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  <p:sldMasterId id="2147483864" r:id="rId17"/>
    <p:sldMasterId id="2147483876" r:id="rId18"/>
    <p:sldMasterId id="2147483888" r:id="rId19"/>
    <p:sldMasterId id="2147483900" r:id="rId20"/>
  </p:sldMasterIdLst>
  <p:notesMasterIdLst>
    <p:notesMasterId r:id="rId98"/>
  </p:notesMasterIdLst>
  <p:sldIdLst>
    <p:sldId id="316" r:id="rId21"/>
    <p:sldId id="260" r:id="rId22"/>
    <p:sldId id="272" r:id="rId23"/>
    <p:sldId id="322" r:id="rId24"/>
    <p:sldId id="263" r:id="rId25"/>
    <p:sldId id="275" r:id="rId26"/>
    <p:sldId id="276" r:id="rId27"/>
    <p:sldId id="317" r:id="rId28"/>
    <p:sldId id="327" r:id="rId29"/>
    <p:sldId id="328" r:id="rId30"/>
    <p:sldId id="329" r:id="rId31"/>
    <p:sldId id="356" r:id="rId32"/>
    <p:sldId id="267" r:id="rId33"/>
    <p:sldId id="268" r:id="rId34"/>
    <p:sldId id="266" r:id="rId35"/>
    <p:sldId id="269" r:id="rId36"/>
    <p:sldId id="270" r:id="rId37"/>
    <p:sldId id="271" r:id="rId38"/>
    <p:sldId id="279" r:id="rId39"/>
    <p:sldId id="280" r:id="rId40"/>
    <p:sldId id="281" r:id="rId41"/>
    <p:sldId id="282" r:id="rId42"/>
    <p:sldId id="284" r:id="rId43"/>
    <p:sldId id="285" r:id="rId44"/>
    <p:sldId id="293" r:id="rId45"/>
    <p:sldId id="320" r:id="rId46"/>
    <p:sldId id="294" r:id="rId47"/>
    <p:sldId id="330" r:id="rId48"/>
    <p:sldId id="286" r:id="rId49"/>
    <p:sldId id="288" r:id="rId50"/>
    <p:sldId id="287" r:id="rId51"/>
    <p:sldId id="289" r:id="rId52"/>
    <p:sldId id="290" r:id="rId53"/>
    <p:sldId id="291" r:id="rId54"/>
    <p:sldId id="323" r:id="rId55"/>
    <p:sldId id="292" r:id="rId56"/>
    <p:sldId id="283" r:id="rId57"/>
    <p:sldId id="334" r:id="rId58"/>
    <p:sldId id="335" r:id="rId59"/>
    <p:sldId id="319" r:id="rId60"/>
    <p:sldId id="303" r:id="rId61"/>
    <p:sldId id="300" r:id="rId62"/>
    <p:sldId id="301" r:id="rId63"/>
    <p:sldId id="302" r:id="rId64"/>
    <p:sldId id="336" r:id="rId65"/>
    <p:sldId id="299" r:id="rId66"/>
    <p:sldId id="315" r:id="rId67"/>
    <p:sldId id="337" r:id="rId68"/>
    <p:sldId id="304" r:id="rId69"/>
    <p:sldId id="305" r:id="rId70"/>
    <p:sldId id="306" r:id="rId71"/>
    <p:sldId id="307" r:id="rId72"/>
    <p:sldId id="308" r:id="rId73"/>
    <p:sldId id="309" r:id="rId74"/>
    <p:sldId id="338" r:id="rId75"/>
    <p:sldId id="339" r:id="rId76"/>
    <p:sldId id="310" r:id="rId77"/>
    <p:sldId id="311" r:id="rId78"/>
    <p:sldId id="312" r:id="rId79"/>
    <p:sldId id="340" r:id="rId80"/>
    <p:sldId id="341" r:id="rId81"/>
    <p:sldId id="342" r:id="rId82"/>
    <p:sldId id="313" r:id="rId83"/>
    <p:sldId id="314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3" r:id="rId92"/>
    <p:sldId id="350" r:id="rId93"/>
    <p:sldId id="351" r:id="rId94"/>
    <p:sldId id="352" r:id="rId95"/>
    <p:sldId id="354" r:id="rId96"/>
    <p:sldId id="355" r:id="rId9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  <a:srgbClr val="D60093"/>
    <a:srgbClr val="FF00FF"/>
    <a:srgbClr val="008000"/>
    <a:srgbClr val="993300"/>
    <a:srgbClr val="996600"/>
    <a:srgbClr val="CC00FF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76" Type="http://schemas.openxmlformats.org/officeDocument/2006/relationships/slide" Target="slides/slide56.xml"/><Relationship Id="rId84" Type="http://schemas.openxmlformats.org/officeDocument/2006/relationships/slide" Target="slides/slide64.xml"/><Relationship Id="rId89" Type="http://schemas.openxmlformats.org/officeDocument/2006/relationships/slide" Target="slides/slide69.xml"/><Relationship Id="rId97" Type="http://schemas.openxmlformats.org/officeDocument/2006/relationships/slide" Target="slides/slide7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92" Type="http://schemas.openxmlformats.org/officeDocument/2006/relationships/slide" Target="slides/slide7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87" Type="http://schemas.openxmlformats.org/officeDocument/2006/relationships/slide" Target="slides/slide67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90" Type="http://schemas.openxmlformats.org/officeDocument/2006/relationships/slide" Target="slides/slide70.xml"/><Relationship Id="rId95" Type="http://schemas.openxmlformats.org/officeDocument/2006/relationships/slide" Target="slides/slide7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77" Type="http://schemas.openxmlformats.org/officeDocument/2006/relationships/slide" Target="slides/slide57.xml"/><Relationship Id="rId100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80" Type="http://schemas.openxmlformats.org/officeDocument/2006/relationships/slide" Target="slides/slide60.xml"/><Relationship Id="rId85" Type="http://schemas.openxmlformats.org/officeDocument/2006/relationships/slide" Target="slides/slide65.xml"/><Relationship Id="rId93" Type="http://schemas.openxmlformats.org/officeDocument/2006/relationships/slide" Target="slides/slide73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83" Type="http://schemas.openxmlformats.org/officeDocument/2006/relationships/slide" Target="slides/slide63.xml"/><Relationship Id="rId88" Type="http://schemas.openxmlformats.org/officeDocument/2006/relationships/slide" Target="slides/slide68.xml"/><Relationship Id="rId91" Type="http://schemas.openxmlformats.org/officeDocument/2006/relationships/slide" Target="slides/slide71.xml"/><Relationship Id="rId96" Type="http://schemas.openxmlformats.org/officeDocument/2006/relationships/slide" Target="slides/slide7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94" Type="http://schemas.openxmlformats.org/officeDocument/2006/relationships/slide" Target="slides/slide74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45F1A-80CE-4C66-A8CE-F95E39EE50FC}" type="datetimeFigureOut">
              <a:rPr lang="de-DE" smtClean="0"/>
              <a:pPr/>
              <a:t>04.05.2011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5305D-8DF7-47E8-8412-F94C6A39467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3169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79F7B0-1A38-4D1C-93B8-8BF95AFDCC46}" type="slidenum">
              <a:rPr lang="de-DE" smtClean="0">
                <a:solidFill>
                  <a:prstClr val="black"/>
                </a:solidFill>
              </a:rPr>
              <a:pPr eaLnBrk="1" hangingPunct="1">
                <a:defRPr/>
              </a:pPr>
              <a:t>1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79F7B0-1A38-4D1C-93B8-8BF95AFDCC46}" type="slidenum">
              <a:rPr lang="de-DE" smtClean="0">
                <a:solidFill>
                  <a:prstClr val="black"/>
                </a:solidFill>
              </a:rPr>
              <a:pPr eaLnBrk="1" hangingPunct="1">
                <a:defRPr/>
              </a:pPr>
              <a:t>41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39DD1-697A-4367-8540-130CD0119D01}" type="slidenum">
              <a:rPr lang="de-DE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0ED448-6139-4B66-B4D0-2B9BE00A2FAB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07" tIns="46003" rIns="92007" bIns="46003" anchor="b"/>
          <a:lstStyle>
            <a:lvl1pPr defTabSz="920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E5EEC1C-E381-4D5F-BF4D-7EB72ABF9985}" type="slidenum">
              <a:rPr lang="de-DE" sz="1200"/>
              <a:pPr algn="r" eaLnBrk="1" hangingPunct="1"/>
              <a:t>11</a:t>
            </a:fld>
            <a:endParaRPr lang="de-DE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07" tIns="46003" rIns="92007" bIns="46003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9F8C77-B068-40B5-AEA0-C6930BDB9A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5550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CF2A9A-20A2-44BD-A13D-48FC52094F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680701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0833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480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3716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7914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9868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871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9211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8092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2367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44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71392D-792B-4A3B-97FA-B08B4203EA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85558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1152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E2C0-CD6D-4A3D-99CF-37C08BFC41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463487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30A72-C743-45E2-8C85-B5FE09B990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873591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C70E-7EC0-4D22-9727-AAD4584606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705173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C42E5-0A0B-4C47-975E-53E0B73356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840983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CB4F3-28A1-41F8-A3DB-92E0632E1F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115356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36328-8886-42FA-9AA4-E8B1B8D2BF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332418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C91CF-6584-427F-A59B-23983CB8C9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992310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AFB2E-9671-4986-89F7-402A1C46AF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022054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F1E63-7F9D-463B-876C-53999C0492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80800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9857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0DBE-3C33-4146-8B06-E2F97AF87E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531480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41B07-2B59-4E6A-800D-1D5127F689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425584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61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2358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67163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6221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3235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5617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1478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207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2864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3575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5158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7014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3971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1100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3211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5213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7229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0314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225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3959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9806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94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03830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9755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4773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4067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9965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9821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37286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170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92741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35711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5038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89130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968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4044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0637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8560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9070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23046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02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68870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0826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1054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3124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95737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01651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5543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75809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7087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2908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502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47664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57236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43884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14480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1263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97042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2198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7928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45197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54821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911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41404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07026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30336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69514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17741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17094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64030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9079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19192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24403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844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20119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55594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47596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6907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47716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75733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97218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75180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91792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31134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2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E6B2CE-5FA9-4BA8-8A8F-8EB9BF1AEE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20650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9388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16314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23067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0736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29385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63922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39240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59486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63990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56061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022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88151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01478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44250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07849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82134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53573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11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71876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65076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81952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624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20559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947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918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41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138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379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82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844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77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9C09E9-7C7D-44AE-9C1A-1DFC9F7A9F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55146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807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565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097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117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708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1342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566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779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2685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25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122A99-DCAF-4979-BDAE-45C6761463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70862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294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65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8926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269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021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D0FD-3C35-44C9-94A4-4A7C71ACD67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500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819DC-C93C-448B-B3C0-1AF2FC3B057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0611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D6B04-A05E-44A0-842D-B4833A2E8CC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74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6FA0-746C-4FE8-846A-3AFCFCAF966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844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206E7-4E58-491A-A3EC-0FB527088EA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77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F3293D-23EF-414A-AA7C-7B2AEF2CAB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331003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0AF4-8C09-45E6-885E-7AF5209D33F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6578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BBF1-B495-41F6-BE75-7304D32C62E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979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82A05-6133-452A-80A1-1C968B9B2D6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3248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2DA5F-7239-4A43-86AD-F35A25B7388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7134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A25D5-EF4D-46DC-858A-091C2992500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6426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AB20-329C-4141-844B-6995C39D6E4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027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D0FD-3C35-44C9-94A4-4A7C71ACD67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9960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819DC-C93C-448B-B3C0-1AF2FC3B057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2575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D6B04-A05E-44A0-842D-B4833A2E8CC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1167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6FA0-746C-4FE8-846A-3AFCFCAF966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63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6B951C-5931-46AA-B905-3B784A8442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837200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206E7-4E58-491A-A3EC-0FB527088EA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0829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0AF4-8C09-45E6-885E-7AF5209D33F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8422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BBF1-B495-41F6-BE75-7304D32C62E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7290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82A05-6133-452A-80A1-1C968B9B2D6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308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2DA5F-7239-4A43-86AD-F35A25B7388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1893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A25D5-EF4D-46DC-858A-091C2992500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5460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AB20-329C-4141-844B-6995C39D6E4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3509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D0FD-3C35-44C9-94A4-4A7C71ACD67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7003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819DC-C93C-448B-B3C0-1AF2FC3B057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1531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D6B04-A05E-44A0-842D-B4833A2E8CC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8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59A7E3-920D-49E9-B885-DDFE4DE217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68922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6FA0-746C-4FE8-846A-3AFCFCAF966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9904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206E7-4E58-491A-A3EC-0FB527088EA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2600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0AF4-8C09-45E6-885E-7AF5209D33F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6028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BBF1-B495-41F6-BE75-7304D32C62E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3250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82A05-6133-452A-80A1-1C968B9B2D6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2815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2DA5F-7239-4A43-86AD-F35A25B7388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2024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A25D5-EF4D-46DC-858A-091C2992500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0317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AB20-329C-4141-844B-6995C39D6E4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1533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1640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7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2F41ED-1C85-4B48-BA29-669289145B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606961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8100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2362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1212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6661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6125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607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3728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2438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4040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96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4CC1BD-1C69-4509-A0F5-D2E16F8754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325058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9308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6068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2780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4162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3676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4256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210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8301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1141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37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E2C93-8FD4-40B8-BD46-4E348B9322AD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7350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54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4FFA7E-2B4E-40CD-BF3E-C2A6B86CB436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4689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35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13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93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82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44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40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39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61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53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86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26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36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B9D5E-99EB-4321-B56F-D7BA33C240B1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97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B9D5E-99EB-4321-B56F-D7BA33C240B1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42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B9D5E-99EB-4321-B56F-D7BA33C240B1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99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14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73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ther.Gerhard@vd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uni-saarland.de/fak7/fze/" TargetMode="External"/><Relationship Id="rId4" Type="http://schemas.openxmlformats.org/officeDocument/2006/relationships/hyperlink" Target="mailto:luther.gerhard@mx.uni-saarland.d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xUriServ/LexUriServ.do?uri=OJ:L:2004:052:0050:0060:DE: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hyperlink" Target="http://eur-lex.europa.eu/LexUriServ/LexUriServ.do?uri=OJ:L:2007:032:0183:0188:DE: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dew.de/bdew.nsf/id/DE_Beheizungsstruktur_des_gesamten_Wohnungsbestandes/$file/10%2007%2016%20Beheizungsstruktur%20im%20Bestand%201975-2009p.pdf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-saarland.de/fak7/fze/DPG2011_Dresden/Links_DPG2011.htm" TargetMode="External"/><Relationship Id="rId3" Type="http://schemas.openxmlformats.org/officeDocument/2006/relationships/hyperlink" Target="mailto:Luther.Gerhard@vdi.de" TargetMode="External"/><Relationship Id="rId7" Type="http://schemas.openxmlformats.org/officeDocument/2006/relationships/hyperlink" Target="http://www.uni-saarland.de/fak7/fze/AKE_Archiv/DPG2011_Dresden/Links_DPG2011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uni-saarland.de/fak7/fze/AKE_Archiv/DPG2011-AKE_Dresden/Links_DPG2011.htm#AKE 10.3" TargetMode="External"/><Relationship Id="rId5" Type="http://schemas.openxmlformats.org/officeDocument/2006/relationships/hyperlink" Target="http://www.uni-saarland.de/fak7/fze/" TargetMode="External"/><Relationship Id="rId4" Type="http://schemas.openxmlformats.org/officeDocument/2006/relationships/hyperlink" Target="mailto:luther.gerhard@mx.uni-saarland.de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r.uni-stuttgart.de/publikationen/arbeitsberichte/Arbeitsbericht_04.pdf" TargetMode="External"/><Relationship Id="rId2" Type="http://schemas.openxmlformats.org/officeDocument/2006/relationships/hyperlink" Target="http://www.ier.uni-stuttgart.de/publikationen/arbeitsberichte/Arbeitsbericht_08.pdf" TargetMode="External"/><Relationship Id="rId1" Type="http://schemas.openxmlformats.org/officeDocument/2006/relationships/slideLayout" Target="../slideLayouts/slideLayout20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Arbeitsblatt1.xls"/><Relationship Id="rId2" Type="http://schemas.openxmlformats.org/officeDocument/2006/relationships/slideLayout" Target="../slideLayouts/slideLayout205.xml"/><Relationship Id="rId1" Type="http://schemas.openxmlformats.org/officeDocument/2006/relationships/vmlDrawing" Target="../drawings/vmlDrawing1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Arbeitsblatt2.xls"/><Relationship Id="rId2" Type="http://schemas.openxmlformats.org/officeDocument/2006/relationships/slideLayout" Target="../slideLayouts/slideLayout205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xUriServ/LexUriServ.do?uri=OJ:L:2004:052:0050:0060:DE: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0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-Arbeitsblatt3.xls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xUriServ/LexUriServ.do?uri=OJ:L:2004:052:0050:0060:DE: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5400675" y="6029107"/>
            <a:ext cx="35988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GuD</a:t>
            </a:r>
            <a:r>
              <a:rPr lang="de-DE" sz="1200" dirty="0" smtClean="0">
                <a:solidFill>
                  <a:srgbClr val="FF0000"/>
                </a:solidFill>
              </a:rPr>
              <a:t> = Gas- und Dampfkraftwerk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00FF"/>
                </a:solidFill>
              </a:rPr>
              <a:t>  </a:t>
            </a:r>
            <a:r>
              <a:rPr lang="de-DE" sz="1200" dirty="0" smtClean="0">
                <a:solidFill>
                  <a:srgbClr val="0000FF"/>
                </a:solidFill>
              </a:rPr>
              <a:t>WP </a:t>
            </a:r>
            <a:r>
              <a:rPr lang="de-DE" sz="1200" dirty="0">
                <a:solidFill>
                  <a:srgbClr val="0000FF"/>
                </a:solidFill>
              </a:rPr>
              <a:t>=  Wärmepumpe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KWK</a:t>
            </a:r>
            <a:r>
              <a:rPr lang="de-DE" sz="1200" dirty="0">
                <a:solidFill>
                  <a:srgbClr val="0000FF"/>
                </a:solidFill>
              </a:rPr>
              <a:t> =  Strom („Kraft“) – Wärmekopplung 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auto">
          <a:xfrm>
            <a:off x="107504" y="605587"/>
            <a:ext cx="8892480" cy="2585323"/>
          </a:xfrm>
          <a:prstGeom prst="rect">
            <a:avLst/>
          </a:prstGeom>
          <a:gradFill rotWithShape="1">
            <a:gsLst>
              <a:gs pos="0">
                <a:srgbClr val="FF3399"/>
              </a:gs>
              <a:gs pos="0">
                <a:srgbClr val="FF6633">
                  <a:alpha val="40000"/>
                </a:srgbClr>
              </a:gs>
              <a:gs pos="73000">
                <a:srgbClr val="FFFF00"/>
              </a:gs>
              <a:gs pos="95000">
                <a:srgbClr val="01A78F">
                  <a:alpha val="36000"/>
                </a:srgbClr>
              </a:gs>
              <a:gs pos="100000">
                <a:srgbClr val="3366FF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de-DE" sz="2800" b="1" dirty="0" smtClean="0">
                <a:solidFill>
                  <a:srgbClr val="000000"/>
                </a:solidFill>
                <a:cs typeface="Arial" charset="0"/>
              </a:rPr>
            </a:br>
            <a:r>
              <a:rPr lang="de-DE" sz="3200" b="1" dirty="0" smtClean="0">
                <a:solidFill>
                  <a:srgbClr val="000000"/>
                </a:solidFill>
                <a:cs typeface="Arial" charset="0"/>
              </a:rPr>
              <a:t>Wärmepumpentarif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200" b="1" dirty="0" smtClean="0">
                <a:solidFill>
                  <a:srgbClr val="000000"/>
                </a:solidFill>
                <a:cs typeface="Arial" charset="0"/>
              </a:rPr>
              <a:t>ohne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 b="1" dirty="0" smtClean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 smtClean="0">
                <a:solidFill>
                  <a:srgbClr val="000099"/>
                </a:solidFill>
                <a:cs typeface="Arial" charset="0"/>
              </a:rPr>
              <a:t>  </a:t>
            </a:r>
            <a:r>
              <a:rPr lang="de-DE" sz="3600" b="1" dirty="0" smtClean="0">
                <a:solidFill>
                  <a:srgbClr val="FF0000"/>
                </a:solidFill>
                <a:cs typeface="Arial" charset="0"/>
              </a:rPr>
              <a:t>diskriminierende Sonderlasten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dirty="0" smtClean="0">
                <a:solidFill>
                  <a:srgbClr val="993300"/>
                </a:solidFill>
                <a:cs typeface="Arial" charset="0"/>
              </a:rPr>
              <a:t/>
            </a:r>
            <a:br>
              <a:rPr lang="de-DE" sz="1200" b="1" dirty="0" smtClean="0">
                <a:solidFill>
                  <a:srgbClr val="993300"/>
                </a:solidFill>
                <a:cs typeface="Arial" charset="0"/>
              </a:rPr>
            </a:br>
            <a:r>
              <a:rPr lang="de-DE" sz="1200" b="1" dirty="0" smtClean="0">
                <a:solidFill>
                  <a:srgbClr val="993300"/>
                </a:solidFill>
                <a:cs typeface="Arial" charset="0"/>
              </a:rPr>
              <a:t>  </a:t>
            </a:r>
            <a:endParaRPr lang="de-DE" b="1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2592388" y="3924300"/>
            <a:ext cx="39608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 dirty="0">
                <a:solidFill>
                  <a:srgbClr val="000000"/>
                </a:solidFill>
              </a:rPr>
              <a:t>Dr. Gerhard Luther</a:t>
            </a:r>
            <a:br>
              <a:rPr lang="de-DE" sz="1800" b="1" dirty="0">
                <a:solidFill>
                  <a:srgbClr val="000000"/>
                </a:solidFill>
              </a:rPr>
            </a:br>
            <a:r>
              <a:rPr lang="de-DE" sz="1400" dirty="0">
                <a:solidFill>
                  <a:srgbClr val="000000"/>
                </a:solidFill>
              </a:rPr>
              <a:t>Universität des Saarlandes, </a:t>
            </a:r>
            <a:r>
              <a:rPr lang="de-DE" sz="1400" dirty="0" err="1">
                <a:solidFill>
                  <a:srgbClr val="000000"/>
                </a:solidFill>
              </a:rPr>
              <a:t>FSt</a:t>
            </a:r>
            <a:r>
              <a:rPr lang="de-DE" sz="1400" dirty="0">
                <a:solidFill>
                  <a:srgbClr val="000000"/>
                </a:solidFill>
              </a:rPr>
              <a:t>. Zukunftsenergie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</a:rPr>
              <a:t>c/o Technische Physik – Bau </a:t>
            </a:r>
            <a:r>
              <a:rPr lang="de-DE" sz="1400" dirty="0" err="1">
                <a:solidFill>
                  <a:srgbClr val="000000"/>
                </a:solidFill>
              </a:rPr>
              <a:t>E26</a:t>
            </a:r>
            <a:endParaRPr lang="de-DE" sz="1400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</a:rPr>
              <a:t>D-66041 Saarbrücken</a:t>
            </a:r>
            <a:br>
              <a:rPr lang="de-DE" sz="1400" dirty="0">
                <a:solidFill>
                  <a:srgbClr val="000000"/>
                </a:solidFill>
              </a:rPr>
            </a:br>
            <a:r>
              <a:rPr lang="de-DE" sz="1400" dirty="0">
                <a:solidFill>
                  <a:srgbClr val="000000"/>
                </a:solidFill>
              </a:rPr>
              <a:t>EU - Germany</a:t>
            </a:r>
          </a:p>
        </p:txBody>
      </p:sp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161925" y="5877272"/>
            <a:ext cx="472440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srgbClr val="000000"/>
                </a:solidFill>
                <a:cs typeface="Arial" charset="0"/>
              </a:rPr>
              <a:t>            Tel</a:t>
            </a:r>
            <a:r>
              <a:rPr lang="de-DE" sz="1200" b="1" dirty="0">
                <a:solidFill>
                  <a:srgbClr val="000000"/>
                </a:solidFill>
                <a:cs typeface="Arial" charset="0"/>
              </a:rPr>
              <a:t>.: </a:t>
            </a:r>
            <a:r>
              <a:rPr lang="de-DE" sz="1200" dirty="0">
                <a:solidFill>
                  <a:srgbClr val="000000"/>
                </a:solidFill>
                <a:cs typeface="Arial" charset="0"/>
              </a:rPr>
              <a:t>(49)  0681/ 302-2737; </a:t>
            </a:r>
            <a:r>
              <a:rPr lang="de-DE" sz="1200" dirty="0" smtClean="0">
                <a:solidFill>
                  <a:srgbClr val="000000"/>
                </a:solidFill>
                <a:cs typeface="Arial" charset="0"/>
              </a:rPr>
              <a:t> 0681-56310 (p)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srgbClr val="000000"/>
                </a:solidFill>
                <a:cs typeface="Arial" charset="0"/>
              </a:rPr>
              <a:t>        </a:t>
            </a:r>
            <a:r>
              <a:rPr lang="de-DE" sz="1200" b="1" dirty="0" err="1">
                <a:solidFill>
                  <a:srgbClr val="000000"/>
                </a:solidFill>
                <a:cs typeface="Arial" charset="0"/>
              </a:rPr>
              <a:t>e-mail</a:t>
            </a:r>
            <a:r>
              <a:rPr lang="de-DE" sz="1200" b="1" dirty="0">
                <a:solidFill>
                  <a:srgbClr val="000000"/>
                </a:solidFill>
                <a:cs typeface="Arial" charset="0"/>
              </a:rPr>
              <a:t>: </a:t>
            </a:r>
            <a:r>
              <a:rPr lang="de-DE" sz="1200" b="1" dirty="0" err="1">
                <a:solidFill>
                  <a:srgbClr val="000000"/>
                </a:solidFill>
                <a:cs typeface="Arial" charset="0"/>
                <a:hlinkClick r:id="rId3"/>
              </a:rPr>
              <a:t>Luther.Gerhard@vdi.de</a:t>
            </a:r>
            <a:r>
              <a:rPr lang="de-DE" sz="1200" b="1" dirty="0">
                <a:solidFill>
                  <a:srgbClr val="000000"/>
                </a:solidFill>
                <a:cs typeface="Arial" charset="0"/>
                <a:hlinkClick r:id="rId3"/>
              </a:rPr>
              <a:t/>
            </a:r>
            <a:br>
              <a:rPr lang="de-DE" sz="1200" b="1" dirty="0">
                <a:solidFill>
                  <a:srgbClr val="000000"/>
                </a:solidFill>
                <a:cs typeface="Arial" charset="0"/>
                <a:hlinkClick r:id="rId3"/>
              </a:rPr>
            </a:br>
            <a:r>
              <a:rPr lang="de-DE" sz="1200" b="1" dirty="0">
                <a:solidFill>
                  <a:srgbClr val="000000"/>
                </a:solidFill>
                <a:cs typeface="Arial" charset="0"/>
              </a:rPr>
              <a:t>                    </a:t>
            </a:r>
            <a:r>
              <a:rPr lang="de-DE" sz="1200" b="1" dirty="0" err="1">
                <a:solidFill>
                  <a:srgbClr val="000000"/>
                </a:solidFill>
                <a:cs typeface="Arial" charset="0"/>
                <a:hlinkClick r:id="rId4"/>
              </a:rPr>
              <a:t>luther.gerhard@mx.uni-saarland.de</a:t>
            </a:r>
            <a:r>
              <a:rPr lang="de-DE" sz="1200" b="1" dirty="0">
                <a:solidFill>
                  <a:srgbClr val="000000"/>
                </a:solidFill>
                <a:cs typeface="Arial" charset="0"/>
              </a:rPr>
              <a:t> </a:t>
            </a:r>
            <a:endParaRPr lang="de-DE" sz="12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sz="1200" b="1" dirty="0">
                <a:solidFill>
                  <a:srgbClr val="000000"/>
                </a:solidFill>
                <a:cs typeface="Arial" charset="0"/>
              </a:rPr>
              <a:t>Homepage</a:t>
            </a:r>
            <a:r>
              <a:rPr lang="de-DE" sz="1200" dirty="0">
                <a:solidFill>
                  <a:srgbClr val="000000"/>
                </a:solidFill>
                <a:cs typeface="Arial" charset="0"/>
              </a:rPr>
              <a:t>: </a:t>
            </a:r>
            <a:r>
              <a:rPr lang="de-DE" sz="1200" b="1" dirty="0">
                <a:solidFill>
                  <a:srgbClr val="000000"/>
                </a:solidFill>
                <a:cs typeface="Arial" charset="0"/>
                <a:hlinkClick r:id="rId5"/>
              </a:rPr>
              <a:t>http://</a:t>
            </a:r>
            <a:r>
              <a:rPr lang="de-DE" sz="1200" b="1" dirty="0" err="1">
                <a:solidFill>
                  <a:srgbClr val="000000"/>
                </a:solidFill>
                <a:cs typeface="Arial" charset="0"/>
                <a:hlinkClick r:id="rId5"/>
              </a:rPr>
              <a:t>www.uni-saarland.de</a:t>
            </a:r>
            <a:r>
              <a:rPr lang="de-DE" sz="1200" b="1" dirty="0">
                <a:solidFill>
                  <a:srgbClr val="000000"/>
                </a:solidFill>
                <a:cs typeface="Arial" charset="0"/>
                <a:hlinkClick r:id="rId5"/>
              </a:rPr>
              <a:t>/</a:t>
            </a:r>
            <a:r>
              <a:rPr lang="de-DE" sz="1200" b="1" dirty="0" err="1">
                <a:solidFill>
                  <a:srgbClr val="000000"/>
                </a:solidFill>
                <a:cs typeface="Arial" charset="0"/>
                <a:hlinkClick r:id="rId5"/>
              </a:rPr>
              <a:t>fak7</a:t>
            </a:r>
            <a:r>
              <a:rPr lang="de-DE" sz="1200" b="1" dirty="0">
                <a:solidFill>
                  <a:srgbClr val="000000"/>
                </a:solidFill>
                <a:cs typeface="Arial" charset="0"/>
                <a:hlinkClick r:id="rId5"/>
              </a:rPr>
              <a:t>/</a:t>
            </a:r>
            <a:r>
              <a:rPr lang="de-DE" sz="1200" b="1" dirty="0" err="1">
                <a:solidFill>
                  <a:srgbClr val="000000"/>
                </a:solidFill>
                <a:cs typeface="Arial" charset="0"/>
                <a:hlinkClick r:id="rId5"/>
              </a:rPr>
              <a:t>fze</a:t>
            </a:r>
            <a:endParaRPr lang="de-DE" sz="1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50404" y="96887"/>
            <a:ext cx="2549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V_AKE2011F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6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6418" y="2276872"/>
            <a:ext cx="8712968" cy="33239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a) </a:t>
            </a:r>
            <a:r>
              <a:rPr lang="de-DE" b="1" i="1" dirty="0"/>
              <a:t>Hocheffiziente </a:t>
            </a:r>
            <a:r>
              <a:rPr lang="de-DE" b="1" i="1" dirty="0" err="1"/>
              <a:t>KWK</a:t>
            </a:r>
            <a:endParaRPr lang="de-DE" b="1" i="1" dirty="0"/>
          </a:p>
          <a:p>
            <a:r>
              <a:rPr lang="de-DE" dirty="0"/>
              <a:t>Im Rahmen dieser Richtlinie muss „</a:t>
            </a:r>
            <a:r>
              <a:rPr lang="de-DE" b="1" u="sng" dirty="0"/>
              <a:t>hocheffiziente </a:t>
            </a:r>
            <a:r>
              <a:rPr lang="de-DE" b="1" u="sng" dirty="0" err="1"/>
              <a:t>KWK</a:t>
            </a:r>
            <a:r>
              <a:rPr lang="de-DE" dirty="0"/>
              <a:t>“ folgende Kriterien erfüllen</a:t>
            </a:r>
            <a:r>
              <a:rPr lang="de-DE" dirty="0" smtClean="0"/>
              <a:t>:</a:t>
            </a:r>
            <a:br>
              <a:rPr lang="de-DE" dirty="0" smtClean="0"/>
            </a:br>
            <a:endParaRPr lang="de-DE" dirty="0"/>
          </a:p>
          <a:p>
            <a:r>
              <a:rPr lang="de-DE" dirty="0"/>
              <a:t>— die </a:t>
            </a:r>
            <a:r>
              <a:rPr lang="de-DE" dirty="0" err="1"/>
              <a:t>KWK</a:t>
            </a:r>
            <a:r>
              <a:rPr lang="de-DE" dirty="0"/>
              <a:t>-Erzeugung in </a:t>
            </a:r>
            <a:r>
              <a:rPr lang="de-DE" dirty="0" err="1"/>
              <a:t>KWK</a:t>
            </a:r>
            <a:r>
              <a:rPr lang="de-DE" dirty="0"/>
              <a:t>-Blöcken </a:t>
            </a:r>
            <a:r>
              <a:rPr lang="de-DE" dirty="0" smtClean="0"/>
              <a:t>ermöglicht </a:t>
            </a:r>
            <a:r>
              <a:rPr lang="de-DE" sz="1400" dirty="0" smtClean="0"/>
              <a:t>gemäß </a:t>
            </a:r>
            <a:r>
              <a:rPr lang="de-DE" sz="1400" dirty="0"/>
              <a:t>Buchstabe b) berechnete 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         </a:t>
            </a:r>
            <a:r>
              <a:rPr lang="de-DE" sz="2400" b="1" dirty="0" smtClean="0">
                <a:solidFill>
                  <a:srgbClr val="FF0000"/>
                </a:solidFill>
              </a:rPr>
              <a:t>Primärenergieeinsparungen</a:t>
            </a:r>
            <a:r>
              <a:rPr lang="de-DE" dirty="0" smtClean="0"/>
              <a:t> von  mindestens </a:t>
            </a:r>
            <a:r>
              <a:rPr lang="de-DE" sz="2400" b="1" dirty="0">
                <a:solidFill>
                  <a:srgbClr val="FF0000"/>
                </a:solidFill>
              </a:rPr>
              <a:t>10 % </a:t>
            </a:r>
            <a:r>
              <a:rPr lang="de-DE" dirty="0" smtClean="0"/>
              <a:t>im Vergleich</a:t>
            </a:r>
            <a:br>
              <a:rPr lang="de-DE" dirty="0" smtClean="0"/>
            </a:br>
            <a:r>
              <a:rPr lang="de-DE" dirty="0" smtClean="0"/>
              <a:t>                    </a:t>
            </a:r>
            <a:r>
              <a:rPr lang="de-DE" dirty="0"/>
              <a:t>zu den Referenzwerten für die getrennte Strom- und Wärmeerzeugung</a:t>
            </a:r>
            <a:r>
              <a:rPr lang="de-DE" dirty="0" smtClean="0"/>
              <a:t>;</a:t>
            </a:r>
            <a:br>
              <a:rPr lang="de-DE" dirty="0" smtClean="0"/>
            </a:br>
            <a:endParaRPr lang="de-DE" dirty="0"/>
          </a:p>
          <a:p>
            <a:r>
              <a:rPr lang="de-DE" dirty="0"/>
              <a:t>— die Erzeugung in </a:t>
            </a:r>
            <a:r>
              <a:rPr lang="de-DE" b="1" u="sng" dirty="0" err="1"/>
              <a:t>KWK</a:t>
            </a:r>
            <a:r>
              <a:rPr lang="de-DE" b="1" u="sng" dirty="0"/>
              <a:t>-</a:t>
            </a:r>
            <a:r>
              <a:rPr lang="de-DE" b="1" u="sng" dirty="0">
                <a:solidFill>
                  <a:srgbClr val="CC00FF"/>
                </a:solidFill>
              </a:rPr>
              <a:t>Klein</a:t>
            </a:r>
            <a:r>
              <a:rPr lang="de-DE" b="1" u="sng" dirty="0"/>
              <a:t>- </a:t>
            </a:r>
            <a:r>
              <a:rPr lang="de-DE" b="1" u="sng" dirty="0" smtClean="0"/>
              <a:t> und </a:t>
            </a:r>
            <a:r>
              <a:rPr lang="de-DE" b="1" u="sng" dirty="0">
                <a:solidFill>
                  <a:srgbClr val="CC00FF"/>
                </a:solidFill>
              </a:rPr>
              <a:t>Kleinst</a:t>
            </a:r>
            <a:r>
              <a:rPr lang="de-DE" b="1" u="sng" dirty="0"/>
              <a:t>anlagen</a:t>
            </a:r>
            <a:r>
              <a:rPr lang="de-DE" dirty="0"/>
              <a:t>, </a:t>
            </a:r>
            <a:r>
              <a:rPr lang="de-DE" dirty="0" smtClean="0"/>
              <a:t> die </a:t>
            </a:r>
            <a:br>
              <a:rPr lang="de-DE" dirty="0" smtClean="0"/>
            </a:br>
            <a:r>
              <a:rPr lang="de-DE" dirty="0" smtClean="0"/>
              <a:t>                            </a:t>
            </a:r>
            <a:r>
              <a:rPr lang="de-DE" sz="2400" b="1" dirty="0" smtClean="0">
                <a:solidFill>
                  <a:srgbClr val="CC00CC"/>
                </a:solidFill>
              </a:rPr>
              <a:t>Primärenergieeinsparungen </a:t>
            </a:r>
            <a:r>
              <a:rPr lang="de-DE" sz="2400" b="1" dirty="0">
                <a:solidFill>
                  <a:srgbClr val="CC00CC"/>
                </a:solidFill>
              </a:rPr>
              <a:t>erbringen</a:t>
            </a:r>
            <a:r>
              <a:rPr lang="de-DE" dirty="0"/>
              <a:t>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                                                                 kann </a:t>
            </a:r>
            <a:r>
              <a:rPr lang="de-DE" dirty="0"/>
              <a:t>als </a:t>
            </a:r>
            <a:r>
              <a:rPr lang="de-DE" dirty="0" smtClean="0"/>
              <a:t>hocheffiziente </a:t>
            </a:r>
            <a:r>
              <a:rPr lang="de-DE" dirty="0" err="1" smtClean="0"/>
              <a:t>KWK</a:t>
            </a:r>
            <a:r>
              <a:rPr lang="de-DE" dirty="0" smtClean="0"/>
              <a:t> </a:t>
            </a:r>
            <a:r>
              <a:rPr lang="de-DE" dirty="0"/>
              <a:t>gelten.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91580" y="5661248"/>
            <a:ext cx="61430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Bemerkumg</a:t>
            </a:r>
            <a:r>
              <a:rPr lang="de-DE" dirty="0" smtClean="0"/>
              <a:t> </a:t>
            </a:r>
            <a:r>
              <a:rPr lang="de-DE" sz="1200" dirty="0" smtClean="0"/>
              <a:t>(gemäß Artikel 3 „Begriffsbestimmungen, Buchstabe m und n gilt ) </a:t>
            </a:r>
            <a:r>
              <a:rPr lang="de-DE" dirty="0" smtClean="0"/>
              <a:t>: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„</a:t>
            </a:r>
            <a:r>
              <a:rPr lang="de-DE" dirty="0" err="1" smtClean="0"/>
              <a:t>KWK</a:t>
            </a:r>
            <a:r>
              <a:rPr lang="de-DE" dirty="0" smtClean="0"/>
              <a:t>-</a:t>
            </a:r>
            <a:r>
              <a:rPr lang="de-DE" b="1" dirty="0" smtClean="0">
                <a:solidFill>
                  <a:srgbClr val="CC00FF"/>
                </a:solidFill>
              </a:rPr>
              <a:t>Kleinst</a:t>
            </a:r>
            <a:r>
              <a:rPr lang="de-DE" dirty="0" smtClean="0"/>
              <a:t>anlage“ heißt     max.  </a:t>
            </a:r>
            <a:r>
              <a:rPr lang="de-DE" dirty="0"/>
              <a:t>500 </a:t>
            </a:r>
            <a:r>
              <a:rPr lang="de-DE" dirty="0" err="1"/>
              <a:t>kWe</a:t>
            </a:r>
            <a:r>
              <a:rPr lang="de-DE" dirty="0"/>
              <a:t>;</a:t>
            </a:r>
          </a:p>
          <a:p>
            <a:r>
              <a:rPr lang="de-DE" dirty="0" smtClean="0"/>
              <a:t>                  „</a:t>
            </a:r>
            <a:r>
              <a:rPr lang="de-DE" dirty="0" err="1" smtClean="0"/>
              <a:t>KWK</a:t>
            </a:r>
            <a:r>
              <a:rPr lang="de-DE" dirty="0" smtClean="0"/>
              <a:t>-</a:t>
            </a:r>
            <a:r>
              <a:rPr lang="de-DE" b="1" dirty="0" smtClean="0">
                <a:solidFill>
                  <a:srgbClr val="CC00FF"/>
                </a:solidFill>
              </a:rPr>
              <a:t>Klein</a:t>
            </a:r>
            <a:r>
              <a:rPr lang="de-DE" dirty="0" smtClean="0"/>
              <a:t>anlagen</a:t>
            </a:r>
            <a:r>
              <a:rPr lang="de-DE" dirty="0"/>
              <a:t>“ </a:t>
            </a:r>
            <a:r>
              <a:rPr lang="de-DE" dirty="0" smtClean="0"/>
              <a:t> heißt :    &lt;         </a:t>
            </a:r>
            <a:r>
              <a:rPr lang="de-DE" b="1" dirty="0" smtClean="0">
                <a:solidFill>
                  <a:srgbClr val="CC00FF"/>
                </a:solidFill>
              </a:rPr>
              <a:t>1 </a:t>
            </a:r>
            <a:r>
              <a:rPr lang="de-DE" b="1" dirty="0" err="1">
                <a:solidFill>
                  <a:srgbClr val="CC00FF"/>
                </a:solidFill>
              </a:rPr>
              <a:t>MWe</a:t>
            </a:r>
            <a:r>
              <a:rPr lang="de-DE" dirty="0" smtClean="0"/>
              <a:t>;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57202" y="188639"/>
            <a:ext cx="880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Definition der sogenannten „</a:t>
            </a:r>
            <a:r>
              <a:rPr lang="de-DE" sz="2800" dirty="0" smtClean="0">
                <a:solidFill>
                  <a:srgbClr val="FF0000"/>
                </a:solidFill>
              </a:rPr>
              <a:t>Hocheffizienz</a:t>
            </a:r>
            <a:r>
              <a:rPr lang="de-DE" sz="2800" dirty="0" smtClean="0"/>
              <a:t>“ </a:t>
            </a:r>
            <a:r>
              <a:rPr lang="de-DE" sz="1400" dirty="0" smtClean="0"/>
              <a:t>von </a:t>
            </a:r>
            <a:r>
              <a:rPr lang="de-DE" sz="1400" dirty="0" err="1" smtClean="0"/>
              <a:t>KWK</a:t>
            </a:r>
            <a:r>
              <a:rPr lang="de-DE" sz="1400" dirty="0" smtClean="0"/>
              <a:t>-Anlagen</a:t>
            </a:r>
            <a:endParaRPr lang="de-DE" sz="1400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728" y="1050330"/>
            <a:ext cx="82731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dirty="0"/>
              <a:t>Zitat aus </a:t>
            </a:r>
            <a:r>
              <a:rPr lang="de-DE" sz="2400" b="1" u="sng" dirty="0"/>
              <a:t>EU Richtlinie 2004/8/EG 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>Anhang III</a:t>
            </a:r>
            <a:r>
              <a:rPr lang="de-DE" sz="1400" dirty="0" smtClean="0"/>
              <a:t>, “ </a:t>
            </a:r>
            <a:r>
              <a:rPr lang="de-DE" sz="1400" b="1" dirty="0"/>
              <a:t>Verfahren zur Bestimmung der Effizienz des </a:t>
            </a:r>
            <a:r>
              <a:rPr lang="de-DE" sz="1400" b="1" dirty="0" err="1" smtClean="0"/>
              <a:t>KWK</a:t>
            </a:r>
            <a:r>
              <a:rPr lang="de-DE" sz="1400" b="1" dirty="0" smtClean="0"/>
              <a:t>-Prozesses</a:t>
            </a:r>
            <a:r>
              <a:rPr lang="de-DE" sz="1200" b="1" dirty="0" smtClean="0"/>
              <a:t>“,   </a:t>
            </a:r>
            <a:r>
              <a:rPr lang="de-DE" sz="1800" dirty="0" smtClean="0"/>
              <a:t>Buchstabe a :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xmlns="" val="15800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522288" y="2124075"/>
            <a:ext cx="832485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800" b="1"/>
              <a:t/>
            </a:r>
            <a:br>
              <a:rPr lang="de-DE" sz="1800" b="1"/>
            </a:br>
            <a:r>
              <a:rPr lang="de-DE" sz="2000" b="1"/>
              <a:t>RICHTLINIE 2004/8/EG</a:t>
            </a:r>
            <a:r>
              <a:rPr lang="de-DE" sz="1200" b="1">
                <a:latin typeface="EUAlbertina-Bold" charset="0"/>
              </a:rPr>
              <a:t> </a:t>
            </a:r>
            <a:r>
              <a:rPr lang="de-DE" sz="1400"/>
              <a:t>DES EUROPÄISCHEN PARLAMENTS UND DES RATES                        	vom 11. Februar 2004  über die Förderung </a:t>
            </a:r>
            <a:br>
              <a:rPr lang="de-DE" sz="1400"/>
            </a:br>
            <a:r>
              <a:rPr lang="de-DE" sz="1400"/>
              <a:t>                   einer am Nutzwärmebedarf orientierten Kraft-Wärme-Kopplung im Energiebinnenmarkt</a:t>
            </a:r>
          </a:p>
          <a:p>
            <a:pPr eaLnBrk="1" hangingPunct="1"/>
            <a:r>
              <a:rPr lang="de-DE" sz="1400"/>
              <a:t>                   und zur Änderung der Richtlinie 92/42/EWG</a:t>
            </a:r>
          </a:p>
          <a:p>
            <a:pPr eaLnBrk="1" hangingPunct="1"/>
            <a:r>
              <a:rPr lang="de-DE" sz="1400" b="1">
                <a:hlinkClick r:id="rId3"/>
              </a:rPr>
              <a:t>http://eur-lex.europa.eu/LexUriServ/LexUriServ.do?uri=OJ:L:2004:052:0050:0060:DE:PDF</a:t>
            </a:r>
            <a:endParaRPr lang="de-DE" sz="1400" b="1"/>
          </a:p>
          <a:p>
            <a:pPr eaLnBrk="1" hangingPunct="1"/>
            <a:r>
              <a:rPr lang="de-DE" sz="1800"/>
              <a:t> </a:t>
            </a:r>
            <a:endParaRPr lang="de-DE" sz="1800" b="1"/>
          </a:p>
          <a:p>
            <a:pPr eaLnBrk="1" hangingPunct="1"/>
            <a:endParaRPr lang="de-DE" sz="1800" b="1"/>
          </a:p>
          <a:p>
            <a:pPr eaLnBrk="1" hangingPunct="1"/>
            <a:endParaRPr lang="de-DE" sz="1800" b="1"/>
          </a:p>
          <a:p>
            <a:pPr eaLnBrk="1" hangingPunct="1"/>
            <a:r>
              <a:rPr lang="de-DE" sz="2000" b="1"/>
              <a:t>Richtlinie 2007/74/EG</a:t>
            </a:r>
            <a:r>
              <a:rPr lang="de-DE" sz="1800" b="1"/>
              <a:t>  = </a:t>
            </a:r>
            <a:r>
              <a:rPr lang="de-DE" sz="1800"/>
              <a:t> </a:t>
            </a:r>
            <a:r>
              <a:rPr lang="de-DE" sz="1400"/>
              <a:t>Entscheidung der Kommission vom 21.12.2006, zur </a:t>
            </a:r>
            <a:br>
              <a:rPr lang="de-DE" sz="1400"/>
            </a:br>
            <a:r>
              <a:rPr lang="de-DE" sz="1400"/>
              <a:t>                         Festlegung harmonisierter Wirkungsgrad-Referenzwerte </a:t>
            </a:r>
            <a:br>
              <a:rPr lang="de-DE" sz="1400"/>
            </a:br>
            <a:r>
              <a:rPr lang="de-DE" sz="1400"/>
              <a:t>                         für die getrennte Erzeugung von  Strom und Wärme in Anwendung der RL 2004/8/EG..)</a:t>
            </a:r>
          </a:p>
          <a:p>
            <a:pPr eaLnBrk="1" hangingPunct="1"/>
            <a:r>
              <a:rPr lang="de-DE" sz="1400" b="1">
                <a:hlinkClick r:id="rId4"/>
              </a:rPr>
              <a:t>http://eur-lex.europa.eu/LexUriServ/LexUriServ.do?uri=OJ:L:2007:032:0183:0188:DE:PDF</a:t>
            </a:r>
            <a:r>
              <a:rPr lang="de-DE" sz="1400" b="1"/>
              <a:t> </a:t>
            </a:r>
            <a:r>
              <a:rPr lang="de-DE" sz="1800"/>
              <a:t> </a:t>
            </a:r>
          </a:p>
        </p:txBody>
      </p:sp>
      <p:sp>
        <p:nvSpPr>
          <p:cNvPr id="24579" name="Oval 5"/>
          <p:cNvSpPr>
            <a:spLocks noChangeArrowheads="1"/>
          </p:cNvSpPr>
          <p:nvPr/>
        </p:nvSpPr>
        <p:spPr bwMode="auto">
          <a:xfrm>
            <a:off x="8128000" y="279400"/>
            <a:ext cx="631825" cy="6318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23850" y="584200"/>
            <a:ext cx="3635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u="sng"/>
              <a:t>Zitate für EU –KWK-Richtlinie:</a:t>
            </a:r>
            <a:r>
              <a:rPr lang="de-DE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633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11560" y="270892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/>
              <a:t>Ein einfaches und korrektes Vergleichsschema 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1438" y="80963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0000"/>
                </a:solidFill>
              </a:rPr>
              <a:t>2.1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152900" y="1885950"/>
            <a:ext cx="4017963" cy="3981450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6732588" y="4760913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6042025" y="5084763"/>
            <a:ext cx="13747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96875" y="225425"/>
            <a:ext cx="83089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dirty="0">
                <a:solidFill>
                  <a:srgbClr val="000000"/>
                </a:solidFill>
              </a:rPr>
              <a:t>Dezentraler Kessel und zentrale Stromerzeugung</a:t>
            </a:r>
          </a:p>
        </p:txBody>
      </p:sp>
      <p:sp>
        <p:nvSpPr>
          <p:cNvPr id="31750" name="AutoShape 6"/>
          <p:cNvSpPr>
            <a:spLocks noChangeAspect="1" noChangeArrowheads="1"/>
          </p:cNvSpPr>
          <p:nvPr/>
        </p:nvSpPr>
        <p:spPr bwMode="auto">
          <a:xfrm>
            <a:off x="2705100" y="944563"/>
            <a:ext cx="5719763" cy="5829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7954963" y="1414463"/>
            <a:ext cx="1587" cy="1798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7229475" y="1379538"/>
            <a:ext cx="1588" cy="1230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5238750" y="2898775"/>
            <a:ext cx="2171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7446963" y="5143500"/>
            <a:ext cx="0" cy="1036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6324600" y="5084763"/>
            <a:ext cx="1085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7143750" y="4760913"/>
            <a:ext cx="1087438" cy="1806575"/>
          </a:xfrm>
          <a:prstGeom prst="downArrow">
            <a:avLst>
              <a:gd name="adj1" fmla="val 50000"/>
              <a:gd name="adj2" fmla="val 41533"/>
            </a:avLst>
          </a:pr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6545263" y="4760913"/>
            <a:ext cx="13747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6324600" y="4775200"/>
            <a:ext cx="1593850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6324600" y="2889250"/>
            <a:ext cx="1630363" cy="398463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7483475" y="2646363"/>
            <a:ext cx="471488" cy="5667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5238750" y="2609850"/>
            <a:ext cx="2317750" cy="288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62" name="AutoShape 18"/>
          <p:cNvSpPr>
            <a:spLocks noChangeArrowheads="1"/>
          </p:cNvSpPr>
          <p:nvPr/>
        </p:nvSpPr>
        <p:spPr bwMode="auto">
          <a:xfrm>
            <a:off x="6904038" y="998538"/>
            <a:ext cx="1376362" cy="898525"/>
          </a:xfrm>
          <a:prstGeom prst="upArrow">
            <a:avLst>
              <a:gd name="adj1" fmla="val 51796"/>
              <a:gd name="adj2" fmla="val 43361"/>
            </a:avLst>
          </a:prstGeom>
          <a:solidFill>
            <a:srgbClr val="CC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152900" y="1885950"/>
            <a:ext cx="1784350" cy="3746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System</a:t>
            </a:r>
            <a:r>
              <a:rPr lang="de-DE" sz="2000" b="1">
                <a:solidFill>
                  <a:srgbClr val="000000"/>
                </a:solidFill>
              </a:rPr>
              <a:t>: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H="1">
            <a:off x="6324600" y="2573338"/>
            <a:ext cx="904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4643438" y="2487613"/>
            <a:ext cx="2032000" cy="869950"/>
          </a:xfrm>
          <a:prstGeom prst="rect">
            <a:avLst/>
          </a:prstGeom>
          <a:solidFill>
            <a:srgbClr val="00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4679950" y="2528888"/>
            <a:ext cx="1958975" cy="252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>
                <a:solidFill>
                  <a:srgbClr val="0000FF"/>
                </a:solidFill>
              </a:rPr>
              <a:t>Brennwertkessel: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7239000" y="1317625"/>
            <a:ext cx="712788" cy="290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 b="1">
                <a:solidFill>
                  <a:srgbClr val="0000FF"/>
                </a:solidFill>
              </a:rPr>
              <a:t>Wärme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7399338" y="6165850"/>
            <a:ext cx="622300" cy="220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 b="1">
                <a:solidFill>
                  <a:srgbClr val="FF0000"/>
                </a:solidFill>
              </a:rPr>
              <a:t>Strom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7265988" y="1973263"/>
            <a:ext cx="688975" cy="6826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7405688" y="5859463"/>
            <a:ext cx="571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4583113" y="4451350"/>
            <a:ext cx="2103437" cy="993775"/>
          </a:xfrm>
          <a:prstGeom prst="rect">
            <a:avLst/>
          </a:prstGeom>
          <a:solidFill>
            <a:srgbClr val="FF7C8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619625" y="4462463"/>
            <a:ext cx="1695450" cy="334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>
                <a:solidFill>
                  <a:srgbClr val="FF0000"/>
                </a:solidFill>
              </a:rPr>
              <a:t>GuD-Anlage: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31773" name="AutoShape 29"/>
          <p:cNvSpPr>
            <a:spLocks noChangeArrowheads="1"/>
          </p:cNvSpPr>
          <p:nvPr/>
        </p:nvSpPr>
        <p:spPr bwMode="auto">
          <a:xfrm flipV="1">
            <a:off x="2778125" y="4149725"/>
            <a:ext cx="1289050" cy="1030288"/>
          </a:xfrm>
          <a:custGeom>
            <a:avLst/>
            <a:gdLst>
              <a:gd name="T0" fmla="*/ 902693 w 21600"/>
              <a:gd name="T1" fmla="*/ 0 h 21600"/>
              <a:gd name="T2" fmla="*/ 902693 w 21600"/>
              <a:gd name="T3" fmla="*/ 579919 h 21600"/>
              <a:gd name="T4" fmla="*/ 193178 w 21600"/>
              <a:gd name="T5" fmla="*/ 1030288 h 21600"/>
              <a:gd name="T6" fmla="*/ 1289050 w 21600"/>
              <a:gd name="T7" fmla="*/ 28995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3097213" y="2054225"/>
            <a:ext cx="763587" cy="40163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2778125" y="1089025"/>
            <a:ext cx="1073150" cy="143986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2778125" y="3432175"/>
            <a:ext cx="388938" cy="941388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2778125" y="2030413"/>
            <a:ext cx="388938" cy="1520825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78" name="AutoShape 34"/>
          <p:cNvSpPr>
            <a:spLocks noChangeArrowheads="1"/>
          </p:cNvSpPr>
          <p:nvPr/>
        </p:nvSpPr>
        <p:spPr bwMode="auto">
          <a:xfrm flipV="1">
            <a:off x="3167063" y="2241550"/>
            <a:ext cx="1403350" cy="935038"/>
          </a:xfrm>
          <a:custGeom>
            <a:avLst/>
            <a:gdLst>
              <a:gd name="T0" fmla="*/ 995729 w 21600"/>
              <a:gd name="T1" fmla="*/ 0 h 21600"/>
              <a:gd name="T2" fmla="*/ 995729 w 21600"/>
              <a:gd name="T3" fmla="*/ 526305 h 21600"/>
              <a:gd name="T4" fmla="*/ 337973 w 21600"/>
              <a:gd name="T5" fmla="*/ 935038 h 21600"/>
              <a:gd name="T6" fmla="*/ 1403350 w 21600"/>
              <a:gd name="T7" fmla="*/ 26315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990 h 21600"/>
              <a:gd name="T14" fmla="*/ 16348 w 21600"/>
              <a:gd name="T15" fmla="*/ 111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326" y="0"/>
                </a:lnTo>
                <a:lnTo>
                  <a:pt x="15326" y="990"/>
                </a:lnTo>
                <a:lnTo>
                  <a:pt x="12427" y="990"/>
                </a:lnTo>
                <a:cubicBezTo>
                  <a:pt x="5564" y="990"/>
                  <a:pt x="0" y="5990"/>
                  <a:pt x="0" y="12158"/>
                </a:cubicBezTo>
                <a:lnTo>
                  <a:pt x="0" y="21600"/>
                </a:lnTo>
                <a:lnTo>
                  <a:pt x="10403" y="21600"/>
                </a:lnTo>
                <a:lnTo>
                  <a:pt x="10403" y="12158"/>
                </a:lnTo>
                <a:cubicBezTo>
                  <a:pt x="10403" y="11611"/>
                  <a:pt x="11309" y="11168"/>
                  <a:pt x="12427" y="11168"/>
                </a:cubicBezTo>
                <a:lnTo>
                  <a:pt x="15326" y="11168"/>
                </a:lnTo>
                <a:lnTo>
                  <a:pt x="15326" y="12158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79" name="AutoShape 35"/>
          <p:cNvSpPr>
            <a:spLocks noChangeArrowheads="1"/>
          </p:cNvSpPr>
          <p:nvPr/>
        </p:nvSpPr>
        <p:spPr bwMode="auto">
          <a:xfrm>
            <a:off x="3562350" y="4581525"/>
            <a:ext cx="1009650" cy="612775"/>
          </a:xfrm>
          <a:prstGeom prst="rightArrow">
            <a:avLst>
              <a:gd name="adj1" fmla="val 50000"/>
              <a:gd name="adj2" fmla="val 41192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3416300" y="4583113"/>
            <a:ext cx="338138" cy="141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3455988" y="2708275"/>
            <a:ext cx="571500" cy="317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008000"/>
                </a:solidFill>
              </a:rPr>
              <a:t> </a:t>
            </a:r>
            <a:r>
              <a:rPr lang="de-DE" sz="2000" b="1">
                <a:solidFill>
                  <a:srgbClr val="000000"/>
                </a:solidFill>
              </a:rPr>
              <a:t>x</a:t>
            </a:r>
            <a:r>
              <a:rPr lang="de-DE" sz="2000" b="1" baseline="-25000">
                <a:solidFill>
                  <a:srgbClr val="0000FF"/>
                </a:solidFill>
              </a:rPr>
              <a:t>K</a:t>
            </a:r>
            <a:r>
              <a:rPr lang="de-DE" sz="2000" b="1">
                <a:solidFill>
                  <a:srgbClr val="0000FF"/>
                </a:solidFill>
              </a:rPr>
              <a:t> 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2820988" y="1630363"/>
            <a:ext cx="887412" cy="444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008000"/>
                </a:solidFill>
              </a:rPr>
              <a:t>  </a:t>
            </a:r>
            <a:r>
              <a:rPr lang="de-DE" sz="2400" b="1">
                <a:solidFill>
                  <a:srgbClr val="008000"/>
                </a:solidFill>
              </a:rPr>
              <a:t>Q</a:t>
            </a:r>
            <a:r>
              <a:rPr lang="de-DE" sz="1800" b="1" baseline="-25000">
                <a:solidFill>
                  <a:srgbClr val="008000"/>
                </a:solidFill>
              </a:rPr>
              <a:t>0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2778125" y="1198563"/>
            <a:ext cx="10493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008000"/>
                </a:solidFill>
              </a:rPr>
              <a:t> Erdgas 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3505200" y="4821238"/>
            <a:ext cx="249238" cy="2301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2819400" y="3459163"/>
            <a:ext cx="312738" cy="4572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3048000" y="2087563"/>
            <a:ext cx="800100" cy="4572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87" name="Text Box 43"/>
          <p:cNvSpPr txBox="1">
            <a:spLocks noChangeArrowheads="1"/>
          </p:cNvSpPr>
          <p:nvPr/>
        </p:nvSpPr>
        <p:spPr bwMode="auto">
          <a:xfrm>
            <a:off x="0" y="2024063"/>
            <a:ext cx="2592388" cy="9144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u="sng">
                <a:solidFill>
                  <a:srgbClr val="0033CC"/>
                </a:solidFill>
              </a:rPr>
              <a:t>Wärme: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de-DE" sz="2800" b="1" baseline="-25000">
                <a:solidFill>
                  <a:srgbClr val="0000FF"/>
                </a:solidFill>
              </a:rPr>
              <a:t>th</a:t>
            </a:r>
            <a:r>
              <a:rPr lang="de-DE" sz="2800" b="1">
                <a:solidFill>
                  <a:srgbClr val="0000FF"/>
                </a:solidFill>
              </a:rPr>
              <a:t> = </a:t>
            </a:r>
            <a:r>
              <a:rPr lang="de-DE" sz="2800" b="1">
                <a:solidFill>
                  <a:srgbClr val="000000"/>
                </a:solidFill>
              </a:rPr>
              <a:t>x</a:t>
            </a:r>
            <a:r>
              <a:rPr lang="de-DE" sz="2800" b="1" baseline="-25000">
                <a:solidFill>
                  <a:srgbClr val="0000FF"/>
                </a:solidFill>
              </a:rPr>
              <a:t>K * </a:t>
            </a:r>
            <a:r>
              <a:rPr lang="de-DE" sz="2800" b="1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800" b="1" baseline="-25000">
                <a:solidFill>
                  <a:srgbClr val="000000"/>
                </a:solidFill>
                <a:sym typeface="Symbol" pitchFamily="18" charset="2"/>
              </a:rPr>
              <a:t>BK</a:t>
            </a:r>
            <a:r>
              <a:rPr lang="de-DE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1788" name="Text Box 44"/>
          <p:cNvSpPr txBox="1">
            <a:spLocks noChangeArrowheads="1"/>
          </p:cNvSpPr>
          <p:nvPr/>
        </p:nvSpPr>
        <p:spPr bwMode="auto">
          <a:xfrm>
            <a:off x="36513" y="4638675"/>
            <a:ext cx="2555875" cy="96043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u="sng" dirty="0">
                <a:solidFill>
                  <a:srgbClr val="FF0000"/>
                </a:solidFill>
              </a:rPr>
              <a:t>Strom: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dirty="0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de-DE" sz="2800" b="1" baseline="-25000" dirty="0" err="1">
                <a:solidFill>
                  <a:srgbClr val="FF3300"/>
                </a:solidFill>
              </a:rPr>
              <a:t>el</a:t>
            </a:r>
            <a:r>
              <a:rPr lang="de-DE" sz="2800" b="1" dirty="0">
                <a:solidFill>
                  <a:srgbClr val="0000FF"/>
                </a:solidFill>
              </a:rPr>
              <a:t> = </a:t>
            </a:r>
            <a:r>
              <a:rPr lang="de-DE" sz="2800" b="1" dirty="0" err="1">
                <a:solidFill>
                  <a:srgbClr val="000000"/>
                </a:solidFill>
              </a:rPr>
              <a:t>x</a:t>
            </a:r>
            <a:r>
              <a:rPr lang="de-DE" sz="2800" b="1" baseline="-25000" dirty="0" err="1">
                <a:solidFill>
                  <a:srgbClr val="FF3300"/>
                </a:solidFill>
              </a:rPr>
              <a:t>GuD</a:t>
            </a:r>
            <a:r>
              <a:rPr lang="de-DE" sz="2800" b="1" baseline="-25000" dirty="0">
                <a:solidFill>
                  <a:srgbClr val="0000FF"/>
                </a:solidFill>
              </a:rPr>
              <a:t> * </a:t>
            </a:r>
            <a:r>
              <a:rPr lang="de-DE" sz="2800" b="1" dirty="0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800" b="1" baseline="-25000" dirty="0" err="1">
                <a:solidFill>
                  <a:srgbClr val="FF3300"/>
                </a:solidFill>
                <a:sym typeface="Symbol" pitchFamily="18" charset="2"/>
              </a:rPr>
              <a:t>GuD</a:t>
            </a:r>
            <a:endParaRPr lang="de-DE" sz="2800" b="1" baseline="-25000" dirty="0">
              <a:solidFill>
                <a:srgbClr val="FF3300"/>
              </a:solidFill>
              <a:sym typeface="Symbol" pitchFamily="18" charset="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000" b="1" baseline="-25000" dirty="0">
                <a:solidFill>
                  <a:srgbClr val="FF3300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7416800" y="1989138"/>
            <a:ext cx="347663" cy="4270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</a:t>
            </a:r>
            <a:r>
              <a:rPr lang="de-DE" sz="2400" b="1" baseline="-2500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th</a:t>
            </a:r>
            <a:endParaRPr lang="de-DE" sz="2400" b="1" baseline="2500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1790" name="Text Box 46"/>
          <p:cNvSpPr txBox="1">
            <a:spLocks noChangeArrowheads="1"/>
          </p:cNvSpPr>
          <p:nvPr/>
        </p:nvSpPr>
        <p:spPr bwMode="auto">
          <a:xfrm>
            <a:off x="7493000" y="5373688"/>
            <a:ext cx="427038" cy="4270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</a:t>
            </a:r>
            <a:r>
              <a:rPr lang="de-DE" sz="2400" b="1" baseline="-25000">
                <a:solidFill>
                  <a:srgbClr val="FF3300"/>
                </a:solidFill>
                <a:ea typeface="Times New Roman" pitchFamily="18" charset="0"/>
                <a:cs typeface="Arial" pitchFamily="34" charset="0"/>
              </a:rPr>
              <a:t>el</a:t>
            </a:r>
            <a:endParaRPr lang="de-DE" sz="2000" b="1" baseline="2500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1791" name="Line 47"/>
          <p:cNvSpPr>
            <a:spLocks noChangeShapeType="1"/>
          </p:cNvSpPr>
          <p:nvPr/>
        </p:nvSpPr>
        <p:spPr bwMode="auto">
          <a:xfrm>
            <a:off x="7124700" y="3284538"/>
            <a:ext cx="831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92" name="Rectangle 48"/>
          <p:cNvSpPr>
            <a:spLocks noChangeArrowheads="1"/>
          </p:cNvSpPr>
          <p:nvPr/>
        </p:nvSpPr>
        <p:spPr bwMode="auto">
          <a:xfrm>
            <a:off x="2794000" y="4294188"/>
            <a:ext cx="341313" cy="1428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93" name="Text Box 49"/>
          <p:cNvSpPr txBox="1">
            <a:spLocks noChangeArrowheads="1"/>
          </p:cNvSpPr>
          <p:nvPr/>
        </p:nvSpPr>
        <p:spPr bwMode="auto">
          <a:xfrm>
            <a:off x="5327650" y="2725738"/>
            <a:ext cx="6762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800" b="1" baseline="-25000">
                <a:solidFill>
                  <a:srgbClr val="000000"/>
                </a:solidFill>
                <a:sym typeface="Symbol" pitchFamily="18" charset="2"/>
              </a:rPr>
              <a:t>BK</a:t>
            </a:r>
            <a:r>
              <a:rPr lang="de-DE">
                <a:solidFill>
                  <a:srgbClr val="000000"/>
                </a:solidFill>
              </a:rPr>
              <a:t> </a:t>
            </a: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31794" name="Rectangle 50"/>
          <p:cNvSpPr>
            <a:spLocks noChangeArrowheads="1"/>
          </p:cNvSpPr>
          <p:nvPr/>
        </p:nvSpPr>
        <p:spPr bwMode="auto">
          <a:xfrm>
            <a:off x="3636963" y="4579938"/>
            <a:ext cx="287337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95" name="Rectangle 51"/>
          <p:cNvSpPr>
            <a:spLocks noChangeArrowheads="1"/>
          </p:cNvSpPr>
          <p:nvPr/>
        </p:nvSpPr>
        <p:spPr bwMode="auto">
          <a:xfrm>
            <a:off x="3563938" y="5049838"/>
            <a:ext cx="287337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96" name="Text Box 52"/>
          <p:cNvSpPr txBox="1">
            <a:spLocks noChangeArrowheads="1"/>
          </p:cNvSpPr>
          <p:nvPr/>
        </p:nvSpPr>
        <p:spPr bwMode="auto">
          <a:xfrm>
            <a:off x="3455988" y="4473575"/>
            <a:ext cx="515937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000000"/>
                </a:solidFill>
              </a:rPr>
              <a:t>x</a:t>
            </a:r>
            <a:r>
              <a:rPr lang="de-DE" sz="2000" b="1" baseline="-25000">
                <a:solidFill>
                  <a:srgbClr val="FF0000"/>
                </a:solidFill>
              </a:rPr>
              <a:t>GuD </a:t>
            </a:r>
            <a:r>
              <a:rPr lang="de-DE" sz="2000" b="1">
                <a:solidFill>
                  <a:srgbClr val="FF0000"/>
                </a:solidFill>
              </a:rPr>
              <a:t> 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1797" name="Text Box 53"/>
          <p:cNvSpPr txBox="1">
            <a:spLocks noChangeArrowheads="1"/>
          </p:cNvSpPr>
          <p:nvPr/>
        </p:nvSpPr>
        <p:spPr bwMode="auto">
          <a:xfrm>
            <a:off x="5327650" y="4778375"/>
            <a:ext cx="8366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800" b="1" baseline="-25000">
                <a:solidFill>
                  <a:srgbClr val="000000"/>
                </a:solidFill>
                <a:sym typeface="Symbol" pitchFamily="18" charset="2"/>
              </a:rPr>
              <a:t>GuD</a:t>
            </a:r>
            <a:r>
              <a:rPr lang="de-DE">
                <a:solidFill>
                  <a:srgbClr val="000000"/>
                </a:solidFill>
              </a:rPr>
              <a:t> </a:t>
            </a: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31798" name="Line 54"/>
          <p:cNvSpPr>
            <a:spLocks noChangeShapeType="1"/>
          </p:cNvSpPr>
          <p:nvPr/>
        </p:nvSpPr>
        <p:spPr bwMode="auto">
          <a:xfrm flipH="1" flipV="1">
            <a:off x="3419475" y="5049838"/>
            <a:ext cx="828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03159" name="Rectangle 55"/>
          <p:cNvSpPr>
            <a:spLocks noChangeArrowheads="1"/>
          </p:cNvSpPr>
          <p:nvPr/>
        </p:nvSpPr>
        <p:spPr bwMode="auto">
          <a:xfrm>
            <a:off x="2771775" y="2422525"/>
            <a:ext cx="5616575" cy="3059113"/>
          </a:xfrm>
          <a:prstGeom prst="rect">
            <a:avLst/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chemeClr val="folHlink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800" name="Text Box 56"/>
          <p:cNvSpPr txBox="1">
            <a:spLocks noChangeArrowheads="1"/>
          </p:cNvSpPr>
          <p:nvPr/>
        </p:nvSpPr>
        <p:spPr bwMode="auto">
          <a:xfrm>
            <a:off x="215900" y="3608388"/>
            <a:ext cx="18859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x</a:t>
            </a:r>
            <a:r>
              <a:rPr lang="de-DE" sz="2400" b="1" baseline="-25000">
                <a:solidFill>
                  <a:srgbClr val="333399"/>
                </a:solidFill>
              </a:rPr>
              <a:t>K</a:t>
            </a:r>
            <a:r>
              <a:rPr lang="de-DE" sz="2400">
                <a:solidFill>
                  <a:srgbClr val="000000"/>
                </a:solidFill>
              </a:rPr>
              <a:t> + </a:t>
            </a:r>
            <a:r>
              <a:rPr lang="de-DE" sz="2400" b="1">
                <a:solidFill>
                  <a:srgbClr val="000000"/>
                </a:solidFill>
              </a:rPr>
              <a:t>x</a:t>
            </a:r>
            <a:r>
              <a:rPr lang="de-DE" sz="2400" b="1" baseline="-25000">
                <a:solidFill>
                  <a:srgbClr val="FF3300"/>
                </a:solidFill>
              </a:rPr>
              <a:t>GuD</a:t>
            </a:r>
            <a:r>
              <a:rPr lang="de-DE" sz="2400">
                <a:solidFill>
                  <a:srgbClr val="000000"/>
                </a:solidFill>
              </a:rPr>
              <a:t> =1</a:t>
            </a:r>
          </a:p>
        </p:txBody>
      </p:sp>
      <p:sp>
        <p:nvSpPr>
          <p:cNvPr id="31801" name="Text Box 57"/>
          <p:cNvSpPr txBox="1">
            <a:spLocks noChangeArrowheads="1"/>
          </p:cNvSpPr>
          <p:nvPr/>
        </p:nvSpPr>
        <p:spPr bwMode="auto">
          <a:xfrm>
            <a:off x="71438" y="80963"/>
            <a:ext cx="2896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b="1" dirty="0">
                <a:solidFill>
                  <a:srgbClr val="000000"/>
                </a:solidFill>
              </a:rPr>
              <a:t>2</a:t>
            </a:r>
            <a:r>
              <a:rPr lang="de-DE" sz="1200" b="1" dirty="0" smtClean="0">
                <a:solidFill>
                  <a:srgbClr val="000000"/>
                </a:solidFill>
              </a:rPr>
              <a:t>.11</a:t>
            </a:r>
            <a:endParaRPr lang="de-DE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30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3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71438" y="80963"/>
            <a:ext cx="2981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200" b="1" dirty="0" smtClean="0"/>
              <a:t>2.12</a:t>
            </a:r>
            <a:endParaRPr lang="de-DE" sz="1200" b="1" dirty="0"/>
          </a:p>
        </p:txBody>
      </p:sp>
      <p:sp>
        <p:nvSpPr>
          <p:cNvPr id="33795" name="Text Box 129"/>
          <p:cNvSpPr txBox="1">
            <a:spLocks noChangeArrowheads="1"/>
          </p:cNvSpPr>
          <p:nvPr/>
        </p:nvSpPr>
        <p:spPr bwMode="auto">
          <a:xfrm>
            <a:off x="757238" y="112713"/>
            <a:ext cx="6910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b="1" dirty="0"/>
              <a:t>Wärmeversorger mit KWK –Anlage</a:t>
            </a:r>
            <a:endParaRPr lang="de-DE" sz="2800" b="1" dirty="0"/>
          </a:p>
        </p:txBody>
      </p:sp>
      <p:grpSp>
        <p:nvGrpSpPr>
          <p:cNvPr id="33796" name="Group 132"/>
          <p:cNvGrpSpPr>
            <a:grpSpLocks/>
          </p:cNvGrpSpPr>
          <p:nvPr/>
        </p:nvGrpSpPr>
        <p:grpSpPr bwMode="auto">
          <a:xfrm>
            <a:off x="2705100" y="944563"/>
            <a:ext cx="5719763" cy="5829300"/>
            <a:chOff x="1111" y="552"/>
            <a:chExt cx="3603" cy="3672"/>
          </a:xfrm>
        </p:grpSpPr>
        <p:grpSp>
          <p:nvGrpSpPr>
            <p:cNvPr id="33798" name="Group 67"/>
            <p:cNvGrpSpPr>
              <a:grpSpLocks noChangeAspect="1"/>
            </p:cNvGrpSpPr>
            <p:nvPr/>
          </p:nvGrpSpPr>
          <p:grpSpPr bwMode="auto">
            <a:xfrm>
              <a:off x="1111" y="552"/>
              <a:ext cx="3603" cy="3672"/>
              <a:chOff x="703" y="1729"/>
              <a:chExt cx="9006" cy="9180"/>
            </a:xfrm>
          </p:grpSpPr>
          <p:sp>
            <p:nvSpPr>
              <p:cNvPr id="33801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703" y="1729"/>
                <a:ext cx="9006" cy="918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02" name="Rectangle 69"/>
              <p:cNvSpPr>
                <a:spLocks noChangeArrowheads="1"/>
              </p:cNvSpPr>
              <p:nvPr/>
            </p:nvSpPr>
            <p:spPr bwMode="auto">
              <a:xfrm>
                <a:off x="2983" y="3211"/>
                <a:ext cx="6327" cy="6270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03" name="Line 70"/>
              <p:cNvSpPr>
                <a:spLocks noChangeShapeType="1"/>
              </p:cNvSpPr>
              <p:nvPr/>
            </p:nvSpPr>
            <p:spPr bwMode="auto">
              <a:xfrm>
                <a:off x="6859" y="6118"/>
                <a:ext cx="131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04" name="Line 71"/>
              <p:cNvSpPr>
                <a:spLocks noChangeShapeType="1"/>
              </p:cNvSpPr>
              <p:nvPr/>
            </p:nvSpPr>
            <p:spPr bwMode="auto">
              <a:xfrm>
                <a:off x="8968" y="2470"/>
                <a:ext cx="1" cy="758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05" name="Line 72"/>
              <p:cNvSpPr>
                <a:spLocks noChangeShapeType="1"/>
              </p:cNvSpPr>
              <p:nvPr/>
            </p:nvSpPr>
            <p:spPr bwMode="auto">
              <a:xfrm>
                <a:off x="7828" y="2413"/>
                <a:ext cx="1" cy="19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06" name="Line 73"/>
              <p:cNvSpPr>
                <a:spLocks noChangeShapeType="1"/>
              </p:cNvSpPr>
              <p:nvPr/>
            </p:nvSpPr>
            <p:spPr bwMode="auto">
              <a:xfrm>
                <a:off x="4693" y="4807"/>
                <a:ext cx="342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07" name="Line 74"/>
              <p:cNvSpPr>
                <a:spLocks noChangeShapeType="1"/>
              </p:cNvSpPr>
              <p:nvPr/>
            </p:nvSpPr>
            <p:spPr bwMode="auto">
              <a:xfrm>
                <a:off x="6289" y="7201"/>
                <a:ext cx="216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08" name="Line 75"/>
              <p:cNvSpPr>
                <a:spLocks noChangeShapeType="1"/>
              </p:cNvSpPr>
              <p:nvPr/>
            </p:nvSpPr>
            <p:spPr bwMode="auto">
              <a:xfrm>
                <a:off x="8284" y="6973"/>
                <a:ext cx="1" cy="9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09" name="Line 76"/>
              <p:cNvSpPr>
                <a:spLocks noChangeShapeType="1"/>
              </p:cNvSpPr>
              <p:nvPr/>
            </p:nvSpPr>
            <p:spPr bwMode="auto">
              <a:xfrm>
                <a:off x="8169" y="8341"/>
                <a:ext cx="1" cy="16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0" name="Line 77"/>
              <p:cNvSpPr>
                <a:spLocks noChangeShapeType="1"/>
              </p:cNvSpPr>
              <p:nvPr/>
            </p:nvSpPr>
            <p:spPr bwMode="auto">
              <a:xfrm>
                <a:off x="6403" y="8226"/>
                <a:ext cx="171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1" name="Line 78"/>
              <p:cNvSpPr>
                <a:spLocks noChangeShapeType="1"/>
              </p:cNvSpPr>
              <p:nvPr/>
            </p:nvSpPr>
            <p:spPr bwMode="auto">
              <a:xfrm>
                <a:off x="6289" y="7828"/>
                <a:ext cx="216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2" name="AutoShape 79"/>
              <p:cNvSpPr>
                <a:spLocks noChangeArrowheads="1"/>
              </p:cNvSpPr>
              <p:nvPr/>
            </p:nvSpPr>
            <p:spPr bwMode="auto">
              <a:xfrm>
                <a:off x="7693" y="8065"/>
                <a:ext cx="1710" cy="2844"/>
              </a:xfrm>
              <a:prstGeom prst="downArrow">
                <a:avLst>
                  <a:gd name="adj1" fmla="val 50000"/>
                  <a:gd name="adj2" fmla="val 41579"/>
                </a:avLst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3" name="Rectangle 80"/>
              <p:cNvSpPr>
                <a:spLocks noChangeArrowheads="1"/>
              </p:cNvSpPr>
              <p:nvPr/>
            </p:nvSpPr>
            <p:spPr bwMode="auto">
              <a:xfrm>
                <a:off x="6403" y="7828"/>
                <a:ext cx="2508" cy="34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4" name="Rectangle 81"/>
              <p:cNvSpPr>
                <a:spLocks noChangeArrowheads="1"/>
              </p:cNvSpPr>
              <p:nvPr/>
            </p:nvSpPr>
            <p:spPr bwMode="auto">
              <a:xfrm>
                <a:off x="6346" y="6574"/>
                <a:ext cx="2622" cy="5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5" name="Rectangle 82"/>
              <p:cNvSpPr>
                <a:spLocks noChangeArrowheads="1"/>
              </p:cNvSpPr>
              <p:nvPr/>
            </p:nvSpPr>
            <p:spPr bwMode="auto">
              <a:xfrm>
                <a:off x="8284" y="6973"/>
                <a:ext cx="684" cy="8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6" name="Rectangle 83"/>
              <p:cNvSpPr>
                <a:spLocks noChangeArrowheads="1"/>
              </p:cNvSpPr>
              <p:nvPr/>
            </p:nvSpPr>
            <p:spPr bwMode="auto">
              <a:xfrm>
                <a:off x="6403" y="5947"/>
                <a:ext cx="2565" cy="627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7" name="Rectangle 84"/>
              <p:cNvSpPr>
                <a:spLocks noChangeArrowheads="1"/>
              </p:cNvSpPr>
              <p:nvPr/>
            </p:nvSpPr>
            <p:spPr bwMode="auto">
              <a:xfrm>
                <a:off x="8227" y="4408"/>
                <a:ext cx="741" cy="171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8" name="Rectangle 85"/>
              <p:cNvSpPr>
                <a:spLocks noChangeArrowheads="1"/>
              </p:cNvSpPr>
              <p:nvPr/>
            </p:nvSpPr>
            <p:spPr bwMode="auto">
              <a:xfrm>
                <a:off x="4693" y="4351"/>
                <a:ext cx="3648" cy="4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9" name="AutoShape 86"/>
              <p:cNvSpPr>
                <a:spLocks noChangeArrowheads="1"/>
              </p:cNvSpPr>
              <p:nvPr/>
            </p:nvSpPr>
            <p:spPr bwMode="auto">
              <a:xfrm>
                <a:off x="7315" y="1813"/>
                <a:ext cx="2166" cy="1416"/>
              </a:xfrm>
              <a:prstGeom prst="upArrow">
                <a:avLst>
                  <a:gd name="adj1" fmla="val 51796"/>
                  <a:gd name="adj2" fmla="val 43361"/>
                </a:avLst>
              </a:prstGeom>
              <a:solidFill>
                <a:srgbClr val="CC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20" name="Text Box 87"/>
              <p:cNvSpPr txBox="1">
                <a:spLocks noChangeArrowheads="1"/>
              </p:cNvSpPr>
              <p:nvPr/>
            </p:nvSpPr>
            <p:spPr bwMode="auto">
              <a:xfrm>
                <a:off x="2983" y="3211"/>
                <a:ext cx="2808" cy="59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2400" b="1"/>
                  <a:t> Versorger</a:t>
                </a:r>
                <a:r>
                  <a:rPr lang="de-DE" sz="2000" b="1"/>
                  <a:t>:</a:t>
                </a:r>
                <a:endParaRPr lang="de-DE"/>
              </a:p>
            </p:txBody>
          </p:sp>
          <p:sp>
            <p:nvSpPr>
              <p:cNvPr id="33821" name="Line 88"/>
              <p:cNvSpPr>
                <a:spLocks noChangeShapeType="1"/>
              </p:cNvSpPr>
              <p:nvPr/>
            </p:nvSpPr>
            <p:spPr bwMode="auto">
              <a:xfrm>
                <a:off x="6403" y="6630"/>
                <a:ext cx="2565" cy="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22" name="Line 89"/>
              <p:cNvSpPr>
                <a:spLocks noChangeShapeType="1"/>
              </p:cNvSpPr>
              <p:nvPr/>
            </p:nvSpPr>
            <p:spPr bwMode="auto">
              <a:xfrm flipH="1">
                <a:off x="6403" y="4294"/>
                <a:ext cx="142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3823" name="Group 90"/>
              <p:cNvGrpSpPr>
                <a:grpSpLocks/>
              </p:cNvGrpSpPr>
              <p:nvPr/>
            </p:nvGrpSpPr>
            <p:grpSpPr bwMode="auto">
              <a:xfrm>
                <a:off x="3856" y="4159"/>
                <a:ext cx="3060" cy="900"/>
                <a:chOff x="3382" y="4159"/>
                <a:chExt cx="3060" cy="900"/>
              </a:xfrm>
            </p:grpSpPr>
            <p:sp>
              <p:nvSpPr>
                <p:cNvPr id="33860" name="Rectangle 91"/>
                <p:cNvSpPr>
                  <a:spLocks noChangeArrowheads="1"/>
                </p:cNvSpPr>
                <p:nvPr/>
              </p:nvSpPr>
              <p:spPr bwMode="auto">
                <a:xfrm>
                  <a:off x="3382" y="4159"/>
                  <a:ext cx="3060" cy="900"/>
                </a:xfrm>
                <a:prstGeom prst="rect">
                  <a:avLst/>
                </a:prstGeom>
                <a:solidFill>
                  <a:srgbClr val="00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61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429" y="4180"/>
                  <a:ext cx="2518" cy="45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de-DE" sz="1800" b="1">
                      <a:solidFill>
                        <a:srgbClr val="0000FF"/>
                      </a:solidFill>
                    </a:rPr>
                    <a:t>Spitzenkessel:</a:t>
                  </a:r>
                  <a:endParaRPr lang="de-DE"/>
                </a:p>
              </p:txBody>
            </p:sp>
          </p:grpSp>
          <p:sp>
            <p:nvSpPr>
              <p:cNvPr id="33824" name="Line 93"/>
              <p:cNvSpPr>
                <a:spLocks noChangeShapeType="1"/>
              </p:cNvSpPr>
              <p:nvPr/>
            </p:nvSpPr>
            <p:spPr bwMode="auto">
              <a:xfrm>
                <a:off x="8170" y="4807"/>
                <a:ext cx="1" cy="11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25" name="Text Box 94"/>
              <p:cNvSpPr txBox="1">
                <a:spLocks noChangeArrowheads="1"/>
              </p:cNvSpPr>
              <p:nvPr/>
            </p:nvSpPr>
            <p:spPr bwMode="auto">
              <a:xfrm>
                <a:off x="7843" y="2317"/>
                <a:ext cx="1120" cy="4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1600" b="1">
                    <a:solidFill>
                      <a:srgbClr val="0000FF"/>
                    </a:solidFill>
                  </a:rPr>
                  <a:t>Wärme</a:t>
                </a:r>
                <a:endParaRPr lang="de-DE"/>
              </a:p>
            </p:txBody>
          </p:sp>
          <p:sp>
            <p:nvSpPr>
              <p:cNvPr id="33826" name="Text Box 95"/>
              <p:cNvSpPr txBox="1">
                <a:spLocks noChangeArrowheads="1"/>
              </p:cNvSpPr>
              <p:nvPr/>
            </p:nvSpPr>
            <p:spPr bwMode="auto">
              <a:xfrm>
                <a:off x="8095" y="10093"/>
                <a:ext cx="980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1600" b="1">
                    <a:solidFill>
                      <a:srgbClr val="FF0000"/>
                    </a:solidFill>
                  </a:rPr>
                  <a:t>Strom</a:t>
                </a:r>
                <a:endParaRPr lang="de-DE"/>
              </a:p>
            </p:txBody>
          </p:sp>
          <p:grpSp>
            <p:nvGrpSpPr>
              <p:cNvPr id="33827" name="Group 96"/>
              <p:cNvGrpSpPr>
                <a:grpSpLocks/>
              </p:cNvGrpSpPr>
              <p:nvPr/>
            </p:nvGrpSpPr>
            <p:grpSpPr bwMode="auto">
              <a:xfrm>
                <a:off x="7144" y="5719"/>
                <a:ext cx="912" cy="1767"/>
                <a:chOff x="6802" y="5719"/>
                <a:chExt cx="912" cy="1767"/>
              </a:xfrm>
            </p:grpSpPr>
            <p:sp>
              <p:nvSpPr>
                <p:cNvPr id="33858" name="Oval 97"/>
                <p:cNvSpPr>
                  <a:spLocks noChangeArrowheads="1"/>
                </p:cNvSpPr>
                <p:nvPr/>
              </p:nvSpPr>
              <p:spPr bwMode="auto">
                <a:xfrm>
                  <a:off x="6802" y="5719"/>
                  <a:ext cx="912" cy="176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59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7030" y="5947"/>
                  <a:ext cx="513" cy="142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de-DE" sz="2000" b="1">
                      <a:solidFill>
                        <a:srgbClr val="800080"/>
                      </a:solidFill>
                    </a:rPr>
                    <a:t>KWK</a:t>
                  </a:r>
                  <a:endParaRPr lang="de-DE"/>
                </a:p>
              </p:txBody>
            </p:sp>
          </p:grpSp>
          <p:sp>
            <p:nvSpPr>
              <p:cNvPr id="33828" name="Rectangle 99"/>
              <p:cNvSpPr>
                <a:spLocks noChangeArrowheads="1"/>
              </p:cNvSpPr>
              <p:nvPr/>
            </p:nvSpPr>
            <p:spPr bwMode="auto">
              <a:xfrm>
                <a:off x="7885" y="3349"/>
                <a:ext cx="1083" cy="107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29" name="Line 100"/>
              <p:cNvSpPr>
                <a:spLocks noChangeShapeType="1"/>
              </p:cNvSpPr>
              <p:nvPr/>
            </p:nvSpPr>
            <p:spPr bwMode="auto">
              <a:xfrm>
                <a:off x="8104" y="9469"/>
                <a:ext cx="9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3830" name="Group 101"/>
              <p:cNvGrpSpPr>
                <a:grpSpLocks/>
              </p:cNvGrpSpPr>
              <p:nvPr/>
            </p:nvGrpSpPr>
            <p:grpSpPr bwMode="auto">
              <a:xfrm>
                <a:off x="3661" y="5833"/>
                <a:ext cx="3312" cy="2752"/>
                <a:chOff x="2698" y="6159"/>
                <a:chExt cx="3312" cy="2752"/>
              </a:xfrm>
            </p:grpSpPr>
            <p:grpSp>
              <p:nvGrpSpPr>
                <p:cNvPr id="33850" name="Group 102"/>
                <p:cNvGrpSpPr>
                  <a:grpSpLocks/>
                </p:cNvGrpSpPr>
                <p:nvPr/>
              </p:nvGrpSpPr>
              <p:grpSpPr bwMode="auto">
                <a:xfrm>
                  <a:off x="2698" y="6159"/>
                  <a:ext cx="3312" cy="2752"/>
                  <a:chOff x="2698" y="6102"/>
                  <a:chExt cx="3312" cy="2752"/>
                </a:xfrm>
              </p:grpSpPr>
              <p:grpSp>
                <p:nvGrpSpPr>
                  <p:cNvPr id="33854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2698" y="6102"/>
                    <a:ext cx="3312" cy="2752"/>
                    <a:chOff x="1624" y="4864"/>
                    <a:chExt cx="5220" cy="2520"/>
                  </a:xfrm>
                </p:grpSpPr>
                <p:sp>
                  <p:nvSpPr>
                    <p:cNvPr id="33856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4" y="4864"/>
                      <a:ext cx="5220" cy="252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285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857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24" y="6304"/>
                      <a:ext cx="522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3855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7" y="7942"/>
                    <a:ext cx="2793" cy="684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r>
                      <a:rPr lang="de-DE" sz="1600" b="1">
                        <a:solidFill>
                          <a:srgbClr val="FF0000"/>
                        </a:solidFill>
                      </a:rPr>
                      <a:t>  im Spitzenstrom- </a:t>
                    </a:r>
                    <a:br>
                      <a:rPr lang="de-DE" sz="1600" b="1">
                        <a:solidFill>
                          <a:srgbClr val="FF0000"/>
                        </a:solidFill>
                      </a:rPr>
                    </a:br>
                    <a:r>
                      <a:rPr lang="de-DE" sz="1600" b="1">
                        <a:solidFill>
                          <a:srgbClr val="FF0000"/>
                        </a:solidFill>
                      </a:rPr>
                      <a:t>                 Betrieb </a:t>
                    </a:r>
                    <a:endParaRPr lang="de-DE"/>
                  </a:p>
                </p:txBody>
              </p:sp>
            </p:grpSp>
            <p:grpSp>
              <p:nvGrpSpPr>
                <p:cNvPr id="33851" name="Group 107"/>
                <p:cNvGrpSpPr>
                  <a:grpSpLocks/>
                </p:cNvGrpSpPr>
                <p:nvPr/>
              </p:nvGrpSpPr>
              <p:grpSpPr bwMode="auto">
                <a:xfrm>
                  <a:off x="2755" y="6175"/>
                  <a:ext cx="3192" cy="1338"/>
                  <a:chOff x="2755" y="6175"/>
                  <a:chExt cx="3192" cy="1338"/>
                </a:xfrm>
              </p:grpSpPr>
              <p:sp>
                <p:nvSpPr>
                  <p:cNvPr id="33852" name="Text Box 1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55" y="6175"/>
                    <a:ext cx="2669" cy="591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r>
                      <a:rPr lang="de-DE" sz="1800" b="1"/>
                      <a:t>KWK-Anlage :</a:t>
                    </a:r>
                    <a:endParaRPr lang="de-DE"/>
                  </a:p>
                </p:txBody>
              </p:sp>
              <p:sp>
                <p:nvSpPr>
                  <p:cNvPr id="33853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25" y="6973"/>
                    <a:ext cx="2622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r>
                      <a:rPr lang="de-DE" sz="1800" b="1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de-DE" sz="1600" b="1">
                        <a:solidFill>
                          <a:srgbClr val="993366"/>
                        </a:solidFill>
                      </a:rPr>
                      <a:t>im KWK-Betrieb</a:t>
                    </a:r>
                  </a:p>
                  <a:p>
                    <a:pPr eaLnBrk="1" hangingPunct="1"/>
                    <a:r>
                      <a:rPr lang="de-DE" sz="1600" b="1">
                        <a:solidFill>
                          <a:srgbClr val="FF0000"/>
                        </a:solidFill>
                      </a:rPr>
                      <a:t/>
                    </a:r>
                    <a:br>
                      <a:rPr lang="de-DE" sz="1600" b="1">
                        <a:solidFill>
                          <a:srgbClr val="FF0000"/>
                        </a:solidFill>
                      </a:rPr>
                    </a:br>
                    <a:endParaRPr lang="de-DE"/>
                  </a:p>
                </p:txBody>
              </p:sp>
            </p:grpSp>
          </p:grpSp>
          <p:sp>
            <p:nvSpPr>
              <p:cNvPr id="33831" name="AutoShape 110"/>
              <p:cNvSpPr>
                <a:spLocks noChangeArrowheads="1"/>
              </p:cNvSpPr>
              <p:nvPr/>
            </p:nvSpPr>
            <p:spPr bwMode="auto">
              <a:xfrm flipV="1">
                <a:off x="817" y="7030"/>
                <a:ext cx="1678" cy="1368"/>
              </a:xfrm>
              <a:custGeom>
                <a:avLst/>
                <a:gdLst>
                  <a:gd name="T0" fmla="*/ 1175 w 21600"/>
                  <a:gd name="T1" fmla="*/ 0 h 21600"/>
                  <a:gd name="T2" fmla="*/ 1175 w 21600"/>
                  <a:gd name="T3" fmla="*/ 770 h 21600"/>
                  <a:gd name="T4" fmla="*/ 251 w 21600"/>
                  <a:gd name="T5" fmla="*/ 1368 h 21600"/>
                  <a:gd name="T6" fmla="*/ 1678 w 21600"/>
                  <a:gd name="T7" fmla="*/ 385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2 w 21600"/>
                  <a:gd name="T13" fmla="*/ 2905 h 21600"/>
                  <a:gd name="T14" fmla="*/ 18227 w 21600"/>
                  <a:gd name="T15" fmla="*/ 925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2" name="Rectangle 111"/>
              <p:cNvSpPr>
                <a:spLocks noChangeArrowheads="1"/>
              </p:cNvSpPr>
              <p:nvPr/>
            </p:nvSpPr>
            <p:spPr bwMode="auto">
              <a:xfrm>
                <a:off x="817" y="5509"/>
                <a:ext cx="1118" cy="324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3" name="Rectangle 112"/>
              <p:cNvSpPr>
                <a:spLocks noChangeArrowheads="1"/>
              </p:cNvSpPr>
              <p:nvPr/>
            </p:nvSpPr>
            <p:spPr bwMode="auto">
              <a:xfrm>
                <a:off x="1321" y="3477"/>
                <a:ext cx="1202" cy="63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4" name="Rectangle 113"/>
              <p:cNvSpPr>
                <a:spLocks noChangeArrowheads="1"/>
              </p:cNvSpPr>
              <p:nvPr/>
            </p:nvSpPr>
            <p:spPr bwMode="auto">
              <a:xfrm>
                <a:off x="817" y="1957"/>
                <a:ext cx="1710" cy="210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5" name="Rectangle 114"/>
              <p:cNvSpPr>
                <a:spLocks noChangeArrowheads="1"/>
              </p:cNvSpPr>
              <p:nvPr/>
            </p:nvSpPr>
            <p:spPr bwMode="auto">
              <a:xfrm>
                <a:off x="817" y="5647"/>
                <a:ext cx="488" cy="148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6" name="Rectangle 115"/>
              <p:cNvSpPr>
                <a:spLocks noChangeArrowheads="1"/>
              </p:cNvSpPr>
              <p:nvPr/>
            </p:nvSpPr>
            <p:spPr bwMode="auto">
              <a:xfrm>
                <a:off x="817" y="3439"/>
                <a:ext cx="1174" cy="239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7" name="AutoShape 116"/>
              <p:cNvSpPr>
                <a:spLocks noChangeArrowheads="1"/>
              </p:cNvSpPr>
              <p:nvPr/>
            </p:nvSpPr>
            <p:spPr bwMode="auto">
              <a:xfrm flipV="1">
                <a:off x="1291" y="5719"/>
                <a:ext cx="2352" cy="1539"/>
              </a:xfrm>
              <a:custGeom>
                <a:avLst/>
                <a:gdLst>
                  <a:gd name="T0" fmla="*/ 1647 w 21600"/>
                  <a:gd name="T1" fmla="*/ 0 h 21600"/>
                  <a:gd name="T2" fmla="*/ 1647 w 21600"/>
                  <a:gd name="T3" fmla="*/ 866 h 21600"/>
                  <a:gd name="T4" fmla="*/ 352 w 21600"/>
                  <a:gd name="T5" fmla="*/ 1539 h 21600"/>
                  <a:gd name="T6" fmla="*/ 2352 w 21600"/>
                  <a:gd name="T7" fmla="*/ 433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6 w 21600"/>
                  <a:gd name="T13" fmla="*/ 2905 h 21600"/>
                  <a:gd name="T14" fmla="*/ 18230 w 21600"/>
                  <a:gd name="T15" fmla="*/ 92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8" name="AutoShape 117"/>
              <p:cNvSpPr>
                <a:spLocks noChangeArrowheads="1"/>
              </p:cNvSpPr>
              <p:nvPr/>
            </p:nvSpPr>
            <p:spPr bwMode="auto">
              <a:xfrm flipV="1">
                <a:off x="1991" y="3781"/>
                <a:ext cx="1798" cy="1197"/>
              </a:xfrm>
              <a:custGeom>
                <a:avLst/>
                <a:gdLst>
                  <a:gd name="T0" fmla="*/ 1259 w 21600"/>
                  <a:gd name="T1" fmla="*/ 0 h 21600"/>
                  <a:gd name="T2" fmla="*/ 1259 w 21600"/>
                  <a:gd name="T3" fmla="*/ 674 h 21600"/>
                  <a:gd name="T4" fmla="*/ 269 w 21600"/>
                  <a:gd name="T5" fmla="*/ 1197 h 21600"/>
                  <a:gd name="T6" fmla="*/ 1798 w 21600"/>
                  <a:gd name="T7" fmla="*/ 337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2 w 21600"/>
                  <a:gd name="T13" fmla="*/ 2905 h 21600"/>
                  <a:gd name="T14" fmla="*/ 18224 w 21600"/>
                  <a:gd name="T15" fmla="*/ 923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9" name="AutoShape 118"/>
              <p:cNvSpPr>
                <a:spLocks noChangeArrowheads="1"/>
              </p:cNvSpPr>
              <p:nvPr/>
            </p:nvSpPr>
            <p:spPr bwMode="auto">
              <a:xfrm>
                <a:off x="2052" y="7623"/>
                <a:ext cx="1591" cy="798"/>
              </a:xfrm>
              <a:prstGeom prst="rightArrow">
                <a:avLst>
                  <a:gd name="adj1" fmla="val 50000"/>
                  <a:gd name="adj2" fmla="val 49843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40" name="Rectangle 119"/>
              <p:cNvSpPr>
                <a:spLocks noChangeArrowheads="1"/>
              </p:cNvSpPr>
              <p:nvPr/>
            </p:nvSpPr>
            <p:spPr bwMode="auto">
              <a:xfrm>
                <a:off x="1823" y="7581"/>
                <a:ext cx="532" cy="2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41" name="Text Box 120"/>
              <p:cNvSpPr txBox="1">
                <a:spLocks noChangeArrowheads="1"/>
              </p:cNvSpPr>
              <p:nvPr/>
            </p:nvSpPr>
            <p:spPr bwMode="auto">
              <a:xfrm>
                <a:off x="2071" y="4636"/>
                <a:ext cx="900" cy="5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2000" b="1">
                    <a:solidFill>
                      <a:srgbClr val="008000"/>
                    </a:solidFill>
                  </a:rPr>
                  <a:t> </a:t>
                </a:r>
                <a:r>
                  <a:rPr lang="de-DE" sz="2000" b="1">
                    <a:solidFill>
                      <a:srgbClr val="000000"/>
                    </a:solidFill>
                  </a:rPr>
                  <a:t>x</a:t>
                </a:r>
                <a:r>
                  <a:rPr lang="de-DE" sz="2000" b="1" baseline="-25000">
                    <a:solidFill>
                      <a:srgbClr val="0000FF"/>
                    </a:solidFill>
                  </a:rPr>
                  <a:t>SK</a:t>
                </a:r>
                <a:r>
                  <a:rPr lang="de-DE" sz="2000" b="1">
                    <a:solidFill>
                      <a:srgbClr val="0000FF"/>
                    </a:solidFill>
                  </a:rPr>
                  <a:t> </a:t>
                </a:r>
                <a:endParaRPr lang="de-DE"/>
              </a:p>
            </p:txBody>
          </p:sp>
          <p:sp>
            <p:nvSpPr>
              <p:cNvPr id="33842" name="Text Box 121"/>
              <p:cNvSpPr txBox="1">
                <a:spLocks noChangeArrowheads="1"/>
              </p:cNvSpPr>
              <p:nvPr/>
            </p:nvSpPr>
            <p:spPr bwMode="auto">
              <a:xfrm>
                <a:off x="1879" y="6916"/>
                <a:ext cx="1035" cy="5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2000" b="1"/>
                  <a:t> x</a:t>
                </a:r>
                <a:r>
                  <a:rPr lang="de-DE" sz="2000" b="1" baseline="-25000">
                    <a:solidFill>
                      <a:srgbClr val="993366"/>
                    </a:solidFill>
                  </a:rPr>
                  <a:t>KWK</a:t>
                </a:r>
                <a:r>
                  <a:rPr lang="de-DE" sz="2000" b="1"/>
                  <a:t> </a:t>
                </a:r>
                <a:endParaRPr lang="de-DE"/>
              </a:p>
            </p:txBody>
          </p:sp>
          <p:sp>
            <p:nvSpPr>
              <p:cNvPr id="33843" name="Text Box 122"/>
              <p:cNvSpPr txBox="1">
                <a:spLocks noChangeArrowheads="1"/>
              </p:cNvSpPr>
              <p:nvPr/>
            </p:nvSpPr>
            <p:spPr bwMode="auto">
              <a:xfrm>
                <a:off x="883" y="2809"/>
                <a:ext cx="1397" cy="7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2000" b="1">
                    <a:solidFill>
                      <a:srgbClr val="008000"/>
                    </a:solidFill>
                  </a:rPr>
                  <a:t>  </a:t>
                </a:r>
                <a:r>
                  <a:rPr lang="de-DE" sz="2400" b="1">
                    <a:solidFill>
                      <a:srgbClr val="008000"/>
                    </a:solidFill>
                  </a:rPr>
                  <a:t>Q</a:t>
                </a:r>
                <a:r>
                  <a:rPr lang="de-DE" sz="1800" b="1" baseline="-25000">
                    <a:solidFill>
                      <a:srgbClr val="008000"/>
                    </a:solidFill>
                  </a:rPr>
                  <a:t>0</a:t>
                </a:r>
                <a:r>
                  <a:rPr lang="de-DE" sz="2000" b="1" baseline="30000"/>
                  <a:t>V</a:t>
                </a:r>
                <a:r>
                  <a:rPr lang="de-DE" sz="2400" b="1">
                    <a:solidFill>
                      <a:srgbClr val="008000"/>
                    </a:solidFill>
                  </a:rPr>
                  <a:t>  </a:t>
                </a:r>
                <a:endParaRPr lang="de-DE"/>
              </a:p>
            </p:txBody>
          </p:sp>
          <p:sp>
            <p:nvSpPr>
              <p:cNvPr id="33844" name="Text Box 123"/>
              <p:cNvSpPr txBox="1">
                <a:spLocks noChangeArrowheads="1"/>
              </p:cNvSpPr>
              <p:nvPr/>
            </p:nvSpPr>
            <p:spPr bwMode="auto">
              <a:xfrm>
                <a:off x="817" y="2128"/>
                <a:ext cx="1653" cy="4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2000" b="1">
                    <a:solidFill>
                      <a:srgbClr val="008000"/>
                    </a:solidFill>
                  </a:rPr>
                  <a:t> Erdgas </a:t>
                </a:r>
                <a:endParaRPr lang="de-DE"/>
              </a:p>
            </p:txBody>
          </p:sp>
          <p:sp>
            <p:nvSpPr>
              <p:cNvPr id="33845" name="Rectangle 124"/>
              <p:cNvSpPr>
                <a:spLocks noChangeArrowheads="1"/>
              </p:cNvSpPr>
              <p:nvPr/>
            </p:nvSpPr>
            <p:spPr bwMode="auto">
              <a:xfrm>
                <a:off x="1963" y="7833"/>
                <a:ext cx="392" cy="364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46" name="Text Box 125"/>
              <p:cNvSpPr txBox="1">
                <a:spLocks noChangeArrowheads="1"/>
              </p:cNvSpPr>
              <p:nvPr/>
            </p:nvSpPr>
            <p:spPr bwMode="auto">
              <a:xfrm>
                <a:off x="1935" y="8029"/>
                <a:ext cx="812" cy="5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2000" b="1">
                    <a:solidFill>
                      <a:srgbClr val="008000"/>
                    </a:solidFill>
                  </a:rPr>
                  <a:t> </a:t>
                </a:r>
                <a:r>
                  <a:rPr lang="de-DE" sz="2000" b="1">
                    <a:solidFill>
                      <a:srgbClr val="000000"/>
                    </a:solidFill>
                  </a:rPr>
                  <a:t>x</a:t>
                </a:r>
                <a:r>
                  <a:rPr lang="de-DE" sz="2000" b="1" baseline="-25000">
                    <a:solidFill>
                      <a:srgbClr val="FF0000"/>
                    </a:solidFill>
                  </a:rPr>
                  <a:t>SE </a:t>
                </a:r>
                <a:r>
                  <a:rPr lang="de-DE" sz="2000" b="1">
                    <a:solidFill>
                      <a:srgbClr val="FF0000"/>
                    </a:solidFill>
                  </a:rPr>
                  <a:t> </a:t>
                </a:r>
                <a:endParaRPr lang="de-DE"/>
              </a:p>
            </p:txBody>
          </p:sp>
          <p:sp>
            <p:nvSpPr>
              <p:cNvPr id="33847" name="Rectangle 126"/>
              <p:cNvSpPr>
                <a:spLocks noChangeArrowheads="1"/>
              </p:cNvSpPr>
              <p:nvPr/>
            </p:nvSpPr>
            <p:spPr bwMode="auto">
              <a:xfrm>
                <a:off x="815" y="6937"/>
                <a:ext cx="476" cy="224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48" name="Rectangle 127"/>
              <p:cNvSpPr>
                <a:spLocks noChangeArrowheads="1"/>
              </p:cNvSpPr>
              <p:nvPr/>
            </p:nvSpPr>
            <p:spPr bwMode="auto">
              <a:xfrm>
                <a:off x="883" y="5689"/>
                <a:ext cx="1080" cy="72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49" name="Rectangle 128"/>
              <p:cNvSpPr>
                <a:spLocks noChangeArrowheads="1"/>
              </p:cNvSpPr>
              <p:nvPr/>
            </p:nvSpPr>
            <p:spPr bwMode="auto">
              <a:xfrm>
                <a:off x="1243" y="3529"/>
                <a:ext cx="1260" cy="72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3799" name="Rectangle 130"/>
            <p:cNvSpPr>
              <a:spLocks noChangeArrowheads="1"/>
            </p:cNvSpPr>
            <p:nvPr/>
          </p:nvSpPr>
          <p:spPr bwMode="auto">
            <a:xfrm>
              <a:off x="1633" y="1457"/>
              <a:ext cx="2880" cy="56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00" name="Rectangle 131"/>
            <p:cNvSpPr>
              <a:spLocks noChangeArrowheads="1"/>
            </p:cNvSpPr>
            <p:nvPr/>
          </p:nvSpPr>
          <p:spPr bwMode="auto">
            <a:xfrm>
              <a:off x="1156" y="2931"/>
              <a:ext cx="3334" cy="56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3797" name="Text Box 133"/>
          <p:cNvSpPr txBox="1">
            <a:spLocks noChangeArrowheads="1"/>
          </p:cNvSpPr>
          <p:nvPr/>
        </p:nvSpPr>
        <p:spPr bwMode="auto">
          <a:xfrm>
            <a:off x="215900" y="3279775"/>
            <a:ext cx="2413000" cy="14652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sz="2800" b="1" u="sng"/>
              <a:t>Paradefall</a:t>
            </a:r>
            <a:r>
              <a:rPr lang="de-DE" sz="2800" b="1"/>
              <a:t>:</a:t>
            </a:r>
            <a:br>
              <a:rPr lang="de-DE" sz="2800" b="1"/>
            </a:br>
            <a:r>
              <a:rPr lang="de-DE" sz="600" b="1"/>
              <a:t> </a:t>
            </a:r>
          </a:p>
          <a:p>
            <a:pPr algn="ctr" eaLnBrk="1" hangingPunct="1"/>
            <a:r>
              <a:rPr lang="de-DE" sz="2800" b="1">
                <a:solidFill>
                  <a:srgbClr val="800080"/>
                </a:solidFill>
              </a:rPr>
              <a:t>Die KWK – </a:t>
            </a:r>
          </a:p>
          <a:p>
            <a:pPr algn="ctr" eaLnBrk="1" hangingPunct="1"/>
            <a:r>
              <a:rPr lang="de-DE" sz="2800" b="1">
                <a:solidFill>
                  <a:srgbClr val="800080"/>
                </a:solidFill>
              </a:rPr>
              <a:t>Scheibe</a:t>
            </a:r>
          </a:p>
        </p:txBody>
      </p:sp>
    </p:spTree>
    <p:extLst>
      <p:ext uri="{BB962C8B-B14F-4D97-AF65-F5344CB8AC3E}">
        <p14:creationId xmlns:p14="http://schemas.microsoft.com/office/powerpoint/2010/main" xmlns="" val="42533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757238" y="112713"/>
            <a:ext cx="6910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b="1">
                <a:solidFill>
                  <a:srgbClr val="000000"/>
                </a:solidFill>
              </a:rPr>
              <a:t>Wärmeversorger mit KWK –Anlage</a:t>
            </a:r>
            <a:endParaRPr lang="de-DE" sz="2800" b="1">
              <a:solidFill>
                <a:srgbClr val="000000"/>
              </a:solidFill>
            </a:endParaRPr>
          </a:p>
        </p:txBody>
      </p:sp>
      <p:grpSp>
        <p:nvGrpSpPr>
          <p:cNvPr id="10243" name="Group 5"/>
          <p:cNvGrpSpPr>
            <a:grpSpLocks noChangeAspect="1"/>
          </p:cNvGrpSpPr>
          <p:nvPr/>
        </p:nvGrpSpPr>
        <p:grpSpPr bwMode="auto">
          <a:xfrm>
            <a:off x="2705100" y="944563"/>
            <a:ext cx="5719763" cy="5829300"/>
            <a:chOff x="703" y="1729"/>
            <a:chExt cx="9006" cy="9180"/>
          </a:xfrm>
        </p:grpSpPr>
        <p:sp>
          <p:nvSpPr>
            <p:cNvPr id="10250" name="AutoShape 6"/>
            <p:cNvSpPr>
              <a:spLocks noChangeAspect="1" noChangeArrowheads="1"/>
            </p:cNvSpPr>
            <p:nvPr/>
          </p:nvSpPr>
          <p:spPr bwMode="auto">
            <a:xfrm>
              <a:off x="703" y="1729"/>
              <a:ext cx="9006" cy="91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51" name="Rectangle 7"/>
            <p:cNvSpPr>
              <a:spLocks noChangeArrowheads="1"/>
            </p:cNvSpPr>
            <p:nvPr/>
          </p:nvSpPr>
          <p:spPr bwMode="auto">
            <a:xfrm>
              <a:off x="2983" y="3211"/>
              <a:ext cx="6327" cy="627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52" name="Line 8"/>
            <p:cNvSpPr>
              <a:spLocks noChangeShapeType="1"/>
            </p:cNvSpPr>
            <p:nvPr/>
          </p:nvSpPr>
          <p:spPr bwMode="auto">
            <a:xfrm>
              <a:off x="6859" y="6118"/>
              <a:ext cx="13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53" name="Line 9"/>
            <p:cNvSpPr>
              <a:spLocks noChangeShapeType="1"/>
            </p:cNvSpPr>
            <p:nvPr/>
          </p:nvSpPr>
          <p:spPr bwMode="auto">
            <a:xfrm>
              <a:off x="8968" y="2470"/>
              <a:ext cx="1" cy="75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54" name="Line 10"/>
            <p:cNvSpPr>
              <a:spLocks noChangeShapeType="1"/>
            </p:cNvSpPr>
            <p:nvPr/>
          </p:nvSpPr>
          <p:spPr bwMode="auto">
            <a:xfrm>
              <a:off x="7828" y="2413"/>
              <a:ext cx="1" cy="19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55" name="Line 11"/>
            <p:cNvSpPr>
              <a:spLocks noChangeShapeType="1"/>
            </p:cNvSpPr>
            <p:nvPr/>
          </p:nvSpPr>
          <p:spPr bwMode="auto">
            <a:xfrm>
              <a:off x="4693" y="4807"/>
              <a:ext cx="34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56" name="Line 12"/>
            <p:cNvSpPr>
              <a:spLocks noChangeShapeType="1"/>
            </p:cNvSpPr>
            <p:nvPr/>
          </p:nvSpPr>
          <p:spPr bwMode="auto">
            <a:xfrm>
              <a:off x="6289" y="7201"/>
              <a:ext cx="216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57" name="Line 13"/>
            <p:cNvSpPr>
              <a:spLocks noChangeShapeType="1"/>
            </p:cNvSpPr>
            <p:nvPr/>
          </p:nvSpPr>
          <p:spPr bwMode="auto">
            <a:xfrm>
              <a:off x="8284" y="6973"/>
              <a:ext cx="1" cy="9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58" name="Line 14"/>
            <p:cNvSpPr>
              <a:spLocks noChangeShapeType="1"/>
            </p:cNvSpPr>
            <p:nvPr/>
          </p:nvSpPr>
          <p:spPr bwMode="auto">
            <a:xfrm>
              <a:off x="8169" y="8341"/>
              <a:ext cx="1" cy="16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59" name="Line 15"/>
            <p:cNvSpPr>
              <a:spLocks noChangeShapeType="1"/>
            </p:cNvSpPr>
            <p:nvPr/>
          </p:nvSpPr>
          <p:spPr bwMode="auto">
            <a:xfrm>
              <a:off x="6403" y="8226"/>
              <a:ext cx="171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0" name="Line 16"/>
            <p:cNvSpPr>
              <a:spLocks noChangeShapeType="1"/>
            </p:cNvSpPr>
            <p:nvPr/>
          </p:nvSpPr>
          <p:spPr bwMode="auto">
            <a:xfrm>
              <a:off x="6289" y="7828"/>
              <a:ext cx="216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1" name="AutoShape 17"/>
            <p:cNvSpPr>
              <a:spLocks noChangeArrowheads="1"/>
            </p:cNvSpPr>
            <p:nvPr/>
          </p:nvSpPr>
          <p:spPr bwMode="auto">
            <a:xfrm>
              <a:off x="7693" y="8065"/>
              <a:ext cx="1710" cy="2844"/>
            </a:xfrm>
            <a:prstGeom prst="downArrow">
              <a:avLst>
                <a:gd name="adj1" fmla="val 50000"/>
                <a:gd name="adj2" fmla="val 41579"/>
              </a:avLst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2" name="Rectangle 18"/>
            <p:cNvSpPr>
              <a:spLocks noChangeArrowheads="1"/>
            </p:cNvSpPr>
            <p:nvPr/>
          </p:nvSpPr>
          <p:spPr bwMode="auto">
            <a:xfrm>
              <a:off x="6403" y="7828"/>
              <a:ext cx="2508" cy="34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3" name="Rectangle 19"/>
            <p:cNvSpPr>
              <a:spLocks noChangeArrowheads="1"/>
            </p:cNvSpPr>
            <p:nvPr/>
          </p:nvSpPr>
          <p:spPr bwMode="auto">
            <a:xfrm>
              <a:off x="6346" y="6574"/>
              <a:ext cx="2622" cy="5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4" name="Rectangle 20"/>
            <p:cNvSpPr>
              <a:spLocks noChangeArrowheads="1"/>
            </p:cNvSpPr>
            <p:nvPr/>
          </p:nvSpPr>
          <p:spPr bwMode="auto">
            <a:xfrm>
              <a:off x="8284" y="6973"/>
              <a:ext cx="684" cy="8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5" name="Rectangle 21"/>
            <p:cNvSpPr>
              <a:spLocks noChangeArrowheads="1"/>
            </p:cNvSpPr>
            <p:nvPr/>
          </p:nvSpPr>
          <p:spPr bwMode="auto">
            <a:xfrm>
              <a:off x="6403" y="5947"/>
              <a:ext cx="2565" cy="62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6" name="Rectangle 22"/>
            <p:cNvSpPr>
              <a:spLocks noChangeArrowheads="1"/>
            </p:cNvSpPr>
            <p:nvPr/>
          </p:nvSpPr>
          <p:spPr bwMode="auto">
            <a:xfrm>
              <a:off x="8227" y="4408"/>
              <a:ext cx="741" cy="171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7" name="Rectangle 23"/>
            <p:cNvSpPr>
              <a:spLocks noChangeArrowheads="1"/>
            </p:cNvSpPr>
            <p:nvPr/>
          </p:nvSpPr>
          <p:spPr bwMode="auto">
            <a:xfrm>
              <a:off x="4693" y="4351"/>
              <a:ext cx="3648" cy="45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8" name="AutoShape 24"/>
            <p:cNvSpPr>
              <a:spLocks noChangeArrowheads="1"/>
            </p:cNvSpPr>
            <p:nvPr/>
          </p:nvSpPr>
          <p:spPr bwMode="auto">
            <a:xfrm>
              <a:off x="7315" y="1813"/>
              <a:ext cx="2166" cy="1416"/>
            </a:xfrm>
            <a:prstGeom prst="upArrow">
              <a:avLst>
                <a:gd name="adj1" fmla="val 51796"/>
                <a:gd name="adj2" fmla="val 43361"/>
              </a:avLst>
            </a:prstGeom>
            <a:solidFill>
              <a:srgbClr val="CC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9" name="Text Box 25"/>
            <p:cNvSpPr txBox="1">
              <a:spLocks noChangeArrowheads="1"/>
            </p:cNvSpPr>
            <p:nvPr/>
          </p:nvSpPr>
          <p:spPr bwMode="auto">
            <a:xfrm>
              <a:off x="2983" y="3211"/>
              <a:ext cx="2808" cy="59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2400" b="1">
                  <a:solidFill>
                    <a:srgbClr val="000000"/>
                  </a:solidFill>
                </a:rPr>
                <a:t> Versorger</a:t>
              </a:r>
              <a:r>
                <a:rPr lang="de-DE" b="1">
                  <a:solidFill>
                    <a:srgbClr val="000000"/>
                  </a:solidFill>
                </a:rPr>
                <a:t>:</a:t>
              </a:r>
              <a:endParaRPr lang="de-DE" sz="3200">
                <a:solidFill>
                  <a:srgbClr val="000000"/>
                </a:solidFill>
              </a:endParaRPr>
            </a:p>
          </p:txBody>
        </p:sp>
        <p:sp>
          <p:nvSpPr>
            <p:cNvPr id="10270" name="Line 26"/>
            <p:cNvSpPr>
              <a:spLocks noChangeShapeType="1"/>
            </p:cNvSpPr>
            <p:nvPr/>
          </p:nvSpPr>
          <p:spPr bwMode="auto">
            <a:xfrm>
              <a:off x="6403" y="6630"/>
              <a:ext cx="2565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71" name="Line 27"/>
            <p:cNvSpPr>
              <a:spLocks noChangeShapeType="1"/>
            </p:cNvSpPr>
            <p:nvPr/>
          </p:nvSpPr>
          <p:spPr bwMode="auto">
            <a:xfrm flipH="1">
              <a:off x="6403" y="4294"/>
              <a:ext cx="14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272" name="Group 28"/>
            <p:cNvGrpSpPr>
              <a:grpSpLocks/>
            </p:cNvGrpSpPr>
            <p:nvPr/>
          </p:nvGrpSpPr>
          <p:grpSpPr bwMode="auto">
            <a:xfrm>
              <a:off x="3856" y="4159"/>
              <a:ext cx="3060" cy="900"/>
              <a:chOff x="3382" y="4159"/>
              <a:chExt cx="3060" cy="900"/>
            </a:xfrm>
          </p:grpSpPr>
          <p:sp>
            <p:nvSpPr>
              <p:cNvPr id="10309" name="Rectangle 29"/>
              <p:cNvSpPr>
                <a:spLocks noChangeArrowheads="1"/>
              </p:cNvSpPr>
              <p:nvPr/>
            </p:nvSpPr>
            <p:spPr bwMode="auto">
              <a:xfrm>
                <a:off x="3382" y="4159"/>
                <a:ext cx="3060" cy="900"/>
              </a:xfrm>
              <a:prstGeom prst="rect">
                <a:avLst/>
              </a:prstGeom>
              <a:solidFill>
                <a:srgbClr val="00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32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310" name="Text Box 30"/>
              <p:cNvSpPr txBox="1">
                <a:spLocks noChangeArrowheads="1"/>
              </p:cNvSpPr>
              <p:nvPr/>
            </p:nvSpPr>
            <p:spPr bwMode="auto">
              <a:xfrm>
                <a:off x="3429" y="4180"/>
                <a:ext cx="2518" cy="5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800" b="1">
                    <a:solidFill>
                      <a:srgbClr val="0000FF"/>
                    </a:solidFill>
                  </a:rPr>
                  <a:t>Spitzenkessel</a:t>
                </a:r>
                <a:endParaRPr lang="de-DE" sz="32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273" name="Line 31"/>
            <p:cNvSpPr>
              <a:spLocks noChangeShapeType="1"/>
            </p:cNvSpPr>
            <p:nvPr/>
          </p:nvSpPr>
          <p:spPr bwMode="auto">
            <a:xfrm>
              <a:off x="8170" y="4807"/>
              <a:ext cx="1" cy="1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74" name="Text Box 32"/>
            <p:cNvSpPr txBox="1">
              <a:spLocks noChangeArrowheads="1"/>
            </p:cNvSpPr>
            <p:nvPr/>
          </p:nvSpPr>
          <p:spPr bwMode="auto">
            <a:xfrm>
              <a:off x="7843" y="2317"/>
              <a:ext cx="1120" cy="4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600" b="1">
                  <a:solidFill>
                    <a:srgbClr val="0000FF"/>
                  </a:solidFill>
                </a:rPr>
                <a:t>Wärme</a:t>
              </a:r>
              <a:endParaRPr lang="de-DE" sz="3200">
                <a:solidFill>
                  <a:srgbClr val="000000"/>
                </a:solidFill>
              </a:endParaRPr>
            </a:p>
          </p:txBody>
        </p:sp>
        <p:sp>
          <p:nvSpPr>
            <p:cNvPr id="10275" name="Text Box 33"/>
            <p:cNvSpPr txBox="1">
              <a:spLocks noChangeArrowheads="1"/>
            </p:cNvSpPr>
            <p:nvPr/>
          </p:nvSpPr>
          <p:spPr bwMode="auto">
            <a:xfrm>
              <a:off x="8095" y="10093"/>
              <a:ext cx="980" cy="3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600" b="1">
                  <a:solidFill>
                    <a:srgbClr val="FF0000"/>
                  </a:solidFill>
                </a:rPr>
                <a:t>Strom</a:t>
              </a:r>
              <a:endParaRPr lang="de-DE" sz="3200">
                <a:solidFill>
                  <a:srgbClr val="000000"/>
                </a:solidFill>
              </a:endParaRPr>
            </a:p>
          </p:txBody>
        </p:sp>
        <p:grpSp>
          <p:nvGrpSpPr>
            <p:cNvPr id="10276" name="Group 34"/>
            <p:cNvGrpSpPr>
              <a:grpSpLocks/>
            </p:cNvGrpSpPr>
            <p:nvPr/>
          </p:nvGrpSpPr>
          <p:grpSpPr bwMode="auto">
            <a:xfrm>
              <a:off x="7144" y="5719"/>
              <a:ext cx="912" cy="1767"/>
              <a:chOff x="6802" y="5719"/>
              <a:chExt cx="912" cy="1767"/>
            </a:xfrm>
          </p:grpSpPr>
          <p:sp>
            <p:nvSpPr>
              <p:cNvPr id="10307" name="Oval 35"/>
              <p:cNvSpPr>
                <a:spLocks noChangeArrowheads="1"/>
              </p:cNvSpPr>
              <p:nvPr/>
            </p:nvSpPr>
            <p:spPr bwMode="auto">
              <a:xfrm>
                <a:off x="6802" y="5719"/>
                <a:ext cx="912" cy="176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32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308" name="Text Box 36"/>
              <p:cNvSpPr txBox="1">
                <a:spLocks noChangeArrowheads="1"/>
              </p:cNvSpPr>
              <p:nvPr/>
            </p:nvSpPr>
            <p:spPr bwMode="auto">
              <a:xfrm>
                <a:off x="7030" y="5947"/>
                <a:ext cx="513" cy="142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b="1">
                    <a:solidFill>
                      <a:srgbClr val="800080"/>
                    </a:solidFill>
                  </a:rPr>
                  <a:t>KWK</a:t>
                </a:r>
                <a:endParaRPr lang="de-DE" sz="32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277" name="Rectangle 37"/>
            <p:cNvSpPr>
              <a:spLocks noChangeArrowheads="1"/>
            </p:cNvSpPr>
            <p:nvPr/>
          </p:nvSpPr>
          <p:spPr bwMode="auto">
            <a:xfrm>
              <a:off x="7885" y="3349"/>
              <a:ext cx="1083" cy="107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auto">
            <a:xfrm>
              <a:off x="8104" y="9469"/>
              <a:ext cx="9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279" name="Group 39"/>
            <p:cNvGrpSpPr>
              <a:grpSpLocks/>
            </p:cNvGrpSpPr>
            <p:nvPr/>
          </p:nvGrpSpPr>
          <p:grpSpPr bwMode="auto">
            <a:xfrm>
              <a:off x="3661" y="5833"/>
              <a:ext cx="3312" cy="2752"/>
              <a:chOff x="2698" y="6159"/>
              <a:chExt cx="3312" cy="2752"/>
            </a:xfrm>
          </p:grpSpPr>
          <p:grpSp>
            <p:nvGrpSpPr>
              <p:cNvPr id="10299" name="Group 40"/>
              <p:cNvGrpSpPr>
                <a:grpSpLocks/>
              </p:cNvGrpSpPr>
              <p:nvPr/>
            </p:nvGrpSpPr>
            <p:grpSpPr bwMode="auto">
              <a:xfrm>
                <a:off x="2698" y="6159"/>
                <a:ext cx="3312" cy="2752"/>
                <a:chOff x="2698" y="6102"/>
                <a:chExt cx="3312" cy="2752"/>
              </a:xfrm>
            </p:grpSpPr>
            <p:grpSp>
              <p:nvGrpSpPr>
                <p:cNvPr id="10303" name="Group 41"/>
                <p:cNvGrpSpPr>
                  <a:grpSpLocks/>
                </p:cNvGrpSpPr>
                <p:nvPr/>
              </p:nvGrpSpPr>
              <p:grpSpPr bwMode="auto">
                <a:xfrm>
                  <a:off x="2698" y="6102"/>
                  <a:ext cx="3312" cy="2752"/>
                  <a:chOff x="1624" y="4864"/>
                  <a:chExt cx="5220" cy="2520"/>
                </a:xfrm>
              </p:grpSpPr>
              <p:sp>
                <p:nvSpPr>
                  <p:cNvPr id="10305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624" y="4864"/>
                    <a:ext cx="5220" cy="2520"/>
                  </a:xfrm>
                  <a:prstGeom prst="rect">
                    <a:avLst/>
                  </a:prstGeom>
                  <a:solidFill>
                    <a:srgbClr val="FFFF00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32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306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624" y="6304"/>
                    <a:ext cx="522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20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1030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097" y="7942"/>
                  <a:ext cx="2793" cy="68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600" b="1">
                      <a:solidFill>
                        <a:srgbClr val="FF0000"/>
                      </a:solidFill>
                    </a:rPr>
                    <a:t>  im Spitzenstrom- </a:t>
                  </a:r>
                  <a:br>
                    <a:rPr lang="de-DE" sz="1600" b="1">
                      <a:solidFill>
                        <a:srgbClr val="FF0000"/>
                      </a:solidFill>
                    </a:rPr>
                  </a:br>
                  <a:r>
                    <a:rPr lang="de-DE" sz="1600" b="1">
                      <a:solidFill>
                        <a:srgbClr val="FF0000"/>
                      </a:solidFill>
                    </a:rPr>
                    <a:t>                 Betrieb </a:t>
                  </a:r>
                  <a:endParaRPr lang="de-DE" sz="32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300" name="Group 45"/>
              <p:cNvGrpSpPr>
                <a:grpSpLocks/>
              </p:cNvGrpSpPr>
              <p:nvPr/>
            </p:nvGrpSpPr>
            <p:grpSpPr bwMode="auto">
              <a:xfrm>
                <a:off x="2755" y="6175"/>
                <a:ext cx="3192" cy="1338"/>
                <a:chOff x="2755" y="6175"/>
                <a:chExt cx="3192" cy="1338"/>
              </a:xfrm>
            </p:grpSpPr>
            <p:sp>
              <p:nvSpPr>
                <p:cNvPr id="10301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755" y="6175"/>
                  <a:ext cx="2669" cy="59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800" b="1">
                      <a:solidFill>
                        <a:srgbClr val="000000"/>
                      </a:solidFill>
                    </a:rPr>
                    <a:t>KWK-Anlage:</a:t>
                  </a:r>
                  <a:endParaRPr lang="de-DE" sz="3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02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325" y="6973"/>
                  <a:ext cx="2622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800" b="1">
                      <a:solidFill>
                        <a:srgbClr val="0000FF"/>
                      </a:solidFill>
                    </a:rPr>
                    <a:t> </a:t>
                  </a:r>
                  <a:r>
                    <a:rPr lang="de-DE" sz="1600" b="1">
                      <a:solidFill>
                        <a:srgbClr val="993366"/>
                      </a:solidFill>
                    </a:rPr>
                    <a:t>im KWK-Betrieb</a:t>
                  </a:r>
                </a:p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600" b="1">
                      <a:solidFill>
                        <a:srgbClr val="FF0000"/>
                      </a:solidFill>
                    </a:rPr>
                    <a:t/>
                  </a:r>
                  <a:br>
                    <a:rPr lang="de-DE" sz="1600" b="1">
                      <a:solidFill>
                        <a:srgbClr val="FF0000"/>
                      </a:solidFill>
                    </a:rPr>
                  </a:br>
                  <a:endParaRPr lang="de-DE" sz="32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280" name="AutoShape 48"/>
            <p:cNvSpPr>
              <a:spLocks noChangeArrowheads="1"/>
            </p:cNvSpPr>
            <p:nvPr/>
          </p:nvSpPr>
          <p:spPr bwMode="auto">
            <a:xfrm flipV="1">
              <a:off x="817" y="7030"/>
              <a:ext cx="1678" cy="13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2 w 21600"/>
                <a:gd name="T13" fmla="*/ 2905 h 21600"/>
                <a:gd name="T14" fmla="*/ 18227 w 21600"/>
                <a:gd name="T15" fmla="*/ 92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81" name="Rectangle 49"/>
            <p:cNvSpPr>
              <a:spLocks noChangeArrowheads="1"/>
            </p:cNvSpPr>
            <p:nvPr/>
          </p:nvSpPr>
          <p:spPr bwMode="auto">
            <a:xfrm>
              <a:off x="817" y="5509"/>
              <a:ext cx="1118" cy="32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82" name="Rectangle 50"/>
            <p:cNvSpPr>
              <a:spLocks noChangeArrowheads="1"/>
            </p:cNvSpPr>
            <p:nvPr/>
          </p:nvSpPr>
          <p:spPr bwMode="auto">
            <a:xfrm>
              <a:off x="1321" y="3477"/>
              <a:ext cx="1202" cy="63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83" name="Rectangle 51"/>
            <p:cNvSpPr>
              <a:spLocks noChangeArrowheads="1"/>
            </p:cNvSpPr>
            <p:nvPr/>
          </p:nvSpPr>
          <p:spPr bwMode="auto">
            <a:xfrm>
              <a:off x="817" y="1957"/>
              <a:ext cx="1710" cy="210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84" name="Rectangle 52"/>
            <p:cNvSpPr>
              <a:spLocks noChangeArrowheads="1"/>
            </p:cNvSpPr>
            <p:nvPr/>
          </p:nvSpPr>
          <p:spPr bwMode="auto">
            <a:xfrm>
              <a:off x="817" y="5647"/>
              <a:ext cx="488" cy="148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85" name="Rectangle 53"/>
            <p:cNvSpPr>
              <a:spLocks noChangeArrowheads="1"/>
            </p:cNvSpPr>
            <p:nvPr/>
          </p:nvSpPr>
          <p:spPr bwMode="auto">
            <a:xfrm>
              <a:off x="817" y="3439"/>
              <a:ext cx="1174" cy="239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86" name="AutoShape 54"/>
            <p:cNvSpPr>
              <a:spLocks noChangeArrowheads="1"/>
            </p:cNvSpPr>
            <p:nvPr/>
          </p:nvSpPr>
          <p:spPr bwMode="auto">
            <a:xfrm flipV="1">
              <a:off x="1291" y="5719"/>
              <a:ext cx="2352" cy="15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6 w 21600"/>
                <a:gd name="T13" fmla="*/ 2905 h 21600"/>
                <a:gd name="T14" fmla="*/ 18230 w 21600"/>
                <a:gd name="T15" fmla="*/ 924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87" name="AutoShape 55"/>
            <p:cNvSpPr>
              <a:spLocks noChangeArrowheads="1"/>
            </p:cNvSpPr>
            <p:nvPr/>
          </p:nvSpPr>
          <p:spPr bwMode="auto">
            <a:xfrm flipV="1">
              <a:off x="1991" y="3781"/>
              <a:ext cx="1798" cy="11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2 w 21600"/>
                <a:gd name="T13" fmla="*/ 2905 h 21600"/>
                <a:gd name="T14" fmla="*/ 18224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88" name="AutoShape 56"/>
            <p:cNvSpPr>
              <a:spLocks noChangeArrowheads="1"/>
            </p:cNvSpPr>
            <p:nvPr/>
          </p:nvSpPr>
          <p:spPr bwMode="auto">
            <a:xfrm>
              <a:off x="2052" y="7623"/>
              <a:ext cx="1591" cy="798"/>
            </a:xfrm>
            <a:prstGeom prst="rightArrow">
              <a:avLst>
                <a:gd name="adj1" fmla="val 50000"/>
                <a:gd name="adj2" fmla="val 4984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89" name="Rectangle 57"/>
            <p:cNvSpPr>
              <a:spLocks noChangeArrowheads="1"/>
            </p:cNvSpPr>
            <p:nvPr/>
          </p:nvSpPr>
          <p:spPr bwMode="auto">
            <a:xfrm>
              <a:off x="1823" y="7581"/>
              <a:ext cx="532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90" name="Text Box 58"/>
            <p:cNvSpPr txBox="1">
              <a:spLocks noChangeArrowheads="1"/>
            </p:cNvSpPr>
            <p:nvPr/>
          </p:nvSpPr>
          <p:spPr bwMode="auto">
            <a:xfrm>
              <a:off x="2071" y="4636"/>
              <a:ext cx="900" cy="5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b="1">
                  <a:solidFill>
                    <a:srgbClr val="008000"/>
                  </a:solidFill>
                </a:rPr>
                <a:t> </a:t>
              </a:r>
              <a:r>
                <a:rPr lang="de-DE" b="1">
                  <a:solidFill>
                    <a:srgbClr val="000000"/>
                  </a:solidFill>
                </a:rPr>
                <a:t>x</a:t>
              </a:r>
              <a:r>
                <a:rPr lang="de-DE" b="1" baseline="-25000">
                  <a:solidFill>
                    <a:srgbClr val="0000FF"/>
                  </a:solidFill>
                </a:rPr>
                <a:t>SK</a:t>
              </a:r>
              <a:r>
                <a:rPr lang="de-DE" b="1">
                  <a:solidFill>
                    <a:srgbClr val="0000FF"/>
                  </a:solidFill>
                </a:rPr>
                <a:t> </a:t>
              </a:r>
              <a:endParaRPr lang="de-DE" sz="3200">
                <a:solidFill>
                  <a:srgbClr val="000000"/>
                </a:solidFill>
              </a:endParaRPr>
            </a:p>
          </p:txBody>
        </p:sp>
        <p:sp>
          <p:nvSpPr>
            <p:cNvPr id="10291" name="Text Box 59"/>
            <p:cNvSpPr txBox="1">
              <a:spLocks noChangeArrowheads="1"/>
            </p:cNvSpPr>
            <p:nvPr/>
          </p:nvSpPr>
          <p:spPr bwMode="auto">
            <a:xfrm>
              <a:off x="1879" y="6916"/>
              <a:ext cx="1035" cy="5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b="1">
                  <a:solidFill>
                    <a:srgbClr val="000000"/>
                  </a:solidFill>
                </a:rPr>
                <a:t> x</a:t>
              </a:r>
              <a:r>
                <a:rPr lang="de-DE" b="1" baseline="-25000">
                  <a:solidFill>
                    <a:srgbClr val="993366"/>
                  </a:solidFill>
                </a:rPr>
                <a:t>KWK</a:t>
              </a:r>
              <a:r>
                <a:rPr lang="de-DE" b="1">
                  <a:solidFill>
                    <a:srgbClr val="000000"/>
                  </a:solidFill>
                </a:rPr>
                <a:t> </a:t>
              </a:r>
              <a:endParaRPr lang="de-DE" sz="3200">
                <a:solidFill>
                  <a:srgbClr val="000000"/>
                </a:solidFill>
              </a:endParaRPr>
            </a:p>
          </p:txBody>
        </p:sp>
        <p:sp>
          <p:nvSpPr>
            <p:cNvPr id="10292" name="Text Box 60"/>
            <p:cNvSpPr txBox="1">
              <a:spLocks noChangeArrowheads="1"/>
            </p:cNvSpPr>
            <p:nvPr/>
          </p:nvSpPr>
          <p:spPr bwMode="auto">
            <a:xfrm>
              <a:off x="883" y="2809"/>
              <a:ext cx="1397" cy="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b="1">
                  <a:solidFill>
                    <a:srgbClr val="008000"/>
                  </a:solidFill>
                </a:rPr>
                <a:t>  </a:t>
              </a:r>
              <a:r>
                <a:rPr lang="de-DE" sz="2400" b="1">
                  <a:solidFill>
                    <a:srgbClr val="008000"/>
                  </a:solidFill>
                </a:rPr>
                <a:t>Q</a:t>
              </a:r>
              <a:r>
                <a:rPr lang="de-DE" sz="1800" b="1" baseline="-25000">
                  <a:solidFill>
                    <a:srgbClr val="008000"/>
                  </a:solidFill>
                </a:rPr>
                <a:t>0</a:t>
              </a:r>
              <a:r>
                <a:rPr lang="de-DE" b="1" baseline="30000">
                  <a:solidFill>
                    <a:srgbClr val="000000"/>
                  </a:solidFill>
                </a:rPr>
                <a:t>V</a:t>
              </a:r>
              <a:r>
                <a:rPr lang="de-DE" sz="2400" b="1">
                  <a:solidFill>
                    <a:srgbClr val="008000"/>
                  </a:solidFill>
                </a:rPr>
                <a:t>  </a:t>
              </a:r>
              <a:endParaRPr lang="de-DE" sz="3200">
                <a:solidFill>
                  <a:srgbClr val="000000"/>
                </a:solidFill>
              </a:endParaRPr>
            </a:p>
          </p:txBody>
        </p:sp>
        <p:sp>
          <p:nvSpPr>
            <p:cNvPr id="10293" name="Text Box 61"/>
            <p:cNvSpPr txBox="1">
              <a:spLocks noChangeArrowheads="1"/>
            </p:cNvSpPr>
            <p:nvPr/>
          </p:nvSpPr>
          <p:spPr bwMode="auto">
            <a:xfrm>
              <a:off x="817" y="2128"/>
              <a:ext cx="1653" cy="4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b="1">
                  <a:solidFill>
                    <a:srgbClr val="008000"/>
                  </a:solidFill>
                </a:rPr>
                <a:t> Erdgas </a:t>
              </a:r>
              <a:endParaRPr lang="de-DE" sz="3200">
                <a:solidFill>
                  <a:srgbClr val="000000"/>
                </a:solidFill>
              </a:endParaRPr>
            </a:p>
          </p:txBody>
        </p:sp>
        <p:sp>
          <p:nvSpPr>
            <p:cNvPr id="10294" name="Rectangle 62"/>
            <p:cNvSpPr>
              <a:spLocks noChangeArrowheads="1"/>
            </p:cNvSpPr>
            <p:nvPr/>
          </p:nvSpPr>
          <p:spPr bwMode="auto">
            <a:xfrm>
              <a:off x="1963" y="7833"/>
              <a:ext cx="392" cy="36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95" name="Text Box 63"/>
            <p:cNvSpPr txBox="1">
              <a:spLocks noChangeArrowheads="1"/>
            </p:cNvSpPr>
            <p:nvPr/>
          </p:nvSpPr>
          <p:spPr bwMode="auto">
            <a:xfrm>
              <a:off x="1935" y="8029"/>
              <a:ext cx="812" cy="5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b="1">
                  <a:solidFill>
                    <a:srgbClr val="008000"/>
                  </a:solidFill>
                </a:rPr>
                <a:t> </a:t>
              </a:r>
              <a:r>
                <a:rPr lang="de-DE" b="1">
                  <a:solidFill>
                    <a:srgbClr val="000000"/>
                  </a:solidFill>
                </a:rPr>
                <a:t>x</a:t>
              </a:r>
              <a:r>
                <a:rPr lang="de-DE" b="1" baseline="-25000">
                  <a:solidFill>
                    <a:srgbClr val="FF0000"/>
                  </a:solidFill>
                </a:rPr>
                <a:t>SE </a:t>
              </a:r>
              <a:r>
                <a:rPr lang="de-DE" b="1">
                  <a:solidFill>
                    <a:srgbClr val="FF0000"/>
                  </a:solidFill>
                </a:rPr>
                <a:t> </a:t>
              </a:r>
              <a:endParaRPr lang="de-DE" sz="3200">
                <a:solidFill>
                  <a:srgbClr val="000000"/>
                </a:solidFill>
              </a:endParaRPr>
            </a:p>
          </p:txBody>
        </p:sp>
        <p:sp>
          <p:nvSpPr>
            <p:cNvPr id="10296" name="Rectangle 64"/>
            <p:cNvSpPr>
              <a:spLocks noChangeArrowheads="1"/>
            </p:cNvSpPr>
            <p:nvPr/>
          </p:nvSpPr>
          <p:spPr bwMode="auto">
            <a:xfrm>
              <a:off x="815" y="6937"/>
              <a:ext cx="476" cy="22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97" name="Rectangle 65"/>
            <p:cNvSpPr>
              <a:spLocks noChangeArrowheads="1"/>
            </p:cNvSpPr>
            <p:nvPr/>
          </p:nvSpPr>
          <p:spPr bwMode="auto">
            <a:xfrm>
              <a:off x="883" y="5689"/>
              <a:ext cx="1080" cy="72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98" name="Rectangle 66"/>
            <p:cNvSpPr>
              <a:spLocks noChangeArrowheads="1"/>
            </p:cNvSpPr>
            <p:nvPr/>
          </p:nvSpPr>
          <p:spPr bwMode="auto">
            <a:xfrm>
              <a:off x="1243" y="3529"/>
              <a:ext cx="1260" cy="72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0244" name="Text Box 69"/>
          <p:cNvSpPr txBox="1">
            <a:spLocks noChangeArrowheads="1"/>
          </p:cNvSpPr>
          <p:nvPr/>
        </p:nvSpPr>
        <p:spPr bwMode="auto">
          <a:xfrm>
            <a:off x="34925" y="2600325"/>
            <a:ext cx="2592388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u="sng">
                <a:solidFill>
                  <a:srgbClr val="0033CC"/>
                </a:solidFill>
              </a:rPr>
              <a:t>Wärmespitze:</a:t>
            </a:r>
            <a:endParaRPr lang="de-DE" sz="2800" b="1">
              <a:solidFill>
                <a:srgbClr val="0033CC"/>
              </a:solidFill>
            </a:endParaRPr>
          </a:p>
        </p:txBody>
      </p:sp>
      <p:sp>
        <p:nvSpPr>
          <p:cNvPr id="10245" name="Text Box 70"/>
          <p:cNvSpPr txBox="1">
            <a:spLocks noChangeArrowheads="1"/>
          </p:cNvSpPr>
          <p:nvPr/>
        </p:nvSpPr>
        <p:spPr bwMode="auto">
          <a:xfrm>
            <a:off x="0" y="4638675"/>
            <a:ext cx="2555875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u="sng">
                <a:solidFill>
                  <a:srgbClr val="FF0000"/>
                </a:solidFill>
              </a:rPr>
              <a:t>Zusatzstrom:</a:t>
            </a:r>
            <a:endParaRPr lang="de-DE" sz="2800" b="1">
              <a:solidFill>
                <a:srgbClr val="FF0000"/>
              </a:solidFill>
            </a:endParaRPr>
          </a:p>
        </p:txBody>
      </p:sp>
      <p:sp>
        <p:nvSpPr>
          <p:cNvPr id="10246" name="Text Box 71"/>
          <p:cNvSpPr txBox="1">
            <a:spLocks noChangeArrowheads="1"/>
          </p:cNvSpPr>
          <p:nvPr/>
        </p:nvSpPr>
        <p:spPr bwMode="auto">
          <a:xfrm>
            <a:off x="7380288" y="1952625"/>
            <a:ext cx="446087" cy="3651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</a:t>
            </a:r>
            <a:r>
              <a:rPr lang="de-DE" b="1" baseline="-25000">
                <a:solidFill>
                  <a:srgbClr val="0000FF"/>
                </a:solidFill>
                <a:cs typeface="Times New Roman" pitchFamily="18" charset="0"/>
              </a:rPr>
              <a:t>th</a:t>
            </a:r>
            <a:r>
              <a:rPr lang="de-DE" b="1" baseline="25000">
                <a:solidFill>
                  <a:srgbClr val="000000"/>
                </a:solidFill>
                <a:cs typeface="Times New Roman" pitchFamily="18" charset="0"/>
              </a:rPr>
              <a:t>V </a:t>
            </a:r>
          </a:p>
        </p:txBody>
      </p:sp>
      <p:sp>
        <p:nvSpPr>
          <p:cNvPr id="10247" name="Text Box 72"/>
          <p:cNvSpPr txBox="1">
            <a:spLocks noChangeArrowheads="1"/>
          </p:cNvSpPr>
          <p:nvPr/>
        </p:nvSpPr>
        <p:spPr bwMode="auto">
          <a:xfrm>
            <a:off x="7451725" y="5373688"/>
            <a:ext cx="427038" cy="3651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</a:t>
            </a:r>
            <a:r>
              <a:rPr lang="de-DE" b="1" baseline="-25000">
                <a:solidFill>
                  <a:srgbClr val="FF3300"/>
                </a:solidFill>
                <a:cs typeface="Times New Roman" pitchFamily="18" charset="0"/>
              </a:rPr>
              <a:t>el</a:t>
            </a:r>
            <a:r>
              <a:rPr lang="de-DE" b="1" baseline="25000">
                <a:solidFill>
                  <a:srgbClr val="000000"/>
                </a:solidFill>
                <a:cs typeface="Times New Roman" pitchFamily="18" charset="0"/>
              </a:rPr>
              <a:t>V </a:t>
            </a:r>
          </a:p>
        </p:txBody>
      </p:sp>
      <p:sp>
        <p:nvSpPr>
          <p:cNvPr id="10248" name="Text Box 73"/>
          <p:cNvSpPr txBox="1">
            <a:spLocks noChangeArrowheads="1"/>
          </p:cNvSpPr>
          <p:nvPr/>
        </p:nvSpPr>
        <p:spPr bwMode="auto">
          <a:xfrm>
            <a:off x="1476375" y="3536950"/>
            <a:ext cx="1033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800080"/>
                </a:solidFill>
              </a:rPr>
              <a:t>KWK</a:t>
            </a:r>
          </a:p>
        </p:txBody>
      </p:sp>
      <p:sp>
        <p:nvSpPr>
          <p:cNvPr id="2" name="Ellipse 1"/>
          <p:cNvSpPr>
            <a:spLocks noChangeArrowheads="1"/>
          </p:cNvSpPr>
          <p:nvPr/>
        </p:nvSpPr>
        <p:spPr bwMode="auto">
          <a:xfrm flipH="1">
            <a:off x="8712200" y="82550"/>
            <a:ext cx="358775" cy="358775"/>
          </a:xfrm>
          <a:prstGeom prst="ellipse">
            <a:avLst/>
          </a:prstGeom>
          <a:solidFill>
            <a:srgbClr val="006600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3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708275"/>
            <a:ext cx="24511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49238" y="908050"/>
            <a:ext cx="8894762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Ein korrekter Vergleich muss 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   die </a:t>
            </a:r>
            <a:r>
              <a:rPr lang="de-DE" sz="2800" b="1" u="sng">
                <a:solidFill>
                  <a:srgbClr val="000000"/>
                </a:solidFill>
              </a:rPr>
              <a:t>gesamte Produktion des Versorgers</a:t>
            </a:r>
            <a:r>
              <a:rPr lang="de-DE" sz="2400" u="sng">
                <a:solidFill>
                  <a:srgbClr val="000000"/>
                </a:solidFill>
              </a:rPr>
              <a:t>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        die mit seiner KWK Anlage und 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       der Verpflichtung zur Fernwärmelieferung zusammenhängt,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beachten. 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215900" y="3249613"/>
            <a:ext cx="5724525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u="sng">
                <a:solidFill>
                  <a:srgbClr val="000000"/>
                </a:solidFill>
              </a:rPr>
              <a:t>Vergleiche also Erdgaseinsatz (PE) für: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 u="sng">
                <a:solidFill>
                  <a:srgbClr val="000000"/>
                </a:solidFill>
              </a:rPr>
              <a:t>KWK</a:t>
            </a:r>
            <a:r>
              <a:rPr lang="de-DE" sz="2400">
                <a:solidFill>
                  <a:srgbClr val="000000"/>
                </a:solidFill>
              </a:rPr>
              <a:t>:           </a:t>
            </a:r>
            <a:r>
              <a:rPr lang="de-DE" sz="2400" b="1">
                <a:solidFill>
                  <a:srgbClr val="008000"/>
                </a:solidFill>
              </a:rPr>
              <a:t>Q</a:t>
            </a:r>
            <a:r>
              <a:rPr lang="de-DE" sz="2400" b="1" baseline="-25000">
                <a:solidFill>
                  <a:srgbClr val="008000"/>
                </a:solidFill>
              </a:rPr>
              <a:t>0</a:t>
            </a:r>
            <a:r>
              <a:rPr lang="de-DE" sz="2400" b="1" baseline="25000">
                <a:solidFill>
                  <a:srgbClr val="000000"/>
                </a:solidFill>
              </a:rPr>
              <a:t>V</a:t>
            </a: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1800">
                <a:solidFill>
                  <a:srgbClr val="000000"/>
                </a:solidFill>
              </a:rPr>
              <a:t>= PE  des </a:t>
            </a:r>
            <a:r>
              <a:rPr lang="de-DE" sz="1800" b="1">
                <a:solidFill>
                  <a:srgbClr val="000000"/>
                </a:solidFill>
              </a:rPr>
              <a:t>Versorgers</a:t>
            </a:r>
            <a:r>
              <a:rPr lang="de-DE" sz="1800" baseline="25000">
                <a:solidFill>
                  <a:srgbClr val="000000"/>
                </a:solidFill>
              </a:rPr>
              <a:t/>
            </a:r>
            <a:br>
              <a:rPr lang="de-DE" sz="1800" baseline="25000">
                <a:solidFill>
                  <a:srgbClr val="000000"/>
                </a:solidFill>
              </a:rPr>
            </a:br>
            <a:r>
              <a:rPr lang="de-DE" sz="800" baseline="2500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   und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 baseline="2500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 u="sng">
                <a:solidFill>
                  <a:srgbClr val="000000"/>
                </a:solidFill>
              </a:rPr>
              <a:t>getrennte</a:t>
            </a:r>
            <a:r>
              <a:rPr lang="de-DE" sz="2400">
                <a:solidFill>
                  <a:srgbClr val="000000"/>
                </a:solidFill>
              </a:rPr>
              <a:t/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000" b="1" u="sng">
                <a:solidFill>
                  <a:srgbClr val="000000"/>
                </a:solidFill>
              </a:rPr>
              <a:t>Erzeugung</a:t>
            </a:r>
            <a:r>
              <a:rPr lang="de-DE" sz="2400">
                <a:solidFill>
                  <a:srgbClr val="000000"/>
                </a:solidFill>
              </a:rPr>
              <a:t>: </a:t>
            </a:r>
            <a:r>
              <a:rPr lang="de-DE" sz="2400" b="1">
                <a:solidFill>
                  <a:srgbClr val="000000"/>
                </a:solidFill>
              </a:rPr>
              <a:t>Q</a:t>
            </a:r>
            <a:r>
              <a:rPr lang="de-DE" sz="2400" b="1" baseline="-25000">
                <a:solidFill>
                  <a:srgbClr val="000000"/>
                </a:solidFill>
              </a:rPr>
              <a:t>0</a:t>
            </a:r>
            <a:r>
              <a:rPr lang="de-DE" sz="2400">
                <a:solidFill>
                  <a:srgbClr val="008000"/>
                </a:solidFill>
              </a:rPr>
              <a:t> </a:t>
            </a:r>
            <a:r>
              <a:rPr lang="de-DE" sz="1800">
                <a:solidFill>
                  <a:srgbClr val="000000"/>
                </a:solidFill>
              </a:rPr>
              <a:t>= PE für  </a:t>
            </a:r>
            <a:r>
              <a:rPr lang="de-DE" sz="1800" b="1">
                <a:solidFill>
                  <a:srgbClr val="FF3300"/>
                </a:solidFill>
              </a:rPr>
              <a:t>GuD</a:t>
            </a:r>
            <a:r>
              <a:rPr lang="de-DE" sz="1800">
                <a:solidFill>
                  <a:srgbClr val="000000"/>
                </a:solidFill>
              </a:rPr>
              <a:t> + </a:t>
            </a:r>
            <a:r>
              <a:rPr lang="de-DE" sz="1800" b="1">
                <a:solidFill>
                  <a:srgbClr val="0000FF"/>
                </a:solidFill>
              </a:rPr>
              <a:t>Kessel</a:t>
            </a:r>
            <a:r>
              <a:rPr lang="de-DE" sz="1800">
                <a:solidFill>
                  <a:srgbClr val="000000"/>
                </a:solidFill>
              </a:rPr>
              <a:t>,  ergibt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                           sich aus </a:t>
            </a:r>
            <a:r>
              <a:rPr lang="de-DE" sz="2000" b="1" u="sng">
                <a:solidFill>
                  <a:srgbClr val="993366"/>
                </a:solidFill>
              </a:rPr>
              <a:t>detaillierter Gleichheit</a:t>
            </a:r>
            <a:r>
              <a:rPr lang="de-DE" sz="1800">
                <a:solidFill>
                  <a:srgbClr val="000000"/>
                </a:solidFill>
              </a:rPr>
              <a:t>: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                                                    </a:t>
            </a:r>
            <a:r>
              <a:rPr lang="de-DE" sz="2000">
                <a:solidFill>
                  <a:srgbClr val="0000FF"/>
                </a:solidFill>
              </a:rPr>
              <a:t>Wärme</a:t>
            </a:r>
            <a:r>
              <a:rPr lang="de-DE" sz="2000">
                <a:solidFill>
                  <a:srgbClr val="000000"/>
                </a:solidFill>
              </a:rPr>
              <a:t> = Q</a:t>
            </a:r>
            <a:r>
              <a:rPr lang="de-DE" sz="2000" baseline="-25000">
                <a:solidFill>
                  <a:srgbClr val="000000"/>
                </a:solidFill>
              </a:rPr>
              <a:t>0</a:t>
            </a:r>
            <a:r>
              <a:rPr lang="de-DE" sz="2000">
                <a:solidFill>
                  <a:srgbClr val="000000"/>
                </a:solidFill>
              </a:rPr>
              <a:t> *</a:t>
            </a:r>
            <a:r>
              <a:rPr lang="de-DE" sz="2000" baseline="-25000">
                <a:solidFill>
                  <a:srgbClr val="000000"/>
                </a:solidFill>
              </a:rPr>
              <a:t> </a:t>
            </a:r>
            <a:r>
              <a:rPr lang="de-DE" sz="2000">
                <a:solidFill>
                  <a:srgbClr val="000000"/>
                </a:solidFill>
              </a:rPr>
              <a:t>η</a:t>
            </a:r>
            <a:r>
              <a:rPr lang="de-DE" sz="2000" b="1" baseline="-25000">
                <a:solidFill>
                  <a:srgbClr val="0000FF"/>
                </a:solidFill>
              </a:rPr>
              <a:t>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FF3300"/>
                </a:solidFill>
              </a:rPr>
              <a:t>                                                  Strom = </a:t>
            </a:r>
            <a:r>
              <a:rPr lang="de-DE" sz="2000" baseline="-25000">
                <a:solidFill>
                  <a:srgbClr val="000000"/>
                </a:solidFill>
              </a:rPr>
              <a:t> </a:t>
            </a:r>
            <a:r>
              <a:rPr lang="de-DE" sz="2000">
                <a:solidFill>
                  <a:srgbClr val="000000"/>
                </a:solidFill>
              </a:rPr>
              <a:t>Q</a:t>
            </a:r>
            <a:r>
              <a:rPr lang="de-DE" sz="2000" baseline="-25000">
                <a:solidFill>
                  <a:srgbClr val="000000"/>
                </a:solidFill>
              </a:rPr>
              <a:t>0</a:t>
            </a:r>
            <a:r>
              <a:rPr lang="de-DE" sz="2000">
                <a:solidFill>
                  <a:srgbClr val="008000"/>
                </a:solidFill>
              </a:rPr>
              <a:t> * </a:t>
            </a:r>
            <a:r>
              <a:rPr lang="de-DE" sz="2000">
                <a:solidFill>
                  <a:srgbClr val="000000"/>
                </a:solidFill>
              </a:rPr>
              <a:t>η</a:t>
            </a:r>
            <a:r>
              <a:rPr lang="de-DE" sz="2000" b="1" baseline="-25000">
                <a:solidFill>
                  <a:srgbClr val="FF3300"/>
                </a:solidFill>
              </a:rPr>
              <a:t>GuD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baseline="-25000">
              <a:solidFill>
                <a:srgbClr val="FF3300"/>
              </a:solidFill>
            </a:endParaRPr>
          </a:p>
        </p:txBody>
      </p:sp>
      <p:sp>
        <p:nvSpPr>
          <p:cNvPr id="35845" name="Oval 12"/>
          <p:cNvSpPr>
            <a:spLocks noChangeArrowheads="1"/>
          </p:cNvSpPr>
          <p:nvPr/>
        </p:nvSpPr>
        <p:spPr bwMode="auto">
          <a:xfrm>
            <a:off x="8174038" y="369888"/>
            <a:ext cx="501650" cy="50165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spect="1" noChangeArrowheads="1"/>
          </p:cNvSpPr>
          <p:nvPr/>
        </p:nvSpPr>
        <p:spPr bwMode="auto">
          <a:xfrm>
            <a:off x="2735263" y="836613"/>
            <a:ext cx="5719762" cy="5829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152900" y="1885950"/>
            <a:ext cx="4017963" cy="3981450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6042025" y="5084763"/>
            <a:ext cx="13747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58775" y="333375"/>
            <a:ext cx="86042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dirty="0">
                <a:solidFill>
                  <a:srgbClr val="000000"/>
                </a:solidFill>
              </a:rPr>
              <a:t>Dezentrale Wärmepumpe und zentrale </a:t>
            </a:r>
            <a:r>
              <a:rPr lang="de-DE" sz="2800" b="1" dirty="0" err="1">
                <a:solidFill>
                  <a:srgbClr val="000000"/>
                </a:solidFill>
              </a:rPr>
              <a:t>GuD</a:t>
            </a:r>
            <a:r>
              <a:rPr lang="de-DE" sz="2800" b="1" dirty="0">
                <a:solidFill>
                  <a:srgbClr val="000000"/>
                </a:solidFill>
              </a:rPr>
              <a:t>-Anlage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7954963" y="1414463"/>
            <a:ext cx="1587" cy="1798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7229475" y="1379538"/>
            <a:ext cx="1588" cy="1230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5238750" y="2898775"/>
            <a:ext cx="2171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7446963" y="5143500"/>
            <a:ext cx="0" cy="1036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6324600" y="5084763"/>
            <a:ext cx="1085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7143750" y="4905375"/>
            <a:ext cx="1087438" cy="1662113"/>
          </a:xfrm>
          <a:prstGeom prst="downArrow">
            <a:avLst>
              <a:gd name="adj1" fmla="val 50000"/>
              <a:gd name="adj2" fmla="val 38212"/>
            </a:avLst>
          </a:pr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6545263" y="4905375"/>
            <a:ext cx="13747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6324600" y="4919663"/>
            <a:ext cx="1593850" cy="3095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6324600" y="2889250"/>
            <a:ext cx="1630363" cy="398463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7483475" y="2646363"/>
            <a:ext cx="471488" cy="5667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5238750" y="2609850"/>
            <a:ext cx="2317750" cy="288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>
            <a:off x="6904038" y="998538"/>
            <a:ext cx="1376362" cy="898525"/>
          </a:xfrm>
          <a:prstGeom prst="upArrow">
            <a:avLst>
              <a:gd name="adj1" fmla="val 51796"/>
              <a:gd name="adj2" fmla="val 43361"/>
            </a:avLst>
          </a:prstGeom>
          <a:solidFill>
            <a:srgbClr val="CC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4152900" y="1885950"/>
            <a:ext cx="1784350" cy="3746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System</a:t>
            </a:r>
            <a:r>
              <a:rPr lang="de-DE" sz="2000" b="1">
                <a:solidFill>
                  <a:srgbClr val="000000"/>
                </a:solidFill>
              </a:rPr>
              <a:t>: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>
            <a:off x="6324600" y="2573338"/>
            <a:ext cx="904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4643438" y="2487613"/>
            <a:ext cx="2032000" cy="869950"/>
          </a:xfrm>
          <a:prstGeom prst="rect">
            <a:avLst/>
          </a:prstGeom>
          <a:solidFill>
            <a:srgbClr val="00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4679950" y="2528888"/>
            <a:ext cx="1958975" cy="252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>
                <a:solidFill>
                  <a:srgbClr val="0000FF"/>
                </a:solidFill>
              </a:rPr>
              <a:t>Wärmepumpe: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7239000" y="1317625"/>
            <a:ext cx="712788" cy="290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 b="1">
                <a:solidFill>
                  <a:srgbClr val="0000FF"/>
                </a:solidFill>
              </a:rPr>
              <a:t>Wärme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7399338" y="6165850"/>
            <a:ext cx="622300" cy="220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 b="1">
                <a:solidFill>
                  <a:srgbClr val="FF0000"/>
                </a:solidFill>
              </a:rPr>
              <a:t>Strom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7265988" y="1973263"/>
            <a:ext cx="688975" cy="6826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7405688" y="5859463"/>
            <a:ext cx="571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4572000" y="4113213"/>
            <a:ext cx="2103438" cy="1403350"/>
          </a:xfrm>
          <a:prstGeom prst="rect">
            <a:avLst/>
          </a:prstGeom>
          <a:solidFill>
            <a:srgbClr val="FF7C8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4572000" y="4186238"/>
            <a:ext cx="1943100" cy="395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FF0000"/>
                </a:solidFill>
              </a:rPr>
              <a:t>GuD-Anlage:</a:t>
            </a:r>
            <a:endParaRPr lang="de-DE" sz="2400">
              <a:solidFill>
                <a:srgbClr val="FF0000"/>
              </a:solidFill>
            </a:endParaRPr>
          </a:p>
        </p:txBody>
      </p:sp>
      <p:sp>
        <p:nvSpPr>
          <p:cNvPr id="36892" name="AutoShape 28"/>
          <p:cNvSpPr>
            <a:spLocks noChangeArrowheads="1"/>
          </p:cNvSpPr>
          <p:nvPr/>
        </p:nvSpPr>
        <p:spPr bwMode="auto">
          <a:xfrm flipV="1">
            <a:off x="2778125" y="4292600"/>
            <a:ext cx="1289050" cy="1030288"/>
          </a:xfrm>
          <a:custGeom>
            <a:avLst/>
            <a:gdLst>
              <a:gd name="T0" fmla="*/ 902693 w 21600"/>
              <a:gd name="T1" fmla="*/ 0 h 21600"/>
              <a:gd name="T2" fmla="*/ 902693 w 21600"/>
              <a:gd name="T3" fmla="*/ 579919 h 21600"/>
              <a:gd name="T4" fmla="*/ 193178 w 21600"/>
              <a:gd name="T5" fmla="*/ 1030288 h 21600"/>
              <a:gd name="T6" fmla="*/ 1289050 w 21600"/>
              <a:gd name="T7" fmla="*/ 28995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3097213" y="2054225"/>
            <a:ext cx="763587" cy="40163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2778125" y="1089025"/>
            <a:ext cx="1073150" cy="2916238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2778125" y="3432175"/>
            <a:ext cx="388938" cy="941388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2778125" y="2030413"/>
            <a:ext cx="388938" cy="1520825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97" name="AutoShape 33"/>
          <p:cNvSpPr>
            <a:spLocks noChangeArrowheads="1"/>
          </p:cNvSpPr>
          <p:nvPr/>
        </p:nvSpPr>
        <p:spPr bwMode="auto">
          <a:xfrm flipV="1">
            <a:off x="3167063" y="3754438"/>
            <a:ext cx="1403350" cy="935037"/>
          </a:xfrm>
          <a:custGeom>
            <a:avLst/>
            <a:gdLst>
              <a:gd name="T0" fmla="*/ 995729 w 21600"/>
              <a:gd name="T1" fmla="*/ 0 h 21600"/>
              <a:gd name="T2" fmla="*/ 995729 w 21600"/>
              <a:gd name="T3" fmla="*/ 526305 h 21600"/>
              <a:gd name="T4" fmla="*/ 337973 w 21600"/>
              <a:gd name="T5" fmla="*/ 935037 h 21600"/>
              <a:gd name="T6" fmla="*/ 1403350 w 21600"/>
              <a:gd name="T7" fmla="*/ 26315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990 h 21600"/>
              <a:gd name="T14" fmla="*/ 16348 w 21600"/>
              <a:gd name="T15" fmla="*/ 111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326" y="0"/>
                </a:lnTo>
                <a:lnTo>
                  <a:pt x="15326" y="990"/>
                </a:lnTo>
                <a:lnTo>
                  <a:pt x="12427" y="990"/>
                </a:lnTo>
                <a:cubicBezTo>
                  <a:pt x="5564" y="990"/>
                  <a:pt x="0" y="5990"/>
                  <a:pt x="0" y="12158"/>
                </a:cubicBezTo>
                <a:lnTo>
                  <a:pt x="0" y="21600"/>
                </a:lnTo>
                <a:lnTo>
                  <a:pt x="10403" y="21600"/>
                </a:lnTo>
                <a:lnTo>
                  <a:pt x="10403" y="12158"/>
                </a:lnTo>
                <a:cubicBezTo>
                  <a:pt x="10403" y="11611"/>
                  <a:pt x="11309" y="11168"/>
                  <a:pt x="12427" y="11168"/>
                </a:cubicBezTo>
                <a:lnTo>
                  <a:pt x="15326" y="11168"/>
                </a:lnTo>
                <a:lnTo>
                  <a:pt x="15326" y="12158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3635375" y="4257675"/>
            <a:ext cx="571500" cy="317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008000"/>
                </a:solidFill>
              </a:rPr>
              <a:t> </a:t>
            </a:r>
            <a:r>
              <a:rPr lang="de-DE" sz="2000" b="1">
                <a:solidFill>
                  <a:srgbClr val="000000"/>
                </a:solidFill>
              </a:rPr>
              <a:t>x</a:t>
            </a:r>
            <a:r>
              <a:rPr lang="de-DE" sz="2000" b="1" baseline="-25000">
                <a:solidFill>
                  <a:srgbClr val="0000FF"/>
                </a:solidFill>
              </a:rPr>
              <a:t>K</a:t>
            </a:r>
            <a:r>
              <a:rPr lang="de-DE" sz="2000" b="1">
                <a:solidFill>
                  <a:srgbClr val="0000FF"/>
                </a:solidFill>
              </a:rPr>
              <a:t> 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2820988" y="1630363"/>
            <a:ext cx="887412" cy="444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008000"/>
                </a:solidFill>
              </a:rPr>
              <a:t>  </a:t>
            </a:r>
            <a:r>
              <a:rPr lang="de-DE" sz="2400" b="1">
                <a:solidFill>
                  <a:srgbClr val="008000"/>
                </a:solidFill>
              </a:rPr>
              <a:t>Q</a:t>
            </a:r>
            <a:r>
              <a:rPr lang="de-DE" sz="1800" b="1" baseline="-25000">
                <a:solidFill>
                  <a:srgbClr val="008000"/>
                </a:solidFill>
              </a:rPr>
              <a:t>0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2778125" y="1198563"/>
            <a:ext cx="10493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008000"/>
                </a:solidFill>
              </a:rPr>
              <a:t> Erdgas 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3505200" y="4821238"/>
            <a:ext cx="249238" cy="2301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902" name="Rectangle 38"/>
          <p:cNvSpPr>
            <a:spLocks noChangeArrowheads="1"/>
          </p:cNvSpPr>
          <p:nvPr/>
        </p:nvSpPr>
        <p:spPr bwMode="auto">
          <a:xfrm>
            <a:off x="2819400" y="3459163"/>
            <a:ext cx="312738" cy="4572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3048000" y="2087563"/>
            <a:ext cx="800100" cy="19177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0" y="3968750"/>
            <a:ext cx="2592388" cy="5191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u="sng">
                <a:solidFill>
                  <a:srgbClr val="FF0000"/>
                </a:solidFill>
              </a:rPr>
              <a:t>Strom</a:t>
            </a:r>
            <a:r>
              <a:rPr lang="de-DE" sz="2800" b="1" u="sng">
                <a:solidFill>
                  <a:srgbClr val="0033CC"/>
                </a:solidFill>
              </a:rPr>
              <a:t> für WP:</a:t>
            </a:r>
            <a:endParaRPr lang="de-DE" sz="2800" b="1">
              <a:solidFill>
                <a:srgbClr val="0033CC"/>
              </a:solidFill>
            </a:endParaRPr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0" y="4638675"/>
            <a:ext cx="2555875" cy="519113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u="sng">
                <a:solidFill>
                  <a:srgbClr val="FF0000"/>
                </a:solidFill>
              </a:rPr>
              <a:t>Strom:</a:t>
            </a:r>
            <a:endParaRPr lang="de-DE" sz="2800" b="1">
              <a:solidFill>
                <a:srgbClr val="FF0000"/>
              </a:solidFill>
            </a:endParaRPr>
          </a:p>
        </p:txBody>
      </p:sp>
      <p:sp>
        <p:nvSpPr>
          <p:cNvPr id="36906" name="Text Box 42"/>
          <p:cNvSpPr txBox="1">
            <a:spLocks noChangeArrowheads="1"/>
          </p:cNvSpPr>
          <p:nvPr/>
        </p:nvSpPr>
        <p:spPr bwMode="auto">
          <a:xfrm>
            <a:off x="7416800" y="1989138"/>
            <a:ext cx="347663" cy="4270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</a:t>
            </a:r>
            <a:r>
              <a:rPr lang="de-DE" sz="2400" b="1" baseline="-2500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th</a:t>
            </a:r>
            <a:endParaRPr lang="de-DE" sz="2400" b="1" baseline="2500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7493000" y="5373688"/>
            <a:ext cx="427038" cy="4270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</a:t>
            </a:r>
            <a:r>
              <a:rPr lang="de-DE" sz="2400" b="1" baseline="-25000">
                <a:solidFill>
                  <a:srgbClr val="FF3300"/>
                </a:solidFill>
                <a:ea typeface="Times New Roman" pitchFamily="18" charset="0"/>
                <a:cs typeface="Arial" pitchFamily="34" charset="0"/>
              </a:rPr>
              <a:t>el</a:t>
            </a:r>
            <a:endParaRPr lang="de-DE" sz="2000" b="1" baseline="2500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6908" name="Line 44"/>
          <p:cNvSpPr>
            <a:spLocks noChangeShapeType="1"/>
          </p:cNvSpPr>
          <p:nvPr/>
        </p:nvSpPr>
        <p:spPr bwMode="auto">
          <a:xfrm>
            <a:off x="7124700" y="3284538"/>
            <a:ext cx="831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2794000" y="4294188"/>
            <a:ext cx="341313" cy="1428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910" name="Text Box 46"/>
          <p:cNvSpPr txBox="1">
            <a:spLocks noChangeArrowheads="1"/>
          </p:cNvSpPr>
          <p:nvPr/>
        </p:nvSpPr>
        <p:spPr bwMode="auto">
          <a:xfrm>
            <a:off x="5148263" y="2636838"/>
            <a:ext cx="10239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800" b="1" baseline="-25000">
                <a:solidFill>
                  <a:srgbClr val="000000"/>
                </a:solidFill>
                <a:sym typeface="Symbol" pitchFamily="18" charset="2"/>
              </a:rPr>
              <a:t>K_WP</a:t>
            </a:r>
            <a:r>
              <a:rPr lang="de-DE">
                <a:solidFill>
                  <a:srgbClr val="000000"/>
                </a:solidFill>
              </a:rPr>
              <a:t> </a:t>
            </a: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3529013" y="4724400"/>
            <a:ext cx="395287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3563938" y="5049838"/>
            <a:ext cx="287337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913" name="Text Box 49"/>
          <p:cNvSpPr txBox="1">
            <a:spLocks noChangeArrowheads="1"/>
          </p:cNvSpPr>
          <p:nvPr/>
        </p:nvSpPr>
        <p:spPr bwMode="auto">
          <a:xfrm>
            <a:off x="5327650" y="4778375"/>
            <a:ext cx="8366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800" b="1" baseline="-25000">
                <a:solidFill>
                  <a:srgbClr val="000000"/>
                </a:solidFill>
                <a:sym typeface="Symbol" pitchFamily="18" charset="2"/>
              </a:rPr>
              <a:t>GuD</a:t>
            </a:r>
            <a:r>
              <a:rPr lang="de-DE">
                <a:solidFill>
                  <a:srgbClr val="000000"/>
                </a:solidFill>
              </a:rPr>
              <a:t> </a:t>
            </a:r>
            <a:endParaRPr lang="de-DE" sz="1400">
              <a:solidFill>
                <a:srgbClr val="000000"/>
              </a:solidFill>
            </a:endParaRPr>
          </a:p>
        </p:txBody>
      </p:sp>
      <p:grpSp>
        <p:nvGrpSpPr>
          <p:cNvPr id="36914" name="Group 50"/>
          <p:cNvGrpSpPr>
            <a:grpSpLocks/>
          </p:cNvGrpSpPr>
          <p:nvPr/>
        </p:nvGrpSpPr>
        <p:grpSpPr bwMode="auto">
          <a:xfrm>
            <a:off x="3419475" y="4724400"/>
            <a:ext cx="1152525" cy="612775"/>
            <a:chOff x="2154" y="2886"/>
            <a:chExt cx="726" cy="386"/>
          </a:xfrm>
        </p:grpSpPr>
        <p:sp>
          <p:nvSpPr>
            <p:cNvPr id="36921" name="AutoShape 51"/>
            <p:cNvSpPr>
              <a:spLocks noChangeArrowheads="1"/>
            </p:cNvSpPr>
            <p:nvPr/>
          </p:nvSpPr>
          <p:spPr bwMode="auto">
            <a:xfrm>
              <a:off x="2244" y="2886"/>
              <a:ext cx="636" cy="386"/>
            </a:xfrm>
            <a:prstGeom prst="rightArrow">
              <a:avLst>
                <a:gd name="adj1" fmla="val 50000"/>
                <a:gd name="adj2" fmla="val 41192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</a:endParaRPr>
            </a:p>
          </p:txBody>
        </p:sp>
        <p:sp>
          <p:nvSpPr>
            <p:cNvPr id="36922" name="Line 52"/>
            <p:cNvSpPr>
              <a:spLocks noChangeShapeType="1"/>
            </p:cNvSpPr>
            <p:nvPr/>
          </p:nvSpPr>
          <p:spPr bwMode="auto">
            <a:xfrm flipH="1" flipV="1">
              <a:off x="2154" y="3181"/>
              <a:ext cx="5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</a:endParaRPr>
            </a:p>
          </p:txBody>
        </p:sp>
      </p:grpSp>
      <p:sp>
        <p:nvSpPr>
          <p:cNvPr id="36915" name="Rectangle 53"/>
          <p:cNvSpPr>
            <a:spLocks noChangeArrowheads="1"/>
          </p:cNvSpPr>
          <p:nvPr/>
        </p:nvSpPr>
        <p:spPr bwMode="auto">
          <a:xfrm>
            <a:off x="3600450" y="5192713"/>
            <a:ext cx="395288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916" name="Text Box 54"/>
          <p:cNvSpPr txBox="1">
            <a:spLocks noChangeArrowheads="1"/>
          </p:cNvSpPr>
          <p:nvPr/>
        </p:nvSpPr>
        <p:spPr bwMode="auto">
          <a:xfrm>
            <a:off x="3527425" y="4760913"/>
            <a:ext cx="515938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000000"/>
                </a:solidFill>
              </a:rPr>
              <a:t>x</a:t>
            </a:r>
            <a:r>
              <a:rPr lang="de-DE" sz="2000" b="1" baseline="-25000">
                <a:solidFill>
                  <a:srgbClr val="FF0000"/>
                </a:solidFill>
              </a:rPr>
              <a:t>GuD </a:t>
            </a:r>
            <a:r>
              <a:rPr lang="de-DE" sz="2000" b="1">
                <a:solidFill>
                  <a:srgbClr val="FF0000"/>
                </a:solidFill>
              </a:rPr>
              <a:t> 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917" name="AutoShape 55"/>
          <p:cNvSpPr>
            <a:spLocks noChangeArrowheads="1"/>
          </p:cNvSpPr>
          <p:nvPr/>
        </p:nvSpPr>
        <p:spPr bwMode="auto">
          <a:xfrm>
            <a:off x="5329238" y="3357563"/>
            <a:ext cx="755650" cy="7556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918" name="Line 56"/>
          <p:cNvSpPr>
            <a:spLocks noChangeShapeType="1"/>
          </p:cNvSpPr>
          <p:nvPr/>
        </p:nvSpPr>
        <p:spPr bwMode="auto">
          <a:xfrm flipV="1">
            <a:off x="3887788" y="3033713"/>
            <a:ext cx="1258887" cy="1331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919" name="Line 57"/>
          <p:cNvSpPr>
            <a:spLocks noChangeShapeType="1"/>
          </p:cNvSpPr>
          <p:nvPr/>
        </p:nvSpPr>
        <p:spPr bwMode="auto">
          <a:xfrm>
            <a:off x="4572000" y="4760913"/>
            <a:ext cx="212407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920" name="Text Box 58"/>
          <p:cNvSpPr txBox="1">
            <a:spLocks noChangeArrowheads="1"/>
          </p:cNvSpPr>
          <p:nvPr/>
        </p:nvSpPr>
        <p:spPr bwMode="auto">
          <a:xfrm>
            <a:off x="71438" y="80963"/>
            <a:ext cx="2981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b="1" dirty="0">
                <a:solidFill>
                  <a:srgbClr val="000000"/>
                </a:solidFill>
              </a:rPr>
              <a:t>2</a:t>
            </a:r>
            <a:r>
              <a:rPr lang="de-DE" sz="1200" b="1" dirty="0" smtClean="0">
                <a:solidFill>
                  <a:srgbClr val="000000"/>
                </a:solidFill>
              </a:rPr>
              <a:t>.13</a:t>
            </a:r>
            <a:endParaRPr lang="de-DE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4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107950" y="1304925"/>
            <a:ext cx="8243888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Betrachte die </a:t>
            </a:r>
            <a:r>
              <a:rPr lang="de-DE" sz="2400" b="1">
                <a:solidFill>
                  <a:srgbClr val="990099"/>
                </a:solidFill>
              </a:rPr>
              <a:t>WP</a:t>
            </a:r>
            <a:r>
              <a:rPr lang="de-DE" sz="2400">
                <a:solidFill>
                  <a:srgbClr val="000000"/>
                </a:solidFill>
              </a:rPr>
              <a:t> als einen „</a:t>
            </a:r>
            <a:r>
              <a:rPr lang="de-DE" sz="2400" b="1">
                <a:solidFill>
                  <a:srgbClr val="990099"/>
                </a:solidFill>
              </a:rPr>
              <a:t>Superkessel</a:t>
            </a:r>
            <a:r>
              <a:rPr lang="de-DE" sz="2400">
                <a:solidFill>
                  <a:srgbClr val="000000"/>
                </a:solidFill>
              </a:rPr>
              <a:t>“ mit einem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000">
                <a:solidFill>
                  <a:srgbClr val="000000"/>
                </a:solidFill>
              </a:rPr>
              <a:t>         - auf den </a:t>
            </a:r>
            <a:r>
              <a:rPr lang="de-DE" sz="2000">
                <a:solidFill>
                  <a:srgbClr val="0033CC"/>
                </a:solidFill>
              </a:rPr>
              <a:t>GasEinsatz im GUD-Kraftwerk</a:t>
            </a:r>
            <a:r>
              <a:rPr lang="de-DE" sz="2000">
                <a:solidFill>
                  <a:srgbClr val="000000"/>
                </a:solidFill>
              </a:rPr>
              <a:t> bezogenen - </a:t>
            </a:r>
            <a:br>
              <a:rPr lang="de-DE" sz="20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400" b="1" u="sng">
                <a:solidFill>
                  <a:srgbClr val="0033CC"/>
                </a:solidFill>
              </a:rPr>
              <a:t>thermischen Wirkungsgrad</a:t>
            </a:r>
            <a:r>
              <a:rPr lang="de-DE" sz="2400">
                <a:solidFill>
                  <a:srgbClr val="000000"/>
                </a:solidFill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33CC"/>
                </a:solidFill>
                <a:sym typeface="Symbol" pitchFamily="18" charset="2"/>
              </a:rPr>
              <a:t>                         </a:t>
            </a:r>
            <a:r>
              <a:rPr lang="de-DE" sz="2400" baseline="-25000">
                <a:solidFill>
                  <a:srgbClr val="0033CC"/>
                </a:solidFill>
                <a:sym typeface="Symbol" pitchFamily="18" charset="2"/>
              </a:rPr>
              <a:t>K_WP</a:t>
            </a:r>
            <a:r>
              <a:rPr lang="de-DE" sz="2400">
                <a:solidFill>
                  <a:srgbClr val="0033CC"/>
                </a:solidFill>
                <a:sym typeface="Symbol" pitchFamily="18" charset="2"/>
              </a:rPr>
              <a:t> =  </a:t>
            </a:r>
            <a:r>
              <a:rPr lang="de-DE" sz="2400">
                <a:solidFill>
                  <a:srgbClr val="996633"/>
                </a:solidFill>
                <a:sym typeface="Symbol" pitchFamily="18" charset="2"/>
              </a:rPr>
              <a:t>JAZ</a:t>
            </a:r>
            <a:r>
              <a:rPr lang="de-DE" sz="2400">
                <a:solidFill>
                  <a:srgbClr val="0033CC"/>
                </a:solidFill>
                <a:sym typeface="Symbol" pitchFamily="18" charset="2"/>
              </a:rPr>
              <a:t> * </a:t>
            </a:r>
            <a:r>
              <a:rPr lang="de-DE" sz="2400" b="1">
                <a:solidFill>
                  <a:srgbClr val="FF3300"/>
                </a:solidFill>
                <a:sym typeface="Symbol" pitchFamily="18" charset="2"/>
              </a:rPr>
              <a:t></a:t>
            </a:r>
            <a:r>
              <a:rPr lang="de-DE" sz="2400" b="1" baseline="-25000">
                <a:solidFill>
                  <a:srgbClr val="FF3300"/>
                </a:solidFill>
                <a:sym typeface="Symbol" pitchFamily="18" charset="2"/>
              </a:rPr>
              <a:t>GUD</a:t>
            </a: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Mit : </a:t>
            </a:r>
            <a:r>
              <a:rPr lang="de-DE" sz="2000">
                <a:solidFill>
                  <a:srgbClr val="996633"/>
                </a:solidFill>
                <a:sym typeface="Symbol" pitchFamily="18" charset="2"/>
              </a:rPr>
              <a:t>JAZ = Jahresarbeitszahl</a:t>
            </a: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de-DE" sz="2000">
                <a:solidFill>
                  <a:srgbClr val="0033CC"/>
                </a:solidFill>
                <a:sym typeface="Symbol" pitchFamily="18" charset="2"/>
              </a:rPr>
              <a:t>gelieferte Wärme</a:t>
            </a: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 / </a:t>
            </a:r>
            <a:r>
              <a:rPr lang="de-DE" sz="2000">
                <a:solidFill>
                  <a:srgbClr val="FF3300"/>
                </a:solidFill>
                <a:sym typeface="Symbol" pitchFamily="18" charset="2"/>
              </a:rPr>
              <a:t>eingesetzter Strom</a:t>
            </a:r>
            <a:endParaRPr lang="de-DE" sz="2000">
              <a:solidFill>
                <a:srgbClr val="FF33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</a:rPr>
              <a:t>   </a:t>
            </a:r>
            <a:r>
              <a:rPr lang="de-DE" sz="2400" b="1">
                <a:solidFill>
                  <a:srgbClr val="FF3300"/>
                </a:solidFill>
                <a:sym typeface="Symbol" pitchFamily="18" charset="2"/>
              </a:rPr>
              <a:t></a:t>
            </a:r>
            <a:r>
              <a:rPr lang="de-DE" sz="2400" b="1" baseline="-25000">
                <a:solidFill>
                  <a:srgbClr val="FF3300"/>
                </a:solidFill>
                <a:sym typeface="Symbol" pitchFamily="18" charset="2"/>
              </a:rPr>
              <a:t>GUD</a:t>
            </a:r>
            <a:r>
              <a:rPr lang="de-DE" sz="2400" b="1">
                <a:solidFill>
                  <a:srgbClr val="FF3300"/>
                </a:solidFill>
                <a:sym typeface="Symbol" pitchFamily="18" charset="2"/>
              </a:rPr>
              <a:t>  </a:t>
            </a:r>
            <a:r>
              <a:rPr lang="de-DE" sz="2400">
                <a:solidFill>
                  <a:srgbClr val="FF3300"/>
                </a:solidFill>
                <a:sym typeface="Symbol" pitchFamily="18" charset="2"/>
              </a:rPr>
              <a:t>=</a:t>
            </a:r>
            <a:r>
              <a:rPr lang="de-DE" sz="24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de-DE" sz="2000">
                <a:solidFill>
                  <a:srgbClr val="FF3300"/>
                </a:solidFill>
                <a:sym typeface="Symbol" pitchFamily="18" charset="2"/>
              </a:rPr>
              <a:t>eingesetzter Strom</a:t>
            </a: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 / </a:t>
            </a:r>
            <a:r>
              <a:rPr lang="de-DE" sz="2000">
                <a:solidFill>
                  <a:srgbClr val="0033CC"/>
                </a:solidFill>
                <a:sym typeface="Symbol" pitchFamily="18" charset="2"/>
              </a:rPr>
              <a:t>eingesetzte Wärme im Kraftwerk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33CC"/>
              </a:solidFill>
              <a:sym typeface="Symbol" pitchFamily="18" charset="2"/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2159000" y="2487613"/>
            <a:ext cx="3195638" cy="617537"/>
          </a:xfrm>
          <a:prstGeom prst="rect">
            <a:avLst/>
          </a:prstGeom>
          <a:solidFill>
            <a:srgbClr val="FFFF99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33CC"/>
                </a:solidFill>
                <a:sym typeface="Symbol" pitchFamily="18" charset="2"/>
              </a:rPr>
              <a:t>  </a:t>
            </a:r>
            <a:r>
              <a:rPr lang="de-DE" sz="2400" baseline="-25000">
                <a:solidFill>
                  <a:srgbClr val="0033CC"/>
                </a:solidFill>
                <a:sym typeface="Symbol" pitchFamily="18" charset="2"/>
              </a:rPr>
              <a:t>K_WP</a:t>
            </a:r>
            <a:r>
              <a:rPr lang="de-DE" sz="2400">
                <a:solidFill>
                  <a:srgbClr val="0033CC"/>
                </a:solidFill>
                <a:sym typeface="Symbol" pitchFamily="18" charset="2"/>
              </a:rPr>
              <a:t> =  </a:t>
            </a:r>
            <a:r>
              <a:rPr lang="de-DE" sz="2400">
                <a:solidFill>
                  <a:srgbClr val="996633"/>
                </a:solidFill>
                <a:sym typeface="Symbol" pitchFamily="18" charset="2"/>
              </a:rPr>
              <a:t>JAZ</a:t>
            </a:r>
            <a:r>
              <a:rPr lang="de-DE" sz="2400">
                <a:solidFill>
                  <a:srgbClr val="0033CC"/>
                </a:solidFill>
                <a:sym typeface="Symbol" pitchFamily="18" charset="2"/>
              </a:rPr>
              <a:t> * </a:t>
            </a:r>
            <a:r>
              <a:rPr lang="de-DE" sz="2400" b="1">
                <a:solidFill>
                  <a:srgbClr val="FF3300"/>
                </a:solidFill>
                <a:sym typeface="Symbol" pitchFamily="18" charset="2"/>
              </a:rPr>
              <a:t></a:t>
            </a:r>
            <a:r>
              <a:rPr lang="de-DE" sz="2400" b="1" baseline="-25000">
                <a:solidFill>
                  <a:srgbClr val="FF3300"/>
                </a:solidFill>
                <a:sym typeface="Symbol" pitchFamily="18" charset="2"/>
              </a:rPr>
              <a:t>GUD</a:t>
            </a:r>
            <a:br>
              <a:rPr lang="de-DE" sz="2400" b="1" baseline="-25000">
                <a:solidFill>
                  <a:srgbClr val="FF3300"/>
                </a:solidFill>
                <a:sym typeface="Symbol" pitchFamily="18" charset="2"/>
              </a:rPr>
            </a:br>
            <a:r>
              <a:rPr lang="de-DE" sz="800" b="1" baseline="-25000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de-DE" sz="800">
                <a:solidFill>
                  <a:srgbClr val="000000"/>
                </a:solidFill>
                <a:sym typeface="Symbol" pitchFamily="18" charset="2"/>
              </a:rPr>
              <a:t>  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0" y="299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215900" y="4545013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 u="sng">
                <a:solidFill>
                  <a:srgbClr val="000000"/>
                </a:solidFill>
              </a:rPr>
              <a:t>Zahlenwerte:</a:t>
            </a:r>
          </a:p>
        </p:txBody>
      </p:sp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125" y="5121275"/>
            <a:ext cx="4552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6002338" y="6630988"/>
            <a:ext cx="28908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000">
                <a:solidFill>
                  <a:srgbClr val="000000"/>
                </a:solidFill>
              </a:rPr>
              <a:t>Speicher: KWK_Vergleich_mit_WP.xls!“eta_K_WP</a:t>
            </a:r>
            <a:r>
              <a:rPr lang="de-DE" sz="1200">
                <a:solidFill>
                  <a:srgbClr val="000000"/>
                </a:solidFill>
              </a:rPr>
              <a:t>“</a:t>
            </a: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179388" y="5842000"/>
            <a:ext cx="3598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u="sng">
                <a:solidFill>
                  <a:srgbClr val="000000"/>
                </a:solidFill>
              </a:rPr>
              <a:t>Zum Vergleich</a:t>
            </a:r>
            <a:r>
              <a:rPr lang="de-DE" sz="1400">
                <a:solidFill>
                  <a:srgbClr val="000000"/>
                </a:solidFill>
              </a:rPr>
              <a:t>:</a:t>
            </a:r>
            <a:br>
              <a:rPr lang="de-DE" sz="1400">
                <a:solidFill>
                  <a:srgbClr val="000000"/>
                </a:solidFill>
              </a:rPr>
            </a:br>
            <a:r>
              <a:rPr lang="de-DE" sz="1400">
                <a:solidFill>
                  <a:srgbClr val="000000"/>
                </a:solidFill>
              </a:rPr>
              <a:t>             </a:t>
            </a:r>
            <a:r>
              <a:rPr lang="de-DE" sz="1400" b="1">
                <a:solidFill>
                  <a:srgbClr val="996633"/>
                </a:solidFill>
              </a:rPr>
              <a:t>Brennwertkessel: eta_K =   </a:t>
            </a:r>
            <a:r>
              <a:rPr lang="de-DE" sz="1800" b="1">
                <a:solidFill>
                  <a:srgbClr val="996633"/>
                </a:solidFill>
              </a:rPr>
              <a:t>1,1</a:t>
            </a:r>
            <a:r>
              <a:rPr lang="de-DE" sz="1400" b="1">
                <a:solidFill>
                  <a:srgbClr val="996633"/>
                </a:solidFill>
              </a:rPr>
              <a:t>   </a:t>
            </a:r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230188" y="257175"/>
            <a:ext cx="88423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3200" b="1">
                <a:solidFill>
                  <a:srgbClr val="000000"/>
                </a:solidFill>
              </a:rPr>
              <a:t>Vergleich  KWK mit:  { </a:t>
            </a:r>
            <a:r>
              <a:rPr lang="de-DE" sz="3200" b="1">
                <a:solidFill>
                  <a:srgbClr val="FF3300"/>
                </a:solidFill>
              </a:rPr>
              <a:t>GUD</a:t>
            </a:r>
            <a:r>
              <a:rPr lang="de-DE" sz="3200" b="1">
                <a:solidFill>
                  <a:srgbClr val="000000"/>
                </a:solidFill>
              </a:rPr>
              <a:t> + </a:t>
            </a:r>
            <a:r>
              <a:rPr lang="de-DE" sz="3200" b="1">
                <a:solidFill>
                  <a:srgbClr val="990099"/>
                </a:solidFill>
              </a:rPr>
              <a:t>Wärmepumpe </a:t>
            </a:r>
            <a:r>
              <a:rPr lang="de-DE" sz="3200" b="1">
                <a:solidFill>
                  <a:srgbClr val="00000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12431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2195513" y="2636838"/>
            <a:ext cx="469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600" b="1" dirty="0" smtClean="0">
                <a:solidFill>
                  <a:srgbClr val="000000"/>
                </a:solidFill>
              </a:rPr>
              <a:t>3. </a:t>
            </a:r>
            <a:r>
              <a:rPr lang="de-DE" sz="3600" b="1" dirty="0">
                <a:solidFill>
                  <a:srgbClr val="000000"/>
                </a:solidFill>
              </a:rPr>
              <a:t>Der </a:t>
            </a:r>
            <a:r>
              <a:rPr lang="de-DE" sz="3600" b="1" dirty="0" err="1">
                <a:solidFill>
                  <a:srgbClr val="000000"/>
                </a:solidFill>
              </a:rPr>
              <a:t>KWK</a:t>
            </a:r>
            <a:r>
              <a:rPr lang="de-DE" sz="3600" b="1" dirty="0">
                <a:solidFill>
                  <a:srgbClr val="000000"/>
                </a:solidFill>
              </a:rPr>
              <a:t>  Mythos</a:t>
            </a:r>
            <a:r>
              <a:rPr lang="de-DE" sz="3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142875" y="115888"/>
            <a:ext cx="1490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b="1" dirty="0" smtClean="0">
                <a:solidFill>
                  <a:srgbClr val="000000"/>
                </a:solidFill>
              </a:rPr>
              <a:t>3.</a:t>
            </a:r>
            <a:endParaRPr lang="de-DE" sz="1400" b="1" dirty="0">
              <a:solidFill>
                <a:srgbClr val="00000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316416" y="260648"/>
            <a:ext cx="576064" cy="57606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988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275" y="260350"/>
            <a:ext cx="8596313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feld 3"/>
          <p:cNvSpPr txBox="1">
            <a:spLocks noChangeArrowheads="1"/>
          </p:cNvSpPr>
          <p:nvPr/>
        </p:nvSpPr>
        <p:spPr bwMode="auto">
          <a:xfrm>
            <a:off x="5219700" y="3636963"/>
            <a:ext cx="3348038" cy="584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b="1">
                <a:solidFill>
                  <a:srgbClr val="006600"/>
                </a:solidFill>
              </a:rPr>
              <a:t> ca. 50% Erdgas</a:t>
            </a:r>
          </a:p>
        </p:txBody>
      </p:sp>
      <p:sp>
        <p:nvSpPr>
          <p:cNvPr id="5124" name="Rechteck 5"/>
          <p:cNvSpPr>
            <a:spLocks noChangeArrowheads="1"/>
          </p:cNvSpPr>
          <p:nvPr/>
        </p:nvSpPr>
        <p:spPr bwMode="auto">
          <a:xfrm>
            <a:off x="250825" y="6496050"/>
            <a:ext cx="86137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>
                <a:solidFill>
                  <a:srgbClr val="000000"/>
                </a:solidFill>
                <a:cs typeface="Arial" charset="0"/>
              </a:rPr>
              <a:t>Quelle:</a:t>
            </a:r>
            <a:r>
              <a:rPr lang="de-DE" sz="1000" u="sng">
                <a:solidFill>
                  <a:srgbClr val="000000"/>
                </a:solidFill>
                <a:cs typeface="Arial" charset="0"/>
                <a:hlinkClick r:id="rId3"/>
              </a:rPr>
              <a:t>http://www.bdew.de/bdew.nsf/id/DE_Beheizungsstruktur_des_gesamten_Wohnungsbestandes/$file/10%2007%2016%20Beheizungsstruktur%20im%20Bestand%201975-2009p.pdf</a:t>
            </a:r>
            <a:r>
              <a:rPr lang="de-DE" sz="100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5125" name="Textfeld 6"/>
          <p:cNvSpPr txBox="1">
            <a:spLocks noChangeArrowheads="1"/>
          </p:cNvSpPr>
          <p:nvPr/>
        </p:nvSpPr>
        <p:spPr bwMode="auto">
          <a:xfrm>
            <a:off x="71438" y="76200"/>
            <a:ext cx="20875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rgbClr val="000000"/>
                </a:solidFill>
              </a:rPr>
              <a:t>.1 Die </a:t>
            </a:r>
            <a:r>
              <a:rPr lang="de-DE" sz="1200" dirty="0">
                <a:solidFill>
                  <a:srgbClr val="000000"/>
                </a:solidFill>
              </a:rPr>
              <a:t>Rolle des Erdgases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1476375" y="2565400"/>
            <a:ext cx="1042988" cy="4270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000000"/>
                </a:solidFill>
              </a:rPr>
              <a:t>Heizöl</a:t>
            </a:r>
            <a:r>
              <a:rPr lang="de-DE" sz="28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360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130175" y="450850"/>
            <a:ext cx="887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000" b="1" dirty="0">
                <a:solidFill>
                  <a:srgbClr val="000000"/>
                </a:solidFill>
              </a:rPr>
              <a:t>KWK als Hoffnungsträger zur Energieeinsparung</a:t>
            </a: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323850" y="1314450"/>
            <a:ext cx="8512175" cy="423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400" b="1">
                <a:solidFill>
                  <a:srgbClr val="FF3300"/>
                </a:solidFill>
              </a:rPr>
              <a:t> </a:t>
            </a:r>
            <a:r>
              <a:rPr lang="de-DE" sz="2400">
                <a:solidFill>
                  <a:srgbClr val="000000"/>
                </a:solidFill>
              </a:rPr>
              <a:t>Gesetzlicher Auftrag zur Verdoppelung der Stromerzeugung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     aus KWK</a:t>
            </a:r>
            <a:r>
              <a:rPr lang="de-DE" sz="2400" b="1">
                <a:solidFill>
                  <a:srgbClr val="993366"/>
                </a:solidFill>
              </a:rPr>
              <a:t> </a:t>
            </a:r>
            <a:r>
              <a:rPr lang="de-DE" sz="2400" b="1" u="sng">
                <a:solidFill>
                  <a:srgbClr val="993366"/>
                </a:solidFill>
              </a:rPr>
              <a:t>auf eine Anteil von 25%</a:t>
            </a:r>
            <a:r>
              <a:rPr lang="de-DE" sz="2400" b="1">
                <a:solidFill>
                  <a:srgbClr val="993366"/>
                </a:solidFill>
              </a:rPr>
              <a:t> </a:t>
            </a:r>
            <a:r>
              <a:rPr lang="de-DE" sz="2400" b="1">
                <a:solidFill>
                  <a:srgbClr val="000000"/>
                </a:solidFill>
              </a:rPr>
              <a:t>bis 2020 AD</a:t>
            </a:r>
            <a:r>
              <a:rPr lang="de-DE" sz="2400" b="1">
                <a:solidFill>
                  <a:srgbClr val="FF3300"/>
                </a:solidFill>
              </a:rPr>
              <a:t>  </a:t>
            </a:r>
            <a:r>
              <a:rPr lang="de-DE" sz="1400">
                <a:solidFill>
                  <a:srgbClr val="000000"/>
                </a:solidFill>
              </a:rPr>
              <a:t>(KWKG)</a:t>
            </a:r>
            <a:br>
              <a:rPr lang="de-DE" sz="1400">
                <a:solidFill>
                  <a:srgbClr val="000000"/>
                </a:solidFill>
              </a:rPr>
            </a:br>
            <a:r>
              <a:rPr lang="de-DE" sz="1400">
                <a:solidFill>
                  <a:srgbClr val="000000"/>
                </a:solidFill>
              </a:rPr>
              <a:t> </a:t>
            </a:r>
            <a:endParaRPr lang="de-DE" sz="24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400" b="1" u="sng">
                <a:solidFill>
                  <a:srgbClr val="FF3300"/>
                </a:solidFill>
              </a:rPr>
              <a:t> Abnahmeverpflichtung</a:t>
            </a:r>
            <a:r>
              <a:rPr lang="de-DE" sz="2400">
                <a:solidFill>
                  <a:srgbClr val="000000"/>
                </a:solidFill>
              </a:rPr>
              <a:t> von KWK-Strom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1400">
                <a:solidFill>
                  <a:srgbClr val="000000"/>
                </a:solidFill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400" b="1">
                <a:solidFill>
                  <a:srgbClr val="0033CC"/>
                </a:solidFill>
              </a:rPr>
              <a:t> Jährliche </a:t>
            </a:r>
            <a:r>
              <a:rPr lang="de-DE" sz="2400" b="1" u="sng">
                <a:solidFill>
                  <a:srgbClr val="0033CC"/>
                </a:solidFill>
              </a:rPr>
              <a:t>Subventionen</a:t>
            </a:r>
            <a:r>
              <a:rPr lang="de-DE" sz="2400">
                <a:solidFill>
                  <a:srgbClr val="000000"/>
                </a:solidFill>
              </a:rPr>
              <a:t> in etwa Milliardenhöhe   durch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     Einspeisevergütung   gemäß :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           KWKG = Kraft-Wärme-Kopplungsgesetz 2009   und    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             EEG  =  </a:t>
            </a:r>
            <a:r>
              <a:rPr lang="de-DE" sz="2400">
                <a:solidFill>
                  <a:srgbClr val="000000"/>
                </a:solidFill>
                <a:cs typeface="Times New Roman" pitchFamily="18" charset="0"/>
              </a:rPr>
              <a:t>Erneuerbare-Energien-Gesetz 2009</a:t>
            </a:r>
            <a:br>
              <a:rPr lang="de-DE" sz="240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sz="2400">
                <a:solidFill>
                  <a:srgbClr val="000000"/>
                </a:solidFill>
                <a:cs typeface="Times New Roman" pitchFamily="18" charset="0"/>
              </a:rPr>
              <a:t>        </a:t>
            </a:r>
            <a:r>
              <a:rPr lang="de-DE" sz="1600">
                <a:solidFill>
                  <a:srgbClr val="000000"/>
                </a:solidFill>
                <a:cs typeface="Times New Roman" pitchFamily="18" charset="0"/>
              </a:rPr>
              <a:t>(Finanziert durch Abwälzung auf Strompreis)</a:t>
            </a:r>
            <a:r>
              <a:rPr lang="de-DE" sz="2400">
                <a:solidFill>
                  <a:srgbClr val="000000"/>
                </a:solidFill>
              </a:rPr>
              <a:t> 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14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1600">
                <a:solidFill>
                  <a:srgbClr val="000000"/>
                </a:solidFill>
              </a:rPr>
              <a:t>und weitere Vergünstigungen</a:t>
            </a:r>
            <a:r>
              <a:rPr lang="de-DE" sz="2400">
                <a:solidFill>
                  <a:srgbClr val="000000"/>
                </a:solidFill>
              </a:rPr>
              <a:t/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1200">
                <a:solidFill>
                  <a:srgbClr val="000000"/>
                </a:solidFill>
              </a:rPr>
              <a:t>    </a:t>
            </a:r>
            <a:r>
              <a:rPr lang="de-DE" sz="1400">
                <a:solidFill>
                  <a:srgbClr val="000000"/>
                </a:solidFill>
              </a:rPr>
              <a:t> ( z.B. Anrechnung als RE in EEWärmeG,  Interessenverband ist „gemeinnützig“, etc. )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1438" y="80963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0000"/>
                </a:solidFill>
              </a:rPr>
              <a:t>3.0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4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0" y="944563"/>
            <a:ext cx="89916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000000"/>
                </a:solidFill>
              </a:rPr>
              <a:t>Ein beliebter Spruch:</a:t>
            </a:r>
            <a:r>
              <a:rPr lang="de-DE" sz="800" b="1">
                <a:solidFill>
                  <a:srgbClr val="000000"/>
                </a:solidFill>
              </a:rPr>
              <a:t/>
            </a:r>
            <a:br>
              <a:rPr lang="de-DE" sz="800" b="1">
                <a:solidFill>
                  <a:srgbClr val="000000"/>
                </a:solidFill>
              </a:rPr>
            </a:br>
            <a:r>
              <a:rPr lang="de-DE" sz="800" b="1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000" b="1">
                <a:solidFill>
                  <a:srgbClr val="000000"/>
                </a:solidFill>
              </a:rPr>
              <a:t>„ KWK nutzt Abwärme, die sonst verloren wäre.“</a:t>
            </a: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179388" y="2492375"/>
            <a:ext cx="8820150" cy="29845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Verschwiegen wird meist: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     </a:t>
            </a:r>
            <a:r>
              <a:rPr lang="de-DE" sz="2000">
                <a:solidFill>
                  <a:srgbClr val="000000"/>
                </a:solidFill>
              </a:rPr>
              <a:t>Fernwärme wird bei thermodynamisch noch Arbeits - fähigem </a:t>
            </a:r>
            <a:br>
              <a:rPr lang="de-DE" sz="2000">
                <a:solidFill>
                  <a:srgbClr val="000000"/>
                </a:solidFill>
              </a:rPr>
            </a:br>
            <a:r>
              <a:rPr lang="de-DE" sz="2000">
                <a:solidFill>
                  <a:srgbClr val="000000"/>
                </a:solidFill>
              </a:rPr>
              <a:t>                                                                             Temperaturniveau betrieben,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</a:rPr>
              <a:t> daher: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</a:rPr>
              <a:t>    bei </a:t>
            </a:r>
            <a:r>
              <a:rPr lang="de-DE" sz="2000" u="sng">
                <a:solidFill>
                  <a:srgbClr val="000000"/>
                </a:solidFill>
              </a:rPr>
              <a:t>Dampfkraftwerken</a:t>
            </a:r>
            <a:r>
              <a:rPr lang="de-DE" sz="2000">
                <a:solidFill>
                  <a:srgbClr val="000000"/>
                </a:solidFill>
              </a:rPr>
              <a:t> ergibt sich eine </a:t>
            </a:r>
            <a:r>
              <a:rPr lang="de-DE" sz="2400" b="1" u="sng">
                <a:solidFill>
                  <a:srgbClr val="FF3300"/>
                </a:solidFill>
              </a:rPr>
              <a:t>deutliche Stromeinbuße</a:t>
            </a:r>
            <a:r>
              <a:rPr lang="de-DE" sz="2000">
                <a:solidFill>
                  <a:srgbClr val="000000"/>
                </a:solidFill>
              </a:rPr>
              <a:t>, </a:t>
            </a:r>
            <a:br>
              <a:rPr lang="de-DE" sz="2000">
                <a:solidFill>
                  <a:srgbClr val="000000"/>
                </a:solidFill>
              </a:rPr>
            </a:br>
            <a:r>
              <a:rPr lang="de-DE" sz="2000">
                <a:solidFill>
                  <a:srgbClr val="000000"/>
                </a:solidFill>
              </a:rPr>
              <a:t>          und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</a:rPr>
              <a:t>    bei </a:t>
            </a:r>
            <a:r>
              <a:rPr lang="de-DE" sz="2000" u="sng">
                <a:solidFill>
                  <a:srgbClr val="000000"/>
                </a:solidFill>
              </a:rPr>
              <a:t>Motoren und Gasturbinen</a:t>
            </a:r>
            <a:r>
              <a:rPr lang="de-DE" sz="2000">
                <a:solidFill>
                  <a:srgbClr val="000000"/>
                </a:solidFill>
              </a:rPr>
              <a:t> ist</a:t>
            </a:r>
            <a:br>
              <a:rPr lang="de-DE" sz="2000">
                <a:solidFill>
                  <a:srgbClr val="000000"/>
                </a:solidFill>
              </a:rPr>
            </a:br>
            <a:r>
              <a:rPr lang="de-DE" sz="2000">
                <a:solidFill>
                  <a:srgbClr val="000000"/>
                </a:solidFill>
              </a:rPr>
              <a:t>                                 wg. der hohen Abwärme-Temperatur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</a:rPr>
              <a:t>               der elektrische </a:t>
            </a:r>
            <a:r>
              <a:rPr lang="de-DE" sz="2400" b="1">
                <a:solidFill>
                  <a:srgbClr val="FF3300"/>
                </a:solidFill>
              </a:rPr>
              <a:t>Wirkungsgrad</a:t>
            </a:r>
            <a:r>
              <a:rPr lang="de-DE" sz="2000" b="1">
                <a:solidFill>
                  <a:srgbClr val="FF3300"/>
                </a:solidFill>
              </a:rPr>
              <a:t> </a:t>
            </a:r>
            <a:r>
              <a:rPr lang="de-DE" sz="2000">
                <a:solidFill>
                  <a:srgbClr val="000000"/>
                </a:solidFill>
              </a:rPr>
              <a:t>von vorneherein</a:t>
            </a: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400" b="1" u="sng">
                <a:solidFill>
                  <a:srgbClr val="FF3300"/>
                </a:solidFill>
              </a:rPr>
              <a:t>niedrig</a:t>
            </a:r>
            <a:r>
              <a:rPr lang="de-DE" sz="20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6324" name="Text Box 7"/>
          <p:cNvSpPr txBox="1">
            <a:spLocks noChangeArrowheads="1"/>
          </p:cNvSpPr>
          <p:nvPr/>
        </p:nvSpPr>
        <p:spPr bwMode="auto">
          <a:xfrm>
            <a:off x="71438" y="80963"/>
            <a:ext cx="11782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0000"/>
                </a:solidFill>
              </a:rPr>
              <a:t>3.1 „Abwärme“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21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2565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</a:rPr>
              <a:t>Man erhält</a:t>
            </a:r>
            <a:r>
              <a:rPr lang="de-DE" sz="3200" b="1" dirty="0">
                <a:solidFill>
                  <a:srgbClr val="000000"/>
                </a:solidFill>
              </a:rPr>
              <a:t> </a:t>
            </a:r>
            <a:br>
              <a:rPr lang="de-DE" sz="3200" b="1" dirty="0">
                <a:solidFill>
                  <a:srgbClr val="000000"/>
                </a:solidFill>
              </a:rPr>
            </a:br>
            <a:r>
              <a:rPr lang="de-DE" sz="3200" b="1" dirty="0">
                <a:solidFill>
                  <a:srgbClr val="CC0066"/>
                </a:solidFill>
              </a:rPr>
              <a:t>märchenhafte</a:t>
            </a:r>
            <a:r>
              <a:rPr lang="de-DE" sz="3200" b="1" dirty="0">
                <a:solidFill>
                  <a:srgbClr val="000000"/>
                </a:solidFill>
              </a:rPr>
              <a:t> CO2- und PE </a:t>
            </a:r>
            <a:r>
              <a:rPr lang="de-DE" sz="3200" b="1" dirty="0">
                <a:solidFill>
                  <a:srgbClr val="CC0066"/>
                </a:solidFill>
              </a:rPr>
              <a:t>Einsparungen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</a:rPr>
              <a:t>wenn man z.B.:</a:t>
            </a: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07950" y="3357563"/>
            <a:ext cx="6891338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8000"/>
                </a:solidFill>
              </a:rPr>
              <a:t>{2.</a:t>
            </a:r>
            <a:r>
              <a:rPr lang="de-DE" sz="2400">
                <a:solidFill>
                  <a:srgbClr val="000000"/>
                </a:solidFill>
              </a:rPr>
              <a:t> +</a:t>
            </a:r>
            <a:r>
              <a:rPr lang="de-DE" sz="2400">
                <a:solidFill>
                  <a:srgbClr val="FF3300"/>
                </a:solidFill>
              </a:rPr>
              <a:t>3</a:t>
            </a:r>
            <a:r>
              <a:rPr lang="de-DE" sz="2400">
                <a:solidFill>
                  <a:srgbClr val="000000"/>
                </a:solidFill>
              </a:rPr>
              <a:t>.}:  </a:t>
            </a:r>
            <a:r>
              <a:rPr lang="de-DE" sz="2400" u="sng">
                <a:solidFill>
                  <a:srgbClr val="008000"/>
                </a:solidFill>
              </a:rPr>
              <a:t>moderne</a:t>
            </a:r>
            <a:r>
              <a:rPr lang="de-DE" sz="2400" u="sng">
                <a:solidFill>
                  <a:srgbClr val="000000"/>
                </a:solidFill>
              </a:rPr>
              <a:t> </a:t>
            </a:r>
            <a:r>
              <a:rPr lang="de-DE" sz="2400" b="1" u="sng">
                <a:solidFill>
                  <a:srgbClr val="FF3300"/>
                </a:solidFill>
              </a:rPr>
              <a:t>Erdgas</a:t>
            </a:r>
            <a:r>
              <a:rPr lang="de-DE" sz="2400">
                <a:solidFill>
                  <a:srgbClr val="000000"/>
                </a:solidFill>
              </a:rPr>
              <a:t> –KWK vergleicht mit:</a:t>
            </a:r>
            <a:r>
              <a:rPr lang="de-DE" sz="800">
                <a:solidFill>
                  <a:srgbClr val="000000"/>
                </a:solidFill>
              </a:rPr>
              <a:t/>
            </a:r>
            <a:br>
              <a:rPr lang="de-DE" sz="800">
                <a:solidFill>
                  <a:srgbClr val="000000"/>
                </a:solidFill>
              </a:rPr>
            </a:br>
            <a:r>
              <a:rPr lang="de-DE" sz="800">
                <a:solidFill>
                  <a:srgbClr val="000000"/>
                </a:solidFill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008000"/>
                </a:solidFill>
              </a:rPr>
              <a:t>altem</a:t>
            </a: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FF3300"/>
                </a:solidFill>
              </a:rPr>
              <a:t>Öl</a:t>
            </a:r>
            <a:r>
              <a:rPr lang="de-DE" sz="2400">
                <a:solidFill>
                  <a:srgbClr val="000000"/>
                </a:solidFill>
              </a:rPr>
              <a:t>kessel  +   </a:t>
            </a:r>
            <a:r>
              <a:rPr lang="de-DE" sz="2400">
                <a:solidFill>
                  <a:srgbClr val="008000"/>
                </a:solidFill>
              </a:rPr>
              <a:t>altem</a:t>
            </a: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FF3300"/>
                </a:solidFill>
              </a:rPr>
              <a:t>Ko</a:t>
            </a:r>
            <a:r>
              <a:rPr lang="de-DE" sz="2400">
                <a:solidFill>
                  <a:srgbClr val="000000"/>
                </a:solidFill>
              </a:rPr>
              <a:t>KW 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80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                          +    </a:t>
            </a:r>
            <a:r>
              <a:rPr lang="de-DE" sz="2400">
                <a:solidFill>
                  <a:srgbClr val="FF3300"/>
                </a:solidFill>
              </a:rPr>
              <a:t>Strom</a:t>
            </a:r>
            <a:r>
              <a:rPr lang="de-DE" sz="2400" b="1">
                <a:solidFill>
                  <a:srgbClr val="FF3300"/>
                </a:solidFill>
              </a:rPr>
              <a:t>Mix</a:t>
            </a:r>
            <a:r>
              <a:rPr lang="de-DE" sz="2400">
                <a:solidFill>
                  <a:srgbClr val="000000"/>
                </a:solidFill>
              </a:rPr>
              <a:t> (50% Kohleanteil)</a:t>
            </a:r>
            <a:r>
              <a:rPr lang="de-DE" sz="800">
                <a:solidFill>
                  <a:srgbClr val="000000"/>
                </a:solidFill>
              </a:rPr>
              <a:t/>
            </a:r>
            <a:br>
              <a:rPr lang="de-DE" sz="800">
                <a:solidFill>
                  <a:srgbClr val="000000"/>
                </a:solidFill>
              </a:rPr>
            </a:br>
            <a:r>
              <a:rPr lang="de-DE" sz="80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79388" y="2060575"/>
            <a:ext cx="89566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1.  </a:t>
            </a:r>
            <a:r>
              <a:rPr lang="de-DE" sz="2400" b="1" u="sng">
                <a:solidFill>
                  <a:srgbClr val="CC0066"/>
                </a:solidFill>
              </a:rPr>
              <a:t>nur</a:t>
            </a:r>
            <a:r>
              <a:rPr lang="de-DE" sz="2400">
                <a:solidFill>
                  <a:srgbClr val="000000"/>
                </a:solidFill>
              </a:rPr>
              <a:t> die  „Brennstoffausnutzung“ vergleicht</a:t>
            </a:r>
            <a:endParaRPr lang="de-DE" sz="8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0000"/>
                </a:solidFill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         also bei der KWK Strom und Wärme addiert, 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                                   und dann mit dem Strom aus einem reinen Kraftwerk vergleicht.</a:t>
            </a:r>
            <a:r>
              <a:rPr lang="de-DE" sz="800">
                <a:solidFill>
                  <a:srgbClr val="000000"/>
                </a:solidFill>
              </a:rPr>
              <a:t> </a:t>
            </a: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12700" y="5481638"/>
            <a:ext cx="9131300" cy="985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000000"/>
                </a:solidFill>
              </a:rPr>
              <a:t>Ergebnis:  </a:t>
            </a:r>
            <a:r>
              <a:rPr lang="de-DE" sz="2000">
                <a:solidFill>
                  <a:srgbClr val="000000"/>
                </a:solidFill>
              </a:rPr>
              <a:t>„</a:t>
            </a:r>
            <a:r>
              <a:rPr lang="de-DE" sz="2000" b="1" u="sng">
                <a:solidFill>
                  <a:srgbClr val="000000"/>
                </a:solidFill>
              </a:rPr>
              <a:t>KWK – Mythos</a:t>
            </a:r>
            <a:r>
              <a:rPr lang="de-DE" sz="2000">
                <a:solidFill>
                  <a:srgbClr val="000000"/>
                </a:solidFill>
              </a:rPr>
              <a:t>“</a:t>
            </a:r>
            <a:r>
              <a:rPr lang="de-DE" sz="2000" b="1">
                <a:solidFill>
                  <a:srgbClr val="000000"/>
                </a:solidFill>
              </a:rPr>
              <a:t> mit</a:t>
            </a:r>
            <a:br>
              <a:rPr lang="de-DE" sz="2000" b="1">
                <a:solidFill>
                  <a:srgbClr val="000000"/>
                </a:solidFill>
              </a:rPr>
            </a:br>
            <a:r>
              <a:rPr lang="de-DE" sz="1000" b="1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CC3300"/>
                </a:solidFill>
              </a:rPr>
              <a:t>märchenhaften 30 - 60% Einsparung an CO2 und PE</a:t>
            </a:r>
            <a:r>
              <a:rPr lang="de-DE" sz="28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107950" y="80963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0000"/>
                </a:solidFill>
              </a:rPr>
              <a:t>3.2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1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5"/>
          <p:cNvSpPr txBox="1">
            <a:spLocks noChangeArrowheads="1"/>
          </p:cNvSpPr>
          <p:nvPr/>
        </p:nvSpPr>
        <p:spPr bwMode="auto">
          <a:xfrm>
            <a:off x="107950" y="728663"/>
            <a:ext cx="89281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u="sng">
                <a:solidFill>
                  <a:srgbClr val="000000"/>
                </a:solidFill>
              </a:rPr>
              <a:t>Es werden oft zugunsten der KWK:</a:t>
            </a:r>
            <a:r>
              <a:rPr lang="de-DE" sz="14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</a:rPr>
              <a:t>U1:  die offenkundigen Fehler des </a:t>
            </a:r>
            <a:r>
              <a:rPr lang="de-DE" sz="2000">
                <a:solidFill>
                  <a:srgbClr val="990099"/>
                </a:solidFill>
              </a:rPr>
              <a:t>„</a:t>
            </a:r>
            <a:r>
              <a:rPr lang="de-DE" sz="2000" b="1" u="sng">
                <a:solidFill>
                  <a:srgbClr val="990099"/>
                </a:solidFill>
              </a:rPr>
              <a:t>KWK-Mythos</a:t>
            </a:r>
            <a:r>
              <a:rPr lang="de-DE" sz="2000">
                <a:solidFill>
                  <a:srgbClr val="990099"/>
                </a:solidFill>
              </a:rPr>
              <a:t>“</a:t>
            </a:r>
            <a:r>
              <a:rPr lang="de-DE" sz="2000">
                <a:solidFill>
                  <a:srgbClr val="000000"/>
                </a:solidFill>
              </a:rPr>
              <a:t> gemacht: </a:t>
            </a:r>
            <a:br>
              <a:rPr lang="de-DE" sz="2000">
                <a:solidFill>
                  <a:srgbClr val="000000"/>
                </a:solidFill>
              </a:rPr>
            </a:br>
            <a:r>
              <a:rPr lang="de-DE" sz="1400">
                <a:solidFill>
                  <a:srgbClr val="000000"/>
                </a:solidFill>
              </a:rPr>
              <a:t>             (</a:t>
            </a:r>
            <a:r>
              <a:rPr lang="de-DE" sz="1400" b="1">
                <a:solidFill>
                  <a:srgbClr val="990099"/>
                </a:solidFill>
              </a:rPr>
              <a:t>nur „Brennstoffausnutzung“</a:t>
            </a:r>
            <a:r>
              <a:rPr lang="de-DE" sz="1400">
                <a:solidFill>
                  <a:srgbClr val="000000"/>
                </a:solidFill>
              </a:rPr>
              <a:t> bewertet;       Vergleich „</a:t>
            </a:r>
            <a:r>
              <a:rPr lang="de-DE" sz="1400" b="1">
                <a:solidFill>
                  <a:srgbClr val="990099"/>
                </a:solidFill>
              </a:rPr>
              <a:t>alter KoKW</a:t>
            </a:r>
            <a:r>
              <a:rPr lang="de-DE" sz="1400">
                <a:solidFill>
                  <a:srgbClr val="000000"/>
                </a:solidFill>
              </a:rPr>
              <a:t>“  mit „</a:t>
            </a:r>
            <a:r>
              <a:rPr lang="de-DE" sz="1400" b="1">
                <a:solidFill>
                  <a:srgbClr val="00CC66"/>
                </a:solidFill>
              </a:rPr>
              <a:t>neuen Erdgas-KWK</a:t>
            </a:r>
            <a:r>
              <a:rPr lang="de-DE" sz="1400">
                <a:solidFill>
                  <a:srgbClr val="000000"/>
                </a:solidFill>
              </a:rPr>
              <a:t>“ ,</a:t>
            </a:r>
            <a:br>
              <a:rPr lang="de-DE" sz="1400">
                <a:solidFill>
                  <a:srgbClr val="000000"/>
                </a:solidFill>
              </a:rPr>
            </a:br>
            <a:r>
              <a:rPr lang="de-DE" sz="1400">
                <a:solidFill>
                  <a:srgbClr val="000000"/>
                </a:solidFill>
              </a:rPr>
              <a:t>                „</a:t>
            </a:r>
            <a:r>
              <a:rPr lang="de-DE" sz="1400">
                <a:solidFill>
                  <a:srgbClr val="990099"/>
                </a:solidFill>
              </a:rPr>
              <a:t>reine Abwärmenutzung“ </a:t>
            </a:r>
            <a:r>
              <a:rPr lang="de-DE" sz="1400">
                <a:solidFill>
                  <a:srgbClr val="000000"/>
                </a:solidFill>
              </a:rPr>
              <a:t>ohne Wirkungsgradeinbuße 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</a:rPr>
              <a:t>U2 :  Beitrag  des </a:t>
            </a:r>
            <a:r>
              <a:rPr lang="de-DE" sz="2000" b="1">
                <a:solidFill>
                  <a:srgbClr val="FF3300"/>
                </a:solidFill>
              </a:rPr>
              <a:t>Spitzenkessels</a:t>
            </a:r>
            <a:r>
              <a:rPr lang="de-DE" sz="2000">
                <a:solidFill>
                  <a:srgbClr val="000000"/>
                </a:solidFill>
              </a:rPr>
              <a:t> ausgeklammert,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</a:rPr>
              <a:t>U3 :  </a:t>
            </a:r>
            <a:r>
              <a:rPr lang="de-DE" sz="2000">
                <a:solidFill>
                  <a:srgbClr val="000000"/>
                </a:solidFill>
                <a:cs typeface="Times New Roman" pitchFamily="18" charset="0"/>
              </a:rPr>
              <a:t>nur die Stromerzeugung im „</a:t>
            </a:r>
            <a:r>
              <a:rPr lang="de-DE" sz="2000" b="1">
                <a:solidFill>
                  <a:srgbClr val="FF3300"/>
                </a:solidFill>
                <a:cs typeface="Times New Roman" pitchFamily="18" charset="0"/>
              </a:rPr>
              <a:t>KWK- Betrieb</a:t>
            </a:r>
            <a:r>
              <a:rPr lang="de-DE" sz="2000">
                <a:solidFill>
                  <a:srgbClr val="000000"/>
                </a:solidFill>
                <a:cs typeface="Times New Roman" pitchFamily="18" charset="0"/>
              </a:rPr>
              <a:t>“ betrachtet („Paradefall“),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  <a:cs typeface="Times New Roman" pitchFamily="18" charset="0"/>
              </a:rPr>
              <a:t>U4:  Unrealistische (</a:t>
            </a:r>
            <a:r>
              <a:rPr lang="de-DE" sz="2000" b="1">
                <a:solidFill>
                  <a:srgbClr val="0033CC"/>
                </a:solidFill>
                <a:cs typeface="Times New Roman" pitchFamily="18" charset="0"/>
              </a:rPr>
              <a:t>manipulierte) Vergleichswerte</a:t>
            </a:r>
            <a:r>
              <a:rPr lang="de-DE" sz="2000">
                <a:solidFill>
                  <a:srgbClr val="000000"/>
                </a:solidFill>
                <a:cs typeface="Times New Roman" pitchFamily="18" charset="0"/>
              </a:rPr>
              <a:t> der getrennten Erzeugung</a:t>
            </a:r>
            <a:br>
              <a:rPr lang="de-DE" sz="200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sz="2000">
                <a:solidFill>
                  <a:srgbClr val="000000"/>
                </a:solidFill>
                <a:cs typeface="Times New Roman" pitchFamily="18" charset="0"/>
              </a:rPr>
              <a:t>                               benutzt    </a:t>
            </a:r>
            <a:r>
              <a:rPr lang="de-DE" sz="1400">
                <a:solidFill>
                  <a:srgbClr val="000000"/>
                </a:solidFill>
                <a:cs typeface="Times New Roman" pitchFamily="18" charset="0"/>
              </a:rPr>
              <a:t>(sogar  gesetzlich vorgeschrieben wg.   EU 2007/74/EG )</a:t>
            </a:r>
            <a:r>
              <a:rPr lang="de-DE" sz="20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</a:rPr>
              <a:t>U5: Bei WP Strombezug aus dem </a:t>
            </a:r>
            <a:r>
              <a:rPr lang="de-DE" sz="2000" b="1">
                <a:solidFill>
                  <a:srgbClr val="009900"/>
                </a:solidFill>
              </a:rPr>
              <a:t>deutschen Strommix</a:t>
            </a:r>
            <a:r>
              <a:rPr lang="de-DE" sz="2000">
                <a:solidFill>
                  <a:srgbClr val="000000"/>
                </a:solidFill>
              </a:rPr>
              <a:t> unterstellt,</a:t>
            </a:r>
            <a:br>
              <a:rPr lang="de-DE" sz="2000">
                <a:solidFill>
                  <a:srgbClr val="000000"/>
                </a:solidFill>
              </a:rPr>
            </a:br>
            <a:r>
              <a:rPr lang="de-DE" sz="2000">
                <a:solidFill>
                  <a:srgbClr val="000000"/>
                </a:solidFill>
              </a:rPr>
              <a:t>                   </a:t>
            </a:r>
            <a:r>
              <a:rPr lang="de-DE" sz="2000" b="1">
                <a:solidFill>
                  <a:srgbClr val="FF3300"/>
                </a:solidFill>
              </a:rPr>
              <a:t>statt</a:t>
            </a:r>
            <a:r>
              <a:rPr lang="de-DE" sz="2000">
                <a:solidFill>
                  <a:srgbClr val="000000"/>
                </a:solidFill>
              </a:rPr>
              <a:t> im Systemvergleich aus </a:t>
            </a:r>
            <a:r>
              <a:rPr lang="de-DE" sz="2000" b="1">
                <a:solidFill>
                  <a:srgbClr val="FF3300"/>
                </a:solidFill>
              </a:rPr>
              <a:t>modernem</a:t>
            </a:r>
            <a:r>
              <a:rPr lang="de-DE" sz="2000" b="1">
                <a:solidFill>
                  <a:srgbClr val="000000"/>
                </a:solidFill>
              </a:rPr>
              <a:t> Gas- Kraftwerk</a:t>
            </a:r>
            <a:r>
              <a:rPr lang="de-DE" sz="2000">
                <a:solidFill>
                  <a:srgbClr val="000000"/>
                </a:solidFill>
              </a:rPr>
              <a:t> (</a:t>
            </a:r>
            <a:r>
              <a:rPr lang="de-DE" sz="2000" b="1">
                <a:solidFill>
                  <a:srgbClr val="FF3300"/>
                </a:solidFill>
              </a:rPr>
              <a:t>Gu</a:t>
            </a:r>
            <a:r>
              <a:rPr lang="de-DE" sz="2000">
                <a:solidFill>
                  <a:srgbClr val="FF3300"/>
                </a:solidFill>
              </a:rPr>
              <a:t>D</a:t>
            </a:r>
            <a:r>
              <a:rPr lang="de-DE" sz="2000">
                <a:solidFill>
                  <a:srgbClr val="000000"/>
                </a:solidFill>
              </a:rPr>
              <a:t>).</a:t>
            </a:r>
            <a:endParaRPr lang="de-DE" sz="1400" u="sng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400" u="sng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u="sng">
                <a:solidFill>
                  <a:srgbClr val="000000"/>
                </a:solidFill>
              </a:rPr>
              <a:t>Andererseits werden manchmal</a:t>
            </a:r>
            <a:r>
              <a:rPr lang="de-DE" sz="1400">
                <a:solidFill>
                  <a:srgbClr val="000000"/>
                </a:solidFill>
              </a:rPr>
              <a:t> (im Prinzip ok aber verkomplizierend):</a:t>
            </a:r>
            <a:br>
              <a:rPr lang="de-DE" sz="1400">
                <a:solidFill>
                  <a:srgbClr val="000000"/>
                </a:solidFill>
              </a:rPr>
            </a:br>
            <a:r>
              <a:rPr lang="de-DE" sz="8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  <a:cs typeface="Times New Roman" pitchFamily="18" charset="0"/>
              </a:rPr>
              <a:t>U6: Umfangreiche </a:t>
            </a:r>
            <a:r>
              <a:rPr lang="de-DE" sz="2000" b="1">
                <a:solidFill>
                  <a:srgbClr val="000000"/>
                </a:solidFill>
                <a:cs typeface="Times New Roman" pitchFamily="18" charset="0"/>
              </a:rPr>
              <a:t>Nebeneffekte</a:t>
            </a:r>
            <a:r>
              <a:rPr lang="de-DE" sz="2000">
                <a:solidFill>
                  <a:srgbClr val="000000"/>
                </a:solidFill>
                <a:cs typeface="Times New Roman" pitchFamily="18" charset="0"/>
              </a:rPr>
              <a:t> berücksichtigt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  <a:cs typeface="Times New Roman" pitchFamily="18" charset="0"/>
              </a:rPr>
              <a:t>       </a:t>
            </a:r>
            <a:r>
              <a:rPr lang="de-DE" sz="1600">
                <a:solidFill>
                  <a:srgbClr val="000000"/>
                </a:solidFill>
                <a:cs typeface="Times New Roman" pitchFamily="18" charset="0"/>
              </a:rPr>
              <a:t>(Verluste im Stromnetz, Bonus für Verbraucher nahe Stromerzeugung</a:t>
            </a:r>
            <a:br>
              <a:rPr lang="de-DE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sz="1600">
                <a:solidFill>
                  <a:srgbClr val="000000"/>
                </a:solidFill>
                <a:cs typeface="Times New Roman" pitchFamily="18" charset="0"/>
              </a:rPr>
              <a:t>         Pumpstrom und Wärmeverluste in Fernwärmeleitung,         Unterschiede im Aufwand für</a:t>
            </a:r>
            <a:br>
              <a:rPr lang="de-DE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sz="1600">
                <a:solidFill>
                  <a:srgbClr val="000000"/>
                </a:solidFill>
                <a:cs typeface="Times New Roman" pitchFamily="18" charset="0"/>
              </a:rPr>
              <a:t>        Gastransport zum zentralen oder dezentralen Verbraucher, etc.)</a:t>
            </a:r>
          </a:p>
        </p:txBody>
      </p:sp>
      <p:sp>
        <p:nvSpPr>
          <p:cNvPr id="60419" name="Rectangle 6"/>
          <p:cNvSpPr>
            <a:spLocks noChangeArrowheads="1"/>
          </p:cNvSpPr>
          <p:nvPr/>
        </p:nvSpPr>
        <p:spPr bwMode="auto">
          <a:xfrm>
            <a:off x="611188" y="188913"/>
            <a:ext cx="8172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</a:rPr>
              <a:t>Warum die KWK meist besser erscheint </a:t>
            </a:r>
            <a:r>
              <a:rPr lang="de-DE" sz="1400" b="1" dirty="0">
                <a:solidFill>
                  <a:srgbClr val="000000"/>
                </a:solidFill>
              </a:rPr>
              <a:t>als sie tatsächlich ist.</a:t>
            </a:r>
          </a:p>
        </p:txBody>
      </p:sp>
      <p:sp>
        <p:nvSpPr>
          <p:cNvPr id="60420" name="Rectangle 7"/>
          <p:cNvSpPr>
            <a:spLocks noChangeArrowheads="1"/>
          </p:cNvSpPr>
          <p:nvPr/>
        </p:nvSpPr>
        <p:spPr bwMode="auto">
          <a:xfrm>
            <a:off x="76200" y="7938"/>
            <a:ext cx="2111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srgbClr val="000000"/>
                </a:solidFill>
              </a:rPr>
              <a:t>3.3</a:t>
            </a:r>
            <a:endParaRPr lang="de-DE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9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4"/>
          <p:cNvSpPr txBox="1">
            <a:spLocks noChangeArrowheads="1"/>
          </p:cNvSpPr>
          <p:nvPr/>
        </p:nvSpPr>
        <p:spPr bwMode="auto">
          <a:xfrm>
            <a:off x="107950" y="692150"/>
            <a:ext cx="89281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Bei Wärmepumpen wird mit dem Strombezug aus dem deutschen </a:t>
            </a:r>
            <a:r>
              <a:rPr lang="de-DE" b="1">
                <a:solidFill>
                  <a:srgbClr val="000000"/>
                </a:solidFill>
              </a:rPr>
              <a:t>Strommix</a:t>
            </a:r>
            <a:r>
              <a:rPr lang="de-DE">
                <a:solidFill>
                  <a:srgbClr val="000000"/>
                </a:solidFill>
              </a:rPr>
              <a:t> gerechnet.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Im Systemvergleich mit </a:t>
            </a:r>
            <a:r>
              <a:rPr lang="de-DE" b="1">
                <a:solidFill>
                  <a:srgbClr val="FF3300"/>
                </a:solidFill>
              </a:rPr>
              <a:t>moderner </a:t>
            </a:r>
            <a:r>
              <a:rPr lang="de-DE" b="1">
                <a:solidFill>
                  <a:srgbClr val="009900"/>
                </a:solidFill>
              </a:rPr>
              <a:t>Erdgas – KWK</a:t>
            </a:r>
            <a:r>
              <a:rPr lang="de-DE">
                <a:solidFill>
                  <a:srgbClr val="000000"/>
                </a:solidFill>
              </a:rPr>
              <a:t> muss man aber den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         </a:t>
            </a:r>
            <a:r>
              <a:rPr lang="de-DE" sz="2400" b="1">
                <a:solidFill>
                  <a:srgbClr val="000000"/>
                </a:solidFill>
              </a:rPr>
              <a:t>Strombezug aus einem </a:t>
            </a:r>
            <a:r>
              <a:rPr lang="de-DE" sz="2400" b="1">
                <a:solidFill>
                  <a:srgbClr val="009900"/>
                </a:solidFill>
              </a:rPr>
              <a:t>Erdgas</a:t>
            </a:r>
            <a:r>
              <a:rPr lang="de-DE" sz="2400" b="1">
                <a:solidFill>
                  <a:srgbClr val="000000"/>
                </a:solidFill>
              </a:rPr>
              <a:t>  </a:t>
            </a:r>
            <a:r>
              <a:rPr lang="de-DE" sz="2400" b="1">
                <a:solidFill>
                  <a:srgbClr val="FF3300"/>
                </a:solidFill>
              </a:rPr>
              <a:t>GuD</a:t>
            </a:r>
            <a:r>
              <a:rPr lang="de-DE" b="1">
                <a:solidFill>
                  <a:srgbClr val="FF3300"/>
                </a:solidFill>
              </a:rPr>
              <a:t> </a:t>
            </a:r>
            <a:r>
              <a:rPr lang="de-DE">
                <a:solidFill>
                  <a:srgbClr val="000000"/>
                </a:solidFill>
              </a:rPr>
              <a:t>- Kraftwerk zugrunde legen.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 u="sng">
                <a:solidFill>
                  <a:srgbClr val="000000"/>
                </a:solidFill>
              </a:rPr>
              <a:t>Begründung: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1. Bei einer neuen Erdgas-KWK-Anlage wird sowohl der Strom als auch die Wärme aus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                                           einer </a:t>
            </a:r>
            <a:r>
              <a:rPr lang="de-DE" b="1">
                <a:solidFill>
                  <a:srgbClr val="FF3300"/>
                </a:solidFill>
              </a:rPr>
              <a:t>neu errichteten Anlage</a:t>
            </a:r>
            <a:r>
              <a:rPr lang="de-DE">
                <a:solidFill>
                  <a:srgbClr val="000000"/>
                </a:solidFill>
              </a:rPr>
              <a:t>  und aus </a:t>
            </a:r>
            <a:r>
              <a:rPr lang="de-DE" b="1">
                <a:solidFill>
                  <a:srgbClr val="009900"/>
                </a:solidFill>
              </a:rPr>
              <a:t>Erdgas</a:t>
            </a:r>
            <a:r>
              <a:rPr lang="de-DE">
                <a:solidFill>
                  <a:srgbClr val="000000"/>
                </a:solidFill>
              </a:rPr>
              <a:t> erzeugt.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Zu einem korrekten </a:t>
            </a:r>
            <a:r>
              <a:rPr lang="de-DE" b="1" u="sng">
                <a:solidFill>
                  <a:srgbClr val="000000"/>
                </a:solidFill>
              </a:rPr>
              <a:t>Systemvergleich</a:t>
            </a:r>
            <a:r>
              <a:rPr lang="de-DE">
                <a:solidFill>
                  <a:srgbClr val="000000"/>
                </a:solidFill>
              </a:rPr>
              <a:t> mit einer getrennten Erzeugung muss daher 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                          ebenfalls  von </a:t>
            </a:r>
            <a:r>
              <a:rPr lang="de-DE" b="1">
                <a:solidFill>
                  <a:srgbClr val="FF3300"/>
                </a:solidFill>
              </a:rPr>
              <a:t>modernen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 b="1">
                <a:solidFill>
                  <a:srgbClr val="009900"/>
                </a:solidFill>
              </a:rPr>
              <a:t>Erdgas</a:t>
            </a:r>
            <a:r>
              <a:rPr lang="de-DE">
                <a:solidFill>
                  <a:srgbClr val="000000"/>
                </a:solidFill>
              </a:rPr>
              <a:t>anlagen ausgegangen werden.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00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2. Diese bereits in der </a:t>
            </a:r>
            <a:r>
              <a:rPr lang="de-DE" b="1">
                <a:solidFill>
                  <a:srgbClr val="000000"/>
                </a:solidFill>
              </a:rPr>
              <a:t>EU-Richtlinie 2004/8/EG</a:t>
            </a:r>
            <a:r>
              <a:rPr lang="de-DE">
                <a:solidFill>
                  <a:srgbClr val="000000"/>
                </a:solidFill>
              </a:rPr>
              <a:t>  für den Fall von Kraftwerk und dezen-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 tralem Kessel  festgelegte Vorgehensweise muss </a:t>
            </a:r>
            <a:r>
              <a:rPr lang="de-DE" b="1">
                <a:solidFill>
                  <a:srgbClr val="000000"/>
                </a:solidFill>
              </a:rPr>
              <a:t>sinngemäß</a:t>
            </a:r>
            <a:r>
              <a:rPr lang="de-DE">
                <a:solidFill>
                  <a:srgbClr val="000000"/>
                </a:solidFill>
              </a:rPr>
              <a:t> auch  </a:t>
            </a:r>
            <a:r>
              <a:rPr lang="de-DE" b="1">
                <a:solidFill>
                  <a:srgbClr val="000000"/>
                </a:solidFill>
              </a:rPr>
              <a:t>auf </a:t>
            </a:r>
            <a:r>
              <a:rPr lang="de-DE">
                <a:solidFill>
                  <a:srgbClr val="000000"/>
                </a:solidFill>
              </a:rPr>
              <a:t>die 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                    Stromversorgung von dezentralen </a:t>
            </a:r>
            <a:r>
              <a:rPr lang="de-DE" b="1">
                <a:solidFill>
                  <a:srgbClr val="000000"/>
                </a:solidFill>
              </a:rPr>
              <a:t>Wärmepumpen</a:t>
            </a:r>
            <a:r>
              <a:rPr lang="de-DE">
                <a:solidFill>
                  <a:srgbClr val="000000"/>
                </a:solidFill>
              </a:rPr>
              <a:t> angewendet werden.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00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3. Würde man die WP im Systemvergleich mit dem  Strom-Mix speisen, so würde man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 für die Energieversorgung der</a:t>
            </a:r>
            <a:r>
              <a:rPr lang="de-DE">
                <a:solidFill>
                  <a:srgbClr val="993366"/>
                </a:solidFill>
              </a:rPr>
              <a:t> </a:t>
            </a:r>
            <a:r>
              <a:rPr lang="de-DE" b="1">
                <a:solidFill>
                  <a:srgbClr val="993366"/>
                </a:solidFill>
              </a:rPr>
              <a:t>Wärmepumpe</a:t>
            </a:r>
            <a:r>
              <a:rPr lang="de-DE">
                <a:solidFill>
                  <a:srgbClr val="000000"/>
                </a:solidFill>
              </a:rPr>
              <a:t> ja letztendlich  </a:t>
            </a:r>
            <a:r>
              <a:rPr lang="de-DE" b="1">
                <a:solidFill>
                  <a:srgbClr val="009900"/>
                </a:solidFill>
              </a:rPr>
              <a:t>nicht Erdgas</a:t>
            </a:r>
            <a:br>
              <a:rPr lang="de-DE" b="1">
                <a:solidFill>
                  <a:srgbClr val="009900"/>
                </a:solidFill>
              </a:rPr>
            </a:br>
            <a:r>
              <a:rPr lang="de-DE" b="1">
                <a:solidFill>
                  <a:srgbClr val="009900"/>
                </a:solidFill>
              </a:rPr>
              <a:t>                     </a:t>
            </a:r>
            <a:r>
              <a:rPr lang="de-DE">
                <a:solidFill>
                  <a:srgbClr val="000000"/>
                </a:solidFill>
              </a:rPr>
              <a:t>  </a:t>
            </a:r>
            <a:r>
              <a:rPr lang="de-DE" b="1">
                <a:solidFill>
                  <a:srgbClr val="993366"/>
                </a:solidFill>
              </a:rPr>
              <a:t>sondern</a:t>
            </a:r>
            <a:r>
              <a:rPr lang="de-DE">
                <a:solidFill>
                  <a:srgbClr val="000000"/>
                </a:solidFill>
              </a:rPr>
              <a:t> den  </a:t>
            </a:r>
            <a:r>
              <a:rPr lang="de-DE" b="1">
                <a:solidFill>
                  <a:srgbClr val="993366"/>
                </a:solidFill>
              </a:rPr>
              <a:t>BrennstoffMix </a:t>
            </a:r>
            <a:r>
              <a:rPr lang="de-DE">
                <a:solidFill>
                  <a:srgbClr val="000000"/>
                </a:solidFill>
              </a:rPr>
              <a:t>der deutschen Stromerzeugung einsetzen.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0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4  Im Übrigen werden bei der beabsichtigten Verlagerung von Erdgas aus der dezen-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 tralen Wärmeerzeugung in die Stromerzeugung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  ja </a:t>
            </a:r>
            <a:r>
              <a:rPr lang="de-DE" b="1">
                <a:solidFill>
                  <a:srgbClr val="000000"/>
                </a:solidFill>
              </a:rPr>
              <a:t>auch tatsächlich neue GuD-Anlagen gebaut werden</a:t>
            </a:r>
            <a:r>
              <a:rPr lang="de-DE">
                <a:solidFill>
                  <a:srgbClr val="000000"/>
                </a:solidFill>
              </a:rPr>
              <a:t>, 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                                  falls KWK-Anlagen in geringerem Umfang zum Zuge kommen. </a:t>
            </a: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250825" y="225425"/>
            <a:ext cx="492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 u="sng">
                <a:solidFill>
                  <a:srgbClr val="000000"/>
                </a:solidFill>
              </a:rPr>
              <a:t>(U5) : Ein wichtiges Argument in voller Länge</a:t>
            </a:r>
          </a:p>
        </p:txBody>
      </p:sp>
      <p:sp>
        <p:nvSpPr>
          <p:cNvPr id="61444" name="Oval 6"/>
          <p:cNvSpPr>
            <a:spLocks noChangeArrowheads="1"/>
          </p:cNvSpPr>
          <p:nvPr/>
        </p:nvSpPr>
        <p:spPr bwMode="auto">
          <a:xfrm>
            <a:off x="8550275" y="84138"/>
            <a:ext cx="396875" cy="41592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5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996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23529" y="1556792"/>
            <a:ext cx="84969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de-DE" sz="3600" b="1" dirty="0" smtClean="0"/>
              <a:t>Vergleich KWK - Getrennte Erzeugung</a:t>
            </a:r>
            <a:endParaRPr lang="de-DE" sz="3600" b="1" dirty="0"/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1438" y="80963"/>
            <a:ext cx="149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b="1" dirty="0" smtClean="0"/>
              <a:t>4.</a:t>
            </a:r>
            <a:endParaRPr lang="de-DE" sz="1400" b="1" dirty="0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1547813" y="2636838"/>
            <a:ext cx="583406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/>
              <a:t>Ergebnisse bei Erdgas: </a:t>
            </a:r>
            <a:br>
              <a:rPr lang="de-DE" sz="2400" b="1" dirty="0"/>
            </a:br>
            <a:endParaRPr lang="de-DE" sz="2400" b="1" dirty="0"/>
          </a:p>
          <a:p>
            <a:r>
              <a:rPr lang="de-DE" sz="2400" b="1" dirty="0"/>
              <a:t>       </a:t>
            </a:r>
            <a:r>
              <a:rPr lang="de-DE" sz="1800" b="1" dirty="0"/>
              <a:t>Mehraufwand bei getrennter Erzeugung mit</a:t>
            </a:r>
          </a:p>
          <a:p>
            <a:r>
              <a:rPr lang="de-DE" sz="1800" b="1" dirty="0"/>
              <a:t>                    </a:t>
            </a:r>
            <a:r>
              <a:rPr lang="de-DE" sz="1800" b="1" dirty="0" err="1">
                <a:solidFill>
                  <a:srgbClr val="FF3300"/>
                </a:solidFill>
              </a:rPr>
              <a:t>GuD</a:t>
            </a:r>
            <a:r>
              <a:rPr lang="de-DE" sz="1800" b="1" dirty="0">
                <a:solidFill>
                  <a:srgbClr val="FF3300"/>
                </a:solidFill>
              </a:rPr>
              <a:t> </a:t>
            </a:r>
            <a:r>
              <a:rPr lang="de-DE" sz="1800" b="1" dirty="0"/>
              <a:t>+ </a:t>
            </a:r>
            <a:r>
              <a:rPr lang="de-DE" sz="1800" b="1" dirty="0">
                <a:solidFill>
                  <a:srgbClr val="993300"/>
                </a:solidFill>
              </a:rPr>
              <a:t>Brennwertkessel</a:t>
            </a:r>
            <a:br>
              <a:rPr lang="de-DE" sz="1800" b="1" dirty="0">
                <a:solidFill>
                  <a:srgbClr val="993300"/>
                </a:solidFill>
              </a:rPr>
            </a:br>
            <a:r>
              <a:rPr lang="de-DE" sz="1800" b="1" dirty="0"/>
              <a:t>                    </a:t>
            </a:r>
            <a:r>
              <a:rPr lang="de-DE" sz="1800" b="1" dirty="0" err="1">
                <a:solidFill>
                  <a:srgbClr val="FF3300"/>
                </a:solidFill>
              </a:rPr>
              <a:t>GuD</a:t>
            </a:r>
            <a:r>
              <a:rPr lang="de-DE" sz="1800" b="1" dirty="0"/>
              <a:t> + </a:t>
            </a:r>
            <a:r>
              <a:rPr lang="de-DE" sz="1800" b="1" dirty="0">
                <a:solidFill>
                  <a:srgbClr val="CC3399"/>
                </a:solidFill>
              </a:rPr>
              <a:t>Wärmepumpe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800225" y="6021388"/>
            <a:ext cx="554355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/>
              <a:t>Schwerpunkt: Erdgas - KWK   für Gebäudewärme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250825" y="908050"/>
            <a:ext cx="8677275" cy="2270125"/>
          </a:xfrm>
          <a:prstGeom prst="rect">
            <a:avLst/>
          </a:prstGeom>
          <a:noFill/>
          <a:ln w="76200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u="sng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Aufgabe</a:t>
            </a:r>
            <a:r>
              <a:rPr lang="de-DE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b="1" dirty="0">
                <a:solidFill>
                  <a:srgbClr val="CC0066"/>
                </a:solidFill>
                <a:ea typeface="Times New Roman" pitchFamily="18" charset="0"/>
                <a:cs typeface="Arial" charset="0"/>
              </a:rPr>
              <a:t>Moderne</a:t>
            </a:r>
            <a:r>
              <a:rPr lang="de-DE" sz="32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de-DE" sz="3200" b="1" dirty="0">
                <a:solidFill>
                  <a:srgbClr val="008000"/>
                </a:solidFill>
                <a:ea typeface="Times New Roman" pitchFamily="18" charset="0"/>
                <a:cs typeface="Arial" charset="0"/>
              </a:rPr>
              <a:t>Erdgas</a:t>
            </a:r>
            <a:r>
              <a:rPr lang="de-DE" sz="32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- Anlagen sollen</a:t>
            </a:r>
            <a:r>
              <a:rPr lang="de-DE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br>
              <a:rPr lang="de-DE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de-DE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        einige bestehende </a:t>
            </a:r>
            <a:r>
              <a:rPr lang="de-DE" sz="2800" b="1" dirty="0">
                <a:solidFill>
                  <a:srgbClr val="CC6600"/>
                </a:solidFill>
                <a:ea typeface="Times New Roman" pitchFamily="18" charset="0"/>
                <a:cs typeface="Arial" charset="0"/>
              </a:rPr>
              <a:t>alte Stromkraftwerke</a:t>
            </a:r>
            <a:r>
              <a:rPr lang="de-DE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und</a:t>
            </a:r>
            <a:br>
              <a:rPr lang="de-DE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de-DE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        eine sehr große Zahl von </a:t>
            </a:r>
            <a:r>
              <a:rPr lang="de-DE" sz="2800" b="1" dirty="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alten Heizungsanlagen</a:t>
            </a:r>
            <a:r>
              <a:rPr lang="de-DE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/>
            </a:r>
            <a:br>
              <a:rPr lang="de-DE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de-DE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                                                                        </a:t>
            </a:r>
            <a:r>
              <a:rPr lang="de-DE" sz="32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verdrängen.</a:t>
            </a:r>
            <a:r>
              <a:rPr lang="de-DE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1908175" y="188913"/>
            <a:ext cx="5257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b="1" dirty="0" err="1">
                <a:solidFill>
                  <a:srgbClr val="000000"/>
                </a:solidFill>
              </a:rPr>
              <a:t>Modernisierungs</a:t>
            </a:r>
            <a:r>
              <a:rPr lang="de-DE" sz="3200" b="1" dirty="0">
                <a:solidFill>
                  <a:srgbClr val="000000"/>
                </a:solidFill>
              </a:rPr>
              <a:t> Szenario</a:t>
            </a:r>
          </a:p>
        </p:txBody>
      </p:sp>
      <p:sp>
        <p:nvSpPr>
          <p:cNvPr id="63492" name="Text Box 7"/>
          <p:cNvSpPr txBox="1">
            <a:spLocks noChangeArrowheads="1"/>
          </p:cNvSpPr>
          <p:nvPr/>
        </p:nvSpPr>
        <p:spPr bwMode="auto">
          <a:xfrm>
            <a:off x="71438" y="80963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b="1" dirty="0" smtClean="0">
                <a:solidFill>
                  <a:srgbClr val="000000"/>
                </a:solidFill>
              </a:rPr>
              <a:t>4.0</a:t>
            </a:r>
            <a:endParaRPr lang="de-DE" sz="1400" b="1" dirty="0">
              <a:solidFill>
                <a:srgbClr val="000000"/>
              </a:solidFill>
            </a:endParaRPr>
          </a:p>
        </p:txBody>
      </p:sp>
      <p:sp>
        <p:nvSpPr>
          <p:cNvPr id="63493" name="Text Box 8"/>
          <p:cNvSpPr txBox="1">
            <a:spLocks noChangeArrowheads="1"/>
          </p:cNvSpPr>
          <p:nvPr/>
        </p:nvSpPr>
        <p:spPr bwMode="auto">
          <a:xfrm>
            <a:off x="107950" y="3897313"/>
            <a:ext cx="89281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 u="sng">
                <a:solidFill>
                  <a:srgbClr val="000000"/>
                </a:solidFill>
              </a:rPr>
              <a:t>ein Hintergrund:</a:t>
            </a:r>
            <a:r>
              <a:rPr lang="de-DE" b="1">
                <a:solidFill>
                  <a:srgbClr val="000000"/>
                </a:solidFill>
              </a:rPr>
              <a:t>  Der deutsche Gasabsatz von insgesamt </a:t>
            </a:r>
            <a:r>
              <a:rPr lang="de-DE" sz="2000" b="1">
                <a:solidFill>
                  <a:srgbClr val="000000"/>
                </a:solidFill>
              </a:rPr>
              <a:t>925 TWh</a:t>
            </a:r>
            <a:r>
              <a:rPr lang="de-DE" b="1">
                <a:solidFill>
                  <a:srgbClr val="000000"/>
                </a:solidFill>
              </a:rPr>
              <a:t> wurde </a:t>
            </a:r>
            <a:r>
              <a:rPr lang="de-DE" sz="2000" b="1">
                <a:solidFill>
                  <a:srgbClr val="000000"/>
                </a:solidFill>
              </a:rPr>
              <a:t>2007</a:t>
            </a:r>
            <a:r>
              <a:rPr lang="de-DE" b="1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>
                <a:solidFill>
                  <a:srgbClr val="000000"/>
                </a:solidFill>
              </a:rPr>
              <a:t>         zu 11,</a:t>
            </a:r>
            <a:r>
              <a:rPr lang="de-DE" sz="1200" b="1">
                <a:solidFill>
                  <a:srgbClr val="000000"/>
                </a:solidFill>
              </a:rPr>
              <a:t>5</a:t>
            </a:r>
            <a:r>
              <a:rPr lang="de-DE" b="1">
                <a:solidFill>
                  <a:srgbClr val="000000"/>
                </a:solidFill>
              </a:rPr>
              <a:t> % zur Verstromung in Kraftwerken und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>
                <a:solidFill>
                  <a:srgbClr val="000000"/>
                </a:solidFill>
              </a:rPr>
              <a:t>         zu  </a:t>
            </a:r>
            <a:r>
              <a:rPr lang="de-DE" sz="2400" b="1">
                <a:solidFill>
                  <a:srgbClr val="CC3300"/>
                </a:solidFill>
              </a:rPr>
              <a:t>27 %</a:t>
            </a:r>
            <a:r>
              <a:rPr lang="de-DE" sz="2000" b="1">
                <a:solidFill>
                  <a:srgbClr val="CC3300"/>
                </a:solidFill>
              </a:rPr>
              <a:t> </a:t>
            </a:r>
            <a:r>
              <a:rPr lang="de-DE">
                <a:solidFill>
                  <a:srgbClr val="000000"/>
                </a:solidFill>
              </a:rPr>
              <a:t>meist zu</a:t>
            </a:r>
            <a:r>
              <a:rPr lang="de-DE">
                <a:solidFill>
                  <a:srgbClr val="FF3300"/>
                </a:solidFill>
              </a:rPr>
              <a:t> </a:t>
            </a:r>
            <a:r>
              <a:rPr lang="de-DE" b="1">
                <a:solidFill>
                  <a:srgbClr val="CC3300"/>
                </a:solidFill>
              </a:rPr>
              <a:t>Heizzwecken</a:t>
            </a:r>
            <a:r>
              <a:rPr lang="de-DE" b="1">
                <a:solidFill>
                  <a:srgbClr val="000000"/>
                </a:solidFill>
              </a:rPr>
              <a:t> in den Haushalten eingesetzt. </a:t>
            </a:r>
            <a:br>
              <a:rPr lang="de-DE" b="1">
                <a:solidFill>
                  <a:srgbClr val="000000"/>
                </a:solidFill>
              </a:rPr>
            </a:br>
            <a:r>
              <a:rPr lang="de-DE" b="1">
                <a:solidFill>
                  <a:srgbClr val="000000"/>
                </a:solidFill>
              </a:rPr>
              <a:t>                   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>
                <a:solidFill>
                  <a:srgbClr val="000000"/>
                </a:solidFill>
              </a:rPr>
              <a:t>Veranschaulichung: </a:t>
            </a:r>
            <a:br>
              <a:rPr lang="de-DE" b="1">
                <a:solidFill>
                  <a:srgbClr val="000000"/>
                </a:solidFill>
              </a:rPr>
            </a:br>
            <a:r>
              <a:rPr lang="de-DE" b="1">
                <a:solidFill>
                  <a:srgbClr val="000000"/>
                </a:solidFill>
              </a:rPr>
              <a:t>              </a:t>
            </a:r>
            <a:r>
              <a:rPr lang="de-DE" sz="2400" b="1">
                <a:solidFill>
                  <a:srgbClr val="CC3300"/>
                </a:solidFill>
              </a:rPr>
              <a:t>250 </a:t>
            </a:r>
            <a:r>
              <a:rPr lang="de-DE" b="1">
                <a:solidFill>
                  <a:srgbClr val="CC3300"/>
                </a:solidFill>
              </a:rPr>
              <a:t>TWh</a:t>
            </a:r>
            <a:r>
              <a:rPr lang="de-DE" b="1">
                <a:solidFill>
                  <a:srgbClr val="000000"/>
                </a:solidFill>
              </a:rPr>
              <a:t> Heizwärme entspricht  {Faktor  0.6) ca. </a:t>
            </a:r>
            <a:r>
              <a:rPr lang="de-DE" sz="2400" b="1">
                <a:solidFill>
                  <a:srgbClr val="CC3300"/>
                </a:solidFill>
              </a:rPr>
              <a:t>150 </a:t>
            </a:r>
            <a:r>
              <a:rPr lang="de-DE" b="1">
                <a:solidFill>
                  <a:srgbClr val="CC3300"/>
                </a:solidFill>
              </a:rPr>
              <a:t>TWh</a:t>
            </a:r>
            <a:r>
              <a:rPr lang="de-DE" b="1">
                <a:solidFill>
                  <a:srgbClr val="FF3300"/>
                </a:solidFill>
              </a:rPr>
              <a:t> Strom</a:t>
            </a:r>
            <a:r>
              <a:rPr lang="de-DE" b="1">
                <a:solidFill>
                  <a:srgbClr val="000000"/>
                </a:solidFill>
              </a:rPr>
              <a:t/>
            </a:r>
            <a:br>
              <a:rPr lang="de-DE" b="1">
                <a:solidFill>
                  <a:srgbClr val="000000"/>
                </a:solidFill>
              </a:rPr>
            </a:br>
            <a:r>
              <a:rPr lang="de-DE" b="1">
                <a:solidFill>
                  <a:srgbClr val="000000"/>
                </a:solidFill>
              </a:rPr>
              <a:t>                                    Gesamte Stromerzeugung in DE: ca.</a:t>
            </a:r>
            <a:r>
              <a:rPr lang="de-DE" sz="2400" b="1">
                <a:solidFill>
                  <a:srgbClr val="000000"/>
                </a:solidFill>
              </a:rPr>
              <a:t> 600</a:t>
            </a:r>
            <a:r>
              <a:rPr lang="de-DE" b="1">
                <a:solidFill>
                  <a:srgbClr val="000000"/>
                </a:solidFill>
              </a:rPr>
              <a:t> TWh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7808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900113" y="193675"/>
            <a:ext cx="6911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</a:rPr>
              <a:t>Strom und </a:t>
            </a:r>
            <a:r>
              <a:rPr lang="de-DE" sz="2400" b="1" dirty="0">
                <a:solidFill>
                  <a:srgbClr val="CC0099"/>
                </a:solidFill>
              </a:rPr>
              <a:t>gesamte Endenergie</a:t>
            </a:r>
            <a:r>
              <a:rPr lang="de-DE" sz="2400" b="1" dirty="0">
                <a:solidFill>
                  <a:srgbClr val="000000"/>
                </a:solidFill>
              </a:rPr>
              <a:t> </a:t>
            </a:r>
            <a:br>
              <a:rPr lang="de-DE" sz="2400" b="1" dirty="0">
                <a:solidFill>
                  <a:srgbClr val="000000"/>
                </a:solidFill>
              </a:rPr>
            </a:br>
            <a:r>
              <a:rPr lang="de-DE" sz="10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932363" y="6632575"/>
            <a:ext cx="38719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100">
                <a:solidFill>
                  <a:srgbClr val="000000"/>
                </a:solidFill>
              </a:rPr>
              <a:t>Speicher: </a:t>
            </a:r>
            <a:r>
              <a:rPr lang="de-DE" sz="1000">
                <a:solidFill>
                  <a:srgbClr val="000000"/>
                </a:solidFill>
              </a:rPr>
              <a:t>KWK-Vergleich_eta_GUD_BK_WP</a:t>
            </a:r>
            <a:r>
              <a:rPr lang="de-DE" sz="1200">
                <a:solidFill>
                  <a:srgbClr val="000000"/>
                </a:solidFill>
              </a:rPr>
              <a:t>.xls</a:t>
            </a:r>
            <a:r>
              <a:rPr lang="de-DE" sz="1100">
                <a:solidFill>
                  <a:srgbClr val="000000"/>
                </a:solidFill>
              </a:rPr>
              <a:t>; Blatt „allg_ges“ </a:t>
            </a:r>
          </a:p>
        </p:txBody>
      </p:sp>
      <p:sp>
        <p:nvSpPr>
          <p:cNvPr id="11268" name="Textfeld 1"/>
          <p:cNvSpPr txBox="1">
            <a:spLocks noChangeArrowheads="1"/>
          </p:cNvSpPr>
          <p:nvPr/>
        </p:nvSpPr>
        <p:spPr bwMode="auto">
          <a:xfrm>
            <a:off x="395288" y="5941144"/>
            <a:ext cx="8408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Es ist praktisch, statt </a:t>
            </a:r>
            <a:r>
              <a:rPr lang="el-GR" sz="2400" b="1">
                <a:solidFill>
                  <a:srgbClr val="000000"/>
                </a:solidFill>
              </a:rPr>
              <a:t>ε</a:t>
            </a:r>
            <a:r>
              <a:rPr lang="de-DE" sz="2400" b="1" baseline="-25000">
                <a:solidFill>
                  <a:srgbClr val="000000"/>
                </a:solidFill>
              </a:rPr>
              <a:t>th</a:t>
            </a:r>
            <a:r>
              <a:rPr lang="de-DE" sz="1800" b="1">
                <a:solidFill>
                  <a:srgbClr val="000000"/>
                </a:solidFill>
              </a:rPr>
              <a:t>    als Abszisse</a:t>
            </a:r>
            <a:r>
              <a:rPr lang="de-DE" sz="1800">
                <a:solidFill>
                  <a:srgbClr val="000000"/>
                </a:solidFill>
              </a:rPr>
              <a:t> </a:t>
            </a:r>
            <a:r>
              <a:rPr lang="de-DE" sz="3200" b="1">
                <a:solidFill>
                  <a:srgbClr val="000000"/>
                </a:solidFill>
              </a:rPr>
              <a:t> </a:t>
            </a:r>
            <a:r>
              <a:rPr lang="el-GR" sz="2800" b="1">
                <a:solidFill>
                  <a:srgbClr val="FF00FF"/>
                </a:solidFill>
              </a:rPr>
              <a:t>ε</a:t>
            </a:r>
            <a:r>
              <a:rPr lang="de-DE" sz="2400" b="1" baseline="-25000">
                <a:solidFill>
                  <a:srgbClr val="FF00FF"/>
                </a:solidFill>
              </a:rPr>
              <a:t>gesamt</a:t>
            </a:r>
            <a:r>
              <a:rPr lang="de-DE" sz="1800" b="1">
                <a:solidFill>
                  <a:srgbClr val="000000"/>
                </a:solidFill>
              </a:rPr>
              <a:t> =  </a:t>
            </a:r>
            <a:r>
              <a:rPr lang="el-GR" sz="2800" b="1">
                <a:solidFill>
                  <a:srgbClr val="000000"/>
                </a:solidFill>
              </a:rPr>
              <a:t>ε</a:t>
            </a:r>
            <a:r>
              <a:rPr lang="de-DE" sz="2400" b="1" baseline="-25000">
                <a:solidFill>
                  <a:srgbClr val="000000"/>
                </a:solidFill>
              </a:rPr>
              <a:t>th</a:t>
            </a:r>
            <a:r>
              <a:rPr lang="de-DE" sz="1800" b="1">
                <a:solidFill>
                  <a:srgbClr val="000000"/>
                </a:solidFill>
              </a:rPr>
              <a:t> +  </a:t>
            </a:r>
            <a:r>
              <a:rPr lang="el-GR" sz="2800" b="1">
                <a:solidFill>
                  <a:srgbClr val="000000"/>
                </a:solidFill>
              </a:rPr>
              <a:t>ε</a:t>
            </a:r>
            <a:r>
              <a:rPr lang="de-DE" sz="2400" b="1" baseline="-25000">
                <a:solidFill>
                  <a:srgbClr val="000000"/>
                </a:solidFill>
              </a:rPr>
              <a:t>el</a:t>
            </a:r>
            <a:r>
              <a:rPr lang="de-DE" sz="1800" b="1">
                <a:solidFill>
                  <a:srgbClr val="000000"/>
                </a:solidFill>
              </a:rPr>
              <a:t> </a:t>
            </a:r>
            <a:r>
              <a:rPr lang="de-DE" sz="1800">
                <a:solidFill>
                  <a:srgbClr val="000000"/>
                </a:solidFill>
              </a:rPr>
              <a:t>    zu wählen. </a:t>
            </a:r>
          </a:p>
        </p:txBody>
      </p:sp>
      <p:sp>
        <p:nvSpPr>
          <p:cNvPr id="11270" name="Textfeld 7"/>
          <p:cNvSpPr txBox="1">
            <a:spLocks noChangeArrowheads="1"/>
          </p:cNvSpPr>
          <p:nvPr/>
        </p:nvSpPr>
        <p:spPr bwMode="auto">
          <a:xfrm>
            <a:off x="7811715" y="4780384"/>
            <a:ext cx="7207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b="1" dirty="0">
                <a:solidFill>
                  <a:srgbClr val="FF00FF"/>
                </a:solidFill>
              </a:rPr>
              <a:t>ε</a:t>
            </a:r>
            <a:r>
              <a:rPr lang="de-DE" sz="800" b="1" dirty="0">
                <a:solidFill>
                  <a:srgbClr val="FF00FF"/>
                </a:solidFill>
              </a:rPr>
              <a:t>_</a:t>
            </a:r>
            <a:r>
              <a:rPr lang="de-DE" sz="1200" b="1" dirty="0">
                <a:solidFill>
                  <a:srgbClr val="FF00FF"/>
                </a:solidFill>
              </a:rPr>
              <a:t>gesamt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6200" y="7938"/>
            <a:ext cx="2111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srgbClr val="000000"/>
                </a:solidFill>
              </a:rPr>
              <a:t>4.1</a:t>
            </a:r>
            <a:endParaRPr lang="de-DE" sz="1200" b="1" dirty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3343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feld 13"/>
          <p:cNvSpPr txBox="1"/>
          <p:nvPr/>
        </p:nvSpPr>
        <p:spPr>
          <a:xfrm>
            <a:off x="3635896" y="3203684"/>
            <a:ext cx="4248472" cy="369332"/>
          </a:xfrm>
          <a:prstGeom prst="rect">
            <a:avLst/>
          </a:prstGeom>
          <a:noFill/>
          <a:ln w="25400">
            <a:solidFill>
              <a:srgbClr val="0033CC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33CC"/>
                </a:solidFill>
              </a:rPr>
              <a:t>ergäbe sich bei Gaseinsatz   Q= 1.1</a:t>
            </a:r>
            <a:endParaRPr lang="de-DE" b="1" dirty="0">
              <a:solidFill>
                <a:srgbClr val="0033CC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123728" y="1484784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3923928" y="4725144"/>
            <a:ext cx="180000" cy="180000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9651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900113" y="193675"/>
            <a:ext cx="6911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</a:rPr>
              <a:t>Strom und </a:t>
            </a:r>
            <a:r>
              <a:rPr lang="de-DE" sz="2400" b="1" dirty="0">
                <a:solidFill>
                  <a:srgbClr val="CC0099"/>
                </a:solidFill>
              </a:rPr>
              <a:t>gesamte Endenergie</a:t>
            </a:r>
            <a:r>
              <a:rPr lang="de-DE" sz="2400" b="1" dirty="0">
                <a:solidFill>
                  <a:srgbClr val="000000"/>
                </a:solidFill>
              </a:rPr>
              <a:t> </a:t>
            </a:r>
            <a:br>
              <a:rPr lang="de-DE" sz="2400" b="1" dirty="0">
                <a:solidFill>
                  <a:srgbClr val="000000"/>
                </a:solidFill>
              </a:rPr>
            </a:br>
            <a:r>
              <a:rPr lang="de-DE" sz="10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932363" y="6632575"/>
            <a:ext cx="38719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100">
                <a:solidFill>
                  <a:srgbClr val="000000"/>
                </a:solidFill>
              </a:rPr>
              <a:t>Speicher: </a:t>
            </a:r>
            <a:r>
              <a:rPr lang="de-DE" sz="1000">
                <a:solidFill>
                  <a:srgbClr val="000000"/>
                </a:solidFill>
              </a:rPr>
              <a:t>KWK-Vergleich_eta_GUD_BK_WP</a:t>
            </a:r>
            <a:r>
              <a:rPr lang="de-DE" sz="1200">
                <a:solidFill>
                  <a:srgbClr val="000000"/>
                </a:solidFill>
              </a:rPr>
              <a:t>.xls</a:t>
            </a:r>
            <a:r>
              <a:rPr lang="de-DE" sz="1100">
                <a:solidFill>
                  <a:srgbClr val="000000"/>
                </a:solidFill>
              </a:rPr>
              <a:t>; Blatt „allg_ges“ </a:t>
            </a:r>
          </a:p>
        </p:txBody>
      </p:sp>
      <p:sp>
        <p:nvSpPr>
          <p:cNvPr id="11268" name="Textfeld 1"/>
          <p:cNvSpPr txBox="1">
            <a:spLocks noChangeArrowheads="1"/>
          </p:cNvSpPr>
          <p:nvPr/>
        </p:nvSpPr>
        <p:spPr bwMode="auto">
          <a:xfrm>
            <a:off x="395288" y="5941144"/>
            <a:ext cx="8408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Es ist praktisch, statt </a:t>
            </a:r>
            <a:r>
              <a:rPr lang="el-GR" sz="2400" b="1">
                <a:solidFill>
                  <a:srgbClr val="000000"/>
                </a:solidFill>
              </a:rPr>
              <a:t>ε</a:t>
            </a:r>
            <a:r>
              <a:rPr lang="de-DE" sz="2400" b="1" baseline="-25000">
                <a:solidFill>
                  <a:srgbClr val="000000"/>
                </a:solidFill>
              </a:rPr>
              <a:t>th</a:t>
            </a:r>
            <a:r>
              <a:rPr lang="de-DE" sz="1800" b="1">
                <a:solidFill>
                  <a:srgbClr val="000000"/>
                </a:solidFill>
              </a:rPr>
              <a:t>    als Abszisse</a:t>
            </a:r>
            <a:r>
              <a:rPr lang="de-DE" sz="1800">
                <a:solidFill>
                  <a:srgbClr val="000000"/>
                </a:solidFill>
              </a:rPr>
              <a:t> </a:t>
            </a:r>
            <a:r>
              <a:rPr lang="de-DE" sz="3200" b="1">
                <a:solidFill>
                  <a:srgbClr val="000000"/>
                </a:solidFill>
              </a:rPr>
              <a:t> </a:t>
            </a:r>
            <a:r>
              <a:rPr lang="el-GR" sz="2800" b="1">
                <a:solidFill>
                  <a:srgbClr val="FF00FF"/>
                </a:solidFill>
              </a:rPr>
              <a:t>ε</a:t>
            </a:r>
            <a:r>
              <a:rPr lang="de-DE" sz="2400" b="1" baseline="-25000">
                <a:solidFill>
                  <a:srgbClr val="FF00FF"/>
                </a:solidFill>
              </a:rPr>
              <a:t>gesamt</a:t>
            </a:r>
            <a:r>
              <a:rPr lang="de-DE" sz="1800" b="1">
                <a:solidFill>
                  <a:srgbClr val="000000"/>
                </a:solidFill>
              </a:rPr>
              <a:t> =  </a:t>
            </a:r>
            <a:r>
              <a:rPr lang="el-GR" sz="2800" b="1">
                <a:solidFill>
                  <a:srgbClr val="000000"/>
                </a:solidFill>
              </a:rPr>
              <a:t>ε</a:t>
            </a:r>
            <a:r>
              <a:rPr lang="de-DE" sz="2400" b="1" baseline="-25000">
                <a:solidFill>
                  <a:srgbClr val="000000"/>
                </a:solidFill>
              </a:rPr>
              <a:t>th</a:t>
            </a:r>
            <a:r>
              <a:rPr lang="de-DE" sz="1800" b="1">
                <a:solidFill>
                  <a:srgbClr val="000000"/>
                </a:solidFill>
              </a:rPr>
              <a:t> +  </a:t>
            </a:r>
            <a:r>
              <a:rPr lang="el-GR" sz="2800" b="1">
                <a:solidFill>
                  <a:srgbClr val="000000"/>
                </a:solidFill>
              </a:rPr>
              <a:t>ε</a:t>
            </a:r>
            <a:r>
              <a:rPr lang="de-DE" sz="2400" b="1" baseline="-25000">
                <a:solidFill>
                  <a:srgbClr val="000000"/>
                </a:solidFill>
              </a:rPr>
              <a:t>el</a:t>
            </a:r>
            <a:r>
              <a:rPr lang="de-DE" sz="1800" b="1">
                <a:solidFill>
                  <a:srgbClr val="000000"/>
                </a:solidFill>
              </a:rPr>
              <a:t> </a:t>
            </a:r>
            <a:r>
              <a:rPr lang="de-DE" sz="1800">
                <a:solidFill>
                  <a:srgbClr val="000000"/>
                </a:solidFill>
              </a:rPr>
              <a:t>    zu wählen. </a:t>
            </a:r>
          </a:p>
        </p:txBody>
      </p:sp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765175"/>
            <a:ext cx="83248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feld 7"/>
          <p:cNvSpPr txBox="1">
            <a:spLocks noChangeArrowheads="1"/>
          </p:cNvSpPr>
          <p:nvPr/>
        </p:nvSpPr>
        <p:spPr bwMode="auto">
          <a:xfrm>
            <a:off x="7811715" y="4780384"/>
            <a:ext cx="7207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b="1" dirty="0">
                <a:solidFill>
                  <a:srgbClr val="FF00FF"/>
                </a:solidFill>
              </a:rPr>
              <a:t>ε</a:t>
            </a:r>
            <a:r>
              <a:rPr lang="de-DE" sz="800" b="1" dirty="0">
                <a:solidFill>
                  <a:srgbClr val="FF00FF"/>
                </a:solidFill>
              </a:rPr>
              <a:t>_</a:t>
            </a:r>
            <a:r>
              <a:rPr lang="de-DE" sz="1200" b="1" dirty="0">
                <a:solidFill>
                  <a:srgbClr val="FF00FF"/>
                </a:solidFill>
              </a:rPr>
              <a:t>gesamt</a:t>
            </a:r>
          </a:p>
        </p:txBody>
      </p:sp>
      <p:sp>
        <p:nvSpPr>
          <p:cNvPr id="11271" name="Text Box 14"/>
          <p:cNvSpPr txBox="1">
            <a:spLocks noChangeArrowheads="1"/>
          </p:cNvSpPr>
          <p:nvPr/>
        </p:nvSpPr>
        <p:spPr bwMode="auto">
          <a:xfrm>
            <a:off x="4176713" y="3716338"/>
            <a:ext cx="4083050" cy="4254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333399"/>
                </a:solidFill>
              </a:rPr>
              <a:t> </a:t>
            </a:r>
            <a:r>
              <a:rPr lang="de-DE" sz="1400" b="1" dirty="0">
                <a:solidFill>
                  <a:srgbClr val="000000"/>
                </a:solidFill>
              </a:rPr>
              <a:t>Große Symbole: Beispiel für </a:t>
            </a:r>
            <a:r>
              <a:rPr lang="de-DE" sz="1400" b="1" dirty="0" err="1">
                <a:solidFill>
                  <a:srgbClr val="000000"/>
                </a:solidFill>
              </a:rPr>
              <a:t>KWK</a:t>
            </a:r>
            <a:r>
              <a:rPr lang="de-DE" sz="1400" b="1" dirty="0">
                <a:solidFill>
                  <a:srgbClr val="000000"/>
                </a:solidFill>
              </a:rPr>
              <a:t>-Versorger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</a:rPr>
              <a:t>mit 10% Spitzenanteile:</a:t>
            </a:r>
            <a:r>
              <a:rPr lang="de-DE" sz="1400" b="1" dirty="0">
                <a:solidFill>
                  <a:srgbClr val="333399"/>
                </a:solidFill>
              </a:rPr>
              <a:t>  </a:t>
            </a:r>
            <a:r>
              <a:rPr lang="de-DE" sz="1400" b="1" dirty="0" err="1">
                <a:solidFill>
                  <a:srgbClr val="333399"/>
                </a:solidFill>
              </a:rPr>
              <a:t>X</a:t>
            </a:r>
            <a:r>
              <a:rPr lang="de-DE" sz="1400" b="1" baseline="-25000" dirty="0" err="1">
                <a:solidFill>
                  <a:srgbClr val="333399"/>
                </a:solidFill>
              </a:rPr>
              <a:t>SK</a:t>
            </a:r>
            <a:r>
              <a:rPr lang="de-DE" sz="1400" b="1" dirty="0">
                <a:solidFill>
                  <a:srgbClr val="333399"/>
                </a:solidFill>
              </a:rPr>
              <a:t>= 0.1,  und   </a:t>
            </a:r>
            <a:r>
              <a:rPr lang="de-DE" sz="1400" b="1" dirty="0" err="1">
                <a:solidFill>
                  <a:srgbClr val="FF3300"/>
                </a:solidFill>
              </a:rPr>
              <a:t>X</a:t>
            </a:r>
            <a:r>
              <a:rPr lang="de-DE" sz="1400" b="1" baseline="-25000" dirty="0" err="1">
                <a:solidFill>
                  <a:srgbClr val="FF3300"/>
                </a:solidFill>
              </a:rPr>
              <a:t>SE</a:t>
            </a:r>
            <a:r>
              <a:rPr lang="de-DE" sz="1400" b="1" dirty="0">
                <a:solidFill>
                  <a:srgbClr val="FF3300"/>
                </a:solidFill>
              </a:rPr>
              <a:t>= 0,1 </a:t>
            </a: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2519363" y="1592263"/>
            <a:ext cx="757237" cy="3000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80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1800" b="1">
                <a:solidFill>
                  <a:srgbClr val="9900CC"/>
                </a:solidFill>
              </a:rPr>
              <a:t> </a:t>
            </a:r>
            <a:r>
              <a:rPr lang="de-DE" sz="1800" b="1">
                <a:solidFill>
                  <a:srgbClr val="0000FF"/>
                </a:solidFill>
              </a:rPr>
              <a:t>f =1.1</a:t>
            </a: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1547813" y="1628775"/>
            <a:ext cx="757237" cy="300038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1800" b="1">
                <a:solidFill>
                  <a:srgbClr val="9900CC"/>
                </a:solidFill>
              </a:rPr>
              <a:t> </a:t>
            </a:r>
            <a:r>
              <a:rPr lang="de-DE" sz="1800" b="1">
                <a:solidFill>
                  <a:srgbClr val="0000FF"/>
                </a:solidFill>
              </a:rPr>
              <a:t>f =0.9</a:t>
            </a:r>
          </a:p>
        </p:txBody>
      </p:sp>
    </p:spTree>
    <p:extLst>
      <p:ext uri="{BB962C8B-B14F-4D97-AF65-F5344CB8AC3E}">
        <p14:creationId xmlns:p14="http://schemas.microsoft.com/office/powerpoint/2010/main" xmlns="" val="35965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13046" y="1484784"/>
            <a:ext cx="6912768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Wie kann man das Erdgas</a:t>
            </a:r>
          </a:p>
          <a:p>
            <a:pPr algn="ctr"/>
            <a:r>
              <a:rPr lang="de-DE" sz="3200" b="1" dirty="0" smtClean="0"/>
              <a:t> am günstigsten</a:t>
            </a:r>
          </a:p>
          <a:p>
            <a:pPr algn="ctr"/>
            <a:r>
              <a:rPr lang="de-DE" sz="3200" b="1" dirty="0" smtClean="0"/>
              <a:t> zur Strom-und Wärmeversorgung einsetzen</a:t>
            </a:r>
            <a:endParaRPr lang="de-DE" sz="3200" b="1" dirty="0"/>
          </a:p>
        </p:txBody>
      </p:sp>
      <p:sp>
        <p:nvSpPr>
          <p:cNvPr id="3" name="Rechteck 2"/>
          <p:cNvSpPr/>
          <p:nvPr/>
        </p:nvSpPr>
        <p:spPr>
          <a:xfrm>
            <a:off x="611560" y="476672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u="sng" dirty="0" smtClean="0"/>
              <a:t>Schlüsselfrage:</a:t>
            </a:r>
          </a:p>
        </p:txBody>
      </p:sp>
    </p:spTree>
    <p:extLst>
      <p:ext uri="{BB962C8B-B14F-4D97-AF65-F5344CB8AC3E}">
        <p14:creationId xmlns:p14="http://schemas.microsoft.com/office/powerpoint/2010/main" xmlns="" val="25501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4"/>
          <p:cNvSpPr txBox="1">
            <a:spLocks noChangeArrowheads="1"/>
          </p:cNvSpPr>
          <p:nvPr/>
        </p:nvSpPr>
        <p:spPr bwMode="auto">
          <a:xfrm>
            <a:off x="215900" y="6256338"/>
            <a:ext cx="8450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>
                <a:solidFill>
                  <a:srgbClr val="333399"/>
                </a:solidFill>
              </a:rPr>
              <a:t>hier: Beispiel für KWK-Versorger mit 10% Spitzenanteile:  </a:t>
            </a:r>
            <a:r>
              <a:rPr lang="de-DE" b="1">
                <a:solidFill>
                  <a:srgbClr val="333399"/>
                </a:solidFill>
              </a:rPr>
              <a:t>X</a:t>
            </a:r>
            <a:r>
              <a:rPr lang="de-DE" b="1" baseline="-25000">
                <a:solidFill>
                  <a:srgbClr val="333399"/>
                </a:solidFill>
              </a:rPr>
              <a:t>SK</a:t>
            </a:r>
            <a:r>
              <a:rPr lang="de-DE" b="1">
                <a:solidFill>
                  <a:srgbClr val="333399"/>
                </a:solidFill>
              </a:rPr>
              <a:t>= 0.1;  </a:t>
            </a:r>
            <a:r>
              <a:rPr lang="de-DE" b="1">
                <a:solidFill>
                  <a:srgbClr val="FF3300"/>
                </a:solidFill>
              </a:rPr>
              <a:t>X</a:t>
            </a:r>
            <a:r>
              <a:rPr lang="de-DE" b="1" baseline="-25000">
                <a:solidFill>
                  <a:srgbClr val="FF3300"/>
                </a:solidFill>
              </a:rPr>
              <a:t>SE</a:t>
            </a:r>
            <a:r>
              <a:rPr lang="de-DE" b="1">
                <a:solidFill>
                  <a:srgbClr val="FF3300"/>
                </a:solidFill>
              </a:rPr>
              <a:t>= 0.1</a:t>
            </a:r>
          </a:p>
        </p:txBody>
      </p:sp>
      <p:sp>
        <p:nvSpPr>
          <p:cNvPr id="13315" name="Text Box 15"/>
          <p:cNvSpPr txBox="1">
            <a:spLocks noChangeArrowheads="1"/>
          </p:cNvSpPr>
          <p:nvPr/>
        </p:nvSpPr>
        <p:spPr bwMode="auto">
          <a:xfrm>
            <a:off x="1081088" y="188913"/>
            <a:ext cx="6911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b="1">
                <a:solidFill>
                  <a:srgbClr val="000000"/>
                </a:solidFill>
              </a:rPr>
              <a:t>Strom und   gesamte Endenergie</a:t>
            </a:r>
            <a:r>
              <a:rPr lang="de-DE" sz="2400" b="1">
                <a:solidFill>
                  <a:srgbClr val="000000"/>
                </a:solidFill>
              </a:rPr>
              <a:t> </a:t>
            </a:r>
            <a:br>
              <a:rPr lang="de-DE" sz="2400" b="1">
                <a:solidFill>
                  <a:srgbClr val="000000"/>
                </a:solidFill>
              </a:rPr>
            </a:br>
            <a:r>
              <a:rPr lang="de-DE" sz="1000" b="1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>
                <a:solidFill>
                  <a:srgbClr val="990099"/>
                </a:solidFill>
              </a:rPr>
              <a:t>neu:</a:t>
            </a:r>
            <a:r>
              <a:rPr lang="de-DE" sz="1800" b="1">
                <a:solidFill>
                  <a:srgbClr val="333399"/>
                </a:solidFill>
              </a:rPr>
              <a:t>  </a:t>
            </a:r>
            <a:r>
              <a:rPr lang="de-DE" sz="1800" b="1">
                <a:solidFill>
                  <a:srgbClr val="990099"/>
                </a:solidFill>
              </a:rPr>
              <a:t>Zentrales GuD speist auch Wärmepumpe mit JAZ=4</a:t>
            </a:r>
          </a:p>
        </p:txBody>
      </p:sp>
      <p:sp>
        <p:nvSpPr>
          <p:cNvPr id="13316" name="Text Box 16"/>
          <p:cNvSpPr txBox="1">
            <a:spLocks noChangeArrowheads="1"/>
          </p:cNvSpPr>
          <p:nvPr/>
        </p:nvSpPr>
        <p:spPr bwMode="auto">
          <a:xfrm>
            <a:off x="4932363" y="6632575"/>
            <a:ext cx="38719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100">
                <a:solidFill>
                  <a:srgbClr val="000000"/>
                </a:solidFill>
              </a:rPr>
              <a:t>Speicher: </a:t>
            </a:r>
            <a:r>
              <a:rPr lang="de-DE" sz="1000">
                <a:solidFill>
                  <a:srgbClr val="000000"/>
                </a:solidFill>
              </a:rPr>
              <a:t>KWK-Vergleich_eta_GUD_BK_WP</a:t>
            </a:r>
            <a:r>
              <a:rPr lang="de-DE" sz="1200">
                <a:solidFill>
                  <a:srgbClr val="000000"/>
                </a:solidFill>
              </a:rPr>
              <a:t>.xls</a:t>
            </a:r>
            <a:r>
              <a:rPr lang="de-DE" sz="1100">
                <a:solidFill>
                  <a:srgbClr val="000000"/>
                </a:solidFill>
              </a:rPr>
              <a:t>; Blatt „allg_ges“ </a:t>
            </a:r>
          </a:p>
        </p:txBody>
      </p:sp>
      <p:pic>
        <p:nvPicPr>
          <p:cNvPr id="1331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77925"/>
            <a:ext cx="83153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067175" y="3249613"/>
            <a:ext cx="900113" cy="33813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>
                <a:solidFill>
                  <a:srgbClr val="FF00FF"/>
                </a:solidFill>
                <a:cs typeface="Arial" charset="0"/>
              </a:rPr>
              <a:t>f = 90%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19250" y="2060575"/>
            <a:ext cx="684213" cy="215900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dirty="0">
                <a:solidFill>
                  <a:srgbClr val="2D2D8A"/>
                </a:solidFill>
                <a:cs typeface="Arial" charset="0"/>
              </a:rPr>
              <a:t>f = 90%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103688" y="4257675"/>
            <a:ext cx="755650" cy="214313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dirty="0">
                <a:solidFill>
                  <a:srgbClr val="2D2D8A"/>
                </a:solidFill>
                <a:cs typeface="Arial" charset="0"/>
              </a:rPr>
              <a:t>f = 110%</a:t>
            </a:r>
          </a:p>
        </p:txBody>
      </p:sp>
    </p:spTree>
    <p:extLst>
      <p:ext uri="{BB962C8B-B14F-4D97-AF65-F5344CB8AC3E}">
        <p14:creationId xmlns:p14="http://schemas.microsoft.com/office/powerpoint/2010/main" xmlns="" val="10600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150938" y="333375"/>
            <a:ext cx="69453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dirty="0">
                <a:solidFill>
                  <a:srgbClr val="000000"/>
                </a:solidFill>
              </a:rPr>
              <a:t>Kann </a:t>
            </a:r>
            <a:r>
              <a:rPr lang="de-DE" sz="2800" b="1" dirty="0">
                <a:solidFill>
                  <a:srgbClr val="FF3300"/>
                </a:solidFill>
              </a:rPr>
              <a:t>optimale KWK die </a:t>
            </a:r>
            <a:r>
              <a:rPr lang="de-DE" sz="2800" b="1" dirty="0">
                <a:solidFill>
                  <a:srgbClr val="000000"/>
                </a:solidFill>
              </a:rPr>
              <a:t> Effizienz eines </a:t>
            </a:r>
            <a:br>
              <a:rPr lang="de-DE" sz="2800" b="1" dirty="0">
                <a:solidFill>
                  <a:srgbClr val="000000"/>
                </a:solidFill>
              </a:rPr>
            </a:br>
            <a:r>
              <a:rPr lang="de-DE" sz="2800" b="1" dirty="0" err="1">
                <a:solidFill>
                  <a:srgbClr val="D60093"/>
                </a:solidFill>
              </a:rPr>
              <a:t>GuD</a:t>
            </a:r>
            <a:r>
              <a:rPr lang="de-DE" sz="2800" b="1" dirty="0">
                <a:solidFill>
                  <a:srgbClr val="D60093"/>
                </a:solidFill>
              </a:rPr>
              <a:t>-WP- Systems</a:t>
            </a:r>
            <a:r>
              <a:rPr lang="de-DE" sz="2800" b="1" dirty="0">
                <a:solidFill>
                  <a:srgbClr val="333399"/>
                </a:solidFill>
              </a:rPr>
              <a:t> </a:t>
            </a:r>
            <a:r>
              <a:rPr lang="de-DE" sz="2800" b="1" dirty="0">
                <a:solidFill>
                  <a:srgbClr val="000000"/>
                </a:solidFill>
              </a:rPr>
              <a:t> je erreichen?</a:t>
            </a:r>
          </a:p>
        </p:txBody>
      </p:sp>
      <p:sp>
        <p:nvSpPr>
          <p:cNvPr id="14339" name="Text Box 58"/>
          <p:cNvSpPr txBox="1">
            <a:spLocks noChangeArrowheads="1"/>
          </p:cNvSpPr>
          <p:nvPr/>
        </p:nvSpPr>
        <p:spPr bwMode="auto">
          <a:xfrm>
            <a:off x="71438" y="80963"/>
            <a:ext cx="2132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srgbClr val="000000"/>
                </a:solidFill>
              </a:rPr>
              <a:t>4.2</a:t>
            </a:r>
            <a:endParaRPr lang="de-DE" sz="1200" b="1" dirty="0">
              <a:solidFill>
                <a:srgbClr val="000000"/>
              </a:solidFill>
            </a:endParaRPr>
          </a:p>
        </p:txBody>
      </p:sp>
      <p:sp>
        <p:nvSpPr>
          <p:cNvPr id="14340" name="Text Box 16"/>
          <p:cNvSpPr txBox="1">
            <a:spLocks noChangeArrowheads="1"/>
          </p:cNvSpPr>
          <p:nvPr/>
        </p:nvSpPr>
        <p:spPr bwMode="auto">
          <a:xfrm>
            <a:off x="52388" y="6669088"/>
            <a:ext cx="38719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100">
                <a:solidFill>
                  <a:srgbClr val="000000"/>
                </a:solidFill>
              </a:rPr>
              <a:t>Speicher: </a:t>
            </a:r>
            <a:r>
              <a:rPr lang="de-DE" sz="1000">
                <a:solidFill>
                  <a:srgbClr val="000000"/>
                </a:solidFill>
              </a:rPr>
              <a:t>KWK-Vergleich_eta_GUD_BK_WP</a:t>
            </a:r>
            <a:r>
              <a:rPr lang="de-DE" sz="1200">
                <a:solidFill>
                  <a:srgbClr val="000000"/>
                </a:solidFill>
              </a:rPr>
              <a:t>.xls</a:t>
            </a:r>
            <a:r>
              <a:rPr lang="de-DE" sz="1100">
                <a:solidFill>
                  <a:srgbClr val="000000"/>
                </a:solidFill>
              </a:rPr>
              <a:t>; Blatt „allg_ges“ </a:t>
            </a:r>
          </a:p>
        </p:txBody>
      </p:sp>
      <p:sp>
        <p:nvSpPr>
          <p:cNvPr id="14341" name="Text Box 14"/>
          <p:cNvSpPr txBox="1">
            <a:spLocks noChangeArrowheads="1"/>
          </p:cNvSpPr>
          <p:nvPr/>
        </p:nvSpPr>
        <p:spPr bwMode="auto">
          <a:xfrm>
            <a:off x="250825" y="6092825"/>
            <a:ext cx="81184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b="1">
                <a:solidFill>
                  <a:srgbClr val="333399"/>
                </a:solidFill>
              </a:rPr>
              <a:t> </a:t>
            </a:r>
            <a:r>
              <a:rPr lang="de-DE" sz="1400" b="1">
                <a:solidFill>
                  <a:srgbClr val="000000"/>
                </a:solidFill>
              </a:rPr>
              <a:t>Große Symbole: Beispiel für KWK-Versorger mit 10% Spitzenanteile:</a:t>
            </a:r>
            <a:r>
              <a:rPr lang="de-DE" sz="1400" b="1">
                <a:solidFill>
                  <a:srgbClr val="333399"/>
                </a:solidFill>
              </a:rPr>
              <a:t>  X</a:t>
            </a:r>
            <a:r>
              <a:rPr lang="de-DE" sz="1400" b="1" baseline="-25000">
                <a:solidFill>
                  <a:srgbClr val="333399"/>
                </a:solidFill>
              </a:rPr>
              <a:t>SK</a:t>
            </a:r>
            <a:r>
              <a:rPr lang="de-DE" sz="1400" b="1">
                <a:solidFill>
                  <a:srgbClr val="333399"/>
                </a:solidFill>
              </a:rPr>
              <a:t>= 0.1,  und   </a:t>
            </a:r>
            <a:r>
              <a:rPr lang="de-DE" sz="1400" b="1">
                <a:solidFill>
                  <a:srgbClr val="FF3300"/>
                </a:solidFill>
              </a:rPr>
              <a:t>X</a:t>
            </a:r>
            <a:r>
              <a:rPr lang="de-DE" sz="1400" b="1" baseline="-25000">
                <a:solidFill>
                  <a:srgbClr val="FF3300"/>
                </a:solidFill>
              </a:rPr>
              <a:t>SE</a:t>
            </a:r>
            <a:r>
              <a:rPr lang="de-DE" sz="1400" b="1">
                <a:solidFill>
                  <a:srgbClr val="FF3300"/>
                </a:solidFill>
              </a:rPr>
              <a:t>= 0,1 </a:t>
            </a:r>
          </a:p>
        </p:txBody>
      </p:sp>
      <p:sp>
        <p:nvSpPr>
          <p:cNvPr id="14342" name="Line 10"/>
          <p:cNvSpPr>
            <a:spLocks noChangeShapeType="1"/>
          </p:cNvSpPr>
          <p:nvPr/>
        </p:nvSpPr>
        <p:spPr bwMode="auto">
          <a:xfrm>
            <a:off x="8388350" y="659765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4343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7534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hteck 15"/>
          <p:cNvSpPr>
            <a:spLocks noChangeArrowheads="1"/>
          </p:cNvSpPr>
          <p:nvPr/>
        </p:nvSpPr>
        <p:spPr bwMode="auto">
          <a:xfrm>
            <a:off x="1079500" y="1736725"/>
            <a:ext cx="41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  <a:cs typeface="Arial" charset="0"/>
              </a:rPr>
              <a:t>ε</a:t>
            </a:r>
            <a:r>
              <a:rPr lang="de-DE" b="1" baseline="-25000">
                <a:solidFill>
                  <a:srgbClr val="000000"/>
                </a:solidFill>
                <a:cs typeface="Arial" charset="0"/>
              </a:rPr>
              <a:t>el</a:t>
            </a:r>
          </a:p>
        </p:txBody>
      </p:sp>
      <p:sp>
        <p:nvSpPr>
          <p:cNvPr id="14345" name="Rechteck 8"/>
          <p:cNvSpPr>
            <a:spLocks noChangeArrowheads="1"/>
          </p:cNvSpPr>
          <p:nvPr/>
        </p:nvSpPr>
        <p:spPr bwMode="auto">
          <a:xfrm>
            <a:off x="7667625" y="4826000"/>
            <a:ext cx="823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  <a:cs typeface="Arial" charset="0"/>
              </a:rPr>
              <a:t>ε</a:t>
            </a:r>
            <a:r>
              <a:rPr lang="de-DE" b="1" baseline="-25000">
                <a:solidFill>
                  <a:srgbClr val="000000"/>
                </a:solidFill>
                <a:cs typeface="Arial" charset="0"/>
              </a:rPr>
              <a:t>gesamt</a:t>
            </a:r>
          </a:p>
        </p:txBody>
      </p:sp>
    </p:spTree>
    <p:extLst>
      <p:ext uri="{BB962C8B-B14F-4D97-AF65-F5344CB8AC3E}">
        <p14:creationId xmlns:p14="http://schemas.microsoft.com/office/powerpoint/2010/main" xmlns="" val="2387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34925" y="80963"/>
            <a:ext cx="7524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 b="1" u="sng">
                <a:solidFill>
                  <a:srgbClr val="000000"/>
                </a:solidFill>
              </a:rPr>
              <a:t>Kann </a:t>
            </a:r>
            <a:r>
              <a:rPr lang="de-DE" sz="1600" b="1" u="sng">
                <a:solidFill>
                  <a:srgbClr val="FF3300"/>
                </a:solidFill>
              </a:rPr>
              <a:t>optimale KWK die </a:t>
            </a:r>
            <a:r>
              <a:rPr lang="de-DE" sz="1600" b="1" u="sng">
                <a:solidFill>
                  <a:srgbClr val="000000"/>
                </a:solidFill>
              </a:rPr>
              <a:t> Effizienz eines </a:t>
            </a:r>
            <a:r>
              <a:rPr lang="de-DE" sz="1600" b="1" u="sng">
                <a:solidFill>
                  <a:srgbClr val="D60093"/>
                </a:solidFill>
              </a:rPr>
              <a:t>GuD-WP- Systems</a:t>
            </a:r>
            <a:r>
              <a:rPr lang="de-DE" sz="1600" b="1" u="sng">
                <a:solidFill>
                  <a:srgbClr val="333399"/>
                </a:solidFill>
              </a:rPr>
              <a:t> </a:t>
            </a:r>
            <a:r>
              <a:rPr lang="de-DE" sz="1600" b="1" u="sng">
                <a:solidFill>
                  <a:srgbClr val="000000"/>
                </a:solidFill>
              </a:rPr>
              <a:t> je erreichen?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17463" y="765175"/>
            <a:ext cx="86233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1.</a:t>
            </a:r>
            <a:r>
              <a:rPr lang="de-DE" sz="2000">
                <a:solidFill>
                  <a:srgbClr val="000000"/>
                </a:solidFill>
              </a:rPr>
              <a:t>  Bei </a:t>
            </a:r>
            <a:r>
              <a:rPr lang="de-DE" sz="2400" b="1" u="sng">
                <a:solidFill>
                  <a:srgbClr val="000000"/>
                </a:solidFill>
              </a:rPr>
              <a:t>kleiner dezentraler KWK</a:t>
            </a:r>
            <a:r>
              <a:rPr lang="de-DE" sz="2000">
                <a:solidFill>
                  <a:srgbClr val="000000"/>
                </a:solidFill>
              </a:rPr>
              <a:t> ist theoretisch eine hohe „Brennstoff- </a:t>
            </a:r>
            <a:br>
              <a:rPr lang="de-DE" sz="2000">
                <a:solidFill>
                  <a:srgbClr val="000000"/>
                </a:solidFill>
              </a:rPr>
            </a:br>
            <a:r>
              <a:rPr lang="de-DE" sz="2000">
                <a:solidFill>
                  <a:srgbClr val="000000"/>
                </a:solidFill>
              </a:rPr>
              <a:t>       ausnutzung“  - wie bei einem Brennwertkessel- möglich.</a:t>
            </a:r>
            <a:br>
              <a:rPr lang="de-DE" sz="2000">
                <a:solidFill>
                  <a:srgbClr val="000000"/>
                </a:solidFill>
              </a:rPr>
            </a:br>
            <a:r>
              <a:rPr lang="de-DE" sz="2000">
                <a:solidFill>
                  <a:srgbClr val="000000"/>
                </a:solidFill>
              </a:rPr>
              <a:t>       </a:t>
            </a:r>
            <a:r>
              <a:rPr lang="de-DE" sz="2000" b="1">
                <a:solidFill>
                  <a:srgbClr val="000000"/>
                </a:solidFill>
              </a:rPr>
              <a:t>(</a:t>
            </a:r>
            <a:r>
              <a:rPr lang="de-DE" sz="1400">
                <a:solidFill>
                  <a:srgbClr val="000000"/>
                </a:solidFill>
              </a:rPr>
              <a:t>Betrachte:</a:t>
            </a:r>
            <a:r>
              <a:rPr lang="de-DE" sz="2000">
                <a:solidFill>
                  <a:srgbClr val="000000"/>
                </a:solidFill>
              </a:rPr>
              <a:t> </a:t>
            </a:r>
            <a:r>
              <a:rPr lang="de-DE" sz="2000" b="1">
                <a:solidFill>
                  <a:srgbClr val="FF3300"/>
                </a:solidFill>
                <a:sym typeface="Symbol" pitchFamily="18" charset="2"/>
              </a:rPr>
              <a:t></a:t>
            </a:r>
            <a:r>
              <a:rPr lang="de-DE" sz="2000" b="1" baseline="-25000">
                <a:solidFill>
                  <a:srgbClr val="FF3300"/>
                </a:solidFill>
                <a:sym typeface="Symbol" pitchFamily="18" charset="2"/>
              </a:rPr>
              <a:t>gesamt</a:t>
            </a:r>
            <a:r>
              <a:rPr lang="de-DE" sz="20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de-DE" sz="2000">
                <a:solidFill>
                  <a:srgbClr val="FF3300"/>
                </a:solidFill>
                <a:sym typeface="Symbol" pitchFamily="18" charset="2"/>
              </a:rPr>
              <a:t>&lt;= </a:t>
            </a:r>
            <a:r>
              <a:rPr lang="de-DE" sz="2000" b="1">
                <a:solidFill>
                  <a:srgbClr val="FF3300"/>
                </a:solidFill>
                <a:sym typeface="Symbol" pitchFamily="18" charset="2"/>
              </a:rPr>
              <a:t>1.05</a:t>
            </a:r>
            <a:r>
              <a:rPr lang="de-DE" sz="2000" b="1">
                <a:solidFill>
                  <a:srgbClr val="000000"/>
                </a:solidFill>
                <a:sym typeface="Symbol" pitchFamily="18" charset="2"/>
              </a:rPr>
              <a:t> 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000000"/>
                </a:solidFill>
                <a:sym typeface="Symbol" pitchFamily="18" charset="2"/>
              </a:rPr>
              <a:t>     </a:t>
            </a: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Aber bei </a:t>
            </a:r>
            <a:r>
              <a:rPr lang="de-DE" sz="2400" b="1">
                <a:solidFill>
                  <a:srgbClr val="993366"/>
                </a:solidFill>
                <a:sym typeface="Symbol" pitchFamily="18" charset="2"/>
              </a:rPr>
              <a:t>Motoren</a:t>
            </a: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 sind keine hohen elektrischen Wirkungs-</a:t>
            </a:r>
            <a:br>
              <a:rPr lang="de-DE" sz="2000">
                <a:solidFill>
                  <a:srgbClr val="000000"/>
                </a:solidFill>
                <a:sym typeface="Symbol" pitchFamily="18" charset="2"/>
              </a:rPr>
            </a:b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grade möglich. </a:t>
            </a:r>
            <a:r>
              <a:rPr lang="de-DE" sz="2000" b="1">
                <a:solidFill>
                  <a:srgbClr val="000000"/>
                </a:solidFill>
              </a:rPr>
              <a:t>(</a:t>
            </a:r>
            <a:r>
              <a:rPr lang="de-DE" sz="2000">
                <a:solidFill>
                  <a:srgbClr val="000000"/>
                </a:solidFill>
              </a:rPr>
              <a:t>Betrachte: </a:t>
            </a:r>
            <a:r>
              <a:rPr lang="de-DE" sz="2400" b="1">
                <a:solidFill>
                  <a:srgbClr val="993366"/>
                </a:solidFill>
                <a:sym typeface="Symbol" pitchFamily="18" charset="2"/>
              </a:rPr>
              <a:t></a:t>
            </a:r>
            <a:r>
              <a:rPr lang="de-DE" sz="2400" b="1" baseline="-25000">
                <a:solidFill>
                  <a:srgbClr val="993366"/>
                </a:solidFill>
                <a:sym typeface="Symbol" pitchFamily="18" charset="2"/>
              </a:rPr>
              <a:t>el</a:t>
            </a:r>
            <a:r>
              <a:rPr lang="de-DE" sz="2400" b="1">
                <a:solidFill>
                  <a:srgbClr val="993366"/>
                </a:solidFill>
                <a:sym typeface="Symbol" pitchFamily="18" charset="2"/>
              </a:rPr>
              <a:t> </a:t>
            </a:r>
            <a:r>
              <a:rPr lang="de-DE" sz="2400">
                <a:solidFill>
                  <a:srgbClr val="993366"/>
                </a:solidFill>
                <a:sym typeface="Symbol" pitchFamily="18" charset="2"/>
              </a:rPr>
              <a:t>&lt;</a:t>
            </a:r>
            <a:r>
              <a:rPr lang="de-DE" sz="2400" b="1">
                <a:solidFill>
                  <a:srgbClr val="993366"/>
                </a:solidFill>
                <a:sym typeface="Symbol" pitchFamily="18" charset="2"/>
              </a:rPr>
              <a:t> 0.40</a:t>
            </a:r>
            <a:r>
              <a:rPr lang="de-DE" sz="2000" b="1">
                <a:solidFill>
                  <a:srgbClr val="993366"/>
                </a:solidFill>
                <a:sym typeface="Symbol" pitchFamily="18" charset="2"/>
              </a:rPr>
              <a:t> , </a:t>
            </a:r>
            <a:r>
              <a:rPr lang="de-DE" sz="2000">
                <a:solidFill>
                  <a:srgbClr val="993366"/>
                </a:solidFill>
                <a:sym typeface="Symbol" pitchFamily="18" charset="2"/>
              </a:rPr>
              <a:t>meist jedoch &lt; 0,35</a:t>
            </a:r>
            <a:r>
              <a:rPr lang="de-DE" sz="2000" b="1">
                <a:solidFill>
                  <a:srgbClr val="000000"/>
                </a:solidFill>
                <a:sym typeface="Symbol" pitchFamily="18" charset="2"/>
              </a:rPr>
              <a:t>)</a:t>
            </a:r>
            <a:endParaRPr lang="de-DE" sz="2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</a:endParaRPr>
          </a:p>
        </p:txBody>
      </p:sp>
      <p:sp>
        <p:nvSpPr>
          <p:cNvPr id="76804" name="Text Box 8"/>
          <p:cNvSpPr txBox="1">
            <a:spLocks noChangeArrowheads="1"/>
          </p:cNvSpPr>
          <p:nvPr/>
        </p:nvSpPr>
        <p:spPr bwMode="auto">
          <a:xfrm>
            <a:off x="92075" y="2852738"/>
            <a:ext cx="8902700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2.</a:t>
            </a:r>
            <a:r>
              <a:rPr lang="de-DE" sz="2000">
                <a:solidFill>
                  <a:srgbClr val="000000"/>
                </a:solidFill>
              </a:rPr>
              <a:t> Bei </a:t>
            </a:r>
            <a:r>
              <a:rPr lang="de-DE" sz="2400" b="1" u="sng">
                <a:solidFill>
                  <a:srgbClr val="000000"/>
                </a:solidFill>
              </a:rPr>
              <a:t>großer zentraler KWK</a:t>
            </a:r>
            <a:r>
              <a:rPr lang="de-DE" sz="2000">
                <a:solidFill>
                  <a:srgbClr val="000000"/>
                </a:solidFill>
              </a:rPr>
              <a:t> ist wg. des </a:t>
            </a:r>
            <a:r>
              <a:rPr lang="de-DE" sz="2000" b="1" i="1">
                <a:solidFill>
                  <a:srgbClr val="0033CC"/>
                </a:solidFill>
              </a:rPr>
              <a:t>Fernwärmenetzbetriebes</a:t>
            </a:r>
            <a:r>
              <a:rPr lang="de-DE" sz="2000">
                <a:solidFill>
                  <a:srgbClr val="000000"/>
                </a:solidFill>
              </a:rPr>
              <a:t> keine</a:t>
            </a:r>
            <a:br>
              <a:rPr lang="de-DE" sz="2000">
                <a:solidFill>
                  <a:srgbClr val="000000"/>
                </a:solidFill>
              </a:rPr>
            </a:br>
            <a:r>
              <a:rPr lang="de-DE" sz="2000">
                <a:solidFill>
                  <a:srgbClr val="000000"/>
                </a:solidFill>
              </a:rPr>
              <a:t>so hohe „</a:t>
            </a:r>
            <a:r>
              <a:rPr lang="de-DE" sz="2000" b="1">
                <a:solidFill>
                  <a:srgbClr val="333399"/>
                </a:solidFill>
              </a:rPr>
              <a:t>Brennstoffausnutzung</a:t>
            </a:r>
            <a:r>
              <a:rPr lang="de-DE" sz="2000">
                <a:solidFill>
                  <a:srgbClr val="000000"/>
                </a:solidFill>
              </a:rPr>
              <a:t>“ möglich:  </a:t>
            </a:r>
            <a:r>
              <a:rPr lang="de-DE" sz="1200">
                <a:solidFill>
                  <a:srgbClr val="000000"/>
                </a:solidFill>
              </a:rPr>
              <a:t>Betrachte:</a:t>
            </a:r>
            <a:r>
              <a:rPr lang="de-DE" sz="2000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333399"/>
                </a:solidFill>
                <a:sym typeface="Symbol" pitchFamily="18" charset="2"/>
              </a:rPr>
              <a:t></a:t>
            </a:r>
            <a:r>
              <a:rPr lang="de-DE" sz="2400" b="1" baseline="-25000">
                <a:solidFill>
                  <a:srgbClr val="333399"/>
                </a:solidFill>
                <a:sym typeface="Symbol" pitchFamily="18" charset="2"/>
              </a:rPr>
              <a:t>gesamt</a:t>
            </a:r>
            <a:r>
              <a:rPr lang="de-DE" sz="2400" b="1">
                <a:solidFill>
                  <a:srgbClr val="333399"/>
                </a:solidFill>
                <a:sym typeface="Symbol" pitchFamily="18" charset="2"/>
              </a:rPr>
              <a:t> &lt;= 0,91</a:t>
            </a:r>
            <a:endParaRPr lang="de-DE" sz="2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0000"/>
                </a:solidFill>
                <a:sym typeface="Symbol" pitchFamily="18" charset="2"/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   Ein relativ hoher elektrischer Wirkungsgrad erreichbar, aber er ist </a:t>
            </a:r>
            <a:r>
              <a:rPr lang="de-DE" sz="1400">
                <a:solidFill>
                  <a:srgbClr val="000000"/>
                </a:solidFill>
                <a:sym typeface="Symbol" pitchFamily="18" charset="2"/>
              </a:rPr>
              <a:t>(auch bei GuD)</a:t>
            </a: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/>
            </a:r>
            <a:br>
              <a:rPr lang="de-DE" sz="2000">
                <a:solidFill>
                  <a:srgbClr val="000000"/>
                </a:solidFill>
                <a:sym typeface="Symbol" pitchFamily="18" charset="2"/>
              </a:rPr>
            </a:b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begrenzt durch die Exergieverluste für die Bereitstellung der relativ </a:t>
            </a:r>
            <a:br>
              <a:rPr lang="de-DE" sz="2000">
                <a:solidFill>
                  <a:srgbClr val="000000"/>
                </a:solidFill>
                <a:sym typeface="Symbol" pitchFamily="18" charset="2"/>
              </a:rPr>
            </a:br>
            <a:r>
              <a:rPr lang="de-DE" sz="2000" b="1">
                <a:solidFill>
                  <a:srgbClr val="993366"/>
                </a:solidFill>
                <a:sym typeface="Symbol" pitchFamily="18" charset="2"/>
              </a:rPr>
              <a:t>hohen Vorlauftemperatur</a:t>
            </a: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 der Fernwärme.  </a:t>
            </a:r>
            <a:br>
              <a:rPr lang="de-DE" sz="2000">
                <a:solidFill>
                  <a:srgbClr val="000000"/>
                </a:solidFill>
                <a:sym typeface="Symbol" pitchFamily="18" charset="2"/>
              </a:rPr>
            </a:b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        </a:t>
            </a:r>
            <a:r>
              <a:rPr lang="de-DE" sz="2000" b="1">
                <a:solidFill>
                  <a:srgbClr val="000000"/>
                </a:solidFill>
              </a:rPr>
              <a:t>(</a:t>
            </a:r>
            <a:r>
              <a:rPr lang="de-DE" sz="2000">
                <a:solidFill>
                  <a:srgbClr val="000000"/>
                </a:solidFill>
              </a:rPr>
              <a:t>Betrachte: </a:t>
            </a:r>
            <a:r>
              <a:rPr lang="de-DE" sz="2400" b="1">
                <a:solidFill>
                  <a:srgbClr val="993366"/>
                </a:solidFill>
                <a:sym typeface="Symbol" pitchFamily="18" charset="2"/>
              </a:rPr>
              <a:t></a:t>
            </a:r>
            <a:r>
              <a:rPr lang="de-DE" sz="2400" b="1" baseline="-25000">
                <a:solidFill>
                  <a:srgbClr val="993366"/>
                </a:solidFill>
                <a:sym typeface="Symbol" pitchFamily="18" charset="2"/>
              </a:rPr>
              <a:t>el</a:t>
            </a:r>
            <a:r>
              <a:rPr lang="de-DE" sz="2400" b="1">
                <a:solidFill>
                  <a:srgbClr val="993366"/>
                </a:solidFill>
                <a:sym typeface="Symbol" pitchFamily="18" charset="2"/>
              </a:rPr>
              <a:t> </a:t>
            </a:r>
            <a:r>
              <a:rPr lang="de-DE" sz="2400">
                <a:solidFill>
                  <a:srgbClr val="993366"/>
                </a:solidFill>
                <a:sym typeface="Symbol" pitchFamily="18" charset="2"/>
              </a:rPr>
              <a:t>&lt;=</a:t>
            </a:r>
            <a:r>
              <a:rPr lang="de-DE" sz="2400" b="1">
                <a:solidFill>
                  <a:srgbClr val="993366"/>
                </a:solidFill>
                <a:sym typeface="Symbol" pitchFamily="18" charset="2"/>
              </a:rPr>
              <a:t> 0.46</a:t>
            </a:r>
            <a:r>
              <a:rPr lang="de-DE" sz="2000" b="1">
                <a:solidFill>
                  <a:srgbClr val="000000"/>
                </a:solidFill>
                <a:sym typeface="Symbol" pitchFamily="18" charset="2"/>
              </a:rPr>
              <a:t> )</a:t>
            </a:r>
            <a:endParaRPr lang="de-DE" sz="2000">
              <a:solidFill>
                <a:srgbClr val="000000"/>
              </a:solidFill>
            </a:endParaRPr>
          </a:p>
        </p:txBody>
      </p:sp>
      <p:sp>
        <p:nvSpPr>
          <p:cNvPr id="76805" name="Text Box 9"/>
          <p:cNvSpPr txBox="1">
            <a:spLocks noChangeArrowheads="1"/>
          </p:cNvSpPr>
          <p:nvPr/>
        </p:nvSpPr>
        <p:spPr bwMode="auto">
          <a:xfrm>
            <a:off x="468313" y="5465763"/>
            <a:ext cx="8388350" cy="10953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 u="sng">
                <a:solidFill>
                  <a:srgbClr val="000000"/>
                </a:solidFill>
              </a:rPr>
              <a:t>Folgerung:</a:t>
            </a:r>
            <a:r>
              <a:rPr lang="de-DE" sz="2400">
                <a:solidFill>
                  <a:srgbClr val="000000"/>
                </a:solidFill>
              </a:rPr>
              <a:t> 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Selbst im Paradefall der KWK kann  die Energie-Effizienz 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              des</a:t>
            </a:r>
            <a:r>
              <a:rPr lang="de-DE" sz="2400" b="1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D60093"/>
                </a:solidFill>
              </a:rPr>
              <a:t>GuD-WP-System</a:t>
            </a:r>
            <a:r>
              <a:rPr lang="de-DE" sz="2400">
                <a:solidFill>
                  <a:srgbClr val="D60093"/>
                </a:solidFill>
              </a:rPr>
              <a:t> </a:t>
            </a:r>
            <a:r>
              <a:rPr lang="de-DE" sz="2400">
                <a:solidFill>
                  <a:srgbClr val="000000"/>
                </a:solidFill>
              </a:rPr>
              <a:t>wohl  </a:t>
            </a:r>
            <a:r>
              <a:rPr lang="de-DE" sz="2400" b="1">
                <a:solidFill>
                  <a:srgbClr val="000000"/>
                </a:solidFill>
              </a:rPr>
              <a:t>nicht erreicht werden</a:t>
            </a:r>
            <a:r>
              <a:rPr lang="de-DE" sz="2400">
                <a:solidFill>
                  <a:srgbClr val="D60093"/>
                </a:solidFill>
              </a:rPr>
              <a:t>.</a:t>
            </a:r>
            <a:r>
              <a:rPr lang="de-DE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6806" name="Line 10"/>
          <p:cNvSpPr>
            <a:spLocks noChangeShapeType="1"/>
          </p:cNvSpPr>
          <p:nvPr/>
        </p:nvSpPr>
        <p:spPr bwMode="auto">
          <a:xfrm flipH="1">
            <a:off x="71438" y="66325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6807" name="Oval 11"/>
          <p:cNvSpPr>
            <a:spLocks noChangeArrowheads="1"/>
          </p:cNvSpPr>
          <p:nvPr/>
        </p:nvSpPr>
        <p:spPr bwMode="auto">
          <a:xfrm>
            <a:off x="8712200" y="225425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8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23850" y="66675"/>
            <a:ext cx="83883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000000"/>
                </a:solidFill>
              </a:rPr>
              <a:t>Ein nur didaktisches Beispiel:</a:t>
            </a:r>
            <a:r>
              <a:rPr lang="de-DE" sz="2400" b="1" dirty="0">
                <a:solidFill>
                  <a:srgbClr val="000000"/>
                </a:solidFill>
              </a:rPr>
              <a:t> </a:t>
            </a:r>
            <a:br>
              <a:rPr lang="de-DE" sz="2400" b="1" dirty="0">
                <a:solidFill>
                  <a:srgbClr val="000000"/>
                </a:solidFill>
              </a:rPr>
            </a:br>
            <a:r>
              <a:rPr lang="de-DE" b="1" dirty="0">
                <a:solidFill>
                  <a:srgbClr val="000000"/>
                </a:solidFill>
              </a:rPr>
              <a:t>Modernes, 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smtClean="0">
                <a:solidFill>
                  <a:srgbClr val="000099"/>
                </a:solidFill>
              </a:rPr>
              <a:t>kleines </a:t>
            </a:r>
            <a:r>
              <a:rPr lang="de-DE" sz="2800" b="1" dirty="0" err="1">
                <a:solidFill>
                  <a:srgbClr val="000099"/>
                </a:solidFill>
              </a:rPr>
              <a:t>GuD</a:t>
            </a:r>
            <a:r>
              <a:rPr lang="de-DE" b="1" dirty="0">
                <a:solidFill>
                  <a:srgbClr val="000099"/>
                </a:solidFill>
              </a:rPr>
              <a:t> mit </a:t>
            </a:r>
            <a:r>
              <a:rPr lang="de-DE" b="1" dirty="0" err="1">
                <a:solidFill>
                  <a:srgbClr val="000099"/>
                </a:solidFill>
              </a:rPr>
              <a:t>KWK</a:t>
            </a:r>
            <a:r>
              <a:rPr lang="de-DE" b="1" dirty="0">
                <a:solidFill>
                  <a:srgbClr val="000099"/>
                </a:solidFill>
              </a:rPr>
              <a:t> </a:t>
            </a:r>
            <a:r>
              <a:rPr lang="de-DE" b="1" dirty="0">
                <a:solidFill>
                  <a:srgbClr val="000000"/>
                </a:solidFill>
              </a:rPr>
              <a:t>und</a:t>
            </a:r>
            <a:r>
              <a:rPr lang="de-DE" b="1" dirty="0">
                <a:solidFill>
                  <a:srgbClr val="333399"/>
                </a:solidFill>
              </a:rPr>
              <a:t> </a:t>
            </a:r>
            <a:r>
              <a:rPr lang="de-DE" sz="2400" b="1" dirty="0">
                <a:solidFill>
                  <a:srgbClr val="FF00FF"/>
                </a:solidFill>
              </a:rPr>
              <a:t>großes </a:t>
            </a:r>
            <a:r>
              <a:rPr lang="de-DE" sz="2400" b="1" dirty="0" err="1">
                <a:solidFill>
                  <a:srgbClr val="FF00FF"/>
                </a:solidFill>
              </a:rPr>
              <a:t>GuD</a:t>
            </a:r>
            <a:r>
              <a:rPr lang="de-DE" sz="2400" b="1" dirty="0">
                <a:solidFill>
                  <a:srgbClr val="FF00FF"/>
                </a:solidFill>
              </a:rPr>
              <a:t> </a:t>
            </a:r>
            <a:r>
              <a:rPr lang="de-DE" b="1" dirty="0">
                <a:solidFill>
                  <a:srgbClr val="D60093"/>
                </a:solidFill>
              </a:rPr>
              <a:t>ohne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b="1" dirty="0" err="1">
                <a:solidFill>
                  <a:srgbClr val="000000"/>
                </a:solidFill>
              </a:rPr>
              <a:t>KWK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15900" y="1233488"/>
            <a:ext cx="87487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0"/>
                </a:solidFill>
              </a:rPr>
              <a:t>     Abgasverluste = 10 %     (umfasst auch sonstige Betriebsverluste)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 u="sng" dirty="0">
                <a:solidFill>
                  <a:srgbClr val="D60093"/>
                </a:solidFill>
              </a:rPr>
              <a:t>ohne</a:t>
            </a:r>
            <a:r>
              <a:rPr lang="de-DE" sz="2000" b="1" u="sng" dirty="0">
                <a:solidFill>
                  <a:srgbClr val="000000"/>
                </a:solidFill>
              </a:rPr>
              <a:t> KWK</a:t>
            </a:r>
            <a:r>
              <a:rPr lang="de-DE" sz="1400" dirty="0">
                <a:solidFill>
                  <a:srgbClr val="000000"/>
                </a:solidFill>
              </a:rPr>
              <a:t>:  </a:t>
            </a:r>
            <a:r>
              <a:rPr lang="de-DE" sz="2400" b="1" dirty="0">
                <a:solidFill>
                  <a:srgbClr val="D60093"/>
                </a:solidFill>
                <a:sym typeface="Symbol" pitchFamily="18" charset="2"/>
              </a:rPr>
              <a:t></a:t>
            </a:r>
            <a:r>
              <a:rPr lang="de-DE" sz="2400" b="1" baseline="-25000" dirty="0" err="1">
                <a:solidFill>
                  <a:srgbClr val="D60093"/>
                </a:solidFill>
                <a:sym typeface="Symbol" pitchFamily="18" charset="2"/>
              </a:rPr>
              <a:t>el</a:t>
            </a:r>
            <a:r>
              <a:rPr lang="de-DE" sz="2400" b="1" baseline="-25000" dirty="0">
                <a:solidFill>
                  <a:srgbClr val="D60093"/>
                </a:solidFill>
                <a:sym typeface="Symbol" pitchFamily="18" charset="2"/>
              </a:rPr>
              <a:t>    </a:t>
            </a:r>
            <a:r>
              <a:rPr lang="de-DE" sz="2400" b="1" dirty="0">
                <a:solidFill>
                  <a:srgbClr val="D60093"/>
                </a:solidFill>
                <a:sym typeface="Symbol" pitchFamily="18" charset="2"/>
              </a:rPr>
              <a:t>=</a:t>
            </a:r>
            <a:r>
              <a:rPr lang="de-DE" sz="2800" b="1" dirty="0">
                <a:solidFill>
                  <a:srgbClr val="D60093"/>
                </a:solidFill>
                <a:sym typeface="Symbol" pitchFamily="18" charset="2"/>
              </a:rPr>
              <a:t> 60%</a:t>
            </a:r>
            <a:r>
              <a:rPr lang="de-DE" sz="2000" b="1" dirty="0">
                <a:solidFill>
                  <a:srgbClr val="D60093"/>
                </a:solidFill>
                <a:sym typeface="Symbol" pitchFamily="18" charset="2"/>
              </a:rPr>
              <a:t>  , davon  </a:t>
            </a:r>
            <a:r>
              <a:rPr lang="de-DE" sz="2800" b="1" dirty="0">
                <a:solidFill>
                  <a:srgbClr val="D60093"/>
                </a:solidFill>
                <a:sym typeface="Symbol" pitchFamily="18" charset="2"/>
              </a:rPr>
              <a:t>13%</a:t>
            </a:r>
            <a:r>
              <a:rPr lang="de-DE" sz="1200" b="1" dirty="0">
                <a:solidFill>
                  <a:srgbClr val="D60093"/>
                </a:solidFill>
                <a:sym typeface="Symbol" pitchFamily="18" charset="2"/>
              </a:rPr>
              <a:t>Punkte</a:t>
            </a:r>
            <a:r>
              <a:rPr lang="de-DE" sz="2000" b="1" dirty="0">
                <a:solidFill>
                  <a:srgbClr val="D60093"/>
                </a:solidFill>
                <a:sym typeface="Symbol" pitchFamily="18" charset="2"/>
              </a:rPr>
              <a:t> für WP-Betrieb </a:t>
            </a:r>
            <a:r>
              <a:rPr lang="de-DE" sz="2000" dirty="0">
                <a:solidFill>
                  <a:srgbClr val="D60093"/>
                </a:solidFill>
                <a:sym typeface="Symbol" pitchFamily="18" charset="2"/>
              </a:rPr>
              <a:t>verwenden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95288" y="2528888"/>
            <a:ext cx="7669087" cy="181588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u="sng" dirty="0">
                <a:solidFill>
                  <a:srgbClr val="000000"/>
                </a:solidFill>
              </a:rPr>
              <a:t>mit </a:t>
            </a:r>
            <a:r>
              <a:rPr lang="de-DE" sz="2000" b="1" u="sng" dirty="0">
                <a:solidFill>
                  <a:srgbClr val="333399"/>
                </a:solidFill>
              </a:rPr>
              <a:t>voller </a:t>
            </a:r>
            <a:r>
              <a:rPr lang="de-DE" sz="2000" b="1" u="sng" dirty="0" err="1">
                <a:solidFill>
                  <a:srgbClr val="333399"/>
                </a:solidFill>
              </a:rPr>
              <a:t>KWK</a:t>
            </a:r>
            <a:r>
              <a:rPr lang="de-DE" sz="1400" dirty="0">
                <a:solidFill>
                  <a:srgbClr val="000000"/>
                </a:solidFill>
              </a:rPr>
              <a:t>:          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400" baseline="-25000" dirty="0" err="1">
                <a:solidFill>
                  <a:srgbClr val="000000"/>
                </a:solidFill>
                <a:sym typeface="Symbol" pitchFamily="18" charset="2"/>
              </a:rPr>
              <a:t>el</a:t>
            </a:r>
            <a:r>
              <a:rPr lang="de-DE" sz="2400" baseline="25000" dirty="0" err="1">
                <a:solidFill>
                  <a:srgbClr val="000000"/>
                </a:solidFill>
                <a:sym typeface="Symbol" pitchFamily="18" charset="2"/>
              </a:rPr>
              <a:t>KWK</a:t>
            </a:r>
            <a:r>
              <a:rPr lang="de-DE" sz="2400" baseline="250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de-DE" sz="2800" b="1" dirty="0">
                <a:solidFill>
                  <a:srgbClr val="000000"/>
                </a:solidFill>
                <a:sym typeface="Symbol" pitchFamily="18" charset="2"/>
              </a:rPr>
              <a:t>47%</a:t>
            </a:r>
            <a:r>
              <a:rPr lang="de-DE" sz="28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also </a:t>
            </a:r>
            <a:r>
              <a:rPr lang="de-DE" sz="2800" b="1" dirty="0">
                <a:solidFill>
                  <a:srgbClr val="D60093"/>
                </a:solidFill>
                <a:sym typeface="Symbol" pitchFamily="18" charset="2"/>
              </a:rPr>
              <a:t>13%</a:t>
            </a:r>
            <a:r>
              <a:rPr lang="de-DE" sz="2000" b="1" dirty="0">
                <a:solidFill>
                  <a:srgbClr val="D60093"/>
                </a:solidFill>
                <a:sym typeface="Symbol" pitchFamily="18" charset="2"/>
              </a:rPr>
              <a:t> </a:t>
            </a:r>
            <a:r>
              <a:rPr lang="de-DE" sz="2000" b="1" dirty="0">
                <a:solidFill>
                  <a:srgbClr val="990099"/>
                </a:solidFill>
                <a:sym typeface="Symbol" pitchFamily="18" charset="2"/>
              </a:rPr>
              <a:t>Stromeinbuße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              Fernwärme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400" baseline="-25000" dirty="0" err="1">
                <a:solidFill>
                  <a:srgbClr val="000000"/>
                </a:solidFill>
                <a:sym typeface="Symbol" pitchFamily="18" charset="2"/>
              </a:rPr>
              <a:t>th</a:t>
            </a:r>
            <a:r>
              <a:rPr lang="de-DE" sz="2400" baseline="25000" dirty="0" err="1">
                <a:solidFill>
                  <a:srgbClr val="000000"/>
                </a:solidFill>
                <a:sym typeface="Symbol" pitchFamily="18" charset="2"/>
              </a:rPr>
              <a:t>KWK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de-DE" sz="2400" b="1" dirty="0">
                <a:solidFill>
                  <a:srgbClr val="333399"/>
                </a:solidFill>
                <a:sym typeface="Symbol" pitchFamily="18" charset="2"/>
              </a:rPr>
              <a:t>43%</a:t>
            </a:r>
            <a:r>
              <a:rPr lang="de-DE" sz="28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1600" dirty="0">
                <a:solidFill>
                  <a:srgbClr val="000000"/>
                </a:solidFill>
                <a:sym typeface="Symbol" pitchFamily="18" charset="2"/>
              </a:rPr>
              <a:t>=(100 -10 -47%)</a:t>
            </a:r>
            <a:endParaRPr lang="de-DE" dirty="0">
              <a:solidFill>
                <a:srgbClr val="000000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  <a:sym typeface="Symbol" pitchFamily="18" charset="2"/>
              </a:rPr>
              <a:t>    </a:t>
            </a: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000" u="sng" dirty="0">
                <a:solidFill>
                  <a:srgbClr val="000000"/>
                </a:solidFill>
                <a:sym typeface="Symbol" pitchFamily="18" charset="2"/>
              </a:rPr>
              <a:t>„COP“ der </a:t>
            </a:r>
            <a:r>
              <a:rPr lang="de-DE" sz="2000" u="sng" dirty="0">
                <a:solidFill>
                  <a:srgbClr val="990099"/>
                </a:solidFill>
                <a:sym typeface="Symbol" pitchFamily="18" charset="2"/>
              </a:rPr>
              <a:t>Stromeinbuße</a:t>
            </a: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: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400" b="1" dirty="0" err="1">
                <a:solidFill>
                  <a:srgbClr val="333399"/>
                </a:solidFill>
                <a:sym typeface="Symbol" pitchFamily="18" charset="2"/>
              </a:rPr>
              <a:t>COP</a:t>
            </a:r>
            <a:r>
              <a:rPr lang="de-DE" sz="2400" b="1" baseline="-25000" dirty="0" err="1">
                <a:solidFill>
                  <a:srgbClr val="333399"/>
                </a:solidFill>
                <a:sym typeface="Symbol" pitchFamily="18" charset="2"/>
              </a:rPr>
              <a:t>KWK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de-DE" sz="2400" dirty="0">
                <a:solidFill>
                  <a:srgbClr val="333399"/>
                </a:solidFill>
                <a:sym typeface="Symbol" pitchFamily="18" charset="2"/>
              </a:rPr>
              <a:t>43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/</a:t>
            </a:r>
            <a:r>
              <a:rPr lang="de-DE" sz="2400" b="1" dirty="0">
                <a:solidFill>
                  <a:srgbClr val="D60093"/>
                </a:solidFill>
                <a:sym typeface="Symbol" pitchFamily="18" charset="2"/>
              </a:rPr>
              <a:t>13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de-DE" sz="2800" b="1" dirty="0">
                <a:solidFill>
                  <a:srgbClr val="333399"/>
                </a:solidFill>
                <a:sym typeface="Symbol" pitchFamily="18" charset="2"/>
              </a:rPr>
              <a:t>3,3</a:t>
            </a:r>
            <a:r>
              <a:rPr lang="de-DE" sz="28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de-DE" sz="800" dirty="0">
              <a:solidFill>
                <a:srgbClr val="000000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    beachte aber : </a:t>
            </a:r>
            <a:r>
              <a:rPr lang="de-DE" b="1" dirty="0">
                <a:solidFill>
                  <a:srgbClr val="333399"/>
                </a:solidFill>
                <a:sym typeface="Symbol" pitchFamily="18" charset="2"/>
              </a:rPr>
              <a:t>Wärme bei hoher Temperatur</a:t>
            </a:r>
            <a:r>
              <a:rPr lang="de-DE" b="1" dirty="0">
                <a:solidFill>
                  <a:srgbClr val="000000"/>
                </a:solidFill>
                <a:sym typeface="Symbol" pitchFamily="18" charset="2"/>
              </a:rPr>
              <a:t>, z.B. </a:t>
            </a:r>
            <a:r>
              <a:rPr lang="de-DE" sz="2800" b="1" dirty="0">
                <a:solidFill>
                  <a:srgbClr val="333399"/>
                </a:solidFill>
                <a:sym typeface="Symbol" pitchFamily="18" charset="2"/>
              </a:rPr>
              <a:t>130 °C</a:t>
            </a:r>
            <a:endParaRPr lang="de-DE" sz="2800" dirty="0">
              <a:solidFill>
                <a:srgbClr val="333399"/>
              </a:solidFill>
              <a:sym typeface="Symbol" pitchFamily="18" charset="2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50824" y="4508500"/>
            <a:ext cx="871366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                         </a:t>
            </a: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COP einer dezentralen WP: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400" b="1" dirty="0">
                <a:solidFill>
                  <a:srgbClr val="FF3300"/>
                </a:solidFill>
                <a:sym typeface="Symbol" pitchFamily="18" charset="2"/>
              </a:rPr>
              <a:t>COP</a:t>
            </a:r>
            <a:r>
              <a:rPr lang="de-DE" sz="2400" dirty="0">
                <a:solidFill>
                  <a:srgbClr val="FF3300"/>
                </a:solidFill>
                <a:sym typeface="Symbol" pitchFamily="18" charset="2"/>
              </a:rPr>
              <a:t> = </a:t>
            </a:r>
            <a:r>
              <a:rPr lang="de-DE" b="1" dirty="0">
                <a:solidFill>
                  <a:srgbClr val="FF3300"/>
                </a:solidFill>
                <a:sym typeface="Symbol" pitchFamily="18" charset="2"/>
              </a:rPr>
              <a:t>4</a:t>
            </a:r>
            <a:r>
              <a:rPr lang="de-DE" sz="2400" b="1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br>
              <a:rPr lang="de-DE" sz="2400" dirty="0">
                <a:solidFill>
                  <a:srgbClr val="000000"/>
                </a:solidFill>
                <a:sym typeface="Symbol" pitchFamily="18" charset="2"/>
              </a:rPr>
            </a:b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400" dirty="0" smtClean="0">
                <a:solidFill>
                  <a:srgbClr val="000000"/>
                </a:solidFill>
                <a:sym typeface="Symbol" pitchFamily="18" charset="2"/>
              </a:rPr>
              <a:t>b</a:t>
            </a:r>
            <a:r>
              <a:rPr lang="de-DE" sz="2000" dirty="0" smtClean="0">
                <a:solidFill>
                  <a:srgbClr val="000000"/>
                </a:solidFill>
                <a:sym typeface="Symbol" pitchFamily="18" charset="2"/>
              </a:rPr>
              <a:t>eachte</a:t>
            </a: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: </a:t>
            </a:r>
            <a:r>
              <a:rPr lang="de-DE" sz="2000" b="1" dirty="0">
                <a:solidFill>
                  <a:srgbClr val="0033CC"/>
                </a:solidFill>
                <a:sym typeface="Symbol" pitchFamily="18" charset="2"/>
              </a:rPr>
              <a:t>Wärme</a:t>
            </a:r>
            <a:r>
              <a:rPr lang="de-DE" sz="2000" b="1" dirty="0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de-DE" sz="2000" b="1" dirty="0" smtClean="0">
                <a:solidFill>
                  <a:srgbClr val="FF3300"/>
                </a:solidFill>
                <a:sym typeface="Symbol" pitchFamily="18" charset="2"/>
              </a:rPr>
              <a:t> 4* </a:t>
            </a:r>
            <a:r>
              <a:rPr lang="de-DE" sz="2000" b="1" dirty="0" smtClean="0">
                <a:solidFill>
                  <a:srgbClr val="D60093"/>
                </a:solidFill>
                <a:sym typeface="Symbol" pitchFamily="18" charset="2"/>
              </a:rPr>
              <a:t>13</a:t>
            </a:r>
            <a:r>
              <a:rPr lang="de-DE" sz="2000" b="1" dirty="0" smtClean="0">
                <a:solidFill>
                  <a:srgbClr val="D60093"/>
                </a:solidFill>
                <a:sym typeface="Symbol" pitchFamily="18" charset="2"/>
              </a:rPr>
              <a:t>%</a:t>
            </a:r>
            <a:r>
              <a:rPr lang="de-DE" sz="1200" b="1" dirty="0" smtClean="0">
                <a:solidFill>
                  <a:srgbClr val="D60093"/>
                </a:solidFill>
                <a:sym typeface="Symbol" pitchFamily="18" charset="2"/>
              </a:rPr>
              <a:t>Punkte</a:t>
            </a:r>
            <a:r>
              <a:rPr lang="de-DE" sz="2000" b="1" dirty="0" smtClean="0">
                <a:solidFill>
                  <a:srgbClr val="FF3300"/>
                </a:solidFill>
                <a:sym typeface="Symbol" pitchFamily="18" charset="2"/>
              </a:rPr>
              <a:t> = </a:t>
            </a:r>
            <a:r>
              <a:rPr lang="de-DE" sz="2000" b="1" dirty="0" smtClean="0">
                <a:solidFill>
                  <a:srgbClr val="0033CC"/>
                </a:solidFill>
                <a:sym typeface="Symbol" pitchFamily="18" charset="2"/>
              </a:rPr>
              <a:t>52%</a:t>
            </a:r>
            <a:r>
              <a:rPr lang="de-DE" sz="2000" b="1" dirty="0" smtClean="0">
                <a:solidFill>
                  <a:srgbClr val="FF3300"/>
                </a:solidFill>
                <a:sym typeface="Symbol" pitchFamily="18" charset="2"/>
              </a:rPr>
              <a:t> bei </a:t>
            </a:r>
            <a:r>
              <a:rPr lang="de-DE" sz="2000" b="1" dirty="0">
                <a:solidFill>
                  <a:srgbClr val="FF3300"/>
                </a:solidFill>
                <a:sym typeface="Symbol" pitchFamily="18" charset="2"/>
              </a:rPr>
              <a:t>niedriger Temperatur</a:t>
            </a:r>
            <a:r>
              <a:rPr lang="de-DE" sz="2000" b="1" dirty="0">
                <a:solidFill>
                  <a:srgbClr val="0033CC"/>
                </a:solidFill>
                <a:sym typeface="Symbol" pitchFamily="18" charset="2"/>
              </a:rPr>
              <a:t>, </a:t>
            </a:r>
            <a:r>
              <a:rPr lang="de-DE" sz="2000" b="1" dirty="0" smtClean="0">
                <a:solidFill>
                  <a:srgbClr val="0033CC"/>
                </a:solidFill>
                <a:sym typeface="Symbol" pitchFamily="18" charset="2"/>
              </a:rPr>
              <a:t> </a:t>
            </a:r>
            <a:r>
              <a:rPr lang="de-DE" dirty="0" smtClean="0">
                <a:solidFill>
                  <a:srgbClr val="0033CC"/>
                </a:solidFill>
                <a:sym typeface="Symbol" pitchFamily="18" charset="2"/>
              </a:rPr>
              <a:t>z.B.  30°C</a:t>
            </a:r>
            <a:endParaRPr lang="de-DE" dirty="0">
              <a:solidFill>
                <a:srgbClr val="0033CC"/>
              </a:solidFill>
              <a:sym typeface="Symbol" pitchFamily="18" charset="2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88900" y="5805488"/>
            <a:ext cx="9004068" cy="800219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000000"/>
                </a:solidFill>
              </a:rPr>
              <a:t> Die </a:t>
            </a:r>
            <a:r>
              <a:rPr lang="de-DE" sz="2400" dirty="0">
                <a:solidFill>
                  <a:srgbClr val="000000"/>
                </a:solidFill>
              </a:rPr>
              <a:t>KWK erzeugt einen </a:t>
            </a:r>
            <a:r>
              <a:rPr lang="de-DE" sz="2800" b="1" u="sng" dirty="0" err="1">
                <a:solidFill>
                  <a:srgbClr val="0033CC"/>
                </a:solidFill>
              </a:rPr>
              <a:t>exergetischen</a:t>
            </a:r>
            <a:r>
              <a:rPr lang="de-DE" sz="2800" b="1" u="sng" dirty="0">
                <a:solidFill>
                  <a:srgbClr val="0033CC"/>
                </a:solidFill>
              </a:rPr>
              <a:t> Luxus</a:t>
            </a:r>
            <a:r>
              <a:rPr lang="de-DE" sz="2400" dirty="0">
                <a:solidFill>
                  <a:srgbClr val="000000"/>
                </a:solidFill>
              </a:rPr>
              <a:t>, der dezentral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</a:rPr>
              <a:t>  in </a:t>
            </a:r>
            <a:r>
              <a:rPr lang="de-DE" sz="2400" b="1" dirty="0">
                <a:solidFill>
                  <a:srgbClr val="FF3300"/>
                </a:solidFill>
              </a:rPr>
              <a:t>thermisch sanierten Gebäuden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b="1" dirty="0">
                <a:solidFill>
                  <a:srgbClr val="0033CC"/>
                </a:solidFill>
              </a:rPr>
              <a:t>nicht mehr gebraucht</a:t>
            </a:r>
            <a:r>
              <a:rPr lang="de-DE" sz="2400" dirty="0">
                <a:solidFill>
                  <a:srgbClr val="000000"/>
                </a:solidFill>
              </a:rPr>
              <a:t> wird.</a:t>
            </a:r>
          </a:p>
        </p:txBody>
      </p:sp>
      <p:sp>
        <p:nvSpPr>
          <p:cNvPr id="77831" name="Oval 12"/>
          <p:cNvSpPr>
            <a:spLocks noChangeArrowheads="1"/>
          </p:cNvSpPr>
          <p:nvPr/>
        </p:nvSpPr>
        <p:spPr bwMode="auto">
          <a:xfrm>
            <a:off x="8855075" y="0"/>
            <a:ext cx="288925" cy="2889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7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23850" y="66675"/>
            <a:ext cx="8388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000000"/>
                </a:solidFill>
              </a:rPr>
              <a:t>Ein nur didaktisches Beispiel:</a:t>
            </a:r>
            <a:r>
              <a:rPr lang="de-DE" sz="2400" b="1" dirty="0">
                <a:solidFill>
                  <a:srgbClr val="000000"/>
                </a:solidFill>
              </a:rPr>
              <a:t> </a:t>
            </a:r>
            <a:br>
              <a:rPr lang="de-DE" sz="2400" b="1" dirty="0">
                <a:solidFill>
                  <a:srgbClr val="000000"/>
                </a:solidFill>
              </a:rPr>
            </a:br>
            <a:r>
              <a:rPr lang="de-DE" b="1" dirty="0">
                <a:solidFill>
                  <a:srgbClr val="000000"/>
                </a:solidFill>
              </a:rPr>
              <a:t>Modernes, großes </a:t>
            </a:r>
            <a:r>
              <a:rPr lang="de-DE" sz="3600" b="1" dirty="0" err="1">
                <a:solidFill>
                  <a:srgbClr val="D60093"/>
                </a:solidFill>
              </a:rPr>
              <a:t>GuD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b="1" dirty="0">
                <a:solidFill>
                  <a:srgbClr val="333399"/>
                </a:solidFill>
              </a:rPr>
              <a:t>mit und </a:t>
            </a:r>
            <a:r>
              <a:rPr lang="de-DE" b="1" dirty="0">
                <a:solidFill>
                  <a:srgbClr val="D60093"/>
                </a:solidFill>
              </a:rPr>
              <a:t>ohne</a:t>
            </a:r>
            <a:r>
              <a:rPr lang="de-DE" b="1" dirty="0">
                <a:solidFill>
                  <a:srgbClr val="000000"/>
                </a:solidFill>
              </a:rPr>
              <a:t> KWK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15900" y="1233488"/>
            <a:ext cx="87487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0"/>
                </a:solidFill>
              </a:rPr>
              <a:t>     Abgasverluste = 10 %     (</a:t>
            </a:r>
            <a:r>
              <a:rPr lang="de-DE" sz="2000" dirty="0" err="1">
                <a:solidFill>
                  <a:srgbClr val="000000"/>
                </a:solidFill>
              </a:rPr>
              <a:t>umfasst</a:t>
            </a:r>
            <a:r>
              <a:rPr lang="de-DE" sz="2000" dirty="0">
                <a:solidFill>
                  <a:srgbClr val="000000"/>
                </a:solidFill>
              </a:rPr>
              <a:t> auch sonstige Betriebsverluste)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 u="sng" dirty="0">
                <a:solidFill>
                  <a:srgbClr val="D60093"/>
                </a:solidFill>
              </a:rPr>
              <a:t>ohne</a:t>
            </a:r>
            <a:r>
              <a:rPr lang="de-DE" sz="2000" b="1" u="sng" dirty="0">
                <a:solidFill>
                  <a:srgbClr val="000000"/>
                </a:solidFill>
              </a:rPr>
              <a:t> KWK</a:t>
            </a:r>
            <a:r>
              <a:rPr lang="de-DE" sz="1400" dirty="0">
                <a:solidFill>
                  <a:srgbClr val="000000"/>
                </a:solidFill>
              </a:rPr>
              <a:t>:  </a:t>
            </a:r>
            <a:r>
              <a:rPr lang="de-DE" sz="2400" b="1" dirty="0">
                <a:solidFill>
                  <a:srgbClr val="D60093"/>
                </a:solidFill>
                <a:sym typeface="Symbol" pitchFamily="18" charset="2"/>
              </a:rPr>
              <a:t></a:t>
            </a:r>
            <a:r>
              <a:rPr lang="de-DE" sz="2400" b="1" baseline="-25000" dirty="0" err="1">
                <a:solidFill>
                  <a:srgbClr val="D60093"/>
                </a:solidFill>
                <a:sym typeface="Symbol" pitchFamily="18" charset="2"/>
              </a:rPr>
              <a:t>el</a:t>
            </a:r>
            <a:r>
              <a:rPr lang="de-DE" sz="2400" b="1" baseline="-25000" dirty="0">
                <a:solidFill>
                  <a:srgbClr val="D60093"/>
                </a:solidFill>
                <a:sym typeface="Symbol" pitchFamily="18" charset="2"/>
              </a:rPr>
              <a:t>    </a:t>
            </a:r>
            <a:r>
              <a:rPr lang="de-DE" sz="2400" b="1" dirty="0">
                <a:solidFill>
                  <a:srgbClr val="D60093"/>
                </a:solidFill>
                <a:sym typeface="Symbol" pitchFamily="18" charset="2"/>
              </a:rPr>
              <a:t>=</a:t>
            </a:r>
            <a:r>
              <a:rPr lang="de-DE" sz="2800" b="1" dirty="0">
                <a:solidFill>
                  <a:srgbClr val="D60093"/>
                </a:solidFill>
                <a:sym typeface="Symbol" pitchFamily="18" charset="2"/>
              </a:rPr>
              <a:t> 60%</a:t>
            </a:r>
            <a:r>
              <a:rPr lang="de-DE" sz="2000" b="1" dirty="0">
                <a:solidFill>
                  <a:srgbClr val="D60093"/>
                </a:solidFill>
                <a:sym typeface="Symbol" pitchFamily="18" charset="2"/>
              </a:rPr>
              <a:t>  , davon  </a:t>
            </a:r>
            <a:r>
              <a:rPr lang="de-DE" sz="2800" b="1" dirty="0">
                <a:solidFill>
                  <a:srgbClr val="D60093"/>
                </a:solidFill>
                <a:sym typeface="Symbol" pitchFamily="18" charset="2"/>
              </a:rPr>
              <a:t>10%</a:t>
            </a:r>
            <a:r>
              <a:rPr lang="de-DE" sz="1200" b="1" dirty="0">
                <a:solidFill>
                  <a:srgbClr val="D60093"/>
                </a:solidFill>
                <a:sym typeface="Symbol" pitchFamily="18" charset="2"/>
              </a:rPr>
              <a:t>Punkte</a:t>
            </a:r>
            <a:r>
              <a:rPr lang="de-DE" sz="2000" b="1" dirty="0">
                <a:solidFill>
                  <a:srgbClr val="D60093"/>
                </a:solidFill>
                <a:sym typeface="Symbol" pitchFamily="18" charset="2"/>
              </a:rPr>
              <a:t> für WP-Betrieb </a:t>
            </a:r>
            <a:r>
              <a:rPr lang="de-DE" sz="2000" dirty="0">
                <a:solidFill>
                  <a:srgbClr val="D60093"/>
                </a:solidFill>
                <a:sym typeface="Symbol" pitchFamily="18" charset="2"/>
              </a:rPr>
              <a:t>verwenden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95288" y="2528888"/>
            <a:ext cx="7669212" cy="1816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u="sng" dirty="0">
                <a:solidFill>
                  <a:srgbClr val="000000"/>
                </a:solidFill>
              </a:rPr>
              <a:t>mit </a:t>
            </a:r>
            <a:r>
              <a:rPr lang="de-DE" sz="2000" b="1" u="sng" dirty="0">
                <a:solidFill>
                  <a:srgbClr val="333399"/>
                </a:solidFill>
              </a:rPr>
              <a:t>voller </a:t>
            </a:r>
            <a:r>
              <a:rPr lang="de-DE" sz="2000" b="1" u="sng" dirty="0" err="1">
                <a:solidFill>
                  <a:srgbClr val="333399"/>
                </a:solidFill>
              </a:rPr>
              <a:t>KWK</a:t>
            </a:r>
            <a:r>
              <a:rPr lang="de-DE" sz="1400" dirty="0">
                <a:solidFill>
                  <a:srgbClr val="000000"/>
                </a:solidFill>
              </a:rPr>
              <a:t>:          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400" baseline="-25000" dirty="0" err="1">
                <a:solidFill>
                  <a:srgbClr val="000000"/>
                </a:solidFill>
                <a:sym typeface="Symbol" pitchFamily="18" charset="2"/>
              </a:rPr>
              <a:t>el</a:t>
            </a:r>
            <a:r>
              <a:rPr lang="de-DE" sz="2400" baseline="25000" dirty="0" err="1">
                <a:solidFill>
                  <a:srgbClr val="000000"/>
                </a:solidFill>
                <a:sym typeface="Symbol" pitchFamily="18" charset="2"/>
              </a:rPr>
              <a:t>KWK</a:t>
            </a:r>
            <a:r>
              <a:rPr lang="de-DE" sz="2400" baseline="250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de-DE" sz="2800" b="1" dirty="0">
                <a:solidFill>
                  <a:srgbClr val="000000"/>
                </a:solidFill>
                <a:sym typeface="Symbol" pitchFamily="18" charset="2"/>
              </a:rPr>
              <a:t>50%</a:t>
            </a:r>
            <a:r>
              <a:rPr lang="de-DE" sz="28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also </a:t>
            </a:r>
            <a:r>
              <a:rPr lang="de-DE" sz="2800" b="1" dirty="0">
                <a:solidFill>
                  <a:srgbClr val="D60093"/>
                </a:solidFill>
                <a:sym typeface="Symbol" pitchFamily="18" charset="2"/>
              </a:rPr>
              <a:t>10%</a:t>
            </a:r>
            <a:r>
              <a:rPr lang="de-DE" sz="2000" b="1" dirty="0">
                <a:solidFill>
                  <a:srgbClr val="D60093"/>
                </a:solidFill>
                <a:sym typeface="Symbol" pitchFamily="18" charset="2"/>
              </a:rPr>
              <a:t> </a:t>
            </a:r>
            <a:r>
              <a:rPr lang="de-DE" sz="2000" b="1" dirty="0">
                <a:solidFill>
                  <a:srgbClr val="990099"/>
                </a:solidFill>
                <a:sym typeface="Symbol" pitchFamily="18" charset="2"/>
              </a:rPr>
              <a:t>Stromeinbuße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              Fernwärme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400" baseline="-25000" dirty="0" err="1">
                <a:solidFill>
                  <a:srgbClr val="000000"/>
                </a:solidFill>
                <a:sym typeface="Symbol" pitchFamily="18" charset="2"/>
              </a:rPr>
              <a:t>th</a:t>
            </a:r>
            <a:r>
              <a:rPr lang="de-DE" sz="2400" baseline="25000" dirty="0" err="1">
                <a:solidFill>
                  <a:srgbClr val="000000"/>
                </a:solidFill>
                <a:sym typeface="Symbol" pitchFamily="18" charset="2"/>
              </a:rPr>
              <a:t>KWK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de-DE" sz="2400" b="1" dirty="0">
                <a:solidFill>
                  <a:srgbClr val="333399"/>
                </a:solidFill>
                <a:sym typeface="Symbol" pitchFamily="18" charset="2"/>
              </a:rPr>
              <a:t>40%</a:t>
            </a:r>
            <a:r>
              <a:rPr lang="de-DE" sz="28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1600" dirty="0">
                <a:solidFill>
                  <a:srgbClr val="000000"/>
                </a:solidFill>
                <a:sym typeface="Symbol" pitchFamily="18" charset="2"/>
              </a:rPr>
              <a:t>=(100 -10 -50%)</a:t>
            </a:r>
            <a:endParaRPr lang="de-DE" dirty="0">
              <a:solidFill>
                <a:srgbClr val="000000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  <a:sym typeface="Symbol" pitchFamily="18" charset="2"/>
              </a:rPr>
              <a:t>    </a:t>
            </a: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000" u="sng" dirty="0">
                <a:solidFill>
                  <a:srgbClr val="000000"/>
                </a:solidFill>
                <a:sym typeface="Symbol" pitchFamily="18" charset="2"/>
              </a:rPr>
              <a:t>„COP“ der </a:t>
            </a:r>
            <a:r>
              <a:rPr lang="de-DE" sz="2000" u="sng" dirty="0">
                <a:solidFill>
                  <a:srgbClr val="990099"/>
                </a:solidFill>
                <a:sym typeface="Symbol" pitchFamily="18" charset="2"/>
              </a:rPr>
              <a:t>Stromeinbuße</a:t>
            </a: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: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400" b="1" dirty="0" err="1">
                <a:solidFill>
                  <a:srgbClr val="333399"/>
                </a:solidFill>
                <a:sym typeface="Symbol" pitchFamily="18" charset="2"/>
              </a:rPr>
              <a:t>COP</a:t>
            </a:r>
            <a:r>
              <a:rPr lang="de-DE" sz="2400" b="1" baseline="-25000" dirty="0" err="1">
                <a:solidFill>
                  <a:srgbClr val="333399"/>
                </a:solidFill>
                <a:sym typeface="Symbol" pitchFamily="18" charset="2"/>
              </a:rPr>
              <a:t>KWK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de-DE" sz="2400" dirty="0">
                <a:solidFill>
                  <a:srgbClr val="333399"/>
                </a:solidFill>
                <a:sym typeface="Symbol" pitchFamily="18" charset="2"/>
              </a:rPr>
              <a:t>40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/</a:t>
            </a:r>
            <a:r>
              <a:rPr lang="de-DE" sz="2400" b="1" dirty="0">
                <a:solidFill>
                  <a:srgbClr val="D60093"/>
                </a:solidFill>
                <a:sym typeface="Symbol" pitchFamily="18" charset="2"/>
              </a:rPr>
              <a:t>10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de-DE" sz="2800" b="1" dirty="0">
                <a:solidFill>
                  <a:srgbClr val="333399"/>
                </a:solidFill>
                <a:sym typeface="Symbol" pitchFamily="18" charset="2"/>
              </a:rPr>
              <a:t>4</a:t>
            </a:r>
            <a:r>
              <a:rPr lang="de-DE" sz="28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de-DE" sz="800" dirty="0">
              <a:solidFill>
                <a:srgbClr val="000000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    beachte </a:t>
            </a:r>
            <a:r>
              <a:rPr lang="de-DE" sz="2400" dirty="0" smtClean="0">
                <a:solidFill>
                  <a:srgbClr val="000000"/>
                </a:solidFill>
                <a:sym typeface="Symbol" pitchFamily="18" charset="2"/>
              </a:rPr>
              <a:t>: </a:t>
            </a:r>
            <a:r>
              <a:rPr lang="de-DE" dirty="0" smtClean="0">
                <a:solidFill>
                  <a:srgbClr val="000099"/>
                </a:solidFill>
                <a:sym typeface="Symbol" pitchFamily="18" charset="2"/>
              </a:rPr>
              <a:t>sogar</a:t>
            </a:r>
            <a:r>
              <a:rPr lang="de-DE" sz="24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de-DE" b="1" dirty="0">
                <a:solidFill>
                  <a:srgbClr val="333399"/>
                </a:solidFill>
                <a:sym typeface="Symbol" pitchFamily="18" charset="2"/>
              </a:rPr>
              <a:t>Wärme bei hoher Temperatur</a:t>
            </a:r>
            <a:r>
              <a:rPr lang="de-DE" b="1" dirty="0">
                <a:solidFill>
                  <a:srgbClr val="000000"/>
                </a:solidFill>
                <a:sym typeface="Symbol" pitchFamily="18" charset="2"/>
              </a:rPr>
              <a:t>, z.B. </a:t>
            </a:r>
            <a:r>
              <a:rPr lang="de-DE" sz="2800" b="1" dirty="0">
                <a:solidFill>
                  <a:srgbClr val="333399"/>
                </a:solidFill>
                <a:sym typeface="Symbol" pitchFamily="18" charset="2"/>
              </a:rPr>
              <a:t>130 °C</a:t>
            </a:r>
            <a:endParaRPr lang="de-DE" sz="2800" dirty="0">
              <a:solidFill>
                <a:srgbClr val="333399"/>
              </a:solidFill>
              <a:sym typeface="Symbol" pitchFamily="18" charset="2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50825" y="4508500"/>
            <a:ext cx="86042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   </a:t>
            </a: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COP einer dezentralen WP: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400" b="1" dirty="0">
                <a:solidFill>
                  <a:srgbClr val="FF3300"/>
                </a:solidFill>
                <a:sym typeface="Symbol" pitchFamily="18" charset="2"/>
              </a:rPr>
              <a:t>COP</a:t>
            </a:r>
            <a:r>
              <a:rPr lang="de-DE" sz="2400" dirty="0">
                <a:solidFill>
                  <a:srgbClr val="FF3300"/>
                </a:solidFill>
                <a:sym typeface="Symbol" pitchFamily="18" charset="2"/>
              </a:rPr>
              <a:t> = </a:t>
            </a:r>
            <a:r>
              <a:rPr lang="de-DE" sz="2400" b="1" dirty="0">
                <a:solidFill>
                  <a:srgbClr val="FF3300"/>
                </a:solidFill>
                <a:sym typeface="Symbol" pitchFamily="18" charset="2"/>
              </a:rPr>
              <a:t>4</a:t>
            </a:r>
            <a:r>
              <a:rPr lang="de-DE" sz="2400" b="1" dirty="0">
                <a:solidFill>
                  <a:srgbClr val="000000"/>
                </a:solidFill>
                <a:sym typeface="Symbol" pitchFamily="18" charset="2"/>
              </a:rPr>
              <a:t> , </a:t>
            </a:r>
            <a:r>
              <a:rPr lang="de-DE" sz="1600" b="1" dirty="0">
                <a:solidFill>
                  <a:srgbClr val="000000"/>
                </a:solidFill>
                <a:sym typeface="Symbol" pitchFamily="18" charset="2"/>
              </a:rPr>
              <a:t>also ebenfalls </a:t>
            </a:r>
            <a:r>
              <a:rPr lang="de-DE" sz="2400" b="1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1600" b="1" dirty="0">
                <a:solidFill>
                  <a:srgbClr val="FF3300"/>
                </a:solidFill>
                <a:sym typeface="Symbol" pitchFamily="18" charset="2"/>
              </a:rPr>
              <a:t>40 %</a:t>
            </a:r>
            <a:r>
              <a:rPr lang="de-DE" sz="1200" b="1" dirty="0">
                <a:solidFill>
                  <a:srgbClr val="FF3300"/>
                </a:solidFill>
                <a:sym typeface="Symbol" pitchFamily="18" charset="2"/>
              </a:rPr>
              <a:t>Punkte</a:t>
            </a:r>
            <a:r>
              <a:rPr lang="de-DE" sz="1600" b="1" dirty="0">
                <a:solidFill>
                  <a:srgbClr val="FF3300"/>
                </a:solidFill>
                <a:sym typeface="Symbol" pitchFamily="18" charset="2"/>
              </a:rPr>
              <a:t> Wärme</a:t>
            </a:r>
            <a:r>
              <a:rPr lang="de-DE" sz="1600" dirty="0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de-DE" sz="1600" dirty="0">
                <a:solidFill>
                  <a:srgbClr val="000000"/>
                </a:solidFill>
                <a:sym typeface="Symbol" pitchFamily="18" charset="2"/>
              </a:rPr>
              <a:t/>
            </a:r>
            <a:br>
              <a:rPr lang="de-DE" sz="1600" dirty="0">
                <a:solidFill>
                  <a:srgbClr val="000000"/>
                </a:solidFill>
                <a:sym typeface="Symbol" pitchFamily="18" charset="2"/>
              </a:rPr>
            </a:b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   </a:t>
            </a: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beachte: </a:t>
            </a:r>
            <a:r>
              <a:rPr lang="de-DE" sz="2000" b="1" dirty="0">
                <a:solidFill>
                  <a:srgbClr val="FF3300"/>
                </a:solidFill>
                <a:sym typeface="Symbol" pitchFamily="18" charset="2"/>
              </a:rPr>
              <a:t>Wärme bei niedriger Temperatur, z.B</a:t>
            </a:r>
            <a:r>
              <a:rPr lang="de-DE" b="1" dirty="0">
                <a:solidFill>
                  <a:srgbClr val="FF3300"/>
                </a:solidFill>
                <a:sym typeface="Symbol" pitchFamily="18" charset="2"/>
              </a:rPr>
              <a:t>.  </a:t>
            </a:r>
            <a:r>
              <a:rPr lang="de-DE" b="1" dirty="0" err="1">
                <a:solidFill>
                  <a:srgbClr val="FF3300"/>
                </a:solidFill>
                <a:sym typeface="Symbol" pitchFamily="18" charset="2"/>
              </a:rPr>
              <a:t>30°C</a:t>
            </a:r>
            <a:endParaRPr lang="de-DE" b="1" dirty="0">
              <a:solidFill>
                <a:srgbClr val="FF3300"/>
              </a:solidFill>
              <a:sym typeface="Symbol" pitchFamily="18" charset="2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79375" y="5492750"/>
            <a:ext cx="8609013" cy="1169988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Ein </a:t>
            </a:r>
            <a:r>
              <a:rPr lang="de-DE" sz="2800" b="1">
                <a:solidFill>
                  <a:srgbClr val="FF00FF"/>
                </a:solidFill>
              </a:rPr>
              <a:t>großes GuD </a:t>
            </a:r>
            <a:r>
              <a:rPr lang="de-DE" sz="2400">
                <a:solidFill>
                  <a:srgbClr val="000000"/>
                </a:solidFill>
              </a:rPr>
              <a:t>bringt auch im KWK-Betrieb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                                                             hervorragende Leistung.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Günstig für industriellem Wärmebedarf hoher Temperatur.</a:t>
            </a:r>
          </a:p>
        </p:txBody>
      </p:sp>
      <p:sp>
        <p:nvSpPr>
          <p:cNvPr id="78855" name="Oval 12"/>
          <p:cNvSpPr>
            <a:spLocks noChangeArrowheads="1"/>
          </p:cNvSpPr>
          <p:nvPr/>
        </p:nvSpPr>
        <p:spPr bwMode="auto">
          <a:xfrm>
            <a:off x="8855075" y="0"/>
            <a:ext cx="288925" cy="2889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68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91680" y="44624"/>
            <a:ext cx="5688632" cy="8002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 dirty="0" err="1" smtClean="0"/>
              <a:t>GuD</a:t>
            </a:r>
            <a:r>
              <a:rPr lang="de-DE" b="1" dirty="0" smtClean="0"/>
              <a:t> mit hohem </a:t>
            </a:r>
            <a:r>
              <a:rPr lang="de-DE" sz="2800" b="1" dirty="0" smtClean="0">
                <a:solidFill>
                  <a:srgbClr val="D60093"/>
                </a:solidFill>
                <a:sym typeface="Symbol" pitchFamily="18" charset="2"/>
              </a:rPr>
              <a:t></a:t>
            </a:r>
            <a:r>
              <a:rPr lang="de-DE" sz="2800" b="1" baseline="-25000" dirty="0" err="1" smtClean="0">
                <a:solidFill>
                  <a:srgbClr val="D60093"/>
                </a:solidFill>
                <a:sym typeface="Symbol" pitchFamily="18" charset="2"/>
              </a:rPr>
              <a:t>el</a:t>
            </a:r>
            <a:r>
              <a:rPr lang="de-DE" sz="2800" b="1" baseline="-25000" dirty="0" smtClean="0">
                <a:solidFill>
                  <a:srgbClr val="D60093"/>
                </a:solidFill>
                <a:sym typeface="Symbol" pitchFamily="18" charset="2"/>
              </a:rPr>
              <a:t> </a:t>
            </a:r>
            <a:r>
              <a:rPr lang="de-DE" b="1" dirty="0" smtClean="0"/>
              <a:t>und hoher </a:t>
            </a:r>
            <a:r>
              <a:rPr lang="de-DE" sz="2800" b="1" dirty="0" smtClean="0">
                <a:solidFill>
                  <a:srgbClr val="000099"/>
                </a:solidFill>
              </a:rPr>
              <a:t>COP = 6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für Wärmeauskopplung aus </a:t>
            </a:r>
            <a:r>
              <a:rPr lang="de-DE" b="1" dirty="0" smtClean="0">
                <a:solidFill>
                  <a:srgbClr val="7030A0"/>
                </a:solidFill>
              </a:rPr>
              <a:t>Stromeinbuße</a:t>
            </a:r>
            <a:endParaRPr lang="de-DE" b="1" dirty="0">
              <a:solidFill>
                <a:srgbClr val="7030A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20" y="980728"/>
            <a:ext cx="874871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0"/>
                </a:solidFill>
              </a:rPr>
              <a:t>     Abgasverluste = 10 %     (</a:t>
            </a:r>
            <a:r>
              <a:rPr lang="de-DE" sz="2000" dirty="0" err="1">
                <a:solidFill>
                  <a:srgbClr val="000000"/>
                </a:solidFill>
              </a:rPr>
              <a:t>umfasst</a:t>
            </a:r>
            <a:r>
              <a:rPr lang="de-DE" sz="2000" dirty="0">
                <a:solidFill>
                  <a:srgbClr val="000000"/>
                </a:solidFill>
              </a:rPr>
              <a:t> auch sonstige Betriebsverluste)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 u="sng" dirty="0">
                <a:solidFill>
                  <a:srgbClr val="D60093"/>
                </a:solidFill>
              </a:rPr>
              <a:t>ohne</a:t>
            </a:r>
            <a:r>
              <a:rPr lang="de-DE" sz="2000" b="1" u="sng" dirty="0">
                <a:solidFill>
                  <a:srgbClr val="000000"/>
                </a:solidFill>
              </a:rPr>
              <a:t> KWK</a:t>
            </a:r>
            <a:r>
              <a:rPr lang="de-DE" sz="1400" dirty="0">
                <a:solidFill>
                  <a:srgbClr val="000000"/>
                </a:solidFill>
              </a:rPr>
              <a:t>:  </a:t>
            </a:r>
            <a:r>
              <a:rPr lang="de-DE" sz="2400" b="1" dirty="0">
                <a:solidFill>
                  <a:srgbClr val="D60093"/>
                </a:solidFill>
                <a:sym typeface="Symbol" pitchFamily="18" charset="2"/>
              </a:rPr>
              <a:t></a:t>
            </a:r>
            <a:r>
              <a:rPr lang="de-DE" sz="2400" b="1" baseline="-25000" dirty="0" err="1">
                <a:solidFill>
                  <a:srgbClr val="D60093"/>
                </a:solidFill>
                <a:sym typeface="Symbol" pitchFamily="18" charset="2"/>
              </a:rPr>
              <a:t>el</a:t>
            </a:r>
            <a:r>
              <a:rPr lang="de-DE" sz="2400" b="1" baseline="-25000" dirty="0">
                <a:solidFill>
                  <a:srgbClr val="D60093"/>
                </a:solidFill>
                <a:sym typeface="Symbol" pitchFamily="18" charset="2"/>
              </a:rPr>
              <a:t>    </a:t>
            </a:r>
            <a:r>
              <a:rPr lang="de-DE" sz="2400" b="1" dirty="0">
                <a:solidFill>
                  <a:srgbClr val="D60093"/>
                </a:solidFill>
                <a:sym typeface="Symbol" pitchFamily="18" charset="2"/>
              </a:rPr>
              <a:t>=</a:t>
            </a:r>
            <a:r>
              <a:rPr lang="de-DE" sz="2800" b="1" dirty="0">
                <a:solidFill>
                  <a:srgbClr val="D60093"/>
                </a:solidFill>
                <a:sym typeface="Symbol" pitchFamily="18" charset="2"/>
              </a:rPr>
              <a:t> 60%</a:t>
            </a:r>
            <a:r>
              <a:rPr lang="de-DE" sz="2000" b="1" dirty="0">
                <a:solidFill>
                  <a:srgbClr val="D60093"/>
                </a:solidFill>
                <a:sym typeface="Symbol" pitchFamily="18" charset="2"/>
              </a:rPr>
              <a:t>  , </a:t>
            </a:r>
            <a:r>
              <a:rPr lang="de-DE" sz="2000" b="1" dirty="0" smtClean="0">
                <a:solidFill>
                  <a:srgbClr val="D60093"/>
                </a:solidFill>
                <a:sym typeface="Symbol" pitchFamily="18" charset="2"/>
              </a:rPr>
              <a:t>davon  </a:t>
            </a:r>
            <a:r>
              <a:rPr lang="de-DE" sz="2000" b="1" dirty="0" smtClean="0">
                <a:solidFill>
                  <a:srgbClr val="FF0000"/>
                </a:solidFill>
                <a:sym typeface="Symbol" pitchFamily="18" charset="2"/>
              </a:rPr>
              <a:t>Wärmepumpenbetrieb mit JAZ = 4</a:t>
            </a:r>
            <a:endParaRPr lang="de-DE" sz="2000" dirty="0" smtClean="0">
              <a:solidFill>
                <a:srgbClr val="FF0000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 smtClean="0">
              <a:solidFill>
                <a:srgbClr val="D60093"/>
              </a:solidFill>
              <a:sym typeface="Symbol" pitchFamily="18" charset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5496" y="3717033"/>
            <a:ext cx="8964488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 u="sng" dirty="0" smtClean="0">
                <a:sym typeface="Symbol" pitchFamily="18" charset="2"/>
              </a:rPr>
              <a:t>Frage:</a:t>
            </a:r>
            <a:r>
              <a:rPr lang="de-DE" sz="2000" b="1" u="sng" dirty="0" smtClean="0">
                <a:sym typeface="Symbol" pitchFamily="18" charset="2"/>
              </a:rPr>
              <a:t> </a:t>
            </a:r>
            <a:r>
              <a:rPr lang="de-DE" sz="2000" b="1" u="sng" dirty="0" smtClean="0">
                <a:solidFill>
                  <a:srgbClr val="7030A0"/>
                </a:solidFill>
                <a:sym typeface="Symbol" pitchFamily="18" charset="2"/>
              </a:rPr>
              <a:t>Mehrverbrauch</a:t>
            </a:r>
            <a:r>
              <a:rPr lang="de-DE" sz="2000" b="1" u="sng" dirty="0" smtClean="0">
                <a:sym typeface="Symbol" pitchFamily="18" charset="2"/>
              </a:rPr>
              <a:t> bei gleichem </a:t>
            </a:r>
            <a:r>
              <a:rPr lang="de-DE" sz="2000" b="1" u="sng" dirty="0" err="1" smtClean="0">
                <a:sym typeface="Symbol" pitchFamily="18" charset="2"/>
              </a:rPr>
              <a:t>output</a:t>
            </a:r>
            <a:r>
              <a:rPr lang="de-DE" sz="2000" b="1" u="sng" dirty="0" smtClean="0">
                <a:sym typeface="Symbol" pitchFamily="18" charset="2"/>
              </a:rPr>
              <a:t> an Strom und Wärme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3200" b="1" dirty="0" smtClean="0">
                <a:sym typeface="Symbol" pitchFamily="18" charset="2"/>
              </a:rPr>
              <a:t> </a:t>
            </a:r>
            <a:r>
              <a:rPr lang="de-DE" sz="2000" b="1" dirty="0" smtClean="0">
                <a:sym typeface="Symbol" pitchFamily="18" charset="2"/>
              </a:rPr>
              <a:t> Bei </a:t>
            </a:r>
            <a:r>
              <a:rPr lang="de-DE" sz="2000" b="1" dirty="0" smtClean="0">
                <a:solidFill>
                  <a:srgbClr val="7030A0"/>
                </a:solidFill>
                <a:sym typeface="Symbol" pitchFamily="18" charset="2"/>
              </a:rPr>
              <a:t>PE-Faktor  </a:t>
            </a:r>
            <a:r>
              <a:rPr lang="de-DE" sz="2800" b="1" dirty="0" smtClean="0">
                <a:solidFill>
                  <a:srgbClr val="7030A0"/>
                </a:solidFill>
                <a:sym typeface="Symbol" pitchFamily="18" charset="2"/>
              </a:rPr>
              <a:t>f = 1.05 </a:t>
            </a:r>
            <a:r>
              <a:rPr lang="de-DE" sz="2000" b="1" dirty="0" smtClean="0">
                <a:sym typeface="Symbol" pitchFamily="18" charset="2"/>
              </a:rPr>
              <a:t>ergeben sich: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 smtClean="0">
                <a:sym typeface="Symbol" pitchFamily="18" charset="2"/>
              </a:rPr>
              <a:t>     </a:t>
            </a:r>
            <a:r>
              <a:rPr lang="de-DE" sz="2400" b="1" dirty="0" smtClean="0">
                <a:solidFill>
                  <a:srgbClr val="7030A0"/>
                </a:solidFill>
                <a:sym typeface="Symbol" pitchFamily="18" charset="2"/>
              </a:rPr>
              <a:t>f </a:t>
            </a:r>
            <a:r>
              <a:rPr lang="de-DE" sz="2400" b="1" dirty="0" smtClean="0">
                <a:sym typeface="Symbol" pitchFamily="18" charset="2"/>
              </a:rPr>
              <a:t>*</a:t>
            </a:r>
            <a:r>
              <a:rPr lang="de-DE" sz="2400" b="1" dirty="0" smtClean="0">
                <a:solidFill>
                  <a:srgbClr val="D60093"/>
                </a:solidFill>
                <a:sym typeface="Symbol" pitchFamily="18" charset="2"/>
              </a:rPr>
              <a:t> </a:t>
            </a:r>
            <a:r>
              <a:rPr lang="de-DE" sz="2400" b="1" baseline="-25000" dirty="0" err="1" smtClean="0">
                <a:solidFill>
                  <a:srgbClr val="D60093"/>
                </a:solidFill>
                <a:sym typeface="Symbol" pitchFamily="18" charset="2"/>
              </a:rPr>
              <a:t>el</a:t>
            </a:r>
            <a:r>
              <a:rPr lang="de-DE" sz="2400" b="1" baseline="-25000" dirty="0" smtClean="0">
                <a:solidFill>
                  <a:srgbClr val="D60093"/>
                </a:solidFill>
                <a:sym typeface="Symbol" pitchFamily="18" charset="2"/>
              </a:rPr>
              <a:t>    </a:t>
            </a:r>
            <a:r>
              <a:rPr lang="de-DE" sz="2400" b="1" dirty="0" smtClean="0">
                <a:solidFill>
                  <a:srgbClr val="D60093"/>
                </a:solidFill>
                <a:sym typeface="Symbol" pitchFamily="18" charset="2"/>
              </a:rPr>
              <a:t>= 63%</a:t>
            </a:r>
            <a:r>
              <a:rPr lang="de-DE" sz="1400" dirty="0" smtClean="0">
                <a:solidFill>
                  <a:srgbClr val="D60093"/>
                </a:solidFill>
                <a:sym typeface="Symbol" pitchFamily="18" charset="2"/>
              </a:rPr>
              <a:t>Punkte</a:t>
            </a:r>
            <a:r>
              <a:rPr lang="de-DE" sz="2400" b="1" dirty="0" smtClean="0">
                <a:solidFill>
                  <a:srgbClr val="D60093"/>
                </a:solidFill>
                <a:sym typeface="Symbol" pitchFamily="18" charset="2"/>
              </a:rPr>
              <a:t> Strom , </a:t>
            </a: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davon</a:t>
            </a:r>
            <a:r>
              <a:rPr lang="de-DE" sz="2400" b="1" dirty="0" smtClean="0">
                <a:solidFill>
                  <a:srgbClr val="D60093"/>
                </a:solidFill>
                <a:sym typeface="Symbol" pitchFamily="18" charset="2"/>
              </a:rPr>
              <a:t>  </a:t>
            </a:r>
            <a:r>
              <a:rPr lang="de-DE" sz="2800" b="1" dirty="0" smtClean="0">
                <a:solidFill>
                  <a:srgbClr val="D60093"/>
                </a:solidFill>
                <a:sym typeface="Symbol" pitchFamily="18" charset="2"/>
              </a:rPr>
              <a:t>9%</a:t>
            </a:r>
            <a:r>
              <a:rPr lang="de-DE" sz="1400" b="1" dirty="0" smtClean="0">
                <a:solidFill>
                  <a:srgbClr val="D60093"/>
                </a:solidFill>
                <a:sym typeface="Symbol" pitchFamily="18" charset="2"/>
              </a:rPr>
              <a:t>Punkte</a:t>
            </a:r>
            <a:r>
              <a:rPr lang="de-DE" sz="2400" b="1" dirty="0" smtClean="0">
                <a:solidFill>
                  <a:srgbClr val="D60093"/>
                </a:solidFill>
                <a:sym typeface="Symbol" pitchFamily="18" charset="2"/>
              </a:rPr>
              <a:t> </a:t>
            </a: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für WP-Betrieb </a:t>
            </a:r>
            <a:r>
              <a:rPr lang="de-DE" dirty="0" smtClean="0">
                <a:solidFill>
                  <a:srgbClr val="D60093"/>
                </a:solidFill>
                <a:sym typeface="Symbol" pitchFamily="18" charset="2"/>
              </a:rPr>
              <a:t>verwenden: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   </a:t>
            </a:r>
            <a:r>
              <a:rPr lang="de-DE" b="1" dirty="0" smtClean="0">
                <a:sym typeface="Symbol" pitchFamily="18" charset="2"/>
              </a:rPr>
              <a:t>ergibt: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               </a:t>
            </a:r>
            <a:r>
              <a:rPr lang="de-DE" sz="1600" b="1" dirty="0" smtClean="0">
                <a:sym typeface="Symbol" pitchFamily="18" charset="2"/>
              </a:rPr>
              <a:t> </a:t>
            </a:r>
            <a:r>
              <a:rPr lang="de-DE" b="1" dirty="0" smtClean="0">
                <a:solidFill>
                  <a:srgbClr val="7030A0"/>
                </a:solidFill>
                <a:sym typeface="Symbol" pitchFamily="18" charset="2"/>
              </a:rPr>
              <a:t>f </a:t>
            </a:r>
            <a:r>
              <a:rPr lang="de-DE" b="1" dirty="0" smtClean="0">
                <a:sym typeface="Symbol" pitchFamily="18" charset="2"/>
              </a:rPr>
              <a:t>*</a:t>
            </a: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 </a:t>
            </a:r>
            <a:r>
              <a:rPr lang="de-DE" b="1" baseline="-25000" dirty="0" err="1" smtClean="0">
                <a:solidFill>
                  <a:srgbClr val="D60093"/>
                </a:solidFill>
                <a:sym typeface="Symbol" pitchFamily="18" charset="2"/>
              </a:rPr>
              <a:t>el</a:t>
            </a:r>
            <a:r>
              <a:rPr lang="de-DE" b="1" baseline="-25000" dirty="0" smtClean="0">
                <a:solidFill>
                  <a:srgbClr val="D60093"/>
                </a:solidFill>
                <a:sym typeface="Symbol" pitchFamily="18" charset="2"/>
              </a:rPr>
              <a:t> </a:t>
            </a: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 - 9 =  63 - 9   =  </a:t>
            </a:r>
            <a:r>
              <a:rPr lang="de-DE" sz="2400" b="1" dirty="0" smtClean="0">
                <a:solidFill>
                  <a:schemeClr val="accent4"/>
                </a:solidFill>
                <a:sym typeface="Symbol" pitchFamily="18" charset="2"/>
              </a:rPr>
              <a:t>54%</a:t>
            </a:r>
            <a:r>
              <a:rPr lang="de-DE" sz="1400" dirty="0" smtClean="0">
                <a:solidFill>
                  <a:schemeClr val="accent4"/>
                </a:solidFill>
                <a:sym typeface="Symbol" pitchFamily="18" charset="2"/>
              </a:rPr>
              <a:t>Punkte</a:t>
            </a:r>
            <a:r>
              <a:rPr lang="de-DE" b="1" dirty="0" smtClean="0">
                <a:solidFill>
                  <a:schemeClr val="accent4"/>
                </a:solidFill>
                <a:sym typeface="Symbol" pitchFamily="18" charset="2"/>
              </a:rPr>
              <a:t> Strom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D60093"/>
                </a:solidFill>
                <a:sym typeface="Symbol" pitchFamily="18" charset="2"/>
              </a:rPr>
              <a:t>     </a:t>
            </a:r>
            <a:r>
              <a:rPr lang="de-DE" dirty="0" smtClean="0">
                <a:sym typeface="Symbol" pitchFamily="18" charset="2"/>
              </a:rPr>
              <a:t>und</a:t>
            </a:r>
            <a:r>
              <a:rPr lang="de-DE" dirty="0" smtClean="0">
                <a:solidFill>
                  <a:srgbClr val="7030A0"/>
                </a:solidFill>
                <a:sym typeface="Symbol" pitchFamily="18" charset="2"/>
              </a:rPr>
              <a:t>        </a:t>
            </a: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9 * </a:t>
            </a:r>
            <a:r>
              <a:rPr lang="de-DE" b="1" dirty="0" smtClean="0">
                <a:solidFill>
                  <a:srgbClr val="FF0000"/>
                </a:solidFill>
                <a:sym typeface="Symbol" pitchFamily="18" charset="2"/>
              </a:rPr>
              <a:t>JAZ</a:t>
            </a: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 =   9 * </a:t>
            </a:r>
            <a:r>
              <a:rPr lang="de-DE" b="1" dirty="0" smtClean="0">
                <a:solidFill>
                  <a:srgbClr val="FF0000"/>
                </a:solidFill>
                <a:sym typeface="Symbol" pitchFamily="18" charset="2"/>
              </a:rPr>
              <a:t>4</a:t>
            </a: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    =  </a:t>
            </a:r>
            <a:r>
              <a:rPr lang="de-DE" sz="2400" b="1" dirty="0" smtClean="0">
                <a:solidFill>
                  <a:srgbClr val="000099"/>
                </a:solidFill>
                <a:sym typeface="Symbol" pitchFamily="18" charset="2"/>
              </a:rPr>
              <a:t>36%</a:t>
            </a:r>
            <a:r>
              <a:rPr lang="de-DE" sz="1400" b="1" dirty="0" smtClean="0">
                <a:solidFill>
                  <a:srgbClr val="000099"/>
                </a:solidFill>
                <a:sym typeface="Symbol" pitchFamily="18" charset="2"/>
              </a:rPr>
              <a:t>Punkte</a:t>
            </a:r>
            <a:r>
              <a:rPr lang="de-DE" b="1" dirty="0" smtClean="0">
                <a:solidFill>
                  <a:srgbClr val="000099"/>
                </a:solidFill>
                <a:sym typeface="Symbol" pitchFamily="18" charset="2"/>
              </a:rPr>
              <a:t> Wärme </a:t>
            </a:r>
            <a:r>
              <a:rPr lang="de-DE" sz="2000" b="1" dirty="0" smtClean="0">
                <a:solidFill>
                  <a:srgbClr val="7030A0"/>
                </a:solidFill>
                <a:sym typeface="Symbol" pitchFamily="18" charset="2"/>
              </a:rPr>
              <a:t>      </a:t>
            </a:r>
            <a:endParaRPr lang="de-DE" sz="2000" b="1" dirty="0">
              <a:solidFill>
                <a:srgbClr val="7030A0"/>
              </a:solidFill>
              <a:sym typeface="Symbol" pitchFamily="18" charset="2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5496" y="-27384"/>
            <a:ext cx="158417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 smtClean="0"/>
              <a:t>Betrachte nun</a:t>
            </a:r>
          </a:p>
          <a:p>
            <a:r>
              <a:rPr lang="de-DE" sz="1400" b="1" dirty="0" smtClean="0"/>
              <a:t> </a:t>
            </a:r>
            <a:r>
              <a:rPr lang="de-DE" sz="1400" b="1" u="sng" dirty="0" smtClean="0"/>
              <a:t>ein </a:t>
            </a:r>
            <a:r>
              <a:rPr lang="de-DE" sz="1400" b="1" u="sng" dirty="0" smtClean="0">
                <a:solidFill>
                  <a:srgbClr val="CC00CC"/>
                </a:solidFill>
              </a:rPr>
              <a:t>Super-KWK</a:t>
            </a:r>
            <a:r>
              <a:rPr lang="de-DE" sz="1400" b="1" u="sng" dirty="0" smtClean="0"/>
              <a:t> </a:t>
            </a:r>
            <a:r>
              <a:rPr lang="de-DE" sz="1400" b="1" dirty="0" smtClean="0"/>
              <a:t>: </a:t>
            </a:r>
            <a:endParaRPr lang="de-DE" sz="1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5536" y="2060848"/>
            <a:ext cx="8280920" cy="138499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u="sng" dirty="0">
                <a:solidFill>
                  <a:srgbClr val="000000"/>
                </a:solidFill>
              </a:rPr>
              <a:t>mit </a:t>
            </a:r>
            <a:r>
              <a:rPr lang="de-DE" sz="2000" b="1" u="sng" dirty="0">
                <a:solidFill>
                  <a:srgbClr val="333399"/>
                </a:solidFill>
              </a:rPr>
              <a:t>voller KWK</a:t>
            </a:r>
            <a:r>
              <a:rPr lang="de-DE" sz="1400" dirty="0">
                <a:solidFill>
                  <a:srgbClr val="000000"/>
                </a:solidFill>
              </a:rPr>
              <a:t>:          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400" baseline="-25000" dirty="0" err="1">
                <a:solidFill>
                  <a:srgbClr val="000000"/>
                </a:solidFill>
                <a:sym typeface="Symbol" pitchFamily="18" charset="2"/>
              </a:rPr>
              <a:t>el</a:t>
            </a:r>
            <a:r>
              <a:rPr lang="de-DE" sz="2400" baseline="25000" dirty="0" err="1">
                <a:solidFill>
                  <a:srgbClr val="000000"/>
                </a:solidFill>
                <a:sym typeface="Symbol" pitchFamily="18" charset="2"/>
              </a:rPr>
              <a:t>KWK</a:t>
            </a:r>
            <a:r>
              <a:rPr lang="de-DE" sz="2400" baseline="250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de-DE" sz="2800" b="1" dirty="0" smtClean="0">
                <a:solidFill>
                  <a:srgbClr val="000000"/>
                </a:solidFill>
                <a:sym typeface="Symbol" pitchFamily="18" charset="2"/>
              </a:rPr>
              <a:t>54%</a:t>
            </a:r>
            <a:r>
              <a:rPr lang="de-DE" sz="2800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000" dirty="0" smtClean="0">
                <a:solidFill>
                  <a:srgbClr val="000000"/>
                </a:solidFill>
                <a:sym typeface="Symbol" pitchFamily="18" charset="2"/>
              </a:rPr>
              <a:t>also  </a:t>
            </a:r>
            <a:r>
              <a:rPr lang="de-DE" sz="2000" b="1" dirty="0" smtClean="0">
                <a:solidFill>
                  <a:srgbClr val="CC00CC"/>
                </a:solidFill>
                <a:sym typeface="Symbol" pitchFamily="18" charset="2"/>
              </a:rPr>
              <a:t>nur</a:t>
            </a:r>
            <a:r>
              <a:rPr lang="de-DE" sz="2000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800" b="1" dirty="0" smtClean="0">
                <a:solidFill>
                  <a:srgbClr val="D60093"/>
                </a:solidFill>
                <a:sym typeface="Symbol" pitchFamily="18" charset="2"/>
              </a:rPr>
              <a:t>6%</a:t>
            </a:r>
            <a:r>
              <a:rPr lang="de-DE" sz="2000" b="1" dirty="0" smtClean="0">
                <a:solidFill>
                  <a:srgbClr val="D60093"/>
                </a:solidFill>
                <a:sym typeface="Symbol" pitchFamily="18" charset="2"/>
              </a:rPr>
              <a:t> </a:t>
            </a:r>
            <a:r>
              <a:rPr lang="de-DE" sz="2000" b="1" dirty="0">
                <a:solidFill>
                  <a:srgbClr val="CC00CC"/>
                </a:solidFill>
                <a:sym typeface="Symbol" pitchFamily="18" charset="2"/>
              </a:rPr>
              <a:t>Stromeinbuße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              Fernwärme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400" baseline="-25000" dirty="0" err="1">
                <a:solidFill>
                  <a:srgbClr val="000000"/>
                </a:solidFill>
                <a:sym typeface="Symbol" pitchFamily="18" charset="2"/>
              </a:rPr>
              <a:t>th</a:t>
            </a:r>
            <a:r>
              <a:rPr lang="de-DE" sz="2400" baseline="25000" dirty="0" err="1">
                <a:solidFill>
                  <a:srgbClr val="000000"/>
                </a:solidFill>
                <a:sym typeface="Symbol" pitchFamily="18" charset="2"/>
              </a:rPr>
              <a:t>KWK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de-DE" sz="2400" b="1" dirty="0" smtClean="0">
                <a:solidFill>
                  <a:srgbClr val="333399"/>
                </a:solidFill>
                <a:sym typeface="Symbol" pitchFamily="18" charset="2"/>
              </a:rPr>
              <a:t>36%</a:t>
            </a:r>
            <a:r>
              <a:rPr lang="de-DE" sz="2800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1600" dirty="0">
                <a:solidFill>
                  <a:srgbClr val="000000"/>
                </a:solidFill>
                <a:sym typeface="Symbol" pitchFamily="18" charset="2"/>
              </a:rPr>
              <a:t>=(100 -10 -</a:t>
            </a:r>
            <a:r>
              <a:rPr lang="de-DE" sz="1600" dirty="0" smtClean="0">
                <a:solidFill>
                  <a:srgbClr val="000000"/>
                </a:solidFill>
                <a:sym typeface="Symbol" pitchFamily="18" charset="2"/>
              </a:rPr>
              <a:t>54%)</a:t>
            </a:r>
            <a:endParaRPr lang="de-DE" dirty="0">
              <a:solidFill>
                <a:srgbClr val="000000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  <a:sym typeface="Symbol" pitchFamily="18" charset="2"/>
              </a:rPr>
              <a:t>    </a:t>
            </a: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000" u="sng" dirty="0">
                <a:solidFill>
                  <a:srgbClr val="000000"/>
                </a:solidFill>
                <a:sym typeface="Symbol" pitchFamily="18" charset="2"/>
              </a:rPr>
              <a:t>„COP“ der </a:t>
            </a:r>
            <a:r>
              <a:rPr lang="de-DE" sz="2000" u="sng" dirty="0">
                <a:solidFill>
                  <a:srgbClr val="990099"/>
                </a:solidFill>
                <a:sym typeface="Symbol" pitchFamily="18" charset="2"/>
              </a:rPr>
              <a:t>Stromeinbuße</a:t>
            </a: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: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400" b="1" dirty="0">
                <a:solidFill>
                  <a:srgbClr val="333399"/>
                </a:solidFill>
                <a:sym typeface="Symbol" pitchFamily="18" charset="2"/>
              </a:rPr>
              <a:t>COP</a:t>
            </a:r>
            <a:r>
              <a:rPr lang="de-DE" sz="2400" b="1" baseline="-25000" dirty="0">
                <a:solidFill>
                  <a:srgbClr val="333399"/>
                </a:solidFill>
                <a:sym typeface="Symbol" pitchFamily="18" charset="2"/>
              </a:rPr>
              <a:t>KWK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de-DE" sz="2400" dirty="0" smtClean="0">
                <a:solidFill>
                  <a:srgbClr val="333399"/>
                </a:solidFill>
                <a:sym typeface="Symbol" pitchFamily="18" charset="2"/>
              </a:rPr>
              <a:t>36</a:t>
            </a:r>
            <a:r>
              <a:rPr lang="de-DE" sz="2400" dirty="0" smtClean="0">
                <a:solidFill>
                  <a:srgbClr val="000000"/>
                </a:solidFill>
                <a:sym typeface="Symbol" pitchFamily="18" charset="2"/>
              </a:rPr>
              <a:t>/</a:t>
            </a:r>
            <a:r>
              <a:rPr lang="de-DE" sz="2400" b="1" dirty="0" smtClean="0">
                <a:solidFill>
                  <a:srgbClr val="D60093"/>
                </a:solidFill>
                <a:sym typeface="Symbol" pitchFamily="18" charset="2"/>
              </a:rPr>
              <a:t>6</a:t>
            </a:r>
            <a:r>
              <a:rPr lang="de-DE" sz="24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de-DE" sz="2800" b="1" dirty="0" smtClean="0">
                <a:solidFill>
                  <a:srgbClr val="333399"/>
                </a:solidFill>
                <a:sym typeface="Symbol" pitchFamily="18" charset="2"/>
              </a:rPr>
              <a:t>6</a:t>
            </a:r>
            <a:r>
              <a:rPr lang="de-DE" sz="28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de-DE" sz="24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de-DE" sz="8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436096" y="2492896"/>
            <a:ext cx="2952328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044" y="6228601"/>
            <a:ext cx="9153468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Fazit:   </a:t>
            </a:r>
            <a:r>
              <a:rPr lang="de-DE" sz="2800" b="1" dirty="0" smtClean="0"/>
              <a:t>{</a:t>
            </a:r>
            <a:r>
              <a:rPr lang="de-DE" sz="2800" b="1" dirty="0" err="1" smtClean="0">
                <a:solidFill>
                  <a:srgbClr val="FF0000"/>
                </a:solidFill>
              </a:rPr>
              <a:t>GuD</a:t>
            </a:r>
            <a:r>
              <a:rPr lang="de-DE" sz="2800" b="1" dirty="0" smtClean="0">
                <a:solidFill>
                  <a:srgbClr val="FF0000"/>
                </a:solidFill>
              </a:rPr>
              <a:t> + WP</a:t>
            </a:r>
            <a:r>
              <a:rPr lang="de-DE" sz="2800" b="1" dirty="0" smtClean="0"/>
              <a:t>}  </a:t>
            </a:r>
            <a:r>
              <a:rPr lang="de-DE" dirty="0" smtClean="0"/>
              <a:t>bräuchte </a:t>
            </a:r>
            <a:r>
              <a:rPr lang="de-DE" sz="2400" b="1" dirty="0" smtClean="0">
                <a:solidFill>
                  <a:srgbClr val="7030A0"/>
                </a:solidFill>
              </a:rPr>
              <a:t>nur  </a:t>
            </a:r>
            <a:r>
              <a:rPr lang="de-DE" sz="3200" b="1" dirty="0" smtClean="0">
                <a:solidFill>
                  <a:srgbClr val="7030A0"/>
                </a:solidFill>
              </a:rPr>
              <a:t>5%</a:t>
            </a:r>
            <a:r>
              <a:rPr lang="de-DE" sz="2400" b="1" dirty="0" smtClean="0">
                <a:solidFill>
                  <a:srgbClr val="7030A0"/>
                </a:solidFill>
              </a:rPr>
              <a:t> mehr </a:t>
            </a:r>
            <a:r>
              <a:rPr lang="de-DE" dirty="0" smtClean="0"/>
              <a:t>Erdgas als </a:t>
            </a:r>
            <a:r>
              <a:rPr lang="de-DE" sz="2400" b="1" dirty="0" smtClean="0">
                <a:solidFill>
                  <a:srgbClr val="CC00FF"/>
                </a:solidFill>
              </a:rPr>
              <a:t>Super KWK </a:t>
            </a:r>
            <a:endParaRPr lang="de-DE" sz="2400" b="1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215900" y="908720"/>
            <a:ext cx="8766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  Die Versorgung unter Einsatz von </a:t>
            </a:r>
            <a:r>
              <a:rPr lang="de-DE" sz="2000" b="1" dirty="0">
                <a:solidFill>
                  <a:srgbClr val="990099"/>
                </a:solidFill>
              </a:rPr>
              <a:t>KWK-Anlagen</a:t>
            </a:r>
            <a:r>
              <a:rPr lang="de-DE" sz="2000" dirty="0">
                <a:solidFill>
                  <a:srgbClr val="000000"/>
                </a:solidFill>
              </a:rPr>
              <a:t> ist der </a:t>
            </a:r>
            <a:br>
              <a:rPr lang="de-DE" sz="2000" dirty="0">
                <a:solidFill>
                  <a:srgbClr val="000000"/>
                </a:solidFill>
              </a:rPr>
            </a:br>
            <a:r>
              <a:rPr lang="de-DE" sz="2000" dirty="0">
                <a:solidFill>
                  <a:srgbClr val="000000"/>
                </a:solidFill>
              </a:rPr>
              <a:t>                                      getrennten Versorgung mit Brennwertkessel und </a:t>
            </a:r>
            <a:r>
              <a:rPr lang="de-DE" sz="2000" dirty="0" err="1">
                <a:solidFill>
                  <a:srgbClr val="000000"/>
                </a:solidFill>
              </a:rPr>
              <a:t>GuD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br>
              <a:rPr lang="de-DE" sz="2000" dirty="0">
                <a:solidFill>
                  <a:srgbClr val="000000"/>
                </a:solidFill>
              </a:rPr>
            </a:br>
            <a:r>
              <a:rPr lang="de-DE" sz="2000" dirty="0">
                <a:solidFill>
                  <a:srgbClr val="000000"/>
                </a:solidFill>
              </a:rPr>
              <a:t>    meist knapp aber </a:t>
            </a:r>
            <a:r>
              <a:rPr lang="de-DE" sz="2000" b="1" dirty="0">
                <a:solidFill>
                  <a:srgbClr val="990099"/>
                </a:solidFill>
              </a:rPr>
              <a:t>keineswegs grundsätzlich überlegen</a:t>
            </a:r>
            <a:r>
              <a:rPr lang="de-DE" sz="2000" dirty="0">
                <a:solidFill>
                  <a:srgbClr val="000000"/>
                </a:solidFill>
              </a:rPr>
              <a:t>. </a:t>
            </a:r>
            <a:br>
              <a:rPr lang="de-DE" sz="2000" dirty="0">
                <a:solidFill>
                  <a:srgbClr val="000000"/>
                </a:solidFill>
              </a:rPr>
            </a:br>
            <a:r>
              <a:rPr lang="de-DE" sz="2000" dirty="0">
                <a:solidFill>
                  <a:srgbClr val="000000"/>
                </a:solidFill>
              </a:rPr>
              <a:t>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  Es kommt nicht nur auf die Anlage  sondern ganz erheblich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0"/>
                </a:solidFill>
              </a:rPr>
              <a:t>                                                                           auch auf </a:t>
            </a:r>
            <a:r>
              <a:rPr lang="de-DE" sz="2000" dirty="0">
                <a:solidFill>
                  <a:srgbClr val="0033CC"/>
                </a:solidFill>
              </a:rPr>
              <a:t>die Betriebsweise</a:t>
            </a:r>
            <a:r>
              <a:rPr lang="de-DE" sz="2000" dirty="0">
                <a:solidFill>
                  <a:srgbClr val="000000"/>
                </a:solidFill>
              </a:rPr>
              <a:t> an. </a:t>
            </a:r>
          </a:p>
        </p:txBody>
      </p: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179388" y="3212976"/>
            <a:ext cx="86074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 Die </a:t>
            </a:r>
            <a:r>
              <a:rPr lang="de-DE" sz="2000" b="1" dirty="0">
                <a:solidFill>
                  <a:srgbClr val="FF3300"/>
                </a:solidFill>
              </a:rPr>
              <a:t>KWK unterliegt</a:t>
            </a:r>
            <a:r>
              <a:rPr lang="de-DE" sz="2000" dirty="0">
                <a:solidFill>
                  <a:srgbClr val="000000"/>
                </a:solidFill>
              </a:rPr>
              <a:t> deutlich im technischen Wettbewerb </a:t>
            </a:r>
            <a:br>
              <a:rPr lang="de-DE" sz="2000" dirty="0">
                <a:solidFill>
                  <a:srgbClr val="000000"/>
                </a:solidFill>
              </a:rPr>
            </a:br>
            <a:r>
              <a:rPr lang="de-DE" sz="2000" dirty="0">
                <a:solidFill>
                  <a:srgbClr val="000000"/>
                </a:solidFill>
              </a:rPr>
              <a:t>                                                       mit </a:t>
            </a:r>
            <a:r>
              <a:rPr lang="de-DE" sz="2000" b="1" dirty="0" err="1">
                <a:solidFill>
                  <a:srgbClr val="FF3300"/>
                </a:solidFill>
              </a:rPr>
              <a:t>GuD</a:t>
            </a:r>
            <a:r>
              <a:rPr lang="de-DE" sz="2000" b="1" dirty="0">
                <a:solidFill>
                  <a:srgbClr val="FF3300"/>
                </a:solidFill>
              </a:rPr>
              <a:t>-Kraftwerk und Wärmepumpe</a:t>
            </a:r>
            <a:r>
              <a:rPr lang="de-DE" sz="2000" dirty="0">
                <a:solidFill>
                  <a:srgbClr val="000000"/>
                </a:solidFill>
              </a:rPr>
              <a:t>.</a:t>
            </a:r>
            <a:br>
              <a:rPr lang="de-DE" sz="2000" dirty="0">
                <a:solidFill>
                  <a:srgbClr val="000000"/>
                </a:solidFill>
              </a:rPr>
            </a:br>
            <a:endParaRPr lang="de-DE" sz="20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 Eine </a:t>
            </a:r>
            <a:r>
              <a:rPr lang="de-DE" sz="2000" b="1" dirty="0">
                <a:solidFill>
                  <a:srgbClr val="333399"/>
                </a:solidFill>
              </a:rPr>
              <a:t>herausragende Subventionierung</a:t>
            </a:r>
            <a:r>
              <a:rPr lang="de-DE" sz="2000" dirty="0">
                <a:solidFill>
                  <a:srgbClr val="000000"/>
                </a:solidFill>
              </a:rPr>
              <a:t> der KWK </a:t>
            </a:r>
            <a:br>
              <a:rPr lang="de-DE" sz="2000" dirty="0">
                <a:solidFill>
                  <a:srgbClr val="000000"/>
                </a:solidFill>
              </a:rPr>
            </a:br>
            <a:r>
              <a:rPr lang="de-DE" sz="2000" dirty="0">
                <a:solidFill>
                  <a:srgbClr val="000000"/>
                </a:solidFill>
              </a:rPr>
              <a:t>                führt zu einem </a:t>
            </a:r>
            <a:r>
              <a:rPr lang="de-DE" sz="2000" b="1" dirty="0">
                <a:solidFill>
                  <a:srgbClr val="333399"/>
                </a:solidFill>
              </a:rPr>
              <a:t>suboptimalen Ergebnis</a:t>
            </a:r>
            <a:r>
              <a:rPr lang="de-DE" sz="2000" dirty="0">
                <a:solidFill>
                  <a:srgbClr val="000000"/>
                </a:solidFill>
              </a:rPr>
              <a:t> bei der Energie-Effizienz.</a:t>
            </a:r>
            <a:r>
              <a:rPr lang="de-DE" sz="1400" dirty="0">
                <a:solidFill>
                  <a:srgbClr val="000000"/>
                </a:solidFill>
              </a:rPr>
              <a:t>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79876" name="Rectangle 6"/>
          <p:cNvSpPr>
            <a:spLocks noChangeArrowheads="1"/>
          </p:cNvSpPr>
          <p:nvPr/>
        </p:nvSpPr>
        <p:spPr bwMode="auto">
          <a:xfrm>
            <a:off x="215900" y="188913"/>
            <a:ext cx="12430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b="1" u="sng" dirty="0">
                <a:solidFill>
                  <a:srgbClr val="000000"/>
                </a:solidFill>
              </a:rPr>
              <a:t>Fazit: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07504" y="5446965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die Wärmeauskopplung aus einem </a:t>
            </a:r>
            <a:r>
              <a:rPr lang="de-DE" b="1" dirty="0" smtClean="0">
                <a:solidFill>
                  <a:srgbClr val="FF0000"/>
                </a:solidFill>
              </a:rPr>
              <a:t>großen optimierten </a:t>
            </a:r>
            <a:r>
              <a:rPr lang="de-DE" dirty="0" err="1" smtClean="0"/>
              <a:t>GuD</a:t>
            </a:r>
            <a:r>
              <a:rPr lang="de-DE" dirty="0" smtClean="0"/>
              <a:t> wäre optimal,</a:t>
            </a:r>
            <a:br>
              <a:rPr lang="de-DE" dirty="0" smtClean="0"/>
            </a:br>
            <a:r>
              <a:rPr lang="de-DE" dirty="0" smtClean="0"/>
              <a:t>                          aber doch </a:t>
            </a:r>
            <a:r>
              <a:rPr lang="de-DE" dirty="0" smtClean="0">
                <a:solidFill>
                  <a:srgbClr val="7030A0"/>
                </a:solidFill>
              </a:rPr>
              <a:t>nur geringfügig effizienter </a:t>
            </a:r>
            <a:r>
              <a:rPr lang="de-DE" dirty="0" smtClean="0"/>
              <a:t>als { </a:t>
            </a:r>
            <a:r>
              <a:rPr lang="de-DE" dirty="0" smtClean="0">
                <a:solidFill>
                  <a:srgbClr val="FF0000"/>
                </a:solidFill>
              </a:rPr>
              <a:t>dieses</a:t>
            </a:r>
            <a:r>
              <a:rPr lang="de-DE" dirty="0" smtClean="0"/>
              <a:t> </a:t>
            </a:r>
            <a:r>
              <a:rPr lang="de-DE" dirty="0" err="1" smtClean="0"/>
              <a:t>GuD</a:t>
            </a:r>
            <a:r>
              <a:rPr lang="de-DE" dirty="0" smtClean="0"/>
              <a:t> +WP}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923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843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8313" y="1328738"/>
            <a:ext cx="8424862" cy="3878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800" u="sng">
                <a:cs typeface="+mn-cs"/>
              </a:rPr>
              <a:t>Eine schlichte Überlegung:</a:t>
            </a:r>
          </a:p>
          <a:p>
            <a:pPr>
              <a:defRPr/>
            </a:pPr>
            <a:endParaRPr lang="de-DE" sz="1800">
              <a:cs typeface="+mn-c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2400" b="1">
                <a:cs typeface="+mn-cs"/>
              </a:rPr>
              <a:t>mit </a:t>
            </a:r>
            <a:r>
              <a:rPr lang="de-DE" sz="2400" b="1">
                <a:solidFill>
                  <a:srgbClr val="006600"/>
                </a:solidFill>
                <a:cs typeface="+mn-cs"/>
              </a:rPr>
              <a:t>Erdgas</a:t>
            </a:r>
            <a:r>
              <a:rPr lang="de-DE" sz="2400" b="1">
                <a:cs typeface="+mn-cs"/>
              </a:rPr>
              <a:t> wird in Deutschland überwiegend geheizt</a:t>
            </a:r>
            <a:br>
              <a:rPr lang="de-DE" sz="2400" b="1">
                <a:cs typeface="+mn-cs"/>
              </a:rPr>
            </a:br>
            <a:r>
              <a:rPr lang="de-DE" sz="2400" b="1">
                <a:cs typeface="+mn-cs"/>
              </a:rPr>
              <a:t>   </a:t>
            </a:r>
            <a:r>
              <a:rPr lang="de-DE">
                <a:cs typeface="+mn-cs"/>
              </a:rPr>
              <a:t> ca. </a:t>
            </a:r>
            <a:r>
              <a:rPr lang="de-DE" b="1">
                <a:solidFill>
                  <a:srgbClr val="006600"/>
                </a:solidFill>
                <a:cs typeface="+mn-cs"/>
              </a:rPr>
              <a:t>50% Antei</a:t>
            </a:r>
            <a:r>
              <a:rPr lang="de-DE">
                <a:cs typeface="+mn-cs"/>
              </a:rPr>
              <a:t>l im Gebäudebestand</a:t>
            </a:r>
            <a:endParaRPr lang="de-DE" sz="2400" b="1">
              <a:cs typeface="+mn-cs"/>
            </a:endParaRPr>
          </a:p>
          <a:p>
            <a:pPr>
              <a:defRPr/>
            </a:pPr>
            <a:endParaRPr lang="de-DE" sz="1800">
              <a:cs typeface="+mn-c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2400" b="1">
                <a:cs typeface="+mn-cs"/>
              </a:rPr>
              <a:t>{</a:t>
            </a:r>
            <a:r>
              <a:rPr lang="de-DE" sz="2400" b="1">
                <a:solidFill>
                  <a:srgbClr val="C00000"/>
                </a:solidFill>
                <a:cs typeface="+mn-cs"/>
              </a:rPr>
              <a:t>GuD  und WP</a:t>
            </a:r>
            <a:r>
              <a:rPr lang="de-DE" sz="2400" b="1">
                <a:cs typeface="+mn-cs"/>
              </a:rPr>
              <a:t>} erzeugen am effizientesten Heizwärme</a:t>
            </a:r>
            <a:br>
              <a:rPr lang="de-DE" sz="2400" b="1">
                <a:cs typeface="+mn-cs"/>
              </a:rPr>
            </a:br>
            <a:r>
              <a:rPr lang="de-DE" sz="800" b="1">
                <a:cs typeface="+mn-cs"/>
              </a:rPr>
              <a:t>  </a:t>
            </a:r>
            <a:r>
              <a:rPr lang="de-DE" sz="1800" b="1">
                <a:cs typeface="+mn-cs"/>
              </a:rPr>
              <a:t/>
            </a:r>
            <a:br>
              <a:rPr lang="de-DE" sz="1800" b="1">
                <a:cs typeface="+mn-cs"/>
              </a:rPr>
            </a:br>
            <a:r>
              <a:rPr lang="de-DE" sz="1800">
                <a:cs typeface="+mn-cs"/>
              </a:rPr>
              <a:t> </a:t>
            </a:r>
            <a:r>
              <a:rPr lang="de-DE">
                <a:cs typeface="+mn-cs"/>
              </a:rPr>
              <a:t>Faktor        </a:t>
            </a:r>
            <a:r>
              <a:rPr lang="de-DE" b="1">
                <a:cs typeface="+mn-cs"/>
              </a:rPr>
              <a:t>&gt;= 2</a:t>
            </a:r>
            <a:r>
              <a:rPr lang="de-DE">
                <a:cs typeface="+mn-cs"/>
              </a:rPr>
              <a:t>      besser als </a:t>
            </a:r>
            <a:r>
              <a:rPr lang="de-DE" b="1">
                <a:solidFill>
                  <a:srgbClr val="0000FF"/>
                </a:solidFill>
                <a:cs typeface="+mn-cs"/>
              </a:rPr>
              <a:t>Brennwertkessel</a:t>
            </a:r>
            <a:r>
              <a:rPr lang="de-DE">
                <a:cs typeface="+mn-cs"/>
              </a:rPr>
              <a:t/>
            </a:r>
            <a:br>
              <a:rPr lang="de-DE">
                <a:cs typeface="+mn-cs"/>
              </a:rPr>
            </a:br>
            <a:r>
              <a:rPr lang="de-DE">
                <a:cs typeface="+mn-cs"/>
              </a:rPr>
              <a:t> Faktor  </a:t>
            </a:r>
            <a:r>
              <a:rPr lang="de-DE" b="1">
                <a:solidFill>
                  <a:srgbClr val="993300"/>
                </a:solidFill>
                <a:cs typeface="+mn-cs"/>
              </a:rPr>
              <a:t>bis zu 2</a:t>
            </a:r>
            <a:r>
              <a:rPr lang="de-DE">
                <a:cs typeface="+mn-cs"/>
              </a:rPr>
              <a:t>     </a:t>
            </a:r>
            <a:r>
              <a:rPr lang="de-DE">
                <a:solidFill>
                  <a:srgbClr val="993300"/>
                </a:solidFill>
                <a:cs typeface="+mn-cs"/>
              </a:rPr>
              <a:t>besser als</a:t>
            </a:r>
            <a:r>
              <a:rPr lang="de-DE" b="1">
                <a:solidFill>
                  <a:srgbClr val="993300"/>
                </a:solidFill>
                <a:cs typeface="+mn-cs"/>
              </a:rPr>
              <a:t> KWK</a:t>
            </a:r>
            <a:r>
              <a:rPr lang="de-DE">
                <a:cs typeface="+mn-cs"/>
              </a:rPr>
              <a:t/>
            </a:r>
            <a:br>
              <a:rPr lang="de-DE">
                <a:cs typeface="+mn-cs"/>
              </a:rPr>
            </a:br>
            <a:r>
              <a:rPr lang="de-DE" sz="1800">
                <a:cs typeface="+mn-cs"/>
              </a:rPr>
              <a:t/>
            </a:r>
            <a:br>
              <a:rPr lang="de-DE" sz="1800">
                <a:cs typeface="+mn-cs"/>
              </a:rPr>
            </a:br>
            <a:endParaRPr lang="de-DE" sz="1800">
              <a:cs typeface="+mn-c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1800">
                <a:cs typeface="+mn-cs"/>
              </a:rPr>
              <a:t> daraus folgt:   ??</a:t>
            </a:r>
          </a:p>
          <a:p>
            <a:pPr>
              <a:defRPr/>
            </a:pPr>
            <a:endParaRPr lang="de-DE" sz="18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feld 1"/>
          <p:cNvSpPr txBox="1">
            <a:spLocks noChangeArrowheads="1"/>
          </p:cNvSpPr>
          <p:nvPr/>
        </p:nvSpPr>
        <p:spPr bwMode="auto">
          <a:xfrm>
            <a:off x="647700" y="1517650"/>
            <a:ext cx="7885113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200" b="1"/>
              <a:t>Warum setzt sich die el. Wärmepumpe nur so langsam durch ?</a:t>
            </a:r>
          </a:p>
          <a:p>
            <a:pPr algn="ctr"/>
            <a:endParaRPr lang="de-DE" sz="1800"/>
          </a:p>
          <a:p>
            <a:pPr algn="ctr"/>
            <a:r>
              <a:rPr lang="de-DE" sz="1800"/>
              <a:t>it‘s the economy, stupid !  </a:t>
            </a:r>
            <a:r>
              <a:rPr lang="de-DE" sz="2800" b="1">
                <a:solidFill>
                  <a:srgbClr val="FF00FF"/>
                </a:solidFill>
              </a:rPr>
              <a:t>?</a:t>
            </a:r>
          </a:p>
          <a:p>
            <a:pPr algn="ctr"/>
            <a:endParaRPr lang="de-DE" sz="1800"/>
          </a:p>
          <a:p>
            <a:pPr algn="ctr"/>
            <a:endParaRPr lang="de-DE" sz="1800"/>
          </a:p>
          <a:p>
            <a:r>
              <a:rPr lang="de-DE" sz="1800" b="1"/>
              <a:t>es sind tatsächlich:</a:t>
            </a:r>
          </a:p>
          <a:p>
            <a:pPr algn="ctr"/>
            <a:r>
              <a:rPr lang="de-DE" sz="2400" b="1">
                <a:solidFill>
                  <a:srgbClr val="FF00FF"/>
                </a:solidFill>
              </a:rPr>
              <a:t>  </a:t>
            </a:r>
            <a:r>
              <a:rPr lang="de-DE" sz="3200" b="1">
                <a:solidFill>
                  <a:srgbClr val="FF00FF"/>
                </a:solidFill>
              </a:rPr>
              <a:t>diskriminierende Steuern und Abgaben</a:t>
            </a:r>
            <a:r>
              <a:rPr lang="de-DE" sz="32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1224910"/>
            <a:ext cx="8136904" cy="472437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Einleitung: </a:t>
            </a:r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Rolle des Erdgases für</a:t>
            </a:r>
            <a:r>
              <a:rPr lang="de-DE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{</a:t>
            </a:r>
            <a:r>
              <a:rPr lang="de-DE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Wärme</a:t>
            </a:r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und </a:t>
            </a:r>
            <a:r>
              <a:rPr lang="de-DE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Strom}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und </a:t>
            </a:r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Thermodynamisch optimiertes Heizen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e-DE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Wie vergleicht man</a:t>
            </a:r>
            <a:r>
              <a:rPr lang="de-DE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KWK  und  getrennte Erzeugung   </a:t>
            </a:r>
          </a:p>
          <a:p>
            <a:r>
              <a:rPr lang="de-DE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2.0 Vorgaben der EU und einer wissenschaftlichen Vorgehensweise</a:t>
            </a:r>
            <a:b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2.1  Ein einfaches Vergleichsschema </a:t>
            </a:r>
          </a:p>
          <a:p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2.11 Dezentraler Kessel und zentrale Stromerzeugung,   2.12  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Wärmeversorger mit KWK –Anlage,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2.13 Dezentrale WP und zentrales </a:t>
            </a:r>
            <a:r>
              <a:rPr lang="de-DE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GuD</a:t>
            </a:r>
            <a:endParaRPr lang="de-DE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de-DE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e-DE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Der KWK  Mythos  </a:t>
            </a:r>
            <a:r>
              <a:rPr lang="de-DE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( nur Erinnerung)</a:t>
            </a:r>
          </a:p>
          <a:p>
            <a:r>
              <a:rPr lang="de-DE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de-DE" sz="1400" b="1" u="sng" dirty="0" smtClean="0">
                <a:latin typeface="Arial" pitchFamily="34" charset="0"/>
                <a:cs typeface="Arial" pitchFamily="34" charset="0"/>
              </a:rPr>
              <a:t>Ergebnisse bei Erdgas 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für Vergleich KWK - Getrennte Erzeugung:</a:t>
            </a:r>
          </a:p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4.0  </a:t>
            </a:r>
            <a:r>
              <a:rPr lang="de-DE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Modernisierungs</a:t>
            </a: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Szenario</a:t>
            </a:r>
          </a:p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   4.1  </a:t>
            </a: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Strom und </a:t>
            </a:r>
            <a:r>
              <a:rPr lang="de-DE" sz="12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gesamte Endenergie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   </a:t>
            </a:r>
            <a:br>
              <a:rPr lang="de-DE" sz="1200" b="1" dirty="0" smtClean="0">
                <a:latin typeface="Arial" pitchFamily="34" charset="0"/>
                <a:cs typeface="Arial" pitchFamily="34" charset="0"/>
              </a:rPr>
            </a:b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   4.2  </a:t>
            </a: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Kann </a:t>
            </a:r>
            <a:r>
              <a:rPr lang="de-DE" sz="1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optimale KWK die </a:t>
            </a: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Effizienz eines </a:t>
            </a:r>
            <a:r>
              <a:rPr lang="de-DE" sz="1200" b="1" dirty="0" err="1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GuD</a:t>
            </a:r>
            <a:r>
              <a:rPr lang="de-DE" sz="12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-WP- Systems</a:t>
            </a:r>
            <a:r>
              <a:rPr lang="de-DE" sz="1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je erreichen?</a:t>
            </a:r>
          </a:p>
          <a:p>
            <a:r>
              <a:rPr lang="de-DE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Fazit:</a:t>
            </a:r>
          </a:p>
          <a:p>
            <a:endParaRPr lang="de-DE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5.  </a:t>
            </a:r>
            <a:r>
              <a:rPr lang="de-DE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Wärmepumpentarif  </a:t>
            </a:r>
            <a:r>
              <a:rPr lang="de-DE" sz="1400" b="1" u="sng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zur Überwindung diskriminierender Steuern und Abgaben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5.0 jetzige Preisstruktur 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für  Wärmepumpen-Strom 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(Alt-Tarif)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5.1 </a:t>
            </a:r>
            <a:r>
              <a:rPr lang="de-DE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Rückwälzung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der Steuern und Abgaben auf die </a:t>
            </a:r>
            <a:r>
              <a:rPr lang="de-DE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eingesetzte </a:t>
            </a:r>
            <a:r>
              <a:rPr lang="de-DE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kWh</a:t>
            </a:r>
            <a:r>
              <a:rPr lang="de-DE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Erdgas</a:t>
            </a:r>
            <a:endParaRPr lang="de-DE" sz="1200" b="1" dirty="0" smtClean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5.3  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Wärmepumpentarif ohne Diskriminierung 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400" b="1" dirty="0" smtClean="0">
                <a:latin typeface="Arial" pitchFamily="34" charset="0"/>
                <a:cs typeface="Arial" pitchFamily="34" charset="0"/>
              </a:rPr>
            </a:b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de-DE" sz="12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5.31</a:t>
            </a:r>
            <a:r>
              <a:rPr lang="de-DE" sz="12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Grundanforderungen Wärmepumpentarif</a:t>
            </a:r>
            <a:endParaRPr lang="de-DE" sz="1200" b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5.32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Ausgestaltung des  </a:t>
            </a:r>
            <a:r>
              <a:rPr lang="de-DE" sz="1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diskriminierungsfreien</a:t>
            </a: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WP- Tarifes </a:t>
            </a:r>
            <a:endParaRPr lang="de-DE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27584" y="221739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 smtClean="0">
                <a:solidFill>
                  <a:srgbClr val="000000"/>
                </a:solidFill>
                <a:cs typeface="Arial" charset="0"/>
              </a:rPr>
              <a:t>Wärmepumpentarif ohne </a:t>
            </a:r>
            <a:r>
              <a:rPr lang="de-DE" sz="2400" b="1" dirty="0" smtClean="0">
                <a:solidFill>
                  <a:srgbClr val="000099"/>
                </a:solidFill>
                <a:cs typeface="Arial" charset="0"/>
              </a:rPr>
              <a:t>  </a:t>
            </a:r>
            <a:r>
              <a:rPr lang="de-DE" sz="2400" b="1" dirty="0" smtClean="0">
                <a:solidFill>
                  <a:srgbClr val="FF0000"/>
                </a:solidFill>
                <a:cs typeface="Arial" charset="0"/>
              </a:rPr>
              <a:t>diskriminierende Sonderlasten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99592" y="1772816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Wärmepumpentarif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zur Überwindung </a:t>
            </a:r>
            <a:r>
              <a:rPr lang="de-DE" sz="28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8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8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diskriminierender Steuern und Abgaben</a:t>
            </a:r>
          </a:p>
        </p:txBody>
      </p:sp>
      <p:sp>
        <p:nvSpPr>
          <p:cNvPr id="3" name="Rechteck 2"/>
          <p:cNvSpPr/>
          <p:nvPr/>
        </p:nvSpPr>
        <p:spPr>
          <a:xfrm>
            <a:off x="251520" y="18864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5.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57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5400675" y="6165850"/>
            <a:ext cx="3598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FF"/>
                </a:solidFill>
              </a:rPr>
              <a:t>   WP =  Wärmepumpe</a:t>
            </a:r>
            <a:br>
              <a:rPr lang="de-DE" sz="1200">
                <a:solidFill>
                  <a:srgbClr val="0000FF"/>
                </a:solidFill>
              </a:rPr>
            </a:br>
            <a:r>
              <a:rPr lang="de-DE" sz="1200">
                <a:solidFill>
                  <a:srgbClr val="0000FF"/>
                </a:solidFill>
              </a:rPr>
              <a:t> KWK =  Strom („Kraft“) – Wärmekopplung 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auto">
          <a:xfrm>
            <a:off x="0" y="1307083"/>
            <a:ext cx="9144000" cy="2769989"/>
          </a:xfrm>
          <a:prstGeom prst="rect">
            <a:avLst/>
          </a:prstGeom>
          <a:gradFill rotWithShape="1">
            <a:gsLst>
              <a:gs pos="0">
                <a:srgbClr val="FF3399"/>
              </a:gs>
              <a:gs pos="0">
                <a:srgbClr val="FF6633">
                  <a:alpha val="40000"/>
                </a:srgbClr>
              </a:gs>
              <a:gs pos="73000">
                <a:srgbClr val="FFFF00"/>
              </a:gs>
              <a:gs pos="95000">
                <a:srgbClr val="01A78F">
                  <a:alpha val="36000"/>
                </a:srgbClr>
              </a:gs>
              <a:gs pos="100000">
                <a:srgbClr val="3366FF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b="1" dirty="0">
                <a:solidFill>
                  <a:srgbClr val="0033CC"/>
                </a:solidFill>
                <a:cs typeface="Arial" charset="0"/>
              </a:rPr>
              <a:t> </a:t>
            </a:r>
            <a:r>
              <a:rPr lang="de-DE" sz="2400" b="1" dirty="0">
                <a:solidFill>
                  <a:srgbClr val="000000"/>
                </a:solidFill>
                <a:cs typeface="Arial" charset="0"/>
              </a:rPr>
              <a:t>Anforderungen an einen</a:t>
            </a:r>
            <a:r>
              <a:rPr lang="de-DE" sz="2800" b="1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de-DE" sz="2800" b="1" dirty="0">
                <a:solidFill>
                  <a:srgbClr val="000000"/>
                </a:solidFill>
                <a:cs typeface="Arial" charset="0"/>
              </a:rPr>
            </a:br>
            <a:r>
              <a:rPr lang="de-DE" sz="2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3600" b="1" dirty="0">
                <a:solidFill>
                  <a:srgbClr val="000000"/>
                </a:solidFill>
                <a:cs typeface="Arial" charset="0"/>
              </a:rPr>
              <a:t>Wärmepumpentarif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40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3200" b="1" dirty="0">
                <a:solidFill>
                  <a:srgbClr val="9900CC"/>
                </a:solidFill>
                <a:cs typeface="Arial" charset="0"/>
              </a:rPr>
              <a:t>zur Überwindung diskriminierender Steuern und Abgaben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rgbClr val="000000"/>
                </a:solidFill>
                <a:cs typeface="Arial" charset="0"/>
              </a:rPr>
              <a:t>beim thermodynamisch optimierten Heizen</a:t>
            </a:r>
            <a:r>
              <a:rPr lang="de-DE" sz="1200" b="1" dirty="0">
                <a:solidFill>
                  <a:srgbClr val="993300"/>
                </a:solidFill>
                <a:cs typeface="Arial" charset="0"/>
              </a:rPr>
              <a:t/>
            </a:r>
            <a:br>
              <a:rPr lang="de-DE" sz="1200" b="1" dirty="0">
                <a:solidFill>
                  <a:srgbClr val="993300"/>
                </a:solidFill>
                <a:cs typeface="Arial" charset="0"/>
              </a:rPr>
            </a:br>
            <a:r>
              <a:rPr lang="de-DE" sz="1200" b="1" dirty="0">
                <a:solidFill>
                  <a:srgbClr val="993300"/>
                </a:solidFill>
                <a:cs typeface="Arial" charset="0"/>
              </a:rPr>
              <a:t>  </a:t>
            </a:r>
            <a:endParaRPr lang="de-DE" b="1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2592388" y="4391694"/>
            <a:ext cx="39608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 dirty="0">
                <a:solidFill>
                  <a:srgbClr val="000000"/>
                </a:solidFill>
              </a:rPr>
              <a:t>Dr. Gerhard Luther</a:t>
            </a:r>
            <a:br>
              <a:rPr lang="de-DE" sz="1800" b="1" dirty="0">
                <a:solidFill>
                  <a:srgbClr val="000000"/>
                </a:solidFill>
              </a:rPr>
            </a:br>
            <a:r>
              <a:rPr lang="de-DE" sz="1400" dirty="0">
                <a:solidFill>
                  <a:srgbClr val="000000"/>
                </a:solidFill>
              </a:rPr>
              <a:t>Universität des Saarlandes, </a:t>
            </a:r>
            <a:r>
              <a:rPr lang="de-DE" sz="1400" dirty="0" err="1">
                <a:solidFill>
                  <a:srgbClr val="000000"/>
                </a:solidFill>
              </a:rPr>
              <a:t>FSt</a:t>
            </a:r>
            <a:r>
              <a:rPr lang="de-DE" sz="1400" dirty="0">
                <a:solidFill>
                  <a:srgbClr val="000000"/>
                </a:solidFill>
              </a:rPr>
              <a:t>. Zukunftsenergie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</a:rPr>
              <a:t>c/o Technische Physik – Bau </a:t>
            </a:r>
            <a:r>
              <a:rPr lang="de-DE" sz="1400" dirty="0" err="1">
                <a:solidFill>
                  <a:srgbClr val="000000"/>
                </a:solidFill>
              </a:rPr>
              <a:t>E26</a:t>
            </a:r>
            <a:endParaRPr lang="de-DE" sz="1400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</a:rPr>
              <a:t>D-66041 Saarbrücken</a:t>
            </a:r>
            <a:br>
              <a:rPr lang="de-DE" sz="1400" dirty="0">
                <a:solidFill>
                  <a:srgbClr val="000000"/>
                </a:solidFill>
              </a:rPr>
            </a:br>
            <a:r>
              <a:rPr lang="de-DE" sz="1400" dirty="0">
                <a:solidFill>
                  <a:srgbClr val="000000"/>
                </a:solidFill>
              </a:rPr>
              <a:t>EU - Germany</a:t>
            </a:r>
          </a:p>
        </p:txBody>
      </p:sp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161925" y="5908675"/>
            <a:ext cx="47244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sz="1200" b="1">
                <a:solidFill>
                  <a:srgbClr val="000000"/>
                </a:solidFill>
                <a:cs typeface="Arial" charset="0"/>
              </a:rPr>
              <a:t>Tel.: </a:t>
            </a:r>
            <a:r>
              <a:rPr lang="de-DE" sz="1200">
                <a:solidFill>
                  <a:srgbClr val="000000"/>
                </a:solidFill>
                <a:cs typeface="Arial" charset="0"/>
              </a:rPr>
              <a:t>(49)  0681/ 302-2737; Fax /302-4676</a:t>
            </a:r>
            <a:br>
              <a:rPr lang="de-DE" sz="1200">
                <a:solidFill>
                  <a:srgbClr val="000000"/>
                </a:solidFill>
                <a:cs typeface="Arial" charset="0"/>
              </a:rPr>
            </a:br>
            <a:r>
              <a:rPr lang="de-DE" sz="1200" b="1">
                <a:solidFill>
                  <a:srgbClr val="000000"/>
                </a:solidFill>
                <a:cs typeface="Arial" charset="0"/>
              </a:rPr>
              <a:t>        e-mail: </a:t>
            </a:r>
            <a:r>
              <a:rPr lang="de-DE" sz="1200" b="1">
                <a:solidFill>
                  <a:srgbClr val="000000"/>
                </a:solidFill>
                <a:cs typeface="Arial" charset="0"/>
                <a:hlinkClick r:id="rId3"/>
              </a:rPr>
              <a:t>Luther.Gerhard@vdi.de</a:t>
            </a:r>
            <a:br>
              <a:rPr lang="de-DE" sz="1200" b="1">
                <a:solidFill>
                  <a:srgbClr val="000000"/>
                </a:solidFill>
                <a:cs typeface="Arial" charset="0"/>
                <a:hlinkClick r:id="rId3"/>
              </a:rPr>
            </a:br>
            <a:r>
              <a:rPr lang="de-DE" sz="1200" b="1">
                <a:solidFill>
                  <a:srgbClr val="000000"/>
                </a:solidFill>
                <a:cs typeface="Arial" charset="0"/>
              </a:rPr>
              <a:t>                    </a:t>
            </a:r>
            <a:r>
              <a:rPr lang="de-DE" sz="1200" b="1">
                <a:solidFill>
                  <a:srgbClr val="000000"/>
                </a:solidFill>
                <a:cs typeface="Arial" charset="0"/>
                <a:hlinkClick r:id="rId4"/>
              </a:rPr>
              <a:t>luther.gerhard@mx.uni-saarland.de</a:t>
            </a:r>
            <a:r>
              <a:rPr lang="de-DE" sz="1200" b="1">
                <a:solidFill>
                  <a:srgbClr val="000000"/>
                </a:solidFill>
                <a:cs typeface="Arial" charset="0"/>
              </a:rPr>
              <a:t> </a:t>
            </a:r>
            <a:endParaRPr lang="de-DE" sz="120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sz="1200" b="1">
                <a:solidFill>
                  <a:srgbClr val="000000"/>
                </a:solidFill>
                <a:cs typeface="Arial" charset="0"/>
              </a:rPr>
              <a:t>Homepage</a:t>
            </a:r>
            <a:r>
              <a:rPr lang="de-DE" sz="1200">
                <a:solidFill>
                  <a:srgbClr val="000000"/>
                </a:solidFill>
                <a:cs typeface="Arial" charset="0"/>
              </a:rPr>
              <a:t>: </a:t>
            </a:r>
            <a:r>
              <a:rPr lang="de-DE" sz="1200" b="1">
                <a:solidFill>
                  <a:srgbClr val="000000"/>
                </a:solidFill>
                <a:cs typeface="Arial" charset="0"/>
                <a:hlinkClick r:id="rId5"/>
              </a:rPr>
              <a:t>http://www.uni-saarland.de/fak7/fze</a:t>
            </a:r>
            <a:endParaRPr lang="de-DE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179512" y="908844"/>
            <a:ext cx="1604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</a:rPr>
              <a:t>DPG2011_AKE10.3</a:t>
            </a:r>
            <a:endParaRPr lang="de-DE" sz="1400" b="1" dirty="0">
              <a:solidFill>
                <a:srgbClr val="0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79512" y="122464"/>
            <a:ext cx="8208912" cy="600164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bIns="0" rtlCol="0">
            <a:spAutoFit/>
          </a:bodyPr>
          <a:lstStyle/>
          <a:p>
            <a:r>
              <a:rPr lang="de-DE" b="1" dirty="0" err="1" smtClean="0"/>
              <a:t>UrQuelle</a:t>
            </a:r>
            <a:r>
              <a:rPr lang="de-DE" b="1" dirty="0" smtClean="0"/>
              <a:t>: </a:t>
            </a:r>
            <a:r>
              <a:rPr lang="de-DE" b="1" dirty="0" err="1" smtClean="0"/>
              <a:t>AKE</a:t>
            </a:r>
            <a:r>
              <a:rPr lang="de-DE" b="1" dirty="0" smtClean="0"/>
              <a:t>-Archiv  </a:t>
            </a:r>
            <a:r>
              <a:rPr lang="de-DE" sz="1600" b="1" dirty="0" smtClean="0">
                <a:hlinkClick r:id="rId6"/>
              </a:rPr>
              <a:t>http://</a:t>
            </a:r>
            <a:r>
              <a:rPr lang="de-DE" sz="1600" b="1" dirty="0" err="1" smtClean="0">
                <a:hlinkClick r:id="rId6"/>
              </a:rPr>
              <a:t>www.uni-saarland.de</a:t>
            </a:r>
            <a:r>
              <a:rPr lang="de-DE" sz="1600" b="1" dirty="0" smtClean="0">
                <a:hlinkClick r:id="rId6"/>
              </a:rPr>
              <a:t>/</a:t>
            </a:r>
            <a:r>
              <a:rPr lang="de-DE" sz="1600" b="1" dirty="0" err="1" smtClean="0">
                <a:hlinkClick r:id="rId6"/>
              </a:rPr>
              <a:t>fak7</a:t>
            </a:r>
            <a:r>
              <a:rPr lang="de-DE" sz="1600" b="1" dirty="0" smtClean="0">
                <a:hlinkClick r:id="rId6"/>
              </a:rPr>
              <a:t>/</a:t>
            </a:r>
            <a:r>
              <a:rPr lang="de-DE" sz="1600" b="1" dirty="0" err="1" smtClean="0">
                <a:hlinkClick r:id="rId6"/>
              </a:rPr>
              <a:t>fze</a:t>
            </a:r>
            <a:r>
              <a:rPr lang="de-DE" sz="1600" b="1" dirty="0" smtClean="0">
                <a:hlinkClick r:id="rId6"/>
              </a:rPr>
              <a:t>/</a:t>
            </a:r>
            <a:r>
              <a:rPr lang="de-DE" sz="1600" b="1" dirty="0" err="1" smtClean="0">
                <a:hlinkClick r:id="rId6"/>
              </a:rPr>
              <a:t>AKE_Archiv</a:t>
            </a:r>
            <a:r>
              <a:rPr lang="de-DE" sz="1600" b="1" dirty="0" smtClean="0">
                <a:hlinkClick r:id="rId6"/>
              </a:rPr>
              <a:t>/</a:t>
            </a:r>
            <a:r>
              <a:rPr lang="de-DE" sz="1600" b="1" dirty="0" err="1" smtClean="0">
                <a:hlinkClick r:id="rId6"/>
              </a:rPr>
              <a:t>DPG2011-AKE_Dresden</a:t>
            </a:r>
            <a:r>
              <a:rPr lang="de-DE" sz="1600" b="1" dirty="0" smtClean="0">
                <a:hlinkClick r:id="rId6"/>
              </a:rPr>
              <a:t>/</a:t>
            </a:r>
            <a:r>
              <a:rPr lang="de-DE" sz="1600" b="1" dirty="0" err="1" smtClean="0">
                <a:hlinkClick r:id="rId6"/>
              </a:rPr>
              <a:t>Links_DPG2011.htm#AKE</a:t>
            </a:r>
            <a:r>
              <a:rPr lang="de-DE" sz="1600" b="1" dirty="0" smtClean="0">
                <a:hlinkClick r:id="rId6"/>
              </a:rPr>
              <a:t> 10.3</a:t>
            </a:r>
            <a:r>
              <a:rPr lang="de-DE" b="1" dirty="0" smtClean="0">
                <a:hlinkClick r:id="rId7"/>
              </a:rPr>
              <a:t> </a:t>
            </a:r>
            <a:r>
              <a:rPr lang="de-DE" b="1" dirty="0" smtClean="0">
                <a:hlinkClick r:id="rId8"/>
              </a:rPr>
              <a:t>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xmlns="" val="17091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ctrTitle"/>
          </p:nvPr>
        </p:nvSpPr>
        <p:spPr>
          <a:xfrm>
            <a:off x="684213" y="1989138"/>
            <a:ext cx="7772400" cy="1470025"/>
          </a:xfrm>
        </p:spPr>
        <p:txBody>
          <a:bodyPr/>
          <a:lstStyle/>
          <a:p>
            <a:r>
              <a:rPr lang="de-DE" sz="3200" dirty="0" smtClean="0">
                <a:solidFill>
                  <a:srgbClr val="7030A0"/>
                </a:solidFill>
              </a:rPr>
              <a:t>jetzige</a:t>
            </a:r>
            <a:r>
              <a:rPr lang="de-DE" sz="3200" dirty="0" smtClean="0"/>
              <a:t> Preisstruktur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Wärmepumpen-Strom </a:t>
            </a:r>
          </a:p>
        </p:txBody>
      </p:sp>
      <p:sp>
        <p:nvSpPr>
          <p:cNvPr id="3" name="Text Box 58"/>
          <p:cNvSpPr txBox="1">
            <a:spLocks noChangeArrowheads="1"/>
          </p:cNvSpPr>
          <p:nvPr/>
        </p:nvSpPr>
        <p:spPr bwMode="auto">
          <a:xfrm>
            <a:off x="71438" y="80963"/>
            <a:ext cx="2132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srgbClr val="000000"/>
                </a:solidFill>
              </a:rPr>
              <a:t>5.0</a:t>
            </a:r>
            <a:endParaRPr lang="de-DE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0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feld 2"/>
          <p:cNvSpPr txBox="1">
            <a:spLocks noChangeArrowheads="1"/>
          </p:cNvSpPr>
          <p:nvPr/>
        </p:nvSpPr>
        <p:spPr bwMode="auto">
          <a:xfrm>
            <a:off x="395288" y="260350"/>
            <a:ext cx="8748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b="1">
                <a:solidFill>
                  <a:srgbClr val="000000"/>
                </a:solidFill>
              </a:rPr>
              <a:t>-3. </a:t>
            </a:r>
            <a:r>
              <a:rPr lang="de-DE" sz="2800" b="1">
                <a:solidFill>
                  <a:srgbClr val="000000"/>
                </a:solidFill>
              </a:rPr>
              <a:t>Struktur des Sondervertrag-Tarifes (</a:t>
            </a:r>
            <a:r>
              <a:rPr lang="de-DE" sz="1800">
                <a:solidFill>
                  <a:srgbClr val="000000"/>
                </a:solidFill>
              </a:rPr>
              <a:t>ohne MWSt.</a:t>
            </a:r>
            <a:r>
              <a:rPr lang="de-DE" sz="28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1507" name="Textfeld 3"/>
          <p:cNvSpPr txBox="1">
            <a:spLocks noChangeArrowheads="1"/>
          </p:cNvSpPr>
          <p:nvPr/>
        </p:nvSpPr>
        <p:spPr bwMode="auto">
          <a:xfrm>
            <a:off x="144463" y="6351588"/>
            <a:ext cx="7307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</a:rPr>
              <a:t>Quelle</a:t>
            </a:r>
            <a:r>
              <a:rPr lang="de-DE" sz="1200" b="1">
                <a:solidFill>
                  <a:srgbClr val="000000"/>
                </a:solidFill>
              </a:rPr>
              <a:t>: energis : </a:t>
            </a:r>
            <a:r>
              <a:rPr lang="de-DE" sz="1200">
                <a:solidFill>
                  <a:srgbClr val="000000"/>
                </a:solidFill>
              </a:rPr>
              <a:t>Preisblatt „Strom“, Stand 2011.0101, und  eigene Schätzung nach privater Mitteilung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</a:rPr>
              <a:t> </a:t>
            </a:r>
            <a:r>
              <a:rPr lang="de-DE" sz="1000">
                <a:solidFill>
                  <a:srgbClr val="000000"/>
                </a:solidFill>
              </a:rPr>
              <a:t>Speicher: StaatlicheBelastung-Elektrizitaet.xls </a:t>
            </a:r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1508" name="Textfeld 5"/>
          <p:cNvSpPr txBox="1">
            <a:spLocks noChangeArrowheads="1"/>
          </p:cNvSpPr>
          <p:nvPr/>
        </p:nvSpPr>
        <p:spPr bwMode="auto">
          <a:xfrm>
            <a:off x="179388" y="5949950"/>
            <a:ext cx="885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Tarif Wärmepumpen gültig ab 1.1.2011, energis GmbH (RWE-Tochter), Saarbrücken  </a:t>
            </a:r>
          </a:p>
        </p:txBody>
      </p:sp>
      <p:grpSp>
        <p:nvGrpSpPr>
          <p:cNvPr id="21509" name="Group 11"/>
          <p:cNvGrpSpPr>
            <a:grpSpLocks/>
          </p:cNvGrpSpPr>
          <p:nvPr/>
        </p:nvGrpSpPr>
        <p:grpSpPr bwMode="auto">
          <a:xfrm>
            <a:off x="496888" y="1700213"/>
            <a:ext cx="8067675" cy="3421062"/>
            <a:chOff x="313" y="1071"/>
            <a:chExt cx="5082" cy="2155"/>
          </a:xfrm>
        </p:grpSpPr>
        <p:pic>
          <p:nvPicPr>
            <p:cNvPr id="2151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071"/>
              <a:ext cx="5082" cy="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3946" y="2591"/>
              <a:ext cx="498" cy="248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2400" b="1">
                  <a:solidFill>
                    <a:srgbClr val="333399"/>
                  </a:solidFill>
                </a:rPr>
                <a:t> 5.61 </a:t>
              </a:r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4173" y="1771"/>
              <a:ext cx="498" cy="248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2400" b="1">
                  <a:solidFill>
                    <a:srgbClr val="333399"/>
                  </a:solidFill>
                </a:rPr>
                <a:t> 0.75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380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250825" y="1196975"/>
            <a:ext cx="8435975" cy="2649538"/>
          </a:xfrm>
        </p:spPr>
        <p:txBody>
          <a:bodyPr/>
          <a:lstStyle/>
          <a:p>
            <a:r>
              <a:rPr lang="de-DE" sz="3200" dirty="0" err="1" smtClean="0"/>
              <a:t>Rückwälzung</a:t>
            </a:r>
            <a:r>
              <a:rPr lang="de-DE" sz="3200" dirty="0" smtClean="0"/>
              <a:t> der Steuern und Abgaben auf die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4800" dirty="0" smtClean="0">
                <a:solidFill>
                  <a:srgbClr val="FF0000"/>
                </a:solidFill>
              </a:rPr>
              <a:t>eingesetzte </a:t>
            </a:r>
            <a:r>
              <a:rPr lang="de-DE" sz="4800" dirty="0" err="1" smtClean="0">
                <a:solidFill>
                  <a:srgbClr val="FF0000"/>
                </a:solidFill>
              </a:rPr>
              <a:t>kWh</a:t>
            </a:r>
            <a:r>
              <a:rPr lang="de-DE" sz="4800" dirty="0" smtClean="0">
                <a:solidFill>
                  <a:srgbClr val="FF0000"/>
                </a:solidFill>
              </a:rPr>
              <a:t> </a:t>
            </a:r>
            <a:r>
              <a:rPr lang="de-DE" sz="4800" u="sng" dirty="0" smtClean="0">
                <a:solidFill>
                  <a:srgbClr val="FF0000"/>
                </a:solidFill>
              </a:rPr>
              <a:t>Erdgas</a:t>
            </a:r>
          </a:p>
        </p:txBody>
      </p:sp>
      <p:sp>
        <p:nvSpPr>
          <p:cNvPr id="22531" name="Textfeld 2"/>
          <p:cNvSpPr txBox="1">
            <a:spLocks noChangeArrowheads="1"/>
          </p:cNvSpPr>
          <p:nvPr/>
        </p:nvSpPr>
        <p:spPr bwMode="auto">
          <a:xfrm>
            <a:off x="142874" y="188913"/>
            <a:ext cx="7567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dirty="0" smtClean="0">
                <a:solidFill>
                  <a:srgbClr val="000000"/>
                </a:solidFill>
              </a:rPr>
              <a:t>5.1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1691680" y="5048745"/>
            <a:ext cx="5760640" cy="461665"/>
          </a:xfrm>
          <a:prstGeom prst="rect">
            <a:avLst/>
          </a:prstGeom>
          <a:solidFill>
            <a:srgbClr val="FFFF99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400" dirty="0" smtClean="0"/>
              <a:t>Wirkungsgrad des </a:t>
            </a:r>
            <a:r>
              <a:rPr lang="de-DE" sz="2400" dirty="0" err="1" smtClean="0"/>
              <a:t>GuD</a:t>
            </a:r>
            <a:r>
              <a:rPr lang="de-DE" sz="2400" dirty="0" smtClean="0"/>
              <a:t> :     </a:t>
            </a:r>
            <a:r>
              <a:rPr lang="el-GR" sz="2400" dirty="0" smtClean="0"/>
              <a:t>η</a:t>
            </a:r>
            <a:r>
              <a:rPr lang="de-DE" sz="2400" baseline="-25000" dirty="0" err="1" smtClean="0"/>
              <a:t>GuD</a:t>
            </a:r>
            <a:r>
              <a:rPr lang="de-DE" sz="2400" dirty="0" smtClean="0"/>
              <a:t> = 0.6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xmlns="" val="7555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2"/>
          <p:cNvSpPr txBox="1">
            <a:spLocks noChangeArrowheads="1"/>
          </p:cNvSpPr>
          <p:nvPr/>
        </p:nvSpPr>
        <p:spPr bwMode="auto">
          <a:xfrm>
            <a:off x="68263" y="4184650"/>
            <a:ext cx="11557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400" b="1" u="sng"/>
              <a:t>Rückwälzen:</a:t>
            </a:r>
            <a:endParaRPr lang="de-DE" sz="1400"/>
          </a:p>
          <a:p>
            <a:endParaRPr lang="de-DE" sz="1400"/>
          </a:p>
          <a:p>
            <a:endParaRPr lang="de-DE" sz="1400"/>
          </a:p>
          <a:p>
            <a:endParaRPr lang="de-DE" sz="1400"/>
          </a:p>
          <a:p>
            <a:endParaRPr lang="de-DE" sz="1400"/>
          </a:p>
        </p:txBody>
      </p:sp>
      <p:sp>
        <p:nvSpPr>
          <p:cNvPr id="31747" name="Textfeld 2"/>
          <p:cNvSpPr txBox="1">
            <a:spLocks noChangeArrowheads="1"/>
          </p:cNvSpPr>
          <p:nvPr/>
        </p:nvSpPr>
        <p:spPr bwMode="auto">
          <a:xfrm>
            <a:off x="395288" y="260350"/>
            <a:ext cx="85232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spAutoFit/>
          </a:bodyPr>
          <a:lstStyle/>
          <a:p>
            <a:r>
              <a:rPr lang="de-DE" sz="3200" b="1"/>
              <a:t>Struktur des Erdgaspreises für GuD  </a:t>
            </a:r>
            <a:r>
              <a:rPr lang="de-DE" sz="1800"/>
              <a:t>ohne MWSt.</a:t>
            </a:r>
            <a:endParaRPr lang="de-DE" sz="2800" b="1"/>
          </a:p>
        </p:txBody>
      </p:sp>
      <p:sp>
        <p:nvSpPr>
          <p:cNvPr id="31748" name="Textfeld 1"/>
          <p:cNvSpPr txBox="1">
            <a:spLocks noChangeArrowheads="1"/>
          </p:cNvSpPr>
          <p:nvPr/>
        </p:nvSpPr>
        <p:spPr bwMode="auto">
          <a:xfrm>
            <a:off x="225425" y="1439863"/>
            <a:ext cx="8693150" cy="831850"/>
          </a:xfrm>
          <a:prstGeom prst="rect">
            <a:avLst/>
          </a:prstGeom>
          <a:solidFill>
            <a:srgbClr val="FFFF99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/>
              <a:t>Rückwälzung: </a:t>
            </a:r>
            <a:r>
              <a:rPr lang="de-DE" sz="2400"/>
              <a:t>Die  </a:t>
            </a:r>
            <a:r>
              <a:rPr lang="de-DE" sz="2400" b="1">
                <a:solidFill>
                  <a:srgbClr val="0000FF"/>
                </a:solidFill>
              </a:rPr>
              <a:t>StromAbgaben</a:t>
            </a:r>
            <a:r>
              <a:rPr lang="de-DE" sz="2400"/>
              <a:t> werden auf den Erdgas-</a:t>
            </a:r>
            <a:br>
              <a:rPr lang="de-DE" sz="2400"/>
            </a:br>
            <a:r>
              <a:rPr lang="de-DE" sz="2400"/>
              <a:t>                                       einsatz in einem GuD zurückgewälzt.</a:t>
            </a:r>
          </a:p>
        </p:txBody>
      </p:sp>
      <p:sp>
        <p:nvSpPr>
          <p:cNvPr id="31749" name="Textfeld 3"/>
          <p:cNvSpPr txBox="1">
            <a:spLocks noChangeArrowheads="1"/>
          </p:cNvSpPr>
          <p:nvPr/>
        </p:nvSpPr>
        <p:spPr bwMode="auto">
          <a:xfrm>
            <a:off x="582613" y="6500813"/>
            <a:ext cx="4168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/>
              <a:t>Speicher: StaatlicheBelastung-Elektrizitaet.xls !Erdgas</a:t>
            </a: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813" y="2600325"/>
            <a:ext cx="6823075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84888" y="4113213"/>
            <a:ext cx="1144587" cy="2138362"/>
            <a:chOff x="3833" y="2591"/>
            <a:chExt cx="721" cy="1347"/>
          </a:xfrm>
        </p:grpSpPr>
        <p:sp>
          <p:nvSpPr>
            <p:cNvPr id="31755" name="Text Box 7"/>
            <p:cNvSpPr txBox="1">
              <a:spLocks noChangeArrowheads="1"/>
            </p:cNvSpPr>
            <p:nvPr/>
          </p:nvSpPr>
          <p:spPr bwMode="auto">
            <a:xfrm>
              <a:off x="3833" y="3543"/>
              <a:ext cx="721" cy="395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tIns="72000" bIns="72000">
              <a:spAutoFit/>
            </a:bodyPr>
            <a:lstStyle/>
            <a:p>
              <a:r>
                <a:rPr lang="de-DE" b="1"/>
                <a:t> </a:t>
              </a:r>
              <a:r>
                <a:rPr lang="de-DE" sz="2800" b="1"/>
                <a:t>3.82</a:t>
              </a:r>
              <a:r>
                <a:rPr lang="de-DE" b="1"/>
                <a:t>  </a:t>
              </a:r>
            </a:p>
          </p:txBody>
        </p:sp>
        <p:sp>
          <p:nvSpPr>
            <p:cNvPr id="31756" name="Rectangle 8"/>
            <p:cNvSpPr>
              <a:spLocks noChangeArrowheads="1"/>
            </p:cNvSpPr>
            <p:nvPr/>
          </p:nvSpPr>
          <p:spPr bwMode="auto">
            <a:xfrm>
              <a:off x="3833" y="2591"/>
              <a:ext cx="680" cy="703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31800" y="4464050"/>
            <a:ext cx="611188" cy="741363"/>
            <a:chOff x="363" y="2812"/>
            <a:chExt cx="385" cy="467"/>
          </a:xfrm>
        </p:grpSpPr>
        <p:sp>
          <p:nvSpPr>
            <p:cNvPr id="31753" name="Text Box 10"/>
            <p:cNvSpPr txBox="1">
              <a:spLocks noChangeArrowheads="1"/>
            </p:cNvSpPr>
            <p:nvPr/>
          </p:nvSpPr>
          <p:spPr bwMode="auto">
            <a:xfrm>
              <a:off x="366" y="3069"/>
              <a:ext cx="382" cy="21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b="1">
                  <a:solidFill>
                    <a:schemeClr val="accent2"/>
                  </a:solidFill>
                </a:rPr>
                <a:t> </a:t>
              </a:r>
              <a:r>
                <a:rPr lang="de-DE" sz="1800" b="1">
                  <a:solidFill>
                    <a:schemeClr val="accent2"/>
                  </a:solidFill>
                </a:rPr>
                <a:t>5.61 </a:t>
              </a:r>
            </a:p>
          </p:txBody>
        </p:sp>
        <p:sp>
          <p:nvSpPr>
            <p:cNvPr id="31754" name="Text Box 11"/>
            <p:cNvSpPr txBox="1">
              <a:spLocks noChangeArrowheads="1"/>
            </p:cNvSpPr>
            <p:nvPr/>
          </p:nvSpPr>
          <p:spPr bwMode="auto">
            <a:xfrm>
              <a:off x="363" y="2812"/>
              <a:ext cx="385" cy="21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b="1">
                  <a:solidFill>
                    <a:schemeClr val="accent2"/>
                  </a:solidFill>
                </a:rPr>
                <a:t> </a:t>
              </a:r>
              <a:r>
                <a:rPr lang="de-DE" sz="1800" b="1">
                  <a:solidFill>
                    <a:schemeClr val="accent2"/>
                  </a:solidFill>
                </a:rPr>
                <a:t>0.75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1"/>
          <p:cNvSpPr>
            <a:spLocks noChangeArrowheads="1"/>
          </p:cNvSpPr>
          <p:nvPr/>
        </p:nvSpPr>
        <p:spPr bwMode="auto">
          <a:xfrm>
            <a:off x="387350" y="225425"/>
            <a:ext cx="83169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  <a:cs typeface="Arial" charset="0"/>
              </a:rPr>
              <a:t>Vergleich der Einsatzpreise für Erdgas in verschiedenen Anlagen der</a:t>
            </a:r>
            <a:r>
              <a:rPr lang="de-DE" sz="2800" b="1" u="sng">
                <a:solidFill>
                  <a:srgbClr val="000000"/>
                </a:solidFill>
                <a:cs typeface="Arial" charset="0"/>
              </a:rPr>
              <a:t> Wärmeerzeugung</a:t>
            </a: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42875" y="5805488"/>
            <a:ext cx="89281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b="1">
                <a:solidFill>
                  <a:srgbClr val="000000"/>
                </a:solidFill>
              </a:rPr>
              <a:t>Kommentar:  </a:t>
            </a:r>
            <a:r>
              <a:rPr lang="de-DE" sz="2400" b="1">
                <a:solidFill>
                  <a:srgbClr val="FF0000"/>
                </a:solidFill>
              </a:rPr>
              <a:t>Eine unglaubliche Diskriminierung</a:t>
            </a:r>
            <a:r>
              <a:rPr lang="de-DE" sz="1800">
                <a:solidFill>
                  <a:srgbClr val="000000"/>
                </a:solidFill>
              </a:rPr>
              <a:t> </a:t>
            </a:r>
            <a:r>
              <a:rPr lang="de-DE" sz="2400">
                <a:solidFill>
                  <a:srgbClr val="000000"/>
                </a:solidFill>
              </a:rPr>
              <a:t>des 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Erdgaseinsatzes im GuD zur Versorgung der Wärmepumpen.</a:t>
            </a:r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33797" name="Textfeld 8"/>
          <p:cNvSpPr txBox="1">
            <a:spLocks noChangeArrowheads="1"/>
          </p:cNvSpPr>
          <p:nvPr/>
        </p:nvSpPr>
        <p:spPr bwMode="auto">
          <a:xfrm>
            <a:off x="107950" y="6664325"/>
            <a:ext cx="4168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</a:rPr>
              <a:t>Speicher: StaatlicheBelastung-Elektrizitaet.xls !Erdgas</a:t>
            </a:r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438" y="1520825"/>
            <a:ext cx="7319962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6516688" y="5013325"/>
            <a:ext cx="869950" cy="4032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000000"/>
                </a:solidFill>
              </a:rPr>
              <a:t>3.82  </a:t>
            </a:r>
          </a:p>
        </p:txBody>
      </p:sp>
    </p:spTree>
    <p:extLst>
      <p:ext uri="{BB962C8B-B14F-4D97-AF65-F5344CB8AC3E}">
        <p14:creationId xmlns:p14="http://schemas.microsoft.com/office/powerpoint/2010/main" xmlns="" val="35074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feld 1"/>
          <p:cNvSpPr txBox="1">
            <a:spLocks noChangeArrowheads="1"/>
          </p:cNvSpPr>
          <p:nvPr/>
        </p:nvSpPr>
        <p:spPr bwMode="auto">
          <a:xfrm>
            <a:off x="323528" y="692696"/>
            <a:ext cx="831691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 dirty="0" smtClean="0">
                <a:solidFill>
                  <a:srgbClr val="000000"/>
                </a:solidFill>
              </a:rPr>
              <a:t>  </a:t>
            </a:r>
            <a:r>
              <a:rPr lang="de-DE" sz="1800" b="1" dirty="0">
                <a:solidFill>
                  <a:srgbClr val="996600"/>
                </a:solidFill>
              </a:rPr>
              <a:t>0.0</a:t>
            </a:r>
            <a:r>
              <a:rPr lang="de-DE" sz="2800" dirty="0">
                <a:solidFill>
                  <a:srgbClr val="996600"/>
                </a:solidFill>
              </a:rPr>
              <a:t> </a:t>
            </a:r>
            <a:r>
              <a:rPr lang="de-DE" sz="1800" dirty="0">
                <a:solidFill>
                  <a:srgbClr val="996600"/>
                </a:solidFill>
              </a:rPr>
              <a:t>[</a:t>
            </a:r>
            <a:r>
              <a:rPr lang="de-DE" sz="1800" dirty="0" err="1">
                <a:solidFill>
                  <a:srgbClr val="996600"/>
                </a:solidFill>
              </a:rPr>
              <a:t>ct</a:t>
            </a:r>
            <a:r>
              <a:rPr lang="de-DE" sz="1800" dirty="0">
                <a:solidFill>
                  <a:srgbClr val="996600"/>
                </a:solidFill>
              </a:rPr>
              <a:t>/kWh]</a:t>
            </a:r>
            <a:r>
              <a:rPr lang="de-DE" sz="1800" dirty="0">
                <a:solidFill>
                  <a:srgbClr val="0000FF"/>
                </a:solidFill>
              </a:rPr>
              <a:t> keine Verteuerung, </a:t>
            </a:r>
            <a:r>
              <a:rPr lang="de-DE" sz="1800" b="1" dirty="0">
                <a:solidFill>
                  <a:srgbClr val="996600"/>
                </a:solidFill>
              </a:rPr>
              <a:t>da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b="1" dirty="0">
                <a:solidFill>
                  <a:srgbClr val="996600"/>
                </a:solidFill>
              </a:rPr>
              <a:t>Erdgassteuer erstattet wird</a:t>
            </a:r>
            <a:r>
              <a:rPr lang="de-DE" sz="1800" dirty="0">
                <a:solidFill>
                  <a:srgbClr val="000000"/>
                </a:solidFill>
              </a:rPr>
              <a:t/>
            </a:r>
            <a:br>
              <a:rPr lang="de-DE" sz="1800" dirty="0">
                <a:solidFill>
                  <a:srgbClr val="000000"/>
                </a:solidFill>
              </a:rPr>
            </a:br>
            <a:r>
              <a:rPr lang="de-DE" sz="1800" dirty="0">
                <a:solidFill>
                  <a:srgbClr val="000000"/>
                </a:solidFill>
              </a:rPr>
              <a:t>                            </a:t>
            </a:r>
            <a:r>
              <a:rPr lang="de-DE" sz="1800" dirty="0" smtClean="0">
                <a:solidFill>
                  <a:srgbClr val="000000"/>
                </a:solidFill>
              </a:rPr>
              <a:t>                               </a:t>
            </a:r>
            <a:r>
              <a:rPr lang="de-DE" sz="1800" dirty="0">
                <a:solidFill>
                  <a:srgbClr val="000000"/>
                </a:solidFill>
              </a:rPr>
              <a:t>dies sind   </a:t>
            </a:r>
            <a:r>
              <a:rPr lang="de-DE" sz="1800" b="1" dirty="0">
                <a:solidFill>
                  <a:srgbClr val="996600"/>
                </a:solidFill>
              </a:rPr>
              <a:t>0 % Aufschlag </a:t>
            </a:r>
            <a:r>
              <a:rPr lang="de-DE" sz="1800" dirty="0">
                <a:solidFill>
                  <a:srgbClr val="000000"/>
                </a:solidFill>
              </a:rPr>
              <a:t>auf  Heizgaspreis. </a:t>
            </a:r>
            <a:br>
              <a:rPr lang="de-DE" sz="1800" dirty="0">
                <a:solidFill>
                  <a:srgbClr val="000000"/>
                </a:solidFill>
              </a:rPr>
            </a:br>
            <a:endParaRPr lang="de-DE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b="1" dirty="0">
                <a:solidFill>
                  <a:srgbClr val="7030A0"/>
                </a:solidFill>
              </a:rPr>
              <a:t> </a:t>
            </a:r>
            <a:r>
              <a:rPr lang="de-DE" sz="2800" b="1" dirty="0">
                <a:solidFill>
                  <a:srgbClr val="7030A0"/>
                </a:solidFill>
              </a:rPr>
              <a:t>Faktor </a:t>
            </a:r>
            <a:r>
              <a:rPr lang="de-DE" sz="1800" dirty="0">
                <a:solidFill>
                  <a:srgbClr val="7030A0"/>
                </a:solidFill>
              </a:rPr>
              <a:t>ca.</a:t>
            </a:r>
            <a:r>
              <a:rPr lang="de-DE" sz="2800" b="1" dirty="0">
                <a:solidFill>
                  <a:srgbClr val="7030A0"/>
                </a:solidFill>
              </a:rPr>
              <a:t> 2.6</a:t>
            </a:r>
            <a:r>
              <a:rPr lang="de-DE" b="1" dirty="0">
                <a:solidFill>
                  <a:srgbClr val="7030A0"/>
                </a:solidFill>
              </a:rPr>
              <a:t>  </a:t>
            </a:r>
            <a:r>
              <a:rPr lang="de-DE" sz="1800" dirty="0">
                <a:solidFill>
                  <a:srgbClr val="000000"/>
                </a:solidFill>
              </a:rPr>
              <a:t>durch die  </a:t>
            </a:r>
            <a:r>
              <a:rPr lang="de-DE" sz="2800" b="1" dirty="0">
                <a:solidFill>
                  <a:srgbClr val="7030A0"/>
                </a:solidFill>
              </a:rPr>
              <a:t>dezentrale Bereitstellung</a:t>
            </a:r>
            <a:r>
              <a:rPr lang="de-DE" sz="1800" b="1" dirty="0">
                <a:solidFill>
                  <a:srgbClr val="7030A0"/>
                </a:solidFill>
              </a:rPr>
              <a:t/>
            </a:r>
            <a:br>
              <a:rPr lang="de-DE" sz="1800" b="1" dirty="0">
                <a:solidFill>
                  <a:srgbClr val="7030A0"/>
                </a:solidFill>
              </a:rPr>
            </a:br>
            <a:r>
              <a:rPr lang="de-DE" sz="1800" b="1" dirty="0">
                <a:solidFill>
                  <a:srgbClr val="7030A0"/>
                </a:solidFill>
              </a:rPr>
              <a:t>                                           </a:t>
            </a:r>
            <a:r>
              <a:rPr lang="de-DE" sz="2800" b="1" dirty="0">
                <a:solidFill>
                  <a:srgbClr val="7030A0"/>
                </a:solidFill>
              </a:rPr>
              <a:t> </a:t>
            </a:r>
            <a:r>
              <a:rPr lang="de-DE" sz="1800" dirty="0">
                <a:solidFill>
                  <a:srgbClr val="000000"/>
                </a:solidFill>
              </a:rPr>
              <a:t>des Erdgases als Brennstoff für </a:t>
            </a:r>
            <a:r>
              <a:rPr lang="de-DE" sz="1800" dirty="0" err="1">
                <a:solidFill>
                  <a:srgbClr val="000000"/>
                </a:solidFill>
              </a:rPr>
              <a:t>KWK</a:t>
            </a:r>
            <a:r>
              <a:rPr lang="de-DE" sz="1800" dirty="0">
                <a:solidFill>
                  <a:srgbClr val="000000"/>
                </a:solidFill>
              </a:rPr>
              <a:t> in Haushalten</a:t>
            </a:r>
          </a:p>
        </p:txBody>
      </p:sp>
      <p:sp>
        <p:nvSpPr>
          <p:cNvPr id="28675" name="Textfeld 2"/>
          <p:cNvSpPr txBox="1">
            <a:spLocks noChangeArrowheads="1"/>
          </p:cNvSpPr>
          <p:nvPr/>
        </p:nvSpPr>
        <p:spPr bwMode="auto">
          <a:xfrm>
            <a:off x="71438" y="6129338"/>
            <a:ext cx="8964612" cy="3698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 dirty="0">
                <a:solidFill>
                  <a:srgbClr val="000000"/>
                </a:solidFill>
              </a:rPr>
              <a:t>1. Subvention: </a:t>
            </a:r>
            <a:r>
              <a:rPr lang="de-DE" sz="1800" b="1" dirty="0">
                <a:solidFill>
                  <a:srgbClr val="996600"/>
                </a:solidFill>
              </a:rPr>
              <a:t>keine Erdgassteuer;  aber ok , da </a:t>
            </a:r>
            <a:r>
              <a:rPr lang="de-DE" sz="1800" b="1" dirty="0" err="1">
                <a:solidFill>
                  <a:srgbClr val="996600"/>
                </a:solidFill>
              </a:rPr>
              <a:t>GuD</a:t>
            </a:r>
            <a:r>
              <a:rPr lang="de-DE" sz="1800" b="1" dirty="0">
                <a:solidFill>
                  <a:srgbClr val="996600"/>
                </a:solidFill>
              </a:rPr>
              <a:t> ebenfalls befreit.</a:t>
            </a:r>
          </a:p>
        </p:txBody>
      </p:sp>
      <p:sp>
        <p:nvSpPr>
          <p:cNvPr id="28676" name="Textfeld 2"/>
          <p:cNvSpPr txBox="1">
            <a:spLocks noChangeArrowheads="1"/>
          </p:cNvSpPr>
          <p:nvPr/>
        </p:nvSpPr>
        <p:spPr bwMode="auto">
          <a:xfrm>
            <a:off x="107504" y="2996952"/>
            <a:ext cx="8964612" cy="270843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u="sng" dirty="0">
                <a:solidFill>
                  <a:srgbClr val="7030A0"/>
                </a:solidFill>
              </a:rPr>
              <a:t>Stolperfrage</a:t>
            </a:r>
            <a:r>
              <a:rPr lang="de-DE" sz="2800" b="1" u="sng" dirty="0">
                <a:solidFill>
                  <a:srgbClr val="000000"/>
                </a:solidFill>
              </a:rPr>
              <a:t>: </a:t>
            </a:r>
            <a:r>
              <a:rPr lang="de-DE" sz="2800" b="1" dirty="0">
                <a:solidFill>
                  <a:srgbClr val="000000"/>
                </a:solidFill>
              </a:rPr>
              <a:t>  </a:t>
            </a:r>
            <a:r>
              <a:rPr lang="de-DE" sz="1800" b="1" dirty="0">
                <a:solidFill>
                  <a:srgbClr val="000000"/>
                </a:solidFill>
              </a:rPr>
              <a:t/>
            </a:r>
            <a:br>
              <a:rPr lang="de-DE" sz="1800" b="1" dirty="0">
                <a:solidFill>
                  <a:srgbClr val="000000"/>
                </a:solidFill>
              </a:rPr>
            </a:br>
            <a:r>
              <a:rPr lang="de-DE" sz="1200" b="1" dirty="0">
                <a:solidFill>
                  <a:srgbClr val="000000"/>
                </a:solidFill>
              </a:rPr>
              <a:t>  </a:t>
            </a:r>
            <a:r>
              <a:rPr lang="de-DE" sz="1800" b="1" dirty="0">
                <a:solidFill>
                  <a:srgbClr val="000000"/>
                </a:solidFill>
              </a:rPr>
              <a:t/>
            </a:r>
            <a:br>
              <a:rPr lang="de-DE" sz="1800" b="1" dirty="0">
                <a:solidFill>
                  <a:srgbClr val="000000"/>
                </a:solidFill>
              </a:rPr>
            </a:br>
            <a:r>
              <a:rPr lang="de-DE" sz="1800" u="sng" dirty="0">
                <a:solidFill>
                  <a:srgbClr val="000000"/>
                </a:solidFill>
              </a:rPr>
              <a:t>Kann es eigentlich vernünftig sein</a:t>
            </a:r>
            <a:r>
              <a:rPr lang="de-DE" sz="1800" dirty="0">
                <a:solidFill>
                  <a:srgbClr val="000000"/>
                </a:solidFill>
              </a:rPr>
              <a:t>,  </a:t>
            </a:r>
            <a:br>
              <a:rPr lang="de-DE" sz="1800" dirty="0">
                <a:solidFill>
                  <a:srgbClr val="000000"/>
                </a:solidFill>
              </a:rPr>
            </a:br>
            <a:r>
              <a:rPr lang="de-DE" sz="2800" dirty="0">
                <a:solidFill>
                  <a:srgbClr val="000000"/>
                </a:solidFill>
              </a:rPr>
              <a:t>Elektrizität für das </a:t>
            </a:r>
            <a:r>
              <a:rPr lang="de-DE" sz="2800" dirty="0" err="1">
                <a:solidFill>
                  <a:srgbClr val="000000"/>
                </a:solidFill>
              </a:rPr>
              <a:t>StromNetz</a:t>
            </a:r>
            <a:r>
              <a:rPr lang="de-DE" sz="2800" dirty="0">
                <a:solidFill>
                  <a:srgbClr val="000000"/>
                </a:solidFill>
              </a:rPr>
              <a:t> </a:t>
            </a:r>
            <a:r>
              <a:rPr lang="de-DE" sz="1800" dirty="0">
                <a:solidFill>
                  <a:srgbClr val="000000"/>
                </a:solidFill>
              </a:rPr>
              <a:t>im großen  Stil </a:t>
            </a:r>
            <a:r>
              <a:rPr lang="de-DE" sz="2800" b="1" dirty="0">
                <a:solidFill>
                  <a:srgbClr val="7030A0"/>
                </a:solidFill>
              </a:rPr>
              <a:t>dezentral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3200" dirty="0" smtClean="0">
                <a:solidFill>
                  <a:srgbClr val="000000"/>
                </a:solidFill>
              </a:rPr>
              <a:t> </a:t>
            </a:r>
            <a:r>
              <a:rPr lang="de-DE" sz="1800" dirty="0" smtClean="0">
                <a:solidFill>
                  <a:srgbClr val="000000"/>
                </a:solidFill>
              </a:rPr>
              <a:t/>
            </a:r>
            <a:br>
              <a:rPr lang="de-DE" sz="1800" dirty="0" smtClean="0">
                <a:solidFill>
                  <a:srgbClr val="000000"/>
                </a:solidFill>
              </a:rPr>
            </a:br>
            <a:r>
              <a:rPr lang="de-DE" sz="1800" dirty="0" smtClean="0">
                <a:solidFill>
                  <a:srgbClr val="000000"/>
                </a:solidFill>
              </a:rPr>
              <a:t>                    zu  </a:t>
            </a:r>
            <a:r>
              <a:rPr lang="de-DE" sz="1800" dirty="0">
                <a:solidFill>
                  <a:srgbClr val="000000"/>
                </a:solidFill>
              </a:rPr>
              <a:t>erzeugen, wenn dadurch  </a:t>
            </a:r>
            <a:r>
              <a:rPr lang="de-DE" sz="2800" b="1" dirty="0">
                <a:solidFill>
                  <a:srgbClr val="7030A0"/>
                </a:solidFill>
              </a:rPr>
              <a:t>der Erdgaseinsatz </a:t>
            </a:r>
            <a:r>
              <a:rPr lang="de-DE" sz="1800" dirty="0">
                <a:solidFill>
                  <a:srgbClr val="000000"/>
                </a:solidFill>
              </a:rPr>
              <a:t>rund</a:t>
            </a:r>
            <a:r>
              <a:rPr lang="de-DE" sz="2800" b="1" dirty="0">
                <a:solidFill>
                  <a:srgbClr val="7030A0"/>
                </a:solidFill>
              </a:rPr>
              <a:t> </a:t>
            </a:r>
            <a:r>
              <a:rPr lang="de-DE" sz="3600" b="1" dirty="0" smtClean="0">
                <a:solidFill>
                  <a:srgbClr val="7030A0"/>
                </a:solidFill>
              </a:rPr>
              <a:t> </a:t>
            </a:r>
            <a:r>
              <a:rPr lang="de-DE" sz="2800" b="1" dirty="0">
                <a:solidFill>
                  <a:srgbClr val="7030A0"/>
                </a:solidFill>
              </a:rPr>
              <a:t/>
            </a:r>
            <a:br>
              <a:rPr lang="de-DE" sz="2800" b="1" dirty="0">
                <a:solidFill>
                  <a:srgbClr val="7030A0"/>
                </a:solidFill>
              </a:rPr>
            </a:br>
            <a:r>
              <a:rPr lang="de-DE" sz="2800" b="1" dirty="0">
                <a:solidFill>
                  <a:srgbClr val="7030A0"/>
                </a:solidFill>
              </a:rPr>
              <a:t>                                      zweieinhalb </a:t>
            </a:r>
            <a:r>
              <a:rPr lang="de-DE" sz="2800" b="1" dirty="0" err="1">
                <a:solidFill>
                  <a:srgbClr val="7030A0"/>
                </a:solidFill>
              </a:rPr>
              <a:t>fach</a:t>
            </a:r>
            <a:r>
              <a:rPr lang="de-DE" sz="2800" b="1" dirty="0">
                <a:solidFill>
                  <a:srgbClr val="7030A0"/>
                </a:solidFill>
              </a:rPr>
              <a:t> teurer </a:t>
            </a:r>
            <a:r>
              <a:rPr lang="de-DE" sz="1800" dirty="0">
                <a:solidFill>
                  <a:srgbClr val="000000"/>
                </a:solidFill>
              </a:rPr>
              <a:t>wird </a:t>
            </a:r>
            <a:r>
              <a:rPr lang="de-DE" sz="44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79512" y="18864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Am Rande vermerkt zur dezentralen </a:t>
            </a:r>
            <a:r>
              <a:rPr lang="de-DE" b="1" u="sng" dirty="0" err="1" smtClean="0"/>
              <a:t>KWK</a:t>
            </a:r>
            <a:r>
              <a:rPr lang="de-DE" b="1" dirty="0" smtClean="0"/>
              <a:t>: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xmlns="" val="252744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feld 1"/>
          <p:cNvSpPr txBox="1">
            <a:spLocks noChangeArrowheads="1"/>
          </p:cNvSpPr>
          <p:nvPr/>
        </p:nvSpPr>
        <p:spPr bwMode="auto">
          <a:xfrm>
            <a:off x="325438" y="1557338"/>
            <a:ext cx="86756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>
                <a:solidFill>
                  <a:srgbClr val="C00000"/>
                </a:solidFill>
              </a:rPr>
              <a:t>Es ist </a:t>
            </a:r>
            <a:r>
              <a:rPr lang="de-DE" sz="3200" b="1" u="sng"/>
              <a:t>administrativer Dilettantismus</a:t>
            </a:r>
            <a:r>
              <a:rPr lang="de-DE" sz="3200" b="1"/>
              <a:t> ,</a:t>
            </a:r>
            <a:r>
              <a:rPr lang="de-DE" sz="3200">
                <a:solidFill>
                  <a:srgbClr val="C00000"/>
                </a:solidFill>
              </a:rPr>
              <a:t> </a:t>
            </a:r>
          </a:p>
          <a:p>
            <a:endParaRPr lang="de-DE" sz="3200">
              <a:solidFill>
                <a:srgbClr val="C00000"/>
              </a:solidFill>
            </a:endParaRPr>
          </a:p>
          <a:p>
            <a:r>
              <a:rPr lang="de-DE" sz="3200">
                <a:solidFill>
                  <a:srgbClr val="9900CC"/>
                </a:solidFill>
              </a:rPr>
              <a:t>die</a:t>
            </a:r>
            <a:r>
              <a:rPr lang="de-DE" sz="3200">
                <a:solidFill>
                  <a:srgbClr val="C00000"/>
                </a:solidFill>
              </a:rPr>
              <a:t> </a:t>
            </a:r>
            <a:r>
              <a:rPr lang="de-DE" sz="1800">
                <a:solidFill>
                  <a:srgbClr val="C00000"/>
                </a:solidFill>
              </a:rPr>
              <a:t>mit Abstand</a:t>
            </a:r>
            <a:r>
              <a:rPr lang="de-DE" sz="1400">
                <a:solidFill>
                  <a:srgbClr val="C00000"/>
                </a:solidFill>
              </a:rPr>
              <a:t> </a:t>
            </a:r>
            <a:r>
              <a:rPr lang="de-DE" sz="3200" b="1">
                <a:solidFill>
                  <a:srgbClr val="9900CC"/>
                </a:solidFill>
              </a:rPr>
              <a:t>effizienteste  Wärmeerzeugung</a:t>
            </a:r>
          </a:p>
          <a:p>
            <a:r>
              <a:rPr lang="de-DE" sz="1800">
                <a:solidFill>
                  <a:srgbClr val="C00000"/>
                </a:solidFill>
              </a:rPr>
              <a:t>durch Steuern und Abgaben bei der Endenergie um</a:t>
            </a:r>
            <a:r>
              <a:rPr lang="de-DE" sz="1800" b="1">
                <a:solidFill>
                  <a:srgbClr val="7030A0"/>
                </a:solidFill>
              </a:rPr>
              <a:t> fast</a:t>
            </a:r>
            <a:r>
              <a:rPr lang="de-DE" sz="1800">
                <a:solidFill>
                  <a:srgbClr val="C00000"/>
                </a:solidFill>
              </a:rPr>
              <a:t> einen</a:t>
            </a:r>
            <a:r>
              <a:rPr lang="de-DE" sz="3200">
                <a:solidFill>
                  <a:srgbClr val="C00000"/>
                </a:solidFill>
              </a:rPr>
              <a:t> </a:t>
            </a:r>
            <a:br>
              <a:rPr lang="de-DE" sz="3200">
                <a:solidFill>
                  <a:srgbClr val="C00000"/>
                </a:solidFill>
              </a:rPr>
            </a:br>
            <a:r>
              <a:rPr lang="de-DE" sz="3200">
                <a:solidFill>
                  <a:srgbClr val="C00000"/>
                </a:solidFill>
              </a:rPr>
              <a:t>                                  </a:t>
            </a:r>
            <a:r>
              <a:rPr lang="de-DE" sz="3200" b="1">
                <a:solidFill>
                  <a:srgbClr val="9900CC"/>
                </a:solidFill>
              </a:rPr>
              <a:t>Faktor 2 zu verteuern.</a:t>
            </a:r>
            <a:r>
              <a:rPr lang="de-DE" sz="320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4819" name="Textfeld 1"/>
          <p:cNvSpPr txBox="1">
            <a:spLocks noChangeArrowheads="1"/>
          </p:cNvSpPr>
          <p:nvPr/>
        </p:nvSpPr>
        <p:spPr bwMode="auto">
          <a:xfrm>
            <a:off x="142875" y="317500"/>
            <a:ext cx="5149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u="sng" dirty="0" smtClean="0"/>
              <a:t>Kommentar zur WP-Besteuerung:</a:t>
            </a:r>
            <a:endParaRPr lang="de-DE" sz="2400" u="sng" dirty="0"/>
          </a:p>
        </p:txBody>
      </p:sp>
      <p:sp>
        <p:nvSpPr>
          <p:cNvPr id="34820" name="Textfeld 2"/>
          <p:cNvSpPr txBox="1">
            <a:spLocks noChangeArrowheads="1"/>
          </p:cNvSpPr>
          <p:nvPr/>
        </p:nvSpPr>
        <p:spPr bwMode="auto">
          <a:xfrm>
            <a:off x="142875" y="5337175"/>
            <a:ext cx="8858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de-DE" u="sng"/>
              <a:t>Der Sachverhalt als Auslöser für den erbosten Kommentar</a:t>
            </a:r>
            <a:r>
              <a:rPr lang="de-DE" sz="1800"/>
              <a:t>: </a:t>
            </a:r>
          </a:p>
          <a:p>
            <a:pPr>
              <a:spcBef>
                <a:spcPts val="600"/>
              </a:spcBef>
            </a:pPr>
            <a:r>
              <a:rPr lang="de-DE" sz="1800"/>
              <a:t> Erdgas für GuD</a:t>
            </a:r>
            <a:r>
              <a:rPr lang="de-DE" sz="1400"/>
              <a:t> </a:t>
            </a:r>
            <a:r>
              <a:rPr lang="de-DE" sz="1800"/>
              <a:t>[ct/kWh</a:t>
            </a:r>
            <a:r>
              <a:rPr lang="de-DE" sz="1800" baseline="-25000"/>
              <a:t>th</a:t>
            </a:r>
            <a:r>
              <a:rPr lang="de-DE" sz="1800"/>
              <a:t>]</a:t>
            </a:r>
            <a:r>
              <a:rPr lang="de-DE" sz="1600"/>
              <a:t>: </a:t>
            </a:r>
            <a:r>
              <a:rPr lang="de-DE" sz="1800"/>
              <a:t> 2.0  [ohne Abg.], aber   5.8 mit zurückgewälzten Abgaben</a:t>
            </a:r>
          </a:p>
          <a:p>
            <a:pPr>
              <a:spcBef>
                <a:spcPts val="600"/>
              </a:spcBef>
            </a:pPr>
            <a:r>
              <a:rPr lang="de-DE" sz="1600"/>
              <a:t> </a:t>
            </a:r>
            <a:r>
              <a:rPr lang="de-DE" sz="1800"/>
              <a:t> </a:t>
            </a:r>
            <a:r>
              <a:rPr lang="de-DE" sz="1800" b="1">
                <a:solidFill>
                  <a:srgbClr val="7030A0"/>
                </a:solidFill>
              </a:rPr>
              <a:t>Strom für WP</a:t>
            </a:r>
            <a:r>
              <a:rPr lang="de-DE" sz="1800"/>
              <a:t>  [ct/kWh</a:t>
            </a:r>
            <a:r>
              <a:rPr lang="de-DE" sz="1800" baseline="-25000"/>
              <a:t>el</a:t>
            </a:r>
            <a:r>
              <a:rPr lang="de-DE" sz="1800"/>
              <a:t>]: </a:t>
            </a:r>
            <a:r>
              <a:rPr lang="de-DE" sz="1800" b="1">
                <a:solidFill>
                  <a:srgbClr val="7030A0"/>
                </a:solidFill>
              </a:rPr>
              <a:t> 8.0</a:t>
            </a:r>
            <a:r>
              <a:rPr lang="de-DE" sz="1800"/>
              <a:t>  [ohne Abg.], aber </a:t>
            </a:r>
            <a:r>
              <a:rPr lang="de-DE" sz="1800" b="1">
                <a:solidFill>
                  <a:srgbClr val="7030A0"/>
                </a:solidFill>
              </a:rPr>
              <a:t>14.4</a:t>
            </a:r>
            <a:r>
              <a:rPr lang="de-DE" sz="1800"/>
              <a:t> mit Abgaben (ohne MWSt)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250825" y="1557338"/>
            <a:ext cx="8435975" cy="2289175"/>
          </a:xfrm>
        </p:spPr>
        <p:txBody>
          <a:bodyPr/>
          <a:lstStyle/>
          <a:p>
            <a:r>
              <a:rPr lang="de-DE" sz="4000" b="1" dirty="0" smtClean="0"/>
              <a:t>Wärmepumpentarif </a:t>
            </a:r>
            <a:br>
              <a:rPr lang="de-DE" sz="4000" b="1" dirty="0" smtClean="0"/>
            </a:br>
            <a:r>
              <a:rPr lang="de-DE" sz="3200" b="1" dirty="0" smtClean="0"/>
              <a:t>ohne </a:t>
            </a:r>
            <a:br>
              <a:rPr lang="de-DE" sz="3200" b="1" dirty="0" smtClean="0"/>
            </a:br>
            <a:r>
              <a:rPr lang="de-DE" sz="3200" b="1" dirty="0" smtClean="0"/>
              <a:t>Diskriminierung</a:t>
            </a:r>
            <a:endParaRPr lang="de-DE" sz="4800" dirty="0" smtClean="0">
              <a:solidFill>
                <a:srgbClr val="FF0000"/>
              </a:solidFill>
            </a:endParaRPr>
          </a:p>
        </p:txBody>
      </p:sp>
      <p:sp>
        <p:nvSpPr>
          <p:cNvPr id="35843" name="Textfeld 2"/>
          <p:cNvSpPr txBox="1">
            <a:spLocks noChangeArrowheads="1"/>
          </p:cNvSpPr>
          <p:nvPr/>
        </p:nvSpPr>
        <p:spPr bwMode="auto">
          <a:xfrm>
            <a:off x="142875" y="188913"/>
            <a:ext cx="54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dirty="0" smtClean="0">
                <a:solidFill>
                  <a:srgbClr val="000000"/>
                </a:solidFill>
              </a:rPr>
              <a:t>5.3</a:t>
            </a:r>
            <a:endParaRPr lang="de-D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4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619672" y="1700808"/>
            <a:ext cx="5645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000000"/>
                </a:solidFill>
              </a:rPr>
              <a:t>2. Wie vergleicht man</a:t>
            </a:r>
          </a:p>
          <a:p>
            <a:pPr algn="ctr"/>
            <a:r>
              <a:rPr lang="de-DE" sz="3200" b="1" dirty="0" smtClean="0">
                <a:solidFill>
                  <a:srgbClr val="000000"/>
                </a:solidFill>
              </a:rPr>
              <a:t> </a:t>
            </a:r>
            <a:r>
              <a:rPr lang="de-DE" sz="3200" b="1" dirty="0" err="1" smtClean="0">
                <a:solidFill>
                  <a:srgbClr val="000000"/>
                </a:solidFill>
              </a:rPr>
              <a:t>KWK</a:t>
            </a:r>
            <a:r>
              <a:rPr lang="de-DE" sz="3200" b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de-DE" sz="3200" b="1" dirty="0" smtClean="0">
                <a:solidFill>
                  <a:srgbClr val="000000"/>
                </a:solidFill>
              </a:rPr>
              <a:t>und  getrennte Erzeugung</a:t>
            </a:r>
            <a:endParaRPr lang="de-DE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6694" y="115888"/>
            <a:ext cx="1490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b="1" dirty="0" smtClean="0">
                <a:solidFill>
                  <a:srgbClr val="000000"/>
                </a:solidFill>
              </a:rPr>
              <a:t>2.</a:t>
            </a:r>
            <a:endParaRPr lang="de-DE" sz="1400" b="1" dirty="0">
              <a:solidFill>
                <a:srgbClr val="00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88032" y="4350003"/>
            <a:ext cx="8676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/>
              <a:t>2.0 Vorgaben der EU und eines wissenschaftlichen Vorgehens</a:t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smtClean="0"/>
              <a:t>2.1  Ein einfaches Vergleichsschema </a:t>
            </a:r>
          </a:p>
          <a:p>
            <a:r>
              <a:rPr lang="de-DE" dirty="0" smtClean="0"/>
              <a:t>       2.11 Dezentraler Kessel und zentrale Stromerzeugung,  </a:t>
            </a:r>
            <a:br>
              <a:rPr lang="de-DE" dirty="0" smtClean="0"/>
            </a:br>
            <a:r>
              <a:rPr lang="de-DE" dirty="0" smtClean="0"/>
              <a:t>       2.12  Wärmeversorger mit KWK –Anlage, </a:t>
            </a:r>
            <a:br>
              <a:rPr lang="de-DE" dirty="0" smtClean="0"/>
            </a:br>
            <a:r>
              <a:rPr lang="de-DE" dirty="0" smtClean="0"/>
              <a:t>       2.13 Dezentrale WP und zentrales </a:t>
            </a:r>
            <a:r>
              <a:rPr lang="de-DE" dirty="0" err="1" smtClean="0"/>
              <a:t>GuD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447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feld 1"/>
          <p:cNvSpPr txBox="1">
            <a:spLocks noChangeArrowheads="1"/>
          </p:cNvSpPr>
          <p:nvPr/>
        </p:nvSpPr>
        <p:spPr bwMode="auto">
          <a:xfrm>
            <a:off x="471488" y="115888"/>
            <a:ext cx="7669212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Bei der </a:t>
            </a:r>
            <a:r>
              <a:rPr lang="de-DE" sz="3200" i="1">
                <a:solidFill>
                  <a:srgbClr val="000000"/>
                </a:solidFill>
              </a:rPr>
              <a:t>KWK –Förderung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i="1">
                <a:solidFill>
                  <a:srgbClr val="000000"/>
                </a:solidFill>
              </a:rPr>
              <a:t>  </a:t>
            </a:r>
            <a:r>
              <a:rPr lang="de-DE" sz="2400" i="1">
                <a:solidFill>
                  <a:srgbClr val="000000"/>
                </a:solidFill>
              </a:rPr>
              <a:t/>
            </a:r>
            <a:br>
              <a:rPr lang="de-DE" sz="2400" i="1">
                <a:solidFill>
                  <a:srgbClr val="000000"/>
                </a:solidFill>
              </a:rPr>
            </a:br>
            <a:r>
              <a:rPr lang="de-DE" sz="2400" i="1">
                <a:solidFill>
                  <a:srgbClr val="000000"/>
                </a:solidFill>
              </a:rPr>
              <a:t>     </a:t>
            </a:r>
            <a:r>
              <a:rPr lang="de-DE" sz="2400">
                <a:solidFill>
                  <a:srgbClr val="000000"/>
                </a:solidFill>
              </a:rPr>
              <a:t>sollten die</a:t>
            </a:r>
            <a:r>
              <a:rPr lang="de-DE" sz="2400" b="1">
                <a:solidFill>
                  <a:srgbClr val="000000"/>
                </a:solidFill>
              </a:rPr>
              <a:t> </a:t>
            </a:r>
            <a:r>
              <a:rPr lang="de-DE" sz="2400" b="1" u="sng">
                <a:solidFill>
                  <a:srgbClr val="000000"/>
                </a:solidFill>
              </a:rPr>
              <a:t>Ziele</a:t>
            </a:r>
            <a:r>
              <a:rPr lang="de-DE" sz="2400" b="1">
                <a:solidFill>
                  <a:srgbClr val="000000"/>
                </a:solidFill>
              </a:rPr>
              <a:t> </a:t>
            </a:r>
            <a:r>
              <a:rPr lang="de-DE" sz="2400">
                <a:solidFill>
                  <a:srgbClr val="000000"/>
                </a:solidFill>
              </a:rPr>
              <a:t>der Energiepolitik: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>
                <a:solidFill>
                  <a:srgbClr val="000000"/>
                </a:solidFill>
              </a:rPr>
              <a:t>  </a:t>
            </a:r>
            <a:r>
              <a:rPr lang="de-DE" b="1">
                <a:solidFill>
                  <a:srgbClr val="7030A0"/>
                </a:solidFill>
              </a:rPr>
              <a:t>Einsparung</a:t>
            </a:r>
            <a:r>
              <a:rPr lang="de-DE" sz="1800">
                <a:solidFill>
                  <a:srgbClr val="000000"/>
                </a:solidFill>
              </a:rPr>
              <a:t> von Primärenergie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>
                <a:solidFill>
                  <a:srgbClr val="000000"/>
                </a:solidFill>
              </a:rPr>
              <a:t> </a:t>
            </a:r>
            <a:r>
              <a:rPr lang="de-DE" sz="1800" b="1">
                <a:solidFill>
                  <a:srgbClr val="006600"/>
                </a:solidFill>
              </a:rPr>
              <a:t> </a:t>
            </a:r>
            <a:r>
              <a:rPr lang="de-DE" b="1">
                <a:solidFill>
                  <a:srgbClr val="006600"/>
                </a:solidFill>
              </a:rPr>
              <a:t>CO2 -Reduktion</a:t>
            </a:r>
            <a:r>
              <a:rPr lang="de-DE" sz="180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     erreicht werden durch die</a:t>
            </a:r>
            <a:r>
              <a:rPr lang="de-DE" sz="3200" b="1">
                <a:solidFill>
                  <a:srgbClr val="000000"/>
                </a:solidFill>
              </a:rPr>
              <a:t> </a:t>
            </a:r>
            <a:r>
              <a:rPr lang="de-DE" sz="2400" b="1" u="sng">
                <a:solidFill>
                  <a:srgbClr val="000000"/>
                </a:solidFill>
              </a:rPr>
              <a:t>Mittel</a:t>
            </a:r>
            <a:r>
              <a:rPr lang="de-DE" sz="2400" b="1">
                <a:solidFill>
                  <a:srgbClr val="000000"/>
                </a:solidFill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b="1">
                <a:solidFill>
                  <a:srgbClr val="2D2D8A"/>
                </a:solidFill>
              </a:rPr>
              <a:t> Modernisierung</a:t>
            </a:r>
            <a:r>
              <a:rPr lang="de-DE" sz="1800">
                <a:solidFill>
                  <a:srgbClr val="000000"/>
                </a:solidFill>
              </a:rPr>
              <a:t>: Ersatz alter Anlagen zur Wärmeerzeugung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>
                <a:solidFill>
                  <a:srgbClr val="000000"/>
                </a:solidFill>
              </a:rPr>
              <a:t> Wechsel zum PE-Träger</a:t>
            </a:r>
            <a:r>
              <a:rPr lang="de-DE" sz="1800" b="1">
                <a:solidFill>
                  <a:srgbClr val="006600"/>
                </a:solidFill>
              </a:rPr>
              <a:t> </a:t>
            </a:r>
            <a:r>
              <a:rPr lang="de-DE" b="1">
                <a:solidFill>
                  <a:srgbClr val="006600"/>
                </a:solidFill>
              </a:rPr>
              <a:t>Erdgas</a:t>
            </a:r>
            <a:r>
              <a:rPr lang="de-DE" sz="1800">
                <a:solidFill>
                  <a:srgbClr val="000000"/>
                </a:solidFill>
              </a:rPr>
              <a:t> , auch bei der Stromerzeugung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>
                <a:solidFill>
                  <a:srgbClr val="000000"/>
                </a:solidFill>
              </a:rPr>
              <a:t> Einsatz der </a:t>
            </a:r>
            <a:r>
              <a:rPr lang="de-DE" b="1">
                <a:solidFill>
                  <a:srgbClr val="9900CC"/>
                </a:solidFill>
              </a:rPr>
              <a:t>Technik</a:t>
            </a:r>
            <a:r>
              <a:rPr lang="de-DE" sz="1800">
                <a:solidFill>
                  <a:srgbClr val="000000"/>
                </a:solidFill>
              </a:rPr>
              <a:t>: KWK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de-DE" sz="1200">
                <a:solidFill>
                  <a:srgbClr val="000000"/>
                </a:solidFill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u="sng">
                <a:solidFill>
                  <a:srgbClr val="000000"/>
                </a:solidFill>
              </a:rPr>
              <a:t>Werkzeuge: </a:t>
            </a:r>
            <a:r>
              <a:rPr lang="de-DE" sz="1400" u="sng">
                <a:solidFill>
                  <a:srgbClr val="000000"/>
                </a:solidFill>
              </a:rPr>
              <a:t> </a:t>
            </a:r>
            <a:r>
              <a:rPr lang="de-DE" sz="1800" u="sng">
                <a:solidFill>
                  <a:srgbClr val="000000"/>
                </a:solidFill>
              </a:rPr>
              <a:t>(ohne die Subventionen)  </a:t>
            </a:r>
          </a:p>
        </p:txBody>
      </p:sp>
      <p:sp>
        <p:nvSpPr>
          <p:cNvPr id="36867" name="Textfeld 2"/>
          <p:cNvSpPr txBox="1">
            <a:spLocks noChangeArrowheads="1"/>
          </p:cNvSpPr>
          <p:nvPr/>
        </p:nvSpPr>
        <p:spPr bwMode="auto">
          <a:xfrm>
            <a:off x="539750" y="4365625"/>
            <a:ext cx="8208963" cy="1935163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de-DE" sz="2400" b="1">
                <a:solidFill>
                  <a:srgbClr val="000000"/>
                </a:solidFill>
              </a:rPr>
              <a:t> Überhaupt </a:t>
            </a:r>
            <a:r>
              <a:rPr lang="de-DE" sz="3200" b="1" u="sng">
                <a:solidFill>
                  <a:srgbClr val="996600"/>
                </a:solidFill>
              </a:rPr>
              <a:t>keine Abgaben</a:t>
            </a:r>
            <a:r>
              <a:rPr lang="de-DE" sz="3200" b="1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000000"/>
                </a:solidFill>
              </a:rPr>
              <a:t>auf Energieträger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de-DE" sz="2400" b="1">
                <a:solidFill>
                  <a:srgbClr val="000000"/>
                </a:solidFill>
              </a:rPr>
              <a:t>Förderung für dezentrales </a:t>
            </a:r>
            <a:r>
              <a:rPr lang="de-DE" sz="3200" b="1" u="sng">
                <a:solidFill>
                  <a:srgbClr val="006600"/>
                </a:solidFill>
              </a:rPr>
              <a:t>Erdgas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de-DE" sz="3200" b="1" u="sng">
                <a:solidFill>
                  <a:srgbClr val="FF3300"/>
                </a:solidFill>
              </a:rPr>
              <a:t>Abnahmeverpflichtung</a:t>
            </a:r>
            <a:r>
              <a:rPr lang="de-DE" sz="3200" b="1">
                <a:solidFill>
                  <a:srgbClr val="000000"/>
                </a:solidFill>
              </a:rPr>
              <a:t> </a:t>
            </a:r>
            <a:r>
              <a:rPr lang="de-DE" b="1">
                <a:solidFill>
                  <a:srgbClr val="000000"/>
                </a:solidFill>
              </a:rPr>
              <a:t>von KWK-Strom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None/>
            </a:pPr>
            <a:r>
              <a:rPr lang="de-DE" sz="1000" b="1" u="sng">
                <a:solidFill>
                  <a:srgbClr val="006600"/>
                </a:solidFill>
              </a:rPr>
              <a:t>  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1617663" y="6597650"/>
            <a:ext cx="57023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</a:rPr>
              <a:t>Beispiele für2.: Rückerstattung ErdgasSteuer, besondere Förderung von Mini-BHKW</a:t>
            </a:r>
          </a:p>
        </p:txBody>
      </p:sp>
      <p:sp>
        <p:nvSpPr>
          <p:cNvPr id="5" name="Ellipse 4"/>
          <p:cNvSpPr/>
          <p:nvPr/>
        </p:nvSpPr>
        <p:spPr>
          <a:xfrm>
            <a:off x="8675688" y="188913"/>
            <a:ext cx="285750" cy="2889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1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feld 1"/>
          <p:cNvSpPr txBox="1">
            <a:spLocks noChangeArrowheads="1"/>
          </p:cNvSpPr>
          <p:nvPr/>
        </p:nvSpPr>
        <p:spPr bwMode="auto">
          <a:xfrm>
            <a:off x="360363" y="2813050"/>
            <a:ext cx="8640762" cy="2046714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de-DE" sz="2400" b="1" dirty="0">
                <a:solidFill>
                  <a:srgbClr val="000000"/>
                </a:solidFill>
              </a:rPr>
              <a:t> </a:t>
            </a:r>
            <a:r>
              <a:rPr lang="de-DE" sz="4000" b="1" u="sng" dirty="0">
                <a:solidFill>
                  <a:srgbClr val="996600"/>
                </a:solidFill>
              </a:rPr>
              <a:t>Keine rückgewälzten </a:t>
            </a:r>
            <a:r>
              <a:rPr lang="de-DE" sz="4000" b="1" u="sng" dirty="0" smtClean="0">
                <a:solidFill>
                  <a:srgbClr val="996600"/>
                </a:solidFill>
              </a:rPr>
              <a:t>Abgaben</a:t>
            </a:r>
            <a:br>
              <a:rPr lang="de-DE" sz="4000" b="1" u="sng" dirty="0" smtClean="0">
                <a:solidFill>
                  <a:srgbClr val="996600"/>
                </a:solidFill>
              </a:rPr>
            </a:br>
            <a:r>
              <a:rPr lang="de-DE" b="1" u="sng" dirty="0" smtClean="0">
                <a:solidFill>
                  <a:srgbClr val="996600"/>
                </a:solidFill>
              </a:rPr>
              <a:t> </a:t>
            </a:r>
            <a:endParaRPr lang="de-DE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de-DE" sz="2400" b="1" dirty="0">
                <a:solidFill>
                  <a:srgbClr val="000000"/>
                </a:solidFill>
              </a:rPr>
              <a:t> </a:t>
            </a:r>
            <a:r>
              <a:rPr lang="de-DE" b="1" dirty="0">
                <a:solidFill>
                  <a:srgbClr val="006600"/>
                </a:solidFill>
              </a:rPr>
              <a:t>Nur </a:t>
            </a:r>
            <a:r>
              <a:rPr lang="de-DE" b="1" u="sng" dirty="0" err="1">
                <a:solidFill>
                  <a:srgbClr val="006600"/>
                </a:solidFill>
              </a:rPr>
              <a:t>CO2</a:t>
            </a:r>
            <a:r>
              <a:rPr lang="de-DE" b="1" u="sng" dirty="0">
                <a:solidFill>
                  <a:srgbClr val="006600"/>
                </a:solidFill>
              </a:rPr>
              <a:t> arme</a:t>
            </a:r>
            <a:r>
              <a:rPr lang="de-DE" b="1" dirty="0">
                <a:solidFill>
                  <a:srgbClr val="006600"/>
                </a:solidFill>
              </a:rPr>
              <a:t> </a:t>
            </a:r>
            <a:r>
              <a:rPr lang="de-DE" b="1" dirty="0" smtClean="0">
                <a:solidFill>
                  <a:srgbClr val="006600"/>
                </a:solidFill>
              </a:rPr>
              <a:t>Primärenergie </a:t>
            </a:r>
            <a:r>
              <a:rPr lang="de-DE" sz="1800" dirty="0" smtClean="0">
                <a:solidFill>
                  <a:srgbClr val="006600"/>
                </a:solidFill>
              </a:rPr>
              <a:t>(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u="sng" dirty="0">
                <a:solidFill>
                  <a:srgbClr val="006600"/>
                </a:solidFill>
              </a:rPr>
              <a:t>Erdgas</a:t>
            </a:r>
            <a:r>
              <a:rPr lang="de-DE" sz="1800" dirty="0">
                <a:solidFill>
                  <a:srgbClr val="006600"/>
                </a:solidFill>
              </a:rPr>
              <a:t> und </a:t>
            </a:r>
            <a:r>
              <a:rPr lang="de-DE" sz="1800" dirty="0" err="1">
                <a:solidFill>
                  <a:srgbClr val="006600"/>
                </a:solidFill>
              </a:rPr>
              <a:t>CO2</a:t>
            </a:r>
            <a:r>
              <a:rPr lang="de-DE" sz="1800" dirty="0">
                <a:solidFill>
                  <a:srgbClr val="006600"/>
                </a:solidFill>
              </a:rPr>
              <a:t> freie PE)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de-DE" sz="2400" b="1" dirty="0">
                <a:solidFill>
                  <a:srgbClr val="FF3300"/>
                </a:solidFill>
              </a:rPr>
              <a:t> </a:t>
            </a:r>
            <a:r>
              <a:rPr lang="de-DE" b="1" u="sng" dirty="0">
                <a:solidFill>
                  <a:srgbClr val="FF3300"/>
                </a:solidFill>
              </a:rPr>
              <a:t>Abnahmeverpflichtung</a:t>
            </a:r>
            <a:r>
              <a:rPr lang="de-DE" b="1" dirty="0">
                <a:solidFill>
                  <a:srgbClr val="000000"/>
                </a:solidFill>
              </a:rPr>
              <a:t> von WP-Strom </a:t>
            </a:r>
            <a:r>
              <a:rPr lang="de-DE" b="1" dirty="0" err="1">
                <a:solidFill>
                  <a:srgbClr val="000000"/>
                </a:solidFill>
              </a:rPr>
              <a:t>in‘s</a:t>
            </a:r>
            <a:r>
              <a:rPr lang="de-DE" b="1" dirty="0">
                <a:solidFill>
                  <a:srgbClr val="000000"/>
                </a:solidFill>
              </a:rPr>
              <a:t> Netz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None/>
            </a:pPr>
            <a:r>
              <a:rPr lang="de-DE" sz="10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891" name="Textfeld 2"/>
          <p:cNvSpPr txBox="1">
            <a:spLocks noChangeArrowheads="1"/>
          </p:cNvSpPr>
          <p:nvPr/>
        </p:nvSpPr>
        <p:spPr bwMode="auto">
          <a:xfrm>
            <a:off x="358775" y="1230313"/>
            <a:ext cx="8569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Zur Emanzipation der WP im Verhältnis zur KWK muss ein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Wärmepumpen-Tarif in gleicher Weise </a:t>
            </a:r>
            <a:r>
              <a:rPr lang="de-DE" sz="2400" b="1" u="sng">
                <a:solidFill>
                  <a:srgbClr val="000000"/>
                </a:solidFill>
              </a:rPr>
              <a:t>in Anspruch nehmen</a:t>
            </a:r>
            <a:r>
              <a:rPr lang="de-DE" sz="240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37892" name="Textfeld 3"/>
          <p:cNvSpPr txBox="1">
            <a:spLocks noChangeArrowheads="1"/>
          </p:cNvSpPr>
          <p:nvPr/>
        </p:nvSpPr>
        <p:spPr bwMode="auto">
          <a:xfrm>
            <a:off x="358775" y="225425"/>
            <a:ext cx="835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b="1" dirty="0">
                <a:solidFill>
                  <a:srgbClr val="000000"/>
                </a:solidFill>
              </a:rPr>
              <a:t>Grundanforderungen Wärmepumpentarif</a:t>
            </a:r>
          </a:p>
        </p:txBody>
      </p:sp>
      <p:sp>
        <p:nvSpPr>
          <p:cNvPr id="37893" name="Textfeld 4"/>
          <p:cNvSpPr txBox="1">
            <a:spLocks noChangeArrowheads="1"/>
          </p:cNvSpPr>
          <p:nvPr/>
        </p:nvSpPr>
        <p:spPr bwMode="auto">
          <a:xfrm>
            <a:off x="684213" y="5984875"/>
            <a:ext cx="7559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Dann lassen sich die energiepolitischen Ziele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wesentlich effektiver und wesentlich preiswerter erreichen.</a:t>
            </a:r>
          </a:p>
        </p:txBody>
      </p:sp>
      <p:sp>
        <p:nvSpPr>
          <p:cNvPr id="37894" name="Textfeld 2"/>
          <p:cNvSpPr txBox="1">
            <a:spLocks noChangeArrowheads="1"/>
          </p:cNvSpPr>
          <p:nvPr/>
        </p:nvSpPr>
        <p:spPr bwMode="auto">
          <a:xfrm>
            <a:off x="107950" y="80963"/>
            <a:ext cx="3595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rgbClr val="000000"/>
                </a:solidFill>
              </a:rPr>
              <a:t>5.31</a:t>
            </a:r>
            <a:endParaRPr lang="de-D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5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feld 1"/>
          <p:cNvSpPr txBox="1">
            <a:spLocks noChangeArrowheads="1"/>
          </p:cNvSpPr>
          <p:nvPr/>
        </p:nvSpPr>
        <p:spPr bwMode="auto">
          <a:xfrm>
            <a:off x="503238" y="2420938"/>
            <a:ext cx="8135937" cy="1570037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Für Gebäudewärme muss die </a:t>
            </a:r>
            <a:r>
              <a:rPr lang="de-DE" sz="2400" b="1">
                <a:solidFill>
                  <a:srgbClr val="C00000"/>
                </a:solidFill>
              </a:rPr>
              <a:t>staatliche Belastung</a:t>
            </a:r>
            <a:r>
              <a:rPr lang="de-DE" sz="2400" b="1">
                <a:solidFill>
                  <a:srgbClr val="000000"/>
                </a:solidFill>
              </a:rPr>
              <a:t/>
            </a:r>
            <a:br>
              <a:rPr lang="de-DE" sz="2400" b="1">
                <a:solidFill>
                  <a:srgbClr val="000000"/>
                </a:solidFill>
              </a:rPr>
            </a:br>
            <a:r>
              <a:rPr lang="de-DE" sz="2400" b="1">
                <a:solidFill>
                  <a:srgbClr val="000000"/>
                </a:solidFill>
              </a:rPr>
              <a:t> des direkten oder indirekten Erdgaseinsatzes</a:t>
            </a:r>
            <a:br>
              <a:rPr lang="de-DE" sz="2400" b="1">
                <a:solidFill>
                  <a:srgbClr val="000000"/>
                </a:solidFill>
              </a:rPr>
            </a:br>
            <a:r>
              <a:rPr lang="de-DE" sz="2400" b="1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0000FF"/>
                </a:solidFill>
              </a:rPr>
              <a:t>für jede Technik oder Prozesskette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C00000"/>
                </a:solidFill>
              </a:rPr>
              <a:t>gleich sein</a:t>
            </a:r>
            <a:r>
              <a:rPr lang="de-DE" sz="2400" b="1">
                <a:solidFill>
                  <a:srgbClr val="000000"/>
                </a:solidFill>
              </a:rPr>
              <a:t>.</a:t>
            </a: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38915" name="Textfeld 3"/>
          <p:cNvSpPr txBox="1">
            <a:spLocks noChangeArrowheads="1"/>
          </p:cNvSpPr>
          <p:nvPr/>
        </p:nvSpPr>
        <p:spPr bwMode="auto">
          <a:xfrm>
            <a:off x="323528" y="242645"/>
            <a:ext cx="8353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dirty="0">
                <a:solidFill>
                  <a:srgbClr val="000000"/>
                </a:solidFill>
              </a:rPr>
              <a:t>Volkswirtschaftliche </a:t>
            </a:r>
            <a:r>
              <a:rPr lang="de-DE" sz="2800" b="1" dirty="0" smtClean="0">
                <a:solidFill>
                  <a:srgbClr val="000000"/>
                </a:solidFill>
              </a:rPr>
              <a:t>Begründung zur </a:t>
            </a:r>
            <a:r>
              <a:rPr lang="de-DE" sz="2800" b="1" dirty="0" smtClean="0">
                <a:solidFill>
                  <a:srgbClr val="996600"/>
                </a:solidFill>
              </a:rPr>
              <a:t>Abgabengleichheit</a:t>
            </a:r>
            <a:endParaRPr lang="de-DE" sz="2800" b="1" dirty="0">
              <a:solidFill>
                <a:srgbClr val="996600"/>
              </a:solidFill>
            </a:endParaRPr>
          </a:p>
        </p:txBody>
      </p:sp>
      <p:sp>
        <p:nvSpPr>
          <p:cNvPr id="38916" name="Textfeld 4"/>
          <p:cNvSpPr txBox="1">
            <a:spLocks noChangeArrowheads="1"/>
          </p:cNvSpPr>
          <p:nvPr/>
        </p:nvSpPr>
        <p:spPr bwMode="auto">
          <a:xfrm>
            <a:off x="503238" y="4292600"/>
            <a:ext cx="83518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800" dirty="0">
                <a:solidFill>
                  <a:srgbClr val="000000"/>
                </a:solidFill>
              </a:rPr>
              <a:t>Diese  Forderung ist nichts anderes als </a:t>
            </a:r>
            <a:br>
              <a:rPr lang="de-DE" sz="1800" dirty="0">
                <a:solidFill>
                  <a:srgbClr val="000000"/>
                </a:solidFill>
              </a:rPr>
            </a:br>
            <a:r>
              <a:rPr lang="de-DE" sz="1800" dirty="0">
                <a:solidFill>
                  <a:srgbClr val="000000"/>
                </a:solidFill>
              </a:rPr>
              <a:t>eine  Anwendung des </a:t>
            </a:r>
            <a:r>
              <a:rPr lang="de-DE" sz="2400" b="1" dirty="0">
                <a:solidFill>
                  <a:srgbClr val="000000"/>
                </a:solidFill>
              </a:rPr>
              <a:t>"</a:t>
            </a:r>
            <a:r>
              <a:rPr lang="de-DE" sz="2400" b="1" u="sng" dirty="0">
                <a:solidFill>
                  <a:srgbClr val="C00000"/>
                </a:solidFill>
              </a:rPr>
              <a:t>Gesetzes des einen Preises</a:t>
            </a:r>
            <a:r>
              <a:rPr lang="de-DE" sz="2400" b="1" dirty="0">
                <a:solidFill>
                  <a:srgbClr val="000000"/>
                </a:solidFill>
              </a:rPr>
              <a:t>",</a:t>
            </a:r>
            <a:r>
              <a:rPr lang="de-DE" sz="1800" b="1" dirty="0">
                <a:solidFill>
                  <a:srgbClr val="000000"/>
                </a:solidFill>
              </a:rPr>
              <a:t>   </a:t>
            </a:r>
            <a:r>
              <a:rPr lang="de-DE" sz="1800" dirty="0">
                <a:solidFill>
                  <a:srgbClr val="000000"/>
                </a:solidFill>
              </a:rPr>
              <a:t>welches</a:t>
            </a:r>
            <a:endParaRPr lang="de-DE" sz="18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8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>
                <a:solidFill>
                  <a:srgbClr val="000000"/>
                </a:solidFill>
              </a:rPr>
              <a:t> auch </a:t>
            </a:r>
            <a:r>
              <a:rPr lang="de-DE" sz="1800" dirty="0">
                <a:solidFill>
                  <a:srgbClr val="000000"/>
                </a:solidFill>
              </a:rPr>
              <a:t> als das "</a:t>
            </a:r>
            <a:r>
              <a:rPr lang="de-DE" sz="1800" b="1" dirty="0">
                <a:solidFill>
                  <a:srgbClr val="C00000"/>
                </a:solidFill>
              </a:rPr>
              <a:t>Fundamentalgesetz der Ökonomie schlechthin</a:t>
            </a:r>
            <a:r>
              <a:rPr lang="de-DE" sz="1800" dirty="0">
                <a:solidFill>
                  <a:srgbClr val="000000"/>
                </a:solidFill>
              </a:rPr>
              <a:t>“  bezeichnet wird /Sinn 2008/. Es ist daher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b="1" dirty="0">
                <a:solidFill>
                  <a:srgbClr val="FF0000"/>
                </a:solidFill>
              </a:rPr>
              <a:t>rationa</a:t>
            </a:r>
            <a:r>
              <a:rPr lang="de-DE" sz="1800" b="1" dirty="0">
                <a:solidFill>
                  <a:srgbClr val="C00000"/>
                </a:solidFill>
              </a:rPr>
              <a:t>l</a:t>
            </a:r>
            <a:r>
              <a:rPr lang="de-DE" sz="1800" dirty="0">
                <a:solidFill>
                  <a:srgbClr val="000000"/>
                </a:solidFill>
              </a:rPr>
              <a:t> wohl </a:t>
            </a:r>
            <a:r>
              <a:rPr lang="de-DE" sz="1800" b="1" dirty="0">
                <a:solidFill>
                  <a:srgbClr val="FF0000"/>
                </a:solidFill>
              </a:rPr>
              <a:t>nicht </a:t>
            </a:r>
            <a:r>
              <a:rPr lang="de-DE" sz="1800" b="1" dirty="0" err="1">
                <a:solidFill>
                  <a:srgbClr val="FF0000"/>
                </a:solidFill>
              </a:rPr>
              <a:t>abweisbar</a:t>
            </a:r>
            <a:r>
              <a:rPr lang="de-DE" sz="1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Rechteck 1"/>
          <p:cNvSpPr/>
          <p:nvPr/>
        </p:nvSpPr>
        <p:spPr>
          <a:xfrm>
            <a:off x="107504" y="1404645"/>
            <a:ext cx="8822183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cs typeface="Arial" charset="0"/>
              </a:rPr>
              <a:t>Ein</a:t>
            </a:r>
            <a:r>
              <a:rPr lang="de-DE" b="1" dirty="0" smtClean="0">
                <a:cs typeface="Arial" charset="0"/>
              </a:rPr>
              <a:t> </a:t>
            </a:r>
            <a:r>
              <a:rPr lang="de-DE" sz="28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de-DE" sz="2400" b="1" dirty="0" smtClean="0">
                <a:solidFill>
                  <a:srgbClr val="C00000"/>
                </a:solidFill>
                <a:cs typeface="Arial" charset="0"/>
              </a:rPr>
              <a:t>fairer </a:t>
            </a:r>
            <a:r>
              <a:rPr lang="de-DE" sz="2400" b="1" dirty="0">
                <a:solidFill>
                  <a:srgbClr val="C00000"/>
                </a:solidFill>
                <a:cs typeface="Arial" charset="0"/>
              </a:rPr>
              <a:t>Wettbewerb</a:t>
            </a:r>
            <a:r>
              <a:rPr lang="de-DE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24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dirty="0" smtClean="0">
                <a:solidFill>
                  <a:srgbClr val="000000"/>
                </a:solidFill>
                <a:cs typeface="Arial" charset="0"/>
              </a:rPr>
              <a:t>und 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eine </a:t>
            </a:r>
            <a:r>
              <a:rPr lang="de-DE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de-DE" sz="2400" b="1" dirty="0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marktgesteuerte Auslese</a:t>
            </a:r>
            <a:r>
              <a:rPr lang="de-DE" dirty="0" smtClean="0">
                <a:solidFill>
                  <a:srgbClr val="000000"/>
                </a:solidFill>
                <a:cs typeface="Arial" charset="0"/>
              </a:rPr>
              <a:t>  des</a:t>
            </a:r>
            <a:r>
              <a:rPr lang="de-DE" sz="2400" b="1" dirty="0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 </a:t>
            </a:r>
            <a:r>
              <a:rPr lang="de-DE" sz="2400" dirty="0" smtClean="0">
                <a:solidFill>
                  <a:srgbClr val="000000"/>
                </a:solidFill>
                <a:cs typeface="Arial" charset="0"/>
              </a:rPr>
              <a:t>  </a:t>
            </a:r>
            <a:endParaRPr lang="de-DE" sz="24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  <a:cs typeface="Arial" charset="0"/>
              </a:rPr>
              <a:t>    günstigsten 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und sparsamsten Energieeinsatzes </a:t>
            </a:r>
            <a:r>
              <a:rPr lang="de-DE" sz="2400" b="1" dirty="0">
                <a:solidFill>
                  <a:srgbClr val="000000"/>
                </a:solidFill>
                <a:cs typeface="Arial" charset="0"/>
              </a:rPr>
              <a:t>erfordern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:</a:t>
            </a:r>
          </a:p>
        </p:txBody>
      </p:sp>
      <p:sp>
        <p:nvSpPr>
          <p:cNvPr id="38918" name="Textfeld 2"/>
          <p:cNvSpPr txBox="1">
            <a:spLocks noChangeArrowheads="1"/>
          </p:cNvSpPr>
          <p:nvPr/>
        </p:nvSpPr>
        <p:spPr bwMode="auto">
          <a:xfrm>
            <a:off x="177800" y="6092825"/>
            <a:ext cx="8748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 u="sng">
                <a:solidFill>
                  <a:srgbClr val="000000"/>
                </a:solidFill>
              </a:rPr>
              <a:t>Quelle:</a:t>
            </a:r>
            <a:r>
              <a:rPr lang="de-DE" sz="1800">
                <a:solidFill>
                  <a:srgbClr val="000000"/>
                </a:solidFill>
              </a:rPr>
              <a:t>  Hans Werner Sinn: "</a:t>
            </a:r>
            <a:r>
              <a:rPr lang="de-DE" sz="1800" b="1">
                <a:solidFill>
                  <a:srgbClr val="000000"/>
                </a:solidFill>
              </a:rPr>
              <a:t>Das grüne Paradoxon</a:t>
            </a:r>
            <a:r>
              <a:rPr lang="de-DE" sz="1800">
                <a:solidFill>
                  <a:srgbClr val="000000"/>
                </a:solidFill>
              </a:rPr>
              <a:t>", ISBN 978-3-430-20062-2, Ullstein , Berlin 2008, dort das Kapitel: " Das Gesetz des einen Preises", Seite 159ff</a:t>
            </a:r>
          </a:p>
        </p:txBody>
      </p:sp>
      <p:sp>
        <p:nvSpPr>
          <p:cNvPr id="8" name="Ellipse 7"/>
          <p:cNvSpPr/>
          <p:nvPr/>
        </p:nvSpPr>
        <p:spPr>
          <a:xfrm>
            <a:off x="8675688" y="188913"/>
            <a:ext cx="285750" cy="2889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7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ctrTitle"/>
          </p:nvPr>
        </p:nvSpPr>
        <p:spPr>
          <a:xfrm>
            <a:off x="576263" y="1052513"/>
            <a:ext cx="7772400" cy="4248150"/>
          </a:xfrm>
          <a:solidFill>
            <a:srgbClr val="FFCCCC"/>
          </a:solidFill>
        </p:spPr>
        <p:txBody>
          <a:bodyPr/>
          <a:lstStyle/>
          <a:p>
            <a:r>
              <a:rPr lang="de-DE" sz="3200" smtClean="0"/>
              <a:t>Preisstruktur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 Wärmepumpen-</a:t>
            </a:r>
            <a:r>
              <a:rPr lang="de-DE" b="1" smtClean="0">
                <a:solidFill>
                  <a:srgbClr val="CC0000"/>
                </a:solidFill>
              </a:rPr>
              <a:t>Tarif</a:t>
            </a:r>
            <a:r>
              <a:rPr lang="de-DE" smtClean="0"/>
              <a:t/>
            </a:r>
            <a:br>
              <a:rPr lang="de-DE" smtClean="0"/>
            </a:br>
            <a:r>
              <a:rPr lang="de-DE" b="1" smtClean="0">
                <a:solidFill>
                  <a:srgbClr val="C00000"/>
                </a:solidFill>
              </a:rPr>
              <a:t>ohne </a:t>
            </a:r>
            <a:br>
              <a:rPr lang="de-DE" b="1" smtClean="0">
                <a:solidFill>
                  <a:srgbClr val="C00000"/>
                </a:solidFill>
              </a:rPr>
            </a:br>
            <a:r>
              <a:rPr lang="de-DE" b="1" smtClean="0">
                <a:solidFill>
                  <a:srgbClr val="C00000"/>
                </a:solidFill>
              </a:rPr>
              <a:t>Diskriminierung </a:t>
            </a:r>
            <a:r>
              <a:rPr lang="de-DE" smtClean="0"/>
              <a:t> </a:t>
            </a:r>
            <a:br>
              <a:rPr lang="de-DE" smtClean="0"/>
            </a:br>
            <a:r>
              <a:rPr lang="de-DE" sz="3200" smtClean="0"/>
              <a:t>im Vergleich zum</a:t>
            </a:r>
            <a:r>
              <a:rPr lang="de-DE" smtClean="0"/>
              <a:t> </a:t>
            </a:r>
            <a:br>
              <a:rPr lang="de-DE" smtClean="0"/>
            </a:br>
            <a:r>
              <a:rPr lang="de-DE" smtClean="0"/>
              <a:t>Alt-Tarif</a:t>
            </a:r>
          </a:p>
        </p:txBody>
      </p:sp>
    </p:spTree>
    <p:extLst>
      <p:ext uri="{BB962C8B-B14F-4D97-AF65-F5344CB8AC3E}">
        <p14:creationId xmlns:p14="http://schemas.microsoft.com/office/powerpoint/2010/main" xmlns="" val="10939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hteck 2"/>
          <p:cNvSpPr>
            <a:spLocks noChangeArrowheads="1"/>
          </p:cNvSpPr>
          <p:nvPr/>
        </p:nvSpPr>
        <p:spPr bwMode="auto">
          <a:xfrm>
            <a:off x="242888" y="225425"/>
            <a:ext cx="54086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  <a:cs typeface="Arial" charset="0"/>
              </a:rPr>
              <a:t>Struktur des </a:t>
            </a:r>
            <a:r>
              <a:rPr lang="de-DE" sz="2800" b="1">
                <a:solidFill>
                  <a:srgbClr val="C00000"/>
                </a:solidFill>
                <a:cs typeface="Arial" charset="0"/>
              </a:rPr>
              <a:t>vorgeschlagenen</a:t>
            </a:r>
            <a:r>
              <a:rPr lang="de-DE" sz="2800" b="1">
                <a:solidFill>
                  <a:srgbClr val="000000"/>
                </a:solidFill>
                <a:cs typeface="Arial" charset="0"/>
              </a:rPr>
              <a:t> </a:t>
            </a:r>
            <a:br>
              <a:rPr lang="de-DE" sz="2800" b="1">
                <a:solidFill>
                  <a:srgbClr val="000000"/>
                </a:solidFill>
                <a:cs typeface="Arial" charset="0"/>
              </a:rPr>
            </a:br>
            <a:r>
              <a:rPr lang="de-DE" sz="3200" b="1" u="sng">
                <a:solidFill>
                  <a:srgbClr val="C00000"/>
                </a:solidFill>
                <a:cs typeface="Arial" charset="0"/>
              </a:rPr>
              <a:t>Wärmepum</a:t>
            </a:r>
            <a:r>
              <a:rPr lang="de-DE" sz="3200" b="1" u="sng">
                <a:solidFill>
                  <a:srgbClr val="CC0000"/>
                </a:solidFill>
                <a:cs typeface="Arial" charset="0"/>
              </a:rPr>
              <a:t>pe</a:t>
            </a:r>
            <a:r>
              <a:rPr lang="de-DE" sz="3200" b="1" u="sng">
                <a:solidFill>
                  <a:srgbClr val="C00000"/>
                </a:solidFill>
                <a:cs typeface="Arial" charset="0"/>
              </a:rPr>
              <a:t>ntarifes</a:t>
            </a:r>
            <a:endParaRPr lang="de-DE" sz="3200" u="sng">
              <a:solidFill>
                <a:srgbClr val="C00000"/>
              </a:solidFill>
              <a:cs typeface="Arial" charset="0"/>
            </a:endParaRPr>
          </a:p>
        </p:txBody>
      </p:sp>
      <p:grpSp>
        <p:nvGrpSpPr>
          <p:cNvPr id="40963" name="Gruppieren 1"/>
          <p:cNvGrpSpPr>
            <a:grpSpLocks/>
          </p:cNvGrpSpPr>
          <p:nvPr/>
        </p:nvGrpSpPr>
        <p:grpSpPr bwMode="auto">
          <a:xfrm>
            <a:off x="107950" y="1196975"/>
            <a:ext cx="8274050" cy="3459163"/>
            <a:chOff x="258763" y="1311275"/>
            <a:chExt cx="8274050" cy="3459163"/>
          </a:xfrm>
        </p:grpSpPr>
        <p:pic>
          <p:nvPicPr>
            <p:cNvPr id="40967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63" y="1989138"/>
              <a:ext cx="7092950" cy="277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68" name="Gruppieren 4"/>
            <p:cNvGrpSpPr>
              <a:grpSpLocks/>
            </p:cNvGrpSpPr>
            <p:nvPr/>
          </p:nvGrpSpPr>
          <p:grpSpPr bwMode="auto">
            <a:xfrm>
              <a:off x="4637088" y="1311275"/>
              <a:ext cx="3895725" cy="3459163"/>
              <a:chOff x="4637218" y="1311732"/>
              <a:chExt cx="3895222" cy="3458879"/>
            </a:xfrm>
          </p:grpSpPr>
          <p:pic>
            <p:nvPicPr>
              <p:cNvPr id="2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8653" y="1988840"/>
                <a:ext cx="1128569" cy="2781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970" name="Textfeld 3"/>
              <p:cNvSpPr txBox="1">
                <a:spLocks noChangeArrowheads="1"/>
              </p:cNvSpPr>
              <p:nvPr/>
            </p:nvSpPr>
            <p:spPr bwMode="auto">
              <a:xfrm>
                <a:off x="4637218" y="1311732"/>
                <a:ext cx="3895222" cy="671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800">
                    <a:solidFill>
                      <a:srgbClr val="000000"/>
                    </a:solidFill>
                  </a:rPr>
                  <a:t>zum Vergleich: der diskriminierende</a:t>
                </a:r>
                <a:br>
                  <a:rPr lang="de-DE" sz="1800">
                    <a:solidFill>
                      <a:srgbClr val="000000"/>
                    </a:solidFill>
                  </a:rPr>
                </a:br>
                <a:r>
                  <a:rPr lang="de-DE" sz="1800">
                    <a:solidFill>
                      <a:srgbClr val="000000"/>
                    </a:solidFill>
                  </a:rPr>
                  <a:t>                                          </a:t>
                </a:r>
                <a:r>
                  <a:rPr lang="de-DE" b="1">
                    <a:solidFill>
                      <a:srgbClr val="000000"/>
                    </a:solidFill>
                  </a:rPr>
                  <a:t>Alt-Tarif</a:t>
                </a:r>
                <a:r>
                  <a:rPr lang="de-DE" sz="1800" b="1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</p:grp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067175" y="5192713"/>
            <a:ext cx="4521200" cy="758825"/>
          </a:xfrm>
          <a:prstGeom prst="rect">
            <a:avLst/>
          </a:prstGeom>
          <a:solidFill>
            <a:srgbClr val="FFFFCC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CC0000"/>
                </a:solidFill>
              </a:rPr>
              <a:t>also</a:t>
            </a:r>
            <a:r>
              <a:rPr lang="de-DE" sz="3200">
                <a:solidFill>
                  <a:srgbClr val="000000"/>
                </a:solidFill>
              </a:rPr>
              <a:t> </a:t>
            </a:r>
            <a:r>
              <a:rPr lang="de-DE" sz="4000" b="1">
                <a:solidFill>
                  <a:srgbClr val="CC0000"/>
                </a:solidFill>
              </a:rPr>
              <a:t>8.0</a:t>
            </a:r>
            <a:r>
              <a:rPr lang="de-DE" sz="3200">
                <a:solidFill>
                  <a:srgbClr val="000000"/>
                </a:solidFill>
              </a:rPr>
              <a:t> </a:t>
            </a:r>
            <a:r>
              <a:rPr lang="de-DE" sz="2400">
                <a:solidFill>
                  <a:srgbClr val="000000"/>
                </a:solidFill>
              </a:rPr>
              <a:t>statt</a:t>
            </a:r>
            <a:r>
              <a:rPr lang="de-DE" sz="3200">
                <a:solidFill>
                  <a:srgbClr val="000000"/>
                </a:solidFill>
              </a:rPr>
              <a:t> 14.4  </a:t>
            </a:r>
            <a:r>
              <a:rPr lang="de-DE" sz="2400">
                <a:solidFill>
                  <a:srgbClr val="CC0000"/>
                </a:solidFill>
              </a:rPr>
              <a:t>[ct/kW</a:t>
            </a:r>
            <a:r>
              <a:rPr lang="de-DE" sz="2400" baseline="-25000">
                <a:solidFill>
                  <a:srgbClr val="CC0000"/>
                </a:solidFill>
              </a:rPr>
              <a:t>el</a:t>
            </a:r>
            <a:r>
              <a:rPr lang="de-DE" sz="2400">
                <a:solidFill>
                  <a:srgbClr val="CC0000"/>
                </a:solidFill>
              </a:rPr>
              <a:t>]</a:t>
            </a:r>
          </a:p>
        </p:txBody>
      </p:sp>
      <p:sp>
        <p:nvSpPr>
          <p:cNvPr id="40965" name="Text Box 10"/>
          <p:cNvSpPr txBox="1">
            <a:spLocks noChangeArrowheads="1"/>
          </p:cNvSpPr>
          <p:nvPr/>
        </p:nvSpPr>
        <p:spPr bwMode="auto">
          <a:xfrm>
            <a:off x="7480300" y="3860800"/>
            <a:ext cx="620713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>
                <a:solidFill>
                  <a:srgbClr val="333399"/>
                </a:solidFill>
              </a:rPr>
              <a:t> </a:t>
            </a:r>
            <a:r>
              <a:rPr lang="de-DE" sz="1800" b="1">
                <a:solidFill>
                  <a:srgbClr val="333399"/>
                </a:solidFill>
              </a:rPr>
              <a:t>5.61 </a:t>
            </a:r>
          </a:p>
        </p:txBody>
      </p:sp>
      <p:sp>
        <p:nvSpPr>
          <p:cNvPr id="40966" name="Text Box 11"/>
          <p:cNvSpPr txBox="1">
            <a:spLocks noChangeArrowheads="1"/>
          </p:cNvSpPr>
          <p:nvPr/>
        </p:nvSpPr>
        <p:spPr bwMode="auto">
          <a:xfrm>
            <a:off x="7634288" y="2708275"/>
            <a:ext cx="646112" cy="333375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>
                <a:solidFill>
                  <a:srgbClr val="333399"/>
                </a:solidFill>
              </a:rPr>
              <a:t> 0.75 </a:t>
            </a:r>
          </a:p>
        </p:txBody>
      </p:sp>
    </p:spTree>
    <p:extLst>
      <p:ext uri="{BB962C8B-B14F-4D97-AF65-F5344CB8AC3E}">
        <p14:creationId xmlns:p14="http://schemas.microsoft.com/office/powerpoint/2010/main" xmlns="" val="22863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hteck 2"/>
          <p:cNvSpPr>
            <a:spLocks noChangeArrowheads="1"/>
          </p:cNvSpPr>
          <p:nvPr/>
        </p:nvSpPr>
        <p:spPr bwMode="auto">
          <a:xfrm>
            <a:off x="719138" y="188913"/>
            <a:ext cx="808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/>
              <a:t>Auswirkung des </a:t>
            </a:r>
            <a:r>
              <a:rPr lang="de-DE" sz="2400" b="1">
                <a:solidFill>
                  <a:srgbClr val="CC0000"/>
                </a:solidFill>
              </a:rPr>
              <a:t>WP-Tarifes</a:t>
            </a:r>
            <a:r>
              <a:rPr lang="de-DE" sz="2400" b="1"/>
              <a:t>  auf Investitionsrechnung 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8280400" y="6704013"/>
            <a:ext cx="68421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2"/>
          <p:cNvGrpSpPr>
            <a:grpSpLocks/>
          </p:cNvGrpSpPr>
          <p:nvPr/>
        </p:nvGrpSpPr>
        <p:grpSpPr bwMode="auto">
          <a:xfrm>
            <a:off x="215900" y="836613"/>
            <a:ext cx="8785225" cy="5908675"/>
            <a:chOff x="343046" y="1844824"/>
            <a:chExt cx="8785225" cy="5909310"/>
          </a:xfrm>
        </p:grpSpPr>
        <p:sp>
          <p:nvSpPr>
            <p:cNvPr id="41989" name="Textfeld 1"/>
            <p:cNvSpPr txBox="1">
              <a:spLocks noChangeArrowheads="1"/>
            </p:cNvSpPr>
            <p:nvPr/>
          </p:nvSpPr>
          <p:spPr bwMode="auto">
            <a:xfrm>
              <a:off x="343046" y="1844824"/>
              <a:ext cx="8785225" cy="5909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800"/>
                <a:t>Betrachte: Haus mit Heizbedarf </a:t>
              </a:r>
              <a:r>
                <a:rPr lang="de-DE" sz="1800" b="1"/>
                <a:t>Q</a:t>
              </a:r>
              <a:r>
                <a:rPr lang="de-DE" sz="1800" b="1" baseline="-25000"/>
                <a:t>h</a:t>
              </a:r>
              <a:r>
                <a:rPr lang="de-DE" sz="1800" b="1"/>
                <a:t>= 25 </a:t>
              </a:r>
              <a:r>
                <a:rPr lang="de-DE" sz="1800"/>
                <a:t>[MWh]   und WP mit </a:t>
              </a:r>
              <a:r>
                <a:rPr lang="de-DE" sz="1400">
                  <a:solidFill>
                    <a:srgbClr val="0000FF"/>
                  </a:solidFill>
                </a:rPr>
                <a:t>JahresArbeitsZahl</a:t>
              </a:r>
              <a:r>
                <a:rPr lang="de-DE" sz="1400"/>
                <a:t> </a:t>
              </a:r>
              <a:r>
                <a:rPr lang="de-DE" sz="1800">
                  <a:solidFill>
                    <a:srgbClr val="0000FF"/>
                  </a:solidFill>
                </a:rPr>
                <a:t>JAZ=4</a:t>
              </a:r>
              <a:r>
                <a:rPr lang="de-DE" sz="1800"/>
                <a:t>          </a:t>
              </a:r>
            </a:p>
            <a:p>
              <a:endParaRPr lang="de-DE" sz="1800"/>
            </a:p>
            <a:p>
              <a:r>
                <a:rPr lang="de-DE" sz="1800" b="1" u="sng"/>
                <a:t>1.  Ausgangslage</a:t>
              </a:r>
              <a:r>
                <a:rPr lang="de-DE" sz="1800" b="1"/>
                <a:t>:</a:t>
              </a:r>
              <a:r>
                <a:rPr lang="de-DE" sz="1800"/>
                <a:t> </a:t>
              </a:r>
              <a:r>
                <a:rPr lang="de-DE" sz="1800" b="1">
                  <a:solidFill>
                    <a:srgbClr val="006600"/>
                  </a:solidFill>
                </a:rPr>
                <a:t>Erdgasheizung</a:t>
              </a:r>
            </a:p>
            <a:p>
              <a:r>
                <a:rPr lang="de-DE" sz="1800" b="1">
                  <a:solidFill>
                    <a:srgbClr val="006600"/>
                  </a:solidFill>
                </a:rPr>
                <a:t>Heizkosten</a:t>
              </a:r>
              <a:r>
                <a:rPr lang="de-DE" sz="1800"/>
                <a:t>  = </a:t>
              </a:r>
              <a:r>
                <a:rPr lang="de-DE" sz="1800" b="1"/>
                <a:t>Q</a:t>
              </a:r>
              <a:r>
                <a:rPr lang="de-DE" sz="1800" b="1" baseline="-25000"/>
                <a:t>h</a:t>
              </a:r>
              <a:r>
                <a:rPr lang="de-DE" sz="1800"/>
                <a:t> * P(</a:t>
              </a:r>
              <a:r>
                <a:rPr lang="de-DE" sz="1800">
                  <a:solidFill>
                    <a:srgbClr val="006600"/>
                  </a:solidFill>
                </a:rPr>
                <a:t>kWh</a:t>
              </a:r>
              <a:r>
                <a:rPr lang="de-DE" sz="1800" baseline="-25000">
                  <a:solidFill>
                    <a:srgbClr val="006600"/>
                  </a:solidFill>
                </a:rPr>
                <a:t>th</a:t>
              </a:r>
              <a:r>
                <a:rPr lang="de-DE" sz="1800"/>
                <a:t>) = 25000 * </a:t>
              </a:r>
              <a:r>
                <a:rPr lang="de-DE" sz="1800">
                  <a:solidFill>
                    <a:srgbClr val="006600"/>
                  </a:solidFill>
                </a:rPr>
                <a:t>5,85 </a:t>
              </a:r>
              <a:r>
                <a:rPr lang="de-DE" sz="1200">
                  <a:solidFill>
                    <a:srgbClr val="006600"/>
                  </a:solidFill>
                </a:rPr>
                <a:t>[ct/kWh] </a:t>
              </a:r>
              <a:r>
                <a:rPr lang="de-DE" sz="1800"/>
                <a:t>= </a:t>
              </a:r>
              <a:r>
                <a:rPr lang="de-DE" sz="1800" b="1">
                  <a:solidFill>
                    <a:srgbClr val="006600"/>
                  </a:solidFill>
                </a:rPr>
                <a:t>1462,5 €</a:t>
              </a:r>
              <a:r>
                <a:rPr lang="de-DE" sz="1800"/>
                <a:t>      ( </a:t>
              </a:r>
              <a:r>
                <a:rPr lang="de-DE" sz="1400">
                  <a:solidFill>
                    <a:srgbClr val="006600"/>
                  </a:solidFill>
                </a:rPr>
                <a:t>= 1740 € mit MWSt</a:t>
              </a:r>
              <a:r>
                <a:rPr lang="de-DE" sz="1800"/>
                <a:t>)</a:t>
              </a:r>
            </a:p>
            <a:p>
              <a:r>
                <a:rPr lang="de-DE" sz="2400"/>
                <a:t> </a:t>
              </a:r>
            </a:p>
            <a:p>
              <a:r>
                <a:rPr lang="de-DE" sz="1800" b="1" u="sng"/>
                <a:t>2. Ersparnis durch  WP: </a:t>
              </a:r>
              <a:r>
                <a:rPr lang="de-DE" sz="1800" b="1"/>
                <a:t>                                                                                 </a:t>
              </a:r>
              <a:r>
                <a:rPr lang="de-DE" sz="1200"/>
                <a:t>P = TarifPreis</a:t>
              </a:r>
            </a:p>
            <a:p>
              <a:r>
                <a:rPr lang="de-DE" sz="1800"/>
                <a:t> </a:t>
              </a:r>
            </a:p>
            <a:p>
              <a:r>
                <a:rPr lang="de-DE" sz="1800"/>
                <a:t>  </a:t>
              </a:r>
              <a:r>
                <a:rPr lang="de-DE" sz="1800" b="1" u="sng">
                  <a:solidFill>
                    <a:srgbClr val="996600"/>
                  </a:solidFill>
                </a:rPr>
                <a:t>AltTarif</a:t>
              </a:r>
              <a:r>
                <a:rPr lang="de-DE" sz="1800" b="1">
                  <a:solidFill>
                    <a:srgbClr val="996600"/>
                  </a:solidFill>
                </a:rPr>
                <a:t>:</a:t>
              </a:r>
              <a:r>
                <a:rPr lang="de-DE" sz="1800"/>
                <a:t> </a:t>
              </a:r>
              <a:r>
                <a:rPr lang="el-GR" sz="1800" b="1">
                  <a:solidFill>
                    <a:srgbClr val="996600"/>
                  </a:solidFill>
                </a:rPr>
                <a:t>Δ</a:t>
              </a:r>
              <a:r>
                <a:rPr lang="de-DE" sz="1800" b="1">
                  <a:solidFill>
                    <a:srgbClr val="996600"/>
                  </a:solidFill>
                </a:rPr>
                <a:t>K</a:t>
              </a:r>
              <a:r>
                <a:rPr lang="de-DE" sz="1800" b="1" baseline="-25000">
                  <a:solidFill>
                    <a:srgbClr val="996600"/>
                  </a:solidFill>
                </a:rPr>
                <a:t>alt</a:t>
              </a:r>
              <a:r>
                <a:rPr lang="de-DE" sz="1800"/>
                <a:t>  = Q</a:t>
              </a:r>
              <a:r>
                <a:rPr lang="de-DE" sz="1800" baseline="-25000"/>
                <a:t>h</a:t>
              </a:r>
              <a:r>
                <a:rPr lang="de-DE" sz="1800"/>
                <a:t>* [ </a:t>
              </a:r>
              <a:r>
                <a:rPr lang="de-DE" sz="1800">
                  <a:solidFill>
                    <a:srgbClr val="006600"/>
                  </a:solidFill>
                </a:rPr>
                <a:t>5,85</a:t>
              </a:r>
              <a:r>
                <a:rPr lang="de-DE" sz="1800"/>
                <a:t> -  </a:t>
              </a:r>
              <a:r>
                <a:rPr lang="de-DE" sz="1800">
                  <a:solidFill>
                    <a:srgbClr val="996600"/>
                  </a:solidFill>
                </a:rPr>
                <a:t>14,43</a:t>
              </a:r>
              <a:r>
                <a:rPr lang="de-DE" sz="1800">
                  <a:solidFill>
                    <a:srgbClr val="0000FF"/>
                  </a:solidFill>
                </a:rPr>
                <a:t>/ 4</a:t>
              </a:r>
              <a:r>
                <a:rPr lang="de-DE" sz="1800"/>
                <a:t>]  = Q</a:t>
              </a:r>
              <a:r>
                <a:rPr lang="de-DE" sz="1800" baseline="-25000"/>
                <a:t>h</a:t>
              </a:r>
              <a:r>
                <a:rPr lang="de-DE" sz="1800"/>
                <a:t> *[ 5,85- </a:t>
              </a:r>
              <a:r>
                <a:rPr lang="de-DE" sz="1800">
                  <a:solidFill>
                    <a:srgbClr val="996600"/>
                  </a:solidFill>
                </a:rPr>
                <a:t>3,61</a:t>
              </a:r>
              <a:r>
                <a:rPr lang="de-DE" sz="1800"/>
                <a:t>]= 25000* </a:t>
              </a:r>
              <a:r>
                <a:rPr lang="de-DE" sz="1800" b="1">
                  <a:solidFill>
                    <a:srgbClr val="996600"/>
                  </a:solidFill>
                </a:rPr>
                <a:t>2.24</a:t>
              </a:r>
              <a:r>
                <a:rPr lang="de-DE" sz="1800"/>
                <a:t> = </a:t>
              </a:r>
              <a:r>
                <a:rPr lang="de-DE" sz="1800">
                  <a:solidFill>
                    <a:srgbClr val="996600"/>
                  </a:solidFill>
                </a:rPr>
                <a:t>561</a:t>
              </a:r>
              <a:r>
                <a:rPr lang="de-DE" sz="1800"/>
                <a:t> </a:t>
              </a:r>
              <a:r>
                <a:rPr lang="de-DE" sz="1800">
                  <a:solidFill>
                    <a:srgbClr val="996600"/>
                  </a:solidFill>
                </a:rPr>
                <a:t>€</a:t>
              </a:r>
              <a:r>
                <a:rPr lang="de-DE" sz="1800"/>
                <a:t/>
              </a:r>
              <a:br>
                <a:rPr lang="de-DE" sz="1800"/>
              </a:br>
              <a:r>
                <a:rPr lang="de-DE" sz="800"/>
                <a:t>  </a:t>
              </a:r>
            </a:p>
            <a:p>
              <a:r>
                <a:rPr lang="de-DE" sz="1800"/>
                <a:t>                            also Ersparnis gegenüber Erdgasheizung:     </a:t>
              </a:r>
              <a:r>
                <a:rPr lang="de-DE" sz="1800">
                  <a:solidFill>
                    <a:srgbClr val="996600"/>
                  </a:solidFill>
                </a:rPr>
                <a:t>561</a:t>
              </a:r>
              <a:r>
                <a:rPr lang="de-DE" sz="1800" b="1">
                  <a:solidFill>
                    <a:srgbClr val="006600"/>
                  </a:solidFill>
                </a:rPr>
                <a:t>/1462</a:t>
              </a:r>
              <a:r>
                <a:rPr lang="de-DE" sz="1800"/>
                <a:t> == </a:t>
              </a:r>
              <a:r>
                <a:rPr lang="de-DE" b="1">
                  <a:solidFill>
                    <a:srgbClr val="996600"/>
                  </a:solidFill>
                </a:rPr>
                <a:t>38</a:t>
              </a:r>
              <a:r>
                <a:rPr lang="de-DE" sz="1800" b="1">
                  <a:solidFill>
                    <a:srgbClr val="996600"/>
                  </a:solidFill>
                </a:rPr>
                <a:t>%</a:t>
              </a:r>
              <a:r>
                <a:rPr lang="de-DE" sz="1800"/>
                <a:t> </a:t>
              </a:r>
            </a:p>
            <a:p>
              <a:r>
                <a:rPr lang="de-DE" sz="1800"/>
                <a:t>                                                   </a:t>
              </a:r>
              <a:r>
                <a:rPr lang="de-DE" sz="1600"/>
                <a:t>Die Zusatzkosten für die WP dürfen betragen:  </a:t>
              </a:r>
              <a:r>
                <a:rPr lang="de-DE" sz="1600" b="1">
                  <a:solidFill>
                    <a:srgbClr val="7030A0"/>
                  </a:solidFill>
                </a:rPr>
                <a:t>x</a:t>
              </a:r>
              <a:r>
                <a:rPr lang="de-DE" sz="1600" b="1"/>
                <a:t>* </a:t>
              </a:r>
              <a:r>
                <a:rPr lang="de-DE" sz="1600" b="1">
                  <a:solidFill>
                    <a:srgbClr val="996600"/>
                  </a:solidFill>
                </a:rPr>
                <a:t>38%</a:t>
              </a:r>
              <a:r>
                <a:rPr lang="de-DE" sz="1600" b="1"/>
                <a:t> </a:t>
              </a:r>
              <a:endParaRPr lang="de-DE" sz="1800"/>
            </a:p>
            <a:p>
              <a:r>
                <a:rPr lang="de-DE" sz="1800" b="1">
                  <a:solidFill>
                    <a:srgbClr val="FF0000"/>
                  </a:solidFill>
                </a:rPr>
                <a:t>  </a:t>
              </a:r>
              <a:r>
                <a:rPr lang="de-DE" sz="1800" b="1" u="sng">
                  <a:solidFill>
                    <a:srgbClr val="FF0000"/>
                  </a:solidFill>
                </a:rPr>
                <a:t>WP-Tarif</a:t>
              </a:r>
              <a:r>
                <a:rPr lang="de-DE" sz="1800" b="1">
                  <a:solidFill>
                    <a:srgbClr val="FF0000"/>
                  </a:solidFill>
                </a:rPr>
                <a:t>:</a:t>
              </a:r>
            </a:p>
            <a:p>
              <a:r>
                <a:rPr lang="de-DE" sz="400"/>
                <a:t>  </a:t>
              </a:r>
              <a:r>
                <a:rPr lang="de-DE" sz="1800"/>
                <a:t/>
              </a:r>
              <a:br>
                <a:rPr lang="de-DE" sz="1800"/>
              </a:br>
              <a:r>
                <a:rPr lang="de-DE" sz="1800"/>
                <a:t>    </a:t>
              </a:r>
              <a:r>
                <a:rPr lang="el-GR" sz="1800" b="1">
                  <a:solidFill>
                    <a:srgbClr val="FF0000"/>
                  </a:solidFill>
                </a:rPr>
                <a:t>Δ</a:t>
              </a:r>
              <a:r>
                <a:rPr lang="de-DE" sz="1800" b="1">
                  <a:solidFill>
                    <a:srgbClr val="FF0000"/>
                  </a:solidFill>
                </a:rPr>
                <a:t>K1 +</a:t>
              </a:r>
              <a:r>
                <a:rPr lang="de-DE" sz="1800" b="1">
                  <a:solidFill>
                    <a:srgbClr val="996600"/>
                  </a:solidFill>
                </a:rPr>
                <a:t>  </a:t>
              </a:r>
              <a:r>
                <a:rPr lang="el-GR" sz="1800" b="1">
                  <a:solidFill>
                    <a:srgbClr val="996600"/>
                  </a:solidFill>
                </a:rPr>
                <a:t>Δ</a:t>
              </a:r>
              <a:r>
                <a:rPr lang="de-DE" sz="1800" b="1">
                  <a:solidFill>
                    <a:srgbClr val="996600"/>
                  </a:solidFill>
                </a:rPr>
                <a:t>K</a:t>
              </a:r>
              <a:r>
                <a:rPr lang="de-DE" sz="1800" b="1" baseline="-25000">
                  <a:solidFill>
                    <a:srgbClr val="996600"/>
                  </a:solidFill>
                </a:rPr>
                <a:t>alt</a:t>
              </a:r>
              <a:r>
                <a:rPr lang="de-DE" sz="1800"/>
                <a:t>  = Q</a:t>
              </a:r>
              <a:r>
                <a:rPr lang="de-DE" sz="1800" baseline="-25000"/>
                <a:t>h </a:t>
              </a:r>
              <a:r>
                <a:rPr lang="de-DE" sz="1800"/>
                <a:t>* [ 5,85 -    </a:t>
              </a:r>
              <a:r>
                <a:rPr lang="de-DE" sz="1800" b="1">
                  <a:solidFill>
                    <a:srgbClr val="FF0000"/>
                  </a:solidFill>
                </a:rPr>
                <a:t>7,96</a:t>
              </a:r>
              <a:r>
                <a:rPr lang="de-DE" sz="1800"/>
                <a:t>/ 4] = Q</a:t>
              </a:r>
              <a:r>
                <a:rPr lang="de-DE" sz="1800" baseline="-25000"/>
                <a:t>h  </a:t>
              </a:r>
              <a:r>
                <a:rPr lang="de-DE" sz="1800"/>
                <a:t>*[ 5,85- </a:t>
              </a:r>
              <a:r>
                <a:rPr lang="de-DE" sz="1800" b="1">
                  <a:solidFill>
                    <a:srgbClr val="FF0000"/>
                  </a:solidFill>
                </a:rPr>
                <a:t>1,99</a:t>
              </a:r>
              <a:r>
                <a:rPr lang="de-DE" sz="1800"/>
                <a:t>] = 25000* </a:t>
              </a:r>
              <a:r>
                <a:rPr lang="de-DE" sz="1800" b="1">
                  <a:solidFill>
                    <a:srgbClr val="FF0000"/>
                  </a:solidFill>
                </a:rPr>
                <a:t>3.86</a:t>
              </a:r>
              <a:r>
                <a:rPr lang="de-DE" sz="1800">
                  <a:solidFill>
                    <a:srgbClr val="FF0000"/>
                  </a:solidFill>
                </a:rPr>
                <a:t> </a:t>
              </a:r>
              <a:r>
                <a:rPr lang="de-DE" sz="1800"/>
                <a:t>= </a:t>
              </a:r>
              <a:r>
                <a:rPr lang="de-DE" sz="1800">
                  <a:solidFill>
                    <a:srgbClr val="FF0000"/>
                  </a:solidFill>
                </a:rPr>
                <a:t>965 €</a:t>
              </a:r>
            </a:p>
            <a:p>
              <a:r>
                <a:rPr lang="de-DE" sz="1800"/>
                <a:t>                           also Ersparnis gegenüber Erdgasheizung:     </a:t>
              </a:r>
              <a:r>
                <a:rPr lang="de-DE" sz="1800">
                  <a:solidFill>
                    <a:srgbClr val="FF0000"/>
                  </a:solidFill>
                </a:rPr>
                <a:t>965</a:t>
              </a:r>
              <a:r>
                <a:rPr lang="de-DE" sz="1800" b="1">
                  <a:solidFill>
                    <a:srgbClr val="006600"/>
                  </a:solidFill>
                </a:rPr>
                <a:t>/1462</a:t>
              </a:r>
              <a:r>
                <a:rPr lang="de-DE" sz="1800"/>
                <a:t> == </a:t>
              </a:r>
              <a:r>
                <a:rPr lang="de-DE" sz="2800" b="1">
                  <a:solidFill>
                    <a:srgbClr val="FF0000"/>
                  </a:solidFill>
                </a:rPr>
                <a:t>66</a:t>
              </a:r>
              <a:r>
                <a:rPr lang="de-DE" sz="2400" b="1">
                  <a:solidFill>
                    <a:srgbClr val="FF0000"/>
                  </a:solidFill>
                </a:rPr>
                <a:t>%</a:t>
              </a:r>
            </a:p>
            <a:p>
              <a:r>
                <a:rPr lang="de-DE" sz="1800"/>
                <a:t>                                                   </a:t>
              </a:r>
              <a:r>
                <a:rPr lang="de-DE" sz="1600"/>
                <a:t>Die Zusatzkosten für die WP dürfen betragen:  </a:t>
              </a:r>
              <a:r>
                <a:rPr lang="de-DE" sz="1600" b="1">
                  <a:solidFill>
                    <a:srgbClr val="7030A0"/>
                  </a:solidFill>
                </a:rPr>
                <a:t>x</a:t>
              </a:r>
              <a:r>
                <a:rPr lang="de-DE" sz="1600" b="1"/>
                <a:t>* </a:t>
              </a:r>
              <a:r>
                <a:rPr lang="de-DE" sz="1600" b="1">
                  <a:solidFill>
                    <a:srgbClr val="FF0000"/>
                  </a:solidFill>
                </a:rPr>
                <a:t>66%</a:t>
              </a:r>
              <a:r>
                <a:rPr lang="de-DE" sz="1600" b="1"/>
                <a:t> </a:t>
              </a:r>
              <a:endParaRPr lang="de-DE" sz="1600"/>
            </a:p>
            <a:p>
              <a:r>
                <a:rPr lang="de-DE" sz="800" b="1" u="sng"/>
                <a:t>  </a:t>
              </a:r>
              <a:r>
                <a:rPr lang="de-DE" sz="1800" b="1" u="sng"/>
                <a:t/>
              </a:r>
              <a:br>
                <a:rPr lang="de-DE" sz="1800" b="1" u="sng"/>
              </a:br>
              <a:r>
                <a:rPr lang="de-DE" sz="1800" b="1" u="sng"/>
                <a:t>3. </a:t>
              </a:r>
              <a:r>
                <a:rPr lang="de-DE" sz="1800" b="1" u="sng">
                  <a:solidFill>
                    <a:srgbClr val="9900CC"/>
                  </a:solidFill>
                </a:rPr>
                <a:t>Ersparnis durch Tarif-Reform</a:t>
              </a:r>
              <a:r>
                <a:rPr lang="de-DE" sz="1800"/>
                <a:t>=  </a:t>
              </a:r>
              <a:r>
                <a:rPr lang="de-DE" sz="1800">
                  <a:solidFill>
                    <a:srgbClr val="FF0000"/>
                  </a:solidFill>
                </a:rPr>
                <a:t>66%</a:t>
              </a:r>
              <a:r>
                <a:rPr lang="de-DE" sz="1800"/>
                <a:t> -</a:t>
              </a:r>
              <a:r>
                <a:rPr lang="de-DE" sz="1800">
                  <a:solidFill>
                    <a:srgbClr val="996600"/>
                  </a:solidFill>
                </a:rPr>
                <a:t>38%</a:t>
              </a:r>
              <a:r>
                <a:rPr lang="de-DE" sz="1800"/>
                <a:t> =</a:t>
              </a:r>
              <a:r>
                <a:rPr lang="de-DE" sz="1800">
                  <a:solidFill>
                    <a:srgbClr val="FF0000"/>
                  </a:solidFill>
                </a:rPr>
                <a:t>  </a:t>
              </a:r>
              <a:r>
                <a:rPr lang="de-DE" sz="2400" b="1">
                  <a:solidFill>
                    <a:srgbClr val="9900CC"/>
                  </a:solidFill>
                </a:rPr>
                <a:t>28%</a:t>
              </a:r>
            </a:p>
            <a:p>
              <a:r>
                <a:rPr lang="de-DE" sz="1800"/>
                <a:t>      mit </a:t>
              </a:r>
              <a:r>
                <a:rPr lang="de-DE" sz="2800" b="1">
                  <a:solidFill>
                    <a:srgbClr val="FF0000"/>
                  </a:solidFill>
                </a:rPr>
                <a:t>WP-Tarif</a:t>
              </a:r>
              <a:r>
                <a:rPr lang="de-DE" sz="1800"/>
                <a:t> darf ich </a:t>
              </a:r>
              <a:r>
                <a:rPr lang="de-DE" sz="1800" u="sng"/>
                <a:t> bei gleicher Wirtschaftlichkeit</a:t>
              </a:r>
              <a:r>
                <a:rPr lang="de-DE" sz="1800"/>
                <a:t> an Zusatzkosten für WP</a:t>
              </a:r>
              <a:br>
                <a:rPr lang="de-DE" sz="1800"/>
              </a:br>
              <a:r>
                <a:rPr lang="de-DE" sz="1800"/>
                <a:t>                                   </a:t>
              </a:r>
              <a:r>
                <a:rPr lang="de-DE" sz="1800">
                  <a:solidFill>
                    <a:srgbClr val="9900CC"/>
                  </a:solidFill>
                </a:rPr>
                <a:t>28</a:t>
              </a:r>
              <a:r>
                <a:rPr lang="de-DE" sz="1800"/>
                <a:t>/</a:t>
              </a:r>
              <a:r>
                <a:rPr lang="de-DE" sz="1800">
                  <a:solidFill>
                    <a:srgbClr val="996600"/>
                  </a:solidFill>
                </a:rPr>
                <a:t>38</a:t>
              </a:r>
              <a:r>
                <a:rPr lang="de-DE" sz="1800"/>
                <a:t> = </a:t>
              </a:r>
              <a:r>
                <a:rPr lang="de-DE" sz="2800" b="1">
                  <a:solidFill>
                    <a:srgbClr val="FF0000"/>
                  </a:solidFill>
                </a:rPr>
                <a:t>74% </a:t>
              </a:r>
              <a:r>
                <a:rPr lang="de-DE" sz="2400" b="1">
                  <a:solidFill>
                    <a:srgbClr val="FF0000"/>
                  </a:solidFill>
                </a:rPr>
                <a:t>mehr investieren </a:t>
              </a:r>
              <a:r>
                <a:rPr lang="de-DE" sz="1800">
                  <a:solidFill>
                    <a:srgbClr val="996600"/>
                  </a:solidFill>
                </a:rPr>
                <a:t>als bei dem AltTarif .                   </a:t>
              </a:r>
            </a:p>
          </p:txBody>
        </p:sp>
        <p:sp>
          <p:nvSpPr>
            <p:cNvPr id="41990" name="Rechteck 1"/>
            <p:cNvSpPr>
              <a:spLocks noChangeArrowheads="1"/>
            </p:cNvSpPr>
            <p:nvPr/>
          </p:nvSpPr>
          <p:spPr bwMode="auto">
            <a:xfrm>
              <a:off x="3219596" y="3321358"/>
              <a:ext cx="4694238" cy="40485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 b="1"/>
                <a:t> </a:t>
              </a:r>
              <a:r>
                <a:rPr lang="el-GR" sz="1800" b="1">
                  <a:solidFill>
                    <a:srgbClr val="FF0000"/>
                  </a:solidFill>
                </a:rPr>
                <a:t>Δ</a:t>
              </a:r>
              <a:r>
                <a:rPr lang="de-DE" sz="1800" b="1">
                  <a:solidFill>
                    <a:srgbClr val="FF0000"/>
                  </a:solidFill>
                </a:rPr>
                <a:t>K</a:t>
              </a:r>
              <a:r>
                <a:rPr lang="de-DE" sz="1800" b="1"/>
                <a:t>  </a:t>
              </a:r>
              <a:r>
                <a:rPr lang="de-DE" sz="1800"/>
                <a:t>=    </a:t>
              </a:r>
              <a:r>
                <a:rPr lang="de-DE" sz="1800" b="1"/>
                <a:t>Q</a:t>
              </a:r>
              <a:r>
                <a:rPr lang="de-DE" sz="1800" b="1" baseline="-25000"/>
                <a:t>h</a:t>
              </a:r>
              <a:r>
                <a:rPr lang="de-DE" sz="1800"/>
                <a:t>   * [  P(</a:t>
              </a:r>
              <a:r>
                <a:rPr lang="de-DE" sz="1800">
                  <a:solidFill>
                    <a:srgbClr val="006600"/>
                  </a:solidFill>
                </a:rPr>
                <a:t>kWh</a:t>
              </a:r>
              <a:r>
                <a:rPr lang="de-DE" sz="1800" baseline="-25000">
                  <a:solidFill>
                    <a:srgbClr val="006600"/>
                  </a:solidFill>
                </a:rPr>
                <a:t>th</a:t>
              </a:r>
              <a:r>
                <a:rPr lang="de-DE" sz="1800"/>
                <a:t>) - P(</a:t>
              </a:r>
              <a:r>
                <a:rPr lang="de-DE" sz="1800">
                  <a:solidFill>
                    <a:srgbClr val="C00000"/>
                  </a:solidFill>
                </a:rPr>
                <a:t>kWh</a:t>
              </a:r>
              <a:r>
                <a:rPr lang="de-DE" sz="1800" baseline="-25000">
                  <a:solidFill>
                    <a:srgbClr val="C00000"/>
                  </a:solidFill>
                </a:rPr>
                <a:t>el</a:t>
              </a:r>
              <a:r>
                <a:rPr lang="de-DE" sz="1800"/>
                <a:t>) /</a:t>
              </a:r>
              <a:r>
                <a:rPr lang="de-DE" sz="1800">
                  <a:solidFill>
                    <a:srgbClr val="0000FF"/>
                  </a:solidFill>
                </a:rPr>
                <a:t>JAZ</a:t>
              </a:r>
              <a:r>
                <a:rPr lang="de-DE" sz="1800"/>
                <a:t>  ]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feld 1"/>
          <p:cNvSpPr txBox="1">
            <a:spLocks noChangeArrowheads="1"/>
          </p:cNvSpPr>
          <p:nvPr/>
        </p:nvSpPr>
        <p:spPr bwMode="auto">
          <a:xfrm>
            <a:off x="179388" y="692150"/>
            <a:ext cx="874871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de-DE" sz="1800"/>
              <a:t> Die </a:t>
            </a:r>
            <a:r>
              <a:rPr lang="de-DE" sz="1800" b="1"/>
              <a:t>Annuität</a:t>
            </a:r>
            <a:r>
              <a:rPr lang="de-DE" sz="1800"/>
              <a:t> der Investition betrage:    </a:t>
            </a:r>
            <a:r>
              <a:rPr lang="de-DE" sz="1800" b="1"/>
              <a:t>A</a:t>
            </a:r>
            <a:r>
              <a:rPr lang="de-DE" sz="1800"/>
              <a:t>    </a:t>
            </a:r>
            <a:r>
              <a:rPr lang="de-DE" sz="1400"/>
              <a:t>[a] </a:t>
            </a:r>
          </a:p>
          <a:p>
            <a:pPr marL="342900" indent="-342900"/>
            <a:r>
              <a:rPr lang="de-DE" sz="800"/>
              <a:t>  </a:t>
            </a:r>
          </a:p>
          <a:p>
            <a:pPr marL="342900" indent="-342900"/>
            <a:r>
              <a:rPr lang="de-DE" sz="1800" b="1">
                <a:solidFill>
                  <a:srgbClr val="006600"/>
                </a:solidFill>
              </a:rPr>
              <a:t>ErsatzInvestition</a:t>
            </a:r>
            <a:r>
              <a:rPr lang="de-DE" sz="1800"/>
              <a:t> Brennwertkessel koste :    </a:t>
            </a:r>
            <a:r>
              <a:rPr lang="de-DE" sz="1800">
                <a:solidFill>
                  <a:srgbClr val="006600"/>
                </a:solidFill>
              </a:rPr>
              <a:t>I_BK         (=„SowiesoKosten)“</a:t>
            </a:r>
          </a:p>
          <a:p>
            <a:pPr marL="342900" indent="-342900"/>
            <a:r>
              <a:rPr lang="de-DE" sz="1800"/>
              <a:t>                           Investition  für </a:t>
            </a:r>
            <a:r>
              <a:rPr lang="de-DE" sz="1800" b="1">
                <a:solidFill>
                  <a:srgbClr val="FF0000"/>
                </a:solidFill>
              </a:rPr>
              <a:t>WP</a:t>
            </a:r>
            <a:r>
              <a:rPr lang="de-DE" sz="1800"/>
              <a:t> koste </a:t>
            </a:r>
            <a:r>
              <a:rPr lang="de-DE" sz="1800">
                <a:solidFill>
                  <a:srgbClr val="FF0000"/>
                </a:solidFill>
              </a:rPr>
              <a:t>:     I_WP </a:t>
            </a:r>
          </a:p>
          <a:p>
            <a:pPr marL="342900" indent="-342900"/>
            <a:r>
              <a:rPr lang="de-DE" sz="1800" b="1">
                <a:solidFill>
                  <a:srgbClr val="FF0000"/>
                </a:solidFill>
              </a:rPr>
              <a:t>     ZusatzInvest   </a:t>
            </a:r>
            <a:r>
              <a:rPr lang="de-DE" sz="1800"/>
              <a:t>zum </a:t>
            </a:r>
            <a:r>
              <a:rPr lang="de-DE" sz="1800">
                <a:solidFill>
                  <a:srgbClr val="006600"/>
                </a:solidFill>
              </a:rPr>
              <a:t>SowiesoFall</a:t>
            </a:r>
            <a:r>
              <a:rPr lang="de-DE" sz="1800"/>
              <a:t>  also </a:t>
            </a:r>
            <a:r>
              <a:rPr lang="de-DE" sz="1800">
                <a:solidFill>
                  <a:srgbClr val="FF0000"/>
                </a:solidFill>
              </a:rPr>
              <a:t>:    </a:t>
            </a:r>
            <a:r>
              <a:rPr lang="el-GR" sz="1800" b="1">
                <a:solidFill>
                  <a:srgbClr val="FF0000"/>
                </a:solidFill>
              </a:rPr>
              <a:t>Δ</a:t>
            </a:r>
            <a:r>
              <a:rPr lang="de-DE" sz="1800" b="1">
                <a:solidFill>
                  <a:srgbClr val="FF0000"/>
                </a:solidFill>
              </a:rPr>
              <a:t>I_WP =</a:t>
            </a:r>
            <a:r>
              <a:rPr lang="de-DE" sz="1800">
                <a:solidFill>
                  <a:srgbClr val="FF0000"/>
                </a:solidFill>
              </a:rPr>
              <a:t> I_WP - </a:t>
            </a:r>
            <a:r>
              <a:rPr lang="de-DE" sz="1800">
                <a:solidFill>
                  <a:srgbClr val="006600"/>
                </a:solidFill>
              </a:rPr>
              <a:t>I_BK</a:t>
            </a:r>
            <a:r>
              <a:rPr lang="de-DE" sz="1800">
                <a:solidFill>
                  <a:srgbClr val="FF0000"/>
                </a:solidFill>
              </a:rPr>
              <a:t> </a:t>
            </a:r>
            <a:endParaRPr lang="de-DE" sz="1800"/>
          </a:p>
          <a:p>
            <a:pPr marL="342900" indent="-342900"/>
            <a:r>
              <a:rPr lang="de-DE" sz="800"/>
              <a:t> </a:t>
            </a:r>
          </a:p>
          <a:p>
            <a:pPr marL="342900" indent="-342900"/>
            <a:r>
              <a:rPr lang="de-DE" sz="1800"/>
              <a:t>Die jährliche Brennstoff</a:t>
            </a:r>
            <a:r>
              <a:rPr lang="de-DE" sz="1800" b="1">
                <a:solidFill>
                  <a:srgbClr val="FF0000"/>
                </a:solidFill>
              </a:rPr>
              <a:t>Kostenersparnis</a:t>
            </a:r>
            <a:r>
              <a:rPr lang="de-DE" sz="1800"/>
              <a:t> durch WP betrage:   </a:t>
            </a:r>
            <a:r>
              <a:rPr lang="el-GR" sz="1800">
                <a:solidFill>
                  <a:srgbClr val="FF0000"/>
                </a:solidFill>
              </a:rPr>
              <a:t>Δ</a:t>
            </a:r>
            <a:r>
              <a:rPr lang="de-DE" sz="1800">
                <a:solidFill>
                  <a:srgbClr val="FF0000"/>
                </a:solidFill>
              </a:rPr>
              <a:t>K         </a:t>
            </a:r>
            <a:r>
              <a:rPr lang="de-DE" sz="1400">
                <a:solidFill>
                  <a:srgbClr val="FF0000"/>
                </a:solidFill>
              </a:rPr>
              <a:t>[€/a]</a:t>
            </a:r>
          </a:p>
          <a:p>
            <a:pPr marL="342900" indent="-342900"/>
            <a:r>
              <a:rPr lang="de-DE" sz="1400">
                <a:solidFill>
                  <a:srgbClr val="FF0000"/>
                </a:solidFill>
              </a:rPr>
              <a:t>                                </a:t>
            </a:r>
            <a:r>
              <a:rPr lang="de-DE" sz="1600"/>
              <a:t>dies erlaubt eine äquivalente ZusatzInvestition von:</a:t>
            </a:r>
            <a:r>
              <a:rPr lang="de-DE" sz="1400"/>
              <a:t>   </a:t>
            </a:r>
            <a:r>
              <a:rPr lang="el-GR" sz="1800" b="1">
                <a:solidFill>
                  <a:srgbClr val="FF0000"/>
                </a:solidFill>
              </a:rPr>
              <a:t>Δ</a:t>
            </a:r>
            <a:r>
              <a:rPr lang="de-DE" sz="1800" b="1">
                <a:solidFill>
                  <a:srgbClr val="FF0000"/>
                </a:solidFill>
              </a:rPr>
              <a:t>K *</a:t>
            </a:r>
            <a:r>
              <a:rPr lang="de-DE" sz="1800" b="1"/>
              <a:t> A   </a:t>
            </a:r>
            <a:r>
              <a:rPr lang="de-DE" sz="1400">
                <a:solidFill>
                  <a:srgbClr val="FF0000"/>
                </a:solidFill>
              </a:rPr>
              <a:t>[€]</a:t>
            </a:r>
            <a:endParaRPr lang="de-DE" sz="1400" b="1"/>
          </a:p>
          <a:p>
            <a:pPr marL="342900" indent="-342900"/>
            <a:endParaRPr lang="de-DE" sz="1400" b="1">
              <a:solidFill>
                <a:srgbClr val="FF0000"/>
              </a:solidFill>
            </a:endParaRPr>
          </a:p>
        </p:txBody>
      </p:sp>
      <p:sp>
        <p:nvSpPr>
          <p:cNvPr id="43011" name="Textfeld 3"/>
          <p:cNvSpPr txBox="1">
            <a:spLocks noChangeArrowheads="1"/>
          </p:cNvSpPr>
          <p:nvPr/>
        </p:nvSpPr>
        <p:spPr bwMode="auto">
          <a:xfrm>
            <a:off x="215900" y="80963"/>
            <a:ext cx="871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/>
              <a:t>Übersichtliche aber Grobe Investionskostenrechnung</a:t>
            </a:r>
          </a:p>
        </p:txBody>
      </p:sp>
      <p:sp>
        <p:nvSpPr>
          <p:cNvPr id="43012" name="Textfeld 4"/>
          <p:cNvSpPr txBox="1">
            <a:spLocks noChangeArrowheads="1"/>
          </p:cNvSpPr>
          <p:nvPr/>
        </p:nvSpPr>
        <p:spPr bwMode="auto">
          <a:xfrm>
            <a:off x="142875" y="4113213"/>
            <a:ext cx="90011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u="sng" dirty="0"/>
              <a:t>Tarifreform</a:t>
            </a:r>
            <a:r>
              <a:rPr lang="de-DE" dirty="0"/>
              <a:t> </a:t>
            </a:r>
            <a:r>
              <a:rPr lang="de-DE" sz="1800" dirty="0"/>
              <a:t>ergibt Strompreisunterschied: </a:t>
            </a:r>
            <a:r>
              <a:rPr lang="el-GR" sz="1800" b="1" dirty="0">
                <a:solidFill>
                  <a:srgbClr val="FF0000"/>
                </a:solidFill>
              </a:rPr>
              <a:t>Δ</a:t>
            </a:r>
            <a:r>
              <a:rPr lang="de-DE" sz="1800" b="1" dirty="0" err="1">
                <a:solidFill>
                  <a:srgbClr val="FF0000"/>
                </a:solidFill>
              </a:rPr>
              <a:t>P</a:t>
            </a:r>
            <a:r>
              <a:rPr lang="de-DE" sz="1800" b="1" baseline="-25000" dirty="0" err="1">
                <a:solidFill>
                  <a:srgbClr val="FF0000"/>
                </a:solidFill>
              </a:rPr>
              <a:t>el</a:t>
            </a:r>
            <a:r>
              <a:rPr lang="de-DE" sz="1800" b="1" dirty="0">
                <a:solidFill>
                  <a:srgbClr val="FF0000"/>
                </a:solidFill>
              </a:rPr>
              <a:t> =</a:t>
            </a:r>
            <a:r>
              <a:rPr lang="de-DE" sz="1800" dirty="0"/>
              <a:t> P</a:t>
            </a:r>
            <a:r>
              <a:rPr lang="de-DE" sz="1800" baseline="-25000" dirty="0"/>
              <a:t>alt</a:t>
            </a:r>
            <a:r>
              <a:rPr lang="de-DE" sz="1800" dirty="0"/>
              <a:t>(</a:t>
            </a:r>
            <a:r>
              <a:rPr lang="de-DE" sz="1800" dirty="0" err="1">
                <a:solidFill>
                  <a:srgbClr val="996600"/>
                </a:solidFill>
              </a:rPr>
              <a:t>kWh</a:t>
            </a:r>
            <a:r>
              <a:rPr lang="de-DE" sz="1800" baseline="-25000" dirty="0" err="1">
                <a:solidFill>
                  <a:srgbClr val="996600"/>
                </a:solidFill>
              </a:rPr>
              <a:t>e</a:t>
            </a:r>
            <a:r>
              <a:rPr lang="de-DE" sz="1800" baseline="-25000" dirty="0" err="1">
                <a:solidFill>
                  <a:srgbClr val="006600"/>
                </a:solidFill>
              </a:rPr>
              <a:t>l</a:t>
            </a:r>
            <a:r>
              <a:rPr lang="de-DE" sz="1800" dirty="0"/>
              <a:t>) - P</a:t>
            </a:r>
            <a:r>
              <a:rPr lang="de-DE" sz="1800" baseline="-25000" dirty="0"/>
              <a:t>neu</a:t>
            </a:r>
            <a:r>
              <a:rPr lang="de-DE" sz="1800" dirty="0"/>
              <a:t>(</a:t>
            </a:r>
            <a:r>
              <a:rPr lang="de-DE" sz="1800" dirty="0" err="1">
                <a:solidFill>
                  <a:srgbClr val="FF0000"/>
                </a:solidFill>
              </a:rPr>
              <a:t>kWh</a:t>
            </a:r>
            <a:r>
              <a:rPr lang="de-DE" sz="1800" baseline="-25000" dirty="0" err="1">
                <a:solidFill>
                  <a:srgbClr val="FF0000"/>
                </a:solidFill>
              </a:rPr>
              <a:t>el</a:t>
            </a:r>
            <a:r>
              <a:rPr lang="de-DE" sz="1800" dirty="0"/>
              <a:t>)</a:t>
            </a:r>
          </a:p>
          <a:p>
            <a:pPr>
              <a:spcAft>
                <a:spcPts val="600"/>
              </a:spcAft>
            </a:pPr>
            <a:r>
              <a:rPr lang="de-DE" sz="1800" dirty="0">
                <a:solidFill>
                  <a:srgbClr val="FF0000"/>
                </a:solidFill>
              </a:rPr>
              <a:t>                   und eine Stromkostenersparnis :   </a:t>
            </a:r>
            <a:r>
              <a:rPr lang="el-GR" sz="1800" b="1" dirty="0">
                <a:solidFill>
                  <a:srgbClr val="FF0000"/>
                </a:solidFill>
              </a:rPr>
              <a:t>Δ</a:t>
            </a:r>
            <a:r>
              <a:rPr lang="de-DE" sz="1800" b="1" dirty="0">
                <a:solidFill>
                  <a:srgbClr val="FF0000"/>
                </a:solidFill>
              </a:rPr>
              <a:t>K1  </a:t>
            </a:r>
            <a:r>
              <a:rPr lang="de-DE" sz="1800" dirty="0"/>
              <a:t>=    </a:t>
            </a:r>
            <a:r>
              <a:rPr lang="de-DE" sz="1800" b="1" dirty="0" err="1"/>
              <a:t>Q</a:t>
            </a:r>
            <a:r>
              <a:rPr lang="de-DE" sz="1800" b="1" baseline="-25000" dirty="0" err="1"/>
              <a:t>h</a:t>
            </a:r>
            <a:r>
              <a:rPr lang="de-DE" sz="1800" dirty="0"/>
              <a:t>   * </a:t>
            </a:r>
            <a:r>
              <a:rPr lang="de-DE" sz="1800" dirty="0" smtClean="0"/>
              <a:t> </a:t>
            </a:r>
            <a:r>
              <a:rPr lang="el-GR" sz="1800" b="1" dirty="0">
                <a:solidFill>
                  <a:srgbClr val="FF0000"/>
                </a:solidFill>
              </a:rPr>
              <a:t>Δ</a:t>
            </a:r>
            <a:r>
              <a:rPr lang="de-DE" sz="1800" b="1" dirty="0" err="1">
                <a:solidFill>
                  <a:srgbClr val="FF0000"/>
                </a:solidFill>
              </a:rPr>
              <a:t>P</a:t>
            </a:r>
            <a:r>
              <a:rPr lang="de-DE" sz="1800" b="1" baseline="-25000" dirty="0" err="1">
                <a:solidFill>
                  <a:srgbClr val="FF0000"/>
                </a:solidFill>
              </a:rPr>
              <a:t>el</a:t>
            </a:r>
            <a:r>
              <a:rPr lang="de-DE" sz="1800" dirty="0"/>
              <a:t> /</a:t>
            </a:r>
            <a:r>
              <a:rPr lang="de-DE" sz="1800">
                <a:solidFill>
                  <a:srgbClr val="0000FF"/>
                </a:solidFill>
              </a:rPr>
              <a:t>JAZ</a:t>
            </a:r>
            <a:r>
              <a:rPr lang="de-DE" sz="1800"/>
              <a:t> </a:t>
            </a:r>
            <a:endParaRPr lang="de-DE" sz="1800" dirty="0"/>
          </a:p>
          <a:p>
            <a:pPr>
              <a:spcAft>
                <a:spcPts val="600"/>
              </a:spcAft>
            </a:pPr>
            <a:r>
              <a:rPr lang="de-DE" sz="2400" dirty="0"/>
              <a:t> </a:t>
            </a:r>
            <a:r>
              <a:rPr lang="de-DE" sz="1800" dirty="0"/>
              <a:t>Sei  </a:t>
            </a:r>
            <a:r>
              <a:rPr lang="de-DE" sz="1800" b="1" dirty="0">
                <a:solidFill>
                  <a:srgbClr val="FF0000"/>
                </a:solidFill>
              </a:rPr>
              <a:t>         </a:t>
            </a:r>
            <a:r>
              <a:rPr lang="el-GR" sz="1800" b="1" dirty="0">
                <a:solidFill>
                  <a:srgbClr val="996600"/>
                </a:solidFill>
              </a:rPr>
              <a:t>Δ</a:t>
            </a:r>
            <a:r>
              <a:rPr lang="de-DE" sz="1800" b="1" dirty="0">
                <a:solidFill>
                  <a:srgbClr val="996600"/>
                </a:solidFill>
              </a:rPr>
              <a:t>K</a:t>
            </a:r>
            <a:r>
              <a:rPr lang="de-DE" sz="1800" b="1" baseline="-25000" dirty="0">
                <a:solidFill>
                  <a:srgbClr val="996600"/>
                </a:solidFill>
              </a:rPr>
              <a:t>alt</a:t>
            </a:r>
            <a:r>
              <a:rPr lang="de-DE" sz="1800" b="1" dirty="0">
                <a:solidFill>
                  <a:srgbClr val="996600"/>
                </a:solidFill>
              </a:rPr>
              <a:t>   </a:t>
            </a:r>
            <a:r>
              <a:rPr lang="de-DE" sz="1800" dirty="0"/>
              <a:t>die</a:t>
            </a:r>
            <a:r>
              <a:rPr lang="de-DE" sz="1800" b="1" dirty="0">
                <a:solidFill>
                  <a:srgbClr val="996600"/>
                </a:solidFill>
              </a:rPr>
              <a:t> </a:t>
            </a:r>
            <a:r>
              <a:rPr lang="de-DE" sz="1800" dirty="0"/>
              <a:t>Brennstoff</a:t>
            </a:r>
            <a:r>
              <a:rPr lang="de-DE" sz="1800" b="1" dirty="0"/>
              <a:t>kosten</a:t>
            </a:r>
            <a:r>
              <a:rPr lang="de-DE" sz="1800" dirty="0"/>
              <a:t>ersparnis durch WP nach altem Tarif,     dann ist  </a:t>
            </a:r>
            <a:r>
              <a:rPr lang="de-DE" sz="1800" dirty="0">
                <a:solidFill>
                  <a:srgbClr val="996600"/>
                </a:solidFill>
              </a:rPr>
              <a:t/>
            </a:r>
            <a:br>
              <a:rPr lang="de-DE" sz="1800" dirty="0">
                <a:solidFill>
                  <a:srgbClr val="996600"/>
                </a:solidFill>
              </a:rPr>
            </a:br>
            <a:r>
              <a:rPr lang="de-DE" sz="1800" dirty="0">
                <a:solidFill>
                  <a:srgbClr val="996600"/>
                </a:solidFill>
              </a:rPr>
              <a:t>  </a:t>
            </a:r>
            <a:r>
              <a:rPr lang="de-DE" sz="1800" dirty="0"/>
              <a:t>[</a:t>
            </a:r>
            <a:r>
              <a:rPr lang="el-GR" sz="1800" b="1" dirty="0">
                <a:solidFill>
                  <a:srgbClr val="FF0000"/>
                </a:solidFill>
              </a:rPr>
              <a:t>Δ</a:t>
            </a:r>
            <a:r>
              <a:rPr lang="de-DE" sz="1800" b="1" dirty="0">
                <a:solidFill>
                  <a:srgbClr val="FF0000"/>
                </a:solidFill>
              </a:rPr>
              <a:t>K1 +</a:t>
            </a:r>
            <a:r>
              <a:rPr lang="de-DE" sz="1800" b="1" dirty="0">
                <a:solidFill>
                  <a:srgbClr val="996600"/>
                </a:solidFill>
              </a:rPr>
              <a:t>  </a:t>
            </a:r>
            <a:r>
              <a:rPr lang="el-GR" sz="1800" b="1" dirty="0">
                <a:solidFill>
                  <a:srgbClr val="996600"/>
                </a:solidFill>
              </a:rPr>
              <a:t>Δ</a:t>
            </a:r>
            <a:r>
              <a:rPr lang="de-DE" sz="1800" b="1" dirty="0">
                <a:solidFill>
                  <a:srgbClr val="996600"/>
                </a:solidFill>
              </a:rPr>
              <a:t>K</a:t>
            </a:r>
            <a:r>
              <a:rPr lang="de-DE" sz="1800" b="1" baseline="-25000" dirty="0">
                <a:solidFill>
                  <a:srgbClr val="996600"/>
                </a:solidFill>
              </a:rPr>
              <a:t>alt </a:t>
            </a:r>
            <a:r>
              <a:rPr lang="de-DE" sz="1800" dirty="0"/>
              <a:t>]</a:t>
            </a:r>
            <a:r>
              <a:rPr lang="de-DE" sz="1800" b="1" dirty="0">
                <a:solidFill>
                  <a:srgbClr val="996600"/>
                </a:solidFill>
              </a:rPr>
              <a:t>  </a:t>
            </a:r>
            <a:r>
              <a:rPr lang="de-DE" sz="1800" dirty="0"/>
              <a:t>die</a:t>
            </a:r>
            <a:r>
              <a:rPr lang="de-DE" sz="1800" b="1" dirty="0">
                <a:solidFill>
                  <a:srgbClr val="996600"/>
                </a:solidFill>
              </a:rPr>
              <a:t> </a:t>
            </a:r>
            <a:r>
              <a:rPr lang="de-DE" sz="1800" dirty="0"/>
              <a:t>Brennstoff</a:t>
            </a:r>
            <a:r>
              <a:rPr lang="de-DE" sz="1800" b="1" dirty="0"/>
              <a:t>kosten</a:t>
            </a:r>
            <a:r>
              <a:rPr lang="de-DE" sz="1800" dirty="0"/>
              <a:t>ersparnis durch WP nach </a:t>
            </a:r>
            <a:r>
              <a:rPr lang="de-DE" sz="1800" dirty="0">
                <a:solidFill>
                  <a:srgbClr val="FF0000"/>
                </a:solidFill>
              </a:rPr>
              <a:t>neuem Tarif</a:t>
            </a:r>
          </a:p>
          <a:p>
            <a:pPr>
              <a:spcAft>
                <a:spcPts val="600"/>
              </a:spcAft>
            </a:pPr>
            <a:r>
              <a:rPr lang="de-DE" sz="1800" b="1" dirty="0">
                <a:solidFill>
                  <a:srgbClr val="FF0000"/>
                </a:solidFill>
              </a:rPr>
              <a:t>        </a:t>
            </a:r>
            <a:r>
              <a:rPr lang="de-DE" sz="1800" b="1" u="sng" dirty="0"/>
              <a:t>Wirtschaftlichkeitsbedingung </a:t>
            </a:r>
            <a:r>
              <a:rPr lang="de-DE" sz="1800" b="1" dirty="0">
                <a:solidFill>
                  <a:srgbClr val="FF0000"/>
                </a:solidFill>
              </a:rPr>
              <a:t>  </a:t>
            </a:r>
            <a:r>
              <a:rPr lang="el-GR" sz="1800" b="1" dirty="0">
                <a:solidFill>
                  <a:srgbClr val="996600"/>
                </a:solidFill>
              </a:rPr>
              <a:t>Δ</a:t>
            </a:r>
            <a:r>
              <a:rPr lang="de-DE" sz="1800" b="1" dirty="0" err="1">
                <a:solidFill>
                  <a:srgbClr val="996600"/>
                </a:solidFill>
              </a:rPr>
              <a:t>I_WP</a:t>
            </a:r>
            <a:r>
              <a:rPr lang="de-DE" sz="1800" b="1" baseline="-25000" dirty="0" err="1">
                <a:solidFill>
                  <a:srgbClr val="996600"/>
                </a:solidFill>
              </a:rPr>
              <a:t>alt</a:t>
            </a:r>
            <a:r>
              <a:rPr lang="de-DE" sz="1800" b="1" dirty="0">
                <a:solidFill>
                  <a:srgbClr val="996600"/>
                </a:solidFill>
              </a:rPr>
              <a:t> </a:t>
            </a:r>
            <a:r>
              <a:rPr lang="de-DE" sz="1800" b="1" dirty="0">
                <a:solidFill>
                  <a:srgbClr val="FF0000"/>
                </a:solidFill>
              </a:rPr>
              <a:t>= </a:t>
            </a:r>
            <a:r>
              <a:rPr lang="el-GR" sz="1800" b="1" dirty="0">
                <a:solidFill>
                  <a:srgbClr val="996600"/>
                </a:solidFill>
              </a:rPr>
              <a:t>Δ</a:t>
            </a:r>
            <a:r>
              <a:rPr lang="de-DE" sz="1800" b="1" dirty="0">
                <a:solidFill>
                  <a:srgbClr val="996600"/>
                </a:solidFill>
              </a:rPr>
              <a:t>K</a:t>
            </a:r>
            <a:r>
              <a:rPr lang="de-DE" sz="1800" b="1" baseline="-25000" dirty="0">
                <a:solidFill>
                  <a:srgbClr val="996600"/>
                </a:solidFill>
              </a:rPr>
              <a:t>alt</a:t>
            </a:r>
            <a:r>
              <a:rPr lang="de-DE" sz="1800" b="1" dirty="0">
                <a:solidFill>
                  <a:srgbClr val="FF0000"/>
                </a:solidFill>
              </a:rPr>
              <a:t> *</a:t>
            </a:r>
            <a:r>
              <a:rPr lang="de-DE" sz="1800" b="1" dirty="0"/>
              <a:t> A   </a:t>
            </a:r>
          </a:p>
          <a:p>
            <a:pPr>
              <a:spcAft>
                <a:spcPts val="600"/>
              </a:spcAft>
            </a:pPr>
            <a:r>
              <a:rPr lang="de-DE" sz="1800" b="1" dirty="0">
                <a:solidFill>
                  <a:srgbClr val="996600"/>
                </a:solidFill>
              </a:rPr>
              <a:t>                                                           </a:t>
            </a:r>
            <a:r>
              <a:rPr lang="el-GR" sz="1800" b="1" dirty="0">
                <a:solidFill>
                  <a:srgbClr val="FF0000"/>
                </a:solidFill>
              </a:rPr>
              <a:t>Δ</a:t>
            </a:r>
            <a:r>
              <a:rPr lang="de-DE" sz="1800" b="1" dirty="0" err="1">
                <a:solidFill>
                  <a:srgbClr val="FF0000"/>
                </a:solidFill>
              </a:rPr>
              <a:t>I_WP</a:t>
            </a:r>
            <a:r>
              <a:rPr lang="de-DE" sz="1800" b="1" baseline="-25000" dirty="0" err="1">
                <a:solidFill>
                  <a:srgbClr val="FF0000"/>
                </a:solidFill>
              </a:rPr>
              <a:t>neu</a:t>
            </a:r>
            <a:r>
              <a:rPr lang="de-DE" sz="1800" b="1" dirty="0">
                <a:solidFill>
                  <a:srgbClr val="FF0000"/>
                </a:solidFill>
              </a:rPr>
              <a:t> = ( </a:t>
            </a:r>
            <a:r>
              <a:rPr lang="el-GR" sz="1800" b="1" dirty="0">
                <a:solidFill>
                  <a:srgbClr val="FF0000"/>
                </a:solidFill>
              </a:rPr>
              <a:t>Δ</a:t>
            </a:r>
            <a:r>
              <a:rPr lang="de-DE" sz="1800" b="1" dirty="0">
                <a:solidFill>
                  <a:srgbClr val="FF0000"/>
                </a:solidFill>
              </a:rPr>
              <a:t>K1 +</a:t>
            </a:r>
            <a:r>
              <a:rPr lang="de-DE" sz="1800" b="1" dirty="0">
                <a:solidFill>
                  <a:srgbClr val="996600"/>
                </a:solidFill>
              </a:rPr>
              <a:t>  </a:t>
            </a:r>
            <a:r>
              <a:rPr lang="el-GR" sz="1800" b="1" dirty="0">
                <a:solidFill>
                  <a:srgbClr val="996600"/>
                </a:solidFill>
              </a:rPr>
              <a:t>Δ</a:t>
            </a:r>
            <a:r>
              <a:rPr lang="de-DE" sz="1800" b="1" dirty="0">
                <a:solidFill>
                  <a:srgbClr val="996600"/>
                </a:solidFill>
              </a:rPr>
              <a:t>K</a:t>
            </a:r>
            <a:r>
              <a:rPr lang="de-DE" sz="1800" b="1" baseline="-25000" dirty="0">
                <a:solidFill>
                  <a:srgbClr val="996600"/>
                </a:solidFill>
              </a:rPr>
              <a:t>alt</a:t>
            </a:r>
            <a:r>
              <a:rPr lang="de-DE" sz="1800" b="1" dirty="0">
                <a:solidFill>
                  <a:srgbClr val="FF0000"/>
                </a:solidFill>
              </a:rPr>
              <a:t> ) *</a:t>
            </a:r>
            <a:r>
              <a:rPr lang="de-DE" sz="1800" b="1" dirty="0"/>
              <a:t>A </a:t>
            </a:r>
          </a:p>
          <a:p>
            <a:pPr>
              <a:spcAft>
                <a:spcPts val="600"/>
              </a:spcAft>
            </a:pPr>
            <a:r>
              <a:rPr lang="de-DE" b="1" dirty="0">
                <a:solidFill>
                  <a:srgbClr val="FF0000"/>
                </a:solidFill>
              </a:rPr>
              <a:t>Verbesserung  </a:t>
            </a:r>
            <a:r>
              <a:rPr lang="de-DE" sz="1400" b="1" dirty="0">
                <a:solidFill>
                  <a:srgbClr val="FF0000"/>
                </a:solidFill>
              </a:rPr>
              <a:t>durch Tarif-Reform</a:t>
            </a:r>
            <a:r>
              <a:rPr lang="de-DE" dirty="0">
                <a:solidFill>
                  <a:srgbClr val="996600"/>
                </a:solidFill>
              </a:rPr>
              <a:t>:</a:t>
            </a:r>
          </a:p>
        </p:txBody>
      </p:sp>
      <p:grpSp>
        <p:nvGrpSpPr>
          <p:cNvPr id="3" name="Gruppieren 11"/>
          <p:cNvGrpSpPr>
            <a:grpSpLocks/>
          </p:cNvGrpSpPr>
          <p:nvPr/>
        </p:nvGrpSpPr>
        <p:grpSpPr bwMode="auto">
          <a:xfrm>
            <a:off x="358775" y="2708275"/>
            <a:ext cx="8569325" cy="1108075"/>
            <a:chOff x="359532" y="2798348"/>
            <a:chExt cx="8568952" cy="1107996"/>
          </a:xfrm>
        </p:grpSpPr>
        <p:sp>
          <p:nvSpPr>
            <p:cNvPr id="43017" name="Rechteck 5"/>
            <p:cNvSpPr>
              <a:spLocks noChangeArrowheads="1"/>
            </p:cNvSpPr>
            <p:nvPr/>
          </p:nvSpPr>
          <p:spPr bwMode="auto">
            <a:xfrm>
              <a:off x="359532" y="2798348"/>
              <a:ext cx="8172908" cy="73866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de-DE" sz="1800"/>
                <a:t>also</a:t>
              </a:r>
              <a:r>
                <a:rPr lang="de-DE" sz="1800" b="1"/>
                <a:t> Wirtschaftlichkeitsbedingung:</a:t>
              </a:r>
              <a:r>
                <a:rPr lang="de-DE" sz="1800" b="1">
                  <a:solidFill>
                    <a:srgbClr val="FF0000"/>
                  </a:solidFill>
                </a:rPr>
                <a:t>  </a:t>
              </a:r>
            </a:p>
            <a:p>
              <a:pPr marL="342900" indent="-342900"/>
              <a:r>
                <a:rPr lang="de-DE" sz="1800" b="1">
                  <a:solidFill>
                    <a:srgbClr val="FF0000"/>
                  </a:solidFill>
                </a:rPr>
                <a:t>                                        </a:t>
              </a:r>
              <a:r>
                <a:rPr lang="el-GR" sz="2400" b="1">
                  <a:solidFill>
                    <a:srgbClr val="FF0000"/>
                  </a:solidFill>
                </a:rPr>
                <a:t>Δ</a:t>
              </a:r>
              <a:r>
                <a:rPr lang="de-DE" sz="2400" b="1">
                  <a:solidFill>
                    <a:srgbClr val="FF0000"/>
                  </a:solidFill>
                </a:rPr>
                <a:t>I_WP = </a:t>
              </a:r>
              <a:r>
                <a:rPr lang="el-GR" sz="2400" b="1">
                  <a:solidFill>
                    <a:srgbClr val="FF0000"/>
                  </a:solidFill>
                </a:rPr>
                <a:t>Δ</a:t>
              </a:r>
              <a:r>
                <a:rPr lang="de-DE" sz="2400" b="1">
                  <a:solidFill>
                    <a:srgbClr val="FF0000"/>
                  </a:solidFill>
                </a:rPr>
                <a:t>K *</a:t>
              </a:r>
              <a:r>
                <a:rPr lang="de-DE" sz="2400" b="1"/>
                <a:t> A </a:t>
              </a:r>
            </a:p>
          </p:txBody>
        </p:sp>
        <p:sp>
          <p:nvSpPr>
            <p:cNvPr id="43018" name="Rechteck 7"/>
            <p:cNvSpPr>
              <a:spLocks noChangeArrowheads="1"/>
            </p:cNvSpPr>
            <p:nvPr/>
          </p:nvSpPr>
          <p:spPr bwMode="auto">
            <a:xfrm>
              <a:off x="3258108" y="3537012"/>
              <a:ext cx="56703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de-DE" sz="1800" b="1">
                  <a:solidFill>
                    <a:srgbClr val="FF0000"/>
                  </a:solidFill>
                </a:rPr>
                <a:t>       </a:t>
              </a:r>
              <a:r>
                <a:rPr lang="de-DE" sz="1800"/>
                <a:t> mit</a:t>
              </a:r>
              <a:r>
                <a:rPr lang="de-DE" sz="1800" b="1">
                  <a:solidFill>
                    <a:srgbClr val="FF0000"/>
                  </a:solidFill>
                </a:rPr>
                <a:t>   </a:t>
              </a:r>
              <a:r>
                <a:rPr lang="el-GR" sz="1800" b="1">
                  <a:solidFill>
                    <a:srgbClr val="FF0000"/>
                  </a:solidFill>
                </a:rPr>
                <a:t>Δ</a:t>
              </a:r>
              <a:r>
                <a:rPr lang="de-DE" sz="1800" b="1">
                  <a:solidFill>
                    <a:srgbClr val="FF0000"/>
                  </a:solidFill>
                </a:rPr>
                <a:t>K  </a:t>
              </a:r>
              <a:r>
                <a:rPr lang="de-DE" sz="1800"/>
                <a:t>=    </a:t>
              </a:r>
              <a:r>
                <a:rPr lang="de-DE" sz="1800" b="1"/>
                <a:t>Q</a:t>
              </a:r>
              <a:r>
                <a:rPr lang="de-DE" sz="1800" b="1" baseline="-25000"/>
                <a:t>h</a:t>
              </a:r>
              <a:r>
                <a:rPr lang="de-DE" sz="1800"/>
                <a:t>   * [ P(</a:t>
              </a:r>
              <a:r>
                <a:rPr lang="de-DE" sz="1800">
                  <a:solidFill>
                    <a:srgbClr val="006600"/>
                  </a:solidFill>
                </a:rPr>
                <a:t>kWh</a:t>
              </a:r>
              <a:r>
                <a:rPr lang="de-DE" sz="1800" baseline="-25000">
                  <a:solidFill>
                    <a:srgbClr val="006600"/>
                  </a:solidFill>
                </a:rPr>
                <a:t>th</a:t>
              </a:r>
              <a:r>
                <a:rPr lang="de-DE" sz="1800"/>
                <a:t>) - P(</a:t>
              </a:r>
              <a:r>
                <a:rPr lang="de-DE" sz="1800">
                  <a:solidFill>
                    <a:srgbClr val="C00000"/>
                  </a:solidFill>
                </a:rPr>
                <a:t>kWh</a:t>
              </a:r>
              <a:r>
                <a:rPr lang="de-DE" sz="1800" baseline="-25000">
                  <a:solidFill>
                    <a:srgbClr val="C00000"/>
                  </a:solidFill>
                </a:rPr>
                <a:t>el</a:t>
              </a:r>
              <a:r>
                <a:rPr lang="de-DE" sz="1800"/>
                <a:t>) /</a:t>
              </a:r>
              <a:r>
                <a:rPr lang="de-DE" sz="1800">
                  <a:solidFill>
                    <a:srgbClr val="0000FF"/>
                  </a:solidFill>
                </a:rPr>
                <a:t>JAZ</a:t>
              </a:r>
              <a:r>
                <a:rPr lang="de-DE" sz="1800"/>
                <a:t>  ]</a:t>
              </a:r>
            </a:p>
          </p:txBody>
        </p:sp>
      </p:grpSp>
      <p:cxnSp>
        <p:nvCxnSpPr>
          <p:cNvPr id="9" name="Gerade Verbindung mit Pfeil 8"/>
          <p:cNvCxnSpPr/>
          <p:nvPr/>
        </p:nvCxnSpPr>
        <p:spPr>
          <a:xfrm flipH="1">
            <a:off x="142875" y="6669088"/>
            <a:ext cx="68421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5" name="Rechteck 10"/>
          <p:cNvSpPr>
            <a:spLocks noChangeArrowheads="1"/>
          </p:cNvSpPr>
          <p:nvPr/>
        </p:nvSpPr>
        <p:spPr bwMode="auto">
          <a:xfrm>
            <a:off x="3744913" y="6315075"/>
            <a:ext cx="5327650" cy="4619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Ins="0">
            <a:spAutoFit/>
          </a:bodyPr>
          <a:lstStyle/>
          <a:p>
            <a:r>
              <a:rPr lang="el-GR" sz="2400" b="1">
                <a:solidFill>
                  <a:srgbClr val="FF0000"/>
                </a:solidFill>
              </a:rPr>
              <a:t>Δ</a:t>
            </a:r>
            <a:r>
              <a:rPr lang="de-DE" sz="2400" b="1">
                <a:solidFill>
                  <a:srgbClr val="FF0000"/>
                </a:solidFill>
              </a:rPr>
              <a:t>I_WP</a:t>
            </a:r>
            <a:r>
              <a:rPr lang="de-DE" sz="2400" b="1" baseline="-25000">
                <a:solidFill>
                  <a:srgbClr val="FF0000"/>
                </a:solidFill>
              </a:rPr>
              <a:t>neu</a:t>
            </a:r>
            <a:r>
              <a:rPr lang="de-DE" sz="2400" b="1">
                <a:solidFill>
                  <a:srgbClr val="FF0000"/>
                </a:solidFill>
              </a:rPr>
              <a:t> / </a:t>
            </a:r>
            <a:r>
              <a:rPr lang="el-GR" sz="2400" b="1">
                <a:solidFill>
                  <a:srgbClr val="996600"/>
                </a:solidFill>
              </a:rPr>
              <a:t>Δ</a:t>
            </a:r>
            <a:r>
              <a:rPr lang="de-DE" sz="2400" b="1">
                <a:solidFill>
                  <a:srgbClr val="996600"/>
                </a:solidFill>
              </a:rPr>
              <a:t>I_WP</a:t>
            </a:r>
            <a:r>
              <a:rPr lang="de-DE" sz="2400" b="1" baseline="-25000">
                <a:solidFill>
                  <a:srgbClr val="996600"/>
                </a:solidFill>
              </a:rPr>
              <a:t>alt</a:t>
            </a:r>
            <a:r>
              <a:rPr lang="de-DE" sz="2400" b="1">
                <a:solidFill>
                  <a:srgbClr val="996600"/>
                </a:solidFill>
              </a:rPr>
              <a:t>  = 1+ </a:t>
            </a:r>
            <a:r>
              <a:rPr lang="el-GR" sz="2400" b="1">
                <a:solidFill>
                  <a:srgbClr val="FF0000"/>
                </a:solidFill>
              </a:rPr>
              <a:t>Δ</a:t>
            </a:r>
            <a:r>
              <a:rPr lang="de-DE" sz="2400" b="1">
                <a:solidFill>
                  <a:srgbClr val="FF0000"/>
                </a:solidFill>
              </a:rPr>
              <a:t>K1 /</a:t>
            </a:r>
            <a:r>
              <a:rPr lang="el-GR" sz="2400" b="1">
                <a:solidFill>
                  <a:srgbClr val="996600"/>
                </a:solidFill>
              </a:rPr>
              <a:t> Δ</a:t>
            </a:r>
            <a:r>
              <a:rPr lang="de-DE" sz="2400" b="1">
                <a:solidFill>
                  <a:srgbClr val="996600"/>
                </a:solidFill>
              </a:rPr>
              <a:t>K</a:t>
            </a:r>
            <a:r>
              <a:rPr lang="de-DE" sz="2400" b="1" baseline="-25000">
                <a:solidFill>
                  <a:srgbClr val="996600"/>
                </a:solidFill>
              </a:rPr>
              <a:t>alt</a:t>
            </a:r>
            <a:r>
              <a:rPr lang="de-DE" sz="2400" b="1">
                <a:solidFill>
                  <a:srgbClr val="FF0000"/>
                </a:solidFill>
              </a:rPr>
              <a:t> </a:t>
            </a:r>
            <a:endParaRPr lang="de-DE" sz="2400"/>
          </a:p>
        </p:txBody>
      </p:sp>
      <p:sp>
        <p:nvSpPr>
          <p:cNvPr id="2" name="Ellipse 1"/>
          <p:cNvSpPr/>
          <p:nvPr/>
        </p:nvSpPr>
        <p:spPr>
          <a:xfrm>
            <a:off x="8666163" y="188913"/>
            <a:ext cx="307975" cy="3079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hteck 1"/>
          <p:cNvSpPr>
            <a:spLocks noChangeArrowheads="1"/>
          </p:cNvSpPr>
          <p:nvPr/>
        </p:nvSpPr>
        <p:spPr bwMode="auto">
          <a:xfrm>
            <a:off x="2108200" y="2205038"/>
            <a:ext cx="45593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 dirty="0">
                <a:solidFill>
                  <a:srgbClr val="000000"/>
                </a:solidFill>
                <a:cs typeface="Arial" charset="0"/>
              </a:rPr>
              <a:t>Ausgestaltung des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3200" b="1" dirty="0">
                <a:solidFill>
                  <a:srgbClr val="CC0000"/>
                </a:solidFill>
                <a:cs typeface="Arial" charset="0"/>
              </a:rPr>
              <a:t>diskriminierungsfreien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32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2800" b="1" dirty="0">
                <a:solidFill>
                  <a:srgbClr val="CC0000"/>
                </a:solidFill>
                <a:cs typeface="Arial" charset="0"/>
              </a:rPr>
              <a:t>WP- Tarifes</a:t>
            </a:r>
            <a:r>
              <a:rPr lang="de-DE" sz="2800" b="1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44035" name="Textfeld 2"/>
          <p:cNvSpPr txBox="1">
            <a:spLocks noChangeArrowheads="1"/>
          </p:cNvSpPr>
          <p:nvPr/>
        </p:nvSpPr>
        <p:spPr bwMode="auto">
          <a:xfrm>
            <a:off x="0" y="0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0000"/>
                </a:solidFill>
              </a:rPr>
              <a:t>5.32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3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feld 1"/>
          <p:cNvSpPr txBox="1">
            <a:spLocks noChangeArrowheads="1"/>
          </p:cNvSpPr>
          <p:nvPr/>
        </p:nvSpPr>
        <p:spPr bwMode="auto">
          <a:xfrm>
            <a:off x="601663" y="260350"/>
            <a:ext cx="803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1. Enger  Anwendungsbereich</a:t>
            </a:r>
            <a:r>
              <a:rPr lang="de-DE" sz="2400">
                <a:solidFill>
                  <a:srgbClr val="000000"/>
                </a:solidFill>
              </a:rPr>
              <a:t> des WP-Tarifes </a:t>
            </a:r>
          </a:p>
        </p:txBody>
      </p:sp>
      <p:sp>
        <p:nvSpPr>
          <p:cNvPr id="45059" name="Textfeld 2"/>
          <p:cNvSpPr txBox="1">
            <a:spLocks noChangeArrowheads="1"/>
          </p:cNvSpPr>
          <p:nvPr/>
        </p:nvSpPr>
        <p:spPr bwMode="auto">
          <a:xfrm>
            <a:off x="788988" y="1052513"/>
            <a:ext cx="7993062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>
                <a:solidFill>
                  <a:srgbClr val="000000"/>
                </a:solidFill>
              </a:rPr>
              <a:t>WP-Strom  </a:t>
            </a:r>
            <a:r>
              <a:rPr lang="de-DE" sz="1800" b="1" u="sng">
                <a:solidFill>
                  <a:srgbClr val="0000FF"/>
                </a:solidFill>
              </a:rPr>
              <a:t>nur für  hocheffiziente</a:t>
            </a:r>
            <a:r>
              <a:rPr lang="de-DE" sz="1800">
                <a:solidFill>
                  <a:srgbClr val="000000"/>
                </a:solidFill>
              </a:rPr>
              <a:t> WP,  z.B.     mit COP  &gt; 4.5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                                kalkulierte Jahresarbeitszahl:   JAZ &gt; 4     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>
                <a:solidFill>
                  <a:srgbClr val="000000"/>
                </a:solidFill>
              </a:rPr>
              <a:t>keine Aufweichung für bestimmte Technologien,  also z.B. für Luft –WP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>
                <a:solidFill>
                  <a:srgbClr val="000000"/>
                </a:solidFill>
              </a:rPr>
              <a:t>Gesonderter  Stromkreis ausschließlich  für WP ,  Heizstab muss an 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                                                     Haushaltsstrom angeschlossen sein.</a:t>
            </a:r>
            <a:br>
              <a:rPr lang="de-DE" sz="1800">
                <a:solidFill>
                  <a:srgbClr val="000000"/>
                </a:solidFill>
              </a:rPr>
            </a:br>
            <a:endParaRPr lang="de-DE" sz="18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 b="1">
                <a:solidFill>
                  <a:srgbClr val="333399"/>
                </a:solidFill>
              </a:rPr>
              <a:t>Spätere Anhebung der Anforderungen</a:t>
            </a:r>
            <a:r>
              <a:rPr lang="de-DE" sz="1800">
                <a:solidFill>
                  <a:srgbClr val="000000"/>
                </a:solidFill>
              </a:rPr>
              <a:t> für Neuanlagen 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                                             nach dem Stand der fortschrittlichen Technik.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45060" name="Textfeld 3"/>
          <p:cNvSpPr txBox="1">
            <a:spLocks noChangeArrowheads="1"/>
          </p:cNvSpPr>
          <p:nvPr/>
        </p:nvSpPr>
        <p:spPr bwMode="auto">
          <a:xfrm>
            <a:off x="590550" y="4400550"/>
            <a:ext cx="85534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Zielsetzung: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>
                <a:solidFill>
                  <a:srgbClr val="000000"/>
                </a:solidFill>
              </a:rPr>
              <a:t> Bei bestehenden Anlagen sollen nur die wirklich guten Anlagen unter  den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 WP-Tarif fallen. Dann gibt es </a:t>
            </a:r>
            <a:r>
              <a:rPr lang="de-DE" sz="1800">
                <a:solidFill>
                  <a:srgbClr val="006600"/>
                </a:solidFill>
              </a:rPr>
              <a:t>wenig Mitnahmeeffekte</a:t>
            </a:r>
            <a:r>
              <a:rPr lang="de-DE" sz="1800">
                <a:solidFill>
                  <a:srgbClr val="000000"/>
                </a:solidFill>
              </a:rPr>
              <a:t> und daher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                                                 </a:t>
            </a:r>
            <a:r>
              <a:rPr lang="de-DE" sz="1800" b="1">
                <a:solidFill>
                  <a:srgbClr val="FF0000"/>
                </a:solidFill>
              </a:rPr>
              <a:t> </a:t>
            </a:r>
            <a:r>
              <a:rPr lang="de-DE" sz="1800" b="1">
                <a:solidFill>
                  <a:srgbClr val="006600"/>
                </a:solidFill>
              </a:rPr>
              <a:t>beim Start </a:t>
            </a:r>
            <a:r>
              <a:rPr lang="de-DE" sz="2400" b="1">
                <a:solidFill>
                  <a:srgbClr val="006600"/>
                </a:solidFill>
              </a:rPr>
              <a:t>wenig Steuereinbußen</a:t>
            </a:r>
            <a:r>
              <a:rPr lang="de-DE" sz="2400" b="1">
                <a:solidFill>
                  <a:srgbClr val="FF0000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2400" b="1">
                <a:solidFill>
                  <a:srgbClr val="FF0000"/>
                </a:solidFill>
              </a:rPr>
              <a:t> </a:t>
            </a:r>
            <a:r>
              <a:rPr lang="de-DE" sz="2400" b="1">
                <a:solidFill>
                  <a:srgbClr val="0000FF"/>
                </a:solidFill>
              </a:rPr>
              <a:t>Anreiz für Verbesserung</a:t>
            </a:r>
            <a:r>
              <a:rPr lang="de-DE" b="1">
                <a:solidFill>
                  <a:srgbClr val="0000FF"/>
                </a:solidFill>
              </a:rPr>
              <a:t> der Anlagen.</a:t>
            </a:r>
            <a:r>
              <a:rPr lang="de-DE" sz="2400" b="1">
                <a:solidFill>
                  <a:srgbClr val="0000FF"/>
                </a:solidFill>
              </a:rPr>
              <a:t/>
            </a:r>
            <a:br>
              <a:rPr lang="de-DE" sz="2400" b="1">
                <a:solidFill>
                  <a:srgbClr val="0000FF"/>
                </a:solidFill>
              </a:rPr>
            </a:br>
            <a:r>
              <a:rPr lang="de-DE" sz="2400" b="1">
                <a:solidFill>
                  <a:srgbClr val="0000FF"/>
                </a:solidFill>
              </a:rPr>
              <a:t>            </a:t>
            </a:r>
            <a:r>
              <a:rPr lang="de-DE" sz="1800" b="1">
                <a:solidFill>
                  <a:srgbClr val="0000FF"/>
                </a:solidFill>
              </a:rPr>
              <a:t>Gute Anlagen rechnen sich  auch bei </a:t>
            </a:r>
            <a:r>
              <a:rPr lang="de-DE" sz="2400" b="1">
                <a:solidFill>
                  <a:srgbClr val="0000FF"/>
                </a:solidFill>
              </a:rPr>
              <a:t>höherer Investition.</a:t>
            </a:r>
          </a:p>
        </p:txBody>
      </p:sp>
    </p:spTree>
    <p:extLst>
      <p:ext uri="{BB962C8B-B14F-4D97-AF65-F5344CB8AC3E}">
        <p14:creationId xmlns:p14="http://schemas.microsoft.com/office/powerpoint/2010/main" xmlns="" val="5370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feld 1"/>
          <p:cNvSpPr txBox="1">
            <a:spLocks noChangeArrowheads="1"/>
          </p:cNvSpPr>
          <p:nvPr/>
        </p:nvSpPr>
        <p:spPr bwMode="auto">
          <a:xfrm>
            <a:off x="395288" y="188913"/>
            <a:ext cx="8389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>
                <a:solidFill>
                  <a:srgbClr val="FF0000"/>
                </a:solidFill>
              </a:rPr>
              <a:t> </a:t>
            </a:r>
            <a:r>
              <a:rPr lang="de-DE" sz="2400" b="1">
                <a:solidFill>
                  <a:srgbClr val="FF0000"/>
                </a:solidFill>
              </a:rPr>
              <a:t>Warum der WP-Tarif den Staat überhaupt nichts kostet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0825" y="800100"/>
            <a:ext cx="85344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rgbClr val="000000"/>
                </a:solidFill>
                <a:cs typeface="Arial" charset="0"/>
              </a:rPr>
              <a:t>1.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b="1" dirty="0">
                <a:solidFill>
                  <a:srgbClr val="006600"/>
                </a:solidFill>
                <a:cs typeface="Arial" charset="0"/>
              </a:rPr>
              <a:t>geringe Mitnahmeeffekte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b="1" dirty="0">
                <a:solidFill>
                  <a:srgbClr val="006600"/>
                </a:solidFill>
                <a:cs typeface="Arial" charset="0"/>
              </a:rPr>
              <a:t>beim Star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t, denn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  <a:cs typeface="Arial" charset="0"/>
              </a:rPr>
              <a:t>          es gibt bisher nicht viele WP –Anlagen in DE,  und vor allem nicht viele ,</a:t>
            </a:r>
            <a:br>
              <a:rPr lang="de-DE" dirty="0">
                <a:solidFill>
                  <a:srgbClr val="000000"/>
                </a:solidFill>
                <a:cs typeface="Arial" charset="0"/>
              </a:rPr>
            </a:br>
            <a:r>
              <a:rPr lang="de-DE" dirty="0">
                <a:solidFill>
                  <a:srgbClr val="000000"/>
                </a:solidFill>
                <a:cs typeface="Arial" charset="0"/>
              </a:rPr>
              <a:t>                                            die den Anforderungen des WP-Tarifes genügen.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rgbClr val="000000"/>
                </a:solidFill>
                <a:cs typeface="Arial" charset="0"/>
              </a:rPr>
              <a:t>2. 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Neukunden haben vorher mit Brennstoff geheizt. </a:t>
            </a:r>
            <a:br>
              <a:rPr lang="de-DE" dirty="0">
                <a:solidFill>
                  <a:srgbClr val="000000"/>
                </a:solidFill>
                <a:cs typeface="Arial" charset="0"/>
              </a:rPr>
            </a:br>
            <a:r>
              <a:rPr lang="de-DE" dirty="0">
                <a:solidFill>
                  <a:srgbClr val="000000"/>
                </a:solidFill>
                <a:cs typeface="Arial" charset="0"/>
              </a:rPr>
              <a:t>    Sie haben also </a:t>
            </a:r>
            <a:r>
              <a:rPr lang="de-DE" sz="2400" b="1" dirty="0">
                <a:solidFill>
                  <a:srgbClr val="333399">
                    <a:lumMod val="75000"/>
                  </a:srgbClr>
                </a:solidFill>
                <a:cs typeface="Arial" charset="0"/>
              </a:rPr>
              <a:t>vorher keine Stromsteuer</a:t>
            </a:r>
            <a:r>
              <a:rPr lang="de-DE" sz="2400" b="1" dirty="0">
                <a:solidFill>
                  <a:srgbClr val="333399"/>
                </a:solidFill>
                <a:cs typeface="Arial" charset="0"/>
              </a:rPr>
              <a:t>n</a:t>
            </a:r>
            <a:r>
              <a:rPr lang="de-DE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bezahlt, und zahlen nach</a:t>
            </a:r>
            <a:br>
              <a:rPr lang="de-DE" dirty="0">
                <a:solidFill>
                  <a:srgbClr val="000000"/>
                </a:solidFill>
                <a:cs typeface="Arial" charset="0"/>
              </a:rPr>
            </a:br>
            <a:r>
              <a:rPr lang="de-DE" dirty="0">
                <a:solidFill>
                  <a:srgbClr val="000000"/>
                </a:solidFill>
                <a:cs typeface="Arial" charset="0"/>
              </a:rPr>
              <a:t>                                                                  der Umstellung auf WP-Tarif auch keine.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rgbClr val="000000"/>
                </a:solidFill>
                <a:cs typeface="Arial" charset="0"/>
              </a:rPr>
              <a:t>3.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Arial" charset="0"/>
              </a:rPr>
              <a:t>Ggfalls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b="1" dirty="0">
                <a:solidFill>
                  <a:srgbClr val="000000"/>
                </a:solidFill>
                <a:cs typeface="Arial" charset="0"/>
              </a:rPr>
              <a:t>Anpassung der </a:t>
            </a:r>
            <a:r>
              <a:rPr lang="de-DE" b="1" dirty="0" err="1">
                <a:solidFill>
                  <a:srgbClr val="333399">
                    <a:lumMod val="75000"/>
                  </a:srgbClr>
                </a:solidFill>
                <a:cs typeface="Arial" charset="0"/>
              </a:rPr>
              <a:t>Brenstoffsteuern</a:t>
            </a:r>
            <a:r>
              <a:rPr lang="de-DE" dirty="0">
                <a:solidFill>
                  <a:srgbClr val="333399">
                    <a:lumMod val="75000"/>
                  </a:srgbClr>
                </a:solidFill>
                <a:cs typeface="Arial" charset="0"/>
              </a:rPr>
              <a:t>.</a:t>
            </a:r>
          </a:p>
        </p:txBody>
      </p:sp>
      <p:sp>
        <p:nvSpPr>
          <p:cNvPr id="46084" name="Textfeld 3"/>
          <p:cNvSpPr txBox="1">
            <a:spLocks noChangeArrowheads="1"/>
          </p:cNvSpPr>
          <p:nvPr/>
        </p:nvSpPr>
        <p:spPr bwMode="auto">
          <a:xfrm>
            <a:off x="560388" y="3465513"/>
            <a:ext cx="78994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</a:rPr>
              <a:t>Möglichkeit 1 : Man könnte  </a:t>
            </a:r>
            <a:r>
              <a:rPr lang="de-DE" sz="1600" b="1">
                <a:solidFill>
                  <a:srgbClr val="7030A0"/>
                </a:solidFill>
              </a:rPr>
              <a:t>alle Ausnahmen</a:t>
            </a:r>
            <a:r>
              <a:rPr lang="de-DE" sz="1600">
                <a:solidFill>
                  <a:srgbClr val="000000"/>
                </a:solidFill>
              </a:rPr>
              <a:t> von der Erdgassteuer  </a:t>
            </a:r>
            <a:r>
              <a:rPr lang="de-DE" sz="1600" b="1">
                <a:solidFill>
                  <a:srgbClr val="7030A0"/>
                </a:solidFill>
              </a:rPr>
              <a:t>aufzuheben</a:t>
            </a:r>
            <a:r>
              <a:rPr lang="de-DE" sz="1600">
                <a:solidFill>
                  <a:srgbClr val="000000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 </a:t>
            </a:r>
            <a:r>
              <a:rPr lang="de-DE" sz="1400">
                <a:solidFill>
                  <a:srgbClr val="000000"/>
                </a:solidFill>
              </a:rPr>
              <a:t>( suboptimal)    </a:t>
            </a:r>
            <a:r>
              <a:rPr lang="de-DE" sz="1800">
                <a:solidFill>
                  <a:srgbClr val="000000"/>
                </a:solidFill>
              </a:rPr>
              <a:t>                </a:t>
            </a:r>
            <a:r>
              <a:rPr lang="de-DE" sz="1400">
                <a:solidFill>
                  <a:srgbClr val="000000"/>
                </a:solidFill>
              </a:rPr>
              <a:t>Dann würde dies aber sowohl die </a:t>
            </a:r>
            <a:r>
              <a:rPr lang="de-DE" sz="1400">
                <a:solidFill>
                  <a:srgbClr val="7030A0"/>
                </a:solidFill>
              </a:rPr>
              <a:t>KWK als auch</a:t>
            </a:r>
            <a:r>
              <a:rPr lang="de-DE" sz="1400">
                <a:solidFill>
                  <a:srgbClr val="000000"/>
                </a:solidFill>
              </a:rPr>
              <a:t> die </a:t>
            </a:r>
            <a:r>
              <a:rPr lang="de-DE" sz="1400">
                <a:solidFill>
                  <a:srgbClr val="7030A0"/>
                </a:solidFill>
              </a:rPr>
              <a:t>WP</a:t>
            </a:r>
            <a:r>
              <a:rPr lang="de-DE" sz="1400">
                <a:solidFill>
                  <a:srgbClr val="000000"/>
                </a:solidFill>
              </a:rPr>
              <a:t> betreffen</a:t>
            </a:r>
            <a:r>
              <a:rPr lang="de-DE" sz="1800">
                <a:solidFill>
                  <a:srgbClr val="000000"/>
                </a:solidFill>
              </a:rPr>
              <a:t>. 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0825" y="4113213"/>
            <a:ext cx="8821738" cy="969962"/>
          </a:xfrm>
          <a:prstGeom prst="rect">
            <a:avLst/>
          </a:prstGeom>
          <a:solidFill>
            <a:srgbClr val="FFFF99"/>
          </a:solidFill>
        </p:spPr>
        <p:txBody>
          <a:bodyPr l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333399">
                    <a:lumMod val="75000"/>
                  </a:srgbClr>
                </a:solidFill>
                <a:cs typeface="Arial" charset="0"/>
              </a:rPr>
              <a:t>Möglichkeit 2</a:t>
            </a:r>
            <a:r>
              <a:rPr lang="de-DE">
                <a:solidFill>
                  <a:srgbClr val="000000"/>
                </a:solidFill>
                <a:cs typeface="Arial" charset="0"/>
              </a:rPr>
              <a:t>: Man könnte die Vorteile für GuD und KWK belassen, und diese </a:t>
            </a:r>
            <a:br>
              <a:rPr lang="de-DE">
                <a:solidFill>
                  <a:srgbClr val="000000"/>
                </a:solidFill>
                <a:cs typeface="Arial" charset="0"/>
              </a:rPr>
            </a:br>
            <a:r>
              <a:rPr lang="de-DE">
                <a:solidFill>
                  <a:srgbClr val="000000"/>
                </a:solidFill>
                <a:cs typeface="Arial" charset="0"/>
              </a:rPr>
              <a:t>                         Steuereinbußen  durch eine    </a:t>
            </a:r>
            <a:br>
              <a:rPr lang="de-DE">
                <a:solidFill>
                  <a:srgbClr val="000000"/>
                </a:solidFill>
                <a:cs typeface="Arial" charset="0"/>
              </a:rPr>
            </a:br>
            <a:r>
              <a:rPr lang="de-DE">
                <a:solidFill>
                  <a:srgbClr val="000000"/>
                </a:solidFill>
                <a:cs typeface="Arial" charset="0"/>
              </a:rPr>
              <a:t>                    </a:t>
            </a:r>
            <a:r>
              <a:rPr lang="de-DE" sz="240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2400" b="1">
                <a:solidFill>
                  <a:srgbClr val="7030A0"/>
                </a:solidFill>
                <a:cs typeface="Arial" charset="0"/>
              </a:rPr>
              <a:t>Anhebung der Brennstoffsteuern </a:t>
            </a:r>
            <a:r>
              <a:rPr lang="de-DE">
                <a:solidFill>
                  <a:srgbClr val="000000"/>
                </a:solidFill>
                <a:cs typeface="Arial" charset="0"/>
              </a:rPr>
              <a:t>wieder </a:t>
            </a:r>
            <a:r>
              <a:rPr lang="de-DE" sz="2400" b="1">
                <a:solidFill>
                  <a:srgbClr val="333399">
                    <a:lumMod val="75000"/>
                  </a:srgbClr>
                </a:solidFill>
                <a:cs typeface="Arial" charset="0"/>
              </a:rPr>
              <a:t>ausgleichen.</a:t>
            </a:r>
            <a:r>
              <a:rPr lang="de-DE">
                <a:solidFill>
                  <a:srgbClr val="000000"/>
                </a:solidFill>
                <a:cs typeface="Arial" charset="0"/>
              </a:rPr>
              <a:t>         </a:t>
            </a:r>
          </a:p>
        </p:txBody>
      </p:sp>
      <p:sp>
        <p:nvSpPr>
          <p:cNvPr id="46086" name="Rechteck 6"/>
          <p:cNvSpPr>
            <a:spLocks noChangeArrowheads="1"/>
          </p:cNvSpPr>
          <p:nvPr/>
        </p:nvSpPr>
        <p:spPr bwMode="auto">
          <a:xfrm>
            <a:off x="36513" y="5337175"/>
            <a:ext cx="9072562" cy="14478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  <a:cs typeface="Arial" charset="0"/>
              </a:rPr>
              <a:t>Also: </a:t>
            </a:r>
            <a:r>
              <a:rPr lang="de-DE" sz="2400" b="1">
                <a:solidFill>
                  <a:srgbClr val="000000"/>
                </a:solidFill>
                <a:cs typeface="Arial" charset="0"/>
              </a:rPr>
              <a:t>WP-Tarif ermöglicht</a:t>
            </a:r>
            <a:r>
              <a:rPr lang="de-DE">
                <a:solidFill>
                  <a:srgbClr val="000000"/>
                </a:solidFill>
                <a:cs typeface="Arial" charset="0"/>
              </a:rPr>
              <a:t/>
            </a:r>
            <a:br>
              <a:rPr lang="de-DE">
                <a:solidFill>
                  <a:srgbClr val="000000"/>
                </a:solidFill>
                <a:cs typeface="Arial" charset="0"/>
              </a:rPr>
            </a:br>
            <a:r>
              <a:rPr lang="de-DE">
                <a:solidFill>
                  <a:srgbClr val="000000"/>
                </a:solidFill>
                <a:cs typeface="Arial" charset="0"/>
              </a:rPr>
              <a:t>     </a:t>
            </a:r>
            <a:r>
              <a:rPr lang="de-DE" sz="2800" b="1">
                <a:solidFill>
                  <a:srgbClr val="FF0000"/>
                </a:solidFill>
                <a:cs typeface="Arial" charset="0"/>
              </a:rPr>
              <a:t>Massenanwendung von WP ohne Steuereinbußen.</a:t>
            </a:r>
            <a:r>
              <a:rPr lang="de-DE" sz="28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>
                <a:solidFill>
                  <a:srgbClr val="000000"/>
                </a:solidFill>
                <a:cs typeface="Arial" charset="0"/>
              </a:rPr>
              <a:t/>
            </a:r>
            <a:br>
              <a:rPr lang="de-DE">
                <a:solidFill>
                  <a:srgbClr val="000000"/>
                </a:solidFill>
                <a:cs typeface="Arial" charset="0"/>
              </a:rPr>
            </a:br>
            <a:endParaRPr lang="de-DE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  <a:cs typeface="Arial" charset="0"/>
              </a:rPr>
              <a:t>Allerdings gibt es auch keine Beiträge zur  bestehende Abgabenlast  der Stromkunden.</a:t>
            </a:r>
          </a:p>
        </p:txBody>
      </p:sp>
      <p:sp>
        <p:nvSpPr>
          <p:cNvPr id="7" name="Rechteck 6"/>
          <p:cNvSpPr/>
          <p:nvPr/>
        </p:nvSpPr>
        <p:spPr>
          <a:xfrm>
            <a:off x="144463" y="2133600"/>
            <a:ext cx="142875" cy="9001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9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98528" y="188913"/>
            <a:ext cx="845802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FF0000"/>
                </a:solidFill>
              </a:rPr>
              <a:t>Es ist vernünftig und </a:t>
            </a:r>
            <a:r>
              <a:rPr lang="de-DE" sz="3200" b="1" dirty="0" smtClean="0">
                <a:solidFill>
                  <a:srgbClr val="000000"/>
                </a:solidFill>
              </a:rPr>
              <a:t>die </a:t>
            </a:r>
            <a:r>
              <a:rPr lang="de-DE" sz="3200" b="1" dirty="0">
                <a:solidFill>
                  <a:srgbClr val="000000"/>
                </a:solidFill>
              </a:rPr>
              <a:t>EU </a:t>
            </a:r>
            <a:r>
              <a:rPr lang="de-DE" sz="3200" b="1" dirty="0" smtClean="0">
                <a:solidFill>
                  <a:srgbClr val="000000"/>
                </a:solidFill>
              </a:rPr>
              <a:t>schreibt </a:t>
            </a:r>
            <a:r>
              <a:rPr lang="de-DE" b="1" dirty="0" smtClean="0">
                <a:solidFill>
                  <a:srgbClr val="FF0000"/>
                </a:solidFill>
              </a:rPr>
              <a:t>auch</a:t>
            </a:r>
            <a:r>
              <a:rPr lang="de-DE" sz="2800" b="1" dirty="0" smtClean="0">
                <a:solidFill>
                  <a:srgbClr val="000000"/>
                </a:solidFill>
              </a:rPr>
              <a:t> </a:t>
            </a:r>
            <a:r>
              <a:rPr lang="de-DE" sz="3200" b="1" dirty="0" smtClean="0">
                <a:solidFill>
                  <a:srgbClr val="000000"/>
                </a:solidFill>
              </a:rPr>
              <a:t>vor</a:t>
            </a:r>
            <a:r>
              <a:rPr lang="de-DE" sz="2800" b="1" dirty="0" smtClean="0">
                <a:solidFill>
                  <a:srgbClr val="000000"/>
                </a:solidFill>
              </a:rPr>
              <a:t>,</a:t>
            </a:r>
            <a:endParaRPr lang="de-DE" sz="2800" b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</a:rPr>
              <a:t>dass bei Förderung der </a:t>
            </a:r>
            <a:r>
              <a:rPr lang="de-DE" sz="2400" b="1" dirty="0" err="1">
                <a:solidFill>
                  <a:srgbClr val="000000"/>
                </a:solidFill>
              </a:rPr>
              <a:t>KWK</a:t>
            </a:r>
            <a:r>
              <a:rPr lang="de-DE" sz="2400" b="1" dirty="0">
                <a:solidFill>
                  <a:srgbClr val="000000"/>
                </a:solidFill>
              </a:rPr>
              <a:t> in den Mitgliedsländern,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000000"/>
                </a:solidFill>
              </a:rPr>
              <a:t>zum Vergleich mit der getrennter Erzeugung von Strom und Wärme</a:t>
            </a:r>
            <a:r>
              <a:rPr lang="de-DE" sz="2400" b="1" dirty="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000000"/>
                </a:solidFill>
              </a:rPr>
              <a:t>betrachtet wird: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07504" y="3274814"/>
            <a:ext cx="896078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</a:rPr>
              <a:t>2. </a:t>
            </a:r>
            <a:r>
              <a:rPr lang="de-DE" sz="2400" u="sng" dirty="0">
                <a:solidFill>
                  <a:srgbClr val="000000"/>
                </a:solidFill>
              </a:rPr>
              <a:t>Gleiche </a:t>
            </a:r>
            <a:r>
              <a:rPr lang="de-DE" sz="2400" b="1" u="sng" dirty="0">
                <a:solidFill>
                  <a:srgbClr val="0066FF"/>
                </a:solidFill>
              </a:rPr>
              <a:t>Primärenergie</a:t>
            </a:r>
            <a:r>
              <a:rPr lang="de-DE" sz="2400" dirty="0">
                <a:solidFill>
                  <a:srgbClr val="000000"/>
                </a:solidFill>
              </a:rPr>
              <a:t>träger</a:t>
            </a:r>
            <a:r>
              <a:rPr lang="de-DE" sz="800" dirty="0">
                <a:solidFill>
                  <a:srgbClr val="000000"/>
                </a:solidFill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</a:rPr>
              <a:t>      </a:t>
            </a:r>
            <a:r>
              <a:rPr lang="de-DE" dirty="0">
                <a:solidFill>
                  <a:srgbClr val="000000"/>
                </a:solidFill>
              </a:rPr>
              <a:t>also z.B. Erdgaseinsatz nicht nur bei KWK sondern auch bei getrennter </a:t>
            </a:r>
            <a:r>
              <a:rPr lang="de-DE" dirty="0" smtClean="0">
                <a:solidFill>
                  <a:srgbClr val="000000"/>
                </a:solidFill>
              </a:rPr>
              <a:t>Erzeugung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0000"/>
                </a:solidFill>
              </a:rPr>
              <a:t>                                    </a:t>
            </a:r>
            <a:r>
              <a:rPr lang="de-DE" dirty="0" smtClean="0">
                <a:solidFill>
                  <a:srgbClr val="008000"/>
                </a:solidFill>
              </a:rPr>
              <a:t>(</a:t>
            </a:r>
            <a:r>
              <a:rPr lang="de-DE" sz="1400" b="1" dirty="0" smtClean="0">
                <a:solidFill>
                  <a:srgbClr val="008000"/>
                </a:solidFill>
              </a:rPr>
              <a:t>Anhang III</a:t>
            </a:r>
            <a:r>
              <a:rPr lang="de-DE" sz="1400" dirty="0" smtClean="0">
                <a:solidFill>
                  <a:srgbClr val="008000"/>
                </a:solidFill>
              </a:rPr>
              <a:t> , f , Ziffer 1 der EU 2004/8/EG</a:t>
            </a:r>
            <a:r>
              <a:rPr lang="de-DE" dirty="0" smtClean="0">
                <a:solidFill>
                  <a:srgbClr val="000000"/>
                </a:solidFill>
              </a:rPr>
              <a:t>) </a:t>
            </a:r>
            <a:r>
              <a:rPr lang="de-DE" b="1" dirty="0" smtClean="0">
                <a:solidFill>
                  <a:srgbClr val="008000"/>
                </a:solidFill>
              </a:rPr>
              <a:t>. </a:t>
            </a:r>
            <a:r>
              <a:rPr lang="de-DE" dirty="0" smtClean="0">
                <a:solidFill>
                  <a:srgbClr val="000000"/>
                </a:solidFill>
              </a:rPr>
              <a:t/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 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85725" y="2060575"/>
            <a:ext cx="908902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</a:rPr>
              <a:t>1. </a:t>
            </a:r>
            <a:r>
              <a:rPr lang="de-DE" sz="2400" b="1" u="sng" dirty="0">
                <a:solidFill>
                  <a:srgbClr val="CC0066"/>
                </a:solidFill>
              </a:rPr>
              <a:t>Eine detaillierte </a:t>
            </a:r>
            <a:r>
              <a:rPr lang="de-DE" sz="2400" b="1" u="sng" dirty="0" err="1">
                <a:solidFill>
                  <a:srgbClr val="CC0066"/>
                </a:solidFill>
              </a:rPr>
              <a:t>Gleicheit</a:t>
            </a:r>
            <a:r>
              <a:rPr lang="de-DE" sz="2400" b="1" u="sng" dirty="0">
                <a:solidFill>
                  <a:srgbClr val="CC0066"/>
                </a:solidFill>
              </a:rPr>
              <a:t> der Wärme- und Stromproduktion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/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sz="800" dirty="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</a:rPr>
              <a:t>             also gleiche Strom- und gleiche Wärmeproduktion auch in getrennter </a:t>
            </a:r>
            <a:r>
              <a:rPr lang="de-DE" dirty="0" smtClean="0">
                <a:solidFill>
                  <a:srgbClr val="000000"/>
                </a:solidFill>
              </a:rPr>
              <a:t>Erzeugung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0000"/>
                </a:solidFill>
              </a:rPr>
              <a:t>                            </a:t>
            </a:r>
            <a:r>
              <a:rPr lang="de-DE" sz="1400" b="1" dirty="0" smtClean="0">
                <a:solidFill>
                  <a:srgbClr val="008000"/>
                </a:solidFill>
              </a:rPr>
              <a:t>(</a:t>
            </a:r>
            <a:r>
              <a:rPr lang="de-DE" sz="1400" dirty="0" smtClean="0">
                <a:solidFill>
                  <a:srgbClr val="008000"/>
                </a:solidFill>
              </a:rPr>
              <a:t>ergibt sich aus der </a:t>
            </a:r>
            <a:r>
              <a:rPr lang="de-DE" sz="1400" b="1" dirty="0" smtClean="0">
                <a:solidFill>
                  <a:srgbClr val="008000"/>
                </a:solidFill>
              </a:rPr>
              <a:t>Formel für PEE </a:t>
            </a:r>
            <a:r>
              <a:rPr lang="de-DE" sz="1400" dirty="0" smtClean="0">
                <a:solidFill>
                  <a:srgbClr val="008000"/>
                </a:solidFill>
              </a:rPr>
              <a:t>in  Anhang III, b  der EU 2004/8/EG</a:t>
            </a:r>
            <a:r>
              <a:rPr lang="de-DE" sz="1400" b="1" dirty="0" smtClean="0">
                <a:solidFill>
                  <a:srgbClr val="008000"/>
                </a:solidFill>
              </a:rPr>
              <a:t>).</a:t>
            </a:r>
            <a:endParaRPr lang="de-DE" sz="1400" b="1" dirty="0">
              <a:solidFill>
                <a:srgbClr val="008000"/>
              </a:solidFill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07504" y="4625260"/>
            <a:ext cx="7282763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</a:rPr>
              <a:t>3. </a:t>
            </a:r>
            <a:r>
              <a:rPr lang="de-DE" sz="2400" b="1" u="sng" dirty="0">
                <a:solidFill>
                  <a:srgbClr val="FF66FF"/>
                </a:solidFill>
              </a:rPr>
              <a:t>Moderne</a:t>
            </a:r>
            <a:r>
              <a:rPr lang="de-DE" sz="2400" dirty="0">
                <a:solidFill>
                  <a:srgbClr val="000000"/>
                </a:solidFill>
              </a:rPr>
              <a:t> Anlagen der getrennten Erzeugung</a:t>
            </a:r>
            <a:r>
              <a:rPr lang="de-DE" sz="800" dirty="0">
                <a:solidFill>
                  <a:srgbClr val="000000"/>
                </a:solidFill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</a:rPr>
              <a:t>                  </a:t>
            </a:r>
            <a:r>
              <a:rPr lang="de-DE" dirty="0">
                <a:solidFill>
                  <a:srgbClr val="000000"/>
                </a:solidFill>
              </a:rPr>
              <a:t>also z.B.:  GUD und </a:t>
            </a:r>
            <a:r>
              <a:rPr lang="de-DE" dirty="0" smtClean="0">
                <a:solidFill>
                  <a:srgbClr val="000000"/>
                </a:solidFill>
              </a:rPr>
              <a:t>Brennwertkessel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0000"/>
                </a:solidFill>
              </a:rPr>
              <a:t>                                 </a:t>
            </a:r>
            <a:r>
              <a:rPr lang="de-DE" sz="1400" dirty="0" smtClean="0">
                <a:solidFill>
                  <a:srgbClr val="008000"/>
                </a:solidFill>
              </a:rPr>
              <a:t>(</a:t>
            </a:r>
            <a:r>
              <a:rPr lang="de-DE" sz="1400" b="1" dirty="0" smtClean="0">
                <a:solidFill>
                  <a:srgbClr val="008000"/>
                </a:solidFill>
              </a:rPr>
              <a:t>Anhang III</a:t>
            </a:r>
            <a:r>
              <a:rPr lang="de-DE" sz="1400" dirty="0" smtClean="0">
                <a:solidFill>
                  <a:srgbClr val="008000"/>
                </a:solidFill>
              </a:rPr>
              <a:t> , f , Ziffer 2 der EU 2004/8/EG</a:t>
            </a:r>
            <a:r>
              <a:rPr lang="de-DE" sz="1400" dirty="0" smtClean="0">
                <a:solidFill>
                  <a:srgbClr val="000000"/>
                </a:solidFill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0000"/>
                </a:solidFill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0000"/>
                </a:solidFill>
              </a:rPr>
              <a:t>                </a:t>
            </a:r>
            <a:r>
              <a:rPr lang="de-DE" sz="1400" b="1" dirty="0" smtClean="0">
                <a:solidFill>
                  <a:srgbClr val="FF0000"/>
                </a:solidFill>
              </a:rPr>
              <a:t>heute </a:t>
            </a:r>
            <a:r>
              <a:rPr lang="de-DE" sz="1400" b="1" dirty="0" err="1" smtClean="0">
                <a:solidFill>
                  <a:srgbClr val="FF0000"/>
                </a:solidFill>
              </a:rPr>
              <a:t>müsste</a:t>
            </a:r>
            <a:r>
              <a:rPr lang="de-DE" sz="1400" b="1" dirty="0" smtClean="0">
                <a:solidFill>
                  <a:srgbClr val="FF0000"/>
                </a:solidFill>
              </a:rPr>
              <a:t> man aber </a:t>
            </a:r>
            <a:r>
              <a:rPr lang="de-DE" sz="1400" b="1" dirty="0" smtClean="0">
                <a:solidFill>
                  <a:srgbClr val="FF0000"/>
                </a:solidFill>
              </a:rPr>
              <a:t>in Deutschland </a:t>
            </a:r>
            <a:r>
              <a:rPr lang="de-DE" sz="1400" b="1" dirty="0" smtClean="0">
                <a:solidFill>
                  <a:srgbClr val="FF0000"/>
                </a:solidFill>
              </a:rPr>
              <a:t>an </a:t>
            </a:r>
            <a:r>
              <a:rPr lang="de-DE" sz="1400" b="1" dirty="0" err="1" smtClean="0">
                <a:solidFill>
                  <a:srgbClr val="FF0000"/>
                </a:solidFill>
              </a:rPr>
              <a:t>GuD</a:t>
            </a:r>
            <a:r>
              <a:rPr lang="de-DE" sz="1400" b="1" dirty="0" smtClean="0">
                <a:solidFill>
                  <a:srgbClr val="FF0000"/>
                </a:solidFill>
              </a:rPr>
              <a:t> und Wärmepumpe denken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71438" y="80963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0000"/>
                </a:solidFill>
              </a:rPr>
              <a:t>2.0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7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193675" y="1233488"/>
            <a:ext cx="8447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400" b="1" u="sng"/>
              <a:t>* Was sollte </a:t>
            </a:r>
            <a:r>
              <a:rPr lang="de-DE" sz="2400" b="1" u="sng">
                <a:solidFill>
                  <a:srgbClr val="006600"/>
                </a:solidFill>
              </a:rPr>
              <a:t>dezentraler</a:t>
            </a:r>
            <a:r>
              <a:rPr lang="de-DE" sz="2400" b="1" u="sng"/>
              <a:t> KWK Ausbau eigentlich bewirken:</a:t>
            </a: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647700" y="1665288"/>
            <a:ext cx="79200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1. </a:t>
            </a:r>
            <a:r>
              <a:rPr lang="de-DE" b="1">
                <a:solidFill>
                  <a:srgbClr val="006600"/>
                </a:solidFill>
              </a:rPr>
              <a:t>Mehr Erdgas</a:t>
            </a:r>
            <a:r>
              <a:rPr lang="de-DE"/>
              <a:t> für die Stromerzeugung</a:t>
            </a:r>
          </a:p>
          <a:p>
            <a:endParaRPr lang="de-DE"/>
          </a:p>
          <a:p>
            <a:r>
              <a:rPr lang="de-DE"/>
              <a:t>2. </a:t>
            </a:r>
            <a:r>
              <a:rPr lang="de-DE" b="1">
                <a:solidFill>
                  <a:srgbClr val="FF0066"/>
                </a:solidFill>
              </a:rPr>
              <a:t>Energieeinsparung</a:t>
            </a:r>
            <a:r>
              <a:rPr lang="de-DE"/>
              <a:t>  wg. KWK-Prinzip</a:t>
            </a:r>
          </a:p>
          <a:p>
            <a:r>
              <a:rPr lang="de-DE"/>
              <a:t>                                   +  wg. </a:t>
            </a:r>
            <a:r>
              <a:rPr lang="de-DE" b="1">
                <a:solidFill>
                  <a:srgbClr val="006600"/>
                </a:solidFill>
              </a:rPr>
              <a:t>Erdgas</a:t>
            </a:r>
          </a:p>
          <a:p>
            <a:r>
              <a:rPr lang="de-DE"/>
              <a:t>daher:            </a:t>
            </a:r>
          </a:p>
        </p:txBody>
      </p:sp>
      <p:sp>
        <p:nvSpPr>
          <p:cNvPr id="47108" name="Text Box 8"/>
          <p:cNvSpPr txBox="1">
            <a:spLocks noChangeArrowheads="1"/>
          </p:cNvSpPr>
          <p:nvPr/>
        </p:nvSpPr>
        <p:spPr bwMode="auto">
          <a:xfrm>
            <a:off x="1800225" y="3176588"/>
            <a:ext cx="4246563" cy="47625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006600"/>
                </a:solidFill>
              </a:rPr>
              <a:t>(doppelte)</a:t>
            </a:r>
            <a:r>
              <a:rPr lang="de-DE" sz="2400">
                <a:solidFill>
                  <a:srgbClr val="FF00FF"/>
                </a:solidFill>
              </a:rPr>
              <a:t> </a:t>
            </a:r>
            <a:r>
              <a:rPr lang="de-DE" sz="2400" b="1">
                <a:solidFill>
                  <a:srgbClr val="FF00FF"/>
                </a:solidFill>
              </a:rPr>
              <a:t>CO2 -Einsparung</a:t>
            </a:r>
          </a:p>
        </p:txBody>
      </p:sp>
      <p:sp>
        <p:nvSpPr>
          <p:cNvPr id="47109" name="Text Box 9"/>
          <p:cNvSpPr txBox="1">
            <a:spLocks noChangeArrowheads="1"/>
          </p:cNvSpPr>
          <p:nvPr/>
        </p:nvSpPr>
        <p:spPr bwMode="auto">
          <a:xfrm flipH="1">
            <a:off x="395288" y="4868863"/>
            <a:ext cx="8172450" cy="955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/>
            <a:r>
              <a:rPr lang="de-DE" b="1">
                <a:solidFill>
                  <a:srgbClr val="006600"/>
                </a:solidFill>
              </a:rPr>
              <a:t>nur </a:t>
            </a:r>
            <a:r>
              <a:rPr lang="de-DE" b="1" u="sng">
                <a:solidFill>
                  <a:srgbClr val="006600"/>
                </a:solidFill>
              </a:rPr>
              <a:t>CO2 arme</a:t>
            </a:r>
            <a:r>
              <a:rPr lang="de-DE" b="1">
                <a:solidFill>
                  <a:srgbClr val="006600"/>
                </a:solidFill>
              </a:rPr>
              <a:t> Primärenergie:   </a:t>
            </a:r>
          </a:p>
          <a:p>
            <a:pPr marL="381000" indent="-381000"/>
            <a:r>
              <a:rPr lang="de-DE" b="1">
                <a:solidFill>
                  <a:srgbClr val="006600"/>
                </a:solidFill>
              </a:rPr>
              <a:t>                                      </a:t>
            </a:r>
            <a:r>
              <a:rPr lang="de-DE">
                <a:solidFill>
                  <a:srgbClr val="006600"/>
                </a:solidFill>
              </a:rPr>
              <a:t> </a:t>
            </a:r>
            <a:r>
              <a:rPr lang="de-DE"/>
              <a:t> </a:t>
            </a:r>
            <a:r>
              <a:rPr lang="de-DE" sz="3600" b="1" u="sng">
                <a:solidFill>
                  <a:srgbClr val="006600"/>
                </a:solidFill>
              </a:rPr>
              <a:t>Erdgas</a:t>
            </a:r>
            <a:r>
              <a:rPr lang="de-DE" sz="3600" b="1">
                <a:solidFill>
                  <a:srgbClr val="006600"/>
                </a:solidFill>
              </a:rPr>
              <a:t> </a:t>
            </a:r>
            <a:r>
              <a:rPr lang="de-DE" b="1">
                <a:solidFill>
                  <a:srgbClr val="006600"/>
                </a:solidFill>
              </a:rPr>
              <a:t>und</a:t>
            </a:r>
            <a:r>
              <a:rPr lang="de-DE" sz="3600" b="1">
                <a:solidFill>
                  <a:srgbClr val="006600"/>
                </a:solidFill>
              </a:rPr>
              <a:t> CO</a:t>
            </a:r>
            <a:r>
              <a:rPr lang="de-DE" sz="3600" b="1" baseline="-25000">
                <a:solidFill>
                  <a:srgbClr val="006600"/>
                </a:solidFill>
              </a:rPr>
              <a:t>2</a:t>
            </a:r>
            <a:r>
              <a:rPr lang="de-DE" sz="3600" b="1">
                <a:solidFill>
                  <a:srgbClr val="006600"/>
                </a:solidFill>
              </a:rPr>
              <a:t> freie PE </a:t>
            </a:r>
            <a:endParaRPr lang="de-DE" sz="3600" b="1"/>
          </a:p>
        </p:txBody>
      </p:sp>
      <p:sp>
        <p:nvSpPr>
          <p:cNvPr id="47110" name="Text Box 10"/>
          <p:cNvSpPr txBox="1">
            <a:spLocks noChangeArrowheads="1"/>
          </p:cNvSpPr>
          <p:nvPr/>
        </p:nvSpPr>
        <p:spPr bwMode="auto">
          <a:xfrm>
            <a:off x="187325" y="3824288"/>
            <a:ext cx="1792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400" b="1" u="sng"/>
              <a:t>* Folgerung:</a:t>
            </a:r>
          </a:p>
        </p:txBody>
      </p:sp>
      <p:sp>
        <p:nvSpPr>
          <p:cNvPr id="47111" name="Text Box 11"/>
          <p:cNvSpPr txBox="1">
            <a:spLocks noChangeArrowheads="1"/>
          </p:cNvSpPr>
          <p:nvPr/>
        </p:nvSpPr>
        <p:spPr bwMode="auto">
          <a:xfrm>
            <a:off x="358775" y="188913"/>
            <a:ext cx="4338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/>
              <a:t>2. Erdgaseinsatz fördern</a:t>
            </a:r>
          </a:p>
        </p:txBody>
      </p:sp>
      <p:sp>
        <p:nvSpPr>
          <p:cNvPr id="47112" name="Text Box 10"/>
          <p:cNvSpPr txBox="1">
            <a:spLocks noChangeArrowheads="1"/>
          </p:cNvSpPr>
          <p:nvPr/>
        </p:nvSpPr>
        <p:spPr bwMode="auto">
          <a:xfrm>
            <a:off x="468313" y="4365625"/>
            <a:ext cx="6653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/>
              <a:t>Primärenergieträger (PE) für  WP -Strom einschränken auf: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358775" y="627380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800" b="1"/>
              <a:t>Einschränkung der PE ist nicht ungewöhnlich: siehe </a:t>
            </a:r>
            <a:r>
              <a:rPr lang="de-DE" sz="2400" b="1"/>
              <a:t>„</a:t>
            </a:r>
            <a:r>
              <a:rPr lang="de-DE" sz="2400" b="1">
                <a:solidFill>
                  <a:srgbClr val="006600"/>
                </a:solidFill>
              </a:rPr>
              <a:t>Öko-Stromtarife</a:t>
            </a:r>
            <a:r>
              <a:rPr lang="de-DE" sz="2400" b="1"/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5"/>
          <p:cNvSpPr txBox="1">
            <a:spLocks noChangeArrowheads="1"/>
          </p:cNvSpPr>
          <p:nvPr/>
        </p:nvSpPr>
        <p:spPr bwMode="auto">
          <a:xfrm>
            <a:off x="179388" y="708025"/>
            <a:ext cx="86423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de-DE" b="1" u="sng"/>
              <a:t>Wie fördert man die KWK, um den Erdgasstrom ins Netz zu bringen:</a:t>
            </a:r>
          </a:p>
          <a:p>
            <a:pPr marL="342900" indent="-342900"/>
            <a:r>
              <a:rPr lang="de-DE" sz="1200"/>
              <a:t> </a:t>
            </a:r>
          </a:p>
          <a:p>
            <a:pPr marL="342900" indent="-342900"/>
            <a:r>
              <a:rPr lang="de-DE" sz="2400"/>
              <a:t>     1. </a:t>
            </a:r>
            <a:r>
              <a:rPr lang="de-DE" sz="2400" b="1">
                <a:solidFill>
                  <a:srgbClr val="CC6600"/>
                </a:solidFill>
              </a:rPr>
              <a:t>Großes</a:t>
            </a:r>
            <a:r>
              <a:rPr lang="de-DE" sz="2400"/>
              <a:t> </a:t>
            </a:r>
            <a:r>
              <a:rPr lang="de-DE" sz="2400" b="1">
                <a:solidFill>
                  <a:srgbClr val="FF0066"/>
                </a:solidFill>
              </a:rPr>
              <a:t>Einspeiseprivileg</a:t>
            </a:r>
          </a:p>
          <a:p>
            <a:pPr marL="342900" indent="-342900"/>
            <a:r>
              <a:rPr lang="de-DE" sz="2400" b="1">
                <a:solidFill>
                  <a:srgbClr val="FF0066"/>
                </a:solidFill>
              </a:rPr>
              <a:t>                                 </a:t>
            </a:r>
            <a:r>
              <a:rPr lang="de-DE" sz="1800" b="1">
                <a:solidFill>
                  <a:srgbClr val="CC6600"/>
                </a:solidFill>
              </a:rPr>
              <a:t>(KWK ist sogar mit RE gleich gestellt )</a:t>
            </a:r>
          </a:p>
          <a:p>
            <a:pPr marL="342900" indent="-342900"/>
            <a:r>
              <a:rPr lang="de-DE" sz="1200" b="1">
                <a:solidFill>
                  <a:srgbClr val="FF0066"/>
                </a:solidFill>
              </a:rPr>
              <a:t> </a:t>
            </a:r>
          </a:p>
          <a:p>
            <a:pPr marL="342900" indent="-342900"/>
            <a:r>
              <a:rPr lang="de-DE" sz="2400"/>
              <a:t>     2. Garantierter </a:t>
            </a:r>
            <a:r>
              <a:rPr lang="de-DE" sz="2400" b="1">
                <a:solidFill>
                  <a:srgbClr val="006600"/>
                </a:solidFill>
              </a:rPr>
              <a:t>Abnahmepreis</a:t>
            </a:r>
            <a:r>
              <a:rPr lang="de-DE" sz="1400">
                <a:solidFill>
                  <a:srgbClr val="006600"/>
                </a:solidFill>
              </a:rPr>
              <a:t> </a:t>
            </a:r>
            <a:r>
              <a:rPr lang="de-DE" sz="1400"/>
              <a:t> </a:t>
            </a:r>
            <a:r>
              <a:rPr lang="de-DE" sz="2400"/>
              <a:t>oder Sockelpreis</a:t>
            </a:r>
          </a:p>
        </p:txBody>
      </p:sp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179388" y="3357563"/>
            <a:ext cx="864235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/>
            <a:r>
              <a:rPr lang="de-DE" b="1" u="sng"/>
              <a:t>Wie könnte man analog die Niedrig-CO2 Kraftwerke für WP fördern:</a:t>
            </a:r>
          </a:p>
          <a:p>
            <a:pPr marL="342900" indent="-342900"/>
            <a:r>
              <a:rPr lang="de-DE" sz="1200"/>
              <a:t> </a:t>
            </a:r>
          </a:p>
          <a:p>
            <a:pPr marL="342900" indent="-342900"/>
            <a:r>
              <a:rPr lang="de-DE" sz="2400"/>
              <a:t>     1. </a:t>
            </a:r>
            <a:r>
              <a:rPr lang="de-DE" sz="2400" b="1" u="sng">
                <a:solidFill>
                  <a:srgbClr val="0000FF"/>
                </a:solidFill>
              </a:rPr>
              <a:t>kleines</a:t>
            </a:r>
            <a:r>
              <a:rPr lang="de-DE" sz="2400"/>
              <a:t> </a:t>
            </a:r>
            <a:r>
              <a:rPr lang="de-DE" sz="2400" b="1">
                <a:solidFill>
                  <a:srgbClr val="FF0066"/>
                </a:solidFill>
              </a:rPr>
              <a:t>Einspeiseprivileg</a:t>
            </a:r>
          </a:p>
          <a:p>
            <a:pPr marL="342900" indent="-342900"/>
            <a:r>
              <a:rPr lang="de-DE" sz="2400" b="1">
                <a:solidFill>
                  <a:srgbClr val="FF0066"/>
                </a:solidFill>
              </a:rPr>
              <a:t>                </a:t>
            </a:r>
            <a:r>
              <a:rPr lang="de-DE" sz="1800" b="1">
                <a:solidFill>
                  <a:srgbClr val="0000FF"/>
                </a:solidFill>
              </a:rPr>
              <a:t>(WP-Strom vor Hoch- CO2-Strom, </a:t>
            </a:r>
            <a:r>
              <a:rPr lang="de-DE" sz="1800" b="1">
                <a:solidFill>
                  <a:srgbClr val="CC6600"/>
                </a:solidFill>
              </a:rPr>
              <a:t>aber </a:t>
            </a:r>
            <a:r>
              <a:rPr lang="de-DE" sz="1800" b="1">
                <a:solidFill>
                  <a:srgbClr val="0000FF"/>
                </a:solidFill>
              </a:rPr>
              <a:t>nachrangig</a:t>
            </a:r>
            <a:r>
              <a:rPr lang="de-DE" sz="1800" b="1">
                <a:solidFill>
                  <a:srgbClr val="CC6600"/>
                </a:solidFill>
              </a:rPr>
              <a:t> zu RE-Strom</a:t>
            </a:r>
            <a:r>
              <a:rPr lang="de-DE" sz="1800" b="1">
                <a:solidFill>
                  <a:srgbClr val="0000FF"/>
                </a:solidFill>
              </a:rPr>
              <a:t> )</a:t>
            </a:r>
          </a:p>
          <a:p>
            <a:pPr marL="342900" indent="-342900"/>
            <a:r>
              <a:rPr lang="de-DE" sz="1200" b="1">
                <a:solidFill>
                  <a:srgbClr val="FF0066"/>
                </a:solidFill>
              </a:rPr>
              <a:t> </a:t>
            </a:r>
          </a:p>
          <a:p>
            <a:pPr marL="342900" indent="-342900"/>
            <a:r>
              <a:rPr lang="de-DE" sz="2400"/>
              <a:t>     2. Fester </a:t>
            </a:r>
            <a:r>
              <a:rPr lang="de-DE" sz="2400" b="1">
                <a:solidFill>
                  <a:srgbClr val="006600"/>
                </a:solidFill>
              </a:rPr>
              <a:t>Mindestpreis </a:t>
            </a:r>
            <a:r>
              <a:rPr lang="de-DE" sz="1400"/>
              <a:t> </a:t>
            </a:r>
            <a:r>
              <a:rPr lang="de-DE" sz="2400"/>
              <a:t>durch lokale EVU möglich,</a:t>
            </a:r>
          </a:p>
          <a:p>
            <a:pPr marL="342900" indent="-342900"/>
            <a:r>
              <a:rPr lang="de-DE" sz="2400"/>
              <a:t>          </a:t>
            </a:r>
            <a:r>
              <a:rPr lang="de-DE" sz="1800"/>
              <a:t>denn die lokalen EVU‘s müssen </a:t>
            </a:r>
            <a:r>
              <a:rPr lang="de-DE" sz="1800" b="1">
                <a:solidFill>
                  <a:srgbClr val="006600"/>
                </a:solidFill>
              </a:rPr>
              <a:t>WP-Strom</a:t>
            </a:r>
            <a:r>
              <a:rPr lang="de-DE" sz="1800"/>
              <a:t> liefern, damit die Voraussetzung</a:t>
            </a:r>
            <a:br>
              <a:rPr lang="de-DE" sz="1800"/>
            </a:br>
            <a:r>
              <a:rPr lang="de-DE" sz="1800"/>
              <a:t>                                           für  </a:t>
            </a:r>
            <a:r>
              <a:rPr lang="de-DE" sz="1800" b="1">
                <a:solidFill>
                  <a:srgbClr val="006600"/>
                </a:solidFill>
              </a:rPr>
              <a:t>Befreiung von Stromsteuern</a:t>
            </a:r>
            <a:r>
              <a:rPr lang="de-DE" sz="1800"/>
              <a:t> erhalten bleibt.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28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65125" indent="-365125"/>
            <a:r>
              <a:rPr lang="de-DE" b="1"/>
              <a:t>Anmerkung:</a:t>
            </a:r>
          </a:p>
          <a:p>
            <a:pPr marL="365125" indent="-365125">
              <a:buFontTx/>
              <a:buAutoNum type="arabicPeriod"/>
            </a:pPr>
            <a:r>
              <a:rPr lang="de-DE"/>
              <a:t>Durch das große Einspeiseprivileg kann auch für Strom aus Kohle-</a:t>
            </a:r>
            <a:r>
              <a:rPr lang="de-DE" b="1"/>
              <a:t>KWK  </a:t>
            </a:r>
            <a:r>
              <a:rPr lang="de-DE"/>
              <a:t>der Zugang zum Netz erzwungen werden.</a:t>
            </a:r>
          </a:p>
          <a:p>
            <a:pPr marL="365125" indent="-365125">
              <a:buFontTx/>
              <a:buAutoNum type="arabicPeriod"/>
            </a:pPr>
            <a:endParaRPr lang="de-DE"/>
          </a:p>
          <a:p>
            <a:pPr marL="365125" indent="-365125"/>
            <a:r>
              <a:rPr lang="de-DE"/>
              <a:t>2. In Zukunft wird selbst ein – z.B. im Sommer- vollständig mit Grünstrom gefülltes Netz den KWK-Strom noch aufnehmen müssen und zu evtl. negativen Strompreisen verschleudern müssen.</a:t>
            </a:r>
          </a:p>
          <a:p>
            <a:pPr marL="365125" indent="-365125"/>
            <a:r>
              <a:rPr lang="de-DE"/>
              <a:t>    (ein ökologischer und ökonomischer, administrativer Unsinn) </a:t>
            </a:r>
          </a:p>
          <a:p>
            <a:pPr marL="365125" indent="-365125"/>
            <a:endParaRPr lang="de-DE"/>
          </a:p>
          <a:p>
            <a:pPr marL="365125" indent="-365125"/>
            <a:r>
              <a:rPr lang="de-DE"/>
              <a:t>3. Ein </a:t>
            </a:r>
            <a:r>
              <a:rPr lang="de-DE" b="1">
                <a:solidFill>
                  <a:srgbClr val="9900CC"/>
                </a:solidFill>
              </a:rPr>
              <a:t>vergleichbarer Unsinn ist beim WP-Tarif nicht möglich,</a:t>
            </a:r>
            <a:r>
              <a:rPr lang="de-DE"/>
              <a:t> da bei ausreichend Grünstrom im Netz </a:t>
            </a:r>
            <a:br>
              <a:rPr lang="de-DE"/>
            </a:br>
            <a:r>
              <a:rPr lang="de-DE"/>
              <a:t>                         kein WP-Strom aus fossilen Quellen kommen muss.</a:t>
            </a:r>
          </a:p>
          <a:p>
            <a:pPr marL="365125" indent="-365125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8604250" y="98425"/>
            <a:ext cx="374650" cy="3778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feld 1"/>
          <p:cNvSpPr txBox="1">
            <a:spLocks noChangeArrowheads="1"/>
          </p:cNvSpPr>
          <p:nvPr/>
        </p:nvSpPr>
        <p:spPr bwMode="auto">
          <a:xfrm>
            <a:off x="179388" y="620713"/>
            <a:ext cx="8856662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Feststellung: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  1. Die </a:t>
            </a:r>
            <a:r>
              <a:rPr lang="de-DE" sz="1800" b="1">
                <a:solidFill>
                  <a:srgbClr val="9900CC"/>
                </a:solidFill>
              </a:rPr>
              <a:t>elektrische Wärmepumpe (WP),</a:t>
            </a:r>
            <a:r>
              <a:rPr lang="de-DE" sz="1800">
                <a:solidFill>
                  <a:srgbClr val="000000"/>
                </a:solidFill>
              </a:rPr>
              <a:t> gespeist aus hocheffizienten  Kraftwerken,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                                             kann Wärme </a:t>
            </a:r>
            <a:r>
              <a:rPr lang="de-DE" sz="1800" b="1">
                <a:solidFill>
                  <a:srgbClr val="9900CC"/>
                </a:solidFill>
              </a:rPr>
              <a:t>mit Abstand am effizientesten erzeugen</a:t>
            </a:r>
            <a:r>
              <a:rPr lang="de-DE" sz="1800">
                <a:solidFill>
                  <a:srgbClr val="000000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  2. </a:t>
            </a:r>
            <a:r>
              <a:rPr lang="de-DE" sz="1800" b="1">
                <a:solidFill>
                  <a:srgbClr val="000000"/>
                </a:solidFill>
              </a:rPr>
              <a:t>Bei Rückwälzung</a:t>
            </a:r>
            <a:r>
              <a:rPr lang="de-DE" sz="1800">
                <a:solidFill>
                  <a:srgbClr val="000000"/>
                </a:solidFill>
              </a:rPr>
              <a:t> der Energiesteuern und –Abgaben auf das eingesetzte Erdgas 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   zeigt sich, dass  die el. WP </a:t>
            </a:r>
            <a:r>
              <a:rPr lang="de-DE" sz="1800" b="1">
                <a:solidFill>
                  <a:srgbClr val="000000"/>
                </a:solidFill>
              </a:rPr>
              <a:t> </a:t>
            </a:r>
            <a:r>
              <a:rPr lang="de-DE" sz="1800">
                <a:solidFill>
                  <a:srgbClr val="000000"/>
                </a:solidFill>
              </a:rPr>
              <a:t>mit hohen und</a:t>
            </a:r>
            <a:r>
              <a:rPr lang="de-DE" sz="1800" b="1">
                <a:solidFill>
                  <a:srgbClr val="000000"/>
                </a:solidFill>
              </a:rPr>
              <a:t> </a:t>
            </a:r>
            <a:r>
              <a:rPr lang="de-DE" sz="1400" b="1">
                <a:solidFill>
                  <a:srgbClr val="FF00FF"/>
                </a:solidFill>
              </a:rPr>
              <a:t> </a:t>
            </a:r>
            <a:r>
              <a:rPr lang="de-DE" sz="1800" b="1">
                <a:solidFill>
                  <a:srgbClr val="FF00FF"/>
                </a:solidFill>
              </a:rPr>
              <a:t>diskriminierende Steuern und</a:t>
            </a:r>
            <a:br>
              <a:rPr lang="de-DE" sz="1800" b="1">
                <a:solidFill>
                  <a:srgbClr val="FF00FF"/>
                </a:solidFill>
              </a:rPr>
            </a:br>
            <a:r>
              <a:rPr lang="de-DE" sz="1800" b="1">
                <a:solidFill>
                  <a:srgbClr val="FF00FF"/>
                </a:solidFill>
              </a:rPr>
              <a:t>    Abgaben</a:t>
            </a:r>
            <a:r>
              <a:rPr lang="de-DE" sz="1800" b="1">
                <a:solidFill>
                  <a:srgbClr val="000000"/>
                </a:solidFill>
              </a:rPr>
              <a:t> belastet wird. B</a:t>
            </a:r>
            <a:r>
              <a:rPr lang="de-DE" sz="1800">
                <a:solidFill>
                  <a:srgbClr val="000000"/>
                </a:solidFill>
              </a:rPr>
              <a:t>ei </a:t>
            </a:r>
            <a:r>
              <a:rPr lang="de-DE" sz="1800" b="1">
                <a:solidFill>
                  <a:srgbClr val="9900CC"/>
                </a:solidFill>
              </a:rPr>
              <a:t>GuD</a:t>
            </a:r>
            <a:r>
              <a:rPr lang="de-DE" sz="1800">
                <a:solidFill>
                  <a:srgbClr val="000000"/>
                </a:solidFill>
              </a:rPr>
              <a:t>-Kraftwerk: </a:t>
            </a:r>
            <a:r>
              <a:rPr lang="de-DE" sz="2400" b="1">
                <a:solidFill>
                  <a:srgbClr val="9900CC"/>
                </a:solidFill>
              </a:rPr>
              <a:t>3,82</a:t>
            </a:r>
            <a:r>
              <a:rPr lang="de-DE" sz="1800" b="1">
                <a:solidFill>
                  <a:srgbClr val="9900CC"/>
                </a:solidFill>
              </a:rPr>
              <a:t> </a:t>
            </a:r>
            <a:r>
              <a:rPr lang="de-DE" sz="1800">
                <a:solidFill>
                  <a:srgbClr val="000000"/>
                </a:solidFill>
              </a:rPr>
              <a:t>[ct/kWh</a:t>
            </a:r>
            <a:r>
              <a:rPr lang="de-DE" sz="1800" baseline="-25000">
                <a:solidFill>
                  <a:srgbClr val="000000"/>
                </a:solidFill>
              </a:rPr>
              <a:t>th</a:t>
            </a:r>
            <a:r>
              <a:rPr lang="de-DE" sz="1800">
                <a:solidFill>
                  <a:srgbClr val="000000"/>
                </a:solidFill>
              </a:rPr>
              <a:t> ]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                   zum Vergleich:                      </a:t>
            </a:r>
            <a:r>
              <a:rPr lang="de-DE" sz="1800" b="1">
                <a:solidFill>
                  <a:srgbClr val="000000"/>
                </a:solidFill>
              </a:rPr>
              <a:t>KWK:  0,00 </a:t>
            </a:r>
            <a:br>
              <a:rPr lang="de-DE" sz="18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                                                        </a:t>
            </a:r>
            <a:r>
              <a:rPr lang="de-DE" sz="1800" b="1">
                <a:solidFill>
                  <a:srgbClr val="006600"/>
                </a:solidFill>
              </a:rPr>
              <a:t>Heizkessel:  0,55 </a:t>
            </a:r>
            <a:r>
              <a:rPr lang="de-DE" sz="18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    </a:t>
            </a:r>
            <a:r>
              <a:rPr lang="de-DE" sz="1800" b="1">
                <a:solidFill>
                  <a:srgbClr val="9900CC"/>
                </a:solidFill>
              </a:rPr>
              <a:t>Dies ist administrativer Unsinn.</a:t>
            </a:r>
            <a:r>
              <a:rPr lang="de-DE" sz="180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50179" name="Textfeld 2"/>
          <p:cNvSpPr txBox="1">
            <a:spLocks noChangeArrowheads="1"/>
          </p:cNvSpPr>
          <p:nvPr/>
        </p:nvSpPr>
        <p:spPr bwMode="auto">
          <a:xfrm>
            <a:off x="215900" y="5049838"/>
            <a:ext cx="82454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>
                <a:solidFill>
                  <a:srgbClr val="FF00FF"/>
                </a:solidFill>
              </a:rPr>
              <a:t>4. </a:t>
            </a:r>
            <a:r>
              <a:rPr lang="de-DE" sz="1800">
                <a:solidFill>
                  <a:srgbClr val="FF00FF"/>
                </a:solidFill>
              </a:rPr>
              <a:t>Der </a:t>
            </a:r>
            <a:r>
              <a:rPr lang="de-DE" sz="1800" b="1">
                <a:solidFill>
                  <a:srgbClr val="000000"/>
                </a:solidFill>
              </a:rPr>
              <a:t>WP-Tarif </a:t>
            </a:r>
            <a:r>
              <a:rPr lang="de-DE" sz="1800">
                <a:solidFill>
                  <a:srgbClr val="000000"/>
                </a:solidFill>
              </a:rPr>
              <a:t>kann so ausgestaltet werden, dass gleichzeitig</a:t>
            </a:r>
            <a:r>
              <a:rPr lang="de-DE" sz="1800" b="1">
                <a:solidFill>
                  <a:srgbClr val="FF00FF"/>
                </a:solidFill>
              </a:rPr>
              <a:t> </a:t>
            </a:r>
            <a:r>
              <a:rPr lang="de-DE" sz="1800" b="1">
                <a:solidFill>
                  <a:srgbClr val="000000"/>
                </a:solidFill>
              </a:rPr>
              <a:t>Anreize für</a:t>
            </a:r>
            <a:br>
              <a:rPr lang="de-DE" sz="18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                              </a:t>
            </a:r>
            <a:r>
              <a:rPr lang="de-DE" sz="1800" b="1">
                <a:solidFill>
                  <a:srgbClr val="0000FF"/>
                </a:solidFill>
              </a:rPr>
              <a:t>fortlaufende Verbesserungen der WP</a:t>
            </a:r>
            <a:r>
              <a:rPr lang="de-DE" sz="1800" b="1">
                <a:solidFill>
                  <a:srgbClr val="FF00FF"/>
                </a:solidFill>
              </a:rPr>
              <a:t>  </a:t>
            </a:r>
            <a:r>
              <a:rPr lang="de-DE" sz="1800" b="1">
                <a:solidFill>
                  <a:srgbClr val="000000"/>
                </a:solidFill>
              </a:rPr>
              <a:t> </a:t>
            </a:r>
            <a:r>
              <a:rPr lang="de-DE" sz="1800">
                <a:solidFill>
                  <a:srgbClr val="000000"/>
                </a:solidFill>
              </a:rPr>
              <a:t>und für</a:t>
            </a:r>
            <a:r>
              <a:rPr lang="de-DE" sz="1800">
                <a:solidFill>
                  <a:srgbClr val="006600"/>
                </a:solidFill>
              </a:rPr>
              <a:t> </a:t>
            </a:r>
            <a:r>
              <a:rPr lang="de-DE" sz="1800" b="1">
                <a:solidFill>
                  <a:srgbClr val="006600"/>
                </a:solidFill>
              </a:rPr>
              <a:t/>
            </a:r>
            <a:br>
              <a:rPr lang="de-DE" sz="1800" b="1">
                <a:solidFill>
                  <a:srgbClr val="006600"/>
                </a:solidFill>
              </a:rPr>
            </a:br>
            <a:r>
              <a:rPr lang="de-DE" sz="1800" b="1">
                <a:solidFill>
                  <a:srgbClr val="006600"/>
                </a:solidFill>
              </a:rPr>
              <a:t>                              Erdgaseinsatz</a:t>
            </a:r>
            <a:r>
              <a:rPr lang="de-DE" sz="1800" b="1">
                <a:solidFill>
                  <a:srgbClr val="FF00FF"/>
                </a:solidFill>
              </a:rPr>
              <a:t>                                  </a:t>
            </a:r>
            <a:r>
              <a:rPr lang="de-DE" sz="1800">
                <a:solidFill>
                  <a:srgbClr val="000000"/>
                </a:solidFill>
              </a:rPr>
              <a:t>gesetzt werden.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8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>
                <a:solidFill>
                  <a:srgbClr val="FF00FF"/>
                </a:solidFill>
              </a:rPr>
              <a:t>5</a:t>
            </a:r>
            <a:r>
              <a:rPr lang="de-DE" sz="1800">
                <a:solidFill>
                  <a:srgbClr val="FF00FF"/>
                </a:solidFill>
              </a:rPr>
              <a:t>. Der</a:t>
            </a:r>
            <a:r>
              <a:rPr lang="de-DE" sz="1800">
                <a:solidFill>
                  <a:srgbClr val="000000"/>
                </a:solidFill>
              </a:rPr>
              <a:t> </a:t>
            </a:r>
            <a:r>
              <a:rPr lang="de-DE" sz="1800" b="1">
                <a:solidFill>
                  <a:srgbClr val="000000"/>
                </a:solidFill>
              </a:rPr>
              <a:t>WP-Tarif</a:t>
            </a:r>
            <a:r>
              <a:rPr lang="de-DE" sz="1800">
                <a:solidFill>
                  <a:srgbClr val="000000"/>
                </a:solidFill>
              </a:rPr>
              <a:t> ist </a:t>
            </a:r>
            <a:r>
              <a:rPr lang="de-DE" sz="1800" b="1">
                <a:solidFill>
                  <a:srgbClr val="000000"/>
                </a:solidFill>
              </a:rPr>
              <a:t>aufkommensneutra</a:t>
            </a:r>
            <a:r>
              <a:rPr lang="de-DE" sz="1800">
                <a:solidFill>
                  <a:srgbClr val="000000"/>
                </a:solidFill>
              </a:rPr>
              <a:t>l.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   </a:t>
            </a:r>
            <a:r>
              <a:rPr lang="de-DE" sz="1400">
                <a:solidFill>
                  <a:srgbClr val="000000"/>
                </a:solidFill>
              </a:rPr>
              <a:t>Allerdings ergeben sich auch keine Beiträge zu einer Entlastung der sonstigen Stromabnehmer. </a:t>
            </a:r>
          </a:p>
        </p:txBody>
      </p:sp>
      <p:sp>
        <p:nvSpPr>
          <p:cNvPr id="50180" name="Textfeld 3"/>
          <p:cNvSpPr txBox="1">
            <a:spLocks noChangeArrowheads="1"/>
          </p:cNvSpPr>
          <p:nvPr/>
        </p:nvSpPr>
        <p:spPr bwMode="auto">
          <a:xfrm>
            <a:off x="1835696" y="0"/>
            <a:ext cx="5400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000000"/>
                </a:solidFill>
              </a:rPr>
              <a:t>Zusammenfassung WP-Tarif</a:t>
            </a:r>
            <a:endParaRPr lang="de-DE" sz="3200" dirty="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1438" y="3681413"/>
            <a:ext cx="8748712" cy="128746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>
                <a:solidFill>
                  <a:srgbClr val="000000"/>
                </a:solidFill>
                <a:cs typeface="Arial" charset="0"/>
              </a:rPr>
              <a:t> Abhilfe:</a:t>
            </a:r>
            <a:br>
              <a:rPr lang="de-DE" sz="2400" b="1">
                <a:solidFill>
                  <a:srgbClr val="000000"/>
                </a:solidFill>
                <a:cs typeface="Arial" charset="0"/>
              </a:rPr>
            </a:br>
            <a:r>
              <a:rPr lang="de-DE" sz="2000" b="1">
                <a:solidFill>
                  <a:srgbClr val="000000"/>
                </a:solidFill>
                <a:cs typeface="Arial" charset="0"/>
              </a:rPr>
              <a:t>  3. WP- Tarif  </a:t>
            </a:r>
            <a:r>
              <a:rPr lang="de-DE" sz="2400" b="1" u="sng">
                <a:solidFill>
                  <a:srgbClr val="FF00FF"/>
                </a:solidFill>
                <a:cs typeface="Arial" charset="0"/>
              </a:rPr>
              <a:t>ohne</a:t>
            </a:r>
            <a:r>
              <a:rPr lang="de-DE" sz="2400" b="1">
                <a:solidFill>
                  <a:srgbClr val="FF00FF"/>
                </a:solidFill>
                <a:cs typeface="Arial" charset="0"/>
              </a:rPr>
              <a:t> </a:t>
            </a:r>
            <a:r>
              <a:rPr lang="de-DE" sz="2000" b="1">
                <a:solidFill>
                  <a:srgbClr val="FF00FF"/>
                </a:solidFill>
                <a:cs typeface="Arial" charset="0"/>
              </a:rPr>
              <a:t>die diskriminierenden Steuern und Abgaben.</a:t>
            </a:r>
            <a:br>
              <a:rPr lang="de-DE" sz="2000" b="1">
                <a:solidFill>
                  <a:srgbClr val="FF00FF"/>
                </a:solidFill>
                <a:cs typeface="Arial" charset="0"/>
              </a:rPr>
            </a:br>
            <a:r>
              <a:rPr lang="de-DE" sz="2000" b="1">
                <a:solidFill>
                  <a:srgbClr val="FF00FF"/>
                </a:solidFill>
                <a:cs typeface="Arial" charset="0"/>
              </a:rPr>
              <a:t>                    </a:t>
            </a:r>
            <a:r>
              <a:rPr lang="de-DE" sz="2000" b="1">
                <a:solidFill>
                  <a:srgbClr val="000000"/>
                </a:solidFill>
                <a:cs typeface="Arial" charset="0"/>
              </a:rPr>
              <a:t>Im Beispiel</a:t>
            </a:r>
            <a:r>
              <a:rPr lang="de-DE" sz="2000" b="1">
                <a:solidFill>
                  <a:srgbClr val="FF00FF"/>
                </a:solidFill>
                <a:cs typeface="Arial" charset="0"/>
              </a:rPr>
              <a:t>: </a:t>
            </a:r>
            <a:r>
              <a:rPr lang="de-DE" sz="2800" b="1">
                <a:solidFill>
                  <a:srgbClr val="FF00FF"/>
                </a:solidFill>
                <a:cs typeface="Arial" charset="0"/>
              </a:rPr>
              <a:t>8.0</a:t>
            </a:r>
            <a:r>
              <a:rPr lang="de-DE" sz="2000" b="1">
                <a:solidFill>
                  <a:srgbClr val="FF00FF"/>
                </a:solidFill>
                <a:cs typeface="Arial" charset="0"/>
              </a:rPr>
              <a:t> </a:t>
            </a:r>
            <a:r>
              <a:rPr lang="de-DE" sz="2000" b="1">
                <a:solidFill>
                  <a:srgbClr val="000000"/>
                </a:solidFill>
                <a:cs typeface="Arial" charset="0"/>
              </a:rPr>
              <a:t>statt 14.4 </a:t>
            </a:r>
            <a:r>
              <a:rPr lang="de-DE" sz="2000">
                <a:solidFill>
                  <a:srgbClr val="000000"/>
                </a:solidFill>
                <a:cs typeface="Arial" charset="0"/>
              </a:rPr>
              <a:t>[ct/kWh</a:t>
            </a:r>
            <a:r>
              <a:rPr lang="de-DE" sz="2000" baseline="-25000">
                <a:solidFill>
                  <a:srgbClr val="000000"/>
                </a:solidFill>
                <a:cs typeface="Arial" charset="0"/>
              </a:rPr>
              <a:t>el</a:t>
            </a:r>
            <a:r>
              <a:rPr lang="de-DE" sz="2000">
                <a:solidFill>
                  <a:srgbClr val="000000"/>
                </a:solidFill>
                <a:cs typeface="Aria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xmlns="" val="315143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feld 1"/>
          <p:cNvSpPr txBox="1">
            <a:spLocks noChangeArrowheads="1"/>
          </p:cNvSpPr>
          <p:nvPr/>
        </p:nvSpPr>
        <p:spPr bwMode="auto">
          <a:xfrm>
            <a:off x="503238" y="1233488"/>
            <a:ext cx="8135937" cy="1570037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Für Gebäudewärme muss die </a:t>
            </a:r>
            <a:r>
              <a:rPr lang="de-DE" sz="2400" b="1">
                <a:solidFill>
                  <a:srgbClr val="C00000"/>
                </a:solidFill>
              </a:rPr>
              <a:t>staatliche Belastung</a:t>
            </a:r>
            <a:r>
              <a:rPr lang="de-DE" sz="2400" b="1">
                <a:solidFill>
                  <a:srgbClr val="000000"/>
                </a:solidFill>
              </a:rPr>
              <a:t/>
            </a:r>
            <a:br>
              <a:rPr lang="de-DE" sz="2400" b="1">
                <a:solidFill>
                  <a:srgbClr val="000000"/>
                </a:solidFill>
              </a:rPr>
            </a:br>
            <a:r>
              <a:rPr lang="de-DE" sz="2400" b="1">
                <a:solidFill>
                  <a:srgbClr val="000000"/>
                </a:solidFill>
              </a:rPr>
              <a:t> des direkten oder indirekten Erdgaseinsatzes</a:t>
            </a:r>
            <a:br>
              <a:rPr lang="de-DE" sz="2400" b="1">
                <a:solidFill>
                  <a:srgbClr val="000000"/>
                </a:solidFill>
              </a:rPr>
            </a:br>
            <a:r>
              <a:rPr lang="de-DE" sz="2400" b="1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0000FF"/>
                </a:solidFill>
              </a:rPr>
              <a:t>für jede Technik oder Prozesskette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C00000"/>
                </a:solidFill>
              </a:rPr>
              <a:t>gleich sein</a:t>
            </a:r>
            <a:r>
              <a:rPr lang="de-DE" sz="2400" b="1">
                <a:solidFill>
                  <a:srgbClr val="000000"/>
                </a:solidFill>
              </a:rPr>
              <a:t>.</a:t>
            </a: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51203" name="Textfeld 2"/>
          <p:cNvSpPr txBox="1">
            <a:spLocks noChangeArrowheads="1"/>
          </p:cNvSpPr>
          <p:nvPr/>
        </p:nvSpPr>
        <p:spPr bwMode="auto">
          <a:xfrm>
            <a:off x="287338" y="4184650"/>
            <a:ext cx="85328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</a:rPr>
              <a:t>Diese  Forderung gilt für alle </a:t>
            </a:r>
            <a:r>
              <a:rPr lang="de-DE" sz="1600" b="1">
                <a:solidFill>
                  <a:srgbClr val="7030A0"/>
                </a:solidFill>
              </a:rPr>
              <a:t>Stromanwendungen in technischer Konkurrenz   </a:t>
            </a:r>
            <a:r>
              <a:rPr lang="de-DE" sz="1600">
                <a:solidFill>
                  <a:srgbClr val="000000"/>
                </a:solidFill>
              </a:rPr>
              <a:t>mit einem </a:t>
            </a:r>
            <a:r>
              <a:rPr lang="de-DE" sz="1600" b="1">
                <a:solidFill>
                  <a:srgbClr val="7030A0"/>
                </a:solidFill>
              </a:rPr>
              <a:t>direkten Brennstoffeinsatz </a:t>
            </a:r>
            <a:r>
              <a:rPr lang="de-DE" sz="1600">
                <a:solidFill>
                  <a:srgbClr val="000000"/>
                </a:solidFill>
              </a:rPr>
              <a:t>, die nicht aus sonstigen Gründen verhindert werden sollen.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</a:rPr>
              <a:t>Sie ist auch eine direkte Anwendung 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                                    des volkswirtschaftlichen  </a:t>
            </a:r>
            <a:r>
              <a:rPr lang="de-DE" sz="1800">
                <a:solidFill>
                  <a:srgbClr val="000000"/>
                </a:solidFill>
              </a:rPr>
              <a:t>"</a:t>
            </a:r>
            <a:r>
              <a:rPr lang="de-DE" sz="1800" b="1">
                <a:solidFill>
                  <a:srgbClr val="FF0000"/>
                </a:solidFill>
              </a:rPr>
              <a:t>Gesetzes des einen Preises"</a:t>
            </a:r>
          </a:p>
        </p:txBody>
      </p:sp>
      <p:sp>
        <p:nvSpPr>
          <p:cNvPr id="51204" name="Textfeld 3"/>
          <p:cNvSpPr txBox="1">
            <a:spLocks noChangeArrowheads="1"/>
          </p:cNvSpPr>
          <p:nvPr/>
        </p:nvSpPr>
        <p:spPr bwMode="auto">
          <a:xfrm>
            <a:off x="792163" y="225425"/>
            <a:ext cx="68405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>
                <a:solidFill>
                  <a:srgbClr val="000000"/>
                </a:solidFill>
              </a:rPr>
              <a:t>Quintessenz</a:t>
            </a:r>
          </a:p>
        </p:txBody>
      </p:sp>
    </p:spTree>
    <p:extLst>
      <p:ext uri="{BB962C8B-B14F-4D97-AF65-F5344CB8AC3E}">
        <p14:creationId xmlns:p14="http://schemas.microsoft.com/office/powerpoint/2010/main" xmlns="" val="12170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feld 1"/>
          <p:cNvSpPr txBox="1">
            <a:spLocks noChangeArrowheads="1"/>
          </p:cNvSpPr>
          <p:nvPr/>
        </p:nvSpPr>
        <p:spPr bwMode="auto">
          <a:xfrm>
            <a:off x="719138" y="1370013"/>
            <a:ext cx="745331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u="sng" dirty="0" smtClean="0"/>
              <a:t>Anhang 1: </a:t>
            </a:r>
            <a:endParaRPr lang="de-DE" sz="2400" u="sng" dirty="0"/>
          </a:p>
          <a:p>
            <a:endParaRPr lang="de-DE" sz="2400" u="sng" dirty="0"/>
          </a:p>
          <a:p>
            <a:endParaRPr lang="de-DE" sz="1800" dirty="0"/>
          </a:p>
          <a:p>
            <a:pPr algn="ctr"/>
            <a:r>
              <a:rPr lang="de-DE" sz="4400" dirty="0"/>
              <a:t>Zur Wettbewerbsfähigkeit neuer </a:t>
            </a:r>
            <a:endParaRPr lang="de-DE" sz="4400" dirty="0" smtClean="0"/>
          </a:p>
          <a:p>
            <a:pPr algn="ctr"/>
            <a:r>
              <a:rPr lang="de-DE" sz="4400" dirty="0" err="1" smtClean="0"/>
              <a:t>GuD</a:t>
            </a:r>
            <a:r>
              <a:rPr lang="de-DE" sz="4400" dirty="0" smtClean="0"/>
              <a:t> </a:t>
            </a:r>
            <a:r>
              <a:rPr lang="de-DE" sz="4400" dirty="0"/>
              <a:t>-Kraftwerke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feld 1"/>
          <p:cNvSpPr txBox="1">
            <a:spLocks noChangeArrowheads="1"/>
          </p:cNvSpPr>
          <p:nvPr/>
        </p:nvSpPr>
        <p:spPr bwMode="auto">
          <a:xfrm>
            <a:off x="1258888" y="908050"/>
            <a:ext cx="5834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4000"/>
              <a:t>Stromerzeugungskosten</a:t>
            </a:r>
          </a:p>
        </p:txBody>
      </p:sp>
      <p:sp>
        <p:nvSpPr>
          <p:cNvPr id="53251" name="Textfeld 2"/>
          <p:cNvSpPr txBox="1">
            <a:spLocks noChangeArrowheads="1"/>
          </p:cNvSpPr>
          <p:nvPr/>
        </p:nvSpPr>
        <p:spPr bwMode="auto">
          <a:xfrm>
            <a:off x="611188" y="2708275"/>
            <a:ext cx="8029575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/>
              <a:t>Quelle: IER- Stuttgart ( Prof. Voß):  </a:t>
            </a:r>
          </a:p>
          <a:p>
            <a:endParaRPr lang="de-DE" sz="1800" b="1"/>
          </a:p>
          <a:p>
            <a:r>
              <a:rPr lang="de-DE" sz="1400" b="1">
                <a:solidFill>
                  <a:srgbClr val="9900CC"/>
                </a:solidFill>
              </a:rPr>
              <a:t> /Wissel 2010/</a:t>
            </a:r>
            <a:r>
              <a:rPr lang="de-DE" sz="1400" b="1"/>
              <a:t>:  S. Wissel, U. Fahl, M. Blesl, A. Voß (2010</a:t>
            </a:r>
            <a:r>
              <a:rPr lang="de-DE" sz="1800" b="1"/>
              <a:t>):</a:t>
            </a:r>
          </a:p>
          <a:p>
            <a:r>
              <a:rPr lang="de-DE" sz="1800" b="1"/>
              <a:t>Erzeugungskosten zur Bereitstellung elektrischer Energie von Kraftwerksoptionen in 2015</a:t>
            </a:r>
            <a:endParaRPr lang="de-DE" sz="1800">
              <a:hlinkClick r:id="rId2"/>
            </a:endParaRPr>
          </a:p>
          <a:p>
            <a:r>
              <a:rPr lang="de-DE" sz="1400">
                <a:hlinkClick r:id="rId2"/>
              </a:rPr>
              <a:t>http://www.ier.uni-stuttgart.de/publikationen/arbeitsberichte/Arbeitsbericht_08.pdf</a:t>
            </a:r>
            <a:r>
              <a:rPr lang="de-DE" sz="1400"/>
              <a:t>   </a:t>
            </a:r>
          </a:p>
          <a:p>
            <a:r>
              <a:rPr lang="de-DE" sz="1800"/>
              <a:t>(Dank an S. Wissel für die zusätzliche  Berücksichtigung der Erdgassteuer –Befreiung bei hocheffizienten GuD)</a:t>
            </a:r>
          </a:p>
          <a:p>
            <a:endParaRPr lang="de-DE" sz="1400">
              <a:hlinkClick r:id="rId3"/>
            </a:endParaRPr>
          </a:p>
          <a:p>
            <a:r>
              <a:rPr lang="de-DE" sz="1400" b="1"/>
              <a:t/>
            </a:r>
            <a:br>
              <a:rPr lang="de-DE" sz="1400" b="1"/>
            </a:br>
            <a:r>
              <a:rPr lang="de-DE" sz="1400" b="1">
                <a:solidFill>
                  <a:srgbClr val="FF00FF"/>
                </a:solidFill>
              </a:rPr>
              <a:t>/Wissel 2008/</a:t>
            </a:r>
            <a:r>
              <a:rPr lang="de-DE" sz="1400" b="1"/>
              <a:t>: S. Wissel, S. Rath-Nagel, M. Blesl, U. Fahl, A. Voß (2008)</a:t>
            </a:r>
          </a:p>
          <a:p>
            <a:r>
              <a:rPr lang="de-DE" sz="1800" b="1"/>
              <a:t> Stromerzeugungskosten im Vergleich </a:t>
            </a:r>
            <a:endParaRPr lang="de-DE" sz="1800">
              <a:hlinkClick r:id="rId3"/>
            </a:endParaRPr>
          </a:p>
          <a:p>
            <a:r>
              <a:rPr lang="de-DE" sz="1400">
                <a:hlinkClick r:id="rId3"/>
              </a:rPr>
              <a:t>http://www.ier.uni-stuttgart.de/publikationen/arbeitsberichte/Arbeitsbericht_04.pdf</a:t>
            </a:r>
            <a:r>
              <a:rPr lang="de-DE" sz="1400"/>
              <a:t>  </a:t>
            </a:r>
          </a:p>
          <a:p>
            <a:endParaRPr 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feld 4"/>
          <p:cNvSpPr txBox="1">
            <a:spLocks noChangeArrowheads="1"/>
          </p:cNvSpPr>
          <p:nvPr/>
        </p:nvSpPr>
        <p:spPr bwMode="auto">
          <a:xfrm>
            <a:off x="1987550" y="6173788"/>
            <a:ext cx="1081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1800"/>
          </a:p>
        </p:txBody>
      </p:sp>
      <p:sp>
        <p:nvSpPr>
          <p:cNvPr id="54275" name="Textfeld 5"/>
          <p:cNvSpPr txBox="1">
            <a:spLocks noChangeArrowheads="1"/>
          </p:cNvSpPr>
          <p:nvPr/>
        </p:nvSpPr>
        <p:spPr bwMode="auto">
          <a:xfrm>
            <a:off x="215900" y="5816600"/>
            <a:ext cx="87106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Inbetriebnahmejahr </a:t>
            </a:r>
            <a:r>
              <a:rPr lang="de-DE" sz="1400">
                <a:solidFill>
                  <a:srgbClr val="7030A0"/>
                </a:solidFill>
              </a:rPr>
              <a:t>ab 2015; </a:t>
            </a:r>
            <a:r>
              <a:rPr lang="de-DE" sz="1400"/>
              <a:t> Diskontrate 7,5 %; Energieträgerpreisentwicklung: Basis;  Betrieb: 7500 [h/a], </a:t>
            </a:r>
            <a:r>
              <a:rPr lang="de-DE" sz="1200"/>
              <a:t>(Brennstoffkosten incl. Transport und ggf. Steuern) </a:t>
            </a:r>
          </a:p>
        </p:txBody>
      </p:sp>
      <p:sp>
        <p:nvSpPr>
          <p:cNvPr id="54276" name="Textfeld 6"/>
          <p:cNvSpPr txBox="1">
            <a:spLocks noChangeArrowheads="1"/>
          </p:cNvSpPr>
          <p:nvPr/>
        </p:nvSpPr>
        <p:spPr bwMode="auto">
          <a:xfrm>
            <a:off x="611188" y="260350"/>
            <a:ext cx="799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de-DE" sz="2400" b="1"/>
              <a:t>StromErzeugungskosten neuer Kraftwerke </a:t>
            </a:r>
            <a:r>
              <a:rPr lang="de-DE" sz="2400" b="1">
                <a:solidFill>
                  <a:srgbClr val="7030A0"/>
                </a:solidFill>
              </a:rPr>
              <a:t>in 2015 AD</a:t>
            </a:r>
          </a:p>
        </p:txBody>
      </p:sp>
      <p:sp>
        <p:nvSpPr>
          <p:cNvPr id="54277" name="Textfeld 7"/>
          <p:cNvSpPr txBox="1">
            <a:spLocks noChangeArrowheads="1"/>
          </p:cNvSpPr>
          <p:nvPr/>
        </p:nvSpPr>
        <p:spPr bwMode="auto">
          <a:xfrm>
            <a:off x="34925" y="6464300"/>
            <a:ext cx="91090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200"/>
              <a:t>Quelle: IER –Stuttgart: </a:t>
            </a:r>
            <a:r>
              <a:rPr lang="de-DE" sz="1200" b="1">
                <a:solidFill>
                  <a:srgbClr val="9900CC"/>
                </a:solidFill>
              </a:rPr>
              <a:t>/Wissel 2010/ , Abb.3.1, p.17, </a:t>
            </a:r>
            <a:r>
              <a:rPr lang="de-DE" sz="1200">
                <a:solidFill>
                  <a:srgbClr val="006600"/>
                </a:solidFill>
              </a:rPr>
              <a:t> + private Mitteilung wg. Befreiung von hocheffizientem GuD von Erdgassteuer</a:t>
            </a:r>
            <a:r>
              <a:rPr lang="de-DE" sz="1200" b="1">
                <a:solidFill>
                  <a:srgbClr val="9900CC"/>
                </a:solidFill>
              </a:rPr>
              <a:t>    </a:t>
            </a:r>
            <a:endParaRPr lang="de-DE" sz="1200"/>
          </a:p>
        </p:txBody>
      </p:sp>
      <p:graphicFrame>
        <p:nvGraphicFramePr>
          <p:cNvPr id="54278" name="Object 13"/>
          <p:cNvGraphicFramePr>
            <a:graphicFrameLocks noChangeAspect="1"/>
          </p:cNvGraphicFramePr>
          <p:nvPr/>
        </p:nvGraphicFramePr>
        <p:xfrm>
          <a:off x="755650" y="696913"/>
          <a:ext cx="7200900" cy="5153025"/>
        </p:xfrm>
        <a:graphic>
          <a:graphicData uri="http://schemas.openxmlformats.org/presentationml/2006/ole">
            <p:oleObj spid="_x0000_s2050" name="Diagramm" r:id="rId3" imgW="9715500" imgH="6953402" progId="Excel.Sheet.8">
              <p:embed/>
            </p:oleObj>
          </a:graphicData>
        </a:graphic>
      </p:graphicFrame>
      <p:sp>
        <p:nvSpPr>
          <p:cNvPr id="54279" name="Textfeld 10"/>
          <p:cNvSpPr txBox="1">
            <a:spLocks noChangeArrowheads="1"/>
          </p:cNvSpPr>
          <p:nvPr/>
        </p:nvSpPr>
        <p:spPr bwMode="auto">
          <a:xfrm>
            <a:off x="2771775" y="4113213"/>
            <a:ext cx="504825" cy="276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800"/>
              <a:t> </a:t>
            </a:r>
            <a:r>
              <a:rPr lang="de-DE" sz="1200" b="1">
                <a:solidFill>
                  <a:srgbClr val="FF0000"/>
                </a:solidFill>
              </a:rPr>
              <a:t>71,6</a:t>
            </a:r>
          </a:p>
        </p:txBody>
      </p:sp>
      <p:sp>
        <p:nvSpPr>
          <p:cNvPr id="54280" name="Textfeld 10"/>
          <p:cNvSpPr txBox="1">
            <a:spLocks noChangeArrowheads="1"/>
          </p:cNvSpPr>
          <p:nvPr/>
        </p:nvSpPr>
        <p:spPr bwMode="auto">
          <a:xfrm>
            <a:off x="2700338" y="5589588"/>
            <a:ext cx="576262" cy="141287"/>
          </a:xfrm>
          <a:prstGeom prst="rect">
            <a:avLst/>
          </a:prstGeom>
          <a:solidFill>
            <a:srgbClr val="FFFF99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800"/>
              <a:t> </a:t>
            </a:r>
            <a:endParaRPr lang="de-DE" sz="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feld 4"/>
          <p:cNvSpPr txBox="1">
            <a:spLocks noChangeArrowheads="1"/>
          </p:cNvSpPr>
          <p:nvPr/>
        </p:nvSpPr>
        <p:spPr bwMode="auto">
          <a:xfrm>
            <a:off x="1987550" y="6173788"/>
            <a:ext cx="1081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1800"/>
          </a:p>
        </p:txBody>
      </p:sp>
      <p:sp>
        <p:nvSpPr>
          <p:cNvPr id="55299" name="Textfeld 5"/>
          <p:cNvSpPr txBox="1">
            <a:spLocks noChangeArrowheads="1"/>
          </p:cNvSpPr>
          <p:nvPr/>
        </p:nvSpPr>
        <p:spPr bwMode="auto">
          <a:xfrm>
            <a:off x="0" y="6057900"/>
            <a:ext cx="8820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Inbetriebnahmejahr </a:t>
            </a:r>
            <a:r>
              <a:rPr lang="de-DE" sz="1400">
                <a:solidFill>
                  <a:srgbClr val="7030A0"/>
                </a:solidFill>
              </a:rPr>
              <a:t>ab 2015; </a:t>
            </a:r>
            <a:r>
              <a:rPr lang="de-DE" sz="1400"/>
              <a:t> Diskontrate 7,5 %; Energieträgerpreisentwicklung: Basis;  CO2-Zertifikat: 20 €/t  </a:t>
            </a:r>
          </a:p>
        </p:txBody>
      </p:sp>
      <p:sp>
        <p:nvSpPr>
          <p:cNvPr id="55300" name="Textfeld 6"/>
          <p:cNvSpPr txBox="1">
            <a:spLocks noChangeArrowheads="1"/>
          </p:cNvSpPr>
          <p:nvPr/>
        </p:nvSpPr>
        <p:spPr bwMode="auto">
          <a:xfrm>
            <a:off x="611188" y="260350"/>
            <a:ext cx="799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de-DE" sz="2400" b="1"/>
              <a:t>StromErzeugungskosten  und Auslastung (</a:t>
            </a:r>
            <a:r>
              <a:rPr lang="de-DE" sz="2400" b="1">
                <a:solidFill>
                  <a:srgbClr val="7030A0"/>
                </a:solidFill>
              </a:rPr>
              <a:t>2015 AD)</a:t>
            </a:r>
          </a:p>
        </p:txBody>
      </p:sp>
      <p:sp>
        <p:nvSpPr>
          <p:cNvPr id="55301" name="Textfeld 7"/>
          <p:cNvSpPr txBox="1">
            <a:spLocks noChangeArrowheads="1"/>
          </p:cNvSpPr>
          <p:nvPr/>
        </p:nvSpPr>
        <p:spPr bwMode="auto">
          <a:xfrm>
            <a:off x="0" y="6453188"/>
            <a:ext cx="9001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/>
              <a:t>Quelle: IER –Stuttgart: </a:t>
            </a:r>
            <a:r>
              <a:rPr lang="de-DE" sz="1200" b="1">
                <a:solidFill>
                  <a:srgbClr val="9900CC"/>
                </a:solidFill>
              </a:rPr>
              <a:t>/Wissel 2010/ , Abb.3.4, p.21, </a:t>
            </a:r>
            <a:r>
              <a:rPr lang="de-DE" sz="1200">
                <a:solidFill>
                  <a:srgbClr val="006600"/>
                </a:solidFill>
              </a:rPr>
              <a:t>mit privater Mitteilung wg. Befreiung des GuD von der Erdgassteuer</a:t>
            </a:r>
          </a:p>
        </p:txBody>
      </p:sp>
      <p:sp>
        <p:nvSpPr>
          <p:cNvPr id="12" name="Freihandform 11"/>
          <p:cNvSpPr/>
          <p:nvPr/>
        </p:nvSpPr>
        <p:spPr>
          <a:xfrm>
            <a:off x="1347788" y="2781300"/>
            <a:ext cx="6667500" cy="611188"/>
          </a:xfrm>
          <a:custGeom>
            <a:avLst/>
            <a:gdLst>
              <a:gd name="connsiteX0" fmla="*/ 0 w 6667995"/>
              <a:gd name="connsiteY0" fmla="*/ 0 h 611579"/>
              <a:gd name="connsiteX1" fmla="*/ 118754 w 6667995"/>
              <a:gd name="connsiteY1" fmla="*/ 29688 h 611579"/>
              <a:gd name="connsiteX2" fmla="*/ 296883 w 6667995"/>
              <a:gd name="connsiteY2" fmla="*/ 59377 h 611579"/>
              <a:gd name="connsiteX3" fmla="*/ 486889 w 6667995"/>
              <a:gd name="connsiteY3" fmla="*/ 95003 h 611579"/>
              <a:gd name="connsiteX4" fmla="*/ 789709 w 6667995"/>
              <a:gd name="connsiteY4" fmla="*/ 142504 h 611579"/>
              <a:gd name="connsiteX5" fmla="*/ 1353787 w 6667995"/>
              <a:gd name="connsiteY5" fmla="*/ 225631 h 611579"/>
              <a:gd name="connsiteX6" fmla="*/ 2006930 w 6667995"/>
              <a:gd name="connsiteY6" fmla="*/ 308758 h 611579"/>
              <a:gd name="connsiteX7" fmla="*/ 2594759 w 6667995"/>
              <a:gd name="connsiteY7" fmla="*/ 368135 h 611579"/>
              <a:gd name="connsiteX8" fmla="*/ 2986645 w 6667995"/>
              <a:gd name="connsiteY8" fmla="*/ 403761 h 611579"/>
              <a:gd name="connsiteX9" fmla="*/ 3592286 w 6667995"/>
              <a:gd name="connsiteY9" fmla="*/ 451262 h 611579"/>
              <a:gd name="connsiteX10" fmla="*/ 4417621 w 6667995"/>
              <a:gd name="connsiteY10" fmla="*/ 504701 h 611579"/>
              <a:gd name="connsiteX11" fmla="*/ 5076702 w 6667995"/>
              <a:gd name="connsiteY11" fmla="*/ 540327 h 611579"/>
              <a:gd name="connsiteX12" fmla="*/ 5551715 w 6667995"/>
              <a:gd name="connsiteY12" fmla="*/ 564078 h 611579"/>
              <a:gd name="connsiteX13" fmla="*/ 5931725 w 6667995"/>
              <a:gd name="connsiteY13" fmla="*/ 587829 h 611579"/>
              <a:gd name="connsiteX14" fmla="*/ 6240483 w 6667995"/>
              <a:gd name="connsiteY14" fmla="*/ 599704 h 611579"/>
              <a:gd name="connsiteX15" fmla="*/ 6662057 w 6667995"/>
              <a:gd name="connsiteY15" fmla="*/ 611579 h 611579"/>
              <a:gd name="connsiteX16" fmla="*/ 6667995 w 6667995"/>
              <a:gd name="connsiteY16" fmla="*/ 611579 h 611579"/>
              <a:gd name="connsiteX17" fmla="*/ 6667995 w 6667995"/>
              <a:gd name="connsiteY17" fmla="*/ 611579 h 61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67995" h="611579">
                <a:moveTo>
                  <a:pt x="0" y="0"/>
                </a:moveTo>
                <a:lnTo>
                  <a:pt x="118754" y="29688"/>
                </a:lnTo>
                <a:lnTo>
                  <a:pt x="296883" y="59377"/>
                </a:lnTo>
                <a:lnTo>
                  <a:pt x="486889" y="95003"/>
                </a:lnTo>
                <a:lnTo>
                  <a:pt x="789709" y="142504"/>
                </a:lnTo>
                <a:lnTo>
                  <a:pt x="1353787" y="225631"/>
                </a:lnTo>
                <a:lnTo>
                  <a:pt x="2006930" y="308758"/>
                </a:lnTo>
                <a:lnTo>
                  <a:pt x="2594759" y="368135"/>
                </a:lnTo>
                <a:lnTo>
                  <a:pt x="2986645" y="403761"/>
                </a:lnTo>
                <a:lnTo>
                  <a:pt x="3592286" y="451262"/>
                </a:lnTo>
                <a:lnTo>
                  <a:pt x="4417621" y="504701"/>
                </a:lnTo>
                <a:lnTo>
                  <a:pt x="5076702" y="540327"/>
                </a:lnTo>
                <a:lnTo>
                  <a:pt x="5551715" y="564078"/>
                </a:lnTo>
                <a:lnTo>
                  <a:pt x="5931725" y="587829"/>
                </a:lnTo>
                <a:lnTo>
                  <a:pt x="6240483" y="599704"/>
                </a:lnTo>
                <a:lnTo>
                  <a:pt x="6662057" y="611579"/>
                </a:lnTo>
                <a:lnTo>
                  <a:pt x="6667995" y="611579"/>
                </a:lnTo>
                <a:lnTo>
                  <a:pt x="6667995" y="611579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graphicFrame>
        <p:nvGraphicFramePr>
          <p:cNvPr id="55303" name="Object 14"/>
          <p:cNvGraphicFramePr>
            <a:graphicFrameLocks noChangeAspect="1"/>
          </p:cNvGraphicFramePr>
          <p:nvPr/>
        </p:nvGraphicFramePr>
        <p:xfrm>
          <a:off x="684213" y="646113"/>
          <a:ext cx="7559675" cy="5410200"/>
        </p:xfrm>
        <a:graphic>
          <a:graphicData uri="http://schemas.openxmlformats.org/presentationml/2006/ole">
            <p:oleObj spid="_x0000_s3074" name="Diagramm" r:id="rId3" imgW="9715500" imgH="6953402" progId="Excel.Sheet.8">
              <p:embed/>
            </p:oleObj>
          </a:graphicData>
        </a:graphic>
      </p:graphicFrame>
      <p:sp>
        <p:nvSpPr>
          <p:cNvPr id="55304" name="Textfeld 12"/>
          <p:cNvSpPr txBox="1">
            <a:spLocks noChangeArrowheads="1"/>
          </p:cNvSpPr>
          <p:nvPr/>
        </p:nvSpPr>
        <p:spPr bwMode="auto">
          <a:xfrm>
            <a:off x="1547813" y="3752850"/>
            <a:ext cx="576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CC6600"/>
                </a:solidFill>
              </a:rPr>
              <a:t>BK</a:t>
            </a:r>
          </a:p>
        </p:txBody>
      </p:sp>
      <p:sp>
        <p:nvSpPr>
          <p:cNvPr id="55305" name="Textfeld 9"/>
          <p:cNvSpPr txBox="1">
            <a:spLocks noChangeArrowheads="1"/>
          </p:cNvSpPr>
          <p:nvPr/>
        </p:nvSpPr>
        <p:spPr bwMode="auto">
          <a:xfrm>
            <a:off x="4319588" y="3681413"/>
            <a:ext cx="1295400" cy="5492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800" b="1">
                <a:solidFill>
                  <a:srgbClr val="006600"/>
                </a:solidFill>
              </a:rPr>
              <a:t>GuD </a:t>
            </a:r>
            <a:r>
              <a:rPr lang="de-DE" sz="1200" b="1">
                <a:solidFill>
                  <a:srgbClr val="006600"/>
                </a:solidFill>
              </a:rPr>
              <a:t>(hocheffizient) </a:t>
            </a:r>
          </a:p>
        </p:txBody>
      </p:sp>
      <p:sp>
        <p:nvSpPr>
          <p:cNvPr id="55306" name="Textfeld 10"/>
          <p:cNvSpPr txBox="1">
            <a:spLocks noChangeArrowheads="1"/>
          </p:cNvSpPr>
          <p:nvPr/>
        </p:nvSpPr>
        <p:spPr bwMode="auto">
          <a:xfrm>
            <a:off x="5867400" y="44370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/>
              <a:t>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06375" y="368300"/>
            <a:ext cx="86042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</a:rPr>
              <a:t>Zitat aus </a:t>
            </a:r>
            <a:r>
              <a:rPr lang="de-DE" sz="2400" b="1" u="sng" dirty="0">
                <a:solidFill>
                  <a:srgbClr val="CC00FF"/>
                </a:solidFill>
              </a:rPr>
              <a:t>EU Richtlinie 2004/8/EG</a:t>
            </a:r>
            <a:r>
              <a:rPr lang="de-DE" sz="2400" b="1" u="sng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/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b="1" dirty="0">
                <a:solidFill>
                  <a:srgbClr val="0000CC"/>
                </a:solidFill>
              </a:rPr>
              <a:t>Anhang III</a:t>
            </a:r>
            <a:r>
              <a:rPr lang="de-DE" dirty="0">
                <a:solidFill>
                  <a:srgbClr val="000000"/>
                </a:solidFill>
              </a:rPr>
              <a:t> „Verfahren zur Bestimmung der Effizienz des KWK-Prozesses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</a:rPr>
              <a:t>f) </a:t>
            </a:r>
            <a:r>
              <a:rPr lang="de-DE" i="1" dirty="0">
                <a:solidFill>
                  <a:srgbClr val="000000"/>
                </a:solidFill>
              </a:rPr>
              <a:t>Wirkungsgrad-Referenzwerte für die getrennte Erzeugung von Strom und Wärme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96863" y="1538288"/>
            <a:ext cx="8550275" cy="49053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……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Die </a:t>
            </a:r>
            <a:r>
              <a:rPr lang="de-DE" b="1" u="sng">
                <a:solidFill>
                  <a:srgbClr val="000000"/>
                </a:solidFill>
              </a:rPr>
              <a:t>Wirkungsgrad-Referenzwerte</a:t>
            </a:r>
            <a:r>
              <a:rPr lang="de-DE" b="1">
                <a:solidFill>
                  <a:srgbClr val="000000"/>
                </a:solidFill>
              </a:rPr>
              <a:t/>
            </a:r>
            <a:br>
              <a:rPr lang="de-DE" b="1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                             werden nach </a:t>
            </a:r>
            <a:r>
              <a:rPr lang="de-DE" b="1" u="sng">
                <a:solidFill>
                  <a:srgbClr val="000000"/>
                </a:solidFill>
              </a:rPr>
              <a:t>folgenden Grundsätzen</a:t>
            </a:r>
            <a:r>
              <a:rPr lang="de-DE">
                <a:solidFill>
                  <a:srgbClr val="000000"/>
                </a:solidFill>
              </a:rPr>
              <a:t> berechnet: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1. Beim Vergleich von KWK-Blöcken gemäß Artikel 3 mit Anlagen zur getrennten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Stromerzeugung gilt der Grundsatz, dass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FF0000"/>
                </a:solidFill>
              </a:rPr>
              <a:t>    die gleichen Kategorien von Primärenergieträgern</a:t>
            </a:r>
            <a:br>
              <a:rPr lang="de-DE" sz="2400" b="1">
                <a:solidFill>
                  <a:srgbClr val="FF0000"/>
                </a:solidFill>
              </a:rPr>
            </a:br>
            <a:r>
              <a:rPr lang="de-DE" sz="2400" b="1">
                <a:solidFill>
                  <a:srgbClr val="FF0000"/>
                </a:solidFill>
              </a:rPr>
              <a:t>                                                                      </a:t>
            </a:r>
            <a:r>
              <a:rPr lang="de-DE">
                <a:solidFill>
                  <a:srgbClr val="000000"/>
                </a:solidFill>
              </a:rPr>
              <a:t> verglichen werden.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2. Jeder KWK-Block wird </a:t>
            </a:r>
            <a:r>
              <a:rPr lang="de-DE" sz="2400" b="1">
                <a:solidFill>
                  <a:srgbClr val="0000FF"/>
                </a:solidFill>
              </a:rPr>
              <a:t>mit der besten</a:t>
            </a:r>
            <a:r>
              <a:rPr lang="de-DE">
                <a:solidFill>
                  <a:srgbClr val="000000"/>
                </a:solidFill>
              </a:rPr>
              <a:t>, im Jahr des Baus dieses KWK- 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Blocks auf dem Markt erhältlichen und</a:t>
            </a:r>
            <a:r>
              <a:rPr lang="de-DE" b="1">
                <a:solidFill>
                  <a:srgbClr val="0000FF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>
                <a:solidFill>
                  <a:srgbClr val="0000FF"/>
                </a:solidFill>
              </a:rPr>
              <a:t>                                        </a:t>
            </a:r>
            <a:r>
              <a:rPr lang="de-DE" sz="2400" b="1">
                <a:solidFill>
                  <a:srgbClr val="0000FF"/>
                </a:solidFill>
              </a:rPr>
              <a:t>wirtschaftlich vertretbaren Technologie</a:t>
            </a:r>
            <a:r>
              <a:rPr lang="de-DE">
                <a:solidFill>
                  <a:srgbClr val="000000"/>
                </a:solidFill>
              </a:rPr>
              <a:t>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  für die getrennte Erzeugung von Wärme und Strom verglichen.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3. 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4. …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194550" y="106363"/>
            <a:ext cx="17399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>
                <a:solidFill>
                  <a:srgbClr val="000000"/>
                </a:solidFill>
              </a:rPr>
              <a:t>eigentlich trivial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06375" y="6553200"/>
            <a:ext cx="8521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</a:rPr>
              <a:t>Quelle: </a:t>
            </a:r>
            <a:r>
              <a:rPr lang="de-DE" sz="1400" b="1">
                <a:solidFill>
                  <a:srgbClr val="000000"/>
                </a:solidFill>
                <a:hlinkClick r:id="rId3"/>
              </a:rPr>
              <a:t>http://eur-lex.europa.eu/LexUriServ/LexUriServ.do?uri=OJ:L:2004:052:0050:0060:DE:PDF</a:t>
            </a:r>
            <a:r>
              <a:rPr lang="de-DE" sz="1400">
                <a:solidFill>
                  <a:srgbClr val="000000"/>
                </a:solidFill>
              </a:rPr>
              <a:t>     </a:t>
            </a: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8486775" y="6715125"/>
            <a:ext cx="450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7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feld 1"/>
          <p:cNvSpPr txBox="1">
            <a:spLocks noChangeArrowheads="1"/>
          </p:cNvSpPr>
          <p:nvPr/>
        </p:nvSpPr>
        <p:spPr bwMode="auto">
          <a:xfrm>
            <a:off x="387350" y="800100"/>
            <a:ext cx="8675688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/>
              <a:t>GuD nur für Mittel- und Spitzenlast ökonomisch konkurrenz-fähig zu Kohlekraftwerken. Sonst</a:t>
            </a:r>
            <a:r>
              <a:rPr lang="de-DE" sz="2400">
                <a:solidFill>
                  <a:srgbClr val="FF00FF"/>
                </a:solidFill>
              </a:rPr>
              <a:t> fehlen dem GuD aber</a:t>
            </a:r>
          </a:p>
          <a:p>
            <a:pPr algn="ctr"/>
            <a:r>
              <a:rPr lang="de-DE" sz="1600">
                <a:solidFill>
                  <a:srgbClr val="FF00FF"/>
                </a:solidFill>
              </a:rPr>
              <a:t> </a:t>
            </a:r>
            <a:r>
              <a:rPr lang="de-DE" sz="2800" b="1">
                <a:solidFill>
                  <a:srgbClr val="FF00FF"/>
                </a:solidFill>
              </a:rPr>
              <a:t>nur bis zu 1</a:t>
            </a:r>
            <a:r>
              <a:rPr lang="de-DE">
                <a:solidFill>
                  <a:srgbClr val="FF00FF"/>
                </a:solidFill>
              </a:rPr>
              <a:t> [ct/kWh</a:t>
            </a:r>
            <a:r>
              <a:rPr lang="de-DE" baseline="-25000">
                <a:solidFill>
                  <a:srgbClr val="FF00FF"/>
                </a:solidFill>
              </a:rPr>
              <a:t>el</a:t>
            </a:r>
            <a:r>
              <a:rPr lang="de-DE">
                <a:solidFill>
                  <a:srgbClr val="FF00FF"/>
                </a:solidFill>
              </a:rPr>
              <a:t>]</a:t>
            </a:r>
          </a:p>
          <a:p>
            <a:endParaRPr lang="de-DE" sz="1600"/>
          </a:p>
          <a:p>
            <a:r>
              <a:rPr lang="de-DE"/>
              <a:t>Daher : falls man mehr Strom aus Erdgas haben will muss man fördern.</a:t>
            </a:r>
            <a:br>
              <a:rPr lang="de-DE"/>
            </a:br>
            <a:r>
              <a:rPr lang="de-DE"/>
              <a:t>             Aber  eine </a:t>
            </a:r>
            <a:r>
              <a:rPr lang="de-DE" sz="2400" b="1" u="sng">
                <a:solidFill>
                  <a:srgbClr val="FF00FF"/>
                </a:solidFill>
              </a:rPr>
              <a:t>bescheidene Förderung reicht</a:t>
            </a:r>
            <a:r>
              <a:rPr lang="de-DE">
                <a:solidFill>
                  <a:srgbClr val="FF00FF"/>
                </a:solidFill>
              </a:rPr>
              <a:t> </a:t>
            </a:r>
            <a:r>
              <a:rPr lang="de-DE"/>
              <a:t>aus.</a:t>
            </a:r>
          </a:p>
          <a:p>
            <a:endParaRPr lang="de-DE" sz="1600"/>
          </a:p>
          <a:p>
            <a:r>
              <a:rPr lang="de-DE" sz="2400" b="1"/>
              <a:t>Zielvorgabe:</a:t>
            </a:r>
            <a:r>
              <a:rPr lang="de-DE" sz="1600"/>
              <a:t> </a:t>
            </a:r>
            <a:r>
              <a:rPr lang="de-DE" sz="2400" b="1"/>
              <a:t>WP-Strom nicht aus Kohle</a:t>
            </a:r>
          </a:p>
          <a:p>
            <a:endParaRPr lang="de-DE" sz="1600"/>
          </a:p>
          <a:p>
            <a:r>
              <a:rPr lang="de-DE" sz="2400" b="1"/>
              <a:t>Mittel: </a:t>
            </a:r>
            <a:r>
              <a:rPr lang="de-DE" sz="2400"/>
              <a:t> GuD hat für WP-Strom</a:t>
            </a:r>
            <a:br>
              <a:rPr lang="de-DE" sz="2400"/>
            </a:br>
            <a:r>
              <a:rPr lang="de-DE" sz="2400"/>
              <a:t>                          </a:t>
            </a:r>
            <a:r>
              <a:rPr lang="de-DE" sz="2400" b="1">
                <a:solidFill>
                  <a:srgbClr val="7030A0"/>
                </a:solidFill>
              </a:rPr>
              <a:t>Vorrang vor KoKW</a:t>
            </a:r>
            <a:r>
              <a:rPr lang="de-DE" sz="2400"/>
              <a:t> wg. CO2-Armut, aber </a:t>
            </a:r>
            <a:br>
              <a:rPr lang="de-DE" sz="2400"/>
            </a:br>
            <a:r>
              <a:rPr lang="de-DE" sz="2400"/>
              <a:t>              </a:t>
            </a:r>
            <a:r>
              <a:rPr lang="de-DE" sz="2400" b="1" u="sng">
                <a:solidFill>
                  <a:srgbClr val="006600"/>
                </a:solidFill>
              </a:rPr>
              <a:t>keinen</a:t>
            </a:r>
            <a:r>
              <a:rPr lang="de-DE" sz="2400" b="1">
                <a:solidFill>
                  <a:srgbClr val="006600"/>
                </a:solidFill>
              </a:rPr>
              <a:t> Vorrang vor (fast) CO2-freien</a:t>
            </a:r>
            <a:r>
              <a:rPr lang="de-DE" sz="2400"/>
              <a:t> Kraftwerke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feld 9"/>
          <p:cNvSpPr txBox="1">
            <a:spLocks noChangeArrowheads="1"/>
          </p:cNvSpPr>
          <p:nvPr/>
        </p:nvSpPr>
        <p:spPr bwMode="auto">
          <a:xfrm>
            <a:off x="1187450" y="260350"/>
            <a:ext cx="6913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/>
              <a:t>Sensitivitätsanalyse für GuD  (</a:t>
            </a:r>
            <a:r>
              <a:rPr lang="de-DE" sz="2800" b="1">
                <a:solidFill>
                  <a:srgbClr val="9900CC"/>
                </a:solidFill>
              </a:rPr>
              <a:t>2015 AD</a:t>
            </a:r>
            <a:r>
              <a:rPr lang="de-DE" sz="2800" b="1"/>
              <a:t>)</a:t>
            </a:r>
          </a:p>
        </p:txBody>
      </p:sp>
      <p:sp>
        <p:nvSpPr>
          <p:cNvPr id="57347" name="Textfeld 10"/>
          <p:cNvSpPr txBox="1">
            <a:spLocks noChangeArrowheads="1"/>
          </p:cNvSpPr>
          <p:nvPr/>
        </p:nvSpPr>
        <p:spPr bwMode="auto">
          <a:xfrm>
            <a:off x="250825" y="2844800"/>
            <a:ext cx="187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u="sng"/>
              <a:t>Zum Vergleich:</a:t>
            </a:r>
          </a:p>
          <a:p>
            <a:pPr algn="ctr"/>
            <a:r>
              <a:rPr lang="de-DE" sz="1800" b="1"/>
              <a:t>Steinkohle</a:t>
            </a:r>
          </a:p>
        </p:txBody>
      </p:sp>
      <p:sp>
        <p:nvSpPr>
          <p:cNvPr id="57348" name="Textfeld 12"/>
          <p:cNvSpPr txBox="1">
            <a:spLocks noChangeArrowheads="1"/>
          </p:cNvSpPr>
          <p:nvPr/>
        </p:nvSpPr>
        <p:spPr bwMode="auto">
          <a:xfrm>
            <a:off x="0" y="5876925"/>
            <a:ext cx="8820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Inbetriebnahmejahr </a:t>
            </a:r>
            <a:r>
              <a:rPr lang="de-DE" sz="1400">
                <a:solidFill>
                  <a:srgbClr val="7030A0"/>
                </a:solidFill>
              </a:rPr>
              <a:t>ab 2015; </a:t>
            </a:r>
            <a:r>
              <a:rPr lang="de-DE" sz="1400"/>
              <a:t> Diskontrate 7,5 %; Energieträgerpreisentwicklung: Basis;  CO2-Zertifikat: 20 €/t</a:t>
            </a:r>
          </a:p>
          <a:p>
            <a:r>
              <a:rPr lang="de-DE" sz="1400"/>
              <a:t> Referenzpunkt für Auslastung 7500 [h/a]   , </a:t>
            </a:r>
            <a:r>
              <a:rPr lang="de-DE" sz="1400">
                <a:solidFill>
                  <a:srgbClr val="FF0000"/>
                </a:solidFill>
              </a:rPr>
              <a:t>Befreiung von Erdgassteuer </a:t>
            </a:r>
            <a:r>
              <a:rPr lang="de-DE" sz="1200">
                <a:solidFill>
                  <a:srgbClr val="FF0000"/>
                </a:solidFill>
              </a:rPr>
              <a:t>(eigentlich nur für eta_el&gt;57,5</a:t>
            </a:r>
            <a:r>
              <a:rPr lang="de-DE" sz="1200"/>
              <a:t>% )</a:t>
            </a:r>
            <a:r>
              <a:rPr lang="de-DE" sz="1400"/>
              <a:t>                      </a:t>
            </a:r>
          </a:p>
        </p:txBody>
      </p:sp>
      <p:sp>
        <p:nvSpPr>
          <p:cNvPr id="57349" name="Rechteck 13"/>
          <p:cNvSpPr>
            <a:spLocks noChangeArrowheads="1"/>
          </p:cNvSpPr>
          <p:nvPr/>
        </p:nvSpPr>
        <p:spPr bwMode="auto">
          <a:xfrm>
            <a:off x="107950" y="6597650"/>
            <a:ext cx="8893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000">
                <a:solidFill>
                  <a:srgbClr val="000000"/>
                </a:solidFill>
              </a:rPr>
              <a:t>Quelle: IER –Stuttgart: </a:t>
            </a:r>
            <a:r>
              <a:rPr lang="de-DE" sz="1000" b="1">
                <a:solidFill>
                  <a:srgbClr val="9900CC"/>
                </a:solidFill>
              </a:rPr>
              <a:t>/Wissel 2010/ , Abb.4.1, p.26  und Abb.4.2 p.27</a:t>
            </a:r>
            <a:r>
              <a:rPr lang="de-DE" sz="1000"/>
              <a:t> </a:t>
            </a:r>
            <a:r>
              <a:rPr lang="de-DE" sz="1000">
                <a:solidFill>
                  <a:srgbClr val="FF0000"/>
                </a:solidFill>
              </a:rPr>
              <a:t>mit privater Mitteilung wg. Befreiung der „hocheffizienten GuD von der Erdgassteuer</a:t>
            </a:r>
            <a:endParaRPr lang="de-DE" sz="1200">
              <a:solidFill>
                <a:srgbClr val="000000"/>
              </a:solidFill>
            </a:endParaRPr>
          </a:p>
        </p:txBody>
      </p:sp>
      <p:pic>
        <p:nvPicPr>
          <p:cNvPr id="573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2922588"/>
            <a:ext cx="295275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351" name="Object 21"/>
          <p:cNvGraphicFramePr>
            <a:graphicFrameLocks noChangeAspect="1"/>
          </p:cNvGraphicFramePr>
          <p:nvPr/>
        </p:nvGraphicFramePr>
        <p:xfrm>
          <a:off x="2592388" y="1844675"/>
          <a:ext cx="4502150" cy="3219450"/>
        </p:xfrm>
        <a:graphic>
          <a:graphicData uri="http://schemas.openxmlformats.org/presentationml/2006/ole">
            <p:oleObj spid="_x0000_s4098" name="Diagramm" r:id="rId4" imgW="9715500" imgH="6953402" progId="Excel.Sheet.8">
              <p:embed/>
            </p:oleObj>
          </a:graphicData>
        </a:graphic>
      </p:graphicFrame>
      <p:cxnSp>
        <p:nvCxnSpPr>
          <p:cNvPr id="5" name="Gerade Verbindung 4"/>
          <p:cNvCxnSpPr/>
          <p:nvPr/>
        </p:nvCxnSpPr>
        <p:spPr bwMode="auto">
          <a:xfrm>
            <a:off x="287338" y="3176588"/>
            <a:ext cx="7524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3" name="Textfeld 11"/>
          <p:cNvSpPr txBox="1">
            <a:spLocks noChangeArrowheads="1"/>
          </p:cNvSpPr>
          <p:nvPr/>
        </p:nvSpPr>
        <p:spPr bwMode="auto">
          <a:xfrm>
            <a:off x="3887788" y="2276475"/>
            <a:ext cx="1584325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006600"/>
                </a:solidFill>
              </a:rPr>
              <a:t>Erdgas-GuD</a:t>
            </a:r>
          </a:p>
        </p:txBody>
      </p:sp>
      <p:sp>
        <p:nvSpPr>
          <p:cNvPr id="57354" name="Textfeld 11"/>
          <p:cNvSpPr txBox="1">
            <a:spLocks noChangeArrowheads="1"/>
          </p:cNvSpPr>
          <p:nvPr/>
        </p:nvSpPr>
        <p:spPr bwMode="auto">
          <a:xfrm>
            <a:off x="2555875" y="1993900"/>
            <a:ext cx="431800" cy="318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000"/>
              <a:t> </a:t>
            </a:r>
            <a:r>
              <a:rPr lang="de-DE" sz="1400"/>
              <a:t>95_</a:t>
            </a:r>
          </a:p>
          <a:p>
            <a:r>
              <a:rPr lang="de-DE" sz="800"/>
              <a:t> </a:t>
            </a:r>
          </a:p>
          <a:p>
            <a:endParaRPr lang="de-DE" sz="900"/>
          </a:p>
          <a:p>
            <a:r>
              <a:rPr lang="de-DE" sz="800"/>
              <a:t>  </a:t>
            </a:r>
            <a:r>
              <a:rPr lang="de-DE" sz="1400"/>
              <a:t>85_</a:t>
            </a:r>
          </a:p>
          <a:p>
            <a:endParaRPr lang="de-DE" sz="800"/>
          </a:p>
          <a:p>
            <a:endParaRPr lang="de-DE" sz="800"/>
          </a:p>
          <a:p>
            <a:r>
              <a:rPr lang="de-DE" sz="400"/>
              <a:t> </a:t>
            </a:r>
          </a:p>
          <a:p>
            <a:r>
              <a:rPr lang="de-DE" sz="1400"/>
              <a:t>  75_</a:t>
            </a:r>
          </a:p>
          <a:p>
            <a:r>
              <a:rPr lang="de-DE" sz="1800"/>
              <a:t> </a:t>
            </a:r>
            <a:r>
              <a:rPr lang="de-DE"/>
              <a:t> </a:t>
            </a:r>
          </a:p>
          <a:p>
            <a:r>
              <a:rPr lang="de-DE" sz="1400"/>
              <a:t> 65_</a:t>
            </a:r>
          </a:p>
          <a:p>
            <a:r>
              <a:rPr lang="de-DE"/>
              <a:t> </a:t>
            </a:r>
          </a:p>
          <a:p>
            <a:r>
              <a:rPr lang="de-DE" sz="1400"/>
              <a:t> 55_</a:t>
            </a:r>
          </a:p>
          <a:p>
            <a:r>
              <a:rPr lang="de-DE" sz="800"/>
              <a:t> </a:t>
            </a:r>
          </a:p>
          <a:p>
            <a:endParaRPr lang="de-DE" sz="1200"/>
          </a:p>
          <a:p>
            <a:r>
              <a:rPr lang="de-DE" sz="1400"/>
              <a:t> 45_</a:t>
            </a:r>
          </a:p>
          <a:p>
            <a:endParaRPr lang="de-DE" sz="800"/>
          </a:p>
          <a:p>
            <a:endParaRPr lang="de-DE" sz="1000"/>
          </a:p>
          <a:p>
            <a:endParaRPr lang="de-DE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feld 1"/>
          <p:cNvSpPr txBox="1">
            <a:spLocks noChangeArrowheads="1"/>
          </p:cNvSpPr>
          <p:nvPr/>
        </p:nvSpPr>
        <p:spPr bwMode="auto">
          <a:xfrm>
            <a:off x="611560" y="2204864"/>
            <a:ext cx="77768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dirty="0" smtClean="0"/>
              <a:t>  Kalte </a:t>
            </a:r>
            <a:r>
              <a:rPr lang="de-DE" sz="2400" dirty="0" err="1" smtClean="0"/>
              <a:t>Nahwärme</a:t>
            </a:r>
            <a:endParaRPr lang="de-DE" sz="2400" dirty="0" smtClean="0"/>
          </a:p>
          <a:p>
            <a:pPr algn="ctr"/>
            <a:r>
              <a:rPr lang="de-DE" sz="2400" dirty="0" smtClean="0"/>
              <a:t> aus </a:t>
            </a:r>
            <a:r>
              <a:rPr lang="de-DE" sz="2400" b="1" dirty="0" smtClean="0">
                <a:solidFill>
                  <a:srgbClr val="0033CC"/>
                </a:solidFill>
              </a:rPr>
              <a:t>zentralem </a:t>
            </a:r>
            <a:r>
              <a:rPr lang="de-DE" sz="2400" b="1" dirty="0" err="1" smtClean="0">
                <a:solidFill>
                  <a:srgbClr val="0033CC"/>
                </a:solidFill>
              </a:rPr>
              <a:t>Sondenfeld</a:t>
            </a:r>
            <a:endParaRPr lang="de-DE" sz="2400" b="1" dirty="0" smtClean="0">
              <a:solidFill>
                <a:srgbClr val="0033CC"/>
              </a:solidFill>
            </a:endParaRPr>
          </a:p>
          <a:p>
            <a:pPr algn="ctr"/>
            <a:r>
              <a:rPr lang="de-DE" sz="2400" dirty="0" smtClean="0"/>
              <a:t>                  und </a:t>
            </a:r>
            <a:r>
              <a:rPr lang="de-DE" sz="2400" b="1" dirty="0" smtClean="0">
                <a:solidFill>
                  <a:srgbClr val="FF0000"/>
                </a:solidFill>
              </a:rPr>
              <a:t>Wärmepumpen in Kopfstationen </a:t>
            </a:r>
            <a:endParaRPr lang="de-DE" sz="2400" b="1" dirty="0">
              <a:solidFill>
                <a:srgbClr val="FF0000"/>
              </a:solidFill>
            </a:endParaRPr>
          </a:p>
          <a:p>
            <a:endParaRPr lang="de-DE" sz="1800" dirty="0"/>
          </a:p>
        </p:txBody>
      </p:sp>
      <p:sp>
        <p:nvSpPr>
          <p:cNvPr id="3" name="Textfeld 2"/>
          <p:cNvSpPr txBox="1"/>
          <p:nvPr/>
        </p:nvSpPr>
        <p:spPr>
          <a:xfrm>
            <a:off x="1691680" y="4221088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Ein interessanter Vorschlag aus einem Vortrag von </a:t>
            </a:r>
          </a:p>
          <a:p>
            <a:pPr algn="ctr"/>
            <a:r>
              <a:rPr lang="de-DE" dirty="0" smtClean="0"/>
              <a:t>Dipl. Ing. Dietmar </a:t>
            </a:r>
            <a:r>
              <a:rPr lang="de-DE" dirty="0" err="1" smtClean="0"/>
              <a:t>Schüwer</a:t>
            </a:r>
            <a:r>
              <a:rPr lang="de-DE" dirty="0" smtClean="0"/>
              <a:t>, </a:t>
            </a:r>
            <a:r>
              <a:rPr lang="de-DE" dirty="0" err="1" smtClean="0"/>
              <a:t>WupI</a:t>
            </a:r>
            <a:r>
              <a:rPr lang="de-DE" dirty="0" smtClean="0"/>
              <a:t>,</a:t>
            </a:r>
          </a:p>
          <a:p>
            <a:pPr algn="ctr"/>
            <a:r>
              <a:rPr lang="de-DE" dirty="0" smtClean="0"/>
              <a:t> für die SW-Düsseldorf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98072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solidFill>
                  <a:srgbClr val="000000"/>
                </a:solidFill>
              </a:rPr>
              <a:t>Anhang 2</a:t>
            </a:r>
            <a:r>
              <a:rPr lang="de-DE" sz="2400" dirty="0" smtClean="0">
                <a:solidFill>
                  <a:srgbClr val="000000"/>
                </a:solidFill>
              </a:rPr>
              <a:t>: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feld 1"/>
          <p:cNvSpPr txBox="1">
            <a:spLocks noChangeArrowheads="1"/>
          </p:cNvSpPr>
          <p:nvPr/>
        </p:nvSpPr>
        <p:spPr bwMode="auto">
          <a:xfrm>
            <a:off x="684213" y="549275"/>
            <a:ext cx="828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Eine wichtige Bemerkung zu dem interessanten Vortrag  von</a:t>
            </a:r>
          </a:p>
          <a:p>
            <a:r>
              <a:rPr lang="de-DE" dirty="0"/>
              <a:t>                            Dipl. Ing. Dietmar </a:t>
            </a:r>
            <a:r>
              <a:rPr lang="de-DE" dirty="0" err="1"/>
              <a:t>Schüwer</a:t>
            </a:r>
            <a:r>
              <a:rPr lang="de-DE" dirty="0"/>
              <a:t>, </a:t>
            </a:r>
            <a:r>
              <a:rPr lang="de-DE" dirty="0" err="1"/>
              <a:t>WupI</a:t>
            </a:r>
            <a:r>
              <a:rPr lang="de-DE" dirty="0"/>
              <a:t>, für die SW-Düsseldorf: </a:t>
            </a:r>
          </a:p>
        </p:txBody>
      </p:sp>
      <p:pic>
        <p:nvPicPr>
          <p:cNvPr id="283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844675"/>
            <a:ext cx="5132388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6613"/>
            <a:ext cx="71056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675" name="Textfeld 2"/>
          <p:cNvSpPr txBox="1">
            <a:spLocks noChangeArrowheads="1"/>
          </p:cNvSpPr>
          <p:nvPr/>
        </p:nvSpPr>
        <p:spPr bwMode="auto">
          <a:xfrm>
            <a:off x="539750" y="188913"/>
            <a:ext cx="7920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Schüwer's Ergebnis:  </a:t>
            </a:r>
            <a:r>
              <a:rPr lang="de-DE" sz="2400" b="1">
                <a:solidFill>
                  <a:srgbClr val="008000"/>
                </a:solidFill>
              </a:rPr>
              <a:t>2 empfehlenswerte Optionen</a:t>
            </a:r>
            <a:r>
              <a:rPr lang="de-DE"/>
              <a:t>.  (ohne Holz)</a:t>
            </a:r>
          </a:p>
        </p:txBody>
      </p:sp>
      <p:sp>
        <p:nvSpPr>
          <p:cNvPr id="4" name="Pfeil nach rechts 3"/>
          <p:cNvSpPr/>
          <p:nvPr/>
        </p:nvSpPr>
        <p:spPr>
          <a:xfrm flipH="1" flipV="1">
            <a:off x="7164388" y="3716338"/>
            <a:ext cx="1008062" cy="36036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Pfeil nach rechts 4"/>
          <p:cNvSpPr/>
          <p:nvPr/>
        </p:nvSpPr>
        <p:spPr>
          <a:xfrm flipH="1" flipV="1">
            <a:off x="7164388" y="4365625"/>
            <a:ext cx="1584325" cy="358775"/>
          </a:xfrm>
          <a:prstGeom prst="right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771525"/>
            <a:ext cx="7894638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9"/>
          <p:cNvGrpSpPr>
            <a:grpSpLocks/>
          </p:cNvGrpSpPr>
          <p:nvPr/>
        </p:nvGrpSpPr>
        <p:grpSpPr bwMode="auto">
          <a:xfrm>
            <a:off x="179388" y="188913"/>
            <a:ext cx="7921625" cy="5976937"/>
            <a:chOff x="179512" y="188640"/>
            <a:chExt cx="7920880" cy="5976664"/>
          </a:xfrm>
        </p:grpSpPr>
        <p:sp>
          <p:nvSpPr>
            <p:cNvPr id="285700" name="Textfeld 2"/>
            <p:cNvSpPr txBox="1">
              <a:spLocks noChangeArrowheads="1"/>
            </p:cNvSpPr>
            <p:nvPr/>
          </p:nvSpPr>
          <p:spPr bwMode="auto">
            <a:xfrm>
              <a:off x="179512" y="188640"/>
              <a:ext cx="7920880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/>
                <a:t>Zu den "</a:t>
              </a:r>
              <a:r>
                <a:rPr lang="de-DE" b="1"/>
                <a:t>Nachteilen</a:t>
              </a:r>
              <a:r>
                <a:rPr lang="de-DE"/>
                <a:t>" gibt es Abhilfe durch einen </a:t>
              </a:r>
              <a:r>
                <a:rPr lang="de-DE" b="1">
                  <a:solidFill>
                    <a:srgbClr val="CC00CC"/>
                  </a:solidFill>
                </a:rPr>
                <a:t>Vorschlag zum WP-Tarif  </a:t>
              </a:r>
            </a:p>
          </p:txBody>
        </p:sp>
        <p:sp>
          <p:nvSpPr>
            <p:cNvPr id="4" name="Pfeil nach rechts 3"/>
            <p:cNvSpPr/>
            <p:nvPr/>
          </p:nvSpPr>
          <p:spPr>
            <a:xfrm flipV="1">
              <a:off x="179512" y="5804958"/>
              <a:ext cx="2808023" cy="360346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6" name="Gerade Verbindung 5"/>
            <p:cNvCxnSpPr/>
            <p:nvPr/>
          </p:nvCxnSpPr>
          <p:spPr>
            <a:xfrm rot="5400000">
              <a:off x="-2773103" y="3141255"/>
              <a:ext cx="5905230" cy="0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851920" y="23488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Reste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ChangeArrowheads="1"/>
          </p:cNvSpPr>
          <p:nvPr/>
        </p:nvSpPr>
        <p:spPr bwMode="auto">
          <a:xfrm>
            <a:off x="250825" y="764158"/>
            <a:ext cx="8748713" cy="604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3000" b="1" dirty="0">
                <a:solidFill>
                  <a:srgbClr val="000000"/>
                </a:solidFill>
              </a:rPr>
              <a:t> </a:t>
            </a:r>
            <a:r>
              <a:rPr lang="de-DE" sz="2400" b="1" dirty="0">
                <a:solidFill>
                  <a:srgbClr val="000000"/>
                </a:solidFill>
              </a:rPr>
              <a:t> 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sz="2400" b="1" dirty="0" err="1">
                <a:solidFill>
                  <a:srgbClr val="000000"/>
                </a:solidFill>
              </a:rPr>
              <a:t>KWK</a:t>
            </a:r>
            <a:r>
              <a:rPr lang="de-DE" sz="2400" b="1" dirty="0">
                <a:solidFill>
                  <a:srgbClr val="000000"/>
                </a:solidFill>
              </a:rPr>
              <a:t> – eine </a:t>
            </a:r>
            <a:r>
              <a:rPr lang="de-DE" sz="2400" b="1" u="sng" dirty="0">
                <a:solidFill>
                  <a:srgbClr val="000000"/>
                </a:solidFill>
              </a:rPr>
              <a:t>ökologische Sackgasse</a:t>
            </a:r>
            <a:r>
              <a:rPr lang="de-DE" sz="2400" b="1" dirty="0">
                <a:solidFill>
                  <a:srgbClr val="000000"/>
                </a:solidFill>
              </a:rPr>
              <a:t> 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000000"/>
                </a:solidFill>
              </a:rPr>
              <a:t>     N</a:t>
            </a:r>
            <a:r>
              <a:rPr lang="de-DE" sz="1600" b="1" dirty="0">
                <a:solidFill>
                  <a:srgbClr val="000000"/>
                </a:solidFill>
              </a:rPr>
              <a:t>ach Installation einer dezentralen </a:t>
            </a:r>
            <a:r>
              <a:rPr lang="de-DE" sz="1600" b="1" dirty="0" err="1">
                <a:solidFill>
                  <a:srgbClr val="000000"/>
                </a:solidFill>
              </a:rPr>
              <a:t>KWK</a:t>
            </a:r>
            <a:r>
              <a:rPr lang="de-DE" sz="1600" b="1" dirty="0">
                <a:solidFill>
                  <a:srgbClr val="000000"/>
                </a:solidFill>
              </a:rPr>
              <a:t> gibt es  </a:t>
            </a:r>
            <a:r>
              <a:rPr lang="de-DE" sz="2400" b="1" dirty="0">
                <a:solidFill>
                  <a:srgbClr val="FF3300"/>
                </a:solidFill>
              </a:rPr>
              <a:t>kaum noch  Anreize</a:t>
            </a:r>
            <a:r>
              <a:rPr lang="de-DE" sz="1600" b="1" dirty="0">
                <a:solidFill>
                  <a:srgbClr val="FF3300"/>
                </a:solidFill>
              </a:rPr>
              <a:t> </a:t>
            </a:r>
            <a:r>
              <a:rPr lang="de-DE" sz="1600" b="1" dirty="0">
                <a:solidFill>
                  <a:srgbClr val="000000"/>
                </a:solidFill>
              </a:rPr>
              <a:t>zur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FF3300"/>
                </a:solidFill>
              </a:rPr>
              <a:t>       </a:t>
            </a:r>
            <a:r>
              <a:rPr lang="de-DE" sz="1600" b="1" dirty="0">
                <a:solidFill>
                  <a:srgbClr val="000000"/>
                </a:solidFill>
              </a:rPr>
              <a:t>  -  weiteren </a:t>
            </a:r>
            <a:r>
              <a:rPr lang="de-DE" sz="1600" b="1" dirty="0">
                <a:solidFill>
                  <a:srgbClr val="0033CC"/>
                </a:solidFill>
              </a:rPr>
              <a:t>thermischen Sanierung</a:t>
            </a:r>
            <a:r>
              <a:rPr lang="de-DE" sz="1600" b="1" dirty="0">
                <a:solidFill>
                  <a:srgbClr val="000000"/>
                </a:solidFill>
              </a:rPr>
              <a:t/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>
                <a:solidFill>
                  <a:srgbClr val="000000"/>
                </a:solidFill>
              </a:rPr>
              <a:t>         -  Nutzung von Thermischer </a:t>
            </a:r>
            <a:r>
              <a:rPr lang="de-DE" sz="1600" b="1" dirty="0">
                <a:solidFill>
                  <a:srgbClr val="009900"/>
                </a:solidFill>
              </a:rPr>
              <a:t>Solarenergie </a:t>
            </a:r>
            <a:r>
              <a:rPr lang="de-DE" sz="1600" b="1" dirty="0">
                <a:solidFill>
                  <a:srgbClr val="000000"/>
                </a:solidFill>
              </a:rPr>
              <a:t>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3600" b="1" dirty="0">
                <a:solidFill>
                  <a:srgbClr val="000000"/>
                </a:solidFill>
              </a:rPr>
              <a:t> </a:t>
            </a:r>
            <a:r>
              <a:rPr lang="de-DE" sz="2400" b="1" dirty="0">
                <a:solidFill>
                  <a:srgbClr val="000000"/>
                </a:solidFill>
              </a:rPr>
              <a:t>  WP als </a:t>
            </a:r>
            <a:r>
              <a:rPr lang="de-DE" sz="2400" b="1" u="sng" dirty="0">
                <a:solidFill>
                  <a:srgbClr val="CC00CC"/>
                </a:solidFill>
              </a:rPr>
              <a:t>Senke</a:t>
            </a:r>
            <a:r>
              <a:rPr lang="de-DE" sz="2400" b="1" dirty="0">
                <a:solidFill>
                  <a:srgbClr val="CC00CC"/>
                </a:solidFill>
              </a:rPr>
              <a:t> </a:t>
            </a:r>
            <a:r>
              <a:rPr lang="de-DE" sz="2400" b="1" dirty="0">
                <a:solidFill>
                  <a:srgbClr val="000000"/>
                </a:solidFill>
              </a:rPr>
              <a:t>für fluktuierenden  Wind- und PV- Strom</a:t>
            </a:r>
            <a:r>
              <a:rPr lang="de-DE" b="1" dirty="0">
                <a:solidFill>
                  <a:srgbClr val="000000"/>
                </a:solidFill>
              </a:rPr>
              <a:t/>
            </a:r>
            <a:br>
              <a:rPr lang="de-DE" b="1" dirty="0">
                <a:solidFill>
                  <a:srgbClr val="000000"/>
                </a:solidFill>
              </a:rPr>
            </a:br>
            <a:r>
              <a:rPr lang="de-DE" sz="1200" b="1" dirty="0">
                <a:solidFill>
                  <a:srgbClr val="000000"/>
                </a:solidFill>
              </a:rPr>
              <a:t>       </a:t>
            </a:r>
            <a:br>
              <a:rPr lang="de-DE" sz="1200" b="1" dirty="0">
                <a:solidFill>
                  <a:srgbClr val="000000"/>
                </a:solidFill>
              </a:rPr>
            </a:br>
            <a:r>
              <a:rPr lang="de-DE" b="1" dirty="0">
                <a:solidFill>
                  <a:srgbClr val="000000"/>
                </a:solidFill>
              </a:rPr>
              <a:t>     - 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smtClean="0">
                <a:solidFill>
                  <a:srgbClr val="993300"/>
                </a:solidFill>
              </a:rPr>
              <a:t>E</a:t>
            </a:r>
            <a:r>
              <a:rPr lang="de-DE" sz="1600" dirty="0" smtClean="0">
                <a:solidFill>
                  <a:srgbClr val="000000"/>
                </a:solidFill>
              </a:rPr>
              <a:t>ine </a:t>
            </a:r>
            <a:r>
              <a:rPr lang="de-DE" sz="1600" b="1" u="sng" dirty="0">
                <a:solidFill>
                  <a:srgbClr val="008000"/>
                </a:solidFill>
              </a:rPr>
              <a:t>künftige</a:t>
            </a:r>
            <a:r>
              <a:rPr lang="de-DE" sz="1600" b="1" u="sng" dirty="0">
                <a:solidFill>
                  <a:srgbClr val="000000"/>
                </a:solidFill>
              </a:rPr>
              <a:t> </a:t>
            </a:r>
            <a:r>
              <a:rPr lang="de-DE" sz="1600" b="1" u="sng" dirty="0">
                <a:solidFill>
                  <a:srgbClr val="993300"/>
                </a:solidFill>
              </a:rPr>
              <a:t>Gretchenfrage</a:t>
            </a:r>
            <a:r>
              <a:rPr lang="de-DE" sz="1600" b="1" u="sng" dirty="0">
                <a:solidFill>
                  <a:srgbClr val="000000"/>
                </a:solidFill>
              </a:rPr>
              <a:t>:</a:t>
            </a:r>
            <a:r>
              <a:rPr lang="de-DE" sz="1600" b="1" dirty="0">
                <a:solidFill>
                  <a:srgbClr val="000000"/>
                </a:solidFill>
              </a:rPr>
              <a:t>   </a:t>
            </a:r>
            <a:r>
              <a:rPr lang="de-DE" sz="1600" dirty="0">
                <a:solidFill>
                  <a:srgbClr val="000000"/>
                </a:solidFill>
              </a:rPr>
              <a:t>Warum soll man</a:t>
            </a:r>
            <a:r>
              <a:rPr lang="de-DE" sz="1600" b="1" dirty="0">
                <a:solidFill>
                  <a:srgbClr val="000000"/>
                </a:solidFill>
              </a:rPr>
              <a:t> </a:t>
            </a:r>
            <a:r>
              <a:rPr lang="de-DE" sz="1600" b="1" dirty="0">
                <a:solidFill>
                  <a:srgbClr val="008000"/>
                </a:solidFill>
              </a:rPr>
              <a:t>bei Stromüberfluss</a:t>
            </a:r>
            <a:r>
              <a:rPr lang="de-DE" sz="1600" b="1" dirty="0">
                <a:solidFill>
                  <a:srgbClr val="000000"/>
                </a:solidFill>
              </a:rPr>
              <a:t> </a:t>
            </a:r>
            <a:r>
              <a:rPr lang="de-DE" sz="1600" b="1" dirty="0">
                <a:solidFill>
                  <a:srgbClr val="008000"/>
                </a:solidFill>
              </a:rPr>
              <a:t>(Wind + PV)</a:t>
            </a:r>
            <a:r>
              <a:rPr lang="de-DE" sz="1600" b="1" dirty="0">
                <a:solidFill>
                  <a:srgbClr val="000000"/>
                </a:solidFill>
              </a:rPr>
              <a:t> </a:t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>
                <a:solidFill>
                  <a:srgbClr val="000000"/>
                </a:solidFill>
              </a:rPr>
              <a:t>                                                               </a:t>
            </a:r>
            <a:r>
              <a:rPr lang="de-DE" sz="1600" dirty="0">
                <a:solidFill>
                  <a:srgbClr val="000000"/>
                </a:solidFill>
              </a:rPr>
              <a:t>noch und sogar vorrangig</a:t>
            </a:r>
            <a:r>
              <a:rPr lang="de-DE" sz="1600" b="1" dirty="0">
                <a:solidFill>
                  <a:srgbClr val="000000"/>
                </a:solidFill>
              </a:rPr>
              <a:t> </a:t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>
                <a:solidFill>
                  <a:srgbClr val="000000"/>
                </a:solidFill>
              </a:rPr>
              <a:t>                                                            </a:t>
            </a:r>
            <a:r>
              <a:rPr lang="de-DE" sz="1600" b="1" dirty="0">
                <a:solidFill>
                  <a:srgbClr val="993300"/>
                </a:solidFill>
              </a:rPr>
              <a:t>Erdgas  in </a:t>
            </a:r>
            <a:r>
              <a:rPr lang="de-DE" sz="1600" b="1" dirty="0" err="1">
                <a:solidFill>
                  <a:srgbClr val="993300"/>
                </a:solidFill>
              </a:rPr>
              <a:t>KWK</a:t>
            </a:r>
            <a:r>
              <a:rPr lang="de-DE" sz="1600" b="1" dirty="0">
                <a:solidFill>
                  <a:srgbClr val="993300"/>
                </a:solidFill>
              </a:rPr>
              <a:t>- Anlagen</a:t>
            </a:r>
            <a:r>
              <a:rPr lang="de-DE" sz="1600" b="1" dirty="0">
                <a:solidFill>
                  <a:srgbClr val="000000"/>
                </a:solidFill>
              </a:rPr>
              <a:t> verbrennen </a:t>
            </a:r>
            <a:r>
              <a:rPr lang="de-DE" sz="1600" b="1" dirty="0" smtClean="0">
                <a:solidFill>
                  <a:srgbClr val="993300"/>
                </a:solidFill>
              </a:rPr>
              <a:t>?</a:t>
            </a:r>
            <a:br>
              <a:rPr lang="de-DE" sz="1600" b="1" dirty="0" smtClean="0">
                <a:solidFill>
                  <a:srgbClr val="993300"/>
                </a:solidFill>
              </a:rPr>
            </a:br>
            <a:r>
              <a:rPr lang="de-DE" sz="800" b="1" dirty="0" smtClean="0">
                <a:solidFill>
                  <a:srgbClr val="993300"/>
                </a:solidFill>
              </a:rPr>
              <a:t> </a:t>
            </a:r>
            <a:r>
              <a:rPr lang="de-DE" b="1" dirty="0" smtClean="0">
                <a:solidFill>
                  <a:srgbClr val="000000"/>
                </a:solidFill>
              </a:rPr>
              <a:t>     </a:t>
            </a:r>
            <a:r>
              <a:rPr lang="de-DE" b="1" dirty="0">
                <a:solidFill>
                  <a:srgbClr val="000000"/>
                </a:solidFill>
              </a:rPr>
              <a:t>- </a:t>
            </a:r>
            <a:r>
              <a:rPr lang="de-DE" sz="2400" b="1" dirty="0">
                <a:solidFill>
                  <a:srgbClr val="000000"/>
                </a:solidFill>
              </a:rPr>
              <a:t> </a:t>
            </a:r>
            <a:r>
              <a:rPr lang="de-DE" sz="1600" b="1" dirty="0">
                <a:solidFill>
                  <a:srgbClr val="000000"/>
                </a:solidFill>
              </a:rPr>
              <a:t>Der Ausbau der Stromversorgung mit Wind und Sonne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sz="1600" b="1" dirty="0">
                <a:solidFill>
                  <a:srgbClr val="000000"/>
                </a:solidFill>
              </a:rPr>
              <a:t>erfordert  </a:t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>
                <a:solidFill>
                  <a:srgbClr val="000000"/>
                </a:solidFill>
              </a:rPr>
              <a:t>           </a:t>
            </a:r>
            <a:r>
              <a:rPr lang="de-DE" sz="1600" b="1" dirty="0">
                <a:solidFill>
                  <a:srgbClr val="CC00CC"/>
                </a:solidFill>
              </a:rPr>
              <a:t>vor allem</a:t>
            </a:r>
            <a:r>
              <a:rPr lang="de-DE" sz="2400" b="1" dirty="0">
                <a:solidFill>
                  <a:srgbClr val="CC00CC"/>
                </a:solidFill>
              </a:rPr>
              <a:t> Stromsenken</a:t>
            </a:r>
            <a:r>
              <a:rPr lang="de-DE" b="1" dirty="0">
                <a:solidFill>
                  <a:srgbClr val="CC00CC"/>
                </a:solidFill>
              </a:rPr>
              <a:t>   </a:t>
            </a:r>
            <a:r>
              <a:rPr lang="de-DE" b="1" dirty="0">
                <a:solidFill>
                  <a:srgbClr val="000000"/>
                </a:solidFill>
              </a:rPr>
              <a:t>(</a:t>
            </a:r>
            <a:r>
              <a:rPr lang="de-DE" sz="1600" b="1" dirty="0">
                <a:solidFill>
                  <a:srgbClr val="000000"/>
                </a:solidFill>
              </a:rPr>
              <a:t>und keine neuen „vorrangigen“ Stromerzeuger</a:t>
            </a:r>
            <a:r>
              <a:rPr lang="de-DE" b="1" dirty="0">
                <a:solidFill>
                  <a:srgbClr val="000000"/>
                </a:solidFill>
              </a:rPr>
              <a:t>) </a:t>
            </a:r>
            <a:br>
              <a:rPr lang="de-DE" b="1" dirty="0">
                <a:solidFill>
                  <a:srgbClr val="000000"/>
                </a:solidFill>
              </a:rPr>
            </a:br>
            <a:r>
              <a:rPr lang="de-DE" sz="800" b="1" dirty="0">
                <a:solidFill>
                  <a:srgbClr val="000000"/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3600" b="1" dirty="0" smtClean="0">
                <a:solidFill>
                  <a:srgbClr val="000000"/>
                </a:solidFill>
              </a:rPr>
              <a:t> </a:t>
            </a:r>
            <a:r>
              <a:rPr lang="de-DE" sz="2400" b="1" dirty="0" smtClean="0">
                <a:solidFill>
                  <a:srgbClr val="000000"/>
                </a:solidFill>
              </a:rPr>
              <a:t> </a:t>
            </a:r>
            <a:r>
              <a:rPr lang="de-DE" sz="2400" b="1" dirty="0">
                <a:solidFill>
                  <a:srgbClr val="000000"/>
                </a:solidFill>
              </a:rPr>
              <a:t>Ungleiche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sz="2400" b="1" u="sng" dirty="0">
                <a:solidFill>
                  <a:srgbClr val="FF3300"/>
                </a:solidFill>
              </a:rPr>
              <a:t>steuerliche Belastung</a:t>
            </a:r>
            <a:r>
              <a:rPr lang="de-DE" b="1" dirty="0">
                <a:solidFill>
                  <a:srgbClr val="000000"/>
                </a:solidFill>
              </a:rPr>
              <a:t> der Nutzwärme</a:t>
            </a:r>
            <a:br>
              <a:rPr lang="de-DE" b="1" dirty="0">
                <a:solidFill>
                  <a:srgbClr val="000000"/>
                </a:solidFill>
              </a:rPr>
            </a:br>
            <a:r>
              <a:rPr lang="de-DE" sz="800" b="1" dirty="0">
                <a:solidFill>
                  <a:srgbClr val="000000"/>
                </a:solidFill>
              </a:rPr>
              <a:t>    </a:t>
            </a:r>
            <a:r>
              <a:rPr lang="de-DE" b="1" dirty="0">
                <a:solidFill>
                  <a:srgbClr val="000000"/>
                </a:solidFill>
              </a:rPr>
              <a:t>      </a:t>
            </a:r>
            <a:r>
              <a:rPr lang="de-DE" sz="1600" b="1" dirty="0">
                <a:solidFill>
                  <a:srgbClr val="000000"/>
                </a:solidFill>
              </a:rPr>
              <a:t>- </a:t>
            </a:r>
            <a:r>
              <a:rPr lang="de-DE" sz="1400" dirty="0">
                <a:solidFill>
                  <a:srgbClr val="000000"/>
                </a:solidFill>
              </a:rPr>
              <a:t>1 kWh Gas</a:t>
            </a:r>
            <a:r>
              <a:rPr lang="de-DE" sz="1400" b="1" dirty="0">
                <a:solidFill>
                  <a:srgbClr val="000000"/>
                </a:solidFill>
              </a:rPr>
              <a:t> im dezentralen Kessel                       :      </a:t>
            </a:r>
            <a:r>
              <a:rPr lang="de-DE" sz="1400" b="1" dirty="0" smtClean="0">
                <a:solidFill>
                  <a:srgbClr val="000000"/>
                </a:solidFill>
              </a:rPr>
              <a:t>0.55 </a:t>
            </a:r>
            <a:r>
              <a:rPr lang="de-DE" sz="1400" b="1" dirty="0" err="1">
                <a:solidFill>
                  <a:srgbClr val="000000"/>
                </a:solidFill>
              </a:rPr>
              <a:t>ct</a:t>
            </a:r>
            <a:r>
              <a:rPr lang="de-DE" sz="1400" b="1" dirty="0">
                <a:solidFill>
                  <a:srgbClr val="000000"/>
                </a:solidFill>
              </a:rPr>
              <a:t>       (Erdgassteuer, </a:t>
            </a:r>
            <a:r>
              <a:rPr lang="de-DE" sz="1200" dirty="0" err="1" smtClean="0">
                <a:solidFill>
                  <a:srgbClr val="000000"/>
                </a:solidFill>
              </a:rPr>
              <a:t>ohne.MWSt</a:t>
            </a:r>
            <a:r>
              <a:rPr lang="de-DE" sz="1200" dirty="0">
                <a:solidFill>
                  <a:srgbClr val="000000"/>
                </a:solidFill>
              </a:rPr>
              <a:t>.</a:t>
            </a:r>
            <a:r>
              <a:rPr lang="de-DE" b="1" dirty="0">
                <a:solidFill>
                  <a:srgbClr val="000000"/>
                </a:solidFill>
              </a:rPr>
              <a:t>)  </a:t>
            </a:r>
            <a:br>
              <a:rPr lang="de-DE" b="1" dirty="0">
                <a:solidFill>
                  <a:srgbClr val="000000"/>
                </a:solidFill>
              </a:rPr>
            </a:br>
            <a:r>
              <a:rPr lang="de-DE" b="1" dirty="0">
                <a:solidFill>
                  <a:srgbClr val="000000"/>
                </a:solidFill>
              </a:rPr>
              <a:t>        </a:t>
            </a:r>
            <a:r>
              <a:rPr lang="de-DE" sz="1400" b="1" dirty="0">
                <a:solidFill>
                  <a:srgbClr val="000000"/>
                </a:solidFill>
              </a:rPr>
              <a:t>-     </a:t>
            </a:r>
            <a:r>
              <a:rPr lang="de-DE" sz="1400" dirty="0">
                <a:solidFill>
                  <a:srgbClr val="000000"/>
                </a:solidFill>
              </a:rPr>
              <a:t>“  “</a:t>
            </a:r>
            <a:r>
              <a:rPr lang="de-DE" sz="1400" b="1" dirty="0">
                <a:solidFill>
                  <a:srgbClr val="000000"/>
                </a:solidFill>
              </a:rPr>
              <a:t>          beim </a:t>
            </a:r>
            <a:r>
              <a:rPr lang="de-DE" sz="1400" b="1" dirty="0" err="1">
                <a:solidFill>
                  <a:srgbClr val="000000"/>
                </a:solidFill>
              </a:rPr>
              <a:t>KWK</a:t>
            </a:r>
            <a:r>
              <a:rPr lang="de-DE" sz="1400" b="1" dirty="0">
                <a:solidFill>
                  <a:srgbClr val="000000"/>
                </a:solidFill>
              </a:rPr>
              <a:t> – Fernwärmeversorger   </a:t>
            </a:r>
            <a:r>
              <a:rPr lang="de-DE" b="1" dirty="0">
                <a:solidFill>
                  <a:srgbClr val="000000"/>
                </a:solidFill>
              </a:rPr>
              <a:t>:     </a:t>
            </a:r>
            <a:r>
              <a:rPr lang="de-DE" sz="1400" b="1" dirty="0">
                <a:solidFill>
                  <a:srgbClr val="000000"/>
                </a:solidFill>
              </a:rPr>
              <a:t>0</a:t>
            </a:r>
            <a:r>
              <a:rPr lang="de-DE" b="1" dirty="0">
                <a:solidFill>
                  <a:srgbClr val="000000"/>
                </a:solidFill>
              </a:rPr>
              <a:t>   </a:t>
            </a:r>
            <a:br>
              <a:rPr lang="de-DE" b="1" dirty="0">
                <a:solidFill>
                  <a:srgbClr val="000000"/>
                </a:solidFill>
              </a:rPr>
            </a:br>
            <a:r>
              <a:rPr lang="de-DE" b="1" dirty="0">
                <a:solidFill>
                  <a:srgbClr val="000000"/>
                </a:solidFill>
              </a:rPr>
              <a:t>     </a:t>
            </a:r>
            <a:r>
              <a:rPr lang="de-DE" b="1" dirty="0" smtClean="0">
                <a:solidFill>
                  <a:srgbClr val="000000"/>
                </a:solidFill>
              </a:rPr>
              <a:t>   </a:t>
            </a:r>
            <a:r>
              <a:rPr lang="de-DE" b="1" dirty="0" smtClean="0">
                <a:solidFill>
                  <a:srgbClr val="FF3300"/>
                </a:solidFill>
              </a:rPr>
              <a:t>- </a:t>
            </a:r>
            <a:r>
              <a:rPr lang="de-DE" sz="1400" dirty="0">
                <a:solidFill>
                  <a:srgbClr val="000000"/>
                </a:solidFill>
              </a:rPr>
              <a:t>1 kWh Gas</a:t>
            </a:r>
            <a:r>
              <a:rPr lang="de-DE" sz="1400" b="1" dirty="0">
                <a:solidFill>
                  <a:srgbClr val="000000"/>
                </a:solidFill>
              </a:rPr>
              <a:t> </a:t>
            </a:r>
            <a:r>
              <a:rPr lang="de-DE" sz="1400" dirty="0">
                <a:solidFill>
                  <a:srgbClr val="000000"/>
                </a:solidFill>
              </a:rPr>
              <a:t>für </a:t>
            </a:r>
            <a:r>
              <a:rPr lang="de-DE" sz="1400" dirty="0" smtClean="0">
                <a:solidFill>
                  <a:srgbClr val="FF3300"/>
                </a:solidFill>
              </a:rPr>
              <a:t>0.6 </a:t>
            </a:r>
            <a:r>
              <a:rPr lang="de-DE" sz="1400" dirty="0" err="1">
                <a:solidFill>
                  <a:srgbClr val="FF3300"/>
                </a:solidFill>
              </a:rPr>
              <a:t>Kwh</a:t>
            </a:r>
            <a:r>
              <a:rPr lang="de-DE" sz="1400" b="1" dirty="0">
                <a:solidFill>
                  <a:srgbClr val="000000"/>
                </a:solidFill>
              </a:rPr>
              <a:t> </a:t>
            </a:r>
            <a:r>
              <a:rPr lang="de-DE" sz="1400" b="1" dirty="0" err="1">
                <a:solidFill>
                  <a:srgbClr val="FF3300"/>
                </a:solidFill>
              </a:rPr>
              <a:t>GuD</a:t>
            </a:r>
            <a:r>
              <a:rPr lang="de-DE" sz="1400" b="1" dirty="0">
                <a:solidFill>
                  <a:srgbClr val="FF3300"/>
                </a:solidFill>
              </a:rPr>
              <a:t>-Strom</a:t>
            </a:r>
            <a:r>
              <a:rPr lang="de-DE" sz="1400" b="1" dirty="0">
                <a:solidFill>
                  <a:srgbClr val="000000"/>
                </a:solidFill>
              </a:rPr>
              <a:t> </a:t>
            </a:r>
            <a:br>
              <a:rPr lang="de-DE" sz="1400" b="1" dirty="0">
                <a:solidFill>
                  <a:srgbClr val="000000"/>
                </a:solidFill>
              </a:rPr>
            </a:br>
            <a:r>
              <a:rPr lang="de-DE" sz="1400" b="1" dirty="0">
                <a:solidFill>
                  <a:srgbClr val="000000"/>
                </a:solidFill>
              </a:rPr>
              <a:t>               </a:t>
            </a:r>
            <a:r>
              <a:rPr lang="de-DE" sz="1400" b="1" dirty="0" smtClean="0">
                <a:solidFill>
                  <a:srgbClr val="000000"/>
                </a:solidFill>
              </a:rPr>
              <a:t>          </a:t>
            </a:r>
            <a:r>
              <a:rPr lang="de-DE" sz="1400" b="1" dirty="0">
                <a:solidFill>
                  <a:srgbClr val="000000"/>
                </a:solidFill>
              </a:rPr>
              <a:t>für </a:t>
            </a:r>
            <a:r>
              <a:rPr lang="de-DE" sz="1400" b="1" dirty="0" smtClean="0">
                <a:solidFill>
                  <a:srgbClr val="000000"/>
                </a:solidFill>
              </a:rPr>
              <a:t>2.4 </a:t>
            </a:r>
            <a:r>
              <a:rPr lang="de-DE" sz="1400" b="1" dirty="0">
                <a:solidFill>
                  <a:srgbClr val="000000"/>
                </a:solidFill>
              </a:rPr>
              <a:t>kWh Wärme mittels </a:t>
            </a:r>
            <a:r>
              <a:rPr lang="de-DE" sz="1600" b="1" dirty="0">
                <a:solidFill>
                  <a:srgbClr val="FF3300"/>
                </a:solidFill>
              </a:rPr>
              <a:t>WP</a:t>
            </a:r>
            <a:r>
              <a:rPr lang="de-DE" sz="1400" b="1" dirty="0">
                <a:solidFill>
                  <a:srgbClr val="000000"/>
                </a:solidFill>
              </a:rPr>
              <a:t>               :   </a:t>
            </a:r>
            <a:r>
              <a:rPr lang="de-DE" b="1" dirty="0">
                <a:solidFill>
                  <a:srgbClr val="FF3300"/>
                </a:solidFill>
              </a:rPr>
              <a:t>ca. </a:t>
            </a:r>
            <a:r>
              <a:rPr lang="de-DE" b="1" dirty="0" smtClean="0">
                <a:solidFill>
                  <a:srgbClr val="FF3300"/>
                </a:solidFill>
              </a:rPr>
              <a:t>3.6 </a:t>
            </a:r>
            <a:r>
              <a:rPr lang="de-DE" b="1" dirty="0" err="1">
                <a:solidFill>
                  <a:srgbClr val="FF3300"/>
                </a:solidFill>
              </a:rPr>
              <a:t>ct</a:t>
            </a:r>
            <a:r>
              <a:rPr lang="de-DE" sz="1400" b="1" dirty="0">
                <a:solidFill>
                  <a:srgbClr val="000000"/>
                </a:solidFill>
              </a:rPr>
              <a:t>   </a:t>
            </a:r>
            <a:r>
              <a:rPr lang="de-DE" sz="1400" b="1" dirty="0" smtClean="0">
                <a:solidFill>
                  <a:srgbClr val="000000"/>
                </a:solidFill>
              </a:rPr>
              <a:t>(</a:t>
            </a:r>
            <a:r>
              <a:rPr lang="de-DE" sz="1400" b="1" dirty="0" smtClean="0">
                <a:solidFill>
                  <a:srgbClr val="FF3300"/>
                </a:solidFill>
              </a:rPr>
              <a:t> </a:t>
            </a:r>
            <a:r>
              <a:rPr lang="de-DE" sz="1400" b="1" dirty="0">
                <a:solidFill>
                  <a:srgbClr val="FF3300"/>
                </a:solidFill>
              </a:rPr>
              <a:t>EEG</a:t>
            </a:r>
            <a:r>
              <a:rPr lang="de-DE" sz="1400" b="1" dirty="0">
                <a:solidFill>
                  <a:srgbClr val="000000"/>
                </a:solidFill>
              </a:rPr>
              <a:t> </a:t>
            </a:r>
            <a:r>
              <a:rPr lang="de-DE" sz="1400" dirty="0">
                <a:solidFill>
                  <a:srgbClr val="000000"/>
                </a:solidFill>
              </a:rPr>
              <a:t>[2011]</a:t>
            </a:r>
            <a:r>
              <a:rPr lang="de-DE" sz="1400" b="1" dirty="0">
                <a:solidFill>
                  <a:srgbClr val="000000"/>
                </a:solidFill>
              </a:rPr>
              <a:t>+</a:t>
            </a:r>
            <a:r>
              <a:rPr lang="de-DE" sz="1400" dirty="0" err="1">
                <a:solidFill>
                  <a:srgbClr val="FF3300"/>
                </a:solidFill>
              </a:rPr>
              <a:t>KWKG</a:t>
            </a:r>
            <a:r>
              <a:rPr lang="de-DE" sz="1400" b="1" dirty="0" smtClean="0">
                <a:solidFill>
                  <a:srgbClr val="000000"/>
                </a:solidFill>
              </a:rPr>
              <a:t>+ </a:t>
            </a:r>
            <a:r>
              <a:rPr lang="de-DE" sz="1400" b="1" dirty="0" smtClean="0">
                <a:solidFill>
                  <a:srgbClr val="008000"/>
                </a:solidFill>
              </a:rPr>
              <a:t>Ökosteuer</a:t>
            </a:r>
            <a:br>
              <a:rPr lang="de-DE" sz="1400" b="1" dirty="0" smtClean="0">
                <a:solidFill>
                  <a:srgbClr val="008000"/>
                </a:solidFill>
              </a:rPr>
            </a:br>
            <a:r>
              <a:rPr lang="de-DE" sz="1400" b="1" dirty="0" smtClean="0">
                <a:solidFill>
                  <a:srgbClr val="008000"/>
                </a:solidFill>
              </a:rPr>
              <a:t>                                                                                                                                                 </a:t>
            </a:r>
            <a:r>
              <a:rPr lang="de-DE" sz="1400" b="1" dirty="0" smtClean="0">
                <a:solidFill>
                  <a:srgbClr val="000000"/>
                </a:solidFill>
              </a:rPr>
              <a:t> + </a:t>
            </a:r>
            <a:r>
              <a:rPr lang="de-DE" sz="1400" b="1" dirty="0" err="1" smtClean="0">
                <a:solidFill>
                  <a:srgbClr val="0033CC"/>
                </a:solidFill>
              </a:rPr>
              <a:t>CO2</a:t>
            </a:r>
            <a:r>
              <a:rPr lang="de-DE" sz="1400" b="1" dirty="0" smtClean="0">
                <a:solidFill>
                  <a:srgbClr val="0033CC"/>
                </a:solidFill>
              </a:rPr>
              <a:t>- Zertifikat</a:t>
            </a:r>
            <a:r>
              <a:rPr lang="de-DE" sz="1400" b="1" dirty="0">
                <a:solidFill>
                  <a:srgbClr val="000000"/>
                </a:solidFill>
              </a:rPr>
              <a:t> )</a:t>
            </a:r>
            <a:br>
              <a:rPr lang="de-DE" sz="1400" b="1" dirty="0">
                <a:solidFill>
                  <a:srgbClr val="000000"/>
                </a:solidFill>
              </a:rPr>
            </a:br>
            <a:r>
              <a:rPr lang="de-DE" sz="1400" b="1" dirty="0">
                <a:solidFill>
                  <a:srgbClr val="000000"/>
                </a:solidFill>
              </a:rPr>
              <a:t>        </a:t>
            </a:r>
            <a:r>
              <a:rPr lang="de-DE" sz="900" b="1" dirty="0" smtClean="0">
                <a:solidFill>
                  <a:srgbClr val="000000"/>
                </a:solidFill>
              </a:rPr>
              <a:t>Alles ohne Konzessionsabgabe und ohne</a:t>
            </a:r>
            <a:r>
              <a:rPr lang="de-DE" sz="900" dirty="0" smtClean="0">
                <a:solidFill>
                  <a:srgbClr val="000000"/>
                </a:solidFill>
              </a:rPr>
              <a:t>. </a:t>
            </a:r>
            <a:r>
              <a:rPr lang="de-DE" sz="900" dirty="0">
                <a:solidFill>
                  <a:srgbClr val="000000"/>
                </a:solidFill>
              </a:rPr>
              <a:t>dazugehöriger </a:t>
            </a:r>
            <a:r>
              <a:rPr lang="de-DE" sz="900" dirty="0" err="1">
                <a:solidFill>
                  <a:srgbClr val="000000"/>
                </a:solidFill>
              </a:rPr>
              <a:t>MWSt</a:t>
            </a:r>
            <a:r>
              <a:rPr lang="de-DE" sz="900" b="1" dirty="0" err="1">
                <a:solidFill>
                  <a:srgbClr val="000000"/>
                </a:solidFill>
              </a:rPr>
              <a:t>.</a:t>
            </a:r>
            <a:r>
              <a:rPr lang="de-DE" sz="900" b="1" dirty="0">
                <a:solidFill>
                  <a:srgbClr val="000000"/>
                </a:solidFill>
              </a:rPr>
              <a:t> </a:t>
            </a:r>
            <a:endParaRPr lang="de-DE" sz="1400" b="1" dirty="0">
              <a:solidFill>
                <a:srgbClr val="000000"/>
              </a:solidFill>
            </a:endParaRPr>
          </a:p>
        </p:txBody>
      </p: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107950" y="115888"/>
            <a:ext cx="2270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b="1">
                <a:solidFill>
                  <a:srgbClr val="000000"/>
                </a:solidFill>
              </a:rPr>
              <a:t>A1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800225" y="44450"/>
            <a:ext cx="4075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b="1" dirty="0">
                <a:solidFill>
                  <a:srgbClr val="000000"/>
                </a:solidFill>
              </a:rPr>
              <a:t>Diskussionspunkte:</a:t>
            </a: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7777310" y="5085184"/>
            <a:ext cx="1115170" cy="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42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2368217"/>
            <a:ext cx="849694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Die Wärmeversorgung der Verbraucher/Kunden  muss in jeder Alternative vollständig abgedeckt werden. („</a:t>
            </a:r>
            <a:r>
              <a:rPr lang="de-DE" sz="2400" b="1" dirty="0" smtClean="0">
                <a:solidFill>
                  <a:srgbClr val="000099"/>
                </a:solidFill>
              </a:rPr>
              <a:t>Spitzenkessel</a:t>
            </a:r>
            <a:r>
              <a:rPr lang="de-DE" sz="2400" dirty="0" smtClean="0"/>
              <a:t>“) </a:t>
            </a:r>
            <a:br>
              <a:rPr lang="de-DE" sz="2400" dirty="0" smtClean="0"/>
            </a:br>
            <a:r>
              <a:rPr lang="de-DE" sz="24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 „</a:t>
            </a:r>
            <a:r>
              <a:rPr lang="de-DE" sz="2400" b="1" dirty="0" smtClean="0">
                <a:solidFill>
                  <a:srgbClr val="FF0000"/>
                </a:solidFill>
              </a:rPr>
              <a:t>Spitzenstrom</a:t>
            </a:r>
            <a:r>
              <a:rPr lang="de-DE" sz="2400" dirty="0" smtClean="0"/>
              <a:t>“ ,  also eine </a:t>
            </a:r>
            <a:r>
              <a:rPr lang="de-DE" sz="2400" dirty="0" err="1" smtClean="0"/>
              <a:t>ungekoppelte</a:t>
            </a:r>
            <a:r>
              <a:rPr lang="de-DE" sz="2400" dirty="0" smtClean="0"/>
              <a:t> Stromerzeugung,</a:t>
            </a:r>
            <a:br>
              <a:rPr lang="de-DE" sz="2400" dirty="0" smtClean="0"/>
            </a:br>
            <a:r>
              <a:rPr lang="de-DE" sz="2400" dirty="0" smtClean="0"/>
              <a:t>              der </a:t>
            </a:r>
            <a:r>
              <a:rPr lang="de-DE" sz="2400" dirty="0" err="1" smtClean="0"/>
              <a:t>KWK</a:t>
            </a:r>
            <a:r>
              <a:rPr lang="de-DE" sz="2400" dirty="0" smtClean="0"/>
              <a:t>-Anlage darf nicht ausgeklammert werden. 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245772" y="610005"/>
            <a:ext cx="871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4.</a:t>
            </a:r>
            <a:r>
              <a:rPr lang="de-DE" sz="2400" u="sng" dirty="0" smtClean="0"/>
              <a:t> </a:t>
            </a:r>
            <a:r>
              <a:rPr lang="de-DE" sz="2000" u="sng" dirty="0" smtClean="0"/>
              <a:t>Eine weitere naheliegende Anforderung an einen Systemvergleich:</a:t>
            </a:r>
            <a:endParaRPr lang="de-DE" sz="2000" u="sng" dirty="0"/>
          </a:p>
        </p:txBody>
      </p:sp>
      <p:sp>
        <p:nvSpPr>
          <p:cNvPr id="4" name="Rechteck 3"/>
          <p:cNvSpPr/>
          <p:nvPr/>
        </p:nvSpPr>
        <p:spPr>
          <a:xfrm>
            <a:off x="683568" y="1412775"/>
            <a:ext cx="7544822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de-DE" dirty="0"/>
              <a:t>„</a:t>
            </a:r>
            <a:r>
              <a:rPr lang="de-DE" sz="3200" b="1" dirty="0"/>
              <a:t>Vollständige Alternativen“ betrachten</a:t>
            </a:r>
            <a:endParaRPr lang="de-DE" sz="32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323528" y="6078552"/>
            <a:ext cx="8517552" cy="571584"/>
            <a:chOff x="-102053" y="5733256"/>
            <a:chExt cx="7410357" cy="571584"/>
          </a:xfrm>
        </p:grpSpPr>
        <p:sp>
          <p:nvSpPr>
            <p:cNvPr id="5" name="Textfeld 4"/>
            <p:cNvSpPr txBox="1"/>
            <p:nvPr/>
          </p:nvSpPr>
          <p:spPr>
            <a:xfrm>
              <a:off x="-102053" y="5733256"/>
              <a:ext cx="74103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8000"/>
                  </a:solidFill>
                </a:rPr>
                <a:t>Dies wird auch in „Einleitenden Bemerkungen Ziffer 11 der EU-2008/4/EG indirekt angesprochen: </a:t>
              </a:r>
              <a:endParaRPr lang="de-DE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6" name="Pfeil nach rechts 5"/>
            <p:cNvSpPr/>
            <p:nvPr/>
          </p:nvSpPr>
          <p:spPr>
            <a:xfrm>
              <a:off x="5786830" y="5985450"/>
              <a:ext cx="1224136" cy="319390"/>
            </a:xfrm>
            <a:prstGeom prst="rightArrow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xmlns="" val="14097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206375" y="368300"/>
            <a:ext cx="46275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dirty="0"/>
              <a:t>Zitat aus </a:t>
            </a:r>
            <a:r>
              <a:rPr lang="de-DE" sz="2400" b="1" u="sng" dirty="0"/>
              <a:t>EU Richtlinie 2004/8/EG 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b="1" dirty="0"/>
              <a:t>Einleitende Bemerkungen</a:t>
            </a: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296863" y="1223963"/>
            <a:ext cx="8847137" cy="39909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0000CC"/>
                </a:solidFill>
              </a:rPr>
              <a:t>in Erwägung nachstehender Gründe:</a:t>
            </a:r>
          </a:p>
          <a:p>
            <a:r>
              <a:rPr lang="de-DE" sz="1800" b="1">
                <a:solidFill>
                  <a:srgbClr val="0000CC"/>
                </a:solidFill>
              </a:rPr>
              <a:t>…..</a:t>
            </a:r>
            <a:endParaRPr lang="de-DE" b="1">
              <a:solidFill>
                <a:srgbClr val="0000CC"/>
              </a:solidFill>
            </a:endParaRPr>
          </a:p>
          <a:p>
            <a:r>
              <a:rPr lang="de-DE" sz="1800"/>
              <a:t>(11) </a:t>
            </a:r>
            <a:r>
              <a:rPr lang="de-DE" sz="2400" b="1" u="sng">
                <a:solidFill>
                  <a:srgbClr val="009900"/>
                </a:solidFill>
              </a:rPr>
              <a:t>Hocheffiziente KWK</a:t>
            </a:r>
            <a:r>
              <a:rPr lang="de-DE" sz="1800"/>
              <a:t> wird in dieser Richtlinie als der Umfang der </a:t>
            </a:r>
            <a:br>
              <a:rPr lang="de-DE" sz="1800"/>
            </a:br>
            <a:r>
              <a:rPr lang="de-DE" sz="1800"/>
              <a:t>         Energieinsparungen durch die kombinierte anstatt   </a:t>
            </a:r>
            <a:br>
              <a:rPr lang="de-DE" sz="1800"/>
            </a:br>
            <a:r>
              <a:rPr lang="de-DE" sz="1800"/>
              <a:t>                                       der getrennten Produktion von Wärme und Strom definiert. </a:t>
            </a:r>
          </a:p>
          <a:p>
            <a:r>
              <a:rPr lang="de-DE" sz="1800"/>
              <a:t>         Energieeinsparungen von mehr als </a:t>
            </a:r>
            <a:r>
              <a:rPr lang="de-DE" sz="2400" b="1">
                <a:solidFill>
                  <a:srgbClr val="009900"/>
                </a:solidFill>
              </a:rPr>
              <a:t>10 %</a:t>
            </a:r>
            <a:r>
              <a:rPr lang="de-DE" sz="1800"/>
              <a:t> gelten als „</a:t>
            </a:r>
            <a:r>
              <a:rPr lang="de-DE" sz="2400" b="1">
                <a:solidFill>
                  <a:srgbClr val="009900"/>
                </a:solidFill>
              </a:rPr>
              <a:t>hocheffizient</a:t>
            </a:r>
            <a:r>
              <a:rPr lang="de-DE" sz="1800"/>
              <a:t>“. </a:t>
            </a:r>
            <a:br>
              <a:rPr lang="de-DE" sz="1800"/>
            </a:br>
            <a:r>
              <a:rPr lang="de-DE" sz="1800"/>
              <a:t>       </a:t>
            </a:r>
          </a:p>
          <a:p>
            <a:endParaRPr lang="de-DE" sz="1800"/>
          </a:p>
          <a:p>
            <a:r>
              <a:rPr lang="de-DE" sz="1800"/>
              <a:t>        Zur Maximierung der Energieeinsparungen und um zu vermeiden, dass  </a:t>
            </a:r>
            <a:br>
              <a:rPr lang="de-DE" sz="1800"/>
            </a:br>
            <a:r>
              <a:rPr lang="de-DE" sz="1800"/>
              <a:t>                              </a:t>
            </a:r>
            <a:r>
              <a:rPr lang="de-DE" sz="1800" b="1">
                <a:solidFill>
                  <a:srgbClr val="FF0000"/>
                </a:solidFill>
              </a:rPr>
              <a:t>Energieeinsparungen zunichte</a:t>
            </a:r>
            <a:r>
              <a:rPr lang="de-DE" sz="1800"/>
              <a:t> gemacht werden, muss </a:t>
            </a:r>
            <a:br>
              <a:rPr lang="de-DE" sz="1800"/>
            </a:br>
            <a:r>
              <a:rPr lang="de-DE" sz="1800"/>
              <a:t>            den </a:t>
            </a:r>
            <a:r>
              <a:rPr lang="de-DE" sz="2400" b="1">
                <a:solidFill>
                  <a:srgbClr val="FF3300"/>
                </a:solidFill>
              </a:rPr>
              <a:t>Betriebsbedingungen von KWK-Blöcken</a:t>
            </a:r>
            <a:r>
              <a:rPr lang="de-DE" sz="1800"/>
              <a:t> </a:t>
            </a:r>
            <a:br>
              <a:rPr lang="de-DE" sz="1800"/>
            </a:br>
            <a:r>
              <a:rPr lang="de-DE" sz="1800"/>
              <a:t>                                                                           die größte Aufmerksamkeit gelten.</a:t>
            </a:r>
          </a:p>
          <a:p>
            <a:r>
              <a:rPr lang="de-DE" sz="1800"/>
              <a:t>…...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206375" y="6553200"/>
            <a:ext cx="8521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Quelle: </a:t>
            </a:r>
            <a:r>
              <a:rPr lang="de-DE" sz="1400" b="1">
                <a:hlinkClick r:id="rId3"/>
              </a:rPr>
              <a:t>http://eur-lex.europa.eu/LexUriServ/LexUriServ.do?uri=OJ:L:2004:052:0050:0060:DE:PDF</a:t>
            </a:r>
            <a:r>
              <a:rPr lang="de-DE" sz="1400"/>
              <a:t>     </a:t>
            </a:r>
          </a:p>
        </p:txBody>
      </p:sp>
      <p:sp>
        <p:nvSpPr>
          <p:cNvPr id="200709" name="Line 5"/>
          <p:cNvSpPr>
            <a:spLocks noChangeShapeType="1"/>
          </p:cNvSpPr>
          <p:nvPr/>
        </p:nvSpPr>
        <p:spPr bwMode="auto">
          <a:xfrm>
            <a:off x="8486775" y="6715125"/>
            <a:ext cx="450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10" name="AutoShape 6"/>
          <p:cNvSpPr>
            <a:spLocks noChangeArrowheads="1"/>
          </p:cNvSpPr>
          <p:nvPr/>
        </p:nvSpPr>
        <p:spPr bwMode="auto">
          <a:xfrm>
            <a:off x="5232568" y="40323"/>
            <a:ext cx="2771775" cy="1754187"/>
          </a:xfrm>
          <a:prstGeom prst="cloudCallout">
            <a:avLst>
              <a:gd name="adj1" fmla="val -66115"/>
              <a:gd name="adj2" fmla="val 10701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sz="1800" dirty="0">
                <a:solidFill>
                  <a:srgbClr val="009900"/>
                </a:solidFill>
              </a:rPr>
              <a:t>tatsächlich:</a:t>
            </a:r>
          </a:p>
          <a:p>
            <a:pPr algn="ctr"/>
            <a:r>
              <a:rPr lang="de-DE" sz="1800" dirty="0">
                <a:solidFill>
                  <a:srgbClr val="009900"/>
                </a:solidFill>
              </a:rPr>
              <a:t>ca. </a:t>
            </a:r>
            <a:r>
              <a:rPr lang="de-DE" sz="3600" b="1" dirty="0">
                <a:solidFill>
                  <a:srgbClr val="009900"/>
                </a:solidFill>
              </a:rPr>
              <a:t>0 bis -5%</a:t>
            </a:r>
          </a:p>
        </p:txBody>
      </p:sp>
      <p:sp>
        <p:nvSpPr>
          <p:cNvPr id="200711" name="Line 7"/>
          <p:cNvSpPr>
            <a:spLocks noChangeShapeType="1"/>
          </p:cNvSpPr>
          <p:nvPr/>
        </p:nvSpPr>
        <p:spPr bwMode="auto">
          <a:xfrm>
            <a:off x="4392613" y="3159125"/>
            <a:ext cx="8096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611188" y="3563938"/>
            <a:ext cx="8191500" cy="1439862"/>
          </a:xfrm>
          <a:prstGeom prst="rect">
            <a:avLst/>
          </a:prstGeom>
          <a:gradFill rotWithShape="1">
            <a:gsLst>
              <a:gs pos="0">
                <a:schemeClr val="accent1">
                  <a:alpha val="50999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2206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 animBg="1"/>
      <p:bldP spid="200713" grpId="0" animBg="1"/>
      <p:bldP spid="200713" grpId="1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3040</Words>
  <Application>Microsoft Office PowerPoint</Application>
  <PresentationFormat>Bildschirmpräsentation (4:3)</PresentationFormat>
  <Paragraphs>662</Paragraphs>
  <Slides>77</Slides>
  <Notes>21</Notes>
  <HiddenSlides>0</HiddenSlides>
  <MMClips>0</MMClips>
  <ScaleCrop>false</ScaleCrop>
  <HeadingPairs>
    <vt:vector size="6" baseType="variant">
      <vt:variant>
        <vt:lpstr>Design</vt:lpstr>
      </vt:variant>
      <vt:variant>
        <vt:i4>20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77</vt:i4>
      </vt:variant>
    </vt:vector>
  </HeadingPairs>
  <TitlesOfParts>
    <vt:vector size="98" baseType="lpstr">
      <vt:lpstr>Standarddesign</vt:lpstr>
      <vt:lpstr>1_Standarddesign</vt:lpstr>
      <vt:lpstr>2_Standarddesign</vt:lpstr>
      <vt:lpstr>4_Standarddesign</vt:lpstr>
      <vt:lpstr>5_Standarddesign</vt:lpstr>
      <vt:lpstr>3_Standarddesign</vt:lpstr>
      <vt:lpstr>6_Standarddesign</vt:lpstr>
      <vt:lpstr>7_Standarddesign</vt:lpstr>
      <vt:lpstr>8_Standarddesign</vt:lpstr>
      <vt:lpstr>9_Standarddesign</vt:lpstr>
      <vt:lpstr>10_Standarddesign</vt:lpstr>
      <vt:lpstr>11_Standarddesign</vt:lpstr>
      <vt:lpstr>12_Standarddesign</vt:lpstr>
      <vt:lpstr>13_Standarddesign</vt:lpstr>
      <vt:lpstr>14_Standarddesign</vt:lpstr>
      <vt:lpstr>15_Standarddesign</vt:lpstr>
      <vt:lpstr>16_Standarddesign</vt:lpstr>
      <vt:lpstr>17_Standarddesign</vt:lpstr>
      <vt:lpstr>18_Standarddesign</vt:lpstr>
      <vt:lpstr>19_Standarddesign</vt:lpstr>
      <vt:lpstr>Diagramm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jetzige Preisstruktur  Wärmepumpen-Strom </vt:lpstr>
      <vt:lpstr>Folie 43</vt:lpstr>
      <vt:lpstr>Rückwälzung der Steuern und Abgaben auf die  eingesetzte kWh Erdgas</vt:lpstr>
      <vt:lpstr>Folie 45</vt:lpstr>
      <vt:lpstr>Folie 46</vt:lpstr>
      <vt:lpstr>Folie 47</vt:lpstr>
      <vt:lpstr>Folie 48</vt:lpstr>
      <vt:lpstr>Wärmepumpentarif  ohne  Diskriminierung</vt:lpstr>
      <vt:lpstr>Folie 50</vt:lpstr>
      <vt:lpstr>Folie 51</vt:lpstr>
      <vt:lpstr>Folie 52</vt:lpstr>
      <vt:lpstr>Preisstruktur  Wärmepumpen-Tarif ohne  Diskriminierung   im Vergleich zum  Alt-Tarif</vt:lpstr>
      <vt:lpstr>Folie 54</vt:lpstr>
      <vt:lpstr>Folie 55</vt:lpstr>
      <vt:lpstr>Folie 56</vt:lpstr>
      <vt:lpstr>Folie 57</vt:lpstr>
      <vt:lpstr>Folie 58</vt:lpstr>
      <vt:lpstr>Folie 59</vt:lpstr>
      <vt:lpstr>Folie 60</vt:lpstr>
      <vt:lpstr>Folie 61</vt:lpstr>
      <vt:lpstr>Folie 62</vt:lpstr>
      <vt:lpstr>Folie 63</vt:lpstr>
      <vt:lpstr>Folie 64</vt:lpstr>
      <vt:lpstr>Folie 65</vt:lpstr>
      <vt:lpstr>Folie 66</vt:lpstr>
      <vt:lpstr>Folie 67</vt:lpstr>
      <vt:lpstr>Folie 68</vt:lpstr>
      <vt:lpstr>Folie 69</vt:lpstr>
      <vt:lpstr>Folie 70</vt:lpstr>
      <vt:lpstr>Folie 71</vt:lpstr>
      <vt:lpstr>Folie 72</vt:lpstr>
      <vt:lpstr>Folie 73</vt:lpstr>
      <vt:lpstr>Folie 74</vt:lpstr>
      <vt:lpstr>Folie 75</vt:lpstr>
      <vt:lpstr>Folie 76</vt:lpstr>
      <vt:lpstr>Folie 77</vt:lpstr>
    </vt:vector>
  </TitlesOfParts>
  <Company>esreichtfueralle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 Gerhard Luther</dc:creator>
  <cp:lastModifiedBy>Dr. Gerhard Luther</cp:lastModifiedBy>
  <cp:revision>77</cp:revision>
  <dcterms:created xsi:type="dcterms:W3CDTF">2011-04-07T09:45:23Z</dcterms:created>
  <dcterms:modified xsi:type="dcterms:W3CDTF">2011-05-04T14:08:38Z</dcterms:modified>
</cp:coreProperties>
</file>