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64" r:id="rId1"/>
    <p:sldMasterId id="2147483676" r:id="rId2"/>
  </p:sldMasterIdLst>
  <p:notesMasterIdLst>
    <p:notesMasterId r:id="rId60"/>
  </p:notesMasterIdLst>
  <p:handoutMasterIdLst>
    <p:handoutMasterId r:id="rId61"/>
  </p:handoutMasterIdLst>
  <p:sldIdLst>
    <p:sldId id="272" r:id="rId3"/>
    <p:sldId id="512" r:id="rId4"/>
    <p:sldId id="583" r:id="rId5"/>
    <p:sldId id="584" r:id="rId6"/>
    <p:sldId id="587" r:id="rId7"/>
    <p:sldId id="588" r:id="rId8"/>
    <p:sldId id="598" r:id="rId9"/>
    <p:sldId id="599" r:id="rId10"/>
    <p:sldId id="600" r:id="rId11"/>
    <p:sldId id="589" r:id="rId12"/>
    <p:sldId id="590" r:id="rId13"/>
    <p:sldId id="596" r:id="rId14"/>
    <p:sldId id="597" r:id="rId15"/>
    <p:sldId id="595" r:id="rId16"/>
    <p:sldId id="594" r:id="rId17"/>
    <p:sldId id="614" r:id="rId18"/>
    <p:sldId id="602" r:id="rId19"/>
    <p:sldId id="611" r:id="rId20"/>
    <p:sldId id="609" r:id="rId21"/>
    <p:sldId id="612" r:id="rId22"/>
    <p:sldId id="617" r:id="rId23"/>
    <p:sldId id="619" r:id="rId24"/>
    <p:sldId id="618" r:id="rId25"/>
    <p:sldId id="610" r:id="rId26"/>
    <p:sldId id="622" r:id="rId27"/>
    <p:sldId id="648" r:id="rId28"/>
    <p:sldId id="649" r:id="rId29"/>
    <p:sldId id="650" r:id="rId30"/>
    <p:sldId id="651" r:id="rId31"/>
    <p:sldId id="623" r:id="rId32"/>
    <p:sldId id="603" r:id="rId33"/>
    <p:sldId id="604" r:id="rId34"/>
    <p:sldId id="624" r:id="rId35"/>
    <p:sldId id="625" r:id="rId36"/>
    <p:sldId id="626" r:id="rId37"/>
    <p:sldId id="627" r:id="rId38"/>
    <p:sldId id="628" r:id="rId39"/>
    <p:sldId id="629" r:id="rId40"/>
    <p:sldId id="630" r:id="rId41"/>
    <p:sldId id="631" r:id="rId42"/>
    <p:sldId id="542" r:id="rId43"/>
    <p:sldId id="634" r:id="rId44"/>
    <p:sldId id="636" r:id="rId45"/>
    <p:sldId id="637" r:id="rId46"/>
    <p:sldId id="638" r:id="rId47"/>
    <p:sldId id="639" r:id="rId48"/>
    <p:sldId id="640" r:id="rId49"/>
    <p:sldId id="641" r:id="rId50"/>
    <p:sldId id="550" r:id="rId51"/>
    <p:sldId id="642" r:id="rId52"/>
    <p:sldId id="643" r:id="rId53"/>
    <p:sldId id="644" r:id="rId54"/>
    <p:sldId id="645" r:id="rId55"/>
    <p:sldId id="554" r:id="rId56"/>
    <p:sldId id="647" r:id="rId57"/>
    <p:sldId id="646" r:id="rId58"/>
    <p:sldId id="471" r:id="rId59"/>
  </p:sldIdLst>
  <p:sldSz cx="11315700" cy="8001000"/>
  <p:notesSz cx="6794500" cy="9931400"/>
  <p:embeddedFontLst>
    <p:embeddedFont>
      <p:font typeface="Monotype Sorts"/>
      <p:regular r:id="rId62"/>
    </p:embeddedFont>
    <p:embeddedFont>
      <p:font typeface="Arial Narrow" pitchFamily="34" charset="0"/>
      <p:regular r:id="rId63"/>
      <p:bold r:id="rId64"/>
      <p:italic r:id="rId65"/>
      <p:boldItalic r:id="rId66"/>
    </p:embeddedFont>
    <p:embeddedFont>
      <p:font typeface="Calibri" pitchFamily="34" charset="0"/>
      <p:regular r:id="rId67"/>
      <p:bold r:id="rId68"/>
      <p:italic r:id="rId69"/>
      <p:boldItalic r:id="rId7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rgbClr val="0000FF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rgbClr val="0000FF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rgbClr val="0000FF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rgbClr val="0000FF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rgbClr val="0000FF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rgbClr val="0000FF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rgbClr val="0000FF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rgbClr val="0000FF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rgbClr val="0000FF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FCC"/>
    <a:srgbClr val="FFFFFF"/>
    <a:srgbClr val="3A5FC3"/>
    <a:srgbClr val="0066FF"/>
    <a:srgbClr val="000000"/>
    <a:srgbClr val="FF3399"/>
    <a:srgbClr val="4F81BC"/>
    <a:srgbClr val="3F689A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41" autoAdjust="0"/>
    <p:restoredTop sz="96359" autoAdjust="0"/>
  </p:normalViewPr>
  <p:slideViewPr>
    <p:cSldViewPr>
      <p:cViewPr>
        <p:scale>
          <a:sx n="66" d="100"/>
          <a:sy n="66" d="100"/>
        </p:scale>
        <p:origin x="-408" y="30"/>
      </p:cViewPr>
      <p:guideLst>
        <p:guide orient="horz"/>
        <p:guide pos="7127"/>
      </p:guideLst>
    </p:cSldViewPr>
  </p:slideViewPr>
  <p:outlineViewPr>
    <p:cViewPr>
      <p:scale>
        <a:sx n="33" d="100"/>
        <a:sy n="33" d="100"/>
      </p:scale>
      <p:origin x="0" y="401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717" y="-8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5.fntdata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6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4.fntdata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D:\Eigene%20Dateien\Ver&#246;ffentlichungen\OTTI\Staffelstein\2010\Material\Halbleiter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6562499999999999"/>
          <c:y val="4.7217537942664416E-2"/>
          <c:w val="0.8052083333333333"/>
          <c:h val="0.75548060708263065"/>
        </c:manualLayout>
      </c:layout>
      <c:scatterChart>
        <c:scatterStyle val="smoothMarker"/>
        <c:varyColors val="0"/>
        <c:ser>
          <c:idx val="0"/>
          <c:order val="0"/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Tabelle3!$H$9:$H$66</c:f>
              <c:numCache>
                <c:formatCode>General</c:formatCode>
                <c:ptCount val="58"/>
                <c:pt idx="0">
                  <c:v>0.53030303030303028</c:v>
                </c:pt>
                <c:pt idx="1">
                  <c:v>0.54545454545454541</c:v>
                </c:pt>
                <c:pt idx="2">
                  <c:v>0.60606060606060608</c:v>
                </c:pt>
                <c:pt idx="3">
                  <c:v>0.72727272727272729</c:v>
                </c:pt>
                <c:pt idx="4">
                  <c:v>0.66666666666666663</c:v>
                </c:pt>
                <c:pt idx="5">
                  <c:v>0.75757575757575757</c:v>
                </c:pt>
                <c:pt idx="6">
                  <c:v>0.90909090909090906</c:v>
                </c:pt>
                <c:pt idx="7">
                  <c:v>0.96969696969696972</c:v>
                </c:pt>
                <c:pt idx="8">
                  <c:v>0.56923076923076921</c:v>
                </c:pt>
                <c:pt idx="9">
                  <c:v>0.61538461538461542</c:v>
                </c:pt>
                <c:pt idx="10">
                  <c:v>0.69230769230769229</c:v>
                </c:pt>
                <c:pt idx="11">
                  <c:v>0.76923076923076927</c:v>
                </c:pt>
                <c:pt idx="12">
                  <c:v>0.57999999999999996</c:v>
                </c:pt>
                <c:pt idx="13">
                  <c:v>0.6</c:v>
                </c:pt>
                <c:pt idx="14">
                  <c:v>0.64</c:v>
                </c:pt>
                <c:pt idx="15">
                  <c:v>0.8</c:v>
                </c:pt>
                <c:pt idx="16">
                  <c:v>0.9</c:v>
                </c:pt>
                <c:pt idx="17">
                  <c:v>0.61363636363636365</c:v>
                </c:pt>
                <c:pt idx="18">
                  <c:v>0.68181818181818177</c:v>
                </c:pt>
                <c:pt idx="19">
                  <c:v>0.72727272727272729</c:v>
                </c:pt>
                <c:pt idx="20">
                  <c:v>0.81818181818181823</c:v>
                </c:pt>
                <c:pt idx="21">
                  <c:v>0.90909090909090906</c:v>
                </c:pt>
                <c:pt idx="22">
                  <c:v>0.6</c:v>
                </c:pt>
                <c:pt idx="23">
                  <c:v>0.75</c:v>
                </c:pt>
                <c:pt idx="24">
                  <c:v>0.85</c:v>
                </c:pt>
                <c:pt idx="25">
                  <c:v>0.6</c:v>
                </c:pt>
                <c:pt idx="26">
                  <c:v>0.75</c:v>
                </c:pt>
                <c:pt idx="27">
                  <c:v>0.92</c:v>
                </c:pt>
                <c:pt idx="28">
                  <c:v>0.56785714285714284</c:v>
                </c:pt>
                <c:pt idx="29">
                  <c:v>0.59571428571428575</c:v>
                </c:pt>
                <c:pt idx="30">
                  <c:v>0.63771428571428568</c:v>
                </c:pt>
                <c:pt idx="31">
                  <c:v>0.67500000000000004</c:v>
                </c:pt>
                <c:pt idx="32">
                  <c:v>0.76500000000000001</c:v>
                </c:pt>
                <c:pt idx="33">
                  <c:v>0.88057142857142856</c:v>
                </c:pt>
                <c:pt idx="34">
                  <c:v>0.5312260531286912</c:v>
                </c:pt>
                <c:pt idx="35">
                  <c:v>0.55300023889221128</c:v>
                </c:pt>
                <c:pt idx="36">
                  <c:v>0.5879011655673253</c:v>
                </c:pt>
                <c:pt idx="37">
                  <c:v>0.63661473496993193</c:v>
                </c:pt>
                <c:pt idx="38">
                  <c:v>0.69623539116252153</c:v>
                </c:pt>
                <c:pt idx="39">
                  <c:v>0.76272545507471667</c:v>
                </c:pt>
                <c:pt idx="40">
                  <c:v>0.60448823258559448</c:v>
                </c:pt>
                <c:pt idx="41">
                  <c:v>0.63842833253636022</c:v>
                </c:pt>
                <c:pt idx="42">
                  <c:v>0.68752740586124605</c:v>
                </c:pt>
                <c:pt idx="43">
                  <c:v>0.71338526503006816</c:v>
                </c:pt>
                <c:pt idx="44">
                  <c:v>0.83376460883747849</c:v>
                </c:pt>
                <c:pt idx="45">
                  <c:v>0.99841740206814045</c:v>
                </c:pt>
                <c:pt idx="46">
                  <c:v>0.67500000000000004</c:v>
                </c:pt>
                <c:pt idx="47">
                  <c:v>0.7</c:v>
                </c:pt>
                <c:pt idx="48">
                  <c:v>0.73750000000000004</c:v>
                </c:pt>
                <c:pt idx="49">
                  <c:v>0.83333333333333337</c:v>
                </c:pt>
                <c:pt idx="50">
                  <c:v>0.91666666666666663</c:v>
                </c:pt>
                <c:pt idx="51">
                  <c:v>1</c:v>
                </c:pt>
                <c:pt idx="52">
                  <c:v>0.75</c:v>
                </c:pt>
                <c:pt idx="53">
                  <c:v>0.83333333333333337</c:v>
                </c:pt>
                <c:pt idx="54">
                  <c:v>0.91666666666666663</c:v>
                </c:pt>
                <c:pt idx="55">
                  <c:v>1</c:v>
                </c:pt>
                <c:pt idx="56">
                  <c:v>0.95833333333333337</c:v>
                </c:pt>
                <c:pt idx="57">
                  <c:v>1</c:v>
                </c:pt>
              </c:numCache>
            </c:numRef>
          </c:xVal>
          <c:yVal>
            <c:numRef>
              <c:f>Tabelle3!$I$9:$I$66</c:f>
              <c:numCache>
                <c:formatCode>General</c:formatCode>
                <c:ptCount val="58"/>
                <c:pt idx="0">
                  <c:v>0.12958593923181017</c:v>
                </c:pt>
                <c:pt idx="1">
                  <c:v>0.9968149171677706</c:v>
                </c:pt>
                <c:pt idx="2">
                  <c:v>100.67830663394483</c:v>
                </c:pt>
                <c:pt idx="3">
                  <c:v>2990.4447515033116</c:v>
                </c:pt>
              </c:numCache>
            </c:numRef>
          </c:yVal>
          <c:smooth val="1"/>
        </c:ser>
        <c:ser>
          <c:idx val="1"/>
          <c:order val="1"/>
          <c:spPr>
            <a:ln w="38100">
              <a:solidFill>
                <a:srgbClr val="339966"/>
              </a:solidFill>
              <a:prstDash val="solid"/>
            </a:ln>
          </c:spPr>
          <c:marker>
            <c:symbol val="none"/>
          </c:marker>
          <c:xVal>
            <c:numRef>
              <c:f>Tabelle3!$H$9:$H$66</c:f>
              <c:numCache>
                <c:formatCode>General</c:formatCode>
                <c:ptCount val="58"/>
                <c:pt idx="0">
                  <c:v>0.53030303030303028</c:v>
                </c:pt>
                <c:pt idx="1">
                  <c:v>0.54545454545454541</c:v>
                </c:pt>
                <c:pt idx="2">
                  <c:v>0.60606060606060608</c:v>
                </c:pt>
                <c:pt idx="3">
                  <c:v>0.72727272727272729</c:v>
                </c:pt>
                <c:pt idx="4">
                  <c:v>0.66666666666666663</c:v>
                </c:pt>
                <c:pt idx="5">
                  <c:v>0.75757575757575757</c:v>
                </c:pt>
                <c:pt idx="6">
                  <c:v>0.90909090909090906</c:v>
                </c:pt>
                <c:pt idx="7">
                  <c:v>0.96969696969696972</c:v>
                </c:pt>
                <c:pt idx="8">
                  <c:v>0.56923076923076921</c:v>
                </c:pt>
                <c:pt idx="9">
                  <c:v>0.61538461538461542</c:v>
                </c:pt>
                <c:pt idx="10">
                  <c:v>0.69230769230769229</c:v>
                </c:pt>
                <c:pt idx="11">
                  <c:v>0.76923076923076927</c:v>
                </c:pt>
                <c:pt idx="12">
                  <c:v>0.57999999999999996</c:v>
                </c:pt>
                <c:pt idx="13">
                  <c:v>0.6</c:v>
                </c:pt>
                <c:pt idx="14">
                  <c:v>0.64</c:v>
                </c:pt>
                <c:pt idx="15">
                  <c:v>0.8</c:v>
                </c:pt>
                <c:pt idx="16">
                  <c:v>0.9</c:v>
                </c:pt>
                <c:pt idx="17">
                  <c:v>0.61363636363636365</c:v>
                </c:pt>
                <c:pt idx="18">
                  <c:v>0.68181818181818177</c:v>
                </c:pt>
                <c:pt idx="19">
                  <c:v>0.72727272727272729</c:v>
                </c:pt>
                <c:pt idx="20">
                  <c:v>0.81818181818181823</c:v>
                </c:pt>
                <c:pt idx="21">
                  <c:v>0.90909090909090906</c:v>
                </c:pt>
                <c:pt idx="22">
                  <c:v>0.6</c:v>
                </c:pt>
                <c:pt idx="23">
                  <c:v>0.75</c:v>
                </c:pt>
                <c:pt idx="24">
                  <c:v>0.85</c:v>
                </c:pt>
                <c:pt idx="25">
                  <c:v>0.6</c:v>
                </c:pt>
                <c:pt idx="26">
                  <c:v>0.75</c:v>
                </c:pt>
                <c:pt idx="27">
                  <c:v>0.92</c:v>
                </c:pt>
                <c:pt idx="28">
                  <c:v>0.56785714285714284</c:v>
                </c:pt>
                <c:pt idx="29">
                  <c:v>0.59571428571428575</c:v>
                </c:pt>
                <c:pt idx="30">
                  <c:v>0.63771428571428568</c:v>
                </c:pt>
                <c:pt idx="31">
                  <c:v>0.67500000000000004</c:v>
                </c:pt>
                <c:pt idx="32">
                  <c:v>0.76500000000000001</c:v>
                </c:pt>
                <c:pt idx="33">
                  <c:v>0.88057142857142856</c:v>
                </c:pt>
                <c:pt idx="34">
                  <c:v>0.5312260531286912</c:v>
                </c:pt>
                <c:pt idx="35">
                  <c:v>0.55300023889221128</c:v>
                </c:pt>
                <c:pt idx="36">
                  <c:v>0.5879011655673253</c:v>
                </c:pt>
                <c:pt idx="37">
                  <c:v>0.63661473496993193</c:v>
                </c:pt>
                <c:pt idx="38">
                  <c:v>0.69623539116252153</c:v>
                </c:pt>
                <c:pt idx="39">
                  <c:v>0.76272545507471667</c:v>
                </c:pt>
                <c:pt idx="40">
                  <c:v>0.60448823258559448</c:v>
                </c:pt>
                <c:pt idx="41">
                  <c:v>0.63842833253636022</c:v>
                </c:pt>
                <c:pt idx="42">
                  <c:v>0.68752740586124605</c:v>
                </c:pt>
                <c:pt idx="43">
                  <c:v>0.71338526503006816</c:v>
                </c:pt>
                <c:pt idx="44">
                  <c:v>0.83376460883747849</c:v>
                </c:pt>
                <c:pt idx="45">
                  <c:v>0.99841740206814045</c:v>
                </c:pt>
                <c:pt idx="46">
                  <c:v>0.67500000000000004</c:v>
                </c:pt>
                <c:pt idx="47">
                  <c:v>0.7</c:v>
                </c:pt>
                <c:pt idx="48">
                  <c:v>0.73750000000000004</c:v>
                </c:pt>
                <c:pt idx="49">
                  <c:v>0.83333333333333337</c:v>
                </c:pt>
                <c:pt idx="50">
                  <c:v>0.91666666666666663</c:v>
                </c:pt>
                <c:pt idx="51">
                  <c:v>1</c:v>
                </c:pt>
                <c:pt idx="52">
                  <c:v>0.75</c:v>
                </c:pt>
                <c:pt idx="53">
                  <c:v>0.83333333333333337</c:v>
                </c:pt>
                <c:pt idx="54">
                  <c:v>0.91666666666666663</c:v>
                </c:pt>
                <c:pt idx="55">
                  <c:v>1</c:v>
                </c:pt>
                <c:pt idx="56">
                  <c:v>0.95833333333333337</c:v>
                </c:pt>
                <c:pt idx="57">
                  <c:v>1</c:v>
                </c:pt>
              </c:numCache>
            </c:numRef>
          </c:xVal>
          <c:yVal>
            <c:numRef>
              <c:f>Tabelle3!$J$9:$J$66</c:f>
              <c:numCache>
                <c:formatCode>General</c:formatCode>
                <c:ptCount val="58"/>
                <c:pt idx="4">
                  <c:v>0.9968149171677706</c:v>
                </c:pt>
                <c:pt idx="5">
                  <c:v>29.904447515033116</c:v>
                </c:pt>
                <c:pt idx="6">
                  <c:v>996.81491716777055</c:v>
                </c:pt>
                <c:pt idx="7">
                  <c:v>2990.4447515033116</c:v>
                </c:pt>
              </c:numCache>
            </c:numRef>
          </c:yVal>
          <c:smooth val="1"/>
        </c:ser>
        <c:ser>
          <c:idx val="2"/>
          <c:order val="2"/>
          <c:spPr>
            <a:ln w="38100">
              <a:solidFill>
                <a:srgbClr val="800080"/>
              </a:solidFill>
              <a:prstDash val="solid"/>
            </a:ln>
          </c:spPr>
          <c:marker>
            <c:symbol val="none"/>
          </c:marker>
          <c:xVal>
            <c:numRef>
              <c:f>Tabelle3!$H$9:$H$66</c:f>
              <c:numCache>
                <c:formatCode>General</c:formatCode>
                <c:ptCount val="58"/>
                <c:pt idx="0">
                  <c:v>0.53030303030303028</c:v>
                </c:pt>
                <c:pt idx="1">
                  <c:v>0.54545454545454541</c:v>
                </c:pt>
                <c:pt idx="2">
                  <c:v>0.60606060606060608</c:v>
                </c:pt>
                <c:pt idx="3">
                  <c:v>0.72727272727272729</c:v>
                </c:pt>
                <c:pt idx="4">
                  <c:v>0.66666666666666663</c:v>
                </c:pt>
                <c:pt idx="5">
                  <c:v>0.75757575757575757</c:v>
                </c:pt>
                <c:pt idx="6">
                  <c:v>0.90909090909090906</c:v>
                </c:pt>
                <c:pt idx="7">
                  <c:v>0.96969696969696972</c:v>
                </c:pt>
                <c:pt idx="8">
                  <c:v>0.56923076923076921</c:v>
                </c:pt>
                <c:pt idx="9">
                  <c:v>0.61538461538461542</c:v>
                </c:pt>
                <c:pt idx="10">
                  <c:v>0.69230769230769229</c:v>
                </c:pt>
                <c:pt idx="11">
                  <c:v>0.76923076923076927</c:v>
                </c:pt>
                <c:pt idx="12">
                  <c:v>0.57999999999999996</c:v>
                </c:pt>
                <c:pt idx="13">
                  <c:v>0.6</c:v>
                </c:pt>
                <c:pt idx="14">
                  <c:v>0.64</c:v>
                </c:pt>
                <c:pt idx="15">
                  <c:v>0.8</c:v>
                </c:pt>
                <c:pt idx="16">
                  <c:v>0.9</c:v>
                </c:pt>
                <c:pt idx="17">
                  <c:v>0.61363636363636365</c:v>
                </c:pt>
                <c:pt idx="18">
                  <c:v>0.68181818181818177</c:v>
                </c:pt>
                <c:pt idx="19">
                  <c:v>0.72727272727272729</c:v>
                </c:pt>
                <c:pt idx="20">
                  <c:v>0.81818181818181823</c:v>
                </c:pt>
                <c:pt idx="21">
                  <c:v>0.90909090909090906</c:v>
                </c:pt>
                <c:pt idx="22">
                  <c:v>0.6</c:v>
                </c:pt>
                <c:pt idx="23">
                  <c:v>0.75</c:v>
                </c:pt>
                <c:pt idx="24">
                  <c:v>0.85</c:v>
                </c:pt>
                <c:pt idx="25">
                  <c:v>0.6</c:v>
                </c:pt>
                <c:pt idx="26">
                  <c:v>0.75</c:v>
                </c:pt>
                <c:pt idx="27">
                  <c:v>0.92</c:v>
                </c:pt>
                <c:pt idx="28">
                  <c:v>0.56785714285714284</c:v>
                </c:pt>
                <c:pt idx="29">
                  <c:v>0.59571428571428575</c:v>
                </c:pt>
                <c:pt idx="30">
                  <c:v>0.63771428571428568</c:v>
                </c:pt>
                <c:pt idx="31">
                  <c:v>0.67500000000000004</c:v>
                </c:pt>
                <c:pt idx="32">
                  <c:v>0.76500000000000001</c:v>
                </c:pt>
                <c:pt idx="33">
                  <c:v>0.88057142857142856</c:v>
                </c:pt>
                <c:pt idx="34">
                  <c:v>0.5312260531286912</c:v>
                </c:pt>
                <c:pt idx="35">
                  <c:v>0.55300023889221128</c:v>
                </c:pt>
                <c:pt idx="36">
                  <c:v>0.5879011655673253</c:v>
                </c:pt>
                <c:pt idx="37">
                  <c:v>0.63661473496993193</c:v>
                </c:pt>
                <c:pt idx="38">
                  <c:v>0.69623539116252153</c:v>
                </c:pt>
                <c:pt idx="39">
                  <c:v>0.76272545507471667</c:v>
                </c:pt>
                <c:pt idx="40">
                  <c:v>0.60448823258559448</c:v>
                </c:pt>
                <c:pt idx="41">
                  <c:v>0.63842833253636022</c:v>
                </c:pt>
                <c:pt idx="42">
                  <c:v>0.68752740586124605</c:v>
                </c:pt>
                <c:pt idx="43">
                  <c:v>0.71338526503006816</c:v>
                </c:pt>
                <c:pt idx="44">
                  <c:v>0.83376460883747849</c:v>
                </c:pt>
                <c:pt idx="45">
                  <c:v>0.99841740206814045</c:v>
                </c:pt>
                <c:pt idx="46">
                  <c:v>0.67500000000000004</c:v>
                </c:pt>
                <c:pt idx="47">
                  <c:v>0.7</c:v>
                </c:pt>
                <c:pt idx="48">
                  <c:v>0.73750000000000004</c:v>
                </c:pt>
                <c:pt idx="49">
                  <c:v>0.83333333333333337</c:v>
                </c:pt>
                <c:pt idx="50">
                  <c:v>0.91666666666666663</c:v>
                </c:pt>
                <c:pt idx="51">
                  <c:v>1</c:v>
                </c:pt>
                <c:pt idx="52">
                  <c:v>0.75</c:v>
                </c:pt>
                <c:pt idx="53">
                  <c:v>0.83333333333333337</c:v>
                </c:pt>
                <c:pt idx="54">
                  <c:v>0.91666666666666663</c:v>
                </c:pt>
                <c:pt idx="55">
                  <c:v>1</c:v>
                </c:pt>
                <c:pt idx="56">
                  <c:v>0.95833333333333337</c:v>
                </c:pt>
                <c:pt idx="57">
                  <c:v>1</c:v>
                </c:pt>
              </c:numCache>
            </c:numRef>
          </c:xVal>
          <c:yVal>
            <c:numRef>
              <c:f>Tabelle3!$K$9:$K$66</c:f>
              <c:numCache>
                <c:formatCode>General</c:formatCode>
                <c:ptCount val="58"/>
                <c:pt idx="8">
                  <c:v>0.9968149171677706</c:v>
                </c:pt>
                <c:pt idx="9">
                  <c:v>9.9681491716777053</c:v>
                </c:pt>
                <c:pt idx="10">
                  <c:v>179.4266850901987</c:v>
                </c:pt>
                <c:pt idx="11">
                  <c:v>1096.4964088845477</c:v>
                </c:pt>
              </c:numCache>
            </c:numRef>
          </c:yVal>
          <c:smooth val="1"/>
        </c:ser>
        <c:ser>
          <c:idx val="3"/>
          <c:order val="3"/>
          <c:spPr>
            <a:ln w="381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Tabelle3!$H$9:$H$66</c:f>
              <c:numCache>
                <c:formatCode>General</c:formatCode>
                <c:ptCount val="58"/>
                <c:pt idx="0">
                  <c:v>0.53030303030303028</c:v>
                </c:pt>
                <c:pt idx="1">
                  <c:v>0.54545454545454541</c:v>
                </c:pt>
                <c:pt idx="2">
                  <c:v>0.60606060606060608</c:v>
                </c:pt>
                <c:pt idx="3">
                  <c:v>0.72727272727272729</c:v>
                </c:pt>
                <c:pt idx="4">
                  <c:v>0.66666666666666663</c:v>
                </c:pt>
                <c:pt idx="5">
                  <c:v>0.75757575757575757</c:v>
                </c:pt>
                <c:pt idx="6">
                  <c:v>0.90909090909090906</c:v>
                </c:pt>
                <c:pt idx="7">
                  <c:v>0.96969696969696972</c:v>
                </c:pt>
                <c:pt idx="8">
                  <c:v>0.56923076923076921</c:v>
                </c:pt>
                <c:pt idx="9">
                  <c:v>0.61538461538461542</c:v>
                </c:pt>
                <c:pt idx="10">
                  <c:v>0.69230769230769229</c:v>
                </c:pt>
                <c:pt idx="11">
                  <c:v>0.76923076923076927</c:v>
                </c:pt>
                <c:pt idx="12">
                  <c:v>0.57999999999999996</c:v>
                </c:pt>
                <c:pt idx="13">
                  <c:v>0.6</c:v>
                </c:pt>
                <c:pt idx="14">
                  <c:v>0.64</c:v>
                </c:pt>
                <c:pt idx="15">
                  <c:v>0.8</c:v>
                </c:pt>
                <c:pt idx="16">
                  <c:v>0.9</c:v>
                </c:pt>
                <c:pt idx="17">
                  <c:v>0.61363636363636365</c:v>
                </c:pt>
                <c:pt idx="18">
                  <c:v>0.68181818181818177</c:v>
                </c:pt>
                <c:pt idx="19">
                  <c:v>0.72727272727272729</c:v>
                </c:pt>
                <c:pt idx="20">
                  <c:v>0.81818181818181823</c:v>
                </c:pt>
                <c:pt idx="21">
                  <c:v>0.90909090909090906</c:v>
                </c:pt>
                <c:pt idx="22">
                  <c:v>0.6</c:v>
                </c:pt>
                <c:pt idx="23">
                  <c:v>0.75</c:v>
                </c:pt>
                <c:pt idx="24">
                  <c:v>0.85</c:v>
                </c:pt>
                <c:pt idx="25">
                  <c:v>0.6</c:v>
                </c:pt>
                <c:pt idx="26">
                  <c:v>0.75</c:v>
                </c:pt>
                <c:pt idx="27">
                  <c:v>0.92</c:v>
                </c:pt>
                <c:pt idx="28">
                  <c:v>0.56785714285714284</c:v>
                </c:pt>
                <c:pt idx="29">
                  <c:v>0.59571428571428575</c:v>
                </c:pt>
                <c:pt idx="30">
                  <c:v>0.63771428571428568</c:v>
                </c:pt>
                <c:pt idx="31">
                  <c:v>0.67500000000000004</c:v>
                </c:pt>
                <c:pt idx="32">
                  <c:v>0.76500000000000001</c:v>
                </c:pt>
                <c:pt idx="33">
                  <c:v>0.88057142857142856</c:v>
                </c:pt>
                <c:pt idx="34">
                  <c:v>0.5312260531286912</c:v>
                </c:pt>
                <c:pt idx="35">
                  <c:v>0.55300023889221128</c:v>
                </c:pt>
                <c:pt idx="36">
                  <c:v>0.5879011655673253</c:v>
                </c:pt>
                <c:pt idx="37">
                  <c:v>0.63661473496993193</c:v>
                </c:pt>
                <c:pt idx="38">
                  <c:v>0.69623539116252153</c:v>
                </c:pt>
                <c:pt idx="39">
                  <c:v>0.76272545507471667</c:v>
                </c:pt>
                <c:pt idx="40">
                  <c:v>0.60448823258559448</c:v>
                </c:pt>
                <c:pt idx="41">
                  <c:v>0.63842833253636022</c:v>
                </c:pt>
                <c:pt idx="42">
                  <c:v>0.68752740586124605</c:v>
                </c:pt>
                <c:pt idx="43">
                  <c:v>0.71338526503006816</c:v>
                </c:pt>
                <c:pt idx="44">
                  <c:v>0.83376460883747849</c:v>
                </c:pt>
                <c:pt idx="45">
                  <c:v>0.99841740206814045</c:v>
                </c:pt>
                <c:pt idx="46">
                  <c:v>0.67500000000000004</c:v>
                </c:pt>
                <c:pt idx="47">
                  <c:v>0.7</c:v>
                </c:pt>
                <c:pt idx="48">
                  <c:v>0.73750000000000004</c:v>
                </c:pt>
                <c:pt idx="49">
                  <c:v>0.83333333333333337</c:v>
                </c:pt>
                <c:pt idx="50">
                  <c:v>0.91666666666666663</c:v>
                </c:pt>
                <c:pt idx="51">
                  <c:v>1</c:v>
                </c:pt>
                <c:pt idx="52">
                  <c:v>0.75</c:v>
                </c:pt>
                <c:pt idx="53">
                  <c:v>0.83333333333333337</c:v>
                </c:pt>
                <c:pt idx="54">
                  <c:v>0.91666666666666663</c:v>
                </c:pt>
                <c:pt idx="55">
                  <c:v>1</c:v>
                </c:pt>
                <c:pt idx="56">
                  <c:v>0.95833333333333337</c:v>
                </c:pt>
                <c:pt idx="57">
                  <c:v>1</c:v>
                </c:pt>
              </c:numCache>
            </c:numRef>
          </c:xVal>
          <c:yVal>
            <c:numRef>
              <c:f>Tabelle3!$L$9:$L$66</c:f>
              <c:numCache>
                <c:formatCode>General</c:formatCode>
                <c:ptCount val="58"/>
                <c:pt idx="12" formatCode="0.00E+00">
                  <c:v>0.01</c:v>
                </c:pt>
                <c:pt idx="13">
                  <c:v>0.15</c:v>
                </c:pt>
                <c:pt idx="14">
                  <c:v>6</c:v>
                </c:pt>
                <c:pt idx="15">
                  <c:v>3000</c:v>
                </c:pt>
                <c:pt idx="16">
                  <c:v>80000</c:v>
                </c:pt>
              </c:numCache>
            </c:numRef>
          </c:yVal>
          <c:smooth val="1"/>
        </c:ser>
        <c:ser>
          <c:idx val="4"/>
          <c:order val="4"/>
          <c:spPr>
            <a:ln w="38100">
              <a:solidFill>
                <a:srgbClr val="FF6600"/>
              </a:solidFill>
              <a:prstDash val="solid"/>
            </a:ln>
          </c:spPr>
          <c:marker>
            <c:symbol val="none"/>
          </c:marker>
          <c:xVal>
            <c:numRef>
              <c:f>Tabelle3!$H$9:$H$66</c:f>
              <c:numCache>
                <c:formatCode>General</c:formatCode>
                <c:ptCount val="58"/>
                <c:pt idx="0">
                  <c:v>0.53030303030303028</c:v>
                </c:pt>
                <c:pt idx="1">
                  <c:v>0.54545454545454541</c:v>
                </c:pt>
                <c:pt idx="2">
                  <c:v>0.60606060606060608</c:v>
                </c:pt>
                <c:pt idx="3">
                  <c:v>0.72727272727272729</c:v>
                </c:pt>
                <c:pt idx="4">
                  <c:v>0.66666666666666663</c:v>
                </c:pt>
                <c:pt idx="5">
                  <c:v>0.75757575757575757</c:v>
                </c:pt>
                <c:pt idx="6">
                  <c:v>0.90909090909090906</c:v>
                </c:pt>
                <c:pt idx="7">
                  <c:v>0.96969696969696972</c:v>
                </c:pt>
                <c:pt idx="8">
                  <c:v>0.56923076923076921</c:v>
                </c:pt>
                <c:pt idx="9">
                  <c:v>0.61538461538461542</c:v>
                </c:pt>
                <c:pt idx="10">
                  <c:v>0.69230769230769229</c:v>
                </c:pt>
                <c:pt idx="11">
                  <c:v>0.76923076923076927</c:v>
                </c:pt>
                <c:pt idx="12">
                  <c:v>0.57999999999999996</c:v>
                </c:pt>
                <c:pt idx="13">
                  <c:v>0.6</c:v>
                </c:pt>
                <c:pt idx="14">
                  <c:v>0.64</c:v>
                </c:pt>
                <c:pt idx="15">
                  <c:v>0.8</c:v>
                </c:pt>
                <c:pt idx="16">
                  <c:v>0.9</c:v>
                </c:pt>
                <c:pt idx="17">
                  <c:v>0.61363636363636365</c:v>
                </c:pt>
                <c:pt idx="18">
                  <c:v>0.68181818181818177</c:v>
                </c:pt>
                <c:pt idx="19">
                  <c:v>0.72727272727272729</c:v>
                </c:pt>
                <c:pt idx="20">
                  <c:v>0.81818181818181823</c:v>
                </c:pt>
                <c:pt idx="21">
                  <c:v>0.90909090909090906</c:v>
                </c:pt>
                <c:pt idx="22">
                  <c:v>0.6</c:v>
                </c:pt>
                <c:pt idx="23">
                  <c:v>0.75</c:v>
                </c:pt>
                <c:pt idx="24">
                  <c:v>0.85</c:v>
                </c:pt>
                <c:pt idx="25">
                  <c:v>0.6</c:v>
                </c:pt>
                <c:pt idx="26">
                  <c:v>0.75</c:v>
                </c:pt>
                <c:pt idx="27">
                  <c:v>0.92</c:v>
                </c:pt>
                <c:pt idx="28">
                  <c:v>0.56785714285714284</c:v>
                </c:pt>
                <c:pt idx="29">
                  <c:v>0.59571428571428575</c:v>
                </c:pt>
                <c:pt idx="30">
                  <c:v>0.63771428571428568</c:v>
                </c:pt>
                <c:pt idx="31">
                  <c:v>0.67500000000000004</c:v>
                </c:pt>
                <c:pt idx="32">
                  <c:v>0.76500000000000001</c:v>
                </c:pt>
                <c:pt idx="33">
                  <c:v>0.88057142857142856</c:v>
                </c:pt>
                <c:pt idx="34">
                  <c:v>0.5312260531286912</c:v>
                </c:pt>
                <c:pt idx="35">
                  <c:v>0.55300023889221128</c:v>
                </c:pt>
                <c:pt idx="36">
                  <c:v>0.5879011655673253</c:v>
                </c:pt>
                <c:pt idx="37">
                  <c:v>0.63661473496993193</c:v>
                </c:pt>
                <c:pt idx="38">
                  <c:v>0.69623539116252153</c:v>
                </c:pt>
                <c:pt idx="39">
                  <c:v>0.76272545507471667</c:v>
                </c:pt>
                <c:pt idx="40">
                  <c:v>0.60448823258559448</c:v>
                </c:pt>
                <c:pt idx="41">
                  <c:v>0.63842833253636022</c:v>
                </c:pt>
                <c:pt idx="42">
                  <c:v>0.68752740586124605</c:v>
                </c:pt>
                <c:pt idx="43">
                  <c:v>0.71338526503006816</c:v>
                </c:pt>
                <c:pt idx="44">
                  <c:v>0.83376460883747849</c:v>
                </c:pt>
                <c:pt idx="45">
                  <c:v>0.99841740206814045</c:v>
                </c:pt>
                <c:pt idx="46">
                  <c:v>0.67500000000000004</c:v>
                </c:pt>
                <c:pt idx="47">
                  <c:v>0.7</c:v>
                </c:pt>
                <c:pt idx="48">
                  <c:v>0.73750000000000004</c:v>
                </c:pt>
                <c:pt idx="49">
                  <c:v>0.83333333333333337</c:v>
                </c:pt>
                <c:pt idx="50">
                  <c:v>0.91666666666666663</c:v>
                </c:pt>
                <c:pt idx="51">
                  <c:v>1</c:v>
                </c:pt>
                <c:pt idx="52">
                  <c:v>0.75</c:v>
                </c:pt>
                <c:pt idx="53">
                  <c:v>0.83333333333333337</c:v>
                </c:pt>
                <c:pt idx="54">
                  <c:v>0.91666666666666663</c:v>
                </c:pt>
                <c:pt idx="55">
                  <c:v>1</c:v>
                </c:pt>
                <c:pt idx="56">
                  <c:v>0.95833333333333337</c:v>
                </c:pt>
                <c:pt idx="57">
                  <c:v>1</c:v>
                </c:pt>
              </c:numCache>
            </c:numRef>
          </c:xVal>
          <c:yVal>
            <c:numRef>
              <c:f>Tabelle3!$M$9:$M$66</c:f>
              <c:numCache>
                <c:formatCode>General</c:formatCode>
                <c:ptCount val="58"/>
                <c:pt idx="17">
                  <c:v>18</c:v>
                </c:pt>
                <c:pt idx="18">
                  <c:v>300</c:v>
                </c:pt>
                <c:pt idx="19">
                  <c:v>1300</c:v>
                </c:pt>
                <c:pt idx="20">
                  <c:v>7000</c:v>
                </c:pt>
                <c:pt idx="21">
                  <c:v>15000</c:v>
                </c:pt>
              </c:numCache>
            </c:numRef>
          </c:yVal>
          <c:smooth val="1"/>
        </c:ser>
        <c:ser>
          <c:idx val="5"/>
          <c:order val="5"/>
          <c:spPr>
            <a:ln w="38100">
              <a:solidFill>
                <a:srgbClr val="808000"/>
              </a:solidFill>
              <a:prstDash val="solid"/>
            </a:ln>
          </c:spPr>
          <c:marker>
            <c:symbol val="none"/>
          </c:marker>
          <c:xVal>
            <c:numRef>
              <c:f>Tabelle3!$H$9:$H$66</c:f>
              <c:numCache>
                <c:formatCode>General</c:formatCode>
                <c:ptCount val="58"/>
                <c:pt idx="0">
                  <c:v>0.53030303030303028</c:v>
                </c:pt>
                <c:pt idx="1">
                  <c:v>0.54545454545454541</c:v>
                </c:pt>
                <c:pt idx="2">
                  <c:v>0.60606060606060608</c:v>
                </c:pt>
                <c:pt idx="3">
                  <c:v>0.72727272727272729</c:v>
                </c:pt>
                <c:pt idx="4">
                  <c:v>0.66666666666666663</c:v>
                </c:pt>
                <c:pt idx="5">
                  <c:v>0.75757575757575757</c:v>
                </c:pt>
                <c:pt idx="6">
                  <c:v>0.90909090909090906</c:v>
                </c:pt>
                <c:pt idx="7">
                  <c:v>0.96969696969696972</c:v>
                </c:pt>
                <c:pt idx="8">
                  <c:v>0.56923076923076921</c:v>
                </c:pt>
                <c:pt idx="9">
                  <c:v>0.61538461538461542</c:v>
                </c:pt>
                <c:pt idx="10">
                  <c:v>0.69230769230769229</c:v>
                </c:pt>
                <c:pt idx="11">
                  <c:v>0.76923076923076927</c:v>
                </c:pt>
                <c:pt idx="12">
                  <c:v>0.57999999999999996</c:v>
                </c:pt>
                <c:pt idx="13">
                  <c:v>0.6</c:v>
                </c:pt>
                <c:pt idx="14">
                  <c:v>0.64</c:v>
                </c:pt>
                <c:pt idx="15">
                  <c:v>0.8</c:v>
                </c:pt>
                <c:pt idx="16">
                  <c:v>0.9</c:v>
                </c:pt>
                <c:pt idx="17">
                  <c:v>0.61363636363636365</c:v>
                </c:pt>
                <c:pt idx="18">
                  <c:v>0.68181818181818177</c:v>
                </c:pt>
                <c:pt idx="19">
                  <c:v>0.72727272727272729</c:v>
                </c:pt>
                <c:pt idx="20">
                  <c:v>0.81818181818181823</c:v>
                </c:pt>
                <c:pt idx="21">
                  <c:v>0.90909090909090906</c:v>
                </c:pt>
                <c:pt idx="22">
                  <c:v>0.6</c:v>
                </c:pt>
                <c:pt idx="23">
                  <c:v>0.75</c:v>
                </c:pt>
                <c:pt idx="24">
                  <c:v>0.85</c:v>
                </c:pt>
                <c:pt idx="25">
                  <c:v>0.6</c:v>
                </c:pt>
                <c:pt idx="26">
                  <c:v>0.75</c:v>
                </c:pt>
                <c:pt idx="27">
                  <c:v>0.92</c:v>
                </c:pt>
                <c:pt idx="28">
                  <c:v>0.56785714285714284</c:v>
                </c:pt>
                <c:pt idx="29">
                  <c:v>0.59571428571428575</c:v>
                </c:pt>
                <c:pt idx="30">
                  <c:v>0.63771428571428568</c:v>
                </c:pt>
                <c:pt idx="31">
                  <c:v>0.67500000000000004</c:v>
                </c:pt>
                <c:pt idx="32">
                  <c:v>0.76500000000000001</c:v>
                </c:pt>
                <c:pt idx="33">
                  <c:v>0.88057142857142856</c:v>
                </c:pt>
                <c:pt idx="34">
                  <c:v>0.5312260531286912</c:v>
                </c:pt>
                <c:pt idx="35">
                  <c:v>0.55300023889221128</c:v>
                </c:pt>
                <c:pt idx="36">
                  <c:v>0.5879011655673253</c:v>
                </c:pt>
                <c:pt idx="37">
                  <c:v>0.63661473496993193</c:v>
                </c:pt>
                <c:pt idx="38">
                  <c:v>0.69623539116252153</c:v>
                </c:pt>
                <c:pt idx="39">
                  <c:v>0.76272545507471667</c:v>
                </c:pt>
                <c:pt idx="40">
                  <c:v>0.60448823258559448</c:v>
                </c:pt>
                <c:pt idx="41">
                  <c:v>0.63842833253636022</c:v>
                </c:pt>
                <c:pt idx="42">
                  <c:v>0.68752740586124605</c:v>
                </c:pt>
                <c:pt idx="43">
                  <c:v>0.71338526503006816</c:v>
                </c:pt>
                <c:pt idx="44">
                  <c:v>0.83376460883747849</c:v>
                </c:pt>
                <c:pt idx="45">
                  <c:v>0.99841740206814045</c:v>
                </c:pt>
                <c:pt idx="46">
                  <c:v>0.67500000000000004</c:v>
                </c:pt>
                <c:pt idx="47">
                  <c:v>0.7</c:v>
                </c:pt>
                <c:pt idx="48">
                  <c:v>0.73750000000000004</c:v>
                </c:pt>
                <c:pt idx="49">
                  <c:v>0.83333333333333337</c:v>
                </c:pt>
                <c:pt idx="50">
                  <c:v>0.91666666666666663</c:v>
                </c:pt>
                <c:pt idx="51">
                  <c:v>1</c:v>
                </c:pt>
                <c:pt idx="52">
                  <c:v>0.75</c:v>
                </c:pt>
                <c:pt idx="53">
                  <c:v>0.83333333333333337</c:v>
                </c:pt>
                <c:pt idx="54">
                  <c:v>0.91666666666666663</c:v>
                </c:pt>
                <c:pt idx="55">
                  <c:v>1</c:v>
                </c:pt>
                <c:pt idx="56">
                  <c:v>0.95833333333333337</c:v>
                </c:pt>
                <c:pt idx="57">
                  <c:v>1</c:v>
                </c:pt>
              </c:numCache>
            </c:numRef>
          </c:xVal>
          <c:yVal>
            <c:numRef>
              <c:f>Tabelle3!$N$9:$N$66</c:f>
              <c:numCache>
                <c:formatCode>General</c:formatCode>
                <c:ptCount val="58"/>
                <c:pt idx="22">
                  <c:v>6</c:v>
                </c:pt>
                <c:pt idx="23">
                  <c:v>4000</c:v>
                </c:pt>
                <c:pt idx="24">
                  <c:v>100000</c:v>
                </c:pt>
              </c:numCache>
            </c:numRef>
          </c:yVal>
          <c:smooth val="1"/>
        </c:ser>
        <c:ser>
          <c:idx val="6"/>
          <c:order val="6"/>
          <c:spPr>
            <a:ln w="38100">
              <a:solidFill>
                <a:srgbClr val="00CCFF"/>
              </a:solidFill>
              <a:prstDash val="solid"/>
            </a:ln>
          </c:spPr>
          <c:marker>
            <c:symbol val="none"/>
          </c:marker>
          <c:xVal>
            <c:numRef>
              <c:f>Tabelle3!$H$9:$H$66</c:f>
              <c:numCache>
                <c:formatCode>General</c:formatCode>
                <c:ptCount val="58"/>
                <c:pt idx="0">
                  <c:v>0.53030303030303028</c:v>
                </c:pt>
                <c:pt idx="1">
                  <c:v>0.54545454545454541</c:v>
                </c:pt>
                <c:pt idx="2">
                  <c:v>0.60606060606060608</c:v>
                </c:pt>
                <c:pt idx="3">
                  <c:v>0.72727272727272729</c:v>
                </c:pt>
                <c:pt idx="4">
                  <c:v>0.66666666666666663</c:v>
                </c:pt>
                <c:pt idx="5">
                  <c:v>0.75757575757575757</c:v>
                </c:pt>
                <c:pt idx="6">
                  <c:v>0.90909090909090906</c:v>
                </c:pt>
                <c:pt idx="7">
                  <c:v>0.96969696969696972</c:v>
                </c:pt>
                <c:pt idx="8">
                  <c:v>0.56923076923076921</c:v>
                </c:pt>
                <c:pt idx="9">
                  <c:v>0.61538461538461542</c:v>
                </c:pt>
                <c:pt idx="10">
                  <c:v>0.69230769230769229</c:v>
                </c:pt>
                <c:pt idx="11">
                  <c:v>0.76923076923076927</c:v>
                </c:pt>
                <c:pt idx="12">
                  <c:v>0.57999999999999996</c:v>
                </c:pt>
                <c:pt idx="13">
                  <c:v>0.6</c:v>
                </c:pt>
                <c:pt idx="14">
                  <c:v>0.64</c:v>
                </c:pt>
                <c:pt idx="15">
                  <c:v>0.8</c:v>
                </c:pt>
                <c:pt idx="16">
                  <c:v>0.9</c:v>
                </c:pt>
                <c:pt idx="17">
                  <c:v>0.61363636363636365</c:v>
                </c:pt>
                <c:pt idx="18">
                  <c:v>0.68181818181818177</c:v>
                </c:pt>
                <c:pt idx="19">
                  <c:v>0.72727272727272729</c:v>
                </c:pt>
                <c:pt idx="20">
                  <c:v>0.81818181818181823</c:v>
                </c:pt>
                <c:pt idx="21">
                  <c:v>0.90909090909090906</c:v>
                </c:pt>
                <c:pt idx="22">
                  <c:v>0.6</c:v>
                </c:pt>
                <c:pt idx="23">
                  <c:v>0.75</c:v>
                </c:pt>
                <c:pt idx="24">
                  <c:v>0.85</c:v>
                </c:pt>
                <c:pt idx="25">
                  <c:v>0.6</c:v>
                </c:pt>
                <c:pt idx="26">
                  <c:v>0.75</c:v>
                </c:pt>
                <c:pt idx="27">
                  <c:v>0.92</c:v>
                </c:pt>
                <c:pt idx="28">
                  <c:v>0.56785714285714284</c:v>
                </c:pt>
                <c:pt idx="29">
                  <c:v>0.59571428571428575</c:v>
                </c:pt>
                <c:pt idx="30">
                  <c:v>0.63771428571428568</c:v>
                </c:pt>
                <c:pt idx="31">
                  <c:v>0.67500000000000004</c:v>
                </c:pt>
                <c:pt idx="32">
                  <c:v>0.76500000000000001</c:v>
                </c:pt>
                <c:pt idx="33">
                  <c:v>0.88057142857142856</c:v>
                </c:pt>
                <c:pt idx="34">
                  <c:v>0.5312260531286912</c:v>
                </c:pt>
                <c:pt idx="35">
                  <c:v>0.55300023889221128</c:v>
                </c:pt>
                <c:pt idx="36">
                  <c:v>0.5879011655673253</c:v>
                </c:pt>
                <c:pt idx="37">
                  <c:v>0.63661473496993193</c:v>
                </c:pt>
                <c:pt idx="38">
                  <c:v>0.69623539116252153</c:v>
                </c:pt>
                <c:pt idx="39">
                  <c:v>0.76272545507471667</c:v>
                </c:pt>
                <c:pt idx="40">
                  <c:v>0.60448823258559448</c:v>
                </c:pt>
                <c:pt idx="41">
                  <c:v>0.63842833253636022</c:v>
                </c:pt>
                <c:pt idx="42">
                  <c:v>0.68752740586124605</c:v>
                </c:pt>
                <c:pt idx="43">
                  <c:v>0.71338526503006816</c:v>
                </c:pt>
                <c:pt idx="44">
                  <c:v>0.83376460883747849</c:v>
                </c:pt>
                <c:pt idx="45">
                  <c:v>0.99841740206814045</c:v>
                </c:pt>
                <c:pt idx="46">
                  <c:v>0.67500000000000004</c:v>
                </c:pt>
                <c:pt idx="47">
                  <c:v>0.7</c:v>
                </c:pt>
                <c:pt idx="48">
                  <c:v>0.73750000000000004</c:v>
                </c:pt>
                <c:pt idx="49">
                  <c:v>0.83333333333333337</c:v>
                </c:pt>
                <c:pt idx="50">
                  <c:v>0.91666666666666663</c:v>
                </c:pt>
                <c:pt idx="51">
                  <c:v>1</c:v>
                </c:pt>
                <c:pt idx="52">
                  <c:v>0.75</c:v>
                </c:pt>
                <c:pt idx="53">
                  <c:v>0.83333333333333337</c:v>
                </c:pt>
                <c:pt idx="54">
                  <c:v>0.91666666666666663</c:v>
                </c:pt>
                <c:pt idx="55">
                  <c:v>1</c:v>
                </c:pt>
                <c:pt idx="56">
                  <c:v>0.95833333333333337</c:v>
                </c:pt>
                <c:pt idx="57">
                  <c:v>1</c:v>
                </c:pt>
              </c:numCache>
            </c:numRef>
          </c:xVal>
          <c:yVal>
            <c:numRef>
              <c:f>Tabelle3!$O$9:$O$66</c:f>
              <c:numCache>
                <c:formatCode>General</c:formatCode>
                <c:ptCount val="58"/>
                <c:pt idx="25">
                  <c:v>0.1</c:v>
                </c:pt>
                <c:pt idx="26">
                  <c:v>200</c:v>
                </c:pt>
                <c:pt idx="27">
                  <c:v>100000</c:v>
                </c:pt>
              </c:numCache>
            </c:numRef>
          </c:yVal>
          <c:smooth val="1"/>
        </c:ser>
        <c:ser>
          <c:idx val="7"/>
          <c:order val="7"/>
          <c:spPr>
            <a:ln w="38100">
              <a:solidFill>
                <a:srgbClr val="99CCFF"/>
              </a:solidFill>
              <a:prstDash val="solid"/>
            </a:ln>
          </c:spPr>
          <c:marker>
            <c:symbol val="none"/>
          </c:marker>
          <c:xVal>
            <c:numRef>
              <c:f>Tabelle3!$H$9:$H$66</c:f>
              <c:numCache>
                <c:formatCode>General</c:formatCode>
                <c:ptCount val="58"/>
                <c:pt idx="0">
                  <c:v>0.53030303030303028</c:v>
                </c:pt>
                <c:pt idx="1">
                  <c:v>0.54545454545454541</c:v>
                </c:pt>
                <c:pt idx="2">
                  <c:v>0.60606060606060608</c:v>
                </c:pt>
                <c:pt idx="3">
                  <c:v>0.72727272727272729</c:v>
                </c:pt>
                <c:pt idx="4">
                  <c:v>0.66666666666666663</c:v>
                </c:pt>
                <c:pt idx="5">
                  <c:v>0.75757575757575757</c:v>
                </c:pt>
                <c:pt idx="6">
                  <c:v>0.90909090909090906</c:v>
                </c:pt>
                <c:pt idx="7">
                  <c:v>0.96969696969696972</c:v>
                </c:pt>
                <c:pt idx="8">
                  <c:v>0.56923076923076921</c:v>
                </c:pt>
                <c:pt idx="9">
                  <c:v>0.61538461538461542</c:v>
                </c:pt>
                <c:pt idx="10">
                  <c:v>0.69230769230769229</c:v>
                </c:pt>
                <c:pt idx="11">
                  <c:v>0.76923076923076927</c:v>
                </c:pt>
                <c:pt idx="12">
                  <c:v>0.57999999999999996</c:v>
                </c:pt>
                <c:pt idx="13">
                  <c:v>0.6</c:v>
                </c:pt>
                <c:pt idx="14">
                  <c:v>0.64</c:v>
                </c:pt>
                <c:pt idx="15">
                  <c:v>0.8</c:v>
                </c:pt>
                <c:pt idx="16">
                  <c:v>0.9</c:v>
                </c:pt>
                <c:pt idx="17">
                  <c:v>0.61363636363636365</c:v>
                </c:pt>
                <c:pt idx="18">
                  <c:v>0.68181818181818177</c:v>
                </c:pt>
                <c:pt idx="19">
                  <c:v>0.72727272727272729</c:v>
                </c:pt>
                <c:pt idx="20">
                  <c:v>0.81818181818181823</c:v>
                </c:pt>
                <c:pt idx="21">
                  <c:v>0.90909090909090906</c:v>
                </c:pt>
                <c:pt idx="22">
                  <c:v>0.6</c:v>
                </c:pt>
                <c:pt idx="23">
                  <c:v>0.75</c:v>
                </c:pt>
                <c:pt idx="24">
                  <c:v>0.85</c:v>
                </c:pt>
                <c:pt idx="25">
                  <c:v>0.6</c:v>
                </c:pt>
                <c:pt idx="26">
                  <c:v>0.75</c:v>
                </c:pt>
                <c:pt idx="27">
                  <c:v>0.92</c:v>
                </c:pt>
                <c:pt idx="28">
                  <c:v>0.56785714285714284</c:v>
                </c:pt>
                <c:pt idx="29">
                  <c:v>0.59571428571428575</c:v>
                </c:pt>
                <c:pt idx="30">
                  <c:v>0.63771428571428568</c:v>
                </c:pt>
                <c:pt idx="31">
                  <c:v>0.67500000000000004</c:v>
                </c:pt>
                <c:pt idx="32">
                  <c:v>0.76500000000000001</c:v>
                </c:pt>
                <c:pt idx="33">
                  <c:v>0.88057142857142856</c:v>
                </c:pt>
                <c:pt idx="34">
                  <c:v>0.5312260531286912</c:v>
                </c:pt>
                <c:pt idx="35">
                  <c:v>0.55300023889221128</c:v>
                </c:pt>
                <c:pt idx="36">
                  <c:v>0.5879011655673253</c:v>
                </c:pt>
                <c:pt idx="37">
                  <c:v>0.63661473496993193</c:v>
                </c:pt>
                <c:pt idx="38">
                  <c:v>0.69623539116252153</c:v>
                </c:pt>
                <c:pt idx="39">
                  <c:v>0.76272545507471667</c:v>
                </c:pt>
                <c:pt idx="40">
                  <c:v>0.60448823258559448</c:v>
                </c:pt>
                <c:pt idx="41">
                  <c:v>0.63842833253636022</c:v>
                </c:pt>
                <c:pt idx="42">
                  <c:v>0.68752740586124605</c:v>
                </c:pt>
                <c:pt idx="43">
                  <c:v>0.71338526503006816</c:v>
                </c:pt>
                <c:pt idx="44">
                  <c:v>0.83376460883747849</c:v>
                </c:pt>
                <c:pt idx="45">
                  <c:v>0.99841740206814045</c:v>
                </c:pt>
                <c:pt idx="46">
                  <c:v>0.67500000000000004</c:v>
                </c:pt>
                <c:pt idx="47">
                  <c:v>0.7</c:v>
                </c:pt>
                <c:pt idx="48">
                  <c:v>0.73750000000000004</c:v>
                </c:pt>
                <c:pt idx="49">
                  <c:v>0.83333333333333337</c:v>
                </c:pt>
                <c:pt idx="50">
                  <c:v>0.91666666666666663</c:v>
                </c:pt>
                <c:pt idx="51">
                  <c:v>1</c:v>
                </c:pt>
                <c:pt idx="52">
                  <c:v>0.75</c:v>
                </c:pt>
                <c:pt idx="53">
                  <c:v>0.83333333333333337</c:v>
                </c:pt>
                <c:pt idx="54">
                  <c:v>0.91666666666666663</c:v>
                </c:pt>
                <c:pt idx="55">
                  <c:v>1</c:v>
                </c:pt>
                <c:pt idx="56">
                  <c:v>0.95833333333333337</c:v>
                </c:pt>
                <c:pt idx="57">
                  <c:v>1</c:v>
                </c:pt>
              </c:numCache>
            </c:numRef>
          </c:xVal>
          <c:yVal>
            <c:numRef>
              <c:f>Tabelle3!$P$9:$P$66</c:f>
              <c:numCache>
                <c:formatCode>General</c:formatCode>
                <c:ptCount val="58"/>
                <c:pt idx="28">
                  <c:v>0.1</c:v>
                </c:pt>
                <c:pt idx="29">
                  <c:v>1</c:v>
                </c:pt>
                <c:pt idx="30">
                  <c:v>10</c:v>
                </c:pt>
                <c:pt idx="31">
                  <c:v>100</c:v>
                </c:pt>
                <c:pt idx="32">
                  <c:v>1000</c:v>
                </c:pt>
                <c:pt idx="33">
                  <c:v>10000</c:v>
                </c:pt>
              </c:numCache>
            </c:numRef>
          </c:yVal>
          <c:smooth val="1"/>
        </c:ser>
        <c:ser>
          <c:idx val="8"/>
          <c:order val="8"/>
          <c:spPr>
            <a:ln w="38100">
              <a:solidFill>
                <a:srgbClr val="993300"/>
              </a:solidFill>
              <a:prstDash val="solid"/>
            </a:ln>
          </c:spPr>
          <c:marker>
            <c:symbol val="none"/>
          </c:marker>
          <c:xVal>
            <c:numRef>
              <c:f>Tabelle3!$H$9:$H$66</c:f>
              <c:numCache>
                <c:formatCode>General</c:formatCode>
                <c:ptCount val="58"/>
                <c:pt idx="0">
                  <c:v>0.53030303030303028</c:v>
                </c:pt>
                <c:pt idx="1">
                  <c:v>0.54545454545454541</c:v>
                </c:pt>
                <c:pt idx="2">
                  <c:v>0.60606060606060608</c:v>
                </c:pt>
                <c:pt idx="3">
                  <c:v>0.72727272727272729</c:v>
                </c:pt>
                <c:pt idx="4">
                  <c:v>0.66666666666666663</c:v>
                </c:pt>
                <c:pt idx="5">
                  <c:v>0.75757575757575757</c:v>
                </c:pt>
                <c:pt idx="6">
                  <c:v>0.90909090909090906</c:v>
                </c:pt>
                <c:pt idx="7">
                  <c:v>0.96969696969696972</c:v>
                </c:pt>
                <c:pt idx="8">
                  <c:v>0.56923076923076921</c:v>
                </c:pt>
                <c:pt idx="9">
                  <c:v>0.61538461538461542</c:v>
                </c:pt>
                <c:pt idx="10">
                  <c:v>0.69230769230769229</c:v>
                </c:pt>
                <c:pt idx="11">
                  <c:v>0.76923076923076927</c:v>
                </c:pt>
                <c:pt idx="12">
                  <c:v>0.57999999999999996</c:v>
                </c:pt>
                <c:pt idx="13">
                  <c:v>0.6</c:v>
                </c:pt>
                <c:pt idx="14">
                  <c:v>0.64</c:v>
                </c:pt>
                <c:pt idx="15">
                  <c:v>0.8</c:v>
                </c:pt>
                <c:pt idx="16">
                  <c:v>0.9</c:v>
                </c:pt>
                <c:pt idx="17">
                  <c:v>0.61363636363636365</c:v>
                </c:pt>
                <c:pt idx="18">
                  <c:v>0.68181818181818177</c:v>
                </c:pt>
                <c:pt idx="19">
                  <c:v>0.72727272727272729</c:v>
                </c:pt>
                <c:pt idx="20">
                  <c:v>0.81818181818181823</c:v>
                </c:pt>
                <c:pt idx="21">
                  <c:v>0.90909090909090906</c:v>
                </c:pt>
                <c:pt idx="22">
                  <c:v>0.6</c:v>
                </c:pt>
                <c:pt idx="23">
                  <c:v>0.75</c:v>
                </c:pt>
                <c:pt idx="24">
                  <c:v>0.85</c:v>
                </c:pt>
                <c:pt idx="25">
                  <c:v>0.6</c:v>
                </c:pt>
                <c:pt idx="26">
                  <c:v>0.75</c:v>
                </c:pt>
                <c:pt idx="27">
                  <c:v>0.92</c:v>
                </c:pt>
                <c:pt idx="28">
                  <c:v>0.56785714285714284</c:v>
                </c:pt>
                <c:pt idx="29">
                  <c:v>0.59571428571428575</c:v>
                </c:pt>
                <c:pt idx="30">
                  <c:v>0.63771428571428568</c:v>
                </c:pt>
                <c:pt idx="31">
                  <c:v>0.67500000000000004</c:v>
                </c:pt>
                <c:pt idx="32">
                  <c:v>0.76500000000000001</c:v>
                </c:pt>
                <c:pt idx="33">
                  <c:v>0.88057142857142856</c:v>
                </c:pt>
                <c:pt idx="34">
                  <c:v>0.5312260531286912</c:v>
                </c:pt>
                <c:pt idx="35">
                  <c:v>0.55300023889221128</c:v>
                </c:pt>
                <c:pt idx="36">
                  <c:v>0.5879011655673253</c:v>
                </c:pt>
                <c:pt idx="37">
                  <c:v>0.63661473496993193</c:v>
                </c:pt>
                <c:pt idx="38">
                  <c:v>0.69623539116252153</c:v>
                </c:pt>
                <c:pt idx="39">
                  <c:v>0.76272545507471667</c:v>
                </c:pt>
                <c:pt idx="40">
                  <c:v>0.60448823258559448</c:v>
                </c:pt>
                <c:pt idx="41">
                  <c:v>0.63842833253636022</c:v>
                </c:pt>
                <c:pt idx="42">
                  <c:v>0.68752740586124605</c:v>
                </c:pt>
                <c:pt idx="43">
                  <c:v>0.71338526503006816</c:v>
                </c:pt>
                <c:pt idx="44">
                  <c:v>0.83376460883747849</c:v>
                </c:pt>
                <c:pt idx="45">
                  <c:v>0.99841740206814045</c:v>
                </c:pt>
                <c:pt idx="46">
                  <c:v>0.67500000000000004</c:v>
                </c:pt>
                <c:pt idx="47">
                  <c:v>0.7</c:v>
                </c:pt>
                <c:pt idx="48">
                  <c:v>0.73750000000000004</c:v>
                </c:pt>
                <c:pt idx="49">
                  <c:v>0.83333333333333337</c:v>
                </c:pt>
                <c:pt idx="50">
                  <c:v>0.91666666666666663</c:v>
                </c:pt>
                <c:pt idx="51">
                  <c:v>1</c:v>
                </c:pt>
                <c:pt idx="52">
                  <c:v>0.75</c:v>
                </c:pt>
                <c:pt idx="53">
                  <c:v>0.83333333333333337</c:v>
                </c:pt>
                <c:pt idx="54">
                  <c:v>0.91666666666666663</c:v>
                </c:pt>
                <c:pt idx="55">
                  <c:v>1</c:v>
                </c:pt>
                <c:pt idx="56">
                  <c:v>0.95833333333333337</c:v>
                </c:pt>
                <c:pt idx="57">
                  <c:v>1</c:v>
                </c:pt>
              </c:numCache>
            </c:numRef>
          </c:xVal>
          <c:yVal>
            <c:numRef>
              <c:f>Tabelle3!$Q$9:$Q$66</c:f>
              <c:numCache>
                <c:formatCode>General</c:formatCode>
                <c:ptCount val="58"/>
                <c:pt idx="34">
                  <c:v>0.1</c:v>
                </c:pt>
                <c:pt idx="35">
                  <c:v>1</c:v>
                </c:pt>
                <c:pt idx="36">
                  <c:v>10</c:v>
                </c:pt>
                <c:pt idx="37">
                  <c:v>100</c:v>
                </c:pt>
                <c:pt idx="38">
                  <c:v>1000</c:v>
                </c:pt>
                <c:pt idx="39">
                  <c:v>10000</c:v>
                </c:pt>
              </c:numCache>
            </c:numRef>
          </c:yVal>
          <c:smooth val="1"/>
        </c:ser>
        <c:ser>
          <c:idx val="9"/>
          <c:order val="9"/>
          <c:spPr>
            <a:ln w="38100">
              <a:solidFill>
                <a:srgbClr val="FF8080"/>
              </a:solidFill>
              <a:prstDash val="solid"/>
            </a:ln>
          </c:spPr>
          <c:marker>
            <c:symbol val="none"/>
          </c:marker>
          <c:xVal>
            <c:numRef>
              <c:f>Tabelle3!$H$9:$H$66</c:f>
              <c:numCache>
                <c:formatCode>General</c:formatCode>
                <c:ptCount val="58"/>
                <c:pt idx="0">
                  <c:v>0.53030303030303028</c:v>
                </c:pt>
                <c:pt idx="1">
                  <c:v>0.54545454545454541</c:v>
                </c:pt>
                <c:pt idx="2">
                  <c:v>0.60606060606060608</c:v>
                </c:pt>
                <c:pt idx="3">
                  <c:v>0.72727272727272729</c:v>
                </c:pt>
                <c:pt idx="4">
                  <c:v>0.66666666666666663</c:v>
                </c:pt>
                <c:pt idx="5">
                  <c:v>0.75757575757575757</c:v>
                </c:pt>
                <c:pt idx="6">
                  <c:v>0.90909090909090906</c:v>
                </c:pt>
                <c:pt idx="7">
                  <c:v>0.96969696969696972</c:v>
                </c:pt>
                <c:pt idx="8">
                  <c:v>0.56923076923076921</c:v>
                </c:pt>
                <c:pt idx="9">
                  <c:v>0.61538461538461542</c:v>
                </c:pt>
                <c:pt idx="10">
                  <c:v>0.69230769230769229</c:v>
                </c:pt>
                <c:pt idx="11">
                  <c:v>0.76923076923076927</c:v>
                </c:pt>
                <c:pt idx="12">
                  <c:v>0.57999999999999996</c:v>
                </c:pt>
                <c:pt idx="13">
                  <c:v>0.6</c:v>
                </c:pt>
                <c:pt idx="14">
                  <c:v>0.64</c:v>
                </c:pt>
                <c:pt idx="15">
                  <c:v>0.8</c:v>
                </c:pt>
                <c:pt idx="16">
                  <c:v>0.9</c:v>
                </c:pt>
                <c:pt idx="17">
                  <c:v>0.61363636363636365</c:v>
                </c:pt>
                <c:pt idx="18">
                  <c:v>0.68181818181818177</c:v>
                </c:pt>
                <c:pt idx="19">
                  <c:v>0.72727272727272729</c:v>
                </c:pt>
                <c:pt idx="20">
                  <c:v>0.81818181818181823</c:v>
                </c:pt>
                <c:pt idx="21">
                  <c:v>0.90909090909090906</c:v>
                </c:pt>
                <c:pt idx="22">
                  <c:v>0.6</c:v>
                </c:pt>
                <c:pt idx="23">
                  <c:v>0.75</c:v>
                </c:pt>
                <c:pt idx="24">
                  <c:v>0.85</c:v>
                </c:pt>
                <c:pt idx="25">
                  <c:v>0.6</c:v>
                </c:pt>
                <c:pt idx="26">
                  <c:v>0.75</c:v>
                </c:pt>
                <c:pt idx="27">
                  <c:v>0.92</c:v>
                </c:pt>
                <c:pt idx="28">
                  <c:v>0.56785714285714284</c:v>
                </c:pt>
                <c:pt idx="29">
                  <c:v>0.59571428571428575</c:v>
                </c:pt>
                <c:pt idx="30">
                  <c:v>0.63771428571428568</c:v>
                </c:pt>
                <c:pt idx="31">
                  <c:v>0.67500000000000004</c:v>
                </c:pt>
                <c:pt idx="32">
                  <c:v>0.76500000000000001</c:v>
                </c:pt>
                <c:pt idx="33">
                  <c:v>0.88057142857142856</c:v>
                </c:pt>
                <c:pt idx="34">
                  <c:v>0.5312260531286912</c:v>
                </c:pt>
                <c:pt idx="35">
                  <c:v>0.55300023889221128</c:v>
                </c:pt>
                <c:pt idx="36">
                  <c:v>0.5879011655673253</c:v>
                </c:pt>
                <c:pt idx="37">
                  <c:v>0.63661473496993193</c:v>
                </c:pt>
                <c:pt idx="38">
                  <c:v>0.69623539116252153</c:v>
                </c:pt>
                <c:pt idx="39">
                  <c:v>0.76272545507471667</c:v>
                </c:pt>
                <c:pt idx="40">
                  <c:v>0.60448823258559448</c:v>
                </c:pt>
                <c:pt idx="41">
                  <c:v>0.63842833253636022</c:v>
                </c:pt>
                <c:pt idx="42">
                  <c:v>0.68752740586124605</c:v>
                </c:pt>
                <c:pt idx="43">
                  <c:v>0.71338526503006816</c:v>
                </c:pt>
                <c:pt idx="44">
                  <c:v>0.83376460883747849</c:v>
                </c:pt>
                <c:pt idx="45">
                  <c:v>0.99841740206814045</c:v>
                </c:pt>
                <c:pt idx="46">
                  <c:v>0.67500000000000004</c:v>
                </c:pt>
                <c:pt idx="47">
                  <c:v>0.7</c:v>
                </c:pt>
                <c:pt idx="48">
                  <c:v>0.73750000000000004</c:v>
                </c:pt>
                <c:pt idx="49">
                  <c:v>0.83333333333333337</c:v>
                </c:pt>
                <c:pt idx="50">
                  <c:v>0.91666666666666663</c:v>
                </c:pt>
                <c:pt idx="51">
                  <c:v>1</c:v>
                </c:pt>
                <c:pt idx="52">
                  <c:v>0.75</c:v>
                </c:pt>
                <c:pt idx="53">
                  <c:v>0.83333333333333337</c:v>
                </c:pt>
                <c:pt idx="54">
                  <c:v>0.91666666666666663</c:v>
                </c:pt>
                <c:pt idx="55">
                  <c:v>1</c:v>
                </c:pt>
                <c:pt idx="56">
                  <c:v>0.95833333333333337</c:v>
                </c:pt>
                <c:pt idx="57">
                  <c:v>1</c:v>
                </c:pt>
              </c:numCache>
            </c:numRef>
          </c:xVal>
          <c:yVal>
            <c:numRef>
              <c:f>Tabelle3!$R$9:$R$66</c:f>
              <c:numCache>
                <c:formatCode>General</c:formatCode>
                <c:ptCount val="58"/>
                <c:pt idx="40">
                  <c:v>0.1</c:v>
                </c:pt>
                <c:pt idx="41">
                  <c:v>1</c:v>
                </c:pt>
                <c:pt idx="42">
                  <c:v>10</c:v>
                </c:pt>
                <c:pt idx="43">
                  <c:v>40</c:v>
                </c:pt>
                <c:pt idx="44">
                  <c:v>1000</c:v>
                </c:pt>
                <c:pt idx="45">
                  <c:v>10000</c:v>
                </c:pt>
              </c:numCache>
            </c:numRef>
          </c:yVal>
          <c:smooth val="1"/>
        </c:ser>
        <c:ser>
          <c:idx val="10"/>
          <c:order val="10"/>
          <c:spPr>
            <a:ln w="38100">
              <a:solidFill>
                <a:srgbClr val="FFFF00"/>
              </a:solidFill>
              <a:prstDash val="solid"/>
            </a:ln>
          </c:spPr>
          <c:marker>
            <c:symbol val="none"/>
          </c:marker>
          <c:xVal>
            <c:numRef>
              <c:f>Tabelle3!$H$9:$H$66</c:f>
              <c:numCache>
                <c:formatCode>General</c:formatCode>
                <c:ptCount val="58"/>
                <c:pt idx="0">
                  <c:v>0.53030303030303028</c:v>
                </c:pt>
                <c:pt idx="1">
                  <c:v>0.54545454545454541</c:v>
                </c:pt>
                <c:pt idx="2">
                  <c:v>0.60606060606060608</c:v>
                </c:pt>
                <c:pt idx="3">
                  <c:v>0.72727272727272729</c:v>
                </c:pt>
                <c:pt idx="4">
                  <c:v>0.66666666666666663</c:v>
                </c:pt>
                <c:pt idx="5">
                  <c:v>0.75757575757575757</c:v>
                </c:pt>
                <c:pt idx="6">
                  <c:v>0.90909090909090906</c:v>
                </c:pt>
                <c:pt idx="7">
                  <c:v>0.96969696969696972</c:v>
                </c:pt>
                <c:pt idx="8">
                  <c:v>0.56923076923076921</c:v>
                </c:pt>
                <c:pt idx="9">
                  <c:v>0.61538461538461542</c:v>
                </c:pt>
                <c:pt idx="10">
                  <c:v>0.69230769230769229</c:v>
                </c:pt>
                <c:pt idx="11">
                  <c:v>0.76923076923076927</c:v>
                </c:pt>
                <c:pt idx="12">
                  <c:v>0.57999999999999996</c:v>
                </c:pt>
                <c:pt idx="13">
                  <c:v>0.6</c:v>
                </c:pt>
                <c:pt idx="14">
                  <c:v>0.64</c:v>
                </c:pt>
                <c:pt idx="15">
                  <c:v>0.8</c:v>
                </c:pt>
                <c:pt idx="16">
                  <c:v>0.9</c:v>
                </c:pt>
                <c:pt idx="17">
                  <c:v>0.61363636363636365</c:v>
                </c:pt>
                <c:pt idx="18">
                  <c:v>0.68181818181818177</c:v>
                </c:pt>
                <c:pt idx="19">
                  <c:v>0.72727272727272729</c:v>
                </c:pt>
                <c:pt idx="20">
                  <c:v>0.81818181818181823</c:v>
                </c:pt>
                <c:pt idx="21">
                  <c:v>0.90909090909090906</c:v>
                </c:pt>
                <c:pt idx="22">
                  <c:v>0.6</c:v>
                </c:pt>
                <c:pt idx="23">
                  <c:v>0.75</c:v>
                </c:pt>
                <c:pt idx="24">
                  <c:v>0.85</c:v>
                </c:pt>
                <c:pt idx="25">
                  <c:v>0.6</c:v>
                </c:pt>
                <c:pt idx="26">
                  <c:v>0.75</c:v>
                </c:pt>
                <c:pt idx="27">
                  <c:v>0.92</c:v>
                </c:pt>
                <c:pt idx="28">
                  <c:v>0.56785714285714284</c:v>
                </c:pt>
                <c:pt idx="29">
                  <c:v>0.59571428571428575</c:v>
                </c:pt>
                <c:pt idx="30">
                  <c:v>0.63771428571428568</c:v>
                </c:pt>
                <c:pt idx="31">
                  <c:v>0.67500000000000004</c:v>
                </c:pt>
                <c:pt idx="32">
                  <c:v>0.76500000000000001</c:v>
                </c:pt>
                <c:pt idx="33">
                  <c:v>0.88057142857142856</c:v>
                </c:pt>
                <c:pt idx="34">
                  <c:v>0.5312260531286912</c:v>
                </c:pt>
                <c:pt idx="35">
                  <c:v>0.55300023889221128</c:v>
                </c:pt>
                <c:pt idx="36">
                  <c:v>0.5879011655673253</c:v>
                </c:pt>
                <c:pt idx="37">
                  <c:v>0.63661473496993193</c:v>
                </c:pt>
                <c:pt idx="38">
                  <c:v>0.69623539116252153</c:v>
                </c:pt>
                <c:pt idx="39">
                  <c:v>0.76272545507471667</c:v>
                </c:pt>
                <c:pt idx="40">
                  <c:v>0.60448823258559448</c:v>
                </c:pt>
                <c:pt idx="41">
                  <c:v>0.63842833253636022</c:v>
                </c:pt>
                <c:pt idx="42">
                  <c:v>0.68752740586124605</c:v>
                </c:pt>
                <c:pt idx="43">
                  <c:v>0.71338526503006816</c:v>
                </c:pt>
                <c:pt idx="44">
                  <c:v>0.83376460883747849</c:v>
                </c:pt>
                <c:pt idx="45">
                  <c:v>0.99841740206814045</c:v>
                </c:pt>
                <c:pt idx="46">
                  <c:v>0.67500000000000004</c:v>
                </c:pt>
                <c:pt idx="47">
                  <c:v>0.7</c:v>
                </c:pt>
                <c:pt idx="48">
                  <c:v>0.73750000000000004</c:v>
                </c:pt>
                <c:pt idx="49">
                  <c:v>0.83333333333333337</c:v>
                </c:pt>
                <c:pt idx="50">
                  <c:v>0.91666666666666663</c:v>
                </c:pt>
                <c:pt idx="51">
                  <c:v>1</c:v>
                </c:pt>
                <c:pt idx="52">
                  <c:v>0.75</c:v>
                </c:pt>
                <c:pt idx="53">
                  <c:v>0.83333333333333337</c:v>
                </c:pt>
                <c:pt idx="54">
                  <c:v>0.91666666666666663</c:v>
                </c:pt>
                <c:pt idx="55">
                  <c:v>1</c:v>
                </c:pt>
                <c:pt idx="56">
                  <c:v>0.95833333333333337</c:v>
                </c:pt>
                <c:pt idx="57">
                  <c:v>1</c:v>
                </c:pt>
              </c:numCache>
            </c:numRef>
          </c:xVal>
          <c:yVal>
            <c:numRef>
              <c:f>Tabelle3!$S$9:$S$66</c:f>
              <c:numCache>
                <c:formatCode>General</c:formatCode>
                <c:ptCount val="58"/>
                <c:pt idx="46">
                  <c:v>214.28571428571428</c:v>
                </c:pt>
                <c:pt idx="47">
                  <c:v>428.57142857142856</c:v>
                </c:pt>
                <c:pt idx="48">
                  <c:v>1178.5714285714284</c:v>
                </c:pt>
              </c:numCache>
            </c:numRef>
          </c:yVal>
          <c:smooth val="1"/>
        </c:ser>
        <c:ser>
          <c:idx val="11"/>
          <c:order val="11"/>
          <c:spPr>
            <a:ln w="38100">
              <a:solidFill>
                <a:srgbClr val="FFFF00"/>
              </a:solidFill>
              <a:prstDash val="solid"/>
            </a:ln>
          </c:spPr>
          <c:marker>
            <c:symbol val="none"/>
          </c:marker>
          <c:xVal>
            <c:numRef>
              <c:f>Tabelle3!$H$9:$H$66</c:f>
              <c:numCache>
                <c:formatCode>General</c:formatCode>
                <c:ptCount val="58"/>
                <c:pt idx="0">
                  <c:v>0.53030303030303028</c:v>
                </c:pt>
                <c:pt idx="1">
                  <c:v>0.54545454545454541</c:v>
                </c:pt>
                <c:pt idx="2">
                  <c:v>0.60606060606060608</c:v>
                </c:pt>
                <c:pt idx="3">
                  <c:v>0.72727272727272729</c:v>
                </c:pt>
                <c:pt idx="4">
                  <c:v>0.66666666666666663</c:v>
                </c:pt>
                <c:pt idx="5">
                  <c:v>0.75757575757575757</c:v>
                </c:pt>
                <c:pt idx="6">
                  <c:v>0.90909090909090906</c:v>
                </c:pt>
                <c:pt idx="7">
                  <c:v>0.96969696969696972</c:v>
                </c:pt>
                <c:pt idx="8">
                  <c:v>0.56923076923076921</c:v>
                </c:pt>
                <c:pt idx="9">
                  <c:v>0.61538461538461542</c:v>
                </c:pt>
                <c:pt idx="10">
                  <c:v>0.69230769230769229</c:v>
                </c:pt>
                <c:pt idx="11">
                  <c:v>0.76923076923076927</c:v>
                </c:pt>
                <c:pt idx="12">
                  <c:v>0.57999999999999996</c:v>
                </c:pt>
                <c:pt idx="13">
                  <c:v>0.6</c:v>
                </c:pt>
                <c:pt idx="14">
                  <c:v>0.64</c:v>
                </c:pt>
                <c:pt idx="15">
                  <c:v>0.8</c:v>
                </c:pt>
                <c:pt idx="16">
                  <c:v>0.9</c:v>
                </c:pt>
                <c:pt idx="17">
                  <c:v>0.61363636363636365</c:v>
                </c:pt>
                <c:pt idx="18">
                  <c:v>0.68181818181818177</c:v>
                </c:pt>
                <c:pt idx="19">
                  <c:v>0.72727272727272729</c:v>
                </c:pt>
                <c:pt idx="20">
                  <c:v>0.81818181818181823</c:v>
                </c:pt>
                <c:pt idx="21">
                  <c:v>0.90909090909090906</c:v>
                </c:pt>
                <c:pt idx="22">
                  <c:v>0.6</c:v>
                </c:pt>
                <c:pt idx="23">
                  <c:v>0.75</c:v>
                </c:pt>
                <c:pt idx="24">
                  <c:v>0.85</c:v>
                </c:pt>
                <c:pt idx="25">
                  <c:v>0.6</c:v>
                </c:pt>
                <c:pt idx="26">
                  <c:v>0.75</c:v>
                </c:pt>
                <c:pt idx="27">
                  <c:v>0.92</c:v>
                </c:pt>
                <c:pt idx="28">
                  <c:v>0.56785714285714284</c:v>
                </c:pt>
                <c:pt idx="29">
                  <c:v>0.59571428571428575</c:v>
                </c:pt>
                <c:pt idx="30">
                  <c:v>0.63771428571428568</c:v>
                </c:pt>
                <c:pt idx="31">
                  <c:v>0.67500000000000004</c:v>
                </c:pt>
                <c:pt idx="32">
                  <c:v>0.76500000000000001</c:v>
                </c:pt>
                <c:pt idx="33">
                  <c:v>0.88057142857142856</c:v>
                </c:pt>
                <c:pt idx="34">
                  <c:v>0.5312260531286912</c:v>
                </c:pt>
                <c:pt idx="35">
                  <c:v>0.55300023889221128</c:v>
                </c:pt>
                <c:pt idx="36">
                  <c:v>0.5879011655673253</c:v>
                </c:pt>
                <c:pt idx="37">
                  <c:v>0.63661473496993193</c:v>
                </c:pt>
                <c:pt idx="38">
                  <c:v>0.69623539116252153</c:v>
                </c:pt>
                <c:pt idx="39">
                  <c:v>0.76272545507471667</c:v>
                </c:pt>
                <c:pt idx="40">
                  <c:v>0.60448823258559448</c:v>
                </c:pt>
                <c:pt idx="41">
                  <c:v>0.63842833253636022</c:v>
                </c:pt>
                <c:pt idx="42">
                  <c:v>0.68752740586124605</c:v>
                </c:pt>
                <c:pt idx="43">
                  <c:v>0.71338526503006816</c:v>
                </c:pt>
                <c:pt idx="44">
                  <c:v>0.83376460883747849</c:v>
                </c:pt>
                <c:pt idx="45">
                  <c:v>0.99841740206814045</c:v>
                </c:pt>
                <c:pt idx="46">
                  <c:v>0.67500000000000004</c:v>
                </c:pt>
                <c:pt idx="47">
                  <c:v>0.7</c:v>
                </c:pt>
                <c:pt idx="48">
                  <c:v>0.73750000000000004</c:v>
                </c:pt>
                <c:pt idx="49">
                  <c:v>0.83333333333333337</c:v>
                </c:pt>
                <c:pt idx="50">
                  <c:v>0.91666666666666663</c:v>
                </c:pt>
                <c:pt idx="51">
                  <c:v>1</c:v>
                </c:pt>
                <c:pt idx="52">
                  <c:v>0.75</c:v>
                </c:pt>
                <c:pt idx="53">
                  <c:v>0.83333333333333337</c:v>
                </c:pt>
                <c:pt idx="54">
                  <c:v>0.91666666666666663</c:v>
                </c:pt>
                <c:pt idx="55">
                  <c:v>1</c:v>
                </c:pt>
                <c:pt idx="56">
                  <c:v>0.95833333333333337</c:v>
                </c:pt>
                <c:pt idx="57">
                  <c:v>1</c:v>
                </c:pt>
              </c:numCache>
            </c:numRef>
          </c:xVal>
          <c:yVal>
            <c:numRef>
              <c:f>Tabelle3!$T$9:$T$66</c:f>
              <c:numCache>
                <c:formatCode>General</c:formatCode>
                <c:ptCount val="58"/>
                <c:pt idx="49">
                  <c:v>3571.4285714285716</c:v>
                </c:pt>
                <c:pt idx="50">
                  <c:v>14285.714285714286</c:v>
                </c:pt>
                <c:pt idx="51">
                  <c:v>42857.142857142855</c:v>
                </c:pt>
              </c:numCache>
            </c:numRef>
          </c:yVal>
          <c:smooth val="1"/>
        </c:ser>
        <c:ser>
          <c:idx val="12"/>
          <c:order val="12"/>
          <c:spPr>
            <a:ln w="38100">
              <a:solidFill>
                <a:srgbClr val="FFFF00"/>
              </a:solidFill>
              <a:prstDash val="solid"/>
            </a:ln>
          </c:spPr>
          <c:marker>
            <c:symbol val="none"/>
          </c:marker>
          <c:xVal>
            <c:numRef>
              <c:f>Tabelle3!$H$9:$H$66</c:f>
              <c:numCache>
                <c:formatCode>General</c:formatCode>
                <c:ptCount val="58"/>
                <c:pt idx="0">
                  <c:v>0.53030303030303028</c:v>
                </c:pt>
                <c:pt idx="1">
                  <c:v>0.54545454545454541</c:v>
                </c:pt>
                <c:pt idx="2">
                  <c:v>0.60606060606060608</c:v>
                </c:pt>
                <c:pt idx="3">
                  <c:v>0.72727272727272729</c:v>
                </c:pt>
                <c:pt idx="4">
                  <c:v>0.66666666666666663</c:v>
                </c:pt>
                <c:pt idx="5">
                  <c:v>0.75757575757575757</c:v>
                </c:pt>
                <c:pt idx="6">
                  <c:v>0.90909090909090906</c:v>
                </c:pt>
                <c:pt idx="7">
                  <c:v>0.96969696969696972</c:v>
                </c:pt>
                <c:pt idx="8">
                  <c:v>0.56923076923076921</c:v>
                </c:pt>
                <c:pt idx="9">
                  <c:v>0.61538461538461542</c:v>
                </c:pt>
                <c:pt idx="10">
                  <c:v>0.69230769230769229</c:v>
                </c:pt>
                <c:pt idx="11">
                  <c:v>0.76923076923076927</c:v>
                </c:pt>
                <c:pt idx="12">
                  <c:v>0.57999999999999996</c:v>
                </c:pt>
                <c:pt idx="13">
                  <c:v>0.6</c:v>
                </c:pt>
                <c:pt idx="14">
                  <c:v>0.64</c:v>
                </c:pt>
                <c:pt idx="15">
                  <c:v>0.8</c:v>
                </c:pt>
                <c:pt idx="16">
                  <c:v>0.9</c:v>
                </c:pt>
                <c:pt idx="17">
                  <c:v>0.61363636363636365</c:v>
                </c:pt>
                <c:pt idx="18">
                  <c:v>0.68181818181818177</c:v>
                </c:pt>
                <c:pt idx="19">
                  <c:v>0.72727272727272729</c:v>
                </c:pt>
                <c:pt idx="20">
                  <c:v>0.81818181818181823</c:v>
                </c:pt>
                <c:pt idx="21">
                  <c:v>0.90909090909090906</c:v>
                </c:pt>
                <c:pt idx="22">
                  <c:v>0.6</c:v>
                </c:pt>
                <c:pt idx="23">
                  <c:v>0.75</c:v>
                </c:pt>
                <c:pt idx="24">
                  <c:v>0.85</c:v>
                </c:pt>
                <c:pt idx="25">
                  <c:v>0.6</c:v>
                </c:pt>
                <c:pt idx="26">
                  <c:v>0.75</c:v>
                </c:pt>
                <c:pt idx="27">
                  <c:v>0.92</c:v>
                </c:pt>
                <c:pt idx="28">
                  <c:v>0.56785714285714284</c:v>
                </c:pt>
                <c:pt idx="29">
                  <c:v>0.59571428571428575</c:v>
                </c:pt>
                <c:pt idx="30">
                  <c:v>0.63771428571428568</c:v>
                </c:pt>
                <c:pt idx="31">
                  <c:v>0.67500000000000004</c:v>
                </c:pt>
                <c:pt idx="32">
                  <c:v>0.76500000000000001</c:v>
                </c:pt>
                <c:pt idx="33">
                  <c:v>0.88057142857142856</c:v>
                </c:pt>
                <c:pt idx="34">
                  <c:v>0.5312260531286912</c:v>
                </c:pt>
                <c:pt idx="35">
                  <c:v>0.55300023889221128</c:v>
                </c:pt>
                <c:pt idx="36">
                  <c:v>0.5879011655673253</c:v>
                </c:pt>
                <c:pt idx="37">
                  <c:v>0.63661473496993193</c:v>
                </c:pt>
                <c:pt idx="38">
                  <c:v>0.69623539116252153</c:v>
                </c:pt>
                <c:pt idx="39">
                  <c:v>0.76272545507471667</c:v>
                </c:pt>
                <c:pt idx="40">
                  <c:v>0.60448823258559448</c:v>
                </c:pt>
                <c:pt idx="41">
                  <c:v>0.63842833253636022</c:v>
                </c:pt>
                <c:pt idx="42">
                  <c:v>0.68752740586124605</c:v>
                </c:pt>
                <c:pt idx="43">
                  <c:v>0.71338526503006816</c:v>
                </c:pt>
                <c:pt idx="44">
                  <c:v>0.83376460883747849</c:v>
                </c:pt>
                <c:pt idx="45">
                  <c:v>0.99841740206814045</c:v>
                </c:pt>
                <c:pt idx="46">
                  <c:v>0.67500000000000004</c:v>
                </c:pt>
                <c:pt idx="47">
                  <c:v>0.7</c:v>
                </c:pt>
                <c:pt idx="48">
                  <c:v>0.73750000000000004</c:v>
                </c:pt>
                <c:pt idx="49">
                  <c:v>0.83333333333333337</c:v>
                </c:pt>
                <c:pt idx="50">
                  <c:v>0.91666666666666663</c:v>
                </c:pt>
                <c:pt idx="51">
                  <c:v>1</c:v>
                </c:pt>
                <c:pt idx="52">
                  <c:v>0.75</c:v>
                </c:pt>
                <c:pt idx="53">
                  <c:v>0.83333333333333337</c:v>
                </c:pt>
                <c:pt idx="54">
                  <c:v>0.91666666666666663</c:v>
                </c:pt>
                <c:pt idx="55">
                  <c:v>1</c:v>
                </c:pt>
                <c:pt idx="56">
                  <c:v>0.95833333333333337</c:v>
                </c:pt>
                <c:pt idx="57">
                  <c:v>1</c:v>
                </c:pt>
              </c:numCache>
            </c:numRef>
          </c:xVal>
          <c:yVal>
            <c:numRef>
              <c:f>Tabelle3!$U$9:$U$66</c:f>
              <c:numCache>
                <c:formatCode>General</c:formatCode>
                <c:ptCount val="58"/>
                <c:pt idx="52">
                  <c:v>571.42857142857144</c:v>
                </c:pt>
                <c:pt idx="53">
                  <c:v>1500</c:v>
                </c:pt>
                <c:pt idx="54">
                  <c:v>6428.5714285714294</c:v>
                </c:pt>
                <c:pt idx="55">
                  <c:v>15000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075840"/>
        <c:axId val="43075264"/>
      </c:scatterChart>
      <c:valAx>
        <c:axId val="43075840"/>
        <c:scaling>
          <c:orientation val="minMax"/>
          <c:max val="1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2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 sz="22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nomalized DC voltage U</a:t>
                </a:r>
                <a:r>
                  <a:rPr lang="de-DE" sz="2200" b="1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d</a:t>
                </a:r>
                <a:r>
                  <a:rPr lang="de-DE" sz="22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/U</a:t>
                </a:r>
                <a:r>
                  <a:rPr lang="de-DE" sz="2200" b="1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nom</a:t>
                </a:r>
                <a:endParaRPr lang="de-DE"/>
              </a:p>
            </c:rich>
          </c:tx>
          <c:layout>
            <c:manualLayout>
              <c:xMode val="edge"/>
              <c:yMode val="edge"/>
              <c:x val="0.26458333333333334"/>
              <c:y val="0.8887015177065766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43075264"/>
        <c:crossesAt val="0.01"/>
        <c:crossBetween val="midCat"/>
        <c:majorUnit val="0.1"/>
        <c:minorUnit val="0.01"/>
      </c:valAx>
      <c:valAx>
        <c:axId val="43075264"/>
        <c:scaling>
          <c:logBase val="10"/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2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 sz="22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normalized failure rate [FIT/cm</a:t>
                </a:r>
                <a:r>
                  <a:rPr lang="de-DE" sz="2200" b="1" i="0" u="none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2</a:t>
                </a:r>
                <a:r>
                  <a:rPr lang="de-DE" sz="22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]</a:t>
                </a:r>
                <a:endParaRPr lang="de-DE"/>
              </a:p>
            </c:rich>
          </c:tx>
          <c:layout>
            <c:manualLayout>
              <c:xMode val="edge"/>
              <c:yMode val="edge"/>
              <c:x val="1.1458333333333333E-2"/>
              <c:y val="6.2394603709949412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43075840"/>
        <c:crosses val="autoZero"/>
        <c:crossBetween val="midCat"/>
      </c:valAx>
      <c:spPr>
        <a:solidFill>
          <a:srgbClr val="FFFFCC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0.72375</cdr:x>
      <cdr:y>0.16575</cdr:y>
    </cdr:from>
    <cdr:to>
      <cdr:x>0.74975</cdr:x>
      <cdr:y>0.21625</cdr:y>
    </cdr:to>
    <cdr:sp macro="" textlink="">
      <cdr:nvSpPr>
        <cdr:cNvPr id="4182" name="Text Box 8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17970" y="936210"/>
          <a:ext cx="237744" cy="285240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9"/>
        </a:solidFill>
        <a:ln xmlns:a="http://schemas.openxmlformats.org/drawingml/2006/main">
          <a:noFill/>
        </a:ln>
        <a:extLst xmlns:a="http://schemas.openxmlformats.org/drawingml/2006/main"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32004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de-DE" sz="1600" b="1" i="0" u="none" strike="noStrike" baseline="0">
              <a:solidFill>
                <a:srgbClr val="FF0000"/>
              </a:solidFill>
              <a:latin typeface="Arial"/>
              <a:cs typeface="Arial"/>
            </a:rPr>
            <a:t>A</a:t>
          </a:r>
          <a:endParaRPr lang="de-DE"/>
        </a:p>
      </cdr:txBody>
    </cdr:sp>
  </cdr:relSizeAnchor>
  <cdr:relSizeAnchor xmlns:cdr="http://schemas.openxmlformats.org/drawingml/2006/chartDrawing">
    <cdr:from>
      <cdr:x>0.90975</cdr:x>
      <cdr:y>0.09025</cdr:y>
    </cdr:from>
    <cdr:to>
      <cdr:x>0.93475</cdr:x>
      <cdr:y>0.14075</cdr:y>
    </cdr:to>
    <cdr:sp macro="" textlink="">
      <cdr:nvSpPr>
        <cdr:cNvPr id="4183" name="Text Box 8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318754" y="509761"/>
          <a:ext cx="228600" cy="285241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9"/>
        </a:solidFill>
        <a:ln xmlns:a="http://schemas.openxmlformats.org/drawingml/2006/main">
          <a:noFill/>
        </a:ln>
        <a:extLst xmlns:a="http://schemas.openxmlformats.org/drawingml/2006/main"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32004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de-DE" sz="1600" b="1" i="0" u="none" strike="noStrike" baseline="0">
              <a:solidFill>
                <a:srgbClr val="FF6600"/>
              </a:solidFill>
              <a:latin typeface="Arial"/>
              <a:cs typeface="Arial"/>
            </a:rPr>
            <a:t>B</a:t>
          </a:r>
          <a:endParaRPr lang="de-DE"/>
        </a:p>
      </cdr:txBody>
    </cdr:sp>
  </cdr:relSizeAnchor>
  <cdr:relSizeAnchor xmlns:cdr="http://schemas.openxmlformats.org/drawingml/2006/chartDrawing">
    <cdr:from>
      <cdr:x>0.6135</cdr:x>
      <cdr:y>0.592</cdr:y>
    </cdr:from>
    <cdr:to>
      <cdr:x>0.6395</cdr:x>
      <cdr:y>0.6425</cdr:y>
    </cdr:to>
    <cdr:sp macro="" textlink="">
      <cdr:nvSpPr>
        <cdr:cNvPr id="4184" name="Text Box 8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609844" y="3343808"/>
          <a:ext cx="237744" cy="285241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9"/>
        </a:solidFill>
        <a:ln xmlns:a="http://schemas.openxmlformats.org/drawingml/2006/main">
          <a:noFill/>
        </a:ln>
        <a:extLst xmlns:a="http://schemas.openxmlformats.org/drawingml/2006/main"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32004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de-DE" sz="1600" b="1" i="0" u="none" strike="noStrike" baseline="0">
              <a:solidFill>
                <a:srgbClr val="FF00FF"/>
              </a:solidFill>
              <a:latin typeface="Arial"/>
              <a:cs typeface="Arial"/>
            </a:rPr>
            <a:t>C</a:t>
          </a:r>
          <a:endParaRPr lang="de-DE"/>
        </a:p>
      </cdr:txBody>
    </cdr:sp>
  </cdr:relSizeAnchor>
  <cdr:relSizeAnchor xmlns:cdr="http://schemas.openxmlformats.org/drawingml/2006/chartDrawing">
    <cdr:from>
      <cdr:x>0.65625</cdr:x>
      <cdr:y>0.6705</cdr:y>
    </cdr:from>
    <cdr:to>
      <cdr:x>0.68225</cdr:x>
      <cdr:y>0.721</cdr:y>
    </cdr:to>
    <cdr:sp macro="" textlink="">
      <cdr:nvSpPr>
        <cdr:cNvPr id="4185" name="Text Box 8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000750" y="3787202"/>
          <a:ext cx="237744" cy="285240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9"/>
        </a:solidFill>
        <a:ln xmlns:a="http://schemas.openxmlformats.org/drawingml/2006/main">
          <a:noFill/>
        </a:ln>
        <a:extLst xmlns:a="http://schemas.openxmlformats.org/drawingml/2006/main"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32004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de-DE" sz="1600" b="1" i="0" u="none" strike="noStrike" baseline="0">
              <a:solidFill>
                <a:srgbClr val="0000FF"/>
              </a:solidFill>
              <a:latin typeface="Arial"/>
              <a:cs typeface="Arial"/>
            </a:rPr>
            <a:t>D</a:t>
          </a:r>
          <a:endParaRPr lang="de-DE"/>
        </a:p>
      </cdr:txBody>
    </cdr:sp>
  </cdr:relSizeAnchor>
  <cdr:relSizeAnchor xmlns:cdr="http://schemas.openxmlformats.org/drawingml/2006/chartDrawing">
    <cdr:from>
      <cdr:x>0.925</cdr:x>
      <cdr:y>0.23225</cdr:y>
    </cdr:from>
    <cdr:to>
      <cdr:x>0.949</cdr:x>
      <cdr:y>0.28275</cdr:y>
    </cdr:to>
    <cdr:sp macro="" textlink="">
      <cdr:nvSpPr>
        <cdr:cNvPr id="4186" name="Text Box 90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458200" y="1311823"/>
          <a:ext cx="219456" cy="285241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9"/>
        </a:solidFill>
        <a:ln xmlns:a="http://schemas.openxmlformats.org/drawingml/2006/main">
          <a:noFill/>
        </a:ln>
        <a:extLst xmlns:a="http://schemas.openxmlformats.org/drawingml/2006/main"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32004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de-DE" sz="1600" b="1" i="0" u="none" strike="noStrike" baseline="0">
              <a:solidFill>
                <a:srgbClr val="008000"/>
              </a:solidFill>
              <a:latin typeface="Arial"/>
              <a:cs typeface="Arial"/>
            </a:rPr>
            <a:t>E</a:t>
          </a:r>
          <a:endParaRPr lang="de-DE"/>
        </a:p>
      </cdr:txBody>
    </cdr:sp>
  </cdr:relSizeAnchor>
  <cdr:relSizeAnchor xmlns:cdr="http://schemas.openxmlformats.org/drawingml/2006/chartDrawing">
    <cdr:from>
      <cdr:x>0.8405</cdr:x>
      <cdr:y>0.19525</cdr:y>
    </cdr:from>
    <cdr:to>
      <cdr:x>0.8645</cdr:x>
      <cdr:y>0.24575</cdr:y>
    </cdr:to>
    <cdr:sp macro="" textlink="">
      <cdr:nvSpPr>
        <cdr:cNvPr id="4187" name="Text Box 9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685532" y="1102835"/>
          <a:ext cx="219456" cy="285241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9"/>
        </a:solidFill>
        <a:ln xmlns:a="http://schemas.openxmlformats.org/drawingml/2006/main">
          <a:noFill/>
        </a:ln>
        <a:extLst xmlns:a="http://schemas.openxmlformats.org/drawingml/2006/main"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32004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de-DE" sz="1600" b="1" i="0" u="none" strike="noStrike" baseline="0">
              <a:solidFill>
                <a:srgbClr val="00CCFF"/>
              </a:solidFill>
              <a:latin typeface="Arial"/>
              <a:cs typeface="Arial"/>
            </a:rPr>
            <a:t>F</a:t>
          </a:r>
          <a:endParaRPr lang="de-DE"/>
        </a:p>
      </cdr:txBody>
    </cdr:sp>
  </cdr:relSizeAnchor>
  <cdr:relSizeAnchor xmlns:cdr="http://schemas.openxmlformats.org/drawingml/2006/chartDrawing">
    <cdr:from>
      <cdr:x>0.781</cdr:x>
      <cdr:y>0.07675</cdr:y>
    </cdr:from>
    <cdr:to>
      <cdr:x>0.808</cdr:x>
      <cdr:y>0.12725</cdr:y>
    </cdr:to>
    <cdr:sp macro="" textlink="">
      <cdr:nvSpPr>
        <cdr:cNvPr id="4188" name="Text Box 9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141464" y="433509"/>
          <a:ext cx="246888" cy="285240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9"/>
        </a:solidFill>
        <a:ln xmlns:a="http://schemas.openxmlformats.org/drawingml/2006/main">
          <a:noFill/>
        </a:ln>
        <a:extLst xmlns:a="http://schemas.openxmlformats.org/drawingml/2006/main"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32004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de-DE" sz="1600" b="1" i="0" u="none" strike="noStrike" baseline="0">
              <a:solidFill>
                <a:srgbClr val="993366"/>
              </a:solidFill>
              <a:latin typeface="Arial"/>
              <a:cs typeface="Arial"/>
            </a:rPr>
            <a:t>G</a:t>
          </a:r>
          <a:endParaRPr lang="de-DE"/>
        </a:p>
      </cdr:txBody>
    </cdr:sp>
  </cdr:relSizeAnchor>
  <cdr:relSizeAnchor xmlns:cdr="http://schemas.openxmlformats.org/drawingml/2006/chartDrawing">
    <cdr:from>
      <cdr:x>0.58925</cdr:x>
      <cdr:y>0.04875</cdr:y>
    </cdr:from>
    <cdr:to>
      <cdr:x>0.9695</cdr:x>
      <cdr:y>0.8065</cdr:y>
    </cdr:to>
    <cdr:sp macro="" textlink="">
      <cdr:nvSpPr>
        <cdr:cNvPr id="4189" name="Freeform 93"/>
        <cdr:cNvSpPr>
          <a:spLocks xmlns:a="http://schemas.openxmlformats.org/drawingml/2006/main"/>
        </cdr:cNvSpPr>
      </cdr:nvSpPr>
      <cdr:spPr bwMode="auto">
        <a:xfrm xmlns:a="http://schemas.openxmlformats.org/drawingml/2006/main">
          <a:off x="5388102" y="275356"/>
          <a:ext cx="3477006" cy="4280018"/>
        </a:xfrm>
        <a:custGeom xmlns:a="http://schemas.openxmlformats.org/drawingml/2006/main">
          <a:avLst/>
          <a:gdLst>
            <a:gd name="T0" fmla="*/ 2158248 w 3434154"/>
            <a:gd name="T1" fmla="*/ 6350 h 4241800"/>
            <a:gd name="T2" fmla="*/ 1415557 w 3434154"/>
            <a:gd name="T3" fmla="*/ 1066800 h 4241800"/>
            <a:gd name="T4" fmla="*/ 749039 w 3434154"/>
            <a:gd name="T5" fmla="*/ 1981200 h 4241800"/>
            <a:gd name="T6" fmla="*/ 393563 w 3434154"/>
            <a:gd name="T7" fmla="*/ 2597150 h 4241800"/>
            <a:gd name="T8" fmla="*/ 260259 w 3434154"/>
            <a:gd name="T9" fmla="*/ 2984500 h 4241800"/>
            <a:gd name="T10" fmla="*/ 114260 w 3434154"/>
            <a:gd name="T11" fmla="*/ 3524250 h 4241800"/>
            <a:gd name="T12" fmla="*/ 44434 w 3434154"/>
            <a:gd name="T13" fmla="*/ 3816350 h 4241800"/>
            <a:gd name="T14" fmla="*/ 6348 w 3434154"/>
            <a:gd name="T15" fmla="*/ 4184650 h 4241800"/>
            <a:gd name="T16" fmla="*/ 0 w 3434154"/>
            <a:gd name="T17" fmla="*/ 4241800 h 4241800"/>
            <a:gd name="T18" fmla="*/ 463388 w 3434154"/>
            <a:gd name="T19" fmla="*/ 4241800 h 4241800"/>
            <a:gd name="T20" fmla="*/ 634779 w 3434154"/>
            <a:gd name="T21" fmla="*/ 3600450 h 4241800"/>
            <a:gd name="T22" fmla="*/ 958516 w 3434154"/>
            <a:gd name="T23" fmla="*/ 2838450 h 4241800"/>
            <a:gd name="T24" fmla="*/ 1548860 w 3434154"/>
            <a:gd name="T25" fmla="*/ 1955800 h 4241800"/>
            <a:gd name="T26" fmla="*/ 2209030 w 3434154"/>
            <a:gd name="T27" fmla="*/ 1257300 h 4241800"/>
            <a:gd name="T28" fmla="*/ 2754940 w 3434154"/>
            <a:gd name="T29" fmla="*/ 971550 h 4241800"/>
            <a:gd name="T30" fmla="*/ 3434154 w 3434154"/>
            <a:gd name="T31" fmla="*/ 635000 h 4241800"/>
            <a:gd name="T32" fmla="*/ 3434154 w 3434154"/>
            <a:gd name="T33" fmla="*/ 0 h 4241800"/>
            <a:gd name="T34" fmla="*/ 2158248 w 3434154"/>
            <a:gd name="T35" fmla="*/ 6350 h 4241800"/>
          </a:gdLst>
          <a:ahLst/>
          <a:cxnLst>
            <a:cxn ang="0">
              <a:pos x="T0" y="T1"/>
            </a:cxn>
            <a:cxn ang="0">
              <a:pos x="T2" y="T3"/>
            </a:cxn>
            <a:cxn ang="0">
              <a:pos x="T4" y="T5"/>
            </a:cxn>
            <a:cxn ang="0">
              <a:pos x="T6" y="T7"/>
            </a:cxn>
            <a:cxn ang="0">
              <a:pos x="T8" y="T9"/>
            </a:cxn>
            <a:cxn ang="0">
              <a:pos x="T10" y="T11"/>
            </a:cxn>
            <a:cxn ang="0">
              <a:pos x="T12" y="T13"/>
            </a:cxn>
            <a:cxn ang="0">
              <a:pos x="T14" y="T15"/>
            </a:cxn>
            <a:cxn ang="0">
              <a:pos x="T16" y="T17"/>
            </a:cxn>
            <a:cxn ang="0">
              <a:pos x="T18" y="T19"/>
            </a:cxn>
            <a:cxn ang="0">
              <a:pos x="T20" y="T21"/>
            </a:cxn>
            <a:cxn ang="0">
              <a:pos x="T22" y="T23"/>
            </a:cxn>
            <a:cxn ang="0">
              <a:pos x="T24" y="T25"/>
            </a:cxn>
            <a:cxn ang="0">
              <a:pos x="T26" y="T27"/>
            </a:cxn>
            <a:cxn ang="0">
              <a:pos x="T28" y="T29"/>
            </a:cxn>
            <a:cxn ang="0">
              <a:pos x="T30" y="T31"/>
            </a:cxn>
            <a:cxn ang="0">
              <a:pos x="T32" y="T33"/>
            </a:cxn>
            <a:cxn ang="0">
              <a:pos x="T34" y="T35"/>
            </a:cxn>
          </a:cxnLst>
          <a:rect l="0" t="0" r="r" b="b"/>
          <a:pathLst>
            <a:path w="3434154" h="4241800">
              <a:moveTo>
                <a:pt x="2158248" y="6350"/>
              </a:moveTo>
              <a:lnTo>
                <a:pt x="1415557" y="1066800"/>
              </a:lnTo>
              <a:lnTo>
                <a:pt x="749039" y="1981200"/>
              </a:lnTo>
              <a:lnTo>
                <a:pt x="393563" y="2597150"/>
              </a:lnTo>
              <a:lnTo>
                <a:pt x="260259" y="2984500"/>
              </a:lnTo>
              <a:lnTo>
                <a:pt x="114260" y="3524250"/>
              </a:lnTo>
              <a:lnTo>
                <a:pt x="44434" y="3816350"/>
              </a:lnTo>
              <a:lnTo>
                <a:pt x="6348" y="4184650"/>
              </a:lnTo>
              <a:lnTo>
                <a:pt x="0" y="4241800"/>
              </a:lnTo>
              <a:lnTo>
                <a:pt x="463388" y="4241800"/>
              </a:lnTo>
              <a:lnTo>
                <a:pt x="634779" y="3600450"/>
              </a:lnTo>
              <a:lnTo>
                <a:pt x="958516" y="2838450"/>
              </a:lnTo>
              <a:lnTo>
                <a:pt x="1548860" y="1955800"/>
              </a:lnTo>
              <a:lnTo>
                <a:pt x="2209030" y="1257300"/>
              </a:lnTo>
              <a:lnTo>
                <a:pt x="2754940" y="971550"/>
              </a:lnTo>
              <a:lnTo>
                <a:pt x="3434154" y="635000"/>
              </a:lnTo>
              <a:lnTo>
                <a:pt x="3434154" y="0"/>
              </a:lnTo>
              <a:lnTo>
                <a:pt x="2158248" y="6350"/>
              </a:lnTo>
              <a:close/>
            </a:path>
          </a:pathLst>
        </a:custGeom>
        <a:solidFill xmlns:a="http://schemas.openxmlformats.org/drawingml/2006/main">
          <a:srgbClr xmlns:mc="http://schemas.openxmlformats.org/markup-compatibility/2006" xmlns:a14="http://schemas.microsoft.com/office/drawing/2010/main" val="FF6600" mc:Ignorable="a14" a14:legacySpreadsheetColorIndex="53">
            <a:alpha val="38000"/>
          </a:srgbClr>
        </a:solidFill>
        <a:ln xmlns:a="http://schemas.openxmlformats.org/drawingml/2006/main">
          <a:noFill/>
        </a:ln>
        <a:extLst xmlns:a="http://schemas.openxmlformats.org/drawingml/2006/main">
          <a:ext uri="{91240B29-F687-4F45-9708-019B960494DF}">
            <a14:hiddenLine xmlns:a14="http://schemas.microsoft.com/office/drawing/2010/main" w="9525" cap="flat" cmpd="sng">
              <a:solidFill>
                <a:srgbClr xmlns:mc="http://schemas.openxmlformats.org/markup-compatibility/2006" val="000000" mc:Ignorable="a14" a14:legacySpreadsheetColorIndex="64"/>
              </a:solidFill>
              <a:prstDash val="solid"/>
              <a:round/>
              <a:headEnd/>
              <a:tailEnd/>
            </a14:hiddenLine>
          </a:ext>
        </a:extLst>
      </cdr:spPr>
    </cdr:sp>
  </cdr:relSizeAnchor>
  <cdr:relSizeAnchor xmlns:cdr="http://schemas.openxmlformats.org/drawingml/2006/chartDrawing">
    <cdr:from>
      <cdr:x>0.56925</cdr:x>
      <cdr:y>0.04675</cdr:y>
    </cdr:from>
    <cdr:to>
      <cdr:x>0.6255</cdr:x>
      <cdr:y>0.80275</cdr:y>
    </cdr:to>
    <cdr:sp macro="" textlink="">
      <cdr:nvSpPr>
        <cdr:cNvPr id="4190" name="Rectangle 94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205222" y="264059"/>
          <a:ext cx="514350" cy="4270134"/>
        </a:xfrm>
        <a:prstGeom xmlns:a="http://schemas.openxmlformats.org/drawingml/2006/main" prst="rect">
          <a:avLst/>
        </a:prstGeom>
        <a:gradFill xmlns:a="http://schemas.openxmlformats.org/drawingml/2006/main" rotWithShape="1">
          <a:gsLst>
            <a:gs pos="0">
              <a:srgbClr xmlns:mc="http://schemas.openxmlformats.org/markup-compatibility/2006" xmlns:a14="http://schemas.microsoft.com/office/drawing/2010/main" val="3366FF" mc:Ignorable="a14" a14:legacySpreadsheetColorIndex="48">
                <a:alpha val="78999"/>
              </a:srgbClr>
            </a:gs>
            <a:gs pos="100000">
              <a:srgbClr xmlns:mc="http://schemas.openxmlformats.org/markup-compatibility/2006" xmlns:a14="http://schemas.microsoft.com/office/drawing/2010/main" val="000000" mc:Ignorable="a14" a14:legacySpreadsheetColorIndex="48">
                <a:gamma/>
                <a:shade val="46275"/>
                <a:invGamma/>
                <a:alpha val="21001"/>
              </a:srgbClr>
            </a:gs>
          </a:gsLst>
          <a:lin ang="0" scaled="1"/>
        </a:gradFill>
        <a:ln xmlns:a="http://schemas.openxmlformats.org/drawingml/2006/main">
          <a:noFill/>
        </a:ln>
        <a:extLst xmlns:a="http://schemas.openxmlformats.org/drawingml/2006/main"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</cdr:sp>
  </cdr:relSizeAnchor>
  <cdr:relSizeAnchor xmlns:cdr="http://schemas.openxmlformats.org/drawingml/2006/chartDrawing">
    <cdr:from>
      <cdr:x>0.20322</cdr:x>
      <cdr:y>0.2234</cdr:y>
    </cdr:from>
    <cdr:to>
      <cdr:x>0.61207</cdr:x>
      <cdr:y>0.32604</cdr:y>
    </cdr:to>
    <cdr:sp macro="" textlink="">
      <cdr:nvSpPr>
        <cdr:cNvPr id="4191" name="Text Box 9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697482" y="1142148"/>
          <a:ext cx="3415086" cy="524759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9"/>
        </a:solidFill>
        <a:ln xmlns:a="http://schemas.openxmlformats.org/drawingml/2006/main">
          <a:noFill/>
        </a:ln>
        <a:extLst xmlns:a="http://schemas.openxmlformats.org/drawingml/2006/main"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 lIns="27432" tIns="32004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de-DE" sz="1600" b="0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specifications</a:t>
          </a:r>
          <a:r>
            <a:rPr lang="de-DE" sz="16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 </a:t>
          </a:r>
          <a:r>
            <a:rPr lang="de-DE" sz="1600" b="0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of</a:t>
          </a:r>
          <a:r>
            <a:rPr lang="de-DE" sz="16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 all </a:t>
          </a:r>
          <a:r>
            <a:rPr lang="de-DE" sz="1600" b="0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dynamic</a:t>
          </a:r>
          <a:r>
            <a:rPr lang="de-DE" sz="16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 </a:t>
          </a:r>
        </a:p>
        <a:p xmlns:a="http://schemas.openxmlformats.org/drawingml/2006/main">
          <a:pPr algn="l" rtl="0">
            <a:defRPr sz="1000"/>
          </a:pPr>
          <a:r>
            <a:rPr lang="de-DE" sz="1600" b="0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performance</a:t>
          </a:r>
          <a:r>
            <a:rPr lang="de-DE" sz="16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 </a:t>
          </a:r>
          <a:r>
            <a:rPr lang="de-DE" sz="1600" b="0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data</a:t>
          </a:r>
          <a:r>
            <a:rPr lang="de-DE" sz="16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 </a:t>
          </a:r>
          <a:r>
            <a:rPr lang="de-DE" sz="1600" b="0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are</a:t>
          </a:r>
          <a:r>
            <a:rPr lang="de-DE" sz="16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 in </a:t>
          </a:r>
          <a:r>
            <a:rPr lang="de-DE" sz="1600" b="0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this</a:t>
          </a:r>
          <a:r>
            <a:rPr lang="de-DE" sz="16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 </a:t>
          </a:r>
          <a:r>
            <a:rPr lang="de-DE" sz="1600" b="0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range</a:t>
          </a:r>
          <a:endParaRPr lang="de-DE" sz="1600" b="0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0.462</cdr:x>
      <cdr:y>0.305</cdr:y>
    </cdr:from>
    <cdr:to>
      <cdr:x>0.58125</cdr:x>
      <cdr:y>0.41</cdr:y>
    </cdr:to>
    <cdr:sp macro="" textlink="">
      <cdr:nvSpPr>
        <cdr:cNvPr id="4192" name="Line 9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4224528" y="1722739"/>
          <a:ext cx="1090422" cy="593074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857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 type="arrow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0.7165</cdr:x>
      <cdr:y>0.32975</cdr:y>
    </cdr:from>
    <cdr:to>
      <cdr:x>0.77525</cdr:x>
      <cdr:y>0.49825</cdr:y>
    </cdr:to>
    <cdr:sp macro="" textlink="">
      <cdr:nvSpPr>
        <cdr:cNvPr id="4194" name="Line 98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 flipV="1">
          <a:off x="6551676" y="1862535"/>
          <a:ext cx="537210" cy="95174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 type="triangle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0.781</cdr:x>
      <cdr:y>0.28825</cdr:y>
    </cdr:from>
    <cdr:to>
      <cdr:x>0.79875</cdr:x>
      <cdr:y>0.5065</cdr:y>
    </cdr:to>
    <cdr:sp macro="" textlink="">
      <cdr:nvSpPr>
        <cdr:cNvPr id="4195" name="Line 99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 flipV="1">
          <a:off x="7141464" y="1628130"/>
          <a:ext cx="162306" cy="1232747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 type="triangle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0.8535</cdr:x>
      <cdr:y>0.175</cdr:y>
    </cdr:from>
    <cdr:to>
      <cdr:x>0.87275</cdr:x>
      <cdr:y>0.5165</cdr:y>
    </cdr:to>
    <cdr:sp macro="" textlink="">
      <cdr:nvSpPr>
        <cdr:cNvPr id="4196" name="Line 100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7804404" y="988457"/>
          <a:ext cx="176022" cy="192890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 type="triangle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0.75025</cdr:x>
      <cdr:y>0.49825</cdr:y>
    </cdr:from>
    <cdr:to>
      <cdr:x>0.8825</cdr:x>
      <cdr:y>0.56075</cdr:y>
    </cdr:to>
    <cdr:sp macro="" textlink="">
      <cdr:nvSpPr>
        <cdr:cNvPr id="4193" name="Text Box 9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60286" y="2814278"/>
          <a:ext cx="1209294" cy="353020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9"/>
        </a:solidFill>
        <a:ln xmlns:a="http://schemas.openxmlformats.org/drawingml/2006/main">
          <a:noFill/>
        </a:ln>
        <a:extLst xmlns:a="http://schemas.openxmlformats.org/drawingml/2006/main"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de-DE" sz="1000" b="1" i="0" u="none" strike="noStrike" baseline="0">
              <a:solidFill>
                <a:srgbClr val="000000"/>
              </a:solidFill>
              <a:latin typeface="Arial"/>
              <a:cs typeface="Arial"/>
            </a:rPr>
            <a:t>SiC-Schottky</a:t>
          </a:r>
        </a:p>
        <a:p xmlns:a="http://schemas.openxmlformats.org/drawingml/2006/main">
          <a:pPr algn="l" rtl="0">
            <a:defRPr sz="1000"/>
          </a:pPr>
          <a:r>
            <a:rPr lang="de-DE" sz="1000" b="1" i="0" u="none" strike="noStrike" baseline="0">
              <a:solidFill>
                <a:srgbClr val="000000"/>
              </a:solidFill>
              <a:latin typeface="Arial"/>
              <a:cs typeface="Arial"/>
            </a:rPr>
            <a:t>(600V, 800V,1200V)</a:t>
          </a:r>
          <a:endParaRPr lang="de-DE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22899" cy="5349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687" tIns="46844" rIns="93687" bIns="46844" numCol="1" anchor="t" anchorCtr="0" compatLnSpc="1">
            <a:prstTxWarp prst="textNoShape">
              <a:avLst/>
            </a:prstTxWarp>
          </a:bodyPr>
          <a:lstStyle>
            <a:lvl1pPr defTabSz="936829">
              <a:defRPr b="0">
                <a:solidFill>
                  <a:schemeClr val="tx1"/>
                </a:solidFill>
                <a:latin typeface="Futura Md BT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7604" y="1"/>
            <a:ext cx="2921299" cy="5349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687" tIns="46844" rIns="93687" bIns="46844" numCol="1" anchor="t" anchorCtr="0" compatLnSpc="1">
            <a:prstTxWarp prst="textNoShape">
              <a:avLst/>
            </a:prstTxWarp>
          </a:bodyPr>
          <a:lstStyle>
            <a:lvl1pPr algn="r" defTabSz="936829">
              <a:defRPr b="0">
                <a:solidFill>
                  <a:schemeClr val="tx1"/>
                </a:solidFill>
                <a:latin typeface="Futura Md BT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96424"/>
            <a:ext cx="2922899" cy="5349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687" tIns="46844" rIns="93687" bIns="46844" numCol="1" anchor="b" anchorCtr="0" compatLnSpc="1">
            <a:prstTxWarp prst="textNoShape">
              <a:avLst/>
            </a:prstTxWarp>
          </a:bodyPr>
          <a:lstStyle>
            <a:lvl1pPr defTabSz="936829">
              <a:defRPr b="0">
                <a:solidFill>
                  <a:schemeClr val="tx1"/>
                </a:solidFill>
                <a:latin typeface="Futura Md BT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7604" y="9396424"/>
            <a:ext cx="2921299" cy="5349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687" tIns="46844" rIns="93687" bIns="46844" numCol="1" anchor="b" anchorCtr="0" compatLnSpc="1">
            <a:prstTxWarp prst="textNoShape">
              <a:avLst/>
            </a:prstTxWarp>
          </a:bodyPr>
          <a:lstStyle>
            <a:lvl1pPr algn="r" defTabSz="936829">
              <a:defRPr b="0">
                <a:solidFill>
                  <a:schemeClr val="tx1"/>
                </a:solidFill>
                <a:latin typeface="Futura Md BT" pitchFamily="34" charset="0"/>
              </a:defRPr>
            </a:lvl1pPr>
          </a:lstStyle>
          <a:p>
            <a:pPr>
              <a:defRPr/>
            </a:pPr>
            <a:fld id="{CF4CFB77-1408-4D94-AC48-169172D0A51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7329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22899" cy="5349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687" tIns="46844" rIns="93687" bIns="46844" numCol="1" anchor="t" anchorCtr="0" compatLnSpc="1">
            <a:prstTxWarp prst="textNoShape">
              <a:avLst/>
            </a:prstTxWarp>
          </a:bodyPr>
          <a:lstStyle>
            <a:lvl1pPr defTabSz="936829">
              <a:defRPr b="0">
                <a:solidFill>
                  <a:schemeClr val="tx1"/>
                </a:solidFill>
                <a:latin typeface="Futura Md BT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7604" y="1"/>
            <a:ext cx="2921299" cy="5349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687" tIns="46844" rIns="93687" bIns="46844" numCol="1" anchor="t" anchorCtr="0" compatLnSpc="1">
            <a:prstTxWarp prst="textNoShape">
              <a:avLst/>
            </a:prstTxWarp>
          </a:bodyPr>
          <a:lstStyle>
            <a:lvl1pPr algn="r" defTabSz="936829">
              <a:defRPr b="0">
                <a:solidFill>
                  <a:schemeClr val="tx1"/>
                </a:solidFill>
                <a:latin typeface="Futura Md BT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106" y="4734942"/>
            <a:ext cx="5001084" cy="443471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687" tIns="46844" rIns="93687" bIns="46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96424"/>
            <a:ext cx="2922899" cy="5349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687" tIns="46844" rIns="93687" bIns="46844" numCol="1" anchor="b" anchorCtr="0" compatLnSpc="1">
            <a:prstTxWarp prst="textNoShape">
              <a:avLst/>
            </a:prstTxWarp>
          </a:bodyPr>
          <a:lstStyle>
            <a:lvl1pPr defTabSz="936829">
              <a:defRPr b="0">
                <a:solidFill>
                  <a:schemeClr val="tx1"/>
                </a:solidFill>
                <a:latin typeface="Futura Md BT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7604" y="9396424"/>
            <a:ext cx="2921299" cy="5349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687" tIns="46844" rIns="93687" bIns="46844" numCol="1" anchor="b" anchorCtr="0" compatLnSpc="1">
            <a:prstTxWarp prst="textNoShape">
              <a:avLst/>
            </a:prstTxWarp>
          </a:bodyPr>
          <a:lstStyle>
            <a:lvl1pPr algn="r" defTabSz="936829">
              <a:defRPr b="0">
                <a:solidFill>
                  <a:schemeClr val="tx1"/>
                </a:solidFill>
                <a:latin typeface="Futura Md BT" pitchFamily="34" charset="0"/>
              </a:defRPr>
            </a:lvl1pPr>
          </a:lstStyle>
          <a:p>
            <a:pPr>
              <a:defRPr/>
            </a:pPr>
            <a:fld id="{A1DDB891-B098-4551-9299-3CAD604DEE6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2" name="Folienbildplatzhalter 1"/>
          <p:cNvSpPr>
            <a:spLocks noGrp="1" noRot="1" noChangeAspect="1"/>
          </p:cNvSpPr>
          <p:nvPr>
            <p:ph type="sldImg" idx="2"/>
          </p:nvPr>
        </p:nvSpPr>
        <p:spPr>
          <a:xfrm>
            <a:off x="762000" y="744538"/>
            <a:ext cx="5270500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97" tIns="45499" rIns="90997" bIns="45499" rtlCol="0" anchor="ctr"/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389654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Futura Md BT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Futura Md BT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Futura Md BT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Futura Md BT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Futura Md BT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8602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415"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7853" indent="-287636" defTabSz="936415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50544" indent="-230109" defTabSz="936415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10761" indent="-230109" defTabSz="936415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70979" indent="-230109" defTabSz="936415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31196" indent="-230109" defTabSz="93641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91414" indent="-230109" defTabSz="93641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51631" indent="-230109" defTabSz="93641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911849" indent="-230109" defTabSz="93641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fld id="{1815BA31-AE4B-4516-8AD5-4B6958707D84}" type="slidenum">
              <a:rPr lang="de-DE" b="0" smtClean="0">
                <a:solidFill>
                  <a:schemeClr val="tx1"/>
                </a:solidFill>
                <a:latin typeface="Futura Md BT" pitchFamily="34" charset="0"/>
              </a:rPr>
              <a:pPr/>
              <a:t>1</a:t>
            </a:fld>
            <a:endParaRPr lang="de-DE" b="0" smtClean="0">
              <a:solidFill>
                <a:schemeClr val="tx1"/>
              </a:solidFill>
              <a:latin typeface="Futura Md BT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17994A-EDA9-4D86-BDDB-636D231ED5D1}" type="slidenum">
              <a:rPr lang="en-US"/>
              <a:pPr/>
              <a:t>3</a:t>
            </a:fld>
            <a:endParaRPr lang="en-US"/>
          </a:p>
        </p:txBody>
      </p:sp>
      <p:sp>
        <p:nvSpPr>
          <p:cNvPr id="65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569F22-1330-447E-A4A6-EB3D2FD7BFB1}" type="slidenum">
              <a:rPr lang="en-US"/>
              <a:pPr/>
              <a:t>4</a:t>
            </a:fld>
            <a:endParaRPr lang="en-US"/>
          </a:p>
        </p:txBody>
      </p:sp>
      <p:sp>
        <p:nvSpPr>
          <p:cNvPr id="65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70"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1pPr>
            <a:lvl2pPr marL="716818" indent="-275699" defTabSz="912870"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2pPr>
            <a:lvl3pPr marL="1102797" indent="-220559" defTabSz="912870"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3pPr>
            <a:lvl4pPr marL="1543915" indent="-220559" defTabSz="912870"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4pPr>
            <a:lvl5pPr marL="1985033" indent="-220559" defTabSz="912870" eaLnBrk="0" hangingPunct="0">
              <a:defRPr sz="800">
                <a:solidFill>
                  <a:schemeClr val="tx1"/>
                </a:solidFill>
                <a:latin typeface="Arial" pitchFamily="34" charset="0"/>
              </a:defRPr>
            </a:lvl5pPr>
            <a:lvl6pPr marL="2426152" indent="-220559" defTabSz="912870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6pPr>
            <a:lvl7pPr marL="2867270" indent="-220559" defTabSz="912870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7pPr>
            <a:lvl8pPr marL="3308389" indent="-220559" defTabSz="912870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8pPr>
            <a:lvl9pPr marL="3749507" indent="-220559" defTabSz="912870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D86D2A6-0962-48C9-9E47-BCD87B95C37A}" type="slidenum">
              <a:rPr lang="de-DE" sz="1200"/>
              <a:pPr eaLnBrk="1" hangingPunct="1"/>
              <a:t>5</a:t>
            </a:fld>
            <a:endParaRPr lang="de-DE" sz="12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9011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415"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7853" indent="-287636" defTabSz="936415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50544" indent="-230109" defTabSz="936415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10761" indent="-230109" defTabSz="936415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70979" indent="-230109" defTabSz="936415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31196" indent="-230109" defTabSz="93641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91414" indent="-230109" defTabSz="93641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51631" indent="-230109" defTabSz="93641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911849" indent="-230109" defTabSz="93641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fld id="{64FE7B78-A399-45F7-84D3-83270260BA11}" type="slidenum">
              <a:rPr lang="de-DE" b="0" smtClean="0">
                <a:solidFill>
                  <a:schemeClr val="tx1"/>
                </a:solidFill>
                <a:latin typeface="Futura Md BT" pitchFamily="34" charset="0"/>
              </a:rPr>
              <a:pPr/>
              <a:t>41</a:t>
            </a:fld>
            <a:endParaRPr lang="de-DE" b="0" smtClean="0">
              <a:solidFill>
                <a:schemeClr val="tx1"/>
              </a:solidFill>
              <a:latin typeface="Futura Md BT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  <p:sp>
        <p:nvSpPr>
          <p:cNvPr id="9216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415"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7853" indent="-287636" defTabSz="936415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50544" indent="-230109" defTabSz="936415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10761" indent="-230109" defTabSz="936415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70979" indent="-230109" defTabSz="936415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31196" indent="-230109" defTabSz="93641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91414" indent="-230109" defTabSz="93641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51631" indent="-230109" defTabSz="93641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911849" indent="-230109" defTabSz="93641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fld id="{CD729935-56AC-48F3-97F1-99C5D82F9997}" type="slidenum">
              <a:rPr lang="de-DE" b="0" smtClean="0">
                <a:solidFill>
                  <a:schemeClr val="tx1"/>
                </a:solidFill>
                <a:latin typeface="Futura Md BT" pitchFamily="34" charset="0"/>
              </a:rPr>
              <a:pPr/>
              <a:t>49</a:t>
            </a:fld>
            <a:endParaRPr lang="de-DE" b="0" smtClean="0">
              <a:solidFill>
                <a:schemeClr val="tx1"/>
              </a:solidFill>
              <a:latin typeface="Futura Md BT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49313" y="2486025"/>
            <a:ext cx="9617075" cy="17145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97038" y="4533900"/>
            <a:ext cx="7921625" cy="20447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406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1026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466013" y="227013"/>
            <a:ext cx="2211387" cy="66309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27088" y="227013"/>
            <a:ext cx="6486525" cy="663098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1844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4433888" y="3763963"/>
            <a:ext cx="113157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5" name="Picture 5" descr="UNIWM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94150"/>
            <a:ext cx="952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UNIWM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94150"/>
            <a:ext cx="952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 userDrawn="1"/>
        </p:nvSpPr>
        <p:spPr>
          <a:xfrm>
            <a:off x="0" y="0"/>
            <a:ext cx="11315700" cy="104775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b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Grafik 16" descr="logo-uni-weiss-transparen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84150"/>
            <a:ext cx="3149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17" descr="logo-kdee-weiss-transparen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38" y="184150"/>
            <a:ext cx="20447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>
            <a:off x="10337800" y="7313613"/>
            <a:ext cx="576263" cy="323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10349" tIns="55175" rIns="110349" bIns="55175" anchor="b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pPr>
              <a:defRPr/>
            </a:pPr>
            <a:fld id="{844D8561-66AF-4526-B87B-1838F3564ED4}" type="slidenum">
              <a:rPr kumimoji="1" lang="de-DE" b="0" smtClean="0">
                <a:solidFill>
                  <a:schemeClr val="tx1"/>
                </a:solidFill>
                <a:latin typeface="Futura Md BT" pitchFamily="34" charset="0"/>
              </a:rPr>
              <a:pPr>
                <a:defRPr/>
              </a:pPr>
              <a:t>‹Nr.›</a:t>
            </a:fld>
            <a:endParaRPr kumimoji="1" lang="de-DE" b="0" dirty="0" smtClean="0">
              <a:solidFill>
                <a:schemeClr val="tx1"/>
              </a:solidFill>
              <a:latin typeface="Futura Md BT" pitchFamily="34" charset="0"/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/>
        </p:nvSpPr>
        <p:spPr bwMode="auto">
          <a:xfrm>
            <a:off x="473075" y="2416175"/>
            <a:ext cx="10440988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/>
          <a:lstStyle/>
          <a:p>
            <a:pPr algn="ctr" eaLnBrk="1" hangingPunct="1"/>
            <a:r>
              <a:rPr lang="de-DE" sz="3200" b="0">
                <a:solidFill>
                  <a:schemeClr val="tx1"/>
                </a:solidFill>
                <a:cs typeface="Arial" charset="0"/>
              </a:rPr>
              <a:t> ______  __  __ ___  ______ ___  _____________ __ __________</a:t>
            </a:r>
          </a:p>
          <a:p>
            <a:pPr marL="0" lvl="1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2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3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4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</p:txBody>
      </p:sp>
      <p:sp>
        <p:nvSpPr>
          <p:cNvPr id="12" name="Rectangle 3"/>
          <p:cNvSpPr>
            <a:spLocks noGrp="1" noChangeArrowheads="1"/>
          </p:cNvSpPr>
          <p:nvPr/>
        </p:nvSpPr>
        <p:spPr bwMode="auto">
          <a:xfrm>
            <a:off x="473075" y="2416175"/>
            <a:ext cx="10440988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/>
          <a:lstStyle/>
          <a:p>
            <a:pPr marL="0" lvl="4" eaLnBrk="1" hangingPunct="1"/>
            <a:r>
              <a:rPr lang="de-DE" sz="3200" b="0">
                <a:solidFill>
                  <a:schemeClr val="tx1"/>
                </a:solidFill>
                <a:cs typeface="Arial" charset="0"/>
              </a:rPr>
              <a:t>Klicken Sie, um die Formate des Vorlagentextes zu bearbeiten</a:t>
            </a:r>
            <a:br>
              <a:rPr lang="de-DE" sz="3200" b="0">
                <a:solidFill>
                  <a:schemeClr val="tx1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Zweite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Dritte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Vierte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49313" y="2486025"/>
            <a:ext cx="9617075" cy="17145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97038" y="4533900"/>
            <a:ext cx="7921625" cy="2044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10"/>
          </p:nvPr>
        </p:nvSpPr>
        <p:spPr>
          <a:xfrm>
            <a:off x="565150" y="7415213"/>
            <a:ext cx="2641600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6368921-449D-46A8-826D-D3D39BB09A4E}" type="datetimeFigureOut">
              <a:rPr lang="de-DE"/>
              <a:pPr>
                <a:defRPr/>
              </a:pPr>
              <a:t>18.04.2013</a:t>
            </a:fld>
            <a:endParaRPr lang="de-DE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865563" y="7415213"/>
            <a:ext cx="3584575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08950" y="7415213"/>
            <a:ext cx="2641600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1A18CDC-01B8-4A28-B8DD-BD452370DAD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5858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4433888" y="3763963"/>
            <a:ext cx="113157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5" name="Picture 5" descr="UNIWM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94150"/>
            <a:ext cx="952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UNIWM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94150"/>
            <a:ext cx="952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 userDrawn="1"/>
        </p:nvSpPr>
        <p:spPr>
          <a:xfrm>
            <a:off x="0" y="0"/>
            <a:ext cx="11315700" cy="104775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b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Grafik 16" descr="logo-uni-weiss-transparen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84150"/>
            <a:ext cx="3149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17" descr="logo-kdee-weiss-transparen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38" y="184150"/>
            <a:ext cx="20447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>
            <a:off x="10337800" y="7313613"/>
            <a:ext cx="576263" cy="323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10349" tIns="55175" rIns="110349" bIns="55175" anchor="b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pPr>
              <a:defRPr/>
            </a:pPr>
            <a:fld id="{13D148D6-D48D-4707-965B-AE544D1A543F}" type="slidenum">
              <a:rPr kumimoji="1" lang="de-DE" b="0" smtClean="0">
                <a:solidFill>
                  <a:schemeClr val="tx1"/>
                </a:solidFill>
                <a:latin typeface="Futura Md BT" pitchFamily="34" charset="0"/>
              </a:rPr>
              <a:pPr>
                <a:defRPr/>
              </a:pPr>
              <a:t>‹Nr.›</a:t>
            </a:fld>
            <a:endParaRPr kumimoji="1" lang="de-DE" b="0" dirty="0" smtClean="0">
              <a:solidFill>
                <a:schemeClr val="tx1"/>
              </a:solidFill>
              <a:latin typeface="Futura Md BT" pitchFamily="34" charset="0"/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/>
        </p:nvSpPr>
        <p:spPr bwMode="auto">
          <a:xfrm>
            <a:off x="473075" y="2416175"/>
            <a:ext cx="10440988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/>
          <a:lstStyle/>
          <a:p>
            <a:pPr algn="ctr" eaLnBrk="1" hangingPunct="1"/>
            <a:r>
              <a:rPr lang="de-DE" sz="3200" b="0">
                <a:solidFill>
                  <a:schemeClr val="tx1"/>
                </a:solidFill>
                <a:cs typeface="Arial" charset="0"/>
              </a:rPr>
              <a:t> ______  __  __ ___  ______ ___  _____________ __ __________</a:t>
            </a:r>
          </a:p>
          <a:p>
            <a:pPr marL="0" lvl="1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2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3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4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</p:txBody>
      </p:sp>
      <p:sp>
        <p:nvSpPr>
          <p:cNvPr id="12" name="Rectangle 3"/>
          <p:cNvSpPr>
            <a:spLocks noGrp="1" noChangeArrowheads="1"/>
          </p:cNvSpPr>
          <p:nvPr/>
        </p:nvSpPr>
        <p:spPr bwMode="auto">
          <a:xfrm>
            <a:off x="473075" y="2416175"/>
            <a:ext cx="10440988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/>
          <a:lstStyle/>
          <a:p>
            <a:pPr marL="0" lvl="4" eaLnBrk="1" hangingPunct="1"/>
            <a:r>
              <a:rPr lang="de-DE" sz="3200" b="0">
                <a:solidFill>
                  <a:schemeClr val="tx1"/>
                </a:solidFill>
                <a:cs typeface="Arial" charset="0"/>
              </a:rPr>
              <a:t>Klicken Sie, um die Formate des Vorlagentextes zu bearbeiten</a:t>
            </a:r>
            <a:br>
              <a:rPr lang="de-DE" sz="3200" b="0">
                <a:solidFill>
                  <a:schemeClr val="tx1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Zweite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Dritte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Vierte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5150" y="320675"/>
            <a:ext cx="10185400" cy="13335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65150" y="1866900"/>
            <a:ext cx="10185400" cy="5280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10"/>
          </p:nvPr>
        </p:nvSpPr>
        <p:spPr>
          <a:xfrm>
            <a:off x="565150" y="7415213"/>
            <a:ext cx="2641600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808A5D6-6F42-4E58-A789-1ED94E98F0FE}" type="datetimeFigureOut">
              <a:rPr lang="de-DE"/>
              <a:pPr>
                <a:defRPr/>
              </a:pPr>
              <a:t>18.04.2013</a:t>
            </a:fld>
            <a:endParaRPr lang="de-DE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865563" y="7415213"/>
            <a:ext cx="3584575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08950" y="7415213"/>
            <a:ext cx="2641600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E257290-0A6A-4B4E-BE99-85DE98B182A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0023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4433888" y="3763963"/>
            <a:ext cx="113157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5" name="Picture 5" descr="UNIWM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94150"/>
            <a:ext cx="952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UNIWM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94150"/>
            <a:ext cx="952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 userDrawn="1"/>
        </p:nvSpPr>
        <p:spPr>
          <a:xfrm>
            <a:off x="0" y="0"/>
            <a:ext cx="11315700" cy="104775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b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Grafik 16" descr="logo-uni-weiss-transparen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84150"/>
            <a:ext cx="3149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17" descr="logo-kdee-weiss-transparen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38" y="184150"/>
            <a:ext cx="20447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>
            <a:off x="10337800" y="7313613"/>
            <a:ext cx="576263" cy="323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10349" tIns="55175" rIns="110349" bIns="55175" anchor="b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pPr>
              <a:defRPr/>
            </a:pPr>
            <a:fld id="{F4F7075A-13E1-4CAD-A723-F98C5461986A}" type="slidenum">
              <a:rPr kumimoji="1" lang="de-DE" b="0" smtClean="0">
                <a:solidFill>
                  <a:schemeClr val="tx1"/>
                </a:solidFill>
                <a:latin typeface="Futura Md BT" pitchFamily="34" charset="0"/>
              </a:rPr>
              <a:pPr>
                <a:defRPr/>
              </a:pPr>
              <a:t>‹Nr.›</a:t>
            </a:fld>
            <a:endParaRPr kumimoji="1" lang="de-DE" b="0" dirty="0" smtClean="0">
              <a:solidFill>
                <a:schemeClr val="tx1"/>
              </a:solidFill>
              <a:latin typeface="Futura Md BT" pitchFamily="34" charset="0"/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/>
        </p:nvSpPr>
        <p:spPr bwMode="auto">
          <a:xfrm>
            <a:off x="473075" y="2416175"/>
            <a:ext cx="10440988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/>
          <a:lstStyle/>
          <a:p>
            <a:pPr algn="ctr" eaLnBrk="1" hangingPunct="1"/>
            <a:r>
              <a:rPr lang="de-DE" sz="3200" b="0">
                <a:solidFill>
                  <a:schemeClr val="tx1"/>
                </a:solidFill>
                <a:cs typeface="Arial" charset="0"/>
              </a:rPr>
              <a:t> ______  __  __ ___  ______ ___  _____________ __ __________</a:t>
            </a:r>
          </a:p>
          <a:p>
            <a:pPr marL="0" lvl="1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2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3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4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</p:txBody>
      </p:sp>
      <p:sp>
        <p:nvSpPr>
          <p:cNvPr id="12" name="Rectangle 3"/>
          <p:cNvSpPr>
            <a:spLocks noGrp="1" noChangeArrowheads="1"/>
          </p:cNvSpPr>
          <p:nvPr/>
        </p:nvSpPr>
        <p:spPr bwMode="auto">
          <a:xfrm>
            <a:off x="473075" y="2416175"/>
            <a:ext cx="10440988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/>
          <a:lstStyle/>
          <a:p>
            <a:pPr marL="0" lvl="4" eaLnBrk="1" hangingPunct="1"/>
            <a:r>
              <a:rPr lang="de-DE" sz="3200" b="0">
                <a:solidFill>
                  <a:schemeClr val="tx1"/>
                </a:solidFill>
                <a:cs typeface="Arial" charset="0"/>
              </a:rPr>
              <a:t>Klicken Sie, um die Formate des Vorlagentextes zu bearbeiten</a:t>
            </a:r>
            <a:br>
              <a:rPr lang="de-DE" sz="3200" b="0">
                <a:solidFill>
                  <a:schemeClr val="tx1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Zweite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Dritte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Vierte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3763" y="5141913"/>
            <a:ext cx="9618662" cy="158908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93763" y="3390900"/>
            <a:ext cx="9618662" cy="17510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10"/>
          </p:nvPr>
        </p:nvSpPr>
        <p:spPr>
          <a:xfrm>
            <a:off x="565150" y="7415213"/>
            <a:ext cx="2641600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118FB48-D56F-4F06-9783-54E62814E3C6}" type="datetimeFigureOut">
              <a:rPr lang="de-DE"/>
              <a:pPr>
                <a:defRPr/>
              </a:pPr>
              <a:t>18.04.2013</a:t>
            </a:fld>
            <a:endParaRPr lang="de-DE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865563" y="7415213"/>
            <a:ext cx="3584575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08950" y="7415213"/>
            <a:ext cx="2641600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F6D0253-D745-4BD3-A795-708FE080116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7735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4433888" y="3763963"/>
            <a:ext cx="113157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6" name="Picture 5" descr="UNIWM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94150"/>
            <a:ext cx="952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UNIWM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94150"/>
            <a:ext cx="952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 userDrawn="1"/>
        </p:nvSpPr>
        <p:spPr>
          <a:xfrm>
            <a:off x="0" y="0"/>
            <a:ext cx="11315700" cy="104775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b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Grafik 16" descr="logo-uni-weiss-transparen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84150"/>
            <a:ext cx="3149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17" descr="logo-kdee-weiss-transparen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38" y="184150"/>
            <a:ext cx="20447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/>
          <p:cNvSpPr txBox="1">
            <a:spLocks noChangeArrowheads="1"/>
          </p:cNvSpPr>
          <p:nvPr userDrawn="1"/>
        </p:nvSpPr>
        <p:spPr bwMode="auto">
          <a:xfrm>
            <a:off x="10337800" y="7313613"/>
            <a:ext cx="576263" cy="323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10349" tIns="55175" rIns="110349" bIns="55175" anchor="b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pPr>
              <a:defRPr/>
            </a:pPr>
            <a:fld id="{9D5C809A-3002-4A6B-8487-4F040FA2CFCC}" type="slidenum">
              <a:rPr kumimoji="1" lang="de-DE" b="0" smtClean="0">
                <a:solidFill>
                  <a:schemeClr val="tx1"/>
                </a:solidFill>
                <a:latin typeface="Futura Md BT" pitchFamily="34" charset="0"/>
              </a:rPr>
              <a:pPr>
                <a:defRPr/>
              </a:pPr>
              <a:t>‹Nr.›</a:t>
            </a:fld>
            <a:endParaRPr kumimoji="1" lang="de-DE" b="0" dirty="0" smtClean="0">
              <a:solidFill>
                <a:schemeClr val="tx1"/>
              </a:solidFill>
              <a:latin typeface="Futura Md BT" pitchFamily="34" charset="0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/>
        </p:nvSpPr>
        <p:spPr bwMode="auto">
          <a:xfrm>
            <a:off x="473075" y="2416175"/>
            <a:ext cx="10440988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/>
          <a:lstStyle/>
          <a:p>
            <a:pPr algn="ctr" eaLnBrk="1" hangingPunct="1"/>
            <a:r>
              <a:rPr lang="de-DE" sz="3200" b="0">
                <a:solidFill>
                  <a:schemeClr val="tx1"/>
                </a:solidFill>
                <a:cs typeface="Arial" charset="0"/>
              </a:rPr>
              <a:t> ______  __  __ ___  ______ ___  _____________ __ __________</a:t>
            </a:r>
          </a:p>
          <a:p>
            <a:pPr marL="0" lvl="1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2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3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4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</p:txBody>
      </p:sp>
      <p:sp>
        <p:nvSpPr>
          <p:cNvPr id="13" name="Rectangle 3"/>
          <p:cNvSpPr>
            <a:spLocks noGrp="1" noChangeArrowheads="1"/>
          </p:cNvSpPr>
          <p:nvPr/>
        </p:nvSpPr>
        <p:spPr bwMode="auto">
          <a:xfrm>
            <a:off x="473075" y="2416175"/>
            <a:ext cx="10440988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/>
          <a:lstStyle/>
          <a:p>
            <a:pPr marL="0" lvl="4" eaLnBrk="1" hangingPunct="1"/>
            <a:r>
              <a:rPr lang="de-DE" sz="3200" b="0">
                <a:solidFill>
                  <a:schemeClr val="tx1"/>
                </a:solidFill>
                <a:cs typeface="Arial" charset="0"/>
              </a:rPr>
              <a:t>Klicken Sie, um die Formate des Vorlagentextes zu bearbeiten</a:t>
            </a:r>
            <a:br>
              <a:rPr lang="de-DE" sz="3200" b="0">
                <a:solidFill>
                  <a:schemeClr val="tx1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Zweite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Dritte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Vierte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5150" y="320675"/>
            <a:ext cx="10185400" cy="13335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5150" y="1866900"/>
            <a:ext cx="5016500" cy="52800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734050" y="1866900"/>
            <a:ext cx="5016500" cy="52800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4" name="Datumsplatzhalter 4"/>
          <p:cNvSpPr>
            <a:spLocks noGrp="1"/>
          </p:cNvSpPr>
          <p:nvPr>
            <p:ph type="dt" sz="half" idx="10"/>
          </p:nvPr>
        </p:nvSpPr>
        <p:spPr>
          <a:xfrm>
            <a:off x="565150" y="7415213"/>
            <a:ext cx="2641600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DF9347C-811C-4EDD-963F-263F78779294}" type="datetimeFigureOut">
              <a:rPr lang="de-DE"/>
              <a:pPr>
                <a:defRPr/>
              </a:pPr>
              <a:t>18.04.2013</a:t>
            </a:fld>
            <a:endParaRPr lang="de-DE"/>
          </a:p>
        </p:txBody>
      </p:sp>
      <p:sp>
        <p:nvSpPr>
          <p:cNvPr id="15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865563" y="7415213"/>
            <a:ext cx="3584575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108950" y="7415213"/>
            <a:ext cx="2641600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ABE9096-DFA7-419D-BF99-0E9AFF9D061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97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4433888" y="3763963"/>
            <a:ext cx="113157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8" name="Picture 5" descr="UNIWM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94150"/>
            <a:ext cx="952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UNIWM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94150"/>
            <a:ext cx="952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 userDrawn="1"/>
        </p:nvSpPr>
        <p:spPr>
          <a:xfrm>
            <a:off x="0" y="0"/>
            <a:ext cx="11315700" cy="104775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b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Grafik 16" descr="logo-uni-weiss-transparen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84150"/>
            <a:ext cx="3149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7" descr="logo-kdee-weiss-transparen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38" y="184150"/>
            <a:ext cx="20447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/>
          <p:cNvSpPr txBox="1">
            <a:spLocks noChangeArrowheads="1"/>
          </p:cNvSpPr>
          <p:nvPr userDrawn="1"/>
        </p:nvSpPr>
        <p:spPr bwMode="auto">
          <a:xfrm>
            <a:off x="10337800" y="7313613"/>
            <a:ext cx="576263" cy="323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10349" tIns="55175" rIns="110349" bIns="55175" anchor="b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pPr>
              <a:defRPr/>
            </a:pPr>
            <a:fld id="{1CDA188F-F5F2-4BF0-90B4-13D31FBF9939}" type="slidenum">
              <a:rPr kumimoji="1" lang="de-DE" b="0" smtClean="0">
                <a:solidFill>
                  <a:schemeClr val="tx1"/>
                </a:solidFill>
                <a:latin typeface="Futura Md BT" pitchFamily="34" charset="0"/>
              </a:rPr>
              <a:pPr>
                <a:defRPr/>
              </a:pPr>
              <a:t>‹Nr.›</a:t>
            </a:fld>
            <a:endParaRPr kumimoji="1" lang="de-DE" b="0" dirty="0" smtClean="0">
              <a:solidFill>
                <a:schemeClr val="tx1"/>
              </a:solidFill>
              <a:latin typeface="Futura Md BT" pitchFamily="34" charset="0"/>
            </a:endParaRPr>
          </a:p>
        </p:txBody>
      </p:sp>
      <p:sp>
        <p:nvSpPr>
          <p:cNvPr id="14" name="Rectangle 3"/>
          <p:cNvSpPr>
            <a:spLocks noGrp="1" noChangeArrowheads="1"/>
          </p:cNvSpPr>
          <p:nvPr/>
        </p:nvSpPr>
        <p:spPr bwMode="auto">
          <a:xfrm>
            <a:off x="473075" y="2416175"/>
            <a:ext cx="10440988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/>
          <a:lstStyle/>
          <a:p>
            <a:pPr algn="ctr" eaLnBrk="1" hangingPunct="1"/>
            <a:r>
              <a:rPr lang="de-DE" sz="3200" b="0">
                <a:solidFill>
                  <a:schemeClr val="tx1"/>
                </a:solidFill>
                <a:cs typeface="Arial" charset="0"/>
              </a:rPr>
              <a:t> ______  __  __ ___  ______ ___  _____________ __ __________</a:t>
            </a:r>
          </a:p>
          <a:p>
            <a:pPr marL="0" lvl="1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2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3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4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</p:txBody>
      </p:sp>
      <p:sp>
        <p:nvSpPr>
          <p:cNvPr id="15" name="Rectangle 3"/>
          <p:cNvSpPr>
            <a:spLocks noGrp="1" noChangeArrowheads="1"/>
          </p:cNvSpPr>
          <p:nvPr/>
        </p:nvSpPr>
        <p:spPr bwMode="auto">
          <a:xfrm>
            <a:off x="473075" y="2416175"/>
            <a:ext cx="10440988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/>
          <a:lstStyle/>
          <a:p>
            <a:pPr marL="0" lvl="4" eaLnBrk="1" hangingPunct="1"/>
            <a:r>
              <a:rPr lang="de-DE" sz="3200" b="0">
                <a:solidFill>
                  <a:schemeClr val="tx1"/>
                </a:solidFill>
                <a:cs typeface="Arial" charset="0"/>
              </a:rPr>
              <a:t>Klicken Sie, um die Formate des Vorlagentextes zu bearbeiten</a:t>
            </a:r>
            <a:br>
              <a:rPr lang="de-DE" sz="3200" b="0">
                <a:solidFill>
                  <a:schemeClr val="tx1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Zweite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Dritte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Vierte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5150" y="320675"/>
            <a:ext cx="10185400" cy="1333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65150" y="1790700"/>
            <a:ext cx="5000625" cy="746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65150" y="2536825"/>
            <a:ext cx="5000625" cy="46101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748338" y="1790700"/>
            <a:ext cx="5002212" cy="746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748338" y="2536825"/>
            <a:ext cx="5002212" cy="46101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6" name="Datumsplatzhalter 6"/>
          <p:cNvSpPr>
            <a:spLocks noGrp="1"/>
          </p:cNvSpPr>
          <p:nvPr>
            <p:ph type="dt" sz="half" idx="10"/>
          </p:nvPr>
        </p:nvSpPr>
        <p:spPr>
          <a:xfrm>
            <a:off x="565150" y="7415213"/>
            <a:ext cx="2641600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6EBB563-B861-4708-9FBB-EDA7F7A76D70}" type="datetimeFigureOut">
              <a:rPr lang="de-DE"/>
              <a:pPr>
                <a:defRPr/>
              </a:pPr>
              <a:t>18.04.2013</a:t>
            </a:fld>
            <a:endParaRPr lang="de-DE"/>
          </a:p>
        </p:txBody>
      </p:sp>
      <p:sp>
        <p:nvSpPr>
          <p:cNvPr id="17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865563" y="7415213"/>
            <a:ext cx="3584575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108950" y="7415213"/>
            <a:ext cx="2641600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E8ECF1B-A3F0-4ADA-ABDE-2E73996950D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8213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 userDrawn="1"/>
        </p:nvSpPr>
        <p:spPr bwMode="auto">
          <a:xfrm>
            <a:off x="4433888" y="3763963"/>
            <a:ext cx="113157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4" name="Picture 5" descr="UNIWM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94150"/>
            <a:ext cx="952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UNIWM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94150"/>
            <a:ext cx="952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 userDrawn="1"/>
        </p:nvSpPr>
        <p:spPr>
          <a:xfrm>
            <a:off x="0" y="0"/>
            <a:ext cx="11315700" cy="104775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b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Grafik 16" descr="logo-uni-weiss-transparen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84150"/>
            <a:ext cx="3149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17" descr="logo-kdee-weiss-transparen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38" y="184150"/>
            <a:ext cx="20447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/>
          <p:cNvSpPr txBox="1">
            <a:spLocks noChangeArrowheads="1"/>
          </p:cNvSpPr>
          <p:nvPr userDrawn="1"/>
        </p:nvSpPr>
        <p:spPr bwMode="auto">
          <a:xfrm>
            <a:off x="10337800" y="7313613"/>
            <a:ext cx="576263" cy="323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10349" tIns="55175" rIns="110349" bIns="55175" anchor="b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pPr>
              <a:defRPr/>
            </a:pPr>
            <a:fld id="{10B6C0FA-5445-4776-B8AD-FB9AB7042C4B}" type="slidenum">
              <a:rPr kumimoji="1" lang="de-DE" b="0" smtClean="0">
                <a:solidFill>
                  <a:schemeClr val="tx1"/>
                </a:solidFill>
                <a:latin typeface="Futura Md BT" pitchFamily="34" charset="0"/>
              </a:rPr>
              <a:pPr>
                <a:defRPr/>
              </a:pPr>
              <a:t>‹Nr.›</a:t>
            </a:fld>
            <a:endParaRPr kumimoji="1" lang="de-DE" b="0" dirty="0" smtClean="0">
              <a:solidFill>
                <a:schemeClr val="tx1"/>
              </a:solidFill>
              <a:latin typeface="Futura Md BT" pitchFamily="34" charset="0"/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/>
        </p:nvSpPr>
        <p:spPr bwMode="auto">
          <a:xfrm>
            <a:off x="473075" y="2416175"/>
            <a:ext cx="10440988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/>
          <a:lstStyle/>
          <a:p>
            <a:pPr algn="ctr" eaLnBrk="1" hangingPunct="1"/>
            <a:r>
              <a:rPr lang="de-DE" sz="3200" b="0">
                <a:solidFill>
                  <a:schemeClr val="tx1"/>
                </a:solidFill>
                <a:cs typeface="Arial" charset="0"/>
              </a:rPr>
              <a:t> ______  __  __ ___  ______ ___  _____________ __ __________</a:t>
            </a:r>
          </a:p>
          <a:p>
            <a:pPr marL="0" lvl="1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2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3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4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</p:txBody>
      </p:sp>
      <p:sp>
        <p:nvSpPr>
          <p:cNvPr id="11" name="Rectangle 3"/>
          <p:cNvSpPr>
            <a:spLocks noGrp="1" noChangeArrowheads="1"/>
          </p:cNvSpPr>
          <p:nvPr/>
        </p:nvSpPr>
        <p:spPr bwMode="auto">
          <a:xfrm>
            <a:off x="473075" y="2416175"/>
            <a:ext cx="10440988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/>
          <a:lstStyle/>
          <a:p>
            <a:pPr marL="0" lvl="4" eaLnBrk="1" hangingPunct="1"/>
            <a:r>
              <a:rPr lang="de-DE" sz="3200" b="0">
                <a:solidFill>
                  <a:schemeClr val="tx1"/>
                </a:solidFill>
                <a:cs typeface="Arial" charset="0"/>
              </a:rPr>
              <a:t>Klicken Sie, um die Formate des Vorlagentextes zu bearbeiten</a:t>
            </a:r>
            <a:br>
              <a:rPr lang="de-DE" sz="3200" b="0">
                <a:solidFill>
                  <a:schemeClr val="tx1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Zweite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Dritte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Vierte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5150" y="320675"/>
            <a:ext cx="10185400" cy="13335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10"/>
          </p:nvPr>
        </p:nvSpPr>
        <p:spPr>
          <a:xfrm>
            <a:off x="565150" y="7415213"/>
            <a:ext cx="2641600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30FD1D6-B89B-430C-90FB-ACA9A41D2759}" type="datetimeFigureOut">
              <a:rPr lang="de-DE"/>
              <a:pPr>
                <a:defRPr/>
              </a:pPr>
              <a:t>18.04.2013</a:t>
            </a:fld>
            <a:endParaRPr lang="de-DE"/>
          </a:p>
        </p:txBody>
      </p:sp>
      <p:sp>
        <p:nvSpPr>
          <p:cNvPr id="13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865563" y="7415213"/>
            <a:ext cx="3584575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108950" y="7415213"/>
            <a:ext cx="2641600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410247D-615A-4C20-A3D9-1AF5B6926D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9166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 userDrawn="1"/>
        </p:nvSpPr>
        <p:spPr bwMode="auto">
          <a:xfrm>
            <a:off x="4433888" y="3763963"/>
            <a:ext cx="113157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3" name="Picture 5" descr="UNIWM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94150"/>
            <a:ext cx="952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UNIWM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94150"/>
            <a:ext cx="952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 userDrawn="1"/>
        </p:nvSpPr>
        <p:spPr>
          <a:xfrm>
            <a:off x="0" y="0"/>
            <a:ext cx="11315700" cy="104775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b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Grafik 16" descr="logo-uni-weiss-transparen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84150"/>
            <a:ext cx="3149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17" descr="logo-kdee-weiss-transparen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38" y="184150"/>
            <a:ext cx="20447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/>
          <p:cNvSpPr txBox="1">
            <a:spLocks noChangeArrowheads="1"/>
          </p:cNvSpPr>
          <p:nvPr userDrawn="1"/>
        </p:nvSpPr>
        <p:spPr bwMode="auto">
          <a:xfrm>
            <a:off x="10337800" y="7313613"/>
            <a:ext cx="576263" cy="323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10349" tIns="55175" rIns="110349" bIns="55175" anchor="b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pPr>
              <a:defRPr/>
            </a:pPr>
            <a:fld id="{0E149D9F-3809-4F7B-A49E-CB489ABA9A68}" type="slidenum">
              <a:rPr kumimoji="1" lang="de-DE" b="0" smtClean="0">
                <a:solidFill>
                  <a:schemeClr val="tx1"/>
                </a:solidFill>
                <a:latin typeface="Futura Md BT" pitchFamily="34" charset="0"/>
              </a:rPr>
              <a:pPr>
                <a:defRPr/>
              </a:pPr>
              <a:t>‹Nr.›</a:t>
            </a:fld>
            <a:endParaRPr kumimoji="1" lang="de-DE" b="0" dirty="0" smtClean="0">
              <a:solidFill>
                <a:schemeClr val="tx1"/>
              </a:solidFill>
              <a:latin typeface="Futura Md BT" pitchFamily="34" charset="0"/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/>
        </p:nvSpPr>
        <p:spPr bwMode="auto">
          <a:xfrm>
            <a:off x="473075" y="2416175"/>
            <a:ext cx="10440988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/>
          <a:lstStyle/>
          <a:p>
            <a:pPr algn="ctr" eaLnBrk="1" hangingPunct="1"/>
            <a:r>
              <a:rPr lang="de-DE" sz="3200" b="0">
                <a:solidFill>
                  <a:schemeClr val="tx1"/>
                </a:solidFill>
                <a:cs typeface="Arial" charset="0"/>
              </a:rPr>
              <a:t> ______  __  __ ___  ______ ___  _____________ __ __________</a:t>
            </a:r>
          </a:p>
          <a:p>
            <a:pPr marL="0" lvl="1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2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3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4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</p:txBody>
      </p:sp>
      <p:sp>
        <p:nvSpPr>
          <p:cNvPr id="10" name="Rectangle 3"/>
          <p:cNvSpPr>
            <a:spLocks noGrp="1" noChangeArrowheads="1"/>
          </p:cNvSpPr>
          <p:nvPr/>
        </p:nvSpPr>
        <p:spPr bwMode="auto">
          <a:xfrm>
            <a:off x="473075" y="2416175"/>
            <a:ext cx="10440988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/>
          <a:lstStyle/>
          <a:p>
            <a:pPr marL="0" lvl="4" eaLnBrk="1" hangingPunct="1"/>
            <a:r>
              <a:rPr lang="de-DE" sz="3200" b="0">
                <a:solidFill>
                  <a:schemeClr val="tx1"/>
                </a:solidFill>
                <a:cs typeface="Arial" charset="0"/>
              </a:rPr>
              <a:t>Klicken Sie, um die Formate des Vorlagentextes zu bearbeiten</a:t>
            </a:r>
            <a:br>
              <a:rPr lang="de-DE" sz="3200" b="0">
                <a:solidFill>
                  <a:schemeClr val="tx1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Zweite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Dritte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Vierte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Fünfte Ebene</a:t>
            </a:r>
          </a:p>
        </p:txBody>
      </p:sp>
      <p:sp>
        <p:nvSpPr>
          <p:cNvPr id="11" name="Datumsplatzhalter 1"/>
          <p:cNvSpPr>
            <a:spLocks noGrp="1"/>
          </p:cNvSpPr>
          <p:nvPr>
            <p:ph type="dt" sz="half" idx="10"/>
          </p:nvPr>
        </p:nvSpPr>
        <p:spPr>
          <a:xfrm>
            <a:off x="565150" y="7415213"/>
            <a:ext cx="2641600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45290D2-459C-4032-AAB3-C3F75D1BB361}" type="datetimeFigureOut">
              <a:rPr lang="de-DE"/>
              <a:pPr>
                <a:defRPr/>
              </a:pPr>
              <a:t>18.04.2013</a:t>
            </a:fld>
            <a:endParaRPr lang="de-DE"/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865563" y="7415213"/>
            <a:ext cx="3584575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108950" y="7415213"/>
            <a:ext cx="2641600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2B19C72-8071-41F1-BFBE-CE6199D1B87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785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4433888" y="3763963"/>
            <a:ext cx="113157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6" name="Picture 5" descr="UNIWM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94150"/>
            <a:ext cx="952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UNIWM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94150"/>
            <a:ext cx="952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 userDrawn="1"/>
        </p:nvSpPr>
        <p:spPr>
          <a:xfrm>
            <a:off x="0" y="0"/>
            <a:ext cx="11315700" cy="104775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b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Grafik 16" descr="logo-uni-weiss-transparen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84150"/>
            <a:ext cx="3149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17" descr="logo-kdee-weiss-transparen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38" y="184150"/>
            <a:ext cx="20447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/>
          <p:cNvSpPr txBox="1">
            <a:spLocks noChangeArrowheads="1"/>
          </p:cNvSpPr>
          <p:nvPr userDrawn="1"/>
        </p:nvSpPr>
        <p:spPr bwMode="auto">
          <a:xfrm>
            <a:off x="10337800" y="7313613"/>
            <a:ext cx="576263" cy="323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10349" tIns="55175" rIns="110349" bIns="55175" anchor="b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pPr>
              <a:defRPr/>
            </a:pPr>
            <a:fld id="{40C54368-F59D-4C8F-87A0-4686D6185758}" type="slidenum">
              <a:rPr kumimoji="1" lang="de-DE" b="0" smtClean="0">
                <a:solidFill>
                  <a:schemeClr val="tx1"/>
                </a:solidFill>
                <a:latin typeface="Futura Md BT" pitchFamily="34" charset="0"/>
              </a:rPr>
              <a:pPr>
                <a:defRPr/>
              </a:pPr>
              <a:t>‹Nr.›</a:t>
            </a:fld>
            <a:endParaRPr kumimoji="1" lang="de-DE" b="0" dirty="0" smtClean="0">
              <a:solidFill>
                <a:schemeClr val="tx1"/>
              </a:solidFill>
              <a:latin typeface="Futura Md BT" pitchFamily="34" charset="0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/>
        </p:nvSpPr>
        <p:spPr bwMode="auto">
          <a:xfrm>
            <a:off x="473075" y="2416175"/>
            <a:ext cx="10440988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/>
          <a:lstStyle/>
          <a:p>
            <a:pPr algn="ctr" eaLnBrk="1" hangingPunct="1"/>
            <a:r>
              <a:rPr lang="de-DE" sz="3200" b="0">
                <a:solidFill>
                  <a:schemeClr val="tx1"/>
                </a:solidFill>
                <a:cs typeface="Arial" charset="0"/>
              </a:rPr>
              <a:t> ______  __  __ ___  ______ ___  _____________ __ __________</a:t>
            </a:r>
          </a:p>
          <a:p>
            <a:pPr marL="0" lvl="1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2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3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4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</p:txBody>
      </p:sp>
      <p:sp>
        <p:nvSpPr>
          <p:cNvPr id="13" name="Rectangle 3"/>
          <p:cNvSpPr>
            <a:spLocks noGrp="1" noChangeArrowheads="1"/>
          </p:cNvSpPr>
          <p:nvPr/>
        </p:nvSpPr>
        <p:spPr bwMode="auto">
          <a:xfrm>
            <a:off x="473075" y="2416175"/>
            <a:ext cx="10440988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/>
          <a:lstStyle/>
          <a:p>
            <a:pPr marL="0" lvl="4" eaLnBrk="1" hangingPunct="1"/>
            <a:r>
              <a:rPr lang="de-DE" sz="3200" b="0">
                <a:solidFill>
                  <a:schemeClr val="tx1"/>
                </a:solidFill>
                <a:cs typeface="Arial" charset="0"/>
              </a:rPr>
              <a:t>Klicken Sie, um die Formate des Vorlagentextes zu bearbeiten</a:t>
            </a:r>
            <a:br>
              <a:rPr lang="de-DE" sz="3200" b="0">
                <a:solidFill>
                  <a:schemeClr val="tx1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Zweite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Dritte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Vierte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5150" y="319088"/>
            <a:ext cx="3722688" cy="1355725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24363" y="319088"/>
            <a:ext cx="6326187" cy="68278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65150" y="1674813"/>
            <a:ext cx="3722688" cy="5472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4" name="Datumsplatzhalter 4"/>
          <p:cNvSpPr>
            <a:spLocks noGrp="1"/>
          </p:cNvSpPr>
          <p:nvPr>
            <p:ph type="dt" sz="half" idx="10"/>
          </p:nvPr>
        </p:nvSpPr>
        <p:spPr>
          <a:xfrm>
            <a:off x="565150" y="7415213"/>
            <a:ext cx="2641600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221EBD3-7D63-4F9A-9558-2BCB76A0BBEE}" type="datetimeFigureOut">
              <a:rPr lang="de-DE"/>
              <a:pPr>
                <a:defRPr/>
              </a:pPr>
              <a:t>18.04.2013</a:t>
            </a:fld>
            <a:endParaRPr lang="de-DE"/>
          </a:p>
        </p:txBody>
      </p:sp>
      <p:sp>
        <p:nvSpPr>
          <p:cNvPr id="15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865563" y="7415213"/>
            <a:ext cx="3584575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108950" y="7415213"/>
            <a:ext cx="2641600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15E51EE-9BAB-4DED-961F-B05BBA8A657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6693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 userDrawn="1"/>
        </p:nvSpPr>
        <p:spPr bwMode="auto">
          <a:xfrm>
            <a:off x="10266363" y="227013"/>
            <a:ext cx="576262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54" tIns="55177" rIns="110354" bIns="55177" anchor="ctr"/>
          <a:lstStyle>
            <a:lvl1pPr>
              <a:defRPr>
                <a:solidFill>
                  <a:srgbClr val="3F689A"/>
                </a:solidFill>
              </a:defRPr>
            </a:lvl1pPr>
          </a:lstStyle>
          <a:p>
            <a:pPr algn="r" defTabSz="1103313">
              <a:defRPr/>
            </a:pPr>
            <a:fld id="{0BEBA0DA-382D-416B-89B0-D8B38E68100C}" type="slidenum">
              <a:rPr kumimoji="1" lang="de-DE" b="0" smtClean="0">
                <a:solidFill>
                  <a:srgbClr val="3A5FC3"/>
                </a:solidFill>
                <a:latin typeface="Arial" pitchFamily="34" charset="0"/>
                <a:cs typeface="Arial" pitchFamily="34" charset="0"/>
              </a:rPr>
              <a:pPr algn="r" defTabSz="1103313">
                <a:defRPr/>
              </a:pPr>
              <a:t>‹Nr.›</a:t>
            </a:fld>
            <a:endParaRPr kumimoji="1" lang="de-DE" kern="0" dirty="0">
              <a:solidFill>
                <a:srgbClr val="3A5FC3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2600">
                <a:solidFill>
                  <a:srgbClr val="3A5FC3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5282" y="1293813"/>
            <a:ext cx="10297144" cy="5564187"/>
          </a:xfrm>
        </p:spPr>
        <p:txBody>
          <a:bodyPr/>
          <a:lstStyle>
            <a:lvl2pPr marL="895350" indent="-342900">
              <a:buFont typeface="Wingdings" pitchFamily="2" charset="2"/>
              <a:buChar char="Ø"/>
              <a:defRPr/>
            </a:lvl2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4510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4433888" y="3763963"/>
            <a:ext cx="113157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6" name="Picture 5" descr="UNIWM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94150"/>
            <a:ext cx="952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UNIWM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94150"/>
            <a:ext cx="952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 userDrawn="1"/>
        </p:nvSpPr>
        <p:spPr>
          <a:xfrm>
            <a:off x="0" y="0"/>
            <a:ext cx="11315700" cy="104775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b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Grafik 16" descr="logo-uni-weiss-transparen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84150"/>
            <a:ext cx="3149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17" descr="logo-kdee-weiss-transparen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38" y="184150"/>
            <a:ext cx="20447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/>
          <p:cNvSpPr txBox="1">
            <a:spLocks noChangeArrowheads="1"/>
          </p:cNvSpPr>
          <p:nvPr userDrawn="1"/>
        </p:nvSpPr>
        <p:spPr bwMode="auto">
          <a:xfrm>
            <a:off x="10337800" y="7313613"/>
            <a:ext cx="576263" cy="323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10349" tIns="55175" rIns="110349" bIns="55175" anchor="b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pPr>
              <a:defRPr/>
            </a:pPr>
            <a:fld id="{3BACA13F-F24E-4EB0-8C42-18EBA9ECEC54}" type="slidenum">
              <a:rPr kumimoji="1" lang="de-DE" b="0" smtClean="0">
                <a:solidFill>
                  <a:schemeClr val="tx1"/>
                </a:solidFill>
                <a:latin typeface="Futura Md BT" pitchFamily="34" charset="0"/>
              </a:rPr>
              <a:pPr>
                <a:defRPr/>
              </a:pPr>
              <a:t>‹Nr.›</a:t>
            </a:fld>
            <a:endParaRPr kumimoji="1" lang="de-DE" b="0" dirty="0" smtClean="0">
              <a:solidFill>
                <a:schemeClr val="tx1"/>
              </a:solidFill>
              <a:latin typeface="Futura Md BT" pitchFamily="34" charset="0"/>
            </a:endParaRPr>
          </a:p>
        </p:txBody>
      </p:sp>
      <p:sp>
        <p:nvSpPr>
          <p:cNvPr id="12" name="Rectangle 3"/>
          <p:cNvSpPr>
            <a:spLocks noGrp="1" noChangeArrowheads="1"/>
          </p:cNvSpPr>
          <p:nvPr/>
        </p:nvSpPr>
        <p:spPr bwMode="auto">
          <a:xfrm>
            <a:off x="473075" y="2416175"/>
            <a:ext cx="10440988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/>
          <a:lstStyle/>
          <a:p>
            <a:pPr algn="ctr" eaLnBrk="1" hangingPunct="1"/>
            <a:r>
              <a:rPr lang="de-DE" sz="3200" b="0">
                <a:solidFill>
                  <a:schemeClr val="tx1"/>
                </a:solidFill>
                <a:cs typeface="Arial" charset="0"/>
              </a:rPr>
              <a:t> ______  __  __ ___  ______ ___  _____________ __ __________</a:t>
            </a:r>
          </a:p>
          <a:p>
            <a:pPr marL="0" lvl="1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2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3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4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</p:txBody>
      </p:sp>
      <p:sp>
        <p:nvSpPr>
          <p:cNvPr id="13" name="Rectangle 3"/>
          <p:cNvSpPr>
            <a:spLocks noGrp="1" noChangeArrowheads="1"/>
          </p:cNvSpPr>
          <p:nvPr/>
        </p:nvSpPr>
        <p:spPr bwMode="auto">
          <a:xfrm>
            <a:off x="473075" y="2416175"/>
            <a:ext cx="10440988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/>
          <a:lstStyle/>
          <a:p>
            <a:pPr marL="0" lvl="4" eaLnBrk="1" hangingPunct="1"/>
            <a:r>
              <a:rPr lang="de-DE" sz="3200" b="0">
                <a:solidFill>
                  <a:schemeClr val="tx1"/>
                </a:solidFill>
                <a:cs typeface="Arial" charset="0"/>
              </a:rPr>
              <a:t>Klicken Sie, um die Formate des Vorlagentextes zu bearbeiten</a:t>
            </a:r>
            <a:br>
              <a:rPr lang="de-DE" sz="3200" b="0">
                <a:solidFill>
                  <a:schemeClr val="tx1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Zweite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Dritte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Vierte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17738" y="5600700"/>
            <a:ext cx="6789737" cy="66198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217738" y="714375"/>
            <a:ext cx="6789737" cy="480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217738" y="6262688"/>
            <a:ext cx="6789737" cy="938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4" name="Datumsplatzhalter 4"/>
          <p:cNvSpPr>
            <a:spLocks noGrp="1"/>
          </p:cNvSpPr>
          <p:nvPr>
            <p:ph type="dt" sz="half" idx="10"/>
          </p:nvPr>
        </p:nvSpPr>
        <p:spPr>
          <a:xfrm>
            <a:off x="565150" y="7415213"/>
            <a:ext cx="2641600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92BE179-E81E-4D95-B8A4-A57804D89C98}" type="datetimeFigureOut">
              <a:rPr lang="de-DE"/>
              <a:pPr>
                <a:defRPr/>
              </a:pPr>
              <a:t>18.04.2013</a:t>
            </a:fld>
            <a:endParaRPr lang="de-DE"/>
          </a:p>
        </p:txBody>
      </p:sp>
      <p:sp>
        <p:nvSpPr>
          <p:cNvPr id="15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865563" y="7415213"/>
            <a:ext cx="3584575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108950" y="7415213"/>
            <a:ext cx="2641600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62DB0C1-CA45-4497-B0B6-726CBFBEB50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54020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4433888" y="3763963"/>
            <a:ext cx="113157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5" name="Picture 5" descr="UNIWM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94150"/>
            <a:ext cx="952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UNIWM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94150"/>
            <a:ext cx="952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 userDrawn="1"/>
        </p:nvSpPr>
        <p:spPr>
          <a:xfrm>
            <a:off x="0" y="0"/>
            <a:ext cx="11315700" cy="104775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b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Grafik 16" descr="logo-uni-weiss-transparen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84150"/>
            <a:ext cx="3149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17" descr="logo-kdee-weiss-transparen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38" y="184150"/>
            <a:ext cx="20447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>
            <a:off x="10337800" y="7313613"/>
            <a:ext cx="576263" cy="323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10349" tIns="55175" rIns="110349" bIns="55175" anchor="b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pPr>
              <a:defRPr/>
            </a:pPr>
            <a:fld id="{7D9D1B7F-FAC6-4FCE-B215-33300859F67B}" type="slidenum">
              <a:rPr kumimoji="1" lang="de-DE" b="0" smtClean="0">
                <a:solidFill>
                  <a:schemeClr val="tx1"/>
                </a:solidFill>
                <a:latin typeface="Futura Md BT" pitchFamily="34" charset="0"/>
              </a:rPr>
              <a:pPr>
                <a:defRPr/>
              </a:pPr>
              <a:t>‹Nr.›</a:t>
            </a:fld>
            <a:endParaRPr kumimoji="1" lang="de-DE" b="0" dirty="0" smtClean="0">
              <a:solidFill>
                <a:schemeClr val="tx1"/>
              </a:solidFill>
              <a:latin typeface="Futura Md BT" pitchFamily="34" charset="0"/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/>
        </p:nvSpPr>
        <p:spPr bwMode="auto">
          <a:xfrm>
            <a:off x="473075" y="2416175"/>
            <a:ext cx="10440988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/>
          <a:lstStyle/>
          <a:p>
            <a:pPr algn="ctr" eaLnBrk="1" hangingPunct="1"/>
            <a:r>
              <a:rPr lang="de-DE" sz="3200" b="0">
                <a:solidFill>
                  <a:schemeClr val="tx1"/>
                </a:solidFill>
                <a:cs typeface="Arial" charset="0"/>
              </a:rPr>
              <a:t> ______  __  __ ___  ______ ___  _____________ __ __________</a:t>
            </a:r>
          </a:p>
          <a:p>
            <a:pPr marL="0" lvl="1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2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3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4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</p:txBody>
      </p:sp>
      <p:sp>
        <p:nvSpPr>
          <p:cNvPr id="12" name="Rectangle 3"/>
          <p:cNvSpPr>
            <a:spLocks noGrp="1" noChangeArrowheads="1"/>
          </p:cNvSpPr>
          <p:nvPr/>
        </p:nvSpPr>
        <p:spPr bwMode="auto">
          <a:xfrm>
            <a:off x="473075" y="2416175"/>
            <a:ext cx="10440988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/>
          <a:lstStyle/>
          <a:p>
            <a:pPr marL="0" lvl="4" eaLnBrk="1" hangingPunct="1"/>
            <a:r>
              <a:rPr lang="de-DE" sz="3200" b="0">
                <a:solidFill>
                  <a:schemeClr val="tx1"/>
                </a:solidFill>
                <a:cs typeface="Arial" charset="0"/>
              </a:rPr>
              <a:t>Klicken Sie, um die Formate des Vorlagentextes zu bearbeiten</a:t>
            </a:r>
            <a:br>
              <a:rPr lang="de-DE" sz="3200" b="0">
                <a:solidFill>
                  <a:schemeClr val="tx1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Zweite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Dritte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Vierte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5150" y="320675"/>
            <a:ext cx="10185400" cy="13335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65150" y="1866900"/>
            <a:ext cx="10185400" cy="52800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10"/>
          </p:nvPr>
        </p:nvSpPr>
        <p:spPr>
          <a:xfrm>
            <a:off x="565150" y="7415213"/>
            <a:ext cx="2641600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B8758AF-6C21-4EB1-B085-D891ECC4FF59}" type="datetimeFigureOut">
              <a:rPr lang="de-DE"/>
              <a:pPr>
                <a:defRPr/>
              </a:pPr>
              <a:t>18.04.2013</a:t>
            </a:fld>
            <a:endParaRPr lang="de-DE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865563" y="7415213"/>
            <a:ext cx="3584575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08950" y="7415213"/>
            <a:ext cx="2641600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96741A3-899C-4FB0-9794-BAD3E5E42B0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6968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4433888" y="3763963"/>
            <a:ext cx="113157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5" name="Picture 5" descr="UNIWM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94150"/>
            <a:ext cx="952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UNIWM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94150"/>
            <a:ext cx="952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 userDrawn="1"/>
        </p:nvSpPr>
        <p:spPr>
          <a:xfrm>
            <a:off x="0" y="0"/>
            <a:ext cx="11315700" cy="104775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b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Grafik 16" descr="logo-uni-weiss-transparen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84150"/>
            <a:ext cx="3149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17" descr="logo-kdee-weiss-transparen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38" y="184150"/>
            <a:ext cx="20447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>
            <a:off x="10337800" y="7313613"/>
            <a:ext cx="576263" cy="323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10349" tIns="55175" rIns="110349" bIns="55175" anchor="b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pPr>
              <a:defRPr/>
            </a:pPr>
            <a:fld id="{BCA7DD12-A597-4AAA-AA84-04F34091F27B}" type="slidenum">
              <a:rPr kumimoji="1" lang="de-DE" b="0" smtClean="0">
                <a:solidFill>
                  <a:schemeClr val="tx1"/>
                </a:solidFill>
                <a:latin typeface="Futura Md BT" pitchFamily="34" charset="0"/>
              </a:rPr>
              <a:pPr>
                <a:defRPr/>
              </a:pPr>
              <a:t>‹Nr.›</a:t>
            </a:fld>
            <a:endParaRPr kumimoji="1" lang="de-DE" b="0" dirty="0" smtClean="0">
              <a:solidFill>
                <a:schemeClr val="tx1"/>
              </a:solidFill>
              <a:latin typeface="Futura Md BT" pitchFamily="34" charset="0"/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/>
        </p:nvSpPr>
        <p:spPr bwMode="auto">
          <a:xfrm>
            <a:off x="473075" y="2416175"/>
            <a:ext cx="10440988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/>
          <a:lstStyle/>
          <a:p>
            <a:pPr algn="ctr" eaLnBrk="1" hangingPunct="1"/>
            <a:r>
              <a:rPr lang="de-DE" sz="3200" b="0">
                <a:solidFill>
                  <a:schemeClr val="tx1"/>
                </a:solidFill>
                <a:cs typeface="Arial" charset="0"/>
              </a:rPr>
              <a:t> ______  __  __ ___  ______ ___  _____________ __ __________</a:t>
            </a:r>
          </a:p>
          <a:p>
            <a:pPr marL="0" lvl="1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2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3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4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</p:txBody>
      </p:sp>
      <p:sp>
        <p:nvSpPr>
          <p:cNvPr id="12" name="Rectangle 3"/>
          <p:cNvSpPr>
            <a:spLocks noGrp="1" noChangeArrowheads="1"/>
          </p:cNvSpPr>
          <p:nvPr/>
        </p:nvSpPr>
        <p:spPr bwMode="auto">
          <a:xfrm>
            <a:off x="473075" y="2416175"/>
            <a:ext cx="10440988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/>
          <a:lstStyle/>
          <a:p>
            <a:pPr marL="0" lvl="4" eaLnBrk="1" hangingPunct="1"/>
            <a:r>
              <a:rPr lang="de-DE" sz="3200" b="0">
                <a:solidFill>
                  <a:schemeClr val="tx1"/>
                </a:solidFill>
                <a:cs typeface="Arial" charset="0"/>
              </a:rPr>
              <a:t>Klicken Sie, um die Formate des Vorlagentextes zu bearbeiten</a:t>
            </a:r>
            <a:br>
              <a:rPr lang="de-DE" sz="3200" b="0">
                <a:solidFill>
                  <a:schemeClr val="tx1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Zweite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Dritte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Vierte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Fünfte Ebene</a:t>
            </a:r>
          </a:p>
        </p:txBody>
      </p:sp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204200" y="320675"/>
            <a:ext cx="2546350" cy="6826250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65150" y="320675"/>
            <a:ext cx="7486650" cy="68262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10"/>
          </p:nvPr>
        </p:nvSpPr>
        <p:spPr>
          <a:xfrm>
            <a:off x="565150" y="7415213"/>
            <a:ext cx="2641600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E3F2616-F3BC-4122-9A54-BAAD7E1FB0E1}" type="datetimeFigureOut">
              <a:rPr lang="de-DE"/>
              <a:pPr>
                <a:defRPr/>
              </a:pPr>
              <a:t>18.04.2013</a:t>
            </a:fld>
            <a:endParaRPr lang="de-DE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865563" y="7415213"/>
            <a:ext cx="3584575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08950" y="7415213"/>
            <a:ext cx="2641600" cy="42703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58FBC23-F3A0-418C-A9A6-0E8EEE81B83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775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3763" y="5141913"/>
            <a:ext cx="9618662" cy="1589087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93763" y="3390900"/>
            <a:ext cx="9618662" cy="1751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99186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27088" y="1293813"/>
            <a:ext cx="4348162" cy="5564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27650" y="1293813"/>
            <a:ext cx="4349750" cy="5564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6887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5150" y="320675"/>
            <a:ext cx="10185400" cy="13335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65150" y="1790700"/>
            <a:ext cx="5000625" cy="746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65150" y="2536825"/>
            <a:ext cx="5000625" cy="4610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748338" y="1790700"/>
            <a:ext cx="5002212" cy="746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748338" y="2536825"/>
            <a:ext cx="5002212" cy="4610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232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5249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8493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5150" y="319088"/>
            <a:ext cx="3722688" cy="135572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24363" y="319088"/>
            <a:ext cx="6326187" cy="68278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65150" y="1674813"/>
            <a:ext cx="3722688" cy="54721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00408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17738" y="5600700"/>
            <a:ext cx="6789737" cy="66198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217738" y="714375"/>
            <a:ext cx="6789737" cy="4800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217738" y="6262688"/>
            <a:ext cx="6789737" cy="9382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8779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4513" y="227013"/>
            <a:ext cx="9056687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0354" tIns="55177" rIns="110354" bIns="551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Thema oder Titel  der Folie, max zweizeilig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4513" y="1293813"/>
            <a:ext cx="10298112" cy="556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0354" tIns="55177" rIns="110354" bIns="551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4433888" y="3763963"/>
            <a:ext cx="113157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1029" name="Picture 5" descr="UNIWM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94150"/>
            <a:ext cx="952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UNIWM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94150"/>
            <a:ext cx="952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15"/>
          <p:cNvSpPr>
            <a:spLocks noChangeShapeType="1"/>
          </p:cNvSpPr>
          <p:nvPr userDrawn="1"/>
        </p:nvSpPr>
        <p:spPr bwMode="auto">
          <a:xfrm flipH="1">
            <a:off x="473075" y="7024688"/>
            <a:ext cx="10442575" cy="0"/>
          </a:xfrm>
          <a:prstGeom prst="line">
            <a:avLst/>
          </a:prstGeom>
          <a:noFill/>
          <a:ln w="38100">
            <a:solidFill>
              <a:schemeClr val="accent4">
                <a:lumMod val="50000"/>
                <a:lumOff val="50000"/>
              </a:schemeClr>
            </a:solidFill>
            <a:round/>
            <a:headEnd/>
            <a:tailEnd/>
          </a:ln>
          <a:effectLst/>
        </p:spPr>
        <p:txBody>
          <a:bodyPr lIns="110358" tIns="55179" rIns="110358" bIns="55179" anchor="b">
            <a:spAutoFit/>
          </a:bodyPr>
          <a:lstStyle/>
          <a:p>
            <a:pPr>
              <a:defRPr/>
            </a:pPr>
            <a:endParaRPr lang="de-DE"/>
          </a:p>
        </p:txBody>
      </p:sp>
      <p:pic>
        <p:nvPicPr>
          <p:cNvPr id="2" name="Picture 13" descr="\\EVS-105\kdee\Organisation\Logos (Vektorisiert)\KDEE Logo\KDEE_Logo_Flyer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7169150"/>
            <a:ext cx="19240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Grafik 18" descr="logo_universitaet_RGB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9" t="20021" r="13365" b="29926"/>
          <a:stretch>
            <a:fillRect/>
          </a:stretch>
        </p:blipFill>
        <p:spPr bwMode="auto">
          <a:xfrm>
            <a:off x="8826500" y="7167563"/>
            <a:ext cx="2058988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76" r:id="rId1"/>
    <p:sldLayoutId id="2147484686" r:id="rId2"/>
    <p:sldLayoutId id="2147484677" r:id="rId3"/>
    <p:sldLayoutId id="2147484678" r:id="rId4"/>
    <p:sldLayoutId id="2147484679" r:id="rId5"/>
    <p:sldLayoutId id="2147484680" r:id="rId6"/>
    <p:sldLayoutId id="2147484681" r:id="rId7"/>
    <p:sldLayoutId id="2147484682" r:id="rId8"/>
    <p:sldLayoutId id="2147484683" r:id="rId9"/>
    <p:sldLayoutId id="2147484684" r:id="rId10"/>
    <p:sldLayoutId id="2147484685" r:id="rId11"/>
  </p:sldLayoutIdLst>
  <p:timing>
    <p:tnLst>
      <p:par>
        <p:cTn id="1" dur="indefinite" restart="never" nodeType="tmRoot"/>
      </p:par>
    </p:tnLst>
  </p:timing>
  <p:txStyles>
    <p:titleStyle>
      <a:lvl1pPr algn="l" defTabSz="1103313" rtl="0" eaLnBrk="0" fontAlgn="base" hangingPunct="0">
        <a:spcBef>
          <a:spcPct val="0"/>
        </a:spcBef>
        <a:spcAft>
          <a:spcPct val="0"/>
        </a:spcAft>
        <a:defRPr kumimoji="1" sz="2100" b="1">
          <a:solidFill>
            <a:srgbClr val="31319A"/>
          </a:solidFill>
          <a:latin typeface="Arial" pitchFamily="34" charset="0"/>
          <a:ea typeface="+mj-ea"/>
          <a:cs typeface="Arial" pitchFamily="34" charset="0"/>
        </a:defRPr>
      </a:lvl1pPr>
      <a:lvl2pPr algn="l" defTabSz="1103313" rtl="0" eaLnBrk="0" fontAlgn="base" hangingPunct="0">
        <a:spcBef>
          <a:spcPct val="0"/>
        </a:spcBef>
        <a:spcAft>
          <a:spcPct val="0"/>
        </a:spcAft>
        <a:defRPr kumimoji="1" sz="2100" b="1">
          <a:solidFill>
            <a:srgbClr val="31319A"/>
          </a:solidFill>
          <a:latin typeface="Arial" charset="0"/>
          <a:cs typeface="Arial" charset="0"/>
        </a:defRPr>
      </a:lvl2pPr>
      <a:lvl3pPr algn="l" defTabSz="1103313" rtl="0" eaLnBrk="0" fontAlgn="base" hangingPunct="0">
        <a:spcBef>
          <a:spcPct val="0"/>
        </a:spcBef>
        <a:spcAft>
          <a:spcPct val="0"/>
        </a:spcAft>
        <a:defRPr kumimoji="1" sz="2100" b="1">
          <a:solidFill>
            <a:srgbClr val="31319A"/>
          </a:solidFill>
          <a:latin typeface="Arial" charset="0"/>
          <a:cs typeface="Arial" charset="0"/>
        </a:defRPr>
      </a:lvl3pPr>
      <a:lvl4pPr algn="l" defTabSz="1103313" rtl="0" eaLnBrk="0" fontAlgn="base" hangingPunct="0">
        <a:spcBef>
          <a:spcPct val="0"/>
        </a:spcBef>
        <a:spcAft>
          <a:spcPct val="0"/>
        </a:spcAft>
        <a:defRPr kumimoji="1" sz="2100" b="1">
          <a:solidFill>
            <a:srgbClr val="31319A"/>
          </a:solidFill>
          <a:latin typeface="Arial" charset="0"/>
          <a:cs typeface="Arial" charset="0"/>
        </a:defRPr>
      </a:lvl4pPr>
      <a:lvl5pPr algn="l" defTabSz="1103313" rtl="0" eaLnBrk="0" fontAlgn="base" hangingPunct="0">
        <a:spcBef>
          <a:spcPct val="0"/>
        </a:spcBef>
        <a:spcAft>
          <a:spcPct val="0"/>
        </a:spcAft>
        <a:defRPr kumimoji="1" sz="2100" b="1">
          <a:solidFill>
            <a:srgbClr val="31319A"/>
          </a:solidFill>
          <a:latin typeface="Arial" charset="0"/>
          <a:cs typeface="Arial" charset="0"/>
        </a:defRPr>
      </a:lvl5pPr>
      <a:lvl6pPr marL="457200" algn="l" defTabSz="1103313" rtl="0" eaLnBrk="0" fontAlgn="base" hangingPunct="0">
        <a:spcBef>
          <a:spcPct val="0"/>
        </a:spcBef>
        <a:spcAft>
          <a:spcPct val="0"/>
        </a:spcAft>
        <a:defRPr kumimoji="1" sz="2100" b="1">
          <a:solidFill>
            <a:srgbClr val="0000FF"/>
          </a:solidFill>
          <a:latin typeface="Futura Md BT" pitchFamily="34" charset="0"/>
        </a:defRPr>
      </a:lvl6pPr>
      <a:lvl7pPr marL="914400" algn="l" defTabSz="1103313" rtl="0" eaLnBrk="0" fontAlgn="base" hangingPunct="0">
        <a:spcBef>
          <a:spcPct val="0"/>
        </a:spcBef>
        <a:spcAft>
          <a:spcPct val="0"/>
        </a:spcAft>
        <a:defRPr kumimoji="1" sz="2100" b="1">
          <a:solidFill>
            <a:srgbClr val="0000FF"/>
          </a:solidFill>
          <a:latin typeface="Futura Md BT" pitchFamily="34" charset="0"/>
        </a:defRPr>
      </a:lvl7pPr>
      <a:lvl8pPr marL="1371600" algn="l" defTabSz="1103313" rtl="0" eaLnBrk="0" fontAlgn="base" hangingPunct="0">
        <a:spcBef>
          <a:spcPct val="0"/>
        </a:spcBef>
        <a:spcAft>
          <a:spcPct val="0"/>
        </a:spcAft>
        <a:defRPr kumimoji="1" sz="2100" b="1">
          <a:solidFill>
            <a:srgbClr val="0000FF"/>
          </a:solidFill>
          <a:latin typeface="Futura Md BT" pitchFamily="34" charset="0"/>
        </a:defRPr>
      </a:lvl8pPr>
      <a:lvl9pPr marL="1828800" algn="l" defTabSz="1103313" rtl="0" eaLnBrk="0" fontAlgn="base" hangingPunct="0">
        <a:spcBef>
          <a:spcPct val="0"/>
        </a:spcBef>
        <a:spcAft>
          <a:spcPct val="0"/>
        </a:spcAft>
        <a:defRPr kumimoji="1" sz="2100" b="1">
          <a:solidFill>
            <a:srgbClr val="0000FF"/>
          </a:solidFill>
          <a:latin typeface="Futura Md BT" pitchFamily="34" charset="0"/>
        </a:defRPr>
      </a:lvl9pPr>
    </p:titleStyle>
    <p:bodyStyle>
      <a:lvl1pPr marL="414338" indent="-414338" algn="l" defTabSz="1103313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Monotype Sorts" pitchFamily="2" charset="2"/>
        <a:defRPr kumimoji="1" sz="2100" b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895350" indent="-342900" algn="l" defTabSz="1103313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Arial" charset="0"/>
        <a:buChar char="•"/>
        <a:defRPr kumimoji="1" sz="21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379538" indent="-276225" algn="l" defTabSz="1103313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000000"/>
        </a:buClr>
        <a:buChar char="·"/>
        <a:defRPr kumimoji="1" sz="21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931988" indent="-276225" algn="l" defTabSz="1103313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·"/>
        <a:defRPr kumimoji="1" sz="21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482850" indent="-274638" algn="l" defTabSz="1103313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·"/>
        <a:defRPr kumimoji="1" sz="21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940050" indent="-274638" algn="l" defTabSz="1103313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·"/>
        <a:defRPr kumimoji="1" sz="2100">
          <a:solidFill>
            <a:schemeClr val="tx1"/>
          </a:solidFill>
          <a:latin typeface="+mn-lt"/>
        </a:defRPr>
      </a:lvl6pPr>
      <a:lvl7pPr marL="3397250" indent="-274638" algn="l" defTabSz="1103313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·"/>
        <a:defRPr kumimoji="1" sz="2100">
          <a:solidFill>
            <a:schemeClr val="tx1"/>
          </a:solidFill>
          <a:latin typeface="+mn-lt"/>
        </a:defRPr>
      </a:lvl7pPr>
      <a:lvl8pPr marL="3854450" indent="-274638" algn="l" defTabSz="1103313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·"/>
        <a:defRPr kumimoji="1" sz="2100">
          <a:solidFill>
            <a:schemeClr val="tx1"/>
          </a:solidFill>
          <a:latin typeface="+mn-lt"/>
        </a:defRPr>
      </a:lvl8pPr>
      <a:lvl9pPr marL="4311650" indent="-274638" algn="l" defTabSz="1103313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·"/>
        <a:defRPr kumimoji="1"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3075" y="1552575"/>
            <a:ext cx="104409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0354" tIns="55177" rIns="110354" bIns="5517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Thema oder Titel  der Folie, max zweizeilig</a:t>
            </a:r>
          </a:p>
        </p:txBody>
      </p:sp>
      <p:sp>
        <p:nvSpPr>
          <p:cNvPr id="2051" name="Rectangle 3"/>
          <p:cNvSpPr>
            <a:spLocks noGrp="1" noChangeArrowheads="1"/>
          </p:cNvSpPr>
          <p:nvPr/>
        </p:nvSpPr>
        <p:spPr bwMode="auto">
          <a:xfrm>
            <a:off x="473075" y="2416175"/>
            <a:ext cx="10440988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/>
          <a:lstStyle/>
          <a:p>
            <a:pPr algn="ctr" eaLnBrk="1" hangingPunct="1"/>
            <a:r>
              <a:rPr lang="de-DE" sz="3200" b="0">
                <a:solidFill>
                  <a:schemeClr val="tx1"/>
                </a:solidFill>
                <a:cs typeface="Arial" charset="0"/>
              </a:rPr>
              <a:t> ______  __  __ ___  ______ ___  _____________ __ __________</a:t>
            </a:r>
          </a:p>
          <a:p>
            <a:pPr marL="0" lvl="1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2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3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  <a:p>
            <a:pPr marL="0" lvl="4" eaLnBrk="1" hangingPunct="1"/>
            <a:r>
              <a:rPr lang="de-DE" sz="1800" b="0">
                <a:solidFill>
                  <a:srgbClr val="000000"/>
                </a:solidFill>
                <a:cs typeface="Arial" charset="0"/>
              </a:rPr>
              <a:t> _____  ____</a:t>
            </a:r>
          </a:p>
        </p:txBody>
      </p:sp>
      <p:sp>
        <p:nvSpPr>
          <p:cNvPr id="2052" name="Rectangle 3"/>
          <p:cNvSpPr>
            <a:spLocks noGrp="1" noChangeArrowheads="1"/>
          </p:cNvSpPr>
          <p:nvPr/>
        </p:nvSpPr>
        <p:spPr bwMode="auto">
          <a:xfrm>
            <a:off x="473075" y="2416175"/>
            <a:ext cx="10440988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/>
          <a:lstStyle/>
          <a:p>
            <a:pPr algn="ctr" eaLnBrk="1" hangingPunct="1"/>
            <a:r>
              <a:rPr lang="de-DE" sz="3200" b="0">
                <a:solidFill>
                  <a:schemeClr val="tx1"/>
                </a:solidFill>
                <a:cs typeface="Arial" charset="0"/>
              </a:rPr>
              <a:t>Klicken Sie, um die Formate des Vorlagentextes zu bearbeiten</a:t>
            </a:r>
            <a:br>
              <a:rPr lang="de-DE" sz="3200" b="0">
                <a:solidFill>
                  <a:schemeClr val="tx1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Zweite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Dritte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Vierte Ebene</a:t>
            </a:r>
            <a:br>
              <a:rPr lang="de-DE" sz="1800" b="0">
                <a:solidFill>
                  <a:srgbClr val="000000"/>
                </a:solidFill>
                <a:cs typeface="Arial" charset="0"/>
              </a:rPr>
            </a:br>
            <a:r>
              <a:rPr lang="de-DE" sz="1800" b="0">
                <a:solidFill>
                  <a:srgbClr val="000000"/>
                </a:solidFill>
                <a:cs typeface="Arial" charset="0"/>
              </a:rPr>
              <a:t>Fünfte Ebene</a:t>
            </a:r>
          </a:p>
        </p:txBody>
      </p:sp>
      <p:sp>
        <p:nvSpPr>
          <p:cNvPr id="2053" name="Rectangle 4"/>
          <p:cNvSpPr>
            <a:spLocks noChangeArrowheads="1"/>
          </p:cNvSpPr>
          <p:nvPr userDrawn="1"/>
        </p:nvSpPr>
        <p:spPr bwMode="auto">
          <a:xfrm>
            <a:off x="4433888" y="3763963"/>
            <a:ext cx="113157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2054" name="Picture 5" descr="UNIWMF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94150"/>
            <a:ext cx="952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6" descr="UNIWMF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94150"/>
            <a:ext cx="9525" cy="1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hteck 15"/>
          <p:cNvSpPr/>
          <p:nvPr userDrawn="1"/>
        </p:nvSpPr>
        <p:spPr>
          <a:xfrm>
            <a:off x="0" y="0"/>
            <a:ext cx="11315700" cy="104775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b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7" name="Grafik 16" descr="logo-uni-weiss-transparent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84150"/>
            <a:ext cx="3149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Grafik 17" descr="logo-kdee-weiss-transparent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38" y="184150"/>
            <a:ext cx="20447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0"/>
          <p:cNvSpPr txBox="1">
            <a:spLocks noChangeArrowheads="1"/>
          </p:cNvSpPr>
          <p:nvPr userDrawn="1"/>
        </p:nvSpPr>
        <p:spPr bwMode="auto">
          <a:xfrm>
            <a:off x="10337800" y="7313613"/>
            <a:ext cx="576263" cy="323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10349" tIns="55175" rIns="110349" bIns="55175" anchor="b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pPr>
              <a:defRPr/>
            </a:pPr>
            <a:fld id="{ED95F202-5CBC-4251-906E-42662971ED98}" type="slidenum">
              <a:rPr kumimoji="1" lang="de-DE" b="0" smtClean="0">
                <a:solidFill>
                  <a:schemeClr val="tx1"/>
                </a:solidFill>
                <a:latin typeface="Futura Md BT" pitchFamily="34" charset="0"/>
              </a:rPr>
              <a:pPr>
                <a:defRPr/>
              </a:pPr>
              <a:t>‹Nr.›</a:t>
            </a:fld>
            <a:endParaRPr kumimoji="1" lang="de-DE" b="0" dirty="0" smtClean="0">
              <a:solidFill>
                <a:schemeClr val="tx1"/>
              </a:solidFill>
              <a:latin typeface="Futura Md BT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7" r:id="rId1"/>
    <p:sldLayoutId id="2147484688" r:id="rId2"/>
    <p:sldLayoutId id="2147484689" r:id="rId3"/>
    <p:sldLayoutId id="2147484690" r:id="rId4"/>
    <p:sldLayoutId id="2147484691" r:id="rId5"/>
    <p:sldLayoutId id="2147484692" r:id="rId6"/>
    <p:sldLayoutId id="2147484693" r:id="rId7"/>
    <p:sldLayoutId id="2147484694" r:id="rId8"/>
    <p:sldLayoutId id="2147484695" r:id="rId9"/>
    <p:sldLayoutId id="2147484696" r:id="rId10"/>
    <p:sldLayoutId id="2147484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2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emf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wmf"/><Relationship Id="rId9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8"/>
          <p:cNvSpPr txBox="1">
            <a:spLocks noChangeArrowheads="1"/>
          </p:cNvSpPr>
          <p:nvPr/>
        </p:nvSpPr>
        <p:spPr bwMode="auto">
          <a:xfrm>
            <a:off x="473075" y="683123"/>
            <a:ext cx="10440988" cy="569386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xtLst/>
        </p:spPr>
        <p:txBody>
          <a:bodyPr lIns="0" tIns="0" rIns="0" bIns="0" anchor="b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endParaRPr lang="de-DE" sz="3600" b="0" dirty="0"/>
          </a:p>
          <a:p>
            <a:pPr algn="ctr"/>
            <a:r>
              <a:rPr lang="en-US" sz="3600" dirty="0" err="1" smtClean="0"/>
              <a:t>Leistungselektronik</a:t>
            </a:r>
            <a:r>
              <a:rPr lang="en-US" sz="3600" dirty="0" smtClean="0"/>
              <a:t> in der </a:t>
            </a:r>
            <a:r>
              <a:rPr lang="en-US" sz="3600" dirty="0" err="1" smtClean="0"/>
              <a:t>Aufbereitung</a:t>
            </a:r>
            <a:r>
              <a:rPr lang="en-US" sz="3600" dirty="0" smtClean="0"/>
              <a:t>, </a:t>
            </a:r>
            <a:r>
              <a:rPr lang="en-US" sz="3600" dirty="0" err="1" smtClean="0"/>
              <a:t>Übertragung</a:t>
            </a:r>
            <a:r>
              <a:rPr lang="en-US" sz="3600" dirty="0" smtClean="0"/>
              <a:t>, </a:t>
            </a:r>
            <a:r>
              <a:rPr lang="en-US" sz="3600" dirty="0" err="1" smtClean="0"/>
              <a:t>Verteilung</a:t>
            </a:r>
            <a:r>
              <a:rPr lang="en-US" sz="3600" dirty="0" smtClean="0"/>
              <a:t> und </a:t>
            </a:r>
            <a:r>
              <a:rPr lang="en-US" sz="3600" dirty="0" err="1" smtClean="0"/>
              <a:t>Speicherung</a:t>
            </a:r>
            <a:r>
              <a:rPr lang="en-US" sz="3600" dirty="0" smtClean="0"/>
              <a:t> </a:t>
            </a:r>
            <a:r>
              <a:rPr lang="en-US" sz="3600" dirty="0" err="1" smtClean="0"/>
              <a:t>elektrischer</a:t>
            </a:r>
            <a:r>
              <a:rPr lang="en-US" sz="3600" dirty="0" smtClean="0"/>
              <a:t> </a:t>
            </a:r>
            <a:r>
              <a:rPr lang="en-US" sz="3600" dirty="0" err="1" smtClean="0"/>
              <a:t>Energie</a:t>
            </a:r>
            <a:r>
              <a:rPr lang="en-US" sz="3600" b="0" dirty="0"/>
              <a:t>	</a:t>
            </a:r>
            <a:endParaRPr lang="en-US" sz="3600" b="0" dirty="0" smtClean="0"/>
          </a:p>
          <a:p>
            <a:pPr algn="ctr"/>
            <a:r>
              <a:rPr lang="en-US" sz="2400" b="0" i="1" dirty="0" smtClean="0"/>
              <a:t>Power Electronics in Power Conditioning, Transmission Distribution and Storage of Electric Energy</a:t>
            </a:r>
            <a:endParaRPr kumimoji="1" lang="de-DE" sz="3300" dirty="0">
              <a:solidFill>
                <a:srgbClr val="3A5FC3"/>
              </a:solidFill>
              <a:cs typeface="Arial" charset="0"/>
            </a:endParaRPr>
          </a:p>
          <a:p>
            <a:pPr algn="ctr"/>
            <a:endParaRPr kumimoji="1" lang="de-DE" sz="3300" dirty="0">
              <a:solidFill>
                <a:srgbClr val="3A5FC3"/>
              </a:solidFill>
              <a:cs typeface="Arial" charset="0"/>
            </a:endParaRPr>
          </a:p>
          <a:p>
            <a:pPr algn="ctr"/>
            <a:r>
              <a:rPr kumimoji="1" lang="de-DE" sz="2000" dirty="0" smtClean="0">
                <a:solidFill>
                  <a:srgbClr val="000000"/>
                </a:solidFill>
                <a:cs typeface="Arial" charset="0"/>
              </a:rPr>
              <a:t>Peter </a:t>
            </a:r>
            <a:r>
              <a:rPr kumimoji="1" lang="de-DE" sz="2000" dirty="0">
                <a:solidFill>
                  <a:srgbClr val="000000"/>
                </a:solidFill>
                <a:cs typeface="Arial" charset="0"/>
              </a:rPr>
              <a:t>Zacharias</a:t>
            </a:r>
          </a:p>
          <a:p>
            <a:pPr algn="ctr">
              <a:spcBef>
                <a:spcPts val="200"/>
              </a:spcBef>
            </a:pPr>
            <a:r>
              <a:rPr kumimoji="1" lang="de-DE" sz="2000" b="0" dirty="0">
                <a:solidFill>
                  <a:srgbClr val="000000"/>
                </a:solidFill>
                <a:cs typeface="Arial" charset="0"/>
              </a:rPr>
              <a:t>Universität Kassel, Kompetenzzentrum für Dezentrale Elektrische Energieversorgungstechnik (KDEE)</a:t>
            </a:r>
          </a:p>
          <a:p>
            <a:pPr algn="ctr">
              <a:spcBef>
                <a:spcPts val="400"/>
              </a:spcBef>
            </a:pPr>
            <a:r>
              <a:rPr kumimoji="1" lang="de-DE" sz="2000" b="0" dirty="0">
                <a:solidFill>
                  <a:srgbClr val="000000"/>
                </a:solidFill>
                <a:cs typeface="Arial" charset="0"/>
              </a:rPr>
              <a:t>www.kdee.uni-kassel.de</a:t>
            </a:r>
          </a:p>
          <a:p>
            <a:pPr algn="ctr"/>
            <a:r>
              <a:rPr kumimoji="1" lang="de-DE" sz="2000" b="0" dirty="0">
                <a:solidFill>
                  <a:srgbClr val="000000"/>
                </a:solidFill>
                <a:cs typeface="Arial" charset="0"/>
              </a:rPr>
              <a:t/>
            </a:r>
            <a:br>
              <a:rPr kumimoji="1" lang="de-DE" sz="2000" b="0" dirty="0">
                <a:solidFill>
                  <a:srgbClr val="000000"/>
                </a:solidFill>
                <a:cs typeface="Arial" charset="0"/>
              </a:rPr>
            </a:br>
            <a:endParaRPr kumimoji="1" lang="de-DE" sz="2000" b="0" dirty="0">
              <a:solidFill>
                <a:srgbClr val="000000"/>
              </a:solidFill>
              <a:cs typeface="Arial" charset="0"/>
            </a:endParaRPr>
          </a:p>
          <a:p>
            <a:pPr algn="ctr"/>
            <a:endParaRPr kumimoji="1" lang="de-DE" sz="2000" b="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268858" y="7240860"/>
            <a:ext cx="5102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Frühjahrssitzung des Arbeitskreises Energie der </a:t>
            </a:r>
          </a:p>
          <a:p>
            <a:pPr algn="ctr"/>
            <a:r>
              <a:rPr lang="de-DE" dirty="0" smtClean="0"/>
              <a:t>Deutschen Physikalischen Gesellschaft 2013, Bad Honnef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99" y="1028299"/>
            <a:ext cx="8208963" cy="534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6307" name="Text Box 3"/>
          <p:cNvSpPr txBox="1">
            <a:spLocks noChangeArrowheads="1"/>
          </p:cNvSpPr>
          <p:nvPr/>
        </p:nvSpPr>
        <p:spPr bwMode="auto">
          <a:xfrm>
            <a:off x="1121346" y="6331457"/>
            <a:ext cx="752792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0358" tIns="55179" rIns="110358" bIns="55179" anchor="b">
            <a:spAutoFit/>
          </a:bodyPr>
          <a:lstStyle/>
          <a:p>
            <a:r>
              <a:rPr lang="en-US" sz="2000" dirty="0"/>
              <a:t>Growth of wind energy converters since the beginning of electric power production </a:t>
            </a:r>
            <a:r>
              <a:rPr lang="en-US" sz="1400" b="0" i="1" dirty="0"/>
              <a:t>[source: </a:t>
            </a:r>
            <a:r>
              <a:rPr lang="en-US" sz="1400" b="0" i="1" dirty="0" smtClean="0"/>
              <a:t>ISET</a:t>
            </a:r>
            <a:r>
              <a:rPr lang="en-US" sz="1400" b="0" i="1" smtClean="0"/>
              <a:t>, Kassel]</a:t>
            </a:r>
            <a:endParaRPr lang="de-DE" sz="1400" b="0" i="1" dirty="0"/>
          </a:p>
        </p:txBody>
      </p:sp>
      <p:sp>
        <p:nvSpPr>
          <p:cNvPr id="6" name="Rectangle 3196"/>
          <p:cNvSpPr>
            <a:spLocks noChangeArrowheads="1"/>
          </p:cNvSpPr>
          <p:nvPr/>
        </p:nvSpPr>
        <p:spPr bwMode="auto">
          <a:xfrm>
            <a:off x="526495" y="491981"/>
            <a:ext cx="9955891" cy="53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b"/>
          <a:lstStyle/>
          <a:p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New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Types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of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Electric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Generators: Wind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Energy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Converters</a:t>
            </a:r>
            <a:endParaRPr kumimoji="1" lang="en-GB" sz="2400" dirty="0"/>
          </a:p>
        </p:txBody>
      </p:sp>
    </p:spTree>
    <p:extLst>
      <p:ext uri="{BB962C8B-B14F-4D97-AF65-F5344CB8AC3E}">
        <p14:creationId xmlns:p14="http://schemas.microsoft.com/office/powerpoint/2010/main" val="171297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331" name="Text Box 3"/>
          <p:cNvSpPr txBox="1">
            <a:spLocks noChangeArrowheads="1"/>
          </p:cNvSpPr>
          <p:nvPr/>
        </p:nvSpPr>
        <p:spPr bwMode="auto">
          <a:xfrm>
            <a:off x="6521946" y="6630988"/>
            <a:ext cx="28765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0358" tIns="55179" rIns="110358" bIns="55179" anchor="b">
            <a:spAutoFit/>
          </a:bodyPr>
          <a:lstStyle/>
          <a:p>
            <a:r>
              <a:rPr lang="de-DE" sz="1600" b="0" i="1" dirty="0" err="1"/>
              <a:t>source</a:t>
            </a:r>
            <a:r>
              <a:rPr lang="de-DE" sz="1600" b="0" i="1" dirty="0"/>
              <a:t>: http://www.spiegel.de</a:t>
            </a:r>
          </a:p>
        </p:txBody>
      </p:sp>
      <p:pic>
        <p:nvPicPr>
          <p:cNvPr id="867332" name="Picture 4" descr="0,1020,1250795,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336675"/>
            <a:ext cx="8208963" cy="547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196"/>
          <p:cNvSpPr>
            <a:spLocks noChangeArrowheads="1"/>
          </p:cNvSpPr>
          <p:nvPr/>
        </p:nvSpPr>
        <p:spPr bwMode="auto">
          <a:xfrm>
            <a:off x="526495" y="491981"/>
            <a:ext cx="9955891" cy="53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b"/>
          <a:lstStyle/>
          <a:p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New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Types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of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Electric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Generators: Wind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Energy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Converters</a:t>
            </a:r>
            <a:endParaRPr kumimoji="1" lang="en-GB" sz="2400" dirty="0"/>
          </a:p>
        </p:txBody>
      </p:sp>
    </p:spTree>
    <p:extLst>
      <p:ext uri="{BB962C8B-B14F-4D97-AF65-F5344CB8AC3E}">
        <p14:creationId xmlns:p14="http://schemas.microsoft.com/office/powerpoint/2010/main" val="139048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714" y="4288532"/>
            <a:ext cx="6005513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694" y="1466503"/>
            <a:ext cx="6005513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Rechteck 52"/>
          <p:cNvSpPr/>
          <p:nvPr/>
        </p:nvSpPr>
        <p:spPr>
          <a:xfrm>
            <a:off x="689298" y="1696244"/>
            <a:ext cx="37444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err="1">
                <a:solidFill>
                  <a:srgbClr val="000099"/>
                </a:solidFill>
              </a:rPr>
              <a:t>induction</a:t>
            </a:r>
            <a:r>
              <a:rPr lang="de-DE" sz="2000" dirty="0">
                <a:solidFill>
                  <a:srgbClr val="000099"/>
                </a:solidFill>
              </a:rPr>
              <a:t> </a:t>
            </a:r>
            <a:r>
              <a:rPr lang="de-DE" sz="2000" dirty="0" err="1">
                <a:solidFill>
                  <a:srgbClr val="000099"/>
                </a:solidFill>
              </a:rPr>
              <a:t>generator</a:t>
            </a:r>
            <a:r>
              <a:rPr lang="de-DE" sz="2000" dirty="0">
                <a:solidFill>
                  <a:srgbClr val="000099"/>
                </a:solidFill>
              </a:rPr>
              <a:t> in </a:t>
            </a:r>
            <a:r>
              <a:rPr lang="de-DE" sz="2000" dirty="0" err="1">
                <a:solidFill>
                  <a:srgbClr val="000099"/>
                </a:solidFill>
              </a:rPr>
              <a:t>it‘s</a:t>
            </a:r>
            <a:r>
              <a:rPr lang="de-DE" sz="2000" dirty="0">
                <a:solidFill>
                  <a:srgbClr val="000099"/>
                </a:solidFill>
              </a:rPr>
              <a:t> </a:t>
            </a:r>
            <a:r>
              <a:rPr lang="de-DE" sz="2000" dirty="0" err="1">
                <a:solidFill>
                  <a:srgbClr val="000099"/>
                </a:solidFill>
              </a:rPr>
              <a:t>simplest</a:t>
            </a:r>
            <a:r>
              <a:rPr lang="de-DE" sz="2000" dirty="0">
                <a:solidFill>
                  <a:srgbClr val="000099"/>
                </a:solidFill>
              </a:rPr>
              <a:t> </a:t>
            </a:r>
            <a:r>
              <a:rPr lang="de-DE" sz="2000" dirty="0" err="1">
                <a:solidFill>
                  <a:srgbClr val="000099"/>
                </a:solidFill>
              </a:rPr>
              <a:t>configuration</a:t>
            </a:r>
            <a:r>
              <a:rPr lang="de-DE" sz="2000" dirty="0">
                <a:solidFill>
                  <a:srgbClr val="000099"/>
                </a:solidFill>
              </a:rPr>
              <a:t>: </a:t>
            </a:r>
            <a:r>
              <a:rPr lang="de-DE" sz="2000" dirty="0" err="1">
                <a:solidFill>
                  <a:srgbClr val="000099"/>
                </a:solidFill>
              </a:rPr>
              <a:t>squirril</a:t>
            </a:r>
            <a:r>
              <a:rPr lang="de-DE" sz="2000" dirty="0">
                <a:solidFill>
                  <a:srgbClr val="000099"/>
                </a:solidFill>
              </a:rPr>
              <a:t> </a:t>
            </a:r>
            <a:r>
              <a:rPr lang="de-DE" sz="2000" dirty="0" err="1">
                <a:solidFill>
                  <a:srgbClr val="000099"/>
                </a:solidFill>
              </a:rPr>
              <a:t>cage</a:t>
            </a:r>
            <a:r>
              <a:rPr lang="de-DE" sz="2000" dirty="0">
                <a:solidFill>
                  <a:srgbClr val="000099"/>
                </a:solidFill>
              </a:rPr>
              <a:t> </a:t>
            </a:r>
            <a:r>
              <a:rPr lang="de-DE" sz="2000" dirty="0" err="1">
                <a:solidFill>
                  <a:srgbClr val="000099"/>
                </a:solidFill>
              </a:rPr>
              <a:t>induction</a:t>
            </a:r>
            <a:r>
              <a:rPr lang="de-DE" sz="2000" dirty="0">
                <a:solidFill>
                  <a:srgbClr val="000099"/>
                </a:solidFill>
              </a:rPr>
              <a:t> </a:t>
            </a:r>
            <a:r>
              <a:rPr lang="de-DE" sz="2000" dirty="0" err="1" smtClean="0">
                <a:solidFill>
                  <a:srgbClr val="000099"/>
                </a:solidFill>
              </a:rPr>
              <a:t>generator</a:t>
            </a:r>
            <a:endParaRPr lang="de-DE" sz="2000" dirty="0" smtClean="0">
              <a:solidFill>
                <a:srgbClr val="000099"/>
              </a:solidFill>
            </a:endParaRPr>
          </a:p>
          <a:p>
            <a:endParaRPr lang="de-DE" sz="2000" dirty="0">
              <a:solidFill>
                <a:srgbClr val="000099"/>
              </a:solidFill>
            </a:endParaRPr>
          </a:p>
          <a:p>
            <a:pPr marL="342900" indent="-342900">
              <a:buFont typeface="Wingdings" pitchFamily="2" charset="2"/>
              <a:buChar char="è"/>
            </a:pPr>
            <a:r>
              <a:rPr lang="de-DE" sz="2000" dirty="0" smtClean="0">
                <a:solidFill>
                  <a:srgbClr val="000099"/>
                </a:solidFill>
                <a:sym typeface="Wingdings" pitchFamily="2" charset="2"/>
              </a:rPr>
              <a:t>Small  power </a:t>
            </a:r>
            <a:r>
              <a:rPr lang="de-DE" sz="2000" dirty="0" err="1" smtClean="0">
                <a:solidFill>
                  <a:srgbClr val="000099"/>
                </a:solidFill>
                <a:sym typeface="Wingdings" pitchFamily="2" charset="2"/>
              </a:rPr>
              <a:t>only</a:t>
            </a:r>
            <a:endParaRPr lang="de-DE" sz="2000" dirty="0" smtClean="0">
              <a:solidFill>
                <a:srgbClr val="000099"/>
              </a:solidFill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è"/>
            </a:pPr>
            <a:r>
              <a:rPr lang="de-DE" sz="2000" dirty="0" err="1" smtClean="0">
                <a:solidFill>
                  <a:srgbClr val="000099"/>
                </a:solidFill>
                <a:sym typeface="Wingdings" pitchFamily="2" charset="2"/>
              </a:rPr>
              <a:t>No</a:t>
            </a:r>
            <a:r>
              <a:rPr lang="de-DE" sz="2000" dirty="0" smtClean="0">
                <a:solidFill>
                  <a:srgbClr val="000099"/>
                </a:solidFill>
                <a:sym typeface="Wingdings" pitchFamily="2" charset="2"/>
              </a:rPr>
              <a:t> FRT </a:t>
            </a:r>
            <a:r>
              <a:rPr lang="de-DE" sz="2000" dirty="0" err="1" smtClean="0">
                <a:solidFill>
                  <a:srgbClr val="000099"/>
                </a:solidFill>
                <a:sym typeface="Wingdings" pitchFamily="2" charset="2"/>
              </a:rPr>
              <a:t>control</a:t>
            </a:r>
            <a:endParaRPr lang="de-DE" sz="2000" dirty="0">
              <a:solidFill>
                <a:srgbClr val="000099"/>
              </a:solidFill>
            </a:endParaRPr>
          </a:p>
        </p:txBody>
      </p:sp>
      <p:sp>
        <p:nvSpPr>
          <p:cNvPr id="130" name="Rechteck 129"/>
          <p:cNvSpPr/>
          <p:nvPr/>
        </p:nvSpPr>
        <p:spPr>
          <a:xfrm>
            <a:off x="657278" y="4432548"/>
            <a:ext cx="37444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err="1">
                <a:solidFill>
                  <a:srgbClr val="000099"/>
                </a:solidFill>
              </a:rPr>
              <a:t>induction</a:t>
            </a:r>
            <a:r>
              <a:rPr lang="de-DE" sz="2000" dirty="0">
                <a:solidFill>
                  <a:srgbClr val="000099"/>
                </a:solidFill>
              </a:rPr>
              <a:t> </a:t>
            </a:r>
            <a:r>
              <a:rPr lang="de-DE" sz="2000" dirty="0" err="1">
                <a:solidFill>
                  <a:srgbClr val="000099"/>
                </a:solidFill>
              </a:rPr>
              <a:t>generator</a:t>
            </a:r>
            <a:r>
              <a:rPr lang="de-DE" sz="2000" dirty="0">
                <a:solidFill>
                  <a:srgbClr val="000099"/>
                </a:solidFill>
              </a:rPr>
              <a:t> </a:t>
            </a:r>
            <a:r>
              <a:rPr lang="de-DE" sz="2000" dirty="0" err="1">
                <a:solidFill>
                  <a:srgbClr val="000099"/>
                </a:solidFill>
              </a:rPr>
              <a:t>with</a:t>
            </a:r>
            <a:r>
              <a:rPr lang="de-DE" sz="2000" dirty="0">
                <a:solidFill>
                  <a:srgbClr val="000099"/>
                </a:solidFill>
              </a:rPr>
              <a:t> </a:t>
            </a:r>
            <a:r>
              <a:rPr lang="de-DE" sz="2000" dirty="0" err="1">
                <a:solidFill>
                  <a:srgbClr val="000099"/>
                </a:solidFill>
              </a:rPr>
              <a:t>squirril</a:t>
            </a:r>
            <a:r>
              <a:rPr lang="de-DE" sz="2000" dirty="0">
                <a:solidFill>
                  <a:srgbClr val="000099"/>
                </a:solidFill>
              </a:rPr>
              <a:t> </a:t>
            </a:r>
            <a:r>
              <a:rPr lang="de-DE" sz="2000" dirty="0" err="1">
                <a:solidFill>
                  <a:srgbClr val="000099"/>
                </a:solidFill>
              </a:rPr>
              <a:t>cage</a:t>
            </a:r>
            <a:r>
              <a:rPr lang="de-DE" sz="2000" dirty="0">
                <a:solidFill>
                  <a:srgbClr val="000099"/>
                </a:solidFill>
              </a:rPr>
              <a:t> </a:t>
            </a:r>
            <a:r>
              <a:rPr lang="de-DE" sz="2000" dirty="0" err="1">
                <a:solidFill>
                  <a:srgbClr val="000099"/>
                </a:solidFill>
              </a:rPr>
              <a:t>induction</a:t>
            </a:r>
            <a:r>
              <a:rPr lang="de-DE" sz="2000" dirty="0">
                <a:solidFill>
                  <a:srgbClr val="000099"/>
                </a:solidFill>
              </a:rPr>
              <a:t> </a:t>
            </a:r>
            <a:r>
              <a:rPr lang="de-DE" sz="2000" dirty="0" err="1">
                <a:solidFill>
                  <a:srgbClr val="000099"/>
                </a:solidFill>
              </a:rPr>
              <a:t>generator</a:t>
            </a:r>
            <a:r>
              <a:rPr lang="de-DE" sz="2000" dirty="0">
                <a:solidFill>
                  <a:srgbClr val="000099"/>
                </a:solidFill>
              </a:rPr>
              <a:t> + back </a:t>
            </a:r>
            <a:r>
              <a:rPr lang="de-DE" sz="2000" dirty="0" err="1">
                <a:solidFill>
                  <a:srgbClr val="000099"/>
                </a:solidFill>
              </a:rPr>
              <a:t>to</a:t>
            </a:r>
            <a:r>
              <a:rPr lang="de-DE" sz="2000" dirty="0">
                <a:solidFill>
                  <a:srgbClr val="000099"/>
                </a:solidFill>
              </a:rPr>
              <a:t> back </a:t>
            </a:r>
            <a:r>
              <a:rPr lang="de-DE" sz="2000" dirty="0" err="1" smtClean="0">
                <a:solidFill>
                  <a:srgbClr val="000099"/>
                </a:solidFill>
              </a:rPr>
              <a:t>converter</a:t>
            </a:r>
            <a:endParaRPr lang="de-DE" sz="2000" dirty="0" smtClean="0">
              <a:solidFill>
                <a:srgbClr val="000099"/>
              </a:solidFill>
            </a:endParaRPr>
          </a:p>
          <a:p>
            <a:endParaRPr lang="de-DE" sz="2000" dirty="0" smtClean="0">
              <a:solidFill>
                <a:srgbClr val="000099"/>
              </a:solidFill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è"/>
            </a:pPr>
            <a:r>
              <a:rPr lang="de-DE" sz="2000" dirty="0" err="1" smtClean="0">
                <a:solidFill>
                  <a:srgbClr val="000099"/>
                </a:solidFill>
                <a:sym typeface="Wingdings" pitchFamily="2" charset="2"/>
              </a:rPr>
              <a:t>Up</a:t>
            </a:r>
            <a:r>
              <a:rPr lang="de-DE" sz="2000" dirty="0" smtClean="0">
                <a:solidFill>
                  <a:srgbClr val="000099"/>
                </a:solidFill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rgbClr val="000099"/>
                </a:solidFill>
                <a:sym typeface="Wingdings" pitchFamily="2" charset="2"/>
              </a:rPr>
              <a:t>to</a:t>
            </a:r>
            <a:r>
              <a:rPr lang="de-DE" sz="2000" dirty="0" smtClean="0">
                <a:solidFill>
                  <a:srgbClr val="000099"/>
                </a:solidFill>
                <a:sym typeface="Wingdings" pitchFamily="2" charset="2"/>
              </a:rPr>
              <a:t> 2MW</a:t>
            </a:r>
          </a:p>
          <a:p>
            <a:pPr marL="342900" indent="-342900">
              <a:buFont typeface="Wingdings" pitchFamily="2" charset="2"/>
              <a:buChar char="è"/>
            </a:pPr>
            <a:r>
              <a:rPr lang="de-DE" sz="2000" dirty="0" smtClean="0">
                <a:solidFill>
                  <a:srgbClr val="000099"/>
                </a:solidFill>
                <a:sym typeface="Wingdings" pitchFamily="2" charset="2"/>
              </a:rPr>
              <a:t>Big </a:t>
            </a:r>
            <a:r>
              <a:rPr lang="de-DE" sz="2000" dirty="0" err="1" smtClean="0">
                <a:solidFill>
                  <a:srgbClr val="000099"/>
                </a:solidFill>
                <a:sym typeface="Wingdings" pitchFamily="2" charset="2"/>
              </a:rPr>
              <a:t>size</a:t>
            </a:r>
            <a:r>
              <a:rPr lang="de-DE" sz="2000" dirty="0" smtClean="0">
                <a:solidFill>
                  <a:srgbClr val="000099"/>
                </a:solidFill>
                <a:sym typeface="Wingdings" pitchFamily="2" charset="2"/>
              </a:rPr>
              <a:t> </a:t>
            </a:r>
          </a:p>
          <a:p>
            <a:pPr marL="342900" indent="-342900">
              <a:buFont typeface="Wingdings" pitchFamily="2" charset="2"/>
              <a:buChar char="è"/>
            </a:pPr>
            <a:r>
              <a:rPr lang="de-DE" sz="2000" dirty="0" err="1" smtClean="0">
                <a:solidFill>
                  <a:srgbClr val="000099"/>
                </a:solidFill>
                <a:sym typeface="Wingdings" pitchFamily="2" charset="2"/>
              </a:rPr>
              <a:t>Full</a:t>
            </a:r>
            <a:r>
              <a:rPr lang="de-DE" sz="2000" dirty="0" smtClean="0">
                <a:solidFill>
                  <a:srgbClr val="000099"/>
                </a:solidFill>
                <a:sym typeface="Wingdings" pitchFamily="2" charset="2"/>
              </a:rPr>
              <a:t> FRT </a:t>
            </a:r>
            <a:r>
              <a:rPr lang="de-DE" sz="2000" dirty="0" err="1" smtClean="0">
                <a:solidFill>
                  <a:srgbClr val="000099"/>
                </a:solidFill>
                <a:sym typeface="Wingdings" pitchFamily="2" charset="2"/>
              </a:rPr>
              <a:t>Control</a:t>
            </a:r>
            <a:endParaRPr lang="de-DE" sz="2000" dirty="0">
              <a:solidFill>
                <a:srgbClr val="000099"/>
              </a:solidFill>
            </a:endParaRPr>
          </a:p>
        </p:txBody>
      </p:sp>
      <p:sp>
        <p:nvSpPr>
          <p:cNvPr id="131" name="Line 50"/>
          <p:cNvSpPr>
            <a:spLocks noChangeShapeType="1"/>
          </p:cNvSpPr>
          <p:nvPr/>
        </p:nvSpPr>
        <p:spPr bwMode="auto">
          <a:xfrm>
            <a:off x="6356970" y="1678889"/>
            <a:ext cx="2159000" cy="0"/>
          </a:xfrm>
          <a:prstGeom prst="line">
            <a:avLst/>
          </a:prstGeom>
          <a:noFill/>
          <a:ln w="76200">
            <a:solidFill>
              <a:srgbClr val="001E6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132" name="Text Box 56"/>
          <p:cNvSpPr txBox="1">
            <a:spLocks noChangeArrowheads="1"/>
          </p:cNvSpPr>
          <p:nvPr/>
        </p:nvSpPr>
        <p:spPr bwMode="auto">
          <a:xfrm>
            <a:off x="5893419" y="1495532"/>
            <a:ext cx="3385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b="1" dirty="0" smtClean="0">
                <a:solidFill>
                  <a:srgbClr val="002060"/>
                </a:solidFill>
              </a:rPr>
              <a:t>P</a:t>
            </a:r>
            <a:endParaRPr lang="en-US" sz="1800" b="1" dirty="0">
              <a:solidFill>
                <a:srgbClr val="002060"/>
              </a:solidFill>
            </a:endParaRPr>
          </a:p>
        </p:txBody>
      </p:sp>
      <p:sp>
        <p:nvSpPr>
          <p:cNvPr id="136" name="Text Box 57"/>
          <p:cNvSpPr txBox="1">
            <a:spLocks noChangeArrowheads="1"/>
          </p:cNvSpPr>
          <p:nvPr/>
        </p:nvSpPr>
        <p:spPr bwMode="auto">
          <a:xfrm>
            <a:off x="9546282" y="1161703"/>
            <a:ext cx="479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1E6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/>
              <a:t>grid</a:t>
            </a:r>
          </a:p>
        </p:txBody>
      </p:sp>
      <p:sp>
        <p:nvSpPr>
          <p:cNvPr id="12" name="Rectangle 3196"/>
          <p:cNvSpPr>
            <a:spLocks noChangeArrowheads="1"/>
          </p:cNvSpPr>
          <p:nvPr/>
        </p:nvSpPr>
        <p:spPr bwMode="auto">
          <a:xfrm>
            <a:off x="526495" y="491981"/>
            <a:ext cx="9955891" cy="53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b"/>
          <a:lstStyle/>
          <a:p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New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Types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of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Electric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Generators: Wind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Energy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Converters</a:t>
            </a:r>
            <a:endParaRPr kumimoji="1" lang="en-GB" sz="2400" dirty="0"/>
          </a:p>
        </p:txBody>
      </p:sp>
    </p:spTree>
    <p:extLst>
      <p:ext uri="{BB962C8B-B14F-4D97-AF65-F5344CB8AC3E}">
        <p14:creationId xmlns:p14="http://schemas.microsoft.com/office/powerpoint/2010/main" val="129284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3"/>
          <p:cNvSpPr txBox="1">
            <a:spLocks noChangeArrowheads="1"/>
          </p:cNvSpPr>
          <p:nvPr/>
        </p:nvSpPr>
        <p:spPr bwMode="auto">
          <a:xfrm>
            <a:off x="441879" y="1336204"/>
            <a:ext cx="2808312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4338" indent="-414338" algn="l" defTabSz="11033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Monotype Sorts" pitchFamily="2" charset="2"/>
              <a:defRPr kumimoji="1" sz="21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95350" indent="-342900" algn="l" defTabSz="11033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Ø"/>
              <a:defRPr kumimoji="1"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79538" indent="-276225" algn="l" defTabSz="1103313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·"/>
              <a:defRPr kumimoji="1"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931988" indent="-276225" algn="l" defTabSz="11033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·"/>
              <a:defRPr kumimoji="1"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482850" indent="-274638" algn="l" defTabSz="11033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·"/>
              <a:defRPr kumimoji="1"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940050" indent="-274638" algn="l" defTabSz="11033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·"/>
              <a:defRPr kumimoji="1" sz="2100">
                <a:solidFill>
                  <a:schemeClr val="tx1"/>
                </a:solidFill>
                <a:latin typeface="+mn-lt"/>
              </a:defRPr>
            </a:lvl6pPr>
            <a:lvl7pPr marL="3397250" indent="-274638" algn="l" defTabSz="11033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·"/>
              <a:defRPr kumimoji="1" sz="2100">
                <a:solidFill>
                  <a:schemeClr val="tx1"/>
                </a:solidFill>
                <a:latin typeface="+mn-lt"/>
              </a:defRPr>
            </a:lvl7pPr>
            <a:lvl8pPr marL="3854450" indent="-274638" algn="l" defTabSz="11033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·"/>
              <a:defRPr kumimoji="1" sz="2100">
                <a:solidFill>
                  <a:schemeClr val="tx1"/>
                </a:solidFill>
                <a:latin typeface="+mn-lt"/>
              </a:defRPr>
            </a:lvl8pPr>
            <a:lvl9pPr marL="4311650" indent="-274638" algn="l" defTabSz="11033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·"/>
              <a:defRPr kumimoji="1"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</a:pPr>
            <a:r>
              <a:rPr lang="en-US" sz="2000" dirty="0" smtClean="0">
                <a:solidFill>
                  <a:srgbClr val="3A5FC3"/>
                </a:solidFill>
              </a:rPr>
              <a:t>Doubly Fed Induction Generator (DFIG)</a:t>
            </a:r>
          </a:p>
          <a:p>
            <a:pPr marL="0" indent="0">
              <a:lnSpc>
                <a:spcPct val="90000"/>
              </a:lnSpc>
            </a:pPr>
            <a:endParaRPr lang="en-US" sz="2000" dirty="0">
              <a:solidFill>
                <a:srgbClr val="3A5FC3"/>
              </a:solidFill>
            </a:endParaRPr>
          </a:p>
          <a:p>
            <a:pPr marL="363538" indent="-363538">
              <a:lnSpc>
                <a:spcPct val="90000"/>
              </a:lnSpc>
              <a:buFont typeface="Wingdings" pitchFamily="2" charset="2"/>
              <a:buChar char="è"/>
            </a:pPr>
            <a:r>
              <a:rPr lang="en-US" sz="2000" dirty="0" smtClean="0">
                <a:solidFill>
                  <a:srgbClr val="3A5FC3"/>
                </a:solidFill>
                <a:sym typeface="Wingdings" pitchFamily="2" charset="2"/>
              </a:rPr>
              <a:t>Only 1/3 of Power to be handled by electronic power converter</a:t>
            </a:r>
          </a:p>
          <a:p>
            <a:pPr marL="363538" indent="-363538">
              <a:lnSpc>
                <a:spcPct val="90000"/>
              </a:lnSpc>
              <a:buFont typeface="Wingdings" pitchFamily="2" charset="2"/>
              <a:buChar char="è"/>
            </a:pPr>
            <a:r>
              <a:rPr lang="en-US" sz="2000" dirty="0" smtClean="0">
                <a:solidFill>
                  <a:srgbClr val="3A5FC3"/>
                </a:solidFill>
                <a:sym typeface="Wingdings" pitchFamily="2" charset="2"/>
              </a:rPr>
              <a:t>FRT Problems</a:t>
            </a:r>
            <a:endParaRPr lang="en-US" sz="2000" dirty="0" smtClean="0">
              <a:solidFill>
                <a:srgbClr val="3A5FC3"/>
              </a:solidFill>
            </a:endParaRPr>
          </a:p>
          <a:p>
            <a:pPr marL="0" indent="0">
              <a:lnSpc>
                <a:spcPct val="90000"/>
              </a:lnSpc>
            </a:pPr>
            <a:endParaRPr lang="en-US" sz="2000" dirty="0" smtClean="0">
              <a:solidFill>
                <a:srgbClr val="3A5FC3"/>
              </a:solidFill>
            </a:endParaRPr>
          </a:p>
        </p:txBody>
      </p:sp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821" y="4504556"/>
            <a:ext cx="726860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0" name="Rectangle 3"/>
          <p:cNvSpPr txBox="1">
            <a:spLocks noChangeArrowheads="1"/>
          </p:cNvSpPr>
          <p:nvPr/>
        </p:nvSpPr>
        <p:spPr bwMode="auto">
          <a:xfrm>
            <a:off x="456759" y="4504556"/>
            <a:ext cx="2808312" cy="259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4338" indent="-414338" algn="l" defTabSz="11033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Monotype Sorts" pitchFamily="2" charset="2"/>
              <a:defRPr kumimoji="1" sz="21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95350" indent="-342900" algn="l" defTabSz="11033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Ø"/>
              <a:defRPr kumimoji="1"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79538" indent="-276225" algn="l" defTabSz="1103313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·"/>
              <a:defRPr kumimoji="1"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931988" indent="-276225" algn="l" defTabSz="11033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·"/>
              <a:defRPr kumimoji="1"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482850" indent="-274638" algn="l" defTabSz="11033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·"/>
              <a:defRPr kumimoji="1"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940050" indent="-274638" algn="l" defTabSz="11033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·"/>
              <a:defRPr kumimoji="1" sz="2100">
                <a:solidFill>
                  <a:schemeClr val="tx1"/>
                </a:solidFill>
                <a:latin typeface="+mn-lt"/>
              </a:defRPr>
            </a:lvl6pPr>
            <a:lvl7pPr marL="3397250" indent="-274638" algn="l" defTabSz="11033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·"/>
              <a:defRPr kumimoji="1" sz="2100">
                <a:solidFill>
                  <a:schemeClr val="tx1"/>
                </a:solidFill>
                <a:latin typeface="+mn-lt"/>
              </a:defRPr>
            </a:lvl7pPr>
            <a:lvl8pPr marL="3854450" indent="-274638" algn="l" defTabSz="11033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·"/>
              <a:defRPr kumimoji="1" sz="2100">
                <a:solidFill>
                  <a:schemeClr val="tx1"/>
                </a:solidFill>
                <a:latin typeface="+mn-lt"/>
              </a:defRPr>
            </a:lvl8pPr>
            <a:lvl9pPr marL="4311650" indent="-274638" algn="l" defTabSz="11033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·"/>
              <a:defRPr kumimoji="1"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</a:pPr>
            <a:r>
              <a:rPr lang="en-US" sz="2000" dirty="0" smtClean="0">
                <a:solidFill>
                  <a:srgbClr val="3A5FC3"/>
                </a:solidFill>
              </a:rPr>
              <a:t>Synchronous Generator (SG)</a:t>
            </a:r>
          </a:p>
          <a:p>
            <a:pPr marL="0" indent="0">
              <a:lnSpc>
                <a:spcPct val="90000"/>
              </a:lnSpc>
            </a:pPr>
            <a:endParaRPr lang="en-US" sz="2000" dirty="0">
              <a:solidFill>
                <a:srgbClr val="3A5FC3"/>
              </a:solidFill>
            </a:endParaRPr>
          </a:p>
          <a:p>
            <a:pPr marL="363538" indent="-363538">
              <a:lnSpc>
                <a:spcPct val="90000"/>
              </a:lnSpc>
              <a:buFont typeface="Wingdings" pitchFamily="2" charset="2"/>
              <a:buChar char="è"/>
            </a:pPr>
            <a:r>
              <a:rPr lang="en-US" sz="2000" dirty="0" smtClean="0">
                <a:solidFill>
                  <a:srgbClr val="3A5FC3"/>
                </a:solidFill>
                <a:sym typeface="Wingdings" pitchFamily="2" charset="2"/>
              </a:rPr>
              <a:t>Full </a:t>
            </a:r>
            <a:r>
              <a:rPr lang="en-US" sz="2000" dirty="0">
                <a:solidFill>
                  <a:srgbClr val="3A5FC3"/>
                </a:solidFill>
                <a:sym typeface="Wingdings" pitchFamily="2" charset="2"/>
              </a:rPr>
              <a:t>p</a:t>
            </a:r>
            <a:r>
              <a:rPr lang="en-US" sz="2000" dirty="0" smtClean="0">
                <a:solidFill>
                  <a:srgbClr val="3A5FC3"/>
                </a:solidFill>
                <a:sym typeface="Wingdings" pitchFamily="2" charset="2"/>
              </a:rPr>
              <a:t>ower to be handled by electronic power converter</a:t>
            </a:r>
          </a:p>
          <a:p>
            <a:pPr marL="363538" indent="-363538">
              <a:lnSpc>
                <a:spcPct val="90000"/>
              </a:lnSpc>
              <a:buFont typeface="Wingdings" pitchFamily="2" charset="2"/>
              <a:buChar char="è"/>
            </a:pPr>
            <a:r>
              <a:rPr lang="en-US" sz="2000" dirty="0" smtClean="0">
                <a:solidFill>
                  <a:srgbClr val="3A5FC3"/>
                </a:solidFill>
                <a:sym typeface="Wingdings" pitchFamily="2" charset="2"/>
              </a:rPr>
              <a:t>Full FRT control</a:t>
            </a:r>
            <a:endParaRPr lang="en-US" sz="2000" dirty="0" smtClean="0">
              <a:solidFill>
                <a:srgbClr val="3A5FC3"/>
              </a:solidFill>
            </a:endParaRPr>
          </a:p>
          <a:p>
            <a:pPr marL="0" indent="0">
              <a:lnSpc>
                <a:spcPct val="90000"/>
              </a:lnSpc>
            </a:pPr>
            <a:endParaRPr lang="en-US" sz="2000" dirty="0" smtClean="0">
              <a:solidFill>
                <a:srgbClr val="3A5FC3"/>
              </a:solidFill>
            </a:endParaRPr>
          </a:p>
        </p:txBody>
      </p:sp>
      <p:pic>
        <p:nvPicPr>
          <p:cNvPr id="7373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141" y="1336204"/>
            <a:ext cx="7189818" cy="263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196"/>
          <p:cNvSpPr>
            <a:spLocks noChangeArrowheads="1"/>
          </p:cNvSpPr>
          <p:nvPr/>
        </p:nvSpPr>
        <p:spPr bwMode="auto">
          <a:xfrm>
            <a:off x="526495" y="491981"/>
            <a:ext cx="9955891" cy="53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b"/>
          <a:lstStyle/>
          <a:p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New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Types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of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Electric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Generators: Wind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Energy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Converters</a:t>
            </a:r>
            <a:endParaRPr kumimoji="1" lang="en-GB" sz="2400" dirty="0"/>
          </a:p>
        </p:txBody>
      </p:sp>
    </p:spTree>
    <p:extLst>
      <p:ext uri="{BB962C8B-B14F-4D97-AF65-F5344CB8AC3E}">
        <p14:creationId xmlns:p14="http://schemas.microsoft.com/office/powerpoint/2010/main" val="416491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41878" y="1696244"/>
            <a:ext cx="9896491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4338" indent="-414338" algn="l" defTabSz="11033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Monotype Sorts" pitchFamily="2" charset="2"/>
              <a:defRPr kumimoji="1" sz="21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95350" indent="-342900" algn="l" defTabSz="11033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Ø"/>
              <a:defRPr kumimoji="1"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79538" indent="-276225" algn="l" defTabSz="1103313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·"/>
              <a:defRPr kumimoji="1"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931988" indent="-276225" algn="l" defTabSz="11033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·"/>
              <a:defRPr kumimoji="1"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482850" indent="-274638" algn="l" defTabSz="11033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·"/>
              <a:defRPr kumimoji="1"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940050" indent="-274638" algn="l" defTabSz="11033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·"/>
              <a:defRPr kumimoji="1" sz="2100">
                <a:solidFill>
                  <a:schemeClr val="tx1"/>
                </a:solidFill>
                <a:latin typeface="+mn-lt"/>
              </a:defRPr>
            </a:lvl6pPr>
            <a:lvl7pPr marL="3397250" indent="-274638" algn="l" defTabSz="11033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·"/>
              <a:defRPr kumimoji="1" sz="2100">
                <a:solidFill>
                  <a:schemeClr val="tx1"/>
                </a:solidFill>
                <a:latin typeface="+mn-lt"/>
              </a:defRPr>
            </a:lvl7pPr>
            <a:lvl8pPr marL="3854450" indent="-274638" algn="l" defTabSz="11033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·"/>
              <a:defRPr kumimoji="1" sz="2100">
                <a:solidFill>
                  <a:schemeClr val="tx1"/>
                </a:solidFill>
                <a:latin typeface="+mn-lt"/>
              </a:defRPr>
            </a:lvl8pPr>
            <a:lvl9pPr marL="4311650" indent="-274638" algn="l" defTabSz="11033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·"/>
              <a:defRPr kumimoji="1" sz="21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è"/>
            </a:pPr>
            <a:r>
              <a:rPr lang="en-US" sz="2400" dirty="0" smtClean="0">
                <a:solidFill>
                  <a:srgbClr val="3A5FC3"/>
                </a:solidFill>
              </a:rPr>
              <a:t> DC link voltage			1100V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è"/>
            </a:pPr>
            <a:r>
              <a:rPr lang="en-US" sz="2400" dirty="0" smtClean="0">
                <a:solidFill>
                  <a:srgbClr val="3A5FC3"/>
                </a:solidFill>
              </a:rPr>
              <a:t> AC output				3~690V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è"/>
            </a:pPr>
            <a:r>
              <a:rPr lang="en-US" sz="2400" dirty="0" smtClean="0">
                <a:solidFill>
                  <a:srgbClr val="3A5FC3"/>
                </a:solidFill>
              </a:rPr>
              <a:t> Phase current			837A 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è"/>
            </a:pPr>
            <a:r>
              <a:rPr lang="en-US" sz="2400" dirty="0">
                <a:solidFill>
                  <a:srgbClr val="3A5FC3"/>
                </a:solidFill>
              </a:rPr>
              <a:t> </a:t>
            </a:r>
            <a:r>
              <a:rPr lang="en-US" sz="2400" dirty="0" smtClean="0">
                <a:solidFill>
                  <a:srgbClr val="3A5FC3"/>
                </a:solidFill>
              </a:rPr>
              <a:t>IGBT current density		~1A/mm</a:t>
            </a:r>
            <a:r>
              <a:rPr lang="en-US" sz="2400" baseline="30000" dirty="0" smtClean="0">
                <a:solidFill>
                  <a:srgbClr val="3A5FC3"/>
                </a:solidFill>
              </a:rPr>
              <a:t>2</a:t>
            </a:r>
            <a:r>
              <a:rPr lang="en-US" sz="2400" dirty="0" smtClean="0">
                <a:solidFill>
                  <a:srgbClr val="3A5FC3"/>
                </a:solidFill>
              </a:rPr>
              <a:t> @1700V class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è"/>
            </a:pPr>
            <a:r>
              <a:rPr lang="en-US" sz="2400" dirty="0" smtClean="0">
                <a:solidFill>
                  <a:srgbClr val="3A5FC3"/>
                </a:solidFill>
              </a:rPr>
              <a:t> Diode current density 		~2A/mm</a:t>
            </a:r>
            <a:r>
              <a:rPr lang="en-US" sz="2400" baseline="30000" dirty="0" smtClean="0">
                <a:solidFill>
                  <a:srgbClr val="3A5FC3"/>
                </a:solidFill>
              </a:rPr>
              <a:t>2</a:t>
            </a:r>
            <a:r>
              <a:rPr lang="en-US" sz="2400" dirty="0" smtClean="0">
                <a:solidFill>
                  <a:srgbClr val="3A5FC3"/>
                </a:solidFill>
              </a:rPr>
              <a:t> </a:t>
            </a:r>
            <a:r>
              <a:rPr lang="en-US" sz="2400" dirty="0">
                <a:solidFill>
                  <a:srgbClr val="3A5FC3"/>
                </a:solidFill>
              </a:rPr>
              <a:t>@1700V </a:t>
            </a:r>
            <a:r>
              <a:rPr lang="en-US" sz="2400" dirty="0" smtClean="0">
                <a:solidFill>
                  <a:srgbClr val="3A5FC3"/>
                </a:solidFill>
              </a:rPr>
              <a:t>class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è"/>
            </a:pPr>
            <a:r>
              <a:rPr lang="en-US" sz="2400" dirty="0">
                <a:solidFill>
                  <a:srgbClr val="3A5FC3"/>
                </a:solidFill>
              </a:rPr>
              <a:t> </a:t>
            </a:r>
            <a:r>
              <a:rPr lang="en-US" sz="2400" dirty="0" smtClean="0">
                <a:solidFill>
                  <a:srgbClr val="3A5FC3"/>
                </a:solidFill>
              </a:rPr>
              <a:t>active Silicon area			</a:t>
            </a:r>
            <a:r>
              <a:rPr lang="en-US" sz="2400" dirty="0" smtClean="0">
                <a:solidFill>
                  <a:srgbClr val="FF0000"/>
                </a:solidFill>
              </a:rPr>
              <a:t>150cm</a:t>
            </a:r>
            <a:r>
              <a:rPr lang="en-US" sz="2400" baseline="30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/MVA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è"/>
            </a:pPr>
            <a:endParaRPr lang="en-US" sz="2400" dirty="0">
              <a:solidFill>
                <a:srgbClr val="3A5FC3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è"/>
            </a:pPr>
            <a:r>
              <a:rPr lang="en-US" sz="2400" dirty="0" smtClean="0">
                <a:solidFill>
                  <a:srgbClr val="3A5FC3"/>
                </a:solidFill>
              </a:rPr>
              <a:t> Full </a:t>
            </a:r>
            <a:r>
              <a:rPr lang="en-US" sz="2400" dirty="0" smtClean="0">
                <a:solidFill>
                  <a:srgbClr val="FF0000"/>
                </a:solidFill>
              </a:rPr>
              <a:t>5MVA</a:t>
            </a:r>
            <a:r>
              <a:rPr lang="en-US" sz="2400" dirty="0" smtClean="0">
                <a:solidFill>
                  <a:srgbClr val="3A5FC3"/>
                </a:solidFill>
              </a:rPr>
              <a:t> back to back converter requires </a:t>
            </a:r>
            <a:r>
              <a:rPr lang="en-US" sz="2400" dirty="0" smtClean="0">
                <a:solidFill>
                  <a:srgbClr val="FF0000"/>
                </a:solidFill>
              </a:rPr>
              <a:t>&gt;750cm</a:t>
            </a:r>
            <a:r>
              <a:rPr lang="en-US" sz="2400" baseline="30000" dirty="0" smtClean="0">
                <a:solidFill>
                  <a:srgbClr val="FF0000"/>
                </a:solidFill>
              </a:rPr>
              <a:t>2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3A5FC3"/>
                </a:solidFill>
              </a:rPr>
              <a:t>Silicon!</a:t>
            </a:r>
            <a:endParaRPr lang="en-US" sz="2400" dirty="0">
              <a:solidFill>
                <a:srgbClr val="3A5FC3"/>
              </a:solidFill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>
              <a:solidFill>
                <a:srgbClr val="3A5FC3"/>
              </a:solidFill>
            </a:endParaRPr>
          </a:p>
          <a:p>
            <a:pPr marL="363538" indent="-363538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è"/>
            </a:pPr>
            <a:r>
              <a:rPr lang="en-US" sz="2400" dirty="0" smtClean="0">
                <a:solidFill>
                  <a:srgbClr val="3A5FC3"/>
                </a:solidFill>
                <a:sym typeface="Wingdings" pitchFamily="2" charset="2"/>
              </a:rPr>
              <a:t>Only </a:t>
            </a:r>
            <a:r>
              <a:rPr lang="en-US" sz="2400" dirty="0" smtClean="0">
                <a:solidFill>
                  <a:srgbClr val="FF0000"/>
                </a:solidFill>
                <a:sym typeface="Wingdings" pitchFamily="2" charset="2"/>
              </a:rPr>
              <a:t>1/3 of total power</a:t>
            </a:r>
            <a:r>
              <a:rPr lang="en-US" sz="2400" dirty="0" smtClean="0">
                <a:solidFill>
                  <a:srgbClr val="3A5FC3"/>
                </a:solidFill>
                <a:sym typeface="Wingdings" pitchFamily="2" charset="2"/>
              </a:rPr>
              <a:t> to be handled by electronic power converters for doubly fed induction generators</a:t>
            </a:r>
            <a:endParaRPr lang="en-US" sz="2400" dirty="0" smtClean="0">
              <a:solidFill>
                <a:srgbClr val="3A5FC3"/>
              </a:solidFill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 smtClean="0">
              <a:solidFill>
                <a:srgbClr val="3A5FC3"/>
              </a:solidFill>
            </a:endParaRPr>
          </a:p>
        </p:txBody>
      </p:sp>
      <p:sp>
        <p:nvSpPr>
          <p:cNvPr id="5" name="Rectangle 3196"/>
          <p:cNvSpPr>
            <a:spLocks noChangeArrowheads="1"/>
          </p:cNvSpPr>
          <p:nvPr/>
        </p:nvSpPr>
        <p:spPr bwMode="auto">
          <a:xfrm>
            <a:off x="526495" y="491981"/>
            <a:ext cx="9955891" cy="53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b"/>
          <a:lstStyle/>
          <a:p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New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Types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of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Electric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Generators: Wind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Energy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Converters</a:t>
            </a:r>
            <a:endParaRPr kumimoji="1" lang="en-GB" sz="2400" dirty="0"/>
          </a:p>
        </p:txBody>
      </p:sp>
    </p:spTree>
    <p:extLst>
      <p:ext uri="{BB962C8B-B14F-4D97-AF65-F5344CB8AC3E}">
        <p14:creationId xmlns:p14="http://schemas.microsoft.com/office/powerpoint/2010/main" val="7334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362" y="1192187"/>
            <a:ext cx="9114636" cy="544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196"/>
          <p:cNvSpPr>
            <a:spLocks noChangeArrowheads="1"/>
          </p:cNvSpPr>
          <p:nvPr/>
        </p:nvSpPr>
        <p:spPr bwMode="auto">
          <a:xfrm>
            <a:off x="526495" y="491981"/>
            <a:ext cx="9955891" cy="53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b"/>
          <a:lstStyle/>
          <a:p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2. New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Types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of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Electric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Generators: Basic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Conversion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</a:t>
            </a:r>
            <a:r>
              <a:rPr kumimoji="1" lang="de-DE" sz="2400" dirty="0">
                <a:solidFill>
                  <a:srgbClr val="3A5FC3"/>
                </a:solidFill>
                <a:cs typeface="Arial" charset="0"/>
              </a:rPr>
              <a:t>T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asks</a:t>
            </a:r>
            <a:endParaRPr kumimoji="1" lang="en-GB" sz="2400" dirty="0"/>
          </a:p>
        </p:txBody>
      </p:sp>
    </p:spTree>
    <p:extLst>
      <p:ext uri="{BB962C8B-B14F-4D97-AF65-F5344CB8AC3E}">
        <p14:creationId xmlns:p14="http://schemas.microsoft.com/office/powerpoint/2010/main" val="244585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>
          <a:xfrm>
            <a:off x="2236841" y="1090613"/>
            <a:ext cx="9056687" cy="763587"/>
          </a:xfrm>
        </p:spPr>
        <p:txBody>
          <a:bodyPr/>
          <a:lstStyle/>
          <a:p>
            <a:r>
              <a:rPr lang="de-DE" sz="2000" dirty="0" smtClean="0">
                <a:latin typeface="Arial" charset="0"/>
                <a:cs typeface="Arial" charset="0"/>
              </a:rPr>
              <a:t>Market </a:t>
            </a:r>
            <a:r>
              <a:rPr lang="de-DE" sz="2000" dirty="0" err="1" smtClean="0">
                <a:latin typeface="Arial" charset="0"/>
                <a:cs typeface="Arial" charset="0"/>
              </a:rPr>
              <a:t>situation</a:t>
            </a:r>
            <a:r>
              <a:rPr lang="de-DE" sz="2000" dirty="0" smtClean="0">
                <a:latin typeface="Arial" charset="0"/>
                <a:cs typeface="Arial" charset="0"/>
              </a:rPr>
              <a:t> </a:t>
            </a:r>
            <a:r>
              <a:rPr lang="de-DE" sz="2000" dirty="0" err="1" smtClean="0">
                <a:latin typeface="Arial" charset="0"/>
                <a:cs typeface="Arial" charset="0"/>
              </a:rPr>
              <a:t>developments</a:t>
            </a:r>
            <a:r>
              <a:rPr lang="de-DE" sz="2000" dirty="0" smtClean="0">
                <a:latin typeface="Arial" charset="0"/>
                <a:cs typeface="Arial" charset="0"/>
              </a:rPr>
              <a:t> </a:t>
            </a:r>
            <a:r>
              <a:rPr lang="de-DE" sz="2000" dirty="0" err="1" smtClean="0">
                <a:latin typeface="Arial" charset="0"/>
                <a:cs typeface="Arial" charset="0"/>
              </a:rPr>
              <a:t>of</a:t>
            </a:r>
            <a:r>
              <a:rPr lang="de-DE" sz="2000" dirty="0" smtClean="0">
                <a:latin typeface="Arial" charset="0"/>
                <a:cs typeface="Arial" charset="0"/>
              </a:rPr>
              <a:t>  PV solar power</a:t>
            </a:r>
          </a:p>
        </p:txBody>
      </p:sp>
      <p:pic>
        <p:nvPicPr>
          <p:cNvPr id="24579" name="Picture 4" descr="Jahresmarktszenarien für den Photovoltaikzubau in der Welt bis 2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1158875"/>
            <a:ext cx="922655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feld 5"/>
          <p:cNvSpPr txBox="1">
            <a:spLocks noChangeArrowheads="1"/>
          </p:cNvSpPr>
          <p:nvPr/>
        </p:nvSpPr>
        <p:spPr bwMode="auto">
          <a:xfrm>
            <a:off x="1265362" y="6662540"/>
            <a:ext cx="96421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b="0" i="1" dirty="0">
                <a:solidFill>
                  <a:schemeClr val="tx1"/>
                </a:solidFill>
              </a:rPr>
              <a:t>(</a:t>
            </a:r>
            <a:r>
              <a:rPr lang="de-DE" b="0" i="1" dirty="0" err="1">
                <a:solidFill>
                  <a:schemeClr val="tx1"/>
                </a:solidFill>
              </a:rPr>
              <a:t>source</a:t>
            </a:r>
            <a:r>
              <a:rPr lang="de-DE" b="0" i="1" dirty="0">
                <a:solidFill>
                  <a:schemeClr val="tx1"/>
                </a:solidFill>
              </a:rPr>
              <a:t>: European </a:t>
            </a:r>
            <a:r>
              <a:rPr lang="de-DE" b="0" i="1" dirty="0" err="1">
                <a:solidFill>
                  <a:schemeClr val="tx1"/>
                </a:solidFill>
              </a:rPr>
              <a:t>Photovoltaic</a:t>
            </a:r>
            <a:r>
              <a:rPr lang="de-DE" b="0" i="1" dirty="0">
                <a:solidFill>
                  <a:schemeClr val="tx1"/>
                </a:solidFill>
              </a:rPr>
              <a:t> </a:t>
            </a:r>
            <a:r>
              <a:rPr lang="de-DE" b="0" i="1" dirty="0" err="1">
                <a:solidFill>
                  <a:schemeClr val="tx1"/>
                </a:solidFill>
              </a:rPr>
              <a:t>Industry</a:t>
            </a:r>
            <a:r>
              <a:rPr lang="de-DE" b="0" i="1" dirty="0">
                <a:solidFill>
                  <a:schemeClr val="tx1"/>
                </a:solidFill>
              </a:rPr>
              <a:t> </a:t>
            </a:r>
            <a:r>
              <a:rPr lang="de-DE" b="0" i="1" dirty="0" err="1">
                <a:solidFill>
                  <a:schemeClr val="tx1"/>
                </a:solidFill>
              </a:rPr>
              <a:t>Association</a:t>
            </a:r>
            <a:r>
              <a:rPr lang="de-DE" b="0" i="1" dirty="0">
                <a:solidFill>
                  <a:schemeClr val="tx1"/>
                </a:solidFill>
              </a:rPr>
              <a:t> (EPIA), 2015 – </a:t>
            </a:r>
            <a:r>
              <a:rPr lang="de-DE" b="0" i="1" dirty="0" smtClean="0">
                <a:solidFill>
                  <a:schemeClr val="tx1"/>
                </a:solidFill>
              </a:rPr>
              <a:t>Global </a:t>
            </a:r>
            <a:r>
              <a:rPr lang="de-DE" b="0" i="1" dirty="0">
                <a:solidFill>
                  <a:schemeClr val="tx1"/>
                </a:solidFill>
              </a:rPr>
              <a:t>Market Outlook </a:t>
            </a:r>
            <a:r>
              <a:rPr lang="de-DE" b="0" i="1" dirty="0" err="1">
                <a:solidFill>
                  <a:schemeClr val="tx1"/>
                </a:solidFill>
              </a:rPr>
              <a:t>for</a:t>
            </a:r>
            <a:r>
              <a:rPr lang="de-DE" b="0" i="1" dirty="0">
                <a:solidFill>
                  <a:schemeClr val="tx1"/>
                </a:solidFill>
              </a:rPr>
              <a:t> </a:t>
            </a:r>
            <a:r>
              <a:rPr lang="de-DE" b="0" i="1" dirty="0" err="1">
                <a:solidFill>
                  <a:schemeClr val="tx1"/>
                </a:solidFill>
              </a:rPr>
              <a:t>Photovoltaics</a:t>
            </a:r>
            <a:r>
              <a:rPr lang="de-DE" b="0" i="1" dirty="0">
                <a:solidFill>
                  <a:schemeClr val="tx1"/>
                </a:solidFill>
              </a:rPr>
              <a:t> </a:t>
            </a:r>
            <a:r>
              <a:rPr lang="de-DE" b="0" i="1" dirty="0" err="1">
                <a:solidFill>
                  <a:schemeClr val="tx1"/>
                </a:solidFill>
              </a:rPr>
              <a:t>until</a:t>
            </a:r>
            <a:r>
              <a:rPr lang="de-DE" b="0" i="1" dirty="0">
                <a:solidFill>
                  <a:schemeClr val="tx1"/>
                </a:solidFill>
              </a:rPr>
              <a:t> 2015)</a:t>
            </a:r>
          </a:p>
        </p:txBody>
      </p:sp>
      <p:sp>
        <p:nvSpPr>
          <p:cNvPr id="24581" name="Textfeld 6"/>
          <p:cNvSpPr txBox="1">
            <a:spLocks noChangeArrowheads="1"/>
          </p:cNvSpPr>
          <p:nvPr/>
        </p:nvSpPr>
        <p:spPr bwMode="auto">
          <a:xfrm>
            <a:off x="1128713" y="6157912"/>
            <a:ext cx="92916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sz="2400"/>
              <a:t>Market Scenario for new PV Installations worldwide until 2015 </a:t>
            </a:r>
          </a:p>
        </p:txBody>
      </p:sp>
      <p:sp>
        <p:nvSpPr>
          <p:cNvPr id="24582" name="Textfeld 1"/>
          <p:cNvSpPr txBox="1">
            <a:spLocks noChangeArrowheads="1"/>
          </p:cNvSpPr>
          <p:nvPr/>
        </p:nvSpPr>
        <p:spPr bwMode="auto">
          <a:xfrm>
            <a:off x="3209925" y="1854200"/>
            <a:ext cx="4673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sz="2400">
                <a:solidFill>
                  <a:srgbClr val="FF0000"/>
                </a:solidFill>
              </a:rPr>
              <a:t>10GW = 25.000M€ investment !</a:t>
            </a:r>
          </a:p>
        </p:txBody>
      </p:sp>
      <p:sp>
        <p:nvSpPr>
          <p:cNvPr id="7" name="Rectangle 3196"/>
          <p:cNvSpPr>
            <a:spLocks noChangeArrowheads="1"/>
          </p:cNvSpPr>
          <p:nvPr/>
        </p:nvSpPr>
        <p:spPr bwMode="auto">
          <a:xfrm>
            <a:off x="526495" y="491981"/>
            <a:ext cx="9955891" cy="53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b"/>
          <a:lstStyle/>
          <a:p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2. New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Types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of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Electric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Generators: Market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Opportunities</a:t>
            </a:r>
            <a:endParaRPr kumimoji="1" lang="en-GB" sz="2400" dirty="0"/>
          </a:p>
        </p:txBody>
      </p:sp>
    </p:spTree>
    <p:extLst>
      <p:ext uri="{BB962C8B-B14F-4D97-AF65-F5344CB8AC3E}">
        <p14:creationId xmlns:p14="http://schemas.microsoft.com/office/powerpoint/2010/main" val="56074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196"/>
          <p:cNvSpPr>
            <a:spLocks noChangeArrowheads="1"/>
          </p:cNvSpPr>
          <p:nvPr/>
        </p:nvSpPr>
        <p:spPr bwMode="auto">
          <a:xfrm>
            <a:off x="526495" y="491981"/>
            <a:ext cx="9955891" cy="53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b"/>
          <a:lstStyle/>
          <a:p>
            <a:r>
              <a:rPr kumimoji="1" lang="de-DE" sz="2400" dirty="0">
                <a:solidFill>
                  <a:srgbClr val="3A5FC3"/>
                </a:solidFill>
                <a:cs typeface="Arial" charset="0"/>
              </a:rPr>
              <a:t>3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. </a:t>
            </a:r>
            <a:r>
              <a:rPr lang="de-DE" sz="2400" dirty="0">
                <a:cs typeface="Arial" charset="0"/>
              </a:rPr>
              <a:t>System Problems </a:t>
            </a:r>
            <a:r>
              <a:rPr lang="de-DE" sz="2400" dirty="0" err="1">
                <a:cs typeface="Arial" charset="0"/>
              </a:rPr>
              <a:t>and</a:t>
            </a:r>
            <a:r>
              <a:rPr lang="de-DE" sz="2400" dirty="0">
                <a:cs typeface="Arial" charset="0"/>
              </a:rPr>
              <a:t> Power Electronic </a:t>
            </a:r>
            <a:r>
              <a:rPr lang="de-DE" sz="2400" dirty="0" smtClean="0">
                <a:cs typeface="Arial" charset="0"/>
              </a:rPr>
              <a:t>Solutions: Transmission</a:t>
            </a:r>
            <a:endParaRPr kumimoji="1" lang="en-GB" sz="2400" dirty="0"/>
          </a:p>
        </p:txBody>
      </p:sp>
      <p:pic>
        <p:nvPicPr>
          <p:cNvPr id="7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1143000"/>
            <a:ext cx="7058025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2"/>
          <p:cNvSpPr txBox="1">
            <a:spLocks noChangeArrowheads="1"/>
          </p:cNvSpPr>
          <p:nvPr/>
        </p:nvSpPr>
        <p:spPr bwMode="auto">
          <a:xfrm>
            <a:off x="1082675" y="6438900"/>
            <a:ext cx="9163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sz="2000"/>
              <a:t>Transmission grid </a:t>
            </a:r>
            <a:r>
              <a:rPr lang="de-DE" sz="2000">
                <a:solidFill>
                  <a:srgbClr val="FF0000"/>
                </a:solidFill>
              </a:rPr>
              <a:t>can</a:t>
            </a:r>
            <a:r>
              <a:rPr lang="de-DE" sz="2000"/>
              <a:t> be completed with a HVDC overlay grid </a:t>
            </a:r>
            <a:r>
              <a:rPr lang="de-DE" sz="1600" b="0" i="1"/>
              <a:t>(source: VDE) </a:t>
            </a:r>
          </a:p>
        </p:txBody>
      </p:sp>
    </p:spTree>
    <p:extLst>
      <p:ext uri="{BB962C8B-B14F-4D97-AF65-F5344CB8AC3E}">
        <p14:creationId xmlns:p14="http://schemas.microsoft.com/office/powerpoint/2010/main" val="126521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2701245" y="1001869"/>
            <a:ext cx="6002751" cy="5951417"/>
            <a:chOff x="2701245" y="1001869"/>
            <a:chExt cx="6002751" cy="5951417"/>
          </a:xfrm>
        </p:grpSpPr>
        <p:pic>
          <p:nvPicPr>
            <p:cNvPr id="778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1245" y="1001869"/>
              <a:ext cx="6002751" cy="5951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feld 3"/>
            <p:cNvSpPr txBox="1"/>
            <p:nvPr/>
          </p:nvSpPr>
          <p:spPr>
            <a:xfrm>
              <a:off x="2701245" y="1001869"/>
              <a:ext cx="3756028" cy="70788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 smtClean="0"/>
                <a:t>Transmission </a:t>
              </a:r>
              <a:r>
                <a:rPr lang="de-DE" sz="1600" dirty="0" err="1" smtClean="0"/>
                <a:t>needs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within</a:t>
              </a:r>
              <a:r>
                <a:rPr lang="de-DE" sz="1600" dirty="0" smtClean="0"/>
                <a:t> Germany</a:t>
              </a:r>
            </a:p>
            <a:p>
              <a:r>
                <a:rPr lang="de-DE" sz="1200" dirty="0" smtClean="0"/>
                <a:t>              DC                       AC     </a:t>
              </a:r>
            </a:p>
            <a:p>
              <a:r>
                <a:rPr lang="de-DE" sz="1200" dirty="0" smtClean="0"/>
                <a:t>              </a:t>
              </a:r>
              <a:r>
                <a:rPr lang="de-DE" sz="1200" dirty="0" err="1" smtClean="0"/>
                <a:t>under</a:t>
              </a:r>
              <a:r>
                <a:rPr lang="de-DE" sz="1200" dirty="0" smtClean="0"/>
                <a:t>  </a:t>
              </a:r>
              <a:r>
                <a:rPr lang="de-DE" sz="1200" dirty="0" err="1" smtClean="0"/>
                <a:t>construction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or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planned</a:t>
              </a:r>
              <a:endParaRPr lang="de-DE" sz="1200" dirty="0"/>
            </a:p>
          </p:txBody>
        </p:sp>
        <p:cxnSp>
          <p:nvCxnSpPr>
            <p:cNvPr id="6" name="Gerade Verbindung 5"/>
            <p:cNvCxnSpPr/>
            <p:nvPr/>
          </p:nvCxnSpPr>
          <p:spPr bwMode="auto">
            <a:xfrm>
              <a:off x="2849538" y="1355812"/>
              <a:ext cx="432048" cy="0"/>
            </a:xfrm>
            <a:prstGeom prst="line">
              <a:avLst/>
            </a:prstGeom>
            <a:solidFill>
              <a:schemeClr val="accent1"/>
            </a:solidFill>
            <a:ln w="44450" cap="flat" cmpd="sng" algn="ctr">
              <a:solidFill>
                <a:srgbClr val="00B05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Gerade Verbindung 7"/>
            <p:cNvCxnSpPr/>
            <p:nvPr/>
          </p:nvCxnSpPr>
          <p:spPr bwMode="auto">
            <a:xfrm>
              <a:off x="2854474" y="1584412"/>
              <a:ext cx="432048" cy="0"/>
            </a:xfrm>
            <a:prstGeom prst="line">
              <a:avLst/>
            </a:prstGeom>
            <a:solidFill>
              <a:schemeClr val="accent1"/>
            </a:solidFill>
            <a:ln w="444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Gerade Verbindung 8"/>
            <p:cNvCxnSpPr/>
            <p:nvPr/>
          </p:nvCxnSpPr>
          <p:spPr bwMode="auto">
            <a:xfrm>
              <a:off x="4064149" y="1384387"/>
              <a:ext cx="432048" cy="0"/>
            </a:xfrm>
            <a:prstGeom prst="line">
              <a:avLst/>
            </a:prstGeom>
            <a:solidFill>
              <a:schemeClr val="accent1"/>
            </a:solidFill>
            <a:ln w="44450" cap="flat" cmpd="sng" algn="ctr">
              <a:solidFill>
                <a:srgbClr val="3A5FC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" name="Textfeld 2"/>
          <p:cNvSpPr txBox="1"/>
          <p:nvPr/>
        </p:nvSpPr>
        <p:spPr>
          <a:xfrm>
            <a:off x="401266" y="3856484"/>
            <a:ext cx="19928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/>
              <a:t>Example</a:t>
            </a:r>
            <a:r>
              <a:rPr lang="de-DE" sz="2000" dirty="0" smtClean="0"/>
              <a:t>: </a:t>
            </a:r>
          </a:p>
          <a:p>
            <a:r>
              <a:rPr lang="de-DE" sz="2000" dirty="0" err="1" smtClean="0"/>
              <a:t>Local</a:t>
            </a:r>
            <a:r>
              <a:rPr lang="de-DE" sz="2000" dirty="0" smtClean="0"/>
              <a:t> </a:t>
            </a:r>
            <a:r>
              <a:rPr lang="de-DE" sz="2000" dirty="0" err="1" smtClean="0"/>
              <a:t>situation</a:t>
            </a:r>
            <a:endParaRPr lang="de-DE" sz="2000" dirty="0" smtClean="0"/>
          </a:p>
          <a:p>
            <a:r>
              <a:rPr lang="de-DE" sz="2000" dirty="0" err="1"/>
              <a:t>a</a:t>
            </a:r>
            <a:r>
              <a:rPr lang="de-DE" sz="2000" dirty="0" err="1" smtClean="0"/>
              <a:t>t</a:t>
            </a:r>
            <a:r>
              <a:rPr lang="de-DE" sz="2000" dirty="0" smtClean="0"/>
              <a:t> Kassel</a:t>
            </a:r>
            <a:endParaRPr lang="de-DE" sz="2000" dirty="0"/>
          </a:p>
        </p:txBody>
      </p:sp>
      <p:sp>
        <p:nvSpPr>
          <p:cNvPr id="11" name="Rectangle 3196"/>
          <p:cNvSpPr>
            <a:spLocks noChangeArrowheads="1"/>
          </p:cNvSpPr>
          <p:nvPr/>
        </p:nvSpPr>
        <p:spPr bwMode="auto">
          <a:xfrm>
            <a:off x="526495" y="491981"/>
            <a:ext cx="9955891" cy="53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b"/>
          <a:lstStyle/>
          <a:p>
            <a:r>
              <a:rPr kumimoji="1" lang="de-DE" sz="2400" dirty="0">
                <a:solidFill>
                  <a:srgbClr val="3A5FC3"/>
                </a:solidFill>
                <a:cs typeface="Arial" charset="0"/>
              </a:rPr>
              <a:t>3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. </a:t>
            </a:r>
            <a:r>
              <a:rPr lang="de-DE" sz="2400" dirty="0">
                <a:cs typeface="Arial" charset="0"/>
              </a:rPr>
              <a:t>System Problems </a:t>
            </a:r>
            <a:r>
              <a:rPr lang="de-DE" sz="2400" dirty="0" err="1">
                <a:cs typeface="Arial" charset="0"/>
              </a:rPr>
              <a:t>and</a:t>
            </a:r>
            <a:r>
              <a:rPr lang="de-DE" sz="2400" dirty="0">
                <a:cs typeface="Arial" charset="0"/>
              </a:rPr>
              <a:t> Power Electronic </a:t>
            </a:r>
            <a:r>
              <a:rPr lang="de-DE" sz="2400" dirty="0" smtClean="0">
                <a:cs typeface="Arial" charset="0"/>
              </a:rPr>
              <a:t>Solutions: Transmission</a:t>
            </a:r>
            <a:endParaRPr kumimoji="1" lang="en-GB" sz="2400" dirty="0"/>
          </a:p>
        </p:txBody>
      </p:sp>
    </p:spTree>
    <p:extLst>
      <p:ext uri="{BB962C8B-B14F-4D97-AF65-F5344CB8AC3E}">
        <p14:creationId xmlns:p14="http://schemas.microsoft.com/office/powerpoint/2010/main" val="62259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1"/>
          <p:cNvSpPr txBox="1">
            <a:spLocks/>
          </p:cNvSpPr>
          <p:nvPr/>
        </p:nvSpPr>
        <p:spPr bwMode="auto">
          <a:xfrm>
            <a:off x="565150" y="858838"/>
            <a:ext cx="6107113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ctr"/>
          <a:lstStyle>
            <a:lvl1pPr defTabSz="1103313"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 defTabSz="1103313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 defTabSz="1103313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 defTabSz="1103313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 defTabSz="1103313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kumimoji="1" lang="de-DE" sz="2400">
                <a:cs typeface="Arial" charset="0"/>
              </a:rPr>
              <a:t>HVDC: New Applications in Europe</a:t>
            </a:r>
          </a:p>
        </p:txBody>
      </p:sp>
      <p:pic>
        <p:nvPicPr>
          <p:cNvPr id="51203" name="Grafik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624013"/>
            <a:ext cx="10355263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feld 5"/>
          <p:cNvSpPr txBox="1">
            <a:spLocks noChangeArrowheads="1"/>
          </p:cNvSpPr>
          <p:nvPr/>
        </p:nvSpPr>
        <p:spPr bwMode="auto">
          <a:xfrm>
            <a:off x="558800" y="5729288"/>
            <a:ext cx="90328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en-US" sz="1800" b="0" dirty="0"/>
              <a:t>a) planned offshore wind parks in the North Sea </a:t>
            </a:r>
            <a:r>
              <a:rPr lang="en-US" sz="1800" b="0" dirty="0" smtClean="0"/>
              <a:t>[</a:t>
            </a:r>
            <a:r>
              <a:rPr lang="en-US" sz="1800" b="0" dirty="0" err="1" smtClean="0"/>
              <a:t>Valov</a:t>
            </a:r>
            <a:r>
              <a:rPr lang="en-US" sz="1800" b="0" dirty="0" smtClean="0"/>
              <a:t>, Zacharias, ISET], </a:t>
            </a:r>
            <a:endParaRPr lang="en-US" sz="1800" b="0" dirty="0"/>
          </a:p>
          <a:p>
            <a:r>
              <a:rPr lang="en-US" sz="1800" b="0" dirty="0"/>
              <a:t>b) already existing sea cables for interconnecting grids in Europe [source: ABB], </a:t>
            </a:r>
          </a:p>
          <a:p>
            <a:r>
              <a:rPr lang="en-US" sz="1800" b="0" dirty="0"/>
              <a:t>c) proposed inter-continental grid extension for RE sources in North Africa and Europe </a:t>
            </a:r>
          </a:p>
          <a:p>
            <a:r>
              <a:rPr lang="en-US" sz="1800" b="0" dirty="0"/>
              <a:t>    [source: DESERTEC Foundation]</a:t>
            </a:r>
            <a:endParaRPr lang="de-DE" sz="1800" b="0" dirty="0"/>
          </a:p>
          <a:p>
            <a:endParaRPr lang="de-DE" sz="1800" b="0" dirty="0"/>
          </a:p>
        </p:txBody>
      </p:sp>
      <p:sp>
        <p:nvSpPr>
          <p:cNvPr id="7" name="Rectangle 3196"/>
          <p:cNvSpPr>
            <a:spLocks noChangeArrowheads="1"/>
          </p:cNvSpPr>
          <p:nvPr/>
        </p:nvSpPr>
        <p:spPr bwMode="auto">
          <a:xfrm>
            <a:off x="526495" y="491981"/>
            <a:ext cx="9955891" cy="53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b"/>
          <a:lstStyle/>
          <a:p>
            <a:r>
              <a:rPr kumimoji="1" lang="de-DE" sz="2400" dirty="0">
                <a:cs typeface="Arial" charset="0"/>
              </a:rPr>
              <a:t>3</a:t>
            </a:r>
            <a:r>
              <a:rPr kumimoji="1" lang="de-DE" sz="2400" dirty="0" smtClean="0">
                <a:cs typeface="Arial" charset="0"/>
              </a:rPr>
              <a:t>. </a:t>
            </a:r>
            <a:r>
              <a:rPr lang="de-DE" sz="2400" dirty="0">
                <a:cs typeface="Arial" charset="0"/>
              </a:rPr>
              <a:t>System Problems </a:t>
            </a:r>
            <a:r>
              <a:rPr lang="de-DE" sz="2400" dirty="0" err="1">
                <a:cs typeface="Arial" charset="0"/>
              </a:rPr>
              <a:t>and</a:t>
            </a:r>
            <a:r>
              <a:rPr lang="de-DE" sz="2400" dirty="0">
                <a:cs typeface="Arial" charset="0"/>
              </a:rPr>
              <a:t> Power Electronic </a:t>
            </a:r>
            <a:r>
              <a:rPr lang="de-DE" sz="2400" dirty="0" smtClean="0">
                <a:cs typeface="Arial" charset="0"/>
              </a:rPr>
              <a:t>Solutions: Transmission</a:t>
            </a:r>
            <a:endParaRPr kumimoji="1" lang="en-GB" sz="2400" dirty="0"/>
          </a:p>
        </p:txBody>
      </p:sp>
    </p:spTree>
    <p:extLst>
      <p:ext uri="{BB962C8B-B14F-4D97-AF65-F5344CB8AC3E}">
        <p14:creationId xmlns:p14="http://schemas.microsoft.com/office/powerpoint/2010/main" val="345820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 txBox="1">
            <a:spLocks/>
          </p:cNvSpPr>
          <p:nvPr/>
        </p:nvSpPr>
        <p:spPr bwMode="auto">
          <a:xfrm>
            <a:off x="617538" y="1239675"/>
            <a:ext cx="10152880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ctr"/>
          <a:lstStyle>
            <a:lvl1pPr defTabSz="1103313"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 defTabSz="1103313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 defTabSz="1103313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 defTabSz="1103313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 defTabSz="1103313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kumimoji="1" lang="de-DE" sz="3200" dirty="0" smtClean="0">
                <a:solidFill>
                  <a:srgbClr val="3A5FC3"/>
                </a:solidFill>
                <a:cs typeface="Arial" charset="0"/>
              </a:rPr>
              <a:t>Outline </a:t>
            </a:r>
            <a:r>
              <a:rPr kumimoji="1" lang="de-DE" sz="3200" dirty="0" err="1" smtClean="0">
                <a:solidFill>
                  <a:srgbClr val="3A5FC3"/>
                </a:solidFill>
                <a:cs typeface="Arial" charset="0"/>
              </a:rPr>
              <a:t>of</a:t>
            </a:r>
            <a:r>
              <a:rPr kumimoji="1" lang="de-DE" sz="3200" dirty="0" smtClean="0">
                <a:solidFill>
                  <a:srgbClr val="3A5FC3"/>
                </a:solidFill>
                <a:cs typeface="Arial" charset="0"/>
              </a:rPr>
              <a:t> </a:t>
            </a:r>
            <a:r>
              <a:rPr kumimoji="1" lang="de-DE" sz="3200" dirty="0" err="1" smtClean="0">
                <a:solidFill>
                  <a:srgbClr val="3A5FC3"/>
                </a:solidFill>
                <a:cs typeface="Arial" charset="0"/>
              </a:rPr>
              <a:t>the</a:t>
            </a:r>
            <a:r>
              <a:rPr kumimoji="1" lang="de-DE" sz="3200" dirty="0" smtClean="0">
                <a:solidFill>
                  <a:srgbClr val="3A5FC3"/>
                </a:solidFill>
                <a:cs typeface="Arial" charset="0"/>
              </a:rPr>
              <a:t> </a:t>
            </a:r>
            <a:r>
              <a:rPr kumimoji="1" lang="de-DE" sz="3200" dirty="0" err="1" smtClean="0">
                <a:solidFill>
                  <a:srgbClr val="3A5FC3"/>
                </a:solidFill>
                <a:cs typeface="Arial" charset="0"/>
              </a:rPr>
              <a:t>Presentation</a:t>
            </a:r>
            <a:endParaRPr kumimoji="1" lang="de-DE" sz="3200" dirty="0" smtClean="0">
              <a:solidFill>
                <a:srgbClr val="3A5FC3"/>
              </a:solidFill>
              <a:cs typeface="Arial" charset="0"/>
            </a:endParaRPr>
          </a:p>
          <a:p>
            <a:pPr marL="514350" indent="-514350">
              <a:buFontTx/>
              <a:buAutoNum type="arabicPeriod"/>
              <a:defRPr/>
            </a:pPr>
            <a:endParaRPr kumimoji="1" lang="de-DE" sz="2400" dirty="0">
              <a:solidFill>
                <a:srgbClr val="3A5FC3"/>
              </a:solidFill>
              <a:cs typeface="Arial" charset="0"/>
            </a:endParaRPr>
          </a:p>
          <a:p>
            <a:pPr marL="514350" indent="-514350">
              <a:spcAft>
                <a:spcPts val="1200"/>
              </a:spcAft>
              <a:buFontTx/>
              <a:buAutoNum type="arabicPeriod"/>
              <a:defRPr/>
            </a:pP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General Situation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of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the</a:t>
            </a:r>
            <a:r>
              <a:rPr kumimoji="1" lang="de-DE" sz="2400" dirty="0">
                <a:solidFill>
                  <a:srgbClr val="3A5FC3"/>
                </a:solidFill>
                <a:cs typeface="Arial" charset="0"/>
              </a:rPr>
              <a:t>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Electric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Power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Supply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System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with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Germany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as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Example</a:t>
            </a:r>
            <a:endParaRPr kumimoji="1" lang="de-DE" sz="2400" dirty="0" smtClean="0">
              <a:solidFill>
                <a:srgbClr val="3A5FC3"/>
              </a:solidFill>
              <a:cs typeface="Arial" charset="0"/>
            </a:endParaRPr>
          </a:p>
          <a:p>
            <a:pPr marL="514350" indent="-514350">
              <a:spcAft>
                <a:spcPts val="1200"/>
              </a:spcAft>
              <a:buFontTx/>
              <a:buAutoNum type="arabicPeriod"/>
              <a:defRPr/>
            </a:pP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New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Types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of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Electric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Generators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with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Power Electronic Converters (Solar, Wind Power)</a:t>
            </a:r>
          </a:p>
          <a:p>
            <a:pPr marL="514350" indent="-514350">
              <a:spcAft>
                <a:spcPts val="1200"/>
              </a:spcAft>
              <a:buFontTx/>
              <a:buAutoNum type="arabicPeriod"/>
              <a:defRPr/>
            </a:pP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System </a:t>
            </a:r>
            <a:r>
              <a:rPr kumimoji="1" lang="de-DE" sz="2400" dirty="0">
                <a:solidFill>
                  <a:srgbClr val="3A5FC3"/>
                </a:solidFill>
                <a:cs typeface="Arial" charset="0"/>
              </a:rPr>
              <a:t>P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roblems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and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Power Electronic Solutions</a:t>
            </a:r>
          </a:p>
          <a:p>
            <a:pPr marL="514350" indent="-514350">
              <a:spcAft>
                <a:spcPts val="1200"/>
              </a:spcAft>
              <a:buFontTx/>
              <a:buAutoNum type="arabicPeriod"/>
              <a:defRPr/>
            </a:pP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Useful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Life Time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and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Reliability</a:t>
            </a:r>
            <a:endParaRPr kumimoji="1" lang="de-DE" sz="2400" dirty="0" smtClean="0">
              <a:solidFill>
                <a:srgbClr val="3A5FC3"/>
              </a:solidFill>
              <a:cs typeface="Arial" charset="0"/>
            </a:endParaRPr>
          </a:p>
          <a:p>
            <a:pPr marL="514350" indent="-514350">
              <a:spcAft>
                <a:spcPts val="1200"/>
              </a:spcAft>
              <a:buFontTx/>
              <a:buAutoNum type="arabicPeriod"/>
              <a:defRPr/>
            </a:pP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New Semiconductor Devices</a:t>
            </a:r>
          </a:p>
          <a:p>
            <a:pPr marL="514350" indent="-514350">
              <a:spcAft>
                <a:spcPts val="1200"/>
              </a:spcAft>
              <a:buFontTx/>
              <a:buAutoNum type="arabicPeriod"/>
              <a:defRPr/>
            </a:pP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Conclusions</a:t>
            </a:r>
            <a:endParaRPr kumimoji="1" lang="de-DE" sz="2400" dirty="0" smtClean="0">
              <a:solidFill>
                <a:srgbClr val="3A5FC3"/>
              </a:solidFill>
              <a:cs typeface="Arial" charset="0"/>
            </a:endParaRPr>
          </a:p>
          <a:p>
            <a:pPr marL="514350" indent="-514350">
              <a:buFontTx/>
              <a:buAutoNum type="arabicPeriod"/>
              <a:defRPr/>
            </a:pPr>
            <a:endParaRPr kumimoji="1" lang="de-DE" sz="2400" dirty="0" smtClean="0">
              <a:solidFill>
                <a:srgbClr val="3A5FC3"/>
              </a:solidFill>
              <a:cs typeface="Arial" charset="0"/>
            </a:endParaRPr>
          </a:p>
          <a:p>
            <a:pPr algn="ctr">
              <a:defRPr/>
            </a:pPr>
            <a:endParaRPr kumimoji="1" lang="de-DE" sz="2400" dirty="0" smtClean="0">
              <a:solidFill>
                <a:srgbClr val="3A5FC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23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196"/>
          <p:cNvSpPr>
            <a:spLocks noChangeArrowheads="1"/>
          </p:cNvSpPr>
          <p:nvPr/>
        </p:nvSpPr>
        <p:spPr bwMode="auto">
          <a:xfrm>
            <a:off x="526495" y="491981"/>
            <a:ext cx="9955891" cy="53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b"/>
          <a:lstStyle/>
          <a:p>
            <a:r>
              <a:rPr kumimoji="1" lang="de-DE" sz="2400" dirty="0">
                <a:solidFill>
                  <a:srgbClr val="3A5FC3"/>
                </a:solidFill>
                <a:cs typeface="Arial" charset="0"/>
              </a:rPr>
              <a:t>3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. </a:t>
            </a:r>
            <a:r>
              <a:rPr lang="de-DE" sz="2400" dirty="0">
                <a:cs typeface="Arial" charset="0"/>
              </a:rPr>
              <a:t>System Problems </a:t>
            </a:r>
            <a:r>
              <a:rPr lang="de-DE" sz="2400" dirty="0" err="1">
                <a:cs typeface="Arial" charset="0"/>
              </a:rPr>
              <a:t>and</a:t>
            </a:r>
            <a:r>
              <a:rPr lang="de-DE" sz="2400" dirty="0">
                <a:cs typeface="Arial" charset="0"/>
              </a:rPr>
              <a:t> Power Electronic </a:t>
            </a:r>
            <a:r>
              <a:rPr lang="de-DE" sz="2400" dirty="0" smtClean="0">
                <a:cs typeface="Arial" charset="0"/>
              </a:rPr>
              <a:t>Solutions: Transmission</a:t>
            </a:r>
            <a:endParaRPr kumimoji="1" lang="en-GB" sz="24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12274" y="5709727"/>
            <a:ext cx="900100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4338" indent="-414338" algn="l" defTabSz="11033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Monotype Sorts" pitchFamily="2" charset="2"/>
              <a:defRPr kumimoji="1" sz="21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95350" indent="-342900" algn="l" defTabSz="11033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Ø"/>
              <a:defRPr kumimoji="1"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79538" indent="-276225" algn="l" defTabSz="1103313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·"/>
              <a:defRPr kumimoji="1"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931988" indent="-276225" algn="l" defTabSz="11033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·"/>
              <a:defRPr kumimoji="1"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482850" indent="-274638" algn="l" defTabSz="11033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·"/>
              <a:defRPr kumimoji="1"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940050" indent="-274638" algn="l" defTabSz="11033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·"/>
              <a:defRPr kumimoji="1" sz="2100">
                <a:solidFill>
                  <a:schemeClr val="tx1"/>
                </a:solidFill>
                <a:latin typeface="+mn-lt"/>
              </a:defRPr>
            </a:lvl6pPr>
            <a:lvl7pPr marL="3397250" indent="-274638" algn="l" defTabSz="11033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·"/>
              <a:defRPr kumimoji="1" sz="2100">
                <a:solidFill>
                  <a:schemeClr val="tx1"/>
                </a:solidFill>
                <a:latin typeface="+mn-lt"/>
              </a:defRPr>
            </a:lvl7pPr>
            <a:lvl8pPr marL="3854450" indent="-274638" algn="l" defTabSz="11033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·"/>
              <a:defRPr kumimoji="1" sz="2100">
                <a:solidFill>
                  <a:schemeClr val="tx1"/>
                </a:solidFill>
                <a:latin typeface="+mn-lt"/>
              </a:defRPr>
            </a:lvl8pPr>
            <a:lvl9pPr marL="4311650" indent="-274638" algn="l" defTabSz="110331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·"/>
              <a:defRPr kumimoji="1" sz="21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è"/>
            </a:pPr>
            <a:r>
              <a:rPr lang="en-US" sz="2400" dirty="0" smtClean="0">
                <a:solidFill>
                  <a:srgbClr val="3A5FC3"/>
                </a:solidFill>
              </a:rPr>
              <a:t>active Silicon area			                 </a:t>
            </a:r>
            <a:r>
              <a:rPr lang="en-US" sz="2400" dirty="0" smtClean="0">
                <a:solidFill>
                  <a:srgbClr val="FF0000"/>
                </a:solidFill>
              </a:rPr>
              <a:t>&gt;15m</a:t>
            </a:r>
            <a:r>
              <a:rPr lang="en-US" sz="2400" baseline="30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/GW !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394" y="2704356"/>
            <a:ext cx="8118760" cy="249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031292" y="1543943"/>
            <a:ext cx="89462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err="1" smtClean="0"/>
              <a:t>Principle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HVDC Transmission System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</a:p>
          <a:p>
            <a:pPr algn="ctr"/>
            <a:r>
              <a:rPr lang="de-DE" sz="2400" dirty="0" err="1" smtClean="0"/>
              <a:t>Voltage</a:t>
            </a:r>
            <a:r>
              <a:rPr lang="de-DE" sz="2400" dirty="0" smtClean="0"/>
              <a:t> Source Performance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Capability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Grid</a:t>
            </a:r>
            <a:r>
              <a:rPr lang="de-DE" sz="2400" dirty="0" smtClean="0"/>
              <a:t> </a:t>
            </a:r>
            <a:r>
              <a:rPr lang="de-DE" sz="2400" dirty="0" err="1" smtClean="0"/>
              <a:t>Control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77702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/>
        </p:nvGrpSpPr>
        <p:grpSpPr>
          <a:xfrm>
            <a:off x="1039691" y="848644"/>
            <a:ext cx="8864766" cy="5515503"/>
            <a:chOff x="654009" y="793133"/>
            <a:chExt cx="8864766" cy="5515503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298" y="904156"/>
              <a:ext cx="8724726" cy="5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8475" y="925488"/>
              <a:ext cx="1130300" cy="165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feld 6"/>
            <p:cNvSpPr txBox="1"/>
            <p:nvPr/>
          </p:nvSpPr>
          <p:spPr>
            <a:xfrm>
              <a:off x="8740824" y="793133"/>
              <a:ext cx="761747" cy="175432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de-DE" sz="1800" dirty="0" smtClean="0">
                  <a:solidFill>
                    <a:schemeClr val="tx1"/>
                  </a:solidFill>
                </a:rPr>
                <a:t>Wind</a:t>
              </a:r>
            </a:p>
            <a:p>
              <a:pPr>
                <a:lnSpc>
                  <a:spcPct val="200000"/>
                </a:lnSpc>
              </a:pPr>
              <a:r>
                <a:rPr lang="de-DE" sz="1800" dirty="0" smtClean="0">
                  <a:solidFill>
                    <a:schemeClr val="tx1"/>
                  </a:solidFill>
                </a:rPr>
                <a:t>Solar</a:t>
              </a:r>
            </a:p>
            <a:p>
              <a:pPr>
                <a:lnSpc>
                  <a:spcPct val="200000"/>
                </a:lnSpc>
              </a:pPr>
              <a:r>
                <a:rPr lang="de-DE" sz="1800" dirty="0" smtClean="0">
                  <a:solidFill>
                    <a:schemeClr val="tx1"/>
                  </a:solidFill>
                </a:rPr>
                <a:t>Total</a:t>
              </a:r>
              <a:endParaRPr lang="de-DE" sz="1800" dirty="0">
                <a:solidFill>
                  <a:schemeClr val="tx1"/>
                </a:solidFill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654009" y="1254323"/>
              <a:ext cx="771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chemeClr val="tx1"/>
                  </a:solidFill>
                </a:rPr>
                <a:t>MWh</a:t>
              </a:r>
              <a:r>
                <a:rPr lang="de-DE" dirty="0" smtClean="0">
                  <a:solidFill>
                    <a:schemeClr val="tx1"/>
                  </a:solidFill>
                </a:rPr>
                <a:t>/h</a:t>
              </a:r>
              <a:endParaRPr lang="de-DE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617290" y="6413711"/>
            <a:ext cx="102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chemeClr val="tx1"/>
                </a:solidFill>
              </a:rPr>
              <a:t>Feed-in Wind </a:t>
            </a:r>
            <a:r>
              <a:rPr lang="de-DE" sz="1800" dirty="0" err="1" smtClean="0">
                <a:solidFill>
                  <a:schemeClr val="tx1"/>
                </a:solidFill>
              </a:rPr>
              <a:t>and</a:t>
            </a:r>
            <a:r>
              <a:rPr lang="de-DE" sz="1800" dirty="0" smtClean="0">
                <a:solidFill>
                  <a:schemeClr val="tx1"/>
                </a:solidFill>
              </a:rPr>
              <a:t> Solar Power in Germany </a:t>
            </a:r>
            <a:r>
              <a:rPr lang="de-DE" sz="1800" dirty="0" err="1" smtClean="0">
                <a:solidFill>
                  <a:schemeClr val="tx1"/>
                </a:solidFill>
              </a:rPr>
              <a:t>accumulated</a:t>
            </a:r>
            <a:r>
              <a:rPr lang="de-DE" sz="1800" dirty="0" smtClean="0">
                <a:solidFill>
                  <a:schemeClr val="tx1"/>
                </a:solidFill>
              </a:rPr>
              <a:t> in March-May 2011</a:t>
            </a:r>
            <a:r>
              <a:rPr lang="de-DE" sz="1200" b="0" i="1" dirty="0" smtClean="0">
                <a:solidFill>
                  <a:schemeClr val="tx1"/>
                </a:solidFill>
              </a:rPr>
              <a:t> </a:t>
            </a:r>
            <a:r>
              <a:rPr lang="de-DE" b="0" i="1" dirty="0" smtClean="0">
                <a:solidFill>
                  <a:schemeClr val="tx1"/>
                </a:solidFill>
              </a:rPr>
              <a:t>(Source: </a:t>
            </a:r>
            <a:r>
              <a:rPr lang="de-DE" b="0" i="1" dirty="0" err="1" smtClean="0">
                <a:solidFill>
                  <a:schemeClr val="tx1"/>
                </a:solidFill>
              </a:rPr>
              <a:t>TSO‘s</a:t>
            </a:r>
            <a:r>
              <a:rPr lang="de-DE" b="0" i="1" dirty="0" smtClean="0">
                <a:solidFill>
                  <a:schemeClr val="tx1"/>
                </a:solidFill>
              </a:rPr>
              <a:t>; ÜNB</a:t>
            </a:r>
            <a:r>
              <a:rPr lang="de-DE" b="0" dirty="0" smtClean="0">
                <a:solidFill>
                  <a:schemeClr val="tx1"/>
                </a:solidFill>
              </a:rPr>
              <a:t>)</a:t>
            </a:r>
            <a:endParaRPr lang="de-DE" b="0" dirty="0">
              <a:solidFill>
                <a:schemeClr val="tx1"/>
              </a:solidFill>
            </a:endParaRPr>
          </a:p>
        </p:txBody>
      </p:sp>
      <p:sp>
        <p:nvSpPr>
          <p:cNvPr id="10" name="Rectangle 3196"/>
          <p:cNvSpPr>
            <a:spLocks noChangeArrowheads="1"/>
          </p:cNvSpPr>
          <p:nvPr/>
        </p:nvSpPr>
        <p:spPr bwMode="auto">
          <a:xfrm>
            <a:off x="526495" y="491981"/>
            <a:ext cx="9955891" cy="53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b"/>
          <a:lstStyle/>
          <a:p>
            <a:r>
              <a:rPr kumimoji="1" lang="de-DE" sz="2400" dirty="0">
                <a:solidFill>
                  <a:srgbClr val="3A5FC3"/>
                </a:solidFill>
                <a:cs typeface="Arial" charset="0"/>
              </a:rPr>
              <a:t>3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. </a:t>
            </a:r>
            <a:r>
              <a:rPr lang="de-DE" sz="2400" dirty="0">
                <a:cs typeface="Arial" charset="0"/>
              </a:rPr>
              <a:t>System Problems </a:t>
            </a:r>
            <a:r>
              <a:rPr lang="de-DE" sz="2400" dirty="0" err="1">
                <a:cs typeface="Arial" charset="0"/>
              </a:rPr>
              <a:t>and</a:t>
            </a:r>
            <a:r>
              <a:rPr lang="de-DE" sz="2400" dirty="0">
                <a:cs typeface="Arial" charset="0"/>
              </a:rPr>
              <a:t> Power Electronic </a:t>
            </a:r>
            <a:r>
              <a:rPr lang="de-DE" sz="2400" dirty="0" smtClean="0">
                <a:cs typeface="Arial" charset="0"/>
              </a:rPr>
              <a:t>Solutions: </a:t>
            </a:r>
          </a:p>
          <a:p>
            <a:r>
              <a:rPr lang="de-DE" sz="2400" dirty="0">
                <a:cs typeface="Arial" charset="0"/>
              </a:rPr>
              <a:t> </a:t>
            </a:r>
            <a:r>
              <a:rPr lang="de-DE" sz="2400" dirty="0" smtClean="0">
                <a:cs typeface="Arial" charset="0"/>
              </a:rPr>
              <a:t>   Transmission </a:t>
            </a:r>
            <a:r>
              <a:rPr lang="de-DE" sz="2400" dirty="0" err="1" smtClean="0">
                <a:cs typeface="Arial" charset="0"/>
              </a:rPr>
              <a:t>Fluctuations</a:t>
            </a:r>
            <a:endParaRPr kumimoji="1" lang="en-GB" sz="2400" dirty="0"/>
          </a:p>
        </p:txBody>
      </p:sp>
    </p:spTree>
    <p:extLst>
      <p:ext uri="{BB962C8B-B14F-4D97-AF65-F5344CB8AC3E}">
        <p14:creationId xmlns:p14="http://schemas.microsoft.com/office/powerpoint/2010/main" val="223703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/>
        </p:nvGrpSpPr>
        <p:grpSpPr>
          <a:xfrm>
            <a:off x="185241" y="1315792"/>
            <a:ext cx="10945217" cy="5718916"/>
            <a:chOff x="185241" y="1315792"/>
            <a:chExt cx="10945217" cy="5718916"/>
          </a:xfrm>
        </p:grpSpPr>
        <p:pic>
          <p:nvPicPr>
            <p:cNvPr id="778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241" y="1623569"/>
              <a:ext cx="10945217" cy="4977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feld 3"/>
            <p:cNvSpPr txBox="1"/>
            <p:nvPr/>
          </p:nvSpPr>
          <p:spPr>
            <a:xfrm>
              <a:off x="7386042" y="6726931"/>
              <a:ext cx="30444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i="1" dirty="0" smtClean="0"/>
                <a:t>Data: ENTSO-E, </a:t>
              </a:r>
              <a:r>
                <a:rPr lang="de-DE" i="1" dirty="0" err="1" smtClean="0"/>
                <a:t>Diagram</a:t>
              </a:r>
              <a:r>
                <a:rPr lang="de-DE" i="1" dirty="0" smtClean="0"/>
                <a:t>: </a:t>
              </a:r>
              <a:r>
                <a:rPr lang="de-DE" i="1" dirty="0" err="1" smtClean="0"/>
                <a:t>BNetzA</a:t>
              </a:r>
              <a:endParaRPr lang="de-DE" i="1" dirty="0"/>
            </a:p>
          </p:txBody>
        </p:sp>
        <p:sp>
          <p:nvSpPr>
            <p:cNvPr id="3" name="Textfeld 2"/>
            <p:cNvSpPr txBox="1"/>
            <p:nvPr/>
          </p:nvSpPr>
          <p:spPr>
            <a:xfrm>
              <a:off x="185242" y="1315792"/>
              <a:ext cx="8579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>
                  <a:solidFill>
                    <a:schemeClr val="tx1"/>
                  </a:solidFill>
                </a:rPr>
                <a:t>MWh</a:t>
              </a:r>
              <a:r>
                <a:rPr lang="de-DE" sz="1600" dirty="0" smtClean="0">
                  <a:solidFill>
                    <a:schemeClr val="tx1"/>
                  </a:solidFill>
                </a:rPr>
                <a:t>/h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3929658" y="6248717"/>
              <a:ext cx="4382033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solidFill>
                    <a:schemeClr val="tx1"/>
                  </a:solidFill>
                </a:rPr>
                <a:t>Total German </a:t>
              </a:r>
              <a:r>
                <a:rPr lang="de-DE" sz="2000" dirty="0" err="1" smtClean="0">
                  <a:solidFill>
                    <a:schemeClr val="tx1"/>
                  </a:solidFill>
                </a:rPr>
                <a:t>Energy</a:t>
              </a:r>
              <a:r>
                <a:rPr lang="de-DE" sz="2000" dirty="0" smtClean="0">
                  <a:solidFill>
                    <a:schemeClr val="tx1"/>
                  </a:solidFill>
                </a:rPr>
                <a:t> Trading 2011</a:t>
              </a:r>
              <a:endParaRPr lang="de-DE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Gerade Verbindung 7"/>
            <p:cNvCxnSpPr/>
            <p:nvPr/>
          </p:nvCxnSpPr>
          <p:spPr bwMode="auto">
            <a:xfrm flipH="1">
              <a:off x="3425602" y="6448772"/>
              <a:ext cx="50405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0" name="Textfeld 9"/>
          <p:cNvSpPr txBox="1"/>
          <p:nvPr/>
        </p:nvSpPr>
        <p:spPr>
          <a:xfrm>
            <a:off x="5535129" y="1216588"/>
            <a:ext cx="5553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FF0000"/>
                </a:solidFill>
                <a:sym typeface="Wingdings" pitchFamily="2" charset="2"/>
              </a:rPr>
              <a:t> Quicker </a:t>
            </a:r>
            <a:r>
              <a:rPr lang="de-DE" sz="2000" dirty="0" err="1" smtClean="0">
                <a:solidFill>
                  <a:srgbClr val="FF0000"/>
                </a:solidFill>
                <a:sym typeface="Wingdings" pitchFamily="2" charset="2"/>
              </a:rPr>
              <a:t>change</a:t>
            </a:r>
            <a:r>
              <a:rPr lang="de-DE" sz="2000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sym typeface="Wingdings" pitchFamily="2" charset="2"/>
              </a:rPr>
              <a:t>of</a:t>
            </a:r>
            <a:r>
              <a:rPr lang="de-DE" sz="2000" dirty="0" smtClean="0">
                <a:solidFill>
                  <a:srgbClr val="FF0000"/>
                </a:solidFill>
                <a:sym typeface="Wingdings" pitchFamily="2" charset="2"/>
              </a:rPr>
              <a:t> power </a:t>
            </a:r>
            <a:r>
              <a:rPr lang="de-DE" sz="2000" dirty="0" err="1" smtClean="0">
                <a:solidFill>
                  <a:srgbClr val="FF0000"/>
                </a:solidFill>
                <a:sym typeface="Wingdings" pitchFamily="2" charset="2"/>
              </a:rPr>
              <a:t>flow</a:t>
            </a:r>
            <a:r>
              <a:rPr lang="de-DE" sz="2000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sym typeface="Wingdings" pitchFamily="2" charset="2"/>
              </a:rPr>
              <a:t>directions</a:t>
            </a:r>
            <a:r>
              <a:rPr lang="de-DE" sz="2000" dirty="0" smtClean="0">
                <a:solidFill>
                  <a:srgbClr val="FF0000"/>
                </a:solidFill>
                <a:sym typeface="Wingdings" pitchFamily="2" charset="2"/>
              </a:rPr>
              <a:t>!</a:t>
            </a:r>
            <a:endParaRPr lang="de-DE" sz="2000" dirty="0">
              <a:solidFill>
                <a:srgbClr val="FF0000"/>
              </a:solidFill>
            </a:endParaRPr>
          </a:p>
        </p:txBody>
      </p:sp>
      <p:sp>
        <p:nvSpPr>
          <p:cNvPr id="11" name="Rectangle 3196"/>
          <p:cNvSpPr>
            <a:spLocks noChangeArrowheads="1"/>
          </p:cNvSpPr>
          <p:nvPr/>
        </p:nvSpPr>
        <p:spPr bwMode="auto">
          <a:xfrm>
            <a:off x="526495" y="491981"/>
            <a:ext cx="9955891" cy="53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b"/>
          <a:lstStyle/>
          <a:p>
            <a:r>
              <a:rPr kumimoji="1" lang="de-DE" sz="2400" dirty="0">
                <a:solidFill>
                  <a:srgbClr val="3A5FC3"/>
                </a:solidFill>
                <a:cs typeface="Arial" charset="0"/>
              </a:rPr>
              <a:t>3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. </a:t>
            </a:r>
            <a:r>
              <a:rPr lang="de-DE" sz="2400" dirty="0">
                <a:cs typeface="Arial" charset="0"/>
              </a:rPr>
              <a:t>System Problems </a:t>
            </a:r>
            <a:r>
              <a:rPr lang="de-DE" sz="2400" dirty="0" err="1">
                <a:cs typeface="Arial" charset="0"/>
              </a:rPr>
              <a:t>and</a:t>
            </a:r>
            <a:r>
              <a:rPr lang="de-DE" sz="2400" dirty="0">
                <a:cs typeface="Arial" charset="0"/>
              </a:rPr>
              <a:t> Power Electronic </a:t>
            </a:r>
            <a:r>
              <a:rPr lang="de-DE" sz="2400" dirty="0" smtClean="0">
                <a:cs typeface="Arial" charset="0"/>
              </a:rPr>
              <a:t>Solutions: </a:t>
            </a:r>
          </a:p>
          <a:p>
            <a:r>
              <a:rPr lang="de-DE" sz="2400" dirty="0">
                <a:cs typeface="Arial" charset="0"/>
              </a:rPr>
              <a:t> </a:t>
            </a:r>
            <a:r>
              <a:rPr lang="de-DE" sz="2400" dirty="0" smtClean="0">
                <a:cs typeface="Arial" charset="0"/>
              </a:rPr>
              <a:t>   Transmission </a:t>
            </a:r>
            <a:r>
              <a:rPr lang="de-DE" sz="2400" dirty="0" err="1" smtClean="0">
                <a:cs typeface="Arial" charset="0"/>
              </a:rPr>
              <a:t>Fluctuations</a:t>
            </a:r>
            <a:endParaRPr kumimoji="1" lang="en-GB" sz="2400" dirty="0"/>
          </a:p>
        </p:txBody>
      </p:sp>
    </p:spTree>
    <p:extLst>
      <p:ext uri="{BB962C8B-B14F-4D97-AF65-F5344CB8AC3E}">
        <p14:creationId xmlns:p14="http://schemas.microsoft.com/office/powerpoint/2010/main" val="299904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Feed in Solar &amp; Wind Power in </a:t>
            </a:r>
            <a:r>
              <a:rPr lang="de-DE" dirty="0" err="1" smtClean="0"/>
              <a:t>Comparison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Export (+) </a:t>
            </a:r>
            <a:r>
              <a:rPr lang="de-DE" dirty="0" err="1" smtClean="0"/>
              <a:t>and</a:t>
            </a:r>
            <a:r>
              <a:rPr lang="de-DE" dirty="0" smtClean="0"/>
              <a:t> Import (-) in Spring 2011 </a:t>
            </a:r>
            <a:endParaRPr lang="de-DE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58" y="967284"/>
            <a:ext cx="10019756" cy="5985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8268064" y="5368652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/>
              <a:t>Data: </a:t>
            </a:r>
            <a:r>
              <a:rPr lang="de-DE" i="1" dirty="0" err="1" smtClean="0"/>
              <a:t>Entso</a:t>
            </a:r>
            <a:r>
              <a:rPr lang="de-DE" i="1" dirty="0" smtClean="0"/>
              <a:t>-E, EEX</a:t>
            </a:r>
          </a:p>
          <a:p>
            <a:r>
              <a:rPr lang="de-DE" i="1" dirty="0" err="1" smtClean="0"/>
              <a:t>Diagram</a:t>
            </a:r>
            <a:r>
              <a:rPr lang="de-DE" i="1" dirty="0" smtClean="0"/>
              <a:t>: </a:t>
            </a:r>
            <a:r>
              <a:rPr lang="de-DE" i="1" dirty="0" err="1" smtClean="0"/>
              <a:t>BNetzA</a:t>
            </a:r>
            <a:endParaRPr lang="de-DE" i="1" dirty="0"/>
          </a:p>
        </p:txBody>
      </p:sp>
      <p:sp>
        <p:nvSpPr>
          <p:cNvPr id="4" name="Textfeld 3"/>
          <p:cNvSpPr txBox="1"/>
          <p:nvPr/>
        </p:nvSpPr>
        <p:spPr>
          <a:xfrm>
            <a:off x="5657850" y="1264195"/>
            <a:ext cx="1749197" cy="646331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rgbClr val="FF0000"/>
                </a:solidFill>
              </a:rPr>
              <a:t>Switch off </a:t>
            </a:r>
            <a:r>
              <a:rPr lang="de-DE" sz="1800" dirty="0" err="1" smtClean="0">
                <a:solidFill>
                  <a:srgbClr val="FF0000"/>
                </a:solidFill>
              </a:rPr>
              <a:t>of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de-DE" sz="1800" dirty="0" err="1" smtClean="0">
                <a:solidFill>
                  <a:srgbClr val="FF0000"/>
                </a:solidFill>
              </a:rPr>
              <a:t>nuclear</a:t>
            </a:r>
            <a:r>
              <a:rPr lang="de-DE" sz="1800" dirty="0" smtClean="0">
                <a:solidFill>
                  <a:srgbClr val="FF0000"/>
                </a:solidFill>
              </a:rPr>
              <a:t> power</a:t>
            </a:r>
            <a:endParaRPr lang="de-DE" sz="1800" dirty="0">
              <a:solidFill>
                <a:srgbClr val="FF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409378" y="6642448"/>
            <a:ext cx="252941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chemeClr val="tx1"/>
                </a:solidFill>
              </a:rPr>
              <a:t>Wind power [</a:t>
            </a:r>
            <a:r>
              <a:rPr lang="de-DE" sz="1800" dirty="0" err="1" smtClean="0">
                <a:solidFill>
                  <a:schemeClr val="tx1"/>
                </a:solidFill>
              </a:rPr>
              <a:t>MWh</a:t>
            </a:r>
            <a:r>
              <a:rPr lang="de-DE" sz="1800" dirty="0" smtClean="0">
                <a:solidFill>
                  <a:schemeClr val="tx1"/>
                </a:solidFill>
              </a:rPr>
              <a:t>/h] </a:t>
            </a:r>
            <a:endParaRPr lang="de-DE" sz="1800" dirty="0">
              <a:solidFill>
                <a:schemeClr val="tx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142716" y="6642448"/>
            <a:ext cx="254428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chemeClr val="tx1"/>
                </a:solidFill>
              </a:rPr>
              <a:t>Solar power [</a:t>
            </a:r>
            <a:r>
              <a:rPr lang="de-DE" sz="1800" dirty="0" err="1" smtClean="0">
                <a:solidFill>
                  <a:schemeClr val="tx1"/>
                </a:solidFill>
              </a:rPr>
              <a:t>MWh</a:t>
            </a:r>
            <a:r>
              <a:rPr lang="de-DE" sz="1800" dirty="0" smtClean="0">
                <a:solidFill>
                  <a:schemeClr val="tx1"/>
                </a:solidFill>
              </a:rPr>
              <a:t>/h] </a:t>
            </a:r>
            <a:endParaRPr lang="de-DE" sz="1800" dirty="0">
              <a:solidFill>
                <a:schemeClr val="tx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003359" y="6642448"/>
            <a:ext cx="373692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chemeClr val="tx1"/>
                </a:solidFill>
              </a:rPr>
              <a:t>German power </a:t>
            </a:r>
            <a:r>
              <a:rPr lang="de-DE" sz="1800" dirty="0" err="1" smtClean="0">
                <a:solidFill>
                  <a:schemeClr val="tx1"/>
                </a:solidFill>
              </a:rPr>
              <a:t>excess</a:t>
            </a:r>
            <a:r>
              <a:rPr lang="de-DE" sz="1800" dirty="0" smtClean="0">
                <a:solidFill>
                  <a:schemeClr val="tx1"/>
                </a:solidFill>
              </a:rPr>
              <a:t>  [</a:t>
            </a:r>
            <a:r>
              <a:rPr lang="de-DE" sz="1800" dirty="0" err="1" smtClean="0">
                <a:solidFill>
                  <a:schemeClr val="tx1"/>
                </a:solidFill>
              </a:rPr>
              <a:t>MWh</a:t>
            </a:r>
            <a:r>
              <a:rPr lang="de-DE" sz="1800" dirty="0" smtClean="0">
                <a:solidFill>
                  <a:schemeClr val="tx1"/>
                </a:solidFill>
              </a:rPr>
              <a:t>/h] </a:t>
            </a:r>
            <a:endParaRPr lang="de-DE" sz="1800" dirty="0">
              <a:solidFill>
                <a:schemeClr val="tx1"/>
              </a:solidFill>
            </a:endParaRPr>
          </a:p>
        </p:txBody>
      </p:sp>
      <p:cxnSp>
        <p:nvCxnSpPr>
          <p:cNvPr id="8" name="Gerade Verbindung 7"/>
          <p:cNvCxnSpPr/>
          <p:nvPr/>
        </p:nvCxnSpPr>
        <p:spPr bwMode="auto">
          <a:xfrm>
            <a:off x="869318" y="6827114"/>
            <a:ext cx="396044" cy="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Gerade Verbindung 14"/>
          <p:cNvCxnSpPr/>
          <p:nvPr/>
        </p:nvCxnSpPr>
        <p:spPr bwMode="auto">
          <a:xfrm>
            <a:off x="3828392" y="6827114"/>
            <a:ext cx="396044" cy="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Gerade Verbindung 15"/>
          <p:cNvCxnSpPr/>
          <p:nvPr/>
        </p:nvCxnSpPr>
        <p:spPr bwMode="auto">
          <a:xfrm>
            <a:off x="6672363" y="6827114"/>
            <a:ext cx="396044" cy="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1553394" y="5368652"/>
            <a:ext cx="4833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  <a:sym typeface="Wingdings" pitchFamily="2" charset="2"/>
              </a:rPr>
              <a:t> Quick Change </a:t>
            </a:r>
            <a:r>
              <a:rPr lang="de-DE" sz="2400" dirty="0" err="1" smtClean="0">
                <a:solidFill>
                  <a:srgbClr val="FF0000"/>
                </a:solidFill>
                <a:sym typeface="Wingdings" pitchFamily="2" charset="2"/>
              </a:rPr>
              <a:t>of</a:t>
            </a:r>
            <a:r>
              <a:rPr lang="de-DE" sz="2400" dirty="0" smtClean="0">
                <a:solidFill>
                  <a:srgbClr val="FF0000"/>
                </a:solidFill>
                <a:sym typeface="Wingdings" pitchFamily="2" charset="2"/>
              </a:rPr>
              <a:t> Power Flow</a:t>
            </a:r>
            <a:endParaRPr lang="de-D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69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481386" y="1840260"/>
            <a:ext cx="842493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800" u="sng" dirty="0" smtClean="0"/>
              <a:t>Solution </a:t>
            </a:r>
            <a:r>
              <a:rPr lang="de-DE" sz="2800" u="sng" dirty="0" err="1" smtClean="0"/>
              <a:t>Approaches</a:t>
            </a:r>
            <a:r>
              <a:rPr lang="de-DE" sz="2800" u="sng" dirty="0" smtClean="0"/>
              <a:t>:</a:t>
            </a:r>
          </a:p>
          <a:p>
            <a:pPr marL="457200" indent="-457200">
              <a:spcAft>
                <a:spcPts val="1200"/>
              </a:spcAft>
              <a:buFont typeface="Arial" pitchFamily="34" charset="0"/>
              <a:buChar char="•"/>
            </a:pPr>
            <a:r>
              <a:rPr lang="de-DE" sz="2800" dirty="0" smtClean="0"/>
              <a:t>Generation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Load</a:t>
            </a:r>
            <a:r>
              <a:rPr lang="de-DE" sz="2800" dirty="0" smtClean="0"/>
              <a:t> Profile Prognosis</a:t>
            </a:r>
          </a:p>
          <a:p>
            <a:pPr marL="457200" indent="-457200">
              <a:spcAft>
                <a:spcPts val="1200"/>
              </a:spcAft>
              <a:buFont typeface="Arial" pitchFamily="34" charset="0"/>
              <a:buChar char="•"/>
            </a:pPr>
            <a:r>
              <a:rPr lang="de-DE" sz="2800" dirty="0" smtClean="0"/>
              <a:t>Demand </a:t>
            </a:r>
            <a:r>
              <a:rPr lang="de-DE" sz="2800" dirty="0"/>
              <a:t>S</a:t>
            </a:r>
            <a:r>
              <a:rPr lang="de-DE" sz="2800" dirty="0" smtClean="0"/>
              <a:t>ide Management*</a:t>
            </a:r>
          </a:p>
          <a:p>
            <a:pPr marL="457200" indent="-457200">
              <a:spcAft>
                <a:spcPts val="1200"/>
              </a:spcAft>
              <a:buFont typeface="Arial" pitchFamily="34" charset="0"/>
              <a:buChar char="•"/>
            </a:pPr>
            <a:r>
              <a:rPr lang="de-DE" sz="2800" dirty="0" smtClean="0"/>
              <a:t>Long </a:t>
            </a:r>
            <a:r>
              <a:rPr lang="de-DE" sz="2800" dirty="0" err="1" smtClean="0"/>
              <a:t>Distance</a:t>
            </a:r>
            <a:r>
              <a:rPr lang="de-DE" sz="2800" dirty="0" smtClean="0"/>
              <a:t> </a:t>
            </a:r>
            <a:r>
              <a:rPr lang="de-DE" sz="2800" dirty="0" err="1" smtClean="0"/>
              <a:t>Energy</a:t>
            </a:r>
            <a:r>
              <a:rPr lang="de-DE" sz="2800" dirty="0" smtClean="0"/>
              <a:t> Trade </a:t>
            </a:r>
            <a:r>
              <a:rPr lang="de-DE" sz="2800" dirty="0" err="1" smtClean="0"/>
              <a:t>within</a:t>
            </a:r>
            <a:r>
              <a:rPr lang="de-DE" sz="2800" dirty="0" smtClean="0"/>
              <a:t> Europe </a:t>
            </a:r>
            <a:r>
              <a:rPr lang="de-DE" sz="2800" dirty="0" smtClean="0">
                <a:sym typeface="Wingdings" pitchFamily="2" charset="2"/>
              </a:rPr>
              <a:t> Power Flow </a:t>
            </a:r>
            <a:r>
              <a:rPr lang="de-DE" sz="2800" dirty="0" err="1" smtClean="0">
                <a:sym typeface="Wingdings" pitchFamily="2" charset="2"/>
              </a:rPr>
              <a:t>Control</a:t>
            </a:r>
            <a:r>
              <a:rPr lang="de-DE" sz="2800" dirty="0">
                <a:sym typeface="Wingdings" pitchFamily="2" charset="2"/>
              </a:rPr>
              <a:t>*</a:t>
            </a:r>
            <a:endParaRPr lang="de-DE" sz="2800" dirty="0" smtClean="0"/>
          </a:p>
          <a:p>
            <a:pPr marL="457200" indent="-457200">
              <a:spcAft>
                <a:spcPts val="1200"/>
              </a:spcAft>
              <a:buFont typeface="Arial" pitchFamily="34" charset="0"/>
              <a:buChar char="•"/>
            </a:pPr>
            <a:r>
              <a:rPr lang="de-DE" sz="2800" dirty="0" err="1" smtClean="0"/>
              <a:t>Energy</a:t>
            </a:r>
            <a:r>
              <a:rPr lang="de-DE" sz="2800" dirty="0" smtClean="0"/>
              <a:t> </a:t>
            </a:r>
            <a:r>
              <a:rPr lang="de-DE" sz="2800" dirty="0"/>
              <a:t>S</a:t>
            </a:r>
            <a:r>
              <a:rPr lang="de-DE" sz="2800" dirty="0" smtClean="0"/>
              <a:t>torage Implementation*</a:t>
            </a:r>
          </a:p>
          <a:p>
            <a:pPr marL="457200" indent="-457200">
              <a:spcAft>
                <a:spcPts val="1200"/>
              </a:spcAft>
              <a:buFont typeface="Arial" pitchFamily="34" charset="0"/>
              <a:buChar char="•"/>
            </a:pPr>
            <a:endParaRPr lang="de-DE" sz="2800" dirty="0"/>
          </a:p>
          <a:p>
            <a:pPr>
              <a:spcAft>
                <a:spcPts val="1200"/>
              </a:spcAft>
            </a:pPr>
            <a:r>
              <a:rPr lang="de-DE" sz="2000" dirty="0" smtClean="0"/>
              <a:t>*    Power Electronics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helpfull</a:t>
            </a:r>
            <a:r>
              <a:rPr lang="de-DE" sz="2000" dirty="0" smtClean="0"/>
              <a:t> </a:t>
            </a:r>
            <a:r>
              <a:rPr lang="de-DE" sz="2000" dirty="0" err="1" smtClean="0"/>
              <a:t>or</a:t>
            </a:r>
            <a:r>
              <a:rPr lang="de-DE" sz="2000" dirty="0" smtClean="0"/>
              <a:t> </a:t>
            </a:r>
            <a:r>
              <a:rPr lang="de-DE" sz="2000" dirty="0" err="1" smtClean="0"/>
              <a:t>necessary</a:t>
            </a:r>
            <a:r>
              <a:rPr lang="de-DE" sz="2000" dirty="0" smtClean="0"/>
              <a:t>!</a:t>
            </a:r>
            <a:endParaRPr lang="de-DE" sz="2000" dirty="0"/>
          </a:p>
        </p:txBody>
      </p:sp>
      <p:sp>
        <p:nvSpPr>
          <p:cNvPr id="6" name="Rectangle 3196"/>
          <p:cNvSpPr>
            <a:spLocks noChangeArrowheads="1"/>
          </p:cNvSpPr>
          <p:nvPr/>
        </p:nvSpPr>
        <p:spPr bwMode="auto">
          <a:xfrm>
            <a:off x="526495" y="491981"/>
            <a:ext cx="9955891" cy="53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b"/>
          <a:lstStyle/>
          <a:p>
            <a:r>
              <a:rPr kumimoji="1" lang="de-DE" sz="2400" dirty="0">
                <a:solidFill>
                  <a:srgbClr val="3A5FC3"/>
                </a:solidFill>
                <a:cs typeface="Arial" charset="0"/>
              </a:rPr>
              <a:t>3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. </a:t>
            </a:r>
            <a:r>
              <a:rPr lang="de-DE" sz="2400" dirty="0">
                <a:cs typeface="Arial" charset="0"/>
              </a:rPr>
              <a:t>System Problems </a:t>
            </a:r>
            <a:r>
              <a:rPr lang="de-DE" sz="2400" dirty="0" err="1">
                <a:cs typeface="Arial" charset="0"/>
              </a:rPr>
              <a:t>and</a:t>
            </a:r>
            <a:r>
              <a:rPr lang="de-DE" sz="2400" dirty="0">
                <a:cs typeface="Arial" charset="0"/>
              </a:rPr>
              <a:t> Power Electronic </a:t>
            </a:r>
            <a:r>
              <a:rPr lang="de-DE" sz="2400" dirty="0" smtClean="0">
                <a:cs typeface="Arial" charset="0"/>
              </a:rPr>
              <a:t>Solutions: </a:t>
            </a:r>
          </a:p>
          <a:p>
            <a:r>
              <a:rPr lang="de-DE" sz="2400" dirty="0">
                <a:cs typeface="Arial" charset="0"/>
              </a:rPr>
              <a:t> </a:t>
            </a:r>
            <a:r>
              <a:rPr lang="de-DE" sz="2400" dirty="0" smtClean="0">
                <a:cs typeface="Arial" charset="0"/>
              </a:rPr>
              <a:t>   Transmission </a:t>
            </a:r>
            <a:r>
              <a:rPr lang="de-DE" sz="2400" dirty="0" err="1" smtClean="0">
                <a:cs typeface="Arial" charset="0"/>
              </a:rPr>
              <a:t>Fluctuations</a:t>
            </a:r>
            <a:endParaRPr kumimoji="1" lang="en-GB" sz="2400" dirty="0"/>
          </a:p>
        </p:txBody>
      </p:sp>
    </p:spTree>
    <p:extLst>
      <p:ext uri="{BB962C8B-B14F-4D97-AF65-F5344CB8AC3E}">
        <p14:creationId xmlns:p14="http://schemas.microsoft.com/office/powerpoint/2010/main" val="262990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1095375"/>
            <a:ext cx="8570913" cy="519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0" name="Textfeld 3"/>
          <p:cNvSpPr txBox="1">
            <a:spLocks noChangeArrowheads="1"/>
          </p:cNvSpPr>
          <p:nvPr/>
        </p:nvSpPr>
        <p:spPr bwMode="auto">
          <a:xfrm>
            <a:off x="3425825" y="1322388"/>
            <a:ext cx="6115050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sz="2000"/>
              <a:t>Week of the maximum PV energy yield /Germany</a:t>
            </a:r>
          </a:p>
        </p:txBody>
      </p:sp>
      <p:sp>
        <p:nvSpPr>
          <p:cNvPr id="29701" name="Textfeld 4"/>
          <p:cNvSpPr txBox="1">
            <a:spLocks noChangeArrowheads="1"/>
          </p:cNvSpPr>
          <p:nvPr/>
        </p:nvSpPr>
        <p:spPr bwMode="auto">
          <a:xfrm>
            <a:off x="4362450" y="6237288"/>
            <a:ext cx="2120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sz="2000">
                <a:solidFill>
                  <a:schemeClr val="tx1"/>
                </a:solidFill>
              </a:rPr>
              <a:t>Day of the week</a:t>
            </a:r>
          </a:p>
        </p:txBody>
      </p:sp>
      <p:sp>
        <p:nvSpPr>
          <p:cNvPr id="29702" name="Textfeld 6"/>
          <p:cNvSpPr txBox="1">
            <a:spLocks noChangeArrowheads="1"/>
          </p:cNvSpPr>
          <p:nvPr/>
        </p:nvSpPr>
        <p:spPr bwMode="auto">
          <a:xfrm rot="-5400000">
            <a:off x="-1428750" y="3614738"/>
            <a:ext cx="4984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sz="2000">
                <a:solidFill>
                  <a:schemeClr val="tx1"/>
                </a:solidFill>
              </a:rPr>
              <a:t>Power production &amp; consumption [GW]</a:t>
            </a:r>
          </a:p>
        </p:txBody>
      </p:sp>
      <p:sp>
        <p:nvSpPr>
          <p:cNvPr id="29703" name="Textfeld 5"/>
          <p:cNvSpPr txBox="1">
            <a:spLocks noChangeArrowheads="1"/>
          </p:cNvSpPr>
          <p:nvPr/>
        </p:nvSpPr>
        <p:spPr bwMode="auto">
          <a:xfrm>
            <a:off x="6810375" y="6216650"/>
            <a:ext cx="43608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sz="1200" b="0" i="1">
                <a:solidFill>
                  <a:schemeClr val="tx1"/>
                </a:solidFill>
              </a:rPr>
              <a:t>(Study:Rolle der Solarstromerzeugung in zukünftigen Energieversorgungsstrukturen - Welche Wertigkeit hat Solarstrom?, requested by Federal Ministery BMU, May 2008, ISET e. V. Kassel, BMU 2012</a:t>
            </a:r>
            <a:endParaRPr lang="de-DE" sz="1200" i="1">
              <a:solidFill>
                <a:schemeClr val="tx1"/>
              </a:solidFill>
            </a:endParaRPr>
          </a:p>
        </p:txBody>
      </p:sp>
      <p:sp>
        <p:nvSpPr>
          <p:cNvPr id="29704" name="Textfeld 1"/>
          <p:cNvSpPr txBox="1">
            <a:spLocks noChangeArrowheads="1"/>
          </p:cNvSpPr>
          <p:nvPr/>
        </p:nvSpPr>
        <p:spPr bwMode="auto">
          <a:xfrm>
            <a:off x="390525" y="6584950"/>
            <a:ext cx="5138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sz="2400"/>
              <a:t>Peak power shedding…</a:t>
            </a:r>
            <a:r>
              <a:rPr lang="de-DE" sz="2400">
                <a:solidFill>
                  <a:srgbClr val="FF0000"/>
                </a:solidFill>
              </a:rPr>
              <a:t>No limits?</a:t>
            </a:r>
          </a:p>
        </p:txBody>
      </p:sp>
      <p:sp>
        <p:nvSpPr>
          <p:cNvPr id="29705" name="Textfeld 1"/>
          <p:cNvSpPr txBox="1">
            <a:spLocks noChangeArrowheads="1"/>
          </p:cNvSpPr>
          <p:nvPr/>
        </p:nvSpPr>
        <p:spPr bwMode="auto">
          <a:xfrm>
            <a:off x="2960688" y="3876675"/>
            <a:ext cx="1274762" cy="338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sz="1600" b="0">
                <a:solidFill>
                  <a:srgbClr val="000000"/>
                </a:solidFill>
              </a:rPr>
              <a:t>conv. power</a:t>
            </a:r>
          </a:p>
        </p:txBody>
      </p:sp>
      <p:sp>
        <p:nvSpPr>
          <p:cNvPr id="29706" name="Textfeld 2"/>
          <p:cNvSpPr txBox="1">
            <a:spLocks noChangeArrowheads="1"/>
          </p:cNvSpPr>
          <p:nvPr/>
        </p:nvSpPr>
        <p:spPr bwMode="auto">
          <a:xfrm>
            <a:off x="6162675" y="4410075"/>
            <a:ext cx="35131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sz="2000">
                <a:solidFill>
                  <a:srgbClr val="FFFF00"/>
                </a:solidFill>
              </a:rPr>
              <a:t>in 2011</a:t>
            </a:r>
          </a:p>
          <a:p>
            <a:r>
              <a:rPr lang="de-DE" sz="2000">
                <a:solidFill>
                  <a:srgbClr val="FFFF00"/>
                </a:solidFill>
              </a:rPr>
              <a:t>Wind	29,1GW</a:t>
            </a:r>
          </a:p>
          <a:p>
            <a:r>
              <a:rPr lang="de-DE" sz="2000">
                <a:solidFill>
                  <a:srgbClr val="FFFF00"/>
                </a:solidFill>
              </a:rPr>
              <a:t>PV	24,8GW (BMU 2012)</a:t>
            </a:r>
          </a:p>
        </p:txBody>
      </p:sp>
      <p:sp>
        <p:nvSpPr>
          <p:cNvPr id="12" name="Rectangle 3196"/>
          <p:cNvSpPr>
            <a:spLocks noChangeArrowheads="1"/>
          </p:cNvSpPr>
          <p:nvPr/>
        </p:nvSpPr>
        <p:spPr bwMode="auto">
          <a:xfrm>
            <a:off x="526495" y="491981"/>
            <a:ext cx="9955891" cy="53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b"/>
          <a:lstStyle/>
          <a:p>
            <a:r>
              <a:rPr kumimoji="1" lang="de-DE" sz="2400" dirty="0">
                <a:solidFill>
                  <a:srgbClr val="3A5FC3"/>
                </a:solidFill>
                <a:cs typeface="Arial" charset="0"/>
              </a:rPr>
              <a:t>3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. </a:t>
            </a:r>
            <a:r>
              <a:rPr lang="de-DE" sz="2400" dirty="0">
                <a:cs typeface="Arial" charset="0"/>
              </a:rPr>
              <a:t>System Problems </a:t>
            </a:r>
            <a:r>
              <a:rPr lang="de-DE" sz="2400" dirty="0" err="1">
                <a:cs typeface="Arial" charset="0"/>
              </a:rPr>
              <a:t>and</a:t>
            </a:r>
            <a:r>
              <a:rPr lang="de-DE" sz="2400" dirty="0">
                <a:cs typeface="Arial" charset="0"/>
              </a:rPr>
              <a:t> Power Electronic </a:t>
            </a:r>
            <a:r>
              <a:rPr lang="de-DE" sz="2400" dirty="0" smtClean="0">
                <a:cs typeface="Arial" charset="0"/>
              </a:rPr>
              <a:t>Solutions: </a:t>
            </a:r>
          </a:p>
          <a:p>
            <a:r>
              <a:rPr lang="de-DE" sz="2400" dirty="0">
                <a:cs typeface="Arial" charset="0"/>
              </a:rPr>
              <a:t> </a:t>
            </a:r>
            <a:r>
              <a:rPr lang="de-DE" sz="2400" dirty="0" smtClean="0">
                <a:cs typeface="Arial" charset="0"/>
              </a:rPr>
              <a:t>   Transmission </a:t>
            </a:r>
            <a:r>
              <a:rPr lang="de-DE" sz="2400" dirty="0" err="1" smtClean="0">
                <a:cs typeface="Arial" charset="0"/>
              </a:rPr>
              <a:t>Fluctuations</a:t>
            </a:r>
            <a:endParaRPr kumimoji="1" lang="en-GB" sz="2400" dirty="0"/>
          </a:p>
        </p:txBody>
      </p:sp>
    </p:spTree>
    <p:extLst>
      <p:ext uri="{BB962C8B-B14F-4D97-AF65-F5344CB8AC3E}">
        <p14:creationId xmlns:p14="http://schemas.microsoft.com/office/powerpoint/2010/main" val="323816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feld 1"/>
          <p:cNvSpPr txBox="1">
            <a:spLocks noChangeArrowheads="1"/>
          </p:cNvSpPr>
          <p:nvPr/>
        </p:nvSpPr>
        <p:spPr bwMode="auto">
          <a:xfrm>
            <a:off x="213900" y="2200275"/>
            <a:ext cx="10886313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pPr algn="ctr"/>
            <a:r>
              <a:rPr lang="de-DE" sz="3600" dirty="0"/>
              <a:t>Peak power </a:t>
            </a:r>
            <a:r>
              <a:rPr lang="de-DE" sz="3600" dirty="0" err="1"/>
              <a:t>shedding</a:t>
            </a:r>
            <a:r>
              <a:rPr lang="de-DE" sz="3600" dirty="0"/>
              <a:t>… </a:t>
            </a:r>
            <a:r>
              <a:rPr lang="de-DE" sz="3600" dirty="0" err="1">
                <a:solidFill>
                  <a:srgbClr val="FF0000"/>
                </a:solidFill>
              </a:rPr>
              <a:t>No</a:t>
            </a:r>
            <a:r>
              <a:rPr lang="de-DE" sz="3600" dirty="0">
                <a:solidFill>
                  <a:srgbClr val="FF0000"/>
                </a:solidFill>
              </a:rPr>
              <a:t> </a:t>
            </a:r>
            <a:r>
              <a:rPr lang="de-DE" sz="3600" dirty="0" err="1">
                <a:solidFill>
                  <a:srgbClr val="FF0000"/>
                </a:solidFill>
              </a:rPr>
              <a:t>limits</a:t>
            </a:r>
            <a:r>
              <a:rPr lang="de-DE" sz="3600" dirty="0">
                <a:solidFill>
                  <a:srgbClr val="FF0000"/>
                </a:solidFill>
              </a:rPr>
              <a:t>?</a:t>
            </a:r>
          </a:p>
          <a:p>
            <a:pPr algn="ctr"/>
            <a:endParaRPr lang="de-DE" sz="2400" dirty="0"/>
          </a:p>
          <a:p>
            <a:pPr algn="ctr"/>
            <a:endParaRPr lang="de-DE" sz="2400" dirty="0"/>
          </a:p>
          <a:p>
            <a:pPr algn="ctr"/>
            <a:r>
              <a:rPr lang="de-DE" sz="2400" dirty="0"/>
              <a:t>In </a:t>
            </a:r>
            <a:r>
              <a:rPr lang="de-DE" sz="2400" dirty="0" err="1"/>
              <a:t>principle</a:t>
            </a:r>
            <a:r>
              <a:rPr lang="de-DE" sz="2400" dirty="0"/>
              <a:t> : Yes!... </a:t>
            </a:r>
            <a:endParaRPr lang="de-DE" sz="2400" dirty="0" smtClean="0"/>
          </a:p>
          <a:p>
            <a:pPr algn="ctr"/>
            <a:r>
              <a:rPr lang="de-DE" sz="2400" dirty="0" smtClean="0"/>
              <a:t>But </a:t>
            </a:r>
            <a:r>
              <a:rPr lang="de-DE" sz="2400" dirty="0" err="1"/>
              <a:t>we</a:t>
            </a:r>
            <a:r>
              <a:rPr lang="de-DE" sz="2400" dirty="0"/>
              <a:t> </a:t>
            </a:r>
            <a:r>
              <a:rPr lang="de-DE" sz="2400" dirty="0" err="1"/>
              <a:t>have</a:t>
            </a:r>
            <a:r>
              <a:rPr lang="de-DE" sz="2400" dirty="0"/>
              <a:t> </a:t>
            </a:r>
            <a:r>
              <a:rPr lang="de-DE" sz="2400" dirty="0" err="1" smtClean="0"/>
              <a:t>already</a:t>
            </a:r>
            <a:r>
              <a:rPr lang="de-DE" sz="2400" dirty="0" smtClean="0"/>
              <a:t> </a:t>
            </a:r>
            <a:r>
              <a:rPr lang="de-DE" sz="2400" dirty="0" err="1" smtClean="0"/>
              <a:t>realized</a:t>
            </a:r>
            <a:r>
              <a:rPr lang="de-DE" sz="2400" dirty="0" smtClean="0"/>
              <a:t> </a:t>
            </a:r>
            <a:r>
              <a:rPr lang="de-DE" sz="2400" dirty="0" err="1"/>
              <a:t>now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800" dirty="0">
                <a:solidFill>
                  <a:srgbClr val="FF0000"/>
                </a:solidFill>
              </a:rPr>
              <a:t>50,2Hz </a:t>
            </a:r>
            <a:r>
              <a:rPr lang="de-DE" sz="2800" dirty="0" err="1">
                <a:solidFill>
                  <a:srgbClr val="FF0000"/>
                </a:solidFill>
              </a:rPr>
              <a:t>problem</a:t>
            </a:r>
            <a:r>
              <a:rPr lang="de-DE" sz="2400" dirty="0"/>
              <a:t>:</a:t>
            </a:r>
          </a:p>
          <a:p>
            <a:pPr algn="ctr"/>
            <a:endParaRPr lang="de-DE" sz="2400" dirty="0"/>
          </a:p>
          <a:p>
            <a:pPr algn="ctr"/>
            <a:r>
              <a:rPr lang="de-DE" sz="2400" dirty="0"/>
              <a:t>PV solar </a:t>
            </a:r>
            <a:r>
              <a:rPr lang="de-DE" sz="2400" dirty="0" err="1"/>
              <a:t>low</a:t>
            </a:r>
            <a:r>
              <a:rPr lang="de-DE" sz="2400" dirty="0"/>
              <a:t> power </a:t>
            </a:r>
            <a:r>
              <a:rPr lang="de-DE" sz="2400" dirty="0" err="1"/>
              <a:t>systems</a:t>
            </a:r>
            <a:r>
              <a:rPr lang="de-DE" sz="2400" dirty="0"/>
              <a:t> </a:t>
            </a:r>
            <a:r>
              <a:rPr lang="de-DE" sz="2400" dirty="0" err="1"/>
              <a:t>switch</a:t>
            </a:r>
            <a:r>
              <a:rPr lang="de-DE" sz="2400" dirty="0"/>
              <a:t> </a:t>
            </a:r>
            <a:r>
              <a:rPr lang="de-DE" sz="2400" dirty="0" err="1"/>
              <a:t>immediatly</a:t>
            </a:r>
            <a:r>
              <a:rPr lang="de-DE" sz="2400" dirty="0"/>
              <a:t> off, </a:t>
            </a:r>
            <a:r>
              <a:rPr lang="de-DE" sz="2400" dirty="0" err="1"/>
              <a:t>if</a:t>
            </a:r>
            <a:r>
              <a:rPr lang="de-DE" sz="2400" dirty="0"/>
              <a:t> 50,2Hz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exceeded</a:t>
            </a:r>
            <a:r>
              <a:rPr lang="de-DE" sz="2400" dirty="0"/>
              <a:t>!</a:t>
            </a:r>
          </a:p>
          <a:p>
            <a:pPr algn="ctr"/>
            <a:r>
              <a:rPr lang="de-DE" sz="2000" b="0" i="1" dirty="0"/>
              <a:t>(This </a:t>
            </a:r>
            <a:r>
              <a:rPr lang="de-DE" sz="2000" b="0" i="1" dirty="0" err="1"/>
              <a:t>is</a:t>
            </a:r>
            <a:r>
              <a:rPr lang="de-DE" sz="2000" b="0" i="1" dirty="0"/>
              <a:t> due </a:t>
            </a:r>
            <a:r>
              <a:rPr lang="de-DE" sz="2000" b="0" i="1" dirty="0" err="1"/>
              <a:t>to</a:t>
            </a:r>
            <a:r>
              <a:rPr lang="de-DE" sz="2000" b="0" i="1" dirty="0"/>
              <a:t> </a:t>
            </a:r>
            <a:r>
              <a:rPr lang="de-DE" sz="2000" b="0" i="1" dirty="0" err="1"/>
              <a:t>regulations</a:t>
            </a:r>
            <a:r>
              <a:rPr lang="de-DE" sz="2000" b="0" i="1" dirty="0"/>
              <a:t> </a:t>
            </a:r>
            <a:r>
              <a:rPr lang="de-DE" sz="2000" b="0" i="1" dirty="0" err="1"/>
              <a:t>established</a:t>
            </a:r>
            <a:r>
              <a:rPr lang="de-DE" sz="2000" b="0" i="1" dirty="0"/>
              <a:t>, </a:t>
            </a:r>
            <a:r>
              <a:rPr lang="de-DE" sz="2000" b="0" i="1" dirty="0" err="1"/>
              <a:t>when</a:t>
            </a:r>
            <a:r>
              <a:rPr lang="de-DE" sz="2000" b="0" i="1" dirty="0"/>
              <a:t> PV power </a:t>
            </a:r>
            <a:r>
              <a:rPr lang="de-DE" sz="2000" b="0" i="1" dirty="0" err="1"/>
              <a:t>did</a:t>
            </a:r>
            <a:r>
              <a:rPr lang="de-DE" sz="2000" b="0" i="1" dirty="0"/>
              <a:t> not </a:t>
            </a:r>
            <a:r>
              <a:rPr lang="de-DE" sz="2000" b="0" i="1" dirty="0" err="1"/>
              <a:t>play</a:t>
            </a:r>
            <a:r>
              <a:rPr lang="de-DE" sz="2000" b="0" i="1" dirty="0"/>
              <a:t> </a:t>
            </a:r>
            <a:r>
              <a:rPr lang="de-DE" sz="2000" b="0" i="1" dirty="0" err="1"/>
              <a:t>any</a:t>
            </a:r>
            <a:r>
              <a:rPr lang="de-DE" sz="2000" b="0" i="1" dirty="0"/>
              <a:t> </a:t>
            </a:r>
            <a:r>
              <a:rPr lang="de-DE" sz="2000" b="0" i="1" dirty="0" err="1"/>
              <a:t>role</a:t>
            </a:r>
            <a:r>
              <a:rPr lang="de-DE" sz="2000" b="0" i="1" dirty="0"/>
              <a:t> in </a:t>
            </a:r>
            <a:r>
              <a:rPr lang="de-DE" sz="2000" b="0" i="1" dirty="0" err="1"/>
              <a:t>the</a:t>
            </a:r>
            <a:r>
              <a:rPr lang="de-DE" sz="2000" b="0" i="1" dirty="0"/>
              <a:t> </a:t>
            </a:r>
            <a:r>
              <a:rPr lang="de-DE" sz="2000" b="0" i="1" dirty="0" err="1"/>
              <a:t>grid</a:t>
            </a:r>
            <a:r>
              <a:rPr lang="de-DE" sz="2000" b="0" i="1" dirty="0"/>
              <a:t>)</a:t>
            </a:r>
          </a:p>
          <a:p>
            <a:pPr algn="ctr"/>
            <a:endParaRPr lang="de-DE" sz="2400" dirty="0"/>
          </a:p>
          <a:p>
            <a:pPr algn="ctr"/>
            <a:endParaRPr lang="de-DE" sz="2400" dirty="0"/>
          </a:p>
          <a:p>
            <a:pPr algn="ctr"/>
            <a:r>
              <a:rPr lang="de-DE" sz="2800" dirty="0" err="1">
                <a:solidFill>
                  <a:srgbClr val="FF0000"/>
                </a:solidFill>
              </a:rPr>
              <a:t>What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dirty="0" err="1">
                <a:solidFill>
                  <a:srgbClr val="FF0000"/>
                </a:solidFill>
              </a:rPr>
              <a:t>does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dirty="0" err="1">
                <a:solidFill>
                  <a:srgbClr val="FF0000"/>
                </a:solidFill>
              </a:rPr>
              <a:t>this</a:t>
            </a:r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dirty="0" err="1">
                <a:solidFill>
                  <a:srgbClr val="FF0000"/>
                </a:solidFill>
              </a:rPr>
              <a:t>mean</a:t>
            </a:r>
            <a:r>
              <a:rPr lang="de-DE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Rectangle 3196"/>
          <p:cNvSpPr>
            <a:spLocks noChangeArrowheads="1"/>
          </p:cNvSpPr>
          <p:nvPr/>
        </p:nvSpPr>
        <p:spPr bwMode="auto">
          <a:xfrm>
            <a:off x="526495" y="491981"/>
            <a:ext cx="9955891" cy="53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b"/>
          <a:lstStyle/>
          <a:p>
            <a:r>
              <a:rPr kumimoji="1" lang="de-DE" sz="2400" dirty="0">
                <a:cs typeface="Arial" charset="0"/>
              </a:rPr>
              <a:t>3</a:t>
            </a:r>
            <a:r>
              <a:rPr kumimoji="1" lang="de-DE" sz="2400" dirty="0" smtClean="0">
                <a:cs typeface="Arial" charset="0"/>
              </a:rPr>
              <a:t>. </a:t>
            </a:r>
            <a:r>
              <a:rPr lang="de-DE" sz="2400" dirty="0">
                <a:cs typeface="Arial" charset="0"/>
              </a:rPr>
              <a:t>System Problems </a:t>
            </a:r>
            <a:r>
              <a:rPr lang="de-DE" sz="2400" dirty="0" err="1">
                <a:cs typeface="Arial" charset="0"/>
              </a:rPr>
              <a:t>and</a:t>
            </a:r>
            <a:r>
              <a:rPr lang="de-DE" sz="2400" dirty="0">
                <a:cs typeface="Arial" charset="0"/>
              </a:rPr>
              <a:t> Power Electronic </a:t>
            </a:r>
            <a:r>
              <a:rPr lang="de-DE" sz="2400" dirty="0" smtClean="0">
                <a:cs typeface="Arial" charset="0"/>
              </a:rPr>
              <a:t>Solutions: </a:t>
            </a:r>
          </a:p>
          <a:p>
            <a:r>
              <a:rPr lang="de-DE" sz="2400" dirty="0">
                <a:cs typeface="Arial" charset="0"/>
              </a:rPr>
              <a:t> </a:t>
            </a:r>
            <a:r>
              <a:rPr lang="de-DE" sz="2400" dirty="0" smtClean="0">
                <a:cs typeface="Arial" charset="0"/>
              </a:rPr>
              <a:t>   Basic Problem: </a:t>
            </a:r>
            <a:r>
              <a:rPr lang="de-DE" sz="2400" dirty="0" err="1" smtClean="0">
                <a:cs typeface="Arial" charset="0"/>
              </a:rPr>
              <a:t>Voltage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and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Frequency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Control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of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the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>
                <a:cs typeface="Arial" charset="0"/>
              </a:rPr>
              <a:t>G</a:t>
            </a:r>
            <a:r>
              <a:rPr lang="de-DE" sz="2400" dirty="0" err="1" smtClean="0">
                <a:cs typeface="Arial" charset="0"/>
              </a:rPr>
              <a:t>rid</a:t>
            </a:r>
            <a:endParaRPr kumimoji="1" lang="en-GB" sz="2400" dirty="0"/>
          </a:p>
        </p:txBody>
      </p:sp>
    </p:spTree>
    <p:extLst>
      <p:ext uri="{BB962C8B-B14F-4D97-AF65-F5344CB8AC3E}">
        <p14:creationId xmlns:p14="http://schemas.microsoft.com/office/powerpoint/2010/main" val="38029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9" y="1316627"/>
            <a:ext cx="7201296" cy="434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feld 4"/>
          <p:cNvSpPr txBox="1">
            <a:spLocks noChangeArrowheads="1"/>
          </p:cNvSpPr>
          <p:nvPr/>
        </p:nvSpPr>
        <p:spPr bwMode="auto">
          <a:xfrm>
            <a:off x="1008063" y="5945188"/>
            <a:ext cx="9458325" cy="1014412"/>
          </a:xfrm>
          <a:prstGeom prst="rect">
            <a:avLst/>
          </a:prstGeom>
          <a:noFill/>
          <a:ln w="317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sz="2000"/>
              <a:t>Solar PV power achieved a significant share of the installed power in the </a:t>
            </a:r>
          </a:p>
          <a:p>
            <a:r>
              <a:rPr lang="de-DE" sz="2000"/>
              <a:t>German power system  (total 118GW), but small sized systems (the majority) </a:t>
            </a:r>
          </a:p>
          <a:p>
            <a:r>
              <a:rPr lang="de-DE" sz="2000"/>
              <a:t>disconnect from the grid automatically, if the grid frequency exceeds 50,2Hz</a:t>
            </a:r>
          </a:p>
        </p:txBody>
      </p:sp>
      <p:sp>
        <p:nvSpPr>
          <p:cNvPr id="33797" name="Textfeld 1"/>
          <p:cNvSpPr txBox="1">
            <a:spLocks noChangeArrowheads="1"/>
          </p:cNvSpPr>
          <p:nvPr/>
        </p:nvSpPr>
        <p:spPr bwMode="auto">
          <a:xfrm>
            <a:off x="7889875" y="5507038"/>
            <a:ext cx="2233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b="0" i="1">
                <a:solidFill>
                  <a:schemeClr val="tx1"/>
                </a:solidFill>
              </a:rPr>
              <a:t>(source: BMU 2012, e.on)</a:t>
            </a:r>
          </a:p>
        </p:txBody>
      </p:sp>
      <p:cxnSp>
        <p:nvCxnSpPr>
          <p:cNvPr id="33798" name="Gerade Verbindung mit Pfeil 4"/>
          <p:cNvCxnSpPr>
            <a:cxnSpLocks noChangeShapeType="1"/>
          </p:cNvCxnSpPr>
          <p:nvPr/>
        </p:nvCxnSpPr>
        <p:spPr bwMode="auto">
          <a:xfrm>
            <a:off x="4578350" y="4216400"/>
            <a:ext cx="0" cy="360363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Rectangle 3196"/>
          <p:cNvSpPr>
            <a:spLocks noChangeArrowheads="1"/>
          </p:cNvSpPr>
          <p:nvPr/>
        </p:nvSpPr>
        <p:spPr bwMode="auto">
          <a:xfrm>
            <a:off x="526495" y="491981"/>
            <a:ext cx="9955891" cy="53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b"/>
          <a:lstStyle/>
          <a:p>
            <a:r>
              <a:rPr kumimoji="1" lang="de-DE" sz="2400" dirty="0">
                <a:solidFill>
                  <a:srgbClr val="3A5FC3"/>
                </a:solidFill>
                <a:cs typeface="Arial" charset="0"/>
              </a:rPr>
              <a:t>3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. </a:t>
            </a:r>
            <a:r>
              <a:rPr lang="de-DE" sz="2400" dirty="0">
                <a:cs typeface="Arial" charset="0"/>
              </a:rPr>
              <a:t>System Problems </a:t>
            </a:r>
            <a:r>
              <a:rPr lang="de-DE" sz="2400" dirty="0" err="1">
                <a:cs typeface="Arial" charset="0"/>
              </a:rPr>
              <a:t>and</a:t>
            </a:r>
            <a:r>
              <a:rPr lang="de-DE" sz="2400" dirty="0">
                <a:cs typeface="Arial" charset="0"/>
              </a:rPr>
              <a:t> Power Electronic </a:t>
            </a:r>
            <a:r>
              <a:rPr lang="de-DE" sz="2400" dirty="0" smtClean="0">
                <a:cs typeface="Arial" charset="0"/>
              </a:rPr>
              <a:t>Solutions: </a:t>
            </a:r>
          </a:p>
          <a:p>
            <a:r>
              <a:rPr lang="de-DE" sz="2400" dirty="0">
                <a:cs typeface="Arial" charset="0"/>
              </a:rPr>
              <a:t> </a:t>
            </a:r>
            <a:r>
              <a:rPr lang="de-DE" sz="2400" dirty="0" smtClean="0">
                <a:cs typeface="Arial" charset="0"/>
              </a:rPr>
              <a:t>   Basic Problem: </a:t>
            </a:r>
            <a:r>
              <a:rPr lang="de-DE" sz="2400" dirty="0" err="1" smtClean="0">
                <a:cs typeface="Arial" charset="0"/>
              </a:rPr>
              <a:t>Voltage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and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Frequency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Control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of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the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>
                <a:cs typeface="Arial" charset="0"/>
              </a:rPr>
              <a:t>G</a:t>
            </a:r>
            <a:r>
              <a:rPr lang="de-DE" sz="2400" dirty="0" err="1" smtClean="0">
                <a:cs typeface="Arial" charset="0"/>
              </a:rPr>
              <a:t>rid</a:t>
            </a:r>
            <a:endParaRPr kumimoji="1" lang="en-GB" sz="2400" dirty="0"/>
          </a:p>
        </p:txBody>
      </p:sp>
    </p:spTree>
    <p:extLst>
      <p:ext uri="{BB962C8B-B14F-4D97-AF65-F5344CB8AC3E}">
        <p14:creationId xmlns:p14="http://schemas.microsoft.com/office/powerpoint/2010/main" val="205064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7263" y="1073150"/>
            <a:ext cx="9059862" cy="5635625"/>
          </a:xfrm>
          <a:noFill/>
        </p:spPr>
      </p:pic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7653338" y="1287463"/>
            <a:ext cx="2420937" cy="2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10358" tIns="55179" rIns="110358" bIns="55179" anchor="b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kumimoji="1" lang="de-DE" sz="1200">
                <a:solidFill>
                  <a:schemeClr val="tx1"/>
                </a:solidFill>
              </a:rPr>
              <a:t>(110/20kV near Braunschweig)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7221538" y="2295525"/>
            <a:ext cx="2386012" cy="355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10358" tIns="55179" rIns="110358" bIns="55179" anchor="b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kumimoji="1" lang="el-GR" sz="1600">
                <a:solidFill>
                  <a:schemeClr val="tx1"/>
                </a:solidFill>
              </a:rPr>
              <a:t>Δ</a:t>
            </a:r>
            <a:r>
              <a:rPr kumimoji="1" lang="de-DE" sz="1600">
                <a:solidFill>
                  <a:schemeClr val="tx1"/>
                </a:solidFill>
              </a:rPr>
              <a:t>P=1GW </a:t>
            </a:r>
            <a:r>
              <a:rPr kumimoji="1" lang="de-DE" sz="1600">
                <a:solidFill>
                  <a:schemeClr val="tx1"/>
                </a:solidFill>
                <a:sym typeface="Wingdings" pitchFamily="2" charset="2"/>
              </a:rPr>
              <a:t> </a:t>
            </a:r>
            <a:r>
              <a:rPr kumimoji="1" lang="el-GR" sz="1600">
                <a:solidFill>
                  <a:schemeClr val="tx1"/>
                </a:solidFill>
              </a:rPr>
              <a:t>Δ</a:t>
            </a:r>
            <a:r>
              <a:rPr kumimoji="1" lang="de-DE" sz="1600">
                <a:solidFill>
                  <a:schemeClr val="tx1"/>
                </a:solidFill>
              </a:rPr>
              <a:t>f≈0,08Hz</a:t>
            </a:r>
          </a:p>
        </p:txBody>
      </p:sp>
      <p:sp>
        <p:nvSpPr>
          <p:cNvPr id="34822" name="Line 6"/>
          <p:cNvSpPr>
            <a:spLocks noChangeShapeType="1"/>
          </p:cNvSpPr>
          <p:nvPr/>
        </p:nvSpPr>
        <p:spPr bwMode="auto">
          <a:xfrm>
            <a:off x="4052888" y="5464175"/>
            <a:ext cx="604837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10358" tIns="55179" rIns="110358" bIns="55179" anchor="b"/>
          <a:lstStyle/>
          <a:p>
            <a:endParaRPr lang="de-DE"/>
          </a:p>
        </p:txBody>
      </p:sp>
      <p:sp>
        <p:nvSpPr>
          <p:cNvPr id="34823" name="Text Box 8"/>
          <p:cNvSpPr txBox="1">
            <a:spLocks noChangeArrowheads="1"/>
          </p:cNvSpPr>
          <p:nvPr/>
        </p:nvSpPr>
        <p:spPr bwMode="auto">
          <a:xfrm>
            <a:off x="185738" y="6318336"/>
            <a:ext cx="11075201" cy="72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0358" tIns="55179" rIns="110358" bIns="55179" anchor="b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pPr algn="ctr"/>
            <a:r>
              <a:rPr lang="de-DE" sz="2000" dirty="0"/>
              <a:t>The </a:t>
            </a:r>
            <a:r>
              <a:rPr lang="de-DE" sz="2000" dirty="0" err="1"/>
              <a:t>Italian</a:t>
            </a:r>
            <a:r>
              <a:rPr lang="de-DE" sz="2000" dirty="0"/>
              <a:t> </a:t>
            </a:r>
            <a:r>
              <a:rPr lang="de-DE" sz="2000" dirty="0" err="1"/>
              <a:t>blackout</a:t>
            </a:r>
            <a:r>
              <a:rPr lang="de-DE" sz="2000" dirty="0"/>
              <a:t> in 2003 </a:t>
            </a:r>
            <a:r>
              <a:rPr lang="de-DE" sz="2000" dirty="0" err="1"/>
              <a:t>would</a:t>
            </a:r>
            <a:r>
              <a:rPr lang="de-DE" sz="2000" dirty="0"/>
              <a:t> </a:t>
            </a:r>
            <a:r>
              <a:rPr lang="de-DE" sz="2000" dirty="0" err="1"/>
              <a:t>have</a:t>
            </a:r>
            <a:r>
              <a:rPr lang="de-DE" sz="2000" dirty="0"/>
              <a:t> </a:t>
            </a:r>
            <a:r>
              <a:rPr lang="de-DE" sz="2000" dirty="0" err="1"/>
              <a:t>caused</a:t>
            </a:r>
            <a:r>
              <a:rPr lang="de-DE" sz="2000" dirty="0"/>
              <a:t> a European </a:t>
            </a:r>
            <a:r>
              <a:rPr lang="de-DE" sz="2000" dirty="0" err="1"/>
              <a:t>blackout</a:t>
            </a:r>
            <a:r>
              <a:rPr lang="de-DE" sz="2000" dirty="0"/>
              <a:t> </a:t>
            </a:r>
            <a:r>
              <a:rPr lang="de-DE" sz="2000" dirty="0" err="1"/>
              <a:t>at</a:t>
            </a:r>
            <a:r>
              <a:rPr lang="de-DE" sz="2000" dirty="0"/>
              <a:t> </a:t>
            </a:r>
            <a:r>
              <a:rPr lang="de-DE" sz="2000" dirty="0" err="1"/>
              <a:t>today</a:t>
            </a:r>
            <a:r>
              <a:rPr lang="de-DE" sz="2000" dirty="0"/>
              <a:t> </a:t>
            </a:r>
            <a:r>
              <a:rPr lang="de-DE" sz="2000" dirty="0" err="1"/>
              <a:t>conditions</a:t>
            </a:r>
            <a:r>
              <a:rPr lang="de-DE" sz="2000" dirty="0" smtClean="0"/>
              <a:t>!</a:t>
            </a:r>
          </a:p>
          <a:p>
            <a:pPr algn="ctr"/>
            <a:r>
              <a:rPr lang="de-DE" sz="2000" b="0" i="1" dirty="0" smtClean="0"/>
              <a:t>(But </a:t>
            </a:r>
            <a:r>
              <a:rPr lang="de-DE" sz="2000" b="0" i="1" dirty="0" err="1" smtClean="0"/>
              <a:t>this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has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been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occurred</a:t>
            </a:r>
            <a:r>
              <a:rPr lang="de-DE" sz="2000" b="0" i="1" dirty="0" smtClean="0"/>
              <a:t> in </a:t>
            </a:r>
            <a:r>
              <a:rPr lang="de-DE" sz="2000" b="0" i="1" dirty="0" err="1" smtClean="0"/>
              <a:t>the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dark</a:t>
            </a:r>
            <a:r>
              <a:rPr lang="de-DE" sz="2000" b="0" i="1" dirty="0" smtClean="0"/>
              <a:t> </a:t>
            </a:r>
            <a:r>
              <a:rPr lang="de-DE" sz="2000" b="0" i="1" dirty="0" err="1" smtClean="0"/>
              <a:t>morning</a:t>
            </a:r>
            <a:r>
              <a:rPr lang="de-DE" sz="2000" b="0" i="1" dirty="0" smtClean="0"/>
              <a:t>)</a:t>
            </a:r>
            <a:endParaRPr lang="de-DE" sz="2000" b="0" i="1" dirty="0"/>
          </a:p>
        </p:txBody>
      </p:sp>
      <p:cxnSp>
        <p:nvCxnSpPr>
          <p:cNvPr id="34824" name="Gerade Verbindung 9"/>
          <p:cNvCxnSpPr>
            <a:cxnSpLocks noChangeShapeType="1"/>
          </p:cNvCxnSpPr>
          <p:nvPr/>
        </p:nvCxnSpPr>
        <p:spPr bwMode="auto">
          <a:xfrm>
            <a:off x="2778125" y="2200275"/>
            <a:ext cx="4443413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825" name="Textfeld 10"/>
          <p:cNvSpPr txBox="1">
            <a:spLocks noChangeArrowheads="1"/>
          </p:cNvSpPr>
          <p:nvPr/>
        </p:nvSpPr>
        <p:spPr bwMode="auto">
          <a:xfrm>
            <a:off x="4375150" y="1830388"/>
            <a:ext cx="3146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sz="1800">
                <a:solidFill>
                  <a:srgbClr val="FF0000"/>
                </a:solidFill>
              </a:rPr>
              <a:t>50,2Hz limit of PV inverters</a:t>
            </a:r>
          </a:p>
        </p:txBody>
      </p:sp>
      <p:sp>
        <p:nvSpPr>
          <p:cNvPr id="34826" name="Textfeld 1"/>
          <p:cNvSpPr txBox="1">
            <a:spLocks noChangeArrowheads="1"/>
          </p:cNvSpPr>
          <p:nvPr/>
        </p:nvSpPr>
        <p:spPr bwMode="auto">
          <a:xfrm>
            <a:off x="6415088" y="2848372"/>
            <a:ext cx="3192462" cy="306388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b="0" i="1" dirty="0">
                <a:solidFill>
                  <a:schemeClr val="tx1"/>
                </a:solidFill>
              </a:rPr>
              <a:t>(</a:t>
            </a:r>
            <a:r>
              <a:rPr lang="de-DE" b="0" i="1" dirty="0" err="1">
                <a:solidFill>
                  <a:schemeClr val="tx1"/>
                </a:solidFill>
              </a:rPr>
              <a:t>souce</a:t>
            </a:r>
            <a:r>
              <a:rPr lang="de-DE" b="0" i="1" dirty="0">
                <a:solidFill>
                  <a:schemeClr val="tx1"/>
                </a:solidFill>
              </a:rPr>
              <a:t>: S. Heier, University </a:t>
            </a:r>
            <a:r>
              <a:rPr lang="de-DE" b="0" i="1" dirty="0" err="1">
                <a:solidFill>
                  <a:schemeClr val="tx1"/>
                </a:solidFill>
              </a:rPr>
              <a:t>of</a:t>
            </a:r>
            <a:r>
              <a:rPr lang="de-DE" b="0" i="1" dirty="0">
                <a:solidFill>
                  <a:schemeClr val="tx1"/>
                </a:solidFill>
              </a:rPr>
              <a:t> Kassel)</a:t>
            </a:r>
          </a:p>
        </p:txBody>
      </p:sp>
      <p:sp>
        <p:nvSpPr>
          <p:cNvPr id="12" name="Rectangle 3196"/>
          <p:cNvSpPr>
            <a:spLocks noChangeArrowheads="1"/>
          </p:cNvSpPr>
          <p:nvPr/>
        </p:nvSpPr>
        <p:spPr bwMode="auto">
          <a:xfrm>
            <a:off x="526495" y="491981"/>
            <a:ext cx="9955891" cy="53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b"/>
          <a:lstStyle/>
          <a:p>
            <a:r>
              <a:rPr kumimoji="1" lang="de-DE" sz="2400" dirty="0">
                <a:solidFill>
                  <a:srgbClr val="3A5FC3"/>
                </a:solidFill>
                <a:cs typeface="Arial" charset="0"/>
              </a:rPr>
              <a:t>3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. </a:t>
            </a:r>
            <a:r>
              <a:rPr lang="de-DE" sz="2400" dirty="0">
                <a:cs typeface="Arial" charset="0"/>
              </a:rPr>
              <a:t>System Problems </a:t>
            </a:r>
            <a:r>
              <a:rPr lang="de-DE" sz="2400" dirty="0" err="1">
                <a:cs typeface="Arial" charset="0"/>
              </a:rPr>
              <a:t>and</a:t>
            </a:r>
            <a:r>
              <a:rPr lang="de-DE" sz="2400" dirty="0">
                <a:cs typeface="Arial" charset="0"/>
              </a:rPr>
              <a:t> Power Electronic </a:t>
            </a:r>
            <a:r>
              <a:rPr lang="de-DE" sz="2400" dirty="0" smtClean="0">
                <a:cs typeface="Arial" charset="0"/>
              </a:rPr>
              <a:t>Solutions: </a:t>
            </a:r>
          </a:p>
          <a:p>
            <a:r>
              <a:rPr lang="de-DE" sz="2400" dirty="0">
                <a:cs typeface="Arial" charset="0"/>
              </a:rPr>
              <a:t> </a:t>
            </a:r>
            <a:r>
              <a:rPr lang="de-DE" sz="2400" dirty="0" smtClean="0">
                <a:cs typeface="Arial" charset="0"/>
              </a:rPr>
              <a:t>   Basic Problem: </a:t>
            </a:r>
            <a:r>
              <a:rPr lang="de-DE" sz="2400" dirty="0" err="1" smtClean="0">
                <a:cs typeface="Arial" charset="0"/>
              </a:rPr>
              <a:t>Voltage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and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Frequency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Control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of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the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>
                <a:cs typeface="Arial" charset="0"/>
              </a:rPr>
              <a:t>G</a:t>
            </a:r>
            <a:r>
              <a:rPr lang="de-DE" sz="2400" dirty="0" err="1" smtClean="0">
                <a:cs typeface="Arial" charset="0"/>
              </a:rPr>
              <a:t>rid</a:t>
            </a:r>
            <a:endParaRPr kumimoji="1" lang="en-GB" sz="2400" dirty="0"/>
          </a:p>
        </p:txBody>
      </p:sp>
    </p:spTree>
    <p:extLst>
      <p:ext uri="{BB962C8B-B14F-4D97-AF65-F5344CB8AC3E}">
        <p14:creationId xmlns:p14="http://schemas.microsoft.com/office/powerpoint/2010/main" val="52742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4513" y="1192213"/>
            <a:ext cx="10298112" cy="5564187"/>
          </a:xfrm>
        </p:spPr>
        <p:txBody>
          <a:bodyPr/>
          <a:lstStyle/>
          <a:p>
            <a:pPr>
              <a:defRPr/>
            </a:pPr>
            <a:r>
              <a:rPr lang="de-DE" sz="2400" dirty="0" err="1" smtClean="0"/>
              <a:t>Consequences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all </a:t>
            </a:r>
            <a:r>
              <a:rPr lang="de-DE" sz="2400" dirty="0" err="1" smtClean="0"/>
              <a:t>smaller</a:t>
            </a:r>
            <a:r>
              <a:rPr lang="de-DE" sz="2400" dirty="0" smtClean="0"/>
              <a:t> </a:t>
            </a:r>
            <a:r>
              <a:rPr lang="de-DE" sz="2400" dirty="0" err="1" smtClean="0"/>
              <a:t>systems</a:t>
            </a:r>
            <a:r>
              <a:rPr lang="de-DE" sz="2400" dirty="0" smtClean="0"/>
              <a:t>:</a:t>
            </a:r>
          </a:p>
          <a:p>
            <a:pPr>
              <a:defRPr/>
            </a:pPr>
            <a:endParaRPr lang="de-DE" sz="2400" dirty="0"/>
          </a:p>
          <a:p>
            <a:pPr>
              <a:buFont typeface="Arial" pitchFamily="34" charset="0"/>
              <a:buChar char="•"/>
              <a:defRPr/>
            </a:pPr>
            <a:r>
              <a:rPr lang="de-DE" sz="2400" dirty="0" err="1" smtClean="0"/>
              <a:t>Significant</a:t>
            </a:r>
            <a:r>
              <a:rPr lang="de-DE" sz="2400" dirty="0" smtClean="0"/>
              <a:t> </a:t>
            </a:r>
            <a:r>
              <a:rPr lang="de-DE" sz="2400" dirty="0" err="1" smtClean="0"/>
              <a:t>amount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PV </a:t>
            </a:r>
            <a:r>
              <a:rPr lang="de-DE" sz="2400" dirty="0" err="1" smtClean="0"/>
              <a:t>systems</a:t>
            </a:r>
            <a:r>
              <a:rPr lang="de-DE" sz="2400" dirty="0" smtClean="0"/>
              <a:t> </a:t>
            </a:r>
            <a:r>
              <a:rPr lang="de-DE" sz="2400" dirty="0" smtClean="0">
                <a:solidFill>
                  <a:srgbClr val="FF0000"/>
                </a:solidFill>
              </a:rPr>
              <a:t>must </a:t>
            </a:r>
            <a:r>
              <a:rPr lang="de-DE" sz="2400" dirty="0" err="1" smtClean="0">
                <a:solidFill>
                  <a:srgbClr val="FF0000"/>
                </a:solidFill>
              </a:rPr>
              <a:t>be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refurbished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/>
              <a:t>by</a:t>
            </a:r>
            <a:r>
              <a:rPr lang="de-DE" sz="2400" dirty="0" smtClean="0"/>
              <a:t> </a:t>
            </a:r>
            <a:r>
              <a:rPr lang="de-DE" sz="2400" dirty="0" err="1" smtClean="0"/>
              <a:t>changing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switch</a:t>
            </a:r>
            <a:r>
              <a:rPr lang="de-DE" sz="2400" dirty="0" smtClean="0"/>
              <a:t> off </a:t>
            </a:r>
            <a:r>
              <a:rPr lang="de-DE" sz="2400" dirty="0" err="1" smtClean="0"/>
              <a:t>limits</a:t>
            </a:r>
            <a:r>
              <a:rPr lang="de-DE" sz="2400" dirty="0" smtClean="0"/>
              <a:t> </a:t>
            </a:r>
            <a:r>
              <a:rPr lang="de-DE" sz="2400" dirty="0" err="1" smtClean="0"/>
              <a:t>statistically</a:t>
            </a:r>
            <a:r>
              <a:rPr lang="de-DE" sz="2400" dirty="0" smtClean="0"/>
              <a:t> in a </a:t>
            </a:r>
            <a:r>
              <a:rPr lang="de-DE" sz="2400" dirty="0" err="1" smtClean="0"/>
              <a:t>wide</a:t>
            </a:r>
            <a:r>
              <a:rPr lang="de-DE" sz="2400" dirty="0" smtClean="0"/>
              <a:t> band </a:t>
            </a:r>
            <a:r>
              <a:rPr lang="de-DE" sz="2400" dirty="0" err="1" smtClean="0"/>
              <a:t>or</a:t>
            </a:r>
            <a:r>
              <a:rPr lang="de-DE" sz="2400" dirty="0" smtClean="0"/>
              <a:t> </a:t>
            </a:r>
            <a:r>
              <a:rPr lang="de-DE" sz="2400" dirty="0" err="1" smtClean="0"/>
              <a:t>continuous</a:t>
            </a:r>
            <a:r>
              <a:rPr lang="de-DE" sz="2400" dirty="0" smtClean="0"/>
              <a:t> power </a:t>
            </a:r>
            <a:r>
              <a:rPr lang="de-DE" sz="2400" dirty="0" err="1" smtClean="0"/>
              <a:t>reduction</a:t>
            </a:r>
            <a:r>
              <a:rPr lang="de-DE" sz="2400" dirty="0" smtClean="0"/>
              <a:t> </a:t>
            </a:r>
            <a:r>
              <a:rPr lang="de-DE" sz="2400" dirty="0" err="1" smtClean="0"/>
              <a:t>if</a:t>
            </a:r>
            <a:r>
              <a:rPr lang="de-DE" sz="2400" dirty="0" smtClean="0"/>
              <a:t> </a:t>
            </a:r>
            <a:r>
              <a:rPr lang="de-DE" sz="2400" dirty="0" err="1" smtClean="0"/>
              <a:t>frequency</a:t>
            </a:r>
            <a:r>
              <a:rPr lang="de-DE" sz="2400" dirty="0" smtClean="0"/>
              <a:t> </a:t>
            </a:r>
            <a:r>
              <a:rPr lang="de-DE" sz="2400" dirty="0" err="1" smtClean="0"/>
              <a:t>exceeds</a:t>
            </a:r>
            <a:r>
              <a:rPr lang="de-DE" sz="2400" dirty="0" smtClean="0"/>
              <a:t> a </a:t>
            </a:r>
            <a:r>
              <a:rPr lang="de-DE" sz="2400" dirty="0" err="1" smtClean="0"/>
              <a:t>certain</a:t>
            </a:r>
            <a:r>
              <a:rPr lang="de-DE" sz="2400" dirty="0" smtClean="0"/>
              <a:t> </a:t>
            </a:r>
            <a:r>
              <a:rPr lang="de-DE" sz="2400" dirty="0" err="1" smtClean="0"/>
              <a:t>limit</a:t>
            </a:r>
            <a:endParaRPr lang="de-DE" sz="2400" dirty="0" smtClean="0"/>
          </a:p>
          <a:p>
            <a:pPr>
              <a:buFont typeface="Arial" pitchFamily="34" charset="0"/>
              <a:buChar char="•"/>
              <a:defRPr/>
            </a:pPr>
            <a:endParaRPr lang="de-DE" sz="24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de-DE" sz="2400" dirty="0" smtClean="0"/>
              <a:t>Future </a:t>
            </a:r>
            <a:r>
              <a:rPr lang="de-DE" sz="2400" dirty="0" err="1" smtClean="0"/>
              <a:t>systems</a:t>
            </a:r>
            <a:r>
              <a:rPr lang="de-DE" sz="2400" dirty="0" smtClean="0"/>
              <a:t> </a:t>
            </a:r>
            <a:r>
              <a:rPr lang="de-DE" sz="2400" dirty="0" err="1" smtClean="0"/>
              <a:t>have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take</a:t>
            </a:r>
            <a:r>
              <a:rPr lang="de-DE" sz="2400" dirty="0" smtClean="0"/>
              <a:t> </a:t>
            </a:r>
            <a:r>
              <a:rPr lang="de-DE" sz="2400" dirty="0" err="1" smtClean="0"/>
              <a:t>part</a:t>
            </a:r>
            <a:r>
              <a:rPr lang="de-DE" sz="2400" dirty="0" smtClean="0"/>
              <a:t> in </a:t>
            </a:r>
            <a:r>
              <a:rPr lang="de-DE" sz="2400" dirty="0" err="1" smtClean="0"/>
              <a:t>grid</a:t>
            </a:r>
            <a:r>
              <a:rPr lang="de-DE" sz="2400" dirty="0" smtClean="0"/>
              <a:t> </a:t>
            </a:r>
            <a:r>
              <a:rPr lang="de-DE" sz="2400" dirty="0" err="1" smtClean="0"/>
              <a:t>frequency</a:t>
            </a:r>
            <a:r>
              <a:rPr lang="de-DE" sz="2400" dirty="0" smtClean="0"/>
              <a:t> </a:t>
            </a:r>
            <a:r>
              <a:rPr lang="de-DE" sz="2400" dirty="0" err="1" smtClean="0"/>
              <a:t>control</a:t>
            </a:r>
            <a:endParaRPr lang="de-DE" sz="2400" dirty="0" smtClean="0"/>
          </a:p>
          <a:p>
            <a:pPr>
              <a:buFont typeface="Arial" pitchFamily="34" charset="0"/>
              <a:buChar char="•"/>
              <a:defRPr/>
            </a:pPr>
            <a:endParaRPr lang="de-DE" sz="2400" dirty="0" smtClean="0"/>
          </a:p>
          <a:p>
            <a:pPr marL="0" indent="0">
              <a:defRPr/>
            </a:pPr>
            <a:r>
              <a:rPr lang="de-DE" sz="2400" dirty="0" smtClean="0">
                <a:sym typeface="Wingdings" pitchFamily="2" charset="2"/>
              </a:rPr>
              <a:t>  </a:t>
            </a:r>
            <a:r>
              <a:rPr lang="de-DE" sz="2400" dirty="0" smtClean="0"/>
              <a:t>More </a:t>
            </a:r>
            <a:r>
              <a:rPr lang="de-DE" sz="2400" dirty="0" err="1" smtClean="0"/>
              <a:t>complex</a:t>
            </a:r>
            <a:r>
              <a:rPr lang="de-DE" sz="2400" dirty="0" smtClean="0"/>
              <a:t> </a:t>
            </a:r>
            <a:r>
              <a:rPr lang="de-DE" sz="2400" dirty="0" err="1" smtClean="0"/>
              <a:t>systems</a:t>
            </a:r>
            <a:r>
              <a:rPr lang="de-DE" sz="2400" dirty="0" smtClean="0"/>
              <a:t> </a:t>
            </a:r>
            <a:r>
              <a:rPr lang="de-DE" sz="2400" dirty="0" err="1" smtClean="0"/>
              <a:t>already</a:t>
            </a:r>
            <a:r>
              <a:rPr lang="de-DE" sz="2400" dirty="0" smtClean="0"/>
              <a:t> </a:t>
            </a:r>
            <a:r>
              <a:rPr lang="de-DE" sz="2400" dirty="0" err="1" smtClean="0"/>
              <a:t>at</a:t>
            </a:r>
            <a:r>
              <a:rPr lang="de-DE" sz="2400" dirty="0" smtClean="0"/>
              <a:t> </a:t>
            </a:r>
            <a:r>
              <a:rPr lang="de-DE" sz="2400" dirty="0" err="1" smtClean="0"/>
              <a:t>lower</a:t>
            </a:r>
            <a:r>
              <a:rPr lang="de-DE" sz="2400" dirty="0" smtClean="0"/>
              <a:t> power </a:t>
            </a:r>
            <a:r>
              <a:rPr lang="de-DE" sz="2400" dirty="0" err="1" smtClean="0"/>
              <a:t>level</a:t>
            </a:r>
            <a:r>
              <a:rPr lang="de-DE" sz="2400" dirty="0" smtClean="0"/>
              <a:t>!</a:t>
            </a:r>
          </a:p>
          <a:p>
            <a:pPr>
              <a:buFont typeface="Arial" pitchFamily="34" charset="0"/>
              <a:buChar char="•"/>
              <a:defRPr/>
            </a:pPr>
            <a:endParaRPr lang="de-DE" sz="2400" dirty="0"/>
          </a:p>
          <a:p>
            <a:pPr marL="449263" indent="-449263">
              <a:defRPr/>
            </a:pPr>
            <a:r>
              <a:rPr lang="de-DE" sz="2400" dirty="0" smtClean="0">
                <a:sym typeface="Wingdings" pitchFamily="2" charset="2"/>
              </a:rPr>
              <a:t> Larger power (PV) </a:t>
            </a:r>
            <a:r>
              <a:rPr lang="de-DE" sz="2400" dirty="0" err="1" smtClean="0">
                <a:sym typeface="Wingdings" pitchFamily="2" charset="2"/>
              </a:rPr>
              <a:t>installations</a:t>
            </a:r>
            <a:r>
              <a:rPr lang="de-DE" sz="2400" dirty="0" smtClean="0">
                <a:sym typeface="Wingdings" pitchFamily="2" charset="2"/>
              </a:rPr>
              <a:t> </a:t>
            </a:r>
            <a:r>
              <a:rPr lang="de-DE" sz="2400" dirty="0" err="1" smtClean="0">
                <a:sym typeface="Wingdings" pitchFamily="2" charset="2"/>
              </a:rPr>
              <a:t>have</a:t>
            </a:r>
            <a:r>
              <a:rPr lang="de-DE" sz="2400" dirty="0" smtClean="0">
                <a:sym typeface="Wingdings" pitchFamily="2" charset="2"/>
              </a:rPr>
              <a:t> </a:t>
            </a:r>
            <a:r>
              <a:rPr lang="de-DE" sz="2400" dirty="0" err="1" smtClean="0">
                <a:sym typeface="Wingdings" pitchFamily="2" charset="2"/>
              </a:rPr>
              <a:t>to</a:t>
            </a:r>
            <a:r>
              <a:rPr lang="de-DE" sz="2400" dirty="0" smtClean="0">
                <a:sym typeface="Wingdings" pitchFamily="2" charset="2"/>
              </a:rPr>
              <a:t> </a:t>
            </a:r>
            <a:r>
              <a:rPr lang="de-DE" sz="2400" dirty="0" err="1" smtClean="0">
                <a:sym typeface="Wingdings" pitchFamily="2" charset="2"/>
              </a:rPr>
              <a:t>follow</a:t>
            </a:r>
            <a:r>
              <a:rPr lang="de-DE" sz="2400" dirty="0" smtClean="0">
                <a:sym typeface="Wingdings" pitchFamily="2" charset="2"/>
              </a:rPr>
              <a:t> </a:t>
            </a:r>
            <a:r>
              <a:rPr lang="de-DE" sz="2400" dirty="0" err="1" smtClean="0">
                <a:sym typeface="Wingdings" pitchFamily="2" charset="2"/>
              </a:rPr>
              <a:t>the</a:t>
            </a:r>
            <a:r>
              <a:rPr lang="de-DE" sz="2400" dirty="0" smtClean="0">
                <a:sym typeface="Wingdings" pitchFamily="2" charset="2"/>
              </a:rPr>
              <a:t> </a:t>
            </a:r>
            <a:r>
              <a:rPr lang="de-DE" sz="2400" dirty="0" err="1" smtClean="0">
                <a:sym typeface="Wingdings" pitchFamily="2" charset="2"/>
              </a:rPr>
              <a:t>grid</a:t>
            </a:r>
            <a:r>
              <a:rPr lang="de-DE" sz="2400" dirty="0" smtClean="0">
                <a:sym typeface="Wingdings" pitchFamily="2" charset="2"/>
              </a:rPr>
              <a:t> </a:t>
            </a:r>
            <a:r>
              <a:rPr lang="de-DE" sz="2400" dirty="0" err="1" smtClean="0">
                <a:sym typeface="Wingdings" pitchFamily="2" charset="2"/>
              </a:rPr>
              <a:t>code</a:t>
            </a:r>
            <a:r>
              <a:rPr lang="de-DE" sz="2400" dirty="0" smtClean="0">
                <a:sym typeface="Wingdings" pitchFamily="2" charset="2"/>
              </a:rPr>
              <a:t> </a:t>
            </a:r>
            <a:r>
              <a:rPr lang="de-DE" sz="2400" dirty="0" err="1" smtClean="0">
                <a:sym typeface="Wingdings" pitchFamily="2" charset="2"/>
              </a:rPr>
              <a:t>for</a:t>
            </a:r>
            <a:r>
              <a:rPr lang="de-DE" sz="2400" dirty="0" smtClean="0">
                <a:sym typeface="Wingdings" pitchFamily="2" charset="2"/>
              </a:rPr>
              <a:t> MV </a:t>
            </a:r>
            <a:r>
              <a:rPr lang="de-DE" sz="2400" dirty="0" err="1" smtClean="0">
                <a:sym typeface="Wingdings" pitchFamily="2" charset="2"/>
              </a:rPr>
              <a:t>and</a:t>
            </a:r>
            <a:r>
              <a:rPr lang="de-DE" sz="2400" dirty="0" smtClean="0">
                <a:sym typeface="Wingdings" pitchFamily="2" charset="2"/>
              </a:rPr>
              <a:t> HV </a:t>
            </a:r>
            <a:r>
              <a:rPr lang="de-DE" sz="2400" dirty="0" err="1" smtClean="0">
                <a:sym typeface="Wingdings" pitchFamily="2" charset="2"/>
              </a:rPr>
              <a:t>systems</a:t>
            </a:r>
            <a:r>
              <a:rPr lang="de-DE" sz="2400" dirty="0" smtClean="0">
                <a:sym typeface="Wingdings" pitchFamily="2" charset="2"/>
              </a:rPr>
              <a:t> </a:t>
            </a:r>
            <a:r>
              <a:rPr lang="de-DE" sz="2400" dirty="0" err="1" smtClean="0">
                <a:sym typeface="Wingdings" pitchFamily="2" charset="2"/>
              </a:rPr>
              <a:t>already</a:t>
            </a:r>
            <a:r>
              <a:rPr lang="de-DE" sz="2400" dirty="0" smtClean="0">
                <a:sym typeface="Wingdings" pitchFamily="2" charset="2"/>
              </a:rPr>
              <a:t> </a:t>
            </a:r>
            <a:r>
              <a:rPr lang="de-DE" sz="2400" dirty="0" err="1" smtClean="0">
                <a:sym typeface="Wingdings" pitchFamily="2" charset="2"/>
              </a:rPr>
              <a:t>since</a:t>
            </a:r>
            <a:r>
              <a:rPr lang="de-DE" sz="2400" dirty="0" smtClean="0">
                <a:sym typeface="Wingdings" pitchFamily="2" charset="2"/>
              </a:rPr>
              <a:t> 2001!</a:t>
            </a:r>
            <a:endParaRPr lang="de-DE" sz="2400" dirty="0" smtClean="0"/>
          </a:p>
          <a:p>
            <a:pPr>
              <a:buFont typeface="Arial" pitchFamily="34" charset="0"/>
              <a:buChar char="•"/>
              <a:defRPr/>
            </a:pPr>
            <a:endParaRPr lang="de-DE" sz="2400" dirty="0"/>
          </a:p>
        </p:txBody>
      </p:sp>
      <p:sp>
        <p:nvSpPr>
          <p:cNvPr id="5" name="Rectangle 3196"/>
          <p:cNvSpPr>
            <a:spLocks noChangeArrowheads="1"/>
          </p:cNvSpPr>
          <p:nvPr/>
        </p:nvSpPr>
        <p:spPr bwMode="auto">
          <a:xfrm>
            <a:off x="526495" y="491981"/>
            <a:ext cx="9955891" cy="53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b"/>
          <a:lstStyle/>
          <a:p>
            <a:r>
              <a:rPr kumimoji="1" lang="de-DE" sz="2400" dirty="0">
                <a:solidFill>
                  <a:srgbClr val="3A5FC3"/>
                </a:solidFill>
                <a:cs typeface="Arial" charset="0"/>
              </a:rPr>
              <a:t>3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. </a:t>
            </a:r>
            <a:r>
              <a:rPr lang="de-DE" sz="2400" dirty="0">
                <a:cs typeface="Arial" charset="0"/>
              </a:rPr>
              <a:t>System Problems </a:t>
            </a:r>
            <a:r>
              <a:rPr lang="de-DE" sz="2400" dirty="0" err="1">
                <a:cs typeface="Arial" charset="0"/>
              </a:rPr>
              <a:t>and</a:t>
            </a:r>
            <a:r>
              <a:rPr lang="de-DE" sz="2400" dirty="0">
                <a:cs typeface="Arial" charset="0"/>
              </a:rPr>
              <a:t> Power Electronic </a:t>
            </a:r>
            <a:r>
              <a:rPr lang="de-DE" sz="2400" dirty="0" smtClean="0">
                <a:cs typeface="Arial" charset="0"/>
              </a:rPr>
              <a:t>Solutions: </a:t>
            </a:r>
          </a:p>
          <a:p>
            <a:r>
              <a:rPr lang="de-DE" sz="2400" dirty="0">
                <a:cs typeface="Arial" charset="0"/>
              </a:rPr>
              <a:t> </a:t>
            </a:r>
            <a:r>
              <a:rPr lang="de-DE" sz="2400" dirty="0" smtClean="0">
                <a:cs typeface="Arial" charset="0"/>
              </a:rPr>
              <a:t>   Basic Problem: </a:t>
            </a:r>
            <a:r>
              <a:rPr lang="de-DE" sz="2400" dirty="0" err="1" smtClean="0">
                <a:cs typeface="Arial" charset="0"/>
              </a:rPr>
              <a:t>Voltage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and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Frequency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Control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of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the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>
                <a:cs typeface="Arial" charset="0"/>
              </a:rPr>
              <a:t>G</a:t>
            </a:r>
            <a:r>
              <a:rPr lang="de-DE" sz="2400" dirty="0" err="1" smtClean="0">
                <a:cs typeface="Arial" charset="0"/>
              </a:rPr>
              <a:t>rid</a:t>
            </a:r>
            <a:endParaRPr kumimoji="1" lang="en-GB" sz="2400" dirty="0"/>
          </a:p>
        </p:txBody>
      </p:sp>
    </p:spTree>
    <p:extLst>
      <p:ext uri="{BB962C8B-B14F-4D97-AF65-F5344CB8AC3E}">
        <p14:creationId xmlns:p14="http://schemas.microsoft.com/office/powerpoint/2010/main" val="319080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1" name="Rectangle 3075"/>
          <p:cNvSpPr>
            <a:spLocks noChangeArrowheads="1"/>
          </p:cNvSpPr>
          <p:nvPr/>
        </p:nvSpPr>
        <p:spPr bwMode="auto">
          <a:xfrm>
            <a:off x="917437" y="1629833"/>
            <a:ext cx="2697301" cy="1631686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32" name="Rectangle 3076"/>
          <p:cNvSpPr>
            <a:spLocks noChangeArrowheads="1"/>
          </p:cNvSpPr>
          <p:nvPr/>
        </p:nvSpPr>
        <p:spPr bwMode="auto">
          <a:xfrm>
            <a:off x="917437" y="3261520"/>
            <a:ext cx="2697301" cy="163168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33" name="Rectangle 3077"/>
          <p:cNvSpPr>
            <a:spLocks noChangeArrowheads="1"/>
          </p:cNvSpPr>
          <p:nvPr/>
        </p:nvSpPr>
        <p:spPr bwMode="auto">
          <a:xfrm>
            <a:off x="917437" y="4883945"/>
            <a:ext cx="2697301" cy="162983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34" name="Rectangle 3078"/>
          <p:cNvSpPr>
            <a:spLocks noChangeArrowheads="1"/>
          </p:cNvSpPr>
          <p:nvPr/>
        </p:nvSpPr>
        <p:spPr bwMode="auto">
          <a:xfrm>
            <a:off x="3652065" y="1629833"/>
            <a:ext cx="929223" cy="1631686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35" name="Rectangle 3079"/>
          <p:cNvSpPr>
            <a:spLocks noChangeArrowheads="1"/>
          </p:cNvSpPr>
          <p:nvPr/>
        </p:nvSpPr>
        <p:spPr bwMode="auto">
          <a:xfrm>
            <a:off x="3652065" y="3261520"/>
            <a:ext cx="929223" cy="163168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36" name="Rectangle 3080"/>
          <p:cNvSpPr>
            <a:spLocks noChangeArrowheads="1"/>
          </p:cNvSpPr>
          <p:nvPr/>
        </p:nvSpPr>
        <p:spPr bwMode="auto">
          <a:xfrm>
            <a:off x="3652065" y="4883945"/>
            <a:ext cx="929223" cy="162983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37" name="Freeform 3081"/>
          <p:cNvSpPr>
            <a:spLocks/>
          </p:cNvSpPr>
          <p:nvPr/>
        </p:nvSpPr>
        <p:spPr bwMode="auto">
          <a:xfrm>
            <a:off x="1361421" y="1992842"/>
            <a:ext cx="78581" cy="596371"/>
          </a:xfrm>
          <a:custGeom>
            <a:avLst/>
            <a:gdLst>
              <a:gd name="T0" fmla="*/ 0 w 50"/>
              <a:gd name="T1" fmla="*/ 376 h 376"/>
              <a:gd name="T2" fmla="*/ 50 w 50"/>
              <a:gd name="T3" fmla="*/ 376 h 376"/>
              <a:gd name="T4" fmla="*/ 30 w 50"/>
              <a:gd name="T5" fmla="*/ 0 h 376"/>
              <a:gd name="T6" fmla="*/ 18 w 50"/>
              <a:gd name="T7" fmla="*/ 0 h 376"/>
              <a:gd name="T8" fmla="*/ 0 w 50"/>
              <a:gd name="T9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" h="376">
                <a:moveTo>
                  <a:pt x="0" y="376"/>
                </a:moveTo>
                <a:lnTo>
                  <a:pt x="50" y="376"/>
                </a:lnTo>
                <a:lnTo>
                  <a:pt x="30" y="0"/>
                </a:lnTo>
                <a:lnTo>
                  <a:pt x="18" y="0"/>
                </a:lnTo>
                <a:lnTo>
                  <a:pt x="0" y="3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38" name="Freeform 3082"/>
          <p:cNvSpPr>
            <a:spLocks/>
          </p:cNvSpPr>
          <p:nvPr/>
        </p:nvSpPr>
        <p:spPr bwMode="auto">
          <a:xfrm>
            <a:off x="1361421" y="1992842"/>
            <a:ext cx="78581" cy="596371"/>
          </a:xfrm>
          <a:custGeom>
            <a:avLst/>
            <a:gdLst>
              <a:gd name="T0" fmla="*/ 0 w 50"/>
              <a:gd name="T1" fmla="*/ 376 h 376"/>
              <a:gd name="T2" fmla="*/ 50 w 50"/>
              <a:gd name="T3" fmla="*/ 376 h 376"/>
              <a:gd name="T4" fmla="*/ 30 w 50"/>
              <a:gd name="T5" fmla="*/ 0 h 376"/>
              <a:gd name="T6" fmla="*/ 18 w 50"/>
              <a:gd name="T7" fmla="*/ 0 h 376"/>
              <a:gd name="T8" fmla="*/ 0 w 50"/>
              <a:gd name="T9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" h="376">
                <a:moveTo>
                  <a:pt x="0" y="376"/>
                </a:moveTo>
                <a:lnTo>
                  <a:pt x="50" y="376"/>
                </a:lnTo>
                <a:lnTo>
                  <a:pt x="30" y="0"/>
                </a:lnTo>
                <a:lnTo>
                  <a:pt x="18" y="0"/>
                </a:lnTo>
                <a:lnTo>
                  <a:pt x="0" y="376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39" name="Line 3083"/>
          <p:cNvSpPr>
            <a:spLocks noChangeShapeType="1"/>
          </p:cNvSpPr>
          <p:nvPr/>
        </p:nvSpPr>
        <p:spPr bwMode="auto">
          <a:xfrm>
            <a:off x="2210099" y="3455988"/>
            <a:ext cx="1964" cy="642674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40" name="Line 3084"/>
          <p:cNvSpPr>
            <a:spLocks noChangeShapeType="1"/>
          </p:cNvSpPr>
          <p:nvPr/>
        </p:nvSpPr>
        <p:spPr bwMode="auto">
          <a:xfrm>
            <a:off x="1363385" y="5091378"/>
            <a:ext cx="1965" cy="477838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41" name="Line 3085"/>
          <p:cNvSpPr>
            <a:spLocks noChangeShapeType="1"/>
          </p:cNvSpPr>
          <p:nvPr/>
        </p:nvSpPr>
        <p:spPr bwMode="auto">
          <a:xfrm>
            <a:off x="1944886" y="5091378"/>
            <a:ext cx="1965" cy="477838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42" name="Line 3086"/>
          <p:cNvSpPr>
            <a:spLocks noChangeShapeType="1"/>
          </p:cNvSpPr>
          <p:nvPr/>
        </p:nvSpPr>
        <p:spPr bwMode="auto">
          <a:xfrm>
            <a:off x="2530316" y="5091378"/>
            <a:ext cx="1965" cy="477838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43" name="Line 3087"/>
          <p:cNvSpPr>
            <a:spLocks noChangeShapeType="1"/>
          </p:cNvSpPr>
          <p:nvPr/>
        </p:nvSpPr>
        <p:spPr bwMode="auto">
          <a:xfrm>
            <a:off x="3111818" y="5091378"/>
            <a:ext cx="1965" cy="477838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44" name="Freeform 3088"/>
          <p:cNvSpPr>
            <a:spLocks/>
          </p:cNvSpPr>
          <p:nvPr/>
        </p:nvSpPr>
        <p:spPr bwMode="auto">
          <a:xfrm>
            <a:off x="2109907" y="3091128"/>
            <a:ext cx="198418" cy="203729"/>
          </a:xfrm>
          <a:custGeom>
            <a:avLst/>
            <a:gdLst>
              <a:gd name="T0" fmla="*/ 63 w 125"/>
              <a:gd name="T1" fmla="*/ 129 h 129"/>
              <a:gd name="T2" fmla="*/ 75 w 125"/>
              <a:gd name="T3" fmla="*/ 127 h 129"/>
              <a:gd name="T4" fmla="*/ 88 w 125"/>
              <a:gd name="T5" fmla="*/ 123 h 129"/>
              <a:gd name="T6" fmla="*/ 98 w 125"/>
              <a:gd name="T7" fmla="*/ 118 h 129"/>
              <a:gd name="T8" fmla="*/ 107 w 125"/>
              <a:gd name="T9" fmla="*/ 110 h 129"/>
              <a:gd name="T10" fmla="*/ 114 w 125"/>
              <a:gd name="T11" fmla="*/ 101 h 129"/>
              <a:gd name="T12" fmla="*/ 120 w 125"/>
              <a:gd name="T13" fmla="*/ 90 h 129"/>
              <a:gd name="T14" fmla="*/ 123 w 125"/>
              <a:gd name="T15" fmla="*/ 77 h 129"/>
              <a:gd name="T16" fmla="*/ 125 w 125"/>
              <a:gd name="T17" fmla="*/ 64 h 129"/>
              <a:gd name="T18" fmla="*/ 123 w 125"/>
              <a:gd name="T19" fmla="*/ 52 h 129"/>
              <a:gd name="T20" fmla="*/ 120 w 125"/>
              <a:gd name="T21" fmla="*/ 39 h 129"/>
              <a:gd name="T22" fmla="*/ 114 w 125"/>
              <a:gd name="T23" fmla="*/ 28 h 129"/>
              <a:gd name="T24" fmla="*/ 107 w 125"/>
              <a:gd name="T25" fmla="*/ 18 h 129"/>
              <a:gd name="T26" fmla="*/ 98 w 125"/>
              <a:gd name="T27" fmla="*/ 11 h 129"/>
              <a:gd name="T28" fmla="*/ 88 w 125"/>
              <a:gd name="T29" fmla="*/ 6 h 129"/>
              <a:gd name="T30" fmla="*/ 75 w 125"/>
              <a:gd name="T31" fmla="*/ 2 h 129"/>
              <a:gd name="T32" fmla="*/ 63 w 125"/>
              <a:gd name="T33" fmla="*/ 0 h 129"/>
              <a:gd name="T34" fmla="*/ 50 w 125"/>
              <a:gd name="T35" fmla="*/ 2 h 129"/>
              <a:gd name="T36" fmla="*/ 37 w 125"/>
              <a:gd name="T37" fmla="*/ 6 h 129"/>
              <a:gd name="T38" fmla="*/ 29 w 125"/>
              <a:gd name="T39" fmla="*/ 11 h 129"/>
              <a:gd name="T40" fmla="*/ 18 w 125"/>
              <a:gd name="T41" fmla="*/ 18 h 129"/>
              <a:gd name="T42" fmla="*/ 11 w 125"/>
              <a:gd name="T43" fmla="*/ 28 h 129"/>
              <a:gd name="T44" fmla="*/ 5 w 125"/>
              <a:gd name="T45" fmla="*/ 39 h 129"/>
              <a:gd name="T46" fmla="*/ 2 w 125"/>
              <a:gd name="T47" fmla="*/ 52 h 129"/>
              <a:gd name="T48" fmla="*/ 0 w 125"/>
              <a:gd name="T49" fmla="*/ 64 h 129"/>
              <a:gd name="T50" fmla="*/ 2 w 125"/>
              <a:gd name="T51" fmla="*/ 77 h 129"/>
              <a:gd name="T52" fmla="*/ 5 w 125"/>
              <a:gd name="T53" fmla="*/ 90 h 129"/>
              <a:gd name="T54" fmla="*/ 11 w 125"/>
              <a:gd name="T55" fmla="*/ 101 h 129"/>
              <a:gd name="T56" fmla="*/ 18 w 125"/>
              <a:gd name="T57" fmla="*/ 110 h 129"/>
              <a:gd name="T58" fmla="*/ 29 w 125"/>
              <a:gd name="T59" fmla="*/ 118 h 129"/>
              <a:gd name="T60" fmla="*/ 37 w 125"/>
              <a:gd name="T61" fmla="*/ 123 h 129"/>
              <a:gd name="T62" fmla="*/ 50 w 125"/>
              <a:gd name="T63" fmla="*/ 127 h 129"/>
              <a:gd name="T64" fmla="*/ 63 w 125"/>
              <a:gd name="T65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5" h="129">
                <a:moveTo>
                  <a:pt x="63" y="129"/>
                </a:moveTo>
                <a:lnTo>
                  <a:pt x="75" y="127"/>
                </a:lnTo>
                <a:lnTo>
                  <a:pt x="88" y="123"/>
                </a:lnTo>
                <a:lnTo>
                  <a:pt x="98" y="118"/>
                </a:lnTo>
                <a:lnTo>
                  <a:pt x="107" y="110"/>
                </a:lnTo>
                <a:lnTo>
                  <a:pt x="114" y="101"/>
                </a:lnTo>
                <a:lnTo>
                  <a:pt x="120" y="90"/>
                </a:lnTo>
                <a:lnTo>
                  <a:pt x="123" y="77"/>
                </a:lnTo>
                <a:lnTo>
                  <a:pt x="125" y="64"/>
                </a:lnTo>
                <a:lnTo>
                  <a:pt x="123" y="52"/>
                </a:lnTo>
                <a:lnTo>
                  <a:pt x="120" y="39"/>
                </a:lnTo>
                <a:lnTo>
                  <a:pt x="114" y="28"/>
                </a:lnTo>
                <a:lnTo>
                  <a:pt x="107" y="18"/>
                </a:lnTo>
                <a:lnTo>
                  <a:pt x="98" y="11"/>
                </a:lnTo>
                <a:lnTo>
                  <a:pt x="88" y="6"/>
                </a:lnTo>
                <a:lnTo>
                  <a:pt x="75" y="2"/>
                </a:lnTo>
                <a:lnTo>
                  <a:pt x="63" y="0"/>
                </a:lnTo>
                <a:lnTo>
                  <a:pt x="50" y="2"/>
                </a:lnTo>
                <a:lnTo>
                  <a:pt x="37" y="6"/>
                </a:lnTo>
                <a:lnTo>
                  <a:pt x="29" y="11"/>
                </a:lnTo>
                <a:lnTo>
                  <a:pt x="18" y="18"/>
                </a:lnTo>
                <a:lnTo>
                  <a:pt x="11" y="28"/>
                </a:lnTo>
                <a:lnTo>
                  <a:pt x="5" y="39"/>
                </a:lnTo>
                <a:lnTo>
                  <a:pt x="2" y="52"/>
                </a:lnTo>
                <a:lnTo>
                  <a:pt x="0" y="64"/>
                </a:lnTo>
                <a:lnTo>
                  <a:pt x="2" y="77"/>
                </a:lnTo>
                <a:lnTo>
                  <a:pt x="5" y="90"/>
                </a:lnTo>
                <a:lnTo>
                  <a:pt x="11" y="101"/>
                </a:lnTo>
                <a:lnTo>
                  <a:pt x="18" y="110"/>
                </a:lnTo>
                <a:lnTo>
                  <a:pt x="29" y="118"/>
                </a:lnTo>
                <a:lnTo>
                  <a:pt x="37" y="123"/>
                </a:lnTo>
                <a:lnTo>
                  <a:pt x="50" y="127"/>
                </a:lnTo>
                <a:lnTo>
                  <a:pt x="63" y="129"/>
                </a:lnTo>
              </a:path>
            </a:pathLst>
          </a:custGeom>
          <a:noFill/>
          <a:ln w="6350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45" name="Freeform 3089"/>
          <p:cNvSpPr>
            <a:spLocks/>
          </p:cNvSpPr>
          <p:nvPr/>
        </p:nvSpPr>
        <p:spPr bwMode="auto">
          <a:xfrm>
            <a:off x="2109907" y="3254112"/>
            <a:ext cx="198418" cy="203729"/>
          </a:xfrm>
          <a:custGeom>
            <a:avLst/>
            <a:gdLst>
              <a:gd name="T0" fmla="*/ 63 w 125"/>
              <a:gd name="T1" fmla="*/ 128 h 128"/>
              <a:gd name="T2" fmla="*/ 75 w 125"/>
              <a:gd name="T3" fmla="*/ 127 h 128"/>
              <a:gd name="T4" fmla="*/ 88 w 125"/>
              <a:gd name="T5" fmla="*/ 123 h 128"/>
              <a:gd name="T6" fmla="*/ 98 w 125"/>
              <a:gd name="T7" fmla="*/ 117 h 128"/>
              <a:gd name="T8" fmla="*/ 107 w 125"/>
              <a:gd name="T9" fmla="*/ 110 h 128"/>
              <a:gd name="T10" fmla="*/ 114 w 125"/>
              <a:gd name="T11" fmla="*/ 101 h 128"/>
              <a:gd name="T12" fmla="*/ 120 w 125"/>
              <a:gd name="T13" fmla="*/ 90 h 128"/>
              <a:gd name="T14" fmla="*/ 123 w 125"/>
              <a:gd name="T15" fmla="*/ 77 h 128"/>
              <a:gd name="T16" fmla="*/ 125 w 125"/>
              <a:gd name="T17" fmla="*/ 64 h 128"/>
              <a:gd name="T18" fmla="*/ 123 w 125"/>
              <a:gd name="T19" fmla="*/ 51 h 128"/>
              <a:gd name="T20" fmla="*/ 120 w 125"/>
              <a:gd name="T21" fmla="*/ 40 h 128"/>
              <a:gd name="T22" fmla="*/ 114 w 125"/>
              <a:gd name="T23" fmla="*/ 29 h 128"/>
              <a:gd name="T24" fmla="*/ 107 w 125"/>
              <a:gd name="T25" fmla="*/ 18 h 128"/>
              <a:gd name="T26" fmla="*/ 98 w 125"/>
              <a:gd name="T27" fmla="*/ 11 h 128"/>
              <a:gd name="T28" fmla="*/ 88 w 125"/>
              <a:gd name="T29" fmla="*/ 5 h 128"/>
              <a:gd name="T30" fmla="*/ 75 w 125"/>
              <a:gd name="T31" fmla="*/ 2 h 128"/>
              <a:gd name="T32" fmla="*/ 63 w 125"/>
              <a:gd name="T33" fmla="*/ 0 h 128"/>
              <a:gd name="T34" fmla="*/ 50 w 125"/>
              <a:gd name="T35" fmla="*/ 2 h 128"/>
              <a:gd name="T36" fmla="*/ 37 w 125"/>
              <a:gd name="T37" fmla="*/ 5 h 128"/>
              <a:gd name="T38" fmla="*/ 29 w 125"/>
              <a:gd name="T39" fmla="*/ 11 h 128"/>
              <a:gd name="T40" fmla="*/ 18 w 125"/>
              <a:gd name="T41" fmla="*/ 18 h 128"/>
              <a:gd name="T42" fmla="*/ 11 w 125"/>
              <a:gd name="T43" fmla="*/ 29 h 128"/>
              <a:gd name="T44" fmla="*/ 5 w 125"/>
              <a:gd name="T45" fmla="*/ 40 h 128"/>
              <a:gd name="T46" fmla="*/ 2 w 125"/>
              <a:gd name="T47" fmla="*/ 51 h 128"/>
              <a:gd name="T48" fmla="*/ 0 w 125"/>
              <a:gd name="T49" fmla="*/ 64 h 128"/>
              <a:gd name="T50" fmla="*/ 2 w 125"/>
              <a:gd name="T51" fmla="*/ 77 h 128"/>
              <a:gd name="T52" fmla="*/ 5 w 125"/>
              <a:gd name="T53" fmla="*/ 90 h 128"/>
              <a:gd name="T54" fmla="*/ 11 w 125"/>
              <a:gd name="T55" fmla="*/ 101 h 128"/>
              <a:gd name="T56" fmla="*/ 18 w 125"/>
              <a:gd name="T57" fmla="*/ 110 h 128"/>
              <a:gd name="T58" fmla="*/ 29 w 125"/>
              <a:gd name="T59" fmla="*/ 117 h 128"/>
              <a:gd name="T60" fmla="*/ 37 w 125"/>
              <a:gd name="T61" fmla="*/ 123 h 128"/>
              <a:gd name="T62" fmla="*/ 50 w 125"/>
              <a:gd name="T63" fmla="*/ 127 h 128"/>
              <a:gd name="T64" fmla="*/ 63 w 125"/>
              <a:gd name="T65" fmla="*/ 1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5" h="128">
                <a:moveTo>
                  <a:pt x="63" y="128"/>
                </a:moveTo>
                <a:lnTo>
                  <a:pt x="75" y="127"/>
                </a:lnTo>
                <a:lnTo>
                  <a:pt x="88" y="123"/>
                </a:lnTo>
                <a:lnTo>
                  <a:pt x="98" y="117"/>
                </a:lnTo>
                <a:lnTo>
                  <a:pt x="107" y="110"/>
                </a:lnTo>
                <a:lnTo>
                  <a:pt x="114" y="101"/>
                </a:lnTo>
                <a:lnTo>
                  <a:pt x="120" y="90"/>
                </a:lnTo>
                <a:lnTo>
                  <a:pt x="123" y="77"/>
                </a:lnTo>
                <a:lnTo>
                  <a:pt x="125" y="64"/>
                </a:lnTo>
                <a:lnTo>
                  <a:pt x="123" y="51"/>
                </a:lnTo>
                <a:lnTo>
                  <a:pt x="120" y="40"/>
                </a:lnTo>
                <a:lnTo>
                  <a:pt x="114" y="29"/>
                </a:lnTo>
                <a:lnTo>
                  <a:pt x="107" y="18"/>
                </a:lnTo>
                <a:lnTo>
                  <a:pt x="98" y="11"/>
                </a:lnTo>
                <a:lnTo>
                  <a:pt x="88" y="5"/>
                </a:lnTo>
                <a:lnTo>
                  <a:pt x="75" y="2"/>
                </a:lnTo>
                <a:lnTo>
                  <a:pt x="63" y="0"/>
                </a:lnTo>
                <a:lnTo>
                  <a:pt x="50" y="2"/>
                </a:lnTo>
                <a:lnTo>
                  <a:pt x="37" y="5"/>
                </a:lnTo>
                <a:lnTo>
                  <a:pt x="29" y="11"/>
                </a:lnTo>
                <a:lnTo>
                  <a:pt x="18" y="18"/>
                </a:lnTo>
                <a:lnTo>
                  <a:pt x="11" y="29"/>
                </a:lnTo>
                <a:lnTo>
                  <a:pt x="5" y="40"/>
                </a:lnTo>
                <a:lnTo>
                  <a:pt x="2" y="51"/>
                </a:lnTo>
                <a:lnTo>
                  <a:pt x="0" y="64"/>
                </a:lnTo>
                <a:lnTo>
                  <a:pt x="2" y="77"/>
                </a:lnTo>
                <a:lnTo>
                  <a:pt x="5" y="90"/>
                </a:lnTo>
                <a:lnTo>
                  <a:pt x="11" y="101"/>
                </a:lnTo>
                <a:lnTo>
                  <a:pt x="18" y="110"/>
                </a:lnTo>
                <a:lnTo>
                  <a:pt x="29" y="117"/>
                </a:lnTo>
                <a:lnTo>
                  <a:pt x="37" y="123"/>
                </a:lnTo>
                <a:lnTo>
                  <a:pt x="50" y="127"/>
                </a:lnTo>
                <a:lnTo>
                  <a:pt x="63" y="128"/>
                </a:lnTo>
              </a:path>
            </a:pathLst>
          </a:custGeom>
          <a:noFill/>
          <a:ln w="6350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46" name="Freeform 3090"/>
          <p:cNvSpPr>
            <a:spLocks/>
          </p:cNvSpPr>
          <p:nvPr/>
        </p:nvSpPr>
        <p:spPr bwMode="auto">
          <a:xfrm>
            <a:off x="1263195" y="4728369"/>
            <a:ext cx="198417" cy="205581"/>
          </a:xfrm>
          <a:custGeom>
            <a:avLst/>
            <a:gdLst>
              <a:gd name="T0" fmla="*/ 63 w 125"/>
              <a:gd name="T1" fmla="*/ 129 h 129"/>
              <a:gd name="T2" fmla="*/ 75 w 125"/>
              <a:gd name="T3" fmla="*/ 127 h 129"/>
              <a:gd name="T4" fmla="*/ 88 w 125"/>
              <a:gd name="T5" fmla="*/ 123 h 129"/>
              <a:gd name="T6" fmla="*/ 98 w 125"/>
              <a:gd name="T7" fmla="*/ 118 h 129"/>
              <a:gd name="T8" fmla="*/ 107 w 125"/>
              <a:gd name="T9" fmla="*/ 110 h 129"/>
              <a:gd name="T10" fmla="*/ 115 w 125"/>
              <a:gd name="T11" fmla="*/ 101 h 129"/>
              <a:gd name="T12" fmla="*/ 120 w 125"/>
              <a:gd name="T13" fmla="*/ 90 h 129"/>
              <a:gd name="T14" fmla="*/ 123 w 125"/>
              <a:gd name="T15" fmla="*/ 77 h 129"/>
              <a:gd name="T16" fmla="*/ 125 w 125"/>
              <a:gd name="T17" fmla="*/ 64 h 129"/>
              <a:gd name="T18" fmla="*/ 123 w 125"/>
              <a:gd name="T19" fmla="*/ 51 h 129"/>
              <a:gd name="T20" fmla="*/ 120 w 125"/>
              <a:gd name="T21" fmla="*/ 39 h 129"/>
              <a:gd name="T22" fmla="*/ 115 w 125"/>
              <a:gd name="T23" fmla="*/ 28 h 129"/>
              <a:gd name="T24" fmla="*/ 107 w 125"/>
              <a:gd name="T25" fmla="*/ 18 h 129"/>
              <a:gd name="T26" fmla="*/ 98 w 125"/>
              <a:gd name="T27" fmla="*/ 11 h 129"/>
              <a:gd name="T28" fmla="*/ 88 w 125"/>
              <a:gd name="T29" fmla="*/ 6 h 129"/>
              <a:gd name="T30" fmla="*/ 75 w 125"/>
              <a:gd name="T31" fmla="*/ 2 h 129"/>
              <a:gd name="T32" fmla="*/ 63 w 125"/>
              <a:gd name="T33" fmla="*/ 0 h 129"/>
              <a:gd name="T34" fmla="*/ 50 w 125"/>
              <a:gd name="T35" fmla="*/ 2 h 129"/>
              <a:gd name="T36" fmla="*/ 38 w 125"/>
              <a:gd name="T37" fmla="*/ 6 h 129"/>
              <a:gd name="T38" fmla="*/ 27 w 125"/>
              <a:gd name="T39" fmla="*/ 11 h 129"/>
              <a:gd name="T40" fmla="*/ 18 w 125"/>
              <a:gd name="T41" fmla="*/ 18 h 129"/>
              <a:gd name="T42" fmla="*/ 11 w 125"/>
              <a:gd name="T43" fmla="*/ 28 h 129"/>
              <a:gd name="T44" fmla="*/ 5 w 125"/>
              <a:gd name="T45" fmla="*/ 39 h 129"/>
              <a:gd name="T46" fmla="*/ 2 w 125"/>
              <a:gd name="T47" fmla="*/ 51 h 129"/>
              <a:gd name="T48" fmla="*/ 0 w 125"/>
              <a:gd name="T49" fmla="*/ 64 h 129"/>
              <a:gd name="T50" fmla="*/ 2 w 125"/>
              <a:gd name="T51" fmla="*/ 77 h 129"/>
              <a:gd name="T52" fmla="*/ 5 w 125"/>
              <a:gd name="T53" fmla="*/ 90 h 129"/>
              <a:gd name="T54" fmla="*/ 11 w 125"/>
              <a:gd name="T55" fmla="*/ 101 h 129"/>
              <a:gd name="T56" fmla="*/ 18 w 125"/>
              <a:gd name="T57" fmla="*/ 110 h 129"/>
              <a:gd name="T58" fmla="*/ 27 w 125"/>
              <a:gd name="T59" fmla="*/ 118 h 129"/>
              <a:gd name="T60" fmla="*/ 38 w 125"/>
              <a:gd name="T61" fmla="*/ 123 h 129"/>
              <a:gd name="T62" fmla="*/ 50 w 125"/>
              <a:gd name="T63" fmla="*/ 127 h 129"/>
              <a:gd name="T64" fmla="*/ 63 w 125"/>
              <a:gd name="T65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5" h="129">
                <a:moveTo>
                  <a:pt x="63" y="129"/>
                </a:moveTo>
                <a:lnTo>
                  <a:pt x="75" y="127"/>
                </a:lnTo>
                <a:lnTo>
                  <a:pt x="88" y="123"/>
                </a:lnTo>
                <a:lnTo>
                  <a:pt x="98" y="118"/>
                </a:lnTo>
                <a:lnTo>
                  <a:pt x="107" y="110"/>
                </a:lnTo>
                <a:lnTo>
                  <a:pt x="115" y="101"/>
                </a:lnTo>
                <a:lnTo>
                  <a:pt x="120" y="90"/>
                </a:lnTo>
                <a:lnTo>
                  <a:pt x="123" y="77"/>
                </a:lnTo>
                <a:lnTo>
                  <a:pt x="125" y="64"/>
                </a:lnTo>
                <a:lnTo>
                  <a:pt x="123" y="51"/>
                </a:lnTo>
                <a:lnTo>
                  <a:pt x="120" y="39"/>
                </a:lnTo>
                <a:lnTo>
                  <a:pt x="115" y="28"/>
                </a:lnTo>
                <a:lnTo>
                  <a:pt x="107" y="18"/>
                </a:lnTo>
                <a:lnTo>
                  <a:pt x="98" y="11"/>
                </a:lnTo>
                <a:lnTo>
                  <a:pt x="88" y="6"/>
                </a:lnTo>
                <a:lnTo>
                  <a:pt x="75" y="2"/>
                </a:lnTo>
                <a:lnTo>
                  <a:pt x="63" y="0"/>
                </a:lnTo>
                <a:lnTo>
                  <a:pt x="50" y="2"/>
                </a:lnTo>
                <a:lnTo>
                  <a:pt x="38" y="6"/>
                </a:lnTo>
                <a:lnTo>
                  <a:pt x="27" y="11"/>
                </a:lnTo>
                <a:lnTo>
                  <a:pt x="18" y="18"/>
                </a:lnTo>
                <a:lnTo>
                  <a:pt x="11" y="28"/>
                </a:lnTo>
                <a:lnTo>
                  <a:pt x="5" y="39"/>
                </a:lnTo>
                <a:lnTo>
                  <a:pt x="2" y="51"/>
                </a:lnTo>
                <a:lnTo>
                  <a:pt x="0" y="64"/>
                </a:lnTo>
                <a:lnTo>
                  <a:pt x="2" y="77"/>
                </a:lnTo>
                <a:lnTo>
                  <a:pt x="5" y="90"/>
                </a:lnTo>
                <a:lnTo>
                  <a:pt x="11" y="101"/>
                </a:lnTo>
                <a:lnTo>
                  <a:pt x="18" y="110"/>
                </a:lnTo>
                <a:lnTo>
                  <a:pt x="27" y="118"/>
                </a:lnTo>
                <a:lnTo>
                  <a:pt x="38" y="123"/>
                </a:lnTo>
                <a:lnTo>
                  <a:pt x="50" y="127"/>
                </a:lnTo>
                <a:lnTo>
                  <a:pt x="63" y="129"/>
                </a:lnTo>
              </a:path>
            </a:pathLst>
          </a:custGeom>
          <a:noFill/>
          <a:ln w="6350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47" name="Freeform 3091"/>
          <p:cNvSpPr>
            <a:spLocks/>
          </p:cNvSpPr>
          <p:nvPr/>
        </p:nvSpPr>
        <p:spPr bwMode="auto">
          <a:xfrm>
            <a:off x="1263195" y="4893204"/>
            <a:ext cx="198417" cy="201878"/>
          </a:xfrm>
          <a:custGeom>
            <a:avLst/>
            <a:gdLst>
              <a:gd name="T0" fmla="*/ 63 w 125"/>
              <a:gd name="T1" fmla="*/ 128 h 128"/>
              <a:gd name="T2" fmla="*/ 75 w 125"/>
              <a:gd name="T3" fmla="*/ 127 h 128"/>
              <a:gd name="T4" fmla="*/ 88 w 125"/>
              <a:gd name="T5" fmla="*/ 123 h 128"/>
              <a:gd name="T6" fmla="*/ 98 w 125"/>
              <a:gd name="T7" fmla="*/ 117 h 128"/>
              <a:gd name="T8" fmla="*/ 107 w 125"/>
              <a:gd name="T9" fmla="*/ 110 h 128"/>
              <a:gd name="T10" fmla="*/ 115 w 125"/>
              <a:gd name="T11" fmla="*/ 101 h 128"/>
              <a:gd name="T12" fmla="*/ 120 w 125"/>
              <a:gd name="T13" fmla="*/ 90 h 128"/>
              <a:gd name="T14" fmla="*/ 123 w 125"/>
              <a:gd name="T15" fmla="*/ 77 h 128"/>
              <a:gd name="T16" fmla="*/ 125 w 125"/>
              <a:gd name="T17" fmla="*/ 64 h 128"/>
              <a:gd name="T18" fmla="*/ 123 w 125"/>
              <a:gd name="T19" fmla="*/ 51 h 128"/>
              <a:gd name="T20" fmla="*/ 120 w 125"/>
              <a:gd name="T21" fmla="*/ 38 h 128"/>
              <a:gd name="T22" fmla="*/ 115 w 125"/>
              <a:gd name="T23" fmla="*/ 29 h 128"/>
              <a:gd name="T24" fmla="*/ 107 w 125"/>
              <a:gd name="T25" fmla="*/ 18 h 128"/>
              <a:gd name="T26" fmla="*/ 98 w 125"/>
              <a:gd name="T27" fmla="*/ 11 h 128"/>
              <a:gd name="T28" fmla="*/ 88 w 125"/>
              <a:gd name="T29" fmla="*/ 5 h 128"/>
              <a:gd name="T30" fmla="*/ 75 w 125"/>
              <a:gd name="T31" fmla="*/ 2 h 128"/>
              <a:gd name="T32" fmla="*/ 63 w 125"/>
              <a:gd name="T33" fmla="*/ 0 h 128"/>
              <a:gd name="T34" fmla="*/ 50 w 125"/>
              <a:gd name="T35" fmla="*/ 2 h 128"/>
              <a:gd name="T36" fmla="*/ 38 w 125"/>
              <a:gd name="T37" fmla="*/ 5 h 128"/>
              <a:gd name="T38" fmla="*/ 27 w 125"/>
              <a:gd name="T39" fmla="*/ 11 h 128"/>
              <a:gd name="T40" fmla="*/ 18 w 125"/>
              <a:gd name="T41" fmla="*/ 18 h 128"/>
              <a:gd name="T42" fmla="*/ 11 w 125"/>
              <a:gd name="T43" fmla="*/ 29 h 128"/>
              <a:gd name="T44" fmla="*/ 5 w 125"/>
              <a:gd name="T45" fmla="*/ 38 h 128"/>
              <a:gd name="T46" fmla="*/ 2 w 125"/>
              <a:gd name="T47" fmla="*/ 51 h 128"/>
              <a:gd name="T48" fmla="*/ 0 w 125"/>
              <a:gd name="T49" fmla="*/ 64 h 128"/>
              <a:gd name="T50" fmla="*/ 2 w 125"/>
              <a:gd name="T51" fmla="*/ 77 h 128"/>
              <a:gd name="T52" fmla="*/ 5 w 125"/>
              <a:gd name="T53" fmla="*/ 90 h 128"/>
              <a:gd name="T54" fmla="*/ 11 w 125"/>
              <a:gd name="T55" fmla="*/ 101 h 128"/>
              <a:gd name="T56" fmla="*/ 18 w 125"/>
              <a:gd name="T57" fmla="*/ 110 h 128"/>
              <a:gd name="T58" fmla="*/ 27 w 125"/>
              <a:gd name="T59" fmla="*/ 117 h 128"/>
              <a:gd name="T60" fmla="*/ 38 w 125"/>
              <a:gd name="T61" fmla="*/ 123 h 128"/>
              <a:gd name="T62" fmla="*/ 50 w 125"/>
              <a:gd name="T63" fmla="*/ 127 h 128"/>
              <a:gd name="T64" fmla="*/ 63 w 125"/>
              <a:gd name="T65" fmla="*/ 1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5" h="128">
                <a:moveTo>
                  <a:pt x="63" y="128"/>
                </a:moveTo>
                <a:lnTo>
                  <a:pt x="75" y="127"/>
                </a:lnTo>
                <a:lnTo>
                  <a:pt x="88" y="123"/>
                </a:lnTo>
                <a:lnTo>
                  <a:pt x="98" y="117"/>
                </a:lnTo>
                <a:lnTo>
                  <a:pt x="107" y="110"/>
                </a:lnTo>
                <a:lnTo>
                  <a:pt x="115" y="101"/>
                </a:lnTo>
                <a:lnTo>
                  <a:pt x="120" y="90"/>
                </a:lnTo>
                <a:lnTo>
                  <a:pt x="123" y="77"/>
                </a:lnTo>
                <a:lnTo>
                  <a:pt x="125" y="64"/>
                </a:lnTo>
                <a:lnTo>
                  <a:pt x="123" y="51"/>
                </a:lnTo>
                <a:lnTo>
                  <a:pt x="120" y="38"/>
                </a:lnTo>
                <a:lnTo>
                  <a:pt x="115" y="29"/>
                </a:lnTo>
                <a:lnTo>
                  <a:pt x="107" y="18"/>
                </a:lnTo>
                <a:lnTo>
                  <a:pt x="98" y="11"/>
                </a:lnTo>
                <a:lnTo>
                  <a:pt x="88" y="5"/>
                </a:lnTo>
                <a:lnTo>
                  <a:pt x="75" y="2"/>
                </a:lnTo>
                <a:lnTo>
                  <a:pt x="63" y="0"/>
                </a:lnTo>
                <a:lnTo>
                  <a:pt x="50" y="2"/>
                </a:lnTo>
                <a:lnTo>
                  <a:pt x="38" y="5"/>
                </a:lnTo>
                <a:lnTo>
                  <a:pt x="27" y="11"/>
                </a:lnTo>
                <a:lnTo>
                  <a:pt x="18" y="18"/>
                </a:lnTo>
                <a:lnTo>
                  <a:pt x="11" y="29"/>
                </a:lnTo>
                <a:lnTo>
                  <a:pt x="5" y="38"/>
                </a:lnTo>
                <a:lnTo>
                  <a:pt x="2" y="51"/>
                </a:lnTo>
                <a:lnTo>
                  <a:pt x="0" y="64"/>
                </a:lnTo>
                <a:lnTo>
                  <a:pt x="2" y="77"/>
                </a:lnTo>
                <a:lnTo>
                  <a:pt x="5" y="90"/>
                </a:lnTo>
                <a:lnTo>
                  <a:pt x="11" y="101"/>
                </a:lnTo>
                <a:lnTo>
                  <a:pt x="18" y="110"/>
                </a:lnTo>
                <a:lnTo>
                  <a:pt x="27" y="117"/>
                </a:lnTo>
                <a:lnTo>
                  <a:pt x="38" y="123"/>
                </a:lnTo>
                <a:lnTo>
                  <a:pt x="50" y="127"/>
                </a:lnTo>
                <a:lnTo>
                  <a:pt x="63" y="128"/>
                </a:lnTo>
              </a:path>
            </a:pathLst>
          </a:custGeom>
          <a:noFill/>
          <a:ln w="6350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48" name="Freeform 3092"/>
          <p:cNvSpPr>
            <a:spLocks/>
          </p:cNvSpPr>
          <p:nvPr/>
        </p:nvSpPr>
        <p:spPr bwMode="auto">
          <a:xfrm>
            <a:off x="1846660" y="4728369"/>
            <a:ext cx="198418" cy="205581"/>
          </a:xfrm>
          <a:custGeom>
            <a:avLst/>
            <a:gdLst>
              <a:gd name="T0" fmla="*/ 62 w 125"/>
              <a:gd name="T1" fmla="*/ 129 h 129"/>
              <a:gd name="T2" fmla="*/ 75 w 125"/>
              <a:gd name="T3" fmla="*/ 127 h 129"/>
              <a:gd name="T4" fmla="*/ 87 w 125"/>
              <a:gd name="T5" fmla="*/ 123 h 129"/>
              <a:gd name="T6" fmla="*/ 98 w 125"/>
              <a:gd name="T7" fmla="*/ 118 h 129"/>
              <a:gd name="T8" fmla="*/ 107 w 125"/>
              <a:gd name="T9" fmla="*/ 110 h 129"/>
              <a:gd name="T10" fmla="*/ 114 w 125"/>
              <a:gd name="T11" fmla="*/ 101 h 129"/>
              <a:gd name="T12" fmla="*/ 121 w 125"/>
              <a:gd name="T13" fmla="*/ 90 h 129"/>
              <a:gd name="T14" fmla="*/ 125 w 125"/>
              <a:gd name="T15" fmla="*/ 77 h 129"/>
              <a:gd name="T16" fmla="*/ 125 w 125"/>
              <a:gd name="T17" fmla="*/ 64 h 129"/>
              <a:gd name="T18" fmla="*/ 125 w 125"/>
              <a:gd name="T19" fmla="*/ 51 h 129"/>
              <a:gd name="T20" fmla="*/ 121 w 125"/>
              <a:gd name="T21" fmla="*/ 39 h 129"/>
              <a:gd name="T22" fmla="*/ 114 w 125"/>
              <a:gd name="T23" fmla="*/ 28 h 129"/>
              <a:gd name="T24" fmla="*/ 107 w 125"/>
              <a:gd name="T25" fmla="*/ 18 h 129"/>
              <a:gd name="T26" fmla="*/ 98 w 125"/>
              <a:gd name="T27" fmla="*/ 11 h 129"/>
              <a:gd name="T28" fmla="*/ 87 w 125"/>
              <a:gd name="T29" fmla="*/ 6 h 129"/>
              <a:gd name="T30" fmla="*/ 75 w 125"/>
              <a:gd name="T31" fmla="*/ 2 h 129"/>
              <a:gd name="T32" fmla="*/ 62 w 125"/>
              <a:gd name="T33" fmla="*/ 0 h 129"/>
              <a:gd name="T34" fmla="*/ 50 w 125"/>
              <a:gd name="T35" fmla="*/ 2 h 129"/>
              <a:gd name="T36" fmla="*/ 39 w 125"/>
              <a:gd name="T37" fmla="*/ 6 h 129"/>
              <a:gd name="T38" fmla="*/ 28 w 125"/>
              <a:gd name="T39" fmla="*/ 11 h 129"/>
              <a:gd name="T40" fmla="*/ 19 w 125"/>
              <a:gd name="T41" fmla="*/ 18 h 129"/>
              <a:gd name="T42" fmla="*/ 10 w 125"/>
              <a:gd name="T43" fmla="*/ 28 h 129"/>
              <a:gd name="T44" fmla="*/ 5 w 125"/>
              <a:gd name="T45" fmla="*/ 39 h 129"/>
              <a:gd name="T46" fmla="*/ 1 w 125"/>
              <a:gd name="T47" fmla="*/ 51 h 129"/>
              <a:gd name="T48" fmla="*/ 0 w 125"/>
              <a:gd name="T49" fmla="*/ 64 h 129"/>
              <a:gd name="T50" fmla="*/ 1 w 125"/>
              <a:gd name="T51" fmla="*/ 77 h 129"/>
              <a:gd name="T52" fmla="*/ 5 w 125"/>
              <a:gd name="T53" fmla="*/ 90 h 129"/>
              <a:gd name="T54" fmla="*/ 10 w 125"/>
              <a:gd name="T55" fmla="*/ 101 h 129"/>
              <a:gd name="T56" fmla="*/ 19 w 125"/>
              <a:gd name="T57" fmla="*/ 110 h 129"/>
              <a:gd name="T58" fmla="*/ 28 w 125"/>
              <a:gd name="T59" fmla="*/ 118 h 129"/>
              <a:gd name="T60" fmla="*/ 39 w 125"/>
              <a:gd name="T61" fmla="*/ 123 h 129"/>
              <a:gd name="T62" fmla="*/ 50 w 125"/>
              <a:gd name="T63" fmla="*/ 127 h 129"/>
              <a:gd name="T64" fmla="*/ 62 w 125"/>
              <a:gd name="T65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5" h="129">
                <a:moveTo>
                  <a:pt x="62" y="129"/>
                </a:moveTo>
                <a:lnTo>
                  <a:pt x="75" y="127"/>
                </a:lnTo>
                <a:lnTo>
                  <a:pt x="87" y="123"/>
                </a:lnTo>
                <a:lnTo>
                  <a:pt x="98" y="118"/>
                </a:lnTo>
                <a:lnTo>
                  <a:pt x="107" y="110"/>
                </a:lnTo>
                <a:lnTo>
                  <a:pt x="114" y="101"/>
                </a:lnTo>
                <a:lnTo>
                  <a:pt x="121" y="90"/>
                </a:lnTo>
                <a:lnTo>
                  <a:pt x="125" y="77"/>
                </a:lnTo>
                <a:lnTo>
                  <a:pt x="125" y="64"/>
                </a:lnTo>
                <a:lnTo>
                  <a:pt x="125" y="51"/>
                </a:lnTo>
                <a:lnTo>
                  <a:pt x="121" y="39"/>
                </a:lnTo>
                <a:lnTo>
                  <a:pt x="114" y="28"/>
                </a:lnTo>
                <a:lnTo>
                  <a:pt x="107" y="18"/>
                </a:lnTo>
                <a:lnTo>
                  <a:pt x="98" y="11"/>
                </a:lnTo>
                <a:lnTo>
                  <a:pt x="87" y="6"/>
                </a:lnTo>
                <a:lnTo>
                  <a:pt x="75" y="2"/>
                </a:lnTo>
                <a:lnTo>
                  <a:pt x="62" y="0"/>
                </a:lnTo>
                <a:lnTo>
                  <a:pt x="50" y="2"/>
                </a:lnTo>
                <a:lnTo>
                  <a:pt x="39" y="6"/>
                </a:lnTo>
                <a:lnTo>
                  <a:pt x="28" y="11"/>
                </a:lnTo>
                <a:lnTo>
                  <a:pt x="19" y="18"/>
                </a:lnTo>
                <a:lnTo>
                  <a:pt x="10" y="28"/>
                </a:lnTo>
                <a:lnTo>
                  <a:pt x="5" y="39"/>
                </a:lnTo>
                <a:lnTo>
                  <a:pt x="1" y="51"/>
                </a:lnTo>
                <a:lnTo>
                  <a:pt x="0" y="64"/>
                </a:lnTo>
                <a:lnTo>
                  <a:pt x="1" y="77"/>
                </a:lnTo>
                <a:lnTo>
                  <a:pt x="5" y="90"/>
                </a:lnTo>
                <a:lnTo>
                  <a:pt x="10" y="101"/>
                </a:lnTo>
                <a:lnTo>
                  <a:pt x="19" y="110"/>
                </a:lnTo>
                <a:lnTo>
                  <a:pt x="28" y="118"/>
                </a:lnTo>
                <a:lnTo>
                  <a:pt x="39" y="123"/>
                </a:lnTo>
                <a:lnTo>
                  <a:pt x="50" y="127"/>
                </a:lnTo>
                <a:lnTo>
                  <a:pt x="62" y="129"/>
                </a:lnTo>
              </a:path>
            </a:pathLst>
          </a:custGeom>
          <a:noFill/>
          <a:ln w="6350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49" name="Freeform 3093"/>
          <p:cNvSpPr>
            <a:spLocks/>
          </p:cNvSpPr>
          <p:nvPr/>
        </p:nvSpPr>
        <p:spPr bwMode="auto">
          <a:xfrm>
            <a:off x="1846660" y="4893204"/>
            <a:ext cx="198418" cy="201878"/>
          </a:xfrm>
          <a:custGeom>
            <a:avLst/>
            <a:gdLst>
              <a:gd name="T0" fmla="*/ 62 w 125"/>
              <a:gd name="T1" fmla="*/ 128 h 128"/>
              <a:gd name="T2" fmla="*/ 75 w 125"/>
              <a:gd name="T3" fmla="*/ 127 h 128"/>
              <a:gd name="T4" fmla="*/ 87 w 125"/>
              <a:gd name="T5" fmla="*/ 123 h 128"/>
              <a:gd name="T6" fmla="*/ 98 w 125"/>
              <a:gd name="T7" fmla="*/ 117 h 128"/>
              <a:gd name="T8" fmla="*/ 107 w 125"/>
              <a:gd name="T9" fmla="*/ 110 h 128"/>
              <a:gd name="T10" fmla="*/ 114 w 125"/>
              <a:gd name="T11" fmla="*/ 101 h 128"/>
              <a:gd name="T12" fmla="*/ 121 w 125"/>
              <a:gd name="T13" fmla="*/ 90 h 128"/>
              <a:gd name="T14" fmla="*/ 125 w 125"/>
              <a:gd name="T15" fmla="*/ 77 h 128"/>
              <a:gd name="T16" fmla="*/ 125 w 125"/>
              <a:gd name="T17" fmla="*/ 64 h 128"/>
              <a:gd name="T18" fmla="*/ 125 w 125"/>
              <a:gd name="T19" fmla="*/ 51 h 128"/>
              <a:gd name="T20" fmla="*/ 121 w 125"/>
              <a:gd name="T21" fmla="*/ 38 h 128"/>
              <a:gd name="T22" fmla="*/ 114 w 125"/>
              <a:gd name="T23" fmla="*/ 29 h 128"/>
              <a:gd name="T24" fmla="*/ 107 w 125"/>
              <a:gd name="T25" fmla="*/ 18 h 128"/>
              <a:gd name="T26" fmla="*/ 98 w 125"/>
              <a:gd name="T27" fmla="*/ 11 h 128"/>
              <a:gd name="T28" fmla="*/ 87 w 125"/>
              <a:gd name="T29" fmla="*/ 5 h 128"/>
              <a:gd name="T30" fmla="*/ 75 w 125"/>
              <a:gd name="T31" fmla="*/ 2 h 128"/>
              <a:gd name="T32" fmla="*/ 62 w 125"/>
              <a:gd name="T33" fmla="*/ 0 h 128"/>
              <a:gd name="T34" fmla="*/ 50 w 125"/>
              <a:gd name="T35" fmla="*/ 2 h 128"/>
              <a:gd name="T36" fmla="*/ 39 w 125"/>
              <a:gd name="T37" fmla="*/ 5 h 128"/>
              <a:gd name="T38" fmla="*/ 28 w 125"/>
              <a:gd name="T39" fmla="*/ 11 h 128"/>
              <a:gd name="T40" fmla="*/ 19 w 125"/>
              <a:gd name="T41" fmla="*/ 18 h 128"/>
              <a:gd name="T42" fmla="*/ 10 w 125"/>
              <a:gd name="T43" fmla="*/ 29 h 128"/>
              <a:gd name="T44" fmla="*/ 5 w 125"/>
              <a:gd name="T45" fmla="*/ 38 h 128"/>
              <a:gd name="T46" fmla="*/ 1 w 125"/>
              <a:gd name="T47" fmla="*/ 51 h 128"/>
              <a:gd name="T48" fmla="*/ 0 w 125"/>
              <a:gd name="T49" fmla="*/ 64 h 128"/>
              <a:gd name="T50" fmla="*/ 1 w 125"/>
              <a:gd name="T51" fmla="*/ 77 h 128"/>
              <a:gd name="T52" fmla="*/ 5 w 125"/>
              <a:gd name="T53" fmla="*/ 90 h 128"/>
              <a:gd name="T54" fmla="*/ 10 w 125"/>
              <a:gd name="T55" fmla="*/ 101 h 128"/>
              <a:gd name="T56" fmla="*/ 19 w 125"/>
              <a:gd name="T57" fmla="*/ 110 h 128"/>
              <a:gd name="T58" fmla="*/ 28 w 125"/>
              <a:gd name="T59" fmla="*/ 117 h 128"/>
              <a:gd name="T60" fmla="*/ 39 w 125"/>
              <a:gd name="T61" fmla="*/ 123 h 128"/>
              <a:gd name="T62" fmla="*/ 50 w 125"/>
              <a:gd name="T63" fmla="*/ 127 h 128"/>
              <a:gd name="T64" fmla="*/ 62 w 125"/>
              <a:gd name="T65" fmla="*/ 1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5" h="128">
                <a:moveTo>
                  <a:pt x="62" y="128"/>
                </a:moveTo>
                <a:lnTo>
                  <a:pt x="75" y="127"/>
                </a:lnTo>
                <a:lnTo>
                  <a:pt x="87" y="123"/>
                </a:lnTo>
                <a:lnTo>
                  <a:pt x="98" y="117"/>
                </a:lnTo>
                <a:lnTo>
                  <a:pt x="107" y="110"/>
                </a:lnTo>
                <a:lnTo>
                  <a:pt x="114" y="101"/>
                </a:lnTo>
                <a:lnTo>
                  <a:pt x="121" y="90"/>
                </a:lnTo>
                <a:lnTo>
                  <a:pt x="125" y="77"/>
                </a:lnTo>
                <a:lnTo>
                  <a:pt x="125" y="64"/>
                </a:lnTo>
                <a:lnTo>
                  <a:pt x="125" y="51"/>
                </a:lnTo>
                <a:lnTo>
                  <a:pt x="121" y="38"/>
                </a:lnTo>
                <a:lnTo>
                  <a:pt x="114" y="29"/>
                </a:lnTo>
                <a:lnTo>
                  <a:pt x="107" y="18"/>
                </a:lnTo>
                <a:lnTo>
                  <a:pt x="98" y="11"/>
                </a:lnTo>
                <a:lnTo>
                  <a:pt x="87" y="5"/>
                </a:lnTo>
                <a:lnTo>
                  <a:pt x="75" y="2"/>
                </a:lnTo>
                <a:lnTo>
                  <a:pt x="62" y="0"/>
                </a:lnTo>
                <a:lnTo>
                  <a:pt x="50" y="2"/>
                </a:lnTo>
                <a:lnTo>
                  <a:pt x="39" y="5"/>
                </a:lnTo>
                <a:lnTo>
                  <a:pt x="28" y="11"/>
                </a:lnTo>
                <a:lnTo>
                  <a:pt x="19" y="18"/>
                </a:lnTo>
                <a:lnTo>
                  <a:pt x="10" y="29"/>
                </a:lnTo>
                <a:lnTo>
                  <a:pt x="5" y="38"/>
                </a:lnTo>
                <a:lnTo>
                  <a:pt x="1" y="51"/>
                </a:lnTo>
                <a:lnTo>
                  <a:pt x="0" y="64"/>
                </a:lnTo>
                <a:lnTo>
                  <a:pt x="1" y="77"/>
                </a:lnTo>
                <a:lnTo>
                  <a:pt x="5" y="90"/>
                </a:lnTo>
                <a:lnTo>
                  <a:pt x="10" y="101"/>
                </a:lnTo>
                <a:lnTo>
                  <a:pt x="19" y="110"/>
                </a:lnTo>
                <a:lnTo>
                  <a:pt x="28" y="117"/>
                </a:lnTo>
                <a:lnTo>
                  <a:pt x="39" y="123"/>
                </a:lnTo>
                <a:lnTo>
                  <a:pt x="50" y="127"/>
                </a:lnTo>
                <a:lnTo>
                  <a:pt x="62" y="128"/>
                </a:lnTo>
              </a:path>
            </a:pathLst>
          </a:custGeom>
          <a:noFill/>
          <a:ln w="6350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50" name="Freeform 3094"/>
          <p:cNvSpPr>
            <a:spLocks/>
          </p:cNvSpPr>
          <p:nvPr/>
        </p:nvSpPr>
        <p:spPr bwMode="auto">
          <a:xfrm>
            <a:off x="2430126" y="4728369"/>
            <a:ext cx="198417" cy="205581"/>
          </a:xfrm>
          <a:custGeom>
            <a:avLst/>
            <a:gdLst>
              <a:gd name="T0" fmla="*/ 63 w 125"/>
              <a:gd name="T1" fmla="*/ 129 h 129"/>
              <a:gd name="T2" fmla="*/ 75 w 125"/>
              <a:gd name="T3" fmla="*/ 127 h 129"/>
              <a:gd name="T4" fmla="*/ 86 w 125"/>
              <a:gd name="T5" fmla="*/ 123 h 129"/>
              <a:gd name="T6" fmla="*/ 97 w 125"/>
              <a:gd name="T7" fmla="*/ 118 h 129"/>
              <a:gd name="T8" fmla="*/ 105 w 125"/>
              <a:gd name="T9" fmla="*/ 110 h 129"/>
              <a:gd name="T10" fmla="*/ 114 w 125"/>
              <a:gd name="T11" fmla="*/ 101 h 129"/>
              <a:gd name="T12" fmla="*/ 120 w 125"/>
              <a:gd name="T13" fmla="*/ 90 h 129"/>
              <a:gd name="T14" fmla="*/ 123 w 125"/>
              <a:gd name="T15" fmla="*/ 77 h 129"/>
              <a:gd name="T16" fmla="*/ 125 w 125"/>
              <a:gd name="T17" fmla="*/ 64 h 129"/>
              <a:gd name="T18" fmla="*/ 123 w 125"/>
              <a:gd name="T19" fmla="*/ 51 h 129"/>
              <a:gd name="T20" fmla="*/ 120 w 125"/>
              <a:gd name="T21" fmla="*/ 39 h 129"/>
              <a:gd name="T22" fmla="*/ 114 w 125"/>
              <a:gd name="T23" fmla="*/ 28 h 129"/>
              <a:gd name="T24" fmla="*/ 105 w 125"/>
              <a:gd name="T25" fmla="*/ 18 h 129"/>
              <a:gd name="T26" fmla="*/ 97 w 125"/>
              <a:gd name="T27" fmla="*/ 11 h 129"/>
              <a:gd name="T28" fmla="*/ 86 w 125"/>
              <a:gd name="T29" fmla="*/ 6 h 129"/>
              <a:gd name="T30" fmla="*/ 75 w 125"/>
              <a:gd name="T31" fmla="*/ 2 h 129"/>
              <a:gd name="T32" fmla="*/ 63 w 125"/>
              <a:gd name="T33" fmla="*/ 0 h 129"/>
              <a:gd name="T34" fmla="*/ 50 w 125"/>
              <a:gd name="T35" fmla="*/ 2 h 129"/>
              <a:gd name="T36" fmla="*/ 38 w 125"/>
              <a:gd name="T37" fmla="*/ 6 h 129"/>
              <a:gd name="T38" fmla="*/ 27 w 125"/>
              <a:gd name="T39" fmla="*/ 11 h 129"/>
              <a:gd name="T40" fmla="*/ 18 w 125"/>
              <a:gd name="T41" fmla="*/ 18 h 129"/>
              <a:gd name="T42" fmla="*/ 11 w 125"/>
              <a:gd name="T43" fmla="*/ 28 h 129"/>
              <a:gd name="T44" fmla="*/ 4 w 125"/>
              <a:gd name="T45" fmla="*/ 39 h 129"/>
              <a:gd name="T46" fmla="*/ 0 w 125"/>
              <a:gd name="T47" fmla="*/ 51 h 129"/>
              <a:gd name="T48" fmla="*/ 0 w 125"/>
              <a:gd name="T49" fmla="*/ 64 h 129"/>
              <a:gd name="T50" fmla="*/ 0 w 125"/>
              <a:gd name="T51" fmla="*/ 77 h 129"/>
              <a:gd name="T52" fmla="*/ 4 w 125"/>
              <a:gd name="T53" fmla="*/ 90 h 129"/>
              <a:gd name="T54" fmla="*/ 11 w 125"/>
              <a:gd name="T55" fmla="*/ 101 h 129"/>
              <a:gd name="T56" fmla="*/ 18 w 125"/>
              <a:gd name="T57" fmla="*/ 110 h 129"/>
              <a:gd name="T58" fmla="*/ 27 w 125"/>
              <a:gd name="T59" fmla="*/ 118 h 129"/>
              <a:gd name="T60" fmla="*/ 38 w 125"/>
              <a:gd name="T61" fmla="*/ 123 h 129"/>
              <a:gd name="T62" fmla="*/ 50 w 125"/>
              <a:gd name="T63" fmla="*/ 127 h 129"/>
              <a:gd name="T64" fmla="*/ 63 w 125"/>
              <a:gd name="T65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5" h="129">
                <a:moveTo>
                  <a:pt x="63" y="129"/>
                </a:moveTo>
                <a:lnTo>
                  <a:pt x="75" y="127"/>
                </a:lnTo>
                <a:lnTo>
                  <a:pt x="86" y="123"/>
                </a:lnTo>
                <a:lnTo>
                  <a:pt x="97" y="118"/>
                </a:lnTo>
                <a:lnTo>
                  <a:pt x="105" y="110"/>
                </a:lnTo>
                <a:lnTo>
                  <a:pt x="114" y="101"/>
                </a:lnTo>
                <a:lnTo>
                  <a:pt x="120" y="90"/>
                </a:lnTo>
                <a:lnTo>
                  <a:pt x="123" y="77"/>
                </a:lnTo>
                <a:lnTo>
                  <a:pt x="125" y="64"/>
                </a:lnTo>
                <a:lnTo>
                  <a:pt x="123" y="51"/>
                </a:lnTo>
                <a:lnTo>
                  <a:pt x="120" y="39"/>
                </a:lnTo>
                <a:lnTo>
                  <a:pt x="114" y="28"/>
                </a:lnTo>
                <a:lnTo>
                  <a:pt x="105" y="18"/>
                </a:lnTo>
                <a:lnTo>
                  <a:pt x="97" y="11"/>
                </a:lnTo>
                <a:lnTo>
                  <a:pt x="86" y="6"/>
                </a:lnTo>
                <a:lnTo>
                  <a:pt x="75" y="2"/>
                </a:lnTo>
                <a:lnTo>
                  <a:pt x="63" y="0"/>
                </a:lnTo>
                <a:lnTo>
                  <a:pt x="50" y="2"/>
                </a:lnTo>
                <a:lnTo>
                  <a:pt x="38" y="6"/>
                </a:lnTo>
                <a:lnTo>
                  <a:pt x="27" y="11"/>
                </a:lnTo>
                <a:lnTo>
                  <a:pt x="18" y="18"/>
                </a:lnTo>
                <a:lnTo>
                  <a:pt x="11" y="28"/>
                </a:lnTo>
                <a:lnTo>
                  <a:pt x="4" y="39"/>
                </a:lnTo>
                <a:lnTo>
                  <a:pt x="0" y="51"/>
                </a:lnTo>
                <a:lnTo>
                  <a:pt x="0" y="64"/>
                </a:lnTo>
                <a:lnTo>
                  <a:pt x="0" y="77"/>
                </a:lnTo>
                <a:lnTo>
                  <a:pt x="4" y="90"/>
                </a:lnTo>
                <a:lnTo>
                  <a:pt x="11" y="101"/>
                </a:lnTo>
                <a:lnTo>
                  <a:pt x="18" y="110"/>
                </a:lnTo>
                <a:lnTo>
                  <a:pt x="27" y="118"/>
                </a:lnTo>
                <a:lnTo>
                  <a:pt x="38" y="123"/>
                </a:lnTo>
                <a:lnTo>
                  <a:pt x="50" y="127"/>
                </a:lnTo>
                <a:lnTo>
                  <a:pt x="63" y="129"/>
                </a:lnTo>
              </a:path>
            </a:pathLst>
          </a:custGeom>
          <a:noFill/>
          <a:ln w="6350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51" name="Freeform 3095"/>
          <p:cNvSpPr>
            <a:spLocks/>
          </p:cNvSpPr>
          <p:nvPr/>
        </p:nvSpPr>
        <p:spPr bwMode="auto">
          <a:xfrm>
            <a:off x="2430126" y="4893204"/>
            <a:ext cx="198417" cy="201878"/>
          </a:xfrm>
          <a:custGeom>
            <a:avLst/>
            <a:gdLst>
              <a:gd name="T0" fmla="*/ 63 w 125"/>
              <a:gd name="T1" fmla="*/ 128 h 128"/>
              <a:gd name="T2" fmla="*/ 75 w 125"/>
              <a:gd name="T3" fmla="*/ 127 h 128"/>
              <a:gd name="T4" fmla="*/ 86 w 125"/>
              <a:gd name="T5" fmla="*/ 123 h 128"/>
              <a:gd name="T6" fmla="*/ 97 w 125"/>
              <a:gd name="T7" fmla="*/ 117 h 128"/>
              <a:gd name="T8" fmla="*/ 105 w 125"/>
              <a:gd name="T9" fmla="*/ 110 h 128"/>
              <a:gd name="T10" fmla="*/ 114 w 125"/>
              <a:gd name="T11" fmla="*/ 101 h 128"/>
              <a:gd name="T12" fmla="*/ 120 w 125"/>
              <a:gd name="T13" fmla="*/ 90 h 128"/>
              <a:gd name="T14" fmla="*/ 123 w 125"/>
              <a:gd name="T15" fmla="*/ 77 h 128"/>
              <a:gd name="T16" fmla="*/ 125 w 125"/>
              <a:gd name="T17" fmla="*/ 64 h 128"/>
              <a:gd name="T18" fmla="*/ 123 w 125"/>
              <a:gd name="T19" fmla="*/ 51 h 128"/>
              <a:gd name="T20" fmla="*/ 120 w 125"/>
              <a:gd name="T21" fmla="*/ 38 h 128"/>
              <a:gd name="T22" fmla="*/ 114 w 125"/>
              <a:gd name="T23" fmla="*/ 29 h 128"/>
              <a:gd name="T24" fmla="*/ 105 w 125"/>
              <a:gd name="T25" fmla="*/ 18 h 128"/>
              <a:gd name="T26" fmla="*/ 97 w 125"/>
              <a:gd name="T27" fmla="*/ 11 h 128"/>
              <a:gd name="T28" fmla="*/ 86 w 125"/>
              <a:gd name="T29" fmla="*/ 5 h 128"/>
              <a:gd name="T30" fmla="*/ 75 w 125"/>
              <a:gd name="T31" fmla="*/ 2 h 128"/>
              <a:gd name="T32" fmla="*/ 63 w 125"/>
              <a:gd name="T33" fmla="*/ 0 h 128"/>
              <a:gd name="T34" fmla="*/ 50 w 125"/>
              <a:gd name="T35" fmla="*/ 2 h 128"/>
              <a:gd name="T36" fmla="*/ 38 w 125"/>
              <a:gd name="T37" fmla="*/ 5 h 128"/>
              <a:gd name="T38" fmla="*/ 27 w 125"/>
              <a:gd name="T39" fmla="*/ 11 h 128"/>
              <a:gd name="T40" fmla="*/ 18 w 125"/>
              <a:gd name="T41" fmla="*/ 18 h 128"/>
              <a:gd name="T42" fmla="*/ 11 w 125"/>
              <a:gd name="T43" fmla="*/ 29 h 128"/>
              <a:gd name="T44" fmla="*/ 4 w 125"/>
              <a:gd name="T45" fmla="*/ 38 h 128"/>
              <a:gd name="T46" fmla="*/ 0 w 125"/>
              <a:gd name="T47" fmla="*/ 51 h 128"/>
              <a:gd name="T48" fmla="*/ 0 w 125"/>
              <a:gd name="T49" fmla="*/ 64 h 128"/>
              <a:gd name="T50" fmla="*/ 0 w 125"/>
              <a:gd name="T51" fmla="*/ 77 h 128"/>
              <a:gd name="T52" fmla="*/ 4 w 125"/>
              <a:gd name="T53" fmla="*/ 90 h 128"/>
              <a:gd name="T54" fmla="*/ 11 w 125"/>
              <a:gd name="T55" fmla="*/ 101 h 128"/>
              <a:gd name="T56" fmla="*/ 18 w 125"/>
              <a:gd name="T57" fmla="*/ 110 h 128"/>
              <a:gd name="T58" fmla="*/ 27 w 125"/>
              <a:gd name="T59" fmla="*/ 117 h 128"/>
              <a:gd name="T60" fmla="*/ 38 w 125"/>
              <a:gd name="T61" fmla="*/ 123 h 128"/>
              <a:gd name="T62" fmla="*/ 50 w 125"/>
              <a:gd name="T63" fmla="*/ 127 h 128"/>
              <a:gd name="T64" fmla="*/ 63 w 125"/>
              <a:gd name="T65" fmla="*/ 1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5" h="128">
                <a:moveTo>
                  <a:pt x="63" y="128"/>
                </a:moveTo>
                <a:lnTo>
                  <a:pt x="75" y="127"/>
                </a:lnTo>
                <a:lnTo>
                  <a:pt x="86" y="123"/>
                </a:lnTo>
                <a:lnTo>
                  <a:pt x="97" y="117"/>
                </a:lnTo>
                <a:lnTo>
                  <a:pt x="105" y="110"/>
                </a:lnTo>
                <a:lnTo>
                  <a:pt x="114" y="101"/>
                </a:lnTo>
                <a:lnTo>
                  <a:pt x="120" y="90"/>
                </a:lnTo>
                <a:lnTo>
                  <a:pt x="123" y="77"/>
                </a:lnTo>
                <a:lnTo>
                  <a:pt x="125" y="64"/>
                </a:lnTo>
                <a:lnTo>
                  <a:pt x="123" y="51"/>
                </a:lnTo>
                <a:lnTo>
                  <a:pt x="120" y="38"/>
                </a:lnTo>
                <a:lnTo>
                  <a:pt x="114" y="29"/>
                </a:lnTo>
                <a:lnTo>
                  <a:pt x="105" y="18"/>
                </a:lnTo>
                <a:lnTo>
                  <a:pt x="97" y="11"/>
                </a:lnTo>
                <a:lnTo>
                  <a:pt x="86" y="5"/>
                </a:lnTo>
                <a:lnTo>
                  <a:pt x="75" y="2"/>
                </a:lnTo>
                <a:lnTo>
                  <a:pt x="63" y="0"/>
                </a:lnTo>
                <a:lnTo>
                  <a:pt x="50" y="2"/>
                </a:lnTo>
                <a:lnTo>
                  <a:pt x="38" y="5"/>
                </a:lnTo>
                <a:lnTo>
                  <a:pt x="27" y="11"/>
                </a:lnTo>
                <a:lnTo>
                  <a:pt x="18" y="18"/>
                </a:lnTo>
                <a:lnTo>
                  <a:pt x="11" y="29"/>
                </a:lnTo>
                <a:lnTo>
                  <a:pt x="4" y="38"/>
                </a:lnTo>
                <a:lnTo>
                  <a:pt x="0" y="51"/>
                </a:lnTo>
                <a:lnTo>
                  <a:pt x="0" y="64"/>
                </a:lnTo>
                <a:lnTo>
                  <a:pt x="0" y="77"/>
                </a:lnTo>
                <a:lnTo>
                  <a:pt x="4" y="90"/>
                </a:lnTo>
                <a:lnTo>
                  <a:pt x="11" y="101"/>
                </a:lnTo>
                <a:lnTo>
                  <a:pt x="18" y="110"/>
                </a:lnTo>
                <a:lnTo>
                  <a:pt x="27" y="117"/>
                </a:lnTo>
                <a:lnTo>
                  <a:pt x="38" y="123"/>
                </a:lnTo>
                <a:lnTo>
                  <a:pt x="50" y="127"/>
                </a:lnTo>
                <a:lnTo>
                  <a:pt x="63" y="128"/>
                </a:lnTo>
              </a:path>
            </a:pathLst>
          </a:custGeom>
          <a:noFill/>
          <a:ln w="6350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52" name="Freeform 3096"/>
          <p:cNvSpPr>
            <a:spLocks/>
          </p:cNvSpPr>
          <p:nvPr/>
        </p:nvSpPr>
        <p:spPr bwMode="auto">
          <a:xfrm>
            <a:off x="3013591" y="4728369"/>
            <a:ext cx="198418" cy="205581"/>
          </a:xfrm>
          <a:custGeom>
            <a:avLst/>
            <a:gdLst>
              <a:gd name="T0" fmla="*/ 62 w 125"/>
              <a:gd name="T1" fmla="*/ 129 h 129"/>
              <a:gd name="T2" fmla="*/ 75 w 125"/>
              <a:gd name="T3" fmla="*/ 127 h 129"/>
              <a:gd name="T4" fmla="*/ 87 w 125"/>
              <a:gd name="T5" fmla="*/ 123 h 129"/>
              <a:gd name="T6" fmla="*/ 98 w 125"/>
              <a:gd name="T7" fmla="*/ 118 h 129"/>
              <a:gd name="T8" fmla="*/ 107 w 125"/>
              <a:gd name="T9" fmla="*/ 110 h 129"/>
              <a:gd name="T10" fmla="*/ 114 w 125"/>
              <a:gd name="T11" fmla="*/ 101 h 129"/>
              <a:gd name="T12" fmla="*/ 119 w 125"/>
              <a:gd name="T13" fmla="*/ 90 h 129"/>
              <a:gd name="T14" fmla="*/ 123 w 125"/>
              <a:gd name="T15" fmla="*/ 77 h 129"/>
              <a:gd name="T16" fmla="*/ 125 w 125"/>
              <a:gd name="T17" fmla="*/ 64 h 129"/>
              <a:gd name="T18" fmla="*/ 123 w 125"/>
              <a:gd name="T19" fmla="*/ 51 h 129"/>
              <a:gd name="T20" fmla="*/ 119 w 125"/>
              <a:gd name="T21" fmla="*/ 39 h 129"/>
              <a:gd name="T22" fmla="*/ 114 w 125"/>
              <a:gd name="T23" fmla="*/ 28 h 129"/>
              <a:gd name="T24" fmla="*/ 107 w 125"/>
              <a:gd name="T25" fmla="*/ 18 h 129"/>
              <a:gd name="T26" fmla="*/ 98 w 125"/>
              <a:gd name="T27" fmla="*/ 11 h 129"/>
              <a:gd name="T28" fmla="*/ 87 w 125"/>
              <a:gd name="T29" fmla="*/ 6 h 129"/>
              <a:gd name="T30" fmla="*/ 75 w 125"/>
              <a:gd name="T31" fmla="*/ 2 h 129"/>
              <a:gd name="T32" fmla="*/ 62 w 125"/>
              <a:gd name="T33" fmla="*/ 0 h 129"/>
              <a:gd name="T34" fmla="*/ 50 w 125"/>
              <a:gd name="T35" fmla="*/ 2 h 129"/>
              <a:gd name="T36" fmla="*/ 37 w 125"/>
              <a:gd name="T37" fmla="*/ 6 h 129"/>
              <a:gd name="T38" fmla="*/ 26 w 125"/>
              <a:gd name="T39" fmla="*/ 11 h 129"/>
              <a:gd name="T40" fmla="*/ 17 w 125"/>
              <a:gd name="T41" fmla="*/ 18 h 129"/>
              <a:gd name="T42" fmla="*/ 10 w 125"/>
              <a:gd name="T43" fmla="*/ 28 h 129"/>
              <a:gd name="T44" fmla="*/ 5 w 125"/>
              <a:gd name="T45" fmla="*/ 39 h 129"/>
              <a:gd name="T46" fmla="*/ 1 w 125"/>
              <a:gd name="T47" fmla="*/ 51 h 129"/>
              <a:gd name="T48" fmla="*/ 0 w 125"/>
              <a:gd name="T49" fmla="*/ 64 h 129"/>
              <a:gd name="T50" fmla="*/ 1 w 125"/>
              <a:gd name="T51" fmla="*/ 77 h 129"/>
              <a:gd name="T52" fmla="*/ 5 w 125"/>
              <a:gd name="T53" fmla="*/ 90 h 129"/>
              <a:gd name="T54" fmla="*/ 10 w 125"/>
              <a:gd name="T55" fmla="*/ 101 h 129"/>
              <a:gd name="T56" fmla="*/ 17 w 125"/>
              <a:gd name="T57" fmla="*/ 110 h 129"/>
              <a:gd name="T58" fmla="*/ 26 w 125"/>
              <a:gd name="T59" fmla="*/ 118 h 129"/>
              <a:gd name="T60" fmla="*/ 37 w 125"/>
              <a:gd name="T61" fmla="*/ 123 h 129"/>
              <a:gd name="T62" fmla="*/ 50 w 125"/>
              <a:gd name="T63" fmla="*/ 127 h 129"/>
              <a:gd name="T64" fmla="*/ 62 w 125"/>
              <a:gd name="T65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5" h="129">
                <a:moveTo>
                  <a:pt x="62" y="129"/>
                </a:moveTo>
                <a:lnTo>
                  <a:pt x="75" y="127"/>
                </a:lnTo>
                <a:lnTo>
                  <a:pt x="87" y="123"/>
                </a:lnTo>
                <a:lnTo>
                  <a:pt x="98" y="118"/>
                </a:lnTo>
                <a:lnTo>
                  <a:pt x="107" y="110"/>
                </a:lnTo>
                <a:lnTo>
                  <a:pt x="114" y="101"/>
                </a:lnTo>
                <a:lnTo>
                  <a:pt x="119" y="90"/>
                </a:lnTo>
                <a:lnTo>
                  <a:pt x="123" y="77"/>
                </a:lnTo>
                <a:lnTo>
                  <a:pt x="125" y="64"/>
                </a:lnTo>
                <a:lnTo>
                  <a:pt x="123" y="51"/>
                </a:lnTo>
                <a:lnTo>
                  <a:pt x="119" y="39"/>
                </a:lnTo>
                <a:lnTo>
                  <a:pt x="114" y="28"/>
                </a:lnTo>
                <a:lnTo>
                  <a:pt x="107" y="18"/>
                </a:lnTo>
                <a:lnTo>
                  <a:pt x="98" y="11"/>
                </a:lnTo>
                <a:lnTo>
                  <a:pt x="87" y="6"/>
                </a:lnTo>
                <a:lnTo>
                  <a:pt x="75" y="2"/>
                </a:lnTo>
                <a:lnTo>
                  <a:pt x="62" y="0"/>
                </a:lnTo>
                <a:lnTo>
                  <a:pt x="50" y="2"/>
                </a:lnTo>
                <a:lnTo>
                  <a:pt x="37" y="6"/>
                </a:lnTo>
                <a:lnTo>
                  <a:pt x="26" y="11"/>
                </a:lnTo>
                <a:lnTo>
                  <a:pt x="17" y="18"/>
                </a:lnTo>
                <a:lnTo>
                  <a:pt x="10" y="28"/>
                </a:lnTo>
                <a:lnTo>
                  <a:pt x="5" y="39"/>
                </a:lnTo>
                <a:lnTo>
                  <a:pt x="1" y="51"/>
                </a:lnTo>
                <a:lnTo>
                  <a:pt x="0" y="64"/>
                </a:lnTo>
                <a:lnTo>
                  <a:pt x="1" y="77"/>
                </a:lnTo>
                <a:lnTo>
                  <a:pt x="5" y="90"/>
                </a:lnTo>
                <a:lnTo>
                  <a:pt x="10" y="101"/>
                </a:lnTo>
                <a:lnTo>
                  <a:pt x="17" y="110"/>
                </a:lnTo>
                <a:lnTo>
                  <a:pt x="26" y="118"/>
                </a:lnTo>
                <a:lnTo>
                  <a:pt x="37" y="123"/>
                </a:lnTo>
                <a:lnTo>
                  <a:pt x="50" y="127"/>
                </a:lnTo>
                <a:lnTo>
                  <a:pt x="62" y="129"/>
                </a:lnTo>
              </a:path>
            </a:pathLst>
          </a:custGeom>
          <a:noFill/>
          <a:ln w="6350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53" name="Freeform 3097"/>
          <p:cNvSpPr>
            <a:spLocks/>
          </p:cNvSpPr>
          <p:nvPr/>
        </p:nvSpPr>
        <p:spPr bwMode="auto">
          <a:xfrm>
            <a:off x="3013591" y="4893204"/>
            <a:ext cx="198418" cy="201878"/>
          </a:xfrm>
          <a:custGeom>
            <a:avLst/>
            <a:gdLst>
              <a:gd name="T0" fmla="*/ 62 w 125"/>
              <a:gd name="T1" fmla="*/ 128 h 128"/>
              <a:gd name="T2" fmla="*/ 75 w 125"/>
              <a:gd name="T3" fmla="*/ 127 h 128"/>
              <a:gd name="T4" fmla="*/ 87 w 125"/>
              <a:gd name="T5" fmla="*/ 123 h 128"/>
              <a:gd name="T6" fmla="*/ 98 w 125"/>
              <a:gd name="T7" fmla="*/ 117 h 128"/>
              <a:gd name="T8" fmla="*/ 107 w 125"/>
              <a:gd name="T9" fmla="*/ 110 h 128"/>
              <a:gd name="T10" fmla="*/ 114 w 125"/>
              <a:gd name="T11" fmla="*/ 101 h 128"/>
              <a:gd name="T12" fmla="*/ 119 w 125"/>
              <a:gd name="T13" fmla="*/ 90 h 128"/>
              <a:gd name="T14" fmla="*/ 123 w 125"/>
              <a:gd name="T15" fmla="*/ 77 h 128"/>
              <a:gd name="T16" fmla="*/ 125 w 125"/>
              <a:gd name="T17" fmla="*/ 64 h 128"/>
              <a:gd name="T18" fmla="*/ 123 w 125"/>
              <a:gd name="T19" fmla="*/ 51 h 128"/>
              <a:gd name="T20" fmla="*/ 119 w 125"/>
              <a:gd name="T21" fmla="*/ 38 h 128"/>
              <a:gd name="T22" fmla="*/ 114 w 125"/>
              <a:gd name="T23" fmla="*/ 29 h 128"/>
              <a:gd name="T24" fmla="*/ 107 w 125"/>
              <a:gd name="T25" fmla="*/ 18 h 128"/>
              <a:gd name="T26" fmla="*/ 98 w 125"/>
              <a:gd name="T27" fmla="*/ 11 h 128"/>
              <a:gd name="T28" fmla="*/ 87 w 125"/>
              <a:gd name="T29" fmla="*/ 5 h 128"/>
              <a:gd name="T30" fmla="*/ 75 w 125"/>
              <a:gd name="T31" fmla="*/ 2 h 128"/>
              <a:gd name="T32" fmla="*/ 62 w 125"/>
              <a:gd name="T33" fmla="*/ 0 h 128"/>
              <a:gd name="T34" fmla="*/ 50 w 125"/>
              <a:gd name="T35" fmla="*/ 2 h 128"/>
              <a:gd name="T36" fmla="*/ 37 w 125"/>
              <a:gd name="T37" fmla="*/ 5 h 128"/>
              <a:gd name="T38" fmla="*/ 26 w 125"/>
              <a:gd name="T39" fmla="*/ 11 h 128"/>
              <a:gd name="T40" fmla="*/ 17 w 125"/>
              <a:gd name="T41" fmla="*/ 18 h 128"/>
              <a:gd name="T42" fmla="*/ 10 w 125"/>
              <a:gd name="T43" fmla="*/ 29 h 128"/>
              <a:gd name="T44" fmla="*/ 5 w 125"/>
              <a:gd name="T45" fmla="*/ 38 h 128"/>
              <a:gd name="T46" fmla="*/ 1 w 125"/>
              <a:gd name="T47" fmla="*/ 51 h 128"/>
              <a:gd name="T48" fmla="*/ 0 w 125"/>
              <a:gd name="T49" fmla="*/ 64 h 128"/>
              <a:gd name="T50" fmla="*/ 1 w 125"/>
              <a:gd name="T51" fmla="*/ 77 h 128"/>
              <a:gd name="T52" fmla="*/ 5 w 125"/>
              <a:gd name="T53" fmla="*/ 90 h 128"/>
              <a:gd name="T54" fmla="*/ 10 w 125"/>
              <a:gd name="T55" fmla="*/ 101 h 128"/>
              <a:gd name="T56" fmla="*/ 17 w 125"/>
              <a:gd name="T57" fmla="*/ 110 h 128"/>
              <a:gd name="T58" fmla="*/ 26 w 125"/>
              <a:gd name="T59" fmla="*/ 117 h 128"/>
              <a:gd name="T60" fmla="*/ 37 w 125"/>
              <a:gd name="T61" fmla="*/ 123 h 128"/>
              <a:gd name="T62" fmla="*/ 50 w 125"/>
              <a:gd name="T63" fmla="*/ 127 h 128"/>
              <a:gd name="T64" fmla="*/ 62 w 125"/>
              <a:gd name="T65" fmla="*/ 1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5" h="128">
                <a:moveTo>
                  <a:pt x="62" y="128"/>
                </a:moveTo>
                <a:lnTo>
                  <a:pt x="75" y="127"/>
                </a:lnTo>
                <a:lnTo>
                  <a:pt x="87" y="123"/>
                </a:lnTo>
                <a:lnTo>
                  <a:pt x="98" y="117"/>
                </a:lnTo>
                <a:lnTo>
                  <a:pt x="107" y="110"/>
                </a:lnTo>
                <a:lnTo>
                  <a:pt x="114" y="101"/>
                </a:lnTo>
                <a:lnTo>
                  <a:pt x="119" y="90"/>
                </a:lnTo>
                <a:lnTo>
                  <a:pt x="123" y="77"/>
                </a:lnTo>
                <a:lnTo>
                  <a:pt x="125" y="64"/>
                </a:lnTo>
                <a:lnTo>
                  <a:pt x="123" y="51"/>
                </a:lnTo>
                <a:lnTo>
                  <a:pt x="119" y="38"/>
                </a:lnTo>
                <a:lnTo>
                  <a:pt x="114" y="29"/>
                </a:lnTo>
                <a:lnTo>
                  <a:pt x="107" y="18"/>
                </a:lnTo>
                <a:lnTo>
                  <a:pt x="98" y="11"/>
                </a:lnTo>
                <a:lnTo>
                  <a:pt x="87" y="5"/>
                </a:lnTo>
                <a:lnTo>
                  <a:pt x="75" y="2"/>
                </a:lnTo>
                <a:lnTo>
                  <a:pt x="62" y="0"/>
                </a:lnTo>
                <a:lnTo>
                  <a:pt x="50" y="2"/>
                </a:lnTo>
                <a:lnTo>
                  <a:pt x="37" y="5"/>
                </a:lnTo>
                <a:lnTo>
                  <a:pt x="26" y="11"/>
                </a:lnTo>
                <a:lnTo>
                  <a:pt x="17" y="18"/>
                </a:lnTo>
                <a:lnTo>
                  <a:pt x="10" y="29"/>
                </a:lnTo>
                <a:lnTo>
                  <a:pt x="5" y="38"/>
                </a:lnTo>
                <a:lnTo>
                  <a:pt x="1" y="51"/>
                </a:lnTo>
                <a:lnTo>
                  <a:pt x="0" y="64"/>
                </a:lnTo>
                <a:lnTo>
                  <a:pt x="1" y="77"/>
                </a:lnTo>
                <a:lnTo>
                  <a:pt x="5" y="90"/>
                </a:lnTo>
                <a:lnTo>
                  <a:pt x="10" y="101"/>
                </a:lnTo>
                <a:lnTo>
                  <a:pt x="17" y="110"/>
                </a:lnTo>
                <a:lnTo>
                  <a:pt x="26" y="117"/>
                </a:lnTo>
                <a:lnTo>
                  <a:pt x="37" y="123"/>
                </a:lnTo>
                <a:lnTo>
                  <a:pt x="50" y="127"/>
                </a:lnTo>
                <a:lnTo>
                  <a:pt x="62" y="128"/>
                </a:lnTo>
              </a:path>
            </a:pathLst>
          </a:custGeom>
          <a:noFill/>
          <a:ln w="6350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54" name="Line 3098"/>
          <p:cNvSpPr>
            <a:spLocks noChangeShapeType="1"/>
          </p:cNvSpPr>
          <p:nvPr/>
        </p:nvSpPr>
        <p:spPr bwMode="auto">
          <a:xfrm>
            <a:off x="2210099" y="2796646"/>
            <a:ext cx="1964" cy="294482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55" name="Line 3099"/>
          <p:cNvSpPr>
            <a:spLocks noChangeShapeType="1"/>
          </p:cNvSpPr>
          <p:nvPr/>
        </p:nvSpPr>
        <p:spPr bwMode="auto">
          <a:xfrm>
            <a:off x="1363385" y="4096809"/>
            <a:ext cx="1965" cy="629708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56" name="Line 3100"/>
          <p:cNvSpPr>
            <a:spLocks noChangeShapeType="1"/>
          </p:cNvSpPr>
          <p:nvPr/>
        </p:nvSpPr>
        <p:spPr bwMode="auto">
          <a:xfrm>
            <a:off x="1944886" y="4096809"/>
            <a:ext cx="1965" cy="629708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57" name="Line 3101"/>
          <p:cNvSpPr>
            <a:spLocks noChangeShapeType="1"/>
          </p:cNvSpPr>
          <p:nvPr/>
        </p:nvSpPr>
        <p:spPr bwMode="auto">
          <a:xfrm>
            <a:off x="2530316" y="4096809"/>
            <a:ext cx="1965" cy="629708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58" name="Line 3102"/>
          <p:cNvSpPr>
            <a:spLocks noChangeShapeType="1"/>
          </p:cNvSpPr>
          <p:nvPr/>
        </p:nvSpPr>
        <p:spPr bwMode="auto">
          <a:xfrm>
            <a:off x="3111818" y="4096809"/>
            <a:ext cx="1965" cy="629708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59" name="Freeform 3103"/>
          <p:cNvSpPr>
            <a:spLocks/>
          </p:cNvSpPr>
          <p:nvPr/>
        </p:nvSpPr>
        <p:spPr bwMode="auto">
          <a:xfrm>
            <a:off x="999948" y="2787386"/>
            <a:ext cx="2526387" cy="20372"/>
          </a:xfrm>
          <a:custGeom>
            <a:avLst/>
            <a:gdLst>
              <a:gd name="T0" fmla="*/ 1591 w 1591"/>
              <a:gd name="T1" fmla="*/ 7 h 13"/>
              <a:gd name="T2" fmla="*/ 1591 w 1591"/>
              <a:gd name="T3" fmla="*/ 0 h 13"/>
              <a:gd name="T4" fmla="*/ 0 w 1591"/>
              <a:gd name="T5" fmla="*/ 0 h 13"/>
              <a:gd name="T6" fmla="*/ 0 w 1591"/>
              <a:gd name="T7" fmla="*/ 13 h 13"/>
              <a:gd name="T8" fmla="*/ 1591 w 1591"/>
              <a:gd name="T9" fmla="*/ 13 h 13"/>
              <a:gd name="T10" fmla="*/ 1591 w 1591"/>
              <a:gd name="T11" fmla="*/ 7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91" h="13">
                <a:moveTo>
                  <a:pt x="1591" y="7"/>
                </a:moveTo>
                <a:lnTo>
                  <a:pt x="1591" y="0"/>
                </a:lnTo>
                <a:lnTo>
                  <a:pt x="0" y="0"/>
                </a:lnTo>
                <a:lnTo>
                  <a:pt x="0" y="13"/>
                </a:lnTo>
                <a:lnTo>
                  <a:pt x="1591" y="13"/>
                </a:lnTo>
                <a:lnTo>
                  <a:pt x="1591" y="7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60" name="Freeform 3104"/>
          <p:cNvSpPr>
            <a:spLocks/>
          </p:cNvSpPr>
          <p:nvPr/>
        </p:nvSpPr>
        <p:spPr bwMode="auto">
          <a:xfrm>
            <a:off x="1269088" y="2589213"/>
            <a:ext cx="5894" cy="166688"/>
          </a:xfrm>
          <a:custGeom>
            <a:avLst/>
            <a:gdLst>
              <a:gd name="T0" fmla="*/ 1 w 3"/>
              <a:gd name="T1" fmla="*/ 105 h 105"/>
              <a:gd name="T2" fmla="*/ 3 w 3"/>
              <a:gd name="T3" fmla="*/ 105 h 105"/>
              <a:gd name="T4" fmla="*/ 3 w 3"/>
              <a:gd name="T5" fmla="*/ 0 h 105"/>
              <a:gd name="T6" fmla="*/ 0 w 3"/>
              <a:gd name="T7" fmla="*/ 0 h 105"/>
              <a:gd name="T8" fmla="*/ 0 w 3"/>
              <a:gd name="T9" fmla="*/ 105 h 105"/>
              <a:gd name="T10" fmla="*/ 1 w 3"/>
              <a:gd name="T11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105">
                <a:moveTo>
                  <a:pt x="1" y="105"/>
                </a:moveTo>
                <a:lnTo>
                  <a:pt x="3" y="105"/>
                </a:lnTo>
                <a:lnTo>
                  <a:pt x="3" y="0"/>
                </a:lnTo>
                <a:lnTo>
                  <a:pt x="0" y="0"/>
                </a:lnTo>
                <a:lnTo>
                  <a:pt x="0" y="105"/>
                </a:lnTo>
                <a:lnTo>
                  <a:pt x="1" y="105"/>
                </a:lnTo>
                <a:close/>
              </a:path>
            </a:pathLst>
          </a:custGeom>
          <a:solidFill>
            <a:srgbClr val="1F1A17"/>
          </a:solidFill>
          <a:ln w="9525" cmpd="sng">
            <a:solidFill>
              <a:srgbClr val="000000"/>
            </a:solidFill>
            <a:round/>
            <a:headEnd/>
            <a:tailEnd/>
          </a:ln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61" name="Freeform 3105"/>
          <p:cNvSpPr>
            <a:spLocks/>
          </p:cNvSpPr>
          <p:nvPr/>
        </p:nvSpPr>
        <p:spPr bwMode="auto">
          <a:xfrm>
            <a:off x="1235691" y="2711450"/>
            <a:ext cx="74652" cy="87049"/>
          </a:xfrm>
          <a:custGeom>
            <a:avLst/>
            <a:gdLst>
              <a:gd name="T0" fmla="*/ 23 w 47"/>
              <a:gd name="T1" fmla="*/ 55 h 55"/>
              <a:gd name="T2" fmla="*/ 47 w 47"/>
              <a:gd name="T3" fmla="*/ 0 h 55"/>
              <a:gd name="T4" fmla="*/ 47 w 47"/>
              <a:gd name="T5" fmla="*/ 0 h 55"/>
              <a:gd name="T6" fmla="*/ 45 w 47"/>
              <a:gd name="T7" fmla="*/ 2 h 55"/>
              <a:gd name="T8" fmla="*/ 43 w 47"/>
              <a:gd name="T9" fmla="*/ 2 h 55"/>
              <a:gd name="T10" fmla="*/ 41 w 47"/>
              <a:gd name="T11" fmla="*/ 2 h 55"/>
              <a:gd name="T12" fmla="*/ 40 w 47"/>
              <a:gd name="T13" fmla="*/ 4 h 55"/>
              <a:gd name="T14" fmla="*/ 40 w 47"/>
              <a:gd name="T15" fmla="*/ 4 h 55"/>
              <a:gd name="T16" fmla="*/ 38 w 47"/>
              <a:gd name="T17" fmla="*/ 4 h 55"/>
              <a:gd name="T18" fmla="*/ 36 w 47"/>
              <a:gd name="T19" fmla="*/ 4 h 55"/>
              <a:gd name="T20" fmla="*/ 34 w 47"/>
              <a:gd name="T21" fmla="*/ 4 h 55"/>
              <a:gd name="T22" fmla="*/ 32 w 47"/>
              <a:gd name="T23" fmla="*/ 6 h 55"/>
              <a:gd name="T24" fmla="*/ 32 w 47"/>
              <a:gd name="T25" fmla="*/ 6 h 55"/>
              <a:gd name="T26" fmla="*/ 31 w 47"/>
              <a:gd name="T27" fmla="*/ 6 h 55"/>
              <a:gd name="T28" fmla="*/ 29 w 47"/>
              <a:gd name="T29" fmla="*/ 6 h 55"/>
              <a:gd name="T30" fmla="*/ 27 w 47"/>
              <a:gd name="T31" fmla="*/ 6 h 55"/>
              <a:gd name="T32" fmla="*/ 27 w 47"/>
              <a:gd name="T33" fmla="*/ 6 h 55"/>
              <a:gd name="T34" fmla="*/ 25 w 47"/>
              <a:gd name="T35" fmla="*/ 6 h 55"/>
              <a:gd name="T36" fmla="*/ 23 w 47"/>
              <a:gd name="T37" fmla="*/ 6 h 55"/>
              <a:gd name="T38" fmla="*/ 22 w 47"/>
              <a:gd name="T39" fmla="*/ 6 h 55"/>
              <a:gd name="T40" fmla="*/ 20 w 47"/>
              <a:gd name="T41" fmla="*/ 6 h 55"/>
              <a:gd name="T42" fmla="*/ 20 w 47"/>
              <a:gd name="T43" fmla="*/ 6 h 55"/>
              <a:gd name="T44" fmla="*/ 18 w 47"/>
              <a:gd name="T45" fmla="*/ 6 h 55"/>
              <a:gd name="T46" fmla="*/ 16 w 47"/>
              <a:gd name="T47" fmla="*/ 6 h 55"/>
              <a:gd name="T48" fmla="*/ 15 w 47"/>
              <a:gd name="T49" fmla="*/ 6 h 55"/>
              <a:gd name="T50" fmla="*/ 13 w 47"/>
              <a:gd name="T51" fmla="*/ 6 h 55"/>
              <a:gd name="T52" fmla="*/ 13 w 47"/>
              <a:gd name="T53" fmla="*/ 4 h 55"/>
              <a:gd name="T54" fmla="*/ 11 w 47"/>
              <a:gd name="T55" fmla="*/ 4 h 55"/>
              <a:gd name="T56" fmla="*/ 9 w 47"/>
              <a:gd name="T57" fmla="*/ 4 h 55"/>
              <a:gd name="T58" fmla="*/ 7 w 47"/>
              <a:gd name="T59" fmla="*/ 4 h 55"/>
              <a:gd name="T60" fmla="*/ 7 w 47"/>
              <a:gd name="T61" fmla="*/ 4 h 55"/>
              <a:gd name="T62" fmla="*/ 6 w 47"/>
              <a:gd name="T63" fmla="*/ 2 h 55"/>
              <a:gd name="T64" fmla="*/ 4 w 47"/>
              <a:gd name="T65" fmla="*/ 2 h 55"/>
              <a:gd name="T66" fmla="*/ 2 w 47"/>
              <a:gd name="T67" fmla="*/ 2 h 55"/>
              <a:gd name="T68" fmla="*/ 0 w 47"/>
              <a:gd name="T69" fmla="*/ 0 h 55"/>
              <a:gd name="T70" fmla="*/ 23 w 47"/>
              <a:gd name="T71" fmla="*/ 55 h 55"/>
              <a:gd name="T72" fmla="*/ 23 w 47"/>
              <a:gd name="T7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7" h="55">
                <a:moveTo>
                  <a:pt x="23" y="55"/>
                </a:moveTo>
                <a:lnTo>
                  <a:pt x="47" y="0"/>
                </a:lnTo>
                <a:lnTo>
                  <a:pt x="47" y="0"/>
                </a:lnTo>
                <a:lnTo>
                  <a:pt x="45" y="2"/>
                </a:lnTo>
                <a:lnTo>
                  <a:pt x="43" y="2"/>
                </a:lnTo>
                <a:lnTo>
                  <a:pt x="41" y="2"/>
                </a:lnTo>
                <a:lnTo>
                  <a:pt x="40" y="4"/>
                </a:lnTo>
                <a:lnTo>
                  <a:pt x="40" y="4"/>
                </a:lnTo>
                <a:lnTo>
                  <a:pt x="38" y="4"/>
                </a:lnTo>
                <a:lnTo>
                  <a:pt x="36" y="4"/>
                </a:lnTo>
                <a:lnTo>
                  <a:pt x="34" y="4"/>
                </a:lnTo>
                <a:lnTo>
                  <a:pt x="32" y="6"/>
                </a:lnTo>
                <a:lnTo>
                  <a:pt x="32" y="6"/>
                </a:lnTo>
                <a:lnTo>
                  <a:pt x="31" y="6"/>
                </a:lnTo>
                <a:lnTo>
                  <a:pt x="29" y="6"/>
                </a:lnTo>
                <a:lnTo>
                  <a:pt x="27" y="6"/>
                </a:lnTo>
                <a:lnTo>
                  <a:pt x="27" y="6"/>
                </a:lnTo>
                <a:lnTo>
                  <a:pt x="25" y="6"/>
                </a:lnTo>
                <a:lnTo>
                  <a:pt x="23" y="6"/>
                </a:lnTo>
                <a:lnTo>
                  <a:pt x="22" y="6"/>
                </a:lnTo>
                <a:lnTo>
                  <a:pt x="20" y="6"/>
                </a:lnTo>
                <a:lnTo>
                  <a:pt x="20" y="6"/>
                </a:lnTo>
                <a:lnTo>
                  <a:pt x="18" y="6"/>
                </a:lnTo>
                <a:lnTo>
                  <a:pt x="16" y="6"/>
                </a:lnTo>
                <a:lnTo>
                  <a:pt x="15" y="6"/>
                </a:lnTo>
                <a:lnTo>
                  <a:pt x="13" y="6"/>
                </a:lnTo>
                <a:lnTo>
                  <a:pt x="13" y="4"/>
                </a:lnTo>
                <a:lnTo>
                  <a:pt x="11" y="4"/>
                </a:lnTo>
                <a:lnTo>
                  <a:pt x="9" y="4"/>
                </a:lnTo>
                <a:lnTo>
                  <a:pt x="7" y="4"/>
                </a:lnTo>
                <a:lnTo>
                  <a:pt x="7" y="4"/>
                </a:lnTo>
                <a:lnTo>
                  <a:pt x="6" y="2"/>
                </a:lnTo>
                <a:lnTo>
                  <a:pt x="4" y="2"/>
                </a:lnTo>
                <a:lnTo>
                  <a:pt x="2" y="2"/>
                </a:lnTo>
                <a:lnTo>
                  <a:pt x="0" y="0"/>
                </a:lnTo>
                <a:lnTo>
                  <a:pt x="23" y="55"/>
                </a:lnTo>
                <a:lnTo>
                  <a:pt x="23" y="5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62" name="Freeform 3106"/>
          <p:cNvSpPr>
            <a:spLocks/>
          </p:cNvSpPr>
          <p:nvPr/>
        </p:nvSpPr>
        <p:spPr bwMode="auto">
          <a:xfrm>
            <a:off x="1064776" y="2329921"/>
            <a:ext cx="418446" cy="259292"/>
          </a:xfrm>
          <a:custGeom>
            <a:avLst/>
            <a:gdLst>
              <a:gd name="T0" fmla="*/ 211 w 263"/>
              <a:gd name="T1" fmla="*/ 55 h 163"/>
              <a:gd name="T2" fmla="*/ 263 w 263"/>
              <a:gd name="T3" fmla="*/ 2 h 163"/>
              <a:gd name="T4" fmla="*/ 263 w 263"/>
              <a:gd name="T5" fmla="*/ 163 h 163"/>
              <a:gd name="T6" fmla="*/ 231 w 263"/>
              <a:gd name="T7" fmla="*/ 163 h 163"/>
              <a:gd name="T8" fmla="*/ 197 w 263"/>
              <a:gd name="T9" fmla="*/ 163 h 163"/>
              <a:gd name="T10" fmla="*/ 164 w 263"/>
              <a:gd name="T11" fmla="*/ 163 h 163"/>
              <a:gd name="T12" fmla="*/ 130 w 263"/>
              <a:gd name="T13" fmla="*/ 163 h 163"/>
              <a:gd name="T14" fmla="*/ 98 w 263"/>
              <a:gd name="T15" fmla="*/ 163 h 163"/>
              <a:gd name="T16" fmla="*/ 64 w 263"/>
              <a:gd name="T17" fmla="*/ 163 h 163"/>
              <a:gd name="T18" fmla="*/ 32 w 263"/>
              <a:gd name="T19" fmla="*/ 163 h 163"/>
              <a:gd name="T20" fmla="*/ 0 w 263"/>
              <a:gd name="T21" fmla="*/ 163 h 163"/>
              <a:gd name="T22" fmla="*/ 0 w 263"/>
              <a:gd name="T23" fmla="*/ 57 h 163"/>
              <a:gd name="T24" fmla="*/ 54 w 263"/>
              <a:gd name="T25" fmla="*/ 2 h 163"/>
              <a:gd name="T26" fmla="*/ 52 w 263"/>
              <a:gd name="T27" fmla="*/ 55 h 163"/>
              <a:gd name="T28" fmla="*/ 105 w 263"/>
              <a:gd name="T29" fmla="*/ 0 h 163"/>
              <a:gd name="T30" fmla="*/ 105 w 263"/>
              <a:gd name="T31" fmla="*/ 55 h 163"/>
              <a:gd name="T32" fmla="*/ 159 w 263"/>
              <a:gd name="T33" fmla="*/ 2 h 163"/>
              <a:gd name="T34" fmla="*/ 159 w 263"/>
              <a:gd name="T35" fmla="*/ 55 h 163"/>
              <a:gd name="T36" fmla="*/ 211 w 263"/>
              <a:gd name="T37" fmla="*/ 2 h 163"/>
              <a:gd name="T38" fmla="*/ 211 w 263"/>
              <a:gd name="T39" fmla="*/ 55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63" h="163">
                <a:moveTo>
                  <a:pt x="211" y="55"/>
                </a:moveTo>
                <a:lnTo>
                  <a:pt x="263" y="2"/>
                </a:lnTo>
                <a:lnTo>
                  <a:pt x="263" y="163"/>
                </a:lnTo>
                <a:lnTo>
                  <a:pt x="231" y="163"/>
                </a:lnTo>
                <a:lnTo>
                  <a:pt x="197" y="163"/>
                </a:lnTo>
                <a:lnTo>
                  <a:pt x="164" y="163"/>
                </a:lnTo>
                <a:lnTo>
                  <a:pt x="130" y="163"/>
                </a:lnTo>
                <a:lnTo>
                  <a:pt x="98" y="163"/>
                </a:lnTo>
                <a:lnTo>
                  <a:pt x="64" y="163"/>
                </a:lnTo>
                <a:lnTo>
                  <a:pt x="32" y="163"/>
                </a:lnTo>
                <a:lnTo>
                  <a:pt x="0" y="163"/>
                </a:lnTo>
                <a:lnTo>
                  <a:pt x="0" y="57"/>
                </a:lnTo>
                <a:lnTo>
                  <a:pt x="54" y="2"/>
                </a:lnTo>
                <a:lnTo>
                  <a:pt x="52" y="55"/>
                </a:lnTo>
                <a:lnTo>
                  <a:pt x="105" y="0"/>
                </a:lnTo>
                <a:lnTo>
                  <a:pt x="105" y="55"/>
                </a:lnTo>
                <a:lnTo>
                  <a:pt x="159" y="2"/>
                </a:lnTo>
                <a:lnTo>
                  <a:pt x="159" y="55"/>
                </a:lnTo>
                <a:lnTo>
                  <a:pt x="211" y="2"/>
                </a:lnTo>
                <a:lnTo>
                  <a:pt x="211" y="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63" name="Freeform 3107"/>
          <p:cNvSpPr>
            <a:spLocks/>
          </p:cNvSpPr>
          <p:nvPr/>
        </p:nvSpPr>
        <p:spPr bwMode="auto">
          <a:xfrm>
            <a:off x="1064776" y="2329921"/>
            <a:ext cx="418446" cy="259292"/>
          </a:xfrm>
          <a:custGeom>
            <a:avLst/>
            <a:gdLst>
              <a:gd name="T0" fmla="*/ 211 w 263"/>
              <a:gd name="T1" fmla="*/ 55 h 163"/>
              <a:gd name="T2" fmla="*/ 263 w 263"/>
              <a:gd name="T3" fmla="*/ 2 h 163"/>
              <a:gd name="T4" fmla="*/ 263 w 263"/>
              <a:gd name="T5" fmla="*/ 163 h 163"/>
              <a:gd name="T6" fmla="*/ 231 w 263"/>
              <a:gd name="T7" fmla="*/ 163 h 163"/>
              <a:gd name="T8" fmla="*/ 197 w 263"/>
              <a:gd name="T9" fmla="*/ 163 h 163"/>
              <a:gd name="T10" fmla="*/ 164 w 263"/>
              <a:gd name="T11" fmla="*/ 163 h 163"/>
              <a:gd name="T12" fmla="*/ 130 w 263"/>
              <a:gd name="T13" fmla="*/ 163 h 163"/>
              <a:gd name="T14" fmla="*/ 98 w 263"/>
              <a:gd name="T15" fmla="*/ 163 h 163"/>
              <a:gd name="T16" fmla="*/ 64 w 263"/>
              <a:gd name="T17" fmla="*/ 163 h 163"/>
              <a:gd name="T18" fmla="*/ 32 w 263"/>
              <a:gd name="T19" fmla="*/ 163 h 163"/>
              <a:gd name="T20" fmla="*/ 0 w 263"/>
              <a:gd name="T21" fmla="*/ 163 h 163"/>
              <a:gd name="T22" fmla="*/ 0 w 263"/>
              <a:gd name="T23" fmla="*/ 57 h 163"/>
              <a:gd name="T24" fmla="*/ 54 w 263"/>
              <a:gd name="T25" fmla="*/ 2 h 163"/>
              <a:gd name="T26" fmla="*/ 52 w 263"/>
              <a:gd name="T27" fmla="*/ 55 h 163"/>
              <a:gd name="T28" fmla="*/ 105 w 263"/>
              <a:gd name="T29" fmla="*/ 0 h 163"/>
              <a:gd name="T30" fmla="*/ 105 w 263"/>
              <a:gd name="T31" fmla="*/ 55 h 163"/>
              <a:gd name="T32" fmla="*/ 159 w 263"/>
              <a:gd name="T33" fmla="*/ 2 h 163"/>
              <a:gd name="T34" fmla="*/ 159 w 263"/>
              <a:gd name="T35" fmla="*/ 55 h 163"/>
              <a:gd name="T36" fmla="*/ 211 w 263"/>
              <a:gd name="T37" fmla="*/ 2 h 163"/>
              <a:gd name="T38" fmla="*/ 211 w 263"/>
              <a:gd name="T39" fmla="*/ 55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63" h="163">
                <a:moveTo>
                  <a:pt x="211" y="55"/>
                </a:moveTo>
                <a:lnTo>
                  <a:pt x="263" y="2"/>
                </a:lnTo>
                <a:lnTo>
                  <a:pt x="263" y="163"/>
                </a:lnTo>
                <a:lnTo>
                  <a:pt x="231" y="163"/>
                </a:lnTo>
                <a:lnTo>
                  <a:pt x="197" y="163"/>
                </a:lnTo>
                <a:lnTo>
                  <a:pt x="164" y="163"/>
                </a:lnTo>
                <a:lnTo>
                  <a:pt x="130" y="163"/>
                </a:lnTo>
                <a:lnTo>
                  <a:pt x="98" y="163"/>
                </a:lnTo>
                <a:lnTo>
                  <a:pt x="64" y="163"/>
                </a:lnTo>
                <a:lnTo>
                  <a:pt x="32" y="163"/>
                </a:lnTo>
                <a:lnTo>
                  <a:pt x="0" y="163"/>
                </a:lnTo>
                <a:lnTo>
                  <a:pt x="0" y="57"/>
                </a:lnTo>
                <a:lnTo>
                  <a:pt x="54" y="2"/>
                </a:lnTo>
                <a:lnTo>
                  <a:pt x="52" y="55"/>
                </a:lnTo>
                <a:lnTo>
                  <a:pt x="105" y="0"/>
                </a:lnTo>
                <a:lnTo>
                  <a:pt x="105" y="55"/>
                </a:lnTo>
                <a:lnTo>
                  <a:pt x="159" y="2"/>
                </a:lnTo>
                <a:lnTo>
                  <a:pt x="159" y="55"/>
                </a:lnTo>
                <a:lnTo>
                  <a:pt x="211" y="2"/>
                </a:lnTo>
                <a:lnTo>
                  <a:pt x="211" y="55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64" name="Freeform 3108"/>
          <p:cNvSpPr>
            <a:spLocks/>
          </p:cNvSpPr>
          <p:nvPr/>
        </p:nvSpPr>
        <p:spPr bwMode="auto">
          <a:xfrm>
            <a:off x="1915419" y="2324366"/>
            <a:ext cx="265211" cy="268552"/>
          </a:xfrm>
          <a:custGeom>
            <a:avLst/>
            <a:gdLst>
              <a:gd name="T0" fmla="*/ 167 w 167"/>
              <a:gd name="T1" fmla="*/ 83 h 169"/>
              <a:gd name="T2" fmla="*/ 167 w 167"/>
              <a:gd name="T3" fmla="*/ 83 h 169"/>
              <a:gd name="T4" fmla="*/ 167 w 167"/>
              <a:gd name="T5" fmla="*/ 169 h 169"/>
              <a:gd name="T6" fmla="*/ 147 w 167"/>
              <a:gd name="T7" fmla="*/ 169 h 169"/>
              <a:gd name="T8" fmla="*/ 126 w 167"/>
              <a:gd name="T9" fmla="*/ 169 h 169"/>
              <a:gd name="T10" fmla="*/ 106 w 167"/>
              <a:gd name="T11" fmla="*/ 169 h 169"/>
              <a:gd name="T12" fmla="*/ 84 w 167"/>
              <a:gd name="T13" fmla="*/ 169 h 169"/>
              <a:gd name="T14" fmla="*/ 63 w 167"/>
              <a:gd name="T15" fmla="*/ 169 h 169"/>
              <a:gd name="T16" fmla="*/ 43 w 167"/>
              <a:gd name="T17" fmla="*/ 169 h 169"/>
              <a:gd name="T18" fmla="*/ 22 w 167"/>
              <a:gd name="T19" fmla="*/ 169 h 169"/>
              <a:gd name="T20" fmla="*/ 2 w 167"/>
              <a:gd name="T21" fmla="*/ 169 h 169"/>
              <a:gd name="T22" fmla="*/ 2 w 167"/>
              <a:gd name="T23" fmla="*/ 158 h 169"/>
              <a:gd name="T24" fmla="*/ 2 w 167"/>
              <a:gd name="T25" fmla="*/ 147 h 169"/>
              <a:gd name="T26" fmla="*/ 2 w 167"/>
              <a:gd name="T27" fmla="*/ 136 h 169"/>
              <a:gd name="T28" fmla="*/ 2 w 167"/>
              <a:gd name="T29" fmla="*/ 127 h 169"/>
              <a:gd name="T30" fmla="*/ 2 w 167"/>
              <a:gd name="T31" fmla="*/ 116 h 169"/>
              <a:gd name="T32" fmla="*/ 2 w 167"/>
              <a:gd name="T33" fmla="*/ 105 h 169"/>
              <a:gd name="T34" fmla="*/ 0 w 167"/>
              <a:gd name="T35" fmla="*/ 96 h 169"/>
              <a:gd name="T36" fmla="*/ 0 w 167"/>
              <a:gd name="T37" fmla="*/ 85 h 169"/>
              <a:gd name="T38" fmla="*/ 2 w 167"/>
              <a:gd name="T39" fmla="*/ 68 h 169"/>
              <a:gd name="T40" fmla="*/ 7 w 167"/>
              <a:gd name="T41" fmla="*/ 52 h 169"/>
              <a:gd name="T42" fmla="*/ 15 w 167"/>
              <a:gd name="T43" fmla="*/ 37 h 169"/>
              <a:gd name="T44" fmla="*/ 25 w 167"/>
              <a:gd name="T45" fmla="*/ 24 h 169"/>
              <a:gd name="T46" fmla="*/ 38 w 167"/>
              <a:gd name="T47" fmla="*/ 15 h 169"/>
              <a:gd name="T48" fmla="*/ 52 w 167"/>
              <a:gd name="T49" fmla="*/ 6 h 169"/>
              <a:gd name="T50" fmla="*/ 67 w 167"/>
              <a:gd name="T51" fmla="*/ 2 h 169"/>
              <a:gd name="T52" fmla="*/ 84 w 167"/>
              <a:gd name="T53" fmla="*/ 0 h 169"/>
              <a:gd name="T54" fmla="*/ 100 w 167"/>
              <a:gd name="T55" fmla="*/ 2 h 169"/>
              <a:gd name="T56" fmla="*/ 115 w 167"/>
              <a:gd name="T57" fmla="*/ 6 h 169"/>
              <a:gd name="T58" fmla="*/ 129 w 167"/>
              <a:gd name="T59" fmla="*/ 15 h 169"/>
              <a:gd name="T60" fmla="*/ 142 w 167"/>
              <a:gd name="T61" fmla="*/ 24 h 169"/>
              <a:gd name="T62" fmla="*/ 152 w 167"/>
              <a:gd name="T63" fmla="*/ 37 h 169"/>
              <a:gd name="T64" fmla="*/ 159 w 167"/>
              <a:gd name="T65" fmla="*/ 52 h 169"/>
              <a:gd name="T66" fmla="*/ 165 w 167"/>
              <a:gd name="T67" fmla="*/ 66 h 169"/>
              <a:gd name="T68" fmla="*/ 167 w 167"/>
              <a:gd name="T69" fmla="*/ 83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7" h="169">
                <a:moveTo>
                  <a:pt x="167" y="83"/>
                </a:moveTo>
                <a:lnTo>
                  <a:pt x="167" y="83"/>
                </a:lnTo>
                <a:lnTo>
                  <a:pt x="167" y="169"/>
                </a:lnTo>
                <a:lnTo>
                  <a:pt x="147" y="169"/>
                </a:lnTo>
                <a:lnTo>
                  <a:pt x="126" y="169"/>
                </a:lnTo>
                <a:lnTo>
                  <a:pt x="106" y="169"/>
                </a:lnTo>
                <a:lnTo>
                  <a:pt x="84" y="169"/>
                </a:lnTo>
                <a:lnTo>
                  <a:pt x="63" y="169"/>
                </a:lnTo>
                <a:lnTo>
                  <a:pt x="43" y="169"/>
                </a:lnTo>
                <a:lnTo>
                  <a:pt x="22" y="169"/>
                </a:lnTo>
                <a:lnTo>
                  <a:pt x="2" y="169"/>
                </a:lnTo>
                <a:lnTo>
                  <a:pt x="2" y="158"/>
                </a:lnTo>
                <a:lnTo>
                  <a:pt x="2" y="147"/>
                </a:lnTo>
                <a:lnTo>
                  <a:pt x="2" y="136"/>
                </a:lnTo>
                <a:lnTo>
                  <a:pt x="2" y="127"/>
                </a:lnTo>
                <a:lnTo>
                  <a:pt x="2" y="116"/>
                </a:lnTo>
                <a:lnTo>
                  <a:pt x="2" y="105"/>
                </a:lnTo>
                <a:lnTo>
                  <a:pt x="0" y="96"/>
                </a:lnTo>
                <a:lnTo>
                  <a:pt x="0" y="85"/>
                </a:lnTo>
                <a:lnTo>
                  <a:pt x="2" y="68"/>
                </a:lnTo>
                <a:lnTo>
                  <a:pt x="7" y="52"/>
                </a:lnTo>
                <a:lnTo>
                  <a:pt x="15" y="37"/>
                </a:lnTo>
                <a:lnTo>
                  <a:pt x="25" y="24"/>
                </a:lnTo>
                <a:lnTo>
                  <a:pt x="38" y="15"/>
                </a:lnTo>
                <a:lnTo>
                  <a:pt x="52" y="6"/>
                </a:lnTo>
                <a:lnTo>
                  <a:pt x="67" y="2"/>
                </a:lnTo>
                <a:lnTo>
                  <a:pt x="84" y="0"/>
                </a:lnTo>
                <a:lnTo>
                  <a:pt x="100" y="2"/>
                </a:lnTo>
                <a:lnTo>
                  <a:pt x="115" y="6"/>
                </a:lnTo>
                <a:lnTo>
                  <a:pt x="129" y="15"/>
                </a:lnTo>
                <a:lnTo>
                  <a:pt x="142" y="24"/>
                </a:lnTo>
                <a:lnTo>
                  <a:pt x="152" y="37"/>
                </a:lnTo>
                <a:lnTo>
                  <a:pt x="159" y="52"/>
                </a:lnTo>
                <a:lnTo>
                  <a:pt x="165" y="66"/>
                </a:lnTo>
                <a:lnTo>
                  <a:pt x="167" y="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65" name="Freeform 3109"/>
          <p:cNvSpPr>
            <a:spLocks/>
          </p:cNvSpPr>
          <p:nvPr/>
        </p:nvSpPr>
        <p:spPr bwMode="auto">
          <a:xfrm>
            <a:off x="1915419" y="2324366"/>
            <a:ext cx="265211" cy="268552"/>
          </a:xfrm>
          <a:custGeom>
            <a:avLst/>
            <a:gdLst>
              <a:gd name="T0" fmla="*/ 167 w 167"/>
              <a:gd name="T1" fmla="*/ 83 h 169"/>
              <a:gd name="T2" fmla="*/ 167 w 167"/>
              <a:gd name="T3" fmla="*/ 83 h 169"/>
              <a:gd name="T4" fmla="*/ 167 w 167"/>
              <a:gd name="T5" fmla="*/ 169 h 169"/>
              <a:gd name="T6" fmla="*/ 147 w 167"/>
              <a:gd name="T7" fmla="*/ 169 h 169"/>
              <a:gd name="T8" fmla="*/ 126 w 167"/>
              <a:gd name="T9" fmla="*/ 169 h 169"/>
              <a:gd name="T10" fmla="*/ 106 w 167"/>
              <a:gd name="T11" fmla="*/ 169 h 169"/>
              <a:gd name="T12" fmla="*/ 84 w 167"/>
              <a:gd name="T13" fmla="*/ 169 h 169"/>
              <a:gd name="T14" fmla="*/ 63 w 167"/>
              <a:gd name="T15" fmla="*/ 169 h 169"/>
              <a:gd name="T16" fmla="*/ 43 w 167"/>
              <a:gd name="T17" fmla="*/ 169 h 169"/>
              <a:gd name="T18" fmla="*/ 22 w 167"/>
              <a:gd name="T19" fmla="*/ 169 h 169"/>
              <a:gd name="T20" fmla="*/ 2 w 167"/>
              <a:gd name="T21" fmla="*/ 169 h 169"/>
              <a:gd name="T22" fmla="*/ 2 w 167"/>
              <a:gd name="T23" fmla="*/ 158 h 169"/>
              <a:gd name="T24" fmla="*/ 2 w 167"/>
              <a:gd name="T25" fmla="*/ 147 h 169"/>
              <a:gd name="T26" fmla="*/ 2 w 167"/>
              <a:gd name="T27" fmla="*/ 136 h 169"/>
              <a:gd name="T28" fmla="*/ 2 w 167"/>
              <a:gd name="T29" fmla="*/ 127 h 169"/>
              <a:gd name="T30" fmla="*/ 2 w 167"/>
              <a:gd name="T31" fmla="*/ 116 h 169"/>
              <a:gd name="T32" fmla="*/ 2 w 167"/>
              <a:gd name="T33" fmla="*/ 105 h 169"/>
              <a:gd name="T34" fmla="*/ 0 w 167"/>
              <a:gd name="T35" fmla="*/ 96 h 169"/>
              <a:gd name="T36" fmla="*/ 0 w 167"/>
              <a:gd name="T37" fmla="*/ 85 h 169"/>
              <a:gd name="T38" fmla="*/ 2 w 167"/>
              <a:gd name="T39" fmla="*/ 68 h 169"/>
              <a:gd name="T40" fmla="*/ 7 w 167"/>
              <a:gd name="T41" fmla="*/ 52 h 169"/>
              <a:gd name="T42" fmla="*/ 15 w 167"/>
              <a:gd name="T43" fmla="*/ 37 h 169"/>
              <a:gd name="T44" fmla="*/ 25 w 167"/>
              <a:gd name="T45" fmla="*/ 24 h 169"/>
              <a:gd name="T46" fmla="*/ 38 w 167"/>
              <a:gd name="T47" fmla="*/ 15 h 169"/>
              <a:gd name="T48" fmla="*/ 52 w 167"/>
              <a:gd name="T49" fmla="*/ 6 h 169"/>
              <a:gd name="T50" fmla="*/ 67 w 167"/>
              <a:gd name="T51" fmla="*/ 2 h 169"/>
              <a:gd name="T52" fmla="*/ 84 w 167"/>
              <a:gd name="T53" fmla="*/ 0 h 169"/>
              <a:gd name="T54" fmla="*/ 100 w 167"/>
              <a:gd name="T55" fmla="*/ 2 h 169"/>
              <a:gd name="T56" fmla="*/ 115 w 167"/>
              <a:gd name="T57" fmla="*/ 6 h 169"/>
              <a:gd name="T58" fmla="*/ 129 w 167"/>
              <a:gd name="T59" fmla="*/ 15 h 169"/>
              <a:gd name="T60" fmla="*/ 142 w 167"/>
              <a:gd name="T61" fmla="*/ 24 h 169"/>
              <a:gd name="T62" fmla="*/ 152 w 167"/>
              <a:gd name="T63" fmla="*/ 37 h 169"/>
              <a:gd name="T64" fmla="*/ 159 w 167"/>
              <a:gd name="T65" fmla="*/ 52 h 169"/>
              <a:gd name="T66" fmla="*/ 165 w 167"/>
              <a:gd name="T67" fmla="*/ 66 h 169"/>
              <a:gd name="T68" fmla="*/ 167 w 167"/>
              <a:gd name="T69" fmla="*/ 83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7" h="169">
                <a:moveTo>
                  <a:pt x="167" y="83"/>
                </a:moveTo>
                <a:lnTo>
                  <a:pt x="167" y="83"/>
                </a:lnTo>
                <a:lnTo>
                  <a:pt x="167" y="169"/>
                </a:lnTo>
                <a:lnTo>
                  <a:pt x="147" y="169"/>
                </a:lnTo>
                <a:lnTo>
                  <a:pt x="126" y="169"/>
                </a:lnTo>
                <a:lnTo>
                  <a:pt x="106" y="169"/>
                </a:lnTo>
                <a:lnTo>
                  <a:pt x="84" y="169"/>
                </a:lnTo>
                <a:lnTo>
                  <a:pt x="63" y="169"/>
                </a:lnTo>
                <a:lnTo>
                  <a:pt x="43" y="169"/>
                </a:lnTo>
                <a:lnTo>
                  <a:pt x="22" y="169"/>
                </a:lnTo>
                <a:lnTo>
                  <a:pt x="2" y="169"/>
                </a:lnTo>
                <a:lnTo>
                  <a:pt x="2" y="158"/>
                </a:lnTo>
                <a:lnTo>
                  <a:pt x="2" y="147"/>
                </a:lnTo>
                <a:lnTo>
                  <a:pt x="2" y="136"/>
                </a:lnTo>
                <a:lnTo>
                  <a:pt x="2" y="127"/>
                </a:lnTo>
                <a:lnTo>
                  <a:pt x="2" y="116"/>
                </a:lnTo>
                <a:lnTo>
                  <a:pt x="2" y="105"/>
                </a:lnTo>
                <a:lnTo>
                  <a:pt x="0" y="96"/>
                </a:lnTo>
                <a:lnTo>
                  <a:pt x="0" y="85"/>
                </a:lnTo>
                <a:lnTo>
                  <a:pt x="2" y="68"/>
                </a:lnTo>
                <a:lnTo>
                  <a:pt x="7" y="52"/>
                </a:lnTo>
                <a:lnTo>
                  <a:pt x="15" y="37"/>
                </a:lnTo>
                <a:lnTo>
                  <a:pt x="25" y="24"/>
                </a:lnTo>
                <a:lnTo>
                  <a:pt x="38" y="15"/>
                </a:lnTo>
                <a:lnTo>
                  <a:pt x="52" y="6"/>
                </a:lnTo>
                <a:lnTo>
                  <a:pt x="67" y="2"/>
                </a:lnTo>
                <a:lnTo>
                  <a:pt x="84" y="0"/>
                </a:lnTo>
                <a:lnTo>
                  <a:pt x="100" y="2"/>
                </a:lnTo>
                <a:lnTo>
                  <a:pt x="115" y="6"/>
                </a:lnTo>
                <a:lnTo>
                  <a:pt x="129" y="15"/>
                </a:lnTo>
                <a:lnTo>
                  <a:pt x="142" y="24"/>
                </a:lnTo>
                <a:lnTo>
                  <a:pt x="152" y="37"/>
                </a:lnTo>
                <a:lnTo>
                  <a:pt x="159" y="52"/>
                </a:lnTo>
                <a:lnTo>
                  <a:pt x="165" y="66"/>
                </a:lnTo>
                <a:lnTo>
                  <a:pt x="167" y="83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66" name="Freeform 3110"/>
          <p:cNvSpPr>
            <a:spLocks/>
          </p:cNvSpPr>
          <p:nvPr/>
        </p:nvSpPr>
        <p:spPr bwMode="auto">
          <a:xfrm>
            <a:off x="2235637" y="2237317"/>
            <a:ext cx="275034" cy="355600"/>
          </a:xfrm>
          <a:custGeom>
            <a:avLst/>
            <a:gdLst>
              <a:gd name="T0" fmla="*/ 173 w 173"/>
              <a:gd name="T1" fmla="*/ 222 h 224"/>
              <a:gd name="T2" fmla="*/ 169 w 173"/>
              <a:gd name="T3" fmla="*/ 209 h 224"/>
              <a:gd name="T4" fmla="*/ 164 w 173"/>
              <a:gd name="T5" fmla="*/ 197 h 224"/>
              <a:gd name="T6" fmla="*/ 162 w 173"/>
              <a:gd name="T7" fmla="*/ 182 h 224"/>
              <a:gd name="T8" fmla="*/ 159 w 173"/>
              <a:gd name="T9" fmla="*/ 169 h 224"/>
              <a:gd name="T10" fmla="*/ 157 w 173"/>
              <a:gd name="T11" fmla="*/ 154 h 224"/>
              <a:gd name="T12" fmla="*/ 155 w 173"/>
              <a:gd name="T13" fmla="*/ 140 h 224"/>
              <a:gd name="T14" fmla="*/ 153 w 173"/>
              <a:gd name="T15" fmla="*/ 127 h 224"/>
              <a:gd name="T16" fmla="*/ 153 w 173"/>
              <a:gd name="T17" fmla="*/ 112 h 224"/>
              <a:gd name="T18" fmla="*/ 153 w 173"/>
              <a:gd name="T19" fmla="*/ 97 h 224"/>
              <a:gd name="T20" fmla="*/ 155 w 173"/>
              <a:gd name="T21" fmla="*/ 83 h 224"/>
              <a:gd name="T22" fmla="*/ 157 w 173"/>
              <a:gd name="T23" fmla="*/ 68 h 224"/>
              <a:gd name="T24" fmla="*/ 159 w 173"/>
              <a:gd name="T25" fmla="*/ 55 h 224"/>
              <a:gd name="T26" fmla="*/ 162 w 173"/>
              <a:gd name="T27" fmla="*/ 41 h 224"/>
              <a:gd name="T28" fmla="*/ 164 w 173"/>
              <a:gd name="T29" fmla="*/ 28 h 224"/>
              <a:gd name="T30" fmla="*/ 169 w 173"/>
              <a:gd name="T31" fmla="*/ 15 h 224"/>
              <a:gd name="T32" fmla="*/ 173 w 173"/>
              <a:gd name="T33" fmla="*/ 2 h 224"/>
              <a:gd name="T34" fmla="*/ 173 w 173"/>
              <a:gd name="T35" fmla="*/ 0 h 224"/>
              <a:gd name="T36" fmla="*/ 0 w 173"/>
              <a:gd name="T37" fmla="*/ 0 h 224"/>
              <a:gd name="T38" fmla="*/ 3 w 173"/>
              <a:gd name="T39" fmla="*/ 13 h 224"/>
              <a:gd name="T40" fmla="*/ 9 w 173"/>
              <a:gd name="T41" fmla="*/ 28 h 224"/>
              <a:gd name="T42" fmla="*/ 12 w 173"/>
              <a:gd name="T43" fmla="*/ 41 h 224"/>
              <a:gd name="T44" fmla="*/ 14 w 173"/>
              <a:gd name="T45" fmla="*/ 53 h 224"/>
              <a:gd name="T46" fmla="*/ 16 w 173"/>
              <a:gd name="T47" fmla="*/ 68 h 224"/>
              <a:gd name="T48" fmla="*/ 17 w 173"/>
              <a:gd name="T49" fmla="*/ 83 h 224"/>
              <a:gd name="T50" fmla="*/ 19 w 173"/>
              <a:gd name="T51" fmla="*/ 97 h 224"/>
              <a:gd name="T52" fmla="*/ 19 w 173"/>
              <a:gd name="T53" fmla="*/ 112 h 224"/>
              <a:gd name="T54" fmla="*/ 19 w 173"/>
              <a:gd name="T55" fmla="*/ 127 h 224"/>
              <a:gd name="T56" fmla="*/ 17 w 173"/>
              <a:gd name="T57" fmla="*/ 141 h 224"/>
              <a:gd name="T58" fmla="*/ 16 w 173"/>
              <a:gd name="T59" fmla="*/ 154 h 224"/>
              <a:gd name="T60" fmla="*/ 14 w 173"/>
              <a:gd name="T61" fmla="*/ 169 h 224"/>
              <a:gd name="T62" fmla="*/ 10 w 173"/>
              <a:gd name="T63" fmla="*/ 184 h 224"/>
              <a:gd name="T64" fmla="*/ 7 w 173"/>
              <a:gd name="T65" fmla="*/ 197 h 224"/>
              <a:gd name="T66" fmla="*/ 3 w 173"/>
              <a:gd name="T67" fmla="*/ 211 h 224"/>
              <a:gd name="T68" fmla="*/ 0 w 173"/>
              <a:gd name="T69" fmla="*/ 224 h 224"/>
              <a:gd name="T70" fmla="*/ 173 w 173"/>
              <a:gd name="T71" fmla="*/ 224 h 224"/>
              <a:gd name="T72" fmla="*/ 173 w 173"/>
              <a:gd name="T73" fmla="*/ 222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73" h="224">
                <a:moveTo>
                  <a:pt x="173" y="222"/>
                </a:moveTo>
                <a:lnTo>
                  <a:pt x="169" y="209"/>
                </a:lnTo>
                <a:lnTo>
                  <a:pt x="164" y="197"/>
                </a:lnTo>
                <a:lnTo>
                  <a:pt x="162" y="182"/>
                </a:lnTo>
                <a:lnTo>
                  <a:pt x="159" y="169"/>
                </a:lnTo>
                <a:lnTo>
                  <a:pt x="157" y="154"/>
                </a:lnTo>
                <a:lnTo>
                  <a:pt x="155" y="140"/>
                </a:lnTo>
                <a:lnTo>
                  <a:pt x="153" y="127"/>
                </a:lnTo>
                <a:lnTo>
                  <a:pt x="153" y="112"/>
                </a:lnTo>
                <a:lnTo>
                  <a:pt x="153" y="97"/>
                </a:lnTo>
                <a:lnTo>
                  <a:pt x="155" y="83"/>
                </a:lnTo>
                <a:lnTo>
                  <a:pt x="157" y="68"/>
                </a:lnTo>
                <a:lnTo>
                  <a:pt x="159" y="55"/>
                </a:lnTo>
                <a:lnTo>
                  <a:pt x="162" y="41"/>
                </a:lnTo>
                <a:lnTo>
                  <a:pt x="164" y="28"/>
                </a:lnTo>
                <a:lnTo>
                  <a:pt x="169" y="15"/>
                </a:lnTo>
                <a:lnTo>
                  <a:pt x="173" y="2"/>
                </a:lnTo>
                <a:lnTo>
                  <a:pt x="173" y="0"/>
                </a:lnTo>
                <a:lnTo>
                  <a:pt x="0" y="0"/>
                </a:lnTo>
                <a:lnTo>
                  <a:pt x="3" y="13"/>
                </a:lnTo>
                <a:lnTo>
                  <a:pt x="9" y="28"/>
                </a:lnTo>
                <a:lnTo>
                  <a:pt x="12" y="41"/>
                </a:lnTo>
                <a:lnTo>
                  <a:pt x="14" y="53"/>
                </a:lnTo>
                <a:lnTo>
                  <a:pt x="16" y="68"/>
                </a:lnTo>
                <a:lnTo>
                  <a:pt x="17" y="83"/>
                </a:lnTo>
                <a:lnTo>
                  <a:pt x="19" y="97"/>
                </a:lnTo>
                <a:lnTo>
                  <a:pt x="19" y="112"/>
                </a:lnTo>
                <a:lnTo>
                  <a:pt x="19" y="127"/>
                </a:lnTo>
                <a:lnTo>
                  <a:pt x="17" y="141"/>
                </a:lnTo>
                <a:lnTo>
                  <a:pt x="16" y="154"/>
                </a:lnTo>
                <a:lnTo>
                  <a:pt x="14" y="169"/>
                </a:lnTo>
                <a:lnTo>
                  <a:pt x="10" y="184"/>
                </a:lnTo>
                <a:lnTo>
                  <a:pt x="7" y="197"/>
                </a:lnTo>
                <a:lnTo>
                  <a:pt x="3" y="211"/>
                </a:lnTo>
                <a:lnTo>
                  <a:pt x="0" y="224"/>
                </a:lnTo>
                <a:lnTo>
                  <a:pt x="173" y="224"/>
                </a:lnTo>
                <a:lnTo>
                  <a:pt x="173" y="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67" name="Freeform 3111"/>
          <p:cNvSpPr>
            <a:spLocks/>
          </p:cNvSpPr>
          <p:nvPr/>
        </p:nvSpPr>
        <p:spPr bwMode="auto">
          <a:xfrm>
            <a:off x="2235637" y="2237317"/>
            <a:ext cx="275034" cy="355600"/>
          </a:xfrm>
          <a:custGeom>
            <a:avLst/>
            <a:gdLst>
              <a:gd name="T0" fmla="*/ 173 w 173"/>
              <a:gd name="T1" fmla="*/ 222 h 224"/>
              <a:gd name="T2" fmla="*/ 169 w 173"/>
              <a:gd name="T3" fmla="*/ 209 h 224"/>
              <a:gd name="T4" fmla="*/ 164 w 173"/>
              <a:gd name="T5" fmla="*/ 197 h 224"/>
              <a:gd name="T6" fmla="*/ 162 w 173"/>
              <a:gd name="T7" fmla="*/ 182 h 224"/>
              <a:gd name="T8" fmla="*/ 159 w 173"/>
              <a:gd name="T9" fmla="*/ 169 h 224"/>
              <a:gd name="T10" fmla="*/ 157 w 173"/>
              <a:gd name="T11" fmla="*/ 154 h 224"/>
              <a:gd name="T12" fmla="*/ 155 w 173"/>
              <a:gd name="T13" fmla="*/ 140 h 224"/>
              <a:gd name="T14" fmla="*/ 153 w 173"/>
              <a:gd name="T15" fmla="*/ 127 h 224"/>
              <a:gd name="T16" fmla="*/ 153 w 173"/>
              <a:gd name="T17" fmla="*/ 112 h 224"/>
              <a:gd name="T18" fmla="*/ 153 w 173"/>
              <a:gd name="T19" fmla="*/ 97 h 224"/>
              <a:gd name="T20" fmla="*/ 155 w 173"/>
              <a:gd name="T21" fmla="*/ 83 h 224"/>
              <a:gd name="T22" fmla="*/ 157 w 173"/>
              <a:gd name="T23" fmla="*/ 68 h 224"/>
              <a:gd name="T24" fmla="*/ 159 w 173"/>
              <a:gd name="T25" fmla="*/ 55 h 224"/>
              <a:gd name="T26" fmla="*/ 162 w 173"/>
              <a:gd name="T27" fmla="*/ 41 h 224"/>
              <a:gd name="T28" fmla="*/ 164 w 173"/>
              <a:gd name="T29" fmla="*/ 28 h 224"/>
              <a:gd name="T30" fmla="*/ 169 w 173"/>
              <a:gd name="T31" fmla="*/ 15 h 224"/>
              <a:gd name="T32" fmla="*/ 173 w 173"/>
              <a:gd name="T33" fmla="*/ 2 h 224"/>
              <a:gd name="T34" fmla="*/ 173 w 173"/>
              <a:gd name="T35" fmla="*/ 0 h 224"/>
              <a:gd name="T36" fmla="*/ 0 w 173"/>
              <a:gd name="T37" fmla="*/ 0 h 224"/>
              <a:gd name="T38" fmla="*/ 3 w 173"/>
              <a:gd name="T39" fmla="*/ 13 h 224"/>
              <a:gd name="T40" fmla="*/ 9 w 173"/>
              <a:gd name="T41" fmla="*/ 28 h 224"/>
              <a:gd name="T42" fmla="*/ 12 w 173"/>
              <a:gd name="T43" fmla="*/ 41 h 224"/>
              <a:gd name="T44" fmla="*/ 14 w 173"/>
              <a:gd name="T45" fmla="*/ 53 h 224"/>
              <a:gd name="T46" fmla="*/ 16 w 173"/>
              <a:gd name="T47" fmla="*/ 68 h 224"/>
              <a:gd name="T48" fmla="*/ 17 w 173"/>
              <a:gd name="T49" fmla="*/ 83 h 224"/>
              <a:gd name="T50" fmla="*/ 19 w 173"/>
              <a:gd name="T51" fmla="*/ 97 h 224"/>
              <a:gd name="T52" fmla="*/ 19 w 173"/>
              <a:gd name="T53" fmla="*/ 112 h 224"/>
              <a:gd name="T54" fmla="*/ 19 w 173"/>
              <a:gd name="T55" fmla="*/ 127 h 224"/>
              <a:gd name="T56" fmla="*/ 17 w 173"/>
              <a:gd name="T57" fmla="*/ 141 h 224"/>
              <a:gd name="T58" fmla="*/ 16 w 173"/>
              <a:gd name="T59" fmla="*/ 154 h 224"/>
              <a:gd name="T60" fmla="*/ 14 w 173"/>
              <a:gd name="T61" fmla="*/ 169 h 224"/>
              <a:gd name="T62" fmla="*/ 10 w 173"/>
              <a:gd name="T63" fmla="*/ 184 h 224"/>
              <a:gd name="T64" fmla="*/ 7 w 173"/>
              <a:gd name="T65" fmla="*/ 197 h 224"/>
              <a:gd name="T66" fmla="*/ 3 w 173"/>
              <a:gd name="T67" fmla="*/ 211 h 224"/>
              <a:gd name="T68" fmla="*/ 0 w 173"/>
              <a:gd name="T69" fmla="*/ 224 h 224"/>
              <a:gd name="T70" fmla="*/ 173 w 173"/>
              <a:gd name="T71" fmla="*/ 224 h 224"/>
              <a:gd name="T72" fmla="*/ 173 w 173"/>
              <a:gd name="T73" fmla="*/ 222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73" h="224">
                <a:moveTo>
                  <a:pt x="173" y="222"/>
                </a:moveTo>
                <a:lnTo>
                  <a:pt x="169" y="209"/>
                </a:lnTo>
                <a:lnTo>
                  <a:pt x="164" y="197"/>
                </a:lnTo>
                <a:lnTo>
                  <a:pt x="162" y="182"/>
                </a:lnTo>
                <a:lnTo>
                  <a:pt x="159" y="169"/>
                </a:lnTo>
                <a:lnTo>
                  <a:pt x="157" y="154"/>
                </a:lnTo>
                <a:lnTo>
                  <a:pt x="155" y="140"/>
                </a:lnTo>
                <a:lnTo>
                  <a:pt x="153" y="127"/>
                </a:lnTo>
                <a:lnTo>
                  <a:pt x="153" y="112"/>
                </a:lnTo>
                <a:lnTo>
                  <a:pt x="153" y="97"/>
                </a:lnTo>
                <a:lnTo>
                  <a:pt x="155" y="83"/>
                </a:lnTo>
                <a:lnTo>
                  <a:pt x="157" y="68"/>
                </a:lnTo>
                <a:lnTo>
                  <a:pt x="159" y="55"/>
                </a:lnTo>
                <a:lnTo>
                  <a:pt x="162" y="41"/>
                </a:lnTo>
                <a:lnTo>
                  <a:pt x="164" y="28"/>
                </a:lnTo>
                <a:lnTo>
                  <a:pt x="169" y="15"/>
                </a:lnTo>
                <a:lnTo>
                  <a:pt x="173" y="2"/>
                </a:lnTo>
                <a:lnTo>
                  <a:pt x="173" y="0"/>
                </a:lnTo>
                <a:lnTo>
                  <a:pt x="0" y="0"/>
                </a:lnTo>
                <a:lnTo>
                  <a:pt x="3" y="13"/>
                </a:lnTo>
                <a:lnTo>
                  <a:pt x="9" y="28"/>
                </a:lnTo>
                <a:lnTo>
                  <a:pt x="12" y="41"/>
                </a:lnTo>
                <a:lnTo>
                  <a:pt x="14" y="53"/>
                </a:lnTo>
                <a:lnTo>
                  <a:pt x="16" y="68"/>
                </a:lnTo>
                <a:lnTo>
                  <a:pt x="17" y="83"/>
                </a:lnTo>
                <a:lnTo>
                  <a:pt x="19" y="97"/>
                </a:lnTo>
                <a:lnTo>
                  <a:pt x="19" y="112"/>
                </a:lnTo>
                <a:lnTo>
                  <a:pt x="19" y="127"/>
                </a:lnTo>
                <a:lnTo>
                  <a:pt x="17" y="141"/>
                </a:lnTo>
                <a:lnTo>
                  <a:pt x="16" y="154"/>
                </a:lnTo>
                <a:lnTo>
                  <a:pt x="14" y="169"/>
                </a:lnTo>
                <a:lnTo>
                  <a:pt x="10" y="184"/>
                </a:lnTo>
                <a:lnTo>
                  <a:pt x="7" y="197"/>
                </a:lnTo>
                <a:lnTo>
                  <a:pt x="3" y="211"/>
                </a:lnTo>
                <a:lnTo>
                  <a:pt x="0" y="224"/>
                </a:lnTo>
                <a:lnTo>
                  <a:pt x="173" y="224"/>
                </a:lnTo>
                <a:lnTo>
                  <a:pt x="173" y="222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68" name="Freeform 3112"/>
          <p:cNvSpPr>
            <a:spLocks/>
          </p:cNvSpPr>
          <p:nvPr/>
        </p:nvSpPr>
        <p:spPr bwMode="auto">
          <a:xfrm>
            <a:off x="3117712" y="2394744"/>
            <a:ext cx="29467" cy="155575"/>
          </a:xfrm>
          <a:custGeom>
            <a:avLst/>
            <a:gdLst>
              <a:gd name="T0" fmla="*/ 18 w 18"/>
              <a:gd name="T1" fmla="*/ 98 h 98"/>
              <a:gd name="T2" fmla="*/ 14 w 18"/>
              <a:gd name="T3" fmla="*/ 98 h 98"/>
              <a:gd name="T4" fmla="*/ 10 w 18"/>
              <a:gd name="T5" fmla="*/ 94 h 98"/>
              <a:gd name="T6" fmla="*/ 7 w 18"/>
              <a:gd name="T7" fmla="*/ 90 h 98"/>
              <a:gd name="T8" fmla="*/ 5 w 18"/>
              <a:gd name="T9" fmla="*/ 83 h 98"/>
              <a:gd name="T10" fmla="*/ 3 w 18"/>
              <a:gd name="T11" fmla="*/ 76 h 98"/>
              <a:gd name="T12" fmla="*/ 1 w 18"/>
              <a:gd name="T13" fmla="*/ 68 h 98"/>
              <a:gd name="T14" fmla="*/ 0 w 18"/>
              <a:gd name="T15" fmla="*/ 59 h 98"/>
              <a:gd name="T16" fmla="*/ 0 w 18"/>
              <a:gd name="T17" fmla="*/ 48 h 98"/>
              <a:gd name="T18" fmla="*/ 0 w 18"/>
              <a:gd name="T19" fmla="*/ 39 h 98"/>
              <a:gd name="T20" fmla="*/ 1 w 18"/>
              <a:gd name="T21" fmla="*/ 30 h 98"/>
              <a:gd name="T22" fmla="*/ 3 w 18"/>
              <a:gd name="T23" fmla="*/ 20 h 98"/>
              <a:gd name="T24" fmla="*/ 5 w 18"/>
              <a:gd name="T25" fmla="*/ 13 h 98"/>
              <a:gd name="T26" fmla="*/ 7 w 18"/>
              <a:gd name="T27" fmla="*/ 8 h 98"/>
              <a:gd name="T28" fmla="*/ 10 w 18"/>
              <a:gd name="T29" fmla="*/ 4 h 98"/>
              <a:gd name="T30" fmla="*/ 14 w 18"/>
              <a:gd name="T31" fmla="*/ 0 h 98"/>
              <a:gd name="T32" fmla="*/ 18 w 18"/>
              <a:gd name="T33" fmla="*/ 0 h 98"/>
              <a:gd name="T34" fmla="*/ 18 w 18"/>
              <a:gd name="T35" fmla="*/ 9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" h="98">
                <a:moveTo>
                  <a:pt x="18" y="98"/>
                </a:moveTo>
                <a:lnTo>
                  <a:pt x="14" y="98"/>
                </a:lnTo>
                <a:lnTo>
                  <a:pt x="10" y="94"/>
                </a:lnTo>
                <a:lnTo>
                  <a:pt x="7" y="90"/>
                </a:lnTo>
                <a:lnTo>
                  <a:pt x="5" y="83"/>
                </a:lnTo>
                <a:lnTo>
                  <a:pt x="3" y="76"/>
                </a:lnTo>
                <a:lnTo>
                  <a:pt x="1" y="68"/>
                </a:lnTo>
                <a:lnTo>
                  <a:pt x="0" y="59"/>
                </a:lnTo>
                <a:lnTo>
                  <a:pt x="0" y="48"/>
                </a:lnTo>
                <a:lnTo>
                  <a:pt x="0" y="39"/>
                </a:lnTo>
                <a:lnTo>
                  <a:pt x="1" y="30"/>
                </a:lnTo>
                <a:lnTo>
                  <a:pt x="3" y="20"/>
                </a:lnTo>
                <a:lnTo>
                  <a:pt x="5" y="13"/>
                </a:lnTo>
                <a:lnTo>
                  <a:pt x="7" y="8"/>
                </a:lnTo>
                <a:lnTo>
                  <a:pt x="10" y="4"/>
                </a:lnTo>
                <a:lnTo>
                  <a:pt x="14" y="0"/>
                </a:lnTo>
                <a:lnTo>
                  <a:pt x="18" y="0"/>
                </a:lnTo>
                <a:lnTo>
                  <a:pt x="18" y="9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69" name="Freeform 3113"/>
          <p:cNvSpPr>
            <a:spLocks/>
          </p:cNvSpPr>
          <p:nvPr/>
        </p:nvSpPr>
        <p:spPr bwMode="auto">
          <a:xfrm>
            <a:off x="3117712" y="2394744"/>
            <a:ext cx="29467" cy="155575"/>
          </a:xfrm>
          <a:custGeom>
            <a:avLst/>
            <a:gdLst>
              <a:gd name="T0" fmla="*/ 18 w 18"/>
              <a:gd name="T1" fmla="*/ 98 h 98"/>
              <a:gd name="T2" fmla="*/ 14 w 18"/>
              <a:gd name="T3" fmla="*/ 98 h 98"/>
              <a:gd name="T4" fmla="*/ 10 w 18"/>
              <a:gd name="T5" fmla="*/ 94 h 98"/>
              <a:gd name="T6" fmla="*/ 7 w 18"/>
              <a:gd name="T7" fmla="*/ 90 h 98"/>
              <a:gd name="T8" fmla="*/ 5 w 18"/>
              <a:gd name="T9" fmla="*/ 83 h 98"/>
              <a:gd name="T10" fmla="*/ 3 w 18"/>
              <a:gd name="T11" fmla="*/ 76 h 98"/>
              <a:gd name="T12" fmla="*/ 1 w 18"/>
              <a:gd name="T13" fmla="*/ 68 h 98"/>
              <a:gd name="T14" fmla="*/ 0 w 18"/>
              <a:gd name="T15" fmla="*/ 59 h 98"/>
              <a:gd name="T16" fmla="*/ 0 w 18"/>
              <a:gd name="T17" fmla="*/ 48 h 98"/>
              <a:gd name="T18" fmla="*/ 0 w 18"/>
              <a:gd name="T19" fmla="*/ 39 h 98"/>
              <a:gd name="T20" fmla="*/ 1 w 18"/>
              <a:gd name="T21" fmla="*/ 30 h 98"/>
              <a:gd name="T22" fmla="*/ 3 w 18"/>
              <a:gd name="T23" fmla="*/ 20 h 98"/>
              <a:gd name="T24" fmla="*/ 5 w 18"/>
              <a:gd name="T25" fmla="*/ 13 h 98"/>
              <a:gd name="T26" fmla="*/ 7 w 18"/>
              <a:gd name="T27" fmla="*/ 8 h 98"/>
              <a:gd name="T28" fmla="*/ 10 w 18"/>
              <a:gd name="T29" fmla="*/ 4 h 98"/>
              <a:gd name="T30" fmla="*/ 14 w 18"/>
              <a:gd name="T31" fmla="*/ 0 h 98"/>
              <a:gd name="T32" fmla="*/ 18 w 18"/>
              <a:gd name="T33" fmla="*/ 0 h 98"/>
              <a:gd name="T34" fmla="*/ 18 w 18"/>
              <a:gd name="T35" fmla="*/ 9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" h="98">
                <a:moveTo>
                  <a:pt x="18" y="98"/>
                </a:moveTo>
                <a:lnTo>
                  <a:pt x="14" y="98"/>
                </a:lnTo>
                <a:lnTo>
                  <a:pt x="10" y="94"/>
                </a:lnTo>
                <a:lnTo>
                  <a:pt x="7" y="90"/>
                </a:lnTo>
                <a:lnTo>
                  <a:pt x="5" y="83"/>
                </a:lnTo>
                <a:lnTo>
                  <a:pt x="3" y="76"/>
                </a:lnTo>
                <a:lnTo>
                  <a:pt x="1" y="68"/>
                </a:lnTo>
                <a:lnTo>
                  <a:pt x="0" y="59"/>
                </a:lnTo>
                <a:lnTo>
                  <a:pt x="0" y="48"/>
                </a:lnTo>
                <a:lnTo>
                  <a:pt x="0" y="39"/>
                </a:lnTo>
                <a:lnTo>
                  <a:pt x="1" y="30"/>
                </a:lnTo>
                <a:lnTo>
                  <a:pt x="3" y="20"/>
                </a:lnTo>
                <a:lnTo>
                  <a:pt x="5" y="13"/>
                </a:lnTo>
                <a:lnTo>
                  <a:pt x="7" y="8"/>
                </a:lnTo>
                <a:lnTo>
                  <a:pt x="10" y="4"/>
                </a:lnTo>
                <a:lnTo>
                  <a:pt x="14" y="0"/>
                </a:lnTo>
                <a:lnTo>
                  <a:pt x="18" y="0"/>
                </a:lnTo>
                <a:lnTo>
                  <a:pt x="18" y="98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70" name="Freeform 3114"/>
          <p:cNvSpPr>
            <a:spLocks/>
          </p:cNvSpPr>
          <p:nvPr/>
        </p:nvSpPr>
        <p:spPr bwMode="auto">
          <a:xfrm>
            <a:off x="3147180" y="2391040"/>
            <a:ext cx="129659" cy="88900"/>
          </a:xfrm>
          <a:custGeom>
            <a:avLst/>
            <a:gdLst>
              <a:gd name="T0" fmla="*/ 82 w 82"/>
              <a:gd name="T1" fmla="*/ 50 h 56"/>
              <a:gd name="T2" fmla="*/ 80 w 82"/>
              <a:gd name="T3" fmla="*/ 54 h 56"/>
              <a:gd name="T4" fmla="*/ 76 w 82"/>
              <a:gd name="T5" fmla="*/ 54 h 56"/>
              <a:gd name="T6" fmla="*/ 71 w 82"/>
              <a:gd name="T7" fmla="*/ 56 h 56"/>
              <a:gd name="T8" fmla="*/ 64 w 82"/>
              <a:gd name="T9" fmla="*/ 54 h 56"/>
              <a:gd name="T10" fmla="*/ 57 w 82"/>
              <a:gd name="T11" fmla="*/ 52 h 56"/>
              <a:gd name="T12" fmla="*/ 50 w 82"/>
              <a:gd name="T13" fmla="*/ 50 h 56"/>
              <a:gd name="T14" fmla="*/ 41 w 82"/>
              <a:gd name="T15" fmla="*/ 46 h 56"/>
              <a:gd name="T16" fmla="*/ 32 w 82"/>
              <a:gd name="T17" fmla="*/ 41 h 56"/>
              <a:gd name="T18" fmla="*/ 25 w 82"/>
              <a:gd name="T19" fmla="*/ 35 h 56"/>
              <a:gd name="T20" fmla="*/ 17 w 82"/>
              <a:gd name="T21" fmla="*/ 30 h 56"/>
              <a:gd name="T22" fmla="*/ 10 w 82"/>
              <a:gd name="T23" fmla="*/ 24 h 56"/>
              <a:gd name="T24" fmla="*/ 5 w 82"/>
              <a:gd name="T25" fmla="*/ 19 h 56"/>
              <a:gd name="T26" fmla="*/ 1 w 82"/>
              <a:gd name="T27" fmla="*/ 13 h 56"/>
              <a:gd name="T28" fmla="*/ 0 w 82"/>
              <a:gd name="T29" fmla="*/ 10 h 56"/>
              <a:gd name="T30" fmla="*/ 0 w 82"/>
              <a:gd name="T31" fmla="*/ 4 h 56"/>
              <a:gd name="T32" fmla="*/ 0 w 82"/>
              <a:gd name="T33" fmla="*/ 0 h 56"/>
              <a:gd name="T34" fmla="*/ 82 w 82"/>
              <a:gd name="T35" fmla="*/ 5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2" h="56">
                <a:moveTo>
                  <a:pt x="82" y="50"/>
                </a:moveTo>
                <a:lnTo>
                  <a:pt x="80" y="54"/>
                </a:lnTo>
                <a:lnTo>
                  <a:pt x="76" y="54"/>
                </a:lnTo>
                <a:lnTo>
                  <a:pt x="71" y="56"/>
                </a:lnTo>
                <a:lnTo>
                  <a:pt x="64" y="54"/>
                </a:lnTo>
                <a:lnTo>
                  <a:pt x="57" y="52"/>
                </a:lnTo>
                <a:lnTo>
                  <a:pt x="50" y="50"/>
                </a:lnTo>
                <a:lnTo>
                  <a:pt x="41" y="46"/>
                </a:lnTo>
                <a:lnTo>
                  <a:pt x="32" y="41"/>
                </a:lnTo>
                <a:lnTo>
                  <a:pt x="25" y="35"/>
                </a:lnTo>
                <a:lnTo>
                  <a:pt x="17" y="30"/>
                </a:lnTo>
                <a:lnTo>
                  <a:pt x="10" y="24"/>
                </a:lnTo>
                <a:lnTo>
                  <a:pt x="5" y="19"/>
                </a:lnTo>
                <a:lnTo>
                  <a:pt x="1" y="13"/>
                </a:lnTo>
                <a:lnTo>
                  <a:pt x="0" y="10"/>
                </a:lnTo>
                <a:lnTo>
                  <a:pt x="0" y="4"/>
                </a:lnTo>
                <a:lnTo>
                  <a:pt x="0" y="0"/>
                </a:lnTo>
                <a:lnTo>
                  <a:pt x="82" y="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71" name="Freeform 3115"/>
          <p:cNvSpPr>
            <a:spLocks/>
          </p:cNvSpPr>
          <p:nvPr/>
        </p:nvSpPr>
        <p:spPr bwMode="auto">
          <a:xfrm>
            <a:off x="3147180" y="2391040"/>
            <a:ext cx="129659" cy="88900"/>
          </a:xfrm>
          <a:custGeom>
            <a:avLst/>
            <a:gdLst>
              <a:gd name="T0" fmla="*/ 82 w 82"/>
              <a:gd name="T1" fmla="*/ 50 h 56"/>
              <a:gd name="T2" fmla="*/ 80 w 82"/>
              <a:gd name="T3" fmla="*/ 54 h 56"/>
              <a:gd name="T4" fmla="*/ 76 w 82"/>
              <a:gd name="T5" fmla="*/ 54 h 56"/>
              <a:gd name="T6" fmla="*/ 71 w 82"/>
              <a:gd name="T7" fmla="*/ 56 h 56"/>
              <a:gd name="T8" fmla="*/ 64 w 82"/>
              <a:gd name="T9" fmla="*/ 54 h 56"/>
              <a:gd name="T10" fmla="*/ 57 w 82"/>
              <a:gd name="T11" fmla="*/ 52 h 56"/>
              <a:gd name="T12" fmla="*/ 50 w 82"/>
              <a:gd name="T13" fmla="*/ 50 h 56"/>
              <a:gd name="T14" fmla="*/ 41 w 82"/>
              <a:gd name="T15" fmla="*/ 46 h 56"/>
              <a:gd name="T16" fmla="*/ 32 w 82"/>
              <a:gd name="T17" fmla="*/ 41 h 56"/>
              <a:gd name="T18" fmla="*/ 25 w 82"/>
              <a:gd name="T19" fmla="*/ 35 h 56"/>
              <a:gd name="T20" fmla="*/ 17 w 82"/>
              <a:gd name="T21" fmla="*/ 30 h 56"/>
              <a:gd name="T22" fmla="*/ 10 w 82"/>
              <a:gd name="T23" fmla="*/ 24 h 56"/>
              <a:gd name="T24" fmla="*/ 5 w 82"/>
              <a:gd name="T25" fmla="*/ 19 h 56"/>
              <a:gd name="T26" fmla="*/ 1 w 82"/>
              <a:gd name="T27" fmla="*/ 13 h 56"/>
              <a:gd name="T28" fmla="*/ 0 w 82"/>
              <a:gd name="T29" fmla="*/ 10 h 56"/>
              <a:gd name="T30" fmla="*/ 0 w 82"/>
              <a:gd name="T31" fmla="*/ 4 h 56"/>
              <a:gd name="T32" fmla="*/ 0 w 82"/>
              <a:gd name="T33" fmla="*/ 0 h 56"/>
              <a:gd name="T34" fmla="*/ 82 w 82"/>
              <a:gd name="T35" fmla="*/ 5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2" h="56">
                <a:moveTo>
                  <a:pt x="82" y="50"/>
                </a:moveTo>
                <a:lnTo>
                  <a:pt x="80" y="54"/>
                </a:lnTo>
                <a:lnTo>
                  <a:pt x="76" y="54"/>
                </a:lnTo>
                <a:lnTo>
                  <a:pt x="71" y="56"/>
                </a:lnTo>
                <a:lnTo>
                  <a:pt x="64" y="54"/>
                </a:lnTo>
                <a:lnTo>
                  <a:pt x="57" y="52"/>
                </a:lnTo>
                <a:lnTo>
                  <a:pt x="50" y="50"/>
                </a:lnTo>
                <a:lnTo>
                  <a:pt x="41" y="46"/>
                </a:lnTo>
                <a:lnTo>
                  <a:pt x="32" y="41"/>
                </a:lnTo>
                <a:lnTo>
                  <a:pt x="25" y="35"/>
                </a:lnTo>
                <a:lnTo>
                  <a:pt x="17" y="30"/>
                </a:lnTo>
                <a:lnTo>
                  <a:pt x="10" y="24"/>
                </a:lnTo>
                <a:lnTo>
                  <a:pt x="5" y="19"/>
                </a:lnTo>
                <a:lnTo>
                  <a:pt x="1" y="13"/>
                </a:lnTo>
                <a:lnTo>
                  <a:pt x="0" y="10"/>
                </a:lnTo>
                <a:lnTo>
                  <a:pt x="0" y="4"/>
                </a:lnTo>
                <a:lnTo>
                  <a:pt x="0" y="0"/>
                </a:lnTo>
                <a:lnTo>
                  <a:pt x="82" y="50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72" name="Freeform 3116"/>
          <p:cNvSpPr>
            <a:spLocks/>
          </p:cNvSpPr>
          <p:nvPr/>
        </p:nvSpPr>
        <p:spPr bwMode="auto">
          <a:xfrm>
            <a:off x="3147180" y="2313253"/>
            <a:ext cx="131624" cy="83343"/>
          </a:xfrm>
          <a:custGeom>
            <a:avLst/>
            <a:gdLst>
              <a:gd name="T0" fmla="*/ 82 w 84"/>
              <a:gd name="T1" fmla="*/ 0 h 53"/>
              <a:gd name="T2" fmla="*/ 84 w 84"/>
              <a:gd name="T3" fmla="*/ 4 h 53"/>
              <a:gd name="T4" fmla="*/ 82 w 84"/>
              <a:gd name="T5" fmla="*/ 7 h 53"/>
              <a:gd name="T6" fmla="*/ 80 w 84"/>
              <a:gd name="T7" fmla="*/ 13 h 53"/>
              <a:gd name="T8" fmla="*/ 76 w 84"/>
              <a:gd name="T9" fmla="*/ 18 h 53"/>
              <a:gd name="T10" fmla="*/ 71 w 84"/>
              <a:gd name="T11" fmla="*/ 24 h 53"/>
              <a:gd name="T12" fmla="*/ 66 w 84"/>
              <a:gd name="T13" fmla="*/ 29 h 53"/>
              <a:gd name="T14" fmla="*/ 59 w 84"/>
              <a:gd name="T15" fmla="*/ 35 h 53"/>
              <a:gd name="T16" fmla="*/ 50 w 84"/>
              <a:gd name="T17" fmla="*/ 40 h 53"/>
              <a:gd name="T18" fmla="*/ 41 w 84"/>
              <a:gd name="T19" fmla="*/ 44 h 53"/>
              <a:gd name="T20" fmla="*/ 34 w 84"/>
              <a:gd name="T21" fmla="*/ 48 h 53"/>
              <a:gd name="T22" fmla="*/ 25 w 84"/>
              <a:gd name="T23" fmla="*/ 51 h 53"/>
              <a:gd name="T24" fmla="*/ 17 w 84"/>
              <a:gd name="T25" fmla="*/ 53 h 53"/>
              <a:gd name="T26" fmla="*/ 12 w 84"/>
              <a:gd name="T27" fmla="*/ 53 h 53"/>
              <a:gd name="T28" fmla="*/ 7 w 84"/>
              <a:gd name="T29" fmla="*/ 53 h 53"/>
              <a:gd name="T30" fmla="*/ 1 w 84"/>
              <a:gd name="T31" fmla="*/ 51 h 53"/>
              <a:gd name="T32" fmla="*/ 0 w 84"/>
              <a:gd name="T33" fmla="*/ 49 h 53"/>
              <a:gd name="T34" fmla="*/ 82 w 84"/>
              <a:gd name="T35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4" h="53">
                <a:moveTo>
                  <a:pt x="82" y="0"/>
                </a:moveTo>
                <a:lnTo>
                  <a:pt x="84" y="4"/>
                </a:lnTo>
                <a:lnTo>
                  <a:pt x="82" y="7"/>
                </a:lnTo>
                <a:lnTo>
                  <a:pt x="80" y="13"/>
                </a:lnTo>
                <a:lnTo>
                  <a:pt x="76" y="18"/>
                </a:lnTo>
                <a:lnTo>
                  <a:pt x="71" y="24"/>
                </a:lnTo>
                <a:lnTo>
                  <a:pt x="66" y="29"/>
                </a:lnTo>
                <a:lnTo>
                  <a:pt x="59" y="35"/>
                </a:lnTo>
                <a:lnTo>
                  <a:pt x="50" y="40"/>
                </a:lnTo>
                <a:lnTo>
                  <a:pt x="41" y="44"/>
                </a:lnTo>
                <a:lnTo>
                  <a:pt x="34" y="48"/>
                </a:lnTo>
                <a:lnTo>
                  <a:pt x="25" y="51"/>
                </a:lnTo>
                <a:lnTo>
                  <a:pt x="17" y="53"/>
                </a:lnTo>
                <a:lnTo>
                  <a:pt x="12" y="53"/>
                </a:lnTo>
                <a:lnTo>
                  <a:pt x="7" y="53"/>
                </a:lnTo>
                <a:lnTo>
                  <a:pt x="1" y="51"/>
                </a:lnTo>
                <a:lnTo>
                  <a:pt x="0" y="49"/>
                </a:lnTo>
                <a:lnTo>
                  <a:pt x="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73" name="Freeform 3117"/>
          <p:cNvSpPr>
            <a:spLocks/>
          </p:cNvSpPr>
          <p:nvPr/>
        </p:nvSpPr>
        <p:spPr bwMode="auto">
          <a:xfrm>
            <a:off x="3147180" y="2313253"/>
            <a:ext cx="131624" cy="83343"/>
          </a:xfrm>
          <a:custGeom>
            <a:avLst/>
            <a:gdLst>
              <a:gd name="T0" fmla="*/ 82 w 84"/>
              <a:gd name="T1" fmla="*/ 0 h 53"/>
              <a:gd name="T2" fmla="*/ 84 w 84"/>
              <a:gd name="T3" fmla="*/ 4 h 53"/>
              <a:gd name="T4" fmla="*/ 82 w 84"/>
              <a:gd name="T5" fmla="*/ 7 h 53"/>
              <a:gd name="T6" fmla="*/ 80 w 84"/>
              <a:gd name="T7" fmla="*/ 13 h 53"/>
              <a:gd name="T8" fmla="*/ 76 w 84"/>
              <a:gd name="T9" fmla="*/ 18 h 53"/>
              <a:gd name="T10" fmla="*/ 71 w 84"/>
              <a:gd name="T11" fmla="*/ 24 h 53"/>
              <a:gd name="T12" fmla="*/ 66 w 84"/>
              <a:gd name="T13" fmla="*/ 29 h 53"/>
              <a:gd name="T14" fmla="*/ 59 w 84"/>
              <a:gd name="T15" fmla="*/ 35 h 53"/>
              <a:gd name="T16" fmla="*/ 50 w 84"/>
              <a:gd name="T17" fmla="*/ 40 h 53"/>
              <a:gd name="T18" fmla="*/ 41 w 84"/>
              <a:gd name="T19" fmla="*/ 44 h 53"/>
              <a:gd name="T20" fmla="*/ 34 w 84"/>
              <a:gd name="T21" fmla="*/ 48 h 53"/>
              <a:gd name="T22" fmla="*/ 25 w 84"/>
              <a:gd name="T23" fmla="*/ 51 h 53"/>
              <a:gd name="T24" fmla="*/ 17 w 84"/>
              <a:gd name="T25" fmla="*/ 53 h 53"/>
              <a:gd name="T26" fmla="*/ 12 w 84"/>
              <a:gd name="T27" fmla="*/ 53 h 53"/>
              <a:gd name="T28" fmla="*/ 7 w 84"/>
              <a:gd name="T29" fmla="*/ 53 h 53"/>
              <a:gd name="T30" fmla="*/ 1 w 84"/>
              <a:gd name="T31" fmla="*/ 51 h 53"/>
              <a:gd name="T32" fmla="*/ 0 w 84"/>
              <a:gd name="T33" fmla="*/ 49 h 53"/>
              <a:gd name="T34" fmla="*/ 82 w 84"/>
              <a:gd name="T35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4" h="53">
                <a:moveTo>
                  <a:pt x="82" y="0"/>
                </a:moveTo>
                <a:lnTo>
                  <a:pt x="84" y="4"/>
                </a:lnTo>
                <a:lnTo>
                  <a:pt x="82" y="7"/>
                </a:lnTo>
                <a:lnTo>
                  <a:pt x="80" y="13"/>
                </a:lnTo>
                <a:lnTo>
                  <a:pt x="76" y="18"/>
                </a:lnTo>
                <a:lnTo>
                  <a:pt x="71" y="24"/>
                </a:lnTo>
                <a:lnTo>
                  <a:pt x="66" y="29"/>
                </a:lnTo>
                <a:lnTo>
                  <a:pt x="59" y="35"/>
                </a:lnTo>
                <a:lnTo>
                  <a:pt x="50" y="40"/>
                </a:lnTo>
                <a:lnTo>
                  <a:pt x="41" y="44"/>
                </a:lnTo>
                <a:lnTo>
                  <a:pt x="34" y="48"/>
                </a:lnTo>
                <a:lnTo>
                  <a:pt x="25" y="51"/>
                </a:lnTo>
                <a:lnTo>
                  <a:pt x="17" y="53"/>
                </a:lnTo>
                <a:lnTo>
                  <a:pt x="12" y="53"/>
                </a:lnTo>
                <a:lnTo>
                  <a:pt x="7" y="53"/>
                </a:lnTo>
                <a:lnTo>
                  <a:pt x="1" y="51"/>
                </a:lnTo>
                <a:lnTo>
                  <a:pt x="0" y="49"/>
                </a:lnTo>
                <a:lnTo>
                  <a:pt x="82" y="0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74" name="Freeform 3118"/>
          <p:cNvSpPr>
            <a:spLocks/>
          </p:cNvSpPr>
          <p:nvPr/>
        </p:nvSpPr>
        <p:spPr bwMode="auto">
          <a:xfrm>
            <a:off x="3147179" y="2233612"/>
            <a:ext cx="25540" cy="157428"/>
          </a:xfrm>
          <a:custGeom>
            <a:avLst/>
            <a:gdLst>
              <a:gd name="T0" fmla="*/ 0 w 16"/>
              <a:gd name="T1" fmla="*/ 0 h 99"/>
              <a:gd name="T2" fmla="*/ 1 w 16"/>
              <a:gd name="T3" fmla="*/ 2 h 99"/>
              <a:gd name="T4" fmla="*/ 5 w 16"/>
              <a:gd name="T5" fmla="*/ 4 h 99"/>
              <a:gd name="T6" fmla="*/ 9 w 16"/>
              <a:gd name="T7" fmla="*/ 9 h 99"/>
              <a:gd name="T8" fmla="*/ 10 w 16"/>
              <a:gd name="T9" fmla="*/ 15 h 99"/>
              <a:gd name="T10" fmla="*/ 12 w 16"/>
              <a:gd name="T11" fmla="*/ 22 h 99"/>
              <a:gd name="T12" fmla="*/ 14 w 16"/>
              <a:gd name="T13" fmla="*/ 31 h 99"/>
              <a:gd name="T14" fmla="*/ 16 w 16"/>
              <a:gd name="T15" fmla="*/ 41 h 99"/>
              <a:gd name="T16" fmla="*/ 16 w 16"/>
              <a:gd name="T17" fmla="*/ 50 h 99"/>
              <a:gd name="T18" fmla="*/ 16 w 16"/>
              <a:gd name="T19" fmla="*/ 59 h 99"/>
              <a:gd name="T20" fmla="*/ 14 w 16"/>
              <a:gd name="T21" fmla="*/ 68 h 99"/>
              <a:gd name="T22" fmla="*/ 12 w 16"/>
              <a:gd name="T23" fmla="*/ 77 h 99"/>
              <a:gd name="T24" fmla="*/ 10 w 16"/>
              <a:gd name="T25" fmla="*/ 85 h 99"/>
              <a:gd name="T26" fmla="*/ 9 w 16"/>
              <a:gd name="T27" fmla="*/ 90 h 99"/>
              <a:gd name="T28" fmla="*/ 5 w 16"/>
              <a:gd name="T29" fmla="*/ 96 h 99"/>
              <a:gd name="T30" fmla="*/ 1 w 16"/>
              <a:gd name="T31" fmla="*/ 98 h 99"/>
              <a:gd name="T32" fmla="*/ 0 w 16"/>
              <a:gd name="T33" fmla="*/ 99 h 99"/>
              <a:gd name="T34" fmla="*/ 0 w 16"/>
              <a:gd name="T35" fmla="*/ 0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99">
                <a:moveTo>
                  <a:pt x="0" y="0"/>
                </a:moveTo>
                <a:lnTo>
                  <a:pt x="1" y="2"/>
                </a:lnTo>
                <a:lnTo>
                  <a:pt x="5" y="4"/>
                </a:lnTo>
                <a:lnTo>
                  <a:pt x="9" y="9"/>
                </a:lnTo>
                <a:lnTo>
                  <a:pt x="10" y="15"/>
                </a:lnTo>
                <a:lnTo>
                  <a:pt x="12" y="22"/>
                </a:lnTo>
                <a:lnTo>
                  <a:pt x="14" y="31"/>
                </a:lnTo>
                <a:lnTo>
                  <a:pt x="16" y="41"/>
                </a:lnTo>
                <a:lnTo>
                  <a:pt x="16" y="50"/>
                </a:lnTo>
                <a:lnTo>
                  <a:pt x="16" y="59"/>
                </a:lnTo>
                <a:lnTo>
                  <a:pt x="14" y="68"/>
                </a:lnTo>
                <a:lnTo>
                  <a:pt x="12" y="77"/>
                </a:lnTo>
                <a:lnTo>
                  <a:pt x="10" y="85"/>
                </a:lnTo>
                <a:lnTo>
                  <a:pt x="9" y="90"/>
                </a:lnTo>
                <a:lnTo>
                  <a:pt x="5" y="96"/>
                </a:lnTo>
                <a:lnTo>
                  <a:pt x="1" y="98"/>
                </a:lnTo>
                <a:lnTo>
                  <a:pt x="0" y="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75" name="Freeform 3119"/>
          <p:cNvSpPr>
            <a:spLocks/>
          </p:cNvSpPr>
          <p:nvPr/>
        </p:nvSpPr>
        <p:spPr bwMode="auto">
          <a:xfrm>
            <a:off x="3147179" y="2233612"/>
            <a:ext cx="25540" cy="157428"/>
          </a:xfrm>
          <a:custGeom>
            <a:avLst/>
            <a:gdLst>
              <a:gd name="T0" fmla="*/ 0 w 16"/>
              <a:gd name="T1" fmla="*/ 0 h 99"/>
              <a:gd name="T2" fmla="*/ 1 w 16"/>
              <a:gd name="T3" fmla="*/ 2 h 99"/>
              <a:gd name="T4" fmla="*/ 5 w 16"/>
              <a:gd name="T5" fmla="*/ 4 h 99"/>
              <a:gd name="T6" fmla="*/ 9 w 16"/>
              <a:gd name="T7" fmla="*/ 9 h 99"/>
              <a:gd name="T8" fmla="*/ 10 w 16"/>
              <a:gd name="T9" fmla="*/ 15 h 99"/>
              <a:gd name="T10" fmla="*/ 12 w 16"/>
              <a:gd name="T11" fmla="*/ 22 h 99"/>
              <a:gd name="T12" fmla="*/ 14 w 16"/>
              <a:gd name="T13" fmla="*/ 31 h 99"/>
              <a:gd name="T14" fmla="*/ 16 w 16"/>
              <a:gd name="T15" fmla="*/ 41 h 99"/>
              <a:gd name="T16" fmla="*/ 16 w 16"/>
              <a:gd name="T17" fmla="*/ 50 h 99"/>
              <a:gd name="T18" fmla="*/ 16 w 16"/>
              <a:gd name="T19" fmla="*/ 59 h 99"/>
              <a:gd name="T20" fmla="*/ 14 w 16"/>
              <a:gd name="T21" fmla="*/ 68 h 99"/>
              <a:gd name="T22" fmla="*/ 12 w 16"/>
              <a:gd name="T23" fmla="*/ 77 h 99"/>
              <a:gd name="T24" fmla="*/ 10 w 16"/>
              <a:gd name="T25" fmla="*/ 85 h 99"/>
              <a:gd name="T26" fmla="*/ 9 w 16"/>
              <a:gd name="T27" fmla="*/ 90 h 99"/>
              <a:gd name="T28" fmla="*/ 5 w 16"/>
              <a:gd name="T29" fmla="*/ 96 h 99"/>
              <a:gd name="T30" fmla="*/ 1 w 16"/>
              <a:gd name="T31" fmla="*/ 98 h 99"/>
              <a:gd name="T32" fmla="*/ 0 w 16"/>
              <a:gd name="T33" fmla="*/ 99 h 99"/>
              <a:gd name="T34" fmla="*/ 0 w 16"/>
              <a:gd name="T35" fmla="*/ 0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99">
                <a:moveTo>
                  <a:pt x="0" y="0"/>
                </a:moveTo>
                <a:lnTo>
                  <a:pt x="1" y="2"/>
                </a:lnTo>
                <a:lnTo>
                  <a:pt x="5" y="4"/>
                </a:lnTo>
                <a:lnTo>
                  <a:pt x="9" y="9"/>
                </a:lnTo>
                <a:lnTo>
                  <a:pt x="10" y="15"/>
                </a:lnTo>
                <a:lnTo>
                  <a:pt x="12" y="22"/>
                </a:lnTo>
                <a:lnTo>
                  <a:pt x="14" y="31"/>
                </a:lnTo>
                <a:lnTo>
                  <a:pt x="16" y="41"/>
                </a:lnTo>
                <a:lnTo>
                  <a:pt x="16" y="50"/>
                </a:lnTo>
                <a:lnTo>
                  <a:pt x="16" y="59"/>
                </a:lnTo>
                <a:lnTo>
                  <a:pt x="14" y="68"/>
                </a:lnTo>
                <a:lnTo>
                  <a:pt x="12" y="77"/>
                </a:lnTo>
                <a:lnTo>
                  <a:pt x="10" y="85"/>
                </a:lnTo>
                <a:lnTo>
                  <a:pt x="9" y="90"/>
                </a:lnTo>
                <a:lnTo>
                  <a:pt x="5" y="96"/>
                </a:lnTo>
                <a:lnTo>
                  <a:pt x="1" y="98"/>
                </a:lnTo>
                <a:lnTo>
                  <a:pt x="0" y="99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76" name="Freeform 3120"/>
          <p:cNvSpPr>
            <a:spLocks/>
          </p:cNvSpPr>
          <p:nvPr/>
        </p:nvSpPr>
        <p:spPr bwMode="auto">
          <a:xfrm>
            <a:off x="3013591" y="2305845"/>
            <a:ext cx="133588" cy="85196"/>
          </a:xfrm>
          <a:custGeom>
            <a:avLst/>
            <a:gdLst>
              <a:gd name="T0" fmla="*/ 0 w 84"/>
              <a:gd name="T1" fmla="*/ 4 h 53"/>
              <a:gd name="T2" fmla="*/ 1 w 84"/>
              <a:gd name="T3" fmla="*/ 2 h 53"/>
              <a:gd name="T4" fmla="*/ 7 w 84"/>
              <a:gd name="T5" fmla="*/ 0 h 53"/>
              <a:gd name="T6" fmla="*/ 12 w 84"/>
              <a:gd name="T7" fmla="*/ 0 h 53"/>
              <a:gd name="T8" fmla="*/ 17 w 84"/>
              <a:gd name="T9" fmla="*/ 0 h 53"/>
              <a:gd name="T10" fmla="*/ 25 w 84"/>
              <a:gd name="T11" fmla="*/ 2 h 53"/>
              <a:gd name="T12" fmla="*/ 32 w 84"/>
              <a:gd name="T13" fmla="*/ 6 h 53"/>
              <a:gd name="T14" fmla="*/ 41 w 84"/>
              <a:gd name="T15" fmla="*/ 9 h 53"/>
              <a:gd name="T16" fmla="*/ 50 w 84"/>
              <a:gd name="T17" fmla="*/ 13 h 53"/>
              <a:gd name="T18" fmla="*/ 57 w 84"/>
              <a:gd name="T19" fmla="*/ 19 h 53"/>
              <a:gd name="T20" fmla="*/ 66 w 84"/>
              <a:gd name="T21" fmla="*/ 24 h 53"/>
              <a:gd name="T22" fmla="*/ 71 w 84"/>
              <a:gd name="T23" fmla="*/ 30 h 53"/>
              <a:gd name="T24" fmla="*/ 76 w 84"/>
              <a:gd name="T25" fmla="*/ 35 h 53"/>
              <a:gd name="T26" fmla="*/ 80 w 84"/>
              <a:gd name="T27" fmla="*/ 41 h 53"/>
              <a:gd name="T28" fmla="*/ 82 w 84"/>
              <a:gd name="T29" fmla="*/ 46 h 53"/>
              <a:gd name="T30" fmla="*/ 84 w 84"/>
              <a:gd name="T31" fmla="*/ 50 h 53"/>
              <a:gd name="T32" fmla="*/ 82 w 84"/>
              <a:gd name="T33" fmla="*/ 53 h 53"/>
              <a:gd name="T34" fmla="*/ 0 w 84"/>
              <a:gd name="T35" fmla="*/ 4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4" h="53">
                <a:moveTo>
                  <a:pt x="0" y="4"/>
                </a:moveTo>
                <a:lnTo>
                  <a:pt x="1" y="2"/>
                </a:lnTo>
                <a:lnTo>
                  <a:pt x="7" y="0"/>
                </a:lnTo>
                <a:lnTo>
                  <a:pt x="12" y="0"/>
                </a:lnTo>
                <a:lnTo>
                  <a:pt x="17" y="0"/>
                </a:lnTo>
                <a:lnTo>
                  <a:pt x="25" y="2"/>
                </a:lnTo>
                <a:lnTo>
                  <a:pt x="32" y="6"/>
                </a:lnTo>
                <a:lnTo>
                  <a:pt x="41" y="9"/>
                </a:lnTo>
                <a:lnTo>
                  <a:pt x="50" y="13"/>
                </a:lnTo>
                <a:lnTo>
                  <a:pt x="57" y="19"/>
                </a:lnTo>
                <a:lnTo>
                  <a:pt x="66" y="24"/>
                </a:lnTo>
                <a:lnTo>
                  <a:pt x="71" y="30"/>
                </a:lnTo>
                <a:lnTo>
                  <a:pt x="76" y="35"/>
                </a:lnTo>
                <a:lnTo>
                  <a:pt x="80" y="41"/>
                </a:lnTo>
                <a:lnTo>
                  <a:pt x="82" y="46"/>
                </a:lnTo>
                <a:lnTo>
                  <a:pt x="84" y="50"/>
                </a:lnTo>
                <a:lnTo>
                  <a:pt x="82" y="53"/>
                </a:lnTo>
                <a:lnTo>
                  <a:pt x="0" y="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77" name="Freeform 3121"/>
          <p:cNvSpPr>
            <a:spLocks/>
          </p:cNvSpPr>
          <p:nvPr/>
        </p:nvSpPr>
        <p:spPr bwMode="auto">
          <a:xfrm>
            <a:off x="3013591" y="2305845"/>
            <a:ext cx="133588" cy="85196"/>
          </a:xfrm>
          <a:custGeom>
            <a:avLst/>
            <a:gdLst>
              <a:gd name="T0" fmla="*/ 0 w 84"/>
              <a:gd name="T1" fmla="*/ 4 h 53"/>
              <a:gd name="T2" fmla="*/ 1 w 84"/>
              <a:gd name="T3" fmla="*/ 2 h 53"/>
              <a:gd name="T4" fmla="*/ 7 w 84"/>
              <a:gd name="T5" fmla="*/ 0 h 53"/>
              <a:gd name="T6" fmla="*/ 12 w 84"/>
              <a:gd name="T7" fmla="*/ 0 h 53"/>
              <a:gd name="T8" fmla="*/ 17 w 84"/>
              <a:gd name="T9" fmla="*/ 0 h 53"/>
              <a:gd name="T10" fmla="*/ 25 w 84"/>
              <a:gd name="T11" fmla="*/ 2 h 53"/>
              <a:gd name="T12" fmla="*/ 32 w 84"/>
              <a:gd name="T13" fmla="*/ 6 h 53"/>
              <a:gd name="T14" fmla="*/ 41 w 84"/>
              <a:gd name="T15" fmla="*/ 9 h 53"/>
              <a:gd name="T16" fmla="*/ 50 w 84"/>
              <a:gd name="T17" fmla="*/ 13 h 53"/>
              <a:gd name="T18" fmla="*/ 57 w 84"/>
              <a:gd name="T19" fmla="*/ 19 h 53"/>
              <a:gd name="T20" fmla="*/ 66 w 84"/>
              <a:gd name="T21" fmla="*/ 24 h 53"/>
              <a:gd name="T22" fmla="*/ 71 w 84"/>
              <a:gd name="T23" fmla="*/ 30 h 53"/>
              <a:gd name="T24" fmla="*/ 76 w 84"/>
              <a:gd name="T25" fmla="*/ 35 h 53"/>
              <a:gd name="T26" fmla="*/ 80 w 84"/>
              <a:gd name="T27" fmla="*/ 41 h 53"/>
              <a:gd name="T28" fmla="*/ 82 w 84"/>
              <a:gd name="T29" fmla="*/ 46 h 53"/>
              <a:gd name="T30" fmla="*/ 84 w 84"/>
              <a:gd name="T31" fmla="*/ 50 h 53"/>
              <a:gd name="T32" fmla="*/ 82 w 84"/>
              <a:gd name="T33" fmla="*/ 53 h 53"/>
              <a:gd name="T34" fmla="*/ 0 w 84"/>
              <a:gd name="T35" fmla="*/ 4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4" h="53">
                <a:moveTo>
                  <a:pt x="0" y="4"/>
                </a:moveTo>
                <a:lnTo>
                  <a:pt x="1" y="2"/>
                </a:lnTo>
                <a:lnTo>
                  <a:pt x="7" y="0"/>
                </a:lnTo>
                <a:lnTo>
                  <a:pt x="12" y="0"/>
                </a:lnTo>
                <a:lnTo>
                  <a:pt x="17" y="0"/>
                </a:lnTo>
                <a:lnTo>
                  <a:pt x="25" y="2"/>
                </a:lnTo>
                <a:lnTo>
                  <a:pt x="32" y="6"/>
                </a:lnTo>
                <a:lnTo>
                  <a:pt x="41" y="9"/>
                </a:lnTo>
                <a:lnTo>
                  <a:pt x="50" y="13"/>
                </a:lnTo>
                <a:lnTo>
                  <a:pt x="57" y="19"/>
                </a:lnTo>
                <a:lnTo>
                  <a:pt x="66" y="24"/>
                </a:lnTo>
                <a:lnTo>
                  <a:pt x="71" y="30"/>
                </a:lnTo>
                <a:lnTo>
                  <a:pt x="76" y="35"/>
                </a:lnTo>
                <a:lnTo>
                  <a:pt x="80" y="41"/>
                </a:lnTo>
                <a:lnTo>
                  <a:pt x="82" y="46"/>
                </a:lnTo>
                <a:lnTo>
                  <a:pt x="84" y="50"/>
                </a:lnTo>
                <a:lnTo>
                  <a:pt x="82" y="53"/>
                </a:lnTo>
                <a:lnTo>
                  <a:pt x="0" y="4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78" name="Freeform 3122"/>
          <p:cNvSpPr>
            <a:spLocks/>
          </p:cNvSpPr>
          <p:nvPr/>
        </p:nvSpPr>
        <p:spPr bwMode="auto">
          <a:xfrm>
            <a:off x="3009662" y="2385484"/>
            <a:ext cx="133588" cy="85196"/>
          </a:xfrm>
          <a:custGeom>
            <a:avLst/>
            <a:gdLst>
              <a:gd name="T0" fmla="*/ 2 w 84"/>
              <a:gd name="T1" fmla="*/ 53 h 53"/>
              <a:gd name="T2" fmla="*/ 0 w 84"/>
              <a:gd name="T3" fmla="*/ 49 h 53"/>
              <a:gd name="T4" fmla="*/ 2 w 84"/>
              <a:gd name="T5" fmla="*/ 46 h 53"/>
              <a:gd name="T6" fmla="*/ 3 w 84"/>
              <a:gd name="T7" fmla="*/ 40 h 53"/>
              <a:gd name="T8" fmla="*/ 7 w 84"/>
              <a:gd name="T9" fmla="*/ 35 h 53"/>
              <a:gd name="T10" fmla="*/ 12 w 84"/>
              <a:gd name="T11" fmla="*/ 29 h 53"/>
              <a:gd name="T12" fmla="*/ 19 w 84"/>
              <a:gd name="T13" fmla="*/ 24 h 53"/>
              <a:gd name="T14" fmla="*/ 27 w 84"/>
              <a:gd name="T15" fmla="*/ 18 h 53"/>
              <a:gd name="T16" fmla="*/ 34 w 84"/>
              <a:gd name="T17" fmla="*/ 14 h 53"/>
              <a:gd name="T18" fmla="*/ 43 w 84"/>
              <a:gd name="T19" fmla="*/ 9 h 53"/>
              <a:gd name="T20" fmla="*/ 52 w 84"/>
              <a:gd name="T21" fmla="*/ 5 h 53"/>
              <a:gd name="T22" fmla="*/ 59 w 84"/>
              <a:gd name="T23" fmla="*/ 2 h 53"/>
              <a:gd name="T24" fmla="*/ 66 w 84"/>
              <a:gd name="T25" fmla="*/ 0 h 53"/>
              <a:gd name="T26" fmla="*/ 73 w 84"/>
              <a:gd name="T27" fmla="*/ 0 h 53"/>
              <a:gd name="T28" fmla="*/ 78 w 84"/>
              <a:gd name="T29" fmla="*/ 0 h 53"/>
              <a:gd name="T30" fmla="*/ 82 w 84"/>
              <a:gd name="T31" fmla="*/ 2 h 53"/>
              <a:gd name="T32" fmla="*/ 84 w 84"/>
              <a:gd name="T33" fmla="*/ 3 h 53"/>
              <a:gd name="T34" fmla="*/ 2 w 84"/>
              <a:gd name="T35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4" h="53">
                <a:moveTo>
                  <a:pt x="2" y="53"/>
                </a:moveTo>
                <a:lnTo>
                  <a:pt x="0" y="49"/>
                </a:lnTo>
                <a:lnTo>
                  <a:pt x="2" y="46"/>
                </a:lnTo>
                <a:lnTo>
                  <a:pt x="3" y="40"/>
                </a:lnTo>
                <a:lnTo>
                  <a:pt x="7" y="35"/>
                </a:lnTo>
                <a:lnTo>
                  <a:pt x="12" y="29"/>
                </a:lnTo>
                <a:lnTo>
                  <a:pt x="19" y="24"/>
                </a:lnTo>
                <a:lnTo>
                  <a:pt x="27" y="18"/>
                </a:lnTo>
                <a:lnTo>
                  <a:pt x="34" y="14"/>
                </a:lnTo>
                <a:lnTo>
                  <a:pt x="43" y="9"/>
                </a:lnTo>
                <a:lnTo>
                  <a:pt x="52" y="5"/>
                </a:lnTo>
                <a:lnTo>
                  <a:pt x="59" y="2"/>
                </a:lnTo>
                <a:lnTo>
                  <a:pt x="66" y="0"/>
                </a:lnTo>
                <a:lnTo>
                  <a:pt x="73" y="0"/>
                </a:lnTo>
                <a:lnTo>
                  <a:pt x="78" y="0"/>
                </a:lnTo>
                <a:lnTo>
                  <a:pt x="82" y="2"/>
                </a:lnTo>
                <a:lnTo>
                  <a:pt x="84" y="3"/>
                </a:lnTo>
                <a:lnTo>
                  <a:pt x="2" y="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79" name="Freeform 3123"/>
          <p:cNvSpPr>
            <a:spLocks/>
          </p:cNvSpPr>
          <p:nvPr/>
        </p:nvSpPr>
        <p:spPr bwMode="auto">
          <a:xfrm>
            <a:off x="3009662" y="2385484"/>
            <a:ext cx="133588" cy="85196"/>
          </a:xfrm>
          <a:custGeom>
            <a:avLst/>
            <a:gdLst>
              <a:gd name="T0" fmla="*/ 2 w 84"/>
              <a:gd name="T1" fmla="*/ 53 h 53"/>
              <a:gd name="T2" fmla="*/ 0 w 84"/>
              <a:gd name="T3" fmla="*/ 49 h 53"/>
              <a:gd name="T4" fmla="*/ 2 w 84"/>
              <a:gd name="T5" fmla="*/ 46 h 53"/>
              <a:gd name="T6" fmla="*/ 3 w 84"/>
              <a:gd name="T7" fmla="*/ 40 h 53"/>
              <a:gd name="T8" fmla="*/ 7 w 84"/>
              <a:gd name="T9" fmla="*/ 35 h 53"/>
              <a:gd name="T10" fmla="*/ 12 w 84"/>
              <a:gd name="T11" fmla="*/ 29 h 53"/>
              <a:gd name="T12" fmla="*/ 19 w 84"/>
              <a:gd name="T13" fmla="*/ 24 h 53"/>
              <a:gd name="T14" fmla="*/ 27 w 84"/>
              <a:gd name="T15" fmla="*/ 18 h 53"/>
              <a:gd name="T16" fmla="*/ 34 w 84"/>
              <a:gd name="T17" fmla="*/ 14 h 53"/>
              <a:gd name="T18" fmla="*/ 43 w 84"/>
              <a:gd name="T19" fmla="*/ 9 h 53"/>
              <a:gd name="T20" fmla="*/ 52 w 84"/>
              <a:gd name="T21" fmla="*/ 5 h 53"/>
              <a:gd name="T22" fmla="*/ 59 w 84"/>
              <a:gd name="T23" fmla="*/ 2 h 53"/>
              <a:gd name="T24" fmla="*/ 66 w 84"/>
              <a:gd name="T25" fmla="*/ 0 h 53"/>
              <a:gd name="T26" fmla="*/ 73 w 84"/>
              <a:gd name="T27" fmla="*/ 0 h 53"/>
              <a:gd name="T28" fmla="*/ 78 w 84"/>
              <a:gd name="T29" fmla="*/ 0 h 53"/>
              <a:gd name="T30" fmla="*/ 82 w 84"/>
              <a:gd name="T31" fmla="*/ 2 h 53"/>
              <a:gd name="T32" fmla="*/ 84 w 84"/>
              <a:gd name="T33" fmla="*/ 3 h 53"/>
              <a:gd name="T34" fmla="*/ 2 w 84"/>
              <a:gd name="T35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4" h="53">
                <a:moveTo>
                  <a:pt x="2" y="53"/>
                </a:moveTo>
                <a:lnTo>
                  <a:pt x="0" y="49"/>
                </a:lnTo>
                <a:lnTo>
                  <a:pt x="2" y="46"/>
                </a:lnTo>
                <a:lnTo>
                  <a:pt x="3" y="40"/>
                </a:lnTo>
                <a:lnTo>
                  <a:pt x="7" y="35"/>
                </a:lnTo>
                <a:lnTo>
                  <a:pt x="12" y="29"/>
                </a:lnTo>
                <a:lnTo>
                  <a:pt x="19" y="24"/>
                </a:lnTo>
                <a:lnTo>
                  <a:pt x="27" y="18"/>
                </a:lnTo>
                <a:lnTo>
                  <a:pt x="34" y="14"/>
                </a:lnTo>
                <a:lnTo>
                  <a:pt x="43" y="9"/>
                </a:lnTo>
                <a:lnTo>
                  <a:pt x="52" y="5"/>
                </a:lnTo>
                <a:lnTo>
                  <a:pt x="59" y="2"/>
                </a:lnTo>
                <a:lnTo>
                  <a:pt x="66" y="0"/>
                </a:lnTo>
                <a:lnTo>
                  <a:pt x="73" y="0"/>
                </a:lnTo>
                <a:lnTo>
                  <a:pt x="78" y="0"/>
                </a:lnTo>
                <a:lnTo>
                  <a:pt x="82" y="2"/>
                </a:lnTo>
                <a:lnTo>
                  <a:pt x="84" y="3"/>
                </a:lnTo>
                <a:lnTo>
                  <a:pt x="2" y="53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80" name="Freeform 3124"/>
          <p:cNvSpPr>
            <a:spLocks/>
          </p:cNvSpPr>
          <p:nvPr/>
        </p:nvSpPr>
        <p:spPr bwMode="auto">
          <a:xfrm>
            <a:off x="3100030" y="2344737"/>
            <a:ext cx="88405" cy="90753"/>
          </a:xfrm>
          <a:custGeom>
            <a:avLst/>
            <a:gdLst>
              <a:gd name="T0" fmla="*/ 29 w 55"/>
              <a:gd name="T1" fmla="*/ 0 h 57"/>
              <a:gd name="T2" fmla="*/ 34 w 55"/>
              <a:gd name="T3" fmla="*/ 2 h 57"/>
              <a:gd name="T4" fmla="*/ 39 w 55"/>
              <a:gd name="T5" fmla="*/ 4 h 57"/>
              <a:gd name="T6" fmla="*/ 45 w 55"/>
              <a:gd name="T7" fmla="*/ 6 h 57"/>
              <a:gd name="T8" fmla="*/ 48 w 55"/>
              <a:gd name="T9" fmla="*/ 9 h 57"/>
              <a:gd name="T10" fmla="*/ 52 w 55"/>
              <a:gd name="T11" fmla="*/ 13 h 57"/>
              <a:gd name="T12" fmla="*/ 54 w 55"/>
              <a:gd name="T13" fmla="*/ 18 h 57"/>
              <a:gd name="T14" fmla="*/ 55 w 55"/>
              <a:gd name="T15" fmla="*/ 24 h 57"/>
              <a:gd name="T16" fmla="*/ 55 w 55"/>
              <a:gd name="T17" fmla="*/ 29 h 57"/>
              <a:gd name="T18" fmla="*/ 55 w 55"/>
              <a:gd name="T19" fmla="*/ 35 h 57"/>
              <a:gd name="T20" fmla="*/ 54 w 55"/>
              <a:gd name="T21" fmla="*/ 40 h 57"/>
              <a:gd name="T22" fmla="*/ 52 w 55"/>
              <a:gd name="T23" fmla="*/ 44 h 57"/>
              <a:gd name="T24" fmla="*/ 48 w 55"/>
              <a:gd name="T25" fmla="*/ 50 h 57"/>
              <a:gd name="T26" fmla="*/ 45 w 55"/>
              <a:gd name="T27" fmla="*/ 53 h 57"/>
              <a:gd name="T28" fmla="*/ 39 w 55"/>
              <a:gd name="T29" fmla="*/ 55 h 57"/>
              <a:gd name="T30" fmla="*/ 34 w 55"/>
              <a:gd name="T31" fmla="*/ 57 h 57"/>
              <a:gd name="T32" fmla="*/ 29 w 55"/>
              <a:gd name="T33" fmla="*/ 57 h 57"/>
              <a:gd name="T34" fmla="*/ 23 w 55"/>
              <a:gd name="T35" fmla="*/ 57 h 57"/>
              <a:gd name="T36" fmla="*/ 18 w 55"/>
              <a:gd name="T37" fmla="*/ 55 h 57"/>
              <a:gd name="T38" fmla="*/ 12 w 55"/>
              <a:gd name="T39" fmla="*/ 53 h 57"/>
              <a:gd name="T40" fmla="*/ 9 w 55"/>
              <a:gd name="T41" fmla="*/ 50 h 57"/>
              <a:gd name="T42" fmla="*/ 5 w 55"/>
              <a:gd name="T43" fmla="*/ 44 h 57"/>
              <a:gd name="T44" fmla="*/ 4 w 55"/>
              <a:gd name="T45" fmla="*/ 40 h 57"/>
              <a:gd name="T46" fmla="*/ 2 w 55"/>
              <a:gd name="T47" fmla="*/ 35 h 57"/>
              <a:gd name="T48" fmla="*/ 0 w 55"/>
              <a:gd name="T49" fmla="*/ 29 h 57"/>
              <a:gd name="T50" fmla="*/ 2 w 55"/>
              <a:gd name="T51" fmla="*/ 24 h 57"/>
              <a:gd name="T52" fmla="*/ 4 w 55"/>
              <a:gd name="T53" fmla="*/ 18 h 57"/>
              <a:gd name="T54" fmla="*/ 5 w 55"/>
              <a:gd name="T55" fmla="*/ 13 h 57"/>
              <a:gd name="T56" fmla="*/ 9 w 55"/>
              <a:gd name="T57" fmla="*/ 9 h 57"/>
              <a:gd name="T58" fmla="*/ 12 w 55"/>
              <a:gd name="T59" fmla="*/ 6 h 57"/>
              <a:gd name="T60" fmla="*/ 18 w 55"/>
              <a:gd name="T61" fmla="*/ 4 h 57"/>
              <a:gd name="T62" fmla="*/ 23 w 55"/>
              <a:gd name="T63" fmla="*/ 2 h 57"/>
              <a:gd name="T64" fmla="*/ 29 w 55"/>
              <a:gd name="T65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5" h="57">
                <a:moveTo>
                  <a:pt x="29" y="0"/>
                </a:moveTo>
                <a:lnTo>
                  <a:pt x="34" y="2"/>
                </a:lnTo>
                <a:lnTo>
                  <a:pt x="39" y="4"/>
                </a:lnTo>
                <a:lnTo>
                  <a:pt x="45" y="6"/>
                </a:lnTo>
                <a:lnTo>
                  <a:pt x="48" y="9"/>
                </a:lnTo>
                <a:lnTo>
                  <a:pt x="52" y="13"/>
                </a:lnTo>
                <a:lnTo>
                  <a:pt x="54" y="18"/>
                </a:lnTo>
                <a:lnTo>
                  <a:pt x="55" y="24"/>
                </a:lnTo>
                <a:lnTo>
                  <a:pt x="55" y="29"/>
                </a:lnTo>
                <a:lnTo>
                  <a:pt x="55" y="35"/>
                </a:lnTo>
                <a:lnTo>
                  <a:pt x="54" y="40"/>
                </a:lnTo>
                <a:lnTo>
                  <a:pt x="52" y="44"/>
                </a:lnTo>
                <a:lnTo>
                  <a:pt x="48" y="50"/>
                </a:lnTo>
                <a:lnTo>
                  <a:pt x="45" y="53"/>
                </a:lnTo>
                <a:lnTo>
                  <a:pt x="39" y="55"/>
                </a:lnTo>
                <a:lnTo>
                  <a:pt x="34" y="57"/>
                </a:lnTo>
                <a:lnTo>
                  <a:pt x="29" y="57"/>
                </a:lnTo>
                <a:lnTo>
                  <a:pt x="23" y="57"/>
                </a:lnTo>
                <a:lnTo>
                  <a:pt x="18" y="55"/>
                </a:lnTo>
                <a:lnTo>
                  <a:pt x="12" y="53"/>
                </a:lnTo>
                <a:lnTo>
                  <a:pt x="9" y="50"/>
                </a:lnTo>
                <a:lnTo>
                  <a:pt x="5" y="44"/>
                </a:lnTo>
                <a:lnTo>
                  <a:pt x="4" y="40"/>
                </a:lnTo>
                <a:lnTo>
                  <a:pt x="2" y="35"/>
                </a:lnTo>
                <a:lnTo>
                  <a:pt x="0" y="29"/>
                </a:lnTo>
                <a:lnTo>
                  <a:pt x="2" y="24"/>
                </a:lnTo>
                <a:lnTo>
                  <a:pt x="4" y="18"/>
                </a:lnTo>
                <a:lnTo>
                  <a:pt x="5" y="13"/>
                </a:lnTo>
                <a:lnTo>
                  <a:pt x="9" y="9"/>
                </a:lnTo>
                <a:lnTo>
                  <a:pt x="12" y="6"/>
                </a:lnTo>
                <a:lnTo>
                  <a:pt x="18" y="4"/>
                </a:lnTo>
                <a:lnTo>
                  <a:pt x="23" y="2"/>
                </a:lnTo>
                <a:lnTo>
                  <a:pt x="2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81" name="Freeform 3125"/>
          <p:cNvSpPr>
            <a:spLocks/>
          </p:cNvSpPr>
          <p:nvPr/>
        </p:nvSpPr>
        <p:spPr bwMode="auto">
          <a:xfrm>
            <a:off x="3100030" y="2344737"/>
            <a:ext cx="88405" cy="90753"/>
          </a:xfrm>
          <a:custGeom>
            <a:avLst/>
            <a:gdLst>
              <a:gd name="T0" fmla="*/ 29 w 55"/>
              <a:gd name="T1" fmla="*/ 0 h 57"/>
              <a:gd name="T2" fmla="*/ 34 w 55"/>
              <a:gd name="T3" fmla="*/ 2 h 57"/>
              <a:gd name="T4" fmla="*/ 39 w 55"/>
              <a:gd name="T5" fmla="*/ 4 h 57"/>
              <a:gd name="T6" fmla="*/ 45 w 55"/>
              <a:gd name="T7" fmla="*/ 6 h 57"/>
              <a:gd name="T8" fmla="*/ 48 w 55"/>
              <a:gd name="T9" fmla="*/ 9 h 57"/>
              <a:gd name="T10" fmla="*/ 52 w 55"/>
              <a:gd name="T11" fmla="*/ 13 h 57"/>
              <a:gd name="T12" fmla="*/ 54 w 55"/>
              <a:gd name="T13" fmla="*/ 18 h 57"/>
              <a:gd name="T14" fmla="*/ 55 w 55"/>
              <a:gd name="T15" fmla="*/ 24 h 57"/>
              <a:gd name="T16" fmla="*/ 55 w 55"/>
              <a:gd name="T17" fmla="*/ 29 h 57"/>
              <a:gd name="T18" fmla="*/ 55 w 55"/>
              <a:gd name="T19" fmla="*/ 35 h 57"/>
              <a:gd name="T20" fmla="*/ 54 w 55"/>
              <a:gd name="T21" fmla="*/ 40 h 57"/>
              <a:gd name="T22" fmla="*/ 52 w 55"/>
              <a:gd name="T23" fmla="*/ 44 h 57"/>
              <a:gd name="T24" fmla="*/ 48 w 55"/>
              <a:gd name="T25" fmla="*/ 50 h 57"/>
              <a:gd name="T26" fmla="*/ 45 w 55"/>
              <a:gd name="T27" fmla="*/ 53 h 57"/>
              <a:gd name="T28" fmla="*/ 39 w 55"/>
              <a:gd name="T29" fmla="*/ 55 h 57"/>
              <a:gd name="T30" fmla="*/ 34 w 55"/>
              <a:gd name="T31" fmla="*/ 57 h 57"/>
              <a:gd name="T32" fmla="*/ 29 w 55"/>
              <a:gd name="T33" fmla="*/ 57 h 57"/>
              <a:gd name="T34" fmla="*/ 23 w 55"/>
              <a:gd name="T35" fmla="*/ 57 h 57"/>
              <a:gd name="T36" fmla="*/ 18 w 55"/>
              <a:gd name="T37" fmla="*/ 55 h 57"/>
              <a:gd name="T38" fmla="*/ 12 w 55"/>
              <a:gd name="T39" fmla="*/ 53 h 57"/>
              <a:gd name="T40" fmla="*/ 9 w 55"/>
              <a:gd name="T41" fmla="*/ 50 h 57"/>
              <a:gd name="T42" fmla="*/ 5 w 55"/>
              <a:gd name="T43" fmla="*/ 44 h 57"/>
              <a:gd name="T44" fmla="*/ 4 w 55"/>
              <a:gd name="T45" fmla="*/ 40 h 57"/>
              <a:gd name="T46" fmla="*/ 2 w 55"/>
              <a:gd name="T47" fmla="*/ 35 h 57"/>
              <a:gd name="T48" fmla="*/ 0 w 55"/>
              <a:gd name="T49" fmla="*/ 29 h 57"/>
              <a:gd name="T50" fmla="*/ 2 w 55"/>
              <a:gd name="T51" fmla="*/ 24 h 57"/>
              <a:gd name="T52" fmla="*/ 4 w 55"/>
              <a:gd name="T53" fmla="*/ 18 h 57"/>
              <a:gd name="T54" fmla="*/ 5 w 55"/>
              <a:gd name="T55" fmla="*/ 13 h 57"/>
              <a:gd name="T56" fmla="*/ 9 w 55"/>
              <a:gd name="T57" fmla="*/ 9 h 57"/>
              <a:gd name="T58" fmla="*/ 12 w 55"/>
              <a:gd name="T59" fmla="*/ 6 h 57"/>
              <a:gd name="T60" fmla="*/ 18 w 55"/>
              <a:gd name="T61" fmla="*/ 4 h 57"/>
              <a:gd name="T62" fmla="*/ 23 w 55"/>
              <a:gd name="T63" fmla="*/ 2 h 57"/>
              <a:gd name="T64" fmla="*/ 29 w 55"/>
              <a:gd name="T65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5" h="57">
                <a:moveTo>
                  <a:pt x="29" y="0"/>
                </a:moveTo>
                <a:lnTo>
                  <a:pt x="34" y="2"/>
                </a:lnTo>
                <a:lnTo>
                  <a:pt x="39" y="4"/>
                </a:lnTo>
                <a:lnTo>
                  <a:pt x="45" y="6"/>
                </a:lnTo>
                <a:lnTo>
                  <a:pt x="48" y="9"/>
                </a:lnTo>
                <a:lnTo>
                  <a:pt x="52" y="13"/>
                </a:lnTo>
                <a:lnTo>
                  <a:pt x="54" y="18"/>
                </a:lnTo>
                <a:lnTo>
                  <a:pt x="55" y="24"/>
                </a:lnTo>
                <a:lnTo>
                  <a:pt x="55" y="29"/>
                </a:lnTo>
                <a:lnTo>
                  <a:pt x="55" y="35"/>
                </a:lnTo>
                <a:lnTo>
                  <a:pt x="54" y="40"/>
                </a:lnTo>
                <a:lnTo>
                  <a:pt x="52" y="44"/>
                </a:lnTo>
                <a:lnTo>
                  <a:pt x="48" y="50"/>
                </a:lnTo>
                <a:lnTo>
                  <a:pt x="45" y="53"/>
                </a:lnTo>
                <a:lnTo>
                  <a:pt x="39" y="55"/>
                </a:lnTo>
                <a:lnTo>
                  <a:pt x="34" y="57"/>
                </a:lnTo>
                <a:lnTo>
                  <a:pt x="29" y="57"/>
                </a:lnTo>
                <a:lnTo>
                  <a:pt x="23" y="57"/>
                </a:lnTo>
                <a:lnTo>
                  <a:pt x="18" y="55"/>
                </a:lnTo>
                <a:lnTo>
                  <a:pt x="12" y="53"/>
                </a:lnTo>
                <a:lnTo>
                  <a:pt x="9" y="50"/>
                </a:lnTo>
                <a:lnTo>
                  <a:pt x="5" y="44"/>
                </a:lnTo>
                <a:lnTo>
                  <a:pt x="4" y="40"/>
                </a:lnTo>
                <a:lnTo>
                  <a:pt x="2" y="35"/>
                </a:lnTo>
                <a:lnTo>
                  <a:pt x="0" y="29"/>
                </a:lnTo>
                <a:lnTo>
                  <a:pt x="2" y="24"/>
                </a:lnTo>
                <a:lnTo>
                  <a:pt x="4" y="18"/>
                </a:lnTo>
                <a:lnTo>
                  <a:pt x="5" y="13"/>
                </a:lnTo>
                <a:lnTo>
                  <a:pt x="9" y="9"/>
                </a:lnTo>
                <a:lnTo>
                  <a:pt x="12" y="6"/>
                </a:lnTo>
                <a:lnTo>
                  <a:pt x="18" y="4"/>
                </a:lnTo>
                <a:lnTo>
                  <a:pt x="23" y="2"/>
                </a:lnTo>
                <a:lnTo>
                  <a:pt x="29" y="0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82" name="Freeform 3126"/>
          <p:cNvSpPr>
            <a:spLocks/>
          </p:cNvSpPr>
          <p:nvPr/>
        </p:nvSpPr>
        <p:spPr bwMode="auto">
          <a:xfrm>
            <a:off x="2206169" y="2589213"/>
            <a:ext cx="5893" cy="166688"/>
          </a:xfrm>
          <a:custGeom>
            <a:avLst/>
            <a:gdLst>
              <a:gd name="T0" fmla="*/ 2 w 3"/>
              <a:gd name="T1" fmla="*/ 105 h 105"/>
              <a:gd name="T2" fmla="*/ 3 w 3"/>
              <a:gd name="T3" fmla="*/ 105 h 105"/>
              <a:gd name="T4" fmla="*/ 3 w 3"/>
              <a:gd name="T5" fmla="*/ 0 h 105"/>
              <a:gd name="T6" fmla="*/ 0 w 3"/>
              <a:gd name="T7" fmla="*/ 0 h 105"/>
              <a:gd name="T8" fmla="*/ 0 w 3"/>
              <a:gd name="T9" fmla="*/ 105 h 105"/>
              <a:gd name="T10" fmla="*/ 2 w 3"/>
              <a:gd name="T11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105">
                <a:moveTo>
                  <a:pt x="2" y="105"/>
                </a:moveTo>
                <a:lnTo>
                  <a:pt x="3" y="105"/>
                </a:lnTo>
                <a:lnTo>
                  <a:pt x="3" y="0"/>
                </a:lnTo>
                <a:lnTo>
                  <a:pt x="0" y="0"/>
                </a:lnTo>
                <a:lnTo>
                  <a:pt x="0" y="105"/>
                </a:lnTo>
                <a:lnTo>
                  <a:pt x="2" y="105"/>
                </a:lnTo>
                <a:close/>
              </a:path>
            </a:pathLst>
          </a:custGeom>
          <a:solidFill>
            <a:srgbClr val="1F1A17"/>
          </a:solidFill>
          <a:ln w="9525" cmpd="sng">
            <a:solidFill>
              <a:srgbClr val="000000"/>
            </a:solidFill>
            <a:round/>
            <a:headEnd/>
            <a:tailEnd/>
          </a:ln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83" name="Freeform 3127"/>
          <p:cNvSpPr>
            <a:spLocks/>
          </p:cNvSpPr>
          <p:nvPr/>
        </p:nvSpPr>
        <p:spPr bwMode="auto">
          <a:xfrm>
            <a:off x="2174737" y="2711450"/>
            <a:ext cx="70723" cy="87049"/>
          </a:xfrm>
          <a:custGeom>
            <a:avLst/>
            <a:gdLst>
              <a:gd name="T0" fmla="*/ 22 w 45"/>
              <a:gd name="T1" fmla="*/ 55 h 55"/>
              <a:gd name="T2" fmla="*/ 45 w 45"/>
              <a:gd name="T3" fmla="*/ 0 h 55"/>
              <a:gd name="T4" fmla="*/ 45 w 45"/>
              <a:gd name="T5" fmla="*/ 0 h 55"/>
              <a:gd name="T6" fmla="*/ 43 w 45"/>
              <a:gd name="T7" fmla="*/ 2 h 55"/>
              <a:gd name="T8" fmla="*/ 41 w 45"/>
              <a:gd name="T9" fmla="*/ 2 h 55"/>
              <a:gd name="T10" fmla="*/ 39 w 45"/>
              <a:gd name="T11" fmla="*/ 2 h 55"/>
              <a:gd name="T12" fmla="*/ 39 w 45"/>
              <a:gd name="T13" fmla="*/ 4 h 55"/>
              <a:gd name="T14" fmla="*/ 38 w 45"/>
              <a:gd name="T15" fmla="*/ 4 h 55"/>
              <a:gd name="T16" fmla="*/ 36 w 45"/>
              <a:gd name="T17" fmla="*/ 4 h 55"/>
              <a:gd name="T18" fmla="*/ 34 w 45"/>
              <a:gd name="T19" fmla="*/ 4 h 55"/>
              <a:gd name="T20" fmla="*/ 32 w 45"/>
              <a:gd name="T21" fmla="*/ 4 h 55"/>
              <a:gd name="T22" fmla="*/ 32 w 45"/>
              <a:gd name="T23" fmla="*/ 6 h 55"/>
              <a:gd name="T24" fmla="*/ 30 w 45"/>
              <a:gd name="T25" fmla="*/ 6 h 55"/>
              <a:gd name="T26" fmla="*/ 29 w 45"/>
              <a:gd name="T27" fmla="*/ 6 h 55"/>
              <a:gd name="T28" fmla="*/ 27 w 45"/>
              <a:gd name="T29" fmla="*/ 6 h 55"/>
              <a:gd name="T30" fmla="*/ 27 w 45"/>
              <a:gd name="T31" fmla="*/ 6 h 55"/>
              <a:gd name="T32" fmla="*/ 25 w 45"/>
              <a:gd name="T33" fmla="*/ 6 h 55"/>
              <a:gd name="T34" fmla="*/ 23 w 45"/>
              <a:gd name="T35" fmla="*/ 6 h 55"/>
              <a:gd name="T36" fmla="*/ 22 w 45"/>
              <a:gd name="T37" fmla="*/ 6 h 55"/>
              <a:gd name="T38" fmla="*/ 20 w 45"/>
              <a:gd name="T39" fmla="*/ 6 h 55"/>
              <a:gd name="T40" fmla="*/ 20 w 45"/>
              <a:gd name="T41" fmla="*/ 6 h 55"/>
              <a:gd name="T42" fmla="*/ 18 w 45"/>
              <a:gd name="T43" fmla="*/ 6 h 55"/>
              <a:gd name="T44" fmla="*/ 16 w 45"/>
              <a:gd name="T45" fmla="*/ 6 h 55"/>
              <a:gd name="T46" fmla="*/ 14 w 45"/>
              <a:gd name="T47" fmla="*/ 6 h 55"/>
              <a:gd name="T48" fmla="*/ 13 w 45"/>
              <a:gd name="T49" fmla="*/ 6 h 55"/>
              <a:gd name="T50" fmla="*/ 13 w 45"/>
              <a:gd name="T51" fmla="*/ 6 h 55"/>
              <a:gd name="T52" fmla="*/ 11 w 45"/>
              <a:gd name="T53" fmla="*/ 4 h 55"/>
              <a:gd name="T54" fmla="*/ 9 w 45"/>
              <a:gd name="T55" fmla="*/ 4 h 55"/>
              <a:gd name="T56" fmla="*/ 7 w 45"/>
              <a:gd name="T57" fmla="*/ 4 h 55"/>
              <a:gd name="T58" fmla="*/ 7 w 45"/>
              <a:gd name="T59" fmla="*/ 4 h 55"/>
              <a:gd name="T60" fmla="*/ 5 w 45"/>
              <a:gd name="T61" fmla="*/ 4 h 55"/>
              <a:gd name="T62" fmla="*/ 4 w 45"/>
              <a:gd name="T63" fmla="*/ 2 h 55"/>
              <a:gd name="T64" fmla="*/ 2 w 45"/>
              <a:gd name="T65" fmla="*/ 2 h 55"/>
              <a:gd name="T66" fmla="*/ 0 w 45"/>
              <a:gd name="T67" fmla="*/ 2 h 55"/>
              <a:gd name="T68" fmla="*/ 0 w 45"/>
              <a:gd name="T69" fmla="*/ 0 h 55"/>
              <a:gd name="T70" fmla="*/ 22 w 45"/>
              <a:gd name="T71" fmla="*/ 55 h 55"/>
              <a:gd name="T72" fmla="*/ 22 w 45"/>
              <a:gd name="T7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5" h="55">
                <a:moveTo>
                  <a:pt x="22" y="55"/>
                </a:moveTo>
                <a:lnTo>
                  <a:pt x="45" y="0"/>
                </a:lnTo>
                <a:lnTo>
                  <a:pt x="45" y="0"/>
                </a:lnTo>
                <a:lnTo>
                  <a:pt x="43" y="2"/>
                </a:lnTo>
                <a:lnTo>
                  <a:pt x="41" y="2"/>
                </a:lnTo>
                <a:lnTo>
                  <a:pt x="39" y="2"/>
                </a:lnTo>
                <a:lnTo>
                  <a:pt x="39" y="4"/>
                </a:lnTo>
                <a:lnTo>
                  <a:pt x="38" y="4"/>
                </a:lnTo>
                <a:lnTo>
                  <a:pt x="36" y="4"/>
                </a:lnTo>
                <a:lnTo>
                  <a:pt x="34" y="4"/>
                </a:lnTo>
                <a:lnTo>
                  <a:pt x="32" y="4"/>
                </a:lnTo>
                <a:lnTo>
                  <a:pt x="32" y="6"/>
                </a:lnTo>
                <a:lnTo>
                  <a:pt x="30" y="6"/>
                </a:lnTo>
                <a:lnTo>
                  <a:pt x="29" y="6"/>
                </a:lnTo>
                <a:lnTo>
                  <a:pt x="27" y="6"/>
                </a:lnTo>
                <a:lnTo>
                  <a:pt x="27" y="6"/>
                </a:lnTo>
                <a:lnTo>
                  <a:pt x="25" y="6"/>
                </a:lnTo>
                <a:lnTo>
                  <a:pt x="23" y="6"/>
                </a:lnTo>
                <a:lnTo>
                  <a:pt x="22" y="6"/>
                </a:lnTo>
                <a:lnTo>
                  <a:pt x="20" y="6"/>
                </a:lnTo>
                <a:lnTo>
                  <a:pt x="20" y="6"/>
                </a:lnTo>
                <a:lnTo>
                  <a:pt x="18" y="6"/>
                </a:lnTo>
                <a:lnTo>
                  <a:pt x="16" y="6"/>
                </a:lnTo>
                <a:lnTo>
                  <a:pt x="14" y="6"/>
                </a:lnTo>
                <a:lnTo>
                  <a:pt x="13" y="6"/>
                </a:lnTo>
                <a:lnTo>
                  <a:pt x="13" y="6"/>
                </a:lnTo>
                <a:lnTo>
                  <a:pt x="11" y="4"/>
                </a:lnTo>
                <a:lnTo>
                  <a:pt x="9" y="4"/>
                </a:lnTo>
                <a:lnTo>
                  <a:pt x="7" y="4"/>
                </a:lnTo>
                <a:lnTo>
                  <a:pt x="7" y="4"/>
                </a:lnTo>
                <a:lnTo>
                  <a:pt x="5" y="4"/>
                </a:lnTo>
                <a:lnTo>
                  <a:pt x="4" y="2"/>
                </a:lnTo>
                <a:lnTo>
                  <a:pt x="2" y="2"/>
                </a:lnTo>
                <a:lnTo>
                  <a:pt x="0" y="2"/>
                </a:lnTo>
                <a:lnTo>
                  <a:pt x="0" y="0"/>
                </a:lnTo>
                <a:lnTo>
                  <a:pt x="22" y="55"/>
                </a:lnTo>
                <a:lnTo>
                  <a:pt x="22" y="5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84" name="Freeform 3128"/>
          <p:cNvSpPr>
            <a:spLocks/>
          </p:cNvSpPr>
          <p:nvPr/>
        </p:nvSpPr>
        <p:spPr bwMode="auto">
          <a:xfrm>
            <a:off x="3143250" y="2589213"/>
            <a:ext cx="7858" cy="166688"/>
          </a:xfrm>
          <a:custGeom>
            <a:avLst/>
            <a:gdLst>
              <a:gd name="T0" fmla="*/ 2 w 5"/>
              <a:gd name="T1" fmla="*/ 105 h 105"/>
              <a:gd name="T2" fmla="*/ 5 w 5"/>
              <a:gd name="T3" fmla="*/ 105 h 105"/>
              <a:gd name="T4" fmla="*/ 5 w 5"/>
              <a:gd name="T5" fmla="*/ 0 h 105"/>
              <a:gd name="T6" fmla="*/ 0 w 5"/>
              <a:gd name="T7" fmla="*/ 0 h 105"/>
              <a:gd name="T8" fmla="*/ 0 w 5"/>
              <a:gd name="T9" fmla="*/ 105 h 105"/>
              <a:gd name="T10" fmla="*/ 2 w 5"/>
              <a:gd name="T11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" h="105">
                <a:moveTo>
                  <a:pt x="2" y="105"/>
                </a:moveTo>
                <a:lnTo>
                  <a:pt x="5" y="105"/>
                </a:lnTo>
                <a:lnTo>
                  <a:pt x="5" y="0"/>
                </a:lnTo>
                <a:lnTo>
                  <a:pt x="0" y="0"/>
                </a:lnTo>
                <a:lnTo>
                  <a:pt x="0" y="105"/>
                </a:lnTo>
                <a:lnTo>
                  <a:pt x="2" y="105"/>
                </a:lnTo>
                <a:close/>
              </a:path>
            </a:pathLst>
          </a:custGeom>
          <a:solidFill>
            <a:srgbClr val="1F1A17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85" name="Freeform 3129"/>
          <p:cNvSpPr>
            <a:spLocks/>
          </p:cNvSpPr>
          <p:nvPr/>
        </p:nvSpPr>
        <p:spPr bwMode="auto">
          <a:xfrm>
            <a:off x="3111818" y="2711450"/>
            <a:ext cx="70723" cy="87049"/>
          </a:xfrm>
          <a:custGeom>
            <a:avLst/>
            <a:gdLst>
              <a:gd name="T0" fmla="*/ 22 w 45"/>
              <a:gd name="T1" fmla="*/ 55 h 55"/>
              <a:gd name="T2" fmla="*/ 45 w 45"/>
              <a:gd name="T3" fmla="*/ 0 h 55"/>
              <a:gd name="T4" fmla="*/ 45 w 45"/>
              <a:gd name="T5" fmla="*/ 0 h 55"/>
              <a:gd name="T6" fmla="*/ 43 w 45"/>
              <a:gd name="T7" fmla="*/ 2 h 55"/>
              <a:gd name="T8" fmla="*/ 41 w 45"/>
              <a:gd name="T9" fmla="*/ 2 h 55"/>
              <a:gd name="T10" fmla="*/ 41 w 45"/>
              <a:gd name="T11" fmla="*/ 2 h 55"/>
              <a:gd name="T12" fmla="*/ 39 w 45"/>
              <a:gd name="T13" fmla="*/ 4 h 55"/>
              <a:gd name="T14" fmla="*/ 38 w 45"/>
              <a:gd name="T15" fmla="*/ 4 h 55"/>
              <a:gd name="T16" fmla="*/ 36 w 45"/>
              <a:gd name="T17" fmla="*/ 4 h 55"/>
              <a:gd name="T18" fmla="*/ 34 w 45"/>
              <a:gd name="T19" fmla="*/ 4 h 55"/>
              <a:gd name="T20" fmla="*/ 34 w 45"/>
              <a:gd name="T21" fmla="*/ 4 h 55"/>
              <a:gd name="T22" fmla="*/ 32 w 45"/>
              <a:gd name="T23" fmla="*/ 6 h 55"/>
              <a:gd name="T24" fmla="*/ 31 w 45"/>
              <a:gd name="T25" fmla="*/ 6 h 55"/>
              <a:gd name="T26" fmla="*/ 29 w 45"/>
              <a:gd name="T27" fmla="*/ 6 h 55"/>
              <a:gd name="T28" fmla="*/ 29 w 45"/>
              <a:gd name="T29" fmla="*/ 6 h 55"/>
              <a:gd name="T30" fmla="*/ 27 w 45"/>
              <a:gd name="T31" fmla="*/ 6 h 55"/>
              <a:gd name="T32" fmla="*/ 25 w 45"/>
              <a:gd name="T33" fmla="*/ 6 h 55"/>
              <a:gd name="T34" fmla="*/ 23 w 45"/>
              <a:gd name="T35" fmla="*/ 6 h 55"/>
              <a:gd name="T36" fmla="*/ 22 w 45"/>
              <a:gd name="T37" fmla="*/ 6 h 55"/>
              <a:gd name="T38" fmla="*/ 22 w 45"/>
              <a:gd name="T39" fmla="*/ 6 h 55"/>
              <a:gd name="T40" fmla="*/ 20 w 45"/>
              <a:gd name="T41" fmla="*/ 6 h 55"/>
              <a:gd name="T42" fmla="*/ 18 w 45"/>
              <a:gd name="T43" fmla="*/ 6 h 55"/>
              <a:gd name="T44" fmla="*/ 16 w 45"/>
              <a:gd name="T45" fmla="*/ 6 h 55"/>
              <a:gd name="T46" fmla="*/ 14 w 45"/>
              <a:gd name="T47" fmla="*/ 6 h 55"/>
              <a:gd name="T48" fmla="*/ 14 w 45"/>
              <a:gd name="T49" fmla="*/ 6 h 55"/>
              <a:gd name="T50" fmla="*/ 13 w 45"/>
              <a:gd name="T51" fmla="*/ 6 h 55"/>
              <a:gd name="T52" fmla="*/ 11 w 45"/>
              <a:gd name="T53" fmla="*/ 4 h 55"/>
              <a:gd name="T54" fmla="*/ 9 w 45"/>
              <a:gd name="T55" fmla="*/ 4 h 55"/>
              <a:gd name="T56" fmla="*/ 9 w 45"/>
              <a:gd name="T57" fmla="*/ 4 h 55"/>
              <a:gd name="T58" fmla="*/ 7 w 45"/>
              <a:gd name="T59" fmla="*/ 4 h 55"/>
              <a:gd name="T60" fmla="*/ 5 w 45"/>
              <a:gd name="T61" fmla="*/ 4 h 55"/>
              <a:gd name="T62" fmla="*/ 4 w 45"/>
              <a:gd name="T63" fmla="*/ 2 h 55"/>
              <a:gd name="T64" fmla="*/ 2 w 45"/>
              <a:gd name="T65" fmla="*/ 2 h 55"/>
              <a:gd name="T66" fmla="*/ 2 w 45"/>
              <a:gd name="T67" fmla="*/ 2 h 55"/>
              <a:gd name="T68" fmla="*/ 0 w 45"/>
              <a:gd name="T69" fmla="*/ 0 h 55"/>
              <a:gd name="T70" fmla="*/ 22 w 45"/>
              <a:gd name="T71" fmla="*/ 55 h 55"/>
              <a:gd name="T72" fmla="*/ 22 w 45"/>
              <a:gd name="T7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5" h="55">
                <a:moveTo>
                  <a:pt x="22" y="55"/>
                </a:moveTo>
                <a:lnTo>
                  <a:pt x="45" y="0"/>
                </a:lnTo>
                <a:lnTo>
                  <a:pt x="45" y="0"/>
                </a:lnTo>
                <a:lnTo>
                  <a:pt x="43" y="2"/>
                </a:lnTo>
                <a:lnTo>
                  <a:pt x="41" y="2"/>
                </a:lnTo>
                <a:lnTo>
                  <a:pt x="41" y="2"/>
                </a:lnTo>
                <a:lnTo>
                  <a:pt x="39" y="4"/>
                </a:lnTo>
                <a:lnTo>
                  <a:pt x="38" y="4"/>
                </a:lnTo>
                <a:lnTo>
                  <a:pt x="36" y="4"/>
                </a:lnTo>
                <a:lnTo>
                  <a:pt x="34" y="4"/>
                </a:lnTo>
                <a:lnTo>
                  <a:pt x="34" y="4"/>
                </a:lnTo>
                <a:lnTo>
                  <a:pt x="32" y="6"/>
                </a:lnTo>
                <a:lnTo>
                  <a:pt x="31" y="6"/>
                </a:lnTo>
                <a:lnTo>
                  <a:pt x="29" y="6"/>
                </a:lnTo>
                <a:lnTo>
                  <a:pt x="29" y="6"/>
                </a:lnTo>
                <a:lnTo>
                  <a:pt x="27" y="6"/>
                </a:lnTo>
                <a:lnTo>
                  <a:pt x="25" y="6"/>
                </a:lnTo>
                <a:lnTo>
                  <a:pt x="23" y="6"/>
                </a:lnTo>
                <a:lnTo>
                  <a:pt x="22" y="6"/>
                </a:lnTo>
                <a:lnTo>
                  <a:pt x="22" y="6"/>
                </a:lnTo>
                <a:lnTo>
                  <a:pt x="20" y="6"/>
                </a:lnTo>
                <a:lnTo>
                  <a:pt x="18" y="6"/>
                </a:lnTo>
                <a:lnTo>
                  <a:pt x="16" y="6"/>
                </a:lnTo>
                <a:lnTo>
                  <a:pt x="14" y="6"/>
                </a:lnTo>
                <a:lnTo>
                  <a:pt x="14" y="6"/>
                </a:lnTo>
                <a:lnTo>
                  <a:pt x="13" y="6"/>
                </a:lnTo>
                <a:lnTo>
                  <a:pt x="11" y="4"/>
                </a:lnTo>
                <a:lnTo>
                  <a:pt x="9" y="4"/>
                </a:lnTo>
                <a:lnTo>
                  <a:pt x="9" y="4"/>
                </a:lnTo>
                <a:lnTo>
                  <a:pt x="7" y="4"/>
                </a:lnTo>
                <a:lnTo>
                  <a:pt x="5" y="4"/>
                </a:lnTo>
                <a:lnTo>
                  <a:pt x="4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22" y="55"/>
                </a:lnTo>
                <a:lnTo>
                  <a:pt x="22" y="5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86" name="Freeform 3130"/>
          <p:cNvSpPr>
            <a:spLocks/>
          </p:cNvSpPr>
          <p:nvPr/>
        </p:nvSpPr>
        <p:spPr bwMode="auto">
          <a:xfrm>
            <a:off x="2398693" y="3044825"/>
            <a:ext cx="5893" cy="416719"/>
          </a:xfrm>
          <a:custGeom>
            <a:avLst/>
            <a:gdLst>
              <a:gd name="T0" fmla="*/ 2 w 4"/>
              <a:gd name="T1" fmla="*/ 262 h 262"/>
              <a:gd name="T2" fmla="*/ 4 w 4"/>
              <a:gd name="T3" fmla="*/ 262 h 262"/>
              <a:gd name="T4" fmla="*/ 4 w 4"/>
              <a:gd name="T5" fmla="*/ 0 h 262"/>
              <a:gd name="T6" fmla="*/ 0 w 4"/>
              <a:gd name="T7" fmla="*/ 0 h 262"/>
              <a:gd name="T8" fmla="*/ 0 w 4"/>
              <a:gd name="T9" fmla="*/ 262 h 262"/>
              <a:gd name="T10" fmla="*/ 2 w 4"/>
              <a:gd name="T11" fmla="*/ 262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262">
                <a:moveTo>
                  <a:pt x="2" y="262"/>
                </a:moveTo>
                <a:lnTo>
                  <a:pt x="4" y="262"/>
                </a:lnTo>
                <a:lnTo>
                  <a:pt x="4" y="0"/>
                </a:lnTo>
                <a:lnTo>
                  <a:pt x="0" y="0"/>
                </a:lnTo>
                <a:lnTo>
                  <a:pt x="0" y="262"/>
                </a:lnTo>
                <a:lnTo>
                  <a:pt x="2" y="262"/>
                </a:lnTo>
                <a:close/>
              </a:path>
            </a:pathLst>
          </a:custGeom>
          <a:solidFill>
            <a:srgbClr val="1F1A17"/>
          </a:solidFill>
          <a:ln w="9525" cmpd="sng">
            <a:solidFill>
              <a:srgbClr val="000000"/>
            </a:solidFill>
            <a:round/>
            <a:headEnd/>
            <a:tailEnd/>
          </a:ln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87" name="Freeform 3131"/>
          <p:cNvSpPr>
            <a:spLocks/>
          </p:cNvSpPr>
          <p:nvPr/>
        </p:nvSpPr>
        <p:spPr bwMode="auto">
          <a:xfrm>
            <a:off x="2365296" y="3420799"/>
            <a:ext cx="70723" cy="85196"/>
          </a:xfrm>
          <a:custGeom>
            <a:avLst/>
            <a:gdLst>
              <a:gd name="T0" fmla="*/ 23 w 45"/>
              <a:gd name="T1" fmla="*/ 53 h 53"/>
              <a:gd name="T2" fmla="*/ 45 w 45"/>
              <a:gd name="T3" fmla="*/ 0 h 53"/>
              <a:gd name="T4" fmla="*/ 45 w 45"/>
              <a:gd name="T5" fmla="*/ 0 h 53"/>
              <a:gd name="T6" fmla="*/ 45 w 45"/>
              <a:gd name="T7" fmla="*/ 0 h 53"/>
              <a:gd name="T8" fmla="*/ 43 w 45"/>
              <a:gd name="T9" fmla="*/ 0 h 53"/>
              <a:gd name="T10" fmla="*/ 41 w 45"/>
              <a:gd name="T11" fmla="*/ 1 h 53"/>
              <a:gd name="T12" fmla="*/ 39 w 45"/>
              <a:gd name="T13" fmla="*/ 1 h 53"/>
              <a:gd name="T14" fmla="*/ 37 w 45"/>
              <a:gd name="T15" fmla="*/ 1 h 53"/>
              <a:gd name="T16" fmla="*/ 37 w 45"/>
              <a:gd name="T17" fmla="*/ 3 h 53"/>
              <a:gd name="T18" fmla="*/ 36 w 45"/>
              <a:gd name="T19" fmla="*/ 3 h 53"/>
              <a:gd name="T20" fmla="*/ 34 w 45"/>
              <a:gd name="T21" fmla="*/ 3 h 53"/>
              <a:gd name="T22" fmla="*/ 32 w 45"/>
              <a:gd name="T23" fmla="*/ 3 h 53"/>
              <a:gd name="T24" fmla="*/ 30 w 45"/>
              <a:gd name="T25" fmla="*/ 3 h 53"/>
              <a:gd name="T26" fmla="*/ 30 w 45"/>
              <a:gd name="T27" fmla="*/ 5 h 53"/>
              <a:gd name="T28" fmla="*/ 28 w 45"/>
              <a:gd name="T29" fmla="*/ 5 h 53"/>
              <a:gd name="T30" fmla="*/ 27 w 45"/>
              <a:gd name="T31" fmla="*/ 5 h 53"/>
              <a:gd name="T32" fmla="*/ 25 w 45"/>
              <a:gd name="T33" fmla="*/ 5 h 53"/>
              <a:gd name="T34" fmla="*/ 25 w 45"/>
              <a:gd name="T35" fmla="*/ 5 h 53"/>
              <a:gd name="T36" fmla="*/ 23 w 45"/>
              <a:gd name="T37" fmla="*/ 5 h 53"/>
              <a:gd name="T38" fmla="*/ 21 w 45"/>
              <a:gd name="T39" fmla="*/ 5 h 53"/>
              <a:gd name="T40" fmla="*/ 20 w 45"/>
              <a:gd name="T41" fmla="*/ 5 h 53"/>
              <a:gd name="T42" fmla="*/ 18 w 45"/>
              <a:gd name="T43" fmla="*/ 5 h 53"/>
              <a:gd name="T44" fmla="*/ 18 w 45"/>
              <a:gd name="T45" fmla="*/ 5 h 53"/>
              <a:gd name="T46" fmla="*/ 16 w 45"/>
              <a:gd name="T47" fmla="*/ 5 h 53"/>
              <a:gd name="T48" fmla="*/ 14 w 45"/>
              <a:gd name="T49" fmla="*/ 3 h 53"/>
              <a:gd name="T50" fmla="*/ 12 w 45"/>
              <a:gd name="T51" fmla="*/ 3 h 53"/>
              <a:gd name="T52" fmla="*/ 11 w 45"/>
              <a:gd name="T53" fmla="*/ 3 h 53"/>
              <a:gd name="T54" fmla="*/ 11 w 45"/>
              <a:gd name="T55" fmla="*/ 3 h 53"/>
              <a:gd name="T56" fmla="*/ 9 w 45"/>
              <a:gd name="T57" fmla="*/ 3 h 53"/>
              <a:gd name="T58" fmla="*/ 7 w 45"/>
              <a:gd name="T59" fmla="*/ 1 h 53"/>
              <a:gd name="T60" fmla="*/ 5 w 45"/>
              <a:gd name="T61" fmla="*/ 1 h 53"/>
              <a:gd name="T62" fmla="*/ 3 w 45"/>
              <a:gd name="T63" fmla="*/ 1 h 53"/>
              <a:gd name="T64" fmla="*/ 3 w 45"/>
              <a:gd name="T65" fmla="*/ 0 h 53"/>
              <a:gd name="T66" fmla="*/ 2 w 45"/>
              <a:gd name="T67" fmla="*/ 0 h 53"/>
              <a:gd name="T68" fmla="*/ 0 w 45"/>
              <a:gd name="T69" fmla="*/ 0 h 53"/>
              <a:gd name="T70" fmla="*/ 23 w 45"/>
              <a:gd name="T71" fmla="*/ 53 h 53"/>
              <a:gd name="T72" fmla="*/ 23 w 45"/>
              <a:gd name="T7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5" h="53">
                <a:moveTo>
                  <a:pt x="23" y="53"/>
                </a:moveTo>
                <a:lnTo>
                  <a:pt x="45" y="0"/>
                </a:lnTo>
                <a:lnTo>
                  <a:pt x="45" y="0"/>
                </a:lnTo>
                <a:lnTo>
                  <a:pt x="45" y="0"/>
                </a:lnTo>
                <a:lnTo>
                  <a:pt x="43" y="0"/>
                </a:lnTo>
                <a:lnTo>
                  <a:pt x="41" y="1"/>
                </a:lnTo>
                <a:lnTo>
                  <a:pt x="39" y="1"/>
                </a:lnTo>
                <a:lnTo>
                  <a:pt x="37" y="1"/>
                </a:lnTo>
                <a:lnTo>
                  <a:pt x="37" y="3"/>
                </a:lnTo>
                <a:lnTo>
                  <a:pt x="36" y="3"/>
                </a:lnTo>
                <a:lnTo>
                  <a:pt x="34" y="3"/>
                </a:lnTo>
                <a:lnTo>
                  <a:pt x="32" y="3"/>
                </a:lnTo>
                <a:lnTo>
                  <a:pt x="30" y="3"/>
                </a:lnTo>
                <a:lnTo>
                  <a:pt x="30" y="5"/>
                </a:lnTo>
                <a:lnTo>
                  <a:pt x="28" y="5"/>
                </a:lnTo>
                <a:lnTo>
                  <a:pt x="27" y="5"/>
                </a:lnTo>
                <a:lnTo>
                  <a:pt x="25" y="5"/>
                </a:lnTo>
                <a:lnTo>
                  <a:pt x="25" y="5"/>
                </a:lnTo>
                <a:lnTo>
                  <a:pt x="23" y="5"/>
                </a:lnTo>
                <a:lnTo>
                  <a:pt x="21" y="5"/>
                </a:lnTo>
                <a:lnTo>
                  <a:pt x="20" y="5"/>
                </a:lnTo>
                <a:lnTo>
                  <a:pt x="18" y="5"/>
                </a:lnTo>
                <a:lnTo>
                  <a:pt x="18" y="5"/>
                </a:lnTo>
                <a:lnTo>
                  <a:pt x="16" y="5"/>
                </a:lnTo>
                <a:lnTo>
                  <a:pt x="14" y="3"/>
                </a:lnTo>
                <a:lnTo>
                  <a:pt x="12" y="3"/>
                </a:lnTo>
                <a:lnTo>
                  <a:pt x="11" y="3"/>
                </a:lnTo>
                <a:lnTo>
                  <a:pt x="11" y="3"/>
                </a:lnTo>
                <a:lnTo>
                  <a:pt x="9" y="3"/>
                </a:lnTo>
                <a:lnTo>
                  <a:pt x="7" y="1"/>
                </a:lnTo>
                <a:lnTo>
                  <a:pt x="5" y="1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0" y="0"/>
                </a:lnTo>
                <a:lnTo>
                  <a:pt x="23" y="53"/>
                </a:lnTo>
                <a:lnTo>
                  <a:pt x="23" y="53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88" name="Freeform 3132"/>
          <p:cNvSpPr>
            <a:spLocks/>
          </p:cNvSpPr>
          <p:nvPr/>
        </p:nvSpPr>
        <p:spPr bwMode="auto">
          <a:xfrm>
            <a:off x="1548051" y="4683919"/>
            <a:ext cx="7858" cy="414867"/>
          </a:xfrm>
          <a:custGeom>
            <a:avLst/>
            <a:gdLst>
              <a:gd name="T0" fmla="*/ 2 w 5"/>
              <a:gd name="T1" fmla="*/ 262 h 262"/>
              <a:gd name="T2" fmla="*/ 5 w 5"/>
              <a:gd name="T3" fmla="*/ 262 h 262"/>
              <a:gd name="T4" fmla="*/ 5 w 5"/>
              <a:gd name="T5" fmla="*/ 0 h 262"/>
              <a:gd name="T6" fmla="*/ 0 w 5"/>
              <a:gd name="T7" fmla="*/ 0 h 262"/>
              <a:gd name="T8" fmla="*/ 0 w 5"/>
              <a:gd name="T9" fmla="*/ 262 h 262"/>
              <a:gd name="T10" fmla="*/ 2 w 5"/>
              <a:gd name="T11" fmla="*/ 262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" h="262">
                <a:moveTo>
                  <a:pt x="2" y="262"/>
                </a:moveTo>
                <a:lnTo>
                  <a:pt x="5" y="262"/>
                </a:lnTo>
                <a:lnTo>
                  <a:pt x="5" y="0"/>
                </a:lnTo>
                <a:lnTo>
                  <a:pt x="0" y="0"/>
                </a:lnTo>
                <a:lnTo>
                  <a:pt x="0" y="262"/>
                </a:lnTo>
                <a:lnTo>
                  <a:pt x="2" y="262"/>
                </a:lnTo>
                <a:close/>
              </a:path>
            </a:pathLst>
          </a:custGeom>
          <a:solidFill>
            <a:srgbClr val="1F1A17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89" name="Freeform 3133"/>
          <p:cNvSpPr>
            <a:spLocks/>
          </p:cNvSpPr>
          <p:nvPr/>
        </p:nvSpPr>
        <p:spPr bwMode="auto">
          <a:xfrm>
            <a:off x="1516618" y="5056188"/>
            <a:ext cx="70723" cy="83344"/>
          </a:xfrm>
          <a:custGeom>
            <a:avLst/>
            <a:gdLst>
              <a:gd name="T0" fmla="*/ 22 w 45"/>
              <a:gd name="T1" fmla="*/ 53 h 53"/>
              <a:gd name="T2" fmla="*/ 45 w 45"/>
              <a:gd name="T3" fmla="*/ 0 h 53"/>
              <a:gd name="T4" fmla="*/ 45 w 45"/>
              <a:gd name="T5" fmla="*/ 0 h 53"/>
              <a:gd name="T6" fmla="*/ 43 w 45"/>
              <a:gd name="T7" fmla="*/ 0 h 53"/>
              <a:gd name="T8" fmla="*/ 41 w 45"/>
              <a:gd name="T9" fmla="*/ 2 h 53"/>
              <a:gd name="T10" fmla="*/ 41 w 45"/>
              <a:gd name="T11" fmla="*/ 2 h 53"/>
              <a:gd name="T12" fmla="*/ 40 w 45"/>
              <a:gd name="T13" fmla="*/ 2 h 53"/>
              <a:gd name="T14" fmla="*/ 38 w 45"/>
              <a:gd name="T15" fmla="*/ 3 h 53"/>
              <a:gd name="T16" fmla="*/ 36 w 45"/>
              <a:gd name="T17" fmla="*/ 3 h 53"/>
              <a:gd name="T18" fmla="*/ 36 w 45"/>
              <a:gd name="T19" fmla="*/ 3 h 53"/>
              <a:gd name="T20" fmla="*/ 34 w 45"/>
              <a:gd name="T21" fmla="*/ 3 h 53"/>
              <a:gd name="T22" fmla="*/ 32 w 45"/>
              <a:gd name="T23" fmla="*/ 5 h 53"/>
              <a:gd name="T24" fmla="*/ 31 w 45"/>
              <a:gd name="T25" fmla="*/ 5 h 53"/>
              <a:gd name="T26" fmla="*/ 29 w 45"/>
              <a:gd name="T27" fmla="*/ 5 h 53"/>
              <a:gd name="T28" fmla="*/ 29 w 45"/>
              <a:gd name="T29" fmla="*/ 5 h 53"/>
              <a:gd name="T30" fmla="*/ 27 w 45"/>
              <a:gd name="T31" fmla="*/ 5 h 53"/>
              <a:gd name="T32" fmla="*/ 25 w 45"/>
              <a:gd name="T33" fmla="*/ 5 h 53"/>
              <a:gd name="T34" fmla="*/ 23 w 45"/>
              <a:gd name="T35" fmla="*/ 5 h 53"/>
              <a:gd name="T36" fmla="*/ 22 w 45"/>
              <a:gd name="T37" fmla="*/ 5 h 53"/>
              <a:gd name="T38" fmla="*/ 22 w 45"/>
              <a:gd name="T39" fmla="*/ 5 h 53"/>
              <a:gd name="T40" fmla="*/ 20 w 45"/>
              <a:gd name="T41" fmla="*/ 5 h 53"/>
              <a:gd name="T42" fmla="*/ 18 w 45"/>
              <a:gd name="T43" fmla="*/ 5 h 53"/>
              <a:gd name="T44" fmla="*/ 16 w 45"/>
              <a:gd name="T45" fmla="*/ 5 h 53"/>
              <a:gd name="T46" fmla="*/ 16 w 45"/>
              <a:gd name="T47" fmla="*/ 5 h 53"/>
              <a:gd name="T48" fmla="*/ 15 w 45"/>
              <a:gd name="T49" fmla="*/ 5 h 53"/>
              <a:gd name="T50" fmla="*/ 13 w 45"/>
              <a:gd name="T51" fmla="*/ 5 h 53"/>
              <a:gd name="T52" fmla="*/ 11 w 45"/>
              <a:gd name="T53" fmla="*/ 3 h 53"/>
              <a:gd name="T54" fmla="*/ 9 w 45"/>
              <a:gd name="T55" fmla="*/ 3 h 53"/>
              <a:gd name="T56" fmla="*/ 9 w 45"/>
              <a:gd name="T57" fmla="*/ 3 h 53"/>
              <a:gd name="T58" fmla="*/ 7 w 45"/>
              <a:gd name="T59" fmla="*/ 3 h 53"/>
              <a:gd name="T60" fmla="*/ 6 w 45"/>
              <a:gd name="T61" fmla="*/ 2 h 53"/>
              <a:gd name="T62" fmla="*/ 4 w 45"/>
              <a:gd name="T63" fmla="*/ 2 h 53"/>
              <a:gd name="T64" fmla="*/ 2 w 45"/>
              <a:gd name="T65" fmla="*/ 2 h 53"/>
              <a:gd name="T66" fmla="*/ 2 w 45"/>
              <a:gd name="T67" fmla="*/ 0 h 53"/>
              <a:gd name="T68" fmla="*/ 0 w 45"/>
              <a:gd name="T69" fmla="*/ 0 h 53"/>
              <a:gd name="T70" fmla="*/ 22 w 45"/>
              <a:gd name="T71" fmla="*/ 53 h 53"/>
              <a:gd name="T72" fmla="*/ 22 w 45"/>
              <a:gd name="T7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5" h="53">
                <a:moveTo>
                  <a:pt x="22" y="53"/>
                </a:moveTo>
                <a:lnTo>
                  <a:pt x="45" y="0"/>
                </a:lnTo>
                <a:lnTo>
                  <a:pt x="45" y="0"/>
                </a:lnTo>
                <a:lnTo>
                  <a:pt x="43" y="0"/>
                </a:lnTo>
                <a:lnTo>
                  <a:pt x="41" y="2"/>
                </a:lnTo>
                <a:lnTo>
                  <a:pt x="41" y="2"/>
                </a:lnTo>
                <a:lnTo>
                  <a:pt x="40" y="2"/>
                </a:lnTo>
                <a:lnTo>
                  <a:pt x="38" y="3"/>
                </a:lnTo>
                <a:lnTo>
                  <a:pt x="36" y="3"/>
                </a:lnTo>
                <a:lnTo>
                  <a:pt x="36" y="3"/>
                </a:lnTo>
                <a:lnTo>
                  <a:pt x="34" y="3"/>
                </a:lnTo>
                <a:lnTo>
                  <a:pt x="32" y="5"/>
                </a:lnTo>
                <a:lnTo>
                  <a:pt x="31" y="5"/>
                </a:lnTo>
                <a:lnTo>
                  <a:pt x="29" y="5"/>
                </a:lnTo>
                <a:lnTo>
                  <a:pt x="29" y="5"/>
                </a:lnTo>
                <a:lnTo>
                  <a:pt x="27" y="5"/>
                </a:lnTo>
                <a:lnTo>
                  <a:pt x="25" y="5"/>
                </a:lnTo>
                <a:lnTo>
                  <a:pt x="23" y="5"/>
                </a:lnTo>
                <a:lnTo>
                  <a:pt x="22" y="5"/>
                </a:lnTo>
                <a:lnTo>
                  <a:pt x="22" y="5"/>
                </a:lnTo>
                <a:lnTo>
                  <a:pt x="20" y="5"/>
                </a:lnTo>
                <a:lnTo>
                  <a:pt x="18" y="5"/>
                </a:lnTo>
                <a:lnTo>
                  <a:pt x="16" y="5"/>
                </a:lnTo>
                <a:lnTo>
                  <a:pt x="16" y="5"/>
                </a:lnTo>
                <a:lnTo>
                  <a:pt x="15" y="5"/>
                </a:lnTo>
                <a:lnTo>
                  <a:pt x="13" y="5"/>
                </a:lnTo>
                <a:lnTo>
                  <a:pt x="11" y="3"/>
                </a:lnTo>
                <a:lnTo>
                  <a:pt x="9" y="3"/>
                </a:lnTo>
                <a:lnTo>
                  <a:pt x="9" y="3"/>
                </a:lnTo>
                <a:lnTo>
                  <a:pt x="7" y="3"/>
                </a:lnTo>
                <a:lnTo>
                  <a:pt x="6" y="2"/>
                </a:lnTo>
                <a:lnTo>
                  <a:pt x="4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2" y="53"/>
                </a:lnTo>
                <a:lnTo>
                  <a:pt x="22" y="53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90" name="Freeform 3134"/>
          <p:cNvSpPr>
            <a:spLocks/>
          </p:cNvSpPr>
          <p:nvPr/>
        </p:nvSpPr>
        <p:spPr bwMode="auto">
          <a:xfrm>
            <a:off x="2131517" y="4683919"/>
            <a:ext cx="5893" cy="414867"/>
          </a:xfrm>
          <a:custGeom>
            <a:avLst/>
            <a:gdLst>
              <a:gd name="T0" fmla="*/ 2 w 4"/>
              <a:gd name="T1" fmla="*/ 262 h 262"/>
              <a:gd name="T2" fmla="*/ 4 w 4"/>
              <a:gd name="T3" fmla="*/ 262 h 262"/>
              <a:gd name="T4" fmla="*/ 4 w 4"/>
              <a:gd name="T5" fmla="*/ 0 h 262"/>
              <a:gd name="T6" fmla="*/ 0 w 4"/>
              <a:gd name="T7" fmla="*/ 0 h 262"/>
              <a:gd name="T8" fmla="*/ 0 w 4"/>
              <a:gd name="T9" fmla="*/ 262 h 262"/>
              <a:gd name="T10" fmla="*/ 2 w 4"/>
              <a:gd name="T11" fmla="*/ 262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262">
                <a:moveTo>
                  <a:pt x="2" y="262"/>
                </a:moveTo>
                <a:lnTo>
                  <a:pt x="4" y="262"/>
                </a:lnTo>
                <a:lnTo>
                  <a:pt x="4" y="0"/>
                </a:lnTo>
                <a:lnTo>
                  <a:pt x="0" y="0"/>
                </a:lnTo>
                <a:lnTo>
                  <a:pt x="0" y="262"/>
                </a:lnTo>
                <a:lnTo>
                  <a:pt x="2" y="262"/>
                </a:lnTo>
                <a:close/>
              </a:path>
            </a:pathLst>
          </a:custGeom>
          <a:solidFill>
            <a:srgbClr val="1F1A17"/>
          </a:solidFill>
          <a:ln w="9525" cmpd="sng">
            <a:solidFill>
              <a:srgbClr val="000000"/>
            </a:solidFill>
            <a:round/>
            <a:headEnd/>
            <a:tailEnd/>
          </a:ln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91" name="Freeform 3135"/>
          <p:cNvSpPr>
            <a:spLocks/>
          </p:cNvSpPr>
          <p:nvPr/>
        </p:nvSpPr>
        <p:spPr bwMode="auto">
          <a:xfrm>
            <a:off x="2098119" y="5056188"/>
            <a:ext cx="70723" cy="83344"/>
          </a:xfrm>
          <a:custGeom>
            <a:avLst/>
            <a:gdLst>
              <a:gd name="T0" fmla="*/ 23 w 44"/>
              <a:gd name="T1" fmla="*/ 53 h 53"/>
              <a:gd name="T2" fmla="*/ 44 w 44"/>
              <a:gd name="T3" fmla="*/ 0 h 53"/>
              <a:gd name="T4" fmla="*/ 44 w 44"/>
              <a:gd name="T5" fmla="*/ 0 h 53"/>
              <a:gd name="T6" fmla="*/ 44 w 44"/>
              <a:gd name="T7" fmla="*/ 0 h 53"/>
              <a:gd name="T8" fmla="*/ 43 w 44"/>
              <a:gd name="T9" fmla="*/ 2 h 53"/>
              <a:gd name="T10" fmla="*/ 41 w 44"/>
              <a:gd name="T11" fmla="*/ 2 h 53"/>
              <a:gd name="T12" fmla="*/ 39 w 44"/>
              <a:gd name="T13" fmla="*/ 2 h 53"/>
              <a:gd name="T14" fmla="*/ 37 w 44"/>
              <a:gd name="T15" fmla="*/ 3 h 53"/>
              <a:gd name="T16" fmla="*/ 37 w 44"/>
              <a:gd name="T17" fmla="*/ 3 h 53"/>
              <a:gd name="T18" fmla="*/ 36 w 44"/>
              <a:gd name="T19" fmla="*/ 3 h 53"/>
              <a:gd name="T20" fmla="*/ 34 w 44"/>
              <a:gd name="T21" fmla="*/ 3 h 53"/>
              <a:gd name="T22" fmla="*/ 32 w 44"/>
              <a:gd name="T23" fmla="*/ 5 h 53"/>
              <a:gd name="T24" fmla="*/ 32 w 44"/>
              <a:gd name="T25" fmla="*/ 5 h 53"/>
              <a:gd name="T26" fmla="*/ 30 w 44"/>
              <a:gd name="T27" fmla="*/ 5 h 53"/>
              <a:gd name="T28" fmla="*/ 28 w 44"/>
              <a:gd name="T29" fmla="*/ 5 h 53"/>
              <a:gd name="T30" fmla="*/ 27 w 44"/>
              <a:gd name="T31" fmla="*/ 5 h 53"/>
              <a:gd name="T32" fmla="*/ 25 w 44"/>
              <a:gd name="T33" fmla="*/ 5 h 53"/>
              <a:gd name="T34" fmla="*/ 25 w 44"/>
              <a:gd name="T35" fmla="*/ 5 h 53"/>
              <a:gd name="T36" fmla="*/ 23 w 44"/>
              <a:gd name="T37" fmla="*/ 5 h 53"/>
              <a:gd name="T38" fmla="*/ 21 w 44"/>
              <a:gd name="T39" fmla="*/ 5 h 53"/>
              <a:gd name="T40" fmla="*/ 19 w 44"/>
              <a:gd name="T41" fmla="*/ 5 h 53"/>
              <a:gd name="T42" fmla="*/ 18 w 44"/>
              <a:gd name="T43" fmla="*/ 5 h 53"/>
              <a:gd name="T44" fmla="*/ 18 w 44"/>
              <a:gd name="T45" fmla="*/ 5 h 53"/>
              <a:gd name="T46" fmla="*/ 16 w 44"/>
              <a:gd name="T47" fmla="*/ 5 h 53"/>
              <a:gd name="T48" fmla="*/ 14 w 44"/>
              <a:gd name="T49" fmla="*/ 5 h 53"/>
              <a:gd name="T50" fmla="*/ 12 w 44"/>
              <a:gd name="T51" fmla="*/ 5 h 53"/>
              <a:gd name="T52" fmla="*/ 11 w 44"/>
              <a:gd name="T53" fmla="*/ 3 h 53"/>
              <a:gd name="T54" fmla="*/ 11 w 44"/>
              <a:gd name="T55" fmla="*/ 3 h 53"/>
              <a:gd name="T56" fmla="*/ 9 w 44"/>
              <a:gd name="T57" fmla="*/ 3 h 53"/>
              <a:gd name="T58" fmla="*/ 7 w 44"/>
              <a:gd name="T59" fmla="*/ 3 h 53"/>
              <a:gd name="T60" fmla="*/ 5 w 44"/>
              <a:gd name="T61" fmla="*/ 2 h 53"/>
              <a:gd name="T62" fmla="*/ 5 w 44"/>
              <a:gd name="T63" fmla="*/ 2 h 53"/>
              <a:gd name="T64" fmla="*/ 3 w 44"/>
              <a:gd name="T65" fmla="*/ 2 h 53"/>
              <a:gd name="T66" fmla="*/ 2 w 44"/>
              <a:gd name="T67" fmla="*/ 0 h 53"/>
              <a:gd name="T68" fmla="*/ 0 w 44"/>
              <a:gd name="T69" fmla="*/ 0 h 53"/>
              <a:gd name="T70" fmla="*/ 23 w 44"/>
              <a:gd name="T71" fmla="*/ 53 h 53"/>
              <a:gd name="T72" fmla="*/ 23 w 44"/>
              <a:gd name="T7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4" h="53">
                <a:moveTo>
                  <a:pt x="23" y="53"/>
                </a:moveTo>
                <a:lnTo>
                  <a:pt x="44" y="0"/>
                </a:lnTo>
                <a:lnTo>
                  <a:pt x="44" y="0"/>
                </a:lnTo>
                <a:lnTo>
                  <a:pt x="44" y="0"/>
                </a:lnTo>
                <a:lnTo>
                  <a:pt x="43" y="2"/>
                </a:lnTo>
                <a:lnTo>
                  <a:pt x="41" y="2"/>
                </a:lnTo>
                <a:lnTo>
                  <a:pt x="39" y="2"/>
                </a:lnTo>
                <a:lnTo>
                  <a:pt x="37" y="3"/>
                </a:lnTo>
                <a:lnTo>
                  <a:pt x="37" y="3"/>
                </a:lnTo>
                <a:lnTo>
                  <a:pt x="36" y="3"/>
                </a:lnTo>
                <a:lnTo>
                  <a:pt x="34" y="3"/>
                </a:lnTo>
                <a:lnTo>
                  <a:pt x="32" y="5"/>
                </a:lnTo>
                <a:lnTo>
                  <a:pt x="32" y="5"/>
                </a:lnTo>
                <a:lnTo>
                  <a:pt x="30" y="5"/>
                </a:lnTo>
                <a:lnTo>
                  <a:pt x="28" y="5"/>
                </a:lnTo>
                <a:lnTo>
                  <a:pt x="27" y="5"/>
                </a:lnTo>
                <a:lnTo>
                  <a:pt x="25" y="5"/>
                </a:lnTo>
                <a:lnTo>
                  <a:pt x="25" y="5"/>
                </a:lnTo>
                <a:lnTo>
                  <a:pt x="23" y="5"/>
                </a:lnTo>
                <a:lnTo>
                  <a:pt x="21" y="5"/>
                </a:lnTo>
                <a:lnTo>
                  <a:pt x="19" y="5"/>
                </a:lnTo>
                <a:lnTo>
                  <a:pt x="18" y="5"/>
                </a:lnTo>
                <a:lnTo>
                  <a:pt x="18" y="5"/>
                </a:lnTo>
                <a:lnTo>
                  <a:pt x="16" y="5"/>
                </a:lnTo>
                <a:lnTo>
                  <a:pt x="14" y="5"/>
                </a:lnTo>
                <a:lnTo>
                  <a:pt x="12" y="5"/>
                </a:lnTo>
                <a:lnTo>
                  <a:pt x="11" y="3"/>
                </a:lnTo>
                <a:lnTo>
                  <a:pt x="11" y="3"/>
                </a:lnTo>
                <a:lnTo>
                  <a:pt x="9" y="3"/>
                </a:lnTo>
                <a:lnTo>
                  <a:pt x="7" y="3"/>
                </a:lnTo>
                <a:lnTo>
                  <a:pt x="5" y="2"/>
                </a:lnTo>
                <a:lnTo>
                  <a:pt x="5" y="2"/>
                </a:lnTo>
                <a:lnTo>
                  <a:pt x="3" y="2"/>
                </a:lnTo>
                <a:lnTo>
                  <a:pt x="2" y="0"/>
                </a:lnTo>
                <a:lnTo>
                  <a:pt x="0" y="0"/>
                </a:lnTo>
                <a:lnTo>
                  <a:pt x="23" y="53"/>
                </a:lnTo>
                <a:lnTo>
                  <a:pt x="23" y="53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92" name="Freeform 3136"/>
          <p:cNvSpPr>
            <a:spLocks/>
          </p:cNvSpPr>
          <p:nvPr/>
        </p:nvSpPr>
        <p:spPr bwMode="auto">
          <a:xfrm>
            <a:off x="2714983" y="4683919"/>
            <a:ext cx="3929" cy="414867"/>
          </a:xfrm>
          <a:custGeom>
            <a:avLst/>
            <a:gdLst>
              <a:gd name="T0" fmla="*/ 2 w 3"/>
              <a:gd name="T1" fmla="*/ 262 h 262"/>
              <a:gd name="T2" fmla="*/ 3 w 3"/>
              <a:gd name="T3" fmla="*/ 262 h 262"/>
              <a:gd name="T4" fmla="*/ 3 w 3"/>
              <a:gd name="T5" fmla="*/ 0 h 262"/>
              <a:gd name="T6" fmla="*/ 0 w 3"/>
              <a:gd name="T7" fmla="*/ 0 h 262"/>
              <a:gd name="T8" fmla="*/ 0 w 3"/>
              <a:gd name="T9" fmla="*/ 262 h 262"/>
              <a:gd name="T10" fmla="*/ 2 w 3"/>
              <a:gd name="T11" fmla="*/ 262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262">
                <a:moveTo>
                  <a:pt x="2" y="262"/>
                </a:moveTo>
                <a:lnTo>
                  <a:pt x="3" y="262"/>
                </a:lnTo>
                <a:lnTo>
                  <a:pt x="3" y="0"/>
                </a:lnTo>
                <a:lnTo>
                  <a:pt x="0" y="0"/>
                </a:lnTo>
                <a:lnTo>
                  <a:pt x="0" y="262"/>
                </a:lnTo>
                <a:lnTo>
                  <a:pt x="2" y="262"/>
                </a:lnTo>
                <a:close/>
              </a:path>
            </a:pathLst>
          </a:custGeom>
          <a:solidFill>
            <a:srgbClr val="1F1A17"/>
          </a:solidFill>
          <a:ln w="9525" cmpd="sng">
            <a:solidFill>
              <a:srgbClr val="000000"/>
            </a:solidFill>
            <a:round/>
            <a:headEnd/>
            <a:tailEnd/>
          </a:ln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93" name="Freeform 3137"/>
          <p:cNvSpPr>
            <a:spLocks/>
          </p:cNvSpPr>
          <p:nvPr/>
        </p:nvSpPr>
        <p:spPr bwMode="auto">
          <a:xfrm>
            <a:off x="2683550" y="5056188"/>
            <a:ext cx="70723" cy="83344"/>
          </a:xfrm>
          <a:custGeom>
            <a:avLst/>
            <a:gdLst>
              <a:gd name="T0" fmla="*/ 22 w 45"/>
              <a:gd name="T1" fmla="*/ 53 h 53"/>
              <a:gd name="T2" fmla="*/ 45 w 45"/>
              <a:gd name="T3" fmla="*/ 0 h 53"/>
              <a:gd name="T4" fmla="*/ 45 w 45"/>
              <a:gd name="T5" fmla="*/ 0 h 53"/>
              <a:gd name="T6" fmla="*/ 43 w 45"/>
              <a:gd name="T7" fmla="*/ 0 h 53"/>
              <a:gd name="T8" fmla="*/ 41 w 45"/>
              <a:gd name="T9" fmla="*/ 2 h 53"/>
              <a:gd name="T10" fmla="*/ 39 w 45"/>
              <a:gd name="T11" fmla="*/ 2 h 53"/>
              <a:gd name="T12" fmla="*/ 39 w 45"/>
              <a:gd name="T13" fmla="*/ 2 h 53"/>
              <a:gd name="T14" fmla="*/ 38 w 45"/>
              <a:gd name="T15" fmla="*/ 3 h 53"/>
              <a:gd name="T16" fmla="*/ 36 w 45"/>
              <a:gd name="T17" fmla="*/ 3 h 53"/>
              <a:gd name="T18" fmla="*/ 34 w 45"/>
              <a:gd name="T19" fmla="*/ 3 h 53"/>
              <a:gd name="T20" fmla="*/ 32 w 45"/>
              <a:gd name="T21" fmla="*/ 3 h 53"/>
              <a:gd name="T22" fmla="*/ 32 w 45"/>
              <a:gd name="T23" fmla="*/ 5 h 53"/>
              <a:gd name="T24" fmla="*/ 31 w 45"/>
              <a:gd name="T25" fmla="*/ 5 h 53"/>
              <a:gd name="T26" fmla="*/ 29 w 45"/>
              <a:gd name="T27" fmla="*/ 5 h 53"/>
              <a:gd name="T28" fmla="*/ 27 w 45"/>
              <a:gd name="T29" fmla="*/ 5 h 53"/>
              <a:gd name="T30" fmla="*/ 25 w 45"/>
              <a:gd name="T31" fmla="*/ 5 h 53"/>
              <a:gd name="T32" fmla="*/ 25 w 45"/>
              <a:gd name="T33" fmla="*/ 5 h 53"/>
              <a:gd name="T34" fmla="*/ 23 w 45"/>
              <a:gd name="T35" fmla="*/ 5 h 53"/>
              <a:gd name="T36" fmla="*/ 22 w 45"/>
              <a:gd name="T37" fmla="*/ 5 h 53"/>
              <a:gd name="T38" fmla="*/ 20 w 45"/>
              <a:gd name="T39" fmla="*/ 5 h 53"/>
              <a:gd name="T40" fmla="*/ 20 w 45"/>
              <a:gd name="T41" fmla="*/ 5 h 53"/>
              <a:gd name="T42" fmla="*/ 18 w 45"/>
              <a:gd name="T43" fmla="*/ 5 h 53"/>
              <a:gd name="T44" fmla="*/ 16 w 45"/>
              <a:gd name="T45" fmla="*/ 5 h 53"/>
              <a:gd name="T46" fmla="*/ 14 w 45"/>
              <a:gd name="T47" fmla="*/ 5 h 53"/>
              <a:gd name="T48" fmla="*/ 13 w 45"/>
              <a:gd name="T49" fmla="*/ 5 h 53"/>
              <a:gd name="T50" fmla="*/ 13 w 45"/>
              <a:gd name="T51" fmla="*/ 5 h 53"/>
              <a:gd name="T52" fmla="*/ 11 w 45"/>
              <a:gd name="T53" fmla="*/ 3 h 53"/>
              <a:gd name="T54" fmla="*/ 9 w 45"/>
              <a:gd name="T55" fmla="*/ 3 h 53"/>
              <a:gd name="T56" fmla="*/ 7 w 45"/>
              <a:gd name="T57" fmla="*/ 3 h 53"/>
              <a:gd name="T58" fmla="*/ 5 w 45"/>
              <a:gd name="T59" fmla="*/ 3 h 53"/>
              <a:gd name="T60" fmla="*/ 5 w 45"/>
              <a:gd name="T61" fmla="*/ 2 h 53"/>
              <a:gd name="T62" fmla="*/ 4 w 45"/>
              <a:gd name="T63" fmla="*/ 2 h 53"/>
              <a:gd name="T64" fmla="*/ 2 w 45"/>
              <a:gd name="T65" fmla="*/ 2 h 53"/>
              <a:gd name="T66" fmla="*/ 0 w 45"/>
              <a:gd name="T67" fmla="*/ 0 h 53"/>
              <a:gd name="T68" fmla="*/ 0 w 45"/>
              <a:gd name="T69" fmla="*/ 0 h 53"/>
              <a:gd name="T70" fmla="*/ 22 w 45"/>
              <a:gd name="T71" fmla="*/ 53 h 53"/>
              <a:gd name="T72" fmla="*/ 22 w 45"/>
              <a:gd name="T7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5" h="53">
                <a:moveTo>
                  <a:pt x="22" y="53"/>
                </a:moveTo>
                <a:lnTo>
                  <a:pt x="45" y="0"/>
                </a:lnTo>
                <a:lnTo>
                  <a:pt x="45" y="0"/>
                </a:lnTo>
                <a:lnTo>
                  <a:pt x="43" y="0"/>
                </a:lnTo>
                <a:lnTo>
                  <a:pt x="41" y="2"/>
                </a:lnTo>
                <a:lnTo>
                  <a:pt x="39" y="2"/>
                </a:lnTo>
                <a:lnTo>
                  <a:pt x="39" y="2"/>
                </a:lnTo>
                <a:lnTo>
                  <a:pt x="38" y="3"/>
                </a:lnTo>
                <a:lnTo>
                  <a:pt x="36" y="3"/>
                </a:lnTo>
                <a:lnTo>
                  <a:pt x="34" y="3"/>
                </a:lnTo>
                <a:lnTo>
                  <a:pt x="32" y="3"/>
                </a:lnTo>
                <a:lnTo>
                  <a:pt x="32" y="5"/>
                </a:lnTo>
                <a:lnTo>
                  <a:pt x="31" y="5"/>
                </a:lnTo>
                <a:lnTo>
                  <a:pt x="29" y="5"/>
                </a:lnTo>
                <a:lnTo>
                  <a:pt x="27" y="5"/>
                </a:lnTo>
                <a:lnTo>
                  <a:pt x="25" y="5"/>
                </a:lnTo>
                <a:lnTo>
                  <a:pt x="25" y="5"/>
                </a:lnTo>
                <a:lnTo>
                  <a:pt x="23" y="5"/>
                </a:lnTo>
                <a:lnTo>
                  <a:pt x="22" y="5"/>
                </a:lnTo>
                <a:lnTo>
                  <a:pt x="20" y="5"/>
                </a:lnTo>
                <a:lnTo>
                  <a:pt x="20" y="5"/>
                </a:lnTo>
                <a:lnTo>
                  <a:pt x="18" y="5"/>
                </a:lnTo>
                <a:lnTo>
                  <a:pt x="16" y="5"/>
                </a:lnTo>
                <a:lnTo>
                  <a:pt x="14" y="5"/>
                </a:lnTo>
                <a:lnTo>
                  <a:pt x="13" y="5"/>
                </a:lnTo>
                <a:lnTo>
                  <a:pt x="13" y="5"/>
                </a:lnTo>
                <a:lnTo>
                  <a:pt x="11" y="3"/>
                </a:lnTo>
                <a:lnTo>
                  <a:pt x="9" y="3"/>
                </a:lnTo>
                <a:lnTo>
                  <a:pt x="7" y="3"/>
                </a:lnTo>
                <a:lnTo>
                  <a:pt x="5" y="3"/>
                </a:lnTo>
                <a:lnTo>
                  <a:pt x="5" y="2"/>
                </a:lnTo>
                <a:lnTo>
                  <a:pt x="4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22" y="53"/>
                </a:lnTo>
                <a:lnTo>
                  <a:pt x="22" y="53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94" name="Freeform 3138"/>
          <p:cNvSpPr>
            <a:spLocks/>
          </p:cNvSpPr>
          <p:nvPr/>
        </p:nvSpPr>
        <p:spPr bwMode="auto">
          <a:xfrm>
            <a:off x="3296484" y="4683919"/>
            <a:ext cx="7858" cy="414867"/>
          </a:xfrm>
          <a:custGeom>
            <a:avLst/>
            <a:gdLst>
              <a:gd name="T0" fmla="*/ 2 w 6"/>
              <a:gd name="T1" fmla="*/ 262 h 262"/>
              <a:gd name="T2" fmla="*/ 6 w 6"/>
              <a:gd name="T3" fmla="*/ 262 h 262"/>
              <a:gd name="T4" fmla="*/ 6 w 6"/>
              <a:gd name="T5" fmla="*/ 0 h 262"/>
              <a:gd name="T6" fmla="*/ 0 w 6"/>
              <a:gd name="T7" fmla="*/ 0 h 262"/>
              <a:gd name="T8" fmla="*/ 0 w 6"/>
              <a:gd name="T9" fmla="*/ 262 h 262"/>
              <a:gd name="T10" fmla="*/ 2 w 6"/>
              <a:gd name="T11" fmla="*/ 262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" h="262">
                <a:moveTo>
                  <a:pt x="2" y="262"/>
                </a:moveTo>
                <a:lnTo>
                  <a:pt x="6" y="262"/>
                </a:lnTo>
                <a:lnTo>
                  <a:pt x="6" y="0"/>
                </a:lnTo>
                <a:lnTo>
                  <a:pt x="0" y="0"/>
                </a:lnTo>
                <a:lnTo>
                  <a:pt x="0" y="262"/>
                </a:lnTo>
                <a:lnTo>
                  <a:pt x="2" y="262"/>
                </a:lnTo>
                <a:close/>
              </a:path>
            </a:pathLst>
          </a:custGeom>
          <a:solidFill>
            <a:srgbClr val="1F1A17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95" name="Freeform 3139"/>
          <p:cNvSpPr>
            <a:spLocks/>
          </p:cNvSpPr>
          <p:nvPr/>
        </p:nvSpPr>
        <p:spPr bwMode="auto">
          <a:xfrm>
            <a:off x="3265051" y="5056188"/>
            <a:ext cx="70723" cy="83344"/>
          </a:xfrm>
          <a:custGeom>
            <a:avLst/>
            <a:gdLst>
              <a:gd name="T0" fmla="*/ 21 w 44"/>
              <a:gd name="T1" fmla="*/ 53 h 53"/>
              <a:gd name="T2" fmla="*/ 44 w 44"/>
              <a:gd name="T3" fmla="*/ 0 h 53"/>
              <a:gd name="T4" fmla="*/ 44 w 44"/>
              <a:gd name="T5" fmla="*/ 0 h 53"/>
              <a:gd name="T6" fmla="*/ 43 w 44"/>
              <a:gd name="T7" fmla="*/ 0 h 53"/>
              <a:gd name="T8" fmla="*/ 41 w 44"/>
              <a:gd name="T9" fmla="*/ 2 h 53"/>
              <a:gd name="T10" fmla="*/ 41 w 44"/>
              <a:gd name="T11" fmla="*/ 2 h 53"/>
              <a:gd name="T12" fmla="*/ 39 w 44"/>
              <a:gd name="T13" fmla="*/ 2 h 53"/>
              <a:gd name="T14" fmla="*/ 37 w 44"/>
              <a:gd name="T15" fmla="*/ 3 h 53"/>
              <a:gd name="T16" fmla="*/ 35 w 44"/>
              <a:gd name="T17" fmla="*/ 3 h 53"/>
              <a:gd name="T18" fmla="*/ 35 w 44"/>
              <a:gd name="T19" fmla="*/ 3 h 53"/>
              <a:gd name="T20" fmla="*/ 34 w 44"/>
              <a:gd name="T21" fmla="*/ 3 h 53"/>
              <a:gd name="T22" fmla="*/ 32 w 44"/>
              <a:gd name="T23" fmla="*/ 5 h 53"/>
              <a:gd name="T24" fmla="*/ 30 w 44"/>
              <a:gd name="T25" fmla="*/ 5 h 53"/>
              <a:gd name="T26" fmla="*/ 28 w 44"/>
              <a:gd name="T27" fmla="*/ 5 h 53"/>
              <a:gd name="T28" fmla="*/ 28 w 44"/>
              <a:gd name="T29" fmla="*/ 5 h 53"/>
              <a:gd name="T30" fmla="*/ 26 w 44"/>
              <a:gd name="T31" fmla="*/ 5 h 53"/>
              <a:gd name="T32" fmla="*/ 25 w 44"/>
              <a:gd name="T33" fmla="*/ 5 h 53"/>
              <a:gd name="T34" fmla="*/ 23 w 44"/>
              <a:gd name="T35" fmla="*/ 5 h 53"/>
              <a:gd name="T36" fmla="*/ 21 w 44"/>
              <a:gd name="T37" fmla="*/ 5 h 53"/>
              <a:gd name="T38" fmla="*/ 21 w 44"/>
              <a:gd name="T39" fmla="*/ 5 h 53"/>
              <a:gd name="T40" fmla="*/ 19 w 44"/>
              <a:gd name="T41" fmla="*/ 5 h 53"/>
              <a:gd name="T42" fmla="*/ 18 w 44"/>
              <a:gd name="T43" fmla="*/ 5 h 53"/>
              <a:gd name="T44" fmla="*/ 16 w 44"/>
              <a:gd name="T45" fmla="*/ 5 h 53"/>
              <a:gd name="T46" fmla="*/ 16 w 44"/>
              <a:gd name="T47" fmla="*/ 5 h 53"/>
              <a:gd name="T48" fmla="*/ 14 w 44"/>
              <a:gd name="T49" fmla="*/ 5 h 53"/>
              <a:gd name="T50" fmla="*/ 12 w 44"/>
              <a:gd name="T51" fmla="*/ 5 h 53"/>
              <a:gd name="T52" fmla="*/ 10 w 44"/>
              <a:gd name="T53" fmla="*/ 3 h 53"/>
              <a:gd name="T54" fmla="*/ 9 w 44"/>
              <a:gd name="T55" fmla="*/ 3 h 53"/>
              <a:gd name="T56" fmla="*/ 9 w 44"/>
              <a:gd name="T57" fmla="*/ 3 h 53"/>
              <a:gd name="T58" fmla="*/ 7 w 44"/>
              <a:gd name="T59" fmla="*/ 3 h 53"/>
              <a:gd name="T60" fmla="*/ 5 w 44"/>
              <a:gd name="T61" fmla="*/ 2 h 53"/>
              <a:gd name="T62" fmla="*/ 3 w 44"/>
              <a:gd name="T63" fmla="*/ 2 h 53"/>
              <a:gd name="T64" fmla="*/ 1 w 44"/>
              <a:gd name="T65" fmla="*/ 2 h 53"/>
              <a:gd name="T66" fmla="*/ 1 w 44"/>
              <a:gd name="T67" fmla="*/ 0 h 53"/>
              <a:gd name="T68" fmla="*/ 0 w 44"/>
              <a:gd name="T69" fmla="*/ 0 h 53"/>
              <a:gd name="T70" fmla="*/ 21 w 44"/>
              <a:gd name="T71" fmla="*/ 53 h 53"/>
              <a:gd name="T72" fmla="*/ 21 w 44"/>
              <a:gd name="T7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4" h="53">
                <a:moveTo>
                  <a:pt x="21" y="53"/>
                </a:moveTo>
                <a:lnTo>
                  <a:pt x="44" y="0"/>
                </a:lnTo>
                <a:lnTo>
                  <a:pt x="44" y="0"/>
                </a:lnTo>
                <a:lnTo>
                  <a:pt x="43" y="0"/>
                </a:lnTo>
                <a:lnTo>
                  <a:pt x="41" y="2"/>
                </a:lnTo>
                <a:lnTo>
                  <a:pt x="41" y="2"/>
                </a:lnTo>
                <a:lnTo>
                  <a:pt x="39" y="2"/>
                </a:lnTo>
                <a:lnTo>
                  <a:pt x="37" y="3"/>
                </a:lnTo>
                <a:lnTo>
                  <a:pt x="35" y="3"/>
                </a:lnTo>
                <a:lnTo>
                  <a:pt x="35" y="3"/>
                </a:lnTo>
                <a:lnTo>
                  <a:pt x="34" y="3"/>
                </a:lnTo>
                <a:lnTo>
                  <a:pt x="32" y="5"/>
                </a:lnTo>
                <a:lnTo>
                  <a:pt x="30" y="5"/>
                </a:lnTo>
                <a:lnTo>
                  <a:pt x="28" y="5"/>
                </a:lnTo>
                <a:lnTo>
                  <a:pt x="28" y="5"/>
                </a:lnTo>
                <a:lnTo>
                  <a:pt x="26" y="5"/>
                </a:lnTo>
                <a:lnTo>
                  <a:pt x="25" y="5"/>
                </a:lnTo>
                <a:lnTo>
                  <a:pt x="23" y="5"/>
                </a:lnTo>
                <a:lnTo>
                  <a:pt x="21" y="5"/>
                </a:lnTo>
                <a:lnTo>
                  <a:pt x="21" y="5"/>
                </a:lnTo>
                <a:lnTo>
                  <a:pt x="19" y="5"/>
                </a:lnTo>
                <a:lnTo>
                  <a:pt x="18" y="5"/>
                </a:lnTo>
                <a:lnTo>
                  <a:pt x="16" y="5"/>
                </a:lnTo>
                <a:lnTo>
                  <a:pt x="16" y="5"/>
                </a:lnTo>
                <a:lnTo>
                  <a:pt x="14" y="5"/>
                </a:lnTo>
                <a:lnTo>
                  <a:pt x="12" y="5"/>
                </a:lnTo>
                <a:lnTo>
                  <a:pt x="10" y="3"/>
                </a:lnTo>
                <a:lnTo>
                  <a:pt x="9" y="3"/>
                </a:lnTo>
                <a:lnTo>
                  <a:pt x="9" y="3"/>
                </a:lnTo>
                <a:lnTo>
                  <a:pt x="7" y="3"/>
                </a:lnTo>
                <a:lnTo>
                  <a:pt x="5" y="2"/>
                </a:lnTo>
                <a:lnTo>
                  <a:pt x="3" y="2"/>
                </a:lnTo>
                <a:lnTo>
                  <a:pt x="1" y="2"/>
                </a:lnTo>
                <a:lnTo>
                  <a:pt x="1" y="0"/>
                </a:lnTo>
                <a:lnTo>
                  <a:pt x="0" y="0"/>
                </a:lnTo>
                <a:lnTo>
                  <a:pt x="21" y="53"/>
                </a:lnTo>
                <a:lnTo>
                  <a:pt x="21" y="53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96" name="Freeform 3140"/>
          <p:cNvSpPr>
            <a:spLocks/>
          </p:cNvSpPr>
          <p:nvPr/>
        </p:nvSpPr>
        <p:spPr bwMode="auto">
          <a:xfrm>
            <a:off x="994054" y="4094957"/>
            <a:ext cx="2534245" cy="22225"/>
          </a:xfrm>
          <a:custGeom>
            <a:avLst/>
            <a:gdLst>
              <a:gd name="T0" fmla="*/ 1597 w 1597"/>
              <a:gd name="T1" fmla="*/ 7 h 14"/>
              <a:gd name="T2" fmla="*/ 1597 w 1597"/>
              <a:gd name="T3" fmla="*/ 0 h 14"/>
              <a:gd name="T4" fmla="*/ 0 w 1597"/>
              <a:gd name="T5" fmla="*/ 0 h 14"/>
              <a:gd name="T6" fmla="*/ 0 w 1597"/>
              <a:gd name="T7" fmla="*/ 14 h 14"/>
              <a:gd name="T8" fmla="*/ 1597 w 1597"/>
              <a:gd name="T9" fmla="*/ 14 h 14"/>
              <a:gd name="T10" fmla="*/ 1597 w 1597"/>
              <a:gd name="T11" fmla="*/ 7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97" h="14">
                <a:moveTo>
                  <a:pt x="1597" y="7"/>
                </a:moveTo>
                <a:lnTo>
                  <a:pt x="1597" y="0"/>
                </a:lnTo>
                <a:lnTo>
                  <a:pt x="0" y="0"/>
                </a:lnTo>
                <a:lnTo>
                  <a:pt x="0" y="14"/>
                </a:lnTo>
                <a:lnTo>
                  <a:pt x="1597" y="14"/>
                </a:lnTo>
                <a:lnTo>
                  <a:pt x="1597" y="7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97" name="Line 3141"/>
          <p:cNvSpPr>
            <a:spLocks noChangeShapeType="1"/>
          </p:cNvSpPr>
          <p:nvPr/>
        </p:nvSpPr>
        <p:spPr bwMode="auto">
          <a:xfrm>
            <a:off x="1363385" y="5572920"/>
            <a:ext cx="1965" cy="474133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98" name="Rectangle 3142"/>
          <p:cNvSpPr>
            <a:spLocks noChangeArrowheads="1"/>
          </p:cNvSpPr>
          <p:nvPr/>
        </p:nvSpPr>
        <p:spPr bwMode="auto">
          <a:xfrm>
            <a:off x="1192471" y="5572920"/>
            <a:ext cx="337899" cy="474133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599" name="Rectangle 3143"/>
          <p:cNvSpPr>
            <a:spLocks noChangeArrowheads="1"/>
          </p:cNvSpPr>
          <p:nvPr/>
        </p:nvSpPr>
        <p:spPr bwMode="auto">
          <a:xfrm>
            <a:off x="1328024" y="5702566"/>
            <a:ext cx="68759" cy="21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00" name="Rectangle 3144"/>
          <p:cNvSpPr>
            <a:spLocks noChangeArrowheads="1"/>
          </p:cNvSpPr>
          <p:nvPr/>
        </p:nvSpPr>
        <p:spPr bwMode="auto">
          <a:xfrm>
            <a:off x="1328024" y="5702566"/>
            <a:ext cx="68759" cy="211138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01" name="Rectangle 3145"/>
          <p:cNvSpPr>
            <a:spLocks noChangeArrowheads="1"/>
          </p:cNvSpPr>
          <p:nvPr/>
        </p:nvSpPr>
        <p:spPr bwMode="auto">
          <a:xfrm>
            <a:off x="1328024" y="5702566"/>
            <a:ext cx="68759" cy="21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02" name="Rectangle 3146"/>
          <p:cNvSpPr>
            <a:spLocks noChangeArrowheads="1"/>
          </p:cNvSpPr>
          <p:nvPr/>
        </p:nvSpPr>
        <p:spPr bwMode="auto">
          <a:xfrm>
            <a:off x="1328024" y="5702566"/>
            <a:ext cx="68759" cy="211138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03" name="Rectangle 3147"/>
          <p:cNvSpPr>
            <a:spLocks noChangeArrowheads="1"/>
          </p:cNvSpPr>
          <p:nvPr/>
        </p:nvSpPr>
        <p:spPr bwMode="auto">
          <a:xfrm>
            <a:off x="1498939" y="5702566"/>
            <a:ext cx="66794" cy="21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04" name="Rectangle 3148"/>
          <p:cNvSpPr>
            <a:spLocks noChangeArrowheads="1"/>
          </p:cNvSpPr>
          <p:nvPr/>
        </p:nvSpPr>
        <p:spPr bwMode="auto">
          <a:xfrm>
            <a:off x="1498939" y="5702566"/>
            <a:ext cx="66794" cy="211138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05" name="Rectangle 3149"/>
          <p:cNvSpPr>
            <a:spLocks noChangeArrowheads="1"/>
          </p:cNvSpPr>
          <p:nvPr/>
        </p:nvSpPr>
        <p:spPr bwMode="auto">
          <a:xfrm>
            <a:off x="1163003" y="5702566"/>
            <a:ext cx="64830" cy="21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06" name="Rectangle 3150"/>
          <p:cNvSpPr>
            <a:spLocks noChangeArrowheads="1"/>
          </p:cNvSpPr>
          <p:nvPr/>
        </p:nvSpPr>
        <p:spPr bwMode="auto">
          <a:xfrm>
            <a:off x="1163003" y="5702566"/>
            <a:ext cx="64830" cy="211138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07" name="Rectangle 3151"/>
          <p:cNvSpPr>
            <a:spLocks noChangeArrowheads="1"/>
          </p:cNvSpPr>
          <p:nvPr/>
        </p:nvSpPr>
        <p:spPr bwMode="auto">
          <a:xfrm>
            <a:off x="1129606" y="1787261"/>
            <a:ext cx="35747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062"/>
            <a:r>
              <a:rPr kumimoji="1" lang="de-DE">
                <a:solidFill>
                  <a:srgbClr val="000000"/>
                </a:solidFill>
                <a:latin typeface="Arial" pitchFamily="34" charset="0"/>
              </a:rPr>
              <a:t>coal</a:t>
            </a:r>
            <a:endParaRPr kumimoji="1" lang="de-DE">
              <a:latin typeface="Arial" pitchFamily="34" charset="0"/>
            </a:endParaRPr>
          </a:p>
        </p:txBody>
      </p:sp>
      <p:sp>
        <p:nvSpPr>
          <p:cNvPr id="534608" name="Rectangle 3152"/>
          <p:cNvSpPr>
            <a:spLocks noChangeArrowheads="1"/>
          </p:cNvSpPr>
          <p:nvPr/>
        </p:nvSpPr>
        <p:spPr bwMode="auto">
          <a:xfrm>
            <a:off x="1940957" y="1787261"/>
            <a:ext cx="63639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062"/>
            <a:r>
              <a:rPr kumimoji="1" lang="de-DE">
                <a:solidFill>
                  <a:srgbClr val="000000"/>
                </a:solidFill>
                <a:latin typeface="Arial" pitchFamily="34" charset="0"/>
              </a:rPr>
              <a:t>nuclear</a:t>
            </a:r>
            <a:endParaRPr kumimoji="1" lang="de-DE">
              <a:latin typeface="Arial" pitchFamily="34" charset="0"/>
            </a:endParaRPr>
          </a:p>
        </p:txBody>
      </p:sp>
      <p:sp>
        <p:nvSpPr>
          <p:cNvPr id="534609" name="Rectangle 3153"/>
          <p:cNvSpPr>
            <a:spLocks noChangeArrowheads="1"/>
          </p:cNvSpPr>
          <p:nvPr/>
        </p:nvSpPr>
        <p:spPr bwMode="auto">
          <a:xfrm>
            <a:off x="2946798" y="1787261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062"/>
            <a:r>
              <a:rPr kumimoji="1" lang="de-DE">
                <a:solidFill>
                  <a:srgbClr val="000000"/>
                </a:solidFill>
                <a:latin typeface="Arial" pitchFamily="34" charset="0"/>
              </a:rPr>
              <a:t>hydro</a:t>
            </a:r>
            <a:endParaRPr kumimoji="1" lang="de-DE">
              <a:latin typeface="Arial" pitchFamily="34" charset="0"/>
            </a:endParaRPr>
          </a:p>
        </p:txBody>
      </p:sp>
      <p:sp>
        <p:nvSpPr>
          <p:cNvPr id="534610" name="Rectangle 3154"/>
          <p:cNvSpPr>
            <a:spLocks noChangeArrowheads="1"/>
          </p:cNvSpPr>
          <p:nvPr/>
        </p:nvSpPr>
        <p:spPr bwMode="auto">
          <a:xfrm>
            <a:off x="3803108" y="2320662"/>
            <a:ext cx="6251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062"/>
            <a:r>
              <a:rPr kumimoji="1" lang="de-DE">
                <a:solidFill>
                  <a:srgbClr val="000000"/>
                </a:solidFill>
                <a:latin typeface="Arial" pitchFamily="34" charset="0"/>
              </a:rPr>
              <a:t>high</a:t>
            </a:r>
          </a:p>
          <a:p>
            <a:pPr algn="ctr" defTabSz="914062"/>
            <a:r>
              <a:rPr kumimoji="1" lang="de-DE">
                <a:solidFill>
                  <a:srgbClr val="000000"/>
                </a:solidFill>
                <a:latin typeface="Arial" pitchFamily="34" charset="0"/>
              </a:rPr>
              <a:t>voltage</a:t>
            </a:r>
          </a:p>
          <a:p>
            <a:pPr algn="ctr" defTabSz="914062"/>
            <a:r>
              <a:rPr kumimoji="1" lang="de-DE">
                <a:solidFill>
                  <a:srgbClr val="000000"/>
                </a:solidFill>
                <a:latin typeface="Arial" pitchFamily="34" charset="0"/>
              </a:rPr>
              <a:t>grid</a:t>
            </a:r>
            <a:r>
              <a:rPr kumimoji="1" lang="de-DE" sz="1200">
                <a:solidFill>
                  <a:srgbClr val="000000"/>
                </a:solidFill>
              </a:rPr>
              <a:t> </a:t>
            </a:r>
            <a:endParaRPr kumimoji="1" lang="de-DE" sz="1600"/>
          </a:p>
        </p:txBody>
      </p:sp>
      <p:sp>
        <p:nvSpPr>
          <p:cNvPr id="534611" name="Rectangle 3155"/>
          <p:cNvSpPr>
            <a:spLocks noChangeArrowheads="1"/>
          </p:cNvSpPr>
          <p:nvPr/>
        </p:nvSpPr>
        <p:spPr bwMode="auto">
          <a:xfrm>
            <a:off x="3803282" y="3665274"/>
            <a:ext cx="6876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062"/>
            <a:r>
              <a:rPr kumimoji="1" lang="de-DE">
                <a:solidFill>
                  <a:srgbClr val="000000"/>
                </a:solidFill>
                <a:latin typeface="Arial" pitchFamily="34" charset="0"/>
              </a:rPr>
              <a:t>medium</a:t>
            </a:r>
          </a:p>
          <a:p>
            <a:pPr algn="ctr" defTabSz="914062"/>
            <a:r>
              <a:rPr kumimoji="1" lang="de-DE">
                <a:solidFill>
                  <a:srgbClr val="000000"/>
                </a:solidFill>
                <a:latin typeface="Arial" pitchFamily="34" charset="0"/>
              </a:rPr>
              <a:t>voltage</a:t>
            </a:r>
          </a:p>
          <a:p>
            <a:pPr algn="ctr" defTabSz="914062"/>
            <a:r>
              <a:rPr kumimoji="1" lang="de-DE">
                <a:solidFill>
                  <a:srgbClr val="000000"/>
                </a:solidFill>
                <a:latin typeface="Arial" pitchFamily="34" charset="0"/>
              </a:rPr>
              <a:t>grid</a:t>
            </a:r>
            <a:endParaRPr kumimoji="1" lang="de-DE">
              <a:latin typeface="Arial" pitchFamily="34" charset="0"/>
            </a:endParaRPr>
          </a:p>
        </p:txBody>
      </p:sp>
      <p:sp>
        <p:nvSpPr>
          <p:cNvPr id="534612" name="Line 3156"/>
          <p:cNvSpPr>
            <a:spLocks noChangeShapeType="1"/>
          </p:cNvSpPr>
          <p:nvPr/>
        </p:nvSpPr>
        <p:spPr bwMode="auto">
          <a:xfrm>
            <a:off x="1944886" y="5572920"/>
            <a:ext cx="1965" cy="474133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13" name="Rectangle 3157"/>
          <p:cNvSpPr>
            <a:spLocks noChangeArrowheads="1"/>
          </p:cNvSpPr>
          <p:nvPr/>
        </p:nvSpPr>
        <p:spPr bwMode="auto">
          <a:xfrm>
            <a:off x="1777902" y="5572920"/>
            <a:ext cx="337899" cy="474133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14" name="Rectangle 3158"/>
          <p:cNvSpPr>
            <a:spLocks noChangeArrowheads="1"/>
          </p:cNvSpPr>
          <p:nvPr/>
        </p:nvSpPr>
        <p:spPr bwMode="auto">
          <a:xfrm>
            <a:off x="1915419" y="5702566"/>
            <a:ext cx="64829" cy="21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15" name="Rectangle 3159"/>
          <p:cNvSpPr>
            <a:spLocks noChangeArrowheads="1"/>
          </p:cNvSpPr>
          <p:nvPr/>
        </p:nvSpPr>
        <p:spPr bwMode="auto">
          <a:xfrm>
            <a:off x="1915419" y="5702566"/>
            <a:ext cx="64829" cy="211138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16" name="Rectangle 3160"/>
          <p:cNvSpPr>
            <a:spLocks noChangeArrowheads="1"/>
          </p:cNvSpPr>
          <p:nvPr/>
        </p:nvSpPr>
        <p:spPr bwMode="auto">
          <a:xfrm>
            <a:off x="1915419" y="5702566"/>
            <a:ext cx="64829" cy="21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17" name="Rectangle 3161"/>
          <p:cNvSpPr>
            <a:spLocks noChangeArrowheads="1"/>
          </p:cNvSpPr>
          <p:nvPr/>
        </p:nvSpPr>
        <p:spPr bwMode="auto">
          <a:xfrm>
            <a:off x="1915419" y="5702566"/>
            <a:ext cx="64829" cy="211138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18" name="Rectangle 3162"/>
          <p:cNvSpPr>
            <a:spLocks noChangeArrowheads="1"/>
          </p:cNvSpPr>
          <p:nvPr/>
        </p:nvSpPr>
        <p:spPr bwMode="auto">
          <a:xfrm>
            <a:off x="2080440" y="5702566"/>
            <a:ext cx="66794" cy="21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19" name="Rectangle 3163"/>
          <p:cNvSpPr>
            <a:spLocks noChangeArrowheads="1"/>
          </p:cNvSpPr>
          <p:nvPr/>
        </p:nvSpPr>
        <p:spPr bwMode="auto">
          <a:xfrm>
            <a:off x="2080440" y="5702566"/>
            <a:ext cx="66794" cy="211138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20" name="Rectangle 3164"/>
          <p:cNvSpPr>
            <a:spLocks noChangeArrowheads="1"/>
          </p:cNvSpPr>
          <p:nvPr/>
        </p:nvSpPr>
        <p:spPr bwMode="auto">
          <a:xfrm>
            <a:off x="1746469" y="5702566"/>
            <a:ext cx="64829" cy="21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21" name="Rectangle 3165"/>
          <p:cNvSpPr>
            <a:spLocks noChangeArrowheads="1"/>
          </p:cNvSpPr>
          <p:nvPr/>
        </p:nvSpPr>
        <p:spPr bwMode="auto">
          <a:xfrm>
            <a:off x="1746469" y="5702566"/>
            <a:ext cx="64829" cy="211138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22" name="Line 3166"/>
          <p:cNvSpPr>
            <a:spLocks noChangeShapeType="1"/>
          </p:cNvSpPr>
          <p:nvPr/>
        </p:nvSpPr>
        <p:spPr bwMode="auto">
          <a:xfrm>
            <a:off x="2530316" y="5572920"/>
            <a:ext cx="1965" cy="474133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23" name="Rectangle 3167"/>
          <p:cNvSpPr>
            <a:spLocks noChangeArrowheads="1"/>
          </p:cNvSpPr>
          <p:nvPr/>
        </p:nvSpPr>
        <p:spPr bwMode="auto">
          <a:xfrm>
            <a:off x="2359403" y="5572920"/>
            <a:ext cx="337899" cy="474133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24" name="Rectangle 3168"/>
          <p:cNvSpPr>
            <a:spLocks noChangeArrowheads="1"/>
          </p:cNvSpPr>
          <p:nvPr/>
        </p:nvSpPr>
        <p:spPr bwMode="auto">
          <a:xfrm>
            <a:off x="2494955" y="5702566"/>
            <a:ext cx="64830" cy="21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25" name="Rectangle 3169"/>
          <p:cNvSpPr>
            <a:spLocks noChangeArrowheads="1"/>
          </p:cNvSpPr>
          <p:nvPr/>
        </p:nvSpPr>
        <p:spPr bwMode="auto">
          <a:xfrm>
            <a:off x="2494955" y="5702566"/>
            <a:ext cx="64830" cy="211138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26" name="Rectangle 3170"/>
          <p:cNvSpPr>
            <a:spLocks noChangeArrowheads="1"/>
          </p:cNvSpPr>
          <p:nvPr/>
        </p:nvSpPr>
        <p:spPr bwMode="auto">
          <a:xfrm>
            <a:off x="2494955" y="5702566"/>
            <a:ext cx="64830" cy="21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27" name="Rectangle 3171"/>
          <p:cNvSpPr>
            <a:spLocks noChangeArrowheads="1"/>
          </p:cNvSpPr>
          <p:nvPr/>
        </p:nvSpPr>
        <p:spPr bwMode="auto">
          <a:xfrm>
            <a:off x="2494955" y="5702566"/>
            <a:ext cx="64830" cy="211138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28" name="Rectangle 3172"/>
          <p:cNvSpPr>
            <a:spLocks noChangeArrowheads="1"/>
          </p:cNvSpPr>
          <p:nvPr/>
        </p:nvSpPr>
        <p:spPr bwMode="auto">
          <a:xfrm>
            <a:off x="2663904" y="5702566"/>
            <a:ext cx="64830" cy="21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29" name="Rectangle 3173"/>
          <p:cNvSpPr>
            <a:spLocks noChangeArrowheads="1"/>
          </p:cNvSpPr>
          <p:nvPr/>
        </p:nvSpPr>
        <p:spPr bwMode="auto">
          <a:xfrm>
            <a:off x="2663904" y="5702566"/>
            <a:ext cx="64830" cy="211138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30" name="Rectangle 3174"/>
          <p:cNvSpPr>
            <a:spLocks noChangeArrowheads="1"/>
          </p:cNvSpPr>
          <p:nvPr/>
        </p:nvSpPr>
        <p:spPr bwMode="auto">
          <a:xfrm>
            <a:off x="2327971" y="5702566"/>
            <a:ext cx="66794" cy="21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31" name="Rectangle 3175"/>
          <p:cNvSpPr>
            <a:spLocks noChangeArrowheads="1"/>
          </p:cNvSpPr>
          <p:nvPr/>
        </p:nvSpPr>
        <p:spPr bwMode="auto">
          <a:xfrm>
            <a:off x="2327971" y="5702566"/>
            <a:ext cx="66794" cy="211138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32" name="Line 3176"/>
          <p:cNvSpPr>
            <a:spLocks noChangeShapeType="1"/>
          </p:cNvSpPr>
          <p:nvPr/>
        </p:nvSpPr>
        <p:spPr bwMode="auto">
          <a:xfrm>
            <a:off x="3111818" y="5572920"/>
            <a:ext cx="1965" cy="474133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33" name="Rectangle 3177"/>
          <p:cNvSpPr>
            <a:spLocks noChangeArrowheads="1"/>
          </p:cNvSpPr>
          <p:nvPr/>
        </p:nvSpPr>
        <p:spPr bwMode="auto">
          <a:xfrm>
            <a:off x="2940904" y="5572920"/>
            <a:ext cx="337899" cy="474133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34" name="Rectangle 3178"/>
          <p:cNvSpPr>
            <a:spLocks noChangeArrowheads="1"/>
          </p:cNvSpPr>
          <p:nvPr/>
        </p:nvSpPr>
        <p:spPr bwMode="auto">
          <a:xfrm>
            <a:off x="3078421" y="5702566"/>
            <a:ext cx="68758" cy="21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35" name="Rectangle 3179"/>
          <p:cNvSpPr>
            <a:spLocks noChangeArrowheads="1"/>
          </p:cNvSpPr>
          <p:nvPr/>
        </p:nvSpPr>
        <p:spPr bwMode="auto">
          <a:xfrm>
            <a:off x="3078421" y="5702566"/>
            <a:ext cx="68758" cy="211138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36" name="Rectangle 3180"/>
          <p:cNvSpPr>
            <a:spLocks noChangeArrowheads="1"/>
          </p:cNvSpPr>
          <p:nvPr/>
        </p:nvSpPr>
        <p:spPr bwMode="auto">
          <a:xfrm>
            <a:off x="3078421" y="5702566"/>
            <a:ext cx="68758" cy="21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37" name="Rectangle 3181"/>
          <p:cNvSpPr>
            <a:spLocks noChangeArrowheads="1"/>
          </p:cNvSpPr>
          <p:nvPr/>
        </p:nvSpPr>
        <p:spPr bwMode="auto">
          <a:xfrm>
            <a:off x="3078421" y="5702566"/>
            <a:ext cx="68758" cy="211138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38" name="Rectangle 3182"/>
          <p:cNvSpPr>
            <a:spLocks noChangeArrowheads="1"/>
          </p:cNvSpPr>
          <p:nvPr/>
        </p:nvSpPr>
        <p:spPr bwMode="auto">
          <a:xfrm>
            <a:off x="3247371" y="5702566"/>
            <a:ext cx="64829" cy="21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39" name="Rectangle 3183"/>
          <p:cNvSpPr>
            <a:spLocks noChangeArrowheads="1"/>
          </p:cNvSpPr>
          <p:nvPr/>
        </p:nvSpPr>
        <p:spPr bwMode="auto">
          <a:xfrm>
            <a:off x="3247371" y="5702566"/>
            <a:ext cx="64829" cy="211138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40" name="Rectangle 3184"/>
          <p:cNvSpPr>
            <a:spLocks noChangeArrowheads="1"/>
          </p:cNvSpPr>
          <p:nvPr/>
        </p:nvSpPr>
        <p:spPr bwMode="auto">
          <a:xfrm>
            <a:off x="2909472" y="5702566"/>
            <a:ext cx="64829" cy="21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41" name="Rectangle 3185"/>
          <p:cNvSpPr>
            <a:spLocks noChangeArrowheads="1"/>
          </p:cNvSpPr>
          <p:nvPr/>
        </p:nvSpPr>
        <p:spPr bwMode="auto">
          <a:xfrm>
            <a:off x="2909472" y="5702566"/>
            <a:ext cx="64829" cy="211138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4643" name="Rectangle 3187"/>
          <p:cNvSpPr>
            <a:spLocks noChangeArrowheads="1"/>
          </p:cNvSpPr>
          <p:nvPr/>
        </p:nvSpPr>
        <p:spPr bwMode="auto">
          <a:xfrm>
            <a:off x="4997768" y="1600200"/>
            <a:ext cx="38284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914062"/>
            <a:r>
              <a:rPr kumimoji="1" lang="en-GB" sz="2400" dirty="0">
                <a:solidFill>
                  <a:srgbClr val="FF0000"/>
                </a:solidFill>
                <a:latin typeface="Arial" pitchFamily="34" charset="0"/>
              </a:rPr>
              <a:t>Up to  </a:t>
            </a:r>
            <a:r>
              <a:rPr kumimoji="1" lang="en-GB" sz="2400" dirty="0" smtClean="0">
                <a:solidFill>
                  <a:srgbClr val="FF0000"/>
                </a:solidFill>
                <a:latin typeface="Arial" pitchFamily="34" charset="0"/>
              </a:rPr>
              <a:t>10 years before</a:t>
            </a:r>
            <a:endParaRPr lang="en-GB" sz="24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534644" name="Rectangle 3188"/>
          <p:cNvSpPr>
            <a:spLocks noChangeArrowheads="1"/>
          </p:cNvSpPr>
          <p:nvPr/>
        </p:nvSpPr>
        <p:spPr bwMode="auto">
          <a:xfrm>
            <a:off x="4997768" y="2085446"/>
            <a:ext cx="40390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062">
              <a:buFont typeface="Wingdings" pitchFamily="2" charset="2"/>
              <a:buChar char="q"/>
            </a:pPr>
            <a:r>
              <a:rPr lang="en-GB" sz="180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n-GB" sz="2200">
                <a:solidFill>
                  <a:srgbClr val="000099"/>
                </a:solidFill>
                <a:latin typeface="Arial" pitchFamily="34" charset="0"/>
              </a:rPr>
              <a:t>Central generation</a:t>
            </a:r>
          </a:p>
        </p:txBody>
      </p:sp>
      <p:sp>
        <p:nvSpPr>
          <p:cNvPr id="534645" name="Rectangle 3189"/>
          <p:cNvSpPr>
            <a:spLocks noChangeArrowheads="1"/>
          </p:cNvSpPr>
          <p:nvPr/>
        </p:nvSpPr>
        <p:spPr bwMode="auto">
          <a:xfrm>
            <a:off x="4997767" y="2472532"/>
            <a:ext cx="50606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062">
              <a:buFont typeface="Wingdings" pitchFamily="2" charset="2"/>
              <a:buChar char="q"/>
            </a:pPr>
            <a:r>
              <a:rPr lang="en-GB" sz="180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n-GB" sz="2200">
                <a:solidFill>
                  <a:srgbClr val="000099"/>
                </a:solidFill>
                <a:latin typeface="Arial" pitchFamily="34" charset="0"/>
              </a:rPr>
              <a:t>Sizing for coverage of max. load</a:t>
            </a:r>
          </a:p>
        </p:txBody>
      </p:sp>
      <p:sp>
        <p:nvSpPr>
          <p:cNvPr id="534646" name="Rectangle 3190"/>
          <p:cNvSpPr>
            <a:spLocks noChangeArrowheads="1"/>
          </p:cNvSpPr>
          <p:nvPr/>
        </p:nvSpPr>
        <p:spPr bwMode="auto">
          <a:xfrm>
            <a:off x="4997768" y="2850357"/>
            <a:ext cx="40390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062">
              <a:buFont typeface="Wingdings" pitchFamily="2" charset="2"/>
              <a:buChar char="q"/>
            </a:pPr>
            <a:r>
              <a:rPr lang="en-GB" sz="180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n-GB" sz="2200">
                <a:solidFill>
                  <a:srgbClr val="000099"/>
                </a:solidFill>
                <a:latin typeface="Arial" pitchFamily="34" charset="0"/>
              </a:rPr>
              <a:t>Time-invariant tariffs</a:t>
            </a:r>
          </a:p>
        </p:txBody>
      </p:sp>
      <p:sp>
        <p:nvSpPr>
          <p:cNvPr id="534647" name="Rectangle 3191"/>
          <p:cNvSpPr>
            <a:spLocks noChangeArrowheads="1"/>
          </p:cNvSpPr>
          <p:nvPr/>
        </p:nvSpPr>
        <p:spPr bwMode="auto">
          <a:xfrm>
            <a:off x="4997768" y="3230033"/>
            <a:ext cx="47246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062">
              <a:buFont typeface="Wingdings" pitchFamily="2" charset="2"/>
              <a:buChar char="q"/>
            </a:pPr>
            <a:r>
              <a:rPr lang="en-GB" sz="180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n-GB" sz="2200">
                <a:solidFill>
                  <a:srgbClr val="000099"/>
                </a:solidFill>
                <a:latin typeface="Arial" pitchFamily="34" charset="0"/>
              </a:rPr>
              <a:t>Load rejection at customer</a:t>
            </a:r>
          </a:p>
        </p:txBody>
      </p:sp>
      <p:sp>
        <p:nvSpPr>
          <p:cNvPr id="534648" name="Rectangle 3192"/>
          <p:cNvSpPr>
            <a:spLocks noChangeArrowheads="1"/>
          </p:cNvSpPr>
          <p:nvPr/>
        </p:nvSpPr>
        <p:spPr bwMode="auto">
          <a:xfrm>
            <a:off x="4997767" y="3676387"/>
            <a:ext cx="63179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062">
              <a:buFont typeface="Wingdings" pitchFamily="2" charset="2"/>
              <a:buChar char="q"/>
            </a:pPr>
            <a:r>
              <a:rPr lang="en-GB" sz="180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n-GB" sz="2200">
                <a:solidFill>
                  <a:srgbClr val="000099"/>
                </a:solidFill>
                <a:latin typeface="Arial" pitchFamily="34" charset="0"/>
              </a:rPr>
              <a:t>No information of grid status for customers</a:t>
            </a:r>
            <a:endParaRPr lang="en-GB" sz="2200">
              <a:solidFill>
                <a:srgbClr val="000099"/>
              </a:solidFill>
            </a:endParaRPr>
          </a:p>
        </p:txBody>
      </p:sp>
      <p:sp>
        <p:nvSpPr>
          <p:cNvPr id="534649" name="Rectangle 3193"/>
          <p:cNvSpPr>
            <a:spLocks noChangeArrowheads="1"/>
          </p:cNvSpPr>
          <p:nvPr/>
        </p:nvSpPr>
        <p:spPr bwMode="auto">
          <a:xfrm>
            <a:off x="5033129" y="4169041"/>
            <a:ext cx="54712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062">
              <a:buFont typeface="Wingdings" pitchFamily="2" charset="2"/>
              <a:buChar char="q"/>
            </a:pPr>
            <a:r>
              <a:rPr lang="en-GB" sz="180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n-GB" sz="2200">
                <a:solidFill>
                  <a:srgbClr val="000099"/>
                </a:solidFill>
                <a:latin typeface="Arial" pitchFamily="34" charset="0"/>
              </a:rPr>
              <a:t>Strict power limits for feed-in</a:t>
            </a:r>
          </a:p>
        </p:txBody>
      </p:sp>
      <p:sp>
        <p:nvSpPr>
          <p:cNvPr id="534650" name="Rectangle 3194"/>
          <p:cNvSpPr>
            <a:spLocks noChangeArrowheads="1"/>
          </p:cNvSpPr>
          <p:nvPr/>
        </p:nvSpPr>
        <p:spPr bwMode="auto">
          <a:xfrm>
            <a:off x="5033130" y="4672807"/>
            <a:ext cx="579733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062">
              <a:buFont typeface="Wingdings" pitchFamily="2" charset="2"/>
              <a:buChar char="q"/>
            </a:pPr>
            <a:r>
              <a:rPr lang="en-GB" sz="1800" dirty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n-GB" sz="2200" dirty="0">
                <a:solidFill>
                  <a:srgbClr val="000099"/>
                </a:solidFill>
                <a:latin typeface="Arial" pitchFamily="34" charset="0"/>
              </a:rPr>
              <a:t>Large power reserves for unexpected </a:t>
            </a:r>
            <a:r>
              <a:rPr lang="en-GB" sz="2200" dirty="0" smtClean="0">
                <a:solidFill>
                  <a:srgbClr val="000099"/>
                </a:solidFill>
                <a:latin typeface="Arial" pitchFamily="34" charset="0"/>
              </a:rPr>
              <a:t> </a:t>
            </a:r>
          </a:p>
          <a:p>
            <a:pPr defTabSz="914062"/>
            <a:r>
              <a:rPr lang="en-GB" sz="2200" dirty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n-GB" sz="2200" dirty="0" smtClean="0">
                <a:solidFill>
                  <a:srgbClr val="000099"/>
                </a:solidFill>
                <a:latin typeface="Arial" pitchFamily="34" charset="0"/>
              </a:rPr>
              <a:t>   loads </a:t>
            </a:r>
            <a:r>
              <a:rPr lang="en-GB" sz="2200" dirty="0">
                <a:solidFill>
                  <a:srgbClr val="000099"/>
                </a:solidFill>
                <a:latin typeface="Arial" pitchFamily="34" charset="0"/>
              </a:rPr>
              <a:t>or failure of power plants required</a:t>
            </a:r>
          </a:p>
        </p:txBody>
      </p:sp>
      <p:sp>
        <p:nvSpPr>
          <p:cNvPr id="534651" name="Rectangle 3195"/>
          <p:cNvSpPr>
            <a:spLocks noChangeArrowheads="1"/>
          </p:cNvSpPr>
          <p:nvPr/>
        </p:nvSpPr>
        <p:spPr bwMode="auto">
          <a:xfrm>
            <a:off x="5033130" y="5511800"/>
            <a:ext cx="55301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062">
              <a:buFont typeface="Wingdings" pitchFamily="2" charset="2"/>
              <a:buChar char="q"/>
            </a:pPr>
            <a:r>
              <a:rPr lang="en-GB" sz="180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n-GB" sz="2200">
                <a:solidFill>
                  <a:srgbClr val="000099"/>
                </a:solidFill>
                <a:latin typeface="Arial" pitchFamily="34" charset="0"/>
              </a:rPr>
              <a:t>Only unidirectional control required</a:t>
            </a:r>
          </a:p>
        </p:txBody>
      </p:sp>
      <p:sp>
        <p:nvSpPr>
          <p:cNvPr id="534653" name="Rectangle 3197"/>
          <p:cNvSpPr>
            <a:spLocks noChangeArrowheads="1"/>
          </p:cNvSpPr>
          <p:nvPr/>
        </p:nvSpPr>
        <p:spPr bwMode="auto">
          <a:xfrm>
            <a:off x="3803108" y="5259917"/>
            <a:ext cx="6251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062"/>
            <a:r>
              <a:rPr kumimoji="1" lang="de-DE">
                <a:solidFill>
                  <a:srgbClr val="000000"/>
                </a:solidFill>
                <a:latin typeface="Arial" pitchFamily="34" charset="0"/>
              </a:rPr>
              <a:t>low</a:t>
            </a:r>
          </a:p>
          <a:p>
            <a:pPr algn="ctr" defTabSz="914062"/>
            <a:r>
              <a:rPr kumimoji="1" lang="de-DE">
                <a:solidFill>
                  <a:srgbClr val="000000"/>
                </a:solidFill>
                <a:latin typeface="Arial" pitchFamily="34" charset="0"/>
              </a:rPr>
              <a:t>voltage</a:t>
            </a:r>
          </a:p>
          <a:p>
            <a:pPr algn="ctr" defTabSz="914062"/>
            <a:r>
              <a:rPr kumimoji="1" lang="de-DE">
                <a:solidFill>
                  <a:srgbClr val="000000"/>
                </a:solidFill>
                <a:latin typeface="Arial" pitchFamily="34" charset="0"/>
              </a:rPr>
              <a:t>grid</a:t>
            </a:r>
            <a:endParaRPr kumimoji="1" lang="de-DE">
              <a:latin typeface="Arial" pitchFamily="34" charset="0"/>
            </a:endParaRPr>
          </a:p>
        </p:txBody>
      </p:sp>
      <p:sp>
        <p:nvSpPr>
          <p:cNvPr id="534654" name="Text Box 3198"/>
          <p:cNvSpPr txBox="1">
            <a:spLocks noChangeArrowheads="1"/>
          </p:cNvSpPr>
          <p:nvPr/>
        </p:nvSpPr>
        <p:spPr bwMode="auto">
          <a:xfrm>
            <a:off x="400764" y="6604529"/>
            <a:ext cx="2923223" cy="246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7" tIns="45718" rIns="91437" bIns="45718">
            <a:spAutoFit/>
          </a:bodyPr>
          <a:lstStyle>
            <a:lvl1pPr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413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57238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13665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514475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971675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428875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886075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343275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de-DE" sz="1000">
                <a:solidFill>
                  <a:srgbClr val="000099"/>
                </a:solidFill>
                <a:latin typeface="Arial" pitchFamily="34" charset="0"/>
              </a:rPr>
              <a:t>Ref: Prof. Dr. J. Schmid. ISET Kassel</a:t>
            </a:r>
            <a:endParaRPr lang="de-DE" sz="1200">
              <a:solidFill>
                <a:srgbClr val="0000FF"/>
              </a:solidFill>
            </a:endParaRPr>
          </a:p>
        </p:txBody>
      </p:sp>
      <p:sp>
        <p:nvSpPr>
          <p:cNvPr id="125" name="Rectangle 1026"/>
          <p:cNvSpPr txBox="1">
            <a:spLocks noChangeArrowheads="1"/>
          </p:cNvSpPr>
          <p:nvPr/>
        </p:nvSpPr>
        <p:spPr>
          <a:xfrm>
            <a:off x="686604" y="237472"/>
            <a:ext cx="8623311" cy="1333500"/>
          </a:xfrm>
          <a:prstGeom prst="rect">
            <a:avLst/>
          </a:prstGeom>
        </p:spPr>
        <p:txBody>
          <a:bodyPr lIns="91437" tIns="45718" rIns="91437" bIns="45718" anchor="t"/>
          <a:lstStyle>
            <a:lvl1pPr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31319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31319A"/>
                </a:solidFill>
                <a:latin typeface="Arial" charset="0"/>
                <a:cs typeface="Arial" charset="0"/>
              </a:defRPr>
            </a:lvl2pPr>
            <a:lvl3pPr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31319A"/>
                </a:solidFill>
                <a:latin typeface="Arial" charset="0"/>
                <a:cs typeface="Arial" charset="0"/>
              </a:defRPr>
            </a:lvl3pPr>
            <a:lvl4pPr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31319A"/>
                </a:solidFill>
                <a:latin typeface="Arial" charset="0"/>
                <a:cs typeface="Arial" charset="0"/>
              </a:defRPr>
            </a:lvl4pPr>
            <a:lvl5pPr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31319A"/>
                </a:solidFill>
                <a:latin typeface="Arial" charset="0"/>
                <a:cs typeface="Arial" charset="0"/>
              </a:defRPr>
            </a:lvl5pPr>
            <a:lvl6pPr marL="457200"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0000FF"/>
                </a:solidFill>
                <a:latin typeface="Futura Md BT" pitchFamily="34" charset="0"/>
              </a:defRPr>
            </a:lvl6pPr>
            <a:lvl7pPr marL="914400"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0000FF"/>
                </a:solidFill>
                <a:latin typeface="Futura Md BT" pitchFamily="34" charset="0"/>
              </a:defRPr>
            </a:lvl7pPr>
            <a:lvl8pPr marL="1371600"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0000FF"/>
                </a:solidFill>
                <a:latin typeface="Futura Md BT" pitchFamily="34" charset="0"/>
              </a:defRPr>
            </a:lvl8pPr>
            <a:lvl9pPr marL="1828800"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0000FF"/>
                </a:solidFill>
                <a:latin typeface="Futura Md BT" pitchFamily="34" charset="0"/>
              </a:defRPr>
            </a:lvl9pPr>
          </a:lstStyle>
          <a:p>
            <a:r>
              <a:rPr lang="de-DE" sz="2400" kern="0" smtClean="0">
                <a:solidFill>
                  <a:srgbClr val="3A5FC3"/>
                </a:solidFill>
                <a:cs typeface="Arial" charset="0"/>
              </a:rPr>
              <a:t>1. General Situation of the Electric Power Supply System</a:t>
            </a:r>
            <a:endParaRPr lang="en-GB" sz="2400" b="0" kern="0" dirty="0"/>
          </a:p>
        </p:txBody>
      </p:sp>
    </p:spTree>
    <p:extLst>
      <p:ext uri="{BB962C8B-B14F-4D97-AF65-F5344CB8AC3E}">
        <p14:creationId xmlns:p14="http://schemas.microsoft.com/office/powerpoint/2010/main" val="31245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45282" y="1552228"/>
            <a:ext cx="1015312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de-DE" sz="2400" dirty="0" smtClean="0"/>
              <a:t>The </a:t>
            </a:r>
            <a:r>
              <a:rPr lang="de-DE" sz="2400" dirty="0" err="1" smtClean="0">
                <a:solidFill>
                  <a:srgbClr val="FF0000"/>
                </a:solidFill>
              </a:rPr>
              <a:t>renewable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s</a:t>
            </a:r>
            <a:r>
              <a:rPr lang="de-DE" sz="2400" dirty="0" err="1" smtClean="0">
                <a:solidFill>
                  <a:srgbClr val="FF0000"/>
                </a:solidFill>
              </a:rPr>
              <a:t>ources</a:t>
            </a:r>
            <a:r>
              <a:rPr lang="de-DE" sz="2400" dirty="0" smtClean="0">
                <a:solidFill>
                  <a:srgbClr val="FF0000"/>
                </a:solidFill>
              </a:rPr>
              <a:t>  </a:t>
            </a:r>
            <a:r>
              <a:rPr lang="de-DE" sz="2400" dirty="0" err="1" smtClean="0">
                <a:solidFill>
                  <a:srgbClr val="FF0000"/>
                </a:solidFill>
              </a:rPr>
              <a:t>need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backup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>
                <a:solidFill>
                  <a:srgbClr val="FF0000"/>
                </a:solidFill>
              </a:rPr>
              <a:t>s</a:t>
            </a:r>
            <a:r>
              <a:rPr lang="de-DE" sz="2400" dirty="0" err="1" smtClean="0">
                <a:solidFill>
                  <a:srgbClr val="FF0000"/>
                </a:solidFill>
              </a:rPr>
              <a:t>ources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/>
              <a:t>indeed</a:t>
            </a:r>
            <a:r>
              <a:rPr lang="de-DE" sz="2400" dirty="0" smtClean="0"/>
              <a:t>, but </a:t>
            </a:r>
            <a:r>
              <a:rPr lang="de-DE" sz="2400" dirty="0" err="1" smtClean="0"/>
              <a:t>destroy</a:t>
            </a:r>
            <a:r>
              <a:rPr lang="de-DE" sz="2400" dirty="0" smtClean="0"/>
              <a:t> (</a:t>
            </a:r>
            <a:r>
              <a:rPr lang="de-DE" sz="2400" dirty="0" err="1" smtClean="0"/>
              <a:t>supported</a:t>
            </a:r>
            <a:r>
              <a:rPr lang="de-DE" sz="2400" dirty="0" smtClean="0"/>
              <a:t> </a:t>
            </a:r>
            <a:r>
              <a:rPr lang="de-DE" sz="2400" dirty="0" err="1" smtClean="0"/>
              <a:t>by</a:t>
            </a:r>
            <a:r>
              <a:rPr lang="de-DE" sz="2400" dirty="0" smtClean="0"/>
              <a:t> </a:t>
            </a:r>
            <a:r>
              <a:rPr lang="de-DE" sz="2400" dirty="0" err="1" smtClean="0"/>
              <a:t>law</a:t>
            </a:r>
            <a:r>
              <a:rPr lang="de-DE" sz="2400" dirty="0" smtClean="0"/>
              <a:t>)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business</a:t>
            </a:r>
            <a:r>
              <a:rPr lang="de-DE" sz="2400" dirty="0" smtClean="0"/>
              <a:t> </a:t>
            </a:r>
            <a:r>
              <a:rPr lang="de-DE" sz="2400" dirty="0" err="1" smtClean="0"/>
              <a:t>cases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existing</a:t>
            </a:r>
            <a:r>
              <a:rPr lang="de-DE" sz="2400" dirty="0" smtClean="0"/>
              <a:t> fast </a:t>
            </a:r>
            <a:r>
              <a:rPr lang="de-DE" sz="2400" dirty="0" err="1" smtClean="0"/>
              <a:t>reacting</a:t>
            </a:r>
            <a:r>
              <a:rPr lang="de-DE" sz="2400" dirty="0" smtClean="0"/>
              <a:t> power </a:t>
            </a:r>
            <a:r>
              <a:rPr lang="de-DE" sz="2400" dirty="0" err="1" smtClean="0"/>
              <a:t>plants</a:t>
            </a:r>
            <a:r>
              <a:rPr lang="de-DE" sz="2400" dirty="0" smtClean="0"/>
              <a:t> </a:t>
            </a:r>
            <a:r>
              <a:rPr lang="de-DE" sz="2400" dirty="0" err="1" smtClean="0"/>
              <a:t>like</a:t>
            </a:r>
            <a:r>
              <a:rPr lang="de-DE" sz="2400" dirty="0" smtClean="0"/>
              <a:t> </a:t>
            </a:r>
            <a:r>
              <a:rPr lang="de-DE" sz="2400" dirty="0" err="1" smtClean="0"/>
              <a:t>pumped</a:t>
            </a:r>
            <a:r>
              <a:rPr lang="de-DE" sz="2400" dirty="0" smtClean="0"/>
              <a:t> </a:t>
            </a:r>
            <a:r>
              <a:rPr lang="de-DE" sz="2400" dirty="0" err="1" smtClean="0"/>
              <a:t>storage</a:t>
            </a:r>
            <a:r>
              <a:rPr lang="de-DE" sz="2400" dirty="0" smtClean="0"/>
              <a:t> power </a:t>
            </a:r>
            <a:r>
              <a:rPr lang="de-DE" sz="2400" dirty="0" err="1" smtClean="0"/>
              <a:t>station</a:t>
            </a:r>
            <a:r>
              <a:rPr lang="de-DE" sz="2400" dirty="0" smtClean="0"/>
              <a:t> </a:t>
            </a:r>
            <a:r>
              <a:rPr lang="de-DE" sz="2400" dirty="0" err="1" smtClean="0"/>
              <a:t>or</a:t>
            </a:r>
            <a:r>
              <a:rPr lang="de-DE" sz="2400" dirty="0" smtClean="0"/>
              <a:t> gas power </a:t>
            </a:r>
            <a:r>
              <a:rPr lang="de-DE" sz="2400" dirty="0" err="1" smtClean="0"/>
              <a:t>plants</a:t>
            </a:r>
            <a:endParaRPr lang="de-DE" sz="2400" dirty="0" smtClean="0"/>
          </a:p>
          <a:p>
            <a:pPr marL="4445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de-DE" sz="2400" dirty="0" smtClean="0"/>
              <a:t>An </a:t>
            </a:r>
            <a:r>
              <a:rPr lang="de-DE" sz="2400" dirty="0" err="1"/>
              <a:t>i</a:t>
            </a:r>
            <a:r>
              <a:rPr lang="de-DE" sz="2400" dirty="0" err="1" smtClean="0"/>
              <a:t>ncrease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up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200GWp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renewable</a:t>
            </a:r>
            <a:r>
              <a:rPr lang="de-DE" sz="2400" dirty="0" smtClean="0"/>
              <a:t> </a:t>
            </a:r>
            <a:r>
              <a:rPr lang="de-DE" sz="2400" dirty="0" err="1" smtClean="0"/>
              <a:t>sources</a:t>
            </a:r>
            <a:r>
              <a:rPr lang="de-DE" sz="2400" dirty="0" smtClean="0"/>
              <a:t> (</a:t>
            </a:r>
            <a:r>
              <a:rPr lang="de-DE" sz="2400" dirty="0" err="1" smtClean="0"/>
              <a:t>as</a:t>
            </a:r>
            <a:r>
              <a:rPr lang="de-DE" sz="2400" dirty="0" smtClean="0"/>
              <a:t> </a:t>
            </a:r>
            <a:r>
              <a:rPr lang="de-DE" sz="2400" dirty="0" err="1" smtClean="0"/>
              <a:t>being</a:t>
            </a:r>
            <a:r>
              <a:rPr lang="de-DE" sz="2400" dirty="0" smtClean="0"/>
              <a:t> </a:t>
            </a:r>
            <a:r>
              <a:rPr lang="de-DE" sz="2400" dirty="0" err="1" smtClean="0"/>
              <a:t>discussed</a:t>
            </a:r>
            <a:r>
              <a:rPr lang="de-DE" sz="2400" dirty="0" smtClean="0"/>
              <a:t> </a:t>
            </a:r>
            <a:r>
              <a:rPr lang="de-DE" sz="2400" dirty="0" err="1" smtClean="0"/>
              <a:t>at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moment</a:t>
            </a:r>
            <a:r>
              <a:rPr lang="de-DE" sz="2400" dirty="0" smtClean="0"/>
              <a:t>) will </a:t>
            </a:r>
            <a:r>
              <a:rPr lang="de-DE" sz="2400" dirty="0" err="1" smtClean="0"/>
              <a:t>destroy</a:t>
            </a:r>
            <a:r>
              <a:rPr lang="de-DE" sz="2400" dirty="0" smtClean="0"/>
              <a:t> </a:t>
            </a:r>
            <a:r>
              <a:rPr lang="de-DE" sz="2400" dirty="0" err="1" smtClean="0"/>
              <a:t>even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business</a:t>
            </a:r>
            <a:r>
              <a:rPr lang="de-DE" sz="2400" dirty="0" smtClean="0"/>
              <a:t> </a:t>
            </a:r>
            <a:r>
              <a:rPr lang="de-DE" sz="2400" dirty="0" err="1" smtClean="0"/>
              <a:t>cases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base</a:t>
            </a:r>
            <a:r>
              <a:rPr lang="de-DE" sz="2400" dirty="0" smtClean="0"/>
              <a:t> (</a:t>
            </a:r>
            <a:r>
              <a:rPr lang="de-DE" sz="2400" dirty="0" err="1" smtClean="0"/>
              <a:t>coal</a:t>
            </a:r>
            <a:r>
              <a:rPr lang="de-DE" sz="2400" dirty="0" smtClean="0"/>
              <a:t>) power </a:t>
            </a:r>
            <a:r>
              <a:rPr lang="de-DE" sz="2400" dirty="0" err="1" smtClean="0"/>
              <a:t>stations</a:t>
            </a:r>
            <a:r>
              <a:rPr lang="de-DE" sz="2400" dirty="0" smtClean="0"/>
              <a:t>.</a:t>
            </a:r>
          </a:p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de-DE" sz="2400" dirty="0" smtClean="0"/>
              <a:t> </a:t>
            </a:r>
            <a:r>
              <a:rPr lang="de-DE" sz="2400" dirty="0" err="1" smtClean="0"/>
              <a:t>Load</a:t>
            </a:r>
            <a:r>
              <a:rPr lang="de-DE" sz="2400" dirty="0" smtClean="0"/>
              <a:t> </a:t>
            </a:r>
            <a:r>
              <a:rPr lang="de-DE" sz="2400" dirty="0" err="1" smtClean="0"/>
              <a:t>shifting</a:t>
            </a:r>
            <a:r>
              <a:rPr lang="de-DE" sz="2400" dirty="0" smtClean="0"/>
              <a:t> </a:t>
            </a:r>
            <a:r>
              <a:rPr lang="de-DE" sz="2400" dirty="0" err="1" smtClean="0"/>
              <a:t>opportunities</a:t>
            </a:r>
            <a:r>
              <a:rPr lang="de-DE" sz="2400" dirty="0" smtClean="0"/>
              <a:t> </a:t>
            </a:r>
            <a:r>
              <a:rPr lang="de-DE" sz="2400" dirty="0" err="1" smtClean="0"/>
              <a:t>exist</a:t>
            </a:r>
            <a:r>
              <a:rPr lang="de-DE" sz="2400" dirty="0" smtClean="0"/>
              <a:t> but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overestimated</a:t>
            </a:r>
            <a:r>
              <a:rPr lang="de-DE" sz="2400" dirty="0" smtClean="0"/>
              <a:t> </a:t>
            </a:r>
            <a:r>
              <a:rPr lang="de-DE" sz="2400" dirty="0" err="1" smtClean="0"/>
              <a:t>by</a:t>
            </a:r>
            <a:r>
              <a:rPr lang="de-DE" sz="2400" dirty="0" smtClean="0"/>
              <a:t> </a:t>
            </a:r>
            <a:r>
              <a:rPr lang="de-DE" sz="2400" dirty="0" err="1" smtClean="0"/>
              <a:t>far</a:t>
            </a:r>
            <a:r>
              <a:rPr lang="de-DE" sz="2400" dirty="0" smtClean="0"/>
              <a:t>.</a:t>
            </a:r>
          </a:p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de-DE" sz="2400" dirty="0"/>
              <a:t> </a:t>
            </a:r>
            <a:r>
              <a:rPr lang="de-DE" sz="2400" dirty="0" smtClean="0"/>
              <a:t>Long </a:t>
            </a:r>
            <a:r>
              <a:rPr lang="de-DE" sz="2400" dirty="0" err="1" smtClean="0"/>
              <a:t>distance</a:t>
            </a:r>
            <a:r>
              <a:rPr lang="de-DE" sz="2400" dirty="0" smtClean="0"/>
              <a:t> </a:t>
            </a:r>
            <a:r>
              <a:rPr lang="de-DE" sz="2400" dirty="0" err="1" smtClean="0"/>
              <a:t>transmission</a:t>
            </a:r>
            <a:r>
              <a:rPr lang="de-DE" sz="2400" dirty="0" smtClean="0"/>
              <a:t> </a:t>
            </a:r>
            <a:r>
              <a:rPr lang="de-DE" sz="2400" dirty="0" err="1" smtClean="0"/>
              <a:t>may</a:t>
            </a:r>
            <a:r>
              <a:rPr lang="de-DE" sz="2400" dirty="0" smtClean="0"/>
              <a:t> </a:t>
            </a:r>
            <a:r>
              <a:rPr lang="de-DE" sz="2400" dirty="0" err="1" smtClean="0"/>
              <a:t>discharge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problem</a:t>
            </a:r>
            <a:r>
              <a:rPr lang="de-DE" sz="2400" dirty="0" smtClean="0"/>
              <a:t>.</a:t>
            </a:r>
          </a:p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</a:pPr>
            <a:endParaRPr lang="de-DE" sz="2400" dirty="0" smtClean="0"/>
          </a:p>
          <a:p>
            <a:pPr marL="449263" indent="-449263">
              <a:spcAft>
                <a:spcPts val="1200"/>
              </a:spcAft>
            </a:pPr>
            <a:r>
              <a:rPr lang="de-DE" sz="2400" dirty="0" smtClean="0">
                <a:sym typeface="Wingdings" pitchFamily="2" charset="2"/>
              </a:rPr>
              <a:t> </a:t>
            </a:r>
            <a:r>
              <a:rPr lang="de-DE" sz="2400" dirty="0" smtClean="0"/>
              <a:t>These </a:t>
            </a:r>
            <a:r>
              <a:rPr lang="de-DE" sz="2400" dirty="0" err="1" smtClean="0"/>
              <a:t>problems</a:t>
            </a:r>
            <a:r>
              <a:rPr lang="de-DE" sz="2400" dirty="0" smtClean="0"/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cannot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be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solved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by</a:t>
            </a:r>
            <a:r>
              <a:rPr lang="de-DE" sz="2400" dirty="0" smtClean="0">
                <a:solidFill>
                  <a:srgbClr val="FF0000"/>
                </a:solidFill>
              </a:rPr>
              <a:t> power electronic </a:t>
            </a:r>
            <a:r>
              <a:rPr lang="de-DE" sz="2400" dirty="0" err="1" smtClean="0"/>
              <a:t>solutions</a:t>
            </a:r>
            <a:r>
              <a:rPr lang="de-DE" sz="2400" dirty="0" smtClean="0"/>
              <a:t>, but </a:t>
            </a:r>
            <a:r>
              <a:rPr lang="de-DE" sz="2400" dirty="0" err="1" smtClean="0"/>
              <a:t>only</a:t>
            </a:r>
            <a:r>
              <a:rPr lang="de-DE" sz="2400" dirty="0" smtClean="0"/>
              <a:t> </a:t>
            </a:r>
            <a:r>
              <a:rPr lang="de-DE" sz="2400" dirty="0" err="1" smtClean="0"/>
              <a:t>by</a:t>
            </a:r>
            <a:r>
              <a:rPr lang="de-DE" sz="2400" dirty="0"/>
              <a:t> </a:t>
            </a:r>
            <a:r>
              <a:rPr lang="de-DE" sz="2400" dirty="0" smtClean="0"/>
              <a:t>(European – </a:t>
            </a:r>
            <a:r>
              <a:rPr lang="de-DE" sz="2400" dirty="0" err="1" smtClean="0"/>
              <a:t>wide</a:t>
            </a:r>
            <a:r>
              <a:rPr lang="de-DE" sz="2400" dirty="0" smtClean="0"/>
              <a:t>) </a:t>
            </a:r>
            <a:r>
              <a:rPr lang="de-DE" sz="2400" dirty="0" err="1" smtClean="0"/>
              <a:t>market</a:t>
            </a:r>
            <a:r>
              <a:rPr lang="de-DE" sz="2400" dirty="0" smtClean="0"/>
              <a:t> </a:t>
            </a:r>
            <a:r>
              <a:rPr lang="de-DE" sz="2400" dirty="0" err="1" smtClean="0"/>
              <a:t>regulations</a:t>
            </a:r>
            <a:r>
              <a:rPr lang="de-DE" sz="2400" dirty="0" smtClean="0"/>
              <a:t>!</a:t>
            </a:r>
            <a:endParaRPr lang="de-DE" sz="2400" dirty="0"/>
          </a:p>
        </p:txBody>
      </p:sp>
      <p:sp>
        <p:nvSpPr>
          <p:cNvPr id="5" name="Rectangle 3196"/>
          <p:cNvSpPr>
            <a:spLocks noChangeArrowheads="1"/>
          </p:cNvSpPr>
          <p:nvPr/>
        </p:nvSpPr>
        <p:spPr bwMode="auto">
          <a:xfrm>
            <a:off x="526495" y="491981"/>
            <a:ext cx="9955891" cy="53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b"/>
          <a:lstStyle/>
          <a:p>
            <a:r>
              <a:rPr kumimoji="1" lang="de-DE" sz="2400" dirty="0">
                <a:cs typeface="Arial" charset="0"/>
              </a:rPr>
              <a:t>3</a:t>
            </a:r>
            <a:r>
              <a:rPr kumimoji="1" lang="de-DE" sz="2400" dirty="0" smtClean="0">
                <a:cs typeface="Arial" charset="0"/>
              </a:rPr>
              <a:t>. </a:t>
            </a:r>
            <a:r>
              <a:rPr lang="de-DE" sz="2400" dirty="0">
                <a:cs typeface="Arial" charset="0"/>
              </a:rPr>
              <a:t>System Problems </a:t>
            </a:r>
            <a:r>
              <a:rPr lang="de-DE" sz="2400" dirty="0" err="1">
                <a:cs typeface="Arial" charset="0"/>
              </a:rPr>
              <a:t>and</a:t>
            </a:r>
            <a:r>
              <a:rPr lang="de-DE" sz="2400" dirty="0">
                <a:cs typeface="Arial" charset="0"/>
              </a:rPr>
              <a:t> Power Electronic </a:t>
            </a:r>
            <a:r>
              <a:rPr lang="de-DE" sz="2400" dirty="0" smtClean="0">
                <a:cs typeface="Arial" charset="0"/>
              </a:rPr>
              <a:t>Solutions: </a:t>
            </a:r>
          </a:p>
          <a:p>
            <a:r>
              <a:rPr lang="de-DE" sz="2400" dirty="0">
                <a:cs typeface="Arial" charset="0"/>
              </a:rPr>
              <a:t> </a:t>
            </a:r>
            <a:r>
              <a:rPr lang="de-DE" sz="2400" dirty="0" smtClean="0">
                <a:cs typeface="Arial" charset="0"/>
              </a:rPr>
              <a:t>   Transmission </a:t>
            </a:r>
            <a:r>
              <a:rPr lang="de-DE" sz="2400" dirty="0" err="1" smtClean="0">
                <a:cs typeface="Arial" charset="0"/>
              </a:rPr>
              <a:t>Fluctuations</a:t>
            </a:r>
            <a:endParaRPr kumimoji="1" lang="en-GB" sz="2400" dirty="0"/>
          </a:p>
        </p:txBody>
      </p:sp>
    </p:spTree>
    <p:extLst>
      <p:ext uri="{BB962C8B-B14F-4D97-AF65-F5344CB8AC3E}">
        <p14:creationId xmlns:p14="http://schemas.microsoft.com/office/powerpoint/2010/main" val="81208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7" name="Group 37"/>
          <p:cNvGrpSpPr>
            <a:grpSpLocks/>
          </p:cNvGrpSpPr>
          <p:nvPr/>
        </p:nvGrpSpPr>
        <p:grpSpPr bwMode="auto">
          <a:xfrm>
            <a:off x="1285875" y="1254125"/>
            <a:ext cx="8713788" cy="4902200"/>
            <a:chOff x="434" y="1023"/>
            <a:chExt cx="5715" cy="3178"/>
          </a:xfrm>
        </p:grpSpPr>
        <p:sp>
          <p:nvSpPr>
            <p:cNvPr id="31749" name="Rectangle 36"/>
            <p:cNvSpPr>
              <a:spLocks noChangeArrowheads="1"/>
            </p:cNvSpPr>
            <p:nvPr/>
          </p:nvSpPr>
          <p:spPr bwMode="auto">
            <a:xfrm>
              <a:off x="480" y="1023"/>
              <a:ext cx="5669" cy="3175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10358" tIns="55179" rIns="110358" bIns="55179" anchor="ctr">
              <a:spAutoFit/>
            </a:bodyPr>
            <a:lstStyle/>
            <a:p>
              <a:endParaRPr lang="de-DE"/>
            </a:p>
          </p:txBody>
        </p:sp>
        <p:grpSp>
          <p:nvGrpSpPr>
            <p:cNvPr id="31750" name="Group 35"/>
            <p:cNvGrpSpPr>
              <a:grpSpLocks/>
            </p:cNvGrpSpPr>
            <p:nvPr/>
          </p:nvGrpSpPr>
          <p:grpSpPr bwMode="auto">
            <a:xfrm>
              <a:off x="434" y="1023"/>
              <a:ext cx="5680" cy="3178"/>
              <a:chOff x="207" y="947"/>
              <a:chExt cx="5680" cy="3178"/>
            </a:xfrm>
          </p:grpSpPr>
          <p:sp>
            <p:nvSpPr>
              <p:cNvPr id="31751" name="Rectangle 2"/>
              <p:cNvSpPr>
                <a:spLocks noChangeArrowheads="1"/>
              </p:cNvSpPr>
              <p:nvPr/>
            </p:nvSpPr>
            <p:spPr bwMode="auto">
              <a:xfrm>
                <a:off x="3383" y="1749"/>
                <a:ext cx="589" cy="1270"/>
              </a:xfrm>
              <a:prstGeom prst="rect">
                <a:avLst/>
              </a:prstGeom>
              <a:gradFill rotWithShape="1">
                <a:gsLst>
                  <a:gs pos="0">
                    <a:srgbClr val="00FF00"/>
                  </a:gs>
                  <a:gs pos="100000">
                    <a:srgbClr val="FF3399"/>
                  </a:gs>
                </a:gsLst>
                <a:lin ang="0" scaled="1"/>
              </a:gra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752" name="Line 3"/>
              <p:cNvSpPr>
                <a:spLocks noChangeShapeType="1"/>
              </p:cNvSpPr>
              <p:nvPr/>
            </p:nvSpPr>
            <p:spPr bwMode="auto">
              <a:xfrm flipV="1">
                <a:off x="1236" y="1059"/>
                <a:ext cx="0" cy="2744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753" name="Line 4"/>
              <p:cNvSpPr>
                <a:spLocks noChangeShapeType="1"/>
              </p:cNvSpPr>
              <p:nvPr/>
            </p:nvSpPr>
            <p:spPr bwMode="auto">
              <a:xfrm>
                <a:off x="1236" y="3803"/>
                <a:ext cx="3743" cy="0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754" name="Text Box 5"/>
              <p:cNvSpPr txBox="1">
                <a:spLocks noChangeArrowheads="1"/>
              </p:cNvSpPr>
              <p:nvPr/>
            </p:nvSpPr>
            <p:spPr bwMode="auto">
              <a:xfrm>
                <a:off x="207" y="947"/>
                <a:ext cx="911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10377" tIns="55189" rIns="110377" bIns="55189">
                <a:spAutoFit/>
              </a:bodyPr>
              <a:lstStyle>
                <a:lvl1pPr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1pPr>
                <a:lvl2pPr marL="742950" indent="-28575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2pPr>
                <a:lvl3pPr marL="1143000" indent="-22860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3pPr>
                <a:lvl4pPr marL="1600200" indent="-22860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4pPr>
                <a:lvl5pPr marL="2057400" indent="-22860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5pPr>
                <a:lvl6pPr marL="25146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6pPr>
                <a:lvl7pPr marL="29718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7pPr>
                <a:lvl8pPr marL="34290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8pPr>
                <a:lvl9pPr marL="38862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de-DE" sz="2200">
                    <a:solidFill>
                      <a:srgbClr val="000099"/>
                    </a:solidFill>
                    <a:latin typeface="Arial Narrow" pitchFamily="34" charset="0"/>
                  </a:rPr>
                  <a:t>voltage, %</a:t>
                </a:r>
                <a:endParaRPr lang="en-GB" sz="2200">
                  <a:solidFill>
                    <a:srgbClr val="000099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1755" name="Text Box 6"/>
              <p:cNvSpPr txBox="1">
                <a:spLocks noChangeArrowheads="1"/>
              </p:cNvSpPr>
              <p:nvPr/>
            </p:nvSpPr>
            <p:spPr bwMode="auto">
              <a:xfrm>
                <a:off x="4108" y="3835"/>
                <a:ext cx="1408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10377" tIns="55189" rIns="110377" bIns="55189">
                <a:spAutoFit/>
              </a:bodyPr>
              <a:lstStyle>
                <a:lvl1pPr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1pPr>
                <a:lvl2pPr marL="742950" indent="-28575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2pPr>
                <a:lvl3pPr marL="1143000" indent="-22860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3pPr>
                <a:lvl4pPr marL="1600200" indent="-22860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4pPr>
                <a:lvl5pPr marL="2057400" indent="-22860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5pPr>
                <a:lvl6pPr marL="25146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6pPr>
                <a:lvl7pPr marL="29718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7pPr>
                <a:lvl8pPr marL="34290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8pPr>
                <a:lvl9pPr marL="38862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de-DE" sz="2200">
                    <a:solidFill>
                      <a:srgbClr val="000099"/>
                    </a:solidFill>
                    <a:latin typeface="Arial Narrow" pitchFamily="34" charset="0"/>
                  </a:rPr>
                  <a:t>frequency, Hz</a:t>
                </a:r>
                <a:endParaRPr lang="en-GB" sz="2200">
                  <a:solidFill>
                    <a:srgbClr val="000099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1756" name="Line 7"/>
              <p:cNvSpPr>
                <a:spLocks noChangeShapeType="1"/>
              </p:cNvSpPr>
              <p:nvPr/>
            </p:nvSpPr>
            <p:spPr bwMode="auto">
              <a:xfrm>
                <a:off x="3018" y="3747"/>
                <a:ext cx="0" cy="112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757" name="Line 8"/>
              <p:cNvSpPr>
                <a:spLocks noChangeShapeType="1"/>
              </p:cNvSpPr>
              <p:nvPr/>
            </p:nvSpPr>
            <p:spPr bwMode="auto">
              <a:xfrm>
                <a:off x="3494" y="3747"/>
                <a:ext cx="0" cy="112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758" name="Line 9"/>
              <p:cNvSpPr>
                <a:spLocks noChangeShapeType="1"/>
              </p:cNvSpPr>
              <p:nvPr/>
            </p:nvSpPr>
            <p:spPr bwMode="auto">
              <a:xfrm>
                <a:off x="3969" y="3747"/>
                <a:ext cx="0" cy="112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759" name="Line 10"/>
              <p:cNvSpPr>
                <a:spLocks noChangeShapeType="1"/>
              </p:cNvSpPr>
              <p:nvPr/>
            </p:nvSpPr>
            <p:spPr bwMode="auto">
              <a:xfrm>
                <a:off x="2484" y="3747"/>
                <a:ext cx="0" cy="112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760" name="Text Box 11"/>
              <p:cNvSpPr txBox="1">
                <a:spLocks noChangeArrowheads="1"/>
              </p:cNvSpPr>
              <p:nvPr/>
            </p:nvSpPr>
            <p:spPr bwMode="auto">
              <a:xfrm>
                <a:off x="2306" y="3915"/>
                <a:ext cx="207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10377" tIns="55189" rIns="110377" bIns="55189">
                <a:spAutoFit/>
              </a:bodyPr>
              <a:lstStyle>
                <a:lvl1pPr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1pPr>
                <a:lvl2pPr marL="742950" indent="-28575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2pPr>
                <a:lvl3pPr marL="1143000" indent="-22860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3pPr>
                <a:lvl4pPr marL="1600200" indent="-22860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4pPr>
                <a:lvl5pPr marL="2057400" indent="-22860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5pPr>
                <a:lvl6pPr marL="25146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6pPr>
                <a:lvl7pPr marL="29718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7pPr>
                <a:lvl8pPr marL="34290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8pPr>
                <a:lvl9pPr marL="38862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b="0">
                    <a:solidFill>
                      <a:srgbClr val="000099"/>
                    </a:solidFill>
                    <a:latin typeface="Arial Narrow" pitchFamily="34" charset="0"/>
                  </a:rPr>
                  <a:t>47,5            49         50,25       51,5  </a:t>
                </a:r>
                <a:endParaRPr lang="en-GB" b="0">
                  <a:solidFill>
                    <a:srgbClr val="000099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1761" name="Line 12"/>
              <p:cNvSpPr>
                <a:spLocks noChangeShapeType="1"/>
              </p:cNvSpPr>
              <p:nvPr/>
            </p:nvSpPr>
            <p:spPr bwMode="auto">
              <a:xfrm>
                <a:off x="1177" y="3019"/>
                <a:ext cx="119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762" name="Text Box 13"/>
              <p:cNvSpPr txBox="1">
                <a:spLocks noChangeArrowheads="1"/>
              </p:cNvSpPr>
              <p:nvPr/>
            </p:nvSpPr>
            <p:spPr bwMode="auto">
              <a:xfrm>
                <a:off x="702" y="2907"/>
                <a:ext cx="475" cy="2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10377" tIns="55189" rIns="110377" bIns="55189">
                <a:spAutoFit/>
              </a:bodyPr>
              <a:lstStyle>
                <a:lvl1pPr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1pPr>
                <a:lvl2pPr marL="742950" indent="-28575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2pPr>
                <a:lvl3pPr marL="1143000" indent="-22860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3pPr>
                <a:lvl4pPr marL="1600200" indent="-22860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4pPr>
                <a:lvl5pPr marL="2057400" indent="-22860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5pPr>
                <a:lvl6pPr marL="25146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6pPr>
                <a:lvl7pPr marL="29718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7pPr>
                <a:lvl8pPr marL="34290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8pPr>
                <a:lvl9pPr marL="38862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sz="1900">
                    <a:solidFill>
                      <a:srgbClr val="000099"/>
                    </a:solidFill>
                    <a:latin typeface="Arial Narrow" pitchFamily="34" charset="0"/>
                  </a:rPr>
                  <a:t>87,5</a:t>
                </a:r>
                <a:endParaRPr lang="en-GB" sz="1900">
                  <a:solidFill>
                    <a:srgbClr val="000099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1763" name="Text Box 14"/>
              <p:cNvSpPr txBox="1">
                <a:spLocks noChangeArrowheads="1"/>
              </p:cNvSpPr>
              <p:nvPr/>
            </p:nvSpPr>
            <p:spPr bwMode="auto">
              <a:xfrm>
                <a:off x="702" y="2011"/>
                <a:ext cx="475" cy="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10377" tIns="55189" rIns="110377" bIns="55189">
                <a:spAutoFit/>
              </a:bodyPr>
              <a:lstStyle>
                <a:lvl1pPr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1pPr>
                <a:lvl2pPr marL="742950" indent="-28575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2pPr>
                <a:lvl3pPr marL="1143000" indent="-22860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3pPr>
                <a:lvl4pPr marL="1600200" indent="-22860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4pPr>
                <a:lvl5pPr marL="2057400" indent="-22860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5pPr>
                <a:lvl6pPr marL="25146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6pPr>
                <a:lvl7pPr marL="29718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7pPr>
                <a:lvl8pPr marL="34290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8pPr>
                <a:lvl9pPr marL="38862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sz="1900">
                    <a:solidFill>
                      <a:srgbClr val="000099"/>
                    </a:solidFill>
                    <a:latin typeface="Arial Narrow" pitchFamily="34" charset="0"/>
                  </a:rPr>
                  <a:t>110</a:t>
                </a:r>
                <a:endParaRPr lang="en-GB" sz="1900">
                  <a:solidFill>
                    <a:srgbClr val="000099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1764" name="Text Box 15"/>
              <p:cNvSpPr txBox="1">
                <a:spLocks noChangeArrowheads="1"/>
              </p:cNvSpPr>
              <p:nvPr/>
            </p:nvSpPr>
            <p:spPr bwMode="auto">
              <a:xfrm>
                <a:off x="702" y="1619"/>
                <a:ext cx="475" cy="2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10377" tIns="55189" rIns="110377" bIns="55189">
                <a:spAutoFit/>
              </a:bodyPr>
              <a:lstStyle>
                <a:lvl1pPr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1pPr>
                <a:lvl2pPr marL="742950" indent="-28575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2pPr>
                <a:lvl3pPr marL="1143000" indent="-22860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3pPr>
                <a:lvl4pPr marL="1600200" indent="-22860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4pPr>
                <a:lvl5pPr marL="2057400" indent="-22860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5pPr>
                <a:lvl6pPr marL="25146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6pPr>
                <a:lvl7pPr marL="29718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7pPr>
                <a:lvl8pPr marL="34290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8pPr>
                <a:lvl9pPr marL="38862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sz="1900">
                    <a:solidFill>
                      <a:srgbClr val="000099"/>
                    </a:solidFill>
                    <a:latin typeface="Arial Narrow" pitchFamily="34" charset="0"/>
                  </a:rPr>
                  <a:t>115</a:t>
                </a:r>
                <a:endParaRPr lang="en-GB" sz="1900">
                  <a:solidFill>
                    <a:srgbClr val="000099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1765" name="Rectangle 16"/>
              <p:cNvSpPr>
                <a:spLocks noChangeArrowheads="1"/>
              </p:cNvSpPr>
              <p:nvPr/>
            </p:nvSpPr>
            <p:spPr bwMode="auto">
              <a:xfrm>
                <a:off x="2475" y="1749"/>
                <a:ext cx="771" cy="1270"/>
              </a:xfrm>
              <a:prstGeom prst="rect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00FF00"/>
                  </a:gs>
                </a:gsLst>
                <a:lin ang="0" scaled="1"/>
              </a:gra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766" name="Rectangle 17"/>
              <p:cNvSpPr>
                <a:spLocks noChangeArrowheads="1"/>
              </p:cNvSpPr>
              <p:nvPr/>
            </p:nvSpPr>
            <p:spPr bwMode="auto">
              <a:xfrm>
                <a:off x="3020" y="1749"/>
                <a:ext cx="474" cy="127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767" name="Line 18"/>
              <p:cNvSpPr>
                <a:spLocks noChangeShapeType="1"/>
              </p:cNvSpPr>
              <p:nvPr/>
            </p:nvSpPr>
            <p:spPr bwMode="auto">
              <a:xfrm flipV="1">
                <a:off x="1160" y="1749"/>
                <a:ext cx="3311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768" name="Line 19"/>
              <p:cNvSpPr>
                <a:spLocks noChangeShapeType="1"/>
              </p:cNvSpPr>
              <p:nvPr/>
            </p:nvSpPr>
            <p:spPr bwMode="auto">
              <a:xfrm>
                <a:off x="1160" y="2112"/>
                <a:ext cx="3084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769" name="Line 20"/>
              <p:cNvSpPr>
                <a:spLocks noChangeShapeType="1"/>
              </p:cNvSpPr>
              <p:nvPr/>
            </p:nvSpPr>
            <p:spPr bwMode="auto">
              <a:xfrm>
                <a:off x="1296" y="3019"/>
                <a:ext cx="3148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770" name="Line 21"/>
              <p:cNvSpPr>
                <a:spLocks noChangeShapeType="1"/>
              </p:cNvSpPr>
              <p:nvPr/>
            </p:nvSpPr>
            <p:spPr bwMode="auto">
              <a:xfrm>
                <a:off x="4206" y="2123"/>
                <a:ext cx="0" cy="896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771" name="Text Box 22"/>
              <p:cNvSpPr txBox="1">
                <a:spLocks noChangeArrowheads="1"/>
              </p:cNvSpPr>
              <p:nvPr/>
            </p:nvSpPr>
            <p:spPr bwMode="auto">
              <a:xfrm>
                <a:off x="4503" y="2403"/>
                <a:ext cx="1367" cy="5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10377" tIns="55189" rIns="110377" bIns="55189">
                <a:spAutoFit/>
              </a:bodyPr>
              <a:lstStyle>
                <a:lvl1pPr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1pPr>
                <a:lvl2pPr marL="742950" indent="-28575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2pPr>
                <a:lvl3pPr marL="1143000" indent="-22860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3pPr>
                <a:lvl4pPr marL="1600200" indent="-22860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4pPr>
                <a:lvl5pPr marL="2057400" indent="-22860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5pPr>
                <a:lvl6pPr marL="25146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6pPr>
                <a:lvl7pPr marL="29718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7pPr>
                <a:lvl8pPr marL="34290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8pPr>
                <a:lvl9pPr marL="38862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sz="2200">
                    <a:solidFill>
                      <a:srgbClr val="000099"/>
                    </a:solidFill>
                    <a:latin typeface="Arial Narrow" pitchFamily="34" charset="0"/>
                  </a:rPr>
                  <a:t>continuous operation</a:t>
                </a:r>
                <a:endParaRPr lang="en-GB" sz="2200">
                  <a:solidFill>
                    <a:srgbClr val="000099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1772" name="Text Box 23"/>
              <p:cNvSpPr txBox="1">
                <a:spLocks noChangeArrowheads="1"/>
              </p:cNvSpPr>
              <p:nvPr/>
            </p:nvSpPr>
            <p:spPr bwMode="auto">
              <a:xfrm>
                <a:off x="4503" y="1787"/>
                <a:ext cx="1367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10377" tIns="55189" rIns="110377" bIns="55189">
                <a:spAutoFit/>
              </a:bodyPr>
              <a:lstStyle>
                <a:lvl1pPr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1pPr>
                <a:lvl2pPr marL="742950" indent="-28575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2pPr>
                <a:lvl3pPr marL="1143000" indent="-22860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3pPr>
                <a:lvl4pPr marL="1600200" indent="-22860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4pPr>
                <a:lvl5pPr marL="2057400" indent="-22860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5pPr>
                <a:lvl6pPr marL="25146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6pPr>
                <a:lvl7pPr marL="29718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7pPr>
                <a:lvl8pPr marL="34290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8pPr>
                <a:lvl9pPr marL="38862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sz="2200">
                    <a:solidFill>
                      <a:srgbClr val="000099"/>
                    </a:solidFill>
                    <a:latin typeface="Arial Narrow" pitchFamily="34" charset="0"/>
                  </a:rPr>
                  <a:t>&lt; 30 minutes</a:t>
                </a:r>
                <a:endParaRPr lang="en-GB" sz="2200">
                  <a:solidFill>
                    <a:srgbClr val="000099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1773" name="Line 24"/>
              <p:cNvSpPr>
                <a:spLocks noChangeShapeType="1"/>
              </p:cNvSpPr>
              <p:nvPr/>
            </p:nvSpPr>
            <p:spPr bwMode="auto">
              <a:xfrm>
                <a:off x="4206" y="1731"/>
                <a:ext cx="0" cy="392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774" name="Text Box 25"/>
              <p:cNvSpPr txBox="1">
                <a:spLocks noChangeArrowheads="1"/>
              </p:cNvSpPr>
              <p:nvPr/>
            </p:nvSpPr>
            <p:spPr bwMode="auto">
              <a:xfrm>
                <a:off x="1355" y="3243"/>
                <a:ext cx="4532" cy="27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66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10377" tIns="55189" rIns="110377" bIns="55189">
                <a:spAutoFit/>
              </a:bodyPr>
              <a:lstStyle>
                <a:lvl1pPr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1pPr>
                <a:lvl2pPr marL="742950" indent="-28575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2pPr>
                <a:lvl3pPr marL="1143000" indent="-22860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3pPr>
                <a:lvl4pPr marL="1600200" indent="-22860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4pPr>
                <a:lvl5pPr marL="2057400" indent="-228600" defTabSz="1103313">
                  <a:defRPr sz="1400" b="1">
                    <a:solidFill>
                      <a:srgbClr val="0000FF"/>
                    </a:solidFill>
                    <a:latin typeface="Arial" charset="0"/>
                  </a:defRPr>
                </a:lvl5pPr>
                <a:lvl6pPr marL="25146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6pPr>
                <a:lvl7pPr marL="29718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7pPr>
                <a:lvl8pPr marL="34290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8pPr>
                <a:lvl9pPr marL="3886200" indent="-228600" defTabSz="11033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sz="2000">
                    <a:solidFill>
                      <a:srgbClr val="000099"/>
                    </a:solidFill>
                    <a:latin typeface="Arial Narrow" pitchFamily="34" charset="0"/>
                    <a:sym typeface="Wingdings" pitchFamily="2" charset="2"/>
                  </a:rPr>
                  <a:t> </a:t>
                </a:r>
                <a:r>
                  <a:rPr lang="de-DE" sz="2000">
                    <a:solidFill>
                      <a:srgbClr val="000099"/>
                    </a:solidFill>
                    <a:latin typeface="Arial Narrow" pitchFamily="34" charset="0"/>
                  </a:rPr>
                  <a:t>at frequency &lt; 47,5 Hz or &gt; 51,5 Hz: undelayed trip</a:t>
                </a:r>
                <a:endParaRPr lang="en-GB" sz="2000">
                  <a:solidFill>
                    <a:srgbClr val="000099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1775" name="Line 26"/>
              <p:cNvSpPr>
                <a:spLocks noChangeShapeType="1"/>
              </p:cNvSpPr>
              <p:nvPr/>
            </p:nvSpPr>
            <p:spPr bwMode="auto">
              <a:xfrm flipV="1">
                <a:off x="3020" y="1159"/>
                <a:ext cx="0" cy="59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776" name="Line 27"/>
              <p:cNvSpPr>
                <a:spLocks noChangeShapeType="1"/>
              </p:cNvSpPr>
              <p:nvPr/>
            </p:nvSpPr>
            <p:spPr bwMode="auto">
              <a:xfrm flipV="1">
                <a:off x="3494" y="1171"/>
                <a:ext cx="0" cy="56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777" name="Text Box 28"/>
              <p:cNvSpPr txBox="1">
                <a:spLocks noChangeArrowheads="1"/>
              </p:cNvSpPr>
              <p:nvPr/>
            </p:nvSpPr>
            <p:spPr bwMode="auto">
              <a:xfrm>
                <a:off x="1976" y="1040"/>
                <a:ext cx="1049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110358" tIns="55179" rIns="110358" bIns="55179" anchor="b">
                <a:spAutoFit/>
              </a:bodyPr>
              <a:lstStyle>
                <a:lvl1pPr>
                  <a:defRPr sz="1400" b="1">
                    <a:solidFill>
                      <a:srgbClr val="0000FF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rgbClr val="0000FF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rgbClr val="0000FF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rgbClr val="0000FF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rgbClr val="0000FF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9pPr>
              </a:lstStyle>
              <a:p>
                <a:r>
                  <a:rPr kumimoji="1" lang="de-DE" sz="1600">
                    <a:solidFill>
                      <a:schemeClr val="tx1"/>
                    </a:solidFill>
                  </a:rPr>
                  <a:t>load shedding</a:t>
                </a:r>
              </a:p>
            </p:txBody>
          </p:sp>
          <p:sp>
            <p:nvSpPr>
              <p:cNvPr id="31778" name="Text Box 29"/>
              <p:cNvSpPr txBox="1">
                <a:spLocks noChangeArrowheads="1"/>
              </p:cNvSpPr>
              <p:nvPr/>
            </p:nvSpPr>
            <p:spPr bwMode="auto">
              <a:xfrm>
                <a:off x="3519" y="1040"/>
                <a:ext cx="2007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110358" tIns="55179" rIns="110358" bIns="55179" anchor="b">
                <a:spAutoFit/>
              </a:bodyPr>
              <a:lstStyle>
                <a:lvl1pPr>
                  <a:defRPr sz="1400" b="1">
                    <a:solidFill>
                      <a:srgbClr val="0000FF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rgbClr val="0000FF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rgbClr val="0000FF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rgbClr val="0000FF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rgbClr val="0000FF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Arial" charset="0"/>
                  </a:defRPr>
                </a:lvl9pPr>
              </a:lstStyle>
              <a:p>
                <a:r>
                  <a:rPr kumimoji="1" lang="de-DE" sz="1600">
                    <a:solidFill>
                      <a:schemeClr val="tx1"/>
                    </a:solidFill>
                  </a:rPr>
                  <a:t>reduction of delivered power </a:t>
                </a:r>
              </a:p>
            </p:txBody>
          </p:sp>
          <p:graphicFrame>
            <p:nvGraphicFramePr>
              <p:cNvPr id="31779" name="Object 31"/>
              <p:cNvGraphicFramePr>
                <a:graphicFrameLocks noChangeAspect="1"/>
              </p:cNvGraphicFramePr>
              <p:nvPr/>
            </p:nvGraphicFramePr>
            <p:xfrm>
              <a:off x="3609" y="1295"/>
              <a:ext cx="1497" cy="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016" name="Formel" r:id="rId3" imgW="1765300" imgH="457200" progId="Equation.3">
                      <p:embed/>
                    </p:oleObj>
                  </mc:Choice>
                  <mc:Fallback>
                    <p:oleObj name="Formel" r:id="rId3" imgW="1765300" imgH="457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09" y="1295"/>
                            <a:ext cx="1497" cy="3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780" name="Object 33"/>
              <p:cNvGraphicFramePr>
                <a:graphicFrameLocks noChangeAspect="1"/>
              </p:cNvGraphicFramePr>
              <p:nvPr/>
            </p:nvGraphicFramePr>
            <p:xfrm>
              <a:off x="3020" y="1392"/>
              <a:ext cx="453" cy="19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017" name="Formel" r:id="rId5" imgW="533169" imgH="228501" progId="Equation.3">
                      <p:embed/>
                    </p:oleObj>
                  </mc:Choice>
                  <mc:Fallback>
                    <p:oleObj name="Formel" r:id="rId5" imgW="533169" imgH="228501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20" y="1392"/>
                            <a:ext cx="453" cy="19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31748" name="Textfeld 36"/>
          <p:cNvSpPr txBox="1">
            <a:spLocks noChangeArrowheads="1"/>
          </p:cNvSpPr>
          <p:nvPr/>
        </p:nvSpPr>
        <p:spPr bwMode="auto">
          <a:xfrm>
            <a:off x="522288" y="6323013"/>
            <a:ext cx="10415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sz="2400" dirty="0" err="1" smtClean="0"/>
              <a:t>Introduction</a:t>
            </a:r>
            <a:r>
              <a:rPr lang="de-DE" sz="2400" dirty="0" smtClean="0"/>
              <a:t> </a:t>
            </a:r>
            <a:r>
              <a:rPr lang="de-DE" sz="2400" dirty="0" err="1"/>
              <a:t>into</a:t>
            </a:r>
            <a:r>
              <a:rPr lang="de-DE" sz="2400" dirty="0"/>
              <a:t> </a:t>
            </a:r>
            <a:r>
              <a:rPr lang="de-DE" sz="2400" dirty="0" err="1"/>
              <a:t>basics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grid</a:t>
            </a:r>
            <a:r>
              <a:rPr lang="de-DE" sz="2400" dirty="0"/>
              <a:t> </a:t>
            </a:r>
            <a:r>
              <a:rPr lang="de-DE" sz="2400" dirty="0" err="1"/>
              <a:t>control</a:t>
            </a:r>
            <a:r>
              <a:rPr lang="de-DE" sz="2400" dirty="0"/>
              <a:t>: </a:t>
            </a:r>
            <a:r>
              <a:rPr lang="de-DE" sz="2400" dirty="0" err="1"/>
              <a:t>voltage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frequency</a:t>
            </a:r>
            <a:r>
              <a:rPr lang="de-DE" sz="2400" dirty="0"/>
              <a:t> </a:t>
            </a:r>
            <a:r>
              <a:rPr lang="de-DE" sz="2400" dirty="0" err="1"/>
              <a:t>control</a:t>
            </a:r>
            <a:endParaRPr lang="de-DE" sz="2400" dirty="0"/>
          </a:p>
        </p:txBody>
      </p:sp>
      <p:sp>
        <p:nvSpPr>
          <p:cNvPr id="38" name="Rectangle 3196"/>
          <p:cNvSpPr>
            <a:spLocks noChangeArrowheads="1"/>
          </p:cNvSpPr>
          <p:nvPr/>
        </p:nvSpPr>
        <p:spPr bwMode="auto">
          <a:xfrm>
            <a:off x="526495" y="491981"/>
            <a:ext cx="9955891" cy="53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b"/>
          <a:lstStyle/>
          <a:p>
            <a:r>
              <a:rPr kumimoji="1" lang="de-DE" sz="2400" dirty="0">
                <a:cs typeface="Arial" charset="0"/>
              </a:rPr>
              <a:t>3</a:t>
            </a:r>
            <a:r>
              <a:rPr kumimoji="1" lang="de-DE" sz="2400" dirty="0" smtClean="0">
                <a:cs typeface="Arial" charset="0"/>
              </a:rPr>
              <a:t>. </a:t>
            </a:r>
            <a:r>
              <a:rPr lang="de-DE" sz="2400" dirty="0">
                <a:cs typeface="Arial" charset="0"/>
              </a:rPr>
              <a:t>System Problems </a:t>
            </a:r>
            <a:r>
              <a:rPr lang="de-DE" sz="2400" dirty="0" err="1">
                <a:cs typeface="Arial" charset="0"/>
              </a:rPr>
              <a:t>and</a:t>
            </a:r>
            <a:r>
              <a:rPr lang="de-DE" sz="2400" dirty="0">
                <a:cs typeface="Arial" charset="0"/>
              </a:rPr>
              <a:t> Power Electronic </a:t>
            </a:r>
            <a:r>
              <a:rPr lang="de-DE" sz="2400" dirty="0" smtClean="0">
                <a:cs typeface="Arial" charset="0"/>
              </a:rPr>
              <a:t>Solutions: </a:t>
            </a:r>
          </a:p>
          <a:p>
            <a:r>
              <a:rPr lang="de-DE" sz="2400" dirty="0">
                <a:cs typeface="Arial" charset="0"/>
              </a:rPr>
              <a:t> </a:t>
            </a:r>
            <a:r>
              <a:rPr lang="de-DE" sz="2400" dirty="0" smtClean="0">
                <a:cs typeface="Arial" charset="0"/>
              </a:rPr>
              <a:t>   Basic Problem: </a:t>
            </a:r>
            <a:r>
              <a:rPr lang="de-DE" sz="2400" dirty="0" err="1" smtClean="0">
                <a:cs typeface="Arial" charset="0"/>
              </a:rPr>
              <a:t>Voltage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and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Frequency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Control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of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the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>
                <a:cs typeface="Arial" charset="0"/>
              </a:rPr>
              <a:t>G</a:t>
            </a:r>
            <a:r>
              <a:rPr lang="de-DE" sz="2400" dirty="0" err="1" smtClean="0">
                <a:cs typeface="Arial" charset="0"/>
              </a:rPr>
              <a:t>rid</a:t>
            </a:r>
            <a:endParaRPr kumimoji="1" lang="en-GB" sz="2400" dirty="0"/>
          </a:p>
        </p:txBody>
      </p:sp>
    </p:spTree>
    <p:extLst>
      <p:ext uri="{BB962C8B-B14F-4D97-AF65-F5344CB8AC3E}">
        <p14:creationId xmlns:p14="http://schemas.microsoft.com/office/powerpoint/2010/main" val="404854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9688" y="2125663"/>
            <a:ext cx="8575675" cy="2714625"/>
          </a:xfrm>
          <a:noFill/>
        </p:spPr>
      </p:pic>
      <p:grpSp>
        <p:nvGrpSpPr>
          <p:cNvPr id="32772" name="Group 4"/>
          <p:cNvGrpSpPr>
            <a:grpSpLocks/>
          </p:cNvGrpSpPr>
          <p:nvPr/>
        </p:nvGrpSpPr>
        <p:grpSpPr bwMode="auto">
          <a:xfrm>
            <a:off x="3533775" y="3863975"/>
            <a:ext cx="1208088" cy="322263"/>
            <a:chOff x="1795" y="3754"/>
            <a:chExt cx="761" cy="203"/>
          </a:xfrm>
        </p:grpSpPr>
        <p:sp>
          <p:nvSpPr>
            <p:cNvPr id="32788" name="Line 5"/>
            <p:cNvSpPr>
              <a:spLocks noChangeShapeType="1"/>
            </p:cNvSpPr>
            <p:nvPr/>
          </p:nvSpPr>
          <p:spPr bwMode="auto">
            <a:xfrm>
              <a:off x="2404" y="3855"/>
              <a:ext cx="152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789" name="Line 6"/>
            <p:cNvSpPr>
              <a:spLocks noChangeShapeType="1"/>
            </p:cNvSpPr>
            <p:nvPr/>
          </p:nvSpPr>
          <p:spPr bwMode="auto">
            <a:xfrm flipH="1">
              <a:off x="1795" y="3855"/>
              <a:ext cx="162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790" name="Rectangle 7"/>
            <p:cNvSpPr>
              <a:spLocks noChangeArrowheads="1"/>
            </p:cNvSpPr>
            <p:nvPr/>
          </p:nvSpPr>
          <p:spPr bwMode="auto">
            <a:xfrm>
              <a:off x="1957" y="3754"/>
              <a:ext cx="447" cy="203"/>
            </a:xfrm>
            <a:prstGeom prst="rect">
              <a:avLst/>
            </a:prstGeom>
            <a:noFill/>
            <a:ln w="317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2773" name="Group 8"/>
          <p:cNvGrpSpPr>
            <a:grpSpLocks/>
          </p:cNvGrpSpPr>
          <p:nvPr/>
        </p:nvGrpSpPr>
        <p:grpSpPr bwMode="auto">
          <a:xfrm>
            <a:off x="6126163" y="3792538"/>
            <a:ext cx="1144587" cy="457200"/>
            <a:chOff x="2838" y="3769"/>
            <a:chExt cx="721" cy="288"/>
          </a:xfrm>
        </p:grpSpPr>
        <p:sp>
          <p:nvSpPr>
            <p:cNvPr id="32784" name="Line 9"/>
            <p:cNvSpPr>
              <a:spLocks noChangeShapeType="1"/>
            </p:cNvSpPr>
            <p:nvPr/>
          </p:nvSpPr>
          <p:spPr bwMode="auto">
            <a:xfrm>
              <a:off x="3242" y="3913"/>
              <a:ext cx="317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785" name="Line 10"/>
            <p:cNvSpPr>
              <a:spLocks noChangeShapeType="1"/>
            </p:cNvSpPr>
            <p:nvPr/>
          </p:nvSpPr>
          <p:spPr bwMode="auto">
            <a:xfrm flipH="1">
              <a:off x="2838" y="3913"/>
              <a:ext cx="336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786" name="Line 11"/>
            <p:cNvSpPr>
              <a:spLocks noChangeShapeType="1"/>
            </p:cNvSpPr>
            <p:nvPr/>
          </p:nvSpPr>
          <p:spPr bwMode="auto">
            <a:xfrm>
              <a:off x="3174" y="3769"/>
              <a:ext cx="1" cy="288"/>
            </a:xfrm>
            <a:prstGeom prst="line">
              <a:avLst/>
            </a:prstGeom>
            <a:noFill/>
            <a:ln w="301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787" name="Line 12"/>
            <p:cNvSpPr>
              <a:spLocks noChangeShapeType="1"/>
            </p:cNvSpPr>
            <p:nvPr/>
          </p:nvSpPr>
          <p:spPr bwMode="auto">
            <a:xfrm>
              <a:off x="3232" y="3769"/>
              <a:ext cx="1" cy="288"/>
            </a:xfrm>
            <a:prstGeom prst="line">
              <a:avLst/>
            </a:prstGeom>
            <a:noFill/>
            <a:ln w="301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2774" name="Group 13"/>
          <p:cNvGrpSpPr>
            <a:grpSpLocks/>
          </p:cNvGrpSpPr>
          <p:nvPr/>
        </p:nvGrpSpPr>
        <p:grpSpPr bwMode="auto">
          <a:xfrm>
            <a:off x="8574088" y="3863975"/>
            <a:ext cx="1263650" cy="315913"/>
            <a:chOff x="3065" y="4318"/>
            <a:chExt cx="796" cy="199"/>
          </a:xfrm>
        </p:grpSpPr>
        <p:sp>
          <p:nvSpPr>
            <p:cNvPr id="32780" name="Line 14"/>
            <p:cNvSpPr>
              <a:spLocks noChangeShapeType="1"/>
            </p:cNvSpPr>
            <p:nvPr/>
          </p:nvSpPr>
          <p:spPr bwMode="auto">
            <a:xfrm>
              <a:off x="3671" y="4418"/>
              <a:ext cx="151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781" name="Line 15"/>
            <p:cNvSpPr>
              <a:spLocks noChangeShapeType="1"/>
            </p:cNvSpPr>
            <p:nvPr/>
          </p:nvSpPr>
          <p:spPr bwMode="auto">
            <a:xfrm flipH="1">
              <a:off x="3065" y="4418"/>
              <a:ext cx="162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782" name="Rectangle 16"/>
            <p:cNvSpPr>
              <a:spLocks noChangeArrowheads="1"/>
            </p:cNvSpPr>
            <p:nvPr/>
          </p:nvSpPr>
          <p:spPr bwMode="auto">
            <a:xfrm>
              <a:off x="3227" y="4318"/>
              <a:ext cx="444" cy="199"/>
            </a:xfrm>
            <a:prstGeom prst="rect">
              <a:avLst/>
            </a:prstGeom>
            <a:solidFill>
              <a:srgbClr val="000000"/>
            </a:solidFill>
            <a:ln w="317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2783" name="Rectangle 17"/>
            <p:cNvSpPr>
              <a:spLocks noChangeArrowheads="1"/>
            </p:cNvSpPr>
            <p:nvPr/>
          </p:nvSpPr>
          <p:spPr bwMode="auto">
            <a:xfrm rot="5400000">
              <a:off x="3743" y="4313"/>
              <a:ext cx="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de-DE" sz="2000" b="0">
                  <a:solidFill>
                    <a:srgbClr val="FFFFFF"/>
                  </a:solidFill>
                </a:rPr>
                <a:t> </a:t>
              </a:r>
              <a:endParaRPr kumimoji="1" lang="de-DE" sz="1600">
                <a:solidFill>
                  <a:schemeClr val="tx1"/>
                </a:solidFill>
              </a:endParaRPr>
            </a:p>
          </p:txBody>
        </p:sp>
      </p:grpSp>
      <p:sp>
        <p:nvSpPr>
          <p:cNvPr id="32775" name="Text Box 18"/>
          <p:cNvSpPr txBox="1">
            <a:spLocks noChangeArrowheads="1"/>
          </p:cNvSpPr>
          <p:nvPr/>
        </p:nvSpPr>
        <p:spPr bwMode="auto">
          <a:xfrm>
            <a:off x="1949450" y="4872038"/>
            <a:ext cx="2051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sz="1800"/>
              <a:t>Frequency droop</a:t>
            </a:r>
          </a:p>
        </p:txBody>
      </p:sp>
      <p:sp>
        <p:nvSpPr>
          <p:cNvPr id="32776" name="Text Box 19"/>
          <p:cNvSpPr txBox="1">
            <a:spLocks noChangeArrowheads="1"/>
          </p:cNvSpPr>
          <p:nvPr/>
        </p:nvSpPr>
        <p:spPr bwMode="auto">
          <a:xfrm>
            <a:off x="6989763" y="4800600"/>
            <a:ext cx="172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sz="1800"/>
              <a:t>Voltage droop</a:t>
            </a:r>
          </a:p>
        </p:txBody>
      </p:sp>
      <p:sp>
        <p:nvSpPr>
          <p:cNvPr id="32777" name="Text Box 20"/>
          <p:cNvSpPr txBox="1">
            <a:spLocks noChangeArrowheads="1"/>
          </p:cNvSpPr>
          <p:nvPr/>
        </p:nvSpPr>
        <p:spPr bwMode="auto">
          <a:xfrm>
            <a:off x="1385888" y="1225550"/>
            <a:ext cx="6111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sz="2400">
                <a:solidFill>
                  <a:srgbClr val="3A2BF7"/>
                </a:solidFill>
              </a:rPr>
              <a:t>Power plants are controlled by droops:</a:t>
            </a:r>
          </a:p>
        </p:txBody>
      </p:sp>
      <p:sp>
        <p:nvSpPr>
          <p:cNvPr id="32778" name="Text Box 21"/>
          <p:cNvSpPr txBox="1">
            <a:spLocks noChangeArrowheads="1"/>
          </p:cNvSpPr>
          <p:nvPr/>
        </p:nvSpPr>
        <p:spPr bwMode="auto">
          <a:xfrm>
            <a:off x="904875" y="5507038"/>
            <a:ext cx="4752975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0358" tIns="55179" rIns="110358" bIns="55179" anchor="b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sz="2000"/>
              <a:t>&gt; With </a:t>
            </a:r>
            <a:r>
              <a:rPr lang="de-DE" sz="2000">
                <a:solidFill>
                  <a:srgbClr val="FF0000"/>
                </a:solidFill>
              </a:rPr>
              <a:t>frequency </a:t>
            </a:r>
            <a:r>
              <a:rPr lang="de-DE" sz="2000"/>
              <a:t>droop parameters </a:t>
            </a:r>
          </a:p>
          <a:p>
            <a:r>
              <a:rPr lang="de-DE" sz="2000"/>
              <a:t>   of each generator can be con-</a:t>
            </a:r>
          </a:p>
          <a:p>
            <a:r>
              <a:rPr lang="de-DE" sz="2000"/>
              <a:t>   trolled their share of </a:t>
            </a:r>
            <a:r>
              <a:rPr lang="de-DE" sz="2000">
                <a:solidFill>
                  <a:srgbClr val="FF0000"/>
                </a:solidFill>
              </a:rPr>
              <a:t>active power  </a:t>
            </a:r>
          </a:p>
          <a:p>
            <a:r>
              <a:rPr lang="de-DE" sz="2000">
                <a:solidFill>
                  <a:srgbClr val="FF0000"/>
                </a:solidFill>
              </a:rPr>
              <a:t>   </a:t>
            </a:r>
            <a:r>
              <a:rPr lang="de-DE" sz="2000">
                <a:solidFill>
                  <a:srgbClr val="FF3399"/>
                </a:solidFill>
              </a:rPr>
              <a:t>globally</a:t>
            </a:r>
            <a:r>
              <a:rPr lang="de-DE" sz="2000"/>
              <a:t> within the grid!</a:t>
            </a:r>
          </a:p>
        </p:txBody>
      </p:sp>
      <p:sp>
        <p:nvSpPr>
          <p:cNvPr id="32779" name="Text Box 22"/>
          <p:cNvSpPr txBox="1">
            <a:spLocks noChangeArrowheads="1"/>
          </p:cNvSpPr>
          <p:nvPr/>
        </p:nvSpPr>
        <p:spPr bwMode="auto">
          <a:xfrm>
            <a:off x="6018213" y="5507038"/>
            <a:ext cx="4176712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0358" tIns="55179" rIns="110358" bIns="55179" anchor="b">
            <a:spAutoFit/>
          </a:bodyPr>
          <a:lstStyle>
            <a:lvl1pPr marL="261938" indent="-261938"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sz="2000"/>
              <a:t>&gt; </a:t>
            </a:r>
            <a:r>
              <a:rPr lang="de-DE" sz="2000">
                <a:solidFill>
                  <a:srgbClr val="FF0000"/>
                </a:solidFill>
              </a:rPr>
              <a:t>Grid voltage </a:t>
            </a:r>
            <a:r>
              <a:rPr lang="de-DE" sz="2000"/>
              <a:t>can be controlled  </a:t>
            </a:r>
            <a:r>
              <a:rPr lang="de-DE" sz="2000">
                <a:solidFill>
                  <a:srgbClr val="FF3399"/>
                </a:solidFill>
              </a:rPr>
              <a:t>locally</a:t>
            </a:r>
            <a:r>
              <a:rPr lang="de-DE" sz="2000"/>
              <a:t> at the interconnection point by injection of </a:t>
            </a:r>
            <a:r>
              <a:rPr lang="de-DE" sz="2000">
                <a:solidFill>
                  <a:srgbClr val="FF0000"/>
                </a:solidFill>
              </a:rPr>
              <a:t>reactive power  </a:t>
            </a:r>
          </a:p>
        </p:txBody>
      </p:sp>
      <p:sp>
        <p:nvSpPr>
          <p:cNvPr id="25" name="Rectangle 3196"/>
          <p:cNvSpPr>
            <a:spLocks noChangeArrowheads="1"/>
          </p:cNvSpPr>
          <p:nvPr/>
        </p:nvSpPr>
        <p:spPr bwMode="auto">
          <a:xfrm>
            <a:off x="526495" y="491981"/>
            <a:ext cx="9955891" cy="53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b"/>
          <a:lstStyle/>
          <a:p>
            <a:r>
              <a:rPr kumimoji="1" lang="de-DE" sz="2400" dirty="0">
                <a:cs typeface="Arial" charset="0"/>
              </a:rPr>
              <a:t>3</a:t>
            </a:r>
            <a:r>
              <a:rPr kumimoji="1" lang="de-DE" sz="2400" dirty="0" smtClean="0">
                <a:cs typeface="Arial" charset="0"/>
              </a:rPr>
              <a:t>. </a:t>
            </a:r>
            <a:r>
              <a:rPr lang="de-DE" sz="2400" dirty="0">
                <a:cs typeface="Arial" charset="0"/>
              </a:rPr>
              <a:t>System Problems </a:t>
            </a:r>
            <a:r>
              <a:rPr lang="de-DE" sz="2400" dirty="0" err="1">
                <a:cs typeface="Arial" charset="0"/>
              </a:rPr>
              <a:t>and</a:t>
            </a:r>
            <a:r>
              <a:rPr lang="de-DE" sz="2400" dirty="0">
                <a:cs typeface="Arial" charset="0"/>
              </a:rPr>
              <a:t> Power Electronic </a:t>
            </a:r>
            <a:r>
              <a:rPr lang="de-DE" sz="2400" dirty="0" smtClean="0">
                <a:cs typeface="Arial" charset="0"/>
              </a:rPr>
              <a:t>Solutions: </a:t>
            </a:r>
          </a:p>
          <a:p>
            <a:r>
              <a:rPr lang="de-DE" sz="2400" dirty="0">
                <a:cs typeface="Arial" charset="0"/>
              </a:rPr>
              <a:t> </a:t>
            </a:r>
            <a:r>
              <a:rPr lang="de-DE" sz="2400" dirty="0" smtClean="0">
                <a:cs typeface="Arial" charset="0"/>
              </a:rPr>
              <a:t>   Basic Problem: </a:t>
            </a:r>
            <a:r>
              <a:rPr lang="de-DE" sz="2400" dirty="0" err="1" smtClean="0">
                <a:cs typeface="Arial" charset="0"/>
              </a:rPr>
              <a:t>Voltage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and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Frequency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Control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of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the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>
                <a:cs typeface="Arial" charset="0"/>
              </a:rPr>
              <a:t>G</a:t>
            </a:r>
            <a:r>
              <a:rPr lang="de-DE" sz="2400" dirty="0" err="1" smtClean="0">
                <a:cs typeface="Arial" charset="0"/>
              </a:rPr>
              <a:t>rid</a:t>
            </a:r>
            <a:endParaRPr kumimoji="1" lang="en-GB" sz="2400" dirty="0"/>
          </a:p>
        </p:txBody>
      </p:sp>
    </p:spTree>
    <p:extLst>
      <p:ext uri="{BB962C8B-B14F-4D97-AF65-F5344CB8AC3E}">
        <p14:creationId xmlns:p14="http://schemas.microsoft.com/office/powerpoint/2010/main" val="199314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>
          <a:xfrm>
            <a:off x="663575" y="901700"/>
            <a:ext cx="9056688" cy="762000"/>
          </a:xfrm>
        </p:spPr>
        <p:txBody>
          <a:bodyPr/>
          <a:lstStyle/>
          <a:p>
            <a:r>
              <a:rPr lang="en-US" sz="2400" smtClean="0">
                <a:solidFill>
                  <a:srgbClr val="000000"/>
                </a:solidFill>
                <a:latin typeface="Arial" charset="0"/>
                <a:cs typeface="Arial" charset="0"/>
              </a:rPr>
              <a:t>What is the problem about?</a:t>
            </a:r>
            <a:br>
              <a:rPr lang="en-US" sz="2400" smtClean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400" smtClean="0">
                <a:solidFill>
                  <a:srgbClr val="0000FF"/>
                </a:solidFill>
                <a:latin typeface="Arial" charset="0"/>
                <a:cs typeface="Arial" charset="0"/>
                <a:sym typeface="Wingdings" pitchFamily="2" charset="2"/>
              </a:rPr>
              <a:t> </a:t>
            </a:r>
            <a:r>
              <a:rPr lang="en-US" sz="2400" smtClean="0">
                <a:solidFill>
                  <a:srgbClr val="0000FF"/>
                </a:solidFill>
                <a:latin typeface="Arial" charset="0"/>
                <a:cs typeface="Arial" charset="0"/>
              </a:rPr>
              <a:t>Grid Voltage Control in Low and Medium Voltage Grids</a:t>
            </a:r>
            <a:endParaRPr lang="de-DE" sz="2400" smtClean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39939" name="Text Box 6"/>
          <p:cNvSpPr txBox="1">
            <a:spLocks noChangeArrowheads="1"/>
          </p:cNvSpPr>
          <p:nvPr/>
        </p:nvSpPr>
        <p:spPr bwMode="auto">
          <a:xfrm>
            <a:off x="7432675" y="6584950"/>
            <a:ext cx="3436938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0358" tIns="55179" rIns="110358" bIns="55179" anchor="b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b="0" i="1">
                <a:solidFill>
                  <a:srgbClr val="000000"/>
                </a:solidFill>
              </a:rPr>
              <a:t>source: B. Engel/ SMA Solar Technology</a:t>
            </a:r>
          </a:p>
        </p:txBody>
      </p:sp>
      <p:grpSp>
        <p:nvGrpSpPr>
          <p:cNvPr id="39940" name="Group 233"/>
          <p:cNvGrpSpPr>
            <a:grpSpLocks/>
          </p:cNvGrpSpPr>
          <p:nvPr/>
        </p:nvGrpSpPr>
        <p:grpSpPr bwMode="auto">
          <a:xfrm>
            <a:off x="1096963" y="1709738"/>
            <a:ext cx="8826500" cy="4721225"/>
            <a:chOff x="628" y="1258"/>
            <a:chExt cx="5560" cy="2974"/>
          </a:xfrm>
        </p:grpSpPr>
        <p:sp>
          <p:nvSpPr>
            <p:cNvPr id="39942" name="Rectangle 9"/>
            <p:cNvSpPr>
              <a:spLocks noChangeArrowheads="1"/>
            </p:cNvSpPr>
            <p:nvPr/>
          </p:nvSpPr>
          <p:spPr bwMode="auto">
            <a:xfrm>
              <a:off x="5411" y="1833"/>
              <a:ext cx="29" cy="1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43" name="Rectangle 10"/>
            <p:cNvSpPr>
              <a:spLocks noChangeArrowheads="1"/>
            </p:cNvSpPr>
            <p:nvPr/>
          </p:nvSpPr>
          <p:spPr bwMode="auto">
            <a:xfrm>
              <a:off x="5411" y="1833"/>
              <a:ext cx="29" cy="109"/>
            </a:xfrm>
            <a:prstGeom prst="rect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44" name="Freeform 11"/>
            <p:cNvSpPr>
              <a:spLocks/>
            </p:cNvSpPr>
            <p:nvPr/>
          </p:nvSpPr>
          <p:spPr bwMode="auto">
            <a:xfrm>
              <a:off x="5164" y="1802"/>
              <a:ext cx="276" cy="359"/>
            </a:xfrm>
            <a:custGeom>
              <a:avLst/>
              <a:gdLst>
                <a:gd name="T0" fmla="*/ 276 w 276"/>
                <a:gd name="T1" fmla="*/ 140 h 359"/>
                <a:gd name="T2" fmla="*/ 138 w 276"/>
                <a:gd name="T3" fmla="*/ 0 h 359"/>
                <a:gd name="T4" fmla="*/ 0 w 276"/>
                <a:gd name="T5" fmla="*/ 140 h 359"/>
                <a:gd name="T6" fmla="*/ 0 w 276"/>
                <a:gd name="T7" fmla="*/ 359 h 359"/>
                <a:gd name="T8" fmla="*/ 276 w 276"/>
                <a:gd name="T9" fmla="*/ 359 h 359"/>
                <a:gd name="T10" fmla="*/ 276 w 276"/>
                <a:gd name="T11" fmla="*/ 140 h 3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6" h="359">
                  <a:moveTo>
                    <a:pt x="276" y="140"/>
                  </a:moveTo>
                  <a:lnTo>
                    <a:pt x="138" y="0"/>
                  </a:lnTo>
                  <a:lnTo>
                    <a:pt x="0" y="140"/>
                  </a:lnTo>
                  <a:lnTo>
                    <a:pt x="0" y="359"/>
                  </a:lnTo>
                  <a:lnTo>
                    <a:pt x="276" y="359"/>
                  </a:lnTo>
                  <a:lnTo>
                    <a:pt x="276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45" name="Freeform 12"/>
            <p:cNvSpPr>
              <a:spLocks/>
            </p:cNvSpPr>
            <p:nvPr/>
          </p:nvSpPr>
          <p:spPr bwMode="auto">
            <a:xfrm>
              <a:off x="5164" y="1802"/>
              <a:ext cx="276" cy="359"/>
            </a:xfrm>
            <a:custGeom>
              <a:avLst/>
              <a:gdLst>
                <a:gd name="T0" fmla="*/ 276 w 276"/>
                <a:gd name="T1" fmla="*/ 140 h 359"/>
                <a:gd name="T2" fmla="*/ 138 w 276"/>
                <a:gd name="T3" fmla="*/ 0 h 359"/>
                <a:gd name="T4" fmla="*/ 0 w 276"/>
                <a:gd name="T5" fmla="*/ 140 h 359"/>
                <a:gd name="T6" fmla="*/ 0 w 276"/>
                <a:gd name="T7" fmla="*/ 359 h 359"/>
                <a:gd name="T8" fmla="*/ 276 w 276"/>
                <a:gd name="T9" fmla="*/ 359 h 359"/>
                <a:gd name="T10" fmla="*/ 276 w 276"/>
                <a:gd name="T11" fmla="*/ 140 h 3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6" h="359">
                  <a:moveTo>
                    <a:pt x="276" y="140"/>
                  </a:moveTo>
                  <a:lnTo>
                    <a:pt x="138" y="0"/>
                  </a:lnTo>
                  <a:lnTo>
                    <a:pt x="0" y="140"/>
                  </a:lnTo>
                  <a:lnTo>
                    <a:pt x="0" y="359"/>
                  </a:lnTo>
                  <a:lnTo>
                    <a:pt x="276" y="359"/>
                  </a:lnTo>
                  <a:lnTo>
                    <a:pt x="276" y="140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46" name="Freeform 13"/>
            <p:cNvSpPr>
              <a:spLocks noEditPoints="1"/>
            </p:cNvSpPr>
            <p:nvPr/>
          </p:nvSpPr>
          <p:spPr bwMode="auto">
            <a:xfrm>
              <a:off x="5154" y="1794"/>
              <a:ext cx="296" cy="367"/>
            </a:xfrm>
            <a:custGeom>
              <a:avLst/>
              <a:gdLst>
                <a:gd name="T0" fmla="*/ 0 w 932"/>
                <a:gd name="T1" fmla="*/ 0 h 1223"/>
                <a:gd name="T2" fmla="*/ 0 w 932"/>
                <a:gd name="T3" fmla="*/ 0 h 1223"/>
                <a:gd name="T4" fmla="*/ 0 w 932"/>
                <a:gd name="T5" fmla="*/ 0 h 1223"/>
                <a:gd name="T6" fmla="*/ 0 w 932"/>
                <a:gd name="T7" fmla="*/ 0 h 1223"/>
                <a:gd name="T8" fmla="*/ 0 w 932"/>
                <a:gd name="T9" fmla="*/ 0 h 1223"/>
                <a:gd name="T10" fmla="*/ 0 w 932"/>
                <a:gd name="T11" fmla="*/ 0 h 1223"/>
                <a:gd name="T12" fmla="*/ 0 w 932"/>
                <a:gd name="T13" fmla="*/ 0 h 1223"/>
                <a:gd name="T14" fmla="*/ 0 w 932"/>
                <a:gd name="T15" fmla="*/ 0 h 1223"/>
                <a:gd name="T16" fmla="*/ 0 w 932"/>
                <a:gd name="T17" fmla="*/ 0 h 1223"/>
                <a:gd name="T18" fmla="*/ 0 w 932"/>
                <a:gd name="T19" fmla="*/ 0 h 1223"/>
                <a:gd name="T20" fmla="*/ 0 w 932"/>
                <a:gd name="T21" fmla="*/ 0 h 1223"/>
                <a:gd name="T22" fmla="*/ 0 w 932"/>
                <a:gd name="T23" fmla="*/ 0 h 1223"/>
                <a:gd name="T24" fmla="*/ 0 w 932"/>
                <a:gd name="T25" fmla="*/ 0 h 1223"/>
                <a:gd name="T26" fmla="*/ 0 w 932"/>
                <a:gd name="T27" fmla="*/ 0 h 1223"/>
                <a:gd name="T28" fmla="*/ 0 w 932"/>
                <a:gd name="T29" fmla="*/ 0 h 1223"/>
                <a:gd name="T30" fmla="*/ 0 w 932"/>
                <a:gd name="T31" fmla="*/ 0 h 1223"/>
                <a:gd name="T32" fmla="*/ 0 w 932"/>
                <a:gd name="T33" fmla="*/ 0 h 1223"/>
                <a:gd name="T34" fmla="*/ 0 w 932"/>
                <a:gd name="T35" fmla="*/ 0 h 1223"/>
                <a:gd name="T36" fmla="*/ 0 w 932"/>
                <a:gd name="T37" fmla="*/ 0 h 1223"/>
                <a:gd name="T38" fmla="*/ 0 w 932"/>
                <a:gd name="T39" fmla="*/ 0 h 1223"/>
                <a:gd name="T40" fmla="*/ 0 w 932"/>
                <a:gd name="T41" fmla="*/ 0 h 1223"/>
                <a:gd name="T42" fmla="*/ 0 w 932"/>
                <a:gd name="T43" fmla="*/ 0 h 1223"/>
                <a:gd name="T44" fmla="*/ 0 w 932"/>
                <a:gd name="T45" fmla="*/ 0 h 1223"/>
                <a:gd name="T46" fmla="*/ 0 w 932"/>
                <a:gd name="T47" fmla="*/ 0 h 1223"/>
                <a:gd name="T48" fmla="*/ 0 w 932"/>
                <a:gd name="T49" fmla="*/ 0 h 1223"/>
                <a:gd name="T50" fmla="*/ 0 w 932"/>
                <a:gd name="T51" fmla="*/ 0 h 1223"/>
                <a:gd name="T52" fmla="*/ 0 w 932"/>
                <a:gd name="T53" fmla="*/ 0 h 1223"/>
                <a:gd name="T54" fmla="*/ 0 w 932"/>
                <a:gd name="T55" fmla="*/ 0 h 1223"/>
                <a:gd name="T56" fmla="*/ 0 w 932"/>
                <a:gd name="T57" fmla="*/ 0 h 1223"/>
                <a:gd name="T58" fmla="*/ 0 w 932"/>
                <a:gd name="T59" fmla="*/ 0 h 1223"/>
                <a:gd name="T60" fmla="*/ 0 w 932"/>
                <a:gd name="T61" fmla="*/ 0 h 1223"/>
                <a:gd name="T62" fmla="*/ 0 w 932"/>
                <a:gd name="T63" fmla="*/ 0 h 1223"/>
                <a:gd name="T64" fmla="*/ 0 w 932"/>
                <a:gd name="T65" fmla="*/ 0 h 1223"/>
                <a:gd name="T66" fmla="*/ 0 w 932"/>
                <a:gd name="T67" fmla="*/ 0 h 122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932" h="1223">
                  <a:moveTo>
                    <a:pt x="901" y="494"/>
                  </a:moveTo>
                  <a:lnTo>
                    <a:pt x="932" y="494"/>
                  </a:lnTo>
                  <a:lnTo>
                    <a:pt x="466" y="0"/>
                  </a:lnTo>
                  <a:lnTo>
                    <a:pt x="0" y="494"/>
                  </a:lnTo>
                  <a:lnTo>
                    <a:pt x="32" y="494"/>
                  </a:lnTo>
                  <a:lnTo>
                    <a:pt x="466" y="26"/>
                  </a:lnTo>
                  <a:lnTo>
                    <a:pt x="901" y="494"/>
                  </a:lnTo>
                  <a:close/>
                  <a:moveTo>
                    <a:pt x="404" y="338"/>
                  </a:moveTo>
                  <a:lnTo>
                    <a:pt x="528" y="338"/>
                  </a:lnTo>
                  <a:lnTo>
                    <a:pt x="528" y="247"/>
                  </a:lnTo>
                  <a:cubicBezTo>
                    <a:pt x="528" y="219"/>
                    <a:pt x="500" y="195"/>
                    <a:pt x="466" y="195"/>
                  </a:cubicBezTo>
                  <a:cubicBezTo>
                    <a:pt x="432" y="195"/>
                    <a:pt x="404" y="219"/>
                    <a:pt x="404" y="247"/>
                  </a:cubicBezTo>
                  <a:cubicBezTo>
                    <a:pt x="404" y="247"/>
                    <a:pt x="404" y="247"/>
                    <a:pt x="404" y="247"/>
                  </a:cubicBezTo>
                  <a:lnTo>
                    <a:pt x="404" y="338"/>
                  </a:lnTo>
                  <a:close/>
                  <a:moveTo>
                    <a:pt x="593" y="720"/>
                  </a:moveTo>
                  <a:lnTo>
                    <a:pt x="755" y="720"/>
                  </a:lnTo>
                  <a:lnTo>
                    <a:pt x="755" y="526"/>
                  </a:lnTo>
                  <a:lnTo>
                    <a:pt x="593" y="526"/>
                  </a:lnTo>
                  <a:lnTo>
                    <a:pt x="593" y="720"/>
                  </a:lnTo>
                  <a:close/>
                  <a:moveTo>
                    <a:pt x="177" y="720"/>
                  </a:moveTo>
                  <a:lnTo>
                    <a:pt x="339" y="720"/>
                  </a:lnTo>
                  <a:lnTo>
                    <a:pt x="339" y="526"/>
                  </a:lnTo>
                  <a:lnTo>
                    <a:pt x="177" y="526"/>
                  </a:lnTo>
                  <a:lnTo>
                    <a:pt x="177" y="720"/>
                  </a:lnTo>
                  <a:close/>
                  <a:moveTo>
                    <a:pt x="528" y="1067"/>
                  </a:moveTo>
                  <a:lnTo>
                    <a:pt x="746" y="1067"/>
                  </a:lnTo>
                  <a:lnTo>
                    <a:pt x="746" y="885"/>
                  </a:lnTo>
                  <a:lnTo>
                    <a:pt x="528" y="885"/>
                  </a:lnTo>
                  <a:lnTo>
                    <a:pt x="528" y="1067"/>
                  </a:lnTo>
                  <a:close/>
                  <a:moveTo>
                    <a:pt x="140" y="1223"/>
                  </a:moveTo>
                  <a:lnTo>
                    <a:pt x="359" y="1223"/>
                  </a:lnTo>
                  <a:lnTo>
                    <a:pt x="359" y="890"/>
                  </a:lnTo>
                  <a:lnTo>
                    <a:pt x="140" y="890"/>
                  </a:lnTo>
                  <a:lnTo>
                    <a:pt x="140" y="122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9947" name="Freeform 14"/>
            <p:cNvSpPr>
              <a:spLocks noEditPoints="1"/>
            </p:cNvSpPr>
            <p:nvPr/>
          </p:nvSpPr>
          <p:spPr bwMode="auto">
            <a:xfrm>
              <a:off x="5154" y="1794"/>
              <a:ext cx="296" cy="367"/>
            </a:xfrm>
            <a:custGeom>
              <a:avLst/>
              <a:gdLst>
                <a:gd name="T0" fmla="*/ 0 w 932"/>
                <a:gd name="T1" fmla="*/ 0 h 1223"/>
                <a:gd name="T2" fmla="*/ 0 w 932"/>
                <a:gd name="T3" fmla="*/ 0 h 1223"/>
                <a:gd name="T4" fmla="*/ 0 w 932"/>
                <a:gd name="T5" fmla="*/ 0 h 1223"/>
                <a:gd name="T6" fmla="*/ 0 w 932"/>
                <a:gd name="T7" fmla="*/ 0 h 1223"/>
                <a:gd name="T8" fmla="*/ 0 w 932"/>
                <a:gd name="T9" fmla="*/ 0 h 1223"/>
                <a:gd name="T10" fmla="*/ 0 w 932"/>
                <a:gd name="T11" fmla="*/ 0 h 1223"/>
                <a:gd name="T12" fmla="*/ 0 w 932"/>
                <a:gd name="T13" fmla="*/ 0 h 1223"/>
                <a:gd name="T14" fmla="*/ 0 w 932"/>
                <a:gd name="T15" fmla="*/ 0 h 1223"/>
                <a:gd name="T16" fmla="*/ 0 w 932"/>
                <a:gd name="T17" fmla="*/ 0 h 1223"/>
                <a:gd name="T18" fmla="*/ 0 w 932"/>
                <a:gd name="T19" fmla="*/ 0 h 1223"/>
                <a:gd name="T20" fmla="*/ 0 w 932"/>
                <a:gd name="T21" fmla="*/ 0 h 1223"/>
                <a:gd name="T22" fmla="*/ 0 w 932"/>
                <a:gd name="T23" fmla="*/ 0 h 1223"/>
                <a:gd name="T24" fmla="*/ 0 w 932"/>
                <a:gd name="T25" fmla="*/ 0 h 1223"/>
                <a:gd name="T26" fmla="*/ 0 w 932"/>
                <a:gd name="T27" fmla="*/ 0 h 1223"/>
                <a:gd name="T28" fmla="*/ 0 w 932"/>
                <a:gd name="T29" fmla="*/ 0 h 1223"/>
                <a:gd name="T30" fmla="*/ 0 w 932"/>
                <a:gd name="T31" fmla="*/ 0 h 1223"/>
                <a:gd name="T32" fmla="*/ 0 w 932"/>
                <a:gd name="T33" fmla="*/ 0 h 1223"/>
                <a:gd name="T34" fmla="*/ 0 w 932"/>
                <a:gd name="T35" fmla="*/ 0 h 1223"/>
                <a:gd name="T36" fmla="*/ 0 w 932"/>
                <a:gd name="T37" fmla="*/ 0 h 1223"/>
                <a:gd name="T38" fmla="*/ 0 w 932"/>
                <a:gd name="T39" fmla="*/ 0 h 1223"/>
                <a:gd name="T40" fmla="*/ 0 w 932"/>
                <a:gd name="T41" fmla="*/ 0 h 1223"/>
                <a:gd name="T42" fmla="*/ 0 w 932"/>
                <a:gd name="T43" fmla="*/ 0 h 1223"/>
                <a:gd name="T44" fmla="*/ 0 w 932"/>
                <a:gd name="T45" fmla="*/ 0 h 1223"/>
                <a:gd name="T46" fmla="*/ 0 w 932"/>
                <a:gd name="T47" fmla="*/ 0 h 1223"/>
                <a:gd name="T48" fmla="*/ 0 w 932"/>
                <a:gd name="T49" fmla="*/ 0 h 1223"/>
                <a:gd name="T50" fmla="*/ 0 w 932"/>
                <a:gd name="T51" fmla="*/ 0 h 1223"/>
                <a:gd name="T52" fmla="*/ 0 w 932"/>
                <a:gd name="T53" fmla="*/ 0 h 1223"/>
                <a:gd name="T54" fmla="*/ 0 w 932"/>
                <a:gd name="T55" fmla="*/ 0 h 1223"/>
                <a:gd name="T56" fmla="*/ 0 w 932"/>
                <a:gd name="T57" fmla="*/ 0 h 1223"/>
                <a:gd name="T58" fmla="*/ 0 w 932"/>
                <a:gd name="T59" fmla="*/ 0 h 1223"/>
                <a:gd name="T60" fmla="*/ 0 w 932"/>
                <a:gd name="T61" fmla="*/ 0 h 1223"/>
                <a:gd name="T62" fmla="*/ 0 w 932"/>
                <a:gd name="T63" fmla="*/ 0 h 1223"/>
                <a:gd name="T64" fmla="*/ 0 w 932"/>
                <a:gd name="T65" fmla="*/ 0 h 1223"/>
                <a:gd name="T66" fmla="*/ 0 w 932"/>
                <a:gd name="T67" fmla="*/ 0 h 122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932" h="1223">
                  <a:moveTo>
                    <a:pt x="901" y="494"/>
                  </a:moveTo>
                  <a:lnTo>
                    <a:pt x="932" y="494"/>
                  </a:lnTo>
                  <a:lnTo>
                    <a:pt x="466" y="0"/>
                  </a:lnTo>
                  <a:lnTo>
                    <a:pt x="0" y="494"/>
                  </a:lnTo>
                  <a:lnTo>
                    <a:pt x="32" y="494"/>
                  </a:lnTo>
                  <a:lnTo>
                    <a:pt x="466" y="26"/>
                  </a:lnTo>
                  <a:lnTo>
                    <a:pt x="901" y="494"/>
                  </a:lnTo>
                  <a:close/>
                  <a:moveTo>
                    <a:pt x="404" y="338"/>
                  </a:moveTo>
                  <a:lnTo>
                    <a:pt x="528" y="338"/>
                  </a:lnTo>
                  <a:lnTo>
                    <a:pt x="528" y="247"/>
                  </a:lnTo>
                  <a:cubicBezTo>
                    <a:pt x="528" y="219"/>
                    <a:pt x="500" y="195"/>
                    <a:pt x="466" y="195"/>
                  </a:cubicBezTo>
                  <a:cubicBezTo>
                    <a:pt x="432" y="195"/>
                    <a:pt x="404" y="219"/>
                    <a:pt x="404" y="247"/>
                  </a:cubicBezTo>
                  <a:cubicBezTo>
                    <a:pt x="404" y="247"/>
                    <a:pt x="404" y="247"/>
                    <a:pt x="404" y="247"/>
                  </a:cubicBezTo>
                  <a:lnTo>
                    <a:pt x="404" y="338"/>
                  </a:lnTo>
                  <a:close/>
                  <a:moveTo>
                    <a:pt x="593" y="720"/>
                  </a:moveTo>
                  <a:lnTo>
                    <a:pt x="755" y="720"/>
                  </a:lnTo>
                  <a:lnTo>
                    <a:pt x="755" y="526"/>
                  </a:lnTo>
                  <a:lnTo>
                    <a:pt x="593" y="526"/>
                  </a:lnTo>
                  <a:lnTo>
                    <a:pt x="593" y="720"/>
                  </a:lnTo>
                  <a:close/>
                  <a:moveTo>
                    <a:pt x="177" y="720"/>
                  </a:moveTo>
                  <a:lnTo>
                    <a:pt x="339" y="720"/>
                  </a:lnTo>
                  <a:lnTo>
                    <a:pt x="339" y="526"/>
                  </a:lnTo>
                  <a:lnTo>
                    <a:pt x="177" y="526"/>
                  </a:lnTo>
                  <a:lnTo>
                    <a:pt x="177" y="720"/>
                  </a:lnTo>
                  <a:close/>
                  <a:moveTo>
                    <a:pt x="528" y="1067"/>
                  </a:moveTo>
                  <a:lnTo>
                    <a:pt x="746" y="1067"/>
                  </a:lnTo>
                  <a:lnTo>
                    <a:pt x="746" y="885"/>
                  </a:lnTo>
                  <a:lnTo>
                    <a:pt x="528" y="885"/>
                  </a:lnTo>
                  <a:lnTo>
                    <a:pt x="528" y="1067"/>
                  </a:lnTo>
                  <a:close/>
                  <a:moveTo>
                    <a:pt x="140" y="1223"/>
                  </a:moveTo>
                  <a:lnTo>
                    <a:pt x="359" y="1223"/>
                  </a:lnTo>
                  <a:lnTo>
                    <a:pt x="359" y="890"/>
                  </a:lnTo>
                  <a:lnTo>
                    <a:pt x="140" y="890"/>
                  </a:lnTo>
                  <a:lnTo>
                    <a:pt x="140" y="1223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48" name="Freeform 15"/>
            <p:cNvSpPr>
              <a:spLocks noEditPoints="1"/>
            </p:cNvSpPr>
            <p:nvPr/>
          </p:nvSpPr>
          <p:spPr bwMode="auto">
            <a:xfrm>
              <a:off x="5198" y="1952"/>
              <a:ext cx="208" cy="169"/>
            </a:xfrm>
            <a:custGeom>
              <a:avLst/>
              <a:gdLst>
                <a:gd name="T0" fmla="*/ 123 w 208"/>
                <a:gd name="T1" fmla="*/ 134 h 169"/>
                <a:gd name="T2" fmla="*/ 197 w 208"/>
                <a:gd name="T3" fmla="*/ 134 h 169"/>
                <a:gd name="T4" fmla="*/ 160 w 208"/>
                <a:gd name="T5" fmla="*/ 106 h 169"/>
                <a:gd name="T6" fmla="*/ 160 w 208"/>
                <a:gd name="T7" fmla="*/ 169 h 169"/>
                <a:gd name="T8" fmla="*/ 134 w 208"/>
                <a:gd name="T9" fmla="*/ 28 h 169"/>
                <a:gd name="T10" fmla="*/ 208 w 208"/>
                <a:gd name="T11" fmla="*/ 28 h 169"/>
                <a:gd name="T12" fmla="*/ 171 w 208"/>
                <a:gd name="T13" fmla="*/ 0 h 169"/>
                <a:gd name="T14" fmla="*/ 171 w 208"/>
                <a:gd name="T15" fmla="*/ 63 h 169"/>
                <a:gd name="T16" fmla="*/ 0 w 208"/>
                <a:gd name="T17" fmla="*/ 28 h 169"/>
                <a:gd name="T18" fmla="*/ 75 w 208"/>
                <a:gd name="T19" fmla="*/ 28 h 169"/>
                <a:gd name="T20" fmla="*/ 38 w 208"/>
                <a:gd name="T21" fmla="*/ 0 h 169"/>
                <a:gd name="T22" fmla="*/ 38 w 208"/>
                <a:gd name="T23" fmla="*/ 63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08" h="169">
                  <a:moveTo>
                    <a:pt x="123" y="134"/>
                  </a:moveTo>
                  <a:lnTo>
                    <a:pt x="197" y="134"/>
                  </a:lnTo>
                  <a:moveTo>
                    <a:pt x="160" y="106"/>
                  </a:moveTo>
                  <a:lnTo>
                    <a:pt x="160" y="169"/>
                  </a:lnTo>
                  <a:moveTo>
                    <a:pt x="134" y="28"/>
                  </a:moveTo>
                  <a:lnTo>
                    <a:pt x="208" y="28"/>
                  </a:lnTo>
                  <a:moveTo>
                    <a:pt x="171" y="0"/>
                  </a:moveTo>
                  <a:lnTo>
                    <a:pt x="171" y="63"/>
                  </a:lnTo>
                  <a:moveTo>
                    <a:pt x="0" y="28"/>
                  </a:moveTo>
                  <a:lnTo>
                    <a:pt x="75" y="28"/>
                  </a:lnTo>
                  <a:moveTo>
                    <a:pt x="38" y="0"/>
                  </a:moveTo>
                  <a:lnTo>
                    <a:pt x="38" y="63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49" name="Rectangle 16"/>
            <p:cNvSpPr>
              <a:spLocks noChangeArrowheads="1"/>
            </p:cNvSpPr>
            <p:nvPr/>
          </p:nvSpPr>
          <p:spPr bwMode="auto">
            <a:xfrm>
              <a:off x="4442" y="1829"/>
              <a:ext cx="29" cy="1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50" name="Rectangle 17"/>
            <p:cNvSpPr>
              <a:spLocks noChangeArrowheads="1"/>
            </p:cNvSpPr>
            <p:nvPr/>
          </p:nvSpPr>
          <p:spPr bwMode="auto">
            <a:xfrm>
              <a:off x="4442" y="1829"/>
              <a:ext cx="29" cy="110"/>
            </a:xfrm>
            <a:prstGeom prst="rect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51" name="Freeform 18"/>
            <p:cNvSpPr>
              <a:spLocks/>
            </p:cNvSpPr>
            <p:nvPr/>
          </p:nvSpPr>
          <p:spPr bwMode="auto">
            <a:xfrm>
              <a:off x="4195" y="1798"/>
              <a:ext cx="276" cy="359"/>
            </a:xfrm>
            <a:custGeom>
              <a:avLst/>
              <a:gdLst>
                <a:gd name="T0" fmla="*/ 276 w 276"/>
                <a:gd name="T1" fmla="*/ 141 h 359"/>
                <a:gd name="T2" fmla="*/ 138 w 276"/>
                <a:gd name="T3" fmla="*/ 0 h 359"/>
                <a:gd name="T4" fmla="*/ 0 w 276"/>
                <a:gd name="T5" fmla="*/ 141 h 359"/>
                <a:gd name="T6" fmla="*/ 0 w 276"/>
                <a:gd name="T7" fmla="*/ 359 h 359"/>
                <a:gd name="T8" fmla="*/ 276 w 276"/>
                <a:gd name="T9" fmla="*/ 359 h 359"/>
                <a:gd name="T10" fmla="*/ 276 w 276"/>
                <a:gd name="T11" fmla="*/ 141 h 3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6" h="359">
                  <a:moveTo>
                    <a:pt x="276" y="141"/>
                  </a:moveTo>
                  <a:lnTo>
                    <a:pt x="138" y="0"/>
                  </a:lnTo>
                  <a:lnTo>
                    <a:pt x="0" y="141"/>
                  </a:lnTo>
                  <a:lnTo>
                    <a:pt x="0" y="359"/>
                  </a:lnTo>
                  <a:lnTo>
                    <a:pt x="276" y="359"/>
                  </a:lnTo>
                  <a:lnTo>
                    <a:pt x="276" y="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52" name="Freeform 19"/>
            <p:cNvSpPr>
              <a:spLocks/>
            </p:cNvSpPr>
            <p:nvPr/>
          </p:nvSpPr>
          <p:spPr bwMode="auto">
            <a:xfrm>
              <a:off x="4195" y="1798"/>
              <a:ext cx="276" cy="359"/>
            </a:xfrm>
            <a:custGeom>
              <a:avLst/>
              <a:gdLst>
                <a:gd name="T0" fmla="*/ 276 w 276"/>
                <a:gd name="T1" fmla="*/ 141 h 359"/>
                <a:gd name="T2" fmla="*/ 138 w 276"/>
                <a:gd name="T3" fmla="*/ 0 h 359"/>
                <a:gd name="T4" fmla="*/ 0 w 276"/>
                <a:gd name="T5" fmla="*/ 141 h 359"/>
                <a:gd name="T6" fmla="*/ 0 w 276"/>
                <a:gd name="T7" fmla="*/ 359 h 359"/>
                <a:gd name="T8" fmla="*/ 276 w 276"/>
                <a:gd name="T9" fmla="*/ 359 h 359"/>
                <a:gd name="T10" fmla="*/ 276 w 276"/>
                <a:gd name="T11" fmla="*/ 141 h 3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6" h="359">
                  <a:moveTo>
                    <a:pt x="276" y="141"/>
                  </a:moveTo>
                  <a:lnTo>
                    <a:pt x="138" y="0"/>
                  </a:lnTo>
                  <a:lnTo>
                    <a:pt x="0" y="141"/>
                  </a:lnTo>
                  <a:lnTo>
                    <a:pt x="0" y="359"/>
                  </a:lnTo>
                  <a:lnTo>
                    <a:pt x="276" y="359"/>
                  </a:lnTo>
                  <a:lnTo>
                    <a:pt x="276" y="141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53" name="Freeform 20"/>
            <p:cNvSpPr>
              <a:spLocks noEditPoints="1"/>
            </p:cNvSpPr>
            <p:nvPr/>
          </p:nvSpPr>
          <p:spPr bwMode="auto">
            <a:xfrm>
              <a:off x="4185" y="1790"/>
              <a:ext cx="296" cy="367"/>
            </a:xfrm>
            <a:custGeom>
              <a:avLst/>
              <a:gdLst>
                <a:gd name="T0" fmla="*/ 0 w 931"/>
                <a:gd name="T1" fmla="*/ 0 h 1223"/>
                <a:gd name="T2" fmla="*/ 0 w 931"/>
                <a:gd name="T3" fmla="*/ 0 h 1223"/>
                <a:gd name="T4" fmla="*/ 0 w 931"/>
                <a:gd name="T5" fmla="*/ 0 h 1223"/>
                <a:gd name="T6" fmla="*/ 0 w 931"/>
                <a:gd name="T7" fmla="*/ 0 h 1223"/>
                <a:gd name="T8" fmla="*/ 0 w 931"/>
                <a:gd name="T9" fmla="*/ 0 h 1223"/>
                <a:gd name="T10" fmla="*/ 0 w 931"/>
                <a:gd name="T11" fmla="*/ 0 h 1223"/>
                <a:gd name="T12" fmla="*/ 0 w 931"/>
                <a:gd name="T13" fmla="*/ 0 h 1223"/>
                <a:gd name="T14" fmla="*/ 0 w 931"/>
                <a:gd name="T15" fmla="*/ 0 h 1223"/>
                <a:gd name="T16" fmla="*/ 0 w 931"/>
                <a:gd name="T17" fmla="*/ 0 h 1223"/>
                <a:gd name="T18" fmla="*/ 0 w 931"/>
                <a:gd name="T19" fmla="*/ 0 h 1223"/>
                <a:gd name="T20" fmla="*/ 0 w 931"/>
                <a:gd name="T21" fmla="*/ 0 h 1223"/>
                <a:gd name="T22" fmla="*/ 0 w 931"/>
                <a:gd name="T23" fmla="*/ 0 h 1223"/>
                <a:gd name="T24" fmla="*/ 0 w 931"/>
                <a:gd name="T25" fmla="*/ 0 h 1223"/>
                <a:gd name="T26" fmla="*/ 0 w 931"/>
                <a:gd name="T27" fmla="*/ 0 h 1223"/>
                <a:gd name="T28" fmla="*/ 0 w 931"/>
                <a:gd name="T29" fmla="*/ 0 h 1223"/>
                <a:gd name="T30" fmla="*/ 0 w 931"/>
                <a:gd name="T31" fmla="*/ 0 h 1223"/>
                <a:gd name="T32" fmla="*/ 0 w 931"/>
                <a:gd name="T33" fmla="*/ 0 h 1223"/>
                <a:gd name="T34" fmla="*/ 0 w 931"/>
                <a:gd name="T35" fmla="*/ 0 h 1223"/>
                <a:gd name="T36" fmla="*/ 0 w 931"/>
                <a:gd name="T37" fmla="*/ 0 h 1223"/>
                <a:gd name="T38" fmla="*/ 0 w 931"/>
                <a:gd name="T39" fmla="*/ 0 h 1223"/>
                <a:gd name="T40" fmla="*/ 0 w 931"/>
                <a:gd name="T41" fmla="*/ 0 h 1223"/>
                <a:gd name="T42" fmla="*/ 0 w 931"/>
                <a:gd name="T43" fmla="*/ 0 h 1223"/>
                <a:gd name="T44" fmla="*/ 0 w 931"/>
                <a:gd name="T45" fmla="*/ 0 h 1223"/>
                <a:gd name="T46" fmla="*/ 0 w 931"/>
                <a:gd name="T47" fmla="*/ 0 h 1223"/>
                <a:gd name="T48" fmla="*/ 0 w 931"/>
                <a:gd name="T49" fmla="*/ 0 h 1223"/>
                <a:gd name="T50" fmla="*/ 0 w 931"/>
                <a:gd name="T51" fmla="*/ 0 h 1223"/>
                <a:gd name="T52" fmla="*/ 0 w 931"/>
                <a:gd name="T53" fmla="*/ 0 h 1223"/>
                <a:gd name="T54" fmla="*/ 0 w 931"/>
                <a:gd name="T55" fmla="*/ 0 h 1223"/>
                <a:gd name="T56" fmla="*/ 0 w 931"/>
                <a:gd name="T57" fmla="*/ 0 h 1223"/>
                <a:gd name="T58" fmla="*/ 0 w 931"/>
                <a:gd name="T59" fmla="*/ 0 h 1223"/>
                <a:gd name="T60" fmla="*/ 0 w 931"/>
                <a:gd name="T61" fmla="*/ 0 h 1223"/>
                <a:gd name="T62" fmla="*/ 0 w 931"/>
                <a:gd name="T63" fmla="*/ 0 h 1223"/>
                <a:gd name="T64" fmla="*/ 0 w 931"/>
                <a:gd name="T65" fmla="*/ 0 h 1223"/>
                <a:gd name="T66" fmla="*/ 0 w 931"/>
                <a:gd name="T67" fmla="*/ 0 h 122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931" h="1223">
                  <a:moveTo>
                    <a:pt x="900" y="495"/>
                  </a:moveTo>
                  <a:lnTo>
                    <a:pt x="931" y="495"/>
                  </a:lnTo>
                  <a:lnTo>
                    <a:pt x="465" y="0"/>
                  </a:lnTo>
                  <a:lnTo>
                    <a:pt x="0" y="495"/>
                  </a:lnTo>
                  <a:lnTo>
                    <a:pt x="31" y="495"/>
                  </a:lnTo>
                  <a:lnTo>
                    <a:pt x="465" y="26"/>
                  </a:lnTo>
                  <a:lnTo>
                    <a:pt x="900" y="495"/>
                  </a:lnTo>
                  <a:close/>
                  <a:moveTo>
                    <a:pt x="403" y="339"/>
                  </a:moveTo>
                  <a:lnTo>
                    <a:pt x="527" y="339"/>
                  </a:lnTo>
                  <a:lnTo>
                    <a:pt x="527" y="247"/>
                  </a:lnTo>
                  <a:cubicBezTo>
                    <a:pt x="527" y="219"/>
                    <a:pt x="500" y="195"/>
                    <a:pt x="465" y="195"/>
                  </a:cubicBezTo>
                  <a:cubicBezTo>
                    <a:pt x="431" y="195"/>
                    <a:pt x="403" y="219"/>
                    <a:pt x="403" y="247"/>
                  </a:cubicBezTo>
                  <a:cubicBezTo>
                    <a:pt x="403" y="247"/>
                    <a:pt x="403" y="247"/>
                    <a:pt x="403" y="247"/>
                  </a:cubicBezTo>
                  <a:lnTo>
                    <a:pt x="403" y="339"/>
                  </a:lnTo>
                  <a:close/>
                  <a:moveTo>
                    <a:pt x="593" y="720"/>
                  </a:moveTo>
                  <a:lnTo>
                    <a:pt x="755" y="720"/>
                  </a:lnTo>
                  <a:lnTo>
                    <a:pt x="755" y="526"/>
                  </a:lnTo>
                  <a:lnTo>
                    <a:pt x="593" y="526"/>
                  </a:lnTo>
                  <a:lnTo>
                    <a:pt x="593" y="720"/>
                  </a:lnTo>
                  <a:close/>
                  <a:moveTo>
                    <a:pt x="176" y="720"/>
                  </a:moveTo>
                  <a:lnTo>
                    <a:pt x="338" y="720"/>
                  </a:lnTo>
                  <a:lnTo>
                    <a:pt x="338" y="526"/>
                  </a:lnTo>
                  <a:lnTo>
                    <a:pt x="176" y="526"/>
                  </a:lnTo>
                  <a:lnTo>
                    <a:pt x="176" y="720"/>
                  </a:lnTo>
                  <a:close/>
                  <a:moveTo>
                    <a:pt x="527" y="1067"/>
                  </a:moveTo>
                  <a:lnTo>
                    <a:pt x="745" y="1067"/>
                  </a:lnTo>
                  <a:lnTo>
                    <a:pt x="745" y="885"/>
                  </a:lnTo>
                  <a:lnTo>
                    <a:pt x="527" y="885"/>
                  </a:lnTo>
                  <a:lnTo>
                    <a:pt x="527" y="1067"/>
                  </a:lnTo>
                  <a:close/>
                  <a:moveTo>
                    <a:pt x="139" y="1223"/>
                  </a:moveTo>
                  <a:lnTo>
                    <a:pt x="359" y="1223"/>
                  </a:lnTo>
                  <a:lnTo>
                    <a:pt x="359" y="890"/>
                  </a:lnTo>
                  <a:lnTo>
                    <a:pt x="139" y="890"/>
                  </a:lnTo>
                  <a:lnTo>
                    <a:pt x="139" y="122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9954" name="Freeform 21"/>
            <p:cNvSpPr>
              <a:spLocks noEditPoints="1"/>
            </p:cNvSpPr>
            <p:nvPr/>
          </p:nvSpPr>
          <p:spPr bwMode="auto">
            <a:xfrm>
              <a:off x="4185" y="1790"/>
              <a:ext cx="296" cy="367"/>
            </a:xfrm>
            <a:custGeom>
              <a:avLst/>
              <a:gdLst>
                <a:gd name="T0" fmla="*/ 0 w 931"/>
                <a:gd name="T1" fmla="*/ 0 h 1223"/>
                <a:gd name="T2" fmla="*/ 0 w 931"/>
                <a:gd name="T3" fmla="*/ 0 h 1223"/>
                <a:gd name="T4" fmla="*/ 0 w 931"/>
                <a:gd name="T5" fmla="*/ 0 h 1223"/>
                <a:gd name="T6" fmla="*/ 0 w 931"/>
                <a:gd name="T7" fmla="*/ 0 h 1223"/>
                <a:gd name="T8" fmla="*/ 0 w 931"/>
                <a:gd name="T9" fmla="*/ 0 h 1223"/>
                <a:gd name="T10" fmla="*/ 0 w 931"/>
                <a:gd name="T11" fmla="*/ 0 h 1223"/>
                <a:gd name="T12" fmla="*/ 0 w 931"/>
                <a:gd name="T13" fmla="*/ 0 h 1223"/>
                <a:gd name="T14" fmla="*/ 0 w 931"/>
                <a:gd name="T15" fmla="*/ 0 h 1223"/>
                <a:gd name="T16" fmla="*/ 0 w 931"/>
                <a:gd name="T17" fmla="*/ 0 h 1223"/>
                <a:gd name="T18" fmla="*/ 0 w 931"/>
                <a:gd name="T19" fmla="*/ 0 h 1223"/>
                <a:gd name="T20" fmla="*/ 0 w 931"/>
                <a:gd name="T21" fmla="*/ 0 h 1223"/>
                <a:gd name="T22" fmla="*/ 0 w 931"/>
                <a:gd name="T23" fmla="*/ 0 h 1223"/>
                <a:gd name="T24" fmla="*/ 0 w 931"/>
                <a:gd name="T25" fmla="*/ 0 h 1223"/>
                <a:gd name="T26" fmla="*/ 0 w 931"/>
                <a:gd name="T27" fmla="*/ 0 h 1223"/>
                <a:gd name="T28" fmla="*/ 0 w 931"/>
                <a:gd name="T29" fmla="*/ 0 h 1223"/>
                <a:gd name="T30" fmla="*/ 0 w 931"/>
                <a:gd name="T31" fmla="*/ 0 h 1223"/>
                <a:gd name="T32" fmla="*/ 0 w 931"/>
                <a:gd name="T33" fmla="*/ 0 h 1223"/>
                <a:gd name="T34" fmla="*/ 0 w 931"/>
                <a:gd name="T35" fmla="*/ 0 h 1223"/>
                <a:gd name="T36" fmla="*/ 0 w 931"/>
                <a:gd name="T37" fmla="*/ 0 h 1223"/>
                <a:gd name="T38" fmla="*/ 0 w 931"/>
                <a:gd name="T39" fmla="*/ 0 h 1223"/>
                <a:gd name="T40" fmla="*/ 0 w 931"/>
                <a:gd name="T41" fmla="*/ 0 h 1223"/>
                <a:gd name="T42" fmla="*/ 0 w 931"/>
                <a:gd name="T43" fmla="*/ 0 h 1223"/>
                <a:gd name="T44" fmla="*/ 0 w 931"/>
                <a:gd name="T45" fmla="*/ 0 h 1223"/>
                <a:gd name="T46" fmla="*/ 0 w 931"/>
                <a:gd name="T47" fmla="*/ 0 h 1223"/>
                <a:gd name="T48" fmla="*/ 0 w 931"/>
                <a:gd name="T49" fmla="*/ 0 h 1223"/>
                <a:gd name="T50" fmla="*/ 0 w 931"/>
                <a:gd name="T51" fmla="*/ 0 h 1223"/>
                <a:gd name="T52" fmla="*/ 0 w 931"/>
                <a:gd name="T53" fmla="*/ 0 h 1223"/>
                <a:gd name="T54" fmla="*/ 0 w 931"/>
                <a:gd name="T55" fmla="*/ 0 h 1223"/>
                <a:gd name="T56" fmla="*/ 0 w 931"/>
                <a:gd name="T57" fmla="*/ 0 h 1223"/>
                <a:gd name="T58" fmla="*/ 0 w 931"/>
                <a:gd name="T59" fmla="*/ 0 h 1223"/>
                <a:gd name="T60" fmla="*/ 0 w 931"/>
                <a:gd name="T61" fmla="*/ 0 h 1223"/>
                <a:gd name="T62" fmla="*/ 0 w 931"/>
                <a:gd name="T63" fmla="*/ 0 h 1223"/>
                <a:gd name="T64" fmla="*/ 0 w 931"/>
                <a:gd name="T65" fmla="*/ 0 h 1223"/>
                <a:gd name="T66" fmla="*/ 0 w 931"/>
                <a:gd name="T67" fmla="*/ 0 h 122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931" h="1223">
                  <a:moveTo>
                    <a:pt x="900" y="495"/>
                  </a:moveTo>
                  <a:lnTo>
                    <a:pt x="931" y="495"/>
                  </a:lnTo>
                  <a:lnTo>
                    <a:pt x="465" y="0"/>
                  </a:lnTo>
                  <a:lnTo>
                    <a:pt x="0" y="495"/>
                  </a:lnTo>
                  <a:lnTo>
                    <a:pt x="31" y="495"/>
                  </a:lnTo>
                  <a:lnTo>
                    <a:pt x="465" y="26"/>
                  </a:lnTo>
                  <a:lnTo>
                    <a:pt x="900" y="495"/>
                  </a:lnTo>
                  <a:close/>
                  <a:moveTo>
                    <a:pt x="403" y="339"/>
                  </a:moveTo>
                  <a:lnTo>
                    <a:pt x="527" y="339"/>
                  </a:lnTo>
                  <a:lnTo>
                    <a:pt x="527" y="247"/>
                  </a:lnTo>
                  <a:cubicBezTo>
                    <a:pt x="527" y="219"/>
                    <a:pt x="500" y="195"/>
                    <a:pt x="465" y="195"/>
                  </a:cubicBezTo>
                  <a:cubicBezTo>
                    <a:pt x="431" y="195"/>
                    <a:pt x="403" y="219"/>
                    <a:pt x="403" y="247"/>
                  </a:cubicBezTo>
                  <a:cubicBezTo>
                    <a:pt x="403" y="247"/>
                    <a:pt x="403" y="247"/>
                    <a:pt x="403" y="247"/>
                  </a:cubicBezTo>
                  <a:lnTo>
                    <a:pt x="403" y="339"/>
                  </a:lnTo>
                  <a:close/>
                  <a:moveTo>
                    <a:pt x="593" y="720"/>
                  </a:moveTo>
                  <a:lnTo>
                    <a:pt x="755" y="720"/>
                  </a:lnTo>
                  <a:lnTo>
                    <a:pt x="755" y="526"/>
                  </a:lnTo>
                  <a:lnTo>
                    <a:pt x="593" y="526"/>
                  </a:lnTo>
                  <a:lnTo>
                    <a:pt x="593" y="720"/>
                  </a:lnTo>
                  <a:close/>
                  <a:moveTo>
                    <a:pt x="176" y="720"/>
                  </a:moveTo>
                  <a:lnTo>
                    <a:pt x="338" y="720"/>
                  </a:lnTo>
                  <a:lnTo>
                    <a:pt x="338" y="526"/>
                  </a:lnTo>
                  <a:lnTo>
                    <a:pt x="176" y="526"/>
                  </a:lnTo>
                  <a:lnTo>
                    <a:pt x="176" y="720"/>
                  </a:lnTo>
                  <a:close/>
                  <a:moveTo>
                    <a:pt x="527" y="1067"/>
                  </a:moveTo>
                  <a:lnTo>
                    <a:pt x="745" y="1067"/>
                  </a:lnTo>
                  <a:lnTo>
                    <a:pt x="745" y="885"/>
                  </a:lnTo>
                  <a:lnTo>
                    <a:pt x="527" y="885"/>
                  </a:lnTo>
                  <a:lnTo>
                    <a:pt x="527" y="1067"/>
                  </a:lnTo>
                  <a:close/>
                  <a:moveTo>
                    <a:pt x="139" y="1223"/>
                  </a:moveTo>
                  <a:lnTo>
                    <a:pt x="359" y="1223"/>
                  </a:lnTo>
                  <a:lnTo>
                    <a:pt x="359" y="890"/>
                  </a:lnTo>
                  <a:lnTo>
                    <a:pt x="139" y="890"/>
                  </a:lnTo>
                  <a:lnTo>
                    <a:pt x="139" y="1223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55" name="Freeform 22"/>
            <p:cNvSpPr>
              <a:spLocks noEditPoints="1"/>
            </p:cNvSpPr>
            <p:nvPr/>
          </p:nvSpPr>
          <p:spPr bwMode="auto">
            <a:xfrm>
              <a:off x="4229" y="1948"/>
              <a:ext cx="208" cy="169"/>
            </a:xfrm>
            <a:custGeom>
              <a:avLst/>
              <a:gdLst>
                <a:gd name="T0" fmla="*/ 123 w 208"/>
                <a:gd name="T1" fmla="*/ 134 h 169"/>
                <a:gd name="T2" fmla="*/ 196 w 208"/>
                <a:gd name="T3" fmla="*/ 134 h 169"/>
                <a:gd name="T4" fmla="*/ 160 w 208"/>
                <a:gd name="T5" fmla="*/ 106 h 169"/>
                <a:gd name="T6" fmla="*/ 160 w 208"/>
                <a:gd name="T7" fmla="*/ 169 h 169"/>
                <a:gd name="T8" fmla="*/ 134 w 208"/>
                <a:gd name="T9" fmla="*/ 28 h 169"/>
                <a:gd name="T10" fmla="*/ 208 w 208"/>
                <a:gd name="T11" fmla="*/ 28 h 169"/>
                <a:gd name="T12" fmla="*/ 171 w 208"/>
                <a:gd name="T13" fmla="*/ 0 h 169"/>
                <a:gd name="T14" fmla="*/ 171 w 208"/>
                <a:gd name="T15" fmla="*/ 63 h 169"/>
                <a:gd name="T16" fmla="*/ 0 w 208"/>
                <a:gd name="T17" fmla="*/ 28 h 169"/>
                <a:gd name="T18" fmla="*/ 74 w 208"/>
                <a:gd name="T19" fmla="*/ 28 h 169"/>
                <a:gd name="T20" fmla="*/ 37 w 208"/>
                <a:gd name="T21" fmla="*/ 0 h 169"/>
                <a:gd name="T22" fmla="*/ 37 w 208"/>
                <a:gd name="T23" fmla="*/ 63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08" h="169">
                  <a:moveTo>
                    <a:pt x="123" y="134"/>
                  </a:moveTo>
                  <a:lnTo>
                    <a:pt x="196" y="134"/>
                  </a:lnTo>
                  <a:moveTo>
                    <a:pt x="160" y="106"/>
                  </a:moveTo>
                  <a:lnTo>
                    <a:pt x="160" y="169"/>
                  </a:lnTo>
                  <a:moveTo>
                    <a:pt x="134" y="28"/>
                  </a:moveTo>
                  <a:lnTo>
                    <a:pt x="208" y="28"/>
                  </a:lnTo>
                  <a:moveTo>
                    <a:pt x="171" y="0"/>
                  </a:moveTo>
                  <a:lnTo>
                    <a:pt x="171" y="63"/>
                  </a:lnTo>
                  <a:moveTo>
                    <a:pt x="0" y="28"/>
                  </a:moveTo>
                  <a:lnTo>
                    <a:pt x="74" y="28"/>
                  </a:lnTo>
                  <a:moveTo>
                    <a:pt x="37" y="0"/>
                  </a:moveTo>
                  <a:lnTo>
                    <a:pt x="37" y="63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56" name="Freeform 23"/>
            <p:cNvSpPr>
              <a:spLocks/>
            </p:cNvSpPr>
            <p:nvPr/>
          </p:nvSpPr>
          <p:spPr bwMode="auto">
            <a:xfrm>
              <a:off x="724" y="1486"/>
              <a:ext cx="192" cy="671"/>
            </a:xfrm>
            <a:custGeom>
              <a:avLst/>
              <a:gdLst>
                <a:gd name="T0" fmla="*/ 192 w 192"/>
                <a:gd name="T1" fmla="*/ 671 h 671"/>
                <a:gd name="T2" fmla="*/ 96 w 192"/>
                <a:gd name="T3" fmla="*/ 0 h 671"/>
                <a:gd name="T4" fmla="*/ 0 w 192"/>
                <a:gd name="T5" fmla="*/ 671 h 67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" h="671">
                  <a:moveTo>
                    <a:pt x="192" y="671"/>
                  </a:moveTo>
                  <a:lnTo>
                    <a:pt x="96" y="0"/>
                  </a:lnTo>
                  <a:lnTo>
                    <a:pt x="0" y="671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57" name="Line 24"/>
            <p:cNvSpPr>
              <a:spLocks noChangeShapeType="1"/>
            </p:cNvSpPr>
            <p:nvPr/>
          </p:nvSpPr>
          <p:spPr bwMode="auto">
            <a:xfrm>
              <a:off x="628" y="1654"/>
              <a:ext cx="384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58" name="Line 25"/>
            <p:cNvSpPr>
              <a:spLocks noChangeShapeType="1"/>
            </p:cNvSpPr>
            <p:nvPr/>
          </p:nvSpPr>
          <p:spPr bwMode="auto">
            <a:xfrm>
              <a:off x="638" y="1722"/>
              <a:ext cx="389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59" name="Line 26"/>
            <p:cNvSpPr>
              <a:spLocks noChangeShapeType="1"/>
            </p:cNvSpPr>
            <p:nvPr/>
          </p:nvSpPr>
          <p:spPr bwMode="auto">
            <a:xfrm>
              <a:off x="1608" y="2157"/>
              <a:ext cx="270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60" name="Line 27"/>
            <p:cNvSpPr>
              <a:spLocks noChangeShapeType="1"/>
            </p:cNvSpPr>
            <p:nvPr/>
          </p:nvSpPr>
          <p:spPr bwMode="auto">
            <a:xfrm flipV="1">
              <a:off x="1878" y="1921"/>
              <a:ext cx="1" cy="236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61" name="Line 28"/>
            <p:cNvSpPr>
              <a:spLocks noChangeShapeType="1"/>
            </p:cNvSpPr>
            <p:nvPr/>
          </p:nvSpPr>
          <p:spPr bwMode="auto">
            <a:xfrm flipV="1">
              <a:off x="1608" y="1921"/>
              <a:ext cx="1" cy="236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62" name="Line 29"/>
            <p:cNvSpPr>
              <a:spLocks noChangeShapeType="1"/>
            </p:cNvSpPr>
            <p:nvPr/>
          </p:nvSpPr>
          <p:spPr bwMode="auto">
            <a:xfrm flipV="1">
              <a:off x="1608" y="1794"/>
              <a:ext cx="135" cy="127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63" name="Line 30"/>
            <p:cNvSpPr>
              <a:spLocks noChangeShapeType="1"/>
            </p:cNvSpPr>
            <p:nvPr/>
          </p:nvSpPr>
          <p:spPr bwMode="auto">
            <a:xfrm>
              <a:off x="1743" y="1794"/>
              <a:ext cx="135" cy="127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64" name="Freeform 31"/>
            <p:cNvSpPr>
              <a:spLocks/>
            </p:cNvSpPr>
            <p:nvPr/>
          </p:nvSpPr>
          <p:spPr bwMode="auto">
            <a:xfrm>
              <a:off x="1731" y="1954"/>
              <a:ext cx="29" cy="63"/>
            </a:xfrm>
            <a:custGeom>
              <a:avLst/>
              <a:gdLst>
                <a:gd name="T0" fmla="*/ 0 w 89"/>
                <a:gd name="T1" fmla="*/ 0 h 212"/>
                <a:gd name="T2" fmla="*/ 0 w 89"/>
                <a:gd name="T3" fmla="*/ 0 h 212"/>
                <a:gd name="T4" fmla="*/ 0 w 89"/>
                <a:gd name="T5" fmla="*/ 0 h 212"/>
                <a:gd name="T6" fmla="*/ 0 w 89"/>
                <a:gd name="T7" fmla="*/ 0 h 212"/>
                <a:gd name="T8" fmla="*/ 0 w 89"/>
                <a:gd name="T9" fmla="*/ 0 h 2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9" h="212">
                  <a:moveTo>
                    <a:pt x="45" y="212"/>
                  </a:moveTo>
                  <a:cubicBezTo>
                    <a:pt x="73" y="184"/>
                    <a:pt x="89" y="146"/>
                    <a:pt x="89" y="106"/>
                  </a:cubicBezTo>
                  <a:cubicBezTo>
                    <a:pt x="89" y="66"/>
                    <a:pt x="73" y="28"/>
                    <a:pt x="45" y="0"/>
                  </a:cubicBezTo>
                  <a:cubicBezTo>
                    <a:pt x="16" y="28"/>
                    <a:pt x="0" y="66"/>
                    <a:pt x="0" y="106"/>
                  </a:cubicBezTo>
                  <a:cubicBezTo>
                    <a:pt x="0" y="146"/>
                    <a:pt x="16" y="184"/>
                    <a:pt x="45" y="212"/>
                  </a:cubicBez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9965" name="Freeform 32"/>
            <p:cNvSpPr>
              <a:spLocks/>
            </p:cNvSpPr>
            <p:nvPr/>
          </p:nvSpPr>
          <p:spPr bwMode="auto">
            <a:xfrm>
              <a:off x="1731" y="1954"/>
              <a:ext cx="29" cy="63"/>
            </a:xfrm>
            <a:custGeom>
              <a:avLst/>
              <a:gdLst>
                <a:gd name="T0" fmla="*/ 15 w 29"/>
                <a:gd name="T1" fmla="*/ 63 h 63"/>
                <a:gd name="T2" fmla="*/ 29 w 29"/>
                <a:gd name="T3" fmla="*/ 31 h 63"/>
                <a:gd name="T4" fmla="*/ 15 w 29"/>
                <a:gd name="T5" fmla="*/ 0 h 63"/>
                <a:gd name="T6" fmla="*/ 0 w 29"/>
                <a:gd name="T7" fmla="*/ 31 h 63"/>
                <a:gd name="T8" fmla="*/ 15 w 29"/>
                <a:gd name="T9" fmla="*/ 63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" h="63">
                  <a:moveTo>
                    <a:pt x="15" y="63"/>
                  </a:moveTo>
                  <a:cubicBezTo>
                    <a:pt x="24" y="55"/>
                    <a:pt x="29" y="43"/>
                    <a:pt x="29" y="31"/>
                  </a:cubicBezTo>
                  <a:cubicBezTo>
                    <a:pt x="29" y="19"/>
                    <a:pt x="24" y="8"/>
                    <a:pt x="15" y="0"/>
                  </a:cubicBezTo>
                  <a:cubicBezTo>
                    <a:pt x="5" y="8"/>
                    <a:pt x="0" y="19"/>
                    <a:pt x="0" y="31"/>
                  </a:cubicBezTo>
                  <a:cubicBezTo>
                    <a:pt x="0" y="43"/>
                    <a:pt x="5" y="55"/>
                    <a:pt x="15" y="63"/>
                  </a:cubicBezTo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66" name="Freeform 33"/>
            <p:cNvSpPr>
              <a:spLocks noEditPoints="1"/>
            </p:cNvSpPr>
            <p:nvPr/>
          </p:nvSpPr>
          <p:spPr bwMode="auto">
            <a:xfrm>
              <a:off x="1666" y="1937"/>
              <a:ext cx="160" cy="97"/>
            </a:xfrm>
            <a:custGeom>
              <a:avLst/>
              <a:gdLst>
                <a:gd name="T0" fmla="*/ 0 w 504"/>
                <a:gd name="T1" fmla="*/ 0 h 326"/>
                <a:gd name="T2" fmla="*/ 0 w 504"/>
                <a:gd name="T3" fmla="*/ 0 h 326"/>
                <a:gd name="T4" fmla="*/ 0 w 504"/>
                <a:gd name="T5" fmla="*/ 0 h 326"/>
                <a:gd name="T6" fmla="*/ 0 w 504"/>
                <a:gd name="T7" fmla="*/ 0 h 326"/>
                <a:gd name="T8" fmla="*/ 0 w 504"/>
                <a:gd name="T9" fmla="*/ 0 h 326"/>
                <a:gd name="T10" fmla="*/ 0 w 504"/>
                <a:gd name="T11" fmla="*/ 0 h 326"/>
                <a:gd name="T12" fmla="*/ 0 w 504"/>
                <a:gd name="T13" fmla="*/ 0 h 326"/>
                <a:gd name="T14" fmla="*/ 0 w 504"/>
                <a:gd name="T15" fmla="*/ 0 h 326"/>
                <a:gd name="T16" fmla="*/ 0 w 504"/>
                <a:gd name="T17" fmla="*/ 0 h 326"/>
                <a:gd name="T18" fmla="*/ 0 w 504"/>
                <a:gd name="T19" fmla="*/ 0 h 326"/>
                <a:gd name="T20" fmla="*/ 0 w 504"/>
                <a:gd name="T21" fmla="*/ 0 h 326"/>
                <a:gd name="T22" fmla="*/ 0 w 504"/>
                <a:gd name="T23" fmla="*/ 0 h 326"/>
                <a:gd name="T24" fmla="*/ 0 w 504"/>
                <a:gd name="T25" fmla="*/ 0 h 326"/>
                <a:gd name="T26" fmla="*/ 0 w 504"/>
                <a:gd name="T27" fmla="*/ 0 h 32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04" h="326">
                  <a:moveTo>
                    <a:pt x="252" y="269"/>
                  </a:moveTo>
                  <a:cubicBezTo>
                    <a:pt x="223" y="241"/>
                    <a:pt x="207" y="203"/>
                    <a:pt x="207" y="163"/>
                  </a:cubicBezTo>
                  <a:cubicBezTo>
                    <a:pt x="207" y="123"/>
                    <a:pt x="223" y="85"/>
                    <a:pt x="252" y="57"/>
                  </a:cubicBezTo>
                  <a:cubicBezTo>
                    <a:pt x="193" y="0"/>
                    <a:pt x="100" y="1"/>
                    <a:pt x="42" y="60"/>
                  </a:cubicBezTo>
                  <a:cubicBezTo>
                    <a:pt x="15" y="87"/>
                    <a:pt x="0" y="125"/>
                    <a:pt x="0" y="163"/>
                  </a:cubicBezTo>
                  <a:cubicBezTo>
                    <a:pt x="0" y="245"/>
                    <a:pt x="66" y="311"/>
                    <a:pt x="148" y="311"/>
                  </a:cubicBezTo>
                  <a:cubicBezTo>
                    <a:pt x="187" y="311"/>
                    <a:pt x="224" y="296"/>
                    <a:pt x="252" y="269"/>
                  </a:cubicBezTo>
                  <a:close/>
                  <a:moveTo>
                    <a:pt x="252" y="269"/>
                  </a:moveTo>
                  <a:cubicBezTo>
                    <a:pt x="310" y="326"/>
                    <a:pt x="404" y="325"/>
                    <a:pt x="461" y="267"/>
                  </a:cubicBezTo>
                  <a:cubicBezTo>
                    <a:pt x="488" y="239"/>
                    <a:pt x="504" y="202"/>
                    <a:pt x="504" y="163"/>
                  </a:cubicBezTo>
                  <a:cubicBezTo>
                    <a:pt x="504" y="81"/>
                    <a:pt x="437" y="15"/>
                    <a:pt x="356" y="15"/>
                  </a:cubicBezTo>
                  <a:cubicBezTo>
                    <a:pt x="317" y="15"/>
                    <a:pt x="280" y="30"/>
                    <a:pt x="252" y="57"/>
                  </a:cubicBezTo>
                  <a:cubicBezTo>
                    <a:pt x="280" y="85"/>
                    <a:pt x="296" y="123"/>
                    <a:pt x="296" y="163"/>
                  </a:cubicBezTo>
                  <a:cubicBezTo>
                    <a:pt x="296" y="203"/>
                    <a:pt x="280" y="241"/>
                    <a:pt x="252" y="26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9967" name="Freeform 34"/>
            <p:cNvSpPr>
              <a:spLocks noEditPoints="1"/>
            </p:cNvSpPr>
            <p:nvPr/>
          </p:nvSpPr>
          <p:spPr bwMode="auto">
            <a:xfrm>
              <a:off x="1666" y="1937"/>
              <a:ext cx="160" cy="97"/>
            </a:xfrm>
            <a:custGeom>
              <a:avLst/>
              <a:gdLst>
                <a:gd name="T0" fmla="*/ 0 w 504"/>
                <a:gd name="T1" fmla="*/ 0 h 326"/>
                <a:gd name="T2" fmla="*/ 0 w 504"/>
                <a:gd name="T3" fmla="*/ 0 h 326"/>
                <a:gd name="T4" fmla="*/ 0 w 504"/>
                <a:gd name="T5" fmla="*/ 0 h 326"/>
                <a:gd name="T6" fmla="*/ 0 w 504"/>
                <a:gd name="T7" fmla="*/ 0 h 326"/>
                <a:gd name="T8" fmla="*/ 0 w 504"/>
                <a:gd name="T9" fmla="*/ 0 h 326"/>
                <a:gd name="T10" fmla="*/ 0 w 504"/>
                <a:gd name="T11" fmla="*/ 0 h 326"/>
                <a:gd name="T12" fmla="*/ 0 w 504"/>
                <a:gd name="T13" fmla="*/ 0 h 326"/>
                <a:gd name="T14" fmla="*/ 0 w 504"/>
                <a:gd name="T15" fmla="*/ 0 h 326"/>
                <a:gd name="T16" fmla="*/ 0 w 504"/>
                <a:gd name="T17" fmla="*/ 0 h 326"/>
                <a:gd name="T18" fmla="*/ 0 w 504"/>
                <a:gd name="T19" fmla="*/ 0 h 326"/>
                <a:gd name="T20" fmla="*/ 0 w 504"/>
                <a:gd name="T21" fmla="*/ 0 h 326"/>
                <a:gd name="T22" fmla="*/ 0 w 504"/>
                <a:gd name="T23" fmla="*/ 0 h 326"/>
                <a:gd name="T24" fmla="*/ 0 w 504"/>
                <a:gd name="T25" fmla="*/ 0 h 326"/>
                <a:gd name="T26" fmla="*/ 0 w 504"/>
                <a:gd name="T27" fmla="*/ 0 h 32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04" h="326">
                  <a:moveTo>
                    <a:pt x="252" y="269"/>
                  </a:moveTo>
                  <a:cubicBezTo>
                    <a:pt x="223" y="241"/>
                    <a:pt x="207" y="203"/>
                    <a:pt x="207" y="163"/>
                  </a:cubicBezTo>
                  <a:cubicBezTo>
                    <a:pt x="207" y="123"/>
                    <a:pt x="223" y="85"/>
                    <a:pt x="252" y="57"/>
                  </a:cubicBezTo>
                  <a:cubicBezTo>
                    <a:pt x="193" y="0"/>
                    <a:pt x="100" y="1"/>
                    <a:pt x="42" y="60"/>
                  </a:cubicBezTo>
                  <a:cubicBezTo>
                    <a:pt x="15" y="87"/>
                    <a:pt x="0" y="125"/>
                    <a:pt x="0" y="163"/>
                  </a:cubicBezTo>
                  <a:cubicBezTo>
                    <a:pt x="0" y="245"/>
                    <a:pt x="66" y="311"/>
                    <a:pt x="148" y="311"/>
                  </a:cubicBezTo>
                  <a:cubicBezTo>
                    <a:pt x="187" y="311"/>
                    <a:pt x="224" y="296"/>
                    <a:pt x="252" y="269"/>
                  </a:cubicBezTo>
                  <a:close/>
                  <a:moveTo>
                    <a:pt x="252" y="269"/>
                  </a:moveTo>
                  <a:cubicBezTo>
                    <a:pt x="310" y="326"/>
                    <a:pt x="404" y="325"/>
                    <a:pt x="461" y="267"/>
                  </a:cubicBezTo>
                  <a:cubicBezTo>
                    <a:pt x="488" y="239"/>
                    <a:pt x="504" y="202"/>
                    <a:pt x="504" y="163"/>
                  </a:cubicBezTo>
                  <a:cubicBezTo>
                    <a:pt x="504" y="81"/>
                    <a:pt x="437" y="15"/>
                    <a:pt x="356" y="15"/>
                  </a:cubicBezTo>
                  <a:cubicBezTo>
                    <a:pt x="317" y="15"/>
                    <a:pt x="280" y="30"/>
                    <a:pt x="252" y="57"/>
                  </a:cubicBezTo>
                  <a:cubicBezTo>
                    <a:pt x="280" y="85"/>
                    <a:pt x="296" y="123"/>
                    <a:pt x="296" y="163"/>
                  </a:cubicBezTo>
                  <a:cubicBezTo>
                    <a:pt x="296" y="203"/>
                    <a:pt x="280" y="241"/>
                    <a:pt x="252" y="269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68" name="Line 35"/>
            <p:cNvSpPr>
              <a:spLocks noChangeShapeType="1"/>
            </p:cNvSpPr>
            <p:nvPr/>
          </p:nvSpPr>
          <p:spPr bwMode="auto">
            <a:xfrm>
              <a:off x="1637" y="1985"/>
              <a:ext cx="29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69" name="Line 36"/>
            <p:cNvSpPr>
              <a:spLocks noChangeShapeType="1"/>
            </p:cNvSpPr>
            <p:nvPr/>
          </p:nvSpPr>
          <p:spPr bwMode="auto">
            <a:xfrm>
              <a:off x="1826" y="1985"/>
              <a:ext cx="28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70" name="Freeform 37"/>
            <p:cNvSpPr>
              <a:spLocks/>
            </p:cNvSpPr>
            <p:nvPr/>
          </p:nvSpPr>
          <p:spPr bwMode="auto">
            <a:xfrm>
              <a:off x="1027" y="1722"/>
              <a:ext cx="610" cy="265"/>
            </a:xfrm>
            <a:custGeom>
              <a:avLst/>
              <a:gdLst>
                <a:gd name="T0" fmla="*/ 610 w 610"/>
                <a:gd name="T1" fmla="*/ 263 h 265"/>
                <a:gd name="T2" fmla="*/ 0 w 610"/>
                <a:gd name="T3" fmla="*/ 0 h 26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10" h="265">
                  <a:moveTo>
                    <a:pt x="610" y="263"/>
                  </a:moveTo>
                  <a:cubicBezTo>
                    <a:pt x="279" y="265"/>
                    <a:pt x="5" y="147"/>
                    <a:pt x="0" y="0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71" name="Freeform 38"/>
            <p:cNvSpPr>
              <a:spLocks/>
            </p:cNvSpPr>
            <p:nvPr/>
          </p:nvSpPr>
          <p:spPr bwMode="auto">
            <a:xfrm>
              <a:off x="910" y="1722"/>
              <a:ext cx="727" cy="295"/>
            </a:xfrm>
            <a:custGeom>
              <a:avLst/>
              <a:gdLst>
                <a:gd name="T0" fmla="*/ 727 w 727"/>
                <a:gd name="T1" fmla="*/ 263 h 295"/>
                <a:gd name="T2" fmla="*/ 6 w 727"/>
                <a:gd name="T3" fmla="*/ 0 h 29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27" h="295">
                  <a:moveTo>
                    <a:pt x="727" y="263"/>
                  </a:moveTo>
                  <a:cubicBezTo>
                    <a:pt x="323" y="295"/>
                    <a:pt x="0" y="176"/>
                    <a:pt x="6" y="0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72" name="Freeform 39"/>
            <p:cNvSpPr>
              <a:spLocks/>
            </p:cNvSpPr>
            <p:nvPr/>
          </p:nvSpPr>
          <p:spPr bwMode="auto">
            <a:xfrm>
              <a:off x="926" y="1654"/>
              <a:ext cx="711" cy="331"/>
            </a:xfrm>
            <a:custGeom>
              <a:avLst/>
              <a:gdLst>
                <a:gd name="T0" fmla="*/ 0 w 711"/>
                <a:gd name="T1" fmla="*/ 0 h 331"/>
                <a:gd name="T2" fmla="*/ 711 w 711"/>
                <a:gd name="T3" fmla="*/ 331 h 33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11" h="331">
                  <a:moveTo>
                    <a:pt x="0" y="0"/>
                  </a:moveTo>
                  <a:cubicBezTo>
                    <a:pt x="6" y="157"/>
                    <a:pt x="325" y="306"/>
                    <a:pt x="711" y="331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73" name="Line 40"/>
            <p:cNvSpPr>
              <a:spLocks noChangeShapeType="1"/>
            </p:cNvSpPr>
            <p:nvPr/>
          </p:nvSpPr>
          <p:spPr bwMode="auto">
            <a:xfrm flipV="1">
              <a:off x="2358" y="1794"/>
              <a:ext cx="1" cy="363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74" name="Line 41"/>
            <p:cNvSpPr>
              <a:spLocks noChangeShapeType="1"/>
            </p:cNvSpPr>
            <p:nvPr/>
          </p:nvSpPr>
          <p:spPr bwMode="auto">
            <a:xfrm>
              <a:off x="2301" y="1849"/>
              <a:ext cx="115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75" name="Line 42"/>
            <p:cNvSpPr>
              <a:spLocks noChangeShapeType="1"/>
            </p:cNvSpPr>
            <p:nvPr/>
          </p:nvSpPr>
          <p:spPr bwMode="auto">
            <a:xfrm flipV="1">
              <a:off x="3224" y="1794"/>
              <a:ext cx="1" cy="363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76" name="Line 43"/>
            <p:cNvSpPr>
              <a:spLocks noChangeShapeType="1"/>
            </p:cNvSpPr>
            <p:nvPr/>
          </p:nvSpPr>
          <p:spPr bwMode="auto">
            <a:xfrm>
              <a:off x="3166" y="1849"/>
              <a:ext cx="115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77" name="Freeform 44"/>
            <p:cNvSpPr>
              <a:spLocks/>
            </p:cNvSpPr>
            <p:nvPr/>
          </p:nvSpPr>
          <p:spPr bwMode="auto">
            <a:xfrm>
              <a:off x="1854" y="1849"/>
              <a:ext cx="562" cy="145"/>
            </a:xfrm>
            <a:custGeom>
              <a:avLst/>
              <a:gdLst>
                <a:gd name="T0" fmla="*/ 1 w 1767"/>
                <a:gd name="T1" fmla="*/ 0 h 483"/>
                <a:gd name="T2" fmla="*/ 0 w 1767"/>
                <a:gd name="T3" fmla="*/ 0 h 483"/>
                <a:gd name="T4" fmla="*/ 0 w 1767"/>
                <a:gd name="T5" fmla="*/ 0 h 483"/>
                <a:gd name="T6" fmla="*/ 1 w 1767"/>
                <a:gd name="T7" fmla="*/ 0 h 483"/>
                <a:gd name="T8" fmla="*/ 1 w 1767"/>
                <a:gd name="T9" fmla="*/ 0 h 4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67" h="483">
                  <a:moveTo>
                    <a:pt x="1767" y="0"/>
                  </a:moveTo>
                  <a:cubicBezTo>
                    <a:pt x="1767" y="267"/>
                    <a:pt x="976" y="483"/>
                    <a:pt x="0" y="483"/>
                  </a:cubicBezTo>
                  <a:cubicBezTo>
                    <a:pt x="0" y="483"/>
                    <a:pt x="0" y="483"/>
                    <a:pt x="0" y="483"/>
                  </a:cubicBezTo>
                  <a:cubicBezTo>
                    <a:pt x="976" y="483"/>
                    <a:pt x="1767" y="267"/>
                    <a:pt x="1767" y="0"/>
                  </a:cubicBezTo>
                  <a:cubicBezTo>
                    <a:pt x="1767" y="0"/>
                    <a:pt x="1767" y="0"/>
                    <a:pt x="1767" y="0"/>
                  </a:cubicBez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9978" name="Freeform 45"/>
            <p:cNvSpPr>
              <a:spLocks/>
            </p:cNvSpPr>
            <p:nvPr/>
          </p:nvSpPr>
          <p:spPr bwMode="auto">
            <a:xfrm>
              <a:off x="1854" y="1849"/>
              <a:ext cx="562" cy="145"/>
            </a:xfrm>
            <a:custGeom>
              <a:avLst/>
              <a:gdLst>
                <a:gd name="T0" fmla="*/ 562 w 562"/>
                <a:gd name="T1" fmla="*/ 0 h 145"/>
                <a:gd name="T2" fmla="*/ 0 w 562"/>
                <a:gd name="T3" fmla="*/ 145 h 145"/>
                <a:gd name="T4" fmla="*/ 0 w 562"/>
                <a:gd name="T5" fmla="*/ 145 h 145"/>
                <a:gd name="T6" fmla="*/ 562 w 562"/>
                <a:gd name="T7" fmla="*/ 0 h 145"/>
                <a:gd name="T8" fmla="*/ 562 w 562"/>
                <a:gd name="T9" fmla="*/ 0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2" h="145">
                  <a:moveTo>
                    <a:pt x="562" y="0"/>
                  </a:moveTo>
                  <a:cubicBezTo>
                    <a:pt x="562" y="80"/>
                    <a:pt x="310" y="145"/>
                    <a:pt x="0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310" y="145"/>
                    <a:pt x="562" y="80"/>
                    <a:pt x="562" y="0"/>
                  </a:cubicBezTo>
                  <a:cubicBezTo>
                    <a:pt x="562" y="0"/>
                    <a:pt x="562" y="0"/>
                    <a:pt x="562" y="0"/>
                  </a:cubicBezTo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79" name="Freeform 46"/>
            <p:cNvSpPr>
              <a:spLocks/>
            </p:cNvSpPr>
            <p:nvPr/>
          </p:nvSpPr>
          <p:spPr bwMode="auto">
            <a:xfrm>
              <a:off x="1854" y="1849"/>
              <a:ext cx="447" cy="136"/>
            </a:xfrm>
            <a:custGeom>
              <a:avLst/>
              <a:gdLst>
                <a:gd name="T0" fmla="*/ 0 w 447"/>
                <a:gd name="T1" fmla="*/ 136 h 136"/>
                <a:gd name="T2" fmla="*/ 447 w 447"/>
                <a:gd name="T3" fmla="*/ 0 h 136"/>
                <a:gd name="T4" fmla="*/ 447 w 447"/>
                <a:gd name="T5" fmla="*/ 0 h 1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47" h="136">
                  <a:moveTo>
                    <a:pt x="0" y="136"/>
                  </a:moveTo>
                  <a:cubicBezTo>
                    <a:pt x="247" y="136"/>
                    <a:pt x="447" y="75"/>
                    <a:pt x="447" y="0"/>
                  </a:cubicBezTo>
                  <a:cubicBezTo>
                    <a:pt x="447" y="0"/>
                    <a:pt x="447" y="0"/>
                    <a:pt x="447" y="0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80" name="Freeform 47"/>
            <p:cNvSpPr>
              <a:spLocks/>
            </p:cNvSpPr>
            <p:nvPr/>
          </p:nvSpPr>
          <p:spPr bwMode="auto">
            <a:xfrm>
              <a:off x="1854" y="1849"/>
              <a:ext cx="504" cy="136"/>
            </a:xfrm>
            <a:custGeom>
              <a:avLst/>
              <a:gdLst>
                <a:gd name="T0" fmla="*/ 0 w 504"/>
                <a:gd name="T1" fmla="*/ 136 h 136"/>
                <a:gd name="T2" fmla="*/ 504 w 504"/>
                <a:gd name="T3" fmla="*/ 0 h 136"/>
                <a:gd name="T4" fmla="*/ 504 w 504"/>
                <a:gd name="T5" fmla="*/ 0 h 1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04" h="136">
                  <a:moveTo>
                    <a:pt x="0" y="136"/>
                  </a:moveTo>
                  <a:cubicBezTo>
                    <a:pt x="279" y="136"/>
                    <a:pt x="504" y="75"/>
                    <a:pt x="504" y="0"/>
                  </a:cubicBezTo>
                  <a:cubicBezTo>
                    <a:pt x="504" y="0"/>
                    <a:pt x="504" y="0"/>
                    <a:pt x="504" y="0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81" name="Freeform 48"/>
            <p:cNvSpPr>
              <a:spLocks/>
            </p:cNvSpPr>
            <p:nvPr/>
          </p:nvSpPr>
          <p:spPr bwMode="auto">
            <a:xfrm>
              <a:off x="2416" y="1849"/>
              <a:ext cx="808" cy="48"/>
            </a:xfrm>
            <a:custGeom>
              <a:avLst/>
              <a:gdLst>
                <a:gd name="T0" fmla="*/ 0 w 808"/>
                <a:gd name="T1" fmla="*/ 0 h 48"/>
                <a:gd name="T2" fmla="*/ 808 w 808"/>
                <a:gd name="T3" fmla="*/ 0 h 4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08" h="48">
                  <a:moveTo>
                    <a:pt x="0" y="0"/>
                  </a:moveTo>
                  <a:cubicBezTo>
                    <a:pt x="227" y="48"/>
                    <a:pt x="581" y="48"/>
                    <a:pt x="808" y="0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82" name="Freeform 49"/>
            <p:cNvSpPr>
              <a:spLocks/>
            </p:cNvSpPr>
            <p:nvPr/>
          </p:nvSpPr>
          <p:spPr bwMode="auto">
            <a:xfrm>
              <a:off x="2358" y="1849"/>
              <a:ext cx="866" cy="96"/>
            </a:xfrm>
            <a:custGeom>
              <a:avLst/>
              <a:gdLst>
                <a:gd name="T0" fmla="*/ 0 w 866"/>
                <a:gd name="T1" fmla="*/ 0 h 96"/>
                <a:gd name="T2" fmla="*/ 866 w 866"/>
                <a:gd name="T3" fmla="*/ 0 h 9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866" h="96">
                  <a:moveTo>
                    <a:pt x="0" y="0"/>
                  </a:moveTo>
                  <a:cubicBezTo>
                    <a:pt x="243" y="96"/>
                    <a:pt x="623" y="96"/>
                    <a:pt x="866" y="0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83" name="Freeform 50"/>
            <p:cNvSpPr>
              <a:spLocks/>
            </p:cNvSpPr>
            <p:nvPr/>
          </p:nvSpPr>
          <p:spPr bwMode="auto">
            <a:xfrm>
              <a:off x="2301" y="1849"/>
              <a:ext cx="980" cy="169"/>
            </a:xfrm>
            <a:custGeom>
              <a:avLst/>
              <a:gdLst>
                <a:gd name="T0" fmla="*/ 0 w 980"/>
                <a:gd name="T1" fmla="*/ 0 h 169"/>
                <a:gd name="T2" fmla="*/ 980 w 980"/>
                <a:gd name="T3" fmla="*/ 0 h 16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80" h="169">
                  <a:moveTo>
                    <a:pt x="0" y="0"/>
                  </a:moveTo>
                  <a:cubicBezTo>
                    <a:pt x="275" y="169"/>
                    <a:pt x="705" y="169"/>
                    <a:pt x="980" y="0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84" name="Freeform 51"/>
            <p:cNvSpPr>
              <a:spLocks/>
            </p:cNvSpPr>
            <p:nvPr/>
          </p:nvSpPr>
          <p:spPr bwMode="auto">
            <a:xfrm>
              <a:off x="3166" y="1794"/>
              <a:ext cx="1019" cy="174"/>
            </a:xfrm>
            <a:custGeom>
              <a:avLst/>
              <a:gdLst>
                <a:gd name="T0" fmla="*/ 0 w 1019"/>
                <a:gd name="T1" fmla="*/ 55 h 174"/>
                <a:gd name="T2" fmla="*/ 1019 w 1019"/>
                <a:gd name="T3" fmla="*/ 0 h 17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19" h="174">
                  <a:moveTo>
                    <a:pt x="0" y="55"/>
                  </a:moveTo>
                  <a:cubicBezTo>
                    <a:pt x="294" y="174"/>
                    <a:pt x="741" y="150"/>
                    <a:pt x="1019" y="0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85" name="Line 52"/>
            <p:cNvSpPr>
              <a:spLocks noChangeShapeType="1"/>
            </p:cNvSpPr>
            <p:nvPr/>
          </p:nvSpPr>
          <p:spPr bwMode="auto">
            <a:xfrm flipV="1">
              <a:off x="4243" y="1776"/>
              <a:ext cx="1" cy="117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86" name="Line 53"/>
            <p:cNvSpPr>
              <a:spLocks noChangeShapeType="1"/>
            </p:cNvSpPr>
            <p:nvPr/>
          </p:nvSpPr>
          <p:spPr bwMode="auto">
            <a:xfrm>
              <a:off x="4185" y="1794"/>
              <a:ext cx="116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87" name="Freeform 54"/>
            <p:cNvSpPr>
              <a:spLocks/>
            </p:cNvSpPr>
            <p:nvPr/>
          </p:nvSpPr>
          <p:spPr bwMode="auto">
            <a:xfrm>
              <a:off x="3166" y="1794"/>
              <a:ext cx="1135" cy="317"/>
            </a:xfrm>
            <a:custGeom>
              <a:avLst/>
              <a:gdLst>
                <a:gd name="T0" fmla="*/ 0 w 1135"/>
                <a:gd name="T1" fmla="*/ 55 h 317"/>
                <a:gd name="T2" fmla="*/ 1135 w 1135"/>
                <a:gd name="T3" fmla="*/ 0 h 31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35" h="317">
                  <a:moveTo>
                    <a:pt x="0" y="55"/>
                  </a:moveTo>
                  <a:cubicBezTo>
                    <a:pt x="333" y="317"/>
                    <a:pt x="831" y="293"/>
                    <a:pt x="1135" y="0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88" name="Freeform 55"/>
            <p:cNvSpPr>
              <a:spLocks/>
            </p:cNvSpPr>
            <p:nvPr/>
          </p:nvSpPr>
          <p:spPr bwMode="auto">
            <a:xfrm>
              <a:off x="3224" y="1794"/>
              <a:ext cx="1019" cy="245"/>
            </a:xfrm>
            <a:custGeom>
              <a:avLst/>
              <a:gdLst>
                <a:gd name="T0" fmla="*/ 0 w 1019"/>
                <a:gd name="T1" fmla="*/ 55 h 245"/>
                <a:gd name="T2" fmla="*/ 1019 w 1019"/>
                <a:gd name="T3" fmla="*/ 0 h 24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19" h="245">
                  <a:moveTo>
                    <a:pt x="0" y="55"/>
                  </a:moveTo>
                  <a:cubicBezTo>
                    <a:pt x="298" y="245"/>
                    <a:pt x="745" y="221"/>
                    <a:pt x="1019" y="0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89" name="Line 56"/>
            <p:cNvSpPr>
              <a:spLocks noChangeShapeType="1"/>
            </p:cNvSpPr>
            <p:nvPr/>
          </p:nvSpPr>
          <p:spPr bwMode="auto">
            <a:xfrm flipH="1" flipV="1">
              <a:off x="5320" y="1776"/>
              <a:ext cx="144" cy="136"/>
            </a:xfrm>
            <a:prstGeom prst="line">
              <a:avLst/>
            </a:prstGeom>
            <a:noFill/>
            <a:ln w="33338" cap="rnd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90" name="Rectangle 57"/>
            <p:cNvSpPr>
              <a:spLocks noChangeArrowheads="1"/>
            </p:cNvSpPr>
            <p:nvPr/>
          </p:nvSpPr>
          <p:spPr bwMode="auto">
            <a:xfrm>
              <a:off x="5333" y="1658"/>
              <a:ext cx="150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/>
                <a:t>PV</a:t>
              </a:r>
            </a:p>
          </p:txBody>
        </p:sp>
        <p:sp>
          <p:nvSpPr>
            <p:cNvPr id="39991" name="Freeform 58"/>
            <p:cNvSpPr>
              <a:spLocks/>
            </p:cNvSpPr>
            <p:nvPr/>
          </p:nvSpPr>
          <p:spPr bwMode="auto">
            <a:xfrm>
              <a:off x="1736" y="2767"/>
              <a:ext cx="28" cy="64"/>
            </a:xfrm>
            <a:custGeom>
              <a:avLst/>
              <a:gdLst>
                <a:gd name="T0" fmla="*/ 0 w 88"/>
                <a:gd name="T1" fmla="*/ 0 h 212"/>
                <a:gd name="T2" fmla="*/ 0 w 88"/>
                <a:gd name="T3" fmla="*/ 0 h 212"/>
                <a:gd name="T4" fmla="*/ 0 w 88"/>
                <a:gd name="T5" fmla="*/ 0 h 212"/>
                <a:gd name="T6" fmla="*/ 0 w 88"/>
                <a:gd name="T7" fmla="*/ 0 h 212"/>
                <a:gd name="T8" fmla="*/ 0 w 88"/>
                <a:gd name="T9" fmla="*/ 0 h 2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212">
                  <a:moveTo>
                    <a:pt x="44" y="212"/>
                  </a:moveTo>
                  <a:cubicBezTo>
                    <a:pt x="72" y="184"/>
                    <a:pt x="88" y="146"/>
                    <a:pt x="88" y="106"/>
                  </a:cubicBezTo>
                  <a:cubicBezTo>
                    <a:pt x="88" y="66"/>
                    <a:pt x="72" y="28"/>
                    <a:pt x="44" y="0"/>
                  </a:cubicBezTo>
                  <a:cubicBezTo>
                    <a:pt x="16" y="28"/>
                    <a:pt x="0" y="66"/>
                    <a:pt x="0" y="106"/>
                  </a:cubicBezTo>
                  <a:cubicBezTo>
                    <a:pt x="0" y="146"/>
                    <a:pt x="16" y="184"/>
                    <a:pt x="44" y="212"/>
                  </a:cubicBezTo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9992" name="Freeform 59"/>
            <p:cNvSpPr>
              <a:spLocks/>
            </p:cNvSpPr>
            <p:nvPr/>
          </p:nvSpPr>
          <p:spPr bwMode="auto">
            <a:xfrm>
              <a:off x="1736" y="2767"/>
              <a:ext cx="28" cy="64"/>
            </a:xfrm>
            <a:custGeom>
              <a:avLst/>
              <a:gdLst>
                <a:gd name="T0" fmla="*/ 14 w 28"/>
                <a:gd name="T1" fmla="*/ 64 h 64"/>
                <a:gd name="T2" fmla="*/ 28 w 28"/>
                <a:gd name="T3" fmla="*/ 32 h 64"/>
                <a:gd name="T4" fmla="*/ 14 w 28"/>
                <a:gd name="T5" fmla="*/ 0 h 64"/>
                <a:gd name="T6" fmla="*/ 0 w 28"/>
                <a:gd name="T7" fmla="*/ 32 h 64"/>
                <a:gd name="T8" fmla="*/ 14 w 28"/>
                <a:gd name="T9" fmla="*/ 64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64">
                  <a:moveTo>
                    <a:pt x="14" y="64"/>
                  </a:moveTo>
                  <a:cubicBezTo>
                    <a:pt x="22" y="56"/>
                    <a:pt x="28" y="44"/>
                    <a:pt x="28" y="32"/>
                  </a:cubicBezTo>
                  <a:cubicBezTo>
                    <a:pt x="28" y="20"/>
                    <a:pt x="22" y="9"/>
                    <a:pt x="14" y="0"/>
                  </a:cubicBezTo>
                  <a:cubicBezTo>
                    <a:pt x="5" y="9"/>
                    <a:pt x="0" y="20"/>
                    <a:pt x="0" y="32"/>
                  </a:cubicBezTo>
                  <a:cubicBezTo>
                    <a:pt x="0" y="44"/>
                    <a:pt x="5" y="56"/>
                    <a:pt x="14" y="64"/>
                  </a:cubicBezTo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93" name="Freeform 60"/>
            <p:cNvSpPr>
              <a:spLocks noEditPoints="1"/>
            </p:cNvSpPr>
            <p:nvPr/>
          </p:nvSpPr>
          <p:spPr bwMode="auto">
            <a:xfrm>
              <a:off x="1669" y="2750"/>
              <a:ext cx="161" cy="98"/>
            </a:xfrm>
            <a:custGeom>
              <a:avLst/>
              <a:gdLst>
                <a:gd name="T0" fmla="*/ 0 w 504"/>
                <a:gd name="T1" fmla="*/ 0 h 326"/>
                <a:gd name="T2" fmla="*/ 0 w 504"/>
                <a:gd name="T3" fmla="*/ 0 h 326"/>
                <a:gd name="T4" fmla="*/ 0 w 504"/>
                <a:gd name="T5" fmla="*/ 0 h 326"/>
                <a:gd name="T6" fmla="*/ 0 w 504"/>
                <a:gd name="T7" fmla="*/ 0 h 326"/>
                <a:gd name="T8" fmla="*/ 0 w 504"/>
                <a:gd name="T9" fmla="*/ 0 h 326"/>
                <a:gd name="T10" fmla="*/ 0 w 504"/>
                <a:gd name="T11" fmla="*/ 0 h 326"/>
                <a:gd name="T12" fmla="*/ 0 w 504"/>
                <a:gd name="T13" fmla="*/ 0 h 326"/>
                <a:gd name="T14" fmla="*/ 0 w 504"/>
                <a:gd name="T15" fmla="*/ 0 h 326"/>
                <a:gd name="T16" fmla="*/ 0 w 504"/>
                <a:gd name="T17" fmla="*/ 0 h 326"/>
                <a:gd name="T18" fmla="*/ 0 w 504"/>
                <a:gd name="T19" fmla="*/ 0 h 326"/>
                <a:gd name="T20" fmla="*/ 0 w 504"/>
                <a:gd name="T21" fmla="*/ 0 h 326"/>
                <a:gd name="T22" fmla="*/ 0 w 504"/>
                <a:gd name="T23" fmla="*/ 0 h 326"/>
                <a:gd name="T24" fmla="*/ 0 w 504"/>
                <a:gd name="T25" fmla="*/ 0 h 326"/>
                <a:gd name="T26" fmla="*/ 0 w 504"/>
                <a:gd name="T27" fmla="*/ 0 h 32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04" h="326">
                  <a:moveTo>
                    <a:pt x="252" y="269"/>
                  </a:moveTo>
                  <a:cubicBezTo>
                    <a:pt x="224" y="241"/>
                    <a:pt x="208" y="203"/>
                    <a:pt x="208" y="163"/>
                  </a:cubicBezTo>
                  <a:cubicBezTo>
                    <a:pt x="208" y="123"/>
                    <a:pt x="224" y="85"/>
                    <a:pt x="252" y="57"/>
                  </a:cubicBezTo>
                  <a:cubicBezTo>
                    <a:pt x="194" y="0"/>
                    <a:pt x="100" y="1"/>
                    <a:pt x="42" y="59"/>
                  </a:cubicBezTo>
                  <a:cubicBezTo>
                    <a:pt x="15" y="87"/>
                    <a:pt x="0" y="124"/>
                    <a:pt x="0" y="163"/>
                  </a:cubicBezTo>
                  <a:cubicBezTo>
                    <a:pt x="0" y="245"/>
                    <a:pt x="66" y="311"/>
                    <a:pt x="148" y="311"/>
                  </a:cubicBezTo>
                  <a:cubicBezTo>
                    <a:pt x="187" y="311"/>
                    <a:pt x="224" y="296"/>
                    <a:pt x="252" y="269"/>
                  </a:cubicBezTo>
                  <a:close/>
                  <a:moveTo>
                    <a:pt x="252" y="269"/>
                  </a:moveTo>
                  <a:cubicBezTo>
                    <a:pt x="310" y="326"/>
                    <a:pt x="404" y="325"/>
                    <a:pt x="461" y="267"/>
                  </a:cubicBezTo>
                  <a:cubicBezTo>
                    <a:pt x="489" y="239"/>
                    <a:pt x="504" y="202"/>
                    <a:pt x="504" y="163"/>
                  </a:cubicBezTo>
                  <a:cubicBezTo>
                    <a:pt x="504" y="81"/>
                    <a:pt x="437" y="15"/>
                    <a:pt x="356" y="15"/>
                  </a:cubicBezTo>
                  <a:cubicBezTo>
                    <a:pt x="317" y="15"/>
                    <a:pt x="280" y="30"/>
                    <a:pt x="252" y="57"/>
                  </a:cubicBezTo>
                  <a:cubicBezTo>
                    <a:pt x="280" y="85"/>
                    <a:pt x="296" y="123"/>
                    <a:pt x="296" y="163"/>
                  </a:cubicBezTo>
                  <a:cubicBezTo>
                    <a:pt x="296" y="203"/>
                    <a:pt x="280" y="241"/>
                    <a:pt x="252" y="26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9994" name="Freeform 61"/>
            <p:cNvSpPr>
              <a:spLocks noEditPoints="1"/>
            </p:cNvSpPr>
            <p:nvPr/>
          </p:nvSpPr>
          <p:spPr bwMode="auto">
            <a:xfrm>
              <a:off x="1669" y="2750"/>
              <a:ext cx="161" cy="98"/>
            </a:xfrm>
            <a:custGeom>
              <a:avLst/>
              <a:gdLst>
                <a:gd name="T0" fmla="*/ 0 w 504"/>
                <a:gd name="T1" fmla="*/ 0 h 326"/>
                <a:gd name="T2" fmla="*/ 0 w 504"/>
                <a:gd name="T3" fmla="*/ 0 h 326"/>
                <a:gd name="T4" fmla="*/ 0 w 504"/>
                <a:gd name="T5" fmla="*/ 0 h 326"/>
                <a:gd name="T6" fmla="*/ 0 w 504"/>
                <a:gd name="T7" fmla="*/ 0 h 326"/>
                <a:gd name="T8" fmla="*/ 0 w 504"/>
                <a:gd name="T9" fmla="*/ 0 h 326"/>
                <a:gd name="T10" fmla="*/ 0 w 504"/>
                <a:gd name="T11" fmla="*/ 0 h 326"/>
                <a:gd name="T12" fmla="*/ 0 w 504"/>
                <a:gd name="T13" fmla="*/ 0 h 326"/>
                <a:gd name="T14" fmla="*/ 0 w 504"/>
                <a:gd name="T15" fmla="*/ 0 h 326"/>
                <a:gd name="T16" fmla="*/ 0 w 504"/>
                <a:gd name="T17" fmla="*/ 0 h 326"/>
                <a:gd name="T18" fmla="*/ 0 w 504"/>
                <a:gd name="T19" fmla="*/ 0 h 326"/>
                <a:gd name="T20" fmla="*/ 0 w 504"/>
                <a:gd name="T21" fmla="*/ 0 h 326"/>
                <a:gd name="T22" fmla="*/ 0 w 504"/>
                <a:gd name="T23" fmla="*/ 0 h 326"/>
                <a:gd name="T24" fmla="*/ 0 w 504"/>
                <a:gd name="T25" fmla="*/ 0 h 326"/>
                <a:gd name="T26" fmla="*/ 0 w 504"/>
                <a:gd name="T27" fmla="*/ 0 h 32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04" h="326">
                  <a:moveTo>
                    <a:pt x="252" y="269"/>
                  </a:moveTo>
                  <a:cubicBezTo>
                    <a:pt x="224" y="241"/>
                    <a:pt x="208" y="203"/>
                    <a:pt x="208" y="163"/>
                  </a:cubicBezTo>
                  <a:cubicBezTo>
                    <a:pt x="208" y="123"/>
                    <a:pt x="224" y="85"/>
                    <a:pt x="252" y="57"/>
                  </a:cubicBezTo>
                  <a:cubicBezTo>
                    <a:pt x="194" y="0"/>
                    <a:pt x="100" y="1"/>
                    <a:pt x="42" y="59"/>
                  </a:cubicBezTo>
                  <a:cubicBezTo>
                    <a:pt x="15" y="87"/>
                    <a:pt x="0" y="124"/>
                    <a:pt x="0" y="163"/>
                  </a:cubicBezTo>
                  <a:cubicBezTo>
                    <a:pt x="0" y="245"/>
                    <a:pt x="66" y="311"/>
                    <a:pt x="148" y="311"/>
                  </a:cubicBezTo>
                  <a:cubicBezTo>
                    <a:pt x="187" y="311"/>
                    <a:pt x="224" y="296"/>
                    <a:pt x="252" y="269"/>
                  </a:cubicBezTo>
                  <a:close/>
                  <a:moveTo>
                    <a:pt x="252" y="269"/>
                  </a:moveTo>
                  <a:cubicBezTo>
                    <a:pt x="310" y="326"/>
                    <a:pt x="404" y="325"/>
                    <a:pt x="461" y="267"/>
                  </a:cubicBezTo>
                  <a:cubicBezTo>
                    <a:pt x="489" y="239"/>
                    <a:pt x="504" y="202"/>
                    <a:pt x="504" y="163"/>
                  </a:cubicBezTo>
                  <a:cubicBezTo>
                    <a:pt x="504" y="81"/>
                    <a:pt x="437" y="15"/>
                    <a:pt x="356" y="15"/>
                  </a:cubicBezTo>
                  <a:cubicBezTo>
                    <a:pt x="317" y="15"/>
                    <a:pt x="280" y="30"/>
                    <a:pt x="252" y="57"/>
                  </a:cubicBezTo>
                  <a:cubicBezTo>
                    <a:pt x="280" y="85"/>
                    <a:pt x="296" y="123"/>
                    <a:pt x="296" y="163"/>
                  </a:cubicBezTo>
                  <a:cubicBezTo>
                    <a:pt x="296" y="203"/>
                    <a:pt x="280" y="241"/>
                    <a:pt x="252" y="269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95" name="Line 62"/>
            <p:cNvSpPr>
              <a:spLocks noChangeShapeType="1"/>
            </p:cNvSpPr>
            <p:nvPr/>
          </p:nvSpPr>
          <p:spPr bwMode="auto">
            <a:xfrm>
              <a:off x="1641" y="2799"/>
              <a:ext cx="28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96" name="Line 63"/>
            <p:cNvSpPr>
              <a:spLocks noChangeShapeType="1"/>
            </p:cNvSpPr>
            <p:nvPr/>
          </p:nvSpPr>
          <p:spPr bwMode="auto">
            <a:xfrm>
              <a:off x="1830" y="2799"/>
              <a:ext cx="28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97" name="Line 64"/>
            <p:cNvSpPr>
              <a:spLocks noChangeShapeType="1"/>
            </p:cNvSpPr>
            <p:nvPr/>
          </p:nvSpPr>
          <p:spPr bwMode="auto">
            <a:xfrm>
              <a:off x="1406" y="2618"/>
              <a:ext cx="1" cy="363"/>
            </a:xfrm>
            <a:prstGeom prst="line">
              <a:avLst/>
            </a:prstGeom>
            <a:noFill/>
            <a:ln w="333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98" name="Line 65"/>
            <p:cNvSpPr>
              <a:spLocks noChangeShapeType="1"/>
            </p:cNvSpPr>
            <p:nvPr/>
          </p:nvSpPr>
          <p:spPr bwMode="auto">
            <a:xfrm>
              <a:off x="2080" y="2618"/>
              <a:ext cx="1" cy="363"/>
            </a:xfrm>
            <a:prstGeom prst="line">
              <a:avLst/>
            </a:prstGeom>
            <a:noFill/>
            <a:ln w="333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999" name="Line 66"/>
            <p:cNvSpPr>
              <a:spLocks noChangeShapeType="1"/>
            </p:cNvSpPr>
            <p:nvPr/>
          </p:nvSpPr>
          <p:spPr bwMode="auto">
            <a:xfrm>
              <a:off x="4387" y="2618"/>
              <a:ext cx="1" cy="363"/>
            </a:xfrm>
            <a:prstGeom prst="line">
              <a:avLst/>
            </a:prstGeom>
            <a:noFill/>
            <a:ln w="333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00" name="Freeform 67"/>
            <p:cNvSpPr>
              <a:spLocks/>
            </p:cNvSpPr>
            <p:nvPr/>
          </p:nvSpPr>
          <p:spPr bwMode="auto">
            <a:xfrm>
              <a:off x="4471" y="2890"/>
              <a:ext cx="104" cy="206"/>
            </a:xfrm>
            <a:custGeom>
              <a:avLst/>
              <a:gdLst>
                <a:gd name="T0" fmla="*/ 0 w 104"/>
                <a:gd name="T1" fmla="*/ 0 h 206"/>
                <a:gd name="T2" fmla="*/ 104 w 104"/>
                <a:gd name="T3" fmla="*/ 0 h 206"/>
                <a:gd name="T4" fmla="*/ 104 w 104"/>
                <a:gd name="T5" fmla="*/ 206 h 2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4" h="206">
                  <a:moveTo>
                    <a:pt x="0" y="0"/>
                  </a:moveTo>
                  <a:lnTo>
                    <a:pt x="104" y="0"/>
                  </a:lnTo>
                  <a:lnTo>
                    <a:pt x="104" y="206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01" name="Freeform 68"/>
            <p:cNvSpPr>
              <a:spLocks/>
            </p:cNvSpPr>
            <p:nvPr/>
          </p:nvSpPr>
          <p:spPr bwMode="auto">
            <a:xfrm>
              <a:off x="4550" y="3091"/>
              <a:ext cx="50" cy="71"/>
            </a:xfrm>
            <a:custGeom>
              <a:avLst/>
              <a:gdLst>
                <a:gd name="T0" fmla="*/ 50 w 50"/>
                <a:gd name="T1" fmla="*/ 0 h 71"/>
                <a:gd name="T2" fmla="*/ 25 w 50"/>
                <a:gd name="T3" fmla="*/ 71 h 71"/>
                <a:gd name="T4" fmla="*/ 0 w 50"/>
                <a:gd name="T5" fmla="*/ 0 h 71"/>
                <a:gd name="T6" fmla="*/ 50 w 50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71">
                  <a:moveTo>
                    <a:pt x="50" y="0"/>
                  </a:moveTo>
                  <a:lnTo>
                    <a:pt x="25" y="71"/>
                  </a:lnTo>
                  <a:lnTo>
                    <a:pt x="0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02" name="Line 69"/>
            <p:cNvSpPr>
              <a:spLocks noChangeShapeType="1"/>
            </p:cNvSpPr>
            <p:nvPr/>
          </p:nvSpPr>
          <p:spPr bwMode="auto">
            <a:xfrm>
              <a:off x="4637" y="2900"/>
              <a:ext cx="1" cy="98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03" name="Freeform 70"/>
            <p:cNvSpPr>
              <a:spLocks/>
            </p:cNvSpPr>
            <p:nvPr/>
          </p:nvSpPr>
          <p:spPr bwMode="auto">
            <a:xfrm>
              <a:off x="4611" y="2992"/>
              <a:ext cx="51" cy="71"/>
            </a:xfrm>
            <a:custGeom>
              <a:avLst/>
              <a:gdLst>
                <a:gd name="T0" fmla="*/ 51 w 51"/>
                <a:gd name="T1" fmla="*/ 0 h 71"/>
                <a:gd name="T2" fmla="*/ 26 w 51"/>
                <a:gd name="T3" fmla="*/ 71 h 71"/>
                <a:gd name="T4" fmla="*/ 0 w 51"/>
                <a:gd name="T5" fmla="*/ 0 h 71"/>
                <a:gd name="T6" fmla="*/ 51 w 51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1" h="71">
                  <a:moveTo>
                    <a:pt x="51" y="0"/>
                  </a:moveTo>
                  <a:lnTo>
                    <a:pt x="26" y="71"/>
                  </a:lnTo>
                  <a:lnTo>
                    <a:pt x="0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04" name="Rectangle 71"/>
            <p:cNvSpPr>
              <a:spLocks noChangeArrowheads="1"/>
            </p:cNvSpPr>
            <p:nvPr/>
          </p:nvSpPr>
          <p:spPr bwMode="auto">
            <a:xfrm>
              <a:off x="4696" y="2915"/>
              <a:ext cx="53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FF0000"/>
                  </a:solidFill>
                </a:rPr>
                <a:t>P</a:t>
              </a:r>
              <a:endParaRPr lang="de-DE"/>
            </a:p>
          </p:txBody>
        </p:sp>
        <p:sp>
          <p:nvSpPr>
            <p:cNvPr id="40005" name="Freeform 72"/>
            <p:cNvSpPr>
              <a:spLocks/>
            </p:cNvSpPr>
            <p:nvPr/>
          </p:nvSpPr>
          <p:spPr bwMode="auto">
            <a:xfrm>
              <a:off x="5185" y="2609"/>
              <a:ext cx="19" cy="18"/>
            </a:xfrm>
            <a:custGeom>
              <a:avLst/>
              <a:gdLst>
                <a:gd name="T0" fmla="*/ 0 w 61"/>
                <a:gd name="T1" fmla="*/ 0 h 61"/>
                <a:gd name="T2" fmla="*/ 0 w 61"/>
                <a:gd name="T3" fmla="*/ 0 h 61"/>
                <a:gd name="T4" fmla="*/ 0 w 61"/>
                <a:gd name="T5" fmla="*/ 0 h 61"/>
                <a:gd name="T6" fmla="*/ 0 w 61"/>
                <a:gd name="T7" fmla="*/ 0 h 61"/>
                <a:gd name="T8" fmla="*/ 0 w 61"/>
                <a:gd name="T9" fmla="*/ 0 h 61"/>
                <a:gd name="T10" fmla="*/ 0 w 61"/>
                <a:gd name="T11" fmla="*/ 0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" h="61">
                  <a:moveTo>
                    <a:pt x="0" y="30"/>
                  </a:moveTo>
                  <a:cubicBezTo>
                    <a:pt x="0" y="14"/>
                    <a:pt x="14" y="0"/>
                    <a:pt x="30" y="0"/>
                  </a:cubicBezTo>
                  <a:cubicBezTo>
                    <a:pt x="47" y="0"/>
                    <a:pt x="61" y="14"/>
                    <a:pt x="61" y="30"/>
                  </a:cubicBezTo>
                  <a:cubicBezTo>
                    <a:pt x="61" y="30"/>
                    <a:pt x="61" y="30"/>
                    <a:pt x="61" y="30"/>
                  </a:cubicBezTo>
                  <a:cubicBezTo>
                    <a:pt x="61" y="47"/>
                    <a:pt x="47" y="61"/>
                    <a:pt x="30" y="61"/>
                  </a:cubicBezTo>
                  <a:cubicBezTo>
                    <a:pt x="14" y="61"/>
                    <a:pt x="0" y="47"/>
                    <a:pt x="0" y="30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06" name="Freeform 73"/>
            <p:cNvSpPr>
              <a:spLocks/>
            </p:cNvSpPr>
            <p:nvPr/>
          </p:nvSpPr>
          <p:spPr bwMode="auto">
            <a:xfrm>
              <a:off x="5185" y="2609"/>
              <a:ext cx="19" cy="18"/>
            </a:xfrm>
            <a:custGeom>
              <a:avLst/>
              <a:gdLst>
                <a:gd name="T0" fmla="*/ 0 w 19"/>
                <a:gd name="T1" fmla="*/ 9 h 18"/>
                <a:gd name="T2" fmla="*/ 9 w 19"/>
                <a:gd name="T3" fmla="*/ 0 h 18"/>
                <a:gd name="T4" fmla="*/ 19 w 19"/>
                <a:gd name="T5" fmla="*/ 9 h 18"/>
                <a:gd name="T6" fmla="*/ 19 w 19"/>
                <a:gd name="T7" fmla="*/ 9 h 18"/>
                <a:gd name="T8" fmla="*/ 9 w 19"/>
                <a:gd name="T9" fmla="*/ 18 h 18"/>
                <a:gd name="T10" fmla="*/ 0 w 19"/>
                <a:gd name="T11" fmla="*/ 9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" h="18">
                  <a:moveTo>
                    <a:pt x="0" y="9"/>
                  </a:moveTo>
                  <a:cubicBezTo>
                    <a:pt x="0" y="4"/>
                    <a:pt x="4" y="0"/>
                    <a:pt x="9" y="0"/>
                  </a:cubicBezTo>
                  <a:cubicBezTo>
                    <a:pt x="15" y="0"/>
                    <a:pt x="19" y="4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14"/>
                    <a:pt x="15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07" name="Freeform 74"/>
            <p:cNvSpPr>
              <a:spLocks/>
            </p:cNvSpPr>
            <p:nvPr/>
          </p:nvSpPr>
          <p:spPr bwMode="auto">
            <a:xfrm>
              <a:off x="5185" y="2790"/>
              <a:ext cx="19" cy="18"/>
            </a:xfrm>
            <a:custGeom>
              <a:avLst/>
              <a:gdLst>
                <a:gd name="T0" fmla="*/ 0 w 61"/>
                <a:gd name="T1" fmla="*/ 0 h 60"/>
                <a:gd name="T2" fmla="*/ 0 w 61"/>
                <a:gd name="T3" fmla="*/ 0 h 60"/>
                <a:gd name="T4" fmla="*/ 0 w 61"/>
                <a:gd name="T5" fmla="*/ 0 h 60"/>
                <a:gd name="T6" fmla="*/ 0 w 61"/>
                <a:gd name="T7" fmla="*/ 0 h 60"/>
                <a:gd name="T8" fmla="*/ 0 w 61"/>
                <a:gd name="T9" fmla="*/ 0 h 60"/>
                <a:gd name="T10" fmla="*/ 0 w 61"/>
                <a:gd name="T11" fmla="*/ 0 h 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" h="60">
                  <a:moveTo>
                    <a:pt x="0" y="30"/>
                  </a:moveTo>
                  <a:cubicBezTo>
                    <a:pt x="0" y="13"/>
                    <a:pt x="14" y="0"/>
                    <a:pt x="30" y="0"/>
                  </a:cubicBezTo>
                  <a:cubicBezTo>
                    <a:pt x="47" y="0"/>
                    <a:pt x="61" y="13"/>
                    <a:pt x="61" y="30"/>
                  </a:cubicBezTo>
                  <a:cubicBezTo>
                    <a:pt x="61" y="30"/>
                    <a:pt x="61" y="30"/>
                    <a:pt x="61" y="30"/>
                  </a:cubicBezTo>
                  <a:cubicBezTo>
                    <a:pt x="61" y="47"/>
                    <a:pt x="47" y="60"/>
                    <a:pt x="30" y="60"/>
                  </a:cubicBezTo>
                  <a:cubicBezTo>
                    <a:pt x="14" y="60"/>
                    <a:pt x="0" y="47"/>
                    <a:pt x="0" y="30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08" name="Freeform 75"/>
            <p:cNvSpPr>
              <a:spLocks/>
            </p:cNvSpPr>
            <p:nvPr/>
          </p:nvSpPr>
          <p:spPr bwMode="auto">
            <a:xfrm>
              <a:off x="5185" y="2790"/>
              <a:ext cx="19" cy="18"/>
            </a:xfrm>
            <a:custGeom>
              <a:avLst/>
              <a:gdLst>
                <a:gd name="T0" fmla="*/ 0 w 19"/>
                <a:gd name="T1" fmla="*/ 9 h 18"/>
                <a:gd name="T2" fmla="*/ 9 w 19"/>
                <a:gd name="T3" fmla="*/ 0 h 18"/>
                <a:gd name="T4" fmla="*/ 19 w 19"/>
                <a:gd name="T5" fmla="*/ 9 h 18"/>
                <a:gd name="T6" fmla="*/ 19 w 19"/>
                <a:gd name="T7" fmla="*/ 9 h 18"/>
                <a:gd name="T8" fmla="*/ 9 w 19"/>
                <a:gd name="T9" fmla="*/ 18 h 18"/>
                <a:gd name="T10" fmla="*/ 0 w 19"/>
                <a:gd name="T11" fmla="*/ 9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" h="18">
                  <a:moveTo>
                    <a:pt x="0" y="9"/>
                  </a:moveTo>
                  <a:cubicBezTo>
                    <a:pt x="0" y="4"/>
                    <a:pt x="4" y="0"/>
                    <a:pt x="9" y="0"/>
                  </a:cubicBezTo>
                  <a:cubicBezTo>
                    <a:pt x="15" y="0"/>
                    <a:pt x="19" y="4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14"/>
                    <a:pt x="15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09" name="Line 76"/>
            <p:cNvSpPr>
              <a:spLocks noChangeShapeType="1"/>
            </p:cNvSpPr>
            <p:nvPr/>
          </p:nvSpPr>
          <p:spPr bwMode="auto">
            <a:xfrm>
              <a:off x="5194" y="2527"/>
              <a:ext cx="1" cy="363"/>
            </a:xfrm>
            <a:prstGeom prst="line">
              <a:avLst/>
            </a:prstGeom>
            <a:noFill/>
            <a:ln w="333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10" name="Line 77"/>
            <p:cNvSpPr>
              <a:spLocks noChangeShapeType="1"/>
            </p:cNvSpPr>
            <p:nvPr/>
          </p:nvSpPr>
          <p:spPr bwMode="auto">
            <a:xfrm>
              <a:off x="5194" y="2799"/>
              <a:ext cx="94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11" name="Line 78"/>
            <p:cNvSpPr>
              <a:spLocks noChangeShapeType="1"/>
            </p:cNvSpPr>
            <p:nvPr/>
          </p:nvSpPr>
          <p:spPr bwMode="auto">
            <a:xfrm>
              <a:off x="5194" y="2618"/>
              <a:ext cx="99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12" name="Line 79"/>
            <p:cNvSpPr>
              <a:spLocks noChangeShapeType="1"/>
            </p:cNvSpPr>
            <p:nvPr/>
          </p:nvSpPr>
          <p:spPr bwMode="auto">
            <a:xfrm>
              <a:off x="5288" y="2799"/>
              <a:ext cx="209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13" name="Line 80"/>
            <p:cNvSpPr>
              <a:spLocks noChangeShapeType="1"/>
            </p:cNvSpPr>
            <p:nvPr/>
          </p:nvSpPr>
          <p:spPr bwMode="auto">
            <a:xfrm>
              <a:off x="5497" y="2799"/>
              <a:ext cx="1" cy="207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14" name="Freeform 81"/>
            <p:cNvSpPr>
              <a:spLocks/>
            </p:cNvSpPr>
            <p:nvPr/>
          </p:nvSpPr>
          <p:spPr bwMode="auto">
            <a:xfrm>
              <a:off x="5471" y="3000"/>
              <a:ext cx="51" cy="71"/>
            </a:xfrm>
            <a:custGeom>
              <a:avLst/>
              <a:gdLst>
                <a:gd name="T0" fmla="*/ 51 w 51"/>
                <a:gd name="T1" fmla="*/ 0 h 71"/>
                <a:gd name="T2" fmla="*/ 26 w 51"/>
                <a:gd name="T3" fmla="*/ 71 h 71"/>
                <a:gd name="T4" fmla="*/ 0 w 51"/>
                <a:gd name="T5" fmla="*/ 0 h 71"/>
                <a:gd name="T6" fmla="*/ 51 w 51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1" h="71">
                  <a:moveTo>
                    <a:pt x="51" y="0"/>
                  </a:moveTo>
                  <a:lnTo>
                    <a:pt x="26" y="71"/>
                  </a:lnTo>
                  <a:lnTo>
                    <a:pt x="0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15" name="Line 82"/>
            <p:cNvSpPr>
              <a:spLocks noChangeShapeType="1"/>
            </p:cNvSpPr>
            <p:nvPr/>
          </p:nvSpPr>
          <p:spPr bwMode="auto">
            <a:xfrm>
              <a:off x="5554" y="2835"/>
              <a:ext cx="1" cy="98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16" name="Freeform 83"/>
            <p:cNvSpPr>
              <a:spLocks/>
            </p:cNvSpPr>
            <p:nvPr/>
          </p:nvSpPr>
          <p:spPr bwMode="auto">
            <a:xfrm>
              <a:off x="5529" y="2927"/>
              <a:ext cx="51" cy="72"/>
            </a:xfrm>
            <a:custGeom>
              <a:avLst/>
              <a:gdLst>
                <a:gd name="T0" fmla="*/ 51 w 51"/>
                <a:gd name="T1" fmla="*/ 0 h 72"/>
                <a:gd name="T2" fmla="*/ 25 w 51"/>
                <a:gd name="T3" fmla="*/ 72 h 72"/>
                <a:gd name="T4" fmla="*/ 0 w 51"/>
                <a:gd name="T5" fmla="*/ 0 h 72"/>
                <a:gd name="T6" fmla="*/ 51 w 51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1" h="72">
                  <a:moveTo>
                    <a:pt x="51" y="0"/>
                  </a:moveTo>
                  <a:lnTo>
                    <a:pt x="25" y="72"/>
                  </a:lnTo>
                  <a:lnTo>
                    <a:pt x="0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17" name="Rectangle 84"/>
            <p:cNvSpPr>
              <a:spLocks noChangeArrowheads="1"/>
            </p:cNvSpPr>
            <p:nvPr/>
          </p:nvSpPr>
          <p:spPr bwMode="auto">
            <a:xfrm>
              <a:off x="5586" y="2857"/>
              <a:ext cx="53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FF0000"/>
                  </a:solidFill>
                </a:rPr>
                <a:t>P</a:t>
              </a:r>
              <a:endParaRPr lang="de-DE"/>
            </a:p>
          </p:txBody>
        </p:sp>
        <p:sp>
          <p:nvSpPr>
            <p:cNvPr id="40018" name="Line 85"/>
            <p:cNvSpPr>
              <a:spLocks noChangeShapeType="1"/>
            </p:cNvSpPr>
            <p:nvPr/>
          </p:nvSpPr>
          <p:spPr bwMode="auto">
            <a:xfrm>
              <a:off x="5293" y="2618"/>
              <a:ext cx="574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19" name="Line 86"/>
            <p:cNvSpPr>
              <a:spLocks noChangeShapeType="1"/>
            </p:cNvSpPr>
            <p:nvPr/>
          </p:nvSpPr>
          <p:spPr bwMode="auto">
            <a:xfrm>
              <a:off x="5867" y="2618"/>
              <a:ext cx="1" cy="217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20" name="Line 87"/>
            <p:cNvSpPr>
              <a:spLocks noChangeShapeType="1"/>
            </p:cNvSpPr>
            <p:nvPr/>
          </p:nvSpPr>
          <p:spPr bwMode="auto">
            <a:xfrm>
              <a:off x="5955" y="2838"/>
              <a:ext cx="1" cy="179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21" name="Line 88"/>
            <p:cNvSpPr>
              <a:spLocks noChangeShapeType="1"/>
            </p:cNvSpPr>
            <p:nvPr/>
          </p:nvSpPr>
          <p:spPr bwMode="auto">
            <a:xfrm flipH="1">
              <a:off x="5779" y="3017"/>
              <a:ext cx="176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22" name="Line 89"/>
            <p:cNvSpPr>
              <a:spLocks noChangeShapeType="1"/>
            </p:cNvSpPr>
            <p:nvPr/>
          </p:nvSpPr>
          <p:spPr bwMode="auto">
            <a:xfrm flipV="1">
              <a:off x="5779" y="2838"/>
              <a:ext cx="1" cy="179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23" name="Line 90"/>
            <p:cNvSpPr>
              <a:spLocks noChangeShapeType="1"/>
            </p:cNvSpPr>
            <p:nvPr/>
          </p:nvSpPr>
          <p:spPr bwMode="auto">
            <a:xfrm flipH="1">
              <a:off x="5779" y="2838"/>
              <a:ext cx="176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24" name="Line 91"/>
            <p:cNvSpPr>
              <a:spLocks noChangeShapeType="1"/>
            </p:cNvSpPr>
            <p:nvPr/>
          </p:nvSpPr>
          <p:spPr bwMode="auto">
            <a:xfrm>
              <a:off x="5867" y="3017"/>
              <a:ext cx="1" cy="145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25" name="Rectangle 92"/>
            <p:cNvSpPr>
              <a:spLocks noChangeArrowheads="1"/>
            </p:cNvSpPr>
            <p:nvPr/>
          </p:nvSpPr>
          <p:spPr bwMode="auto">
            <a:xfrm>
              <a:off x="5790" y="3162"/>
              <a:ext cx="154" cy="2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26" name="Rectangle 93"/>
            <p:cNvSpPr>
              <a:spLocks noChangeArrowheads="1"/>
            </p:cNvSpPr>
            <p:nvPr/>
          </p:nvSpPr>
          <p:spPr bwMode="auto">
            <a:xfrm>
              <a:off x="5790" y="3162"/>
              <a:ext cx="154" cy="217"/>
            </a:xfrm>
            <a:prstGeom prst="rect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27" name="Freeform 94"/>
            <p:cNvSpPr>
              <a:spLocks/>
            </p:cNvSpPr>
            <p:nvPr/>
          </p:nvSpPr>
          <p:spPr bwMode="auto">
            <a:xfrm>
              <a:off x="5790" y="3162"/>
              <a:ext cx="154" cy="73"/>
            </a:xfrm>
            <a:custGeom>
              <a:avLst/>
              <a:gdLst>
                <a:gd name="T0" fmla="*/ 0 w 154"/>
                <a:gd name="T1" fmla="*/ 0 h 73"/>
                <a:gd name="T2" fmla="*/ 78 w 154"/>
                <a:gd name="T3" fmla="*/ 73 h 73"/>
                <a:gd name="T4" fmla="*/ 154 w 154"/>
                <a:gd name="T5" fmla="*/ 0 h 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4" h="73">
                  <a:moveTo>
                    <a:pt x="0" y="0"/>
                  </a:moveTo>
                  <a:lnTo>
                    <a:pt x="78" y="73"/>
                  </a:lnTo>
                  <a:lnTo>
                    <a:pt x="154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28" name="Line 95"/>
            <p:cNvSpPr>
              <a:spLocks noChangeShapeType="1"/>
            </p:cNvSpPr>
            <p:nvPr/>
          </p:nvSpPr>
          <p:spPr bwMode="auto">
            <a:xfrm>
              <a:off x="5992" y="2874"/>
              <a:ext cx="1" cy="98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29" name="Freeform 96"/>
            <p:cNvSpPr>
              <a:spLocks/>
            </p:cNvSpPr>
            <p:nvPr/>
          </p:nvSpPr>
          <p:spPr bwMode="auto">
            <a:xfrm>
              <a:off x="5967" y="2808"/>
              <a:ext cx="51" cy="72"/>
            </a:xfrm>
            <a:custGeom>
              <a:avLst/>
              <a:gdLst>
                <a:gd name="T0" fmla="*/ 0 w 51"/>
                <a:gd name="T1" fmla="*/ 72 h 72"/>
                <a:gd name="T2" fmla="*/ 25 w 51"/>
                <a:gd name="T3" fmla="*/ 0 h 72"/>
                <a:gd name="T4" fmla="*/ 51 w 51"/>
                <a:gd name="T5" fmla="*/ 72 h 72"/>
                <a:gd name="T6" fmla="*/ 0 w 51"/>
                <a:gd name="T7" fmla="*/ 72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1" h="72">
                  <a:moveTo>
                    <a:pt x="0" y="72"/>
                  </a:moveTo>
                  <a:lnTo>
                    <a:pt x="25" y="0"/>
                  </a:lnTo>
                  <a:lnTo>
                    <a:pt x="51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30" name="Rectangle 97"/>
            <p:cNvSpPr>
              <a:spLocks noChangeArrowheads="1"/>
            </p:cNvSpPr>
            <p:nvPr/>
          </p:nvSpPr>
          <p:spPr bwMode="auto">
            <a:xfrm>
              <a:off x="6014" y="2886"/>
              <a:ext cx="53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FF0000"/>
                  </a:solidFill>
                </a:rPr>
                <a:t>P</a:t>
              </a:r>
              <a:endParaRPr lang="de-DE"/>
            </a:p>
          </p:txBody>
        </p:sp>
        <p:sp>
          <p:nvSpPr>
            <p:cNvPr id="40031" name="Rectangle 98"/>
            <p:cNvSpPr>
              <a:spLocks noChangeArrowheads="1"/>
            </p:cNvSpPr>
            <p:nvPr/>
          </p:nvSpPr>
          <p:spPr bwMode="auto">
            <a:xfrm>
              <a:off x="1303" y="2459"/>
              <a:ext cx="15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b="0">
                  <a:solidFill>
                    <a:srgbClr val="000000"/>
                  </a:solidFill>
                </a:rPr>
                <a:t>20 </a:t>
              </a:r>
              <a:endParaRPr lang="de-DE"/>
            </a:p>
          </p:txBody>
        </p:sp>
        <p:sp>
          <p:nvSpPr>
            <p:cNvPr id="40032" name="Rectangle 99"/>
            <p:cNvSpPr>
              <a:spLocks noChangeArrowheads="1"/>
            </p:cNvSpPr>
            <p:nvPr/>
          </p:nvSpPr>
          <p:spPr bwMode="auto">
            <a:xfrm>
              <a:off x="1415" y="2459"/>
              <a:ext cx="13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b="0">
                  <a:solidFill>
                    <a:srgbClr val="000000"/>
                  </a:solidFill>
                </a:rPr>
                <a:t>kV</a:t>
              </a:r>
              <a:endParaRPr lang="de-DE"/>
            </a:p>
          </p:txBody>
        </p:sp>
        <p:sp>
          <p:nvSpPr>
            <p:cNvPr id="40033" name="Rectangle 100"/>
            <p:cNvSpPr>
              <a:spLocks noChangeArrowheads="1"/>
            </p:cNvSpPr>
            <p:nvPr/>
          </p:nvSpPr>
          <p:spPr bwMode="auto">
            <a:xfrm>
              <a:off x="1659" y="2660"/>
              <a:ext cx="18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Trafo</a:t>
              </a:r>
              <a:endParaRPr lang="de-DE"/>
            </a:p>
          </p:txBody>
        </p:sp>
        <p:sp>
          <p:nvSpPr>
            <p:cNvPr id="40034" name="Rectangle 101"/>
            <p:cNvSpPr>
              <a:spLocks noChangeArrowheads="1"/>
            </p:cNvSpPr>
            <p:nvPr/>
          </p:nvSpPr>
          <p:spPr bwMode="auto">
            <a:xfrm>
              <a:off x="1964" y="2459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b="0">
                  <a:solidFill>
                    <a:srgbClr val="000000"/>
                  </a:solidFill>
                </a:rPr>
                <a:t>0</a:t>
              </a:r>
              <a:endParaRPr lang="de-DE"/>
            </a:p>
          </p:txBody>
        </p:sp>
        <p:sp>
          <p:nvSpPr>
            <p:cNvPr id="40035" name="Rectangle 102"/>
            <p:cNvSpPr>
              <a:spLocks noChangeArrowheads="1"/>
            </p:cNvSpPr>
            <p:nvPr/>
          </p:nvSpPr>
          <p:spPr bwMode="auto">
            <a:xfrm>
              <a:off x="2010" y="2459"/>
              <a:ext cx="3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b="0">
                  <a:solidFill>
                    <a:srgbClr val="000000"/>
                  </a:solidFill>
                </a:rPr>
                <a:t>,</a:t>
              </a:r>
              <a:endParaRPr lang="de-DE"/>
            </a:p>
          </p:txBody>
        </p:sp>
        <p:sp>
          <p:nvSpPr>
            <p:cNvPr id="40036" name="Rectangle 103"/>
            <p:cNvSpPr>
              <a:spLocks noChangeArrowheads="1"/>
            </p:cNvSpPr>
            <p:nvPr/>
          </p:nvSpPr>
          <p:spPr bwMode="auto">
            <a:xfrm>
              <a:off x="2030" y="2459"/>
              <a:ext cx="9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b="0">
                  <a:solidFill>
                    <a:srgbClr val="000000"/>
                  </a:solidFill>
                </a:rPr>
                <a:t>4 </a:t>
              </a:r>
              <a:endParaRPr lang="de-DE"/>
            </a:p>
          </p:txBody>
        </p:sp>
        <p:sp>
          <p:nvSpPr>
            <p:cNvPr id="40037" name="Rectangle 104"/>
            <p:cNvSpPr>
              <a:spLocks noChangeArrowheads="1"/>
            </p:cNvSpPr>
            <p:nvPr/>
          </p:nvSpPr>
          <p:spPr bwMode="auto">
            <a:xfrm>
              <a:off x="2102" y="2459"/>
              <a:ext cx="13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b="0">
                  <a:solidFill>
                    <a:srgbClr val="000000"/>
                  </a:solidFill>
                </a:rPr>
                <a:t>kV</a:t>
              </a:r>
              <a:endParaRPr lang="de-DE"/>
            </a:p>
          </p:txBody>
        </p:sp>
        <p:sp>
          <p:nvSpPr>
            <p:cNvPr id="40038" name="Rectangle 105"/>
            <p:cNvSpPr>
              <a:spLocks noChangeArrowheads="1"/>
            </p:cNvSpPr>
            <p:nvPr/>
          </p:nvSpPr>
          <p:spPr bwMode="auto">
            <a:xfrm>
              <a:off x="3088" y="2459"/>
              <a:ext cx="17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b="0">
                  <a:solidFill>
                    <a:srgbClr val="000000"/>
                  </a:solidFill>
                </a:rPr>
                <a:t>line</a:t>
              </a:r>
              <a:endParaRPr lang="de-DE"/>
            </a:p>
          </p:txBody>
        </p:sp>
        <p:sp>
          <p:nvSpPr>
            <p:cNvPr id="40039" name="Rectangle 106"/>
            <p:cNvSpPr>
              <a:spLocks noChangeArrowheads="1"/>
            </p:cNvSpPr>
            <p:nvPr/>
          </p:nvSpPr>
          <p:spPr bwMode="auto">
            <a:xfrm>
              <a:off x="4309" y="2459"/>
              <a:ext cx="3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b="0">
                  <a:solidFill>
                    <a:srgbClr val="000000"/>
                  </a:solidFill>
                </a:rPr>
                <a:t>HAS1 </a:t>
              </a:r>
              <a:endParaRPr lang="de-DE"/>
            </a:p>
          </p:txBody>
        </p:sp>
        <p:sp>
          <p:nvSpPr>
            <p:cNvPr id="40040" name="Rectangle 108"/>
            <p:cNvSpPr>
              <a:spLocks noChangeArrowheads="1"/>
            </p:cNvSpPr>
            <p:nvPr/>
          </p:nvSpPr>
          <p:spPr bwMode="auto">
            <a:xfrm>
              <a:off x="5098" y="2368"/>
              <a:ext cx="3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b="0">
                  <a:solidFill>
                    <a:srgbClr val="000000"/>
                  </a:solidFill>
                </a:rPr>
                <a:t>HAS2 </a:t>
              </a:r>
              <a:endParaRPr lang="de-DE"/>
            </a:p>
          </p:txBody>
        </p:sp>
        <p:sp>
          <p:nvSpPr>
            <p:cNvPr id="40041" name="Rectangle 110"/>
            <p:cNvSpPr>
              <a:spLocks noChangeArrowheads="1"/>
            </p:cNvSpPr>
            <p:nvPr/>
          </p:nvSpPr>
          <p:spPr bwMode="auto">
            <a:xfrm>
              <a:off x="4477" y="3178"/>
              <a:ext cx="21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load1 </a:t>
              </a:r>
              <a:endParaRPr lang="de-DE"/>
            </a:p>
          </p:txBody>
        </p:sp>
        <p:sp>
          <p:nvSpPr>
            <p:cNvPr id="40042" name="Rectangle 112"/>
            <p:cNvSpPr>
              <a:spLocks noChangeArrowheads="1"/>
            </p:cNvSpPr>
            <p:nvPr/>
          </p:nvSpPr>
          <p:spPr bwMode="auto">
            <a:xfrm>
              <a:off x="5408" y="3102"/>
              <a:ext cx="17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load </a:t>
              </a:r>
              <a:endParaRPr lang="de-DE"/>
            </a:p>
          </p:txBody>
        </p:sp>
        <p:sp>
          <p:nvSpPr>
            <p:cNvPr id="40043" name="Rectangle 113"/>
            <p:cNvSpPr>
              <a:spLocks noChangeArrowheads="1"/>
            </p:cNvSpPr>
            <p:nvPr/>
          </p:nvSpPr>
          <p:spPr bwMode="auto">
            <a:xfrm>
              <a:off x="5586" y="3102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2</a:t>
              </a:r>
              <a:endParaRPr lang="de-DE"/>
            </a:p>
          </p:txBody>
        </p:sp>
        <p:sp>
          <p:nvSpPr>
            <p:cNvPr id="40044" name="Rectangle 114"/>
            <p:cNvSpPr>
              <a:spLocks noChangeArrowheads="1"/>
            </p:cNvSpPr>
            <p:nvPr/>
          </p:nvSpPr>
          <p:spPr bwMode="auto">
            <a:xfrm>
              <a:off x="5808" y="3415"/>
              <a:ext cx="10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PV</a:t>
              </a:r>
              <a:endParaRPr lang="de-DE"/>
            </a:p>
          </p:txBody>
        </p:sp>
        <p:sp>
          <p:nvSpPr>
            <p:cNvPr id="40045" name="Line 122"/>
            <p:cNvSpPr>
              <a:spLocks noChangeShapeType="1"/>
            </p:cNvSpPr>
            <p:nvPr/>
          </p:nvSpPr>
          <p:spPr bwMode="auto">
            <a:xfrm flipH="1">
              <a:off x="1641" y="3071"/>
              <a:ext cx="246" cy="1"/>
            </a:xfrm>
            <a:prstGeom prst="line">
              <a:avLst/>
            </a:prstGeom>
            <a:noFill/>
            <a:ln w="12700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46" name="Freeform 123"/>
            <p:cNvSpPr>
              <a:spLocks/>
            </p:cNvSpPr>
            <p:nvPr/>
          </p:nvSpPr>
          <p:spPr bwMode="auto">
            <a:xfrm>
              <a:off x="1572" y="3047"/>
              <a:ext cx="75" cy="48"/>
            </a:xfrm>
            <a:custGeom>
              <a:avLst/>
              <a:gdLst>
                <a:gd name="T0" fmla="*/ 75 w 75"/>
                <a:gd name="T1" fmla="*/ 48 h 48"/>
                <a:gd name="T2" fmla="*/ 0 w 75"/>
                <a:gd name="T3" fmla="*/ 24 h 48"/>
                <a:gd name="T4" fmla="*/ 75 w 75"/>
                <a:gd name="T5" fmla="*/ 0 h 48"/>
                <a:gd name="T6" fmla="*/ 75 w 75"/>
                <a:gd name="T7" fmla="*/ 48 h 4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5" h="48">
                  <a:moveTo>
                    <a:pt x="75" y="48"/>
                  </a:moveTo>
                  <a:lnTo>
                    <a:pt x="0" y="24"/>
                  </a:lnTo>
                  <a:lnTo>
                    <a:pt x="75" y="0"/>
                  </a:lnTo>
                  <a:lnTo>
                    <a:pt x="75" y="4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47" name="Rectangle 124"/>
            <p:cNvSpPr>
              <a:spLocks noChangeArrowheads="1"/>
            </p:cNvSpPr>
            <p:nvPr/>
          </p:nvSpPr>
          <p:spPr bwMode="auto">
            <a:xfrm>
              <a:off x="1705" y="2967"/>
              <a:ext cx="53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FF0000"/>
                  </a:solidFill>
                </a:rPr>
                <a:t>P</a:t>
              </a:r>
              <a:endParaRPr lang="de-DE"/>
            </a:p>
          </p:txBody>
        </p:sp>
        <p:sp>
          <p:nvSpPr>
            <p:cNvPr id="40048" name="Freeform 125"/>
            <p:cNvSpPr>
              <a:spLocks/>
            </p:cNvSpPr>
            <p:nvPr/>
          </p:nvSpPr>
          <p:spPr bwMode="auto">
            <a:xfrm>
              <a:off x="5170" y="2599"/>
              <a:ext cx="48" cy="45"/>
            </a:xfrm>
            <a:custGeom>
              <a:avLst/>
              <a:gdLst>
                <a:gd name="T0" fmla="*/ 0 w 151"/>
                <a:gd name="T1" fmla="*/ 0 h 151"/>
                <a:gd name="T2" fmla="*/ 0 w 151"/>
                <a:gd name="T3" fmla="*/ 0 h 151"/>
                <a:gd name="T4" fmla="*/ 0 w 151"/>
                <a:gd name="T5" fmla="*/ 0 h 151"/>
                <a:gd name="T6" fmla="*/ 0 w 151"/>
                <a:gd name="T7" fmla="*/ 0 h 151"/>
                <a:gd name="T8" fmla="*/ 0 w 151"/>
                <a:gd name="T9" fmla="*/ 0 h 151"/>
                <a:gd name="T10" fmla="*/ 0 w 151"/>
                <a:gd name="T11" fmla="*/ 0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1" h="151">
                  <a:moveTo>
                    <a:pt x="0" y="75"/>
                  </a:moveTo>
                  <a:cubicBezTo>
                    <a:pt x="0" y="34"/>
                    <a:pt x="34" y="0"/>
                    <a:pt x="75" y="0"/>
                  </a:cubicBezTo>
                  <a:cubicBezTo>
                    <a:pt x="117" y="0"/>
                    <a:pt x="151" y="34"/>
                    <a:pt x="151" y="75"/>
                  </a:cubicBezTo>
                  <a:cubicBezTo>
                    <a:pt x="151" y="75"/>
                    <a:pt x="151" y="75"/>
                    <a:pt x="151" y="75"/>
                  </a:cubicBezTo>
                  <a:cubicBezTo>
                    <a:pt x="151" y="117"/>
                    <a:pt x="117" y="151"/>
                    <a:pt x="75" y="151"/>
                  </a:cubicBezTo>
                  <a:cubicBezTo>
                    <a:pt x="34" y="151"/>
                    <a:pt x="0" y="117"/>
                    <a:pt x="0" y="75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49" name="Freeform 126"/>
            <p:cNvSpPr>
              <a:spLocks/>
            </p:cNvSpPr>
            <p:nvPr/>
          </p:nvSpPr>
          <p:spPr bwMode="auto">
            <a:xfrm>
              <a:off x="5170" y="2599"/>
              <a:ext cx="48" cy="45"/>
            </a:xfrm>
            <a:custGeom>
              <a:avLst/>
              <a:gdLst>
                <a:gd name="T0" fmla="*/ 0 w 48"/>
                <a:gd name="T1" fmla="*/ 22 h 45"/>
                <a:gd name="T2" fmla="*/ 24 w 48"/>
                <a:gd name="T3" fmla="*/ 0 h 45"/>
                <a:gd name="T4" fmla="*/ 48 w 48"/>
                <a:gd name="T5" fmla="*/ 22 h 45"/>
                <a:gd name="T6" fmla="*/ 48 w 48"/>
                <a:gd name="T7" fmla="*/ 22 h 45"/>
                <a:gd name="T8" fmla="*/ 24 w 48"/>
                <a:gd name="T9" fmla="*/ 45 h 45"/>
                <a:gd name="T10" fmla="*/ 0 w 48"/>
                <a:gd name="T11" fmla="*/ 22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" h="45">
                  <a:moveTo>
                    <a:pt x="0" y="22"/>
                  </a:moveTo>
                  <a:cubicBezTo>
                    <a:pt x="0" y="10"/>
                    <a:pt x="11" y="0"/>
                    <a:pt x="24" y="0"/>
                  </a:cubicBezTo>
                  <a:cubicBezTo>
                    <a:pt x="38" y="0"/>
                    <a:pt x="48" y="10"/>
                    <a:pt x="48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8" y="35"/>
                    <a:pt x="38" y="45"/>
                    <a:pt x="24" y="45"/>
                  </a:cubicBezTo>
                  <a:cubicBezTo>
                    <a:pt x="11" y="45"/>
                    <a:pt x="0" y="35"/>
                    <a:pt x="0" y="22"/>
                  </a:cubicBezTo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50" name="Freeform 127"/>
            <p:cNvSpPr>
              <a:spLocks/>
            </p:cNvSpPr>
            <p:nvPr/>
          </p:nvSpPr>
          <p:spPr bwMode="auto">
            <a:xfrm>
              <a:off x="5170" y="2780"/>
              <a:ext cx="48" cy="45"/>
            </a:xfrm>
            <a:custGeom>
              <a:avLst/>
              <a:gdLst>
                <a:gd name="T0" fmla="*/ 0 w 151"/>
                <a:gd name="T1" fmla="*/ 0 h 152"/>
                <a:gd name="T2" fmla="*/ 0 w 151"/>
                <a:gd name="T3" fmla="*/ 0 h 152"/>
                <a:gd name="T4" fmla="*/ 0 w 151"/>
                <a:gd name="T5" fmla="*/ 0 h 152"/>
                <a:gd name="T6" fmla="*/ 0 w 151"/>
                <a:gd name="T7" fmla="*/ 0 h 152"/>
                <a:gd name="T8" fmla="*/ 0 w 151"/>
                <a:gd name="T9" fmla="*/ 0 h 152"/>
                <a:gd name="T10" fmla="*/ 0 w 151"/>
                <a:gd name="T11" fmla="*/ 0 h 1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1" h="152">
                  <a:moveTo>
                    <a:pt x="0" y="76"/>
                  </a:moveTo>
                  <a:cubicBezTo>
                    <a:pt x="0" y="34"/>
                    <a:pt x="34" y="0"/>
                    <a:pt x="75" y="0"/>
                  </a:cubicBezTo>
                  <a:cubicBezTo>
                    <a:pt x="117" y="0"/>
                    <a:pt x="151" y="34"/>
                    <a:pt x="151" y="76"/>
                  </a:cubicBezTo>
                  <a:cubicBezTo>
                    <a:pt x="151" y="76"/>
                    <a:pt x="151" y="76"/>
                    <a:pt x="151" y="76"/>
                  </a:cubicBezTo>
                  <a:cubicBezTo>
                    <a:pt x="151" y="118"/>
                    <a:pt x="117" y="152"/>
                    <a:pt x="75" y="152"/>
                  </a:cubicBezTo>
                  <a:cubicBezTo>
                    <a:pt x="34" y="152"/>
                    <a:pt x="0" y="118"/>
                    <a:pt x="0" y="76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51" name="Freeform 128"/>
            <p:cNvSpPr>
              <a:spLocks/>
            </p:cNvSpPr>
            <p:nvPr/>
          </p:nvSpPr>
          <p:spPr bwMode="auto">
            <a:xfrm>
              <a:off x="5170" y="2780"/>
              <a:ext cx="48" cy="45"/>
            </a:xfrm>
            <a:custGeom>
              <a:avLst/>
              <a:gdLst>
                <a:gd name="T0" fmla="*/ 0 w 48"/>
                <a:gd name="T1" fmla="*/ 22 h 45"/>
                <a:gd name="T2" fmla="*/ 24 w 48"/>
                <a:gd name="T3" fmla="*/ 0 h 45"/>
                <a:gd name="T4" fmla="*/ 48 w 48"/>
                <a:gd name="T5" fmla="*/ 22 h 45"/>
                <a:gd name="T6" fmla="*/ 48 w 48"/>
                <a:gd name="T7" fmla="*/ 22 h 45"/>
                <a:gd name="T8" fmla="*/ 24 w 48"/>
                <a:gd name="T9" fmla="*/ 45 h 45"/>
                <a:gd name="T10" fmla="*/ 0 w 48"/>
                <a:gd name="T11" fmla="*/ 22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" h="45">
                  <a:moveTo>
                    <a:pt x="0" y="22"/>
                  </a:moveTo>
                  <a:cubicBezTo>
                    <a:pt x="0" y="10"/>
                    <a:pt x="11" y="0"/>
                    <a:pt x="24" y="0"/>
                  </a:cubicBezTo>
                  <a:cubicBezTo>
                    <a:pt x="38" y="0"/>
                    <a:pt x="48" y="10"/>
                    <a:pt x="48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8" y="35"/>
                    <a:pt x="38" y="45"/>
                    <a:pt x="24" y="45"/>
                  </a:cubicBezTo>
                  <a:cubicBezTo>
                    <a:pt x="11" y="45"/>
                    <a:pt x="0" y="35"/>
                    <a:pt x="0" y="22"/>
                  </a:cubicBezTo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52" name="Rectangle 129"/>
            <p:cNvSpPr>
              <a:spLocks noChangeArrowheads="1"/>
            </p:cNvSpPr>
            <p:nvPr/>
          </p:nvSpPr>
          <p:spPr bwMode="auto">
            <a:xfrm>
              <a:off x="5805" y="2857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700" b="0">
                  <a:solidFill>
                    <a:srgbClr val="000000"/>
                  </a:solidFill>
                </a:rPr>
                <a:t>3</a:t>
              </a:r>
              <a:endParaRPr lang="de-DE"/>
            </a:p>
          </p:txBody>
        </p:sp>
        <p:sp>
          <p:nvSpPr>
            <p:cNvPr id="40053" name="Rectangle 130"/>
            <p:cNvSpPr>
              <a:spLocks noChangeArrowheads="1"/>
            </p:cNvSpPr>
            <p:nvPr/>
          </p:nvSpPr>
          <p:spPr bwMode="auto">
            <a:xfrm>
              <a:off x="5836" y="2857"/>
              <a:ext cx="33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700" b="0">
                  <a:solidFill>
                    <a:srgbClr val="000000"/>
                  </a:solidFill>
                </a:rPr>
                <a:t>~</a:t>
              </a:r>
              <a:endParaRPr lang="de-DE"/>
            </a:p>
          </p:txBody>
        </p:sp>
        <p:sp>
          <p:nvSpPr>
            <p:cNvPr id="40054" name="Line 131"/>
            <p:cNvSpPr>
              <a:spLocks noChangeShapeType="1"/>
            </p:cNvSpPr>
            <p:nvPr/>
          </p:nvSpPr>
          <p:spPr bwMode="auto">
            <a:xfrm flipV="1">
              <a:off x="5779" y="2838"/>
              <a:ext cx="176" cy="179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55" name="Rectangle 132"/>
            <p:cNvSpPr>
              <a:spLocks noChangeArrowheads="1"/>
            </p:cNvSpPr>
            <p:nvPr/>
          </p:nvSpPr>
          <p:spPr bwMode="auto">
            <a:xfrm>
              <a:off x="5902" y="2905"/>
              <a:ext cx="4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>
                  <a:solidFill>
                    <a:srgbClr val="000000"/>
                  </a:solidFill>
                </a:rPr>
                <a:t>~</a:t>
              </a:r>
              <a:endParaRPr lang="de-DE"/>
            </a:p>
          </p:txBody>
        </p:sp>
        <p:sp>
          <p:nvSpPr>
            <p:cNvPr id="40056" name="Line 133"/>
            <p:cNvSpPr>
              <a:spLocks noChangeShapeType="1"/>
            </p:cNvSpPr>
            <p:nvPr/>
          </p:nvSpPr>
          <p:spPr bwMode="auto">
            <a:xfrm>
              <a:off x="5906" y="2970"/>
              <a:ext cx="38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57" name="Freeform 134"/>
            <p:cNvSpPr>
              <a:spLocks/>
            </p:cNvSpPr>
            <p:nvPr/>
          </p:nvSpPr>
          <p:spPr bwMode="auto">
            <a:xfrm>
              <a:off x="724" y="1722"/>
              <a:ext cx="169" cy="435"/>
            </a:xfrm>
            <a:custGeom>
              <a:avLst/>
              <a:gdLst>
                <a:gd name="T0" fmla="*/ 0 w 169"/>
                <a:gd name="T1" fmla="*/ 435 h 435"/>
                <a:gd name="T2" fmla="*/ 169 w 169"/>
                <a:gd name="T3" fmla="*/ 275 h 435"/>
                <a:gd name="T4" fmla="*/ 36 w 169"/>
                <a:gd name="T5" fmla="*/ 183 h 435"/>
                <a:gd name="T6" fmla="*/ 130 w 169"/>
                <a:gd name="T7" fmla="*/ 0 h 4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9" h="435">
                  <a:moveTo>
                    <a:pt x="0" y="435"/>
                  </a:moveTo>
                  <a:lnTo>
                    <a:pt x="169" y="275"/>
                  </a:lnTo>
                  <a:lnTo>
                    <a:pt x="36" y="183"/>
                  </a:lnTo>
                  <a:lnTo>
                    <a:pt x="130" y="0"/>
                  </a:ln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58" name="Freeform 135"/>
            <p:cNvSpPr>
              <a:spLocks/>
            </p:cNvSpPr>
            <p:nvPr/>
          </p:nvSpPr>
          <p:spPr bwMode="auto">
            <a:xfrm>
              <a:off x="747" y="1784"/>
              <a:ext cx="169" cy="373"/>
            </a:xfrm>
            <a:custGeom>
              <a:avLst/>
              <a:gdLst>
                <a:gd name="T0" fmla="*/ 169 w 169"/>
                <a:gd name="T1" fmla="*/ 373 h 373"/>
                <a:gd name="T2" fmla="*/ 0 w 169"/>
                <a:gd name="T3" fmla="*/ 213 h 373"/>
                <a:gd name="T4" fmla="*/ 129 w 169"/>
                <a:gd name="T5" fmla="*/ 91 h 373"/>
                <a:gd name="T6" fmla="*/ 31 w 169"/>
                <a:gd name="T7" fmla="*/ 0 h 3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9" h="373">
                  <a:moveTo>
                    <a:pt x="169" y="373"/>
                  </a:moveTo>
                  <a:lnTo>
                    <a:pt x="0" y="213"/>
                  </a:lnTo>
                  <a:lnTo>
                    <a:pt x="129" y="91"/>
                  </a:lnTo>
                  <a:lnTo>
                    <a:pt x="31" y="0"/>
                  </a:ln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59" name="Line 136"/>
            <p:cNvSpPr>
              <a:spLocks noChangeShapeType="1"/>
            </p:cNvSpPr>
            <p:nvPr/>
          </p:nvSpPr>
          <p:spPr bwMode="auto">
            <a:xfrm flipH="1" flipV="1">
              <a:off x="796" y="1654"/>
              <a:ext cx="58" cy="68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60" name="Line 137"/>
            <p:cNvSpPr>
              <a:spLocks noChangeShapeType="1"/>
            </p:cNvSpPr>
            <p:nvPr/>
          </p:nvSpPr>
          <p:spPr bwMode="auto">
            <a:xfrm flipV="1">
              <a:off x="778" y="1722"/>
              <a:ext cx="76" cy="62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61" name="Freeform 167"/>
            <p:cNvSpPr>
              <a:spLocks/>
            </p:cNvSpPr>
            <p:nvPr/>
          </p:nvSpPr>
          <p:spPr bwMode="auto">
            <a:xfrm>
              <a:off x="5637" y="1258"/>
              <a:ext cx="384" cy="363"/>
            </a:xfrm>
            <a:custGeom>
              <a:avLst/>
              <a:gdLst>
                <a:gd name="T0" fmla="*/ 0 w 1210"/>
                <a:gd name="T1" fmla="*/ 0 h 1209"/>
                <a:gd name="T2" fmla="*/ 0 w 1210"/>
                <a:gd name="T3" fmla="*/ 0 h 1209"/>
                <a:gd name="T4" fmla="*/ 0 w 1210"/>
                <a:gd name="T5" fmla="*/ 0 h 1209"/>
                <a:gd name="T6" fmla="*/ 0 w 1210"/>
                <a:gd name="T7" fmla="*/ 0 h 1209"/>
                <a:gd name="T8" fmla="*/ 0 w 1210"/>
                <a:gd name="T9" fmla="*/ 0 h 1209"/>
                <a:gd name="T10" fmla="*/ 0 w 1210"/>
                <a:gd name="T11" fmla="*/ 0 h 1209"/>
                <a:gd name="T12" fmla="*/ 0 w 1210"/>
                <a:gd name="T13" fmla="*/ 0 h 1209"/>
                <a:gd name="T14" fmla="*/ 0 w 1210"/>
                <a:gd name="T15" fmla="*/ 0 h 1209"/>
                <a:gd name="T16" fmla="*/ 0 w 1210"/>
                <a:gd name="T17" fmla="*/ 0 h 1209"/>
                <a:gd name="T18" fmla="*/ 0 w 1210"/>
                <a:gd name="T19" fmla="*/ 0 h 1209"/>
                <a:gd name="T20" fmla="*/ 0 w 1210"/>
                <a:gd name="T21" fmla="*/ 0 h 1209"/>
                <a:gd name="T22" fmla="*/ 0 w 1210"/>
                <a:gd name="T23" fmla="*/ 0 h 1209"/>
                <a:gd name="T24" fmla="*/ 0 w 1210"/>
                <a:gd name="T25" fmla="*/ 0 h 1209"/>
                <a:gd name="T26" fmla="*/ 0 w 1210"/>
                <a:gd name="T27" fmla="*/ 0 h 1209"/>
                <a:gd name="T28" fmla="*/ 0 w 1210"/>
                <a:gd name="T29" fmla="*/ 0 h 1209"/>
                <a:gd name="T30" fmla="*/ 0 w 1210"/>
                <a:gd name="T31" fmla="*/ 0 h 1209"/>
                <a:gd name="T32" fmla="*/ 0 w 1210"/>
                <a:gd name="T33" fmla="*/ 0 h 1209"/>
                <a:gd name="T34" fmla="*/ 0 w 1210"/>
                <a:gd name="T35" fmla="*/ 0 h 1209"/>
                <a:gd name="T36" fmla="*/ 0 w 1210"/>
                <a:gd name="T37" fmla="*/ 0 h 1209"/>
                <a:gd name="T38" fmla="*/ 0 w 1210"/>
                <a:gd name="T39" fmla="*/ 0 h 1209"/>
                <a:gd name="T40" fmla="*/ 0 w 1210"/>
                <a:gd name="T41" fmla="*/ 0 h 1209"/>
                <a:gd name="T42" fmla="*/ 0 w 1210"/>
                <a:gd name="T43" fmla="*/ 0 h 1209"/>
                <a:gd name="T44" fmla="*/ 0 w 1210"/>
                <a:gd name="T45" fmla="*/ 0 h 1209"/>
                <a:gd name="T46" fmla="*/ 0 w 1210"/>
                <a:gd name="T47" fmla="*/ 0 h 1209"/>
                <a:gd name="T48" fmla="*/ 0 w 1210"/>
                <a:gd name="T49" fmla="*/ 0 h 1209"/>
                <a:gd name="T50" fmla="*/ 0 w 1210"/>
                <a:gd name="T51" fmla="*/ 0 h 1209"/>
                <a:gd name="T52" fmla="*/ 0 w 1210"/>
                <a:gd name="T53" fmla="*/ 0 h 1209"/>
                <a:gd name="T54" fmla="*/ 0 w 1210"/>
                <a:gd name="T55" fmla="*/ 0 h 1209"/>
                <a:gd name="T56" fmla="*/ 0 w 1210"/>
                <a:gd name="T57" fmla="*/ 0 h 1209"/>
                <a:gd name="T58" fmla="*/ 0 w 1210"/>
                <a:gd name="T59" fmla="*/ 0 h 1209"/>
                <a:gd name="T60" fmla="*/ 0 w 1210"/>
                <a:gd name="T61" fmla="*/ 0 h 1209"/>
                <a:gd name="T62" fmla="*/ 0 w 1210"/>
                <a:gd name="T63" fmla="*/ 0 h 1209"/>
                <a:gd name="T64" fmla="*/ 0 w 1210"/>
                <a:gd name="T65" fmla="*/ 0 h 1209"/>
                <a:gd name="T66" fmla="*/ 0 w 1210"/>
                <a:gd name="T67" fmla="*/ 0 h 1209"/>
                <a:gd name="T68" fmla="*/ 0 w 1210"/>
                <a:gd name="T69" fmla="*/ 0 h 1209"/>
                <a:gd name="T70" fmla="*/ 0 w 1210"/>
                <a:gd name="T71" fmla="*/ 0 h 1209"/>
                <a:gd name="T72" fmla="*/ 0 w 1210"/>
                <a:gd name="T73" fmla="*/ 0 h 1209"/>
                <a:gd name="T74" fmla="*/ 0 w 1210"/>
                <a:gd name="T75" fmla="*/ 0 h 1209"/>
                <a:gd name="T76" fmla="*/ 0 w 1210"/>
                <a:gd name="T77" fmla="*/ 0 h 1209"/>
                <a:gd name="T78" fmla="*/ 0 w 1210"/>
                <a:gd name="T79" fmla="*/ 0 h 120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210" h="1209">
                  <a:moveTo>
                    <a:pt x="99" y="155"/>
                  </a:moveTo>
                  <a:cubicBezTo>
                    <a:pt x="159" y="230"/>
                    <a:pt x="253" y="290"/>
                    <a:pt x="368" y="326"/>
                  </a:cubicBezTo>
                  <a:cubicBezTo>
                    <a:pt x="364" y="216"/>
                    <a:pt x="357" y="115"/>
                    <a:pt x="347" y="25"/>
                  </a:cubicBezTo>
                  <a:cubicBezTo>
                    <a:pt x="369" y="113"/>
                    <a:pt x="421" y="193"/>
                    <a:pt x="496" y="255"/>
                  </a:cubicBezTo>
                  <a:cubicBezTo>
                    <a:pt x="511" y="260"/>
                    <a:pt x="556" y="145"/>
                    <a:pt x="595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4" y="144"/>
                    <a:pt x="658" y="256"/>
                    <a:pt x="694" y="251"/>
                  </a:cubicBezTo>
                  <a:cubicBezTo>
                    <a:pt x="694" y="251"/>
                    <a:pt x="694" y="251"/>
                    <a:pt x="694" y="251"/>
                  </a:cubicBezTo>
                  <a:cubicBezTo>
                    <a:pt x="759" y="191"/>
                    <a:pt x="819" y="122"/>
                    <a:pt x="871" y="46"/>
                  </a:cubicBezTo>
                  <a:lnTo>
                    <a:pt x="842" y="326"/>
                  </a:lnTo>
                  <a:cubicBezTo>
                    <a:pt x="930" y="299"/>
                    <a:pt x="1006" y="256"/>
                    <a:pt x="1065" y="201"/>
                  </a:cubicBezTo>
                  <a:cubicBezTo>
                    <a:pt x="1018" y="246"/>
                    <a:pt x="968" y="325"/>
                    <a:pt x="921" y="427"/>
                  </a:cubicBezTo>
                  <a:cubicBezTo>
                    <a:pt x="916" y="451"/>
                    <a:pt x="1015" y="463"/>
                    <a:pt x="1140" y="453"/>
                  </a:cubicBezTo>
                  <a:cubicBezTo>
                    <a:pt x="1157" y="451"/>
                    <a:pt x="1173" y="450"/>
                    <a:pt x="1189" y="448"/>
                  </a:cubicBezTo>
                  <a:cubicBezTo>
                    <a:pt x="1101" y="489"/>
                    <a:pt x="1026" y="533"/>
                    <a:pt x="966" y="578"/>
                  </a:cubicBezTo>
                  <a:cubicBezTo>
                    <a:pt x="1002" y="636"/>
                    <a:pt x="1093" y="682"/>
                    <a:pt x="1210" y="699"/>
                  </a:cubicBezTo>
                  <a:cubicBezTo>
                    <a:pt x="1047" y="719"/>
                    <a:pt x="918" y="755"/>
                    <a:pt x="921" y="778"/>
                  </a:cubicBezTo>
                  <a:cubicBezTo>
                    <a:pt x="921" y="778"/>
                    <a:pt x="921" y="778"/>
                    <a:pt x="921" y="778"/>
                  </a:cubicBezTo>
                  <a:cubicBezTo>
                    <a:pt x="959" y="847"/>
                    <a:pt x="1017" y="916"/>
                    <a:pt x="1090" y="979"/>
                  </a:cubicBezTo>
                  <a:cubicBezTo>
                    <a:pt x="971" y="952"/>
                    <a:pt x="881" y="923"/>
                    <a:pt x="842" y="900"/>
                  </a:cubicBezTo>
                  <a:cubicBezTo>
                    <a:pt x="839" y="994"/>
                    <a:pt x="839" y="1088"/>
                    <a:pt x="842" y="1180"/>
                  </a:cubicBezTo>
                  <a:cubicBezTo>
                    <a:pt x="818" y="1109"/>
                    <a:pt x="756" y="1029"/>
                    <a:pt x="665" y="954"/>
                  </a:cubicBezTo>
                  <a:cubicBezTo>
                    <a:pt x="634" y="952"/>
                    <a:pt x="603" y="1067"/>
                    <a:pt x="595" y="1209"/>
                  </a:cubicBezTo>
                  <a:cubicBezTo>
                    <a:pt x="562" y="1056"/>
                    <a:pt x="519" y="929"/>
                    <a:pt x="500" y="927"/>
                  </a:cubicBezTo>
                  <a:cubicBezTo>
                    <a:pt x="498" y="927"/>
                    <a:pt x="497" y="927"/>
                    <a:pt x="496" y="929"/>
                  </a:cubicBezTo>
                  <a:cubicBezTo>
                    <a:pt x="378" y="995"/>
                    <a:pt x="298" y="1077"/>
                    <a:pt x="298" y="1130"/>
                  </a:cubicBezTo>
                  <a:cubicBezTo>
                    <a:pt x="319" y="1056"/>
                    <a:pt x="336" y="972"/>
                    <a:pt x="347" y="879"/>
                  </a:cubicBezTo>
                  <a:cubicBezTo>
                    <a:pt x="375" y="867"/>
                    <a:pt x="341" y="874"/>
                    <a:pt x="272" y="894"/>
                  </a:cubicBezTo>
                  <a:cubicBezTo>
                    <a:pt x="204" y="913"/>
                    <a:pt x="126" y="938"/>
                    <a:pt x="98" y="950"/>
                  </a:cubicBezTo>
                  <a:cubicBezTo>
                    <a:pt x="85" y="955"/>
                    <a:pt x="85" y="957"/>
                    <a:pt x="99" y="954"/>
                  </a:cubicBezTo>
                  <a:cubicBezTo>
                    <a:pt x="168" y="882"/>
                    <a:pt x="219" y="806"/>
                    <a:pt x="248" y="731"/>
                  </a:cubicBezTo>
                  <a:cubicBezTo>
                    <a:pt x="226" y="705"/>
                    <a:pt x="131" y="694"/>
                    <a:pt x="0" y="703"/>
                  </a:cubicBezTo>
                  <a:cubicBezTo>
                    <a:pt x="131" y="648"/>
                    <a:pt x="234" y="592"/>
                    <a:pt x="229" y="579"/>
                  </a:cubicBezTo>
                  <a:cubicBezTo>
                    <a:pt x="229" y="579"/>
                    <a:pt x="228" y="578"/>
                    <a:pt x="227" y="578"/>
                  </a:cubicBezTo>
                  <a:cubicBezTo>
                    <a:pt x="172" y="510"/>
                    <a:pt x="93" y="458"/>
                    <a:pt x="0" y="427"/>
                  </a:cubicBezTo>
                  <a:cubicBezTo>
                    <a:pt x="90" y="435"/>
                    <a:pt x="182" y="435"/>
                    <a:pt x="269" y="427"/>
                  </a:cubicBezTo>
                  <a:cubicBezTo>
                    <a:pt x="234" y="342"/>
                    <a:pt x="176" y="249"/>
                    <a:pt x="99" y="155"/>
                  </a:cubicBez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62" name="Freeform 168"/>
            <p:cNvSpPr>
              <a:spLocks/>
            </p:cNvSpPr>
            <p:nvPr/>
          </p:nvSpPr>
          <p:spPr bwMode="auto">
            <a:xfrm>
              <a:off x="5637" y="1258"/>
              <a:ext cx="384" cy="363"/>
            </a:xfrm>
            <a:custGeom>
              <a:avLst/>
              <a:gdLst>
                <a:gd name="T0" fmla="*/ 0 w 1210"/>
                <a:gd name="T1" fmla="*/ 0 h 1209"/>
                <a:gd name="T2" fmla="*/ 0 w 1210"/>
                <a:gd name="T3" fmla="*/ 0 h 1209"/>
                <a:gd name="T4" fmla="*/ 0 w 1210"/>
                <a:gd name="T5" fmla="*/ 0 h 1209"/>
                <a:gd name="T6" fmla="*/ 0 w 1210"/>
                <a:gd name="T7" fmla="*/ 0 h 1209"/>
                <a:gd name="T8" fmla="*/ 0 w 1210"/>
                <a:gd name="T9" fmla="*/ 0 h 1209"/>
                <a:gd name="T10" fmla="*/ 0 w 1210"/>
                <a:gd name="T11" fmla="*/ 0 h 1209"/>
                <a:gd name="T12" fmla="*/ 0 w 1210"/>
                <a:gd name="T13" fmla="*/ 0 h 1209"/>
                <a:gd name="T14" fmla="*/ 0 w 1210"/>
                <a:gd name="T15" fmla="*/ 0 h 1209"/>
                <a:gd name="T16" fmla="*/ 0 w 1210"/>
                <a:gd name="T17" fmla="*/ 0 h 1209"/>
                <a:gd name="T18" fmla="*/ 0 w 1210"/>
                <a:gd name="T19" fmla="*/ 0 h 1209"/>
                <a:gd name="T20" fmla="*/ 0 w 1210"/>
                <a:gd name="T21" fmla="*/ 0 h 1209"/>
                <a:gd name="T22" fmla="*/ 0 w 1210"/>
                <a:gd name="T23" fmla="*/ 0 h 1209"/>
                <a:gd name="T24" fmla="*/ 0 w 1210"/>
                <a:gd name="T25" fmla="*/ 0 h 1209"/>
                <a:gd name="T26" fmla="*/ 0 w 1210"/>
                <a:gd name="T27" fmla="*/ 0 h 1209"/>
                <a:gd name="T28" fmla="*/ 0 w 1210"/>
                <a:gd name="T29" fmla="*/ 0 h 1209"/>
                <a:gd name="T30" fmla="*/ 0 w 1210"/>
                <a:gd name="T31" fmla="*/ 0 h 1209"/>
                <a:gd name="T32" fmla="*/ 0 w 1210"/>
                <a:gd name="T33" fmla="*/ 0 h 1209"/>
                <a:gd name="T34" fmla="*/ 0 w 1210"/>
                <a:gd name="T35" fmla="*/ 0 h 1209"/>
                <a:gd name="T36" fmla="*/ 0 w 1210"/>
                <a:gd name="T37" fmla="*/ 0 h 1209"/>
                <a:gd name="T38" fmla="*/ 0 w 1210"/>
                <a:gd name="T39" fmla="*/ 0 h 1209"/>
                <a:gd name="T40" fmla="*/ 0 w 1210"/>
                <a:gd name="T41" fmla="*/ 0 h 1209"/>
                <a:gd name="T42" fmla="*/ 0 w 1210"/>
                <a:gd name="T43" fmla="*/ 0 h 1209"/>
                <a:gd name="T44" fmla="*/ 0 w 1210"/>
                <a:gd name="T45" fmla="*/ 0 h 1209"/>
                <a:gd name="T46" fmla="*/ 0 w 1210"/>
                <a:gd name="T47" fmla="*/ 0 h 1209"/>
                <a:gd name="T48" fmla="*/ 0 w 1210"/>
                <a:gd name="T49" fmla="*/ 0 h 1209"/>
                <a:gd name="T50" fmla="*/ 0 w 1210"/>
                <a:gd name="T51" fmla="*/ 0 h 1209"/>
                <a:gd name="T52" fmla="*/ 0 w 1210"/>
                <a:gd name="T53" fmla="*/ 0 h 1209"/>
                <a:gd name="T54" fmla="*/ 0 w 1210"/>
                <a:gd name="T55" fmla="*/ 0 h 1209"/>
                <a:gd name="T56" fmla="*/ 0 w 1210"/>
                <a:gd name="T57" fmla="*/ 0 h 1209"/>
                <a:gd name="T58" fmla="*/ 0 w 1210"/>
                <a:gd name="T59" fmla="*/ 0 h 1209"/>
                <a:gd name="T60" fmla="*/ 0 w 1210"/>
                <a:gd name="T61" fmla="*/ 0 h 1209"/>
                <a:gd name="T62" fmla="*/ 0 w 1210"/>
                <a:gd name="T63" fmla="*/ 0 h 1209"/>
                <a:gd name="T64" fmla="*/ 0 w 1210"/>
                <a:gd name="T65" fmla="*/ 0 h 1209"/>
                <a:gd name="T66" fmla="*/ 0 w 1210"/>
                <a:gd name="T67" fmla="*/ 0 h 1209"/>
                <a:gd name="T68" fmla="*/ 0 w 1210"/>
                <a:gd name="T69" fmla="*/ 0 h 1209"/>
                <a:gd name="T70" fmla="*/ 0 w 1210"/>
                <a:gd name="T71" fmla="*/ 0 h 1209"/>
                <a:gd name="T72" fmla="*/ 0 w 1210"/>
                <a:gd name="T73" fmla="*/ 0 h 1209"/>
                <a:gd name="T74" fmla="*/ 0 w 1210"/>
                <a:gd name="T75" fmla="*/ 0 h 1209"/>
                <a:gd name="T76" fmla="*/ 0 w 1210"/>
                <a:gd name="T77" fmla="*/ 0 h 1209"/>
                <a:gd name="T78" fmla="*/ 0 w 1210"/>
                <a:gd name="T79" fmla="*/ 0 h 120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210" h="1209">
                  <a:moveTo>
                    <a:pt x="99" y="155"/>
                  </a:moveTo>
                  <a:cubicBezTo>
                    <a:pt x="159" y="230"/>
                    <a:pt x="253" y="290"/>
                    <a:pt x="368" y="326"/>
                  </a:cubicBezTo>
                  <a:cubicBezTo>
                    <a:pt x="364" y="216"/>
                    <a:pt x="357" y="115"/>
                    <a:pt x="347" y="25"/>
                  </a:cubicBezTo>
                  <a:cubicBezTo>
                    <a:pt x="369" y="113"/>
                    <a:pt x="421" y="193"/>
                    <a:pt x="496" y="255"/>
                  </a:cubicBezTo>
                  <a:cubicBezTo>
                    <a:pt x="511" y="260"/>
                    <a:pt x="556" y="145"/>
                    <a:pt x="595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4" y="144"/>
                    <a:pt x="658" y="256"/>
                    <a:pt x="694" y="251"/>
                  </a:cubicBezTo>
                  <a:cubicBezTo>
                    <a:pt x="694" y="251"/>
                    <a:pt x="694" y="251"/>
                    <a:pt x="694" y="251"/>
                  </a:cubicBezTo>
                  <a:cubicBezTo>
                    <a:pt x="759" y="191"/>
                    <a:pt x="819" y="122"/>
                    <a:pt x="871" y="46"/>
                  </a:cubicBezTo>
                  <a:lnTo>
                    <a:pt x="842" y="326"/>
                  </a:lnTo>
                  <a:cubicBezTo>
                    <a:pt x="930" y="299"/>
                    <a:pt x="1006" y="256"/>
                    <a:pt x="1065" y="201"/>
                  </a:cubicBezTo>
                  <a:cubicBezTo>
                    <a:pt x="1018" y="246"/>
                    <a:pt x="968" y="325"/>
                    <a:pt x="921" y="427"/>
                  </a:cubicBezTo>
                  <a:cubicBezTo>
                    <a:pt x="916" y="451"/>
                    <a:pt x="1015" y="463"/>
                    <a:pt x="1140" y="453"/>
                  </a:cubicBezTo>
                  <a:cubicBezTo>
                    <a:pt x="1157" y="451"/>
                    <a:pt x="1173" y="450"/>
                    <a:pt x="1189" y="448"/>
                  </a:cubicBezTo>
                  <a:cubicBezTo>
                    <a:pt x="1101" y="489"/>
                    <a:pt x="1026" y="533"/>
                    <a:pt x="966" y="578"/>
                  </a:cubicBezTo>
                  <a:cubicBezTo>
                    <a:pt x="1002" y="636"/>
                    <a:pt x="1093" y="682"/>
                    <a:pt x="1210" y="699"/>
                  </a:cubicBezTo>
                  <a:cubicBezTo>
                    <a:pt x="1047" y="719"/>
                    <a:pt x="918" y="755"/>
                    <a:pt x="921" y="778"/>
                  </a:cubicBezTo>
                  <a:cubicBezTo>
                    <a:pt x="921" y="778"/>
                    <a:pt x="921" y="778"/>
                    <a:pt x="921" y="778"/>
                  </a:cubicBezTo>
                  <a:cubicBezTo>
                    <a:pt x="959" y="847"/>
                    <a:pt x="1017" y="916"/>
                    <a:pt x="1090" y="979"/>
                  </a:cubicBezTo>
                  <a:cubicBezTo>
                    <a:pt x="971" y="952"/>
                    <a:pt x="881" y="923"/>
                    <a:pt x="842" y="900"/>
                  </a:cubicBezTo>
                  <a:cubicBezTo>
                    <a:pt x="839" y="994"/>
                    <a:pt x="839" y="1088"/>
                    <a:pt x="842" y="1180"/>
                  </a:cubicBezTo>
                  <a:cubicBezTo>
                    <a:pt x="818" y="1109"/>
                    <a:pt x="756" y="1029"/>
                    <a:pt x="665" y="954"/>
                  </a:cubicBezTo>
                  <a:cubicBezTo>
                    <a:pt x="634" y="952"/>
                    <a:pt x="603" y="1067"/>
                    <a:pt x="595" y="1209"/>
                  </a:cubicBezTo>
                  <a:cubicBezTo>
                    <a:pt x="562" y="1056"/>
                    <a:pt x="519" y="929"/>
                    <a:pt x="500" y="927"/>
                  </a:cubicBezTo>
                  <a:cubicBezTo>
                    <a:pt x="498" y="927"/>
                    <a:pt x="497" y="927"/>
                    <a:pt x="496" y="929"/>
                  </a:cubicBezTo>
                  <a:cubicBezTo>
                    <a:pt x="378" y="995"/>
                    <a:pt x="298" y="1077"/>
                    <a:pt x="298" y="1130"/>
                  </a:cubicBezTo>
                  <a:cubicBezTo>
                    <a:pt x="319" y="1056"/>
                    <a:pt x="336" y="972"/>
                    <a:pt x="347" y="879"/>
                  </a:cubicBezTo>
                  <a:cubicBezTo>
                    <a:pt x="375" y="867"/>
                    <a:pt x="341" y="874"/>
                    <a:pt x="272" y="894"/>
                  </a:cubicBezTo>
                  <a:cubicBezTo>
                    <a:pt x="204" y="913"/>
                    <a:pt x="126" y="938"/>
                    <a:pt x="98" y="950"/>
                  </a:cubicBezTo>
                  <a:cubicBezTo>
                    <a:pt x="85" y="955"/>
                    <a:pt x="85" y="957"/>
                    <a:pt x="99" y="954"/>
                  </a:cubicBezTo>
                  <a:cubicBezTo>
                    <a:pt x="168" y="882"/>
                    <a:pt x="219" y="806"/>
                    <a:pt x="248" y="731"/>
                  </a:cubicBezTo>
                  <a:cubicBezTo>
                    <a:pt x="226" y="705"/>
                    <a:pt x="131" y="694"/>
                    <a:pt x="0" y="703"/>
                  </a:cubicBezTo>
                  <a:cubicBezTo>
                    <a:pt x="131" y="648"/>
                    <a:pt x="234" y="592"/>
                    <a:pt x="229" y="579"/>
                  </a:cubicBezTo>
                  <a:cubicBezTo>
                    <a:pt x="229" y="579"/>
                    <a:pt x="228" y="578"/>
                    <a:pt x="227" y="578"/>
                  </a:cubicBezTo>
                  <a:cubicBezTo>
                    <a:pt x="172" y="510"/>
                    <a:pt x="93" y="458"/>
                    <a:pt x="0" y="427"/>
                  </a:cubicBezTo>
                  <a:cubicBezTo>
                    <a:pt x="90" y="435"/>
                    <a:pt x="182" y="435"/>
                    <a:pt x="269" y="427"/>
                  </a:cubicBezTo>
                  <a:cubicBezTo>
                    <a:pt x="234" y="342"/>
                    <a:pt x="176" y="249"/>
                    <a:pt x="99" y="155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63" name="Freeform 169"/>
            <p:cNvSpPr>
              <a:spLocks/>
            </p:cNvSpPr>
            <p:nvPr/>
          </p:nvSpPr>
          <p:spPr bwMode="auto">
            <a:xfrm>
              <a:off x="5715" y="1341"/>
              <a:ext cx="221" cy="196"/>
            </a:xfrm>
            <a:custGeom>
              <a:avLst/>
              <a:gdLst>
                <a:gd name="T0" fmla="*/ 0 w 693"/>
                <a:gd name="T1" fmla="*/ 0 h 653"/>
                <a:gd name="T2" fmla="*/ 0 w 693"/>
                <a:gd name="T3" fmla="*/ 0 h 653"/>
                <a:gd name="T4" fmla="*/ 0 w 693"/>
                <a:gd name="T5" fmla="*/ 0 h 653"/>
                <a:gd name="T6" fmla="*/ 0 w 693"/>
                <a:gd name="T7" fmla="*/ 0 h 653"/>
                <a:gd name="T8" fmla="*/ 0 w 693"/>
                <a:gd name="T9" fmla="*/ 0 h 653"/>
                <a:gd name="T10" fmla="*/ 0 w 693"/>
                <a:gd name="T11" fmla="*/ 0 h 6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93" h="653">
                  <a:moveTo>
                    <a:pt x="0" y="327"/>
                  </a:moveTo>
                  <a:cubicBezTo>
                    <a:pt x="0" y="146"/>
                    <a:pt x="155" y="0"/>
                    <a:pt x="347" y="0"/>
                  </a:cubicBezTo>
                  <a:cubicBezTo>
                    <a:pt x="538" y="0"/>
                    <a:pt x="693" y="146"/>
                    <a:pt x="693" y="327"/>
                  </a:cubicBezTo>
                  <a:cubicBezTo>
                    <a:pt x="693" y="327"/>
                    <a:pt x="693" y="327"/>
                    <a:pt x="693" y="327"/>
                  </a:cubicBezTo>
                  <a:cubicBezTo>
                    <a:pt x="693" y="507"/>
                    <a:pt x="538" y="653"/>
                    <a:pt x="347" y="653"/>
                  </a:cubicBezTo>
                  <a:cubicBezTo>
                    <a:pt x="155" y="653"/>
                    <a:pt x="0" y="507"/>
                    <a:pt x="0" y="327"/>
                  </a:cubicBezTo>
                </a:path>
              </a:pathLst>
            </a:custGeom>
            <a:solidFill>
              <a:srgbClr val="FF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64" name="Freeform 170"/>
            <p:cNvSpPr>
              <a:spLocks/>
            </p:cNvSpPr>
            <p:nvPr/>
          </p:nvSpPr>
          <p:spPr bwMode="auto">
            <a:xfrm>
              <a:off x="5715" y="1341"/>
              <a:ext cx="221" cy="196"/>
            </a:xfrm>
            <a:custGeom>
              <a:avLst/>
              <a:gdLst>
                <a:gd name="T0" fmla="*/ 0 w 221"/>
                <a:gd name="T1" fmla="*/ 98 h 196"/>
                <a:gd name="T2" fmla="*/ 111 w 221"/>
                <a:gd name="T3" fmla="*/ 0 h 196"/>
                <a:gd name="T4" fmla="*/ 221 w 221"/>
                <a:gd name="T5" fmla="*/ 98 h 196"/>
                <a:gd name="T6" fmla="*/ 221 w 221"/>
                <a:gd name="T7" fmla="*/ 98 h 196"/>
                <a:gd name="T8" fmla="*/ 111 w 221"/>
                <a:gd name="T9" fmla="*/ 196 h 196"/>
                <a:gd name="T10" fmla="*/ 0 w 221"/>
                <a:gd name="T11" fmla="*/ 98 h 1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1" h="196">
                  <a:moveTo>
                    <a:pt x="0" y="98"/>
                  </a:moveTo>
                  <a:cubicBezTo>
                    <a:pt x="0" y="44"/>
                    <a:pt x="50" y="0"/>
                    <a:pt x="111" y="0"/>
                  </a:cubicBezTo>
                  <a:cubicBezTo>
                    <a:pt x="172" y="0"/>
                    <a:pt x="221" y="44"/>
                    <a:pt x="221" y="98"/>
                  </a:cubicBezTo>
                  <a:cubicBezTo>
                    <a:pt x="221" y="98"/>
                    <a:pt x="221" y="98"/>
                    <a:pt x="221" y="98"/>
                  </a:cubicBezTo>
                  <a:cubicBezTo>
                    <a:pt x="221" y="152"/>
                    <a:pt x="172" y="196"/>
                    <a:pt x="111" y="196"/>
                  </a:cubicBezTo>
                  <a:cubicBezTo>
                    <a:pt x="50" y="196"/>
                    <a:pt x="0" y="152"/>
                    <a:pt x="0" y="98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65" name="Freeform 171"/>
            <p:cNvSpPr>
              <a:spLocks/>
            </p:cNvSpPr>
            <p:nvPr/>
          </p:nvSpPr>
          <p:spPr bwMode="auto">
            <a:xfrm>
              <a:off x="1378" y="2772"/>
              <a:ext cx="57" cy="54"/>
            </a:xfrm>
            <a:custGeom>
              <a:avLst/>
              <a:gdLst>
                <a:gd name="T0" fmla="*/ 0 w 181"/>
                <a:gd name="T1" fmla="*/ 0 h 182"/>
                <a:gd name="T2" fmla="*/ 0 w 181"/>
                <a:gd name="T3" fmla="*/ 0 h 182"/>
                <a:gd name="T4" fmla="*/ 0 w 181"/>
                <a:gd name="T5" fmla="*/ 0 h 182"/>
                <a:gd name="T6" fmla="*/ 0 w 181"/>
                <a:gd name="T7" fmla="*/ 0 h 182"/>
                <a:gd name="T8" fmla="*/ 0 w 181"/>
                <a:gd name="T9" fmla="*/ 0 h 182"/>
                <a:gd name="T10" fmla="*/ 0 w 181"/>
                <a:gd name="T11" fmla="*/ 0 h 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" h="182">
                  <a:moveTo>
                    <a:pt x="181" y="91"/>
                  </a:moveTo>
                  <a:cubicBezTo>
                    <a:pt x="181" y="41"/>
                    <a:pt x="140" y="0"/>
                    <a:pt x="90" y="0"/>
                  </a:cubicBezTo>
                  <a:cubicBezTo>
                    <a:pt x="40" y="0"/>
                    <a:pt x="0" y="41"/>
                    <a:pt x="0" y="91"/>
                  </a:cubicBezTo>
                  <a:cubicBezTo>
                    <a:pt x="0" y="141"/>
                    <a:pt x="40" y="182"/>
                    <a:pt x="90" y="182"/>
                  </a:cubicBezTo>
                  <a:cubicBezTo>
                    <a:pt x="140" y="182"/>
                    <a:pt x="181" y="141"/>
                    <a:pt x="181" y="91"/>
                  </a:cubicBezTo>
                  <a:cubicBezTo>
                    <a:pt x="181" y="91"/>
                    <a:pt x="181" y="91"/>
                    <a:pt x="181" y="9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66" name="Freeform 172"/>
            <p:cNvSpPr>
              <a:spLocks/>
            </p:cNvSpPr>
            <p:nvPr/>
          </p:nvSpPr>
          <p:spPr bwMode="auto">
            <a:xfrm>
              <a:off x="1378" y="2772"/>
              <a:ext cx="57" cy="54"/>
            </a:xfrm>
            <a:custGeom>
              <a:avLst/>
              <a:gdLst>
                <a:gd name="T0" fmla="*/ 57 w 57"/>
                <a:gd name="T1" fmla="*/ 27 h 54"/>
                <a:gd name="T2" fmla="*/ 28 w 57"/>
                <a:gd name="T3" fmla="*/ 0 h 54"/>
                <a:gd name="T4" fmla="*/ 0 w 57"/>
                <a:gd name="T5" fmla="*/ 27 h 54"/>
                <a:gd name="T6" fmla="*/ 28 w 57"/>
                <a:gd name="T7" fmla="*/ 54 h 54"/>
                <a:gd name="T8" fmla="*/ 57 w 57"/>
                <a:gd name="T9" fmla="*/ 27 h 54"/>
                <a:gd name="T10" fmla="*/ 57 w 57"/>
                <a:gd name="T11" fmla="*/ 27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" h="54">
                  <a:moveTo>
                    <a:pt x="57" y="27"/>
                  </a:moveTo>
                  <a:cubicBezTo>
                    <a:pt x="57" y="12"/>
                    <a:pt x="44" y="0"/>
                    <a:pt x="28" y="0"/>
                  </a:cubicBezTo>
                  <a:cubicBezTo>
                    <a:pt x="13" y="0"/>
                    <a:pt x="0" y="12"/>
                    <a:pt x="0" y="27"/>
                  </a:cubicBezTo>
                  <a:cubicBezTo>
                    <a:pt x="0" y="42"/>
                    <a:pt x="13" y="54"/>
                    <a:pt x="28" y="54"/>
                  </a:cubicBezTo>
                  <a:cubicBezTo>
                    <a:pt x="44" y="54"/>
                    <a:pt x="57" y="42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67" name="Line 173"/>
            <p:cNvSpPr>
              <a:spLocks noChangeShapeType="1"/>
            </p:cNvSpPr>
            <p:nvPr/>
          </p:nvSpPr>
          <p:spPr bwMode="auto">
            <a:xfrm>
              <a:off x="1022" y="2799"/>
              <a:ext cx="356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68" name="Freeform 174"/>
            <p:cNvSpPr>
              <a:spLocks noEditPoints="1"/>
            </p:cNvSpPr>
            <p:nvPr/>
          </p:nvSpPr>
          <p:spPr bwMode="auto">
            <a:xfrm>
              <a:off x="2051" y="2772"/>
              <a:ext cx="2365" cy="54"/>
            </a:xfrm>
            <a:custGeom>
              <a:avLst/>
              <a:gdLst>
                <a:gd name="T0" fmla="*/ 0 w 7438"/>
                <a:gd name="T1" fmla="*/ 0 h 182"/>
                <a:gd name="T2" fmla="*/ 0 w 7438"/>
                <a:gd name="T3" fmla="*/ 0 h 182"/>
                <a:gd name="T4" fmla="*/ 0 w 7438"/>
                <a:gd name="T5" fmla="*/ 0 h 182"/>
                <a:gd name="T6" fmla="*/ 0 w 7438"/>
                <a:gd name="T7" fmla="*/ 0 h 182"/>
                <a:gd name="T8" fmla="*/ 0 w 7438"/>
                <a:gd name="T9" fmla="*/ 0 h 182"/>
                <a:gd name="T10" fmla="*/ 0 w 7438"/>
                <a:gd name="T11" fmla="*/ 0 h 182"/>
                <a:gd name="T12" fmla="*/ 3 w 7438"/>
                <a:gd name="T13" fmla="*/ 0 h 182"/>
                <a:gd name="T14" fmla="*/ 3 w 7438"/>
                <a:gd name="T15" fmla="*/ 0 h 182"/>
                <a:gd name="T16" fmla="*/ 3 w 7438"/>
                <a:gd name="T17" fmla="*/ 0 h 182"/>
                <a:gd name="T18" fmla="*/ 3 w 7438"/>
                <a:gd name="T19" fmla="*/ 0 h 182"/>
                <a:gd name="T20" fmla="*/ 3 w 7438"/>
                <a:gd name="T21" fmla="*/ 0 h 182"/>
                <a:gd name="T22" fmla="*/ 3 w 7438"/>
                <a:gd name="T23" fmla="*/ 0 h 182"/>
                <a:gd name="T24" fmla="*/ 3 w 7438"/>
                <a:gd name="T25" fmla="*/ 0 h 1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438" h="182">
                  <a:moveTo>
                    <a:pt x="0" y="91"/>
                  </a:moveTo>
                  <a:cubicBezTo>
                    <a:pt x="0" y="141"/>
                    <a:pt x="41" y="182"/>
                    <a:pt x="91" y="182"/>
                  </a:cubicBezTo>
                  <a:cubicBezTo>
                    <a:pt x="141" y="182"/>
                    <a:pt x="182" y="141"/>
                    <a:pt x="182" y="91"/>
                  </a:cubicBezTo>
                  <a:cubicBezTo>
                    <a:pt x="182" y="91"/>
                    <a:pt x="182" y="91"/>
                    <a:pt x="182" y="91"/>
                  </a:cubicBezTo>
                  <a:cubicBezTo>
                    <a:pt x="182" y="41"/>
                    <a:pt x="141" y="0"/>
                    <a:pt x="91" y="0"/>
                  </a:cubicBezTo>
                  <a:cubicBezTo>
                    <a:pt x="41" y="0"/>
                    <a:pt x="0" y="41"/>
                    <a:pt x="0" y="91"/>
                  </a:cubicBezTo>
                  <a:close/>
                  <a:moveTo>
                    <a:pt x="7438" y="91"/>
                  </a:moveTo>
                  <a:cubicBezTo>
                    <a:pt x="7438" y="41"/>
                    <a:pt x="7398" y="0"/>
                    <a:pt x="7348" y="0"/>
                  </a:cubicBezTo>
                  <a:cubicBezTo>
                    <a:pt x="7298" y="0"/>
                    <a:pt x="7257" y="41"/>
                    <a:pt x="7257" y="91"/>
                  </a:cubicBezTo>
                  <a:cubicBezTo>
                    <a:pt x="7257" y="91"/>
                    <a:pt x="7257" y="91"/>
                    <a:pt x="7257" y="91"/>
                  </a:cubicBezTo>
                  <a:cubicBezTo>
                    <a:pt x="7257" y="141"/>
                    <a:pt x="7298" y="182"/>
                    <a:pt x="7348" y="182"/>
                  </a:cubicBezTo>
                  <a:cubicBezTo>
                    <a:pt x="7398" y="182"/>
                    <a:pt x="7438" y="141"/>
                    <a:pt x="7438" y="91"/>
                  </a:cubicBezTo>
                  <a:cubicBezTo>
                    <a:pt x="7438" y="91"/>
                    <a:pt x="7438" y="91"/>
                    <a:pt x="7438" y="9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69" name="Freeform 175"/>
            <p:cNvSpPr>
              <a:spLocks noEditPoints="1"/>
            </p:cNvSpPr>
            <p:nvPr/>
          </p:nvSpPr>
          <p:spPr bwMode="auto">
            <a:xfrm>
              <a:off x="2051" y="2772"/>
              <a:ext cx="2365" cy="54"/>
            </a:xfrm>
            <a:custGeom>
              <a:avLst/>
              <a:gdLst>
                <a:gd name="T0" fmla="*/ 0 w 7438"/>
                <a:gd name="T1" fmla="*/ 0 h 182"/>
                <a:gd name="T2" fmla="*/ 0 w 7438"/>
                <a:gd name="T3" fmla="*/ 0 h 182"/>
                <a:gd name="T4" fmla="*/ 0 w 7438"/>
                <a:gd name="T5" fmla="*/ 0 h 182"/>
                <a:gd name="T6" fmla="*/ 0 w 7438"/>
                <a:gd name="T7" fmla="*/ 0 h 182"/>
                <a:gd name="T8" fmla="*/ 0 w 7438"/>
                <a:gd name="T9" fmla="*/ 0 h 182"/>
                <a:gd name="T10" fmla="*/ 0 w 7438"/>
                <a:gd name="T11" fmla="*/ 0 h 182"/>
                <a:gd name="T12" fmla="*/ 3 w 7438"/>
                <a:gd name="T13" fmla="*/ 0 h 182"/>
                <a:gd name="T14" fmla="*/ 3 w 7438"/>
                <a:gd name="T15" fmla="*/ 0 h 182"/>
                <a:gd name="T16" fmla="*/ 3 w 7438"/>
                <a:gd name="T17" fmla="*/ 0 h 182"/>
                <a:gd name="T18" fmla="*/ 3 w 7438"/>
                <a:gd name="T19" fmla="*/ 0 h 182"/>
                <a:gd name="T20" fmla="*/ 3 w 7438"/>
                <a:gd name="T21" fmla="*/ 0 h 182"/>
                <a:gd name="T22" fmla="*/ 3 w 7438"/>
                <a:gd name="T23" fmla="*/ 0 h 182"/>
                <a:gd name="T24" fmla="*/ 3 w 7438"/>
                <a:gd name="T25" fmla="*/ 0 h 1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438" h="182">
                  <a:moveTo>
                    <a:pt x="0" y="91"/>
                  </a:moveTo>
                  <a:cubicBezTo>
                    <a:pt x="0" y="141"/>
                    <a:pt x="41" y="182"/>
                    <a:pt x="91" y="182"/>
                  </a:cubicBezTo>
                  <a:cubicBezTo>
                    <a:pt x="141" y="182"/>
                    <a:pt x="182" y="141"/>
                    <a:pt x="182" y="91"/>
                  </a:cubicBezTo>
                  <a:cubicBezTo>
                    <a:pt x="182" y="91"/>
                    <a:pt x="182" y="91"/>
                    <a:pt x="182" y="91"/>
                  </a:cubicBezTo>
                  <a:cubicBezTo>
                    <a:pt x="182" y="41"/>
                    <a:pt x="141" y="0"/>
                    <a:pt x="91" y="0"/>
                  </a:cubicBezTo>
                  <a:cubicBezTo>
                    <a:pt x="41" y="0"/>
                    <a:pt x="0" y="41"/>
                    <a:pt x="0" y="91"/>
                  </a:cubicBezTo>
                  <a:close/>
                  <a:moveTo>
                    <a:pt x="7438" y="91"/>
                  </a:moveTo>
                  <a:cubicBezTo>
                    <a:pt x="7438" y="41"/>
                    <a:pt x="7398" y="0"/>
                    <a:pt x="7348" y="0"/>
                  </a:cubicBezTo>
                  <a:cubicBezTo>
                    <a:pt x="7298" y="0"/>
                    <a:pt x="7257" y="41"/>
                    <a:pt x="7257" y="91"/>
                  </a:cubicBezTo>
                  <a:cubicBezTo>
                    <a:pt x="7257" y="91"/>
                    <a:pt x="7257" y="91"/>
                    <a:pt x="7257" y="91"/>
                  </a:cubicBezTo>
                  <a:cubicBezTo>
                    <a:pt x="7257" y="141"/>
                    <a:pt x="7298" y="182"/>
                    <a:pt x="7348" y="182"/>
                  </a:cubicBezTo>
                  <a:cubicBezTo>
                    <a:pt x="7398" y="182"/>
                    <a:pt x="7438" y="141"/>
                    <a:pt x="7438" y="91"/>
                  </a:cubicBezTo>
                  <a:cubicBezTo>
                    <a:pt x="7438" y="91"/>
                    <a:pt x="7438" y="91"/>
                    <a:pt x="7438" y="91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70" name="Line 176"/>
            <p:cNvSpPr>
              <a:spLocks noChangeShapeType="1"/>
            </p:cNvSpPr>
            <p:nvPr/>
          </p:nvSpPr>
          <p:spPr bwMode="auto">
            <a:xfrm>
              <a:off x="2109" y="2799"/>
              <a:ext cx="2249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71" name="Line 177"/>
            <p:cNvSpPr>
              <a:spLocks noChangeShapeType="1"/>
            </p:cNvSpPr>
            <p:nvPr/>
          </p:nvSpPr>
          <p:spPr bwMode="auto">
            <a:xfrm>
              <a:off x="1378" y="2799"/>
              <a:ext cx="263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72" name="Line 178"/>
            <p:cNvSpPr>
              <a:spLocks noChangeShapeType="1"/>
            </p:cNvSpPr>
            <p:nvPr/>
          </p:nvSpPr>
          <p:spPr bwMode="auto">
            <a:xfrm>
              <a:off x="1858" y="2799"/>
              <a:ext cx="251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73" name="Freeform 190"/>
            <p:cNvSpPr>
              <a:spLocks/>
            </p:cNvSpPr>
            <p:nvPr/>
          </p:nvSpPr>
          <p:spPr bwMode="auto">
            <a:xfrm>
              <a:off x="4354" y="2863"/>
              <a:ext cx="58" cy="54"/>
            </a:xfrm>
            <a:custGeom>
              <a:avLst/>
              <a:gdLst>
                <a:gd name="T0" fmla="*/ 0 w 181"/>
                <a:gd name="T1" fmla="*/ 0 h 181"/>
                <a:gd name="T2" fmla="*/ 0 w 181"/>
                <a:gd name="T3" fmla="*/ 0 h 181"/>
                <a:gd name="T4" fmla="*/ 0 w 181"/>
                <a:gd name="T5" fmla="*/ 0 h 181"/>
                <a:gd name="T6" fmla="*/ 0 w 181"/>
                <a:gd name="T7" fmla="*/ 0 h 181"/>
                <a:gd name="T8" fmla="*/ 0 w 181"/>
                <a:gd name="T9" fmla="*/ 0 h 181"/>
                <a:gd name="T10" fmla="*/ 0 w 181"/>
                <a:gd name="T11" fmla="*/ 0 h 1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" h="181">
                  <a:moveTo>
                    <a:pt x="0" y="91"/>
                  </a:moveTo>
                  <a:cubicBezTo>
                    <a:pt x="0" y="141"/>
                    <a:pt x="40" y="181"/>
                    <a:pt x="91" y="181"/>
                  </a:cubicBezTo>
                  <a:cubicBezTo>
                    <a:pt x="141" y="181"/>
                    <a:pt x="181" y="141"/>
                    <a:pt x="181" y="91"/>
                  </a:cubicBezTo>
                  <a:cubicBezTo>
                    <a:pt x="181" y="91"/>
                    <a:pt x="181" y="91"/>
                    <a:pt x="181" y="91"/>
                  </a:cubicBezTo>
                  <a:cubicBezTo>
                    <a:pt x="181" y="40"/>
                    <a:pt x="141" y="0"/>
                    <a:pt x="91" y="0"/>
                  </a:cubicBezTo>
                  <a:cubicBezTo>
                    <a:pt x="40" y="0"/>
                    <a:pt x="0" y="40"/>
                    <a:pt x="0" y="91"/>
                  </a:cubicBez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74" name="Freeform 191"/>
            <p:cNvSpPr>
              <a:spLocks/>
            </p:cNvSpPr>
            <p:nvPr/>
          </p:nvSpPr>
          <p:spPr bwMode="auto">
            <a:xfrm>
              <a:off x="4354" y="2863"/>
              <a:ext cx="58" cy="54"/>
            </a:xfrm>
            <a:custGeom>
              <a:avLst/>
              <a:gdLst>
                <a:gd name="T0" fmla="*/ 0 w 58"/>
                <a:gd name="T1" fmla="*/ 27 h 54"/>
                <a:gd name="T2" fmla="*/ 29 w 58"/>
                <a:gd name="T3" fmla="*/ 54 h 54"/>
                <a:gd name="T4" fmla="*/ 58 w 58"/>
                <a:gd name="T5" fmla="*/ 27 h 54"/>
                <a:gd name="T6" fmla="*/ 58 w 58"/>
                <a:gd name="T7" fmla="*/ 27 h 54"/>
                <a:gd name="T8" fmla="*/ 29 w 58"/>
                <a:gd name="T9" fmla="*/ 0 h 54"/>
                <a:gd name="T10" fmla="*/ 0 w 58"/>
                <a:gd name="T11" fmla="*/ 27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8" h="54">
                  <a:moveTo>
                    <a:pt x="0" y="27"/>
                  </a:moveTo>
                  <a:cubicBezTo>
                    <a:pt x="0" y="42"/>
                    <a:pt x="13" y="54"/>
                    <a:pt x="29" y="54"/>
                  </a:cubicBezTo>
                  <a:cubicBezTo>
                    <a:pt x="45" y="54"/>
                    <a:pt x="58" y="42"/>
                    <a:pt x="58" y="27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58" y="12"/>
                    <a:pt x="45" y="0"/>
                    <a:pt x="29" y="0"/>
                  </a:cubicBezTo>
                  <a:cubicBezTo>
                    <a:pt x="13" y="0"/>
                    <a:pt x="0" y="12"/>
                    <a:pt x="0" y="27"/>
                  </a:cubicBezTo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75" name="Line 192"/>
            <p:cNvSpPr>
              <a:spLocks noChangeShapeType="1"/>
            </p:cNvSpPr>
            <p:nvPr/>
          </p:nvSpPr>
          <p:spPr bwMode="auto">
            <a:xfrm>
              <a:off x="4412" y="2890"/>
              <a:ext cx="129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76" name="Freeform 193"/>
            <p:cNvSpPr>
              <a:spLocks noEditPoints="1"/>
            </p:cNvSpPr>
            <p:nvPr/>
          </p:nvSpPr>
          <p:spPr bwMode="auto">
            <a:xfrm>
              <a:off x="4358" y="2681"/>
              <a:ext cx="865" cy="55"/>
            </a:xfrm>
            <a:custGeom>
              <a:avLst/>
              <a:gdLst>
                <a:gd name="T0" fmla="*/ 0 w 2721"/>
                <a:gd name="T1" fmla="*/ 0 h 182"/>
                <a:gd name="T2" fmla="*/ 0 w 2721"/>
                <a:gd name="T3" fmla="*/ 0 h 182"/>
                <a:gd name="T4" fmla="*/ 0 w 2721"/>
                <a:gd name="T5" fmla="*/ 0 h 182"/>
                <a:gd name="T6" fmla="*/ 0 w 2721"/>
                <a:gd name="T7" fmla="*/ 0 h 182"/>
                <a:gd name="T8" fmla="*/ 0 w 2721"/>
                <a:gd name="T9" fmla="*/ 0 h 182"/>
                <a:gd name="T10" fmla="*/ 0 w 2721"/>
                <a:gd name="T11" fmla="*/ 0 h 182"/>
                <a:gd name="T12" fmla="*/ 1 w 2721"/>
                <a:gd name="T13" fmla="*/ 0 h 182"/>
                <a:gd name="T14" fmla="*/ 1 w 2721"/>
                <a:gd name="T15" fmla="*/ 0 h 182"/>
                <a:gd name="T16" fmla="*/ 1 w 2721"/>
                <a:gd name="T17" fmla="*/ 0 h 182"/>
                <a:gd name="T18" fmla="*/ 1 w 2721"/>
                <a:gd name="T19" fmla="*/ 0 h 182"/>
                <a:gd name="T20" fmla="*/ 1 w 2721"/>
                <a:gd name="T21" fmla="*/ 0 h 182"/>
                <a:gd name="T22" fmla="*/ 1 w 2721"/>
                <a:gd name="T23" fmla="*/ 0 h 182"/>
                <a:gd name="T24" fmla="*/ 1 w 2721"/>
                <a:gd name="T25" fmla="*/ 0 h 1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21" h="182">
                  <a:moveTo>
                    <a:pt x="0" y="91"/>
                  </a:moveTo>
                  <a:cubicBezTo>
                    <a:pt x="0" y="141"/>
                    <a:pt x="41" y="182"/>
                    <a:pt x="91" y="182"/>
                  </a:cubicBezTo>
                  <a:cubicBezTo>
                    <a:pt x="141" y="182"/>
                    <a:pt x="181" y="141"/>
                    <a:pt x="181" y="91"/>
                  </a:cubicBezTo>
                  <a:cubicBezTo>
                    <a:pt x="181" y="91"/>
                    <a:pt x="181" y="91"/>
                    <a:pt x="181" y="91"/>
                  </a:cubicBezTo>
                  <a:cubicBezTo>
                    <a:pt x="181" y="41"/>
                    <a:pt x="141" y="0"/>
                    <a:pt x="91" y="0"/>
                  </a:cubicBezTo>
                  <a:cubicBezTo>
                    <a:pt x="41" y="0"/>
                    <a:pt x="0" y="41"/>
                    <a:pt x="0" y="91"/>
                  </a:cubicBezTo>
                  <a:close/>
                  <a:moveTo>
                    <a:pt x="2721" y="91"/>
                  </a:moveTo>
                  <a:cubicBezTo>
                    <a:pt x="2721" y="41"/>
                    <a:pt x="2681" y="0"/>
                    <a:pt x="2630" y="0"/>
                  </a:cubicBezTo>
                  <a:cubicBezTo>
                    <a:pt x="2580" y="0"/>
                    <a:pt x="2540" y="41"/>
                    <a:pt x="2540" y="91"/>
                  </a:cubicBezTo>
                  <a:cubicBezTo>
                    <a:pt x="2540" y="91"/>
                    <a:pt x="2540" y="91"/>
                    <a:pt x="2540" y="91"/>
                  </a:cubicBezTo>
                  <a:cubicBezTo>
                    <a:pt x="2540" y="141"/>
                    <a:pt x="2580" y="182"/>
                    <a:pt x="2630" y="182"/>
                  </a:cubicBezTo>
                  <a:cubicBezTo>
                    <a:pt x="2681" y="182"/>
                    <a:pt x="2721" y="141"/>
                    <a:pt x="2721" y="91"/>
                  </a:cubicBezTo>
                  <a:cubicBezTo>
                    <a:pt x="2721" y="91"/>
                    <a:pt x="2721" y="91"/>
                    <a:pt x="2721" y="9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077" name="Freeform 194"/>
            <p:cNvSpPr>
              <a:spLocks noEditPoints="1"/>
            </p:cNvSpPr>
            <p:nvPr/>
          </p:nvSpPr>
          <p:spPr bwMode="auto">
            <a:xfrm>
              <a:off x="4358" y="2681"/>
              <a:ext cx="865" cy="55"/>
            </a:xfrm>
            <a:custGeom>
              <a:avLst/>
              <a:gdLst>
                <a:gd name="T0" fmla="*/ 0 w 2721"/>
                <a:gd name="T1" fmla="*/ 0 h 182"/>
                <a:gd name="T2" fmla="*/ 0 w 2721"/>
                <a:gd name="T3" fmla="*/ 0 h 182"/>
                <a:gd name="T4" fmla="*/ 0 w 2721"/>
                <a:gd name="T5" fmla="*/ 0 h 182"/>
                <a:gd name="T6" fmla="*/ 0 w 2721"/>
                <a:gd name="T7" fmla="*/ 0 h 182"/>
                <a:gd name="T8" fmla="*/ 0 w 2721"/>
                <a:gd name="T9" fmla="*/ 0 h 182"/>
                <a:gd name="T10" fmla="*/ 0 w 2721"/>
                <a:gd name="T11" fmla="*/ 0 h 182"/>
                <a:gd name="T12" fmla="*/ 1 w 2721"/>
                <a:gd name="T13" fmla="*/ 0 h 182"/>
                <a:gd name="T14" fmla="*/ 1 w 2721"/>
                <a:gd name="T15" fmla="*/ 0 h 182"/>
                <a:gd name="T16" fmla="*/ 1 w 2721"/>
                <a:gd name="T17" fmla="*/ 0 h 182"/>
                <a:gd name="T18" fmla="*/ 1 w 2721"/>
                <a:gd name="T19" fmla="*/ 0 h 182"/>
                <a:gd name="T20" fmla="*/ 1 w 2721"/>
                <a:gd name="T21" fmla="*/ 0 h 182"/>
                <a:gd name="T22" fmla="*/ 1 w 2721"/>
                <a:gd name="T23" fmla="*/ 0 h 182"/>
                <a:gd name="T24" fmla="*/ 1 w 2721"/>
                <a:gd name="T25" fmla="*/ 0 h 1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21" h="182">
                  <a:moveTo>
                    <a:pt x="0" y="91"/>
                  </a:moveTo>
                  <a:cubicBezTo>
                    <a:pt x="0" y="141"/>
                    <a:pt x="41" y="182"/>
                    <a:pt x="91" y="182"/>
                  </a:cubicBezTo>
                  <a:cubicBezTo>
                    <a:pt x="141" y="182"/>
                    <a:pt x="181" y="141"/>
                    <a:pt x="181" y="91"/>
                  </a:cubicBezTo>
                  <a:cubicBezTo>
                    <a:pt x="181" y="91"/>
                    <a:pt x="181" y="91"/>
                    <a:pt x="181" y="91"/>
                  </a:cubicBezTo>
                  <a:cubicBezTo>
                    <a:pt x="181" y="41"/>
                    <a:pt x="141" y="0"/>
                    <a:pt x="91" y="0"/>
                  </a:cubicBezTo>
                  <a:cubicBezTo>
                    <a:pt x="41" y="0"/>
                    <a:pt x="0" y="41"/>
                    <a:pt x="0" y="91"/>
                  </a:cubicBezTo>
                  <a:close/>
                  <a:moveTo>
                    <a:pt x="2721" y="91"/>
                  </a:moveTo>
                  <a:cubicBezTo>
                    <a:pt x="2721" y="41"/>
                    <a:pt x="2681" y="0"/>
                    <a:pt x="2630" y="0"/>
                  </a:cubicBezTo>
                  <a:cubicBezTo>
                    <a:pt x="2580" y="0"/>
                    <a:pt x="2540" y="41"/>
                    <a:pt x="2540" y="91"/>
                  </a:cubicBezTo>
                  <a:cubicBezTo>
                    <a:pt x="2540" y="91"/>
                    <a:pt x="2540" y="91"/>
                    <a:pt x="2540" y="91"/>
                  </a:cubicBezTo>
                  <a:cubicBezTo>
                    <a:pt x="2540" y="141"/>
                    <a:pt x="2580" y="182"/>
                    <a:pt x="2630" y="182"/>
                  </a:cubicBezTo>
                  <a:cubicBezTo>
                    <a:pt x="2681" y="182"/>
                    <a:pt x="2721" y="141"/>
                    <a:pt x="2721" y="91"/>
                  </a:cubicBezTo>
                  <a:cubicBezTo>
                    <a:pt x="2721" y="91"/>
                    <a:pt x="2721" y="91"/>
                    <a:pt x="2721" y="91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78" name="Line 195"/>
            <p:cNvSpPr>
              <a:spLocks noChangeShapeType="1"/>
            </p:cNvSpPr>
            <p:nvPr/>
          </p:nvSpPr>
          <p:spPr bwMode="auto">
            <a:xfrm>
              <a:off x="4416" y="2709"/>
              <a:ext cx="750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79" name="Line 196"/>
            <p:cNvSpPr>
              <a:spLocks noChangeShapeType="1"/>
            </p:cNvSpPr>
            <p:nvPr/>
          </p:nvSpPr>
          <p:spPr bwMode="auto">
            <a:xfrm flipV="1">
              <a:off x="5204" y="1776"/>
              <a:ext cx="1" cy="117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80" name="Line 197"/>
            <p:cNvSpPr>
              <a:spLocks noChangeShapeType="1"/>
            </p:cNvSpPr>
            <p:nvPr/>
          </p:nvSpPr>
          <p:spPr bwMode="auto">
            <a:xfrm>
              <a:off x="5146" y="1794"/>
              <a:ext cx="116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81" name="Freeform 198"/>
            <p:cNvSpPr>
              <a:spLocks/>
            </p:cNvSpPr>
            <p:nvPr/>
          </p:nvSpPr>
          <p:spPr bwMode="auto">
            <a:xfrm>
              <a:off x="4301" y="1794"/>
              <a:ext cx="961" cy="95"/>
            </a:xfrm>
            <a:custGeom>
              <a:avLst/>
              <a:gdLst>
                <a:gd name="T0" fmla="*/ 0 w 961"/>
                <a:gd name="T1" fmla="*/ 0 h 95"/>
                <a:gd name="T2" fmla="*/ 961 w 961"/>
                <a:gd name="T3" fmla="*/ 0 h 9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61" h="95">
                  <a:moveTo>
                    <a:pt x="0" y="0"/>
                  </a:moveTo>
                  <a:cubicBezTo>
                    <a:pt x="269" y="95"/>
                    <a:pt x="691" y="95"/>
                    <a:pt x="961" y="0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82" name="Freeform 199"/>
            <p:cNvSpPr>
              <a:spLocks/>
            </p:cNvSpPr>
            <p:nvPr/>
          </p:nvSpPr>
          <p:spPr bwMode="auto">
            <a:xfrm>
              <a:off x="4243" y="1794"/>
              <a:ext cx="961" cy="107"/>
            </a:xfrm>
            <a:custGeom>
              <a:avLst/>
              <a:gdLst>
                <a:gd name="T0" fmla="*/ 0 w 961"/>
                <a:gd name="T1" fmla="*/ 0 h 107"/>
                <a:gd name="T2" fmla="*/ 961 w 961"/>
                <a:gd name="T3" fmla="*/ 0 h 10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61" h="107">
                  <a:moveTo>
                    <a:pt x="0" y="0"/>
                  </a:moveTo>
                  <a:cubicBezTo>
                    <a:pt x="269" y="107"/>
                    <a:pt x="691" y="107"/>
                    <a:pt x="961" y="0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83" name="Freeform 200"/>
            <p:cNvSpPr>
              <a:spLocks/>
            </p:cNvSpPr>
            <p:nvPr/>
          </p:nvSpPr>
          <p:spPr bwMode="auto">
            <a:xfrm>
              <a:off x="4185" y="1794"/>
              <a:ext cx="961" cy="135"/>
            </a:xfrm>
            <a:custGeom>
              <a:avLst/>
              <a:gdLst>
                <a:gd name="T0" fmla="*/ 0 w 961"/>
                <a:gd name="T1" fmla="*/ 0 h 135"/>
                <a:gd name="T2" fmla="*/ 961 w 961"/>
                <a:gd name="T3" fmla="*/ 0 h 13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61" h="135">
                  <a:moveTo>
                    <a:pt x="0" y="0"/>
                  </a:moveTo>
                  <a:cubicBezTo>
                    <a:pt x="270" y="135"/>
                    <a:pt x="692" y="135"/>
                    <a:pt x="961" y="0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84" name="Freeform 201"/>
            <p:cNvSpPr>
              <a:spLocks/>
            </p:cNvSpPr>
            <p:nvPr/>
          </p:nvSpPr>
          <p:spPr bwMode="auto">
            <a:xfrm>
              <a:off x="1912" y="1849"/>
              <a:ext cx="504" cy="136"/>
            </a:xfrm>
            <a:custGeom>
              <a:avLst/>
              <a:gdLst>
                <a:gd name="T0" fmla="*/ 0 w 504"/>
                <a:gd name="T1" fmla="*/ 136 h 136"/>
                <a:gd name="T2" fmla="*/ 504 w 504"/>
                <a:gd name="T3" fmla="*/ 0 h 136"/>
                <a:gd name="T4" fmla="*/ 504 w 504"/>
                <a:gd name="T5" fmla="*/ 0 h 1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04" h="136">
                  <a:moveTo>
                    <a:pt x="0" y="136"/>
                  </a:moveTo>
                  <a:cubicBezTo>
                    <a:pt x="278" y="136"/>
                    <a:pt x="504" y="75"/>
                    <a:pt x="504" y="0"/>
                  </a:cubicBezTo>
                  <a:cubicBezTo>
                    <a:pt x="504" y="0"/>
                    <a:pt x="504" y="0"/>
                    <a:pt x="504" y="0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85" name="Rectangle 202"/>
            <p:cNvSpPr>
              <a:spLocks noChangeArrowheads="1"/>
            </p:cNvSpPr>
            <p:nvPr/>
          </p:nvSpPr>
          <p:spPr bwMode="auto">
            <a:xfrm>
              <a:off x="638" y="2618"/>
              <a:ext cx="384" cy="363"/>
            </a:xfrm>
            <a:prstGeom prst="rect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86" name="Line 203"/>
            <p:cNvSpPr>
              <a:spLocks noChangeShapeType="1"/>
            </p:cNvSpPr>
            <p:nvPr/>
          </p:nvSpPr>
          <p:spPr bwMode="auto">
            <a:xfrm flipV="1">
              <a:off x="638" y="2618"/>
              <a:ext cx="384" cy="363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87" name="Line 204"/>
            <p:cNvSpPr>
              <a:spLocks noChangeShapeType="1"/>
            </p:cNvSpPr>
            <p:nvPr/>
          </p:nvSpPr>
          <p:spPr bwMode="auto">
            <a:xfrm>
              <a:off x="638" y="2618"/>
              <a:ext cx="384" cy="363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88" name="Line 205"/>
            <p:cNvSpPr>
              <a:spLocks noChangeShapeType="1"/>
            </p:cNvSpPr>
            <p:nvPr/>
          </p:nvSpPr>
          <p:spPr bwMode="auto">
            <a:xfrm>
              <a:off x="638" y="2890"/>
              <a:ext cx="96" cy="9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89" name="Line 206"/>
            <p:cNvSpPr>
              <a:spLocks noChangeShapeType="1"/>
            </p:cNvSpPr>
            <p:nvPr/>
          </p:nvSpPr>
          <p:spPr bwMode="auto">
            <a:xfrm flipV="1">
              <a:off x="638" y="2618"/>
              <a:ext cx="278" cy="272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90" name="Line 207"/>
            <p:cNvSpPr>
              <a:spLocks noChangeShapeType="1"/>
            </p:cNvSpPr>
            <p:nvPr/>
          </p:nvSpPr>
          <p:spPr bwMode="auto">
            <a:xfrm flipV="1">
              <a:off x="638" y="2618"/>
              <a:ext cx="192" cy="18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91" name="Line 208"/>
            <p:cNvSpPr>
              <a:spLocks noChangeShapeType="1"/>
            </p:cNvSpPr>
            <p:nvPr/>
          </p:nvSpPr>
          <p:spPr bwMode="auto">
            <a:xfrm flipV="1">
              <a:off x="638" y="2618"/>
              <a:ext cx="96" cy="9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92" name="Line 210"/>
            <p:cNvSpPr>
              <a:spLocks noChangeShapeType="1"/>
            </p:cNvSpPr>
            <p:nvPr/>
          </p:nvSpPr>
          <p:spPr bwMode="auto">
            <a:xfrm flipV="1">
              <a:off x="734" y="2709"/>
              <a:ext cx="278" cy="272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93" name="Line 211"/>
            <p:cNvSpPr>
              <a:spLocks noChangeShapeType="1"/>
            </p:cNvSpPr>
            <p:nvPr/>
          </p:nvSpPr>
          <p:spPr bwMode="auto">
            <a:xfrm flipV="1">
              <a:off x="830" y="2799"/>
              <a:ext cx="192" cy="182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94" name="Line 212"/>
            <p:cNvSpPr>
              <a:spLocks noChangeShapeType="1"/>
            </p:cNvSpPr>
            <p:nvPr/>
          </p:nvSpPr>
          <p:spPr bwMode="auto">
            <a:xfrm flipV="1">
              <a:off x="926" y="2890"/>
              <a:ext cx="96" cy="9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95" name="Line 213"/>
            <p:cNvSpPr>
              <a:spLocks noChangeShapeType="1"/>
            </p:cNvSpPr>
            <p:nvPr/>
          </p:nvSpPr>
          <p:spPr bwMode="auto">
            <a:xfrm>
              <a:off x="638" y="2799"/>
              <a:ext cx="192" cy="182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96" name="Line 214"/>
            <p:cNvSpPr>
              <a:spLocks noChangeShapeType="1"/>
            </p:cNvSpPr>
            <p:nvPr/>
          </p:nvSpPr>
          <p:spPr bwMode="auto">
            <a:xfrm>
              <a:off x="638" y="2709"/>
              <a:ext cx="288" cy="272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97" name="Line 215"/>
            <p:cNvSpPr>
              <a:spLocks noChangeShapeType="1"/>
            </p:cNvSpPr>
            <p:nvPr/>
          </p:nvSpPr>
          <p:spPr bwMode="auto">
            <a:xfrm>
              <a:off x="916" y="2618"/>
              <a:ext cx="96" cy="9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98" name="Line 216"/>
            <p:cNvSpPr>
              <a:spLocks noChangeShapeType="1"/>
            </p:cNvSpPr>
            <p:nvPr/>
          </p:nvSpPr>
          <p:spPr bwMode="auto">
            <a:xfrm>
              <a:off x="734" y="2618"/>
              <a:ext cx="288" cy="272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099" name="Line 217"/>
            <p:cNvSpPr>
              <a:spLocks noChangeShapeType="1"/>
            </p:cNvSpPr>
            <p:nvPr/>
          </p:nvSpPr>
          <p:spPr bwMode="auto">
            <a:xfrm>
              <a:off x="830" y="2618"/>
              <a:ext cx="192" cy="18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100" name="Rectangle 218"/>
            <p:cNvSpPr>
              <a:spLocks noChangeArrowheads="1"/>
            </p:cNvSpPr>
            <p:nvPr/>
          </p:nvSpPr>
          <p:spPr bwMode="auto">
            <a:xfrm>
              <a:off x="1387" y="2202"/>
              <a:ext cx="66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transformer station</a:t>
              </a:r>
              <a:endParaRPr lang="de-DE"/>
            </a:p>
          </p:txBody>
        </p:sp>
        <p:sp>
          <p:nvSpPr>
            <p:cNvPr id="40101" name="Line 221"/>
            <p:cNvSpPr>
              <a:spLocks noChangeShapeType="1"/>
            </p:cNvSpPr>
            <p:nvPr/>
          </p:nvSpPr>
          <p:spPr bwMode="auto">
            <a:xfrm>
              <a:off x="6098" y="2870"/>
              <a:ext cx="1" cy="98"/>
            </a:xfrm>
            <a:prstGeom prst="line">
              <a:avLst/>
            </a:prstGeom>
            <a:noFill/>
            <a:ln w="12700" cap="rnd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102" name="Freeform 222"/>
            <p:cNvSpPr>
              <a:spLocks/>
            </p:cNvSpPr>
            <p:nvPr/>
          </p:nvSpPr>
          <p:spPr bwMode="auto">
            <a:xfrm>
              <a:off x="6073" y="2962"/>
              <a:ext cx="50" cy="72"/>
            </a:xfrm>
            <a:custGeom>
              <a:avLst/>
              <a:gdLst>
                <a:gd name="T0" fmla="*/ 50 w 50"/>
                <a:gd name="T1" fmla="*/ 0 h 72"/>
                <a:gd name="T2" fmla="*/ 25 w 50"/>
                <a:gd name="T3" fmla="*/ 72 h 72"/>
                <a:gd name="T4" fmla="*/ 0 w 50"/>
                <a:gd name="T5" fmla="*/ 0 h 72"/>
                <a:gd name="T6" fmla="*/ 50 w 50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72">
                  <a:moveTo>
                    <a:pt x="50" y="0"/>
                  </a:moveTo>
                  <a:lnTo>
                    <a:pt x="25" y="72"/>
                  </a:lnTo>
                  <a:lnTo>
                    <a:pt x="0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103" name="Rectangle 223"/>
            <p:cNvSpPr>
              <a:spLocks noChangeArrowheads="1"/>
            </p:cNvSpPr>
            <p:nvPr/>
          </p:nvSpPr>
          <p:spPr bwMode="auto">
            <a:xfrm>
              <a:off x="6126" y="2886"/>
              <a:ext cx="6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/>
                <a:t>Q</a:t>
              </a:r>
              <a:endParaRPr lang="de-DE"/>
            </a:p>
          </p:txBody>
        </p:sp>
        <p:sp>
          <p:nvSpPr>
            <p:cNvPr id="40104" name="Rectangle 224"/>
            <p:cNvSpPr>
              <a:spLocks noChangeArrowheads="1"/>
            </p:cNvSpPr>
            <p:nvPr/>
          </p:nvSpPr>
          <p:spPr bwMode="auto">
            <a:xfrm>
              <a:off x="1700" y="3097"/>
              <a:ext cx="6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/>
                <a:t>Q</a:t>
              </a:r>
              <a:endParaRPr lang="de-DE"/>
            </a:p>
          </p:txBody>
        </p:sp>
        <p:sp>
          <p:nvSpPr>
            <p:cNvPr id="40105" name="Line 225"/>
            <p:cNvSpPr>
              <a:spLocks noChangeShapeType="1"/>
            </p:cNvSpPr>
            <p:nvPr/>
          </p:nvSpPr>
          <p:spPr bwMode="auto">
            <a:xfrm flipH="1">
              <a:off x="1572" y="3189"/>
              <a:ext cx="246" cy="1"/>
            </a:xfrm>
            <a:prstGeom prst="line">
              <a:avLst/>
            </a:prstGeom>
            <a:noFill/>
            <a:ln w="12700" cap="rnd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106" name="Freeform 226"/>
            <p:cNvSpPr>
              <a:spLocks/>
            </p:cNvSpPr>
            <p:nvPr/>
          </p:nvSpPr>
          <p:spPr bwMode="auto">
            <a:xfrm>
              <a:off x="1812" y="3165"/>
              <a:ext cx="75" cy="48"/>
            </a:xfrm>
            <a:custGeom>
              <a:avLst/>
              <a:gdLst>
                <a:gd name="T0" fmla="*/ 0 w 75"/>
                <a:gd name="T1" fmla="*/ 0 h 48"/>
                <a:gd name="T2" fmla="*/ 75 w 75"/>
                <a:gd name="T3" fmla="*/ 24 h 48"/>
                <a:gd name="T4" fmla="*/ 0 w 75"/>
                <a:gd name="T5" fmla="*/ 48 h 48"/>
                <a:gd name="T6" fmla="*/ 0 w 75"/>
                <a:gd name="T7" fmla="*/ 0 h 4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5" h="48">
                  <a:moveTo>
                    <a:pt x="0" y="0"/>
                  </a:moveTo>
                  <a:lnTo>
                    <a:pt x="75" y="24"/>
                  </a:lnTo>
                  <a:lnTo>
                    <a:pt x="0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107" name="Line 115"/>
            <p:cNvSpPr>
              <a:spLocks noChangeShapeType="1"/>
            </p:cNvSpPr>
            <p:nvPr/>
          </p:nvSpPr>
          <p:spPr bwMode="auto">
            <a:xfrm>
              <a:off x="2078" y="3526"/>
              <a:ext cx="1" cy="706"/>
            </a:xfrm>
            <a:prstGeom prst="line">
              <a:avLst/>
            </a:prstGeom>
            <a:noFill/>
            <a:ln w="333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108" name="Freeform 116"/>
            <p:cNvSpPr>
              <a:spLocks/>
            </p:cNvSpPr>
            <p:nvPr/>
          </p:nvSpPr>
          <p:spPr bwMode="auto">
            <a:xfrm>
              <a:off x="2039" y="3427"/>
              <a:ext cx="77" cy="108"/>
            </a:xfrm>
            <a:custGeom>
              <a:avLst/>
              <a:gdLst>
                <a:gd name="T0" fmla="*/ 0 w 77"/>
                <a:gd name="T1" fmla="*/ 108 h 108"/>
                <a:gd name="T2" fmla="*/ 39 w 77"/>
                <a:gd name="T3" fmla="*/ 0 h 108"/>
                <a:gd name="T4" fmla="*/ 77 w 77"/>
                <a:gd name="T5" fmla="*/ 108 h 108"/>
                <a:gd name="T6" fmla="*/ 0 w 77"/>
                <a:gd name="T7" fmla="*/ 108 h 10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7" h="108">
                  <a:moveTo>
                    <a:pt x="0" y="108"/>
                  </a:moveTo>
                  <a:lnTo>
                    <a:pt x="39" y="0"/>
                  </a:lnTo>
                  <a:lnTo>
                    <a:pt x="77" y="10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109" name="Line 117"/>
            <p:cNvSpPr>
              <a:spLocks noChangeShapeType="1"/>
            </p:cNvSpPr>
            <p:nvPr/>
          </p:nvSpPr>
          <p:spPr bwMode="auto">
            <a:xfrm>
              <a:off x="2027" y="3893"/>
              <a:ext cx="2441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110" name="Freeform 118"/>
            <p:cNvSpPr>
              <a:spLocks/>
            </p:cNvSpPr>
            <p:nvPr/>
          </p:nvSpPr>
          <p:spPr bwMode="auto">
            <a:xfrm>
              <a:off x="4462" y="3869"/>
              <a:ext cx="76" cy="47"/>
            </a:xfrm>
            <a:custGeom>
              <a:avLst/>
              <a:gdLst>
                <a:gd name="T0" fmla="*/ 0 w 76"/>
                <a:gd name="T1" fmla="*/ 0 h 47"/>
                <a:gd name="T2" fmla="*/ 76 w 76"/>
                <a:gd name="T3" fmla="*/ 24 h 47"/>
                <a:gd name="T4" fmla="*/ 0 w 76"/>
                <a:gd name="T5" fmla="*/ 47 h 47"/>
                <a:gd name="T6" fmla="*/ 0 w 76"/>
                <a:gd name="T7" fmla="*/ 0 h 4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6" h="47">
                  <a:moveTo>
                    <a:pt x="0" y="0"/>
                  </a:moveTo>
                  <a:lnTo>
                    <a:pt x="76" y="24"/>
                  </a:lnTo>
                  <a:lnTo>
                    <a:pt x="0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111" name="Line 119"/>
            <p:cNvSpPr>
              <a:spLocks noChangeShapeType="1"/>
            </p:cNvSpPr>
            <p:nvPr/>
          </p:nvSpPr>
          <p:spPr bwMode="auto">
            <a:xfrm>
              <a:off x="4385" y="3862"/>
              <a:ext cx="1" cy="67"/>
            </a:xfrm>
            <a:prstGeom prst="line">
              <a:avLst/>
            </a:prstGeom>
            <a:noFill/>
            <a:ln w="333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112" name="Rectangle 120"/>
            <p:cNvSpPr>
              <a:spLocks noChangeArrowheads="1"/>
            </p:cNvSpPr>
            <p:nvPr/>
          </p:nvSpPr>
          <p:spPr bwMode="auto">
            <a:xfrm>
              <a:off x="1916" y="3447"/>
              <a:ext cx="5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U</a:t>
              </a:r>
              <a:endParaRPr lang="de-DE"/>
            </a:p>
          </p:txBody>
        </p:sp>
        <p:sp>
          <p:nvSpPr>
            <p:cNvPr id="40113" name="Rectangle 121"/>
            <p:cNvSpPr>
              <a:spLocks noChangeArrowheads="1"/>
            </p:cNvSpPr>
            <p:nvPr/>
          </p:nvSpPr>
          <p:spPr bwMode="auto">
            <a:xfrm>
              <a:off x="4471" y="3926"/>
              <a:ext cx="26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200" b="0">
                  <a:solidFill>
                    <a:srgbClr val="000000"/>
                  </a:solidFill>
                </a:rPr>
                <a:t>length</a:t>
              </a:r>
              <a:endParaRPr lang="de-DE" sz="1200"/>
            </a:p>
          </p:txBody>
        </p:sp>
        <p:sp>
          <p:nvSpPr>
            <p:cNvPr id="40114" name="Rectangle 138"/>
            <p:cNvSpPr>
              <a:spLocks noChangeArrowheads="1"/>
            </p:cNvSpPr>
            <p:nvPr/>
          </p:nvSpPr>
          <p:spPr bwMode="auto">
            <a:xfrm>
              <a:off x="1387" y="3572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1</a:t>
              </a:r>
              <a:endParaRPr lang="de-DE"/>
            </a:p>
          </p:txBody>
        </p:sp>
        <p:sp>
          <p:nvSpPr>
            <p:cNvPr id="40115" name="Rectangle 139"/>
            <p:cNvSpPr>
              <a:spLocks noChangeArrowheads="1"/>
            </p:cNvSpPr>
            <p:nvPr/>
          </p:nvSpPr>
          <p:spPr bwMode="auto">
            <a:xfrm>
              <a:off x="1428" y="3572"/>
              <a:ext cx="2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,</a:t>
              </a:r>
              <a:endParaRPr lang="de-DE"/>
            </a:p>
          </p:txBody>
        </p:sp>
        <p:sp>
          <p:nvSpPr>
            <p:cNvPr id="40116" name="Rectangle 140"/>
            <p:cNvSpPr>
              <a:spLocks noChangeArrowheads="1"/>
            </p:cNvSpPr>
            <p:nvPr/>
          </p:nvSpPr>
          <p:spPr bwMode="auto">
            <a:xfrm>
              <a:off x="1453" y="3572"/>
              <a:ext cx="6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1 </a:t>
              </a:r>
              <a:endParaRPr lang="de-DE"/>
            </a:p>
          </p:txBody>
        </p:sp>
        <p:sp>
          <p:nvSpPr>
            <p:cNvPr id="40117" name="Rectangle 141"/>
            <p:cNvSpPr>
              <a:spLocks noChangeArrowheads="1"/>
            </p:cNvSpPr>
            <p:nvPr/>
          </p:nvSpPr>
          <p:spPr bwMode="auto">
            <a:xfrm>
              <a:off x="1520" y="3572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p</a:t>
              </a:r>
              <a:endParaRPr lang="de-DE"/>
            </a:p>
          </p:txBody>
        </p:sp>
        <p:sp>
          <p:nvSpPr>
            <p:cNvPr id="40118" name="Rectangle 142"/>
            <p:cNvSpPr>
              <a:spLocks noChangeArrowheads="1"/>
            </p:cNvSpPr>
            <p:nvPr/>
          </p:nvSpPr>
          <p:spPr bwMode="auto">
            <a:xfrm>
              <a:off x="1565" y="3572"/>
              <a:ext cx="2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.</a:t>
              </a:r>
              <a:endParaRPr lang="de-DE"/>
            </a:p>
          </p:txBody>
        </p:sp>
        <p:sp>
          <p:nvSpPr>
            <p:cNvPr id="40119" name="Rectangle 143"/>
            <p:cNvSpPr>
              <a:spLocks noChangeArrowheads="1"/>
            </p:cNvSpPr>
            <p:nvPr/>
          </p:nvSpPr>
          <p:spPr bwMode="auto">
            <a:xfrm>
              <a:off x="1591" y="3572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u</a:t>
              </a:r>
              <a:endParaRPr lang="de-DE"/>
            </a:p>
          </p:txBody>
        </p:sp>
        <p:sp>
          <p:nvSpPr>
            <p:cNvPr id="40120" name="Rectangle 144"/>
            <p:cNvSpPr>
              <a:spLocks noChangeArrowheads="1"/>
            </p:cNvSpPr>
            <p:nvPr/>
          </p:nvSpPr>
          <p:spPr bwMode="auto">
            <a:xfrm>
              <a:off x="1637" y="3572"/>
              <a:ext cx="113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. = </a:t>
              </a:r>
              <a:endParaRPr lang="de-DE"/>
            </a:p>
          </p:txBody>
        </p:sp>
        <p:sp>
          <p:nvSpPr>
            <p:cNvPr id="40121" name="Rectangle 145"/>
            <p:cNvSpPr>
              <a:spLocks noChangeArrowheads="1"/>
            </p:cNvSpPr>
            <p:nvPr/>
          </p:nvSpPr>
          <p:spPr bwMode="auto">
            <a:xfrm>
              <a:off x="1748" y="3572"/>
              <a:ext cx="15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253 </a:t>
              </a:r>
              <a:endParaRPr lang="de-DE"/>
            </a:p>
          </p:txBody>
        </p:sp>
        <p:sp>
          <p:nvSpPr>
            <p:cNvPr id="40122" name="Rectangle 146"/>
            <p:cNvSpPr>
              <a:spLocks noChangeArrowheads="1"/>
            </p:cNvSpPr>
            <p:nvPr/>
          </p:nvSpPr>
          <p:spPr bwMode="auto">
            <a:xfrm>
              <a:off x="1906" y="3572"/>
              <a:ext cx="53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V</a:t>
              </a:r>
              <a:endParaRPr lang="de-DE"/>
            </a:p>
          </p:txBody>
        </p:sp>
        <p:sp>
          <p:nvSpPr>
            <p:cNvPr id="40123" name="Rectangle 147"/>
            <p:cNvSpPr>
              <a:spLocks noChangeArrowheads="1"/>
            </p:cNvSpPr>
            <p:nvPr/>
          </p:nvSpPr>
          <p:spPr bwMode="auto">
            <a:xfrm>
              <a:off x="1392" y="3845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1</a:t>
              </a:r>
              <a:endParaRPr lang="de-DE"/>
            </a:p>
          </p:txBody>
        </p:sp>
        <p:sp>
          <p:nvSpPr>
            <p:cNvPr id="40124" name="Rectangle 148"/>
            <p:cNvSpPr>
              <a:spLocks noChangeArrowheads="1"/>
            </p:cNvSpPr>
            <p:nvPr/>
          </p:nvSpPr>
          <p:spPr bwMode="auto">
            <a:xfrm>
              <a:off x="1433" y="3845"/>
              <a:ext cx="2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,</a:t>
              </a:r>
              <a:endParaRPr lang="de-DE"/>
            </a:p>
          </p:txBody>
        </p:sp>
        <p:sp>
          <p:nvSpPr>
            <p:cNvPr id="40125" name="Rectangle 149"/>
            <p:cNvSpPr>
              <a:spLocks noChangeArrowheads="1"/>
            </p:cNvSpPr>
            <p:nvPr/>
          </p:nvSpPr>
          <p:spPr bwMode="auto">
            <a:xfrm>
              <a:off x="1459" y="3845"/>
              <a:ext cx="6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0 </a:t>
              </a:r>
              <a:endParaRPr lang="de-DE"/>
            </a:p>
          </p:txBody>
        </p:sp>
        <p:sp>
          <p:nvSpPr>
            <p:cNvPr id="40126" name="Rectangle 150"/>
            <p:cNvSpPr>
              <a:spLocks noChangeArrowheads="1"/>
            </p:cNvSpPr>
            <p:nvPr/>
          </p:nvSpPr>
          <p:spPr bwMode="auto">
            <a:xfrm>
              <a:off x="1525" y="3845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p</a:t>
              </a:r>
              <a:endParaRPr lang="de-DE"/>
            </a:p>
          </p:txBody>
        </p:sp>
        <p:sp>
          <p:nvSpPr>
            <p:cNvPr id="40127" name="Rectangle 151"/>
            <p:cNvSpPr>
              <a:spLocks noChangeArrowheads="1"/>
            </p:cNvSpPr>
            <p:nvPr/>
          </p:nvSpPr>
          <p:spPr bwMode="auto">
            <a:xfrm>
              <a:off x="1570" y="3845"/>
              <a:ext cx="2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.</a:t>
              </a:r>
              <a:endParaRPr lang="de-DE"/>
            </a:p>
          </p:txBody>
        </p:sp>
        <p:sp>
          <p:nvSpPr>
            <p:cNvPr id="40128" name="Rectangle 152"/>
            <p:cNvSpPr>
              <a:spLocks noChangeArrowheads="1"/>
            </p:cNvSpPr>
            <p:nvPr/>
          </p:nvSpPr>
          <p:spPr bwMode="auto">
            <a:xfrm>
              <a:off x="1596" y="3845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u</a:t>
              </a:r>
              <a:endParaRPr lang="de-DE"/>
            </a:p>
          </p:txBody>
        </p:sp>
        <p:sp>
          <p:nvSpPr>
            <p:cNvPr id="40129" name="Rectangle 153"/>
            <p:cNvSpPr>
              <a:spLocks noChangeArrowheads="1"/>
            </p:cNvSpPr>
            <p:nvPr/>
          </p:nvSpPr>
          <p:spPr bwMode="auto">
            <a:xfrm>
              <a:off x="1637" y="3845"/>
              <a:ext cx="113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. = </a:t>
              </a:r>
              <a:endParaRPr lang="de-DE"/>
            </a:p>
          </p:txBody>
        </p:sp>
        <p:sp>
          <p:nvSpPr>
            <p:cNvPr id="40130" name="Rectangle 154"/>
            <p:cNvSpPr>
              <a:spLocks noChangeArrowheads="1"/>
            </p:cNvSpPr>
            <p:nvPr/>
          </p:nvSpPr>
          <p:spPr bwMode="auto">
            <a:xfrm>
              <a:off x="1754" y="3845"/>
              <a:ext cx="15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230 </a:t>
              </a:r>
              <a:endParaRPr lang="de-DE"/>
            </a:p>
          </p:txBody>
        </p:sp>
        <p:sp>
          <p:nvSpPr>
            <p:cNvPr id="40131" name="Rectangle 155"/>
            <p:cNvSpPr>
              <a:spLocks noChangeArrowheads="1"/>
            </p:cNvSpPr>
            <p:nvPr/>
          </p:nvSpPr>
          <p:spPr bwMode="auto">
            <a:xfrm>
              <a:off x="1911" y="3845"/>
              <a:ext cx="53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V</a:t>
              </a:r>
              <a:endParaRPr lang="de-DE"/>
            </a:p>
          </p:txBody>
        </p:sp>
        <p:sp>
          <p:nvSpPr>
            <p:cNvPr id="40132" name="Line 156"/>
            <p:cNvSpPr>
              <a:spLocks noChangeShapeType="1"/>
            </p:cNvSpPr>
            <p:nvPr/>
          </p:nvSpPr>
          <p:spPr bwMode="auto">
            <a:xfrm>
              <a:off x="2039" y="3893"/>
              <a:ext cx="82" cy="1"/>
            </a:xfrm>
            <a:prstGeom prst="line">
              <a:avLst/>
            </a:prstGeom>
            <a:noFill/>
            <a:ln w="333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133" name="Line 157"/>
            <p:cNvSpPr>
              <a:spLocks noChangeShapeType="1"/>
            </p:cNvSpPr>
            <p:nvPr/>
          </p:nvSpPr>
          <p:spPr bwMode="auto">
            <a:xfrm>
              <a:off x="2039" y="4165"/>
              <a:ext cx="82" cy="1"/>
            </a:xfrm>
            <a:prstGeom prst="line">
              <a:avLst/>
            </a:prstGeom>
            <a:noFill/>
            <a:ln w="333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134" name="Line 158"/>
            <p:cNvSpPr>
              <a:spLocks noChangeShapeType="1"/>
            </p:cNvSpPr>
            <p:nvPr/>
          </p:nvSpPr>
          <p:spPr bwMode="auto">
            <a:xfrm>
              <a:off x="2039" y="3621"/>
              <a:ext cx="82" cy="1"/>
            </a:xfrm>
            <a:prstGeom prst="line">
              <a:avLst/>
            </a:prstGeom>
            <a:noFill/>
            <a:ln w="333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135" name="Rectangle 159"/>
            <p:cNvSpPr>
              <a:spLocks noChangeArrowheads="1"/>
            </p:cNvSpPr>
            <p:nvPr/>
          </p:nvSpPr>
          <p:spPr bwMode="auto">
            <a:xfrm>
              <a:off x="4471" y="3336"/>
              <a:ext cx="70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200" b="0">
                  <a:solidFill>
                    <a:srgbClr val="FF0000"/>
                  </a:solidFill>
                </a:rPr>
                <a:t>high solar power</a:t>
              </a:r>
            </a:p>
            <a:p>
              <a:r>
                <a:rPr lang="de-DE" sz="1200" b="0">
                  <a:solidFill>
                    <a:srgbClr val="FF0000"/>
                  </a:solidFill>
                </a:rPr>
                <a:t>at low load </a:t>
              </a:r>
              <a:endParaRPr lang="de-DE" sz="1200"/>
            </a:p>
          </p:txBody>
        </p:sp>
        <p:sp>
          <p:nvSpPr>
            <p:cNvPr id="40136" name="Rectangle 165"/>
            <p:cNvSpPr>
              <a:spLocks noChangeArrowheads="1"/>
            </p:cNvSpPr>
            <p:nvPr/>
          </p:nvSpPr>
          <p:spPr bwMode="auto">
            <a:xfrm>
              <a:off x="4471" y="4108"/>
              <a:ext cx="15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200" b="0">
                  <a:solidFill>
                    <a:srgbClr val="008000"/>
                  </a:solidFill>
                </a:rPr>
                <a:t>max. load (with voltage adjustment)</a:t>
              </a:r>
              <a:endParaRPr lang="de-DE" sz="1200"/>
            </a:p>
          </p:txBody>
        </p:sp>
        <p:sp>
          <p:nvSpPr>
            <p:cNvPr id="40137" name="Rectangle 179"/>
            <p:cNvSpPr>
              <a:spLocks noChangeArrowheads="1"/>
            </p:cNvSpPr>
            <p:nvPr/>
          </p:nvSpPr>
          <p:spPr bwMode="auto">
            <a:xfrm>
              <a:off x="1392" y="4114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0</a:t>
              </a:r>
              <a:endParaRPr lang="de-DE"/>
            </a:p>
          </p:txBody>
        </p:sp>
        <p:sp>
          <p:nvSpPr>
            <p:cNvPr id="40138" name="Rectangle 180"/>
            <p:cNvSpPr>
              <a:spLocks noChangeArrowheads="1"/>
            </p:cNvSpPr>
            <p:nvPr/>
          </p:nvSpPr>
          <p:spPr bwMode="auto">
            <a:xfrm>
              <a:off x="1433" y="4114"/>
              <a:ext cx="2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,</a:t>
              </a:r>
              <a:endParaRPr lang="de-DE"/>
            </a:p>
          </p:txBody>
        </p:sp>
        <p:sp>
          <p:nvSpPr>
            <p:cNvPr id="40139" name="Rectangle 181"/>
            <p:cNvSpPr>
              <a:spLocks noChangeArrowheads="1"/>
            </p:cNvSpPr>
            <p:nvPr/>
          </p:nvSpPr>
          <p:spPr bwMode="auto">
            <a:xfrm>
              <a:off x="1459" y="4114"/>
              <a:ext cx="66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9 </a:t>
              </a:r>
              <a:endParaRPr lang="de-DE"/>
            </a:p>
          </p:txBody>
        </p:sp>
        <p:sp>
          <p:nvSpPr>
            <p:cNvPr id="40140" name="Rectangle 182"/>
            <p:cNvSpPr>
              <a:spLocks noChangeArrowheads="1"/>
            </p:cNvSpPr>
            <p:nvPr/>
          </p:nvSpPr>
          <p:spPr bwMode="auto">
            <a:xfrm>
              <a:off x="1525" y="4114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p</a:t>
              </a:r>
              <a:endParaRPr lang="de-DE"/>
            </a:p>
          </p:txBody>
        </p:sp>
        <p:sp>
          <p:nvSpPr>
            <p:cNvPr id="40141" name="Rectangle 183"/>
            <p:cNvSpPr>
              <a:spLocks noChangeArrowheads="1"/>
            </p:cNvSpPr>
            <p:nvPr/>
          </p:nvSpPr>
          <p:spPr bwMode="auto">
            <a:xfrm>
              <a:off x="1570" y="4114"/>
              <a:ext cx="2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.</a:t>
              </a:r>
              <a:endParaRPr lang="de-DE"/>
            </a:p>
          </p:txBody>
        </p:sp>
        <p:sp>
          <p:nvSpPr>
            <p:cNvPr id="40142" name="Rectangle 184"/>
            <p:cNvSpPr>
              <a:spLocks noChangeArrowheads="1"/>
            </p:cNvSpPr>
            <p:nvPr/>
          </p:nvSpPr>
          <p:spPr bwMode="auto">
            <a:xfrm>
              <a:off x="1596" y="4114"/>
              <a:ext cx="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u</a:t>
              </a:r>
              <a:endParaRPr lang="de-DE"/>
            </a:p>
          </p:txBody>
        </p:sp>
        <p:sp>
          <p:nvSpPr>
            <p:cNvPr id="40143" name="Rectangle 185"/>
            <p:cNvSpPr>
              <a:spLocks noChangeArrowheads="1"/>
            </p:cNvSpPr>
            <p:nvPr/>
          </p:nvSpPr>
          <p:spPr bwMode="auto">
            <a:xfrm>
              <a:off x="1637" y="4114"/>
              <a:ext cx="113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. = </a:t>
              </a:r>
              <a:endParaRPr lang="de-DE"/>
            </a:p>
          </p:txBody>
        </p:sp>
        <p:sp>
          <p:nvSpPr>
            <p:cNvPr id="40144" name="Rectangle 186"/>
            <p:cNvSpPr>
              <a:spLocks noChangeArrowheads="1"/>
            </p:cNvSpPr>
            <p:nvPr/>
          </p:nvSpPr>
          <p:spPr bwMode="auto">
            <a:xfrm>
              <a:off x="1754" y="4114"/>
              <a:ext cx="15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207 </a:t>
              </a:r>
              <a:endParaRPr lang="de-DE"/>
            </a:p>
          </p:txBody>
        </p:sp>
        <p:sp>
          <p:nvSpPr>
            <p:cNvPr id="40145" name="Rectangle 187"/>
            <p:cNvSpPr>
              <a:spLocks noChangeArrowheads="1"/>
            </p:cNvSpPr>
            <p:nvPr/>
          </p:nvSpPr>
          <p:spPr bwMode="auto">
            <a:xfrm>
              <a:off x="1911" y="4114"/>
              <a:ext cx="53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000" b="0">
                  <a:solidFill>
                    <a:srgbClr val="000000"/>
                  </a:solidFill>
                </a:rPr>
                <a:t>V</a:t>
              </a:r>
              <a:endParaRPr lang="de-DE"/>
            </a:p>
          </p:txBody>
        </p:sp>
        <p:sp>
          <p:nvSpPr>
            <p:cNvPr id="40146" name="Freeform 188"/>
            <p:cNvSpPr>
              <a:spLocks noEditPoints="1"/>
            </p:cNvSpPr>
            <p:nvPr/>
          </p:nvSpPr>
          <p:spPr bwMode="auto">
            <a:xfrm>
              <a:off x="2147" y="3618"/>
              <a:ext cx="2221" cy="5"/>
            </a:xfrm>
            <a:custGeom>
              <a:avLst/>
              <a:gdLst>
                <a:gd name="T0" fmla="*/ 0 w 6985"/>
                <a:gd name="T1" fmla="*/ 0 h 16"/>
                <a:gd name="T2" fmla="*/ 0 w 6985"/>
                <a:gd name="T3" fmla="*/ 0 h 16"/>
                <a:gd name="T4" fmla="*/ 0 w 6985"/>
                <a:gd name="T5" fmla="*/ 0 h 16"/>
                <a:gd name="T6" fmla="*/ 0 w 6985"/>
                <a:gd name="T7" fmla="*/ 0 h 16"/>
                <a:gd name="T8" fmla="*/ 0 w 6985"/>
                <a:gd name="T9" fmla="*/ 0 h 16"/>
                <a:gd name="T10" fmla="*/ 0 w 6985"/>
                <a:gd name="T11" fmla="*/ 0 h 16"/>
                <a:gd name="T12" fmla="*/ 0 w 6985"/>
                <a:gd name="T13" fmla="*/ 0 h 16"/>
                <a:gd name="T14" fmla="*/ 0 w 6985"/>
                <a:gd name="T15" fmla="*/ 0 h 16"/>
                <a:gd name="T16" fmla="*/ 0 w 6985"/>
                <a:gd name="T17" fmla="*/ 0 h 16"/>
                <a:gd name="T18" fmla="*/ 0 w 6985"/>
                <a:gd name="T19" fmla="*/ 0 h 16"/>
                <a:gd name="T20" fmla="*/ 0 w 6985"/>
                <a:gd name="T21" fmla="*/ 0 h 16"/>
                <a:gd name="T22" fmla="*/ 1 w 6985"/>
                <a:gd name="T23" fmla="*/ 0 h 16"/>
                <a:gd name="T24" fmla="*/ 1 w 6985"/>
                <a:gd name="T25" fmla="*/ 0 h 16"/>
                <a:gd name="T26" fmla="*/ 1 w 6985"/>
                <a:gd name="T27" fmla="*/ 0 h 16"/>
                <a:gd name="T28" fmla="*/ 1 w 6985"/>
                <a:gd name="T29" fmla="*/ 0 h 16"/>
                <a:gd name="T30" fmla="*/ 1 w 6985"/>
                <a:gd name="T31" fmla="*/ 0 h 16"/>
                <a:gd name="T32" fmla="*/ 1 w 6985"/>
                <a:gd name="T33" fmla="*/ 0 h 16"/>
                <a:gd name="T34" fmla="*/ 1 w 6985"/>
                <a:gd name="T35" fmla="*/ 0 h 16"/>
                <a:gd name="T36" fmla="*/ 1 w 6985"/>
                <a:gd name="T37" fmla="*/ 0 h 16"/>
                <a:gd name="T38" fmla="*/ 1 w 6985"/>
                <a:gd name="T39" fmla="*/ 0 h 16"/>
                <a:gd name="T40" fmla="*/ 1 w 6985"/>
                <a:gd name="T41" fmla="*/ 0 h 16"/>
                <a:gd name="T42" fmla="*/ 1 w 6985"/>
                <a:gd name="T43" fmla="*/ 0 h 16"/>
                <a:gd name="T44" fmla="*/ 1 w 6985"/>
                <a:gd name="T45" fmla="*/ 0 h 16"/>
                <a:gd name="T46" fmla="*/ 1 w 6985"/>
                <a:gd name="T47" fmla="*/ 0 h 16"/>
                <a:gd name="T48" fmla="*/ 1 w 6985"/>
                <a:gd name="T49" fmla="*/ 0 h 16"/>
                <a:gd name="T50" fmla="*/ 1 w 6985"/>
                <a:gd name="T51" fmla="*/ 0 h 16"/>
                <a:gd name="T52" fmla="*/ 1 w 6985"/>
                <a:gd name="T53" fmla="*/ 0 h 16"/>
                <a:gd name="T54" fmla="*/ 1 w 6985"/>
                <a:gd name="T55" fmla="*/ 0 h 16"/>
                <a:gd name="T56" fmla="*/ 1 w 6985"/>
                <a:gd name="T57" fmla="*/ 0 h 16"/>
                <a:gd name="T58" fmla="*/ 1 w 6985"/>
                <a:gd name="T59" fmla="*/ 0 h 16"/>
                <a:gd name="T60" fmla="*/ 1 w 6985"/>
                <a:gd name="T61" fmla="*/ 0 h 16"/>
                <a:gd name="T62" fmla="*/ 1 w 6985"/>
                <a:gd name="T63" fmla="*/ 0 h 16"/>
                <a:gd name="T64" fmla="*/ 2 w 6985"/>
                <a:gd name="T65" fmla="*/ 0 h 16"/>
                <a:gd name="T66" fmla="*/ 2 w 6985"/>
                <a:gd name="T67" fmla="*/ 0 h 16"/>
                <a:gd name="T68" fmla="*/ 2 w 6985"/>
                <a:gd name="T69" fmla="*/ 0 h 16"/>
                <a:gd name="T70" fmla="*/ 2 w 6985"/>
                <a:gd name="T71" fmla="*/ 0 h 16"/>
                <a:gd name="T72" fmla="*/ 2 w 6985"/>
                <a:gd name="T73" fmla="*/ 0 h 16"/>
                <a:gd name="T74" fmla="*/ 2 w 6985"/>
                <a:gd name="T75" fmla="*/ 0 h 16"/>
                <a:gd name="T76" fmla="*/ 2 w 6985"/>
                <a:gd name="T77" fmla="*/ 0 h 16"/>
                <a:gd name="T78" fmla="*/ 2 w 6985"/>
                <a:gd name="T79" fmla="*/ 0 h 16"/>
                <a:gd name="T80" fmla="*/ 2 w 6985"/>
                <a:gd name="T81" fmla="*/ 0 h 16"/>
                <a:gd name="T82" fmla="*/ 2 w 6985"/>
                <a:gd name="T83" fmla="*/ 0 h 16"/>
                <a:gd name="T84" fmla="*/ 2 w 6985"/>
                <a:gd name="T85" fmla="*/ 0 h 16"/>
                <a:gd name="T86" fmla="*/ 2 w 6985"/>
                <a:gd name="T87" fmla="*/ 0 h 16"/>
                <a:gd name="T88" fmla="*/ 2 w 6985"/>
                <a:gd name="T89" fmla="*/ 0 h 16"/>
                <a:gd name="T90" fmla="*/ 2 w 6985"/>
                <a:gd name="T91" fmla="*/ 0 h 16"/>
                <a:gd name="T92" fmla="*/ 2 w 6985"/>
                <a:gd name="T93" fmla="*/ 0 h 16"/>
                <a:gd name="T94" fmla="*/ 2 w 6985"/>
                <a:gd name="T95" fmla="*/ 0 h 16"/>
                <a:gd name="T96" fmla="*/ 2 w 6985"/>
                <a:gd name="T97" fmla="*/ 0 h 16"/>
                <a:gd name="T98" fmla="*/ 2 w 6985"/>
                <a:gd name="T99" fmla="*/ 0 h 16"/>
                <a:gd name="T100" fmla="*/ 2 w 6985"/>
                <a:gd name="T101" fmla="*/ 0 h 1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985" h="16">
                  <a:moveTo>
                    <a:pt x="8" y="0"/>
                  </a:moveTo>
                  <a:lnTo>
                    <a:pt x="120" y="0"/>
                  </a:lnTo>
                  <a:cubicBezTo>
                    <a:pt x="124" y="0"/>
                    <a:pt x="128" y="3"/>
                    <a:pt x="128" y="8"/>
                  </a:cubicBezTo>
                  <a:cubicBezTo>
                    <a:pt x="128" y="12"/>
                    <a:pt x="124" y="16"/>
                    <a:pt x="120" y="16"/>
                  </a:cubicBezTo>
                  <a:lnTo>
                    <a:pt x="8" y="16"/>
                  </a:lnTo>
                  <a:cubicBezTo>
                    <a:pt x="3" y="16"/>
                    <a:pt x="0" y="12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lose/>
                  <a:moveTo>
                    <a:pt x="200" y="0"/>
                  </a:moveTo>
                  <a:lnTo>
                    <a:pt x="312" y="0"/>
                  </a:lnTo>
                  <a:cubicBezTo>
                    <a:pt x="316" y="0"/>
                    <a:pt x="320" y="3"/>
                    <a:pt x="320" y="8"/>
                  </a:cubicBezTo>
                  <a:cubicBezTo>
                    <a:pt x="320" y="12"/>
                    <a:pt x="316" y="16"/>
                    <a:pt x="312" y="16"/>
                  </a:cubicBezTo>
                  <a:lnTo>
                    <a:pt x="200" y="16"/>
                  </a:lnTo>
                  <a:cubicBezTo>
                    <a:pt x="195" y="16"/>
                    <a:pt x="192" y="12"/>
                    <a:pt x="192" y="8"/>
                  </a:cubicBezTo>
                  <a:cubicBezTo>
                    <a:pt x="192" y="3"/>
                    <a:pt x="195" y="0"/>
                    <a:pt x="200" y="0"/>
                  </a:cubicBezTo>
                  <a:close/>
                  <a:moveTo>
                    <a:pt x="392" y="0"/>
                  </a:moveTo>
                  <a:lnTo>
                    <a:pt x="504" y="0"/>
                  </a:lnTo>
                  <a:cubicBezTo>
                    <a:pt x="508" y="0"/>
                    <a:pt x="512" y="3"/>
                    <a:pt x="512" y="8"/>
                  </a:cubicBezTo>
                  <a:cubicBezTo>
                    <a:pt x="512" y="12"/>
                    <a:pt x="508" y="16"/>
                    <a:pt x="504" y="16"/>
                  </a:cubicBezTo>
                  <a:lnTo>
                    <a:pt x="392" y="16"/>
                  </a:lnTo>
                  <a:cubicBezTo>
                    <a:pt x="387" y="16"/>
                    <a:pt x="384" y="12"/>
                    <a:pt x="384" y="8"/>
                  </a:cubicBezTo>
                  <a:cubicBezTo>
                    <a:pt x="384" y="3"/>
                    <a:pt x="387" y="0"/>
                    <a:pt x="392" y="0"/>
                  </a:cubicBezTo>
                  <a:close/>
                  <a:moveTo>
                    <a:pt x="584" y="0"/>
                  </a:moveTo>
                  <a:lnTo>
                    <a:pt x="696" y="0"/>
                  </a:lnTo>
                  <a:cubicBezTo>
                    <a:pt x="700" y="0"/>
                    <a:pt x="704" y="3"/>
                    <a:pt x="704" y="8"/>
                  </a:cubicBezTo>
                  <a:cubicBezTo>
                    <a:pt x="704" y="12"/>
                    <a:pt x="700" y="16"/>
                    <a:pt x="696" y="16"/>
                  </a:cubicBezTo>
                  <a:lnTo>
                    <a:pt x="584" y="16"/>
                  </a:lnTo>
                  <a:cubicBezTo>
                    <a:pt x="579" y="16"/>
                    <a:pt x="576" y="12"/>
                    <a:pt x="576" y="8"/>
                  </a:cubicBezTo>
                  <a:cubicBezTo>
                    <a:pt x="576" y="3"/>
                    <a:pt x="579" y="0"/>
                    <a:pt x="584" y="0"/>
                  </a:cubicBezTo>
                  <a:close/>
                  <a:moveTo>
                    <a:pt x="776" y="0"/>
                  </a:moveTo>
                  <a:lnTo>
                    <a:pt x="888" y="0"/>
                  </a:lnTo>
                  <a:cubicBezTo>
                    <a:pt x="892" y="0"/>
                    <a:pt x="896" y="3"/>
                    <a:pt x="896" y="8"/>
                  </a:cubicBezTo>
                  <a:cubicBezTo>
                    <a:pt x="896" y="12"/>
                    <a:pt x="892" y="16"/>
                    <a:pt x="888" y="16"/>
                  </a:cubicBezTo>
                  <a:lnTo>
                    <a:pt x="776" y="16"/>
                  </a:lnTo>
                  <a:cubicBezTo>
                    <a:pt x="771" y="16"/>
                    <a:pt x="768" y="12"/>
                    <a:pt x="768" y="8"/>
                  </a:cubicBezTo>
                  <a:cubicBezTo>
                    <a:pt x="768" y="3"/>
                    <a:pt x="771" y="0"/>
                    <a:pt x="776" y="0"/>
                  </a:cubicBezTo>
                  <a:close/>
                  <a:moveTo>
                    <a:pt x="968" y="0"/>
                  </a:moveTo>
                  <a:lnTo>
                    <a:pt x="1080" y="0"/>
                  </a:lnTo>
                  <a:cubicBezTo>
                    <a:pt x="1084" y="0"/>
                    <a:pt x="1088" y="3"/>
                    <a:pt x="1088" y="8"/>
                  </a:cubicBezTo>
                  <a:cubicBezTo>
                    <a:pt x="1088" y="12"/>
                    <a:pt x="1084" y="16"/>
                    <a:pt x="1080" y="16"/>
                  </a:cubicBezTo>
                  <a:lnTo>
                    <a:pt x="968" y="16"/>
                  </a:lnTo>
                  <a:cubicBezTo>
                    <a:pt x="963" y="16"/>
                    <a:pt x="960" y="12"/>
                    <a:pt x="960" y="8"/>
                  </a:cubicBezTo>
                  <a:cubicBezTo>
                    <a:pt x="960" y="3"/>
                    <a:pt x="963" y="0"/>
                    <a:pt x="968" y="0"/>
                  </a:cubicBezTo>
                  <a:close/>
                  <a:moveTo>
                    <a:pt x="1160" y="0"/>
                  </a:moveTo>
                  <a:lnTo>
                    <a:pt x="1272" y="0"/>
                  </a:lnTo>
                  <a:cubicBezTo>
                    <a:pt x="1276" y="0"/>
                    <a:pt x="1280" y="3"/>
                    <a:pt x="1280" y="8"/>
                  </a:cubicBezTo>
                  <a:cubicBezTo>
                    <a:pt x="1280" y="12"/>
                    <a:pt x="1276" y="16"/>
                    <a:pt x="1272" y="16"/>
                  </a:cubicBezTo>
                  <a:lnTo>
                    <a:pt x="1160" y="16"/>
                  </a:lnTo>
                  <a:cubicBezTo>
                    <a:pt x="1155" y="16"/>
                    <a:pt x="1152" y="12"/>
                    <a:pt x="1152" y="8"/>
                  </a:cubicBezTo>
                  <a:cubicBezTo>
                    <a:pt x="1152" y="3"/>
                    <a:pt x="1155" y="0"/>
                    <a:pt x="1160" y="0"/>
                  </a:cubicBezTo>
                  <a:close/>
                  <a:moveTo>
                    <a:pt x="1352" y="0"/>
                  </a:moveTo>
                  <a:lnTo>
                    <a:pt x="1464" y="0"/>
                  </a:lnTo>
                  <a:cubicBezTo>
                    <a:pt x="1468" y="0"/>
                    <a:pt x="1472" y="3"/>
                    <a:pt x="1472" y="8"/>
                  </a:cubicBezTo>
                  <a:cubicBezTo>
                    <a:pt x="1472" y="12"/>
                    <a:pt x="1468" y="16"/>
                    <a:pt x="1464" y="16"/>
                  </a:cubicBezTo>
                  <a:lnTo>
                    <a:pt x="1352" y="16"/>
                  </a:lnTo>
                  <a:cubicBezTo>
                    <a:pt x="1347" y="16"/>
                    <a:pt x="1344" y="12"/>
                    <a:pt x="1344" y="8"/>
                  </a:cubicBezTo>
                  <a:cubicBezTo>
                    <a:pt x="1344" y="3"/>
                    <a:pt x="1347" y="0"/>
                    <a:pt x="1352" y="0"/>
                  </a:cubicBezTo>
                  <a:close/>
                  <a:moveTo>
                    <a:pt x="1544" y="0"/>
                  </a:moveTo>
                  <a:lnTo>
                    <a:pt x="1656" y="0"/>
                  </a:lnTo>
                  <a:cubicBezTo>
                    <a:pt x="1660" y="0"/>
                    <a:pt x="1664" y="3"/>
                    <a:pt x="1664" y="8"/>
                  </a:cubicBezTo>
                  <a:cubicBezTo>
                    <a:pt x="1664" y="12"/>
                    <a:pt x="1660" y="16"/>
                    <a:pt x="1656" y="16"/>
                  </a:cubicBezTo>
                  <a:lnTo>
                    <a:pt x="1544" y="16"/>
                  </a:lnTo>
                  <a:cubicBezTo>
                    <a:pt x="1539" y="16"/>
                    <a:pt x="1536" y="12"/>
                    <a:pt x="1536" y="8"/>
                  </a:cubicBezTo>
                  <a:cubicBezTo>
                    <a:pt x="1536" y="3"/>
                    <a:pt x="1539" y="0"/>
                    <a:pt x="1544" y="0"/>
                  </a:cubicBezTo>
                  <a:close/>
                  <a:moveTo>
                    <a:pt x="1736" y="0"/>
                  </a:moveTo>
                  <a:lnTo>
                    <a:pt x="1848" y="0"/>
                  </a:lnTo>
                  <a:cubicBezTo>
                    <a:pt x="1852" y="0"/>
                    <a:pt x="1856" y="3"/>
                    <a:pt x="1856" y="8"/>
                  </a:cubicBezTo>
                  <a:cubicBezTo>
                    <a:pt x="1856" y="12"/>
                    <a:pt x="1852" y="16"/>
                    <a:pt x="1848" y="16"/>
                  </a:cubicBezTo>
                  <a:lnTo>
                    <a:pt x="1736" y="16"/>
                  </a:lnTo>
                  <a:cubicBezTo>
                    <a:pt x="1731" y="16"/>
                    <a:pt x="1728" y="12"/>
                    <a:pt x="1728" y="8"/>
                  </a:cubicBezTo>
                  <a:cubicBezTo>
                    <a:pt x="1728" y="3"/>
                    <a:pt x="1731" y="0"/>
                    <a:pt x="1736" y="0"/>
                  </a:cubicBezTo>
                  <a:close/>
                  <a:moveTo>
                    <a:pt x="1928" y="0"/>
                  </a:moveTo>
                  <a:lnTo>
                    <a:pt x="2040" y="0"/>
                  </a:lnTo>
                  <a:cubicBezTo>
                    <a:pt x="2044" y="0"/>
                    <a:pt x="2048" y="3"/>
                    <a:pt x="2048" y="8"/>
                  </a:cubicBezTo>
                  <a:cubicBezTo>
                    <a:pt x="2048" y="12"/>
                    <a:pt x="2044" y="16"/>
                    <a:pt x="2040" y="16"/>
                  </a:cubicBezTo>
                  <a:lnTo>
                    <a:pt x="1928" y="16"/>
                  </a:lnTo>
                  <a:cubicBezTo>
                    <a:pt x="1923" y="16"/>
                    <a:pt x="1920" y="12"/>
                    <a:pt x="1920" y="8"/>
                  </a:cubicBezTo>
                  <a:cubicBezTo>
                    <a:pt x="1920" y="3"/>
                    <a:pt x="1923" y="0"/>
                    <a:pt x="1928" y="0"/>
                  </a:cubicBezTo>
                  <a:close/>
                  <a:moveTo>
                    <a:pt x="2120" y="0"/>
                  </a:moveTo>
                  <a:lnTo>
                    <a:pt x="2232" y="0"/>
                  </a:lnTo>
                  <a:cubicBezTo>
                    <a:pt x="2236" y="0"/>
                    <a:pt x="2240" y="3"/>
                    <a:pt x="2240" y="8"/>
                  </a:cubicBezTo>
                  <a:cubicBezTo>
                    <a:pt x="2240" y="12"/>
                    <a:pt x="2236" y="16"/>
                    <a:pt x="2232" y="16"/>
                  </a:cubicBezTo>
                  <a:lnTo>
                    <a:pt x="2120" y="16"/>
                  </a:lnTo>
                  <a:cubicBezTo>
                    <a:pt x="2115" y="16"/>
                    <a:pt x="2112" y="12"/>
                    <a:pt x="2112" y="8"/>
                  </a:cubicBezTo>
                  <a:cubicBezTo>
                    <a:pt x="2112" y="3"/>
                    <a:pt x="2115" y="0"/>
                    <a:pt x="2120" y="0"/>
                  </a:cubicBezTo>
                  <a:close/>
                  <a:moveTo>
                    <a:pt x="2312" y="0"/>
                  </a:moveTo>
                  <a:lnTo>
                    <a:pt x="2424" y="0"/>
                  </a:lnTo>
                  <a:cubicBezTo>
                    <a:pt x="2428" y="0"/>
                    <a:pt x="2432" y="3"/>
                    <a:pt x="2432" y="8"/>
                  </a:cubicBezTo>
                  <a:cubicBezTo>
                    <a:pt x="2432" y="12"/>
                    <a:pt x="2428" y="16"/>
                    <a:pt x="2424" y="16"/>
                  </a:cubicBezTo>
                  <a:lnTo>
                    <a:pt x="2312" y="16"/>
                  </a:lnTo>
                  <a:cubicBezTo>
                    <a:pt x="2307" y="16"/>
                    <a:pt x="2304" y="12"/>
                    <a:pt x="2304" y="8"/>
                  </a:cubicBezTo>
                  <a:cubicBezTo>
                    <a:pt x="2304" y="3"/>
                    <a:pt x="2307" y="0"/>
                    <a:pt x="2312" y="0"/>
                  </a:cubicBezTo>
                  <a:close/>
                  <a:moveTo>
                    <a:pt x="2504" y="0"/>
                  </a:moveTo>
                  <a:lnTo>
                    <a:pt x="2616" y="0"/>
                  </a:lnTo>
                  <a:cubicBezTo>
                    <a:pt x="2620" y="0"/>
                    <a:pt x="2624" y="3"/>
                    <a:pt x="2624" y="8"/>
                  </a:cubicBezTo>
                  <a:cubicBezTo>
                    <a:pt x="2624" y="12"/>
                    <a:pt x="2620" y="16"/>
                    <a:pt x="2616" y="16"/>
                  </a:cubicBezTo>
                  <a:lnTo>
                    <a:pt x="2504" y="16"/>
                  </a:lnTo>
                  <a:cubicBezTo>
                    <a:pt x="2499" y="16"/>
                    <a:pt x="2496" y="12"/>
                    <a:pt x="2496" y="8"/>
                  </a:cubicBezTo>
                  <a:cubicBezTo>
                    <a:pt x="2496" y="3"/>
                    <a:pt x="2499" y="0"/>
                    <a:pt x="2504" y="0"/>
                  </a:cubicBezTo>
                  <a:close/>
                  <a:moveTo>
                    <a:pt x="2696" y="0"/>
                  </a:moveTo>
                  <a:lnTo>
                    <a:pt x="2808" y="0"/>
                  </a:lnTo>
                  <a:cubicBezTo>
                    <a:pt x="2812" y="0"/>
                    <a:pt x="2816" y="3"/>
                    <a:pt x="2816" y="8"/>
                  </a:cubicBezTo>
                  <a:cubicBezTo>
                    <a:pt x="2816" y="12"/>
                    <a:pt x="2812" y="16"/>
                    <a:pt x="2808" y="16"/>
                  </a:cubicBezTo>
                  <a:lnTo>
                    <a:pt x="2696" y="16"/>
                  </a:lnTo>
                  <a:cubicBezTo>
                    <a:pt x="2691" y="16"/>
                    <a:pt x="2688" y="12"/>
                    <a:pt x="2688" y="8"/>
                  </a:cubicBezTo>
                  <a:cubicBezTo>
                    <a:pt x="2688" y="3"/>
                    <a:pt x="2691" y="0"/>
                    <a:pt x="2696" y="0"/>
                  </a:cubicBezTo>
                  <a:close/>
                  <a:moveTo>
                    <a:pt x="2888" y="0"/>
                  </a:moveTo>
                  <a:lnTo>
                    <a:pt x="3000" y="0"/>
                  </a:lnTo>
                  <a:cubicBezTo>
                    <a:pt x="3004" y="0"/>
                    <a:pt x="3008" y="3"/>
                    <a:pt x="3008" y="8"/>
                  </a:cubicBezTo>
                  <a:cubicBezTo>
                    <a:pt x="3008" y="12"/>
                    <a:pt x="3004" y="16"/>
                    <a:pt x="3000" y="16"/>
                  </a:cubicBezTo>
                  <a:lnTo>
                    <a:pt x="2888" y="16"/>
                  </a:lnTo>
                  <a:cubicBezTo>
                    <a:pt x="2883" y="16"/>
                    <a:pt x="2880" y="12"/>
                    <a:pt x="2880" y="8"/>
                  </a:cubicBezTo>
                  <a:cubicBezTo>
                    <a:pt x="2880" y="3"/>
                    <a:pt x="2883" y="0"/>
                    <a:pt x="2888" y="0"/>
                  </a:cubicBezTo>
                  <a:close/>
                  <a:moveTo>
                    <a:pt x="3080" y="0"/>
                  </a:moveTo>
                  <a:lnTo>
                    <a:pt x="3192" y="0"/>
                  </a:lnTo>
                  <a:cubicBezTo>
                    <a:pt x="3196" y="0"/>
                    <a:pt x="3200" y="3"/>
                    <a:pt x="3200" y="8"/>
                  </a:cubicBezTo>
                  <a:cubicBezTo>
                    <a:pt x="3200" y="12"/>
                    <a:pt x="3196" y="16"/>
                    <a:pt x="3192" y="16"/>
                  </a:cubicBezTo>
                  <a:lnTo>
                    <a:pt x="3080" y="16"/>
                  </a:lnTo>
                  <a:cubicBezTo>
                    <a:pt x="3075" y="16"/>
                    <a:pt x="3072" y="12"/>
                    <a:pt x="3072" y="8"/>
                  </a:cubicBezTo>
                  <a:cubicBezTo>
                    <a:pt x="3072" y="3"/>
                    <a:pt x="3075" y="0"/>
                    <a:pt x="3080" y="0"/>
                  </a:cubicBezTo>
                  <a:close/>
                  <a:moveTo>
                    <a:pt x="3272" y="0"/>
                  </a:moveTo>
                  <a:lnTo>
                    <a:pt x="3384" y="0"/>
                  </a:lnTo>
                  <a:cubicBezTo>
                    <a:pt x="3388" y="0"/>
                    <a:pt x="3392" y="3"/>
                    <a:pt x="3392" y="8"/>
                  </a:cubicBezTo>
                  <a:cubicBezTo>
                    <a:pt x="3392" y="12"/>
                    <a:pt x="3388" y="16"/>
                    <a:pt x="3384" y="16"/>
                  </a:cubicBezTo>
                  <a:lnTo>
                    <a:pt x="3272" y="16"/>
                  </a:lnTo>
                  <a:cubicBezTo>
                    <a:pt x="3267" y="16"/>
                    <a:pt x="3264" y="12"/>
                    <a:pt x="3264" y="8"/>
                  </a:cubicBezTo>
                  <a:cubicBezTo>
                    <a:pt x="3264" y="3"/>
                    <a:pt x="3267" y="0"/>
                    <a:pt x="3272" y="0"/>
                  </a:cubicBezTo>
                  <a:close/>
                  <a:moveTo>
                    <a:pt x="3464" y="0"/>
                  </a:moveTo>
                  <a:lnTo>
                    <a:pt x="3576" y="0"/>
                  </a:lnTo>
                  <a:cubicBezTo>
                    <a:pt x="3580" y="0"/>
                    <a:pt x="3584" y="3"/>
                    <a:pt x="3584" y="8"/>
                  </a:cubicBezTo>
                  <a:cubicBezTo>
                    <a:pt x="3584" y="12"/>
                    <a:pt x="3580" y="16"/>
                    <a:pt x="3576" y="16"/>
                  </a:cubicBezTo>
                  <a:lnTo>
                    <a:pt x="3464" y="16"/>
                  </a:lnTo>
                  <a:cubicBezTo>
                    <a:pt x="3459" y="16"/>
                    <a:pt x="3456" y="12"/>
                    <a:pt x="3456" y="8"/>
                  </a:cubicBezTo>
                  <a:cubicBezTo>
                    <a:pt x="3456" y="3"/>
                    <a:pt x="3459" y="0"/>
                    <a:pt x="3464" y="0"/>
                  </a:cubicBezTo>
                  <a:close/>
                  <a:moveTo>
                    <a:pt x="3656" y="0"/>
                  </a:moveTo>
                  <a:lnTo>
                    <a:pt x="3768" y="0"/>
                  </a:lnTo>
                  <a:cubicBezTo>
                    <a:pt x="3772" y="0"/>
                    <a:pt x="3776" y="3"/>
                    <a:pt x="3776" y="8"/>
                  </a:cubicBezTo>
                  <a:cubicBezTo>
                    <a:pt x="3776" y="12"/>
                    <a:pt x="3772" y="16"/>
                    <a:pt x="3768" y="16"/>
                  </a:cubicBezTo>
                  <a:lnTo>
                    <a:pt x="3656" y="16"/>
                  </a:lnTo>
                  <a:cubicBezTo>
                    <a:pt x="3651" y="16"/>
                    <a:pt x="3648" y="12"/>
                    <a:pt x="3648" y="8"/>
                  </a:cubicBezTo>
                  <a:cubicBezTo>
                    <a:pt x="3648" y="3"/>
                    <a:pt x="3651" y="0"/>
                    <a:pt x="3656" y="0"/>
                  </a:cubicBezTo>
                  <a:close/>
                  <a:moveTo>
                    <a:pt x="3848" y="0"/>
                  </a:moveTo>
                  <a:lnTo>
                    <a:pt x="3960" y="0"/>
                  </a:lnTo>
                  <a:cubicBezTo>
                    <a:pt x="3964" y="0"/>
                    <a:pt x="3968" y="3"/>
                    <a:pt x="3968" y="8"/>
                  </a:cubicBezTo>
                  <a:cubicBezTo>
                    <a:pt x="3968" y="12"/>
                    <a:pt x="3964" y="16"/>
                    <a:pt x="3960" y="16"/>
                  </a:cubicBezTo>
                  <a:lnTo>
                    <a:pt x="3848" y="16"/>
                  </a:lnTo>
                  <a:cubicBezTo>
                    <a:pt x="3843" y="16"/>
                    <a:pt x="3840" y="12"/>
                    <a:pt x="3840" y="8"/>
                  </a:cubicBezTo>
                  <a:cubicBezTo>
                    <a:pt x="3840" y="3"/>
                    <a:pt x="3843" y="0"/>
                    <a:pt x="3848" y="0"/>
                  </a:cubicBezTo>
                  <a:close/>
                  <a:moveTo>
                    <a:pt x="4040" y="0"/>
                  </a:moveTo>
                  <a:lnTo>
                    <a:pt x="4152" y="0"/>
                  </a:lnTo>
                  <a:cubicBezTo>
                    <a:pt x="4156" y="0"/>
                    <a:pt x="4160" y="3"/>
                    <a:pt x="4160" y="8"/>
                  </a:cubicBezTo>
                  <a:cubicBezTo>
                    <a:pt x="4160" y="12"/>
                    <a:pt x="4156" y="16"/>
                    <a:pt x="4152" y="16"/>
                  </a:cubicBezTo>
                  <a:lnTo>
                    <a:pt x="4040" y="16"/>
                  </a:lnTo>
                  <a:cubicBezTo>
                    <a:pt x="4035" y="16"/>
                    <a:pt x="4032" y="12"/>
                    <a:pt x="4032" y="8"/>
                  </a:cubicBezTo>
                  <a:cubicBezTo>
                    <a:pt x="4032" y="3"/>
                    <a:pt x="4035" y="0"/>
                    <a:pt x="4040" y="0"/>
                  </a:cubicBezTo>
                  <a:close/>
                  <a:moveTo>
                    <a:pt x="4232" y="0"/>
                  </a:moveTo>
                  <a:lnTo>
                    <a:pt x="4344" y="0"/>
                  </a:lnTo>
                  <a:cubicBezTo>
                    <a:pt x="4348" y="0"/>
                    <a:pt x="4352" y="3"/>
                    <a:pt x="4352" y="8"/>
                  </a:cubicBezTo>
                  <a:cubicBezTo>
                    <a:pt x="4352" y="12"/>
                    <a:pt x="4348" y="16"/>
                    <a:pt x="4344" y="16"/>
                  </a:cubicBezTo>
                  <a:lnTo>
                    <a:pt x="4232" y="16"/>
                  </a:lnTo>
                  <a:cubicBezTo>
                    <a:pt x="4227" y="16"/>
                    <a:pt x="4224" y="12"/>
                    <a:pt x="4224" y="8"/>
                  </a:cubicBezTo>
                  <a:cubicBezTo>
                    <a:pt x="4224" y="3"/>
                    <a:pt x="4227" y="0"/>
                    <a:pt x="4232" y="0"/>
                  </a:cubicBezTo>
                  <a:close/>
                  <a:moveTo>
                    <a:pt x="4424" y="0"/>
                  </a:moveTo>
                  <a:lnTo>
                    <a:pt x="4536" y="0"/>
                  </a:lnTo>
                  <a:cubicBezTo>
                    <a:pt x="4540" y="0"/>
                    <a:pt x="4544" y="3"/>
                    <a:pt x="4544" y="8"/>
                  </a:cubicBezTo>
                  <a:cubicBezTo>
                    <a:pt x="4544" y="12"/>
                    <a:pt x="4540" y="16"/>
                    <a:pt x="4536" y="16"/>
                  </a:cubicBezTo>
                  <a:lnTo>
                    <a:pt x="4424" y="16"/>
                  </a:lnTo>
                  <a:cubicBezTo>
                    <a:pt x="4419" y="16"/>
                    <a:pt x="4416" y="12"/>
                    <a:pt x="4416" y="8"/>
                  </a:cubicBezTo>
                  <a:cubicBezTo>
                    <a:pt x="4416" y="3"/>
                    <a:pt x="4419" y="0"/>
                    <a:pt x="4424" y="0"/>
                  </a:cubicBezTo>
                  <a:close/>
                  <a:moveTo>
                    <a:pt x="4616" y="0"/>
                  </a:moveTo>
                  <a:lnTo>
                    <a:pt x="4728" y="0"/>
                  </a:lnTo>
                  <a:cubicBezTo>
                    <a:pt x="4732" y="0"/>
                    <a:pt x="4736" y="3"/>
                    <a:pt x="4736" y="8"/>
                  </a:cubicBezTo>
                  <a:cubicBezTo>
                    <a:pt x="4736" y="12"/>
                    <a:pt x="4732" y="16"/>
                    <a:pt x="4728" y="16"/>
                  </a:cubicBezTo>
                  <a:lnTo>
                    <a:pt x="4616" y="16"/>
                  </a:lnTo>
                  <a:cubicBezTo>
                    <a:pt x="4611" y="16"/>
                    <a:pt x="4608" y="12"/>
                    <a:pt x="4608" y="8"/>
                  </a:cubicBezTo>
                  <a:cubicBezTo>
                    <a:pt x="4608" y="3"/>
                    <a:pt x="4611" y="0"/>
                    <a:pt x="4616" y="0"/>
                  </a:cubicBezTo>
                  <a:close/>
                  <a:moveTo>
                    <a:pt x="4808" y="0"/>
                  </a:moveTo>
                  <a:lnTo>
                    <a:pt x="4920" y="0"/>
                  </a:lnTo>
                  <a:cubicBezTo>
                    <a:pt x="4924" y="0"/>
                    <a:pt x="4928" y="3"/>
                    <a:pt x="4928" y="8"/>
                  </a:cubicBezTo>
                  <a:cubicBezTo>
                    <a:pt x="4928" y="12"/>
                    <a:pt x="4924" y="16"/>
                    <a:pt x="4920" y="16"/>
                  </a:cubicBezTo>
                  <a:lnTo>
                    <a:pt x="4808" y="16"/>
                  </a:lnTo>
                  <a:cubicBezTo>
                    <a:pt x="4803" y="16"/>
                    <a:pt x="4800" y="12"/>
                    <a:pt x="4800" y="8"/>
                  </a:cubicBezTo>
                  <a:cubicBezTo>
                    <a:pt x="4800" y="3"/>
                    <a:pt x="4803" y="0"/>
                    <a:pt x="4808" y="0"/>
                  </a:cubicBezTo>
                  <a:close/>
                  <a:moveTo>
                    <a:pt x="5000" y="0"/>
                  </a:moveTo>
                  <a:lnTo>
                    <a:pt x="5112" y="0"/>
                  </a:lnTo>
                  <a:cubicBezTo>
                    <a:pt x="5116" y="0"/>
                    <a:pt x="5120" y="3"/>
                    <a:pt x="5120" y="8"/>
                  </a:cubicBezTo>
                  <a:cubicBezTo>
                    <a:pt x="5120" y="12"/>
                    <a:pt x="5116" y="16"/>
                    <a:pt x="5112" y="16"/>
                  </a:cubicBezTo>
                  <a:lnTo>
                    <a:pt x="5000" y="16"/>
                  </a:lnTo>
                  <a:cubicBezTo>
                    <a:pt x="4995" y="16"/>
                    <a:pt x="4992" y="12"/>
                    <a:pt x="4992" y="8"/>
                  </a:cubicBezTo>
                  <a:cubicBezTo>
                    <a:pt x="4992" y="3"/>
                    <a:pt x="4995" y="0"/>
                    <a:pt x="5000" y="0"/>
                  </a:cubicBezTo>
                  <a:close/>
                  <a:moveTo>
                    <a:pt x="5192" y="0"/>
                  </a:moveTo>
                  <a:lnTo>
                    <a:pt x="5304" y="0"/>
                  </a:lnTo>
                  <a:cubicBezTo>
                    <a:pt x="5308" y="0"/>
                    <a:pt x="5312" y="3"/>
                    <a:pt x="5312" y="8"/>
                  </a:cubicBezTo>
                  <a:cubicBezTo>
                    <a:pt x="5312" y="12"/>
                    <a:pt x="5308" y="16"/>
                    <a:pt x="5304" y="16"/>
                  </a:cubicBezTo>
                  <a:lnTo>
                    <a:pt x="5192" y="16"/>
                  </a:lnTo>
                  <a:cubicBezTo>
                    <a:pt x="5187" y="16"/>
                    <a:pt x="5184" y="12"/>
                    <a:pt x="5184" y="8"/>
                  </a:cubicBezTo>
                  <a:cubicBezTo>
                    <a:pt x="5184" y="3"/>
                    <a:pt x="5187" y="0"/>
                    <a:pt x="5192" y="0"/>
                  </a:cubicBezTo>
                  <a:close/>
                  <a:moveTo>
                    <a:pt x="5384" y="0"/>
                  </a:moveTo>
                  <a:lnTo>
                    <a:pt x="5496" y="0"/>
                  </a:lnTo>
                  <a:cubicBezTo>
                    <a:pt x="5500" y="0"/>
                    <a:pt x="5504" y="3"/>
                    <a:pt x="5504" y="8"/>
                  </a:cubicBezTo>
                  <a:cubicBezTo>
                    <a:pt x="5504" y="12"/>
                    <a:pt x="5500" y="16"/>
                    <a:pt x="5496" y="16"/>
                  </a:cubicBezTo>
                  <a:lnTo>
                    <a:pt x="5384" y="16"/>
                  </a:lnTo>
                  <a:cubicBezTo>
                    <a:pt x="5379" y="16"/>
                    <a:pt x="5376" y="12"/>
                    <a:pt x="5376" y="8"/>
                  </a:cubicBezTo>
                  <a:cubicBezTo>
                    <a:pt x="5376" y="3"/>
                    <a:pt x="5379" y="0"/>
                    <a:pt x="5384" y="0"/>
                  </a:cubicBezTo>
                  <a:close/>
                  <a:moveTo>
                    <a:pt x="5576" y="0"/>
                  </a:moveTo>
                  <a:lnTo>
                    <a:pt x="5688" y="0"/>
                  </a:lnTo>
                  <a:cubicBezTo>
                    <a:pt x="5692" y="0"/>
                    <a:pt x="5696" y="3"/>
                    <a:pt x="5696" y="8"/>
                  </a:cubicBezTo>
                  <a:cubicBezTo>
                    <a:pt x="5696" y="12"/>
                    <a:pt x="5692" y="16"/>
                    <a:pt x="5688" y="16"/>
                  </a:cubicBezTo>
                  <a:lnTo>
                    <a:pt x="5576" y="16"/>
                  </a:lnTo>
                  <a:cubicBezTo>
                    <a:pt x="5571" y="16"/>
                    <a:pt x="5568" y="12"/>
                    <a:pt x="5568" y="8"/>
                  </a:cubicBezTo>
                  <a:cubicBezTo>
                    <a:pt x="5568" y="3"/>
                    <a:pt x="5571" y="0"/>
                    <a:pt x="5576" y="0"/>
                  </a:cubicBezTo>
                  <a:close/>
                  <a:moveTo>
                    <a:pt x="5768" y="0"/>
                  </a:moveTo>
                  <a:lnTo>
                    <a:pt x="5880" y="0"/>
                  </a:lnTo>
                  <a:cubicBezTo>
                    <a:pt x="5884" y="0"/>
                    <a:pt x="5888" y="3"/>
                    <a:pt x="5888" y="8"/>
                  </a:cubicBezTo>
                  <a:cubicBezTo>
                    <a:pt x="5888" y="12"/>
                    <a:pt x="5884" y="16"/>
                    <a:pt x="5880" y="16"/>
                  </a:cubicBezTo>
                  <a:lnTo>
                    <a:pt x="5768" y="16"/>
                  </a:lnTo>
                  <a:cubicBezTo>
                    <a:pt x="5763" y="16"/>
                    <a:pt x="5760" y="12"/>
                    <a:pt x="5760" y="8"/>
                  </a:cubicBezTo>
                  <a:cubicBezTo>
                    <a:pt x="5760" y="3"/>
                    <a:pt x="5763" y="0"/>
                    <a:pt x="5768" y="0"/>
                  </a:cubicBezTo>
                  <a:close/>
                  <a:moveTo>
                    <a:pt x="5960" y="0"/>
                  </a:moveTo>
                  <a:lnTo>
                    <a:pt x="6072" y="0"/>
                  </a:lnTo>
                  <a:cubicBezTo>
                    <a:pt x="6076" y="0"/>
                    <a:pt x="6080" y="3"/>
                    <a:pt x="6080" y="8"/>
                  </a:cubicBezTo>
                  <a:cubicBezTo>
                    <a:pt x="6080" y="12"/>
                    <a:pt x="6076" y="16"/>
                    <a:pt x="6072" y="16"/>
                  </a:cubicBezTo>
                  <a:lnTo>
                    <a:pt x="5960" y="16"/>
                  </a:lnTo>
                  <a:cubicBezTo>
                    <a:pt x="5955" y="16"/>
                    <a:pt x="5952" y="12"/>
                    <a:pt x="5952" y="8"/>
                  </a:cubicBezTo>
                  <a:cubicBezTo>
                    <a:pt x="5952" y="3"/>
                    <a:pt x="5955" y="0"/>
                    <a:pt x="5960" y="0"/>
                  </a:cubicBezTo>
                  <a:close/>
                  <a:moveTo>
                    <a:pt x="6152" y="0"/>
                  </a:moveTo>
                  <a:lnTo>
                    <a:pt x="6264" y="0"/>
                  </a:lnTo>
                  <a:cubicBezTo>
                    <a:pt x="6268" y="0"/>
                    <a:pt x="6272" y="3"/>
                    <a:pt x="6272" y="8"/>
                  </a:cubicBezTo>
                  <a:cubicBezTo>
                    <a:pt x="6272" y="12"/>
                    <a:pt x="6268" y="16"/>
                    <a:pt x="6264" y="16"/>
                  </a:cubicBezTo>
                  <a:lnTo>
                    <a:pt x="6152" y="16"/>
                  </a:lnTo>
                  <a:cubicBezTo>
                    <a:pt x="6147" y="16"/>
                    <a:pt x="6144" y="12"/>
                    <a:pt x="6144" y="8"/>
                  </a:cubicBezTo>
                  <a:cubicBezTo>
                    <a:pt x="6144" y="3"/>
                    <a:pt x="6147" y="0"/>
                    <a:pt x="6152" y="0"/>
                  </a:cubicBezTo>
                  <a:close/>
                  <a:moveTo>
                    <a:pt x="6344" y="0"/>
                  </a:moveTo>
                  <a:lnTo>
                    <a:pt x="6456" y="0"/>
                  </a:lnTo>
                  <a:cubicBezTo>
                    <a:pt x="6460" y="0"/>
                    <a:pt x="6464" y="3"/>
                    <a:pt x="6464" y="8"/>
                  </a:cubicBezTo>
                  <a:cubicBezTo>
                    <a:pt x="6464" y="12"/>
                    <a:pt x="6460" y="16"/>
                    <a:pt x="6456" y="16"/>
                  </a:cubicBezTo>
                  <a:lnTo>
                    <a:pt x="6344" y="16"/>
                  </a:lnTo>
                  <a:cubicBezTo>
                    <a:pt x="6339" y="16"/>
                    <a:pt x="6336" y="12"/>
                    <a:pt x="6336" y="8"/>
                  </a:cubicBezTo>
                  <a:cubicBezTo>
                    <a:pt x="6336" y="3"/>
                    <a:pt x="6339" y="0"/>
                    <a:pt x="6344" y="0"/>
                  </a:cubicBezTo>
                  <a:close/>
                  <a:moveTo>
                    <a:pt x="6536" y="0"/>
                  </a:moveTo>
                  <a:lnTo>
                    <a:pt x="6648" y="0"/>
                  </a:lnTo>
                  <a:cubicBezTo>
                    <a:pt x="6652" y="0"/>
                    <a:pt x="6656" y="3"/>
                    <a:pt x="6656" y="8"/>
                  </a:cubicBezTo>
                  <a:cubicBezTo>
                    <a:pt x="6656" y="12"/>
                    <a:pt x="6652" y="16"/>
                    <a:pt x="6648" y="16"/>
                  </a:cubicBezTo>
                  <a:lnTo>
                    <a:pt x="6536" y="16"/>
                  </a:lnTo>
                  <a:cubicBezTo>
                    <a:pt x="6531" y="16"/>
                    <a:pt x="6528" y="12"/>
                    <a:pt x="6528" y="8"/>
                  </a:cubicBezTo>
                  <a:cubicBezTo>
                    <a:pt x="6528" y="3"/>
                    <a:pt x="6531" y="0"/>
                    <a:pt x="6536" y="0"/>
                  </a:cubicBezTo>
                  <a:close/>
                  <a:moveTo>
                    <a:pt x="6728" y="0"/>
                  </a:moveTo>
                  <a:lnTo>
                    <a:pt x="6840" y="0"/>
                  </a:lnTo>
                  <a:cubicBezTo>
                    <a:pt x="6844" y="0"/>
                    <a:pt x="6848" y="3"/>
                    <a:pt x="6848" y="8"/>
                  </a:cubicBezTo>
                  <a:cubicBezTo>
                    <a:pt x="6848" y="12"/>
                    <a:pt x="6844" y="16"/>
                    <a:pt x="6840" y="16"/>
                  </a:cubicBezTo>
                  <a:lnTo>
                    <a:pt x="6728" y="16"/>
                  </a:lnTo>
                  <a:cubicBezTo>
                    <a:pt x="6723" y="16"/>
                    <a:pt x="6720" y="12"/>
                    <a:pt x="6720" y="8"/>
                  </a:cubicBezTo>
                  <a:cubicBezTo>
                    <a:pt x="6720" y="3"/>
                    <a:pt x="6723" y="0"/>
                    <a:pt x="6728" y="0"/>
                  </a:cubicBezTo>
                  <a:close/>
                  <a:moveTo>
                    <a:pt x="6920" y="0"/>
                  </a:moveTo>
                  <a:lnTo>
                    <a:pt x="6977" y="0"/>
                  </a:lnTo>
                  <a:cubicBezTo>
                    <a:pt x="6982" y="0"/>
                    <a:pt x="6985" y="3"/>
                    <a:pt x="6985" y="8"/>
                  </a:cubicBezTo>
                  <a:cubicBezTo>
                    <a:pt x="6985" y="12"/>
                    <a:pt x="6982" y="16"/>
                    <a:pt x="6977" y="16"/>
                  </a:cubicBezTo>
                  <a:lnTo>
                    <a:pt x="6920" y="16"/>
                  </a:lnTo>
                  <a:cubicBezTo>
                    <a:pt x="6915" y="16"/>
                    <a:pt x="6912" y="12"/>
                    <a:pt x="6912" y="8"/>
                  </a:cubicBezTo>
                  <a:cubicBezTo>
                    <a:pt x="6912" y="3"/>
                    <a:pt x="6915" y="0"/>
                    <a:pt x="6920" y="0"/>
                  </a:cubicBezTo>
                  <a:close/>
                </a:path>
              </a:pathLst>
            </a:custGeom>
            <a:solidFill>
              <a:srgbClr val="4677BF"/>
            </a:solidFill>
            <a:ln w="7938" cap="flat">
              <a:solidFill>
                <a:srgbClr val="4677BF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47" name="Freeform 189"/>
            <p:cNvSpPr>
              <a:spLocks noEditPoints="1"/>
            </p:cNvSpPr>
            <p:nvPr/>
          </p:nvSpPr>
          <p:spPr bwMode="auto">
            <a:xfrm>
              <a:off x="2147" y="4162"/>
              <a:ext cx="2221" cy="5"/>
            </a:xfrm>
            <a:custGeom>
              <a:avLst/>
              <a:gdLst>
                <a:gd name="T0" fmla="*/ 0 w 6985"/>
                <a:gd name="T1" fmla="*/ 0 h 16"/>
                <a:gd name="T2" fmla="*/ 0 w 6985"/>
                <a:gd name="T3" fmla="*/ 0 h 16"/>
                <a:gd name="T4" fmla="*/ 0 w 6985"/>
                <a:gd name="T5" fmla="*/ 0 h 16"/>
                <a:gd name="T6" fmla="*/ 0 w 6985"/>
                <a:gd name="T7" fmla="*/ 0 h 16"/>
                <a:gd name="T8" fmla="*/ 0 w 6985"/>
                <a:gd name="T9" fmla="*/ 0 h 16"/>
                <a:gd name="T10" fmla="*/ 0 w 6985"/>
                <a:gd name="T11" fmla="*/ 0 h 16"/>
                <a:gd name="T12" fmla="*/ 0 w 6985"/>
                <a:gd name="T13" fmla="*/ 0 h 16"/>
                <a:gd name="T14" fmla="*/ 0 w 6985"/>
                <a:gd name="T15" fmla="*/ 0 h 16"/>
                <a:gd name="T16" fmla="*/ 0 w 6985"/>
                <a:gd name="T17" fmla="*/ 0 h 16"/>
                <a:gd name="T18" fmla="*/ 0 w 6985"/>
                <a:gd name="T19" fmla="*/ 0 h 16"/>
                <a:gd name="T20" fmla="*/ 0 w 6985"/>
                <a:gd name="T21" fmla="*/ 0 h 16"/>
                <a:gd name="T22" fmla="*/ 1 w 6985"/>
                <a:gd name="T23" fmla="*/ 0 h 16"/>
                <a:gd name="T24" fmla="*/ 1 w 6985"/>
                <a:gd name="T25" fmla="*/ 0 h 16"/>
                <a:gd name="T26" fmla="*/ 1 w 6985"/>
                <a:gd name="T27" fmla="*/ 0 h 16"/>
                <a:gd name="T28" fmla="*/ 1 w 6985"/>
                <a:gd name="T29" fmla="*/ 0 h 16"/>
                <a:gd name="T30" fmla="*/ 1 w 6985"/>
                <a:gd name="T31" fmla="*/ 0 h 16"/>
                <a:gd name="T32" fmla="*/ 1 w 6985"/>
                <a:gd name="T33" fmla="*/ 0 h 16"/>
                <a:gd name="T34" fmla="*/ 1 w 6985"/>
                <a:gd name="T35" fmla="*/ 0 h 16"/>
                <a:gd name="T36" fmla="*/ 1 w 6985"/>
                <a:gd name="T37" fmla="*/ 0 h 16"/>
                <a:gd name="T38" fmla="*/ 1 w 6985"/>
                <a:gd name="T39" fmla="*/ 0 h 16"/>
                <a:gd name="T40" fmla="*/ 1 w 6985"/>
                <a:gd name="T41" fmla="*/ 0 h 16"/>
                <a:gd name="T42" fmla="*/ 1 w 6985"/>
                <a:gd name="T43" fmla="*/ 0 h 16"/>
                <a:gd name="T44" fmla="*/ 1 w 6985"/>
                <a:gd name="T45" fmla="*/ 0 h 16"/>
                <a:gd name="T46" fmla="*/ 1 w 6985"/>
                <a:gd name="T47" fmla="*/ 0 h 16"/>
                <a:gd name="T48" fmla="*/ 1 w 6985"/>
                <a:gd name="T49" fmla="*/ 0 h 16"/>
                <a:gd name="T50" fmla="*/ 1 w 6985"/>
                <a:gd name="T51" fmla="*/ 0 h 16"/>
                <a:gd name="T52" fmla="*/ 1 w 6985"/>
                <a:gd name="T53" fmla="*/ 0 h 16"/>
                <a:gd name="T54" fmla="*/ 1 w 6985"/>
                <a:gd name="T55" fmla="*/ 0 h 16"/>
                <a:gd name="T56" fmla="*/ 1 w 6985"/>
                <a:gd name="T57" fmla="*/ 0 h 16"/>
                <a:gd name="T58" fmla="*/ 1 w 6985"/>
                <a:gd name="T59" fmla="*/ 0 h 16"/>
                <a:gd name="T60" fmla="*/ 1 w 6985"/>
                <a:gd name="T61" fmla="*/ 0 h 16"/>
                <a:gd name="T62" fmla="*/ 1 w 6985"/>
                <a:gd name="T63" fmla="*/ 0 h 16"/>
                <a:gd name="T64" fmla="*/ 2 w 6985"/>
                <a:gd name="T65" fmla="*/ 0 h 16"/>
                <a:gd name="T66" fmla="*/ 2 w 6985"/>
                <a:gd name="T67" fmla="*/ 0 h 16"/>
                <a:gd name="T68" fmla="*/ 2 w 6985"/>
                <a:gd name="T69" fmla="*/ 0 h 16"/>
                <a:gd name="T70" fmla="*/ 2 w 6985"/>
                <a:gd name="T71" fmla="*/ 0 h 16"/>
                <a:gd name="T72" fmla="*/ 2 w 6985"/>
                <a:gd name="T73" fmla="*/ 0 h 16"/>
                <a:gd name="T74" fmla="*/ 2 w 6985"/>
                <a:gd name="T75" fmla="*/ 0 h 16"/>
                <a:gd name="T76" fmla="*/ 2 w 6985"/>
                <a:gd name="T77" fmla="*/ 0 h 16"/>
                <a:gd name="T78" fmla="*/ 2 w 6985"/>
                <a:gd name="T79" fmla="*/ 0 h 16"/>
                <a:gd name="T80" fmla="*/ 2 w 6985"/>
                <a:gd name="T81" fmla="*/ 0 h 16"/>
                <a:gd name="T82" fmla="*/ 2 w 6985"/>
                <a:gd name="T83" fmla="*/ 0 h 16"/>
                <a:gd name="T84" fmla="*/ 2 w 6985"/>
                <a:gd name="T85" fmla="*/ 0 h 16"/>
                <a:gd name="T86" fmla="*/ 2 w 6985"/>
                <a:gd name="T87" fmla="*/ 0 h 16"/>
                <a:gd name="T88" fmla="*/ 2 w 6985"/>
                <a:gd name="T89" fmla="*/ 0 h 16"/>
                <a:gd name="T90" fmla="*/ 2 w 6985"/>
                <a:gd name="T91" fmla="*/ 0 h 16"/>
                <a:gd name="T92" fmla="*/ 2 w 6985"/>
                <a:gd name="T93" fmla="*/ 0 h 16"/>
                <a:gd name="T94" fmla="*/ 2 w 6985"/>
                <a:gd name="T95" fmla="*/ 0 h 16"/>
                <a:gd name="T96" fmla="*/ 2 w 6985"/>
                <a:gd name="T97" fmla="*/ 0 h 16"/>
                <a:gd name="T98" fmla="*/ 2 w 6985"/>
                <a:gd name="T99" fmla="*/ 0 h 16"/>
                <a:gd name="T100" fmla="*/ 2 w 6985"/>
                <a:gd name="T101" fmla="*/ 0 h 1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985" h="16">
                  <a:moveTo>
                    <a:pt x="8" y="0"/>
                  </a:moveTo>
                  <a:lnTo>
                    <a:pt x="120" y="0"/>
                  </a:lnTo>
                  <a:cubicBezTo>
                    <a:pt x="124" y="0"/>
                    <a:pt x="128" y="3"/>
                    <a:pt x="128" y="8"/>
                  </a:cubicBezTo>
                  <a:cubicBezTo>
                    <a:pt x="128" y="12"/>
                    <a:pt x="124" y="16"/>
                    <a:pt x="120" y="16"/>
                  </a:cubicBezTo>
                  <a:lnTo>
                    <a:pt x="8" y="16"/>
                  </a:lnTo>
                  <a:cubicBezTo>
                    <a:pt x="3" y="16"/>
                    <a:pt x="0" y="12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lose/>
                  <a:moveTo>
                    <a:pt x="200" y="0"/>
                  </a:moveTo>
                  <a:lnTo>
                    <a:pt x="312" y="0"/>
                  </a:lnTo>
                  <a:cubicBezTo>
                    <a:pt x="316" y="0"/>
                    <a:pt x="320" y="3"/>
                    <a:pt x="320" y="8"/>
                  </a:cubicBezTo>
                  <a:cubicBezTo>
                    <a:pt x="320" y="12"/>
                    <a:pt x="316" y="16"/>
                    <a:pt x="312" y="16"/>
                  </a:cubicBezTo>
                  <a:lnTo>
                    <a:pt x="200" y="16"/>
                  </a:lnTo>
                  <a:cubicBezTo>
                    <a:pt x="195" y="16"/>
                    <a:pt x="192" y="12"/>
                    <a:pt x="192" y="8"/>
                  </a:cubicBezTo>
                  <a:cubicBezTo>
                    <a:pt x="192" y="3"/>
                    <a:pt x="195" y="0"/>
                    <a:pt x="200" y="0"/>
                  </a:cubicBezTo>
                  <a:close/>
                  <a:moveTo>
                    <a:pt x="392" y="0"/>
                  </a:moveTo>
                  <a:lnTo>
                    <a:pt x="504" y="0"/>
                  </a:lnTo>
                  <a:cubicBezTo>
                    <a:pt x="508" y="0"/>
                    <a:pt x="512" y="3"/>
                    <a:pt x="512" y="8"/>
                  </a:cubicBezTo>
                  <a:cubicBezTo>
                    <a:pt x="512" y="12"/>
                    <a:pt x="508" y="16"/>
                    <a:pt x="504" y="16"/>
                  </a:cubicBezTo>
                  <a:lnTo>
                    <a:pt x="392" y="16"/>
                  </a:lnTo>
                  <a:cubicBezTo>
                    <a:pt x="387" y="16"/>
                    <a:pt x="384" y="12"/>
                    <a:pt x="384" y="8"/>
                  </a:cubicBezTo>
                  <a:cubicBezTo>
                    <a:pt x="384" y="3"/>
                    <a:pt x="387" y="0"/>
                    <a:pt x="392" y="0"/>
                  </a:cubicBezTo>
                  <a:close/>
                  <a:moveTo>
                    <a:pt x="584" y="0"/>
                  </a:moveTo>
                  <a:lnTo>
                    <a:pt x="696" y="0"/>
                  </a:lnTo>
                  <a:cubicBezTo>
                    <a:pt x="700" y="0"/>
                    <a:pt x="704" y="3"/>
                    <a:pt x="704" y="8"/>
                  </a:cubicBezTo>
                  <a:cubicBezTo>
                    <a:pt x="704" y="12"/>
                    <a:pt x="700" y="16"/>
                    <a:pt x="696" y="16"/>
                  </a:cubicBezTo>
                  <a:lnTo>
                    <a:pt x="584" y="16"/>
                  </a:lnTo>
                  <a:cubicBezTo>
                    <a:pt x="579" y="16"/>
                    <a:pt x="576" y="12"/>
                    <a:pt x="576" y="8"/>
                  </a:cubicBezTo>
                  <a:cubicBezTo>
                    <a:pt x="576" y="3"/>
                    <a:pt x="579" y="0"/>
                    <a:pt x="584" y="0"/>
                  </a:cubicBezTo>
                  <a:close/>
                  <a:moveTo>
                    <a:pt x="776" y="0"/>
                  </a:moveTo>
                  <a:lnTo>
                    <a:pt x="888" y="0"/>
                  </a:lnTo>
                  <a:cubicBezTo>
                    <a:pt x="892" y="0"/>
                    <a:pt x="896" y="3"/>
                    <a:pt x="896" y="8"/>
                  </a:cubicBezTo>
                  <a:cubicBezTo>
                    <a:pt x="896" y="12"/>
                    <a:pt x="892" y="16"/>
                    <a:pt x="888" y="16"/>
                  </a:cubicBezTo>
                  <a:lnTo>
                    <a:pt x="776" y="16"/>
                  </a:lnTo>
                  <a:cubicBezTo>
                    <a:pt x="771" y="16"/>
                    <a:pt x="768" y="12"/>
                    <a:pt x="768" y="8"/>
                  </a:cubicBezTo>
                  <a:cubicBezTo>
                    <a:pt x="768" y="3"/>
                    <a:pt x="771" y="0"/>
                    <a:pt x="776" y="0"/>
                  </a:cubicBezTo>
                  <a:close/>
                  <a:moveTo>
                    <a:pt x="968" y="0"/>
                  </a:moveTo>
                  <a:lnTo>
                    <a:pt x="1080" y="0"/>
                  </a:lnTo>
                  <a:cubicBezTo>
                    <a:pt x="1084" y="0"/>
                    <a:pt x="1088" y="3"/>
                    <a:pt x="1088" y="8"/>
                  </a:cubicBezTo>
                  <a:cubicBezTo>
                    <a:pt x="1088" y="12"/>
                    <a:pt x="1084" y="16"/>
                    <a:pt x="1080" y="16"/>
                  </a:cubicBezTo>
                  <a:lnTo>
                    <a:pt x="968" y="16"/>
                  </a:lnTo>
                  <a:cubicBezTo>
                    <a:pt x="963" y="16"/>
                    <a:pt x="960" y="12"/>
                    <a:pt x="960" y="8"/>
                  </a:cubicBezTo>
                  <a:cubicBezTo>
                    <a:pt x="960" y="3"/>
                    <a:pt x="963" y="0"/>
                    <a:pt x="968" y="0"/>
                  </a:cubicBezTo>
                  <a:close/>
                  <a:moveTo>
                    <a:pt x="1160" y="0"/>
                  </a:moveTo>
                  <a:lnTo>
                    <a:pt x="1272" y="0"/>
                  </a:lnTo>
                  <a:cubicBezTo>
                    <a:pt x="1276" y="0"/>
                    <a:pt x="1280" y="3"/>
                    <a:pt x="1280" y="8"/>
                  </a:cubicBezTo>
                  <a:cubicBezTo>
                    <a:pt x="1280" y="12"/>
                    <a:pt x="1276" y="16"/>
                    <a:pt x="1272" y="16"/>
                  </a:cubicBezTo>
                  <a:lnTo>
                    <a:pt x="1160" y="16"/>
                  </a:lnTo>
                  <a:cubicBezTo>
                    <a:pt x="1155" y="16"/>
                    <a:pt x="1152" y="12"/>
                    <a:pt x="1152" y="8"/>
                  </a:cubicBezTo>
                  <a:cubicBezTo>
                    <a:pt x="1152" y="3"/>
                    <a:pt x="1155" y="0"/>
                    <a:pt x="1160" y="0"/>
                  </a:cubicBezTo>
                  <a:close/>
                  <a:moveTo>
                    <a:pt x="1352" y="0"/>
                  </a:moveTo>
                  <a:lnTo>
                    <a:pt x="1464" y="0"/>
                  </a:lnTo>
                  <a:cubicBezTo>
                    <a:pt x="1468" y="0"/>
                    <a:pt x="1472" y="3"/>
                    <a:pt x="1472" y="8"/>
                  </a:cubicBezTo>
                  <a:cubicBezTo>
                    <a:pt x="1472" y="12"/>
                    <a:pt x="1468" y="16"/>
                    <a:pt x="1464" y="16"/>
                  </a:cubicBezTo>
                  <a:lnTo>
                    <a:pt x="1352" y="16"/>
                  </a:lnTo>
                  <a:cubicBezTo>
                    <a:pt x="1347" y="16"/>
                    <a:pt x="1344" y="12"/>
                    <a:pt x="1344" y="8"/>
                  </a:cubicBezTo>
                  <a:cubicBezTo>
                    <a:pt x="1344" y="3"/>
                    <a:pt x="1347" y="0"/>
                    <a:pt x="1352" y="0"/>
                  </a:cubicBezTo>
                  <a:close/>
                  <a:moveTo>
                    <a:pt x="1544" y="0"/>
                  </a:moveTo>
                  <a:lnTo>
                    <a:pt x="1656" y="0"/>
                  </a:lnTo>
                  <a:cubicBezTo>
                    <a:pt x="1660" y="0"/>
                    <a:pt x="1664" y="3"/>
                    <a:pt x="1664" y="8"/>
                  </a:cubicBezTo>
                  <a:cubicBezTo>
                    <a:pt x="1664" y="12"/>
                    <a:pt x="1660" y="16"/>
                    <a:pt x="1656" y="16"/>
                  </a:cubicBezTo>
                  <a:lnTo>
                    <a:pt x="1544" y="16"/>
                  </a:lnTo>
                  <a:cubicBezTo>
                    <a:pt x="1539" y="16"/>
                    <a:pt x="1536" y="12"/>
                    <a:pt x="1536" y="8"/>
                  </a:cubicBezTo>
                  <a:cubicBezTo>
                    <a:pt x="1536" y="3"/>
                    <a:pt x="1539" y="0"/>
                    <a:pt x="1544" y="0"/>
                  </a:cubicBezTo>
                  <a:close/>
                  <a:moveTo>
                    <a:pt x="1736" y="0"/>
                  </a:moveTo>
                  <a:lnTo>
                    <a:pt x="1848" y="0"/>
                  </a:lnTo>
                  <a:cubicBezTo>
                    <a:pt x="1852" y="0"/>
                    <a:pt x="1856" y="3"/>
                    <a:pt x="1856" y="8"/>
                  </a:cubicBezTo>
                  <a:cubicBezTo>
                    <a:pt x="1856" y="12"/>
                    <a:pt x="1852" y="16"/>
                    <a:pt x="1848" y="16"/>
                  </a:cubicBezTo>
                  <a:lnTo>
                    <a:pt x="1736" y="16"/>
                  </a:lnTo>
                  <a:cubicBezTo>
                    <a:pt x="1731" y="16"/>
                    <a:pt x="1728" y="12"/>
                    <a:pt x="1728" y="8"/>
                  </a:cubicBezTo>
                  <a:cubicBezTo>
                    <a:pt x="1728" y="3"/>
                    <a:pt x="1731" y="0"/>
                    <a:pt x="1736" y="0"/>
                  </a:cubicBezTo>
                  <a:close/>
                  <a:moveTo>
                    <a:pt x="1928" y="0"/>
                  </a:moveTo>
                  <a:lnTo>
                    <a:pt x="2040" y="0"/>
                  </a:lnTo>
                  <a:cubicBezTo>
                    <a:pt x="2044" y="0"/>
                    <a:pt x="2048" y="3"/>
                    <a:pt x="2048" y="8"/>
                  </a:cubicBezTo>
                  <a:cubicBezTo>
                    <a:pt x="2048" y="12"/>
                    <a:pt x="2044" y="16"/>
                    <a:pt x="2040" y="16"/>
                  </a:cubicBezTo>
                  <a:lnTo>
                    <a:pt x="1928" y="16"/>
                  </a:lnTo>
                  <a:cubicBezTo>
                    <a:pt x="1923" y="16"/>
                    <a:pt x="1920" y="12"/>
                    <a:pt x="1920" y="8"/>
                  </a:cubicBezTo>
                  <a:cubicBezTo>
                    <a:pt x="1920" y="3"/>
                    <a:pt x="1923" y="0"/>
                    <a:pt x="1928" y="0"/>
                  </a:cubicBezTo>
                  <a:close/>
                  <a:moveTo>
                    <a:pt x="2120" y="0"/>
                  </a:moveTo>
                  <a:lnTo>
                    <a:pt x="2232" y="0"/>
                  </a:lnTo>
                  <a:cubicBezTo>
                    <a:pt x="2236" y="0"/>
                    <a:pt x="2240" y="3"/>
                    <a:pt x="2240" y="8"/>
                  </a:cubicBezTo>
                  <a:cubicBezTo>
                    <a:pt x="2240" y="12"/>
                    <a:pt x="2236" y="16"/>
                    <a:pt x="2232" y="16"/>
                  </a:cubicBezTo>
                  <a:lnTo>
                    <a:pt x="2120" y="16"/>
                  </a:lnTo>
                  <a:cubicBezTo>
                    <a:pt x="2115" y="16"/>
                    <a:pt x="2112" y="12"/>
                    <a:pt x="2112" y="8"/>
                  </a:cubicBezTo>
                  <a:cubicBezTo>
                    <a:pt x="2112" y="3"/>
                    <a:pt x="2115" y="0"/>
                    <a:pt x="2120" y="0"/>
                  </a:cubicBezTo>
                  <a:close/>
                  <a:moveTo>
                    <a:pt x="2312" y="0"/>
                  </a:moveTo>
                  <a:lnTo>
                    <a:pt x="2424" y="0"/>
                  </a:lnTo>
                  <a:cubicBezTo>
                    <a:pt x="2428" y="0"/>
                    <a:pt x="2432" y="3"/>
                    <a:pt x="2432" y="8"/>
                  </a:cubicBezTo>
                  <a:cubicBezTo>
                    <a:pt x="2432" y="12"/>
                    <a:pt x="2428" y="16"/>
                    <a:pt x="2424" y="16"/>
                  </a:cubicBezTo>
                  <a:lnTo>
                    <a:pt x="2312" y="16"/>
                  </a:lnTo>
                  <a:cubicBezTo>
                    <a:pt x="2307" y="16"/>
                    <a:pt x="2304" y="12"/>
                    <a:pt x="2304" y="8"/>
                  </a:cubicBezTo>
                  <a:cubicBezTo>
                    <a:pt x="2304" y="3"/>
                    <a:pt x="2307" y="0"/>
                    <a:pt x="2312" y="0"/>
                  </a:cubicBezTo>
                  <a:close/>
                  <a:moveTo>
                    <a:pt x="2504" y="0"/>
                  </a:moveTo>
                  <a:lnTo>
                    <a:pt x="2616" y="0"/>
                  </a:lnTo>
                  <a:cubicBezTo>
                    <a:pt x="2620" y="0"/>
                    <a:pt x="2624" y="3"/>
                    <a:pt x="2624" y="8"/>
                  </a:cubicBezTo>
                  <a:cubicBezTo>
                    <a:pt x="2624" y="12"/>
                    <a:pt x="2620" y="16"/>
                    <a:pt x="2616" y="16"/>
                  </a:cubicBezTo>
                  <a:lnTo>
                    <a:pt x="2504" y="16"/>
                  </a:lnTo>
                  <a:cubicBezTo>
                    <a:pt x="2499" y="16"/>
                    <a:pt x="2496" y="12"/>
                    <a:pt x="2496" y="8"/>
                  </a:cubicBezTo>
                  <a:cubicBezTo>
                    <a:pt x="2496" y="3"/>
                    <a:pt x="2499" y="0"/>
                    <a:pt x="2504" y="0"/>
                  </a:cubicBezTo>
                  <a:close/>
                  <a:moveTo>
                    <a:pt x="2696" y="0"/>
                  </a:moveTo>
                  <a:lnTo>
                    <a:pt x="2808" y="0"/>
                  </a:lnTo>
                  <a:cubicBezTo>
                    <a:pt x="2812" y="0"/>
                    <a:pt x="2816" y="3"/>
                    <a:pt x="2816" y="8"/>
                  </a:cubicBezTo>
                  <a:cubicBezTo>
                    <a:pt x="2816" y="12"/>
                    <a:pt x="2812" y="16"/>
                    <a:pt x="2808" y="16"/>
                  </a:cubicBezTo>
                  <a:lnTo>
                    <a:pt x="2696" y="16"/>
                  </a:lnTo>
                  <a:cubicBezTo>
                    <a:pt x="2691" y="16"/>
                    <a:pt x="2688" y="12"/>
                    <a:pt x="2688" y="8"/>
                  </a:cubicBezTo>
                  <a:cubicBezTo>
                    <a:pt x="2688" y="3"/>
                    <a:pt x="2691" y="0"/>
                    <a:pt x="2696" y="0"/>
                  </a:cubicBezTo>
                  <a:close/>
                  <a:moveTo>
                    <a:pt x="2888" y="0"/>
                  </a:moveTo>
                  <a:lnTo>
                    <a:pt x="3000" y="0"/>
                  </a:lnTo>
                  <a:cubicBezTo>
                    <a:pt x="3004" y="0"/>
                    <a:pt x="3008" y="3"/>
                    <a:pt x="3008" y="8"/>
                  </a:cubicBezTo>
                  <a:cubicBezTo>
                    <a:pt x="3008" y="12"/>
                    <a:pt x="3004" y="16"/>
                    <a:pt x="3000" y="16"/>
                  </a:cubicBezTo>
                  <a:lnTo>
                    <a:pt x="2888" y="16"/>
                  </a:lnTo>
                  <a:cubicBezTo>
                    <a:pt x="2883" y="16"/>
                    <a:pt x="2880" y="12"/>
                    <a:pt x="2880" y="8"/>
                  </a:cubicBezTo>
                  <a:cubicBezTo>
                    <a:pt x="2880" y="3"/>
                    <a:pt x="2883" y="0"/>
                    <a:pt x="2888" y="0"/>
                  </a:cubicBezTo>
                  <a:close/>
                  <a:moveTo>
                    <a:pt x="3080" y="0"/>
                  </a:moveTo>
                  <a:lnTo>
                    <a:pt x="3192" y="0"/>
                  </a:lnTo>
                  <a:cubicBezTo>
                    <a:pt x="3196" y="0"/>
                    <a:pt x="3200" y="3"/>
                    <a:pt x="3200" y="8"/>
                  </a:cubicBezTo>
                  <a:cubicBezTo>
                    <a:pt x="3200" y="12"/>
                    <a:pt x="3196" y="16"/>
                    <a:pt x="3192" y="16"/>
                  </a:cubicBezTo>
                  <a:lnTo>
                    <a:pt x="3080" y="16"/>
                  </a:lnTo>
                  <a:cubicBezTo>
                    <a:pt x="3075" y="16"/>
                    <a:pt x="3072" y="12"/>
                    <a:pt x="3072" y="8"/>
                  </a:cubicBezTo>
                  <a:cubicBezTo>
                    <a:pt x="3072" y="3"/>
                    <a:pt x="3075" y="0"/>
                    <a:pt x="3080" y="0"/>
                  </a:cubicBezTo>
                  <a:close/>
                  <a:moveTo>
                    <a:pt x="3272" y="0"/>
                  </a:moveTo>
                  <a:lnTo>
                    <a:pt x="3384" y="0"/>
                  </a:lnTo>
                  <a:cubicBezTo>
                    <a:pt x="3388" y="0"/>
                    <a:pt x="3392" y="3"/>
                    <a:pt x="3392" y="8"/>
                  </a:cubicBezTo>
                  <a:cubicBezTo>
                    <a:pt x="3392" y="12"/>
                    <a:pt x="3388" y="16"/>
                    <a:pt x="3384" y="16"/>
                  </a:cubicBezTo>
                  <a:lnTo>
                    <a:pt x="3272" y="16"/>
                  </a:lnTo>
                  <a:cubicBezTo>
                    <a:pt x="3267" y="16"/>
                    <a:pt x="3264" y="12"/>
                    <a:pt x="3264" y="8"/>
                  </a:cubicBezTo>
                  <a:cubicBezTo>
                    <a:pt x="3264" y="3"/>
                    <a:pt x="3267" y="0"/>
                    <a:pt x="3272" y="0"/>
                  </a:cubicBezTo>
                  <a:close/>
                  <a:moveTo>
                    <a:pt x="3464" y="0"/>
                  </a:moveTo>
                  <a:lnTo>
                    <a:pt x="3576" y="0"/>
                  </a:lnTo>
                  <a:cubicBezTo>
                    <a:pt x="3580" y="0"/>
                    <a:pt x="3584" y="3"/>
                    <a:pt x="3584" y="8"/>
                  </a:cubicBezTo>
                  <a:cubicBezTo>
                    <a:pt x="3584" y="12"/>
                    <a:pt x="3580" y="16"/>
                    <a:pt x="3576" y="16"/>
                  </a:cubicBezTo>
                  <a:lnTo>
                    <a:pt x="3464" y="16"/>
                  </a:lnTo>
                  <a:cubicBezTo>
                    <a:pt x="3459" y="16"/>
                    <a:pt x="3456" y="12"/>
                    <a:pt x="3456" y="8"/>
                  </a:cubicBezTo>
                  <a:cubicBezTo>
                    <a:pt x="3456" y="3"/>
                    <a:pt x="3459" y="0"/>
                    <a:pt x="3464" y="0"/>
                  </a:cubicBezTo>
                  <a:close/>
                  <a:moveTo>
                    <a:pt x="3656" y="0"/>
                  </a:moveTo>
                  <a:lnTo>
                    <a:pt x="3768" y="0"/>
                  </a:lnTo>
                  <a:cubicBezTo>
                    <a:pt x="3772" y="0"/>
                    <a:pt x="3776" y="3"/>
                    <a:pt x="3776" y="8"/>
                  </a:cubicBezTo>
                  <a:cubicBezTo>
                    <a:pt x="3776" y="12"/>
                    <a:pt x="3772" y="16"/>
                    <a:pt x="3768" y="16"/>
                  </a:cubicBezTo>
                  <a:lnTo>
                    <a:pt x="3656" y="16"/>
                  </a:lnTo>
                  <a:cubicBezTo>
                    <a:pt x="3651" y="16"/>
                    <a:pt x="3648" y="12"/>
                    <a:pt x="3648" y="8"/>
                  </a:cubicBezTo>
                  <a:cubicBezTo>
                    <a:pt x="3648" y="3"/>
                    <a:pt x="3651" y="0"/>
                    <a:pt x="3656" y="0"/>
                  </a:cubicBezTo>
                  <a:close/>
                  <a:moveTo>
                    <a:pt x="3848" y="0"/>
                  </a:moveTo>
                  <a:lnTo>
                    <a:pt x="3960" y="0"/>
                  </a:lnTo>
                  <a:cubicBezTo>
                    <a:pt x="3964" y="0"/>
                    <a:pt x="3968" y="3"/>
                    <a:pt x="3968" y="8"/>
                  </a:cubicBezTo>
                  <a:cubicBezTo>
                    <a:pt x="3968" y="12"/>
                    <a:pt x="3964" y="16"/>
                    <a:pt x="3960" y="16"/>
                  </a:cubicBezTo>
                  <a:lnTo>
                    <a:pt x="3848" y="16"/>
                  </a:lnTo>
                  <a:cubicBezTo>
                    <a:pt x="3843" y="16"/>
                    <a:pt x="3840" y="12"/>
                    <a:pt x="3840" y="8"/>
                  </a:cubicBezTo>
                  <a:cubicBezTo>
                    <a:pt x="3840" y="3"/>
                    <a:pt x="3843" y="0"/>
                    <a:pt x="3848" y="0"/>
                  </a:cubicBezTo>
                  <a:close/>
                  <a:moveTo>
                    <a:pt x="4040" y="0"/>
                  </a:moveTo>
                  <a:lnTo>
                    <a:pt x="4152" y="0"/>
                  </a:lnTo>
                  <a:cubicBezTo>
                    <a:pt x="4156" y="0"/>
                    <a:pt x="4160" y="3"/>
                    <a:pt x="4160" y="8"/>
                  </a:cubicBezTo>
                  <a:cubicBezTo>
                    <a:pt x="4160" y="12"/>
                    <a:pt x="4156" y="16"/>
                    <a:pt x="4152" y="16"/>
                  </a:cubicBezTo>
                  <a:lnTo>
                    <a:pt x="4040" y="16"/>
                  </a:lnTo>
                  <a:cubicBezTo>
                    <a:pt x="4035" y="16"/>
                    <a:pt x="4032" y="12"/>
                    <a:pt x="4032" y="8"/>
                  </a:cubicBezTo>
                  <a:cubicBezTo>
                    <a:pt x="4032" y="3"/>
                    <a:pt x="4035" y="0"/>
                    <a:pt x="4040" y="0"/>
                  </a:cubicBezTo>
                  <a:close/>
                  <a:moveTo>
                    <a:pt x="4232" y="0"/>
                  </a:moveTo>
                  <a:lnTo>
                    <a:pt x="4344" y="0"/>
                  </a:lnTo>
                  <a:cubicBezTo>
                    <a:pt x="4348" y="0"/>
                    <a:pt x="4352" y="3"/>
                    <a:pt x="4352" y="8"/>
                  </a:cubicBezTo>
                  <a:cubicBezTo>
                    <a:pt x="4352" y="12"/>
                    <a:pt x="4348" y="16"/>
                    <a:pt x="4344" y="16"/>
                  </a:cubicBezTo>
                  <a:lnTo>
                    <a:pt x="4232" y="16"/>
                  </a:lnTo>
                  <a:cubicBezTo>
                    <a:pt x="4227" y="16"/>
                    <a:pt x="4224" y="12"/>
                    <a:pt x="4224" y="8"/>
                  </a:cubicBezTo>
                  <a:cubicBezTo>
                    <a:pt x="4224" y="3"/>
                    <a:pt x="4227" y="0"/>
                    <a:pt x="4232" y="0"/>
                  </a:cubicBezTo>
                  <a:close/>
                  <a:moveTo>
                    <a:pt x="4424" y="0"/>
                  </a:moveTo>
                  <a:lnTo>
                    <a:pt x="4536" y="0"/>
                  </a:lnTo>
                  <a:cubicBezTo>
                    <a:pt x="4540" y="0"/>
                    <a:pt x="4544" y="3"/>
                    <a:pt x="4544" y="8"/>
                  </a:cubicBezTo>
                  <a:cubicBezTo>
                    <a:pt x="4544" y="12"/>
                    <a:pt x="4540" y="16"/>
                    <a:pt x="4536" y="16"/>
                  </a:cubicBezTo>
                  <a:lnTo>
                    <a:pt x="4424" y="16"/>
                  </a:lnTo>
                  <a:cubicBezTo>
                    <a:pt x="4419" y="16"/>
                    <a:pt x="4416" y="12"/>
                    <a:pt x="4416" y="8"/>
                  </a:cubicBezTo>
                  <a:cubicBezTo>
                    <a:pt x="4416" y="3"/>
                    <a:pt x="4419" y="0"/>
                    <a:pt x="4424" y="0"/>
                  </a:cubicBezTo>
                  <a:close/>
                  <a:moveTo>
                    <a:pt x="4616" y="0"/>
                  </a:moveTo>
                  <a:lnTo>
                    <a:pt x="4728" y="0"/>
                  </a:lnTo>
                  <a:cubicBezTo>
                    <a:pt x="4732" y="0"/>
                    <a:pt x="4736" y="3"/>
                    <a:pt x="4736" y="8"/>
                  </a:cubicBezTo>
                  <a:cubicBezTo>
                    <a:pt x="4736" y="12"/>
                    <a:pt x="4732" y="16"/>
                    <a:pt x="4728" y="16"/>
                  </a:cubicBezTo>
                  <a:lnTo>
                    <a:pt x="4616" y="16"/>
                  </a:lnTo>
                  <a:cubicBezTo>
                    <a:pt x="4611" y="16"/>
                    <a:pt x="4608" y="12"/>
                    <a:pt x="4608" y="8"/>
                  </a:cubicBezTo>
                  <a:cubicBezTo>
                    <a:pt x="4608" y="3"/>
                    <a:pt x="4611" y="0"/>
                    <a:pt x="4616" y="0"/>
                  </a:cubicBezTo>
                  <a:close/>
                  <a:moveTo>
                    <a:pt x="4808" y="0"/>
                  </a:moveTo>
                  <a:lnTo>
                    <a:pt x="4920" y="0"/>
                  </a:lnTo>
                  <a:cubicBezTo>
                    <a:pt x="4924" y="0"/>
                    <a:pt x="4928" y="3"/>
                    <a:pt x="4928" y="8"/>
                  </a:cubicBezTo>
                  <a:cubicBezTo>
                    <a:pt x="4928" y="12"/>
                    <a:pt x="4924" y="16"/>
                    <a:pt x="4920" y="16"/>
                  </a:cubicBezTo>
                  <a:lnTo>
                    <a:pt x="4808" y="16"/>
                  </a:lnTo>
                  <a:cubicBezTo>
                    <a:pt x="4803" y="16"/>
                    <a:pt x="4800" y="12"/>
                    <a:pt x="4800" y="8"/>
                  </a:cubicBezTo>
                  <a:cubicBezTo>
                    <a:pt x="4800" y="3"/>
                    <a:pt x="4803" y="0"/>
                    <a:pt x="4808" y="0"/>
                  </a:cubicBezTo>
                  <a:close/>
                  <a:moveTo>
                    <a:pt x="5000" y="0"/>
                  </a:moveTo>
                  <a:lnTo>
                    <a:pt x="5112" y="0"/>
                  </a:lnTo>
                  <a:cubicBezTo>
                    <a:pt x="5116" y="0"/>
                    <a:pt x="5120" y="3"/>
                    <a:pt x="5120" y="8"/>
                  </a:cubicBezTo>
                  <a:cubicBezTo>
                    <a:pt x="5120" y="12"/>
                    <a:pt x="5116" y="16"/>
                    <a:pt x="5112" y="16"/>
                  </a:cubicBezTo>
                  <a:lnTo>
                    <a:pt x="5000" y="16"/>
                  </a:lnTo>
                  <a:cubicBezTo>
                    <a:pt x="4995" y="16"/>
                    <a:pt x="4992" y="12"/>
                    <a:pt x="4992" y="8"/>
                  </a:cubicBezTo>
                  <a:cubicBezTo>
                    <a:pt x="4992" y="3"/>
                    <a:pt x="4995" y="0"/>
                    <a:pt x="5000" y="0"/>
                  </a:cubicBezTo>
                  <a:close/>
                  <a:moveTo>
                    <a:pt x="5192" y="0"/>
                  </a:moveTo>
                  <a:lnTo>
                    <a:pt x="5304" y="0"/>
                  </a:lnTo>
                  <a:cubicBezTo>
                    <a:pt x="5308" y="0"/>
                    <a:pt x="5312" y="3"/>
                    <a:pt x="5312" y="8"/>
                  </a:cubicBezTo>
                  <a:cubicBezTo>
                    <a:pt x="5312" y="12"/>
                    <a:pt x="5308" y="16"/>
                    <a:pt x="5304" y="16"/>
                  </a:cubicBezTo>
                  <a:lnTo>
                    <a:pt x="5192" y="16"/>
                  </a:lnTo>
                  <a:cubicBezTo>
                    <a:pt x="5187" y="16"/>
                    <a:pt x="5184" y="12"/>
                    <a:pt x="5184" y="8"/>
                  </a:cubicBezTo>
                  <a:cubicBezTo>
                    <a:pt x="5184" y="3"/>
                    <a:pt x="5187" y="0"/>
                    <a:pt x="5192" y="0"/>
                  </a:cubicBezTo>
                  <a:close/>
                  <a:moveTo>
                    <a:pt x="5384" y="0"/>
                  </a:moveTo>
                  <a:lnTo>
                    <a:pt x="5496" y="0"/>
                  </a:lnTo>
                  <a:cubicBezTo>
                    <a:pt x="5500" y="0"/>
                    <a:pt x="5504" y="3"/>
                    <a:pt x="5504" y="8"/>
                  </a:cubicBezTo>
                  <a:cubicBezTo>
                    <a:pt x="5504" y="12"/>
                    <a:pt x="5500" y="16"/>
                    <a:pt x="5496" y="16"/>
                  </a:cubicBezTo>
                  <a:lnTo>
                    <a:pt x="5384" y="16"/>
                  </a:lnTo>
                  <a:cubicBezTo>
                    <a:pt x="5379" y="16"/>
                    <a:pt x="5376" y="12"/>
                    <a:pt x="5376" y="8"/>
                  </a:cubicBezTo>
                  <a:cubicBezTo>
                    <a:pt x="5376" y="3"/>
                    <a:pt x="5379" y="0"/>
                    <a:pt x="5384" y="0"/>
                  </a:cubicBezTo>
                  <a:close/>
                  <a:moveTo>
                    <a:pt x="5576" y="0"/>
                  </a:moveTo>
                  <a:lnTo>
                    <a:pt x="5688" y="0"/>
                  </a:lnTo>
                  <a:cubicBezTo>
                    <a:pt x="5692" y="0"/>
                    <a:pt x="5696" y="3"/>
                    <a:pt x="5696" y="8"/>
                  </a:cubicBezTo>
                  <a:cubicBezTo>
                    <a:pt x="5696" y="12"/>
                    <a:pt x="5692" y="16"/>
                    <a:pt x="5688" y="16"/>
                  </a:cubicBezTo>
                  <a:lnTo>
                    <a:pt x="5576" y="16"/>
                  </a:lnTo>
                  <a:cubicBezTo>
                    <a:pt x="5571" y="16"/>
                    <a:pt x="5568" y="12"/>
                    <a:pt x="5568" y="8"/>
                  </a:cubicBezTo>
                  <a:cubicBezTo>
                    <a:pt x="5568" y="3"/>
                    <a:pt x="5571" y="0"/>
                    <a:pt x="5576" y="0"/>
                  </a:cubicBezTo>
                  <a:close/>
                  <a:moveTo>
                    <a:pt x="5768" y="0"/>
                  </a:moveTo>
                  <a:lnTo>
                    <a:pt x="5880" y="0"/>
                  </a:lnTo>
                  <a:cubicBezTo>
                    <a:pt x="5884" y="0"/>
                    <a:pt x="5888" y="3"/>
                    <a:pt x="5888" y="8"/>
                  </a:cubicBezTo>
                  <a:cubicBezTo>
                    <a:pt x="5888" y="12"/>
                    <a:pt x="5884" y="16"/>
                    <a:pt x="5880" y="16"/>
                  </a:cubicBezTo>
                  <a:lnTo>
                    <a:pt x="5768" y="16"/>
                  </a:lnTo>
                  <a:cubicBezTo>
                    <a:pt x="5763" y="16"/>
                    <a:pt x="5760" y="12"/>
                    <a:pt x="5760" y="8"/>
                  </a:cubicBezTo>
                  <a:cubicBezTo>
                    <a:pt x="5760" y="3"/>
                    <a:pt x="5763" y="0"/>
                    <a:pt x="5768" y="0"/>
                  </a:cubicBezTo>
                  <a:close/>
                  <a:moveTo>
                    <a:pt x="5960" y="0"/>
                  </a:moveTo>
                  <a:lnTo>
                    <a:pt x="6072" y="0"/>
                  </a:lnTo>
                  <a:cubicBezTo>
                    <a:pt x="6076" y="0"/>
                    <a:pt x="6080" y="3"/>
                    <a:pt x="6080" y="8"/>
                  </a:cubicBezTo>
                  <a:cubicBezTo>
                    <a:pt x="6080" y="12"/>
                    <a:pt x="6076" y="16"/>
                    <a:pt x="6072" y="16"/>
                  </a:cubicBezTo>
                  <a:lnTo>
                    <a:pt x="5960" y="16"/>
                  </a:lnTo>
                  <a:cubicBezTo>
                    <a:pt x="5955" y="16"/>
                    <a:pt x="5952" y="12"/>
                    <a:pt x="5952" y="8"/>
                  </a:cubicBezTo>
                  <a:cubicBezTo>
                    <a:pt x="5952" y="3"/>
                    <a:pt x="5955" y="0"/>
                    <a:pt x="5960" y="0"/>
                  </a:cubicBezTo>
                  <a:close/>
                  <a:moveTo>
                    <a:pt x="6152" y="0"/>
                  </a:moveTo>
                  <a:lnTo>
                    <a:pt x="6264" y="0"/>
                  </a:lnTo>
                  <a:cubicBezTo>
                    <a:pt x="6268" y="0"/>
                    <a:pt x="6272" y="3"/>
                    <a:pt x="6272" y="8"/>
                  </a:cubicBezTo>
                  <a:cubicBezTo>
                    <a:pt x="6272" y="12"/>
                    <a:pt x="6268" y="16"/>
                    <a:pt x="6264" y="16"/>
                  </a:cubicBezTo>
                  <a:lnTo>
                    <a:pt x="6152" y="16"/>
                  </a:lnTo>
                  <a:cubicBezTo>
                    <a:pt x="6147" y="16"/>
                    <a:pt x="6144" y="12"/>
                    <a:pt x="6144" y="8"/>
                  </a:cubicBezTo>
                  <a:cubicBezTo>
                    <a:pt x="6144" y="3"/>
                    <a:pt x="6147" y="0"/>
                    <a:pt x="6152" y="0"/>
                  </a:cubicBezTo>
                  <a:close/>
                  <a:moveTo>
                    <a:pt x="6344" y="0"/>
                  </a:moveTo>
                  <a:lnTo>
                    <a:pt x="6456" y="0"/>
                  </a:lnTo>
                  <a:cubicBezTo>
                    <a:pt x="6460" y="0"/>
                    <a:pt x="6464" y="3"/>
                    <a:pt x="6464" y="8"/>
                  </a:cubicBezTo>
                  <a:cubicBezTo>
                    <a:pt x="6464" y="12"/>
                    <a:pt x="6460" y="16"/>
                    <a:pt x="6456" y="16"/>
                  </a:cubicBezTo>
                  <a:lnTo>
                    <a:pt x="6344" y="16"/>
                  </a:lnTo>
                  <a:cubicBezTo>
                    <a:pt x="6339" y="16"/>
                    <a:pt x="6336" y="12"/>
                    <a:pt x="6336" y="8"/>
                  </a:cubicBezTo>
                  <a:cubicBezTo>
                    <a:pt x="6336" y="3"/>
                    <a:pt x="6339" y="0"/>
                    <a:pt x="6344" y="0"/>
                  </a:cubicBezTo>
                  <a:close/>
                  <a:moveTo>
                    <a:pt x="6536" y="0"/>
                  </a:moveTo>
                  <a:lnTo>
                    <a:pt x="6648" y="0"/>
                  </a:lnTo>
                  <a:cubicBezTo>
                    <a:pt x="6652" y="0"/>
                    <a:pt x="6656" y="3"/>
                    <a:pt x="6656" y="8"/>
                  </a:cubicBezTo>
                  <a:cubicBezTo>
                    <a:pt x="6656" y="12"/>
                    <a:pt x="6652" y="16"/>
                    <a:pt x="6648" y="16"/>
                  </a:cubicBezTo>
                  <a:lnTo>
                    <a:pt x="6536" y="16"/>
                  </a:lnTo>
                  <a:cubicBezTo>
                    <a:pt x="6531" y="16"/>
                    <a:pt x="6528" y="12"/>
                    <a:pt x="6528" y="8"/>
                  </a:cubicBezTo>
                  <a:cubicBezTo>
                    <a:pt x="6528" y="3"/>
                    <a:pt x="6531" y="0"/>
                    <a:pt x="6536" y="0"/>
                  </a:cubicBezTo>
                  <a:close/>
                  <a:moveTo>
                    <a:pt x="6728" y="0"/>
                  </a:moveTo>
                  <a:lnTo>
                    <a:pt x="6840" y="0"/>
                  </a:lnTo>
                  <a:cubicBezTo>
                    <a:pt x="6844" y="0"/>
                    <a:pt x="6848" y="3"/>
                    <a:pt x="6848" y="8"/>
                  </a:cubicBezTo>
                  <a:cubicBezTo>
                    <a:pt x="6848" y="12"/>
                    <a:pt x="6844" y="16"/>
                    <a:pt x="6840" y="16"/>
                  </a:cubicBezTo>
                  <a:lnTo>
                    <a:pt x="6728" y="16"/>
                  </a:lnTo>
                  <a:cubicBezTo>
                    <a:pt x="6723" y="16"/>
                    <a:pt x="6720" y="12"/>
                    <a:pt x="6720" y="8"/>
                  </a:cubicBezTo>
                  <a:cubicBezTo>
                    <a:pt x="6720" y="3"/>
                    <a:pt x="6723" y="0"/>
                    <a:pt x="6728" y="0"/>
                  </a:cubicBezTo>
                  <a:close/>
                  <a:moveTo>
                    <a:pt x="6920" y="0"/>
                  </a:moveTo>
                  <a:lnTo>
                    <a:pt x="6977" y="0"/>
                  </a:lnTo>
                  <a:cubicBezTo>
                    <a:pt x="6982" y="0"/>
                    <a:pt x="6985" y="3"/>
                    <a:pt x="6985" y="8"/>
                  </a:cubicBezTo>
                  <a:cubicBezTo>
                    <a:pt x="6985" y="12"/>
                    <a:pt x="6982" y="16"/>
                    <a:pt x="6977" y="16"/>
                  </a:cubicBezTo>
                  <a:lnTo>
                    <a:pt x="6920" y="16"/>
                  </a:lnTo>
                  <a:cubicBezTo>
                    <a:pt x="6915" y="16"/>
                    <a:pt x="6912" y="12"/>
                    <a:pt x="6912" y="8"/>
                  </a:cubicBezTo>
                  <a:cubicBezTo>
                    <a:pt x="6912" y="3"/>
                    <a:pt x="6915" y="0"/>
                    <a:pt x="6920" y="0"/>
                  </a:cubicBezTo>
                  <a:close/>
                </a:path>
              </a:pathLst>
            </a:custGeom>
            <a:solidFill>
              <a:srgbClr val="4677BF"/>
            </a:solidFill>
            <a:ln w="7938" cap="flat">
              <a:solidFill>
                <a:srgbClr val="4677BF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148" name="Line 219"/>
            <p:cNvSpPr>
              <a:spLocks noChangeShapeType="1"/>
            </p:cNvSpPr>
            <p:nvPr/>
          </p:nvSpPr>
          <p:spPr bwMode="auto">
            <a:xfrm flipH="1" flipV="1">
              <a:off x="2078" y="3748"/>
              <a:ext cx="2288" cy="417"/>
            </a:xfrm>
            <a:prstGeom prst="line">
              <a:avLst/>
            </a:prstGeom>
            <a:noFill/>
            <a:ln w="23813" cap="rnd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149" name="Line 220"/>
            <p:cNvSpPr>
              <a:spLocks noChangeShapeType="1"/>
            </p:cNvSpPr>
            <p:nvPr/>
          </p:nvSpPr>
          <p:spPr bwMode="auto">
            <a:xfrm flipH="1">
              <a:off x="2078" y="3558"/>
              <a:ext cx="2307" cy="190"/>
            </a:xfrm>
            <a:prstGeom prst="line">
              <a:avLst/>
            </a:prstGeom>
            <a:noFill/>
            <a:ln w="23813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150" name="Line 227"/>
            <p:cNvSpPr>
              <a:spLocks noChangeShapeType="1"/>
            </p:cNvSpPr>
            <p:nvPr/>
          </p:nvSpPr>
          <p:spPr bwMode="auto">
            <a:xfrm flipH="1">
              <a:off x="2078" y="3621"/>
              <a:ext cx="2307" cy="127"/>
            </a:xfrm>
            <a:prstGeom prst="line">
              <a:avLst/>
            </a:prstGeom>
            <a:noFill/>
            <a:ln w="23813" cap="rnd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0151" name="Rectangle 230"/>
            <p:cNvSpPr>
              <a:spLocks noChangeArrowheads="1"/>
            </p:cNvSpPr>
            <p:nvPr/>
          </p:nvSpPr>
          <p:spPr bwMode="auto">
            <a:xfrm>
              <a:off x="4471" y="3609"/>
              <a:ext cx="892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200" b="0"/>
                <a:t>additional injection of</a:t>
              </a:r>
            </a:p>
            <a:p>
              <a:r>
                <a:rPr lang="de-DE" sz="1200" b="0"/>
                <a:t>reactive power </a:t>
              </a:r>
              <a:endParaRPr lang="de-DE" sz="1200"/>
            </a:p>
          </p:txBody>
        </p:sp>
      </p:grpSp>
      <p:sp>
        <p:nvSpPr>
          <p:cNvPr id="217" name="Rectangle 3196"/>
          <p:cNvSpPr>
            <a:spLocks noChangeArrowheads="1"/>
          </p:cNvSpPr>
          <p:nvPr/>
        </p:nvSpPr>
        <p:spPr bwMode="auto">
          <a:xfrm>
            <a:off x="526495" y="491981"/>
            <a:ext cx="9955891" cy="53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b"/>
          <a:lstStyle/>
          <a:p>
            <a:r>
              <a:rPr kumimoji="1" lang="de-DE" sz="2400" dirty="0">
                <a:solidFill>
                  <a:srgbClr val="3A5FC3"/>
                </a:solidFill>
                <a:cs typeface="Arial" charset="0"/>
              </a:rPr>
              <a:t>3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. </a:t>
            </a:r>
            <a:r>
              <a:rPr lang="de-DE" sz="2400" dirty="0">
                <a:cs typeface="Arial" charset="0"/>
              </a:rPr>
              <a:t>System Problems </a:t>
            </a:r>
            <a:r>
              <a:rPr lang="de-DE" sz="2400" dirty="0" err="1">
                <a:cs typeface="Arial" charset="0"/>
              </a:rPr>
              <a:t>and</a:t>
            </a:r>
            <a:r>
              <a:rPr lang="de-DE" sz="2400" dirty="0">
                <a:cs typeface="Arial" charset="0"/>
              </a:rPr>
              <a:t> Power Electronic </a:t>
            </a:r>
            <a:r>
              <a:rPr lang="de-DE" sz="2400" dirty="0" smtClean="0">
                <a:cs typeface="Arial" charset="0"/>
              </a:rPr>
              <a:t>Solutions: </a:t>
            </a:r>
          </a:p>
          <a:p>
            <a:r>
              <a:rPr lang="de-DE" sz="2400" dirty="0">
                <a:cs typeface="Arial" charset="0"/>
              </a:rPr>
              <a:t> </a:t>
            </a:r>
            <a:r>
              <a:rPr lang="de-DE" sz="2400" dirty="0" smtClean="0">
                <a:cs typeface="Arial" charset="0"/>
              </a:rPr>
              <a:t>   Basic Problem: </a:t>
            </a:r>
            <a:r>
              <a:rPr lang="de-DE" sz="2400" dirty="0" err="1" smtClean="0">
                <a:cs typeface="Arial" charset="0"/>
              </a:rPr>
              <a:t>Voltage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and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Frequency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Control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of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the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>
                <a:cs typeface="Arial" charset="0"/>
              </a:rPr>
              <a:t>G</a:t>
            </a:r>
            <a:r>
              <a:rPr lang="de-DE" sz="2400" dirty="0" err="1" smtClean="0">
                <a:cs typeface="Arial" charset="0"/>
              </a:rPr>
              <a:t>rid</a:t>
            </a:r>
            <a:endParaRPr kumimoji="1" lang="en-GB" sz="2400" dirty="0"/>
          </a:p>
        </p:txBody>
      </p:sp>
    </p:spTree>
    <p:extLst>
      <p:ext uri="{BB962C8B-B14F-4D97-AF65-F5344CB8AC3E}">
        <p14:creationId xmlns:p14="http://schemas.microsoft.com/office/powerpoint/2010/main" val="314940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Inhaltsplatzhalter 2"/>
          <p:cNvSpPr>
            <a:spLocks noGrp="1"/>
          </p:cNvSpPr>
          <p:nvPr>
            <p:ph idx="1"/>
          </p:nvPr>
        </p:nvSpPr>
        <p:spPr>
          <a:xfrm>
            <a:off x="473075" y="1839913"/>
            <a:ext cx="10298113" cy="5564187"/>
          </a:xfrm>
        </p:spPr>
        <p:txBody>
          <a:bodyPr/>
          <a:lstStyle/>
          <a:p>
            <a:pPr>
              <a:spcBef>
                <a:spcPts val="3000"/>
              </a:spcBef>
              <a:buFont typeface="Arial" charset="0"/>
              <a:buChar char="•"/>
              <a:defRPr/>
            </a:pPr>
            <a:r>
              <a:rPr lang="de-DE" sz="2400" dirty="0" smtClean="0">
                <a:latin typeface="Arial" charset="0"/>
                <a:cs typeface="Arial" charset="0"/>
              </a:rPr>
              <a:t>New </a:t>
            </a:r>
            <a:r>
              <a:rPr lang="de-DE" sz="2400" dirty="0" err="1" smtClean="0">
                <a:latin typeface="Arial" charset="0"/>
                <a:cs typeface="Arial" charset="0"/>
              </a:rPr>
              <a:t>control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demands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to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low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voltage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distribution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grids</a:t>
            </a:r>
            <a:r>
              <a:rPr lang="de-DE" sz="2400" dirty="0" smtClean="0">
                <a:latin typeface="Arial" charset="0"/>
                <a:cs typeface="Arial" charset="0"/>
              </a:rPr>
              <a:t> due </a:t>
            </a:r>
            <a:r>
              <a:rPr lang="de-DE" sz="2400" dirty="0" err="1" smtClean="0">
                <a:latin typeface="Arial" charset="0"/>
                <a:cs typeface="Arial" charset="0"/>
              </a:rPr>
              <a:t>to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high </a:t>
            </a:r>
            <a:r>
              <a:rPr lang="de-DE" sz="2400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density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of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distributed</a:t>
            </a:r>
            <a:r>
              <a:rPr lang="de-DE" sz="2400" dirty="0" smtClean="0">
                <a:latin typeface="Arial" charset="0"/>
                <a:cs typeface="Arial" charset="0"/>
              </a:rPr>
              <a:t> power </a:t>
            </a:r>
            <a:r>
              <a:rPr lang="de-DE" sz="2400" dirty="0" err="1" smtClean="0">
                <a:latin typeface="Arial" charset="0"/>
                <a:cs typeface="Arial" charset="0"/>
              </a:rPr>
              <a:t>generation</a:t>
            </a:r>
            <a:endParaRPr lang="de-DE" sz="2400" dirty="0" smtClean="0">
              <a:latin typeface="Arial" charset="0"/>
              <a:cs typeface="Arial" charset="0"/>
            </a:endParaRPr>
          </a:p>
          <a:p>
            <a:pPr>
              <a:spcBef>
                <a:spcPts val="3000"/>
              </a:spcBef>
              <a:buFont typeface="Arial" charset="0"/>
              <a:buChar char="•"/>
              <a:defRPr/>
            </a:pPr>
            <a:r>
              <a:rPr lang="de-DE" sz="2400" dirty="0" err="1" smtClean="0">
                <a:latin typeface="Arial" charset="0"/>
                <a:cs typeface="Arial" charset="0"/>
              </a:rPr>
              <a:t>Important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criteria</a:t>
            </a:r>
            <a:r>
              <a:rPr lang="de-DE" sz="2400" dirty="0" smtClean="0">
                <a:latin typeface="Arial" charset="0"/>
                <a:cs typeface="Arial" charset="0"/>
              </a:rPr>
              <a:t>: </a:t>
            </a:r>
            <a:r>
              <a:rPr lang="de-DE" sz="2400" dirty="0" err="1" smtClean="0">
                <a:latin typeface="Arial" charset="0"/>
                <a:cs typeface="Arial" charset="0"/>
              </a:rPr>
              <a:t>voltage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tolerance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according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to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DIN EN 50160 </a:t>
            </a:r>
            <a:r>
              <a:rPr lang="de-DE" sz="2400" dirty="0" smtClean="0">
                <a:latin typeface="Arial" charset="0"/>
                <a:cs typeface="Arial" charset="0"/>
              </a:rPr>
              <a:t>(230V +/-10%)</a:t>
            </a:r>
          </a:p>
          <a:p>
            <a:pPr>
              <a:spcBef>
                <a:spcPts val="3000"/>
              </a:spcBef>
              <a:buFont typeface="Arial" charset="0"/>
              <a:buChar char="•"/>
              <a:defRPr/>
            </a:pPr>
            <a:r>
              <a:rPr lang="de-DE" sz="2400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Voltage</a:t>
            </a:r>
            <a:r>
              <a:rPr lang="de-DE" sz="2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criteria</a:t>
            </a:r>
            <a:r>
              <a:rPr lang="de-DE" sz="2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is</a:t>
            </a:r>
            <a:r>
              <a:rPr lang="de-DE" sz="2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much</a:t>
            </a:r>
            <a:r>
              <a:rPr lang="de-DE" sz="2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more</a:t>
            </a:r>
            <a:r>
              <a:rPr lang="de-DE" sz="2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limiting</a:t>
            </a:r>
            <a:r>
              <a:rPr lang="de-DE" sz="2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the</a:t>
            </a:r>
            <a:r>
              <a:rPr lang="de-DE" sz="2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PV power </a:t>
            </a:r>
            <a:r>
              <a:rPr lang="de-DE" sz="2400" dirty="0" err="1" smtClean="0">
                <a:latin typeface="Arial" charset="0"/>
                <a:cs typeface="Arial" charset="0"/>
              </a:rPr>
              <a:t>to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be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connected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to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the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low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voltage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grid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than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the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line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cross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section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for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the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current</a:t>
            </a:r>
            <a:endParaRPr lang="de-DE" sz="2400" dirty="0" smtClean="0">
              <a:latin typeface="Arial" charset="0"/>
              <a:cs typeface="Arial" charset="0"/>
            </a:endParaRPr>
          </a:p>
          <a:p>
            <a:pPr>
              <a:spcBef>
                <a:spcPts val="3000"/>
              </a:spcBef>
              <a:buFont typeface="Arial" charset="0"/>
              <a:buChar char="•"/>
              <a:defRPr/>
            </a:pPr>
            <a:endParaRPr lang="de-DE" sz="2400" dirty="0">
              <a:latin typeface="Arial" charset="0"/>
              <a:cs typeface="Arial" charset="0"/>
            </a:endParaRPr>
          </a:p>
          <a:p>
            <a:pPr marL="0" indent="0">
              <a:spcBef>
                <a:spcPts val="3000"/>
              </a:spcBef>
              <a:defRPr/>
            </a:pPr>
            <a:r>
              <a:rPr lang="de-DE" sz="2400" dirty="0" smtClean="0">
                <a:latin typeface="Arial" charset="0"/>
                <a:cs typeface="Arial" charset="0"/>
              </a:rPr>
              <a:t>Further </a:t>
            </a:r>
            <a:r>
              <a:rPr lang="de-DE" sz="2400" dirty="0" err="1" smtClean="0">
                <a:latin typeface="Arial" charset="0"/>
                <a:cs typeface="Arial" charset="0"/>
              </a:rPr>
              <a:t>explanations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of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the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problem</a:t>
            </a:r>
            <a:r>
              <a:rPr lang="de-DE" sz="2400" dirty="0" smtClean="0">
                <a:latin typeface="Arial" charset="0"/>
                <a:cs typeface="Arial" charset="0"/>
              </a:rPr>
              <a:t>:</a:t>
            </a:r>
          </a:p>
        </p:txBody>
      </p:sp>
      <p:sp>
        <p:nvSpPr>
          <p:cNvPr id="4" name="Rectangle 3196"/>
          <p:cNvSpPr>
            <a:spLocks noChangeArrowheads="1"/>
          </p:cNvSpPr>
          <p:nvPr/>
        </p:nvSpPr>
        <p:spPr bwMode="auto">
          <a:xfrm>
            <a:off x="526495" y="491981"/>
            <a:ext cx="9955891" cy="53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b"/>
          <a:lstStyle/>
          <a:p>
            <a:r>
              <a:rPr kumimoji="1" lang="de-DE" sz="2400" dirty="0">
                <a:solidFill>
                  <a:srgbClr val="3A5FC3"/>
                </a:solidFill>
                <a:cs typeface="Arial" charset="0"/>
              </a:rPr>
              <a:t>3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. </a:t>
            </a:r>
            <a:r>
              <a:rPr lang="de-DE" sz="2400" dirty="0">
                <a:cs typeface="Arial" charset="0"/>
              </a:rPr>
              <a:t>System Problems </a:t>
            </a:r>
            <a:r>
              <a:rPr lang="de-DE" sz="2400" dirty="0" err="1">
                <a:cs typeface="Arial" charset="0"/>
              </a:rPr>
              <a:t>and</a:t>
            </a:r>
            <a:r>
              <a:rPr lang="de-DE" sz="2400" dirty="0">
                <a:cs typeface="Arial" charset="0"/>
              </a:rPr>
              <a:t> Power Electronic </a:t>
            </a:r>
            <a:r>
              <a:rPr lang="de-DE" sz="2400" dirty="0" smtClean="0">
                <a:cs typeface="Arial" charset="0"/>
              </a:rPr>
              <a:t>Solutions: </a:t>
            </a:r>
          </a:p>
          <a:p>
            <a:r>
              <a:rPr lang="de-DE" sz="2400" dirty="0">
                <a:cs typeface="Arial" charset="0"/>
              </a:rPr>
              <a:t> </a:t>
            </a:r>
            <a:r>
              <a:rPr lang="de-DE" sz="2400" dirty="0" smtClean="0">
                <a:cs typeface="Arial" charset="0"/>
              </a:rPr>
              <a:t>   Basic Problem: </a:t>
            </a:r>
            <a:r>
              <a:rPr lang="de-DE" sz="2400" dirty="0" err="1" smtClean="0">
                <a:cs typeface="Arial" charset="0"/>
              </a:rPr>
              <a:t>Voltage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and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Frequency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Control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of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the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>
                <a:cs typeface="Arial" charset="0"/>
              </a:rPr>
              <a:t>G</a:t>
            </a:r>
            <a:r>
              <a:rPr lang="de-DE" sz="2400" dirty="0" err="1" smtClean="0">
                <a:cs typeface="Arial" charset="0"/>
              </a:rPr>
              <a:t>rid</a:t>
            </a:r>
            <a:endParaRPr kumimoji="1" lang="en-GB" sz="2400" dirty="0"/>
          </a:p>
        </p:txBody>
      </p:sp>
    </p:spTree>
    <p:extLst>
      <p:ext uri="{BB962C8B-B14F-4D97-AF65-F5344CB8AC3E}">
        <p14:creationId xmlns:p14="http://schemas.microsoft.com/office/powerpoint/2010/main" val="86120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06" y="1180584"/>
            <a:ext cx="10554394" cy="5825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Textfeld 3"/>
          <p:cNvSpPr txBox="1">
            <a:spLocks noChangeArrowheads="1"/>
          </p:cNvSpPr>
          <p:nvPr/>
        </p:nvSpPr>
        <p:spPr bwMode="auto">
          <a:xfrm>
            <a:off x="7026275" y="6596063"/>
            <a:ext cx="3913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b="0" i="1">
                <a:solidFill>
                  <a:srgbClr val="000000"/>
                </a:solidFill>
              </a:rPr>
              <a:t>J. P.  da Costa et. al.: Uni Kassel, KDEE, 2011</a:t>
            </a:r>
          </a:p>
        </p:txBody>
      </p:sp>
      <p:sp>
        <p:nvSpPr>
          <p:cNvPr id="5" name="Rectangle 3196"/>
          <p:cNvSpPr>
            <a:spLocks noChangeArrowheads="1"/>
          </p:cNvSpPr>
          <p:nvPr/>
        </p:nvSpPr>
        <p:spPr bwMode="auto">
          <a:xfrm>
            <a:off x="526495" y="491981"/>
            <a:ext cx="9955891" cy="53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b"/>
          <a:lstStyle/>
          <a:p>
            <a:r>
              <a:rPr kumimoji="1" lang="de-DE" sz="2400" dirty="0">
                <a:solidFill>
                  <a:srgbClr val="3A5FC3"/>
                </a:solidFill>
                <a:cs typeface="Arial" charset="0"/>
              </a:rPr>
              <a:t>3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. </a:t>
            </a:r>
            <a:r>
              <a:rPr lang="de-DE" sz="2400" dirty="0">
                <a:cs typeface="Arial" charset="0"/>
              </a:rPr>
              <a:t>System Problems </a:t>
            </a:r>
            <a:r>
              <a:rPr lang="de-DE" sz="2400" dirty="0" err="1">
                <a:cs typeface="Arial" charset="0"/>
              </a:rPr>
              <a:t>and</a:t>
            </a:r>
            <a:r>
              <a:rPr lang="de-DE" sz="2400" dirty="0">
                <a:cs typeface="Arial" charset="0"/>
              </a:rPr>
              <a:t> Power Electronic </a:t>
            </a:r>
            <a:r>
              <a:rPr lang="de-DE" sz="2400" dirty="0" smtClean="0">
                <a:cs typeface="Arial" charset="0"/>
              </a:rPr>
              <a:t>Solutions: </a:t>
            </a:r>
          </a:p>
          <a:p>
            <a:r>
              <a:rPr lang="de-DE" sz="2400" dirty="0">
                <a:cs typeface="Arial" charset="0"/>
              </a:rPr>
              <a:t> </a:t>
            </a:r>
            <a:r>
              <a:rPr lang="de-DE" sz="2400" dirty="0" smtClean="0">
                <a:cs typeface="Arial" charset="0"/>
              </a:rPr>
              <a:t>   Basic Problem: </a:t>
            </a:r>
            <a:r>
              <a:rPr lang="de-DE" sz="2400" dirty="0" err="1" smtClean="0">
                <a:cs typeface="Arial" charset="0"/>
              </a:rPr>
              <a:t>Voltage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and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Frequency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Control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of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the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>
                <a:cs typeface="Arial" charset="0"/>
              </a:rPr>
              <a:t>G</a:t>
            </a:r>
            <a:r>
              <a:rPr lang="de-DE" sz="2400" dirty="0" err="1" smtClean="0">
                <a:cs typeface="Arial" charset="0"/>
              </a:rPr>
              <a:t>rid</a:t>
            </a:r>
            <a:endParaRPr kumimoji="1" lang="en-GB" sz="2400" dirty="0"/>
          </a:p>
        </p:txBody>
      </p:sp>
    </p:spTree>
    <p:extLst>
      <p:ext uri="{BB962C8B-B14F-4D97-AF65-F5344CB8AC3E}">
        <p14:creationId xmlns:p14="http://schemas.microsoft.com/office/powerpoint/2010/main" val="217223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0413"/>
            <a:ext cx="11315700" cy="624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Textfeld 3"/>
          <p:cNvSpPr txBox="1">
            <a:spLocks noChangeArrowheads="1"/>
          </p:cNvSpPr>
          <p:nvPr/>
        </p:nvSpPr>
        <p:spPr bwMode="auto">
          <a:xfrm>
            <a:off x="3497263" y="7148513"/>
            <a:ext cx="2876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b="0" i="1"/>
              <a:t>J- P- da Costa, Uni Kassel, KDEE</a:t>
            </a:r>
          </a:p>
        </p:txBody>
      </p:sp>
      <p:sp>
        <p:nvSpPr>
          <p:cNvPr id="43013" name="Textfeld 3"/>
          <p:cNvSpPr txBox="1">
            <a:spLocks noChangeArrowheads="1"/>
          </p:cNvSpPr>
          <p:nvPr/>
        </p:nvSpPr>
        <p:spPr bwMode="auto">
          <a:xfrm>
            <a:off x="7026275" y="6596063"/>
            <a:ext cx="3913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b="0" i="1">
                <a:solidFill>
                  <a:srgbClr val="000000"/>
                </a:solidFill>
              </a:rPr>
              <a:t>J. P.  da Costa et. al.: Uni Kassel, KDEE, 2011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544513" y="227013"/>
            <a:ext cx="9056687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ctr"/>
          <a:lstStyle>
            <a:lvl1pPr defTabSz="1103313"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 defTabSz="1103313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 defTabSz="1103313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 defTabSz="1103313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 defTabSz="1103313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kumimoji="1" lang="de-DE" sz="2400" dirty="0">
                <a:solidFill>
                  <a:srgbClr val="3A5FC3"/>
                </a:solidFill>
                <a:cs typeface="Arial" charset="0"/>
              </a:rPr>
              <a:t>3. </a:t>
            </a:r>
            <a:r>
              <a:rPr lang="de-DE" sz="2400" dirty="0">
                <a:cs typeface="Arial" charset="0"/>
              </a:rPr>
              <a:t>System Problems </a:t>
            </a:r>
            <a:r>
              <a:rPr lang="de-DE" sz="2400" dirty="0" err="1">
                <a:cs typeface="Arial" charset="0"/>
              </a:rPr>
              <a:t>and</a:t>
            </a:r>
            <a:r>
              <a:rPr lang="de-DE" sz="2400" dirty="0">
                <a:cs typeface="Arial" charset="0"/>
              </a:rPr>
              <a:t> Power Electronic Solutions</a:t>
            </a:r>
            <a:endParaRPr kumimoji="1" lang="de-DE" sz="2400" dirty="0">
              <a:solidFill>
                <a:srgbClr val="3A5FC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79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7888"/>
            <a:ext cx="11129963" cy="611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5" name="Textfeld 3"/>
          <p:cNvSpPr txBox="1">
            <a:spLocks noChangeArrowheads="1"/>
          </p:cNvSpPr>
          <p:nvPr/>
        </p:nvSpPr>
        <p:spPr bwMode="auto">
          <a:xfrm>
            <a:off x="3497263" y="7148513"/>
            <a:ext cx="2876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b="0" i="1"/>
              <a:t>J- P- da Costa, Uni Kassel, KDEE</a:t>
            </a:r>
          </a:p>
        </p:txBody>
      </p:sp>
      <p:sp>
        <p:nvSpPr>
          <p:cNvPr id="44037" name="Textfeld 3"/>
          <p:cNvSpPr txBox="1">
            <a:spLocks noChangeArrowheads="1"/>
          </p:cNvSpPr>
          <p:nvPr/>
        </p:nvSpPr>
        <p:spPr bwMode="auto">
          <a:xfrm>
            <a:off x="7026275" y="6596063"/>
            <a:ext cx="3913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b="0" i="1">
                <a:solidFill>
                  <a:srgbClr val="000000"/>
                </a:solidFill>
              </a:rPr>
              <a:t>J. P.  da Costa et. al.: Uni Kassel, KDEE, 2011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544513" y="227013"/>
            <a:ext cx="9056687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ctr"/>
          <a:lstStyle>
            <a:lvl1pPr defTabSz="1103313"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 defTabSz="1103313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 defTabSz="1103313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 defTabSz="1103313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 defTabSz="1103313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kumimoji="1" lang="de-DE" sz="2400" dirty="0">
                <a:solidFill>
                  <a:srgbClr val="3A5FC3"/>
                </a:solidFill>
                <a:cs typeface="Arial" charset="0"/>
              </a:rPr>
              <a:t>3. </a:t>
            </a:r>
            <a:r>
              <a:rPr lang="de-DE" sz="2400" dirty="0">
                <a:cs typeface="Arial" charset="0"/>
              </a:rPr>
              <a:t>System Problems </a:t>
            </a:r>
            <a:r>
              <a:rPr lang="de-DE" sz="2400" dirty="0" err="1">
                <a:cs typeface="Arial" charset="0"/>
              </a:rPr>
              <a:t>and</a:t>
            </a:r>
            <a:r>
              <a:rPr lang="de-DE" sz="2400" dirty="0">
                <a:cs typeface="Arial" charset="0"/>
              </a:rPr>
              <a:t> Power Electronic Solutions</a:t>
            </a:r>
            <a:endParaRPr kumimoji="1" lang="de-DE" sz="2400" dirty="0">
              <a:solidFill>
                <a:srgbClr val="3A5FC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18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760413"/>
            <a:ext cx="11315700" cy="62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9" name="Textfeld 3"/>
          <p:cNvSpPr txBox="1">
            <a:spLocks noChangeArrowheads="1"/>
          </p:cNvSpPr>
          <p:nvPr/>
        </p:nvSpPr>
        <p:spPr bwMode="auto">
          <a:xfrm>
            <a:off x="3497263" y="7148513"/>
            <a:ext cx="2876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b="0" i="1"/>
              <a:t>J- P- da Costa, Uni Kassel, KDEE</a:t>
            </a:r>
          </a:p>
        </p:txBody>
      </p:sp>
      <p:sp>
        <p:nvSpPr>
          <p:cNvPr id="45061" name="Textfeld 3"/>
          <p:cNvSpPr txBox="1">
            <a:spLocks noChangeArrowheads="1"/>
          </p:cNvSpPr>
          <p:nvPr/>
        </p:nvSpPr>
        <p:spPr bwMode="auto">
          <a:xfrm>
            <a:off x="7026275" y="6596063"/>
            <a:ext cx="3913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b="0" i="1">
                <a:solidFill>
                  <a:srgbClr val="000000"/>
                </a:solidFill>
              </a:rPr>
              <a:t>J. P.  da Costa et. al.: Uni Kassel, KDEE, 2011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544513" y="227013"/>
            <a:ext cx="9056687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ctr"/>
          <a:lstStyle>
            <a:lvl1pPr defTabSz="1103313"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 defTabSz="1103313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 defTabSz="1103313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 defTabSz="1103313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 defTabSz="1103313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kumimoji="1" lang="de-DE" sz="2400" dirty="0">
                <a:solidFill>
                  <a:srgbClr val="3A5FC3"/>
                </a:solidFill>
                <a:cs typeface="Arial" charset="0"/>
              </a:rPr>
              <a:t>3. </a:t>
            </a:r>
            <a:r>
              <a:rPr lang="de-DE" sz="2400" dirty="0">
                <a:cs typeface="Arial" charset="0"/>
              </a:rPr>
              <a:t>System Problems </a:t>
            </a:r>
            <a:r>
              <a:rPr lang="de-DE" sz="2400" dirty="0" err="1">
                <a:cs typeface="Arial" charset="0"/>
              </a:rPr>
              <a:t>and</a:t>
            </a:r>
            <a:r>
              <a:rPr lang="de-DE" sz="2400" dirty="0">
                <a:cs typeface="Arial" charset="0"/>
              </a:rPr>
              <a:t> Power Electronic Solutions</a:t>
            </a:r>
            <a:endParaRPr kumimoji="1" lang="de-DE" sz="2400" dirty="0">
              <a:solidFill>
                <a:srgbClr val="3A5FC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77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760413"/>
            <a:ext cx="11315700" cy="622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3" name="Textfeld 3"/>
          <p:cNvSpPr txBox="1">
            <a:spLocks noChangeArrowheads="1"/>
          </p:cNvSpPr>
          <p:nvPr/>
        </p:nvSpPr>
        <p:spPr bwMode="auto">
          <a:xfrm>
            <a:off x="3497263" y="7148513"/>
            <a:ext cx="2876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b="0" i="1"/>
              <a:t>J- P- da Costa, Uni Kassel, KDEE</a:t>
            </a:r>
          </a:p>
        </p:txBody>
      </p:sp>
      <p:sp>
        <p:nvSpPr>
          <p:cNvPr id="46085" name="Textfeld 3"/>
          <p:cNvSpPr txBox="1">
            <a:spLocks noChangeArrowheads="1"/>
          </p:cNvSpPr>
          <p:nvPr/>
        </p:nvSpPr>
        <p:spPr bwMode="auto">
          <a:xfrm>
            <a:off x="7026275" y="6596063"/>
            <a:ext cx="3913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b="0" i="1">
                <a:solidFill>
                  <a:srgbClr val="000000"/>
                </a:solidFill>
              </a:rPr>
              <a:t>J. P.  da Costa et. al.: Uni Kassel, KDEE, 2011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544513" y="227013"/>
            <a:ext cx="9056687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ctr"/>
          <a:lstStyle>
            <a:lvl1pPr defTabSz="1103313"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 defTabSz="1103313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 defTabSz="1103313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 defTabSz="1103313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 defTabSz="1103313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kumimoji="1" lang="de-DE" sz="2400" dirty="0">
                <a:solidFill>
                  <a:srgbClr val="3A5FC3"/>
                </a:solidFill>
                <a:cs typeface="Arial" charset="0"/>
              </a:rPr>
              <a:t>3. </a:t>
            </a:r>
            <a:r>
              <a:rPr lang="de-DE" sz="2400" dirty="0">
                <a:cs typeface="Arial" charset="0"/>
              </a:rPr>
              <a:t>System Problems </a:t>
            </a:r>
            <a:r>
              <a:rPr lang="de-DE" sz="2400" dirty="0" err="1">
                <a:cs typeface="Arial" charset="0"/>
              </a:rPr>
              <a:t>and</a:t>
            </a:r>
            <a:r>
              <a:rPr lang="de-DE" sz="2400" dirty="0">
                <a:cs typeface="Arial" charset="0"/>
              </a:rPr>
              <a:t> Power Electronic Solutions</a:t>
            </a:r>
            <a:endParaRPr kumimoji="1" lang="de-DE" sz="2400" dirty="0">
              <a:solidFill>
                <a:srgbClr val="3A5FC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23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6604" y="237472"/>
            <a:ext cx="8623311" cy="1333500"/>
          </a:xfrm>
        </p:spPr>
        <p:txBody>
          <a:bodyPr lIns="91437" tIns="45718" rIns="91437" bIns="45718" anchor="t"/>
          <a:lstStyle/>
          <a:p>
            <a:r>
              <a:rPr lang="de-DE" sz="2400" dirty="0" smtClean="0">
                <a:solidFill>
                  <a:srgbClr val="3A5FC3"/>
                </a:solidFill>
                <a:cs typeface="Arial" charset="0"/>
              </a:rPr>
              <a:t>1. General </a:t>
            </a:r>
            <a:r>
              <a:rPr lang="de-DE" sz="2400" dirty="0">
                <a:solidFill>
                  <a:srgbClr val="3A5FC3"/>
                </a:solidFill>
                <a:cs typeface="Arial" charset="0"/>
              </a:rPr>
              <a:t>Situation </a:t>
            </a:r>
            <a:r>
              <a:rPr lang="de-DE" sz="2400" dirty="0" err="1">
                <a:solidFill>
                  <a:srgbClr val="3A5FC3"/>
                </a:solidFill>
                <a:cs typeface="Arial" charset="0"/>
              </a:rPr>
              <a:t>of</a:t>
            </a:r>
            <a:r>
              <a:rPr lang="de-DE" sz="2400" dirty="0">
                <a:solidFill>
                  <a:srgbClr val="3A5FC3"/>
                </a:solidFill>
                <a:cs typeface="Arial" charset="0"/>
              </a:rPr>
              <a:t> </a:t>
            </a:r>
            <a:r>
              <a:rPr lang="de-DE" sz="2400" dirty="0" err="1">
                <a:solidFill>
                  <a:srgbClr val="3A5FC3"/>
                </a:solidFill>
                <a:cs typeface="Arial" charset="0"/>
              </a:rPr>
              <a:t>the</a:t>
            </a:r>
            <a:r>
              <a:rPr lang="de-DE" sz="2400" dirty="0">
                <a:solidFill>
                  <a:srgbClr val="3A5FC3"/>
                </a:solidFill>
                <a:cs typeface="Arial" charset="0"/>
              </a:rPr>
              <a:t> </a:t>
            </a:r>
            <a:r>
              <a:rPr lang="de-DE" sz="2400" dirty="0" err="1">
                <a:solidFill>
                  <a:srgbClr val="3A5FC3"/>
                </a:solidFill>
                <a:cs typeface="Arial" charset="0"/>
              </a:rPr>
              <a:t>Electric</a:t>
            </a:r>
            <a:r>
              <a:rPr lang="de-DE" sz="2400" dirty="0">
                <a:solidFill>
                  <a:srgbClr val="3A5FC3"/>
                </a:solidFill>
                <a:cs typeface="Arial" charset="0"/>
              </a:rPr>
              <a:t> Power </a:t>
            </a:r>
            <a:r>
              <a:rPr lang="de-DE" sz="2400" dirty="0" err="1">
                <a:solidFill>
                  <a:srgbClr val="3A5FC3"/>
                </a:solidFill>
                <a:cs typeface="Arial" charset="0"/>
              </a:rPr>
              <a:t>Supply</a:t>
            </a:r>
            <a:r>
              <a:rPr lang="de-DE" sz="2400" dirty="0">
                <a:solidFill>
                  <a:srgbClr val="3A5FC3"/>
                </a:solidFill>
                <a:cs typeface="Arial" charset="0"/>
              </a:rPr>
              <a:t> System</a:t>
            </a:r>
            <a:endParaRPr lang="en-GB" sz="2400" b="0" dirty="0"/>
          </a:p>
        </p:txBody>
      </p:sp>
      <p:sp>
        <p:nvSpPr>
          <p:cNvPr id="535556" name="Rectangle 1028"/>
          <p:cNvSpPr>
            <a:spLocks noChangeArrowheads="1"/>
          </p:cNvSpPr>
          <p:nvPr/>
        </p:nvSpPr>
        <p:spPr bwMode="auto">
          <a:xfrm>
            <a:off x="954762" y="1535378"/>
            <a:ext cx="35509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914062"/>
            <a:r>
              <a:rPr kumimoji="1" lang="en-GB" sz="2400" dirty="0" smtClean="0">
                <a:solidFill>
                  <a:srgbClr val="FF0000"/>
                </a:solidFill>
                <a:latin typeface="Arial" pitchFamily="34" charset="0"/>
              </a:rPr>
              <a:t>Today and in </a:t>
            </a:r>
            <a:r>
              <a:rPr kumimoji="1" lang="en-GB" sz="2400" dirty="0">
                <a:solidFill>
                  <a:srgbClr val="FF0000"/>
                </a:solidFill>
                <a:latin typeface="Arial" pitchFamily="34" charset="0"/>
              </a:rPr>
              <a:t>future</a:t>
            </a:r>
            <a:endParaRPr lang="en-GB" sz="24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535557" name="Rectangle 1029"/>
          <p:cNvSpPr>
            <a:spLocks noChangeArrowheads="1"/>
          </p:cNvSpPr>
          <p:nvPr/>
        </p:nvSpPr>
        <p:spPr bwMode="auto">
          <a:xfrm>
            <a:off x="954763" y="2020624"/>
            <a:ext cx="498794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062">
              <a:buFont typeface="Wingdings" pitchFamily="2" charset="2"/>
              <a:buChar char="q"/>
            </a:pPr>
            <a:r>
              <a:rPr lang="en-GB" sz="1800">
                <a:solidFill>
                  <a:srgbClr val="000099"/>
                </a:solidFill>
                <a:latin typeface="Arial" pitchFamily="34" charset="0"/>
              </a:rPr>
              <a:t> Additional decentralised </a:t>
            </a:r>
            <a:br>
              <a:rPr lang="en-GB" sz="1800">
                <a:solidFill>
                  <a:srgbClr val="000099"/>
                </a:solidFill>
                <a:latin typeface="Arial" pitchFamily="34" charset="0"/>
              </a:rPr>
            </a:br>
            <a:r>
              <a:rPr lang="en-GB" sz="1800">
                <a:solidFill>
                  <a:srgbClr val="000099"/>
                </a:solidFill>
                <a:latin typeface="Arial" pitchFamily="34" charset="0"/>
              </a:rPr>
              <a:t>generation</a:t>
            </a:r>
            <a:endParaRPr lang="en-GB" sz="1800">
              <a:solidFill>
                <a:srgbClr val="000099"/>
              </a:solidFill>
            </a:endParaRPr>
          </a:p>
        </p:txBody>
      </p:sp>
      <p:sp>
        <p:nvSpPr>
          <p:cNvPr id="535558" name="Rectangle 1030"/>
          <p:cNvSpPr>
            <a:spLocks noChangeArrowheads="1"/>
          </p:cNvSpPr>
          <p:nvPr/>
        </p:nvSpPr>
        <p:spPr bwMode="auto">
          <a:xfrm>
            <a:off x="954762" y="2694782"/>
            <a:ext cx="33180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062">
              <a:buFont typeface="Wingdings" pitchFamily="2" charset="2"/>
              <a:buChar char="q"/>
            </a:pPr>
            <a:r>
              <a:rPr lang="en-GB" sz="1800">
                <a:solidFill>
                  <a:srgbClr val="000099"/>
                </a:solidFill>
                <a:latin typeface="Arial" pitchFamily="34" charset="0"/>
              </a:rPr>
              <a:t> Load coverage by trading</a:t>
            </a:r>
          </a:p>
        </p:txBody>
      </p:sp>
      <p:sp>
        <p:nvSpPr>
          <p:cNvPr id="535559" name="Rectangle 1031"/>
          <p:cNvSpPr>
            <a:spLocks noChangeArrowheads="1"/>
          </p:cNvSpPr>
          <p:nvPr/>
        </p:nvSpPr>
        <p:spPr bwMode="auto">
          <a:xfrm>
            <a:off x="954763" y="3072607"/>
            <a:ext cx="39978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062">
              <a:buFont typeface="Wingdings" pitchFamily="2" charset="2"/>
              <a:buChar char="q"/>
            </a:pPr>
            <a:r>
              <a:rPr lang="en-GB" sz="1800">
                <a:solidFill>
                  <a:srgbClr val="000099"/>
                </a:solidFill>
                <a:latin typeface="Arial" pitchFamily="34" charset="0"/>
              </a:rPr>
              <a:t> Time-variable tariffs</a:t>
            </a:r>
          </a:p>
        </p:txBody>
      </p:sp>
      <p:sp>
        <p:nvSpPr>
          <p:cNvPr id="535560" name="Rectangle 1032"/>
          <p:cNvSpPr>
            <a:spLocks noChangeArrowheads="1"/>
          </p:cNvSpPr>
          <p:nvPr/>
        </p:nvSpPr>
        <p:spPr bwMode="auto">
          <a:xfrm>
            <a:off x="954763" y="3489325"/>
            <a:ext cx="384655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062">
              <a:buFont typeface="Wingdings" pitchFamily="2" charset="2"/>
              <a:buChar char="q"/>
            </a:pPr>
            <a:r>
              <a:rPr lang="en-GB" sz="1800">
                <a:solidFill>
                  <a:srgbClr val="000099"/>
                </a:solidFill>
                <a:latin typeface="Arial" pitchFamily="34" charset="0"/>
              </a:rPr>
              <a:t> Load and cost optimisation by </a:t>
            </a:r>
            <a:br>
              <a:rPr lang="en-GB" sz="1800">
                <a:solidFill>
                  <a:srgbClr val="000099"/>
                </a:solidFill>
                <a:latin typeface="Arial" pitchFamily="34" charset="0"/>
              </a:rPr>
            </a:br>
            <a:r>
              <a:rPr lang="en-GB" sz="1800">
                <a:solidFill>
                  <a:srgbClr val="000099"/>
                </a:solidFill>
                <a:latin typeface="Arial" pitchFamily="34" charset="0"/>
              </a:rPr>
              <a:t>means of dialog</a:t>
            </a:r>
          </a:p>
        </p:txBody>
      </p:sp>
      <p:sp>
        <p:nvSpPr>
          <p:cNvPr id="535561" name="Rectangle 1033"/>
          <p:cNvSpPr>
            <a:spLocks noChangeArrowheads="1"/>
          </p:cNvSpPr>
          <p:nvPr/>
        </p:nvSpPr>
        <p:spPr bwMode="auto">
          <a:xfrm>
            <a:off x="954762" y="5500688"/>
            <a:ext cx="379744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062">
              <a:buFont typeface="Wingdings" pitchFamily="2" charset="2"/>
              <a:buChar char="q"/>
            </a:pPr>
            <a:r>
              <a:rPr lang="en-GB" sz="1800">
                <a:solidFill>
                  <a:srgbClr val="000099"/>
                </a:solidFill>
                <a:latin typeface="Arial" pitchFamily="34" charset="0"/>
              </a:rPr>
              <a:t> Power reserves will be reduced</a:t>
            </a:r>
          </a:p>
          <a:p>
            <a:pPr defTabSz="914062"/>
            <a:r>
              <a:rPr lang="en-GB" sz="1800">
                <a:solidFill>
                  <a:srgbClr val="000099"/>
                </a:solidFill>
                <a:latin typeface="Arial" pitchFamily="34" charset="0"/>
              </a:rPr>
              <a:t>by means of trade</a:t>
            </a:r>
          </a:p>
        </p:txBody>
      </p:sp>
      <p:sp>
        <p:nvSpPr>
          <p:cNvPr id="535562" name="Rectangle 1034"/>
          <p:cNvSpPr>
            <a:spLocks noChangeArrowheads="1"/>
          </p:cNvSpPr>
          <p:nvPr/>
        </p:nvSpPr>
        <p:spPr bwMode="auto">
          <a:xfrm>
            <a:off x="954762" y="6156325"/>
            <a:ext cx="38111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062">
              <a:buFont typeface="Wingdings" pitchFamily="2" charset="2"/>
              <a:buChar char="q"/>
            </a:pPr>
            <a:r>
              <a:rPr lang="en-GB" sz="1800">
                <a:solidFill>
                  <a:srgbClr val="000099"/>
                </a:solidFill>
                <a:latin typeface="Arial" pitchFamily="34" charset="0"/>
              </a:rPr>
              <a:t> Bidirectional communication </a:t>
            </a:r>
            <a:br>
              <a:rPr lang="en-GB" sz="1800">
                <a:solidFill>
                  <a:srgbClr val="000099"/>
                </a:solidFill>
                <a:latin typeface="Arial" pitchFamily="34" charset="0"/>
              </a:rPr>
            </a:br>
            <a:r>
              <a:rPr lang="en-GB" sz="1800">
                <a:solidFill>
                  <a:srgbClr val="000099"/>
                </a:solidFill>
                <a:latin typeface="Arial" pitchFamily="34" charset="0"/>
              </a:rPr>
              <a:t>and large flow of information</a:t>
            </a:r>
          </a:p>
        </p:txBody>
      </p:sp>
      <p:sp>
        <p:nvSpPr>
          <p:cNvPr id="535563" name="Rectangle 1035"/>
          <p:cNvSpPr>
            <a:spLocks noChangeArrowheads="1"/>
          </p:cNvSpPr>
          <p:nvPr/>
        </p:nvSpPr>
        <p:spPr bwMode="auto">
          <a:xfrm>
            <a:off x="954762" y="4159779"/>
            <a:ext cx="422767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062">
              <a:buFont typeface="Wingdings" pitchFamily="2" charset="2"/>
              <a:buChar char="q"/>
            </a:pPr>
            <a:r>
              <a:rPr lang="de-DE" sz="180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lang="en-GB" sz="1800">
                <a:solidFill>
                  <a:srgbClr val="000099"/>
                </a:solidFill>
                <a:latin typeface="Arial" pitchFamily="34" charset="0"/>
              </a:rPr>
              <a:t>Up to date information by </a:t>
            </a:r>
          </a:p>
          <a:p>
            <a:pPr defTabSz="914062"/>
            <a:r>
              <a:rPr lang="en-GB" sz="1800">
                <a:solidFill>
                  <a:srgbClr val="000099"/>
                </a:solidFill>
                <a:latin typeface="Arial" pitchFamily="34" charset="0"/>
              </a:rPr>
              <a:t>means of variable tariffs</a:t>
            </a:r>
          </a:p>
        </p:txBody>
      </p:sp>
      <p:sp>
        <p:nvSpPr>
          <p:cNvPr id="535564" name="Rectangle 1036"/>
          <p:cNvSpPr>
            <a:spLocks noChangeArrowheads="1"/>
          </p:cNvSpPr>
          <p:nvPr/>
        </p:nvSpPr>
        <p:spPr bwMode="auto">
          <a:xfrm>
            <a:off x="954762" y="4841346"/>
            <a:ext cx="36933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062">
              <a:buFont typeface="Wingdings" pitchFamily="2" charset="2"/>
              <a:buChar char="q"/>
            </a:pPr>
            <a:r>
              <a:rPr lang="en-GB" sz="1800">
                <a:solidFill>
                  <a:srgbClr val="000099"/>
                </a:solidFill>
                <a:latin typeface="Arial" pitchFamily="34" charset="0"/>
              </a:rPr>
              <a:t> Variable power limitation </a:t>
            </a:r>
            <a:br>
              <a:rPr lang="en-GB" sz="1800">
                <a:solidFill>
                  <a:srgbClr val="000099"/>
                </a:solidFill>
                <a:latin typeface="Arial" pitchFamily="34" charset="0"/>
              </a:rPr>
            </a:br>
            <a:r>
              <a:rPr lang="en-GB" sz="1800">
                <a:solidFill>
                  <a:srgbClr val="000099"/>
                </a:solidFill>
                <a:latin typeface="Arial" pitchFamily="34" charset="0"/>
              </a:rPr>
              <a:t>depending on present load</a:t>
            </a:r>
          </a:p>
        </p:txBody>
      </p:sp>
      <p:sp>
        <p:nvSpPr>
          <p:cNvPr id="535565" name="Rectangle 1037"/>
          <p:cNvSpPr>
            <a:spLocks noChangeArrowheads="1"/>
          </p:cNvSpPr>
          <p:nvPr/>
        </p:nvSpPr>
        <p:spPr bwMode="auto">
          <a:xfrm>
            <a:off x="4856322" y="1565011"/>
            <a:ext cx="4593074" cy="1629833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66" name="Rectangle 1038"/>
          <p:cNvSpPr>
            <a:spLocks noChangeArrowheads="1"/>
          </p:cNvSpPr>
          <p:nvPr/>
        </p:nvSpPr>
        <p:spPr bwMode="auto">
          <a:xfrm>
            <a:off x="4856321" y="3159654"/>
            <a:ext cx="4591110" cy="1629833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67" name="Rectangle 1039"/>
          <p:cNvSpPr>
            <a:spLocks noChangeArrowheads="1"/>
          </p:cNvSpPr>
          <p:nvPr/>
        </p:nvSpPr>
        <p:spPr bwMode="auto">
          <a:xfrm>
            <a:off x="4856321" y="4756150"/>
            <a:ext cx="4591110" cy="162983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68" name="Line 1040"/>
          <p:cNvSpPr>
            <a:spLocks noChangeShapeType="1"/>
          </p:cNvSpPr>
          <p:nvPr/>
        </p:nvSpPr>
        <p:spPr bwMode="auto">
          <a:xfrm>
            <a:off x="5479079" y="5008034"/>
            <a:ext cx="1964" cy="477838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69" name="Line 1041"/>
          <p:cNvSpPr>
            <a:spLocks noChangeShapeType="1"/>
          </p:cNvSpPr>
          <p:nvPr/>
        </p:nvSpPr>
        <p:spPr bwMode="auto">
          <a:xfrm>
            <a:off x="6754059" y="5043224"/>
            <a:ext cx="1965" cy="477838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70" name="Freeform 1042"/>
          <p:cNvSpPr>
            <a:spLocks/>
          </p:cNvSpPr>
          <p:nvPr/>
        </p:nvSpPr>
        <p:spPr bwMode="auto">
          <a:xfrm>
            <a:off x="5404427" y="4682067"/>
            <a:ext cx="198417" cy="203729"/>
          </a:xfrm>
          <a:custGeom>
            <a:avLst/>
            <a:gdLst>
              <a:gd name="T0" fmla="*/ 62 w 125"/>
              <a:gd name="T1" fmla="*/ 129 h 129"/>
              <a:gd name="T2" fmla="*/ 75 w 125"/>
              <a:gd name="T3" fmla="*/ 127 h 129"/>
              <a:gd name="T4" fmla="*/ 86 w 125"/>
              <a:gd name="T5" fmla="*/ 123 h 129"/>
              <a:gd name="T6" fmla="*/ 96 w 125"/>
              <a:gd name="T7" fmla="*/ 118 h 129"/>
              <a:gd name="T8" fmla="*/ 107 w 125"/>
              <a:gd name="T9" fmla="*/ 110 h 129"/>
              <a:gd name="T10" fmla="*/ 114 w 125"/>
              <a:gd name="T11" fmla="*/ 101 h 129"/>
              <a:gd name="T12" fmla="*/ 120 w 125"/>
              <a:gd name="T13" fmla="*/ 90 h 129"/>
              <a:gd name="T14" fmla="*/ 123 w 125"/>
              <a:gd name="T15" fmla="*/ 77 h 129"/>
              <a:gd name="T16" fmla="*/ 125 w 125"/>
              <a:gd name="T17" fmla="*/ 64 h 129"/>
              <a:gd name="T18" fmla="*/ 123 w 125"/>
              <a:gd name="T19" fmla="*/ 51 h 129"/>
              <a:gd name="T20" fmla="*/ 120 w 125"/>
              <a:gd name="T21" fmla="*/ 39 h 129"/>
              <a:gd name="T22" fmla="*/ 114 w 125"/>
              <a:gd name="T23" fmla="*/ 28 h 129"/>
              <a:gd name="T24" fmla="*/ 107 w 125"/>
              <a:gd name="T25" fmla="*/ 18 h 129"/>
              <a:gd name="T26" fmla="*/ 96 w 125"/>
              <a:gd name="T27" fmla="*/ 11 h 129"/>
              <a:gd name="T28" fmla="*/ 86 w 125"/>
              <a:gd name="T29" fmla="*/ 6 h 129"/>
              <a:gd name="T30" fmla="*/ 75 w 125"/>
              <a:gd name="T31" fmla="*/ 2 h 129"/>
              <a:gd name="T32" fmla="*/ 62 w 125"/>
              <a:gd name="T33" fmla="*/ 0 h 129"/>
              <a:gd name="T34" fmla="*/ 50 w 125"/>
              <a:gd name="T35" fmla="*/ 2 h 129"/>
              <a:gd name="T36" fmla="*/ 37 w 125"/>
              <a:gd name="T37" fmla="*/ 6 h 129"/>
              <a:gd name="T38" fmla="*/ 27 w 125"/>
              <a:gd name="T39" fmla="*/ 11 h 129"/>
              <a:gd name="T40" fmla="*/ 18 w 125"/>
              <a:gd name="T41" fmla="*/ 18 h 129"/>
              <a:gd name="T42" fmla="*/ 11 w 125"/>
              <a:gd name="T43" fmla="*/ 28 h 129"/>
              <a:gd name="T44" fmla="*/ 5 w 125"/>
              <a:gd name="T45" fmla="*/ 39 h 129"/>
              <a:gd name="T46" fmla="*/ 2 w 125"/>
              <a:gd name="T47" fmla="*/ 51 h 129"/>
              <a:gd name="T48" fmla="*/ 0 w 125"/>
              <a:gd name="T49" fmla="*/ 64 h 129"/>
              <a:gd name="T50" fmla="*/ 2 w 125"/>
              <a:gd name="T51" fmla="*/ 77 h 129"/>
              <a:gd name="T52" fmla="*/ 5 w 125"/>
              <a:gd name="T53" fmla="*/ 90 h 129"/>
              <a:gd name="T54" fmla="*/ 11 w 125"/>
              <a:gd name="T55" fmla="*/ 101 h 129"/>
              <a:gd name="T56" fmla="*/ 18 w 125"/>
              <a:gd name="T57" fmla="*/ 110 h 129"/>
              <a:gd name="T58" fmla="*/ 27 w 125"/>
              <a:gd name="T59" fmla="*/ 118 h 129"/>
              <a:gd name="T60" fmla="*/ 37 w 125"/>
              <a:gd name="T61" fmla="*/ 123 h 129"/>
              <a:gd name="T62" fmla="*/ 50 w 125"/>
              <a:gd name="T63" fmla="*/ 127 h 129"/>
              <a:gd name="T64" fmla="*/ 62 w 125"/>
              <a:gd name="T65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5" h="129">
                <a:moveTo>
                  <a:pt x="62" y="129"/>
                </a:moveTo>
                <a:lnTo>
                  <a:pt x="75" y="127"/>
                </a:lnTo>
                <a:lnTo>
                  <a:pt x="86" y="123"/>
                </a:lnTo>
                <a:lnTo>
                  <a:pt x="96" y="118"/>
                </a:lnTo>
                <a:lnTo>
                  <a:pt x="107" y="110"/>
                </a:lnTo>
                <a:lnTo>
                  <a:pt x="114" y="101"/>
                </a:lnTo>
                <a:lnTo>
                  <a:pt x="120" y="90"/>
                </a:lnTo>
                <a:lnTo>
                  <a:pt x="123" y="77"/>
                </a:lnTo>
                <a:lnTo>
                  <a:pt x="125" y="64"/>
                </a:lnTo>
                <a:lnTo>
                  <a:pt x="123" y="51"/>
                </a:lnTo>
                <a:lnTo>
                  <a:pt x="120" y="39"/>
                </a:lnTo>
                <a:lnTo>
                  <a:pt x="114" y="28"/>
                </a:lnTo>
                <a:lnTo>
                  <a:pt x="107" y="18"/>
                </a:lnTo>
                <a:lnTo>
                  <a:pt x="96" y="11"/>
                </a:lnTo>
                <a:lnTo>
                  <a:pt x="86" y="6"/>
                </a:lnTo>
                <a:lnTo>
                  <a:pt x="75" y="2"/>
                </a:lnTo>
                <a:lnTo>
                  <a:pt x="62" y="0"/>
                </a:lnTo>
                <a:lnTo>
                  <a:pt x="50" y="2"/>
                </a:lnTo>
                <a:lnTo>
                  <a:pt x="37" y="6"/>
                </a:lnTo>
                <a:lnTo>
                  <a:pt x="27" y="11"/>
                </a:lnTo>
                <a:lnTo>
                  <a:pt x="18" y="18"/>
                </a:lnTo>
                <a:lnTo>
                  <a:pt x="11" y="28"/>
                </a:lnTo>
                <a:lnTo>
                  <a:pt x="5" y="39"/>
                </a:lnTo>
                <a:lnTo>
                  <a:pt x="2" y="51"/>
                </a:lnTo>
                <a:lnTo>
                  <a:pt x="0" y="64"/>
                </a:lnTo>
                <a:lnTo>
                  <a:pt x="2" y="77"/>
                </a:lnTo>
                <a:lnTo>
                  <a:pt x="5" y="90"/>
                </a:lnTo>
                <a:lnTo>
                  <a:pt x="11" y="101"/>
                </a:lnTo>
                <a:lnTo>
                  <a:pt x="18" y="110"/>
                </a:lnTo>
                <a:lnTo>
                  <a:pt x="27" y="118"/>
                </a:lnTo>
                <a:lnTo>
                  <a:pt x="37" y="123"/>
                </a:lnTo>
                <a:lnTo>
                  <a:pt x="50" y="127"/>
                </a:lnTo>
                <a:lnTo>
                  <a:pt x="62" y="129"/>
                </a:lnTo>
              </a:path>
            </a:pathLst>
          </a:custGeom>
          <a:noFill/>
          <a:ln w="6350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71" name="Freeform 1043"/>
          <p:cNvSpPr>
            <a:spLocks/>
          </p:cNvSpPr>
          <p:nvPr/>
        </p:nvSpPr>
        <p:spPr bwMode="auto">
          <a:xfrm>
            <a:off x="5404427" y="4845051"/>
            <a:ext cx="198417" cy="203729"/>
          </a:xfrm>
          <a:custGeom>
            <a:avLst/>
            <a:gdLst>
              <a:gd name="T0" fmla="*/ 62 w 125"/>
              <a:gd name="T1" fmla="*/ 128 h 128"/>
              <a:gd name="T2" fmla="*/ 75 w 125"/>
              <a:gd name="T3" fmla="*/ 127 h 128"/>
              <a:gd name="T4" fmla="*/ 86 w 125"/>
              <a:gd name="T5" fmla="*/ 123 h 128"/>
              <a:gd name="T6" fmla="*/ 96 w 125"/>
              <a:gd name="T7" fmla="*/ 117 h 128"/>
              <a:gd name="T8" fmla="*/ 107 w 125"/>
              <a:gd name="T9" fmla="*/ 110 h 128"/>
              <a:gd name="T10" fmla="*/ 114 w 125"/>
              <a:gd name="T11" fmla="*/ 101 h 128"/>
              <a:gd name="T12" fmla="*/ 120 w 125"/>
              <a:gd name="T13" fmla="*/ 90 h 128"/>
              <a:gd name="T14" fmla="*/ 123 w 125"/>
              <a:gd name="T15" fmla="*/ 77 h 128"/>
              <a:gd name="T16" fmla="*/ 125 w 125"/>
              <a:gd name="T17" fmla="*/ 64 h 128"/>
              <a:gd name="T18" fmla="*/ 123 w 125"/>
              <a:gd name="T19" fmla="*/ 51 h 128"/>
              <a:gd name="T20" fmla="*/ 120 w 125"/>
              <a:gd name="T21" fmla="*/ 38 h 128"/>
              <a:gd name="T22" fmla="*/ 114 w 125"/>
              <a:gd name="T23" fmla="*/ 29 h 128"/>
              <a:gd name="T24" fmla="*/ 107 w 125"/>
              <a:gd name="T25" fmla="*/ 18 h 128"/>
              <a:gd name="T26" fmla="*/ 96 w 125"/>
              <a:gd name="T27" fmla="*/ 11 h 128"/>
              <a:gd name="T28" fmla="*/ 86 w 125"/>
              <a:gd name="T29" fmla="*/ 5 h 128"/>
              <a:gd name="T30" fmla="*/ 75 w 125"/>
              <a:gd name="T31" fmla="*/ 2 h 128"/>
              <a:gd name="T32" fmla="*/ 62 w 125"/>
              <a:gd name="T33" fmla="*/ 0 h 128"/>
              <a:gd name="T34" fmla="*/ 50 w 125"/>
              <a:gd name="T35" fmla="*/ 2 h 128"/>
              <a:gd name="T36" fmla="*/ 37 w 125"/>
              <a:gd name="T37" fmla="*/ 5 h 128"/>
              <a:gd name="T38" fmla="*/ 27 w 125"/>
              <a:gd name="T39" fmla="*/ 11 h 128"/>
              <a:gd name="T40" fmla="*/ 18 w 125"/>
              <a:gd name="T41" fmla="*/ 18 h 128"/>
              <a:gd name="T42" fmla="*/ 11 w 125"/>
              <a:gd name="T43" fmla="*/ 29 h 128"/>
              <a:gd name="T44" fmla="*/ 5 w 125"/>
              <a:gd name="T45" fmla="*/ 38 h 128"/>
              <a:gd name="T46" fmla="*/ 2 w 125"/>
              <a:gd name="T47" fmla="*/ 51 h 128"/>
              <a:gd name="T48" fmla="*/ 0 w 125"/>
              <a:gd name="T49" fmla="*/ 64 h 128"/>
              <a:gd name="T50" fmla="*/ 2 w 125"/>
              <a:gd name="T51" fmla="*/ 77 h 128"/>
              <a:gd name="T52" fmla="*/ 5 w 125"/>
              <a:gd name="T53" fmla="*/ 90 h 128"/>
              <a:gd name="T54" fmla="*/ 11 w 125"/>
              <a:gd name="T55" fmla="*/ 101 h 128"/>
              <a:gd name="T56" fmla="*/ 18 w 125"/>
              <a:gd name="T57" fmla="*/ 110 h 128"/>
              <a:gd name="T58" fmla="*/ 27 w 125"/>
              <a:gd name="T59" fmla="*/ 117 h 128"/>
              <a:gd name="T60" fmla="*/ 37 w 125"/>
              <a:gd name="T61" fmla="*/ 123 h 128"/>
              <a:gd name="T62" fmla="*/ 50 w 125"/>
              <a:gd name="T63" fmla="*/ 127 h 128"/>
              <a:gd name="T64" fmla="*/ 62 w 125"/>
              <a:gd name="T65" fmla="*/ 1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5" h="128">
                <a:moveTo>
                  <a:pt x="62" y="128"/>
                </a:moveTo>
                <a:lnTo>
                  <a:pt x="75" y="127"/>
                </a:lnTo>
                <a:lnTo>
                  <a:pt x="86" y="123"/>
                </a:lnTo>
                <a:lnTo>
                  <a:pt x="96" y="117"/>
                </a:lnTo>
                <a:lnTo>
                  <a:pt x="107" y="110"/>
                </a:lnTo>
                <a:lnTo>
                  <a:pt x="114" y="101"/>
                </a:lnTo>
                <a:lnTo>
                  <a:pt x="120" y="90"/>
                </a:lnTo>
                <a:lnTo>
                  <a:pt x="123" y="77"/>
                </a:lnTo>
                <a:lnTo>
                  <a:pt x="125" y="64"/>
                </a:lnTo>
                <a:lnTo>
                  <a:pt x="123" y="51"/>
                </a:lnTo>
                <a:lnTo>
                  <a:pt x="120" y="38"/>
                </a:lnTo>
                <a:lnTo>
                  <a:pt x="114" y="29"/>
                </a:lnTo>
                <a:lnTo>
                  <a:pt x="107" y="18"/>
                </a:lnTo>
                <a:lnTo>
                  <a:pt x="96" y="11"/>
                </a:lnTo>
                <a:lnTo>
                  <a:pt x="86" y="5"/>
                </a:lnTo>
                <a:lnTo>
                  <a:pt x="75" y="2"/>
                </a:lnTo>
                <a:lnTo>
                  <a:pt x="62" y="0"/>
                </a:lnTo>
                <a:lnTo>
                  <a:pt x="50" y="2"/>
                </a:lnTo>
                <a:lnTo>
                  <a:pt x="37" y="5"/>
                </a:lnTo>
                <a:lnTo>
                  <a:pt x="27" y="11"/>
                </a:lnTo>
                <a:lnTo>
                  <a:pt x="18" y="18"/>
                </a:lnTo>
                <a:lnTo>
                  <a:pt x="11" y="29"/>
                </a:lnTo>
                <a:lnTo>
                  <a:pt x="5" y="38"/>
                </a:lnTo>
                <a:lnTo>
                  <a:pt x="2" y="51"/>
                </a:lnTo>
                <a:lnTo>
                  <a:pt x="0" y="64"/>
                </a:lnTo>
                <a:lnTo>
                  <a:pt x="2" y="77"/>
                </a:lnTo>
                <a:lnTo>
                  <a:pt x="5" y="90"/>
                </a:lnTo>
                <a:lnTo>
                  <a:pt x="11" y="101"/>
                </a:lnTo>
                <a:lnTo>
                  <a:pt x="18" y="110"/>
                </a:lnTo>
                <a:lnTo>
                  <a:pt x="27" y="117"/>
                </a:lnTo>
                <a:lnTo>
                  <a:pt x="37" y="123"/>
                </a:lnTo>
                <a:lnTo>
                  <a:pt x="50" y="127"/>
                </a:lnTo>
                <a:lnTo>
                  <a:pt x="62" y="128"/>
                </a:lnTo>
              </a:path>
            </a:pathLst>
          </a:custGeom>
          <a:noFill/>
          <a:ln w="6350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72" name="Freeform 1044"/>
          <p:cNvSpPr>
            <a:spLocks/>
          </p:cNvSpPr>
          <p:nvPr/>
        </p:nvSpPr>
        <p:spPr bwMode="auto">
          <a:xfrm>
            <a:off x="6653869" y="4682067"/>
            <a:ext cx="198417" cy="203729"/>
          </a:xfrm>
          <a:custGeom>
            <a:avLst/>
            <a:gdLst>
              <a:gd name="T0" fmla="*/ 62 w 125"/>
              <a:gd name="T1" fmla="*/ 129 h 129"/>
              <a:gd name="T2" fmla="*/ 75 w 125"/>
              <a:gd name="T3" fmla="*/ 127 h 129"/>
              <a:gd name="T4" fmla="*/ 87 w 125"/>
              <a:gd name="T5" fmla="*/ 123 h 129"/>
              <a:gd name="T6" fmla="*/ 98 w 125"/>
              <a:gd name="T7" fmla="*/ 118 h 129"/>
              <a:gd name="T8" fmla="*/ 107 w 125"/>
              <a:gd name="T9" fmla="*/ 110 h 129"/>
              <a:gd name="T10" fmla="*/ 114 w 125"/>
              <a:gd name="T11" fmla="*/ 101 h 129"/>
              <a:gd name="T12" fmla="*/ 121 w 125"/>
              <a:gd name="T13" fmla="*/ 90 h 129"/>
              <a:gd name="T14" fmla="*/ 125 w 125"/>
              <a:gd name="T15" fmla="*/ 77 h 129"/>
              <a:gd name="T16" fmla="*/ 125 w 125"/>
              <a:gd name="T17" fmla="*/ 64 h 129"/>
              <a:gd name="T18" fmla="*/ 125 w 125"/>
              <a:gd name="T19" fmla="*/ 51 h 129"/>
              <a:gd name="T20" fmla="*/ 121 w 125"/>
              <a:gd name="T21" fmla="*/ 39 h 129"/>
              <a:gd name="T22" fmla="*/ 114 w 125"/>
              <a:gd name="T23" fmla="*/ 28 h 129"/>
              <a:gd name="T24" fmla="*/ 107 w 125"/>
              <a:gd name="T25" fmla="*/ 18 h 129"/>
              <a:gd name="T26" fmla="*/ 98 w 125"/>
              <a:gd name="T27" fmla="*/ 11 h 129"/>
              <a:gd name="T28" fmla="*/ 87 w 125"/>
              <a:gd name="T29" fmla="*/ 6 h 129"/>
              <a:gd name="T30" fmla="*/ 75 w 125"/>
              <a:gd name="T31" fmla="*/ 2 h 129"/>
              <a:gd name="T32" fmla="*/ 62 w 125"/>
              <a:gd name="T33" fmla="*/ 0 h 129"/>
              <a:gd name="T34" fmla="*/ 50 w 125"/>
              <a:gd name="T35" fmla="*/ 2 h 129"/>
              <a:gd name="T36" fmla="*/ 39 w 125"/>
              <a:gd name="T37" fmla="*/ 6 h 129"/>
              <a:gd name="T38" fmla="*/ 28 w 125"/>
              <a:gd name="T39" fmla="*/ 11 h 129"/>
              <a:gd name="T40" fmla="*/ 19 w 125"/>
              <a:gd name="T41" fmla="*/ 18 h 129"/>
              <a:gd name="T42" fmla="*/ 10 w 125"/>
              <a:gd name="T43" fmla="*/ 28 h 129"/>
              <a:gd name="T44" fmla="*/ 5 w 125"/>
              <a:gd name="T45" fmla="*/ 39 h 129"/>
              <a:gd name="T46" fmla="*/ 1 w 125"/>
              <a:gd name="T47" fmla="*/ 51 h 129"/>
              <a:gd name="T48" fmla="*/ 0 w 125"/>
              <a:gd name="T49" fmla="*/ 64 h 129"/>
              <a:gd name="T50" fmla="*/ 1 w 125"/>
              <a:gd name="T51" fmla="*/ 77 h 129"/>
              <a:gd name="T52" fmla="*/ 5 w 125"/>
              <a:gd name="T53" fmla="*/ 90 h 129"/>
              <a:gd name="T54" fmla="*/ 10 w 125"/>
              <a:gd name="T55" fmla="*/ 101 h 129"/>
              <a:gd name="T56" fmla="*/ 19 w 125"/>
              <a:gd name="T57" fmla="*/ 110 h 129"/>
              <a:gd name="T58" fmla="*/ 28 w 125"/>
              <a:gd name="T59" fmla="*/ 118 h 129"/>
              <a:gd name="T60" fmla="*/ 39 w 125"/>
              <a:gd name="T61" fmla="*/ 123 h 129"/>
              <a:gd name="T62" fmla="*/ 50 w 125"/>
              <a:gd name="T63" fmla="*/ 127 h 129"/>
              <a:gd name="T64" fmla="*/ 62 w 125"/>
              <a:gd name="T65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5" h="129">
                <a:moveTo>
                  <a:pt x="62" y="129"/>
                </a:moveTo>
                <a:lnTo>
                  <a:pt x="75" y="127"/>
                </a:lnTo>
                <a:lnTo>
                  <a:pt x="87" y="123"/>
                </a:lnTo>
                <a:lnTo>
                  <a:pt x="98" y="118"/>
                </a:lnTo>
                <a:lnTo>
                  <a:pt x="107" y="110"/>
                </a:lnTo>
                <a:lnTo>
                  <a:pt x="114" y="101"/>
                </a:lnTo>
                <a:lnTo>
                  <a:pt x="121" y="90"/>
                </a:lnTo>
                <a:lnTo>
                  <a:pt x="125" y="77"/>
                </a:lnTo>
                <a:lnTo>
                  <a:pt x="125" y="64"/>
                </a:lnTo>
                <a:lnTo>
                  <a:pt x="125" y="51"/>
                </a:lnTo>
                <a:lnTo>
                  <a:pt x="121" y="39"/>
                </a:lnTo>
                <a:lnTo>
                  <a:pt x="114" y="28"/>
                </a:lnTo>
                <a:lnTo>
                  <a:pt x="107" y="18"/>
                </a:lnTo>
                <a:lnTo>
                  <a:pt x="98" y="11"/>
                </a:lnTo>
                <a:lnTo>
                  <a:pt x="87" y="6"/>
                </a:lnTo>
                <a:lnTo>
                  <a:pt x="75" y="2"/>
                </a:lnTo>
                <a:lnTo>
                  <a:pt x="62" y="0"/>
                </a:lnTo>
                <a:lnTo>
                  <a:pt x="50" y="2"/>
                </a:lnTo>
                <a:lnTo>
                  <a:pt x="39" y="6"/>
                </a:lnTo>
                <a:lnTo>
                  <a:pt x="28" y="11"/>
                </a:lnTo>
                <a:lnTo>
                  <a:pt x="19" y="18"/>
                </a:lnTo>
                <a:lnTo>
                  <a:pt x="10" y="28"/>
                </a:lnTo>
                <a:lnTo>
                  <a:pt x="5" y="39"/>
                </a:lnTo>
                <a:lnTo>
                  <a:pt x="1" y="51"/>
                </a:lnTo>
                <a:lnTo>
                  <a:pt x="0" y="64"/>
                </a:lnTo>
                <a:lnTo>
                  <a:pt x="1" y="77"/>
                </a:lnTo>
                <a:lnTo>
                  <a:pt x="5" y="90"/>
                </a:lnTo>
                <a:lnTo>
                  <a:pt x="10" y="101"/>
                </a:lnTo>
                <a:lnTo>
                  <a:pt x="19" y="110"/>
                </a:lnTo>
                <a:lnTo>
                  <a:pt x="28" y="118"/>
                </a:lnTo>
                <a:lnTo>
                  <a:pt x="39" y="123"/>
                </a:lnTo>
                <a:lnTo>
                  <a:pt x="50" y="127"/>
                </a:lnTo>
                <a:lnTo>
                  <a:pt x="62" y="129"/>
                </a:lnTo>
              </a:path>
            </a:pathLst>
          </a:custGeom>
          <a:noFill/>
          <a:ln w="6350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73" name="Freeform 1045"/>
          <p:cNvSpPr>
            <a:spLocks/>
          </p:cNvSpPr>
          <p:nvPr/>
        </p:nvSpPr>
        <p:spPr bwMode="auto">
          <a:xfrm>
            <a:off x="6653869" y="4845051"/>
            <a:ext cx="198417" cy="203729"/>
          </a:xfrm>
          <a:custGeom>
            <a:avLst/>
            <a:gdLst>
              <a:gd name="T0" fmla="*/ 62 w 125"/>
              <a:gd name="T1" fmla="*/ 128 h 128"/>
              <a:gd name="T2" fmla="*/ 75 w 125"/>
              <a:gd name="T3" fmla="*/ 127 h 128"/>
              <a:gd name="T4" fmla="*/ 87 w 125"/>
              <a:gd name="T5" fmla="*/ 123 h 128"/>
              <a:gd name="T6" fmla="*/ 98 w 125"/>
              <a:gd name="T7" fmla="*/ 117 h 128"/>
              <a:gd name="T8" fmla="*/ 107 w 125"/>
              <a:gd name="T9" fmla="*/ 110 h 128"/>
              <a:gd name="T10" fmla="*/ 114 w 125"/>
              <a:gd name="T11" fmla="*/ 101 h 128"/>
              <a:gd name="T12" fmla="*/ 121 w 125"/>
              <a:gd name="T13" fmla="*/ 90 h 128"/>
              <a:gd name="T14" fmla="*/ 125 w 125"/>
              <a:gd name="T15" fmla="*/ 77 h 128"/>
              <a:gd name="T16" fmla="*/ 125 w 125"/>
              <a:gd name="T17" fmla="*/ 64 h 128"/>
              <a:gd name="T18" fmla="*/ 125 w 125"/>
              <a:gd name="T19" fmla="*/ 51 h 128"/>
              <a:gd name="T20" fmla="*/ 121 w 125"/>
              <a:gd name="T21" fmla="*/ 38 h 128"/>
              <a:gd name="T22" fmla="*/ 114 w 125"/>
              <a:gd name="T23" fmla="*/ 29 h 128"/>
              <a:gd name="T24" fmla="*/ 107 w 125"/>
              <a:gd name="T25" fmla="*/ 18 h 128"/>
              <a:gd name="T26" fmla="*/ 98 w 125"/>
              <a:gd name="T27" fmla="*/ 11 h 128"/>
              <a:gd name="T28" fmla="*/ 87 w 125"/>
              <a:gd name="T29" fmla="*/ 5 h 128"/>
              <a:gd name="T30" fmla="*/ 75 w 125"/>
              <a:gd name="T31" fmla="*/ 2 h 128"/>
              <a:gd name="T32" fmla="*/ 62 w 125"/>
              <a:gd name="T33" fmla="*/ 0 h 128"/>
              <a:gd name="T34" fmla="*/ 50 w 125"/>
              <a:gd name="T35" fmla="*/ 2 h 128"/>
              <a:gd name="T36" fmla="*/ 39 w 125"/>
              <a:gd name="T37" fmla="*/ 5 h 128"/>
              <a:gd name="T38" fmla="*/ 28 w 125"/>
              <a:gd name="T39" fmla="*/ 11 h 128"/>
              <a:gd name="T40" fmla="*/ 19 w 125"/>
              <a:gd name="T41" fmla="*/ 18 h 128"/>
              <a:gd name="T42" fmla="*/ 10 w 125"/>
              <a:gd name="T43" fmla="*/ 29 h 128"/>
              <a:gd name="T44" fmla="*/ 5 w 125"/>
              <a:gd name="T45" fmla="*/ 38 h 128"/>
              <a:gd name="T46" fmla="*/ 1 w 125"/>
              <a:gd name="T47" fmla="*/ 51 h 128"/>
              <a:gd name="T48" fmla="*/ 0 w 125"/>
              <a:gd name="T49" fmla="*/ 64 h 128"/>
              <a:gd name="T50" fmla="*/ 1 w 125"/>
              <a:gd name="T51" fmla="*/ 77 h 128"/>
              <a:gd name="T52" fmla="*/ 5 w 125"/>
              <a:gd name="T53" fmla="*/ 90 h 128"/>
              <a:gd name="T54" fmla="*/ 10 w 125"/>
              <a:gd name="T55" fmla="*/ 101 h 128"/>
              <a:gd name="T56" fmla="*/ 19 w 125"/>
              <a:gd name="T57" fmla="*/ 110 h 128"/>
              <a:gd name="T58" fmla="*/ 28 w 125"/>
              <a:gd name="T59" fmla="*/ 117 h 128"/>
              <a:gd name="T60" fmla="*/ 39 w 125"/>
              <a:gd name="T61" fmla="*/ 123 h 128"/>
              <a:gd name="T62" fmla="*/ 50 w 125"/>
              <a:gd name="T63" fmla="*/ 127 h 128"/>
              <a:gd name="T64" fmla="*/ 62 w 125"/>
              <a:gd name="T65" fmla="*/ 1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5" h="128">
                <a:moveTo>
                  <a:pt x="62" y="128"/>
                </a:moveTo>
                <a:lnTo>
                  <a:pt x="75" y="127"/>
                </a:lnTo>
                <a:lnTo>
                  <a:pt x="87" y="123"/>
                </a:lnTo>
                <a:lnTo>
                  <a:pt x="98" y="117"/>
                </a:lnTo>
                <a:lnTo>
                  <a:pt x="107" y="110"/>
                </a:lnTo>
                <a:lnTo>
                  <a:pt x="114" y="101"/>
                </a:lnTo>
                <a:lnTo>
                  <a:pt x="121" y="90"/>
                </a:lnTo>
                <a:lnTo>
                  <a:pt x="125" y="77"/>
                </a:lnTo>
                <a:lnTo>
                  <a:pt x="125" y="64"/>
                </a:lnTo>
                <a:lnTo>
                  <a:pt x="125" y="51"/>
                </a:lnTo>
                <a:lnTo>
                  <a:pt x="121" y="38"/>
                </a:lnTo>
                <a:lnTo>
                  <a:pt x="114" y="29"/>
                </a:lnTo>
                <a:lnTo>
                  <a:pt x="107" y="18"/>
                </a:lnTo>
                <a:lnTo>
                  <a:pt x="98" y="11"/>
                </a:lnTo>
                <a:lnTo>
                  <a:pt x="87" y="5"/>
                </a:lnTo>
                <a:lnTo>
                  <a:pt x="75" y="2"/>
                </a:lnTo>
                <a:lnTo>
                  <a:pt x="62" y="0"/>
                </a:lnTo>
                <a:lnTo>
                  <a:pt x="50" y="2"/>
                </a:lnTo>
                <a:lnTo>
                  <a:pt x="39" y="5"/>
                </a:lnTo>
                <a:lnTo>
                  <a:pt x="28" y="11"/>
                </a:lnTo>
                <a:lnTo>
                  <a:pt x="19" y="18"/>
                </a:lnTo>
                <a:lnTo>
                  <a:pt x="10" y="29"/>
                </a:lnTo>
                <a:lnTo>
                  <a:pt x="5" y="38"/>
                </a:lnTo>
                <a:lnTo>
                  <a:pt x="1" y="51"/>
                </a:lnTo>
                <a:lnTo>
                  <a:pt x="0" y="64"/>
                </a:lnTo>
                <a:lnTo>
                  <a:pt x="1" y="77"/>
                </a:lnTo>
                <a:lnTo>
                  <a:pt x="5" y="90"/>
                </a:lnTo>
                <a:lnTo>
                  <a:pt x="10" y="101"/>
                </a:lnTo>
                <a:lnTo>
                  <a:pt x="19" y="110"/>
                </a:lnTo>
                <a:lnTo>
                  <a:pt x="28" y="117"/>
                </a:lnTo>
                <a:lnTo>
                  <a:pt x="39" y="123"/>
                </a:lnTo>
                <a:lnTo>
                  <a:pt x="50" y="127"/>
                </a:lnTo>
                <a:lnTo>
                  <a:pt x="62" y="128"/>
                </a:lnTo>
              </a:path>
            </a:pathLst>
          </a:custGeom>
          <a:noFill/>
          <a:ln w="6350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74" name="Line 1046"/>
          <p:cNvSpPr>
            <a:spLocks noChangeShapeType="1"/>
          </p:cNvSpPr>
          <p:nvPr/>
        </p:nvSpPr>
        <p:spPr bwMode="auto">
          <a:xfrm>
            <a:off x="5479079" y="4083845"/>
            <a:ext cx="1964" cy="620447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75" name="Line 1047"/>
          <p:cNvSpPr>
            <a:spLocks noChangeShapeType="1"/>
          </p:cNvSpPr>
          <p:nvPr/>
        </p:nvSpPr>
        <p:spPr bwMode="auto">
          <a:xfrm>
            <a:off x="6754059" y="4057915"/>
            <a:ext cx="1965" cy="620447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76" name="Freeform 1048"/>
          <p:cNvSpPr>
            <a:spLocks/>
          </p:cNvSpPr>
          <p:nvPr/>
        </p:nvSpPr>
        <p:spPr bwMode="auto">
          <a:xfrm>
            <a:off x="5687319" y="4674659"/>
            <a:ext cx="7858" cy="418571"/>
          </a:xfrm>
          <a:custGeom>
            <a:avLst/>
            <a:gdLst>
              <a:gd name="T0" fmla="*/ 1 w 5"/>
              <a:gd name="T1" fmla="*/ 0 h 263"/>
              <a:gd name="T2" fmla="*/ 0 w 5"/>
              <a:gd name="T3" fmla="*/ 0 h 263"/>
              <a:gd name="T4" fmla="*/ 0 w 5"/>
              <a:gd name="T5" fmla="*/ 263 h 263"/>
              <a:gd name="T6" fmla="*/ 5 w 5"/>
              <a:gd name="T7" fmla="*/ 263 h 263"/>
              <a:gd name="T8" fmla="*/ 5 w 5"/>
              <a:gd name="T9" fmla="*/ 0 h 263"/>
              <a:gd name="T10" fmla="*/ 1 w 5"/>
              <a:gd name="T11" fmla="*/ 0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" h="263">
                <a:moveTo>
                  <a:pt x="1" y="0"/>
                </a:moveTo>
                <a:lnTo>
                  <a:pt x="0" y="0"/>
                </a:lnTo>
                <a:lnTo>
                  <a:pt x="0" y="263"/>
                </a:lnTo>
                <a:lnTo>
                  <a:pt x="5" y="263"/>
                </a:lnTo>
                <a:lnTo>
                  <a:pt x="5" y="0"/>
                </a:lnTo>
                <a:lnTo>
                  <a:pt x="1" y="0"/>
                </a:lnTo>
                <a:close/>
              </a:path>
            </a:pathLst>
          </a:custGeom>
          <a:solidFill>
            <a:srgbClr val="1F1A17"/>
          </a:solidFill>
          <a:ln w="9525" cmpd="sng">
            <a:solidFill>
              <a:srgbClr val="000000"/>
            </a:solidFill>
            <a:round/>
            <a:headEnd/>
            <a:tailEnd/>
          </a:ln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77" name="Freeform 1049"/>
          <p:cNvSpPr>
            <a:spLocks/>
          </p:cNvSpPr>
          <p:nvPr/>
        </p:nvSpPr>
        <p:spPr bwMode="auto">
          <a:xfrm>
            <a:off x="5655887" y="4632061"/>
            <a:ext cx="72687" cy="87047"/>
          </a:xfrm>
          <a:custGeom>
            <a:avLst/>
            <a:gdLst>
              <a:gd name="T0" fmla="*/ 21 w 45"/>
              <a:gd name="T1" fmla="*/ 0 h 55"/>
              <a:gd name="T2" fmla="*/ 0 w 45"/>
              <a:gd name="T3" fmla="*/ 55 h 55"/>
              <a:gd name="T4" fmla="*/ 0 w 45"/>
              <a:gd name="T5" fmla="*/ 55 h 55"/>
              <a:gd name="T6" fmla="*/ 0 w 45"/>
              <a:gd name="T7" fmla="*/ 53 h 55"/>
              <a:gd name="T8" fmla="*/ 2 w 45"/>
              <a:gd name="T9" fmla="*/ 53 h 55"/>
              <a:gd name="T10" fmla="*/ 3 w 45"/>
              <a:gd name="T11" fmla="*/ 53 h 55"/>
              <a:gd name="T12" fmla="*/ 5 w 45"/>
              <a:gd name="T13" fmla="*/ 51 h 55"/>
              <a:gd name="T14" fmla="*/ 7 w 45"/>
              <a:gd name="T15" fmla="*/ 51 h 55"/>
              <a:gd name="T16" fmla="*/ 7 w 45"/>
              <a:gd name="T17" fmla="*/ 51 h 55"/>
              <a:gd name="T18" fmla="*/ 9 w 45"/>
              <a:gd name="T19" fmla="*/ 51 h 55"/>
              <a:gd name="T20" fmla="*/ 11 w 45"/>
              <a:gd name="T21" fmla="*/ 49 h 55"/>
              <a:gd name="T22" fmla="*/ 12 w 45"/>
              <a:gd name="T23" fmla="*/ 49 h 55"/>
              <a:gd name="T24" fmla="*/ 14 w 45"/>
              <a:gd name="T25" fmla="*/ 49 h 55"/>
              <a:gd name="T26" fmla="*/ 14 w 45"/>
              <a:gd name="T27" fmla="*/ 49 h 55"/>
              <a:gd name="T28" fmla="*/ 16 w 45"/>
              <a:gd name="T29" fmla="*/ 49 h 55"/>
              <a:gd name="T30" fmla="*/ 18 w 45"/>
              <a:gd name="T31" fmla="*/ 49 h 55"/>
              <a:gd name="T32" fmla="*/ 20 w 45"/>
              <a:gd name="T33" fmla="*/ 49 h 55"/>
              <a:gd name="T34" fmla="*/ 21 w 45"/>
              <a:gd name="T35" fmla="*/ 49 h 55"/>
              <a:gd name="T36" fmla="*/ 21 w 45"/>
              <a:gd name="T37" fmla="*/ 49 h 55"/>
              <a:gd name="T38" fmla="*/ 23 w 45"/>
              <a:gd name="T39" fmla="*/ 49 h 55"/>
              <a:gd name="T40" fmla="*/ 25 w 45"/>
              <a:gd name="T41" fmla="*/ 49 h 55"/>
              <a:gd name="T42" fmla="*/ 27 w 45"/>
              <a:gd name="T43" fmla="*/ 49 h 55"/>
              <a:gd name="T44" fmla="*/ 27 w 45"/>
              <a:gd name="T45" fmla="*/ 49 h 55"/>
              <a:gd name="T46" fmla="*/ 29 w 45"/>
              <a:gd name="T47" fmla="*/ 49 h 55"/>
              <a:gd name="T48" fmla="*/ 30 w 45"/>
              <a:gd name="T49" fmla="*/ 49 h 55"/>
              <a:gd name="T50" fmla="*/ 32 w 45"/>
              <a:gd name="T51" fmla="*/ 49 h 55"/>
              <a:gd name="T52" fmla="*/ 34 w 45"/>
              <a:gd name="T53" fmla="*/ 49 h 55"/>
              <a:gd name="T54" fmla="*/ 34 w 45"/>
              <a:gd name="T55" fmla="*/ 51 h 55"/>
              <a:gd name="T56" fmla="*/ 36 w 45"/>
              <a:gd name="T57" fmla="*/ 51 h 55"/>
              <a:gd name="T58" fmla="*/ 37 w 45"/>
              <a:gd name="T59" fmla="*/ 51 h 55"/>
              <a:gd name="T60" fmla="*/ 39 w 45"/>
              <a:gd name="T61" fmla="*/ 51 h 55"/>
              <a:gd name="T62" fmla="*/ 41 w 45"/>
              <a:gd name="T63" fmla="*/ 53 h 55"/>
              <a:gd name="T64" fmla="*/ 41 w 45"/>
              <a:gd name="T65" fmla="*/ 53 h 55"/>
              <a:gd name="T66" fmla="*/ 43 w 45"/>
              <a:gd name="T67" fmla="*/ 53 h 55"/>
              <a:gd name="T68" fmla="*/ 45 w 45"/>
              <a:gd name="T69" fmla="*/ 55 h 55"/>
              <a:gd name="T70" fmla="*/ 21 w 45"/>
              <a:gd name="T71" fmla="*/ 0 h 55"/>
              <a:gd name="T72" fmla="*/ 21 w 45"/>
              <a:gd name="T73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5" h="55">
                <a:moveTo>
                  <a:pt x="21" y="0"/>
                </a:moveTo>
                <a:lnTo>
                  <a:pt x="0" y="55"/>
                </a:lnTo>
                <a:lnTo>
                  <a:pt x="0" y="55"/>
                </a:lnTo>
                <a:lnTo>
                  <a:pt x="0" y="53"/>
                </a:lnTo>
                <a:lnTo>
                  <a:pt x="2" y="53"/>
                </a:lnTo>
                <a:lnTo>
                  <a:pt x="3" y="53"/>
                </a:lnTo>
                <a:lnTo>
                  <a:pt x="5" y="51"/>
                </a:lnTo>
                <a:lnTo>
                  <a:pt x="7" y="51"/>
                </a:lnTo>
                <a:lnTo>
                  <a:pt x="7" y="51"/>
                </a:lnTo>
                <a:lnTo>
                  <a:pt x="9" y="51"/>
                </a:lnTo>
                <a:lnTo>
                  <a:pt x="11" y="49"/>
                </a:lnTo>
                <a:lnTo>
                  <a:pt x="12" y="49"/>
                </a:lnTo>
                <a:lnTo>
                  <a:pt x="14" y="49"/>
                </a:lnTo>
                <a:lnTo>
                  <a:pt x="14" y="49"/>
                </a:lnTo>
                <a:lnTo>
                  <a:pt x="16" y="49"/>
                </a:lnTo>
                <a:lnTo>
                  <a:pt x="18" y="49"/>
                </a:lnTo>
                <a:lnTo>
                  <a:pt x="20" y="49"/>
                </a:lnTo>
                <a:lnTo>
                  <a:pt x="21" y="49"/>
                </a:lnTo>
                <a:lnTo>
                  <a:pt x="21" y="49"/>
                </a:lnTo>
                <a:lnTo>
                  <a:pt x="23" y="49"/>
                </a:lnTo>
                <a:lnTo>
                  <a:pt x="25" y="49"/>
                </a:lnTo>
                <a:lnTo>
                  <a:pt x="27" y="49"/>
                </a:lnTo>
                <a:lnTo>
                  <a:pt x="27" y="49"/>
                </a:lnTo>
                <a:lnTo>
                  <a:pt x="29" y="49"/>
                </a:lnTo>
                <a:lnTo>
                  <a:pt x="30" y="49"/>
                </a:lnTo>
                <a:lnTo>
                  <a:pt x="32" y="49"/>
                </a:lnTo>
                <a:lnTo>
                  <a:pt x="34" y="49"/>
                </a:lnTo>
                <a:lnTo>
                  <a:pt x="34" y="51"/>
                </a:lnTo>
                <a:lnTo>
                  <a:pt x="36" y="51"/>
                </a:lnTo>
                <a:lnTo>
                  <a:pt x="37" y="51"/>
                </a:lnTo>
                <a:lnTo>
                  <a:pt x="39" y="51"/>
                </a:lnTo>
                <a:lnTo>
                  <a:pt x="41" y="53"/>
                </a:lnTo>
                <a:lnTo>
                  <a:pt x="41" y="53"/>
                </a:lnTo>
                <a:lnTo>
                  <a:pt x="43" y="53"/>
                </a:lnTo>
                <a:lnTo>
                  <a:pt x="45" y="55"/>
                </a:lnTo>
                <a:lnTo>
                  <a:pt x="21" y="0"/>
                </a:lnTo>
                <a:lnTo>
                  <a:pt x="21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78" name="Freeform 1050"/>
          <p:cNvSpPr>
            <a:spLocks/>
          </p:cNvSpPr>
          <p:nvPr/>
        </p:nvSpPr>
        <p:spPr bwMode="auto">
          <a:xfrm>
            <a:off x="6938725" y="4635765"/>
            <a:ext cx="5894" cy="414867"/>
          </a:xfrm>
          <a:custGeom>
            <a:avLst/>
            <a:gdLst>
              <a:gd name="T0" fmla="*/ 2 w 4"/>
              <a:gd name="T1" fmla="*/ 262 h 262"/>
              <a:gd name="T2" fmla="*/ 4 w 4"/>
              <a:gd name="T3" fmla="*/ 262 h 262"/>
              <a:gd name="T4" fmla="*/ 4 w 4"/>
              <a:gd name="T5" fmla="*/ 0 h 262"/>
              <a:gd name="T6" fmla="*/ 0 w 4"/>
              <a:gd name="T7" fmla="*/ 0 h 262"/>
              <a:gd name="T8" fmla="*/ 0 w 4"/>
              <a:gd name="T9" fmla="*/ 262 h 262"/>
              <a:gd name="T10" fmla="*/ 2 w 4"/>
              <a:gd name="T11" fmla="*/ 262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262">
                <a:moveTo>
                  <a:pt x="2" y="262"/>
                </a:moveTo>
                <a:lnTo>
                  <a:pt x="4" y="262"/>
                </a:lnTo>
                <a:lnTo>
                  <a:pt x="4" y="0"/>
                </a:lnTo>
                <a:lnTo>
                  <a:pt x="0" y="0"/>
                </a:lnTo>
                <a:lnTo>
                  <a:pt x="0" y="262"/>
                </a:lnTo>
                <a:lnTo>
                  <a:pt x="2" y="262"/>
                </a:lnTo>
                <a:close/>
              </a:path>
            </a:pathLst>
          </a:custGeom>
          <a:solidFill>
            <a:srgbClr val="1F1A17"/>
          </a:solidFill>
          <a:ln w="9525" cmpd="sng">
            <a:solidFill>
              <a:srgbClr val="000000"/>
            </a:solidFill>
            <a:round/>
            <a:headEnd/>
            <a:tailEnd/>
          </a:ln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79" name="Freeform 1051"/>
          <p:cNvSpPr>
            <a:spLocks/>
          </p:cNvSpPr>
          <p:nvPr/>
        </p:nvSpPr>
        <p:spPr bwMode="auto">
          <a:xfrm>
            <a:off x="6905329" y="5008034"/>
            <a:ext cx="72687" cy="85196"/>
          </a:xfrm>
          <a:custGeom>
            <a:avLst/>
            <a:gdLst>
              <a:gd name="T0" fmla="*/ 23 w 46"/>
              <a:gd name="T1" fmla="*/ 53 h 53"/>
              <a:gd name="T2" fmla="*/ 46 w 46"/>
              <a:gd name="T3" fmla="*/ 0 h 53"/>
              <a:gd name="T4" fmla="*/ 46 w 46"/>
              <a:gd name="T5" fmla="*/ 0 h 53"/>
              <a:gd name="T6" fmla="*/ 44 w 46"/>
              <a:gd name="T7" fmla="*/ 0 h 53"/>
              <a:gd name="T8" fmla="*/ 43 w 46"/>
              <a:gd name="T9" fmla="*/ 2 h 53"/>
              <a:gd name="T10" fmla="*/ 41 w 46"/>
              <a:gd name="T11" fmla="*/ 2 h 53"/>
              <a:gd name="T12" fmla="*/ 39 w 46"/>
              <a:gd name="T13" fmla="*/ 2 h 53"/>
              <a:gd name="T14" fmla="*/ 39 w 46"/>
              <a:gd name="T15" fmla="*/ 3 h 53"/>
              <a:gd name="T16" fmla="*/ 37 w 46"/>
              <a:gd name="T17" fmla="*/ 3 h 53"/>
              <a:gd name="T18" fmla="*/ 35 w 46"/>
              <a:gd name="T19" fmla="*/ 3 h 53"/>
              <a:gd name="T20" fmla="*/ 34 w 46"/>
              <a:gd name="T21" fmla="*/ 3 h 53"/>
              <a:gd name="T22" fmla="*/ 34 w 46"/>
              <a:gd name="T23" fmla="*/ 5 h 53"/>
              <a:gd name="T24" fmla="*/ 32 w 46"/>
              <a:gd name="T25" fmla="*/ 5 h 53"/>
              <a:gd name="T26" fmla="*/ 30 w 46"/>
              <a:gd name="T27" fmla="*/ 5 h 53"/>
              <a:gd name="T28" fmla="*/ 28 w 46"/>
              <a:gd name="T29" fmla="*/ 5 h 53"/>
              <a:gd name="T30" fmla="*/ 26 w 46"/>
              <a:gd name="T31" fmla="*/ 5 h 53"/>
              <a:gd name="T32" fmla="*/ 26 w 46"/>
              <a:gd name="T33" fmla="*/ 5 h 53"/>
              <a:gd name="T34" fmla="*/ 25 w 46"/>
              <a:gd name="T35" fmla="*/ 5 h 53"/>
              <a:gd name="T36" fmla="*/ 23 w 46"/>
              <a:gd name="T37" fmla="*/ 5 h 53"/>
              <a:gd name="T38" fmla="*/ 21 w 46"/>
              <a:gd name="T39" fmla="*/ 5 h 53"/>
              <a:gd name="T40" fmla="*/ 19 w 46"/>
              <a:gd name="T41" fmla="*/ 5 h 53"/>
              <a:gd name="T42" fmla="*/ 19 w 46"/>
              <a:gd name="T43" fmla="*/ 5 h 53"/>
              <a:gd name="T44" fmla="*/ 18 w 46"/>
              <a:gd name="T45" fmla="*/ 5 h 53"/>
              <a:gd name="T46" fmla="*/ 16 w 46"/>
              <a:gd name="T47" fmla="*/ 5 h 53"/>
              <a:gd name="T48" fmla="*/ 14 w 46"/>
              <a:gd name="T49" fmla="*/ 5 h 53"/>
              <a:gd name="T50" fmla="*/ 12 w 46"/>
              <a:gd name="T51" fmla="*/ 5 h 53"/>
              <a:gd name="T52" fmla="*/ 12 w 46"/>
              <a:gd name="T53" fmla="*/ 3 h 53"/>
              <a:gd name="T54" fmla="*/ 10 w 46"/>
              <a:gd name="T55" fmla="*/ 3 h 53"/>
              <a:gd name="T56" fmla="*/ 9 w 46"/>
              <a:gd name="T57" fmla="*/ 3 h 53"/>
              <a:gd name="T58" fmla="*/ 7 w 46"/>
              <a:gd name="T59" fmla="*/ 3 h 53"/>
              <a:gd name="T60" fmla="*/ 7 w 46"/>
              <a:gd name="T61" fmla="*/ 2 h 53"/>
              <a:gd name="T62" fmla="*/ 5 w 46"/>
              <a:gd name="T63" fmla="*/ 2 h 53"/>
              <a:gd name="T64" fmla="*/ 3 w 46"/>
              <a:gd name="T65" fmla="*/ 2 h 53"/>
              <a:gd name="T66" fmla="*/ 1 w 46"/>
              <a:gd name="T67" fmla="*/ 0 h 53"/>
              <a:gd name="T68" fmla="*/ 0 w 46"/>
              <a:gd name="T69" fmla="*/ 0 h 53"/>
              <a:gd name="T70" fmla="*/ 23 w 46"/>
              <a:gd name="T71" fmla="*/ 53 h 53"/>
              <a:gd name="T72" fmla="*/ 23 w 46"/>
              <a:gd name="T7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6" h="53">
                <a:moveTo>
                  <a:pt x="23" y="53"/>
                </a:moveTo>
                <a:lnTo>
                  <a:pt x="46" y="0"/>
                </a:lnTo>
                <a:lnTo>
                  <a:pt x="46" y="0"/>
                </a:lnTo>
                <a:lnTo>
                  <a:pt x="44" y="0"/>
                </a:lnTo>
                <a:lnTo>
                  <a:pt x="43" y="2"/>
                </a:lnTo>
                <a:lnTo>
                  <a:pt x="41" y="2"/>
                </a:lnTo>
                <a:lnTo>
                  <a:pt x="39" y="2"/>
                </a:lnTo>
                <a:lnTo>
                  <a:pt x="39" y="3"/>
                </a:lnTo>
                <a:lnTo>
                  <a:pt x="37" y="3"/>
                </a:lnTo>
                <a:lnTo>
                  <a:pt x="35" y="3"/>
                </a:lnTo>
                <a:lnTo>
                  <a:pt x="34" y="3"/>
                </a:lnTo>
                <a:lnTo>
                  <a:pt x="34" y="5"/>
                </a:lnTo>
                <a:lnTo>
                  <a:pt x="32" y="5"/>
                </a:lnTo>
                <a:lnTo>
                  <a:pt x="30" y="5"/>
                </a:lnTo>
                <a:lnTo>
                  <a:pt x="28" y="5"/>
                </a:lnTo>
                <a:lnTo>
                  <a:pt x="26" y="5"/>
                </a:lnTo>
                <a:lnTo>
                  <a:pt x="26" y="5"/>
                </a:lnTo>
                <a:lnTo>
                  <a:pt x="25" y="5"/>
                </a:lnTo>
                <a:lnTo>
                  <a:pt x="23" y="5"/>
                </a:lnTo>
                <a:lnTo>
                  <a:pt x="21" y="5"/>
                </a:lnTo>
                <a:lnTo>
                  <a:pt x="19" y="5"/>
                </a:lnTo>
                <a:lnTo>
                  <a:pt x="19" y="5"/>
                </a:lnTo>
                <a:lnTo>
                  <a:pt x="18" y="5"/>
                </a:lnTo>
                <a:lnTo>
                  <a:pt x="16" y="5"/>
                </a:lnTo>
                <a:lnTo>
                  <a:pt x="14" y="5"/>
                </a:lnTo>
                <a:lnTo>
                  <a:pt x="12" y="5"/>
                </a:lnTo>
                <a:lnTo>
                  <a:pt x="12" y="3"/>
                </a:lnTo>
                <a:lnTo>
                  <a:pt x="10" y="3"/>
                </a:lnTo>
                <a:lnTo>
                  <a:pt x="9" y="3"/>
                </a:lnTo>
                <a:lnTo>
                  <a:pt x="7" y="3"/>
                </a:lnTo>
                <a:lnTo>
                  <a:pt x="7" y="2"/>
                </a:lnTo>
                <a:lnTo>
                  <a:pt x="5" y="2"/>
                </a:lnTo>
                <a:lnTo>
                  <a:pt x="3" y="2"/>
                </a:lnTo>
                <a:lnTo>
                  <a:pt x="1" y="0"/>
                </a:lnTo>
                <a:lnTo>
                  <a:pt x="0" y="0"/>
                </a:lnTo>
                <a:lnTo>
                  <a:pt x="23" y="53"/>
                </a:lnTo>
                <a:lnTo>
                  <a:pt x="23" y="53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80" name="Line 1052"/>
          <p:cNvSpPr>
            <a:spLocks noChangeShapeType="1"/>
          </p:cNvSpPr>
          <p:nvPr/>
        </p:nvSpPr>
        <p:spPr bwMode="auto">
          <a:xfrm>
            <a:off x="5422106" y="5611813"/>
            <a:ext cx="1965" cy="474133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81" name="Line 1053"/>
          <p:cNvSpPr>
            <a:spLocks noChangeShapeType="1"/>
          </p:cNvSpPr>
          <p:nvPr/>
        </p:nvSpPr>
        <p:spPr bwMode="auto">
          <a:xfrm>
            <a:off x="5624454" y="5524765"/>
            <a:ext cx="1964" cy="474133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82" name="Line 1054"/>
          <p:cNvSpPr>
            <a:spLocks noChangeShapeType="1"/>
          </p:cNvSpPr>
          <p:nvPr/>
        </p:nvSpPr>
        <p:spPr bwMode="auto">
          <a:xfrm>
            <a:off x="5223690" y="5611813"/>
            <a:ext cx="1964" cy="474133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83" name="Rectangle 1055"/>
          <p:cNvSpPr>
            <a:spLocks noChangeArrowheads="1"/>
          </p:cNvSpPr>
          <p:nvPr/>
        </p:nvSpPr>
        <p:spPr bwMode="auto">
          <a:xfrm>
            <a:off x="5019378" y="5524765"/>
            <a:ext cx="878145" cy="474133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84" name="Rectangle 1056"/>
          <p:cNvSpPr>
            <a:spLocks noChangeArrowheads="1"/>
          </p:cNvSpPr>
          <p:nvPr/>
        </p:nvSpPr>
        <p:spPr bwMode="auto">
          <a:xfrm>
            <a:off x="5565518" y="5741459"/>
            <a:ext cx="115907" cy="21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85" name="Rectangle 1057"/>
          <p:cNvSpPr>
            <a:spLocks noChangeArrowheads="1"/>
          </p:cNvSpPr>
          <p:nvPr/>
        </p:nvSpPr>
        <p:spPr bwMode="auto">
          <a:xfrm>
            <a:off x="5565518" y="5741459"/>
            <a:ext cx="115907" cy="211138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86" name="Rectangle 1058"/>
          <p:cNvSpPr>
            <a:spLocks noChangeArrowheads="1"/>
          </p:cNvSpPr>
          <p:nvPr/>
        </p:nvSpPr>
        <p:spPr bwMode="auto">
          <a:xfrm>
            <a:off x="5367100" y="5828507"/>
            <a:ext cx="115908" cy="21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87" name="Rectangle 1059"/>
          <p:cNvSpPr>
            <a:spLocks noChangeArrowheads="1"/>
          </p:cNvSpPr>
          <p:nvPr/>
        </p:nvSpPr>
        <p:spPr bwMode="auto">
          <a:xfrm>
            <a:off x="5367100" y="5828507"/>
            <a:ext cx="115908" cy="211138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88" name="Rectangle 1060"/>
          <p:cNvSpPr>
            <a:spLocks noChangeArrowheads="1"/>
          </p:cNvSpPr>
          <p:nvPr/>
        </p:nvSpPr>
        <p:spPr bwMode="auto">
          <a:xfrm>
            <a:off x="5836623" y="5741459"/>
            <a:ext cx="113943" cy="21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89" name="Rectangle 1061"/>
          <p:cNvSpPr>
            <a:spLocks noChangeArrowheads="1"/>
          </p:cNvSpPr>
          <p:nvPr/>
        </p:nvSpPr>
        <p:spPr bwMode="auto">
          <a:xfrm>
            <a:off x="5836623" y="5741459"/>
            <a:ext cx="113943" cy="211138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90" name="Rectangle 1062"/>
          <p:cNvSpPr>
            <a:spLocks noChangeArrowheads="1"/>
          </p:cNvSpPr>
          <p:nvPr/>
        </p:nvSpPr>
        <p:spPr bwMode="auto">
          <a:xfrm>
            <a:off x="5164753" y="5828507"/>
            <a:ext cx="115907" cy="21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91" name="Rectangle 1063"/>
          <p:cNvSpPr>
            <a:spLocks noChangeArrowheads="1"/>
          </p:cNvSpPr>
          <p:nvPr/>
        </p:nvSpPr>
        <p:spPr bwMode="auto">
          <a:xfrm>
            <a:off x="5164753" y="5828507"/>
            <a:ext cx="115907" cy="211138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92" name="Rectangle 1064"/>
          <p:cNvSpPr>
            <a:spLocks noChangeArrowheads="1"/>
          </p:cNvSpPr>
          <p:nvPr/>
        </p:nvSpPr>
        <p:spPr bwMode="auto">
          <a:xfrm>
            <a:off x="4964371" y="5858141"/>
            <a:ext cx="115907" cy="21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93" name="Rectangle 1065"/>
          <p:cNvSpPr>
            <a:spLocks noChangeArrowheads="1"/>
          </p:cNvSpPr>
          <p:nvPr/>
        </p:nvSpPr>
        <p:spPr bwMode="auto">
          <a:xfrm>
            <a:off x="4964371" y="5858141"/>
            <a:ext cx="115907" cy="211138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94" name="Rectangle 1066"/>
          <p:cNvSpPr>
            <a:spLocks noChangeArrowheads="1"/>
          </p:cNvSpPr>
          <p:nvPr/>
        </p:nvSpPr>
        <p:spPr bwMode="auto">
          <a:xfrm>
            <a:off x="8590896" y="4670955"/>
            <a:ext cx="8463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062"/>
            <a:r>
              <a:rPr kumimoji="1" lang="de-DE">
                <a:solidFill>
                  <a:srgbClr val="000000"/>
                </a:solidFill>
                <a:latin typeface="Arial" pitchFamily="34" charset="0"/>
              </a:rPr>
              <a:t>wind farm</a:t>
            </a:r>
            <a:endParaRPr kumimoji="1" lang="de-DE">
              <a:latin typeface="Arial" pitchFamily="34" charset="0"/>
            </a:endParaRPr>
          </a:p>
        </p:txBody>
      </p:sp>
      <p:sp>
        <p:nvSpPr>
          <p:cNvPr id="535595" name="Freeform 1067"/>
          <p:cNvSpPr>
            <a:spLocks/>
          </p:cNvSpPr>
          <p:nvPr/>
        </p:nvSpPr>
        <p:spPr bwMode="auto">
          <a:xfrm>
            <a:off x="7867949" y="3042973"/>
            <a:ext cx="198417" cy="205581"/>
          </a:xfrm>
          <a:custGeom>
            <a:avLst/>
            <a:gdLst>
              <a:gd name="T0" fmla="*/ 62 w 125"/>
              <a:gd name="T1" fmla="*/ 129 h 129"/>
              <a:gd name="T2" fmla="*/ 75 w 125"/>
              <a:gd name="T3" fmla="*/ 127 h 129"/>
              <a:gd name="T4" fmla="*/ 87 w 125"/>
              <a:gd name="T5" fmla="*/ 123 h 129"/>
              <a:gd name="T6" fmla="*/ 98 w 125"/>
              <a:gd name="T7" fmla="*/ 118 h 129"/>
              <a:gd name="T8" fmla="*/ 107 w 125"/>
              <a:gd name="T9" fmla="*/ 110 h 129"/>
              <a:gd name="T10" fmla="*/ 114 w 125"/>
              <a:gd name="T11" fmla="*/ 101 h 129"/>
              <a:gd name="T12" fmla="*/ 120 w 125"/>
              <a:gd name="T13" fmla="*/ 90 h 129"/>
              <a:gd name="T14" fmla="*/ 123 w 125"/>
              <a:gd name="T15" fmla="*/ 77 h 129"/>
              <a:gd name="T16" fmla="*/ 125 w 125"/>
              <a:gd name="T17" fmla="*/ 64 h 129"/>
              <a:gd name="T18" fmla="*/ 123 w 125"/>
              <a:gd name="T19" fmla="*/ 52 h 129"/>
              <a:gd name="T20" fmla="*/ 120 w 125"/>
              <a:gd name="T21" fmla="*/ 39 h 129"/>
              <a:gd name="T22" fmla="*/ 114 w 125"/>
              <a:gd name="T23" fmla="*/ 28 h 129"/>
              <a:gd name="T24" fmla="*/ 107 w 125"/>
              <a:gd name="T25" fmla="*/ 18 h 129"/>
              <a:gd name="T26" fmla="*/ 98 w 125"/>
              <a:gd name="T27" fmla="*/ 11 h 129"/>
              <a:gd name="T28" fmla="*/ 87 w 125"/>
              <a:gd name="T29" fmla="*/ 6 h 129"/>
              <a:gd name="T30" fmla="*/ 75 w 125"/>
              <a:gd name="T31" fmla="*/ 2 h 129"/>
              <a:gd name="T32" fmla="*/ 62 w 125"/>
              <a:gd name="T33" fmla="*/ 0 h 129"/>
              <a:gd name="T34" fmla="*/ 50 w 125"/>
              <a:gd name="T35" fmla="*/ 2 h 129"/>
              <a:gd name="T36" fmla="*/ 37 w 125"/>
              <a:gd name="T37" fmla="*/ 6 h 129"/>
              <a:gd name="T38" fmla="*/ 27 w 125"/>
              <a:gd name="T39" fmla="*/ 11 h 129"/>
              <a:gd name="T40" fmla="*/ 18 w 125"/>
              <a:gd name="T41" fmla="*/ 18 h 129"/>
              <a:gd name="T42" fmla="*/ 11 w 125"/>
              <a:gd name="T43" fmla="*/ 28 h 129"/>
              <a:gd name="T44" fmla="*/ 5 w 125"/>
              <a:gd name="T45" fmla="*/ 39 h 129"/>
              <a:gd name="T46" fmla="*/ 2 w 125"/>
              <a:gd name="T47" fmla="*/ 52 h 129"/>
              <a:gd name="T48" fmla="*/ 0 w 125"/>
              <a:gd name="T49" fmla="*/ 64 h 129"/>
              <a:gd name="T50" fmla="*/ 2 w 125"/>
              <a:gd name="T51" fmla="*/ 77 h 129"/>
              <a:gd name="T52" fmla="*/ 5 w 125"/>
              <a:gd name="T53" fmla="*/ 90 h 129"/>
              <a:gd name="T54" fmla="*/ 11 w 125"/>
              <a:gd name="T55" fmla="*/ 101 h 129"/>
              <a:gd name="T56" fmla="*/ 18 w 125"/>
              <a:gd name="T57" fmla="*/ 110 h 129"/>
              <a:gd name="T58" fmla="*/ 27 w 125"/>
              <a:gd name="T59" fmla="*/ 118 h 129"/>
              <a:gd name="T60" fmla="*/ 37 w 125"/>
              <a:gd name="T61" fmla="*/ 123 h 129"/>
              <a:gd name="T62" fmla="*/ 50 w 125"/>
              <a:gd name="T63" fmla="*/ 127 h 129"/>
              <a:gd name="T64" fmla="*/ 62 w 125"/>
              <a:gd name="T65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5" h="129">
                <a:moveTo>
                  <a:pt x="62" y="129"/>
                </a:moveTo>
                <a:lnTo>
                  <a:pt x="75" y="127"/>
                </a:lnTo>
                <a:lnTo>
                  <a:pt x="87" y="123"/>
                </a:lnTo>
                <a:lnTo>
                  <a:pt x="98" y="118"/>
                </a:lnTo>
                <a:lnTo>
                  <a:pt x="107" y="110"/>
                </a:lnTo>
                <a:lnTo>
                  <a:pt x="114" y="101"/>
                </a:lnTo>
                <a:lnTo>
                  <a:pt x="120" y="90"/>
                </a:lnTo>
                <a:lnTo>
                  <a:pt x="123" y="77"/>
                </a:lnTo>
                <a:lnTo>
                  <a:pt x="125" y="64"/>
                </a:lnTo>
                <a:lnTo>
                  <a:pt x="123" y="52"/>
                </a:lnTo>
                <a:lnTo>
                  <a:pt x="120" y="39"/>
                </a:lnTo>
                <a:lnTo>
                  <a:pt x="114" y="28"/>
                </a:lnTo>
                <a:lnTo>
                  <a:pt x="107" y="18"/>
                </a:lnTo>
                <a:lnTo>
                  <a:pt x="98" y="11"/>
                </a:lnTo>
                <a:lnTo>
                  <a:pt x="87" y="6"/>
                </a:lnTo>
                <a:lnTo>
                  <a:pt x="75" y="2"/>
                </a:lnTo>
                <a:lnTo>
                  <a:pt x="62" y="0"/>
                </a:lnTo>
                <a:lnTo>
                  <a:pt x="50" y="2"/>
                </a:lnTo>
                <a:lnTo>
                  <a:pt x="37" y="6"/>
                </a:lnTo>
                <a:lnTo>
                  <a:pt x="27" y="11"/>
                </a:lnTo>
                <a:lnTo>
                  <a:pt x="18" y="18"/>
                </a:lnTo>
                <a:lnTo>
                  <a:pt x="11" y="28"/>
                </a:lnTo>
                <a:lnTo>
                  <a:pt x="5" y="39"/>
                </a:lnTo>
                <a:lnTo>
                  <a:pt x="2" y="52"/>
                </a:lnTo>
                <a:lnTo>
                  <a:pt x="0" y="64"/>
                </a:lnTo>
                <a:lnTo>
                  <a:pt x="2" y="77"/>
                </a:lnTo>
                <a:lnTo>
                  <a:pt x="5" y="90"/>
                </a:lnTo>
                <a:lnTo>
                  <a:pt x="11" y="101"/>
                </a:lnTo>
                <a:lnTo>
                  <a:pt x="18" y="110"/>
                </a:lnTo>
                <a:lnTo>
                  <a:pt x="27" y="118"/>
                </a:lnTo>
                <a:lnTo>
                  <a:pt x="37" y="123"/>
                </a:lnTo>
                <a:lnTo>
                  <a:pt x="50" y="127"/>
                </a:lnTo>
                <a:lnTo>
                  <a:pt x="62" y="129"/>
                </a:lnTo>
              </a:path>
            </a:pathLst>
          </a:custGeom>
          <a:noFill/>
          <a:ln w="6350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96" name="Freeform 1068"/>
          <p:cNvSpPr>
            <a:spLocks/>
          </p:cNvSpPr>
          <p:nvPr/>
        </p:nvSpPr>
        <p:spPr bwMode="auto">
          <a:xfrm>
            <a:off x="7867949" y="3205958"/>
            <a:ext cx="198417" cy="203729"/>
          </a:xfrm>
          <a:custGeom>
            <a:avLst/>
            <a:gdLst>
              <a:gd name="T0" fmla="*/ 62 w 125"/>
              <a:gd name="T1" fmla="*/ 128 h 128"/>
              <a:gd name="T2" fmla="*/ 75 w 125"/>
              <a:gd name="T3" fmla="*/ 127 h 128"/>
              <a:gd name="T4" fmla="*/ 87 w 125"/>
              <a:gd name="T5" fmla="*/ 123 h 128"/>
              <a:gd name="T6" fmla="*/ 98 w 125"/>
              <a:gd name="T7" fmla="*/ 117 h 128"/>
              <a:gd name="T8" fmla="*/ 107 w 125"/>
              <a:gd name="T9" fmla="*/ 110 h 128"/>
              <a:gd name="T10" fmla="*/ 114 w 125"/>
              <a:gd name="T11" fmla="*/ 101 h 128"/>
              <a:gd name="T12" fmla="*/ 120 w 125"/>
              <a:gd name="T13" fmla="*/ 90 h 128"/>
              <a:gd name="T14" fmla="*/ 123 w 125"/>
              <a:gd name="T15" fmla="*/ 77 h 128"/>
              <a:gd name="T16" fmla="*/ 125 w 125"/>
              <a:gd name="T17" fmla="*/ 64 h 128"/>
              <a:gd name="T18" fmla="*/ 123 w 125"/>
              <a:gd name="T19" fmla="*/ 51 h 128"/>
              <a:gd name="T20" fmla="*/ 120 w 125"/>
              <a:gd name="T21" fmla="*/ 40 h 128"/>
              <a:gd name="T22" fmla="*/ 114 w 125"/>
              <a:gd name="T23" fmla="*/ 29 h 128"/>
              <a:gd name="T24" fmla="*/ 107 w 125"/>
              <a:gd name="T25" fmla="*/ 18 h 128"/>
              <a:gd name="T26" fmla="*/ 98 w 125"/>
              <a:gd name="T27" fmla="*/ 11 h 128"/>
              <a:gd name="T28" fmla="*/ 87 w 125"/>
              <a:gd name="T29" fmla="*/ 5 h 128"/>
              <a:gd name="T30" fmla="*/ 75 w 125"/>
              <a:gd name="T31" fmla="*/ 2 h 128"/>
              <a:gd name="T32" fmla="*/ 62 w 125"/>
              <a:gd name="T33" fmla="*/ 0 h 128"/>
              <a:gd name="T34" fmla="*/ 50 w 125"/>
              <a:gd name="T35" fmla="*/ 2 h 128"/>
              <a:gd name="T36" fmla="*/ 37 w 125"/>
              <a:gd name="T37" fmla="*/ 5 h 128"/>
              <a:gd name="T38" fmla="*/ 27 w 125"/>
              <a:gd name="T39" fmla="*/ 11 h 128"/>
              <a:gd name="T40" fmla="*/ 18 w 125"/>
              <a:gd name="T41" fmla="*/ 18 h 128"/>
              <a:gd name="T42" fmla="*/ 11 w 125"/>
              <a:gd name="T43" fmla="*/ 29 h 128"/>
              <a:gd name="T44" fmla="*/ 5 w 125"/>
              <a:gd name="T45" fmla="*/ 40 h 128"/>
              <a:gd name="T46" fmla="*/ 2 w 125"/>
              <a:gd name="T47" fmla="*/ 51 h 128"/>
              <a:gd name="T48" fmla="*/ 0 w 125"/>
              <a:gd name="T49" fmla="*/ 64 h 128"/>
              <a:gd name="T50" fmla="*/ 2 w 125"/>
              <a:gd name="T51" fmla="*/ 77 h 128"/>
              <a:gd name="T52" fmla="*/ 5 w 125"/>
              <a:gd name="T53" fmla="*/ 90 h 128"/>
              <a:gd name="T54" fmla="*/ 11 w 125"/>
              <a:gd name="T55" fmla="*/ 101 h 128"/>
              <a:gd name="T56" fmla="*/ 18 w 125"/>
              <a:gd name="T57" fmla="*/ 110 h 128"/>
              <a:gd name="T58" fmla="*/ 27 w 125"/>
              <a:gd name="T59" fmla="*/ 117 h 128"/>
              <a:gd name="T60" fmla="*/ 37 w 125"/>
              <a:gd name="T61" fmla="*/ 123 h 128"/>
              <a:gd name="T62" fmla="*/ 50 w 125"/>
              <a:gd name="T63" fmla="*/ 127 h 128"/>
              <a:gd name="T64" fmla="*/ 62 w 125"/>
              <a:gd name="T65" fmla="*/ 1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5" h="128">
                <a:moveTo>
                  <a:pt x="62" y="128"/>
                </a:moveTo>
                <a:lnTo>
                  <a:pt x="75" y="127"/>
                </a:lnTo>
                <a:lnTo>
                  <a:pt x="87" y="123"/>
                </a:lnTo>
                <a:lnTo>
                  <a:pt x="98" y="117"/>
                </a:lnTo>
                <a:lnTo>
                  <a:pt x="107" y="110"/>
                </a:lnTo>
                <a:lnTo>
                  <a:pt x="114" y="101"/>
                </a:lnTo>
                <a:lnTo>
                  <a:pt x="120" y="90"/>
                </a:lnTo>
                <a:lnTo>
                  <a:pt x="123" y="77"/>
                </a:lnTo>
                <a:lnTo>
                  <a:pt x="125" y="64"/>
                </a:lnTo>
                <a:lnTo>
                  <a:pt x="123" y="51"/>
                </a:lnTo>
                <a:lnTo>
                  <a:pt x="120" y="40"/>
                </a:lnTo>
                <a:lnTo>
                  <a:pt x="114" y="29"/>
                </a:lnTo>
                <a:lnTo>
                  <a:pt x="107" y="18"/>
                </a:lnTo>
                <a:lnTo>
                  <a:pt x="98" y="11"/>
                </a:lnTo>
                <a:lnTo>
                  <a:pt x="87" y="5"/>
                </a:lnTo>
                <a:lnTo>
                  <a:pt x="75" y="2"/>
                </a:lnTo>
                <a:lnTo>
                  <a:pt x="62" y="0"/>
                </a:lnTo>
                <a:lnTo>
                  <a:pt x="50" y="2"/>
                </a:lnTo>
                <a:lnTo>
                  <a:pt x="37" y="5"/>
                </a:lnTo>
                <a:lnTo>
                  <a:pt x="27" y="11"/>
                </a:lnTo>
                <a:lnTo>
                  <a:pt x="18" y="18"/>
                </a:lnTo>
                <a:lnTo>
                  <a:pt x="11" y="29"/>
                </a:lnTo>
                <a:lnTo>
                  <a:pt x="5" y="40"/>
                </a:lnTo>
                <a:lnTo>
                  <a:pt x="2" y="51"/>
                </a:lnTo>
                <a:lnTo>
                  <a:pt x="0" y="64"/>
                </a:lnTo>
                <a:lnTo>
                  <a:pt x="2" y="77"/>
                </a:lnTo>
                <a:lnTo>
                  <a:pt x="5" y="90"/>
                </a:lnTo>
                <a:lnTo>
                  <a:pt x="11" y="101"/>
                </a:lnTo>
                <a:lnTo>
                  <a:pt x="18" y="110"/>
                </a:lnTo>
                <a:lnTo>
                  <a:pt x="27" y="117"/>
                </a:lnTo>
                <a:lnTo>
                  <a:pt x="37" y="123"/>
                </a:lnTo>
                <a:lnTo>
                  <a:pt x="50" y="127"/>
                </a:lnTo>
                <a:lnTo>
                  <a:pt x="62" y="128"/>
                </a:lnTo>
              </a:path>
            </a:pathLst>
          </a:custGeom>
          <a:noFill/>
          <a:ln w="6350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97" name="Line 1069"/>
          <p:cNvSpPr>
            <a:spLocks noChangeShapeType="1"/>
          </p:cNvSpPr>
          <p:nvPr/>
        </p:nvSpPr>
        <p:spPr bwMode="auto">
          <a:xfrm>
            <a:off x="7966175" y="2750345"/>
            <a:ext cx="1964" cy="292629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98" name="Freeform 1070"/>
          <p:cNvSpPr>
            <a:spLocks/>
          </p:cNvSpPr>
          <p:nvPr/>
        </p:nvSpPr>
        <p:spPr bwMode="auto">
          <a:xfrm>
            <a:off x="8156734" y="3039270"/>
            <a:ext cx="5894" cy="418571"/>
          </a:xfrm>
          <a:custGeom>
            <a:avLst/>
            <a:gdLst>
              <a:gd name="T0" fmla="*/ 2 w 4"/>
              <a:gd name="T1" fmla="*/ 0 h 263"/>
              <a:gd name="T2" fmla="*/ 0 w 4"/>
              <a:gd name="T3" fmla="*/ 0 h 263"/>
              <a:gd name="T4" fmla="*/ 0 w 4"/>
              <a:gd name="T5" fmla="*/ 263 h 263"/>
              <a:gd name="T6" fmla="*/ 4 w 4"/>
              <a:gd name="T7" fmla="*/ 263 h 263"/>
              <a:gd name="T8" fmla="*/ 4 w 4"/>
              <a:gd name="T9" fmla="*/ 0 h 263"/>
              <a:gd name="T10" fmla="*/ 2 w 4"/>
              <a:gd name="T11" fmla="*/ 0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263">
                <a:moveTo>
                  <a:pt x="2" y="0"/>
                </a:moveTo>
                <a:lnTo>
                  <a:pt x="0" y="0"/>
                </a:lnTo>
                <a:lnTo>
                  <a:pt x="0" y="263"/>
                </a:lnTo>
                <a:lnTo>
                  <a:pt x="4" y="263"/>
                </a:lnTo>
                <a:lnTo>
                  <a:pt x="4" y="0"/>
                </a:lnTo>
                <a:lnTo>
                  <a:pt x="2" y="0"/>
                </a:lnTo>
                <a:close/>
              </a:path>
            </a:pathLst>
          </a:custGeom>
          <a:solidFill>
            <a:srgbClr val="1F1A17"/>
          </a:solidFill>
          <a:ln w="9525" cmpd="sng">
            <a:solidFill>
              <a:srgbClr val="000000"/>
            </a:solidFill>
            <a:round/>
            <a:headEnd/>
            <a:tailEnd/>
          </a:ln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599" name="Freeform 1071"/>
          <p:cNvSpPr>
            <a:spLocks/>
          </p:cNvSpPr>
          <p:nvPr/>
        </p:nvSpPr>
        <p:spPr bwMode="auto">
          <a:xfrm>
            <a:off x="8123338" y="2996671"/>
            <a:ext cx="72687" cy="85196"/>
          </a:xfrm>
          <a:custGeom>
            <a:avLst/>
            <a:gdLst>
              <a:gd name="T0" fmla="*/ 23 w 46"/>
              <a:gd name="T1" fmla="*/ 0 h 53"/>
              <a:gd name="T2" fmla="*/ 0 w 46"/>
              <a:gd name="T3" fmla="*/ 53 h 53"/>
              <a:gd name="T4" fmla="*/ 0 w 46"/>
              <a:gd name="T5" fmla="*/ 53 h 53"/>
              <a:gd name="T6" fmla="*/ 2 w 46"/>
              <a:gd name="T7" fmla="*/ 53 h 53"/>
              <a:gd name="T8" fmla="*/ 3 w 46"/>
              <a:gd name="T9" fmla="*/ 53 h 53"/>
              <a:gd name="T10" fmla="*/ 5 w 46"/>
              <a:gd name="T11" fmla="*/ 51 h 53"/>
              <a:gd name="T12" fmla="*/ 7 w 46"/>
              <a:gd name="T13" fmla="*/ 51 h 53"/>
              <a:gd name="T14" fmla="*/ 7 w 46"/>
              <a:gd name="T15" fmla="*/ 51 h 53"/>
              <a:gd name="T16" fmla="*/ 9 w 46"/>
              <a:gd name="T17" fmla="*/ 49 h 53"/>
              <a:gd name="T18" fmla="*/ 10 w 46"/>
              <a:gd name="T19" fmla="*/ 49 h 53"/>
              <a:gd name="T20" fmla="*/ 12 w 46"/>
              <a:gd name="T21" fmla="*/ 49 h 53"/>
              <a:gd name="T22" fmla="*/ 12 w 46"/>
              <a:gd name="T23" fmla="*/ 49 h 53"/>
              <a:gd name="T24" fmla="*/ 14 w 46"/>
              <a:gd name="T25" fmla="*/ 49 h 53"/>
              <a:gd name="T26" fmla="*/ 16 w 46"/>
              <a:gd name="T27" fmla="*/ 47 h 53"/>
              <a:gd name="T28" fmla="*/ 18 w 46"/>
              <a:gd name="T29" fmla="*/ 47 h 53"/>
              <a:gd name="T30" fmla="*/ 19 w 46"/>
              <a:gd name="T31" fmla="*/ 47 h 53"/>
              <a:gd name="T32" fmla="*/ 19 w 46"/>
              <a:gd name="T33" fmla="*/ 47 h 53"/>
              <a:gd name="T34" fmla="*/ 21 w 46"/>
              <a:gd name="T35" fmla="*/ 47 h 53"/>
              <a:gd name="T36" fmla="*/ 23 w 46"/>
              <a:gd name="T37" fmla="*/ 47 h 53"/>
              <a:gd name="T38" fmla="*/ 25 w 46"/>
              <a:gd name="T39" fmla="*/ 47 h 53"/>
              <a:gd name="T40" fmla="*/ 27 w 46"/>
              <a:gd name="T41" fmla="*/ 47 h 53"/>
              <a:gd name="T42" fmla="*/ 27 w 46"/>
              <a:gd name="T43" fmla="*/ 47 h 53"/>
              <a:gd name="T44" fmla="*/ 28 w 46"/>
              <a:gd name="T45" fmla="*/ 47 h 53"/>
              <a:gd name="T46" fmla="*/ 30 w 46"/>
              <a:gd name="T47" fmla="*/ 47 h 53"/>
              <a:gd name="T48" fmla="*/ 32 w 46"/>
              <a:gd name="T49" fmla="*/ 49 h 53"/>
              <a:gd name="T50" fmla="*/ 32 w 46"/>
              <a:gd name="T51" fmla="*/ 49 h 53"/>
              <a:gd name="T52" fmla="*/ 34 w 46"/>
              <a:gd name="T53" fmla="*/ 49 h 53"/>
              <a:gd name="T54" fmla="*/ 36 w 46"/>
              <a:gd name="T55" fmla="*/ 49 h 53"/>
              <a:gd name="T56" fmla="*/ 37 w 46"/>
              <a:gd name="T57" fmla="*/ 49 h 53"/>
              <a:gd name="T58" fmla="*/ 39 w 46"/>
              <a:gd name="T59" fmla="*/ 51 h 53"/>
              <a:gd name="T60" fmla="*/ 39 w 46"/>
              <a:gd name="T61" fmla="*/ 51 h 53"/>
              <a:gd name="T62" fmla="*/ 41 w 46"/>
              <a:gd name="T63" fmla="*/ 51 h 53"/>
              <a:gd name="T64" fmla="*/ 43 w 46"/>
              <a:gd name="T65" fmla="*/ 53 h 53"/>
              <a:gd name="T66" fmla="*/ 44 w 46"/>
              <a:gd name="T67" fmla="*/ 53 h 53"/>
              <a:gd name="T68" fmla="*/ 46 w 46"/>
              <a:gd name="T69" fmla="*/ 53 h 53"/>
              <a:gd name="T70" fmla="*/ 23 w 46"/>
              <a:gd name="T71" fmla="*/ 0 h 53"/>
              <a:gd name="T72" fmla="*/ 23 w 46"/>
              <a:gd name="T73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6" h="53">
                <a:moveTo>
                  <a:pt x="23" y="0"/>
                </a:moveTo>
                <a:lnTo>
                  <a:pt x="0" y="53"/>
                </a:lnTo>
                <a:lnTo>
                  <a:pt x="0" y="53"/>
                </a:lnTo>
                <a:lnTo>
                  <a:pt x="2" y="53"/>
                </a:lnTo>
                <a:lnTo>
                  <a:pt x="3" y="53"/>
                </a:lnTo>
                <a:lnTo>
                  <a:pt x="5" y="51"/>
                </a:lnTo>
                <a:lnTo>
                  <a:pt x="7" y="51"/>
                </a:lnTo>
                <a:lnTo>
                  <a:pt x="7" y="51"/>
                </a:lnTo>
                <a:lnTo>
                  <a:pt x="9" y="49"/>
                </a:lnTo>
                <a:lnTo>
                  <a:pt x="10" y="49"/>
                </a:lnTo>
                <a:lnTo>
                  <a:pt x="12" y="49"/>
                </a:lnTo>
                <a:lnTo>
                  <a:pt x="12" y="49"/>
                </a:lnTo>
                <a:lnTo>
                  <a:pt x="14" y="49"/>
                </a:lnTo>
                <a:lnTo>
                  <a:pt x="16" y="47"/>
                </a:lnTo>
                <a:lnTo>
                  <a:pt x="18" y="47"/>
                </a:lnTo>
                <a:lnTo>
                  <a:pt x="19" y="47"/>
                </a:lnTo>
                <a:lnTo>
                  <a:pt x="19" y="47"/>
                </a:lnTo>
                <a:lnTo>
                  <a:pt x="21" y="47"/>
                </a:lnTo>
                <a:lnTo>
                  <a:pt x="23" y="47"/>
                </a:lnTo>
                <a:lnTo>
                  <a:pt x="25" y="47"/>
                </a:lnTo>
                <a:lnTo>
                  <a:pt x="27" y="47"/>
                </a:lnTo>
                <a:lnTo>
                  <a:pt x="27" y="47"/>
                </a:lnTo>
                <a:lnTo>
                  <a:pt x="28" y="47"/>
                </a:lnTo>
                <a:lnTo>
                  <a:pt x="30" y="47"/>
                </a:lnTo>
                <a:lnTo>
                  <a:pt x="32" y="49"/>
                </a:lnTo>
                <a:lnTo>
                  <a:pt x="32" y="49"/>
                </a:lnTo>
                <a:lnTo>
                  <a:pt x="34" y="49"/>
                </a:lnTo>
                <a:lnTo>
                  <a:pt x="36" y="49"/>
                </a:lnTo>
                <a:lnTo>
                  <a:pt x="37" y="49"/>
                </a:lnTo>
                <a:lnTo>
                  <a:pt x="39" y="51"/>
                </a:lnTo>
                <a:lnTo>
                  <a:pt x="39" y="51"/>
                </a:lnTo>
                <a:lnTo>
                  <a:pt x="41" y="51"/>
                </a:lnTo>
                <a:lnTo>
                  <a:pt x="43" y="53"/>
                </a:lnTo>
                <a:lnTo>
                  <a:pt x="44" y="53"/>
                </a:lnTo>
                <a:lnTo>
                  <a:pt x="46" y="53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00" name="Line 1072"/>
          <p:cNvSpPr>
            <a:spLocks noChangeShapeType="1"/>
          </p:cNvSpPr>
          <p:nvPr/>
        </p:nvSpPr>
        <p:spPr bwMode="auto">
          <a:xfrm>
            <a:off x="5797332" y="5848879"/>
            <a:ext cx="39291" cy="1853"/>
          </a:xfrm>
          <a:prstGeom prst="line">
            <a:avLst/>
          </a:prstGeom>
          <a:noFill/>
          <a:ln w="11113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01" name="Freeform 1073"/>
          <p:cNvSpPr>
            <a:spLocks/>
          </p:cNvSpPr>
          <p:nvPr/>
        </p:nvSpPr>
        <p:spPr bwMode="auto">
          <a:xfrm>
            <a:off x="7738290" y="4054212"/>
            <a:ext cx="984230" cy="18521"/>
          </a:xfrm>
          <a:custGeom>
            <a:avLst/>
            <a:gdLst>
              <a:gd name="T0" fmla="*/ 619 w 619"/>
              <a:gd name="T1" fmla="*/ 6 h 11"/>
              <a:gd name="T2" fmla="*/ 619 w 619"/>
              <a:gd name="T3" fmla="*/ 0 h 11"/>
              <a:gd name="T4" fmla="*/ 0 w 619"/>
              <a:gd name="T5" fmla="*/ 0 h 11"/>
              <a:gd name="T6" fmla="*/ 0 w 619"/>
              <a:gd name="T7" fmla="*/ 11 h 11"/>
              <a:gd name="T8" fmla="*/ 619 w 619"/>
              <a:gd name="T9" fmla="*/ 11 h 11"/>
              <a:gd name="T10" fmla="*/ 619 w 619"/>
              <a:gd name="T11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19" h="11">
                <a:moveTo>
                  <a:pt x="619" y="6"/>
                </a:moveTo>
                <a:lnTo>
                  <a:pt x="619" y="0"/>
                </a:lnTo>
                <a:lnTo>
                  <a:pt x="0" y="0"/>
                </a:lnTo>
                <a:lnTo>
                  <a:pt x="0" y="11"/>
                </a:lnTo>
                <a:lnTo>
                  <a:pt x="619" y="11"/>
                </a:lnTo>
                <a:lnTo>
                  <a:pt x="619" y="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02" name="Freeform 1074"/>
          <p:cNvSpPr>
            <a:spLocks/>
          </p:cNvSpPr>
          <p:nvPr/>
        </p:nvSpPr>
        <p:spPr bwMode="auto">
          <a:xfrm>
            <a:off x="7867949" y="4678363"/>
            <a:ext cx="198417" cy="205582"/>
          </a:xfrm>
          <a:custGeom>
            <a:avLst/>
            <a:gdLst>
              <a:gd name="T0" fmla="*/ 62 w 125"/>
              <a:gd name="T1" fmla="*/ 129 h 129"/>
              <a:gd name="T2" fmla="*/ 75 w 125"/>
              <a:gd name="T3" fmla="*/ 129 h 129"/>
              <a:gd name="T4" fmla="*/ 87 w 125"/>
              <a:gd name="T5" fmla="*/ 125 h 129"/>
              <a:gd name="T6" fmla="*/ 98 w 125"/>
              <a:gd name="T7" fmla="*/ 118 h 129"/>
              <a:gd name="T8" fmla="*/ 107 w 125"/>
              <a:gd name="T9" fmla="*/ 110 h 129"/>
              <a:gd name="T10" fmla="*/ 114 w 125"/>
              <a:gd name="T11" fmla="*/ 101 h 129"/>
              <a:gd name="T12" fmla="*/ 120 w 125"/>
              <a:gd name="T13" fmla="*/ 90 h 129"/>
              <a:gd name="T14" fmla="*/ 123 w 125"/>
              <a:gd name="T15" fmla="*/ 77 h 129"/>
              <a:gd name="T16" fmla="*/ 125 w 125"/>
              <a:gd name="T17" fmla="*/ 64 h 129"/>
              <a:gd name="T18" fmla="*/ 123 w 125"/>
              <a:gd name="T19" fmla="*/ 52 h 129"/>
              <a:gd name="T20" fmla="*/ 120 w 125"/>
              <a:gd name="T21" fmla="*/ 41 h 129"/>
              <a:gd name="T22" fmla="*/ 114 w 125"/>
              <a:gd name="T23" fmla="*/ 30 h 129"/>
              <a:gd name="T24" fmla="*/ 107 w 125"/>
              <a:gd name="T25" fmla="*/ 20 h 129"/>
              <a:gd name="T26" fmla="*/ 98 w 125"/>
              <a:gd name="T27" fmla="*/ 11 h 129"/>
              <a:gd name="T28" fmla="*/ 87 w 125"/>
              <a:gd name="T29" fmla="*/ 6 h 129"/>
              <a:gd name="T30" fmla="*/ 75 w 125"/>
              <a:gd name="T31" fmla="*/ 2 h 129"/>
              <a:gd name="T32" fmla="*/ 62 w 125"/>
              <a:gd name="T33" fmla="*/ 0 h 129"/>
              <a:gd name="T34" fmla="*/ 50 w 125"/>
              <a:gd name="T35" fmla="*/ 2 h 129"/>
              <a:gd name="T36" fmla="*/ 37 w 125"/>
              <a:gd name="T37" fmla="*/ 6 h 129"/>
              <a:gd name="T38" fmla="*/ 27 w 125"/>
              <a:gd name="T39" fmla="*/ 11 h 129"/>
              <a:gd name="T40" fmla="*/ 18 w 125"/>
              <a:gd name="T41" fmla="*/ 20 h 129"/>
              <a:gd name="T42" fmla="*/ 11 w 125"/>
              <a:gd name="T43" fmla="*/ 30 h 129"/>
              <a:gd name="T44" fmla="*/ 5 w 125"/>
              <a:gd name="T45" fmla="*/ 41 h 129"/>
              <a:gd name="T46" fmla="*/ 2 w 125"/>
              <a:gd name="T47" fmla="*/ 52 h 129"/>
              <a:gd name="T48" fmla="*/ 0 w 125"/>
              <a:gd name="T49" fmla="*/ 64 h 129"/>
              <a:gd name="T50" fmla="*/ 2 w 125"/>
              <a:gd name="T51" fmla="*/ 77 h 129"/>
              <a:gd name="T52" fmla="*/ 5 w 125"/>
              <a:gd name="T53" fmla="*/ 90 h 129"/>
              <a:gd name="T54" fmla="*/ 11 w 125"/>
              <a:gd name="T55" fmla="*/ 101 h 129"/>
              <a:gd name="T56" fmla="*/ 18 w 125"/>
              <a:gd name="T57" fmla="*/ 110 h 129"/>
              <a:gd name="T58" fmla="*/ 27 w 125"/>
              <a:gd name="T59" fmla="*/ 118 h 129"/>
              <a:gd name="T60" fmla="*/ 37 w 125"/>
              <a:gd name="T61" fmla="*/ 125 h 129"/>
              <a:gd name="T62" fmla="*/ 50 w 125"/>
              <a:gd name="T63" fmla="*/ 129 h 129"/>
              <a:gd name="T64" fmla="*/ 62 w 125"/>
              <a:gd name="T65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5" h="129">
                <a:moveTo>
                  <a:pt x="62" y="129"/>
                </a:moveTo>
                <a:lnTo>
                  <a:pt x="75" y="129"/>
                </a:lnTo>
                <a:lnTo>
                  <a:pt x="87" y="125"/>
                </a:lnTo>
                <a:lnTo>
                  <a:pt x="98" y="118"/>
                </a:lnTo>
                <a:lnTo>
                  <a:pt x="107" y="110"/>
                </a:lnTo>
                <a:lnTo>
                  <a:pt x="114" y="101"/>
                </a:lnTo>
                <a:lnTo>
                  <a:pt x="120" y="90"/>
                </a:lnTo>
                <a:lnTo>
                  <a:pt x="123" y="77"/>
                </a:lnTo>
                <a:lnTo>
                  <a:pt x="125" y="64"/>
                </a:lnTo>
                <a:lnTo>
                  <a:pt x="123" y="52"/>
                </a:lnTo>
                <a:lnTo>
                  <a:pt x="120" y="41"/>
                </a:lnTo>
                <a:lnTo>
                  <a:pt x="114" y="30"/>
                </a:lnTo>
                <a:lnTo>
                  <a:pt x="107" y="20"/>
                </a:lnTo>
                <a:lnTo>
                  <a:pt x="98" y="11"/>
                </a:lnTo>
                <a:lnTo>
                  <a:pt x="87" y="6"/>
                </a:lnTo>
                <a:lnTo>
                  <a:pt x="75" y="2"/>
                </a:lnTo>
                <a:lnTo>
                  <a:pt x="62" y="0"/>
                </a:lnTo>
                <a:lnTo>
                  <a:pt x="50" y="2"/>
                </a:lnTo>
                <a:lnTo>
                  <a:pt x="37" y="6"/>
                </a:lnTo>
                <a:lnTo>
                  <a:pt x="27" y="11"/>
                </a:lnTo>
                <a:lnTo>
                  <a:pt x="18" y="20"/>
                </a:lnTo>
                <a:lnTo>
                  <a:pt x="11" y="30"/>
                </a:lnTo>
                <a:lnTo>
                  <a:pt x="5" y="41"/>
                </a:lnTo>
                <a:lnTo>
                  <a:pt x="2" y="52"/>
                </a:lnTo>
                <a:lnTo>
                  <a:pt x="0" y="64"/>
                </a:lnTo>
                <a:lnTo>
                  <a:pt x="2" y="77"/>
                </a:lnTo>
                <a:lnTo>
                  <a:pt x="5" y="90"/>
                </a:lnTo>
                <a:lnTo>
                  <a:pt x="11" y="101"/>
                </a:lnTo>
                <a:lnTo>
                  <a:pt x="18" y="110"/>
                </a:lnTo>
                <a:lnTo>
                  <a:pt x="27" y="118"/>
                </a:lnTo>
                <a:lnTo>
                  <a:pt x="37" y="125"/>
                </a:lnTo>
                <a:lnTo>
                  <a:pt x="50" y="129"/>
                </a:lnTo>
                <a:lnTo>
                  <a:pt x="62" y="129"/>
                </a:lnTo>
              </a:path>
            </a:pathLst>
          </a:custGeom>
          <a:noFill/>
          <a:ln w="6350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03" name="Freeform 1075"/>
          <p:cNvSpPr>
            <a:spLocks/>
          </p:cNvSpPr>
          <p:nvPr/>
        </p:nvSpPr>
        <p:spPr bwMode="auto">
          <a:xfrm>
            <a:off x="7867949" y="4841346"/>
            <a:ext cx="198417" cy="207433"/>
          </a:xfrm>
          <a:custGeom>
            <a:avLst/>
            <a:gdLst>
              <a:gd name="T0" fmla="*/ 62 w 125"/>
              <a:gd name="T1" fmla="*/ 130 h 130"/>
              <a:gd name="T2" fmla="*/ 75 w 125"/>
              <a:gd name="T3" fmla="*/ 129 h 130"/>
              <a:gd name="T4" fmla="*/ 87 w 125"/>
              <a:gd name="T5" fmla="*/ 125 h 130"/>
              <a:gd name="T6" fmla="*/ 98 w 125"/>
              <a:gd name="T7" fmla="*/ 119 h 130"/>
              <a:gd name="T8" fmla="*/ 107 w 125"/>
              <a:gd name="T9" fmla="*/ 110 h 130"/>
              <a:gd name="T10" fmla="*/ 114 w 125"/>
              <a:gd name="T11" fmla="*/ 101 h 130"/>
              <a:gd name="T12" fmla="*/ 120 w 125"/>
              <a:gd name="T13" fmla="*/ 90 h 130"/>
              <a:gd name="T14" fmla="*/ 123 w 125"/>
              <a:gd name="T15" fmla="*/ 79 h 130"/>
              <a:gd name="T16" fmla="*/ 125 w 125"/>
              <a:gd name="T17" fmla="*/ 66 h 130"/>
              <a:gd name="T18" fmla="*/ 123 w 125"/>
              <a:gd name="T19" fmla="*/ 51 h 130"/>
              <a:gd name="T20" fmla="*/ 120 w 125"/>
              <a:gd name="T21" fmla="*/ 40 h 130"/>
              <a:gd name="T22" fmla="*/ 114 w 125"/>
              <a:gd name="T23" fmla="*/ 29 h 130"/>
              <a:gd name="T24" fmla="*/ 107 w 125"/>
              <a:gd name="T25" fmla="*/ 20 h 130"/>
              <a:gd name="T26" fmla="*/ 98 w 125"/>
              <a:gd name="T27" fmla="*/ 11 h 130"/>
              <a:gd name="T28" fmla="*/ 87 w 125"/>
              <a:gd name="T29" fmla="*/ 6 h 130"/>
              <a:gd name="T30" fmla="*/ 75 w 125"/>
              <a:gd name="T31" fmla="*/ 2 h 130"/>
              <a:gd name="T32" fmla="*/ 62 w 125"/>
              <a:gd name="T33" fmla="*/ 0 h 130"/>
              <a:gd name="T34" fmla="*/ 50 w 125"/>
              <a:gd name="T35" fmla="*/ 2 h 130"/>
              <a:gd name="T36" fmla="*/ 37 w 125"/>
              <a:gd name="T37" fmla="*/ 6 h 130"/>
              <a:gd name="T38" fmla="*/ 27 w 125"/>
              <a:gd name="T39" fmla="*/ 11 h 130"/>
              <a:gd name="T40" fmla="*/ 18 w 125"/>
              <a:gd name="T41" fmla="*/ 20 h 130"/>
              <a:gd name="T42" fmla="*/ 11 w 125"/>
              <a:gd name="T43" fmla="*/ 29 h 130"/>
              <a:gd name="T44" fmla="*/ 5 w 125"/>
              <a:gd name="T45" fmla="*/ 40 h 130"/>
              <a:gd name="T46" fmla="*/ 2 w 125"/>
              <a:gd name="T47" fmla="*/ 51 h 130"/>
              <a:gd name="T48" fmla="*/ 0 w 125"/>
              <a:gd name="T49" fmla="*/ 66 h 130"/>
              <a:gd name="T50" fmla="*/ 2 w 125"/>
              <a:gd name="T51" fmla="*/ 79 h 130"/>
              <a:gd name="T52" fmla="*/ 5 w 125"/>
              <a:gd name="T53" fmla="*/ 90 h 130"/>
              <a:gd name="T54" fmla="*/ 11 w 125"/>
              <a:gd name="T55" fmla="*/ 101 h 130"/>
              <a:gd name="T56" fmla="*/ 18 w 125"/>
              <a:gd name="T57" fmla="*/ 110 h 130"/>
              <a:gd name="T58" fmla="*/ 27 w 125"/>
              <a:gd name="T59" fmla="*/ 119 h 130"/>
              <a:gd name="T60" fmla="*/ 37 w 125"/>
              <a:gd name="T61" fmla="*/ 125 h 130"/>
              <a:gd name="T62" fmla="*/ 50 w 125"/>
              <a:gd name="T63" fmla="*/ 129 h 130"/>
              <a:gd name="T64" fmla="*/ 62 w 125"/>
              <a:gd name="T65" fmla="*/ 13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5" h="130">
                <a:moveTo>
                  <a:pt x="62" y="130"/>
                </a:moveTo>
                <a:lnTo>
                  <a:pt x="75" y="129"/>
                </a:lnTo>
                <a:lnTo>
                  <a:pt x="87" y="125"/>
                </a:lnTo>
                <a:lnTo>
                  <a:pt x="98" y="119"/>
                </a:lnTo>
                <a:lnTo>
                  <a:pt x="107" y="110"/>
                </a:lnTo>
                <a:lnTo>
                  <a:pt x="114" y="101"/>
                </a:lnTo>
                <a:lnTo>
                  <a:pt x="120" y="90"/>
                </a:lnTo>
                <a:lnTo>
                  <a:pt x="123" y="79"/>
                </a:lnTo>
                <a:lnTo>
                  <a:pt x="125" y="66"/>
                </a:lnTo>
                <a:lnTo>
                  <a:pt x="123" y="51"/>
                </a:lnTo>
                <a:lnTo>
                  <a:pt x="120" y="40"/>
                </a:lnTo>
                <a:lnTo>
                  <a:pt x="114" y="29"/>
                </a:lnTo>
                <a:lnTo>
                  <a:pt x="107" y="20"/>
                </a:lnTo>
                <a:lnTo>
                  <a:pt x="98" y="11"/>
                </a:lnTo>
                <a:lnTo>
                  <a:pt x="87" y="6"/>
                </a:lnTo>
                <a:lnTo>
                  <a:pt x="75" y="2"/>
                </a:lnTo>
                <a:lnTo>
                  <a:pt x="62" y="0"/>
                </a:lnTo>
                <a:lnTo>
                  <a:pt x="50" y="2"/>
                </a:lnTo>
                <a:lnTo>
                  <a:pt x="37" y="6"/>
                </a:lnTo>
                <a:lnTo>
                  <a:pt x="27" y="11"/>
                </a:lnTo>
                <a:lnTo>
                  <a:pt x="18" y="20"/>
                </a:lnTo>
                <a:lnTo>
                  <a:pt x="11" y="29"/>
                </a:lnTo>
                <a:lnTo>
                  <a:pt x="5" y="40"/>
                </a:lnTo>
                <a:lnTo>
                  <a:pt x="2" y="51"/>
                </a:lnTo>
                <a:lnTo>
                  <a:pt x="0" y="66"/>
                </a:lnTo>
                <a:lnTo>
                  <a:pt x="2" y="79"/>
                </a:lnTo>
                <a:lnTo>
                  <a:pt x="5" y="90"/>
                </a:lnTo>
                <a:lnTo>
                  <a:pt x="11" y="101"/>
                </a:lnTo>
                <a:lnTo>
                  <a:pt x="18" y="110"/>
                </a:lnTo>
                <a:lnTo>
                  <a:pt x="27" y="119"/>
                </a:lnTo>
                <a:lnTo>
                  <a:pt x="37" y="125"/>
                </a:lnTo>
                <a:lnTo>
                  <a:pt x="50" y="129"/>
                </a:lnTo>
                <a:lnTo>
                  <a:pt x="62" y="130"/>
                </a:lnTo>
              </a:path>
            </a:pathLst>
          </a:custGeom>
          <a:noFill/>
          <a:ln w="6350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04" name="Freeform 1076"/>
          <p:cNvSpPr>
            <a:spLocks/>
          </p:cNvSpPr>
          <p:nvPr/>
        </p:nvSpPr>
        <p:spPr bwMode="auto">
          <a:xfrm>
            <a:off x="8156734" y="4635765"/>
            <a:ext cx="5894" cy="414867"/>
          </a:xfrm>
          <a:custGeom>
            <a:avLst/>
            <a:gdLst>
              <a:gd name="T0" fmla="*/ 2 w 4"/>
              <a:gd name="T1" fmla="*/ 262 h 262"/>
              <a:gd name="T2" fmla="*/ 4 w 4"/>
              <a:gd name="T3" fmla="*/ 262 h 262"/>
              <a:gd name="T4" fmla="*/ 4 w 4"/>
              <a:gd name="T5" fmla="*/ 0 h 262"/>
              <a:gd name="T6" fmla="*/ 0 w 4"/>
              <a:gd name="T7" fmla="*/ 0 h 262"/>
              <a:gd name="T8" fmla="*/ 0 w 4"/>
              <a:gd name="T9" fmla="*/ 262 h 262"/>
              <a:gd name="T10" fmla="*/ 2 w 4"/>
              <a:gd name="T11" fmla="*/ 262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262">
                <a:moveTo>
                  <a:pt x="2" y="262"/>
                </a:moveTo>
                <a:lnTo>
                  <a:pt x="4" y="262"/>
                </a:lnTo>
                <a:lnTo>
                  <a:pt x="4" y="0"/>
                </a:lnTo>
                <a:lnTo>
                  <a:pt x="0" y="0"/>
                </a:lnTo>
                <a:lnTo>
                  <a:pt x="0" y="262"/>
                </a:lnTo>
                <a:lnTo>
                  <a:pt x="2" y="262"/>
                </a:lnTo>
                <a:close/>
              </a:path>
            </a:pathLst>
          </a:custGeom>
          <a:solidFill>
            <a:srgbClr val="1F1A17"/>
          </a:solidFill>
          <a:ln w="9525" cmpd="sng">
            <a:solidFill>
              <a:srgbClr val="000000"/>
            </a:solidFill>
            <a:round/>
            <a:headEnd/>
            <a:tailEnd/>
          </a:ln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05" name="Freeform 1077"/>
          <p:cNvSpPr>
            <a:spLocks/>
          </p:cNvSpPr>
          <p:nvPr/>
        </p:nvSpPr>
        <p:spPr bwMode="auto">
          <a:xfrm>
            <a:off x="8123338" y="5008034"/>
            <a:ext cx="72687" cy="85196"/>
          </a:xfrm>
          <a:custGeom>
            <a:avLst/>
            <a:gdLst>
              <a:gd name="T0" fmla="*/ 23 w 46"/>
              <a:gd name="T1" fmla="*/ 53 h 53"/>
              <a:gd name="T2" fmla="*/ 46 w 46"/>
              <a:gd name="T3" fmla="*/ 0 h 53"/>
              <a:gd name="T4" fmla="*/ 46 w 46"/>
              <a:gd name="T5" fmla="*/ 0 h 53"/>
              <a:gd name="T6" fmla="*/ 44 w 46"/>
              <a:gd name="T7" fmla="*/ 0 h 53"/>
              <a:gd name="T8" fmla="*/ 43 w 46"/>
              <a:gd name="T9" fmla="*/ 2 h 53"/>
              <a:gd name="T10" fmla="*/ 41 w 46"/>
              <a:gd name="T11" fmla="*/ 2 h 53"/>
              <a:gd name="T12" fmla="*/ 39 w 46"/>
              <a:gd name="T13" fmla="*/ 2 h 53"/>
              <a:gd name="T14" fmla="*/ 39 w 46"/>
              <a:gd name="T15" fmla="*/ 3 h 53"/>
              <a:gd name="T16" fmla="*/ 37 w 46"/>
              <a:gd name="T17" fmla="*/ 3 h 53"/>
              <a:gd name="T18" fmla="*/ 36 w 46"/>
              <a:gd name="T19" fmla="*/ 3 h 53"/>
              <a:gd name="T20" fmla="*/ 34 w 46"/>
              <a:gd name="T21" fmla="*/ 3 h 53"/>
              <a:gd name="T22" fmla="*/ 32 w 46"/>
              <a:gd name="T23" fmla="*/ 5 h 53"/>
              <a:gd name="T24" fmla="*/ 32 w 46"/>
              <a:gd name="T25" fmla="*/ 5 h 53"/>
              <a:gd name="T26" fmla="*/ 30 w 46"/>
              <a:gd name="T27" fmla="*/ 5 h 53"/>
              <a:gd name="T28" fmla="*/ 28 w 46"/>
              <a:gd name="T29" fmla="*/ 5 h 53"/>
              <a:gd name="T30" fmla="*/ 27 w 46"/>
              <a:gd name="T31" fmla="*/ 5 h 53"/>
              <a:gd name="T32" fmla="*/ 27 w 46"/>
              <a:gd name="T33" fmla="*/ 5 h 53"/>
              <a:gd name="T34" fmla="*/ 25 w 46"/>
              <a:gd name="T35" fmla="*/ 5 h 53"/>
              <a:gd name="T36" fmla="*/ 23 w 46"/>
              <a:gd name="T37" fmla="*/ 5 h 53"/>
              <a:gd name="T38" fmla="*/ 21 w 46"/>
              <a:gd name="T39" fmla="*/ 5 h 53"/>
              <a:gd name="T40" fmla="*/ 19 w 46"/>
              <a:gd name="T41" fmla="*/ 5 h 53"/>
              <a:gd name="T42" fmla="*/ 19 w 46"/>
              <a:gd name="T43" fmla="*/ 5 h 53"/>
              <a:gd name="T44" fmla="*/ 18 w 46"/>
              <a:gd name="T45" fmla="*/ 5 h 53"/>
              <a:gd name="T46" fmla="*/ 16 w 46"/>
              <a:gd name="T47" fmla="*/ 5 h 53"/>
              <a:gd name="T48" fmla="*/ 14 w 46"/>
              <a:gd name="T49" fmla="*/ 5 h 53"/>
              <a:gd name="T50" fmla="*/ 12 w 46"/>
              <a:gd name="T51" fmla="*/ 5 h 53"/>
              <a:gd name="T52" fmla="*/ 12 w 46"/>
              <a:gd name="T53" fmla="*/ 3 h 53"/>
              <a:gd name="T54" fmla="*/ 10 w 46"/>
              <a:gd name="T55" fmla="*/ 3 h 53"/>
              <a:gd name="T56" fmla="*/ 9 w 46"/>
              <a:gd name="T57" fmla="*/ 3 h 53"/>
              <a:gd name="T58" fmla="*/ 7 w 46"/>
              <a:gd name="T59" fmla="*/ 3 h 53"/>
              <a:gd name="T60" fmla="*/ 7 w 46"/>
              <a:gd name="T61" fmla="*/ 2 h 53"/>
              <a:gd name="T62" fmla="*/ 5 w 46"/>
              <a:gd name="T63" fmla="*/ 2 h 53"/>
              <a:gd name="T64" fmla="*/ 3 w 46"/>
              <a:gd name="T65" fmla="*/ 2 h 53"/>
              <a:gd name="T66" fmla="*/ 2 w 46"/>
              <a:gd name="T67" fmla="*/ 0 h 53"/>
              <a:gd name="T68" fmla="*/ 0 w 46"/>
              <a:gd name="T69" fmla="*/ 0 h 53"/>
              <a:gd name="T70" fmla="*/ 23 w 46"/>
              <a:gd name="T71" fmla="*/ 53 h 53"/>
              <a:gd name="T72" fmla="*/ 23 w 46"/>
              <a:gd name="T7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6" h="53">
                <a:moveTo>
                  <a:pt x="23" y="53"/>
                </a:moveTo>
                <a:lnTo>
                  <a:pt x="46" y="0"/>
                </a:lnTo>
                <a:lnTo>
                  <a:pt x="46" y="0"/>
                </a:lnTo>
                <a:lnTo>
                  <a:pt x="44" y="0"/>
                </a:lnTo>
                <a:lnTo>
                  <a:pt x="43" y="2"/>
                </a:lnTo>
                <a:lnTo>
                  <a:pt x="41" y="2"/>
                </a:lnTo>
                <a:lnTo>
                  <a:pt x="39" y="2"/>
                </a:lnTo>
                <a:lnTo>
                  <a:pt x="39" y="3"/>
                </a:lnTo>
                <a:lnTo>
                  <a:pt x="37" y="3"/>
                </a:lnTo>
                <a:lnTo>
                  <a:pt x="36" y="3"/>
                </a:lnTo>
                <a:lnTo>
                  <a:pt x="34" y="3"/>
                </a:lnTo>
                <a:lnTo>
                  <a:pt x="32" y="5"/>
                </a:lnTo>
                <a:lnTo>
                  <a:pt x="32" y="5"/>
                </a:lnTo>
                <a:lnTo>
                  <a:pt x="30" y="5"/>
                </a:lnTo>
                <a:lnTo>
                  <a:pt x="28" y="5"/>
                </a:lnTo>
                <a:lnTo>
                  <a:pt x="27" y="5"/>
                </a:lnTo>
                <a:lnTo>
                  <a:pt x="27" y="5"/>
                </a:lnTo>
                <a:lnTo>
                  <a:pt x="25" y="5"/>
                </a:lnTo>
                <a:lnTo>
                  <a:pt x="23" y="5"/>
                </a:lnTo>
                <a:lnTo>
                  <a:pt x="21" y="5"/>
                </a:lnTo>
                <a:lnTo>
                  <a:pt x="19" y="5"/>
                </a:lnTo>
                <a:lnTo>
                  <a:pt x="19" y="5"/>
                </a:lnTo>
                <a:lnTo>
                  <a:pt x="18" y="5"/>
                </a:lnTo>
                <a:lnTo>
                  <a:pt x="16" y="5"/>
                </a:lnTo>
                <a:lnTo>
                  <a:pt x="14" y="5"/>
                </a:lnTo>
                <a:lnTo>
                  <a:pt x="12" y="5"/>
                </a:lnTo>
                <a:lnTo>
                  <a:pt x="12" y="3"/>
                </a:lnTo>
                <a:lnTo>
                  <a:pt x="10" y="3"/>
                </a:lnTo>
                <a:lnTo>
                  <a:pt x="9" y="3"/>
                </a:lnTo>
                <a:lnTo>
                  <a:pt x="7" y="3"/>
                </a:lnTo>
                <a:lnTo>
                  <a:pt x="7" y="2"/>
                </a:lnTo>
                <a:lnTo>
                  <a:pt x="5" y="2"/>
                </a:lnTo>
                <a:lnTo>
                  <a:pt x="3" y="2"/>
                </a:lnTo>
                <a:lnTo>
                  <a:pt x="2" y="0"/>
                </a:lnTo>
                <a:lnTo>
                  <a:pt x="0" y="0"/>
                </a:lnTo>
                <a:lnTo>
                  <a:pt x="23" y="53"/>
                </a:lnTo>
                <a:lnTo>
                  <a:pt x="23" y="53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06" name="Freeform 1078"/>
          <p:cNvSpPr>
            <a:spLocks/>
          </p:cNvSpPr>
          <p:nvPr/>
        </p:nvSpPr>
        <p:spPr bwMode="auto">
          <a:xfrm>
            <a:off x="5164754" y="5832212"/>
            <a:ext cx="113943" cy="83343"/>
          </a:xfrm>
          <a:custGeom>
            <a:avLst/>
            <a:gdLst>
              <a:gd name="T0" fmla="*/ 0 w 71"/>
              <a:gd name="T1" fmla="*/ 0 h 52"/>
              <a:gd name="T2" fmla="*/ 35 w 71"/>
              <a:gd name="T3" fmla="*/ 52 h 52"/>
              <a:gd name="T4" fmla="*/ 71 w 71"/>
              <a:gd name="T5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1" h="52">
                <a:moveTo>
                  <a:pt x="0" y="0"/>
                </a:moveTo>
                <a:lnTo>
                  <a:pt x="35" y="52"/>
                </a:lnTo>
                <a:lnTo>
                  <a:pt x="71" y="0"/>
                </a:lnTo>
              </a:path>
            </a:pathLst>
          </a:custGeom>
          <a:noFill/>
          <a:ln w="6350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07" name="Rectangle 1079"/>
          <p:cNvSpPr>
            <a:spLocks noChangeArrowheads="1"/>
          </p:cNvSpPr>
          <p:nvPr/>
        </p:nvSpPr>
        <p:spPr bwMode="auto">
          <a:xfrm>
            <a:off x="5378887" y="5908147"/>
            <a:ext cx="10259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062"/>
            <a:r>
              <a:rPr kumimoji="1" lang="de-DE" sz="600">
                <a:solidFill>
                  <a:srgbClr val="000000"/>
                </a:solidFill>
              </a:rPr>
              <a:t>BZ</a:t>
            </a:r>
            <a:endParaRPr kumimoji="1" lang="de-DE" sz="1600"/>
          </a:p>
        </p:txBody>
      </p:sp>
      <p:sp>
        <p:nvSpPr>
          <p:cNvPr id="535608" name="Rectangle 1080"/>
          <p:cNvSpPr>
            <a:spLocks noChangeArrowheads="1"/>
          </p:cNvSpPr>
          <p:nvPr/>
        </p:nvSpPr>
        <p:spPr bwMode="auto">
          <a:xfrm>
            <a:off x="5176540" y="5908147"/>
            <a:ext cx="102156" cy="9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062"/>
            <a:r>
              <a:rPr kumimoji="1" lang="de-DE" sz="600">
                <a:solidFill>
                  <a:srgbClr val="000000"/>
                </a:solidFill>
              </a:rPr>
              <a:t>PV</a:t>
            </a:r>
            <a:endParaRPr kumimoji="1" lang="de-DE" sz="1600"/>
          </a:p>
        </p:txBody>
      </p:sp>
      <p:sp>
        <p:nvSpPr>
          <p:cNvPr id="535609" name="Line 1081"/>
          <p:cNvSpPr>
            <a:spLocks noChangeShapeType="1"/>
          </p:cNvSpPr>
          <p:nvPr/>
        </p:nvSpPr>
        <p:spPr bwMode="auto">
          <a:xfrm>
            <a:off x="5072420" y="5650708"/>
            <a:ext cx="1965" cy="150018"/>
          </a:xfrm>
          <a:prstGeom prst="line">
            <a:avLst/>
          </a:prstGeom>
          <a:noFill/>
          <a:ln w="9525">
            <a:solidFill>
              <a:srgbClr val="2522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10" name="Freeform 1082"/>
          <p:cNvSpPr>
            <a:spLocks/>
          </p:cNvSpPr>
          <p:nvPr/>
        </p:nvSpPr>
        <p:spPr bwMode="auto">
          <a:xfrm>
            <a:off x="5050811" y="5756276"/>
            <a:ext cx="41255" cy="70379"/>
          </a:xfrm>
          <a:custGeom>
            <a:avLst/>
            <a:gdLst>
              <a:gd name="T0" fmla="*/ 0 w 25"/>
              <a:gd name="T1" fmla="*/ 0 h 44"/>
              <a:gd name="T2" fmla="*/ 13 w 25"/>
              <a:gd name="T3" fmla="*/ 44 h 44"/>
              <a:gd name="T4" fmla="*/ 25 w 25"/>
              <a:gd name="T5" fmla="*/ 0 h 44"/>
              <a:gd name="T6" fmla="*/ 0 w 25"/>
              <a:gd name="T7" fmla="*/ 0 h 44"/>
              <a:gd name="T8" fmla="*/ 13 w 25"/>
              <a:gd name="T9" fmla="*/ 44 h 44"/>
              <a:gd name="T10" fmla="*/ 0 w 25"/>
              <a:gd name="T11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" h="44">
                <a:moveTo>
                  <a:pt x="0" y="0"/>
                </a:moveTo>
                <a:lnTo>
                  <a:pt x="13" y="44"/>
                </a:lnTo>
                <a:lnTo>
                  <a:pt x="25" y="0"/>
                </a:lnTo>
                <a:lnTo>
                  <a:pt x="0" y="0"/>
                </a:lnTo>
                <a:lnTo>
                  <a:pt x="13" y="44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11" name="Line 1083"/>
          <p:cNvSpPr>
            <a:spLocks noChangeShapeType="1"/>
          </p:cNvSpPr>
          <p:nvPr/>
        </p:nvSpPr>
        <p:spPr bwMode="auto">
          <a:xfrm flipV="1">
            <a:off x="5278697" y="5647003"/>
            <a:ext cx="1964" cy="153722"/>
          </a:xfrm>
          <a:prstGeom prst="line">
            <a:avLst/>
          </a:prstGeom>
          <a:noFill/>
          <a:ln w="9525">
            <a:solidFill>
              <a:srgbClr val="2522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12" name="Freeform 1084"/>
          <p:cNvSpPr>
            <a:spLocks/>
          </p:cNvSpPr>
          <p:nvPr/>
        </p:nvSpPr>
        <p:spPr bwMode="auto">
          <a:xfrm>
            <a:off x="5259051" y="5647003"/>
            <a:ext cx="39291" cy="72231"/>
          </a:xfrm>
          <a:custGeom>
            <a:avLst/>
            <a:gdLst>
              <a:gd name="T0" fmla="*/ 25 w 25"/>
              <a:gd name="T1" fmla="*/ 46 h 46"/>
              <a:gd name="T2" fmla="*/ 12 w 25"/>
              <a:gd name="T3" fmla="*/ 0 h 46"/>
              <a:gd name="T4" fmla="*/ 0 w 25"/>
              <a:gd name="T5" fmla="*/ 46 h 46"/>
              <a:gd name="T6" fmla="*/ 25 w 25"/>
              <a:gd name="T7" fmla="*/ 46 h 46"/>
              <a:gd name="T8" fmla="*/ 12 w 25"/>
              <a:gd name="T9" fmla="*/ 0 h 46"/>
              <a:gd name="T10" fmla="*/ 25 w 25"/>
              <a:gd name="T11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" h="46">
                <a:moveTo>
                  <a:pt x="25" y="46"/>
                </a:moveTo>
                <a:lnTo>
                  <a:pt x="12" y="0"/>
                </a:lnTo>
                <a:lnTo>
                  <a:pt x="0" y="46"/>
                </a:lnTo>
                <a:lnTo>
                  <a:pt x="25" y="46"/>
                </a:lnTo>
                <a:lnTo>
                  <a:pt x="12" y="0"/>
                </a:lnTo>
                <a:lnTo>
                  <a:pt x="25" y="4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13" name="Line 1085"/>
          <p:cNvSpPr>
            <a:spLocks noChangeShapeType="1"/>
          </p:cNvSpPr>
          <p:nvPr/>
        </p:nvSpPr>
        <p:spPr bwMode="auto">
          <a:xfrm flipV="1">
            <a:off x="5479079" y="5647003"/>
            <a:ext cx="1964" cy="153722"/>
          </a:xfrm>
          <a:prstGeom prst="line">
            <a:avLst/>
          </a:prstGeom>
          <a:noFill/>
          <a:ln w="9525">
            <a:solidFill>
              <a:srgbClr val="2522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14" name="Freeform 1086"/>
          <p:cNvSpPr>
            <a:spLocks/>
          </p:cNvSpPr>
          <p:nvPr/>
        </p:nvSpPr>
        <p:spPr bwMode="auto">
          <a:xfrm>
            <a:off x="5461397" y="5647003"/>
            <a:ext cx="39291" cy="72231"/>
          </a:xfrm>
          <a:custGeom>
            <a:avLst/>
            <a:gdLst>
              <a:gd name="T0" fmla="*/ 25 w 25"/>
              <a:gd name="T1" fmla="*/ 46 h 46"/>
              <a:gd name="T2" fmla="*/ 12 w 25"/>
              <a:gd name="T3" fmla="*/ 0 h 46"/>
              <a:gd name="T4" fmla="*/ 0 w 25"/>
              <a:gd name="T5" fmla="*/ 46 h 46"/>
              <a:gd name="T6" fmla="*/ 25 w 25"/>
              <a:gd name="T7" fmla="*/ 46 h 46"/>
              <a:gd name="T8" fmla="*/ 12 w 25"/>
              <a:gd name="T9" fmla="*/ 0 h 46"/>
              <a:gd name="T10" fmla="*/ 25 w 25"/>
              <a:gd name="T11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" h="46">
                <a:moveTo>
                  <a:pt x="25" y="46"/>
                </a:moveTo>
                <a:lnTo>
                  <a:pt x="12" y="0"/>
                </a:lnTo>
                <a:lnTo>
                  <a:pt x="0" y="46"/>
                </a:lnTo>
                <a:lnTo>
                  <a:pt x="25" y="46"/>
                </a:lnTo>
                <a:lnTo>
                  <a:pt x="12" y="0"/>
                </a:lnTo>
                <a:lnTo>
                  <a:pt x="25" y="4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15" name="Line 1087"/>
          <p:cNvSpPr>
            <a:spLocks noChangeShapeType="1"/>
          </p:cNvSpPr>
          <p:nvPr/>
        </p:nvSpPr>
        <p:spPr bwMode="auto">
          <a:xfrm>
            <a:off x="5681424" y="5559954"/>
            <a:ext cx="1965" cy="150019"/>
          </a:xfrm>
          <a:prstGeom prst="line">
            <a:avLst/>
          </a:prstGeom>
          <a:noFill/>
          <a:ln w="9525">
            <a:solidFill>
              <a:srgbClr val="2522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16" name="Freeform 1088"/>
          <p:cNvSpPr>
            <a:spLocks/>
          </p:cNvSpPr>
          <p:nvPr/>
        </p:nvSpPr>
        <p:spPr bwMode="auto">
          <a:xfrm>
            <a:off x="5661779" y="5639595"/>
            <a:ext cx="41256" cy="70379"/>
          </a:xfrm>
          <a:custGeom>
            <a:avLst/>
            <a:gdLst>
              <a:gd name="T0" fmla="*/ 0 w 26"/>
              <a:gd name="T1" fmla="*/ 0 h 44"/>
              <a:gd name="T2" fmla="*/ 13 w 26"/>
              <a:gd name="T3" fmla="*/ 44 h 44"/>
              <a:gd name="T4" fmla="*/ 26 w 26"/>
              <a:gd name="T5" fmla="*/ 0 h 44"/>
              <a:gd name="T6" fmla="*/ 0 w 26"/>
              <a:gd name="T7" fmla="*/ 0 h 44"/>
              <a:gd name="T8" fmla="*/ 13 w 26"/>
              <a:gd name="T9" fmla="*/ 44 h 44"/>
              <a:gd name="T10" fmla="*/ 0 w 26"/>
              <a:gd name="T11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" h="44">
                <a:moveTo>
                  <a:pt x="0" y="0"/>
                </a:moveTo>
                <a:lnTo>
                  <a:pt x="13" y="44"/>
                </a:lnTo>
                <a:lnTo>
                  <a:pt x="26" y="0"/>
                </a:lnTo>
                <a:lnTo>
                  <a:pt x="0" y="0"/>
                </a:lnTo>
                <a:lnTo>
                  <a:pt x="13" y="44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17" name="Freeform 1089"/>
          <p:cNvSpPr>
            <a:spLocks/>
          </p:cNvSpPr>
          <p:nvPr/>
        </p:nvSpPr>
        <p:spPr bwMode="auto">
          <a:xfrm>
            <a:off x="5785546" y="5739607"/>
            <a:ext cx="25538" cy="109272"/>
          </a:xfrm>
          <a:custGeom>
            <a:avLst/>
            <a:gdLst>
              <a:gd name="T0" fmla="*/ 9 w 16"/>
              <a:gd name="T1" fmla="*/ 0 h 68"/>
              <a:gd name="T2" fmla="*/ 11 w 16"/>
              <a:gd name="T3" fmla="*/ 0 h 68"/>
              <a:gd name="T4" fmla="*/ 11 w 16"/>
              <a:gd name="T5" fmla="*/ 1 h 68"/>
              <a:gd name="T6" fmla="*/ 13 w 16"/>
              <a:gd name="T7" fmla="*/ 5 h 68"/>
              <a:gd name="T8" fmla="*/ 14 w 16"/>
              <a:gd name="T9" fmla="*/ 9 h 68"/>
              <a:gd name="T10" fmla="*/ 16 w 16"/>
              <a:gd name="T11" fmla="*/ 14 h 68"/>
              <a:gd name="T12" fmla="*/ 16 w 16"/>
              <a:gd name="T13" fmla="*/ 20 h 68"/>
              <a:gd name="T14" fmla="*/ 16 w 16"/>
              <a:gd name="T15" fmla="*/ 27 h 68"/>
              <a:gd name="T16" fmla="*/ 16 w 16"/>
              <a:gd name="T17" fmla="*/ 33 h 68"/>
              <a:gd name="T18" fmla="*/ 16 w 16"/>
              <a:gd name="T19" fmla="*/ 40 h 68"/>
              <a:gd name="T20" fmla="*/ 16 w 16"/>
              <a:gd name="T21" fmla="*/ 47 h 68"/>
              <a:gd name="T22" fmla="*/ 16 w 16"/>
              <a:gd name="T23" fmla="*/ 53 h 68"/>
              <a:gd name="T24" fmla="*/ 14 w 16"/>
              <a:gd name="T25" fmla="*/ 57 h 68"/>
              <a:gd name="T26" fmla="*/ 13 w 16"/>
              <a:gd name="T27" fmla="*/ 62 h 68"/>
              <a:gd name="T28" fmla="*/ 11 w 16"/>
              <a:gd name="T29" fmla="*/ 64 h 68"/>
              <a:gd name="T30" fmla="*/ 11 w 16"/>
              <a:gd name="T31" fmla="*/ 68 h 68"/>
              <a:gd name="T32" fmla="*/ 9 w 16"/>
              <a:gd name="T33" fmla="*/ 68 h 68"/>
              <a:gd name="T34" fmla="*/ 7 w 16"/>
              <a:gd name="T35" fmla="*/ 68 h 68"/>
              <a:gd name="T36" fmla="*/ 6 w 16"/>
              <a:gd name="T37" fmla="*/ 64 h 68"/>
              <a:gd name="T38" fmla="*/ 4 w 16"/>
              <a:gd name="T39" fmla="*/ 62 h 68"/>
              <a:gd name="T40" fmla="*/ 2 w 16"/>
              <a:gd name="T41" fmla="*/ 57 h 68"/>
              <a:gd name="T42" fmla="*/ 0 w 16"/>
              <a:gd name="T43" fmla="*/ 53 h 68"/>
              <a:gd name="T44" fmla="*/ 0 w 16"/>
              <a:gd name="T45" fmla="*/ 47 h 68"/>
              <a:gd name="T46" fmla="*/ 0 w 16"/>
              <a:gd name="T47" fmla="*/ 40 h 68"/>
              <a:gd name="T48" fmla="*/ 0 w 16"/>
              <a:gd name="T49" fmla="*/ 33 h 68"/>
              <a:gd name="T50" fmla="*/ 0 w 16"/>
              <a:gd name="T51" fmla="*/ 27 h 68"/>
              <a:gd name="T52" fmla="*/ 0 w 16"/>
              <a:gd name="T53" fmla="*/ 20 h 68"/>
              <a:gd name="T54" fmla="*/ 0 w 16"/>
              <a:gd name="T55" fmla="*/ 14 h 68"/>
              <a:gd name="T56" fmla="*/ 2 w 16"/>
              <a:gd name="T57" fmla="*/ 9 h 68"/>
              <a:gd name="T58" fmla="*/ 4 w 16"/>
              <a:gd name="T59" fmla="*/ 5 h 68"/>
              <a:gd name="T60" fmla="*/ 6 w 16"/>
              <a:gd name="T61" fmla="*/ 1 h 68"/>
              <a:gd name="T62" fmla="*/ 7 w 16"/>
              <a:gd name="T63" fmla="*/ 0 h 68"/>
              <a:gd name="T64" fmla="*/ 9 w 16"/>
              <a:gd name="T65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" h="68">
                <a:moveTo>
                  <a:pt x="9" y="0"/>
                </a:moveTo>
                <a:lnTo>
                  <a:pt x="11" y="0"/>
                </a:lnTo>
                <a:lnTo>
                  <a:pt x="11" y="1"/>
                </a:lnTo>
                <a:lnTo>
                  <a:pt x="13" y="5"/>
                </a:lnTo>
                <a:lnTo>
                  <a:pt x="14" y="9"/>
                </a:lnTo>
                <a:lnTo>
                  <a:pt x="16" y="14"/>
                </a:lnTo>
                <a:lnTo>
                  <a:pt x="16" y="20"/>
                </a:lnTo>
                <a:lnTo>
                  <a:pt x="16" y="27"/>
                </a:lnTo>
                <a:lnTo>
                  <a:pt x="16" y="33"/>
                </a:lnTo>
                <a:lnTo>
                  <a:pt x="16" y="40"/>
                </a:lnTo>
                <a:lnTo>
                  <a:pt x="16" y="47"/>
                </a:lnTo>
                <a:lnTo>
                  <a:pt x="16" y="53"/>
                </a:lnTo>
                <a:lnTo>
                  <a:pt x="14" y="57"/>
                </a:lnTo>
                <a:lnTo>
                  <a:pt x="13" y="62"/>
                </a:lnTo>
                <a:lnTo>
                  <a:pt x="11" y="64"/>
                </a:lnTo>
                <a:lnTo>
                  <a:pt x="11" y="68"/>
                </a:lnTo>
                <a:lnTo>
                  <a:pt x="9" y="68"/>
                </a:lnTo>
                <a:lnTo>
                  <a:pt x="7" y="68"/>
                </a:lnTo>
                <a:lnTo>
                  <a:pt x="6" y="64"/>
                </a:lnTo>
                <a:lnTo>
                  <a:pt x="4" y="62"/>
                </a:lnTo>
                <a:lnTo>
                  <a:pt x="2" y="57"/>
                </a:lnTo>
                <a:lnTo>
                  <a:pt x="0" y="53"/>
                </a:lnTo>
                <a:lnTo>
                  <a:pt x="0" y="47"/>
                </a:lnTo>
                <a:lnTo>
                  <a:pt x="0" y="40"/>
                </a:lnTo>
                <a:lnTo>
                  <a:pt x="0" y="33"/>
                </a:lnTo>
                <a:lnTo>
                  <a:pt x="0" y="27"/>
                </a:lnTo>
                <a:lnTo>
                  <a:pt x="0" y="20"/>
                </a:lnTo>
                <a:lnTo>
                  <a:pt x="0" y="14"/>
                </a:lnTo>
                <a:lnTo>
                  <a:pt x="2" y="9"/>
                </a:lnTo>
                <a:lnTo>
                  <a:pt x="4" y="5"/>
                </a:lnTo>
                <a:lnTo>
                  <a:pt x="6" y="1"/>
                </a:lnTo>
                <a:lnTo>
                  <a:pt x="7" y="0"/>
                </a:lnTo>
                <a:lnTo>
                  <a:pt x="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18" name="Freeform 1090"/>
          <p:cNvSpPr>
            <a:spLocks/>
          </p:cNvSpPr>
          <p:nvPr/>
        </p:nvSpPr>
        <p:spPr bwMode="auto">
          <a:xfrm>
            <a:off x="5785546" y="5739607"/>
            <a:ext cx="25538" cy="109272"/>
          </a:xfrm>
          <a:custGeom>
            <a:avLst/>
            <a:gdLst>
              <a:gd name="T0" fmla="*/ 9 w 16"/>
              <a:gd name="T1" fmla="*/ 0 h 68"/>
              <a:gd name="T2" fmla="*/ 11 w 16"/>
              <a:gd name="T3" fmla="*/ 0 h 68"/>
              <a:gd name="T4" fmla="*/ 11 w 16"/>
              <a:gd name="T5" fmla="*/ 1 h 68"/>
              <a:gd name="T6" fmla="*/ 13 w 16"/>
              <a:gd name="T7" fmla="*/ 5 h 68"/>
              <a:gd name="T8" fmla="*/ 14 w 16"/>
              <a:gd name="T9" fmla="*/ 9 h 68"/>
              <a:gd name="T10" fmla="*/ 16 w 16"/>
              <a:gd name="T11" fmla="*/ 14 h 68"/>
              <a:gd name="T12" fmla="*/ 16 w 16"/>
              <a:gd name="T13" fmla="*/ 20 h 68"/>
              <a:gd name="T14" fmla="*/ 16 w 16"/>
              <a:gd name="T15" fmla="*/ 27 h 68"/>
              <a:gd name="T16" fmla="*/ 16 w 16"/>
              <a:gd name="T17" fmla="*/ 33 h 68"/>
              <a:gd name="T18" fmla="*/ 16 w 16"/>
              <a:gd name="T19" fmla="*/ 40 h 68"/>
              <a:gd name="T20" fmla="*/ 16 w 16"/>
              <a:gd name="T21" fmla="*/ 47 h 68"/>
              <a:gd name="T22" fmla="*/ 16 w 16"/>
              <a:gd name="T23" fmla="*/ 53 h 68"/>
              <a:gd name="T24" fmla="*/ 14 w 16"/>
              <a:gd name="T25" fmla="*/ 57 h 68"/>
              <a:gd name="T26" fmla="*/ 13 w 16"/>
              <a:gd name="T27" fmla="*/ 62 h 68"/>
              <a:gd name="T28" fmla="*/ 11 w 16"/>
              <a:gd name="T29" fmla="*/ 64 h 68"/>
              <a:gd name="T30" fmla="*/ 11 w 16"/>
              <a:gd name="T31" fmla="*/ 68 h 68"/>
              <a:gd name="T32" fmla="*/ 9 w 16"/>
              <a:gd name="T33" fmla="*/ 68 h 68"/>
              <a:gd name="T34" fmla="*/ 7 w 16"/>
              <a:gd name="T35" fmla="*/ 68 h 68"/>
              <a:gd name="T36" fmla="*/ 6 w 16"/>
              <a:gd name="T37" fmla="*/ 64 h 68"/>
              <a:gd name="T38" fmla="*/ 4 w 16"/>
              <a:gd name="T39" fmla="*/ 62 h 68"/>
              <a:gd name="T40" fmla="*/ 2 w 16"/>
              <a:gd name="T41" fmla="*/ 57 h 68"/>
              <a:gd name="T42" fmla="*/ 0 w 16"/>
              <a:gd name="T43" fmla="*/ 53 h 68"/>
              <a:gd name="T44" fmla="*/ 0 w 16"/>
              <a:gd name="T45" fmla="*/ 47 h 68"/>
              <a:gd name="T46" fmla="*/ 0 w 16"/>
              <a:gd name="T47" fmla="*/ 40 h 68"/>
              <a:gd name="T48" fmla="*/ 0 w 16"/>
              <a:gd name="T49" fmla="*/ 33 h 68"/>
              <a:gd name="T50" fmla="*/ 0 w 16"/>
              <a:gd name="T51" fmla="*/ 27 h 68"/>
              <a:gd name="T52" fmla="*/ 0 w 16"/>
              <a:gd name="T53" fmla="*/ 20 h 68"/>
              <a:gd name="T54" fmla="*/ 0 w 16"/>
              <a:gd name="T55" fmla="*/ 14 h 68"/>
              <a:gd name="T56" fmla="*/ 2 w 16"/>
              <a:gd name="T57" fmla="*/ 9 h 68"/>
              <a:gd name="T58" fmla="*/ 4 w 16"/>
              <a:gd name="T59" fmla="*/ 5 h 68"/>
              <a:gd name="T60" fmla="*/ 6 w 16"/>
              <a:gd name="T61" fmla="*/ 1 h 68"/>
              <a:gd name="T62" fmla="*/ 7 w 16"/>
              <a:gd name="T63" fmla="*/ 0 h 68"/>
              <a:gd name="T64" fmla="*/ 9 w 16"/>
              <a:gd name="T65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" h="68">
                <a:moveTo>
                  <a:pt x="9" y="0"/>
                </a:moveTo>
                <a:lnTo>
                  <a:pt x="11" y="0"/>
                </a:lnTo>
                <a:lnTo>
                  <a:pt x="11" y="1"/>
                </a:lnTo>
                <a:lnTo>
                  <a:pt x="13" y="5"/>
                </a:lnTo>
                <a:lnTo>
                  <a:pt x="14" y="9"/>
                </a:lnTo>
                <a:lnTo>
                  <a:pt x="16" y="14"/>
                </a:lnTo>
                <a:lnTo>
                  <a:pt x="16" y="20"/>
                </a:lnTo>
                <a:lnTo>
                  <a:pt x="16" y="27"/>
                </a:lnTo>
                <a:lnTo>
                  <a:pt x="16" y="33"/>
                </a:lnTo>
                <a:lnTo>
                  <a:pt x="16" y="40"/>
                </a:lnTo>
                <a:lnTo>
                  <a:pt x="16" y="47"/>
                </a:lnTo>
                <a:lnTo>
                  <a:pt x="16" y="53"/>
                </a:lnTo>
                <a:lnTo>
                  <a:pt x="14" y="57"/>
                </a:lnTo>
                <a:lnTo>
                  <a:pt x="13" y="62"/>
                </a:lnTo>
                <a:lnTo>
                  <a:pt x="11" y="64"/>
                </a:lnTo>
                <a:lnTo>
                  <a:pt x="11" y="68"/>
                </a:lnTo>
                <a:lnTo>
                  <a:pt x="9" y="68"/>
                </a:lnTo>
                <a:lnTo>
                  <a:pt x="7" y="68"/>
                </a:lnTo>
                <a:lnTo>
                  <a:pt x="6" y="64"/>
                </a:lnTo>
                <a:lnTo>
                  <a:pt x="4" y="62"/>
                </a:lnTo>
                <a:lnTo>
                  <a:pt x="2" y="57"/>
                </a:lnTo>
                <a:lnTo>
                  <a:pt x="0" y="53"/>
                </a:lnTo>
                <a:lnTo>
                  <a:pt x="0" y="47"/>
                </a:lnTo>
                <a:lnTo>
                  <a:pt x="0" y="40"/>
                </a:lnTo>
                <a:lnTo>
                  <a:pt x="0" y="33"/>
                </a:lnTo>
                <a:lnTo>
                  <a:pt x="0" y="27"/>
                </a:lnTo>
                <a:lnTo>
                  <a:pt x="0" y="20"/>
                </a:lnTo>
                <a:lnTo>
                  <a:pt x="0" y="14"/>
                </a:lnTo>
                <a:lnTo>
                  <a:pt x="2" y="9"/>
                </a:lnTo>
                <a:lnTo>
                  <a:pt x="4" y="5"/>
                </a:lnTo>
                <a:lnTo>
                  <a:pt x="6" y="1"/>
                </a:lnTo>
                <a:lnTo>
                  <a:pt x="7" y="0"/>
                </a:lnTo>
                <a:lnTo>
                  <a:pt x="9" y="0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19" name="Freeform 1091"/>
          <p:cNvSpPr>
            <a:spLocks/>
          </p:cNvSpPr>
          <p:nvPr/>
        </p:nvSpPr>
        <p:spPr bwMode="auto">
          <a:xfrm>
            <a:off x="5785546" y="5848879"/>
            <a:ext cx="25538" cy="105569"/>
          </a:xfrm>
          <a:custGeom>
            <a:avLst/>
            <a:gdLst>
              <a:gd name="T0" fmla="*/ 9 w 16"/>
              <a:gd name="T1" fmla="*/ 0 h 67"/>
              <a:gd name="T2" fmla="*/ 11 w 16"/>
              <a:gd name="T3" fmla="*/ 1 h 67"/>
              <a:gd name="T4" fmla="*/ 11 w 16"/>
              <a:gd name="T5" fmla="*/ 3 h 67"/>
              <a:gd name="T6" fmla="*/ 13 w 16"/>
              <a:gd name="T7" fmla="*/ 5 h 67"/>
              <a:gd name="T8" fmla="*/ 14 w 16"/>
              <a:gd name="T9" fmla="*/ 11 h 67"/>
              <a:gd name="T10" fmla="*/ 16 w 16"/>
              <a:gd name="T11" fmla="*/ 14 h 67"/>
              <a:gd name="T12" fmla="*/ 16 w 16"/>
              <a:gd name="T13" fmla="*/ 22 h 67"/>
              <a:gd name="T14" fmla="*/ 16 w 16"/>
              <a:gd name="T15" fmla="*/ 27 h 67"/>
              <a:gd name="T16" fmla="*/ 16 w 16"/>
              <a:gd name="T17" fmla="*/ 34 h 67"/>
              <a:gd name="T18" fmla="*/ 16 w 16"/>
              <a:gd name="T19" fmla="*/ 42 h 67"/>
              <a:gd name="T20" fmla="*/ 16 w 16"/>
              <a:gd name="T21" fmla="*/ 47 h 67"/>
              <a:gd name="T22" fmla="*/ 16 w 16"/>
              <a:gd name="T23" fmla="*/ 53 h 67"/>
              <a:gd name="T24" fmla="*/ 14 w 16"/>
              <a:gd name="T25" fmla="*/ 58 h 67"/>
              <a:gd name="T26" fmla="*/ 13 w 16"/>
              <a:gd name="T27" fmla="*/ 62 h 67"/>
              <a:gd name="T28" fmla="*/ 11 w 16"/>
              <a:gd name="T29" fmla="*/ 66 h 67"/>
              <a:gd name="T30" fmla="*/ 11 w 16"/>
              <a:gd name="T31" fmla="*/ 67 h 67"/>
              <a:gd name="T32" fmla="*/ 9 w 16"/>
              <a:gd name="T33" fmla="*/ 67 h 67"/>
              <a:gd name="T34" fmla="*/ 7 w 16"/>
              <a:gd name="T35" fmla="*/ 67 h 67"/>
              <a:gd name="T36" fmla="*/ 6 w 16"/>
              <a:gd name="T37" fmla="*/ 66 h 67"/>
              <a:gd name="T38" fmla="*/ 4 w 16"/>
              <a:gd name="T39" fmla="*/ 62 h 67"/>
              <a:gd name="T40" fmla="*/ 2 w 16"/>
              <a:gd name="T41" fmla="*/ 58 h 67"/>
              <a:gd name="T42" fmla="*/ 0 w 16"/>
              <a:gd name="T43" fmla="*/ 53 h 67"/>
              <a:gd name="T44" fmla="*/ 0 w 16"/>
              <a:gd name="T45" fmla="*/ 47 h 67"/>
              <a:gd name="T46" fmla="*/ 0 w 16"/>
              <a:gd name="T47" fmla="*/ 42 h 67"/>
              <a:gd name="T48" fmla="*/ 0 w 16"/>
              <a:gd name="T49" fmla="*/ 34 h 67"/>
              <a:gd name="T50" fmla="*/ 0 w 16"/>
              <a:gd name="T51" fmla="*/ 27 h 67"/>
              <a:gd name="T52" fmla="*/ 0 w 16"/>
              <a:gd name="T53" fmla="*/ 22 h 67"/>
              <a:gd name="T54" fmla="*/ 0 w 16"/>
              <a:gd name="T55" fmla="*/ 14 h 67"/>
              <a:gd name="T56" fmla="*/ 2 w 16"/>
              <a:gd name="T57" fmla="*/ 11 h 67"/>
              <a:gd name="T58" fmla="*/ 4 w 16"/>
              <a:gd name="T59" fmla="*/ 5 h 67"/>
              <a:gd name="T60" fmla="*/ 6 w 16"/>
              <a:gd name="T61" fmla="*/ 3 h 67"/>
              <a:gd name="T62" fmla="*/ 7 w 16"/>
              <a:gd name="T63" fmla="*/ 1 h 67"/>
              <a:gd name="T64" fmla="*/ 9 w 16"/>
              <a:gd name="T65" fmla="*/ 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" h="67">
                <a:moveTo>
                  <a:pt x="9" y="0"/>
                </a:moveTo>
                <a:lnTo>
                  <a:pt x="11" y="1"/>
                </a:lnTo>
                <a:lnTo>
                  <a:pt x="11" y="3"/>
                </a:lnTo>
                <a:lnTo>
                  <a:pt x="13" y="5"/>
                </a:lnTo>
                <a:lnTo>
                  <a:pt x="14" y="11"/>
                </a:lnTo>
                <a:lnTo>
                  <a:pt x="16" y="14"/>
                </a:lnTo>
                <a:lnTo>
                  <a:pt x="16" y="22"/>
                </a:lnTo>
                <a:lnTo>
                  <a:pt x="16" y="27"/>
                </a:lnTo>
                <a:lnTo>
                  <a:pt x="16" y="34"/>
                </a:lnTo>
                <a:lnTo>
                  <a:pt x="16" y="42"/>
                </a:lnTo>
                <a:lnTo>
                  <a:pt x="16" y="47"/>
                </a:lnTo>
                <a:lnTo>
                  <a:pt x="16" y="53"/>
                </a:lnTo>
                <a:lnTo>
                  <a:pt x="14" y="58"/>
                </a:lnTo>
                <a:lnTo>
                  <a:pt x="13" y="62"/>
                </a:lnTo>
                <a:lnTo>
                  <a:pt x="11" y="66"/>
                </a:lnTo>
                <a:lnTo>
                  <a:pt x="11" y="67"/>
                </a:lnTo>
                <a:lnTo>
                  <a:pt x="9" y="67"/>
                </a:lnTo>
                <a:lnTo>
                  <a:pt x="7" y="67"/>
                </a:lnTo>
                <a:lnTo>
                  <a:pt x="6" y="66"/>
                </a:lnTo>
                <a:lnTo>
                  <a:pt x="4" y="62"/>
                </a:lnTo>
                <a:lnTo>
                  <a:pt x="2" y="58"/>
                </a:lnTo>
                <a:lnTo>
                  <a:pt x="0" y="53"/>
                </a:lnTo>
                <a:lnTo>
                  <a:pt x="0" y="47"/>
                </a:lnTo>
                <a:lnTo>
                  <a:pt x="0" y="42"/>
                </a:lnTo>
                <a:lnTo>
                  <a:pt x="0" y="34"/>
                </a:lnTo>
                <a:lnTo>
                  <a:pt x="0" y="27"/>
                </a:lnTo>
                <a:lnTo>
                  <a:pt x="0" y="22"/>
                </a:lnTo>
                <a:lnTo>
                  <a:pt x="0" y="14"/>
                </a:lnTo>
                <a:lnTo>
                  <a:pt x="2" y="11"/>
                </a:lnTo>
                <a:lnTo>
                  <a:pt x="4" y="5"/>
                </a:lnTo>
                <a:lnTo>
                  <a:pt x="6" y="3"/>
                </a:lnTo>
                <a:lnTo>
                  <a:pt x="7" y="1"/>
                </a:lnTo>
                <a:lnTo>
                  <a:pt x="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20" name="Freeform 1092"/>
          <p:cNvSpPr>
            <a:spLocks/>
          </p:cNvSpPr>
          <p:nvPr/>
        </p:nvSpPr>
        <p:spPr bwMode="auto">
          <a:xfrm>
            <a:off x="5785546" y="5848879"/>
            <a:ext cx="25538" cy="105569"/>
          </a:xfrm>
          <a:custGeom>
            <a:avLst/>
            <a:gdLst>
              <a:gd name="T0" fmla="*/ 9 w 16"/>
              <a:gd name="T1" fmla="*/ 0 h 67"/>
              <a:gd name="T2" fmla="*/ 11 w 16"/>
              <a:gd name="T3" fmla="*/ 1 h 67"/>
              <a:gd name="T4" fmla="*/ 11 w 16"/>
              <a:gd name="T5" fmla="*/ 3 h 67"/>
              <a:gd name="T6" fmla="*/ 13 w 16"/>
              <a:gd name="T7" fmla="*/ 5 h 67"/>
              <a:gd name="T8" fmla="*/ 14 w 16"/>
              <a:gd name="T9" fmla="*/ 11 h 67"/>
              <a:gd name="T10" fmla="*/ 16 w 16"/>
              <a:gd name="T11" fmla="*/ 14 h 67"/>
              <a:gd name="T12" fmla="*/ 16 w 16"/>
              <a:gd name="T13" fmla="*/ 22 h 67"/>
              <a:gd name="T14" fmla="*/ 16 w 16"/>
              <a:gd name="T15" fmla="*/ 27 h 67"/>
              <a:gd name="T16" fmla="*/ 16 w 16"/>
              <a:gd name="T17" fmla="*/ 34 h 67"/>
              <a:gd name="T18" fmla="*/ 16 w 16"/>
              <a:gd name="T19" fmla="*/ 42 h 67"/>
              <a:gd name="T20" fmla="*/ 16 w 16"/>
              <a:gd name="T21" fmla="*/ 47 h 67"/>
              <a:gd name="T22" fmla="*/ 16 w 16"/>
              <a:gd name="T23" fmla="*/ 53 h 67"/>
              <a:gd name="T24" fmla="*/ 14 w 16"/>
              <a:gd name="T25" fmla="*/ 58 h 67"/>
              <a:gd name="T26" fmla="*/ 13 w 16"/>
              <a:gd name="T27" fmla="*/ 62 h 67"/>
              <a:gd name="T28" fmla="*/ 11 w 16"/>
              <a:gd name="T29" fmla="*/ 66 h 67"/>
              <a:gd name="T30" fmla="*/ 11 w 16"/>
              <a:gd name="T31" fmla="*/ 67 h 67"/>
              <a:gd name="T32" fmla="*/ 9 w 16"/>
              <a:gd name="T33" fmla="*/ 67 h 67"/>
              <a:gd name="T34" fmla="*/ 7 w 16"/>
              <a:gd name="T35" fmla="*/ 67 h 67"/>
              <a:gd name="T36" fmla="*/ 6 w 16"/>
              <a:gd name="T37" fmla="*/ 66 h 67"/>
              <a:gd name="T38" fmla="*/ 4 w 16"/>
              <a:gd name="T39" fmla="*/ 62 h 67"/>
              <a:gd name="T40" fmla="*/ 2 w 16"/>
              <a:gd name="T41" fmla="*/ 58 h 67"/>
              <a:gd name="T42" fmla="*/ 0 w 16"/>
              <a:gd name="T43" fmla="*/ 53 h 67"/>
              <a:gd name="T44" fmla="*/ 0 w 16"/>
              <a:gd name="T45" fmla="*/ 47 h 67"/>
              <a:gd name="T46" fmla="*/ 0 w 16"/>
              <a:gd name="T47" fmla="*/ 42 h 67"/>
              <a:gd name="T48" fmla="*/ 0 w 16"/>
              <a:gd name="T49" fmla="*/ 34 h 67"/>
              <a:gd name="T50" fmla="*/ 0 w 16"/>
              <a:gd name="T51" fmla="*/ 27 h 67"/>
              <a:gd name="T52" fmla="*/ 0 w 16"/>
              <a:gd name="T53" fmla="*/ 22 h 67"/>
              <a:gd name="T54" fmla="*/ 0 w 16"/>
              <a:gd name="T55" fmla="*/ 14 h 67"/>
              <a:gd name="T56" fmla="*/ 2 w 16"/>
              <a:gd name="T57" fmla="*/ 11 h 67"/>
              <a:gd name="T58" fmla="*/ 4 w 16"/>
              <a:gd name="T59" fmla="*/ 5 h 67"/>
              <a:gd name="T60" fmla="*/ 6 w 16"/>
              <a:gd name="T61" fmla="*/ 3 h 67"/>
              <a:gd name="T62" fmla="*/ 7 w 16"/>
              <a:gd name="T63" fmla="*/ 1 h 67"/>
              <a:gd name="T64" fmla="*/ 9 w 16"/>
              <a:gd name="T65" fmla="*/ 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" h="67">
                <a:moveTo>
                  <a:pt x="9" y="0"/>
                </a:moveTo>
                <a:lnTo>
                  <a:pt x="11" y="1"/>
                </a:lnTo>
                <a:lnTo>
                  <a:pt x="11" y="3"/>
                </a:lnTo>
                <a:lnTo>
                  <a:pt x="13" y="5"/>
                </a:lnTo>
                <a:lnTo>
                  <a:pt x="14" y="11"/>
                </a:lnTo>
                <a:lnTo>
                  <a:pt x="16" y="14"/>
                </a:lnTo>
                <a:lnTo>
                  <a:pt x="16" y="22"/>
                </a:lnTo>
                <a:lnTo>
                  <a:pt x="16" y="27"/>
                </a:lnTo>
                <a:lnTo>
                  <a:pt x="16" y="34"/>
                </a:lnTo>
                <a:lnTo>
                  <a:pt x="16" y="42"/>
                </a:lnTo>
                <a:lnTo>
                  <a:pt x="16" y="47"/>
                </a:lnTo>
                <a:lnTo>
                  <a:pt x="16" y="53"/>
                </a:lnTo>
                <a:lnTo>
                  <a:pt x="14" y="58"/>
                </a:lnTo>
                <a:lnTo>
                  <a:pt x="13" y="62"/>
                </a:lnTo>
                <a:lnTo>
                  <a:pt x="11" y="66"/>
                </a:lnTo>
                <a:lnTo>
                  <a:pt x="11" y="67"/>
                </a:lnTo>
                <a:lnTo>
                  <a:pt x="9" y="67"/>
                </a:lnTo>
                <a:lnTo>
                  <a:pt x="7" y="67"/>
                </a:lnTo>
                <a:lnTo>
                  <a:pt x="6" y="66"/>
                </a:lnTo>
                <a:lnTo>
                  <a:pt x="4" y="62"/>
                </a:lnTo>
                <a:lnTo>
                  <a:pt x="2" y="58"/>
                </a:lnTo>
                <a:lnTo>
                  <a:pt x="0" y="53"/>
                </a:lnTo>
                <a:lnTo>
                  <a:pt x="0" y="47"/>
                </a:lnTo>
                <a:lnTo>
                  <a:pt x="0" y="42"/>
                </a:lnTo>
                <a:lnTo>
                  <a:pt x="0" y="34"/>
                </a:lnTo>
                <a:lnTo>
                  <a:pt x="0" y="27"/>
                </a:lnTo>
                <a:lnTo>
                  <a:pt x="0" y="22"/>
                </a:lnTo>
                <a:lnTo>
                  <a:pt x="0" y="14"/>
                </a:lnTo>
                <a:lnTo>
                  <a:pt x="2" y="11"/>
                </a:lnTo>
                <a:lnTo>
                  <a:pt x="4" y="5"/>
                </a:lnTo>
                <a:lnTo>
                  <a:pt x="6" y="3"/>
                </a:lnTo>
                <a:lnTo>
                  <a:pt x="7" y="1"/>
                </a:lnTo>
                <a:lnTo>
                  <a:pt x="9" y="0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21" name="Line 1093"/>
          <p:cNvSpPr>
            <a:spLocks noChangeShapeType="1"/>
          </p:cNvSpPr>
          <p:nvPr/>
        </p:nvSpPr>
        <p:spPr bwMode="auto">
          <a:xfrm flipV="1">
            <a:off x="5950566" y="5559955"/>
            <a:ext cx="1964" cy="153724"/>
          </a:xfrm>
          <a:prstGeom prst="line">
            <a:avLst/>
          </a:prstGeom>
          <a:noFill/>
          <a:ln w="9525">
            <a:solidFill>
              <a:srgbClr val="2522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22" name="Freeform 1094"/>
          <p:cNvSpPr>
            <a:spLocks/>
          </p:cNvSpPr>
          <p:nvPr/>
        </p:nvSpPr>
        <p:spPr bwMode="auto">
          <a:xfrm>
            <a:off x="5930920" y="5559955"/>
            <a:ext cx="39291" cy="72232"/>
          </a:xfrm>
          <a:custGeom>
            <a:avLst/>
            <a:gdLst>
              <a:gd name="T0" fmla="*/ 25 w 25"/>
              <a:gd name="T1" fmla="*/ 46 h 46"/>
              <a:gd name="T2" fmla="*/ 13 w 25"/>
              <a:gd name="T3" fmla="*/ 0 h 46"/>
              <a:gd name="T4" fmla="*/ 0 w 25"/>
              <a:gd name="T5" fmla="*/ 46 h 46"/>
              <a:gd name="T6" fmla="*/ 25 w 25"/>
              <a:gd name="T7" fmla="*/ 46 h 46"/>
              <a:gd name="T8" fmla="*/ 13 w 25"/>
              <a:gd name="T9" fmla="*/ 0 h 46"/>
              <a:gd name="T10" fmla="*/ 25 w 25"/>
              <a:gd name="T11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" h="46">
                <a:moveTo>
                  <a:pt x="25" y="46"/>
                </a:moveTo>
                <a:lnTo>
                  <a:pt x="13" y="0"/>
                </a:lnTo>
                <a:lnTo>
                  <a:pt x="0" y="46"/>
                </a:lnTo>
                <a:lnTo>
                  <a:pt x="25" y="46"/>
                </a:lnTo>
                <a:lnTo>
                  <a:pt x="13" y="0"/>
                </a:lnTo>
                <a:lnTo>
                  <a:pt x="25" y="46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23" name="Rectangle 1095"/>
          <p:cNvSpPr>
            <a:spLocks noChangeArrowheads="1"/>
          </p:cNvSpPr>
          <p:nvPr/>
        </p:nvSpPr>
        <p:spPr bwMode="auto">
          <a:xfrm>
            <a:off x="5976105" y="5821099"/>
            <a:ext cx="184666" cy="9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062"/>
            <a:r>
              <a:rPr kumimoji="1" lang="de-DE" sz="600">
                <a:solidFill>
                  <a:srgbClr val="000000"/>
                </a:solidFill>
              </a:rPr>
              <a:t>Wind</a:t>
            </a:r>
            <a:endParaRPr kumimoji="1" lang="de-DE" sz="1600"/>
          </a:p>
        </p:txBody>
      </p:sp>
      <p:sp>
        <p:nvSpPr>
          <p:cNvPr id="535624" name="Line 1096"/>
          <p:cNvSpPr>
            <a:spLocks noChangeShapeType="1"/>
          </p:cNvSpPr>
          <p:nvPr/>
        </p:nvSpPr>
        <p:spPr bwMode="auto">
          <a:xfrm>
            <a:off x="6704946" y="5524765"/>
            <a:ext cx="0" cy="474133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25" name="Line 1097"/>
          <p:cNvSpPr>
            <a:spLocks noChangeShapeType="1"/>
          </p:cNvSpPr>
          <p:nvPr/>
        </p:nvSpPr>
        <p:spPr bwMode="auto">
          <a:xfrm>
            <a:off x="6903363" y="5524765"/>
            <a:ext cx="0" cy="474133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26" name="Line 1098"/>
          <p:cNvSpPr>
            <a:spLocks noChangeShapeType="1"/>
          </p:cNvSpPr>
          <p:nvPr/>
        </p:nvSpPr>
        <p:spPr bwMode="auto">
          <a:xfrm>
            <a:off x="7103745" y="5524765"/>
            <a:ext cx="1965" cy="474133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27" name="Line 1099"/>
          <p:cNvSpPr>
            <a:spLocks noChangeShapeType="1"/>
          </p:cNvSpPr>
          <p:nvPr/>
        </p:nvSpPr>
        <p:spPr bwMode="auto">
          <a:xfrm>
            <a:off x="6502599" y="5524765"/>
            <a:ext cx="1965" cy="474133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28" name="Rectangle 1100"/>
          <p:cNvSpPr>
            <a:spLocks noChangeArrowheads="1"/>
          </p:cNvSpPr>
          <p:nvPr/>
        </p:nvSpPr>
        <p:spPr bwMode="auto">
          <a:xfrm>
            <a:off x="6300253" y="5524765"/>
            <a:ext cx="1007804" cy="474133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29" name="Rectangle 1101"/>
          <p:cNvSpPr>
            <a:spLocks noChangeArrowheads="1"/>
          </p:cNvSpPr>
          <p:nvPr/>
        </p:nvSpPr>
        <p:spPr bwMode="auto">
          <a:xfrm>
            <a:off x="6844427" y="5741459"/>
            <a:ext cx="115908" cy="21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30" name="Rectangle 1102"/>
          <p:cNvSpPr>
            <a:spLocks noChangeArrowheads="1"/>
          </p:cNvSpPr>
          <p:nvPr/>
        </p:nvSpPr>
        <p:spPr bwMode="auto">
          <a:xfrm>
            <a:off x="6844427" y="5741459"/>
            <a:ext cx="115908" cy="211138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31" name="Rectangle 1103"/>
          <p:cNvSpPr>
            <a:spLocks noChangeArrowheads="1"/>
          </p:cNvSpPr>
          <p:nvPr/>
        </p:nvSpPr>
        <p:spPr bwMode="auto">
          <a:xfrm>
            <a:off x="7046774" y="5741459"/>
            <a:ext cx="115907" cy="21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32" name="Rectangle 1104"/>
          <p:cNvSpPr>
            <a:spLocks noChangeArrowheads="1"/>
          </p:cNvSpPr>
          <p:nvPr/>
        </p:nvSpPr>
        <p:spPr bwMode="auto">
          <a:xfrm>
            <a:off x="7046774" y="5741459"/>
            <a:ext cx="115907" cy="211138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33" name="Rectangle 1105"/>
          <p:cNvSpPr>
            <a:spLocks noChangeArrowheads="1"/>
          </p:cNvSpPr>
          <p:nvPr/>
        </p:nvSpPr>
        <p:spPr bwMode="auto">
          <a:xfrm>
            <a:off x="7249121" y="5741459"/>
            <a:ext cx="115908" cy="21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34" name="Rectangle 1106"/>
          <p:cNvSpPr>
            <a:spLocks noChangeArrowheads="1"/>
          </p:cNvSpPr>
          <p:nvPr/>
        </p:nvSpPr>
        <p:spPr bwMode="auto">
          <a:xfrm>
            <a:off x="7249121" y="5741459"/>
            <a:ext cx="115908" cy="211138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35" name="Rectangle 1107"/>
          <p:cNvSpPr>
            <a:spLocks noChangeArrowheads="1"/>
          </p:cNvSpPr>
          <p:nvPr/>
        </p:nvSpPr>
        <p:spPr bwMode="auto">
          <a:xfrm>
            <a:off x="6644045" y="5741459"/>
            <a:ext cx="115908" cy="21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36" name="Rectangle 1108"/>
          <p:cNvSpPr>
            <a:spLocks noChangeArrowheads="1"/>
          </p:cNvSpPr>
          <p:nvPr/>
        </p:nvSpPr>
        <p:spPr bwMode="auto">
          <a:xfrm>
            <a:off x="6644045" y="5741459"/>
            <a:ext cx="115908" cy="211138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37" name="Rectangle 1109"/>
          <p:cNvSpPr>
            <a:spLocks noChangeArrowheads="1"/>
          </p:cNvSpPr>
          <p:nvPr/>
        </p:nvSpPr>
        <p:spPr bwMode="auto">
          <a:xfrm>
            <a:off x="6441699" y="5741459"/>
            <a:ext cx="117872" cy="21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38" name="Rectangle 1110"/>
          <p:cNvSpPr>
            <a:spLocks noChangeArrowheads="1"/>
          </p:cNvSpPr>
          <p:nvPr/>
        </p:nvSpPr>
        <p:spPr bwMode="auto">
          <a:xfrm>
            <a:off x="6441699" y="5741459"/>
            <a:ext cx="117872" cy="211138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39" name="Rectangle 1111"/>
          <p:cNvSpPr>
            <a:spLocks noChangeArrowheads="1"/>
          </p:cNvSpPr>
          <p:nvPr/>
        </p:nvSpPr>
        <p:spPr bwMode="auto">
          <a:xfrm>
            <a:off x="6241316" y="5741459"/>
            <a:ext cx="115907" cy="21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40" name="Rectangle 1112"/>
          <p:cNvSpPr>
            <a:spLocks noChangeArrowheads="1"/>
          </p:cNvSpPr>
          <p:nvPr/>
        </p:nvSpPr>
        <p:spPr bwMode="auto">
          <a:xfrm>
            <a:off x="6241316" y="5741459"/>
            <a:ext cx="115907" cy="211138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41" name="Freeform 1113"/>
          <p:cNvSpPr>
            <a:spLocks/>
          </p:cNvSpPr>
          <p:nvPr/>
        </p:nvSpPr>
        <p:spPr bwMode="auto">
          <a:xfrm>
            <a:off x="6441699" y="5745163"/>
            <a:ext cx="113943" cy="83344"/>
          </a:xfrm>
          <a:custGeom>
            <a:avLst/>
            <a:gdLst>
              <a:gd name="T0" fmla="*/ 0 w 72"/>
              <a:gd name="T1" fmla="*/ 0 h 52"/>
              <a:gd name="T2" fmla="*/ 36 w 72"/>
              <a:gd name="T3" fmla="*/ 52 h 52"/>
              <a:gd name="T4" fmla="*/ 72 w 72"/>
              <a:gd name="T5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2" h="52">
                <a:moveTo>
                  <a:pt x="0" y="0"/>
                </a:moveTo>
                <a:lnTo>
                  <a:pt x="36" y="52"/>
                </a:lnTo>
                <a:lnTo>
                  <a:pt x="72" y="0"/>
                </a:lnTo>
              </a:path>
            </a:pathLst>
          </a:custGeom>
          <a:noFill/>
          <a:ln w="6350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42" name="Rectangle 1114"/>
          <p:cNvSpPr>
            <a:spLocks noChangeArrowheads="1"/>
          </p:cNvSpPr>
          <p:nvPr/>
        </p:nvSpPr>
        <p:spPr bwMode="auto">
          <a:xfrm>
            <a:off x="6657797" y="5821099"/>
            <a:ext cx="102156" cy="9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062"/>
            <a:r>
              <a:rPr kumimoji="1" lang="de-DE" sz="600">
                <a:solidFill>
                  <a:srgbClr val="000000"/>
                </a:solidFill>
              </a:rPr>
              <a:t>BZ</a:t>
            </a:r>
            <a:endParaRPr kumimoji="1" lang="de-DE" sz="1600"/>
          </a:p>
        </p:txBody>
      </p:sp>
      <p:sp>
        <p:nvSpPr>
          <p:cNvPr id="535643" name="Rectangle 1115"/>
          <p:cNvSpPr>
            <a:spLocks noChangeArrowheads="1"/>
          </p:cNvSpPr>
          <p:nvPr/>
        </p:nvSpPr>
        <p:spPr bwMode="auto">
          <a:xfrm>
            <a:off x="6455449" y="5821099"/>
            <a:ext cx="102156" cy="9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062"/>
            <a:r>
              <a:rPr kumimoji="1" lang="de-DE" sz="600">
                <a:solidFill>
                  <a:srgbClr val="000000"/>
                </a:solidFill>
              </a:rPr>
              <a:t>PV</a:t>
            </a:r>
            <a:endParaRPr kumimoji="1" lang="de-DE" sz="1600"/>
          </a:p>
        </p:txBody>
      </p:sp>
      <p:sp>
        <p:nvSpPr>
          <p:cNvPr id="535644" name="Line 1116"/>
          <p:cNvSpPr>
            <a:spLocks noChangeShapeType="1"/>
          </p:cNvSpPr>
          <p:nvPr/>
        </p:nvSpPr>
        <p:spPr bwMode="auto">
          <a:xfrm>
            <a:off x="8093869" y="5524765"/>
            <a:ext cx="1965" cy="474133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45" name="Line 1117"/>
          <p:cNvSpPr>
            <a:spLocks noChangeShapeType="1"/>
          </p:cNvSpPr>
          <p:nvPr/>
        </p:nvSpPr>
        <p:spPr bwMode="auto">
          <a:xfrm>
            <a:off x="8317825" y="5521061"/>
            <a:ext cx="1965" cy="474133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46" name="Line 1118"/>
          <p:cNvSpPr>
            <a:spLocks noChangeShapeType="1"/>
          </p:cNvSpPr>
          <p:nvPr/>
        </p:nvSpPr>
        <p:spPr bwMode="auto">
          <a:xfrm>
            <a:off x="7864020" y="5524765"/>
            <a:ext cx="1964" cy="474133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47" name="Rectangle 1119"/>
          <p:cNvSpPr>
            <a:spLocks noChangeArrowheads="1"/>
          </p:cNvSpPr>
          <p:nvPr/>
        </p:nvSpPr>
        <p:spPr bwMode="auto">
          <a:xfrm>
            <a:off x="7663638" y="5524765"/>
            <a:ext cx="874216" cy="474133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48" name="Rectangle 1120"/>
          <p:cNvSpPr>
            <a:spLocks noChangeArrowheads="1"/>
          </p:cNvSpPr>
          <p:nvPr/>
        </p:nvSpPr>
        <p:spPr bwMode="auto">
          <a:xfrm>
            <a:off x="8260854" y="5741458"/>
            <a:ext cx="117872" cy="20928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49" name="Rectangle 1121"/>
          <p:cNvSpPr>
            <a:spLocks noChangeArrowheads="1"/>
          </p:cNvSpPr>
          <p:nvPr/>
        </p:nvSpPr>
        <p:spPr bwMode="auto">
          <a:xfrm>
            <a:off x="8260854" y="5741458"/>
            <a:ext cx="117872" cy="209286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50" name="Rectangle 1122"/>
          <p:cNvSpPr>
            <a:spLocks noChangeArrowheads="1"/>
          </p:cNvSpPr>
          <p:nvPr/>
        </p:nvSpPr>
        <p:spPr bwMode="auto">
          <a:xfrm>
            <a:off x="8005466" y="5741459"/>
            <a:ext cx="176808" cy="21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51" name="Rectangle 1123"/>
          <p:cNvSpPr>
            <a:spLocks noChangeArrowheads="1"/>
          </p:cNvSpPr>
          <p:nvPr/>
        </p:nvSpPr>
        <p:spPr bwMode="auto">
          <a:xfrm>
            <a:off x="8005466" y="5741459"/>
            <a:ext cx="176808" cy="211138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52" name="Rectangle 1124"/>
          <p:cNvSpPr>
            <a:spLocks noChangeArrowheads="1"/>
          </p:cNvSpPr>
          <p:nvPr/>
        </p:nvSpPr>
        <p:spPr bwMode="auto">
          <a:xfrm>
            <a:off x="8476953" y="5741459"/>
            <a:ext cx="117872" cy="21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53" name="Rectangle 1125"/>
          <p:cNvSpPr>
            <a:spLocks noChangeArrowheads="1"/>
          </p:cNvSpPr>
          <p:nvPr/>
        </p:nvSpPr>
        <p:spPr bwMode="auto">
          <a:xfrm>
            <a:off x="8476953" y="5741459"/>
            <a:ext cx="117872" cy="211138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54" name="Rectangle 1126"/>
          <p:cNvSpPr>
            <a:spLocks noChangeArrowheads="1"/>
          </p:cNvSpPr>
          <p:nvPr/>
        </p:nvSpPr>
        <p:spPr bwMode="auto">
          <a:xfrm>
            <a:off x="7805083" y="5741459"/>
            <a:ext cx="115907" cy="21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55" name="Rectangle 1127"/>
          <p:cNvSpPr>
            <a:spLocks noChangeArrowheads="1"/>
          </p:cNvSpPr>
          <p:nvPr/>
        </p:nvSpPr>
        <p:spPr bwMode="auto">
          <a:xfrm>
            <a:off x="7805083" y="5741459"/>
            <a:ext cx="115907" cy="211138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56" name="Rectangle 1128"/>
          <p:cNvSpPr>
            <a:spLocks noChangeArrowheads="1"/>
          </p:cNvSpPr>
          <p:nvPr/>
        </p:nvSpPr>
        <p:spPr bwMode="auto">
          <a:xfrm>
            <a:off x="7606666" y="5741459"/>
            <a:ext cx="113943" cy="211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57" name="Rectangle 1129"/>
          <p:cNvSpPr>
            <a:spLocks noChangeArrowheads="1"/>
          </p:cNvSpPr>
          <p:nvPr/>
        </p:nvSpPr>
        <p:spPr bwMode="auto">
          <a:xfrm>
            <a:off x="7606666" y="5741459"/>
            <a:ext cx="113943" cy="211138"/>
          </a:xfrm>
          <a:prstGeom prst="rect">
            <a:avLst/>
          </a:prstGeom>
          <a:noFill/>
          <a:ln w="6350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58" name="Line 1130"/>
          <p:cNvSpPr>
            <a:spLocks noChangeShapeType="1"/>
          </p:cNvSpPr>
          <p:nvPr/>
        </p:nvSpPr>
        <p:spPr bwMode="auto">
          <a:xfrm>
            <a:off x="8441592" y="5848879"/>
            <a:ext cx="35362" cy="1853"/>
          </a:xfrm>
          <a:prstGeom prst="line">
            <a:avLst/>
          </a:prstGeom>
          <a:noFill/>
          <a:ln w="11113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59" name="Freeform 1131"/>
          <p:cNvSpPr>
            <a:spLocks/>
          </p:cNvSpPr>
          <p:nvPr/>
        </p:nvSpPr>
        <p:spPr bwMode="auto">
          <a:xfrm>
            <a:off x="7805083" y="5745163"/>
            <a:ext cx="115907" cy="83344"/>
          </a:xfrm>
          <a:custGeom>
            <a:avLst/>
            <a:gdLst>
              <a:gd name="T0" fmla="*/ 0 w 74"/>
              <a:gd name="T1" fmla="*/ 0 h 52"/>
              <a:gd name="T2" fmla="*/ 38 w 74"/>
              <a:gd name="T3" fmla="*/ 52 h 52"/>
              <a:gd name="T4" fmla="*/ 74 w 74"/>
              <a:gd name="T5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4" h="52">
                <a:moveTo>
                  <a:pt x="0" y="0"/>
                </a:moveTo>
                <a:lnTo>
                  <a:pt x="38" y="52"/>
                </a:lnTo>
                <a:lnTo>
                  <a:pt x="74" y="0"/>
                </a:lnTo>
              </a:path>
            </a:pathLst>
          </a:custGeom>
          <a:noFill/>
          <a:ln w="6350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60" name="Rectangle 1132"/>
          <p:cNvSpPr>
            <a:spLocks noChangeArrowheads="1"/>
          </p:cNvSpPr>
          <p:nvPr/>
        </p:nvSpPr>
        <p:spPr bwMode="auto">
          <a:xfrm>
            <a:off x="8019217" y="5821099"/>
            <a:ext cx="182702" cy="9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062"/>
            <a:r>
              <a:rPr kumimoji="1" lang="de-DE" sz="600">
                <a:solidFill>
                  <a:srgbClr val="000000"/>
                </a:solidFill>
              </a:rPr>
              <a:t>KWK</a:t>
            </a:r>
            <a:endParaRPr kumimoji="1" lang="de-DE" sz="1600"/>
          </a:p>
        </p:txBody>
      </p:sp>
      <p:sp>
        <p:nvSpPr>
          <p:cNvPr id="535661" name="Freeform 1133"/>
          <p:cNvSpPr>
            <a:spLocks/>
          </p:cNvSpPr>
          <p:nvPr/>
        </p:nvSpPr>
        <p:spPr bwMode="auto">
          <a:xfrm>
            <a:off x="8425875" y="5739607"/>
            <a:ext cx="29467" cy="109272"/>
          </a:xfrm>
          <a:custGeom>
            <a:avLst/>
            <a:gdLst>
              <a:gd name="T0" fmla="*/ 9 w 18"/>
              <a:gd name="T1" fmla="*/ 0 h 68"/>
              <a:gd name="T2" fmla="*/ 11 w 18"/>
              <a:gd name="T3" fmla="*/ 0 h 68"/>
              <a:gd name="T4" fmla="*/ 13 w 18"/>
              <a:gd name="T5" fmla="*/ 1 h 68"/>
              <a:gd name="T6" fmla="*/ 14 w 18"/>
              <a:gd name="T7" fmla="*/ 5 h 68"/>
              <a:gd name="T8" fmla="*/ 16 w 18"/>
              <a:gd name="T9" fmla="*/ 9 h 68"/>
              <a:gd name="T10" fmla="*/ 16 w 18"/>
              <a:gd name="T11" fmla="*/ 14 h 68"/>
              <a:gd name="T12" fmla="*/ 18 w 18"/>
              <a:gd name="T13" fmla="*/ 20 h 68"/>
              <a:gd name="T14" fmla="*/ 18 w 18"/>
              <a:gd name="T15" fmla="*/ 27 h 68"/>
              <a:gd name="T16" fmla="*/ 18 w 18"/>
              <a:gd name="T17" fmla="*/ 33 h 68"/>
              <a:gd name="T18" fmla="*/ 18 w 18"/>
              <a:gd name="T19" fmla="*/ 40 h 68"/>
              <a:gd name="T20" fmla="*/ 18 w 18"/>
              <a:gd name="T21" fmla="*/ 47 h 68"/>
              <a:gd name="T22" fmla="*/ 16 w 18"/>
              <a:gd name="T23" fmla="*/ 53 h 68"/>
              <a:gd name="T24" fmla="*/ 16 w 18"/>
              <a:gd name="T25" fmla="*/ 57 h 68"/>
              <a:gd name="T26" fmla="*/ 14 w 18"/>
              <a:gd name="T27" fmla="*/ 62 h 68"/>
              <a:gd name="T28" fmla="*/ 13 w 18"/>
              <a:gd name="T29" fmla="*/ 64 h 68"/>
              <a:gd name="T30" fmla="*/ 11 w 18"/>
              <a:gd name="T31" fmla="*/ 68 h 68"/>
              <a:gd name="T32" fmla="*/ 9 w 18"/>
              <a:gd name="T33" fmla="*/ 68 h 68"/>
              <a:gd name="T34" fmla="*/ 7 w 18"/>
              <a:gd name="T35" fmla="*/ 68 h 68"/>
              <a:gd name="T36" fmla="*/ 5 w 18"/>
              <a:gd name="T37" fmla="*/ 64 h 68"/>
              <a:gd name="T38" fmla="*/ 4 w 18"/>
              <a:gd name="T39" fmla="*/ 62 h 68"/>
              <a:gd name="T40" fmla="*/ 4 w 18"/>
              <a:gd name="T41" fmla="*/ 57 h 68"/>
              <a:gd name="T42" fmla="*/ 2 w 18"/>
              <a:gd name="T43" fmla="*/ 53 h 68"/>
              <a:gd name="T44" fmla="*/ 2 w 18"/>
              <a:gd name="T45" fmla="*/ 47 h 68"/>
              <a:gd name="T46" fmla="*/ 0 w 18"/>
              <a:gd name="T47" fmla="*/ 40 h 68"/>
              <a:gd name="T48" fmla="*/ 0 w 18"/>
              <a:gd name="T49" fmla="*/ 33 h 68"/>
              <a:gd name="T50" fmla="*/ 0 w 18"/>
              <a:gd name="T51" fmla="*/ 27 h 68"/>
              <a:gd name="T52" fmla="*/ 2 w 18"/>
              <a:gd name="T53" fmla="*/ 20 h 68"/>
              <a:gd name="T54" fmla="*/ 2 w 18"/>
              <a:gd name="T55" fmla="*/ 14 h 68"/>
              <a:gd name="T56" fmla="*/ 4 w 18"/>
              <a:gd name="T57" fmla="*/ 9 h 68"/>
              <a:gd name="T58" fmla="*/ 4 w 18"/>
              <a:gd name="T59" fmla="*/ 5 h 68"/>
              <a:gd name="T60" fmla="*/ 5 w 18"/>
              <a:gd name="T61" fmla="*/ 1 h 68"/>
              <a:gd name="T62" fmla="*/ 7 w 18"/>
              <a:gd name="T63" fmla="*/ 0 h 68"/>
              <a:gd name="T64" fmla="*/ 9 w 18"/>
              <a:gd name="T65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8" h="68">
                <a:moveTo>
                  <a:pt x="9" y="0"/>
                </a:moveTo>
                <a:lnTo>
                  <a:pt x="11" y="0"/>
                </a:lnTo>
                <a:lnTo>
                  <a:pt x="13" y="1"/>
                </a:lnTo>
                <a:lnTo>
                  <a:pt x="14" y="5"/>
                </a:lnTo>
                <a:lnTo>
                  <a:pt x="16" y="9"/>
                </a:lnTo>
                <a:lnTo>
                  <a:pt x="16" y="14"/>
                </a:lnTo>
                <a:lnTo>
                  <a:pt x="18" y="20"/>
                </a:lnTo>
                <a:lnTo>
                  <a:pt x="18" y="27"/>
                </a:lnTo>
                <a:lnTo>
                  <a:pt x="18" y="33"/>
                </a:lnTo>
                <a:lnTo>
                  <a:pt x="18" y="40"/>
                </a:lnTo>
                <a:lnTo>
                  <a:pt x="18" y="47"/>
                </a:lnTo>
                <a:lnTo>
                  <a:pt x="16" y="53"/>
                </a:lnTo>
                <a:lnTo>
                  <a:pt x="16" y="57"/>
                </a:lnTo>
                <a:lnTo>
                  <a:pt x="14" y="62"/>
                </a:lnTo>
                <a:lnTo>
                  <a:pt x="13" y="64"/>
                </a:lnTo>
                <a:lnTo>
                  <a:pt x="11" y="68"/>
                </a:lnTo>
                <a:lnTo>
                  <a:pt x="9" y="68"/>
                </a:lnTo>
                <a:lnTo>
                  <a:pt x="7" y="68"/>
                </a:lnTo>
                <a:lnTo>
                  <a:pt x="5" y="64"/>
                </a:lnTo>
                <a:lnTo>
                  <a:pt x="4" y="62"/>
                </a:lnTo>
                <a:lnTo>
                  <a:pt x="4" y="57"/>
                </a:lnTo>
                <a:lnTo>
                  <a:pt x="2" y="53"/>
                </a:lnTo>
                <a:lnTo>
                  <a:pt x="2" y="47"/>
                </a:lnTo>
                <a:lnTo>
                  <a:pt x="0" y="40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2" y="14"/>
                </a:lnTo>
                <a:lnTo>
                  <a:pt x="4" y="9"/>
                </a:lnTo>
                <a:lnTo>
                  <a:pt x="4" y="5"/>
                </a:lnTo>
                <a:lnTo>
                  <a:pt x="5" y="1"/>
                </a:lnTo>
                <a:lnTo>
                  <a:pt x="7" y="0"/>
                </a:lnTo>
                <a:lnTo>
                  <a:pt x="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62" name="Freeform 1134"/>
          <p:cNvSpPr>
            <a:spLocks/>
          </p:cNvSpPr>
          <p:nvPr/>
        </p:nvSpPr>
        <p:spPr bwMode="auto">
          <a:xfrm>
            <a:off x="8425875" y="5739607"/>
            <a:ext cx="29467" cy="109272"/>
          </a:xfrm>
          <a:custGeom>
            <a:avLst/>
            <a:gdLst>
              <a:gd name="T0" fmla="*/ 9 w 18"/>
              <a:gd name="T1" fmla="*/ 0 h 68"/>
              <a:gd name="T2" fmla="*/ 11 w 18"/>
              <a:gd name="T3" fmla="*/ 0 h 68"/>
              <a:gd name="T4" fmla="*/ 13 w 18"/>
              <a:gd name="T5" fmla="*/ 1 h 68"/>
              <a:gd name="T6" fmla="*/ 14 w 18"/>
              <a:gd name="T7" fmla="*/ 5 h 68"/>
              <a:gd name="T8" fmla="*/ 16 w 18"/>
              <a:gd name="T9" fmla="*/ 9 h 68"/>
              <a:gd name="T10" fmla="*/ 16 w 18"/>
              <a:gd name="T11" fmla="*/ 14 h 68"/>
              <a:gd name="T12" fmla="*/ 18 w 18"/>
              <a:gd name="T13" fmla="*/ 20 h 68"/>
              <a:gd name="T14" fmla="*/ 18 w 18"/>
              <a:gd name="T15" fmla="*/ 27 h 68"/>
              <a:gd name="T16" fmla="*/ 18 w 18"/>
              <a:gd name="T17" fmla="*/ 33 h 68"/>
              <a:gd name="T18" fmla="*/ 18 w 18"/>
              <a:gd name="T19" fmla="*/ 40 h 68"/>
              <a:gd name="T20" fmla="*/ 18 w 18"/>
              <a:gd name="T21" fmla="*/ 47 h 68"/>
              <a:gd name="T22" fmla="*/ 16 w 18"/>
              <a:gd name="T23" fmla="*/ 53 h 68"/>
              <a:gd name="T24" fmla="*/ 16 w 18"/>
              <a:gd name="T25" fmla="*/ 57 h 68"/>
              <a:gd name="T26" fmla="*/ 14 w 18"/>
              <a:gd name="T27" fmla="*/ 62 h 68"/>
              <a:gd name="T28" fmla="*/ 13 w 18"/>
              <a:gd name="T29" fmla="*/ 64 h 68"/>
              <a:gd name="T30" fmla="*/ 11 w 18"/>
              <a:gd name="T31" fmla="*/ 68 h 68"/>
              <a:gd name="T32" fmla="*/ 9 w 18"/>
              <a:gd name="T33" fmla="*/ 68 h 68"/>
              <a:gd name="T34" fmla="*/ 7 w 18"/>
              <a:gd name="T35" fmla="*/ 68 h 68"/>
              <a:gd name="T36" fmla="*/ 5 w 18"/>
              <a:gd name="T37" fmla="*/ 64 h 68"/>
              <a:gd name="T38" fmla="*/ 4 w 18"/>
              <a:gd name="T39" fmla="*/ 62 h 68"/>
              <a:gd name="T40" fmla="*/ 4 w 18"/>
              <a:gd name="T41" fmla="*/ 57 h 68"/>
              <a:gd name="T42" fmla="*/ 2 w 18"/>
              <a:gd name="T43" fmla="*/ 53 h 68"/>
              <a:gd name="T44" fmla="*/ 2 w 18"/>
              <a:gd name="T45" fmla="*/ 47 h 68"/>
              <a:gd name="T46" fmla="*/ 0 w 18"/>
              <a:gd name="T47" fmla="*/ 40 h 68"/>
              <a:gd name="T48" fmla="*/ 0 w 18"/>
              <a:gd name="T49" fmla="*/ 33 h 68"/>
              <a:gd name="T50" fmla="*/ 0 w 18"/>
              <a:gd name="T51" fmla="*/ 27 h 68"/>
              <a:gd name="T52" fmla="*/ 2 w 18"/>
              <a:gd name="T53" fmla="*/ 20 h 68"/>
              <a:gd name="T54" fmla="*/ 2 w 18"/>
              <a:gd name="T55" fmla="*/ 14 h 68"/>
              <a:gd name="T56" fmla="*/ 4 w 18"/>
              <a:gd name="T57" fmla="*/ 9 h 68"/>
              <a:gd name="T58" fmla="*/ 4 w 18"/>
              <a:gd name="T59" fmla="*/ 5 h 68"/>
              <a:gd name="T60" fmla="*/ 5 w 18"/>
              <a:gd name="T61" fmla="*/ 1 h 68"/>
              <a:gd name="T62" fmla="*/ 7 w 18"/>
              <a:gd name="T63" fmla="*/ 0 h 68"/>
              <a:gd name="T64" fmla="*/ 9 w 18"/>
              <a:gd name="T65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8" h="68">
                <a:moveTo>
                  <a:pt x="9" y="0"/>
                </a:moveTo>
                <a:lnTo>
                  <a:pt x="11" y="0"/>
                </a:lnTo>
                <a:lnTo>
                  <a:pt x="13" y="1"/>
                </a:lnTo>
                <a:lnTo>
                  <a:pt x="14" y="5"/>
                </a:lnTo>
                <a:lnTo>
                  <a:pt x="16" y="9"/>
                </a:lnTo>
                <a:lnTo>
                  <a:pt x="16" y="14"/>
                </a:lnTo>
                <a:lnTo>
                  <a:pt x="18" y="20"/>
                </a:lnTo>
                <a:lnTo>
                  <a:pt x="18" y="27"/>
                </a:lnTo>
                <a:lnTo>
                  <a:pt x="18" y="33"/>
                </a:lnTo>
                <a:lnTo>
                  <a:pt x="18" y="40"/>
                </a:lnTo>
                <a:lnTo>
                  <a:pt x="18" y="47"/>
                </a:lnTo>
                <a:lnTo>
                  <a:pt x="16" y="53"/>
                </a:lnTo>
                <a:lnTo>
                  <a:pt x="16" y="57"/>
                </a:lnTo>
                <a:lnTo>
                  <a:pt x="14" y="62"/>
                </a:lnTo>
                <a:lnTo>
                  <a:pt x="13" y="64"/>
                </a:lnTo>
                <a:lnTo>
                  <a:pt x="11" y="68"/>
                </a:lnTo>
                <a:lnTo>
                  <a:pt x="9" y="68"/>
                </a:lnTo>
                <a:lnTo>
                  <a:pt x="7" y="68"/>
                </a:lnTo>
                <a:lnTo>
                  <a:pt x="5" y="64"/>
                </a:lnTo>
                <a:lnTo>
                  <a:pt x="4" y="62"/>
                </a:lnTo>
                <a:lnTo>
                  <a:pt x="4" y="57"/>
                </a:lnTo>
                <a:lnTo>
                  <a:pt x="2" y="53"/>
                </a:lnTo>
                <a:lnTo>
                  <a:pt x="2" y="47"/>
                </a:lnTo>
                <a:lnTo>
                  <a:pt x="0" y="40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2" y="14"/>
                </a:lnTo>
                <a:lnTo>
                  <a:pt x="4" y="9"/>
                </a:lnTo>
                <a:lnTo>
                  <a:pt x="4" y="5"/>
                </a:lnTo>
                <a:lnTo>
                  <a:pt x="5" y="1"/>
                </a:lnTo>
                <a:lnTo>
                  <a:pt x="7" y="0"/>
                </a:lnTo>
                <a:lnTo>
                  <a:pt x="9" y="0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63" name="Freeform 1135"/>
          <p:cNvSpPr>
            <a:spLocks/>
          </p:cNvSpPr>
          <p:nvPr/>
        </p:nvSpPr>
        <p:spPr bwMode="auto">
          <a:xfrm>
            <a:off x="8425875" y="5848879"/>
            <a:ext cx="29467" cy="105569"/>
          </a:xfrm>
          <a:custGeom>
            <a:avLst/>
            <a:gdLst>
              <a:gd name="T0" fmla="*/ 9 w 18"/>
              <a:gd name="T1" fmla="*/ 0 h 67"/>
              <a:gd name="T2" fmla="*/ 11 w 18"/>
              <a:gd name="T3" fmla="*/ 1 h 67"/>
              <a:gd name="T4" fmla="*/ 13 w 18"/>
              <a:gd name="T5" fmla="*/ 3 h 67"/>
              <a:gd name="T6" fmla="*/ 14 w 18"/>
              <a:gd name="T7" fmla="*/ 5 h 67"/>
              <a:gd name="T8" fmla="*/ 16 w 18"/>
              <a:gd name="T9" fmla="*/ 11 h 67"/>
              <a:gd name="T10" fmla="*/ 16 w 18"/>
              <a:gd name="T11" fmla="*/ 14 h 67"/>
              <a:gd name="T12" fmla="*/ 18 w 18"/>
              <a:gd name="T13" fmla="*/ 22 h 67"/>
              <a:gd name="T14" fmla="*/ 18 w 18"/>
              <a:gd name="T15" fmla="*/ 27 h 67"/>
              <a:gd name="T16" fmla="*/ 18 w 18"/>
              <a:gd name="T17" fmla="*/ 34 h 67"/>
              <a:gd name="T18" fmla="*/ 18 w 18"/>
              <a:gd name="T19" fmla="*/ 42 h 67"/>
              <a:gd name="T20" fmla="*/ 18 w 18"/>
              <a:gd name="T21" fmla="*/ 47 h 67"/>
              <a:gd name="T22" fmla="*/ 16 w 18"/>
              <a:gd name="T23" fmla="*/ 53 h 67"/>
              <a:gd name="T24" fmla="*/ 16 w 18"/>
              <a:gd name="T25" fmla="*/ 58 h 67"/>
              <a:gd name="T26" fmla="*/ 14 w 18"/>
              <a:gd name="T27" fmla="*/ 62 h 67"/>
              <a:gd name="T28" fmla="*/ 13 w 18"/>
              <a:gd name="T29" fmla="*/ 66 h 67"/>
              <a:gd name="T30" fmla="*/ 11 w 18"/>
              <a:gd name="T31" fmla="*/ 67 h 67"/>
              <a:gd name="T32" fmla="*/ 9 w 18"/>
              <a:gd name="T33" fmla="*/ 67 h 67"/>
              <a:gd name="T34" fmla="*/ 7 w 18"/>
              <a:gd name="T35" fmla="*/ 67 h 67"/>
              <a:gd name="T36" fmla="*/ 5 w 18"/>
              <a:gd name="T37" fmla="*/ 66 h 67"/>
              <a:gd name="T38" fmla="*/ 4 w 18"/>
              <a:gd name="T39" fmla="*/ 62 h 67"/>
              <a:gd name="T40" fmla="*/ 4 w 18"/>
              <a:gd name="T41" fmla="*/ 58 h 67"/>
              <a:gd name="T42" fmla="*/ 2 w 18"/>
              <a:gd name="T43" fmla="*/ 53 h 67"/>
              <a:gd name="T44" fmla="*/ 2 w 18"/>
              <a:gd name="T45" fmla="*/ 47 h 67"/>
              <a:gd name="T46" fmla="*/ 0 w 18"/>
              <a:gd name="T47" fmla="*/ 42 h 67"/>
              <a:gd name="T48" fmla="*/ 0 w 18"/>
              <a:gd name="T49" fmla="*/ 34 h 67"/>
              <a:gd name="T50" fmla="*/ 0 w 18"/>
              <a:gd name="T51" fmla="*/ 27 h 67"/>
              <a:gd name="T52" fmla="*/ 2 w 18"/>
              <a:gd name="T53" fmla="*/ 22 h 67"/>
              <a:gd name="T54" fmla="*/ 2 w 18"/>
              <a:gd name="T55" fmla="*/ 14 h 67"/>
              <a:gd name="T56" fmla="*/ 4 w 18"/>
              <a:gd name="T57" fmla="*/ 11 h 67"/>
              <a:gd name="T58" fmla="*/ 4 w 18"/>
              <a:gd name="T59" fmla="*/ 5 h 67"/>
              <a:gd name="T60" fmla="*/ 5 w 18"/>
              <a:gd name="T61" fmla="*/ 3 h 67"/>
              <a:gd name="T62" fmla="*/ 7 w 18"/>
              <a:gd name="T63" fmla="*/ 1 h 67"/>
              <a:gd name="T64" fmla="*/ 9 w 18"/>
              <a:gd name="T65" fmla="*/ 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8" h="67">
                <a:moveTo>
                  <a:pt x="9" y="0"/>
                </a:moveTo>
                <a:lnTo>
                  <a:pt x="11" y="1"/>
                </a:lnTo>
                <a:lnTo>
                  <a:pt x="13" y="3"/>
                </a:lnTo>
                <a:lnTo>
                  <a:pt x="14" y="5"/>
                </a:lnTo>
                <a:lnTo>
                  <a:pt x="16" y="11"/>
                </a:lnTo>
                <a:lnTo>
                  <a:pt x="16" y="14"/>
                </a:lnTo>
                <a:lnTo>
                  <a:pt x="18" y="22"/>
                </a:lnTo>
                <a:lnTo>
                  <a:pt x="18" y="27"/>
                </a:lnTo>
                <a:lnTo>
                  <a:pt x="18" y="34"/>
                </a:lnTo>
                <a:lnTo>
                  <a:pt x="18" y="42"/>
                </a:lnTo>
                <a:lnTo>
                  <a:pt x="18" y="47"/>
                </a:lnTo>
                <a:lnTo>
                  <a:pt x="16" y="53"/>
                </a:lnTo>
                <a:lnTo>
                  <a:pt x="16" y="58"/>
                </a:lnTo>
                <a:lnTo>
                  <a:pt x="14" y="62"/>
                </a:lnTo>
                <a:lnTo>
                  <a:pt x="13" y="66"/>
                </a:lnTo>
                <a:lnTo>
                  <a:pt x="11" y="67"/>
                </a:lnTo>
                <a:lnTo>
                  <a:pt x="9" y="67"/>
                </a:lnTo>
                <a:lnTo>
                  <a:pt x="7" y="67"/>
                </a:lnTo>
                <a:lnTo>
                  <a:pt x="5" y="66"/>
                </a:lnTo>
                <a:lnTo>
                  <a:pt x="4" y="62"/>
                </a:lnTo>
                <a:lnTo>
                  <a:pt x="4" y="58"/>
                </a:lnTo>
                <a:lnTo>
                  <a:pt x="2" y="53"/>
                </a:lnTo>
                <a:lnTo>
                  <a:pt x="2" y="47"/>
                </a:lnTo>
                <a:lnTo>
                  <a:pt x="0" y="42"/>
                </a:lnTo>
                <a:lnTo>
                  <a:pt x="0" y="34"/>
                </a:lnTo>
                <a:lnTo>
                  <a:pt x="0" y="27"/>
                </a:lnTo>
                <a:lnTo>
                  <a:pt x="2" y="22"/>
                </a:lnTo>
                <a:lnTo>
                  <a:pt x="2" y="14"/>
                </a:lnTo>
                <a:lnTo>
                  <a:pt x="4" y="11"/>
                </a:lnTo>
                <a:lnTo>
                  <a:pt x="4" y="5"/>
                </a:lnTo>
                <a:lnTo>
                  <a:pt x="5" y="3"/>
                </a:lnTo>
                <a:lnTo>
                  <a:pt x="7" y="1"/>
                </a:lnTo>
                <a:lnTo>
                  <a:pt x="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64" name="Freeform 1136"/>
          <p:cNvSpPr>
            <a:spLocks/>
          </p:cNvSpPr>
          <p:nvPr/>
        </p:nvSpPr>
        <p:spPr bwMode="auto">
          <a:xfrm>
            <a:off x="8425875" y="5848879"/>
            <a:ext cx="29467" cy="105569"/>
          </a:xfrm>
          <a:custGeom>
            <a:avLst/>
            <a:gdLst>
              <a:gd name="T0" fmla="*/ 9 w 18"/>
              <a:gd name="T1" fmla="*/ 0 h 67"/>
              <a:gd name="T2" fmla="*/ 11 w 18"/>
              <a:gd name="T3" fmla="*/ 1 h 67"/>
              <a:gd name="T4" fmla="*/ 13 w 18"/>
              <a:gd name="T5" fmla="*/ 3 h 67"/>
              <a:gd name="T6" fmla="*/ 14 w 18"/>
              <a:gd name="T7" fmla="*/ 5 h 67"/>
              <a:gd name="T8" fmla="*/ 16 w 18"/>
              <a:gd name="T9" fmla="*/ 11 h 67"/>
              <a:gd name="T10" fmla="*/ 16 w 18"/>
              <a:gd name="T11" fmla="*/ 14 h 67"/>
              <a:gd name="T12" fmla="*/ 18 w 18"/>
              <a:gd name="T13" fmla="*/ 22 h 67"/>
              <a:gd name="T14" fmla="*/ 18 w 18"/>
              <a:gd name="T15" fmla="*/ 27 h 67"/>
              <a:gd name="T16" fmla="*/ 18 w 18"/>
              <a:gd name="T17" fmla="*/ 34 h 67"/>
              <a:gd name="T18" fmla="*/ 18 w 18"/>
              <a:gd name="T19" fmla="*/ 42 h 67"/>
              <a:gd name="T20" fmla="*/ 18 w 18"/>
              <a:gd name="T21" fmla="*/ 47 h 67"/>
              <a:gd name="T22" fmla="*/ 16 w 18"/>
              <a:gd name="T23" fmla="*/ 53 h 67"/>
              <a:gd name="T24" fmla="*/ 16 w 18"/>
              <a:gd name="T25" fmla="*/ 58 h 67"/>
              <a:gd name="T26" fmla="*/ 14 w 18"/>
              <a:gd name="T27" fmla="*/ 62 h 67"/>
              <a:gd name="T28" fmla="*/ 13 w 18"/>
              <a:gd name="T29" fmla="*/ 66 h 67"/>
              <a:gd name="T30" fmla="*/ 11 w 18"/>
              <a:gd name="T31" fmla="*/ 67 h 67"/>
              <a:gd name="T32" fmla="*/ 9 w 18"/>
              <a:gd name="T33" fmla="*/ 67 h 67"/>
              <a:gd name="T34" fmla="*/ 7 w 18"/>
              <a:gd name="T35" fmla="*/ 67 h 67"/>
              <a:gd name="T36" fmla="*/ 5 w 18"/>
              <a:gd name="T37" fmla="*/ 66 h 67"/>
              <a:gd name="T38" fmla="*/ 4 w 18"/>
              <a:gd name="T39" fmla="*/ 62 h 67"/>
              <a:gd name="T40" fmla="*/ 4 w 18"/>
              <a:gd name="T41" fmla="*/ 58 h 67"/>
              <a:gd name="T42" fmla="*/ 2 w 18"/>
              <a:gd name="T43" fmla="*/ 53 h 67"/>
              <a:gd name="T44" fmla="*/ 2 w 18"/>
              <a:gd name="T45" fmla="*/ 47 h 67"/>
              <a:gd name="T46" fmla="*/ 0 w 18"/>
              <a:gd name="T47" fmla="*/ 42 h 67"/>
              <a:gd name="T48" fmla="*/ 0 w 18"/>
              <a:gd name="T49" fmla="*/ 34 h 67"/>
              <a:gd name="T50" fmla="*/ 0 w 18"/>
              <a:gd name="T51" fmla="*/ 27 h 67"/>
              <a:gd name="T52" fmla="*/ 2 w 18"/>
              <a:gd name="T53" fmla="*/ 22 h 67"/>
              <a:gd name="T54" fmla="*/ 2 w 18"/>
              <a:gd name="T55" fmla="*/ 14 h 67"/>
              <a:gd name="T56" fmla="*/ 4 w 18"/>
              <a:gd name="T57" fmla="*/ 11 h 67"/>
              <a:gd name="T58" fmla="*/ 4 w 18"/>
              <a:gd name="T59" fmla="*/ 5 h 67"/>
              <a:gd name="T60" fmla="*/ 5 w 18"/>
              <a:gd name="T61" fmla="*/ 3 h 67"/>
              <a:gd name="T62" fmla="*/ 7 w 18"/>
              <a:gd name="T63" fmla="*/ 1 h 67"/>
              <a:gd name="T64" fmla="*/ 9 w 18"/>
              <a:gd name="T65" fmla="*/ 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8" h="67">
                <a:moveTo>
                  <a:pt x="9" y="0"/>
                </a:moveTo>
                <a:lnTo>
                  <a:pt x="11" y="1"/>
                </a:lnTo>
                <a:lnTo>
                  <a:pt x="13" y="3"/>
                </a:lnTo>
                <a:lnTo>
                  <a:pt x="14" y="5"/>
                </a:lnTo>
                <a:lnTo>
                  <a:pt x="16" y="11"/>
                </a:lnTo>
                <a:lnTo>
                  <a:pt x="16" y="14"/>
                </a:lnTo>
                <a:lnTo>
                  <a:pt x="18" y="22"/>
                </a:lnTo>
                <a:lnTo>
                  <a:pt x="18" y="27"/>
                </a:lnTo>
                <a:lnTo>
                  <a:pt x="18" y="34"/>
                </a:lnTo>
                <a:lnTo>
                  <a:pt x="18" y="42"/>
                </a:lnTo>
                <a:lnTo>
                  <a:pt x="18" y="47"/>
                </a:lnTo>
                <a:lnTo>
                  <a:pt x="16" y="53"/>
                </a:lnTo>
                <a:lnTo>
                  <a:pt x="16" y="58"/>
                </a:lnTo>
                <a:lnTo>
                  <a:pt x="14" y="62"/>
                </a:lnTo>
                <a:lnTo>
                  <a:pt x="13" y="66"/>
                </a:lnTo>
                <a:lnTo>
                  <a:pt x="11" y="67"/>
                </a:lnTo>
                <a:lnTo>
                  <a:pt x="9" y="67"/>
                </a:lnTo>
                <a:lnTo>
                  <a:pt x="7" y="67"/>
                </a:lnTo>
                <a:lnTo>
                  <a:pt x="5" y="66"/>
                </a:lnTo>
                <a:lnTo>
                  <a:pt x="4" y="62"/>
                </a:lnTo>
                <a:lnTo>
                  <a:pt x="4" y="58"/>
                </a:lnTo>
                <a:lnTo>
                  <a:pt x="2" y="53"/>
                </a:lnTo>
                <a:lnTo>
                  <a:pt x="2" y="47"/>
                </a:lnTo>
                <a:lnTo>
                  <a:pt x="0" y="42"/>
                </a:lnTo>
                <a:lnTo>
                  <a:pt x="0" y="34"/>
                </a:lnTo>
                <a:lnTo>
                  <a:pt x="0" y="27"/>
                </a:lnTo>
                <a:lnTo>
                  <a:pt x="2" y="22"/>
                </a:lnTo>
                <a:lnTo>
                  <a:pt x="2" y="14"/>
                </a:lnTo>
                <a:lnTo>
                  <a:pt x="4" y="11"/>
                </a:lnTo>
                <a:lnTo>
                  <a:pt x="4" y="5"/>
                </a:lnTo>
                <a:lnTo>
                  <a:pt x="5" y="3"/>
                </a:lnTo>
                <a:lnTo>
                  <a:pt x="7" y="1"/>
                </a:lnTo>
                <a:lnTo>
                  <a:pt x="9" y="0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65" name="Rectangle 1137"/>
          <p:cNvSpPr>
            <a:spLocks noChangeArrowheads="1"/>
          </p:cNvSpPr>
          <p:nvPr/>
        </p:nvSpPr>
        <p:spPr bwMode="auto">
          <a:xfrm>
            <a:off x="8494633" y="3541183"/>
            <a:ext cx="889933" cy="107606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66" name="Rectangle 1138"/>
          <p:cNvSpPr>
            <a:spLocks noChangeArrowheads="1"/>
          </p:cNvSpPr>
          <p:nvPr/>
        </p:nvSpPr>
        <p:spPr bwMode="auto">
          <a:xfrm>
            <a:off x="8494633" y="3541183"/>
            <a:ext cx="889933" cy="1076061"/>
          </a:xfrm>
          <a:prstGeom prst="rect">
            <a:avLst/>
          </a:prstGeom>
          <a:noFill/>
          <a:ln w="3175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67" name="Rectangle 1139"/>
          <p:cNvSpPr>
            <a:spLocks noChangeArrowheads="1"/>
          </p:cNvSpPr>
          <p:nvPr/>
        </p:nvSpPr>
        <p:spPr bwMode="auto">
          <a:xfrm>
            <a:off x="8659654" y="3694907"/>
            <a:ext cx="245567" cy="74083"/>
          </a:xfrm>
          <a:prstGeom prst="rect">
            <a:avLst/>
          </a:pr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68" name="Rectangle 1140"/>
          <p:cNvSpPr>
            <a:spLocks noChangeArrowheads="1"/>
          </p:cNvSpPr>
          <p:nvPr/>
        </p:nvSpPr>
        <p:spPr bwMode="auto">
          <a:xfrm>
            <a:off x="8659654" y="3694907"/>
            <a:ext cx="245567" cy="74083"/>
          </a:xfrm>
          <a:prstGeom prst="rect">
            <a:avLst/>
          </a:prstGeom>
          <a:noFill/>
          <a:ln w="3175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69" name="Freeform 1141"/>
          <p:cNvSpPr>
            <a:spLocks/>
          </p:cNvSpPr>
          <p:nvPr/>
        </p:nvSpPr>
        <p:spPr bwMode="auto">
          <a:xfrm>
            <a:off x="8596789" y="3580078"/>
            <a:ext cx="35362" cy="150018"/>
          </a:xfrm>
          <a:custGeom>
            <a:avLst/>
            <a:gdLst>
              <a:gd name="T0" fmla="*/ 11 w 22"/>
              <a:gd name="T1" fmla="*/ 0 h 95"/>
              <a:gd name="T2" fmla="*/ 13 w 22"/>
              <a:gd name="T3" fmla="*/ 0 h 95"/>
              <a:gd name="T4" fmla="*/ 15 w 22"/>
              <a:gd name="T5" fmla="*/ 4 h 95"/>
              <a:gd name="T6" fmla="*/ 16 w 22"/>
              <a:gd name="T7" fmla="*/ 7 h 95"/>
              <a:gd name="T8" fmla="*/ 18 w 22"/>
              <a:gd name="T9" fmla="*/ 15 h 95"/>
              <a:gd name="T10" fmla="*/ 20 w 22"/>
              <a:gd name="T11" fmla="*/ 20 h 95"/>
              <a:gd name="T12" fmla="*/ 22 w 22"/>
              <a:gd name="T13" fmla="*/ 29 h 95"/>
              <a:gd name="T14" fmla="*/ 22 w 22"/>
              <a:gd name="T15" fmla="*/ 39 h 95"/>
              <a:gd name="T16" fmla="*/ 22 w 22"/>
              <a:gd name="T17" fmla="*/ 48 h 95"/>
              <a:gd name="T18" fmla="*/ 22 w 22"/>
              <a:gd name="T19" fmla="*/ 57 h 95"/>
              <a:gd name="T20" fmla="*/ 22 w 22"/>
              <a:gd name="T21" fmla="*/ 66 h 95"/>
              <a:gd name="T22" fmla="*/ 20 w 22"/>
              <a:gd name="T23" fmla="*/ 75 h 95"/>
              <a:gd name="T24" fmla="*/ 18 w 22"/>
              <a:gd name="T25" fmla="*/ 83 h 95"/>
              <a:gd name="T26" fmla="*/ 16 w 22"/>
              <a:gd name="T27" fmla="*/ 88 h 95"/>
              <a:gd name="T28" fmla="*/ 15 w 22"/>
              <a:gd name="T29" fmla="*/ 92 h 95"/>
              <a:gd name="T30" fmla="*/ 13 w 22"/>
              <a:gd name="T31" fmla="*/ 95 h 95"/>
              <a:gd name="T32" fmla="*/ 11 w 22"/>
              <a:gd name="T33" fmla="*/ 95 h 95"/>
              <a:gd name="T34" fmla="*/ 9 w 22"/>
              <a:gd name="T35" fmla="*/ 95 h 95"/>
              <a:gd name="T36" fmla="*/ 8 w 22"/>
              <a:gd name="T37" fmla="*/ 92 h 95"/>
              <a:gd name="T38" fmla="*/ 6 w 22"/>
              <a:gd name="T39" fmla="*/ 88 h 95"/>
              <a:gd name="T40" fmla="*/ 4 w 22"/>
              <a:gd name="T41" fmla="*/ 83 h 95"/>
              <a:gd name="T42" fmla="*/ 2 w 22"/>
              <a:gd name="T43" fmla="*/ 75 h 95"/>
              <a:gd name="T44" fmla="*/ 2 w 22"/>
              <a:gd name="T45" fmla="*/ 66 h 95"/>
              <a:gd name="T46" fmla="*/ 0 w 22"/>
              <a:gd name="T47" fmla="*/ 57 h 95"/>
              <a:gd name="T48" fmla="*/ 0 w 22"/>
              <a:gd name="T49" fmla="*/ 48 h 95"/>
              <a:gd name="T50" fmla="*/ 0 w 22"/>
              <a:gd name="T51" fmla="*/ 39 h 95"/>
              <a:gd name="T52" fmla="*/ 2 w 22"/>
              <a:gd name="T53" fmla="*/ 29 h 95"/>
              <a:gd name="T54" fmla="*/ 2 w 22"/>
              <a:gd name="T55" fmla="*/ 20 h 95"/>
              <a:gd name="T56" fmla="*/ 4 w 22"/>
              <a:gd name="T57" fmla="*/ 15 h 95"/>
              <a:gd name="T58" fmla="*/ 6 w 22"/>
              <a:gd name="T59" fmla="*/ 7 h 95"/>
              <a:gd name="T60" fmla="*/ 8 w 22"/>
              <a:gd name="T61" fmla="*/ 4 h 95"/>
              <a:gd name="T62" fmla="*/ 9 w 22"/>
              <a:gd name="T63" fmla="*/ 0 h 95"/>
              <a:gd name="T64" fmla="*/ 11 w 22"/>
              <a:gd name="T6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" h="95">
                <a:moveTo>
                  <a:pt x="11" y="0"/>
                </a:moveTo>
                <a:lnTo>
                  <a:pt x="13" y="0"/>
                </a:lnTo>
                <a:lnTo>
                  <a:pt x="15" y="4"/>
                </a:lnTo>
                <a:lnTo>
                  <a:pt x="16" y="7"/>
                </a:lnTo>
                <a:lnTo>
                  <a:pt x="18" y="15"/>
                </a:lnTo>
                <a:lnTo>
                  <a:pt x="20" y="20"/>
                </a:lnTo>
                <a:lnTo>
                  <a:pt x="22" y="29"/>
                </a:lnTo>
                <a:lnTo>
                  <a:pt x="22" y="39"/>
                </a:lnTo>
                <a:lnTo>
                  <a:pt x="22" y="48"/>
                </a:lnTo>
                <a:lnTo>
                  <a:pt x="22" y="57"/>
                </a:lnTo>
                <a:lnTo>
                  <a:pt x="22" y="66"/>
                </a:lnTo>
                <a:lnTo>
                  <a:pt x="20" y="75"/>
                </a:lnTo>
                <a:lnTo>
                  <a:pt x="18" y="83"/>
                </a:lnTo>
                <a:lnTo>
                  <a:pt x="16" y="88"/>
                </a:lnTo>
                <a:lnTo>
                  <a:pt x="15" y="92"/>
                </a:lnTo>
                <a:lnTo>
                  <a:pt x="13" y="95"/>
                </a:lnTo>
                <a:lnTo>
                  <a:pt x="11" y="95"/>
                </a:lnTo>
                <a:lnTo>
                  <a:pt x="9" y="95"/>
                </a:lnTo>
                <a:lnTo>
                  <a:pt x="8" y="92"/>
                </a:lnTo>
                <a:lnTo>
                  <a:pt x="6" y="88"/>
                </a:lnTo>
                <a:lnTo>
                  <a:pt x="4" y="83"/>
                </a:lnTo>
                <a:lnTo>
                  <a:pt x="2" y="75"/>
                </a:lnTo>
                <a:lnTo>
                  <a:pt x="2" y="66"/>
                </a:lnTo>
                <a:lnTo>
                  <a:pt x="0" y="57"/>
                </a:lnTo>
                <a:lnTo>
                  <a:pt x="0" y="48"/>
                </a:lnTo>
                <a:lnTo>
                  <a:pt x="0" y="39"/>
                </a:lnTo>
                <a:lnTo>
                  <a:pt x="2" y="29"/>
                </a:lnTo>
                <a:lnTo>
                  <a:pt x="2" y="20"/>
                </a:lnTo>
                <a:lnTo>
                  <a:pt x="4" y="15"/>
                </a:lnTo>
                <a:lnTo>
                  <a:pt x="6" y="7"/>
                </a:lnTo>
                <a:lnTo>
                  <a:pt x="8" y="4"/>
                </a:lnTo>
                <a:lnTo>
                  <a:pt x="9" y="0"/>
                </a:lnTo>
                <a:lnTo>
                  <a:pt x="11" y="0"/>
                </a:lnTo>
                <a:close/>
              </a:path>
            </a:pathLst>
          </a:cu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70" name="Freeform 1142"/>
          <p:cNvSpPr>
            <a:spLocks/>
          </p:cNvSpPr>
          <p:nvPr/>
        </p:nvSpPr>
        <p:spPr bwMode="auto">
          <a:xfrm>
            <a:off x="8596789" y="3580078"/>
            <a:ext cx="35362" cy="150018"/>
          </a:xfrm>
          <a:custGeom>
            <a:avLst/>
            <a:gdLst>
              <a:gd name="T0" fmla="*/ 11 w 22"/>
              <a:gd name="T1" fmla="*/ 0 h 95"/>
              <a:gd name="T2" fmla="*/ 13 w 22"/>
              <a:gd name="T3" fmla="*/ 0 h 95"/>
              <a:gd name="T4" fmla="*/ 15 w 22"/>
              <a:gd name="T5" fmla="*/ 4 h 95"/>
              <a:gd name="T6" fmla="*/ 16 w 22"/>
              <a:gd name="T7" fmla="*/ 7 h 95"/>
              <a:gd name="T8" fmla="*/ 18 w 22"/>
              <a:gd name="T9" fmla="*/ 15 h 95"/>
              <a:gd name="T10" fmla="*/ 20 w 22"/>
              <a:gd name="T11" fmla="*/ 20 h 95"/>
              <a:gd name="T12" fmla="*/ 22 w 22"/>
              <a:gd name="T13" fmla="*/ 29 h 95"/>
              <a:gd name="T14" fmla="*/ 22 w 22"/>
              <a:gd name="T15" fmla="*/ 39 h 95"/>
              <a:gd name="T16" fmla="*/ 22 w 22"/>
              <a:gd name="T17" fmla="*/ 48 h 95"/>
              <a:gd name="T18" fmla="*/ 22 w 22"/>
              <a:gd name="T19" fmla="*/ 57 h 95"/>
              <a:gd name="T20" fmla="*/ 22 w 22"/>
              <a:gd name="T21" fmla="*/ 66 h 95"/>
              <a:gd name="T22" fmla="*/ 20 w 22"/>
              <a:gd name="T23" fmla="*/ 75 h 95"/>
              <a:gd name="T24" fmla="*/ 18 w 22"/>
              <a:gd name="T25" fmla="*/ 83 h 95"/>
              <a:gd name="T26" fmla="*/ 16 w 22"/>
              <a:gd name="T27" fmla="*/ 88 h 95"/>
              <a:gd name="T28" fmla="*/ 15 w 22"/>
              <a:gd name="T29" fmla="*/ 92 h 95"/>
              <a:gd name="T30" fmla="*/ 13 w 22"/>
              <a:gd name="T31" fmla="*/ 95 h 95"/>
              <a:gd name="T32" fmla="*/ 11 w 22"/>
              <a:gd name="T33" fmla="*/ 95 h 95"/>
              <a:gd name="T34" fmla="*/ 9 w 22"/>
              <a:gd name="T35" fmla="*/ 95 h 95"/>
              <a:gd name="T36" fmla="*/ 8 w 22"/>
              <a:gd name="T37" fmla="*/ 92 h 95"/>
              <a:gd name="T38" fmla="*/ 6 w 22"/>
              <a:gd name="T39" fmla="*/ 88 h 95"/>
              <a:gd name="T40" fmla="*/ 4 w 22"/>
              <a:gd name="T41" fmla="*/ 83 h 95"/>
              <a:gd name="T42" fmla="*/ 2 w 22"/>
              <a:gd name="T43" fmla="*/ 75 h 95"/>
              <a:gd name="T44" fmla="*/ 2 w 22"/>
              <a:gd name="T45" fmla="*/ 66 h 95"/>
              <a:gd name="T46" fmla="*/ 0 w 22"/>
              <a:gd name="T47" fmla="*/ 57 h 95"/>
              <a:gd name="T48" fmla="*/ 0 w 22"/>
              <a:gd name="T49" fmla="*/ 48 h 95"/>
              <a:gd name="T50" fmla="*/ 0 w 22"/>
              <a:gd name="T51" fmla="*/ 39 h 95"/>
              <a:gd name="T52" fmla="*/ 2 w 22"/>
              <a:gd name="T53" fmla="*/ 29 h 95"/>
              <a:gd name="T54" fmla="*/ 2 w 22"/>
              <a:gd name="T55" fmla="*/ 20 h 95"/>
              <a:gd name="T56" fmla="*/ 4 w 22"/>
              <a:gd name="T57" fmla="*/ 15 h 95"/>
              <a:gd name="T58" fmla="*/ 6 w 22"/>
              <a:gd name="T59" fmla="*/ 7 h 95"/>
              <a:gd name="T60" fmla="*/ 8 w 22"/>
              <a:gd name="T61" fmla="*/ 4 h 95"/>
              <a:gd name="T62" fmla="*/ 9 w 22"/>
              <a:gd name="T63" fmla="*/ 0 h 95"/>
              <a:gd name="T64" fmla="*/ 11 w 22"/>
              <a:gd name="T6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" h="95">
                <a:moveTo>
                  <a:pt x="11" y="0"/>
                </a:moveTo>
                <a:lnTo>
                  <a:pt x="13" y="0"/>
                </a:lnTo>
                <a:lnTo>
                  <a:pt x="15" y="4"/>
                </a:lnTo>
                <a:lnTo>
                  <a:pt x="16" y="7"/>
                </a:lnTo>
                <a:lnTo>
                  <a:pt x="18" y="15"/>
                </a:lnTo>
                <a:lnTo>
                  <a:pt x="20" y="20"/>
                </a:lnTo>
                <a:lnTo>
                  <a:pt x="22" y="29"/>
                </a:lnTo>
                <a:lnTo>
                  <a:pt x="22" y="39"/>
                </a:lnTo>
                <a:lnTo>
                  <a:pt x="22" y="48"/>
                </a:lnTo>
                <a:lnTo>
                  <a:pt x="22" y="57"/>
                </a:lnTo>
                <a:lnTo>
                  <a:pt x="22" y="66"/>
                </a:lnTo>
                <a:lnTo>
                  <a:pt x="20" y="75"/>
                </a:lnTo>
                <a:lnTo>
                  <a:pt x="18" y="83"/>
                </a:lnTo>
                <a:lnTo>
                  <a:pt x="16" y="88"/>
                </a:lnTo>
                <a:lnTo>
                  <a:pt x="15" y="92"/>
                </a:lnTo>
                <a:lnTo>
                  <a:pt x="13" y="95"/>
                </a:lnTo>
                <a:lnTo>
                  <a:pt x="11" y="95"/>
                </a:lnTo>
                <a:lnTo>
                  <a:pt x="9" y="95"/>
                </a:lnTo>
                <a:lnTo>
                  <a:pt x="8" y="92"/>
                </a:lnTo>
                <a:lnTo>
                  <a:pt x="6" y="88"/>
                </a:lnTo>
                <a:lnTo>
                  <a:pt x="4" y="83"/>
                </a:lnTo>
                <a:lnTo>
                  <a:pt x="2" y="75"/>
                </a:lnTo>
                <a:lnTo>
                  <a:pt x="2" y="66"/>
                </a:lnTo>
                <a:lnTo>
                  <a:pt x="0" y="57"/>
                </a:lnTo>
                <a:lnTo>
                  <a:pt x="0" y="48"/>
                </a:lnTo>
                <a:lnTo>
                  <a:pt x="0" y="39"/>
                </a:lnTo>
                <a:lnTo>
                  <a:pt x="2" y="29"/>
                </a:lnTo>
                <a:lnTo>
                  <a:pt x="2" y="20"/>
                </a:lnTo>
                <a:lnTo>
                  <a:pt x="4" y="15"/>
                </a:lnTo>
                <a:lnTo>
                  <a:pt x="6" y="7"/>
                </a:lnTo>
                <a:lnTo>
                  <a:pt x="8" y="4"/>
                </a:lnTo>
                <a:lnTo>
                  <a:pt x="9" y="0"/>
                </a:lnTo>
                <a:lnTo>
                  <a:pt x="11" y="0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71" name="Freeform 1143"/>
          <p:cNvSpPr>
            <a:spLocks/>
          </p:cNvSpPr>
          <p:nvPr/>
        </p:nvSpPr>
        <p:spPr bwMode="auto">
          <a:xfrm>
            <a:off x="8596789" y="3733801"/>
            <a:ext cx="35362" cy="151871"/>
          </a:xfrm>
          <a:custGeom>
            <a:avLst/>
            <a:gdLst>
              <a:gd name="T0" fmla="*/ 11 w 22"/>
              <a:gd name="T1" fmla="*/ 0 h 96"/>
              <a:gd name="T2" fmla="*/ 13 w 22"/>
              <a:gd name="T3" fmla="*/ 0 h 96"/>
              <a:gd name="T4" fmla="*/ 15 w 22"/>
              <a:gd name="T5" fmla="*/ 4 h 96"/>
              <a:gd name="T6" fmla="*/ 16 w 22"/>
              <a:gd name="T7" fmla="*/ 8 h 96"/>
              <a:gd name="T8" fmla="*/ 18 w 22"/>
              <a:gd name="T9" fmla="*/ 13 h 96"/>
              <a:gd name="T10" fmla="*/ 20 w 22"/>
              <a:gd name="T11" fmla="*/ 20 h 96"/>
              <a:gd name="T12" fmla="*/ 22 w 22"/>
              <a:gd name="T13" fmla="*/ 30 h 96"/>
              <a:gd name="T14" fmla="*/ 22 w 22"/>
              <a:gd name="T15" fmla="*/ 39 h 96"/>
              <a:gd name="T16" fmla="*/ 22 w 22"/>
              <a:gd name="T17" fmla="*/ 48 h 96"/>
              <a:gd name="T18" fmla="*/ 22 w 22"/>
              <a:gd name="T19" fmla="*/ 57 h 96"/>
              <a:gd name="T20" fmla="*/ 22 w 22"/>
              <a:gd name="T21" fmla="*/ 66 h 96"/>
              <a:gd name="T22" fmla="*/ 20 w 22"/>
              <a:gd name="T23" fmla="*/ 76 h 96"/>
              <a:gd name="T24" fmla="*/ 18 w 22"/>
              <a:gd name="T25" fmla="*/ 81 h 96"/>
              <a:gd name="T26" fmla="*/ 16 w 22"/>
              <a:gd name="T27" fmla="*/ 88 h 96"/>
              <a:gd name="T28" fmla="*/ 15 w 22"/>
              <a:gd name="T29" fmla="*/ 92 h 96"/>
              <a:gd name="T30" fmla="*/ 13 w 22"/>
              <a:gd name="T31" fmla="*/ 96 h 96"/>
              <a:gd name="T32" fmla="*/ 11 w 22"/>
              <a:gd name="T33" fmla="*/ 96 h 96"/>
              <a:gd name="T34" fmla="*/ 9 w 22"/>
              <a:gd name="T35" fmla="*/ 96 h 96"/>
              <a:gd name="T36" fmla="*/ 8 w 22"/>
              <a:gd name="T37" fmla="*/ 92 h 96"/>
              <a:gd name="T38" fmla="*/ 6 w 22"/>
              <a:gd name="T39" fmla="*/ 88 h 96"/>
              <a:gd name="T40" fmla="*/ 4 w 22"/>
              <a:gd name="T41" fmla="*/ 81 h 96"/>
              <a:gd name="T42" fmla="*/ 2 w 22"/>
              <a:gd name="T43" fmla="*/ 76 h 96"/>
              <a:gd name="T44" fmla="*/ 2 w 22"/>
              <a:gd name="T45" fmla="*/ 66 h 96"/>
              <a:gd name="T46" fmla="*/ 0 w 22"/>
              <a:gd name="T47" fmla="*/ 57 h 96"/>
              <a:gd name="T48" fmla="*/ 0 w 22"/>
              <a:gd name="T49" fmla="*/ 48 h 96"/>
              <a:gd name="T50" fmla="*/ 0 w 22"/>
              <a:gd name="T51" fmla="*/ 39 h 96"/>
              <a:gd name="T52" fmla="*/ 2 w 22"/>
              <a:gd name="T53" fmla="*/ 30 h 96"/>
              <a:gd name="T54" fmla="*/ 2 w 22"/>
              <a:gd name="T55" fmla="*/ 20 h 96"/>
              <a:gd name="T56" fmla="*/ 4 w 22"/>
              <a:gd name="T57" fmla="*/ 13 h 96"/>
              <a:gd name="T58" fmla="*/ 6 w 22"/>
              <a:gd name="T59" fmla="*/ 8 h 96"/>
              <a:gd name="T60" fmla="*/ 8 w 22"/>
              <a:gd name="T61" fmla="*/ 4 h 96"/>
              <a:gd name="T62" fmla="*/ 9 w 22"/>
              <a:gd name="T63" fmla="*/ 0 h 96"/>
              <a:gd name="T64" fmla="*/ 11 w 22"/>
              <a:gd name="T65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" h="96">
                <a:moveTo>
                  <a:pt x="11" y="0"/>
                </a:moveTo>
                <a:lnTo>
                  <a:pt x="13" y="0"/>
                </a:lnTo>
                <a:lnTo>
                  <a:pt x="15" y="4"/>
                </a:lnTo>
                <a:lnTo>
                  <a:pt x="16" y="8"/>
                </a:lnTo>
                <a:lnTo>
                  <a:pt x="18" y="13"/>
                </a:lnTo>
                <a:lnTo>
                  <a:pt x="20" y="20"/>
                </a:lnTo>
                <a:lnTo>
                  <a:pt x="22" y="30"/>
                </a:lnTo>
                <a:lnTo>
                  <a:pt x="22" y="39"/>
                </a:lnTo>
                <a:lnTo>
                  <a:pt x="22" y="48"/>
                </a:lnTo>
                <a:lnTo>
                  <a:pt x="22" y="57"/>
                </a:lnTo>
                <a:lnTo>
                  <a:pt x="22" y="66"/>
                </a:lnTo>
                <a:lnTo>
                  <a:pt x="20" y="76"/>
                </a:lnTo>
                <a:lnTo>
                  <a:pt x="18" y="81"/>
                </a:lnTo>
                <a:lnTo>
                  <a:pt x="16" y="88"/>
                </a:lnTo>
                <a:lnTo>
                  <a:pt x="15" y="92"/>
                </a:lnTo>
                <a:lnTo>
                  <a:pt x="13" y="96"/>
                </a:lnTo>
                <a:lnTo>
                  <a:pt x="11" y="96"/>
                </a:lnTo>
                <a:lnTo>
                  <a:pt x="9" y="96"/>
                </a:lnTo>
                <a:lnTo>
                  <a:pt x="8" y="92"/>
                </a:lnTo>
                <a:lnTo>
                  <a:pt x="6" y="88"/>
                </a:lnTo>
                <a:lnTo>
                  <a:pt x="4" y="81"/>
                </a:lnTo>
                <a:lnTo>
                  <a:pt x="2" y="76"/>
                </a:lnTo>
                <a:lnTo>
                  <a:pt x="2" y="66"/>
                </a:lnTo>
                <a:lnTo>
                  <a:pt x="0" y="57"/>
                </a:lnTo>
                <a:lnTo>
                  <a:pt x="0" y="48"/>
                </a:lnTo>
                <a:lnTo>
                  <a:pt x="0" y="39"/>
                </a:lnTo>
                <a:lnTo>
                  <a:pt x="2" y="30"/>
                </a:lnTo>
                <a:lnTo>
                  <a:pt x="2" y="20"/>
                </a:lnTo>
                <a:lnTo>
                  <a:pt x="4" y="13"/>
                </a:lnTo>
                <a:lnTo>
                  <a:pt x="6" y="8"/>
                </a:lnTo>
                <a:lnTo>
                  <a:pt x="8" y="4"/>
                </a:lnTo>
                <a:lnTo>
                  <a:pt x="9" y="0"/>
                </a:lnTo>
                <a:lnTo>
                  <a:pt x="11" y="0"/>
                </a:lnTo>
                <a:close/>
              </a:path>
            </a:pathLst>
          </a:cu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72" name="Freeform 1144"/>
          <p:cNvSpPr>
            <a:spLocks/>
          </p:cNvSpPr>
          <p:nvPr/>
        </p:nvSpPr>
        <p:spPr bwMode="auto">
          <a:xfrm>
            <a:off x="8596789" y="3733801"/>
            <a:ext cx="35362" cy="151871"/>
          </a:xfrm>
          <a:custGeom>
            <a:avLst/>
            <a:gdLst>
              <a:gd name="T0" fmla="*/ 11 w 22"/>
              <a:gd name="T1" fmla="*/ 0 h 96"/>
              <a:gd name="T2" fmla="*/ 13 w 22"/>
              <a:gd name="T3" fmla="*/ 0 h 96"/>
              <a:gd name="T4" fmla="*/ 15 w 22"/>
              <a:gd name="T5" fmla="*/ 4 h 96"/>
              <a:gd name="T6" fmla="*/ 16 w 22"/>
              <a:gd name="T7" fmla="*/ 8 h 96"/>
              <a:gd name="T8" fmla="*/ 18 w 22"/>
              <a:gd name="T9" fmla="*/ 13 h 96"/>
              <a:gd name="T10" fmla="*/ 20 w 22"/>
              <a:gd name="T11" fmla="*/ 20 h 96"/>
              <a:gd name="T12" fmla="*/ 22 w 22"/>
              <a:gd name="T13" fmla="*/ 30 h 96"/>
              <a:gd name="T14" fmla="*/ 22 w 22"/>
              <a:gd name="T15" fmla="*/ 39 h 96"/>
              <a:gd name="T16" fmla="*/ 22 w 22"/>
              <a:gd name="T17" fmla="*/ 48 h 96"/>
              <a:gd name="T18" fmla="*/ 22 w 22"/>
              <a:gd name="T19" fmla="*/ 57 h 96"/>
              <a:gd name="T20" fmla="*/ 22 w 22"/>
              <a:gd name="T21" fmla="*/ 66 h 96"/>
              <a:gd name="T22" fmla="*/ 20 w 22"/>
              <a:gd name="T23" fmla="*/ 76 h 96"/>
              <a:gd name="T24" fmla="*/ 18 w 22"/>
              <a:gd name="T25" fmla="*/ 81 h 96"/>
              <a:gd name="T26" fmla="*/ 16 w 22"/>
              <a:gd name="T27" fmla="*/ 88 h 96"/>
              <a:gd name="T28" fmla="*/ 15 w 22"/>
              <a:gd name="T29" fmla="*/ 92 h 96"/>
              <a:gd name="T30" fmla="*/ 13 w 22"/>
              <a:gd name="T31" fmla="*/ 96 h 96"/>
              <a:gd name="T32" fmla="*/ 11 w 22"/>
              <a:gd name="T33" fmla="*/ 96 h 96"/>
              <a:gd name="T34" fmla="*/ 9 w 22"/>
              <a:gd name="T35" fmla="*/ 96 h 96"/>
              <a:gd name="T36" fmla="*/ 8 w 22"/>
              <a:gd name="T37" fmla="*/ 92 h 96"/>
              <a:gd name="T38" fmla="*/ 6 w 22"/>
              <a:gd name="T39" fmla="*/ 88 h 96"/>
              <a:gd name="T40" fmla="*/ 4 w 22"/>
              <a:gd name="T41" fmla="*/ 81 h 96"/>
              <a:gd name="T42" fmla="*/ 2 w 22"/>
              <a:gd name="T43" fmla="*/ 76 h 96"/>
              <a:gd name="T44" fmla="*/ 2 w 22"/>
              <a:gd name="T45" fmla="*/ 66 h 96"/>
              <a:gd name="T46" fmla="*/ 0 w 22"/>
              <a:gd name="T47" fmla="*/ 57 h 96"/>
              <a:gd name="T48" fmla="*/ 0 w 22"/>
              <a:gd name="T49" fmla="*/ 48 h 96"/>
              <a:gd name="T50" fmla="*/ 0 w 22"/>
              <a:gd name="T51" fmla="*/ 39 h 96"/>
              <a:gd name="T52" fmla="*/ 2 w 22"/>
              <a:gd name="T53" fmla="*/ 30 h 96"/>
              <a:gd name="T54" fmla="*/ 2 w 22"/>
              <a:gd name="T55" fmla="*/ 20 h 96"/>
              <a:gd name="T56" fmla="*/ 4 w 22"/>
              <a:gd name="T57" fmla="*/ 13 h 96"/>
              <a:gd name="T58" fmla="*/ 6 w 22"/>
              <a:gd name="T59" fmla="*/ 8 h 96"/>
              <a:gd name="T60" fmla="*/ 8 w 22"/>
              <a:gd name="T61" fmla="*/ 4 h 96"/>
              <a:gd name="T62" fmla="*/ 9 w 22"/>
              <a:gd name="T63" fmla="*/ 0 h 96"/>
              <a:gd name="T64" fmla="*/ 11 w 22"/>
              <a:gd name="T65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" h="96">
                <a:moveTo>
                  <a:pt x="11" y="0"/>
                </a:moveTo>
                <a:lnTo>
                  <a:pt x="13" y="0"/>
                </a:lnTo>
                <a:lnTo>
                  <a:pt x="15" y="4"/>
                </a:lnTo>
                <a:lnTo>
                  <a:pt x="16" y="8"/>
                </a:lnTo>
                <a:lnTo>
                  <a:pt x="18" y="13"/>
                </a:lnTo>
                <a:lnTo>
                  <a:pt x="20" y="20"/>
                </a:lnTo>
                <a:lnTo>
                  <a:pt x="22" y="30"/>
                </a:lnTo>
                <a:lnTo>
                  <a:pt x="22" y="39"/>
                </a:lnTo>
                <a:lnTo>
                  <a:pt x="22" y="48"/>
                </a:lnTo>
                <a:lnTo>
                  <a:pt x="22" y="57"/>
                </a:lnTo>
                <a:lnTo>
                  <a:pt x="22" y="66"/>
                </a:lnTo>
                <a:lnTo>
                  <a:pt x="20" y="76"/>
                </a:lnTo>
                <a:lnTo>
                  <a:pt x="18" y="81"/>
                </a:lnTo>
                <a:lnTo>
                  <a:pt x="16" y="88"/>
                </a:lnTo>
                <a:lnTo>
                  <a:pt x="15" y="92"/>
                </a:lnTo>
                <a:lnTo>
                  <a:pt x="13" y="96"/>
                </a:lnTo>
                <a:lnTo>
                  <a:pt x="11" y="96"/>
                </a:lnTo>
                <a:lnTo>
                  <a:pt x="9" y="96"/>
                </a:lnTo>
                <a:lnTo>
                  <a:pt x="8" y="92"/>
                </a:lnTo>
                <a:lnTo>
                  <a:pt x="6" y="88"/>
                </a:lnTo>
                <a:lnTo>
                  <a:pt x="4" y="81"/>
                </a:lnTo>
                <a:lnTo>
                  <a:pt x="2" y="76"/>
                </a:lnTo>
                <a:lnTo>
                  <a:pt x="2" y="66"/>
                </a:lnTo>
                <a:lnTo>
                  <a:pt x="0" y="57"/>
                </a:lnTo>
                <a:lnTo>
                  <a:pt x="0" y="48"/>
                </a:lnTo>
                <a:lnTo>
                  <a:pt x="0" y="39"/>
                </a:lnTo>
                <a:lnTo>
                  <a:pt x="2" y="30"/>
                </a:lnTo>
                <a:lnTo>
                  <a:pt x="2" y="20"/>
                </a:lnTo>
                <a:lnTo>
                  <a:pt x="4" y="13"/>
                </a:lnTo>
                <a:lnTo>
                  <a:pt x="6" y="8"/>
                </a:lnTo>
                <a:lnTo>
                  <a:pt x="8" y="4"/>
                </a:lnTo>
                <a:lnTo>
                  <a:pt x="9" y="0"/>
                </a:lnTo>
                <a:lnTo>
                  <a:pt x="11" y="0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73" name="Line 1145"/>
          <p:cNvSpPr>
            <a:spLocks noChangeShapeType="1"/>
          </p:cNvSpPr>
          <p:nvPr/>
        </p:nvSpPr>
        <p:spPr bwMode="auto">
          <a:xfrm>
            <a:off x="8614471" y="3733800"/>
            <a:ext cx="41255" cy="1853"/>
          </a:xfrm>
          <a:prstGeom prst="line">
            <a:avLst/>
          </a:prstGeom>
          <a:noFill/>
          <a:ln w="11113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74" name="Rectangle 1146"/>
          <p:cNvSpPr>
            <a:spLocks noChangeArrowheads="1"/>
          </p:cNvSpPr>
          <p:nvPr/>
        </p:nvSpPr>
        <p:spPr bwMode="auto">
          <a:xfrm>
            <a:off x="9062384" y="3694907"/>
            <a:ext cx="247531" cy="74083"/>
          </a:xfrm>
          <a:prstGeom prst="rect">
            <a:avLst/>
          </a:pr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75" name="Rectangle 1147"/>
          <p:cNvSpPr>
            <a:spLocks noChangeArrowheads="1"/>
          </p:cNvSpPr>
          <p:nvPr/>
        </p:nvSpPr>
        <p:spPr bwMode="auto">
          <a:xfrm>
            <a:off x="9062384" y="3694907"/>
            <a:ext cx="247531" cy="74083"/>
          </a:xfrm>
          <a:prstGeom prst="rect">
            <a:avLst/>
          </a:prstGeom>
          <a:noFill/>
          <a:ln w="3175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76" name="Freeform 1148"/>
          <p:cNvSpPr>
            <a:spLocks/>
          </p:cNvSpPr>
          <p:nvPr/>
        </p:nvSpPr>
        <p:spPr bwMode="auto">
          <a:xfrm>
            <a:off x="8999519" y="3580078"/>
            <a:ext cx="35362" cy="150018"/>
          </a:xfrm>
          <a:custGeom>
            <a:avLst/>
            <a:gdLst>
              <a:gd name="T0" fmla="*/ 11 w 22"/>
              <a:gd name="T1" fmla="*/ 0 h 95"/>
              <a:gd name="T2" fmla="*/ 13 w 22"/>
              <a:gd name="T3" fmla="*/ 0 h 95"/>
              <a:gd name="T4" fmla="*/ 15 w 22"/>
              <a:gd name="T5" fmla="*/ 4 h 95"/>
              <a:gd name="T6" fmla="*/ 16 w 22"/>
              <a:gd name="T7" fmla="*/ 7 h 95"/>
              <a:gd name="T8" fmla="*/ 18 w 22"/>
              <a:gd name="T9" fmla="*/ 15 h 95"/>
              <a:gd name="T10" fmla="*/ 20 w 22"/>
              <a:gd name="T11" fmla="*/ 20 h 95"/>
              <a:gd name="T12" fmla="*/ 22 w 22"/>
              <a:gd name="T13" fmla="*/ 29 h 95"/>
              <a:gd name="T14" fmla="*/ 22 w 22"/>
              <a:gd name="T15" fmla="*/ 39 h 95"/>
              <a:gd name="T16" fmla="*/ 22 w 22"/>
              <a:gd name="T17" fmla="*/ 48 h 95"/>
              <a:gd name="T18" fmla="*/ 22 w 22"/>
              <a:gd name="T19" fmla="*/ 57 h 95"/>
              <a:gd name="T20" fmla="*/ 22 w 22"/>
              <a:gd name="T21" fmla="*/ 66 h 95"/>
              <a:gd name="T22" fmla="*/ 20 w 22"/>
              <a:gd name="T23" fmla="*/ 75 h 95"/>
              <a:gd name="T24" fmla="*/ 18 w 22"/>
              <a:gd name="T25" fmla="*/ 83 h 95"/>
              <a:gd name="T26" fmla="*/ 16 w 22"/>
              <a:gd name="T27" fmla="*/ 88 h 95"/>
              <a:gd name="T28" fmla="*/ 15 w 22"/>
              <a:gd name="T29" fmla="*/ 92 h 95"/>
              <a:gd name="T30" fmla="*/ 13 w 22"/>
              <a:gd name="T31" fmla="*/ 95 h 95"/>
              <a:gd name="T32" fmla="*/ 11 w 22"/>
              <a:gd name="T33" fmla="*/ 95 h 95"/>
              <a:gd name="T34" fmla="*/ 9 w 22"/>
              <a:gd name="T35" fmla="*/ 95 h 95"/>
              <a:gd name="T36" fmla="*/ 7 w 22"/>
              <a:gd name="T37" fmla="*/ 92 h 95"/>
              <a:gd name="T38" fmla="*/ 6 w 22"/>
              <a:gd name="T39" fmla="*/ 88 h 95"/>
              <a:gd name="T40" fmla="*/ 4 w 22"/>
              <a:gd name="T41" fmla="*/ 83 h 95"/>
              <a:gd name="T42" fmla="*/ 2 w 22"/>
              <a:gd name="T43" fmla="*/ 75 h 95"/>
              <a:gd name="T44" fmla="*/ 2 w 22"/>
              <a:gd name="T45" fmla="*/ 66 h 95"/>
              <a:gd name="T46" fmla="*/ 0 w 22"/>
              <a:gd name="T47" fmla="*/ 57 h 95"/>
              <a:gd name="T48" fmla="*/ 0 w 22"/>
              <a:gd name="T49" fmla="*/ 48 h 95"/>
              <a:gd name="T50" fmla="*/ 0 w 22"/>
              <a:gd name="T51" fmla="*/ 39 h 95"/>
              <a:gd name="T52" fmla="*/ 2 w 22"/>
              <a:gd name="T53" fmla="*/ 29 h 95"/>
              <a:gd name="T54" fmla="*/ 2 w 22"/>
              <a:gd name="T55" fmla="*/ 20 h 95"/>
              <a:gd name="T56" fmla="*/ 4 w 22"/>
              <a:gd name="T57" fmla="*/ 15 h 95"/>
              <a:gd name="T58" fmla="*/ 6 w 22"/>
              <a:gd name="T59" fmla="*/ 7 h 95"/>
              <a:gd name="T60" fmla="*/ 7 w 22"/>
              <a:gd name="T61" fmla="*/ 4 h 95"/>
              <a:gd name="T62" fmla="*/ 9 w 22"/>
              <a:gd name="T63" fmla="*/ 0 h 95"/>
              <a:gd name="T64" fmla="*/ 11 w 22"/>
              <a:gd name="T6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" h="95">
                <a:moveTo>
                  <a:pt x="11" y="0"/>
                </a:moveTo>
                <a:lnTo>
                  <a:pt x="13" y="0"/>
                </a:lnTo>
                <a:lnTo>
                  <a:pt x="15" y="4"/>
                </a:lnTo>
                <a:lnTo>
                  <a:pt x="16" y="7"/>
                </a:lnTo>
                <a:lnTo>
                  <a:pt x="18" y="15"/>
                </a:lnTo>
                <a:lnTo>
                  <a:pt x="20" y="20"/>
                </a:lnTo>
                <a:lnTo>
                  <a:pt x="22" y="29"/>
                </a:lnTo>
                <a:lnTo>
                  <a:pt x="22" y="39"/>
                </a:lnTo>
                <a:lnTo>
                  <a:pt x="22" y="48"/>
                </a:lnTo>
                <a:lnTo>
                  <a:pt x="22" y="57"/>
                </a:lnTo>
                <a:lnTo>
                  <a:pt x="22" y="66"/>
                </a:lnTo>
                <a:lnTo>
                  <a:pt x="20" y="75"/>
                </a:lnTo>
                <a:lnTo>
                  <a:pt x="18" y="83"/>
                </a:lnTo>
                <a:lnTo>
                  <a:pt x="16" y="88"/>
                </a:lnTo>
                <a:lnTo>
                  <a:pt x="15" y="92"/>
                </a:lnTo>
                <a:lnTo>
                  <a:pt x="13" y="95"/>
                </a:lnTo>
                <a:lnTo>
                  <a:pt x="11" y="95"/>
                </a:lnTo>
                <a:lnTo>
                  <a:pt x="9" y="95"/>
                </a:lnTo>
                <a:lnTo>
                  <a:pt x="7" y="92"/>
                </a:lnTo>
                <a:lnTo>
                  <a:pt x="6" y="88"/>
                </a:lnTo>
                <a:lnTo>
                  <a:pt x="4" y="83"/>
                </a:lnTo>
                <a:lnTo>
                  <a:pt x="2" y="75"/>
                </a:lnTo>
                <a:lnTo>
                  <a:pt x="2" y="66"/>
                </a:lnTo>
                <a:lnTo>
                  <a:pt x="0" y="57"/>
                </a:lnTo>
                <a:lnTo>
                  <a:pt x="0" y="48"/>
                </a:lnTo>
                <a:lnTo>
                  <a:pt x="0" y="39"/>
                </a:lnTo>
                <a:lnTo>
                  <a:pt x="2" y="29"/>
                </a:lnTo>
                <a:lnTo>
                  <a:pt x="2" y="20"/>
                </a:lnTo>
                <a:lnTo>
                  <a:pt x="4" y="15"/>
                </a:lnTo>
                <a:lnTo>
                  <a:pt x="6" y="7"/>
                </a:lnTo>
                <a:lnTo>
                  <a:pt x="7" y="4"/>
                </a:lnTo>
                <a:lnTo>
                  <a:pt x="9" y="0"/>
                </a:lnTo>
                <a:lnTo>
                  <a:pt x="11" y="0"/>
                </a:lnTo>
                <a:close/>
              </a:path>
            </a:pathLst>
          </a:cu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77" name="Freeform 1149"/>
          <p:cNvSpPr>
            <a:spLocks/>
          </p:cNvSpPr>
          <p:nvPr/>
        </p:nvSpPr>
        <p:spPr bwMode="auto">
          <a:xfrm>
            <a:off x="8999519" y="3580078"/>
            <a:ext cx="35362" cy="150018"/>
          </a:xfrm>
          <a:custGeom>
            <a:avLst/>
            <a:gdLst>
              <a:gd name="T0" fmla="*/ 11 w 22"/>
              <a:gd name="T1" fmla="*/ 0 h 95"/>
              <a:gd name="T2" fmla="*/ 13 w 22"/>
              <a:gd name="T3" fmla="*/ 0 h 95"/>
              <a:gd name="T4" fmla="*/ 15 w 22"/>
              <a:gd name="T5" fmla="*/ 4 h 95"/>
              <a:gd name="T6" fmla="*/ 16 w 22"/>
              <a:gd name="T7" fmla="*/ 7 h 95"/>
              <a:gd name="T8" fmla="*/ 18 w 22"/>
              <a:gd name="T9" fmla="*/ 15 h 95"/>
              <a:gd name="T10" fmla="*/ 20 w 22"/>
              <a:gd name="T11" fmla="*/ 20 h 95"/>
              <a:gd name="T12" fmla="*/ 22 w 22"/>
              <a:gd name="T13" fmla="*/ 29 h 95"/>
              <a:gd name="T14" fmla="*/ 22 w 22"/>
              <a:gd name="T15" fmla="*/ 39 h 95"/>
              <a:gd name="T16" fmla="*/ 22 w 22"/>
              <a:gd name="T17" fmla="*/ 48 h 95"/>
              <a:gd name="T18" fmla="*/ 22 w 22"/>
              <a:gd name="T19" fmla="*/ 57 h 95"/>
              <a:gd name="T20" fmla="*/ 22 w 22"/>
              <a:gd name="T21" fmla="*/ 66 h 95"/>
              <a:gd name="T22" fmla="*/ 20 w 22"/>
              <a:gd name="T23" fmla="*/ 75 h 95"/>
              <a:gd name="T24" fmla="*/ 18 w 22"/>
              <a:gd name="T25" fmla="*/ 83 h 95"/>
              <a:gd name="T26" fmla="*/ 16 w 22"/>
              <a:gd name="T27" fmla="*/ 88 h 95"/>
              <a:gd name="T28" fmla="*/ 15 w 22"/>
              <a:gd name="T29" fmla="*/ 92 h 95"/>
              <a:gd name="T30" fmla="*/ 13 w 22"/>
              <a:gd name="T31" fmla="*/ 95 h 95"/>
              <a:gd name="T32" fmla="*/ 11 w 22"/>
              <a:gd name="T33" fmla="*/ 95 h 95"/>
              <a:gd name="T34" fmla="*/ 9 w 22"/>
              <a:gd name="T35" fmla="*/ 95 h 95"/>
              <a:gd name="T36" fmla="*/ 7 w 22"/>
              <a:gd name="T37" fmla="*/ 92 h 95"/>
              <a:gd name="T38" fmla="*/ 6 w 22"/>
              <a:gd name="T39" fmla="*/ 88 h 95"/>
              <a:gd name="T40" fmla="*/ 4 w 22"/>
              <a:gd name="T41" fmla="*/ 83 h 95"/>
              <a:gd name="T42" fmla="*/ 2 w 22"/>
              <a:gd name="T43" fmla="*/ 75 h 95"/>
              <a:gd name="T44" fmla="*/ 2 w 22"/>
              <a:gd name="T45" fmla="*/ 66 h 95"/>
              <a:gd name="T46" fmla="*/ 0 w 22"/>
              <a:gd name="T47" fmla="*/ 57 h 95"/>
              <a:gd name="T48" fmla="*/ 0 w 22"/>
              <a:gd name="T49" fmla="*/ 48 h 95"/>
              <a:gd name="T50" fmla="*/ 0 w 22"/>
              <a:gd name="T51" fmla="*/ 39 h 95"/>
              <a:gd name="T52" fmla="*/ 2 w 22"/>
              <a:gd name="T53" fmla="*/ 29 h 95"/>
              <a:gd name="T54" fmla="*/ 2 w 22"/>
              <a:gd name="T55" fmla="*/ 20 h 95"/>
              <a:gd name="T56" fmla="*/ 4 w 22"/>
              <a:gd name="T57" fmla="*/ 15 h 95"/>
              <a:gd name="T58" fmla="*/ 6 w 22"/>
              <a:gd name="T59" fmla="*/ 7 h 95"/>
              <a:gd name="T60" fmla="*/ 7 w 22"/>
              <a:gd name="T61" fmla="*/ 4 h 95"/>
              <a:gd name="T62" fmla="*/ 9 w 22"/>
              <a:gd name="T63" fmla="*/ 0 h 95"/>
              <a:gd name="T64" fmla="*/ 11 w 22"/>
              <a:gd name="T6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" h="95">
                <a:moveTo>
                  <a:pt x="11" y="0"/>
                </a:moveTo>
                <a:lnTo>
                  <a:pt x="13" y="0"/>
                </a:lnTo>
                <a:lnTo>
                  <a:pt x="15" y="4"/>
                </a:lnTo>
                <a:lnTo>
                  <a:pt x="16" y="7"/>
                </a:lnTo>
                <a:lnTo>
                  <a:pt x="18" y="15"/>
                </a:lnTo>
                <a:lnTo>
                  <a:pt x="20" y="20"/>
                </a:lnTo>
                <a:lnTo>
                  <a:pt x="22" y="29"/>
                </a:lnTo>
                <a:lnTo>
                  <a:pt x="22" y="39"/>
                </a:lnTo>
                <a:lnTo>
                  <a:pt x="22" y="48"/>
                </a:lnTo>
                <a:lnTo>
                  <a:pt x="22" y="57"/>
                </a:lnTo>
                <a:lnTo>
                  <a:pt x="22" y="66"/>
                </a:lnTo>
                <a:lnTo>
                  <a:pt x="20" y="75"/>
                </a:lnTo>
                <a:lnTo>
                  <a:pt x="18" y="83"/>
                </a:lnTo>
                <a:lnTo>
                  <a:pt x="16" y="88"/>
                </a:lnTo>
                <a:lnTo>
                  <a:pt x="15" y="92"/>
                </a:lnTo>
                <a:lnTo>
                  <a:pt x="13" y="95"/>
                </a:lnTo>
                <a:lnTo>
                  <a:pt x="11" y="95"/>
                </a:lnTo>
                <a:lnTo>
                  <a:pt x="9" y="95"/>
                </a:lnTo>
                <a:lnTo>
                  <a:pt x="7" y="92"/>
                </a:lnTo>
                <a:lnTo>
                  <a:pt x="6" y="88"/>
                </a:lnTo>
                <a:lnTo>
                  <a:pt x="4" y="83"/>
                </a:lnTo>
                <a:lnTo>
                  <a:pt x="2" y="75"/>
                </a:lnTo>
                <a:lnTo>
                  <a:pt x="2" y="66"/>
                </a:lnTo>
                <a:lnTo>
                  <a:pt x="0" y="57"/>
                </a:lnTo>
                <a:lnTo>
                  <a:pt x="0" y="48"/>
                </a:lnTo>
                <a:lnTo>
                  <a:pt x="0" y="39"/>
                </a:lnTo>
                <a:lnTo>
                  <a:pt x="2" y="29"/>
                </a:lnTo>
                <a:lnTo>
                  <a:pt x="2" y="20"/>
                </a:lnTo>
                <a:lnTo>
                  <a:pt x="4" y="15"/>
                </a:lnTo>
                <a:lnTo>
                  <a:pt x="6" y="7"/>
                </a:lnTo>
                <a:lnTo>
                  <a:pt x="7" y="4"/>
                </a:lnTo>
                <a:lnTo>
                  <a:pt x="9" y="0"/>
                </a:lnTo>
                <a:lnTo>
                  <a:pt x="11" y="0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78" name="Freeform 1150"/>
          <p:cNvSpPr>
            <a:spLocks/>
          </p:cNvSpPr>
          <p:nvPr/>
        </p:nvSpPr>
        <p:spPr bwMode="auto">
          <a:xfrm>
            <a:off x="8999519" y="3733801"/>
            <a:ext cx="35362" cy="151871"/>
          </a:xfrm>
          <a:custGeom>
            <a:avLst/>
            <a:gdLst>
              <a:gd name="T0" fmla="*/ 11 w 22"/>
              <a:gd name="T1" fmla="*/ 0 h 96"/>
              <a:gd name="T2" fmla="*/ 13 w 22"/>
              <a:gd name="T3" fmla="*/ 0 h 96"/>
              <a:gd name="T4" fmla="*/ 15 w 22"/>
              <a:gd name="T5" fmla="*/ 4 h 96"/>
              <a:gd name="T6" fmla="*/ 16 w 22"/>
              <a:gd name="T7" fmla="*/ 8 h 96"/>
              <a:gd name="T8" fmla="*/ 18 w 22"/>
              <a:gd name="T9" fmla="*/ 13 h 96"/>
              <a:gd name="T10" fmla="*/ 20 w 22"/>
              <a:gd name="T11" fmla="*/ 20 h 96"/>
              <a:gd name="T12" fmla="*/ 22 w 22"/>
              <a:gd name="T13" fmla="*/ 30 h 96"/>
              <a:gd name="T14" fmla="*/ 22 w 22"/>
              <a:gd name="T15" fmla="*/ 39 h 96"/>
              <a:gd name="T16" fmla="*/ 22 w 22"/>
              <a:gd name="T17" fmla="*/ 48 h 96"/>
              <a:gd name="T18" fmla="*/ 22 w 22"/>
              <a:gd name="T19" fmla="*/ 57 h 96"/>
              <a:gd name="T20" fmla="*/ 22 w 22"/>
              <a:gd name="T21" fmla="*/ 66 h 96"/>
              <a:gd name="T22" fmla="*/ 20 w 22"/>
              <a:gd name="T23" fmla="*/ 76 h 96"/>
              <a:gd name="T24" fmla="*/ 18 w 22"/>
              <a:gd name="T25" fmla="*/ 81 h 96"/>
              <a:gd name="T26" fmla="*/ 16 w 22"/>
              <a:gd name="T27" fmla="*/ 88 h 96"/>
              <a:gd name="T28" fmla="*/ 15 w 22"/>
              <a:gd name="T29" fmla="*/ 92 h 96"/>
              <a:gd name="T30" fmla="*/ 13 w 22"/>
              <a:gd name="T31" fmla="*/ 96 h 96"/>
              <a:gd name="T32" fmla="*/ 11 w 22"/>
              <a:gd name="T33" fmla="*/ 96 h 96"/>
              <a:gd name="T34" fmla="*/ 9 w 22"/>
              <a:gd name="T35" fmla="*/ 96 h 96"/>
              <a:gd name="T36" fmla="*/ 7 w 22"/>
              <a:gd name="T37" fmla="*/ 92 h 96"/>
              <a:gd name="T38" fmla="*/ 6 w 22"/>
              <a:gd name="T39" fmla="*/ 88 h 96"/>
              <a:gd name="T40" fmla="*/ 4 w 22"/>
              <a:gd name="T41" fmla="*/ 81 h 96"/>
              <a:gd name="T42" fmla="*/ 2 w 22"/>
              <a:gd name="T43" fmla="*/ 76 h 96"/>
              <a:gd name="T44" fmla="*/ 2 w 22"/>
              <a:gd name="T45" fmla="*/ 66 h 96"/>
              <a:gd name="T46" fmla="*/ 0 w 22"/>
              <a:gd name="T47" fmla="*/ 57 h 96"/>
              <a:gd name="T48" fmla="*/ 0 w 22"/>
              <a:gd name="T49" fmla="*/ 48 h 96"/>
              <a:gd name="T50" fmla="*/ 0 w 22"/>
              <a:gd name="T51" fmla="*/ 39 h 96"/>
              <a:gd name="T52" fmla="*/ 2 w 22"/>
              <a:gd name="T53" fmla="*/ 30 h 96"/>
              <a:gd name="T54" fmla="*/ 2 w 22"/>
              <a:gd name="T55" fmla="*/ 20 h 96"/>
              <a:gd name="T56" fmla="*/ 4 w 22"/>
              <a:gd name="T57" fmla="*/ 13 h 96"/>
              <a:gd name="T58" fmla="*/ 6 w 22"/>
              <a:gd name="T59" fmla="*/ 8 h 96"/>
              <a:gd name="T60" fmla="*/ 7 w 22"/>
              <a:gd name="T61" fmla="*/ 4 h 96"/>
              <a:gd name="T62" fmla="*/ 9 w 22"/>
              <a:gd name="T63" fmla="*/ 0 h 96"/>
              <a:gd name="T64" fmla="*/ 11 w 22"/>
              <a:gd name="T65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" h="96">
                <a:moveTo>
                  <a:pt x="11" y="0"/>
                </a:moveTo>
                <a:lnTo>
                  <a:pt x="13" y="0"/>
                </a:lnTo>
                <a:lnTo>
                  <a:pt x="15" y="4"/>
                </a:lnTo>
                <a:lnTo>
                  <a:pt x="16" y="8"/>
                </a:lnTo>
                <a:lnTo>
                  <a:pt x="18" y="13"/>
                </a:lnTo>
                <a:lnTo>
                  <a:pt x="20" y="20"/>
                </a:lnTo>
                <a:lnTo>
                  <a:pt x="22" y="30"/>
                </a:lnTo>
                <a:lnTo>
                  <a:pt x="22" y="39"/>
                </a:lnTo>
                <a:lnTo>
                  <a:pt x="22" y="48"/>
                </a:lnTo>
                <a:lnTo>
                  <a:pt x="22" y="57"/>
                </a:lnTo>
                <a:lnTo>
                  <a:pt x="22" y="66"/>
                </a:lnTo>
                <a:lnTo>
                  <a:pt x="20" y="76"/>
                </a:lnTo>
                <a:lnTo>
                  <a:pt x="18" y="81"/>
                </a:lnTo>
                <a:lnTo>
                  <a:pt x="16" y="88"/>
                </a:lnTo>
                <a:lnTo>
                  <a:pt x="15" y="92"/>
                </a:lnTo>
                <a:lnTo>
                  <a:pt x="13" y="96"/>
                </a:lnTo>
                <a:lnTo>
                  <a:pt x="11" y="96"/>
                </a:lnTo>
                <a:lnTo>
                  <a:pt x="9" y="96"/>
                </a:lnTo>
                <a:lnTo>
                  <a:pt x="7" y="92"/>
                </a:lnTo>
                <a:lnTo>
                  <a:pt x="6" y="88"/>
                </a:lnTo>
                <a:lnTo>
                  <a:pt x="4" y="81"/>
                </a:lnTo>
                <a:lnTo>
                  <a:pt x="2" y="76"/>
                </a:lnTo>
                <a:lnTo>
                  <a:pt x="2" y="66"/>
                </a:lnTo>
                <a:lnTo>
                  <a:pt x="0" y="57"/>
                </a:lnTo>
                <a:lnTo>
                  <a:pt x="0" y="48"/>
                </a:lnTo>
                <a:lnTo>
                  <a:pt x="0" y="39"/>
                </a:lnTo>
                <a:lnTo>
                  <a:pt x="2" y="30"/>
                </a:lnTo>
                <a:lnTo>
                  <a:pt x="2" y="20"/>
                </a:lnTo>
                <a:lnTo>
                  <a:pt x="4" y="13"/>
                </a:lnTo>
                <a:lnTo>
                  <a:pt x="6" y="8"/>
                </a:lnTo>
                <a:lnTo>
                  <a:pt x="7" y="4"/>
                </a:lnTo>
                <a:lnTo>
                  <a:pt x="9" y="0"/>
                </a:lnTo>
                <a:lnTo>
                  <a:pt x="11" y="0"/>
                </a:lnTo>
                <a:close/>
              </a:path>
            </a:pathLst>
          </a:cu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79" name="Freeform 1151"/>
          <p:cNvSpPr>
            <a:spLocks/>
          </p:cNvSpPr>
          <p:nvPr/>
        </p:nvSpPr>
        <p:spPr bwMode="auto">
          <a:xfrm>
            <a:off x="8999519" y="3733801"/>
            <a:ext cx="35362" cy="151871"/>
          </a:xfrm>
          <a:custGeom>
            <a:avLst/>
            <a:gdLst>
              <a:gd name="T0" fmla="*/ 11 w 22"/>
              <a:gd name="T1" fmla="*/ 0 h 96"/>
              <a:gd name="T2" fmla="*/ 13 w 22"/>
              <a:gd name="T3" fmla="*/ 0 h 96"/>
              <a:gd name="T4" fmla="*/ 15 w 22"/>
              <a:gd name="T5" fmla="*/ 4 h 96"/>
              <a:gd name="T6" fmla="*/ 16 w 22"/>
              <a:gd name="T7" fmla="*/ 8 h 96"/>
              <a:gd name="T8" fmla="*/ 18 w 22"/>
              <a:gd name="T9" fmla="*/ 13 h 96"/>
              <a:gd name="T10" fmla="*/ 20 w 22"/>
              <a:gd name="T11" fmla="*/ 20 h 96"/>
              <a:gd name="T12" fmla="*/ 22 w 22"/>
              <a:gd name="T13" fmla="*/ 30 h 96"/>
              <a:gd name="T14" fmla="*/ 22 w 22"/>
              <a:gd name="T15" fmla="*/ 39 h 96"/>
              <a:gd name="T16" fmla="*/ 22 w 22"/>
              <a:gd name="T17" fmla="*/ 48 h 96"/>
              <a:gd name="T18" fmla="*/ 22 w 22"/>
              <a:gd name="T19" fmla="*/ 57 h 96"/>
              <a:gd name="T20" fmla="*/ 22 w 22"/>
              <a:gd name="T21" fmla="*/ 66 h 96"/>
              <a:gd name="T22" fmla="*/ 20 w 22"/>
              <a:gd name="T23" fmla="*/ 76 h 96"/>
              <a:gd name="T24" fmla="*/ 18 w 22"/>
              <a:gd name="T25" fmla="*/ 81 h 96"/>
              <a:gd name="T26" fmla="*/ 16 w 22"/>
              <a:gd name="T27" fmla="*/ 88 h 96"/>
              <a:gd name="T28" fmla="*/ 15 w 22"/>
              <a:gd name="T29" fmla="*/ 92 h 96"/>
              <a:gd name="T30" fmla="*/ 13 w 22"/>
              <a:gd name="T31" fmla="*/ 96 h 96"/>
              <a:gd name="T32" fmla="*/ 11 w 22"/>
              <a:gd name="T33" fmla="*/ 96 h 96"/>
              <a:gd name="T34" fmla="*/ 9 w 22"/>
              <a:gd name="T35" fmla="*/ 96 h 96"/>
              <a:gd name="T36" fmla="*/ 7 w 22"/>
              <a:gd name="T37" fmla="*/ 92 h 96"/>
              <a:gd name="T38" fmla="*/ 6 w 22"/>
              <a:gd name="T39" fmla="*/ 88 h 96"/>
              <a:gd name="T40" fmla="*/ 4 w 22"/>
              <a:gd name="T41" fmla="*/ 81 h 96"/>
              <a:gd name="T42" fmla="*/ 2 w 22"/>
              <a:gd name="T43" fmla="*/ 76 h 96"/>
              <a:gd name="T44" fmla="*/ 2 w 22"/>
              <a:gd name="T45" fmla="*/ 66 h 96"/>
              <a:gd name="T46" fmla="*/ 0 w 22"/>
              <a:gd name="T47" fmla="*/ 57 h 96"/>
              <a:gd name="T48" fmla="*/ 0 w 22"/>
              <a:gd name="T49" fmla="*/ 48 h 96"/>
              <a:gd name="T50" fmla="*/ 0 w 22"/>
              <a:gd name="T51" fmla="*/ 39 h 96"/>
              <a:gd name="T52" fmla="*/ 2 w 22"/>
              <a:gd name="T53" fmla="*/ 30 h 96"/>
              <a:gd name="T54" fmla="*/ 2 w 22"/>
              <a:gd name="T55" fmla="*/ 20 h 96"/>
              <a:gd name="T56" fmla="*/ 4 w 22"/>
              <a:gd name="T57" fmla="*/ 13 h 96"/>
              <a:gd name="T58" fmla="*/ 6 w 22"/>
              <a:gd name="T59" fmla="*/ 8 h 96"/>
              <a:gd name="T60" fmla="*/ 7 w 22"/>
              <a:gd name="T61" fmla="*/ 4 h 96"/>
              <a:gd name="T62" fmla="*/ 9 w 22"/>
              <a:gd name="T63" fmla="*/ 0 h 96"/>
              <a:gd name="T64" fmla="*/ 11 w 22"/>
              <a:gd name="T65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" h="96">
                <a:moveTo>
                  <a:pt x="11" y="0"/>
                </a:moveTo>
                <a:lnTo>
                  <a:pt x="13" y="0"/>
                </a:lnTo>
                <a:lnTo>
                  <a:pt x="15" y="4"/>
                </a:lnTo>
                <a:lnTo>
                  <a:pt x="16" y="8"/>
                </a:lnTo>
                <a:lnTo>
                  <a:pt x="18" y="13"/>
                </a:lnTo>
                <a:lnTo>
                  <a:pt x="20" y="20"/>
                </a:lnTo>
                <a:lnTo>
                  <a:pt x="22" y="30"/>
                </a:lnTo>
                <a:lnTo>
                  <a:pt x="22" y="39"/>
                </a:lnTo>
                <a:lnTo>
                  <a:pt x="22" y="48"/>
                </a:lnTo>
                <a:lnTo>
                  <a:pt x="22" y="57"/>
                </a:lnTo>
                <a:lnTo>
                  <a:pt x="22" y="66"/>
                </a:lnTo>
                <a:lnTo>
                  <a:pt x="20" y="76"/>
                </a:lnTo>
                <a:lnTo>
                  <a:pt x="18" y="81"/>
                </a:lnTo>
                <a:lnTo>
                  <a:pt x="16" y="88"/>
                </a:lnTo>
                <a:lnTo>
                  <a:pt x="15" y="92"/>
                </a:lnTo>
                <a:lnTo>
                  <a:pt x="13" y="96"/>
                </a:lnTo>
                <a:lnTo>
                  <a:pt x="11" y="96"/>
                </a:lnTo>
                <a:lnTo>
                  <a:pt x="9" y="96"/>
                </a:lnTo>
                <a:lnTo>
                  <a:pt x="7" y="92"/>
                </a:lnTo>
                <a:lnTo>
                  <a:pt x="6" y="88"/>
                </a:lnTo>
                <a:lnTo>
                  <a:pt x="4" y="81"/>
                </a:lnTo>
                <a:lnTo>
                  <a:pt x="2" y="76"/>
                </a:lnTo>
                <a:lnTo>
                  <a:pt x="2" y="66"/>
                </a:lnTo>
                <a:lnTo>
                  <a:pt x="0" y="57"/>
                </a:lnTo>
                <a:lnTo>
                  <a:pt x="0" y="48"/>
                </a:lnTo>
                <a:lnTo>
                  <a:pt x="0" y="39"/>
                </a:lnTo>
                <a:lnTo>
                  <a:pt x="2" y="30"/>
                </a:lnTo>
                <a:lnTo>
                  <a:pt x="2" y="20"/>
                </a:lnTo>
                <a:lnTo>
                  <a:pt x="4" y="13"/>
                </a:lnTo>
                <a:lnTo>
                  <a:pt x="6" y="8"/>
                </a:lnTo>
                <a:lnTo>
                  <a:pt x="7" y="4"/>
                </a:lnTo>
                <a:lnTo>
                  <a:pt x="9" y="0"/>
                </a:lnTo>
                <a:lnTo>
                  <a:pt x="11" y="0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80" name="Line 1152"/>
          <p:cNvSpPr>
            <a:spLocks noChangeShapeType="1"/>
          </p:cNvSpPr>
          <p:nvPr/>
        </p:nvSpPr>
        <p:spPr bwMode="auto">
          <a:xfrm>
            <a:off x="9017199" y="3733800"/>
            <a:ext cx="43220" cy="1853"/>
          </a:xfrm>
          <a:prstGeom prst="line">
            <a:avLst/>
          </a:prstGeom>
          <a:noFill/>
          <a:ln w="11113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81" name="Rectangle 1153"/>
          <p:cNvSpPr>
            <a:spLocks noChangeArrowheads="1"/>
          </p:cNvSpPr>
          <p:nvPr/>
        </p:nvSpPr>
        <p:spPr bwMode="auto">
          <a:xfrm>
            <a:off x="8659654" y="4039395"/>
            <a:ext cx="245567" cy="77788"/>
          </a:xfrm>
          <a:prstGeom prst="rect">
            <a:avLst/>
          </a:pr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82" name="Rectangle 1154"/>
          <p:cNvSpPr>
            <a:spLocks noChangeArrowheads="1"/>
          </p:cNvSpPr>
          <p:nvPr/>
        </p:nvSpPr>
        <p:spPr bwMode="auto">
          <a:xfrm>
            <a:off x="8659654" y="4039395"/>
            <a:ext cx="245567" cy="77788"/>
          </a:xfrm>
          <a:prstGeom prst="rect">
            <a:avLst/>
          </a:prstGeom>
          <a:noFill/>
          <a:ln w="3175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83" name="Freeform 1155"/>
          <p:cNvSpPr>
            <a:spLocks/>
          </p:cNvSpPr>
          <p:nvPr/>
        </p:nvSpPr>
        <p:spPr bwMode="auto">
          <a:xfrm>
            <a:off x="8596789" y="3924565"/>
            <a:ext cx="35362" cy="153722"/>
          </a:xfrm>
          <a:custGeom>
            <a:avLst/>
            <a:gdLst>
              <a:gd name="T0" fmla="*/ 11 w 22"/>
              <a:gd name="T1" fmla="*/ 0 h 97"/>
              <a:gd name="T2" fmla="*/ 13 w 22"/>
              <a:gd name="T3" fmla="*/ 1 h 97"/>
              <a:gd name="T4" fmla="*/ 15 w 22"/>
              <a:gd name="T5" fmla="*/ 3 h 97"/>
              <a:gd name="T6" fmla="*/ 16 w 22"/>
              <a:gd name="T7" fmla="*/ 9 h 97"/>
              <a:gd name="T8" fmla="*/ 18 w 22"/>
              <a:gd name="T9" fmla="*/ 14 h 97"/>
              <a:gd name="T10" fmla="*/ 20 w 22"/>
              <a:gd name="T11" fmla="*/ 22 h 97"/>
              <a:gd name="T12" fmla="*/ 22 w 22"/>
              <a:gd name="T13" fmla="*/ 29 h 97"/>
              <a:gd name="T14" fmla="*/ 22 w 22"/>
              <a:gd name="T15" fmla="*/ 38 h 97"/>
              <a:gd name="T16" fmla="*/ 22 w 22"/>
              <a:gd name="T17" fmla="*/ 47 h 97"/>
              <a:gd name="T18" fmla="*/ 22 w 22"/>
              <a:gd name="T19" fmla="*/ 58 h 97"/>
              <a:gd name="T20" fmla="*/ 22 w 22"/>
              <a:gd name="T21" fmla="*/ 68 h 97"/>
              <a:gd name="T22" fmla="*/ 20 w 22"/>
              <a:gd name="T23" fmla="*/ 75 h 97"/>
              <a:gd name="T24" fmla="*/ 18 w 22"/>
              <a:gd name="T25" fmla="*/ 82 h 97"/>
              <a:gd name="T26" fmla="*/ 16 w 22"/>
              <a:gd name="T27" fmla="*/ 88 h 97"/>
              <a:gd name="T28" fmla="*/ 15 w 22"/>
              <a:gd name="T29" fmla="*/ 93 h 97"/>
              <a:gd name="T30" fmla="*/ 13 w 22"/>
              <a:gd name="T31" fmla="*/ 95 h 97"/>
              <a:gd name="T32" fmla="*/ 11 w 22"/>
              <a:gd name="T33" fmla="*/ 97 h 97"/>
              <a:gd name="T34" fmla="*/ 9 w 22"/>
              <a:gd name="T35" fmla="*/ 95 h 97"/>
              <a:gd name="T36" fmla="*/ 8 w 22"/>
              <a:gd name="T37" fmla="*/ 93 h 97"/>
              <a:gd name="T38" fmla="*/ 6 w 22"/>
              <a:gd name="T39" fmla="*/ 88 h 97"/>
              <a:gd name="T40" fmla="*/ 4 w 22"/>
              <a:gd name="T41" fmla="*/ 82 h 97"/>
              <a:gd name="T42" fmla="*/ 2 w 22"/>
              <a:gd name="T43" fmla="*/ 75 h 97"/>
              <a:gd name="T44" fmla="*/ 2 w 22"/>
              <a:gd name="T45" fmla="*/ 68 h 97"/>
              <a:gd name="T46" fmla="*/ 0 w 22"/>
              <a:gd name="T47" fmla="*/ 58 h 97"/>
              <a:gd name="T48" fmla="*/ 0 w 22"/>
              <a:gd name="T49" fmla="*/ 47 h 97"/>
              <a:gd name="T50" fmla="*/ 0 w 22"/>
              <a:gd name="T51" fmla="*/ 38 h 97"/>
              <a:gd name="T52" fmla="*/ 2 w 22"/>
              <a:gd name="T53" fmla="*/ 29 h 97"/>
              <a:gd name="T54" fmla="*/ 2 w 22"/>
              <a:gd name="T55" fmla="*/ 22 h 97"/>
              <a:gd name="T56" fmla="*/ 4 w 22"/>
              <a:gd name="T57" fmla="*/ 14 h 97"/>
              <a:gd name="T58" fmla="*/ 6 w 22"/>
              <a:gd name="T59" fmla="*/ 9 h 97"/>
              <a:gd name="T60" fmla="*/ 8 w 22"/>
              <a:gd name="T61" fmla="*/ 3 h 97"/>
              <a:gd name="T62" fmla="*/ 9 w 22"/>
              <a:gd name="T63" fmla="*/ 1 h 97"/>
              <a:gd name="T64" fmla="*/ 11 w 22"/>
              <a:gd name="T65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" h="97">
                <a:moveTo>
                  <a:pt x="11" y="0"/>
                </a:moveTo>
                <a:lnTo>
                  <a:pt x="13" y="1"/>
                </a:lnTo>
                <a:lnTo>
                  <a:pt x="15" y="3"/>
                </a:lnTo>
                <a:lnTo>
                  <a:pt x="16" y="9"/>
                </a:lnTo>
                <a:lnTo>
                  <a:pt x="18" y="14"/>
                </a:lnTo>
                <a:lnTo>
                  <a:pt x="20" y="22"/>
                </a:lnTo>
                <a:lnTo>
                  <a:pt x="22" y="29"/>
                </a:lnTo>
                <a:lnTo>
                  <a:pt x="22" y="38"/>
                </a:lnTo>
                <a:lnTo>
                  <a:pt x="22" y="47"/>
                </a:lnTo>
                <a:lnTo>
                  <a:pt x="22" y="58"/>
                </a:lnTo>
                <a:lnTo>
                  <a:pt x="22" y="68"/>
                </a:lnTo>
                <a:lnTo>
                  <a:pt x="20" y="75"/>
                </a:lnTo>
                <a:lnTo>
                  <a:pt x="18" y="82"/>
                </a:lnTo>
                <a:lnTo>
                  <a:pt x="16" y="88"/>
                </a:lnTo>
                <a:lnTo>
                  <a:pt x="15" y="93"/>
                </a:lnTo>
                <a:lnTo>
                  <a:pt x="13" y="95"/>
                </a:lnTo>
                <a:lnTo>
                  <a:pt x="11" y="97"/>
                </a:lnTo>
                <a:lnTo>
                  <a:pt x="9" y="95"/>
                </a:lnTo>
                <a:lnTo>
                  <a:pt x="8" y="93"/>
                </a:lnTo>
                <a:lnTo>
                  <a:pt x="6" y="88"/>
                </a:lnTo>
                <a:lnTo>
                  <a:pt x="4" y="82"/>
                </a:lnTo>
                <a:lnTo>
                  <a:pt x="2" y="75"/>
                </a:lnTo>
                <a:lnTo>
                  <a:pt x="2" y="68"/>
                </a:lnTo>
                <a:lnTo>
                  <a:pt x="0" y="58"/>
                </a:lnTo>
                <a:lnTo>
                  <a:pt x="0" y="47"/>
                </a:lnTo>
                <a:lnTo>
                  <a:pt x="0" y="38"/>
                </a:lnTo>
                <a:lnTo>
                  <a:pt x="2" y="29"/>
                </a:lnTo>
                <a:lnTo>
                  <a:pt x="2" y="22"/>
                </a:lnTo>
                <a:lnTo>
                  <a:pt x="4" y="14"/>
                </a:lnTo>
                <a:lnTo>
                  <a:pt x="6" y="9"/>
                </a:lnTo>
                <a:lnTo>
                  <a:pt x="8" y="3"/>
                </a:lnTo>
                <a:lnTo>
                  <a:pt x="9" y="1"/>
                </a:lnTo>
                <a:lnTo>
                  <a:pt x="11" y="0"/>
                </a:lnTo>
                <a:close/>
              </a:path>
            </a:pathLst>
          </a:cu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84" name="Freeform 1156"/>
          <p:cNvSpPr>
            <a:spLocks/>
          </p:cNvSpPr>
          <p:nvPr/>
        </p:nvSpPr>
        <p:spPr bwMode="auto">
          <a:xfrm>
            <a:off x="8596789" y="3924565"/>
            <a:ext cx="35362" cy="153722"/>
          </a:xfrm>
          <a:custGeom>
            <a:avLst/>
            <a:gdLst>
              <a:gd name="T0" fmla="*/ 11 w 22"/>
              <a:gd name="T1" fmla="*/ 0 h 97"/>
              <a:gd name="T2" fmla="*/ 13 w 22"/>
              <a:gd name="T3" fmla="*/ 1 h 97"/>
              <a:gd name="T4" fmla="*/ 15 w 22"/>
              <a:gd name="T5" fmla="*/ 3 h 97"/>
              <a:gd name="T6" fmla="*/ 16 w 22"/>
              <a:gd name="T7" fmla="*/ 9 h 97"/>
              <a:gd name="T8" fmla="*/ 18 w 22"/>
              <a:gd name="T9" fmla="*/ 14 h 97"/>
              <a:gd name="T10" fmla="*/ 20 w 22"/>
              <a:gd name="T11" fmla="*/ 22 h 97"/>
              <a:gd name="T12" fmla="*/ 22 w 22"/>
              <a:gd name="T13" fmla="*/ 29 h 97"/>
              <a:gd name="T14" fmla="*/ 22 w 22"/>
              <a:gd name="T15" fmla="*/ 38 h 97"/>
              <a:gd name="T16" fmla="*/ 22 w 22"/>
              <a:gd name="T17" fmla="*/ 47 h 97"/>
              <a:gd name="T18" fmla="*/ 22 w 22"/>
              <a:gd name="T19" fmla="*/ 58 h 97"/>
              <a:gd name="T20" fmla="*/ 22 w 22"/>
              <a:gd name="T21" fmla="*/ 68 h 97"/>
              <a:gd name="T22" fmla="*/ 20 w 22"/>
              <a:gd name="T23" fmla="*/ 75 h 97"/>
              <a:gd name="T24" fmla="*/ 18 w 22"/>
              <a:gd name="T25" fmla="*/ 82 h 97"/>
              <a:gd name="T26" fmla="*/ 16 w 22"/>
              <a:gd name="T27" fmla="*/ 88 h 97"/>
              <a:gd name="T28" fmla="*/ 15 w 22"/>
              <a:gd name="T29" fmla="*/ 93 h 97"/>
              <a:gd name="T30" fmla="*/ 13 w 22"/>
              <a:gd name="T31" fmla="*/ 95 h 97"/>
              <a:gd name="T32" fmla="*/ 11 w 22"/>
              <a:gd name="T33" fmla="*/ 97 h 97"/>
              <a:gd name="T34" fmla="*/ 9 w 22"/>
              <a:gd name="T35" fmla="*/ 95 h 97"/>
              <a:gd name="T36" fmla="*/ 8 w 22"/>
              <a:gd name="T37" fmla="*/ 93 h 97"/>
              <a:gd name="T38" fmla="*/ 6 w 22"/>
              <a:gd name="T39" fmla="*/ 88 h 97"/>
              <a:gd name="T40" fmla="*/ 4 w 22"/>
              <a:gd name="T41" fmla="*/ 82 h 97"/>
              <a:gd name="T42" fmla="*/ 2 w 22"/>
              <a:gd name="T43" fmla="*/ 75 h 97"/>
              <a:gd name="T44" fmla="*/ 2 w 22"/>
              <a:gd name="T45" fmla="*/ 68 h 97"/>
              <a:gd name="T46" fmla="*/ 0 w 22"/>
              <a:gd name="T47" fmla="*/ 58 h 97"/>
              <a:gd name="T48" fmla="*/ 0 w 22"/>
              <a:gd name="T49" fmla="*/ 47 h 97"/>
              <a:gd name="T50" fmla="*/ 0 w 22"/>
              <a:gd name="T51" fmla="*/ 38 h 97"/>
              <a:gd name="T52" fmla="*/ 2 w 22"/>
              <a:gd name="T53" fmla="*/ 29 h 97"/>
              <a:gd name="T54" fmla="*/ 2 w 22"/>
              <a:gd name="T55" fmla="*/ 22 h 97"/>
              <a:gd name="T56" fmla="*/ 4 w 22"/>
              <a:gd name="T57" fmla="*/ 14 h 97"/>
              <a:gd name="T58" fmla="*/ 6 w 22"/>
              <a:gd name="T59" fmla="*/ 9 h 97"/>
              <a:gd name="T60" fmla="*/ 8 w 22"/>
              <a:gd name="T61" fmla="*/ 3 h 97"/>
              <a:gd name="T62" fmla="*/ 9 w 22"/>
              <a:gd name="T63" fmla="*/ 1 h 97"/>
              <a:gd name="T64" fmla="*/ 11 w 22"/>
              <a:gd name="T65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" h="97">
                <a:moveTo>
                  <a:pt x="11" y="0"/>
                </a:moveTo>
                <a:lnTo>
                  <a:pt x="13" y="1"/>
                </a:lnTo>
                <a:lnTo>
                  <a:pt x="15" y="3"/>
                </a:lnTo>
                <a:lnTo>
                  <a:pt x="16" y="9"/>
                </a:lnTo>
                <a:lnTo>
                  <a:pt x="18" y="14"/>
                </a:lnTo>
                <a:lnTo>
                  <a:pt x="20" y="22"/>
                </a:lnTo>
                <a:lnTo>
                  <a:pt x="22" y="29"/>
                </a:lnTo>
                <a:lnTo>
                  <a:pt x="22" y="38"/>
                </a:lnTo>
                <a:lnTo>
                  <a:pt x="22" y="47"/>
                </a:lnTo>
                <a:lnTo>
                  <a:pt x="22" y="58"/>
                </a:lnTo>
                <a:lnTo>
                  <a:pt x="22" y="68"/>
                </a:lnTo>
                <a:lnTo>
                  <a:pt x="20" y="75"/>
                </a:lnTo>
                <a:lnTo>
                  <a:pt x="18" y="82"/>
                </a:lnTo>
                <a:lnTo>
                  <a:pt x="16" y="88"/>
                </a:lnTo>
                <a:lnTo>
                  <a:pt x="15" y="93"/>
                </a:lnTo>
                <a:lnTo>
                  <a:pt x="13" y="95"/>
                </a:lnTo>
                <a:lnTo>
                  <a:pt x="11" y="97"/>
                </a:lnTo>
                <a:lnTo>
                  <a:pt x="9" y="95"/>
                </a:lnTo>
                <a:lnTo>
                  <a:pt x="8" y="93"/>
                </a:lnTo>
                <a:lnTo>
                  <a:pt x="6" y="88"/>
                </a:lnTo>
                <a:lnTo>
                  <a:pt x="4" y="82"/>
                </a:lnTo>
                <a:lnTo>
                  <a:pt x="2" y="75"/>
                </a:lnTo>
                <a:lnTo>
                  <a:pt x="2" y="68"/>
                </a:lnTo>
                <a:lnTo>
                  <a:pt x="0" y="58"/>
                </a:lnTo>
                <a:lnTo>
                  <a:pt x="0" y="47"/>
                </a:lnTo>
                <a:lnTo>
                  <a:pt x="0" y="38"/>
                </a:lnTo>
                <a:lnTo>
                  <a:pt x="2" y="29"/>
                </a:lnTo>
                <a:lnTo>
                  <a:pt x="2" y="22"/>
                </a:lnTo>
                <a:lnTo>
                  <a:pt x="4" y="14"/>
                </a:lnTo>
                <a:lnTo>
                  <a:pt x="6" y="9"/>
                </a:lnTo>
                <a:lnTo>
                  <a:pt x="8" y="3"/>
                </a:lnTo>
                <a:lnTo>
                  <a:pt x="9" y="1"/>
                </a:lnTo>
                <a:lnTo>
                  <a:pt x="11" y="0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85" name="Freeform 1157"/>
          <p:cNvSpPr>
            <a:spLocks/>
          </p:cNvSpPr>
          <p:nvPr/>
        </p:nvSpPr>
        <p:spPr bwMode="auto">
          <a:xfrm>
            <a:off x="8596789" y="4078288"/>
            <a:ext cx="35362" cy="150019"/>
          </a:xfrm>
          <a:custGeom>
            <a:avLst/>
            <a:gdLst>
              <a:gd name="T0" fmla="*/ 11 w 22"/>
              <a:gd name="T1" fmla="*/ 0 h 95"/>
              <a:gd name="T2" fmla="*/ 13 w 22"/>
              <a:gd name="T3" fmla="*/ 0 h 95"/>
              <a:gd name="T4" fmla="*/ 15 w 22"/>
              <a:gd name="T5" fmla="*/ 4 h 95"/>
              <a:gd name="T6" fmla="*/ 16 w 22"/>
              <a:gd name="T7" fmla="*/ 7 h 95"/>
              <a:gd name="T8" fmla="*/ 18 w 22"/>
              <a:gd name="T9" fmla="*/ 15 h 95"/>
              <a:gd name="T10" fmla="*/ 20 w 22"/>
              <a:gd name="T11" fmla="*/ 22 h 95"/>
              <a:gd name="T12" fmla="*/ 22 w 22"/>
              <a:gd name="T13" fmla="*/ 29 h 95"/>
              <a:gd name="T14" fmla="*/ 22 w 22"/>
              <a:gd name="T15" fmla="*/ 39 h 95"/>
              <a:gd name="T16" fmla="*/ 22 w 22"/>
              <a:gd name="T17" fmla="*/ 48 h 95"/>
              <a:gd name="T18" fmla="*/ 22 w 22"/>
              <a:gd name="T19" fmla="*/ 57 h 95"/>
              <a:gd name="T20" fmla="*/ 22 w 22"/>
              <a:gd name="T21" fmla="*/ 66 h 95"/>
              <a:gd name="T22" fmla="*/ 20 w 22"/>
              <a:gd name="T23" fmla="*/ 75 h 95"/>
              <a:gd name="T24" fmla="*/ 18 w 22"/>
              <a:gd name="T25" fmla="*/ 83 h 95"/>
              <a:gd name="T26" fmla="*/ 16 w 22"/>
              <a:gd name="T27" fmla="*/ 88 h 95"/>
              <a:gd name="T28" fmla="*/ 15 w 22"/>
              <a:gd name="T29" fmla="*/ 92 h 95"/>
              <a:gd name="T30" fmla="*/ 13 w 22"/>
              <a:gd name="T31" fmla="*/ 95 h 95"/>
              <a:gd name="T32" fmla="*/ 11 w 22"/>
              <a:gd name="T33" fmla="*/ 95 h 95"/>
              <a:gd name="T34" fmla="*/ 9 w 22"/>
              <a:gd name="T35" fmla="*/ 95 h 95"/>
              <a:gd name="T36" fmla="*/ 8 w 22"/>
              <a:gd name="T37" fmla="*/ 92 h 95"/>
              <a:gd name="T38" fmla="*/ 6 w 22"/>
              <a:gd name="T39" fmla="*/ 88 h 95"/>
              <a:gd name="T40" fmla="*/ 4 w 22"/>
              <a:gd name="T41" fmla="*/ 83 h 95"/>
              <a:gd name="T42" fmla="*/ 2 w 22"/>
              <a:gd name="T43" fmla="*/ 75 h 95"/>
              <a:gd name="T44" fmla="*/ 2 w 22"/>
              <a:gd name="T45" fmla="*/ 66 h 95"/>
              <a:gd name="T46" fmla="*/ 0 w 22"/>
              <a:gd name="T47" fmla="*/ 57 h 95"/>
              <a:gd name="T48" fmla="*/ 0 w 22"/>
              <a:gd name="T49" fmla="*/ 48 h 95"/>
              <a:gd name="T50" fmla="*/ 0 w 22"/>
              <a:gd name="T51" fmla="*/ 39 h 95"/>
              <a:gd name="T52" fmla="*/ 2 w 22"/>
              <a:gd name="T53" fmla="*/ 29 h 95"/>
              <a:gd name="T54" fmla="*/ 2 w 22"/>
              <a:gd name="T55" fmla="*/ 22 h 95"/>
              <a:gd name="T56" fmla="*/ 4 w 22"/>
              <a:gd name="T57" fmla="*/ 15 h 95"/>
              <a:gd name="T58" fmla="*/ 6 w 22"/>
              <a:gd name="T59" fmla="*/ 7 h 95"/>
              <a:gd name="T60" fmla="*/ 8 w 22"/>
              <a:gd name="T61" fmla="*/ 4 h 95"/>
              <a:gd name="T62" fmla="*/ 9 w 22"/>
              <a:gd name="T63" fmla="*/ 0 h 95"/>
              <a:gd name="T64" fmla="*/ 11 w 22"/>
              <a:gd name="T6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" h="95">
                <a:moveTo>
                  <a:pt x="11" y="0"/>
                </a:moveTo>
                <a:lnTo>
                  <a:pt x="13" y="0"/>
                </a:lnTo>
                <a:lnTo>
                  <a:pt x="15" y="4"/>
                </a:lnTo>
                <a:lnTo>
                  <a:pt x="16" y="7"/>
                </a:lnTo>
                <a:lnTo>
                  <a:pt x="18" y="15"/>
                </a:lnTo>
                <a:lnTo>
                  <a:pt x="20" y="22"/>
                </a:lnTo>
                <a:lnTo>
                  <a:pt x="22" y="29"/>
                </a:lnTo>
                <a:lnTo>
                  <a:pt x="22" y="39"/>
                </a:lnTo>
                <a:lnTo>
                  <a:pt x="22" y="48"/>
                </a:lnTo>
                <a:lnTo>
                  <a:pt x="22" y="57"/>
                </a:lnTo>
                <a:lnTo>
                  <a:pt x="22" y="66"/>
                </a:lnTo>
                <a:lnTo>
                  <a:pt x="20" y="75"/>
                </a:lnTo>
                <a:lnTo>
                  <a:pt x="18" y="83"/>
                </a:lnTo>
                <a:lnTo>
                  <a:pt x="16" y="88"/>
                </a:lnTo>
                <a:lnTo>
                  <a:pt x="15" y="92"/>
                </a:lnTo>
                <a:lnTo>
                  <a:pt x="13" y="95"/>
                </a:lnTo>
                <a:lnTo>
                  <a:pt x="11" y="95"/>
                </a:lnTo>
                <a:lnTo>
                  <a:pt x="9" y="95"/>
                </a:lnTo>
                <a:lnTo>
                  <a:pt x="8" y="92"/>
                </a:lnTo>
                <a:lnTo>
                  <a:pt x="6" y="88"/>
                </a:lnTo>
                <a:lnTo>
                  <a:pt x="4" y="83"/>
                </a:lnTo>
                <a:lnTo>
                  <a:pt x="2" y="75"/>
                </a:lnTo>
                <a:lnTo>
                  <a:pt x="2" y="66"/>
                </a:lnTo>
                <a:lnTo>
                  <a:pt x="0" y="57"/>
                </a:lnTo>
                <a:lnTo>
                  <a:pt x="0" y="48"/>
                </a:lnTo>
                <a:lnTo>
                  <a:pt x="0" y="39"/>
                </a:lnTo>
                <a:lnTo>
                  <a:pt x="2" y="29"/>
                </a:lnTo>
                <a:lnTo>
                  <a:pt x="2" y="22"/>
                </a:lnTo>
                <a:lnTo>
                  <a:pt x="4" y="15"/>
                </a:lnTo>
                <a:lnTo>
                  <a:pt x="6" y="7"/>
                </a:lnTo>
                <a:lnTo>
                  <a:pt x="8" y="4"/>
                </a:lnTo>
                <a:lnTo>
                  <a:pt x="9" y="0"/>
                </a:lnTo>
                <a:lnTo>
                  <a:pt x="11" y="0"/>
                </a:lnTo>
                <a:close/>
              </a:path>
            </a:pathLst>
          </a:cu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86" name="Freeform 1158"/>
          <p:cNvSpPr>
            <a:spLocks/>
          </p:cNvSpPr>
          <p:nvPr/>
        </p:nvSpPr>
        <p:spPr bwMode="auto">
          <a:xfrm>
            <a:off x="8596789" y="4078288"/>
            <a:ext cx="35362" cy="150019"/>
          </a:xfrm>
          <a:custGeom>
            <a:avLst/>
            <a:gdLst>
              <a:gd name="T0" fmla="*/ 11 w 22"/>
              <a:gd name="T1" fmla="*/ 0 h 95"/>
              <a:gd name="T2" fmla="*/ 13 w 22"/>
              <a:gd name="T3" fmla="*/ 0 h 95"/>
              <a:gd name="T4" fmla="*/ 15 w 22"/>
              <a:gd name="T5" fmla="*/ 4 h 95"/>
              <a:gd name="T6" fmla="*/ 16 w 22"/>
              <a:gd name="T7" fmla="*/ 7 h 95"/>
              <a:gd name="T8" fmla="*/ 18 w 22"/>
              <a:gd name="T9" fmla="*/ 15 h 95"/>
              <a:gd name="T10" fmla="*/ 20 w 22"/>
              <a:gd name="T11" fmla="*/ 22 h 95"/>
              <a:gd name="T12" fmla="*/ 22 w 22"/>
              <a:gd name="T13" fmla="*/ 29 h 95"/>
              <a:gd name="T14" fmla="*/ 22 w 22"/>
              <a:gd name="T15" fmla="*/ 39 h 95"/>
              <a:gd name="T16" fmla="*/ 22 w 22"/>
              <a:gd name="T17" fmla="*/ 48 h 95"/>
              <a:gd name="T18" fmla="*/ 22 w 22"/>
              <a:gd name="T19" fmla="*/ 57 h 95"/>
              <a:gd name="T20" fmla="*/ 22 w 22"/>
              <a:gd name="T21" fmla="*/ 66 h 95"/>
              <a:gd name="T22" fmla="*/ 20 w 22"/>
              <a:gd name="T23" fmla="*/ 75 h 95"/>
              <a:gd name="T24" fmla="*/ 18 w 22"/>
              <a:gd name="T25" fmla="*/ 83 h 95"/>
              <a:gd name="T26" fmla="*/ 16 w 22"/>
              <a:gd name="T27" fmla="*/ 88 h 95"/>
              <a:gd name="T28" fmla="*/ 15 w 22"/>
              <a:gd name="T29" fmla="*/ 92 h 95"/>
              <a:gd name="T30" fmla="*/ 13 w 22"/>
              <a:gd name="T31" fmla="*/ 95 h 95"/>
              <a:gd name="T32" fmla="*/ 11 w 22"/>
              <a:gd name="T33" fmla="*/ 95 h 95"/>
              <a:gd name="T34" fmla="*/ 9 w 22"/>
              <a:gd name="T35" fmla="*/ 95 h 95"/>
              <a:gd name="T36" fmla="*/ 8 w 22"/>
              <a:gd name="T37" fmla="*/ 92 h 95"/>
              <a:gd name="T38" fmla="*/ 6 w 22"/>
              <a:gd name="T39" fmla="*/ 88 h 95"/>
              <a:gd name="T40" fmla="*/ 4 w 22"/>
              <a:gd name="T41" fmla="*/ 83 h 95"/>
              <a:gd name="T42" fmla="*/ 2 w 22"/>
              <a:gd name="T43" fmla="*/ 75 h 95"/>
              <a:gd name="T44" fmla="*/ 2 w 22"/>
              <a:gd name="T45" fmla="*/ 66 h 95"/>
              <a:gd name="T46" fmla="*/ 0 w 22"/>
              <a:gd name="T47" fmla="*/ 57 h 95"/>
              <a:gd name="T48" fmla="*/ 0 w 22"/>
              <a:gd name="T49" fmla="*/ 48 h 95"/>
              <a:gd name="T50" fmla="*/ 0 w 22"/>
              <a:gd name="T51" fmla="*/ 39 h 95"/>
              <a:gd name="T52" fmla="*/ 2 w 22"/>
              <a:gd name="T53" fmla="*/ 29 h 95"/>
              <a:gd name="T54" fmla="*/ 2 w 22"/>
              <a:gd name="T55" fmla="*/ 22 h 95"/>
              <a:gd name="T56" fmla="*/ 4 w 22"/>
              <a:gd name="T57" fmla="*/ 15 h 95"/>
              <a:gd name="T58" fmla="*/ 6 w 22"/>
              <a:gd name="T59" fmla="*/ 7 h 95"/>
              <a:gd name="T60" fmla="*/ 8 w 22"/>
              <a:gd name="T61" fmla="*/ 4 h 95"/>
              <a:gd name="T62" fmla="*/ 9 w 22"/>
              <a:gd name="T63" fmla="*/ 0 h 95"/>
              <a:gd name="T64" fmla="*/ 11 w 22"/>
              <a:gd name="T6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" h="95">
                <a:moveTo>
                  <a:pt x="11" y="0"/>
                </a:moveTo>
                <a:lnTo>
                  <a:pt x="13" y="0"/>
                </a:lnTo>
                <a:lnTo>
                  <a:pt x="15" y="4"/>
                </a:lnTo>
                <a:lnTo>
                  <a:pt x="16" y="7"/>
                </a:lnTo>
                <a:lnTo>
                  <a:pt x="18" y="15"/>
                </a:lnTo>
                <a:lnTo>
                  <a:pt x="20" y="22"/>
                </a:lnTo>
                <a:lnTo>
                  <a:pt x="22" y="29"/>
                </a:lnTo>
                <a:lnTo>
                  <a:pt x="22" y="39"/>
                </a:lnTo>
                <a:lnTo>
                  <a:pt x="22" y="48"/>
                </a:lnTo>
                <a:lnTo>
                  <a:pt x="22" y="57"/>
                </a:lnTo>
                <a:lnTo>
                  <a:pt x="22" y="66"/>
                </a:lnTo>
                <a:lnTo>
                  <a:pt x="20" y="75"/>
                </a:lnTo>
                <a:lnTo>
                  <a:pt x="18" y="83"/>
                </a:lnTo>
                <a:lnTo>
                  <a:pt x="16" y="88"/>
                </a:lnTo>
                <a:lnTo>
                  <a:pt x="15" y="92"/>
                </a:lnTo>
                <a:lnTo>
                  <a:pt x="13" y="95"/>
                </a:lnTo>
                <a:lnTo>
                  <a:pt x="11" y="95"/>
                </a:lnTo>
                <a:lnTo>
                  <a:pt x="9" y="95"/>
                </a:lnTo>
                <a:lnTo>
                  <a:pt x="8" y="92"/>
                </a:lnTo>
                <a:lnTo>
                  <a:pt x="6" y="88"/>
                </a:lnTo>
                <a:lnTo>
                  <a:pt x="4" y="83"/>
                </a:lnTo>
                <a:lnTo>
                  <a:pt x="2" y="75"/>
                </a:lnTo>
                <a:lnTo>
                  <a:pt x="2" y="66"/>
                </a:lnTo>
                <a:lnTo>
                  <a:pt x="0" y="57"/>
                </a:lnTo>
                <a:lnTo>
                  <a:pt x="0" y="48"/>
                </a:lnTo>
                <a:lnTo>
                  <a:pt x="0" y="39"/>
                </a:lnTo>
                <a:lnTo>
                  <a:pt x="2" y="29"/>
                </a:lnTo>
                <a:lnTo>
                  <a:pt x="2" y="22"/>
                </a:lnTo>
                <a:lnTo>
                  <a:pt x="4" y="15"/>
                </a:lnTo>
                <a:lnTo>
                  <a:pt x="6" y="7"/>
                </a:lnTo>
                <a:lnTo>
                  <a:pt x="8" y="4"/>
                </a:lnTo>
                <a:lnTo>
                  <a:pt x="9" y="0"/>
                </a:lnTo>
                <a:lnTo>
                  <a:pt x="11" y="0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87" name="Line 1159"/>
          <p:cNvSpPr>
            <a:spLocks noChangeShapeType="1"/>
          </p:cNvSpPr>
          <p:nvPr/>
        </p:nvSpPr>
        <p:spPr bwMode="auto">
          <a:xfrm>
            <a:off x="8614471" y="4078287"/>
            <a:ext cx="41255" cy="1853"/>
          </a:xfrm>
          <a:prstGeom prst="line">
            <a:avLst/>
          </a:prstGeom>
          <a:noFill/>
          <a:ln w="11113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88" name="Rectangle 1160"/>
          <p:cNvSpPr>
            <a:spLocks noChangeArrowheads="1"/>
          </p:cNvSpPr>
          <p:nvPr/>
        </p:nvSpPr>
        <p:spPr bwMode="auto">
          <a:xfrm>
            <a:off x="9062384" y="4039395"/>
            <a:ext cx="247531" cy="77788"/>
          </a:xfrm>
          <a:prstGeom prst="rect">
            <a:avLst/>
          </a:pr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89" name="Rectangle 1161"/>
          <p:cNvSpPr>
            <a:spLocks noChangeArrowheads="1"/>
          </p:cNvSpPr>
          <p:nvPr/>
        </p:nvSpPr>
        <p:spPr bwMode="auto">
          <a:xfrm>
            <a:off x="9062384" y="4039395"/>
            <a:ext cx="247531" cy="77788"/>
          </a:xfrm>
          <a:prstGeom prst="rect">
            <a:avLst/>
          </a:prstGeom>
          <a:noFill/>
          <a:ln w="3175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90" name="Freeform 1162"/>
          <p:cNvSpPr>
            <a:spLocks/>
          </p:cNvSpPr>
          <p:nvPr/>
        </p:nvSpPr>
        <p:spPr bwMode="auto">
          <a:xfrm>
            <a:off x="8999519" y="3924565"/>
            <a:ext cx="35362" cy="153722"/>
          </a:xfrm>
          <a:custGeom>
            <a:avLst/>
            <a:gdLst>
              <a:gd name="T0" fmla="*/ 11 w 22"/>
              <a:gd name="T1" fmla="*/ 0 h 97"/>
              <a:gd name="T2" fmla="*/ 13 w 22"/>
              <a:gd name="T3" fmla="*/ 1 h 97"/>
              <a:gd name="T4" fmla="*/ 15 w 22"/>
              <a:gd name="T5" fmla="*/ 3 h 97"/>
              <a:gd name="T6" fmla="*/ 16 w 22"/>
              <a:gd name="T7" fmla="*/ 9 h 97"/>
              <a:gd name="T8" fmla="*/ 18 w 22"/>
              <a:gd name="T9" fmla="*/ 14 h 97"/>
              <a:gd name="T10" fmla="*/ 20 w 22"/>
              <a:gd name="T11" fmla="*/ 22 h 97"/>
              <a:gd name="T12" fmla="*/ 22 w 22"/>
              <a:gd name="T13" fmla="*/ 29 h 97"/>
              <a:gd name="T14" fmla="*/ 22 w 22"/>
              <a:gd name="T15" fmla="*/ 38 h 97"/>
              <a:gd name="T16" fmla="*/ 22 w 22"/>
              <a:gd name="T17" fmla="*/ 47 h 97"/>
              <a:gd name="T18" fmla="*/ 22 w 22"/>
              <a:gd name="T19" fmla="*/ 58 h 97"/>
              <a:gd name="T20" fmla="*/ 22 w 22"/>
              <a:gd name="T21" fmla="*/ 68 h 97"/>
              <a:gd name="T22" fmla="*/ 20 w 22"/>
              <a:gd name="T23" fmla="*/ 75 h 97"/>
              <a:gd name="T24" fmla="*/ 18 w 22"/>
              <a:gd name="T25" fmla="*/ 82 h 97"/>
              <a:gd name="T26" fmla="*/ 16 w 22"/>
              <a:gd name="T27" fmla="*/ 88 h 97"/>
              <a:gd name="T28" fmla="*/ 15 w 22"/>
              <a:gd name="T29" fmla="*/ 93 h 97"/>
              <a:gd name="T30" fmla="*/ 13 w 22"/>
              <a:gd name="T31" fmla="*/ 95 h 97"/>
              <a:gd name="T32" fmla="*/ 11 w 22"/>
              <a:gd name="T33" fmla="*/ 97 h 97"/>
              <a:gd name="T34" fmla="*/ 9 w 22"/>
              <a:gd name="T35" fmla="*/ 95 h 97"/>
              <a:gd name="T36" fmla="*/ 7 w 22"/>
              <a:gd name="T37" fmla="*/ 93 h 97"/>
              <a:gd name="T38" fmla="*/ 6 w 22"/>
              <a:gd name="T39" fmla="*/ 88 h 97"/>
              <a:gd name="T40" fmla="*/ 4 w 22"/>
              <a:gd name="T41" fmla="*/ 82 h 97"/>
              <a:gd name="T42" fmla="*/ 2 w 22"/>
              <a:gd name="T43" fmla="*/ 75 h 97"/>
              <a:gd name="T44" fmla="*/ 2 w 22"/>
              <a:gd name="T45" fmla="*/ 68 h 97"/>
              <a:gd name="T46" fmla="*/ 0 w 22"/>
              <a:gd name="T47" fmla="*/ 58 h 97"/>
              <a:gd name="T48" fmla="*/ 0 w 22"/>
              <a:gd name="T49" fmla="*/ 47 h 97"/>
              <a:gd name="T50" fmla="*/ 0 w 22"/>
              <a:gd name="T51" fmla="*/ 38 h 97"/>
              <a:gd name="T52" fmla="*/ 2 w 22"/>
              <a:gd name="T53" fmla="*/ 29 h 97"/>
              <a:gd name="T54" fmla="*/ 2 w 22"/>
              <a:gd name="T55" fmla="*/ 22 h 97"/>
              <a:gd name="T56" fmla="*/ 4 w 22"/>
              <a:gd name="T57" fmla="*/ 14 h 97"/>
              <a:gd name="T58" fmla="*/ 6 w 22"/>
              <a:gd name="T59" fmla="*/ 9 h 97"/>
              <a:gd name="T60" fmla="*/ 7 w 22"/>
              <a:gd name="T61" fmla="*/ 3 h 97"/>
              <a:gd name="T62" fmla="*/ 9 w 22"/>
              <a:gd name="T63" fmla="*/ 1 h 97"/>
              <a:gd name="T64" fmla="*/ 11 w 22"/>
              <a:gd name="T65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" h="97">
                <a:moveTo>
                  <a:pt x="11" y="0"/>
                </a:moveTo>
                <a:lnTo>
                  <a:pt x="13" y="1"/>
                </a:lnTo>
                <a:lnTo>
                  <a:pt x="15" y="3"/>
                </a:lnTo>
                <a:lnTo>
                  <a:pt x="16" y="9"/>
                </a:lnTo>
                <a:lnTo>
                  <a:pt x="18" y="14"/>
                </a:lnTo>
                <a:lnTo>
                  <a:pt x="20" y="22"/>
                </a:lnTo>
                <a:lnTo>
                  <a:pt x="22" y="29"/>
                </a:lnTo>
                <a:lnTo>
                  <a:pt x="22" y="38"/>
                </a:lnTo>
                <a:lnTo>
                  <a:pt x="22" y="47"/>
                </a:lnTo>
                <a:lnTo>
                  <a:pt x="22" y="58"/>
                </a:lnTo>
                <a:lnTo>
                  <a:pt x="22" y="68"/>
                </a:lnTo>
                <a:lnTo>
                  <a:pt x="20" y="75"/>
                </a:lnTo>
                <a:lnTo>
                  <a:pt x="18" y="82"/>
                </a:lnTo>
                <a:lnTo>
                  <a:pt x="16" y="88"/>
                </a:lnTo>
                <a:lnTo>
                  <a:pt x="15" y="93"/>
                </a:lnTo>
                <a:lnTo>
                  <a:pt x="13" y="95"/>
                </a:lnTo>
                <a:lnTo>
                  <a:pt x="11" y="97"/>
                </a:lnTo>
                <a:lnTo>
                  <a:pt x="9" y="95"/>
                </a:lnTo>
                <a:lnTo>
                  <a:pt x="7" y="93"/>
                </a:lnTo>
                <a:lnTo>
                  <a:pt x="6" y="88"/>
                </a:lnTo>
                <a:lnTo>
                  <a:pt x="4" y="82"/>
                </a:lnTo>
                <a:lnTo>
                  <a:pt x="2" y="75"/>
                </a:lnTo>
                <a:lnTo>
                  <a:pt x="2" y="68"/>
                </a:lnTo>
                <a:lnTo>
                  <a:pt x="0" y="58"/>
                </a:lnTo>
                <a:lnTo>
                  <a:pt x="0" y="47"/>
                </a:lnTo>
                <a:lnTo>
                  <a:pt x="0" y="38"/>
                </a:lnTo>
                <a:lnTo>
                  <a:pt x="2" y="29"/>
                </a:lnTo>
                <a:lnTo>
                  <a:pt x="2" y="22"/>
                </a:lnTo>
                <a:lnTo>
                  <a:pt x="4" y="14"/>
                </a:lnTo>
                <a:lnTo>
                  <a:pt x="6" y="9"/>
                </a:lnTo>
                <a:lnTo>
                  <a:pt x="7" y="3"/>
                </a:lnTo>
                <a:lnTo>
                  <a:pt x="9" y="1"/>
                </a:lnTo>
                <a:lnTo>
                  <a:pt x="11" y="0"/>
                </a:lnTo>
                <a:close/>
              </a:path>
            </a:pathLst>
          </a:cu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91" name="Freeform 1163"/>
          <p:cNvSpPr>
            <a:spLocks/>
          </p:cNvSpPr>
          <p:nvPr/>
        </p:nvSpPr>
        <p:spPr bwMode="auto">
          <a:xfrm>
            <a:off x="8999519" y="3924565"/>
            <a:ext cx="35362" cy="153722"/>
          </a:xfrm>
          <a:custGeom>
            <a:avLst/>
            <a:gdLst>
              <a:gd name="T0" fmla="*/ 11 w 22"/>
              <a:gd name="T1" fmla="*/ 0 h 97"/>
              <a:gd name="T2" fmla="*/ 13 w 22"/>
              <a:gd name="T3" fmla="*/ 1 h 97"/>
              <a:gd name="T4" fmla="*/ 15 w 22"/>
              <a:gd name="T5" fmla="*/ 3 h 97"/>
              <a:gd name="T6" fmla="*/ 16 w 22"/>
              <a:gd name="T7" fmla="*/ 9 h 97"/>
              <a:gd name="T8" fmla="*/ 18 w 22"/>
              <a:gd name="T9" fmla="*/ 14 h 97"/>
              <a:gd name="T10" fmla="*/ 20 w 22"/>
              <a:gd name="T11" fmla="*/ 22 h 97"/>
              <a:gd name="T12" fmla="*/ 22 w 22"/>
              <a:gd name="T13" fmla="*/ 29 h 97"/>
              <a:gd name="T14" fmla="*/ 22 w 22"/>
              <a:gd name="T15" fmla="*/ 38 h 97"/>
              <a:gd name="T16" fmla="*/ 22 w 22"/>
              <a:gd name="T17" fmla="*/ 47 h 97"/>
              <a:gd name="T18" fmla="*/ 22 w 22"/>
              <a:gd name="T19" fmla="*/ 58 h 97"/>
              <a:gd name="T20" fmla="*/ 22 w 22"/>
              <a:gd name="T21" fmla="*/ 68 h 97"/>
              <a:gd name="T22" fmla="*/ 20 w 22"/>
              <a:gd name="T23" fmla="*/ 75 h 97"/>
              <a:gd name="T24" fmla="*/ 18 w 22"/>
              <a:gd name="T25" fmla="*/ 82 h 97"/>
              <a:gd name="T26" fmla="*/ 16 w 22"/>
              <a:gd name="T27" fmla="*/ 88 h 97"/>
              <a:gd name="T28" fmla="*/ 15 w 22"/>
              <a:gd name="T29" fmla="*/ 93 h 97"/>
              <a:gd name="T30" fmla="*/ 13 w 22"/>
              <a:gd name="T31" fmla="*/ 95 h 97"/>
              <a:gd name="T32" fmla="*/ 11 w 22"/>
              <a:gd name="T33" fmla="*/ 97 h 97"/>
              <a:gd name="T34" fmla="*/ 9 w 22"/>
              <a:gd name="T35" fmla="*/ 95 h 97"/>
              <a:gd name="T36" fmla="*/ 7 w 22"/>
              <a:gd name="T37" fmla="*/ 93 h 97"/>
              <a:gd name="T38" fmla="*/ 6 w 22"/>
              <a:gd name="T39" fmla="*/ 88 h 97"/>
              <a:gd name="T40" fmla="*/ 4 w 22"/>
              <a:gd name="T41" fmla="*/ 82 h 97"/>
              <a:gd name="T42" fmla="*/ 2 w 22"/>
              <a:gd name="T43" fmla="*/ 75 h 97"/>
              <a:gd name="T44" fmla="*/ 2 w 22"/>
              <a:gd name="T45" fmla="*/ 68 h 97"/>
              <a:gd name="T46" fmla="*/ 0 w 22"/>
              <a:gd name="T47" fmla="*/ 58 h 97"/>
              <a:gd name="T48" fmla="*/ 0 w 22"/>
              <a:gd name="T49" fmla="*/ 47 h 97"/>
              <a:gd name="T50" fmla="*/ 0 w 22"/>
              <a:gd name="T51" fmla="*/ 38 h 97"/>
              <a:gd name="T52" fmla="*/ 2 w 22"/>
              <a:gd name="T53" fmla="*/ 29 h 97"/>
              <a:gd name="T54" fmla="*/ 2 w 22"/>
              <a:gd name="T55" fmla="*/ 22 h 97"/>
              <a:gd name="T56" fmla="*/ 4 w 22"/>
              <a:gd name="T57" fmla="*/ 14 h 97"/>
              <a:gd name="T58" fmla="*/ 6 w 22"/>
              <a:gd name="T59" fmla="*/ 9 h 97"/>
              <a:gd name="T60" fmla="*/ 7 w 22"/>
              <a:gd name="T61" fmla="*/ 3 h 97"/>
              <a:gd name="T62" fmla="*/ 9 w 22"/>
              <a:gd name="T63" fmla="*/ 1 h 97"/>
              <a:gd name="T64" fmla="*/ 11 w 22"/>
              <a:gd name="T65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" h="97">
                <a:moveTo>
                  <a:pt x="11" y="0"/>
                </a:moveTo>
                <a:lnTo>
                  <a:pt x="13" y="1"/>
                </a:lnTo>
                <a:lnTo>
                  <a:pt x="15" y="3"/>
                </a:lnTo>
                <a:lnTo>
                  <a:pt x="16" y="9"/>
                </a:lnTo>
                <a:lnTo>
                  <a:pt x="18" y="14"/>
                </a:lnTo>
                <a:lnTo>
                  <a:pt x="20" y="22"/>
                </a:lnTo>
                <a:lnTo>
                  <a:pt x="22" y="29"/>
                </a:lnTo>
                <a:lnTo>
                  <a:pt x="22" y="38"/>
                </a:lnTo>
                <a:lnTo>
                  <a:pt x="22" y="47"/>
                </a:lnTo>
                <a:lnTo>
                  <a:pt x="22" y="58"/>
                </a:lnTo>
                <a:lnTo>
                  <a:pt x="22" y="68"/>
                </a:lnTo>
                <a:lnTo>
                  <a:pt x="20" y="75"/>
                </a:lnTo>
                <a:lnTo>
                  <a:pt x="18" y="82"/>
                </a:lnTo>
                <a:lnTo>
                  <a:pt x="16" y="88"/>
                </a:lnTo>
                <a:lnTo>
                  <a:pt x="15" y="93"/>
                </a:lnTo>
                <a:lnTo>
                  <a:pt x="13" y="95"/>
                </a:lnTo>
                <a:lnTo>
                  <a:pt x="11" y="97"/>
                </a:lnTo>
                <a:lnTo>
                  <a:pt x="9" y="95"/>
                </a:lnTo>
                <a:lnTo>
                  <a:pt x="7" y="93"/>
                </a:lnTo>
                <a:lnTo>
                  <a:pt x="6" y="88"/>
                </a:lnTo>
                <a:lnTo>
                  <a:pt x="4" y="82"/>
                </a:lnTo>
                <a:lnTo>
                  <a:pt x="2" y="75"/>
                </a:lnTo>
                <a:lnTo>
                  <a:pt x="2" y="68"/>
                </a:lnTo>
                <a:lnTo>
                  <a:pt x="0" y="58"/>
                </a:lnTo>
                <a:lnTo>
                  <a:pt x="0" y="47"/>
                </a:lnTo>
                <a:lnTo>
                  <a:pt x="0" y="38"/>
                </a:lnTo>
                <a:lnTo>
                  <a:pt x="2" y="29"/>
                </a:lnTo>
                <a:lnTo>
                  <a:pt x="2" y="22"/>
                </a:lnTo>
                <a:lnTo>
                  <a:pt x="4" y="14"/>
                </a:lnTo>
                <a:lnTo>
                  <a:pt x="6" y="9"/>
                </a:lnTo>
                <a:lnTo>
                  <a:pt x="7" y="3"/>
                </a:lnTo>
                <a:lnTo>
                  <a:pt x="9" y="1"/>
                </a:lnTo>
                <a:lnTo>
                  <a:pt x="11" y="0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92" name="Freeform 1164"/>
          <p:cNvSpPr>
            <a:spLocks/>
          </p:cNvSpPr>
          <p:nvPr/>
        </p:nvSpPr>
        <p:spPr bwMode="auto">
          <a:xfrm>
            <a:off x="8999519" y="4078288"/>
            <a:ext cx="35362" cy="150019"/>
          </a:xfrm>
          <a:custGeom>
            <a:avLst/>
            <a:gdLst>
              <a:gd name="T0" fmla="*/ 11 w 22"/>
              <a:gd name="T1" fmla="*/ 0 h 95"/>
              <a:gd name="T2" fmla="*/ 13 w 22"/>
              <a:gd name="T3" fmla="*/ 0 h 95"/>
              <a:gd name="T4" fmla="*/ 15 w 22"/>
              <a:gd name="T5" fmla="*/ 4 h 95"/>
              <a:gd name="T6" fmla="*/ 16 w 22"/>
              <a:gd name="T7" fmla="*/ 7 h 95"/>
              <a:gd name="T8" fmla="*/ 18 w 22"/>
              <a:gd name="T9" fmla="*/ 15 h 95"/>
              <a:gd name="T10" fmla="*/ 20 w 22"/>
              <a:gd name="T11" fmla="*/ 22 h 95"/>
              <a:gd name="T12" fmla="*/ 22 w 22"/>
              <a:gd name="T13" fmla="*/ 29 h 95"/>
              <a:gd name="T14" fmla="*/ 22 w 22"/>
              <a:gd name="T15" fmla="*/ 39 h 95"/>
              <a:gd name="T16" fmla="*/ 22 w 22"/>
              <a:gd name="T17" fmla="*/ 48 h 95"/>
              <a:gd name="T18" fmla="*/ 22 w 22"/>
              <a:gd name="T19" fmla="*/ 57 h 95"/>
              <a:gd name="T20" fmla="*/ 22 w 22"/>
              <a:gd name="T21" fmla="*/ 66 h 95"/>
              <a:gd name="T22" fmla="*/ 20 w 22"/>
              <a:gd name="T23" fmla="*/ 75 h 95"/>
              <a:gd name="T24" fmla="*/ 18 w 22"/>
              <a:gd name="T25" fmla="*/ 83 h 95"/>
              <a:gd name="T26" fmla="*/ 16 w 22"/>
              <a:gd name="T27" fmla="*/ 88 h 95"/>
              <a:gd name="T28" fmla="*/ 15 w 22"/>
              <a:gd name="T29" fmla="*/ 92 h 95"/>
              <a:gd name="T30" fmla="*/ 13 w 22"/>
              <a:gd name="T31" fmla="*/ 95 h 95"/>
              <a:gd name="T32" fmla="*/ 11 w 22"/>
              <a:gd name="T33" fmla="*/ 95 h 95"/>
              <a:gd name="T34" fmla="*/ 9 w 22"/>
              <a:gd name="T35" fmla="*/ 95 h 95"/>
              <a:gd name="T36" fmla="*/ 7 w 22"/>
              <a:gd name="T37" fmla="*/ 92 h 95"/>
              <a:gd name="T38" fmla="*/ 6 w 22"/>
              <a:gd name="T39" fmla="*/ 88 h 95"/>
              <a:gd name="T40" fmla="*/ 4 w 22"/>
              <a:gd name="T41" fmla="*/ 83 h 95"/>
              <a:gd name="T42" fmla="*/ 2 w 22"/>
              <a:gd name="T43" fmla="*/ 75 h 95"/>
              <a:gd name="T44" fmla="*/ 2 w 22"/>
              <a:gd name="T45" fmla="*/ 66 h 95"/>
              <a:gd name="T46" fmla="*/ 0 w 22"/>
              <a:gd name="T47" fmla="*/ 57 h 95"/>
              <a:gd name="T48" fmla="*/ 0 w 22"/>
              <a:gd name="T49" fmla="*/ 48 h 95"/>
              <a:gd name="T50" fmla="*/ 0 w 22"/>
              <a:gd name="T51" fmla="*/ 39 h 95"/>
              <a:gd name="T52" fmla="*/ 2 w 22"/>
              <a:gd name="T53" fmla="*/ 29 h 95"/>
              <a:gd name="T54" fmla="*/ 2 w 22"/>
              <a:gd name="T55" fmla="*/ 22 h 95"/>
              <a:gd name="T56" fmla="*/ 4 w 22"/>
              <a:gd name="T57" fmla="*/ 15 h 95"/>
              <a:gd name="T58" fmla="*/ 6 w 22"/>
              <a:gd name="T59" fmla="*/ 7 h 95"/>
              <a:gd name="T60" fmla="*/ 7 w 22"/>
              <a:gd name="T61" fmla="*/ 4 h 95"/>
              <a:gd name="T62" fmla="*/ 9 w 22"/>
              <a:gd name="T63" fmla="*/ 0 h 95"/>
              <a:gd name="T64" fmla="*/ 11 w 22"/>
              <a:gd name="T6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" h="95">
                <a:moveTo>
                  <a:pt x="11" y="0"/>
                </a:moveTo>
                <a:lnTo>
                  <a:pt x="13" y="0"/>
                </a:lnTo>
                <a:lnTo>
                  <a:pt x="15" y="4"/>
                </a:lnTo>
                <a:lnTo>
                  <a:pt x="16" y="7"/>
                </a:lnTo>
                <a:lnTo>
                  <a:pt x="18" y="15"/>
                </a:lnTo>
                <a:lnTo>
                  <a:pt x="20" y="22"/>
                </a:lnTo>
                <a:lnTo>
                  <a:pt x="22" y="29"/>
                </a:lnTo>
                <a:lnTo>
                  <a:pt x="22" y="39"/>
                </a:lnTo>
                <a:lnTo>
                  <a:pt x="22" y="48"/>
                </a:lnTo>
                <a:lnTo>
                  <a:pt x="22" y="57"/>
                </a:lnTo>
                <a:lnTo>
                  <a:pt x="22" y="66"/>
                </a:lnTo>
                <a:lnTo>
                  <a:pt x="20" y="75"/>
                </a:lnTo>
                <a:lnTo>
                  <a:pt x="18" y="83"/>
                </a:lnTo>
                <a:lnTo>
                  <a:pt x="16" y="88"/>
                </a:lnTo>
                <a:lnTo>
                  <a:pt x="15" y="92"/>
                </a:lnTo>
                <a:lnTo>
                  <a:pt x="13" y="95"/>
                </a:lnTo>
                <a:lnTo>
                  <a:pt x="11" y="95"/>
                </a:lnTo>
                <a:lnTo>
                  <a:pt x="9" y="95"/>
                </a:lnTo>
                <a:lnTo>
                  <a:pt x="7" y="92"/>
                </a:lnTo>
                <a:lnTo>
                  <a:pt x="6" y="88"/>
                </a:lnTo>
                <a:lnTo>
                  <a:pt x="4" y="83"/>
                </a:lnTo>
                <a:lnTo>
                  <a:pt x="2" y="75"/>
                </a:lnTo>
                <a:lnTo>
                  <a:pt x="2" y="66"/>
                </a:lnTo>
                <a:lnTo>
                  <a:pt x="0" y="57"/>
                </a:lnTo>
                <a:lnTo>
                  <a:pt x="0" y="48"/>
                </a:lnTo>
                <a:lnTo>
                  <a:pt x="0" y="39"/>
                </a:lnTo>
                <a:lnTo>
                  <a:pt x="2" y="29"/>
                </a:lnTo>
                <a:lnTo>
                  <a:pt x="2" y="22"/>
                </a:lnTo>
                <a:lnTo>
                  <a:pt x="4" y="15"/>
                </a:lnTo>
                <a:lnTo>
                  <a:pt x="6" y="7"/>
                </a:lnTo>
                <a:lnTo>
                  <a:pt x="7" y="4"/>
                </a:lnTo>
                <a:lnTo>
                  <a:pt x="9" y="0"/>
                </a:lnTo>
                <a:lnTo>
                  <a:pt x="11" y="0"/>
                </a:lnTo>
                <a:close/>
              </a:path>
            </a:pathLst>
          </a:cu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93" name="Freeform 1165"/>
          <p:cNvSpPr>
            <a:spLocks/>
          </p:cNvSpPr>
          <p:nvPr/>
        </p:nvSpPr>
        <p:spPr bwMode="auto">
          <a:xfrm>
            <a:off x="8999519" y="4078288"/>
            <a:ext cx="35362" cy="150019"/>
          </a:xfrm>
          <a:custGeom>
            <a:avLst/>
            <a:gdLst>
              <a:gd name="T0" fmla="*/ 11 w 22"/>
              <a:gd name="T1" fmla="*/ 0 h 95"/>
              <a:gd name="T2" fmla="*/ 13 w 22"/>
              <a:gd name="T3" fmla="*/ 0 h 95"/>
              <a:gd name="T4" fmla="*/ 15 w 22"/>
              <a:gd name="T5" fmla="*/ 4 h 95"/>
              <a:gd name="T6" fmla="*/ 16 w 22"/>
              <a:gd name="T7" fmla="*/ 7 h 95"/>
              <a:gd name="T8" fmla="*/ 18 w 22"/>
              <a:gd name="T9" fmla="*/ 15 h 95"/>
              <a:gd name="T10" fmla="*/ 20 w 22"/>
              <a:gd name="T11" fmla="*/ 22 h 95"/>
              <a:gd name="T12" fmla="*/ 22 w 22"/>
              <a:gd name="T13" fmla="*/ 29 h 95"/>
              <a:gd name="T14" fmla="*/ 22 w 22"/>
              <a:gd name="T15" fmla="*/ 39 h 95"/>
              <a:gd name="T16" fmla="*/ 22 w 22"/>
              <a:gd name="T17" fmla="*/ 48 h 95"/>
              <a:gd name="T18" fmla="*/ 22 w 22"/>
              <a:gd name="T19" fmla="*/ 57 h 95"/>
              <a:gd name="T20" fmla="*/ 22 w 22"/>
              <a:gd name="T21" fmla="*/ 66 h 95"/>
              <a:gd name="T22" fmla="*/ 20 w 22"/>
              <a:gd name="T23" fmla="*/ 75 h 95"/>
              <a:gd name="T24" fmla="*/ 18 w 22"/>
              <a:gd name="T25" fmla="*/ 83 h 95"/>
              <a:gd name="T26" fmla="*/ 16 w 22"/>
              <a:gd name="T27" fmla="*/ 88 h 95"/>
              <a:gd name="T28" fmla="*/ 15 w 22"/>
              <a:gd name="T29" fmla="*/ 92 h 95"/>
              <a:gd name="T30" fmla="*/ 13 w 22"/>
              <a:gd name="T31" fmla="*/ 95 h 95"/>
              <a:gd name="T32" fmla="*/ 11 w 22"/>
              <a:gd name="T33" fmla="*/ 95 h 95"/>
              <a:gd name="T34" fmla="*/ 9 w 22"/>
              <a:gd name="T35" fmla="*/ 95 h 95"/>
              <a:gd name="T36" fmla="*/ 7 w 22"/>
              <a:gd name="T37" fmla="*/ 92 h 95"/>
              <a:gd name="T38" fmla="*/ 6 w 22"/>
              <a:gd name="T39" fmla="*/ 88 h 95"/>
              <a:gd name="T40" fmla="*/ 4 w 22"/>
              <a:gd name="T41" fmla="*/ 83 h 95"/>
              <a:gd name="T42" fmla="*/ 2 w 22"/>
              <a:gd name="T43" fmla="*/ 75 h 95"/>
              <a:gd name="T44" fmla="*/ 2 w 22"/>
              <a:gd name="T45" fmla="*/ 66 h 95"/>
              <a:gd name="T46" fmla="*/ 0 w 22"/>
              <a:gd name="T47" fmla="*/ 57 h 95"/>
              <a:gd name="T48" fmla="*/ 0 w 22"/>
              <a:gd name="T49" fmla="*/ 48 h 95"/>
              <a:gd name="T50" fmla="*/ 0 w 22"/>
              <a:gd name="T51" fmla="*/ 39 h 95"/>
              <a:gd name="T52" fmla="*/ 2 w 22"/>
              <a:gd name="T53" fmla="*/ 29 h 95"/>
              <a:gd name="T54" fmla="*/ 2 w 22"/>
              <a:gd name="T55" fmla="*/ 22 h 95"/>
              <a:gd name="T56" fmla="*/ 4 w 22"/>
              <a:gd name="T57" fmla="*/ 15 h 95"/>
              <a:gd name="T58" fmla="*/ 6 w 22"/>
              <a:gd name="T59" fmla="*/ 7 h 95"/>
              <a:gd name="T60" fmla="*/ 7 w 22"/>
              <a:gd name="T61" fmla="*/ 4 h 95"/>
              <a:gd name="T62" fmla="*/ 9 w 22"/>
              <a:gd name="T63" fmla="*/ 0 h 95"/>
              <a:gd name="T64" fmla="*/ 11 w 22"/>
              <a:gd name="T6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" h="95">
                <a:moveTo>
                  <a:pt x="11" y="0"/>
                </a:moveTo>
                <a:lnTo>
                  <a:pt x="13" y="0"/>
                </a:lnTo>
                <a:lnTo>
                  <a:pt x="15" y="4"/>
                </a:lnTo>
                <a:lnTo>
                  <a:pt x="16" y="7"/>
                </a:lnTo>
                <a:lnTo>
                  <a:pt x="18" y="15"/>
                </a:lnTo>
                <a:lnTo>
                  <a:pt x="20" y="22"/>
                </a:lnTo>
                <a:lnTo>
                  <a:pt x="22" y="29"/>
                </a:lnTo>
                <a:lnTo>
                  <a:pt x="22" y="39"/>
                </a:lnTo>
                <a:lnTo>
                  <a:pt x="22" y="48"/>
                </a:lnTo>
                <a:lnTo>
                  <a:pt x="22" y="57"/>
                </a:lnTo>
                <a:lnTo>
                  <a:pt x="22" y="66"/>
                </a:lnTo>
                <a:lnTo>
                  <a:pt x="20" y="75"/>
                </a:lnTo>
                <a:lnTo>
                  <a:pt x="18" y="83"/>
                </a:lnTo>
                <a:lnTo>
                  <a:pt x="16" y="88"/>
                </a:lnTo>
                <a:lnTo>
                  <a:pt x="15" y="92"/>
                </a:lnTo>
                <a:lnTo>
                  <a:pt x="13" y="95"/>
                </a:lnTo>
                <a:lnTo>
                  <a:pt x="11" y="95"/>
                </a:lnTo>
                <a:lnTo>
                  <a:pt x="9" y="95"/>
                </a:lnTo>
                <a:lnTo>
                  <a:pt x="7" y="92"/>
                </a:lnTo>
                <a:lnTo>
                  <a:pt x="6" y="88"/>
                </a:lnTo>
                <a:lnTo>
                  <a:pt x="4" y="83"/>
                </a:lnTo>
                <a:lnTo>
                  <a:pt x="2" y="75"/>
                </a:lnTo>
                <a:lnTo>
                  <a:pt x="2" y="66"/>
                </a:lnTo>
                <a:lnTo>
                  <a:pt x="0" y="57"/>
                </a:lnTo>
                <a:lnTo>
                  <a:pt x="0" y="48"/>
                </a:lnTo>
                <a:lnTo>
                  <a:pt x="0" y="39"/>
                </a:lnTo>
                <a:lnTo>
                  <a:pt x="2" y="29"/>
                </a:lnTo>
                <a:lnTo>
                  <a:pt x="2" y="22"/>
                </a:lnTo>
                <a:lnTo>
                  <a:pt x="4" y="15"/>
                </a:lnTo>
                <a:lnTo>
                  <a:pt x="6" y="7"/>
                </a:lnTo>
                <a:lnTo>
                  <a:pt x="7" y="4"/>
                </a:lnTo>
                <a:lnTo>
                  <a:pt x="9" y="0"/>
                </a:lnTo>
                <a:lnTo>
                  <a:pt x="11" y="0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94" name="Line 1166"/>
          <p:cNvSpPr>
            <a:spLocks noChangeShapeType="1"/>
          </p:cNvSpPr>
          <p:nvPr/>
        </p:nvSpPr>
        <p:spPr bwMode="auto">
          <a:xfrm>
            <a:off x="9017199" y="4078287"/>
            <a:ext cx="43220" cy="1853"/>
          </a:xfrm>
          <a:prstGeom prst="line">
            <a:avLst/>
          </a:prstGeom>
          <a:noFill/>
          <a:ln w="11113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95" name="Rectangle 1167"/>
          <p:cNvSpPr>
            <a:spLocks noChangeArrowheads="1"/>
          </p:cNvSpPr>
          <p:nvPr/>
        </p:nvSpPr>
        <p:spPr bwMode="auto">
          <a:xfrm>
            <a:off x="8659654" y="4383882"/>
            <a:ext cx="245567" cy="77788"/>
          </a:xfrm>
          <a:prstGeom prst="rect">
            <a:avLst/>
          </a:pr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96" name="Rectangle 1168"/>
          <p:cNvSpPr>
            <a:spLocks noChangeArrowheads="1"/>
          </p:cNvSpPr>
          <p:nvPr/>
        </p:nvSpPr>
        <p:spPr bwMode="auto">
          <a:xfrm>
            <a:off x="8659654" y="4383882"/>
            <a:ext cx="245567" cy="77788"/>
          </a:xfrm>
          <a:prstGeom prst="rect">
            <a:avLst/>
          </a:prstGeom>
          <a:noFill/>
          <a:ln w="3175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97" name="Freeform 1169"/>
          <p:cNvSpPr>
            <a:spLocks/>
          </p:cNvSpPr>
          <p:nvPr/>
        </p:nvSpPr>
        <p:spPr bwMode="auto">
          <a:xfrm>
            <a:off x="8596789" y="4267200"/>
            <a:ext cx="35362" cy="155575"/>
          </a:xfrm>
          <a:custGeom>
            <a:avLst/>
            <a:gdLst>
              <a:gd name="T0" fmla="*/ 11 w 22"/>
              <a:gd name="T1" fmla="*/ 0 h 98"/>
              <a:gd name="T2" fmla="*/ 13 w 22"/>
              <a:gd name="T3" fmla="*/ 2 h 98"/>
              <a:gd name="T4" fmla="*/ 15 w 22"/>
              <a:gd name="T5" fmla="*/ 4 h 98"/>
              <a:gd name="T6" fmla="*/ 16 w 22"/>
              <a:gd name="T7" fmla="*/ 10 h 98"/>
              <a:gd name="T8" fmla="*/ 18 w 22"/>
              <a:gd name="T9" fmla="*/ 15 h 98"/>
              <a:gd name="T10" fmla="*/ 20 w 22"/>
              <a:gd name="T11" fmla="*/ 22 h 98"/>
              <a:gd name="T12" fmla="*/ 22 w 22"/>
              <a:gd name="T13" fmla="*/ 30 h 98"/>
              <a:gd name="T14" fmla="*/ 22 w 22"/>
              <a:gd name="T15" fmla="*/ 39 h 98"/>
              <a:gd name="T16" fmla="*/ 22 w 22"/>
              <a:gd name="T17" fmla="*/ 50 h 98"/>
              <a:gd name="T18" fmla="*/ 22 w 22"/>
              <a:gd name="T19" fmla="*/ 59 h 98"/>
              <a:gd name="T20" fmla="*/ 22 w 22"/>
              <a:gd name="T21" fmla="*/ 68 h 98"/>
              <a:gd name="T22" fmla="*/ 20 w 22"/>
              <a:gd name="T23" fmla="*/ 76 h 98"/>
              <a:gd name="T24" fmla="*/ 18 w 22"/>
              <a:gd name="T25" fmla="*/ 83 h 98"/>
              <a:gd name="T26" fmla="*/ 16 w 22"/>
              <a:gd name="T27" fmla="*/ 88 h 98"/>
              <a:gd name="T28" fmla="*/ 15 w 22"/>
              <a:gd name="T29" fmla="*/ 94 h 98"/>
              <a:gd name="T30" fmla="*/ 13 w 22"/>
              <a:gd name="T31" fmla="*/ 96 h 98"/>
              <a:gd name="T32" fmla="*/ 11 w 22"/>
              <a:gd name="T33" fmla="*/ 98 h 98"/>
              <a:gd name="T34" fmla="*/ 9 w 22"/>
              <a:gd name="T35" fmla="*/ 96 h 98"/>
              <a:gd name="T36" fmla="*/ 8 w 22"/>
              <a:gd name="T37" fmla="*/ 94 h 98"/>
              <a:gd name="T38" fmla="*/ 6 w 22"/>
              <a:gd name="T39" fmla="*/ 88 h 98"/>
              <a:gd name="T40" fmla="*/ 4 w 22"/>
              <a:gd name="T41" fmla="*/ 83 h 98"/>
              <a:gd name="T42" fmla="*/ 2 w 22"/>
              <a:gd name="T43" fmla="*/ 76 h 98"/>
              <a:gd name="T44" fmla="*/ 2 w 22"/>
              <a:gd name="T45" fmla="*/ 68 h 98"/>
              <a:gd name="T46" fmla="*/ 0 w 22"/>
              <a:gd name="T47" fmla="*/ 59 h 98"/>
              <a:gd name="T48" fmla="*/ 0 w 22"/>
              <a:gd name="T49" fmla="*/ 50 h 98"/>
              <a:gd name="T50" fmla="*/ 0 w 22"/>
              <a:gd name="T51" fmla="*/ 39 h 98"/>
              <a:gd name="T52" fmla="*/ 2 w 22"/>
              <a:gd name="T53" fmla="*/ 30 h 98"/>
              <a:gd name="T54" fmla="*/ 2 w 22"/>
              <a:gd name="T55" fmla="*/ 22 h 98"/>
              <a:gd name="T56" fmla="*/ 4 w 22"/>
              <a:gd name="T57" fmla="*/ 15 h 98"/>
              <a:gd name="T58" fmla="*/ 6 w 22"/>
              <a:gd name="T59" fmla="*/ 10 h 98"/>
              <a:gd name="T60" fmla="*/ 8 w 22"/>
              <a:gd name="T61" fmla="*/ 4 h 98"/>
              <a:gd name="T62" fmla="*/ 9 w 22"/>
              <a:gd name="T63" fmla="*/ 2 h 98"/>
              <a:gd name="T64" fmla="*/ 11 w 22"/>
              <a:gd name="T65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" h="98">
                <a:moveTo>
                  <a:pt x="11" y="0"/>
                </a:moveTo>
                <a:lnTo>
                  <a:pt x="13" y="2"/>
                </a:lnTo>
                <a:lnTo>
                  <a:pt x="15" y="4"/>
                </a:lnTo>
                <a:lnTo>
                  <a:pt x="16" y="10"/>
                </a:lnTo>
                <a:lnTo>
                  <a:pt x="18" y="15"/>
                </a:lnTo>
                <a:lnTo>
                  <a:pt x="20" y="22"/>
                </a:lnTo>
                <a:lnTo>
                  <a:pt x="22" y="30"/>
                </a:lnTo>
                <a:lnTo>
                  <a:pt x="22" y="39"/>
                </a:lnTo>
                <a:lnTo>
                  <a:pt x="22" y="50"/>
                </a:lnTo>
                <a:lnTo>
                  <a:pt x="22" y="59"/>
                </a:lnTo>
                <a:lnTo>
                  <a:pt x="22" y="68"/>
                </a:lnTo>
                <a:lnTo>
                  <a:pt x="20" y="76"/>
                </a:lnTo>
                <a:lnTo>
                  <a:pt x="18" y="83"/>
                </a:lnTo>
                <a:lnTo>
                  <a:pt x="16" y="88"/>
                </a:lnTo>
                <a:lnTo>
                  <a:pt x="15" y="94"/>
                </a:lnTo>
                <a:lnTo>
                  <a:pt x="13" y="96"/>
                </a:lnTo>
                <a:lnTo>
                  <a:pt x="11" y="98"/>
                </a:lnTo>
                <a:lnTo>
                  <a:pt x="9" y="96"/>
                </a:lnTo>
                <a:lnTo>
                  <a:pt x="8" y="94"/>
                </a:lnTo>
                <a:lnTo>
                  <a:pt x="6" y="88"/>
                </a:lnTo>
                <a:lnTo>
                  <a:pt x="4" y="83"/>
                </a:lnTo>
                <a:lnTo>
                  <a:pt x="2" y="76"/>
                </a:lnTo>
                <a:lnTo>
                  <a:pt x="2" y="68"/>
                </a:lnTo>
                <a:lnTo>
                  <a:pt x="0" y="59"/>
                </a:lnTo>
                <a:lnTo>
                  <a:pt x="0" y="50"/>
                </a:lnTo>
                <a:lnTo>
                  <a:pt x="0" y="39"/>
                </a:lnTo>
                <a:lnTo>
                  <a:pt x="2" y="30"/>
                </a:lnTo>
                <a:lnTo>
                  <a:pt x="2" y="22"/>
                </a:lnTo>
                <a:lnTo>
                  <a:pt x="4" y="15"/>
                </a:lnTo>
                <a:lnTo>
                  <a:pt x="6" y="10"/>
                </a:lnTo>
                <a:lnTo>
                  <a:pt x="8" y="4"/>
                </a:lnTo>
                <a:lnTo>
                  <a:pt x="9" y="2"/>
                </a:lnTo>
                <a:lnTo>
                  <a:pt x="11" y="0"/>
                </a:lnTo>
                <a:close/>
              </a:path>
            </a:pathLst>
          </a:cu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98" name="Freeform 1170"/>
          <p:cNvSpPr>
            <a:spLocks/>
          </p:cNvSpPr>
          <p:nvPr/>
        </p:nvSpPr>
        <p:spPr bwMode="auto">
          <a:xfrm>
            <a:off x="8596789" y="4267200"/>
            <a:ext cx="35362" cy="155575"/>
          </a:xfrm>
          <a:custGeom>
            <a:avLst/>
            <a:gdLst>
              <a:gd name="T0" fmla="*/ 11 w 22"/>
              <a:gd name="T1" fmla="*/ 0 h 98"/>
              <a:gd name="T2" fmla="*/ 13 w 22"/>
              <a:gd name="T3" fmla="*/ 2 h 98"/>
              <a:gd name="T4" fmla="*/ 15 w 22"/>
              <a:gd name="T5" fmla="*/ 4 h 98"/>
              <a:gd name="T6" fmla="*/ 16 w 22"/>
              <a:gd name="T7" fmla="*/ 10 h 98"/>
              <a:gd name="T8" fmla="*/ 18 w 22"/>
              <a:gd name="T9" fmla="*/ 15 h 98"/>
              <a:gd name="T10" fmla="*/ 20 w 22"/>
              <a:gd name="T11" fmla="*/ 22 h 98"/>
              <a:gd name="T12" fmla="*/ 22 w 22"/>
              <a:gd name="T13" fmla="*/ 30 h 98"/>
              <a:gd name="T14" fmla="*/ 22 w 22"/>
              <a:gd name="T15" fmla="*/ 39 h 98"/>
              <a:gd name="T16" fmla="*/ 22 w 22"/>
              <a:gd name="T17" fmla="*/ 50 h 98"/>
              <a:gd name="T18" fmla="*/ 22 w 22"/>
              <a:gd name="T19" fmla="*/ 59 h 98"/>
              <a:gd name="T20" fmla="*/ 22 w 22"/>
              <a:gd name="T21" fmla="*/ 68 h 98"/>
              <a:gd name="T22" fmla="*/ 20 w 22"/>
              <a:gd name="T23" fmla="*/ 76 h 98"/>
              <a:gd name="T24" fmla="*/ 18 w 22"/>
              <a:gd name="T25" fmla="*/ 83 h 98"/>
              <a:gd name="T26" fmla="*/ 16 w 22"/>
              <a:gd name="T27" fmla="*/ 88 h 98"/>
              <a:gd name="T28" fmla="*/ 15 w 22"/>
              <a:gd name="T29" fmla="*/ 94 h 98"/>
              <a:gd name="T30" fmla="*/ 13 w 22"/>
              <a:gd name="T31" fmla="*/ 96 h 98"/>
              <a:gd name="T32" fmla="*/ 11 w 22"/>
              <a:gd name="T33" fmla="*/ 98 h 98"/>
              <a:gd name="T34" fmla="*/ 9 w 22"/>
              <a:gd name="T35" fmla="*/ 96 h 98"/>
              <a:gd name="T36" fmla="*/ 8 w 22"/>
              <a:gd name="T37" fmla="*/ 94 h 98"/>
              <a:gd name="T38" fmla="*/ 6 w 22"/>
              <a:gd name="T39" fmla="*/ 88 h 98"/>
              <a:gd name="T40" fmla="*/ 4 w 22"/>
              <a:gd name="T41" fmla="*/ 83 h 98"/>
              <a:gd name="T42" fmla="*/ 2 w 22"/>
              <a:gd name="T43" fmla="*/ 76 h 98"/>
              <a:gd name="T44" fmla="*/ 2 w 22"/>
              <a:gd name="T45" fmla="*/ 68 h 98"/>
              <a:gd name="T46" fmla="*/ 0 w 22"/>
              <a:gd name="T47" fmla="*/ 59 h 98"/>
              <a:gd name="T48" fmla="*/ 0 w 22"/>
              <a:gd name="T49" fmla="*/ 50 h 98"/>
              <a:gd name="T50" fmla="*/ 0 w 22"/>
              <a:gd name="T51" fmla="*/ 39 h 98"/>
              <a:gd name="T52" fmla="*/ 2 w 22"/>
              <a:gd name="T53" fmla="*/ 30 h 98"/>
              <a:gd name="T54" fmla="*/ 2 w 22"/>
              <a:gd name="T55" fmla="*/ 22 h 98"/>
              <a:gd name="T56" fmla="*/ 4 w 22"/>
              <a:gd name="T57" fmla="*/ 15 h 98"/>
              <a:gd name="T58" fmla="*/ 6 w 22"/>
              <a:gd name="T59" fmla="*/ 10 h 98"/>
              <a:gd name="T60" fmla="*/ 8 w 22"/>
              <a:gd name="T61" fmla="*/ 4 h 98"/>
              <a:gd name="T62" fmla="*/ 9 w 22"/>
              <a:gd name="T63" fmla="*/ 2 h 98"/>
              <a:gd name="T64" fmla="*/ 11 w 22"/>
              <a:gd name="T65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" h="98">
                <a:moveTo>
                  <a:pt x="11" y="0"/>
                </a:moveTo>
                <a:lnTo>
                  <a:pt x="13" y="2"/>
                </a:lnTo>
                <a:lnTo>
                  <a:pt x="15" y="4"/>
                </a:lnTo>
                <a:lnTo>
                  <a:pt x="16" y="10"/>
                </a:lnTo>
                <a:lnTo>
                  <a:pt x="18" y="15"/>
                </a:lnTo>
                <a:lnTo>
                  <a:pt x="20" y="22"/>
                </a:lnTo>
                <a:lnTo>
                  <a:pt x="22" y="30"/>
                </a:lnTo>
                <a:lnTo>
                  <a:pt x="22" y="39"/>
                </a:lnTo>
                <a:lnTo>
                  <a:pt x="22" y="50"/>
                </a:lnTo>
                <a:lnTo>
                  <a:pt x="22" y="59"/>
                </a:lnTo>
                <a:lnTo>
                  <a:pt x="22" y="68"/>
                </a:lnTo>
                <a:lnTo>
                  <a:pt x="20" y="76"/>
                </a:lnTo>
                <a:lnTo>
                  <a:pt x="18" y="83"/>
                </a:lnTo>
                <a:lnTo>
                  <a:pt x="16" y="88"/>
                </a:lnTo>
                <a:lnTo>
                  <a:pt x="15" y="94"/>
                </a:lnTo>
                <a:lnTo>
                  <a:pt x="13" y="96"/>
                </a:lnTo>
                <a:lnTo>
                  <a:pt x="11" y="98"/>
                </a:lnTo>
                <a:lnTo>
                  <a:pt x="9" y="96"/>
                </a:lnTo>
                <a:lnTo>
                  <a:pt x="8" y="94"/>
                </a:lnTo>
                <a:lnTo>
                  <a:pt x="6" y="88"/>
                </a:lnTo>
                <a:lnTo>
                  <a:pt x="4" y="83"/>
                </a:lnTo>
                <a:lnTo>
                  <a:pt x="2" y="76"/>
                </a:lnTo>
                <a:lnTo>
                  <a:pt x="2" y="68"/>
                </a:lnTo>
                <a:lnTo>
                  <a:pt x="0" y="59"/>
                </a:lnTo>
                <a:lnTo>
                  <a:pt x="0" y="50"/>
                </a:lnTo>
                <a:lnTo>
                  <a:pt x="0" y="39"/>
                </a:lnTo>
                <a:lnTo>
                  <a:pt x="2" y="30"/>
                </a:lnTo>
                <a:lnTo>
                  <a:pt x="2" y="22"/>
                </a:lnTo>
                <a:lnTo>
                  <a:pt x="4" y="15"/>
                </a:lnTo>
                <a:lnTo>
                  <a:pt x="6" y="10"/>
                </a:lnTo>
                <a:lnTo>
                  <a:pt x="8" y="4"/>
                </a:lnTo>
                <a:lnTo>
                  <a:pt x="9" y="2"/>
                </a:lnTo>
                <a:lnTo>
                  <a:pt x="11" y="0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699" name="Freeform 1171"/>
          <p:cNvSpPr>
            <a:spLocks/>
          </p:cNvSpPr>
          <p:nvPr/>
        </p:nvSpPr>
        <p:spPr bwMode="auto">
          <a:xfrm>
            <a:off x="8596789" y="4422775"/>
            <a:ext cx="35362" cy="153724"/>
          </a:xfrm>
          <a:custGeom>
            <a:avLst/>
            <a:gdLst>
              <a:gd name="T0" fmla="*/ 11 w 22"/>
              <a:gd name="T1" fmla="*/ 0 h 97"/>
              <a:gd name="T2" fmla="*/ 13 w 22"/>
              <a:gd name="T3" fmla="*/ 1 h 97"/>
              <a:gd name="T4" fmla="*/ 15 w 22"/>
              <a:gd name="T5" fmla="*/ 3 h 97"/>
              <a:gd name="T6" fmla="*/ 16 w 22"/>
              <a:gd name="T7" fmla="*/ 9 h 97"/>
              <a:gd name="T8" fmla="*/ 18 w 22"/>
              <a:gd name="T9" fmla="*/ 14 h 97"/>
              <a:gd name="T10" fmla="*/ 20 w 22"/>
              <a:gd name="T11" fmla="*/ 22 h 97"/>
              <a:gd name="T12" fmla="*/ 22 w 22"/>
              <a:gd name="T13" fmla="*/ 29 h 97"/>
              <a:gd name="T14" fmla="*/ 22 w 22"/>
              <a:gd name="T15" fmla="*/ 38 h 97"/>
              <a:gd name="T16" fmla="*/ 22 w 22"/>
              <a:gd name="T17" fmla="*/ 47 h 97"/>
              <a:gd name="T18" fmla="*/ 22 w 22"/>
              <a:gd name="T19" fmla="*/ 58 h 97"/>
              <a:gd name="T20" fmla="*/ 22 w 22"/>
              <a:gd name="T21" fmla="*/ 68 h 97"/>
              <a:gd name="T22" fmla="*/ 20 w 22"/>
              <a:gd name="T23" fmla="*/ 75 h 97"/>
              <a:gd name="T24" fmla="*/ 18 w 22"/>
              <a:gd name="T25" fmla="*/ 82 h 97"/>
              <a:gd name="T26" fmla="*/ 16 w 22"/>
              <a:gd name="T27" fmla="*/ 88 h 97"/>
              <a:gd name="T28" fmla="*/ 15 w 22"/>
              <a:gd name="T29" fmla="*/ 93 h 97"/>
              <a:gd name="T30" fmla="*/ 13 w 22"/>
              <a:gd name="T31" fmla="*/ 95 h 97"/>
              <a:gd name="T32" fmla="*/ 11 w 22"/>
              <a:gd name="T33" fmla="*/ 97 h 97"/>
              <a:gd name="T34" fmla="*/ 9 w 22"/>
              <a:gd name="T35" fmla="*/ 95 h 97"/>
              <a:gd name="T36" fmla="*/ 8 w 22"/>
              <a:gd name="T37" fmla="*/ 93 h 97"/>
              <a:gd name="T38" fmla="*/ 6 w 22"/>
              <a:gd name="T39" fmla="*/ 88 h 97"/>
              <a:gd name="T40" fmla="*/ 4 w 22"/>
              <a:gd name="T41" fmla="*/ 82 h 97"/>
              <a:gd name="T42" fmla="*/ 2 w 22"/>
              <a:gd name="T43" fmla="*/ 75 h 97"/>
              <a:gd name="T44" fmla="*/ 2 w 22"/>
              <a:gd name="T45" fmla="*/ 68 h 97"/>
              <a:gd name="T46" fmla="*/ 0 w 22"/>
              <a:gd name="T47" fmla="*/ 58 h 97"/>
              <a:gd name="T48" fmla="*/ 0 w 22"/>
              <a:gd name="T49" fmla="*/ 47 h 97"/>
              <a:gd name="T50" fmla="*/ 0 w 22"/>
              <a:gd name="T51" fmla="*/ 38 h 97"/>
              <a:gd name="T52" fmla="*/ 2 w 22"/>
              <a:gd name="T53" fmla="*/ 29 h 97"/>
              <a:gd name="T54" fmla="*/ 2 w 22"/>
              <a:gd name="T55" fmla="*/ 22 h 97"/>
              <a:gd name="T56" fmla="*/ 4 w 22"/>
              <a:gd name="T57" fmla="*/ 14 h 97"/>
              <a:gd name="T58" fmla="*/ 6 w 22"/>
              <a:gd name="T59" fmla="*/ 9 h 97"/>
              <a:gd name="T60" fmla="*/ 8 w 22"/>
              <a:gd name="T61" fmla="*/ 3 h 97"/>
              <a:gd name="T62" fmla="*/ 9 w 22"/>
              <a:gd name="T63" fmla="*/ 1 h 97"/>
              <a:gd name="T64" fmla="*/ 11 w 22"/>
              <a:gd name="T65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" h="97">
                <a:moveTo>
                  <a:pt x="11" y="0"/>
                </a:moveTo>
                <a:lnTo>
                  <a:pt x="13" y="1"/>
                </a:lnTo>
                <a:lnTo>
                  <a:pt x="15" y="3"/>
                </a:lnTo>
                <a:lnTo>
                  <a:pt x="16" y="9"/>
                </a:lnTo>
                <a:lnTo>
                  <a:pt x="18" y="14"/>
                </a:lnTo>
                <a:lnTo>
                  <a:pt x="20" y="22"/>
                </a:lnTo>
                <a:lnTo>
                  <a:pt x="22" y="29"/>
                </a:lnTo>
                <a:lnTo>
                  <a:pt x="22" y="38"/>
                </a:lnTo>
                <a:lnTo>
                  <a:pt x="22" y="47"/>
                </a:lnTo>
                <a:lnTo>
                  <a:pt x="22" y="58"/>
                </a:lnTo>
                <a:lnTo>
                  <a:pt x="22" y="68"/>
                </a:lnTo>
                <a:lnTo>
                  <a:pt x="20" y="75"/>
                </a:lnTo>
                <a:lnTo>
                  <a:pt x="18" y="82"/>
                </a:lnTo>
                <a:lnTo>
                  <a:pt x="16" y="88"/>
                </a:lnTo>
                <a:lnTo>
                  <a:pt x="15" y="93"/>
                </a:lnTo>
                <a:lnTo>
                  <a:pt x="13" y="95"/>
                </a:lnTo>
                <a:lnTo>
                  <a:pt x="11" y="97"/>
                </a:lnTo>
                <a:lnTo>
                  <a:pt x="9" y="95"/>
                </a:lnTo>
                <a:lnTo>
                  <a:pt x="8" y="93"/>
                </a:lnTo>
                <a:lnTo>
                  <a:pt x="6" y="88"/>
                </a:lnTo>
                <a:lnTo>
                  <a:pt x="4" y="82"/>
                </a:lnTo>
                <a:lnTo>
                  <a:pt x="2" y="75"/>
                </a:lnTo>
                <a:lnTo>
                  <a:pt x="2" y="68"/>
                </a:lnTo>
                <a:lnTo>
                  <a:pt x="0" y="58"/>
                </a:lnTo>
                <a:lnTo>
                  <a:pt x="0" y="47"/>
                </a:lnTo>
                <a:lnTo>
                  <a:pt x="0" y="38"/>
                </a:lnTo>
                <a:lnTo>
                  <a:pt x="2" y="29"/>
                </a:lnTo>
                <a:lnTo>
                  <a:pt x="2" y="22"/>
                </a:lnTo>
                <a:lnTo>
                  <a:pt x="4" y="14"/>
                </a:lnTo>
                <a:lnTo>
                  <a:pt x="6" y="9"/>
                </a:lnTo>
                <a:lnTo>
                  <a:pt x="8" y="3"/>
                </a:lnTo>
                <a:lnTo>
                  <a:pt x="9" y="1"/>
                </a:lnTo>
                <a:lnTo>
                  <a:pt x="11" y="0"/>
                </a:lnTo>
                <a:close/>
              </a:path>
            </a:pathLst>
          </a:cu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00" name="Freeform 1172"/>
          <p:cNvSpPr>
            <a:spLocks/>
          </p:cNvSpPr>
          <p:nvPr/>
        </p:nvSpPr>
        <p:spPr bwMode="auto">
          <a:xfrm>
            <a:off x="8596789" y="4422775"/>
            <a:ext cx="35362" cy="153724"/>
          </a:xfrm>
          <a:custGeom>
            <a:avLst/>
            <a:gdLst>
              <a:gd name="T0" fmla="*/ 11 w 22"/>
              <a:gd name="T1" fmla="*/ 0 h 97"/>
              <a:gd name="T2" fmla="*/ 13 w 22"/>
              <a:gd name="T3" fmla="*/ 1 h 97"/>
              <a:gd name="T4" fmla="*/ 15 w 22"/>
              <a:gd name="T5" fmla="*/ 3 h 97"/>
              <a:gd name="T6" fmla="*/ 16 w 22"/>
              <a:gd name="T7" fmla="*/ 9 h 97"/>
              <a:gd name="T8" fmla="*/ 18 w 22"/>
              <a:gd name="T9" fmla="*/ 14 h 97"/>
              <a:gd name="T10" fmla="*/ 20 w 22"/>
              <a:gd name="T11" fmla="*/ 22 h 97"/>
              <a:gd name="T12" fmla="*/ 22 w 22"/>
              <a:gd name="T13" fmla="*/ 29 h 97"/>
              <a:gd name="T14" fmla="*/ 22 w 22"/>
              <a:gd name="T15" fmla="*/ 38 h 97"/>
              <a:gd name="T16" fmla="*/ 22 w 22"/>
              <a:gd name="T17" fmla="*/ 47 h 97"/>
              <a:gd name="T18" fmla="*/ 22 w 22"/>
              <a:gd name="T19" fmla="*/ 58 h 97"/>
              <a:gd name="T20" fmla="*/ 22 w 22"/>
              <a:gd name="T21" fmla="*/ 68 h 97"/>
              <a:gd name="T22" fmla="*/ 20 w 22"/>
              <a:gd name="T23" fmla="*/ 75 h 97"/>
              <a:gd name="T24" fmla="*/ 18 w 22"/>
              <a:gd name="T25" fmla="*/ 82 h 97"/>
              <a:gd name="T26" fmla="*/ 16 w 22"/>
              <a:gd name="T27" fmla="*/ 88 h 97"/>
              <a:gd name="T28" fmla="*/ 15 w 22"/>
              <a:gd name="T29" fmla="*/ 93 h 97"/>
              <a:gd name="T30" fmla="*/ 13 w 22"/>
              <a:gd name="T31" fmla="*/ 95 h 97"/>
              <a:gd name="T32" fmla="*/ 11 w 22"/>
              <a:gd name="T33" fmla="*/ 97 h 97"/>
              <a:gd name="T34" fmla="*/ 9 w 22"/>
              <a:gd name="T35" fmla="*/ 95 h 97"/>
              <a:gd name="T36" fmla="*/ 8 w 22"/>
              <a:gd name="T37" fmla="*/ 93 h 97"/>
              <a:gd name="T38" fmla="*/ 6 w 22"/>
              <a:gd name="T39" fmla="*/ 88 h 97"/>
              <a:gd name="T40" fmla="*/ 4 w 22"/>
              <a:gd name="T41" fmla="*/ 82 h 97"/>
              <a:gd name="T42" fmla="*/ 2 w 22"/>
              <a:gd name="T43" fmla="*/ 75 h 97"/>
              <a:gd name="T44" fmla="*/ 2 w 22"/>
              <a:gd name="T45" fmla="*/ 68 h 97"/>
              <a:gd name="T46" fmla="*/ 0 w 22"/>
              <a:gd name="T47" fmla="*/ 58 h 97"/>
              <a:gd name="T48" fmla="*/ 0 w 22"/>
              <a:gd name="T49" fmla="*/ 47 h 97"/>
              <a:gd name="T50" fmla="*/ 0 w 22"/>
              <a:gd name="T51" fmla="*/ 38 h 97"/>
              <a:gd name="T52" fmla="*/ 2 w 22"/>
              <a:gd name="T53" fmla="*/ 29 h 97"/>
              <a:gd name="T54" fmla="*/ 2 w 22"/>
              <a:gd name="T55" fmla="*/ 22 h 97"/>
              <a:gd name="T56" fmla="*/ 4 w 22"/>
              <a:gd name="T57" fmla="*/ 14 h 97"/>
              <a:gd name="T58" fmla="*/ 6 w 22"/>
              <a:gd name="T59" fmla="*/ 9 h 97"/>
              <a:gd name="T60" fmla="*/ 8 w 22"/>
              <a:gd name="T61" fmla="*/ 3 h 97"/>
              <a:gd name="T62" fmla="*/ 9 w 22"/>
              <a:gd name="T63" fmla="*/ 1 h 97"/>
              <a:gd name="T64" fmla="*/ 11 w 22"/>
              <a:gd name="T65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" h="97">
                <a:moveTo>
                  <a:pt x="11" y="0"/>
                </a:moveTo>
                <a:lnTo>
                  <a:pt x="13" y="1"/>
                </a:lnTo>
                <a:lnTo>
                  <a:pt x="15" y="3"/>
                </a:lnTo>
                <a:lnTo>
                  <a:pt x="16" y="9"/>
                </a:lnTo>
                <a:lnTo>
                  <a:pt x="18" y="14"/>
                </a:lnTo>
                <a:lnTo>
                  <a:pt x="20" y="22"/>
                </a:lnTo>
                <a:lnTo>
                  <a:pt x="22" y="29"/>
                </a:lnTo>
                <a:lnTo>
                  <a:pt x="22" y="38"/>
                </a:lnTo>
                <a:lnTo>
                  <a:pt x="22" y="47"/>
                </a:lnTo>
                <a:lnTo>
                  <a:pt x="22" y="58"/>
                </a:lnTo>
                <a:lnTo>
                  <a:pt x="22" y="68"/>
                </a:lnTo>
                <a:lnTo>
                  <a:pt x="20" y="75"/>
                </a:lnTo>
                <a:lnTo>
                  <a:pt x="18" y="82"/>
                </a:lnTo>
                <a:lnTo>
                  <a:pt x="16" y="88"/>
                </a:lnTo>
                <a:lnTo>
                  <a:pt x="15" y="93"/>
                </a:lnTo>
                <a:lnTo>
                  <a:pt x="13" y="95"/>
                </a:lnTo>
                <a:lnTo>
                  <a:pt x="11" y="97"/>
                </a:lnTo>
                <a:lnTo>
                  <a:pt x="9" y="95"/>
                </a:lnTo>
                <a:lnTo>
                  <a:pt x="8" y="93"/>
                </a:lnTo>
                <a:lnTo>
                  <a:pt x="6" y="88"/>
                </a:lnTo>
                <a:lnTo>
                  <a:pt x="4" y="82"/>
                </a:lnTo>
                <a:lnTo>
                  <a:pt x="2" y="75"/>
                </a:lnTo>
                <a:lnTo>
                  <a:pt x="2" y="68"/>
                </a:lnTo>
                <a:lnTo>
                  <a:pt x="0" y="58"/>
                </a:lnTo>
                <a:lnTo>
                  <a:pt x="0" y="47"/>
                </a:lnTo>
                <a:lnTo>
                  <a:pt x="0" y="38"/>
                </a:lnTo>
                <a:lnTo>
                  <a:pt x="2" y="29"/>
                </a:lnTo>
                <a:lnTo>
                  <a:pt x="2" y="22"/>
                </a:lnTo>
                <a:lnTo>
                  <a:pt x="4" y="14"/>
                </a:lnTo>
                <a:lnTo>
                  <a:pt x="6" y="9"/>
                </a:lnTo>
                <a:lnTo>
                  <a:pt x="8" y="3"/>
                </a:lnTo>
                <a:lnTo>
                  <a:pt x="9" y="1"/>
                </a:lnTo>
                <a:lnTo>
                  <a:pt x="11" y="0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01" name="Line 1173"/>
          <p:cNvSpPr>
            <a:spLocks noChangeShapeType="1"/>
          </p:cNvSpPr>
          <p:nvPr/>
        </p:nvSpPr>
        <p:spPr bwMode="auto">
          <a:xfrm>
            <a:off x="8614471" y="4422775"/>
            <a:ext cx="41255" cy="1853"/>
          </a:xfrm>
          <a:prstGeom prst="line">
            <a:avLst/>
          </a:prstGeom>
          <a:noFill/>
          <a:ln w="11113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02" name="Rectangle 1174"/>
          <p:cNvSpPr>
            <a:spLocks noChangeArrowheads="1"/>
          </p:cNvSpPr>
          <p:nvPr/>
        </p:nvSpPr>
        <p:spPr bwMode="auto">
          <a:xfrm>
            <a:off x="9062384" y="4383882"/>
            <a:ext cx="247531" cy="77788"/>
          </a:xfrm>
          <a:prstGeom prst="rect">
            <a:avLst/>
          </a:pr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03" name="Rectangle 1175"/>
          <p:cNvSpPr>
            <a:spLocks noChangeArrowheads="1"/>
          </p:cNvSpPr>
          <p:nvPr/>
        </p:nvSpPr>
        <p:spPr bwMode="auto">
          <a:xfrm>
            <a:off x="9062384" y="4383882"/>
            <a:ext cx="247531" cy="77788"/>
          </a:xfrm>
          <a:prstGeom prst="rect">
            <a:avLst/>
          </a:prstGeom>
          <a:noFill/>
          <a:ln w="3175">
            <a:solidFill>
              <a:srgbClr val="1F1A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04" name="Freeform 1176"/>
          <p:cNvSpPr>
            <a:spLocks/>
          </p:cNvSpPr>
          <p:nvPr/>
        </p:nvSpPr>
        <p:spPr bwMode="auto">
          <a:xfrm>
            <a:off x="8999519" y="4267200"/>
            <a:ext cx="35362" cy="155575"/>
          </a:xfrm>
          <a:custGeom>
            <a:avLst/>
            <a:gdLst>
              <a:gd name="T0" fmla="*/ 11 w 22"/>
              <a:gd name="T1" fmla="*/ 0 h 98"/>
              <a:gd name="T2" fmla="*/ 13 w 22"/>
              <a:gd name="T3" fmla="*/ 2 h 98"/>
              <a:gd name="T4" fmla="*/ 15 w 22"/>
              <a:gd name="T5" fmla="*/ 4 h 98"/>
              <a:gd name="T6" fmla="*/ 16 w 22"/>
              <a:gd name="T7" fmla="*/ 10 h 98"/>
              <a:gd name="T8" fmla="*/ 18 w 22"/>
              <a:gd name="T9" fmla="*/ 15 h 98"/>
              <a:gd name="T10" fmla="*/ 20 w 22"/>
              <a:gd name="T11" fmla="*/ 22 h 98"/>
              <a:gd name="T12" fmla="*/ 22 w 22"/>
              <a:gd name="T13" fmla="*/ 30 h 98"/>
              <a:gd name="T14" fmla="*/ 22 w 22"/>
              <a:gd name="T15" fmla="*/ 39 h 98"/>
              <a:gd name="T16" fmla="*/ 22 w 22"/>
              <a:gd name="T17" fmla="*/ 50 h 98"/>
              <a:gd name="T18" fmla="*/ 22 w 22"/>
              <a:gd name="T19" fmla="*/ 59 h 98"/>
              <a:gd name="T20" fmla="*/ 22 w 22"/>
              <a:gd name="T21" fmla="*/ 68 h 98"/>
              <a:gd name="T22" fmla="*/ 20 w 22"/>
              <a:gd name="T23" fmla="*/ 76 h 98"/>
              <a:gd name="T24" fmla="*/ 18 w 22"/>
              <a:gd name="T25" fmla="*/ 83 h 98"/>
              <a:gd name="T26" fmla="*/ 16 w 22"/>
              <a:gd name="T27" fmla="*/ 88 h 98"/>
              <a:gd name="T28" fmla="*/ 15 w 22"/>
              <a:gd name="T29" fmla="*/ 94 h 98"/>
              <a:gd name="T30" fmla="*/ 13 w 22"/>
              <a:gd name="T31" fmla="*/ 96 h 98"/>
              <a:gd name="T32" fmla="*/ 11 w 22"/>
              <a:gd name="T33" fmla="*/ 98 h 98"/>
              <a:gd name="T34" fmla="*/ 9 w 22"/>
              <a:gd name="T35" fmla="*/ 96 h 98"/>
              <a:gd name="T36" fmla="*/ 7 w 22"/>
              <a:gd name="T37" fmla="*/ 94 h 98"/>
              <a:gd name="T38" fmla="*/ 6 w 22"/>
              <a:gd name="T39" fmla="*/ 88 h 98"/>
              <a:gd name="T40" fmla="*/ 4 w 22"/>
              <a:gd name="T41" fmla="*/ 83 h 98"/>
              <a:gd name="T42" fmla="*/ 2 w 22"/>
              <a:gd name="T43" fmla="*/ 76 h 98"/>
              <a:gd name="T44" fmla="*/ 2 w 22"/>
              <a:gd name="T45" fmla="*/ 68 h 98"/>
              <a:gd name="T46" fmla="*/ 0 w 22"/>
              <a:gd name="T47" fmla="*/ 59 h 98"/>
              <a:gd name="T48" fmla="*/ 0 w 22"/>
              <a:gd name="T49" fmla="*/ 50 h 98"/>
              <a:gd name="T50" fmla="*/ 0 w 22"/>
              <a:gd name="T51" fmla="*/ 39 h 98"/>
              <a:gd name="T52" fmla="*/ 2 w 22"/>
              <a:gd name="T53" fmla="*/ 30 h 98"/>
              <a:gd name="T54" fmla="*/ 2 w 22"/>
              <a:gd name="T55" fmla="*/ 22 h 98"/>
              <a:gd name="T56" fmla="*/ 4 w 22"/>
              <a:gd name="T57" fmla="*/ 15 h 98"/>
              <a:gd name="T58" fmla="*/ 6 w 22"/>
              <a:gd name="T59" fmla="*/ 10 h 98"/>
              <a:gd name="T60" fmla="*/ 7 w 22"/>
              <a:gd name="T61" fmla="*/ 4 h 98"/>
              <a:gd name="T62" fmla="*/ 9 w 22"/>
              <a:gd name="T63" fmla="*/ 2 h 98"/>
              <a:gd name="T64" fmla="*/ 11 w 22"/>
              <a:gd name="T65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" h="98">
                <a:moveTo>
                  <a:pt x="11" y="0"/>
                </a:moveTo>
                <a:lnTo>
                  <a:pt x="13" y="2"/>
                </a:lnTo>
                <a:lnTo>
                  <a:pt x="15" y="4"/>
                </a:lnTo>
                <a:lnTo>
                  <a:pt x="16" y="10"/>
                </a:lnTo>
                <a:lnTo>
                  <a:pt x="18" y="15"/>
                </a:lnTo>
                <a:lnTo>
                  <a:pt x="20" y="22"/>
                </a:lnTo>
                <a:lnTo>
                  <a:pt x="22" y="30"/>
                </a:lnTo>
                <a:lnTo>
                  <a:pt x="22" y="39"/>
                </a:lnTo>
                <a:lnTo>
                  <a:pt x="22" y="50"/>
                </a:lnTo>
                <a:lnTo>
                  <a:pt x="22" y="59"/>
                </a:lnTo>
                <a:lnTo>
                  <a:pt x="22" y="68"/>
                </a:lnTo>
                <a:lnTo>
                  <a:pt x="20" y="76"/>
                </a:lnTo>
                <a:lnTo>
                  <a:pt x="18" y="83"/>
                </a:lnTo>
                <a:lnTo>
                  <a:pt x="16" y="88"/>
                </a:lnTo>
                <a:lnTo>
                  <a:pt x="15" y="94"/>
                </a:lnTo>
                <a:lnTo>
                  <a:pt x="13" y="96"/>
                </a:lnTo>
                <a:lnTo>
                  <a:pt x="11" y="98"/>
                </a:lnTo>
                <a:lnTo>
                  <a:pt x="9" y="96"/>
                </a:lnTo>
                <a:lnTo>
                  <a:pt x="7" y="94"/>
                </a:lnTo>
                <a:lnTo>
                  <a:pt x="6" y="88"/>
                </a:lnTo>
                <a:lnTo>
                  <a:pt x="4" y="83"/>
                </a:lnTo>
                <a:lnTo>
                  <a:pt x="2" y="76"/>
                </a:lnTo>
                <a:lnTo>
                  <a:pt x="2" y="68"/>
                </a:lnTo>
                <a:lnTo>
                  <a:pt x="0" y="59"/>
                </a:lnTo>
                <a:lnTo>
                  <a:pt x="0" y="50"/>
                </a:lnTo>
                <a:lnTo>
                  <a:pt x="0" y="39"/>
                </a:lnTo>
                <a:lnTo>
                  <a:pt x="2" y="30"/>
                </a:lnTo>
                <a:lnTo>
                  <a:pt x="2" y="22"/>
                </a:lnTo>
                <a:lnTo>
                  <a:pt x="4" y="15"/>
                </a:lnTo>
                <a:lnTo>
                  <a:pt x="6" y="10"/>
                </a:lnTo>
                <a:lnTo>
                  <a:pt x="7" y="4"/>
                </a:lnTo>
                <a:lnTo>
                  <a:pt x="9" y="2"/>
                </a:lnTo>
                <a:lnTo>
                  <a:pt x="11" y="0"/>
                </a:lnTo>
                <a:close/>
              </a:path>
            </a:pathLst>
          </a:cu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05" name="Freeform 1177"/>
          <p:cNvSpPr>
            <a:spLocks/>
          </p:cNvSpPr>
          <p:nvPr/>
        </p:nvSpPr>
        <p:spPr bwMode="auto">
          <a:xfrm>
            <a:off x="8999519" y="4267200"/>
            <a:ext cx="35362" cy="155575"/>
          </a:xfrm>
          <a:custGeom>
            <a:avLst/>
            <a:gdLst>
              <a:gd name="T0" fmla="*/ 11 w 22"/>
              <a:gd name="T1" fmla="*/ 0 h 98"/>
              <a:gd name="T2" fmla="*/ 13 w 22"/>
              <a:gd name="T3" fmla="*/ 2 h 98"/>
              <a:gd name="T4" fmla="*/ 15 w 22"/>
              <a:gd name="T5" fmla="*/ 4 h 98"/>
              <a:gd name="T6" fmla="*/ 16 w 22"/>
              <a:gd name="T7" fmla="*/ 10 h 98"/>
              <a:gd name="T8" fmla="*/ 18 w 22"/>
              <a:gd name="T9" fmla="*/ 15 h 98"/>
              <a:gd name="T10" fmla="*/ 20 w 22"/>
              <a:gd name="T11" fmla="*/ 22 h 98"/>
              <a:gd name="T12" fmla="*/ 22 w 22"/>
              <a:gd name="T13" fmla="*/ 30 h 98"/>
              <a:gd name="T14" fmla="*/ 22 w 22"/>
              <a:gd name="T15" fmla="*/ 39 h 98"/>
              <a:gd name="T16" fmla="*/ 22 w 22"/>
              <a:gd name="T17" fmla="*/ 50 h 98"/>
              <a:gd name="T18" fmla="*/ 22 w 22"/>
              <a:gd name="T19" fmla="*/ 59 h 98"/>
              <a:gd name="T20" fmla="*/ 22 w 22"/>
              <a:gd name="T21" fmla="*/ 68 h 98"/>
              <a:gd name="T22" fmla="*/ 20 w 22"/>
              <a:gd name="T23" fmla="*/ 76 h 98"/>
              <a:gd name="T24" fmla="*/ 18 w 22"/>
              <a:gd name="T25" fmla="*/ 83 h 98"/>
              <a:gd name="T26" fmla="*/ 16 w 22"/>
              <a:gd name="T27" fmla="*/ 88 h 98"/>
              <a:gd name="T28" fmla="*/ 15 w 22"/>
              <a:gd name="T29" fmla="*/ 94 h 98"/>
              <a:gd name="T30" fmla="*/ 13 w 22"/>
              <a:gd name="T31" fmla="*/ 96 h 98"/>
              <a:gd name="T32" fmla="*/ 11 w 22"/>
              <a:gd name="T33" fmla="*/ 98 h 98"/>
              <a:gd name="T34" fmla="*/ 9 w 22"/>
              <a:gd name="T35" fmla="*/ 96 h 98"/>
              <a:gd name="T36" fmla="*/ 7 w 22"/>
              <a:gd name="T37" fmla="*/ 94 h 98"/>
              <a:gd name="T38" fmla="*/ 6 w 22"/>
              <a:gd name="T39" fmla="*/ 88 h 98"/>
              <a:gd name="T40" fmla="*/ 4 w 22"/>
              <a:gd name="T41" fmla="*/ 83 h 98"/>
              <a:gd name="T42" fmla="*/ 2 w 22"/>
              <a:gd name="T43" fmla="*/ 76 h 98"/>
              <a:gd name="T44" fmla="*/ 2 w 22"/>
              <a:gd name="T45" fmla="*/ 68 h 98"/>
              <a:gd name="T46" fmla="*/ 0 w 22"/>
              <a:gd name="T47" fmla="*/ 59 h 98"/>
              <a:gd name="T48" fmla="*/ 0 w 22"/>
              <a:gd name="T49" fmla="*/ 50 h 98"/>
              <a:gd name="T50" fmla="*/ 0 w 22"/>
              <a:gd name="T51" fmla="*/ 39 h 98"/>
              <a:gd name="T52" fmla="*/ 2 w 22"/>
              <a:gd name="T53" fmla="*/ 30 h 98"/>
              <a:gd name="T54" fmla="*/ 2 w 22"/>
              <a:gd name="T55" fmla="*/ 22 h 98"/>
              <a:gd name="T56" fmla="*/ 4 w 22"/>
              <a:gd name="T57" fmla="*/ 15 h 98"/>
              <a:gd name="T58" fmla="*/ 6 w 22"/>
              <a:gd name="T59" fmla="*/ 10 h 98"/>
              <a:gd name="T60" fmla="*/ 7 w 22"/>
              <a:gd name="T61" fmla="*/ 4 h 98"/>
              <a:gd name="T62" fmla="*/ 9 w 22"/>
              <a:gd name="T63" fmla="*/ 2 h 98"/>
              <a:gd name="T64" fmla="*/ 11 w 22"/>
              <a:gd name="T65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" h="98">
                <a:moveTo>
                  <a:pt x="11" y="0"/>
                </a:moveTo>
                <a:lnTo>
                  <a:pt x="13" y="2"/>
                </a:lnTo>
                <a:lnTo>
                  <a:pt x="15" y="4"/>
                </a:lnTo>
                <a:lnTo>
                  <a:pt x="16" y="10"/>
                </a:lnTo>
                <a:lnTo>
                  <a:pt x="18" y="15"/>
                </a:lnTo>
                <a:lnTo>
                  <a:pt x="20" y="22"/>
                </a:lnTo>
                <a:lnTo>
                  <a:pt x="22" y="30"/>
                </a:lnTo>
                <a:lnTo>
                  <a:pt x="22" y="39"/>
                </a:lnTo>
                <a:lnTo>
                  <a:pt x="22" y="50"/>
                </a:lnTo>
                <a:lnTo>
                  <a:pt x="22" y="59"/>
                </a:lnTo>
                <a:lnTo>
                  <a:pt x="22" y="68"/>
                </a:lnTo>
                <a:lnTo>
                  <a:pt x="20" y="76"/>
                </a:lnTo>
                <a:lnTo>
                  <a:pt x="18" y="83"/>
                </a:lnTo>
                <a:lnTo>
                  <a:pt x="16" y="88"/>
                </a:lnTo>
                <a:lnTo>
                  <a:pt x="15" y="94"/>
                </a:lnTo>
                <a:lnTo>
                  <a:pt x="13" y="96"/>
                </a:lnTo>
                <a:lnTo>
                  <a:pt x="11" y="98"/>
                </a:lnTo>
                <a:lnTo>
                  <a:pt x="9" y="96"/>
                </a:lnTo>
                <a:lnTo>
                  <a:pt x="7" y="94"/>
                </a:lnTo>
                <a:lnTo>
                  <a:pt x="6" y="88"/>
                </a:lnTo>
                <a:lnTo>
                  <a:pt x="4" y="83"/>
                </a:lnTo>
                <a:lnTo>
                  <a:pt x="2" y="76"/>
                </a:lnTo>
                <a:lnTo>
                  <a:pt x="2" y="68"/>
                </a:lnTo>
                <a:lnTo>
                  <a:pt x="0" y="59"/>
                </a:lnTo>
                <a:lnTo>
                  <a:pt x="0" y="50"/>
                </a:lnTo>
                <a:lnTo>
                  <a:pt x="0" y="39"/>
                </a:lnTo>
                <a:lnTo>
                  <a:pt x="2" y="30"/>
                </a:lnTo>
                <a:lnTo>
                  <a:pt x="2" y="22"/>
                </a:lnTo>
                <a:lnTo>
                  <a:pt x="4" y="15"/>
                </a:lnTo>
                <a:lnTo>
                  <a:pt x="6" y="10"/>
                </a:lnTo>
                <a:lnTo>
                  <a:pt x="7" y="4"/>
                </a:lnTo>
                <a:lnTo>
                  <a:pt x="9" y="2"/>
                </a:lnTo>
                <a:lnTo>
                  <a:pt x="11" y="0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06" name="Freeform 1178"/>
          <p:cNvSpPr>
            <a:spLocks/>
          </p:cNvSpPr>
          <p:nvPr/>
        </p:nvSpPr>
        <p:spPr bwMode="auto">
          <a:xfrm>
            <a:off x="8999519" y="4422775"/>
            <a:ext cx="35362" cy="153724"/>
          </a:xfrm>
          <a:custGeom>
            <a:avLst/>
            <a:gdLst>
              <a:gd name="T0" fmla="*/ 11 w 22"/>
              <a:gd name="T1" fmla="*/ 0 h 97"/>
              <a:gd name="T2" fmla="*/ 13 w 22"/>
              <a:gd name="T3" fmla="*/ 1 h 97"/>
              <a:gd name="T4" fmla="*/ 15 w 22"/>
              <a:gd name="T5" fmla="*/ 3 h 97"/>
              <a:gd name="T6" fmla="*/ 16 w 22"/>
              <a:gd name="T7" fmla="*/ 9 h 97"/>
              <a:gd name="T8" fmla="*/ 18 w 22"/>
              <a:gd name="T9" fmla="*/ 14 h 97"/>
              <a:gd name="T10" fmla="*/ 20 w 22"/>
              <a:gd name="T11" fmla="*/ 22 h 97"/>
              <a:gd name="T12" fmla="*/ 22 w 22"/>
              <a:gd name="T13" fmla="*/ 29 h 97"/>
              <a:gd name="T14" fmla="*/ 22 w 22"/>
              <a:gd name="T15" fmla="*/ 38 h 97"/>
              <a:gd name="T16" fmla="*/ 22 w 22"/>
              <a:gd name="T17" fmla="*/ 47 h 97"/>
              <a:gd name="T18" fmla="*/ 22 w 22"/>
              <a:gd name="T19" fmla="*/ 58 h 97"/>
              <a:gd name="T20" fmla="*/ 22 w 22"/>
              <a:gd name="T21" fmla="*/ 68 h 97"/>
              <a:gd name="T22" fmla="*/ 20 w 22"/>
              <a:gd name="T23" fmla="*/ 75 h 97"/>
              <a:gd name="T24" fmla="*/ 18 w 22"/>
              <a:gd name="T25" fmla="*/ 82 h 97"/>
              <a:gd name="T26" fmla="*/ 16 w 22"/>
              <a:gd name="T27" fmla="*/ 88 h 97"/>
              <a:gd name="T28" fmla="*/ 15 w 22"/>
              <a:gd name="T29" fmla="*/ 93 h 97"/>
              <a:gd name="T30" fmla="*/ 13 w 22"/>
              <a:gd name="T31" fmla="*/ 95 h 97"/>
              <a:gd name="T32" fmla="*/ 11 w 22"/>
              <a:gd name="T33" fmla="*/ 97 h 97"/>
              <a:gd name="T34" fmla="*/ 9 w 22"/>
              <a:gd name="T35" fmla="*/ 95 h 97"/>
              <a:gd name="T36" fmla="*/ 7 w 22"/>
              <a:gd name="T37" fmla="*/ 93 h 97"/>
              <a:gd name="T38" fmla="*/ 6 w 22"/>
              <a:gd name="T39" fmla="*/ 88 h 97"/>
              <a:gd name="T40" fmla="*/ 4 w 22"/>
              <a:gd name="T41" fmla="*/ 82 h 97"/>
              <a:gd name="T42" fmla="*/ 2 w 22"/>
              <a:gd name="T43" fmla="*/ 75 h 97"/>
              <a:gd name="T44" fmla="*/ 2 w 22"/>
              <a:gd name="T45" fmla="*/ 68 h 97"/>
              <a:gd name="T46" fmla="*/ 0 w 22"/>
              <a:gd name="T47" fmla="*/ 58 h 97"/>
              <a:gd name="T48" fmla="*/ 0 w 22"/>
              <a:gd name="T49" fmla="*/ 47 h 97"/>
              <a:gd name="T50" fmla="*/ 0 w 22"/>
              <a:gd name="T51" fmla="*/ 38 h 97"/>
              <a:gd name="T52" fmla="*/ 2 w 22"/>
              <a:gd name="T53" fmla="*/ 29 h 97"/>
              <a:gd name="T54" fmla="*/ 2 w 22"/>
              <a:gd name="T55" fmla="*/ 22 h 97"/>
              <a:gd name="T56" fmla="*/ 4 w 22"/>
              <a:gd name="T57" fmla="*/ 14 h 97"/>
              <a:gd name="T58" fmla="*/ 6 w 22"/>
              <a:gd name="T59" fmla="*/ 9 h 97"/>
              <a:gd name="T60" fmla="*/ 7 w 22"/>
              <a:gd name="T61" fmla="*/ 3 h 97"/>
              <a:gd name="T62" fmla="*/ 9 w 22"/>
              <a:gd name="T63" fmla="*/ 1 h 97"/>
              <a:gd name="T64" fmla="*/ 11 w 22"/>
              <a:gd name="T65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" h="97">
                <a:moveTo>
                  <a:pt x="11" y="0"/>
                </a:moveTo>
                <a:lnTo>
                  <a:pt x="13" y="1"/>
                </a:lnTo>
                <a:lnTo>
                  <a:pt x="15" y="3"/>
                </a:lnTo>
                <a:lnTo>
                  <a:pt x="16" y="9"/>
                </a:lnTo>
                <a:lnTo>
                  <a:pt x="18" y="14"/>
                </a:lnTo>
                <a:lnTo>
                  <a:pt x="20" y="22"/>
                </a:lnTo>
                <a:lnTo>
                  <a:pt x="22" y="29"/>
                </a:lnTo>
                <a:lnTo>
                  <a:pt x="22" y="38"/>
                </a:lnTo>
                <a:lnTo>
                  <a:pt x="22" y="47"/>
                </a:lnTo>
                <a:lnTo>
                  <a:pt x="22" y="58"/>
                </a:lnTo>
                <a:lnTo>
                  <a:pt x="22" y="68"/>
                </a:lnTo>
                <a:lnTo>
                  <a:pt x="20" y="75"/>
                </a:lnTo>
                <a:lnTo>
                  <a:pt x="18" y="82"/>
                </a:lnTo>
                <a:lnTo>
                  <a:pt x="16" y="88"/>
                </a:lnTo>
                <a:lnTo>
                  <a:pt x="15" y="93"/>
                </a:lnTo>
                <a:lnTo>
                  <a:pt x="13" y="95"/>
                </a:lnTo>
                <a:lnTo>
                  <a:pt x="11" y="97"/>
                </a:lnTo>
                <a:lnTo>
                  <a:pt x="9" y="95"/>
                </a:lnTo>
                <a:lnTo>
                  <a:pt x="7" y="93"/>
                </a:lnTo>
                <a:lnTo>
                  <a:pt x="6" y="88"/>
                </a:lnTo>
                <a:lnTo>
                  <a:pt x="4" y="82"/>
                </a:lnTo>
                <a:lnTo>
                  <a:pt x="2" y="75"/>
                </a:lnTo>
                <a:lnTo>
                  <a:pt x="2" y="68"/>
                </a:lnTo>
                <a:lnTo>
                  <a:pt x="0" y="58"/>
                </a:lnTo>
                <a:lnTo>
                  <a:pt x="0" y="47"/>
                </a:lnTo>
                <a:lnTo>
                  <a:pt x="0" y="38"/>
                </a:lnTo>
                <a:lnTo>
                  <a:pt x="2" y="29"/>
                </a:lnTo>
                <a:lnTo>
                  <a:pt x="2" y="22"/>
                </a:lnTo>
                <a:lnTo>
                  <a:pt x="4" y="14"/>
                </a:lnTo>
                <a:lnTo>
                  <a:pt x="6" y="9"/>
                </a:lnTo>
                <a:lnTo>
                  <a:pt x="7" y="3"/>
                </a:lnTo>
                <a:lnTo>
                  <a:pt x="9" y="1"/>
                </a:lnTo>
                <a:lnTo>
                  <a:pt x="11" y="0"/>
                </a:lnTo>
                <a:close/>
              </a:path>
            </a:pathLst>
          </a:custGeom>
          <a:solidFill>
            <a:srgbClr val="C3C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07" name="Freeform 1179"/>
          <p:cNvSpPr>
            <a:spLocks/>
          </p:cNvSpPr>
          <p:nvPr/>
        </p:nvSpPr>
        <p:spPr bwMode="auto">
          <a:xfrm>
            <a:off x="8999519" y="4422775"/>
            <a:ext cx="35362" cy="153724"/>
          </a:xfrm>
          <a:custGeom>
            <a:avLst/>
            <a:gdLst>
              <a:gd name="T0" fmla="*/ 11 w 22"/>
              <a:gd name="T1" fmla="*/ 0 h 97"/>
              <a:gd name="T2" fmla="*/ 13 w 22"/>
              <a:gd name="T3" fmla="*/ 1 h 97"/>
              <a:gd name="T4" fmla="*/ 15 w 22"/>
              <a:gd name="T5" fmla="*/ 3 h 97"/>
              <a:gd name="T6" fmla="*/ 16 w 22"/>
              <a:gd name="T7" fmla="*/ 9 h 97"/>
              <a:gd name="T8" fmla="*/ 18 w 22"/>
              <a:gd name="T9" fmla="*/ 14 h 97"/>
              <a:gd name="T10" fmla="*/ 20 w 22"/>
              <a:gd name="T11" fmla="*/ 22 h 97"/>
              <a:gd name="T12" fmla="*/ 22 w 22"/>
              <a:gd name="T13" fmla="*/ 29 h 97"/>
              <a:gd name="T14" fmla="*/ 22 w 22"/>
              <a:gd name="T15" fmla="*/ 38 h 97"/>
              <a:gd name="T16" fmla="*/ 22 w 22"/>
              <a:gd name="T17" fmla="*/ 47 h 97"/>
              <a:gd name="T18" fmla="*/ 22 w 22"/>
              <a:gd name="T19" fmla="*/ 58 h 97"/>
              <a:gd name="T20" fmla="*/ 22 w 22"/>
              <a:gd name="T21" fmla="*/ 68 h 97"/>
              <a:gd name="T22" fmla="*/ 20 w 22"/>
              <a:gd name="T23" fmla="*/ 75 h 97"/>
              <a:gd name="T24" fmla="*/ 18 w 22"/>
              <a:gd name="T25" fmla="*/ 82 h 97"/>
              <a:gd name="T26" fmla="*/ 16 w 22"/>
              <a:gd name="T27" fmla="*/ 88 h 97"/>
              <a:gd name="T28" fmla="*/ 15 w 22"/>
              <a:gd name="T29" fmla="*/ 93 h 97"/>
              <a:gd name="T30" fmla="*/ 13 w 22"/>
              <a:gd name="T31" fmla="*/ 95 h 97"/>
              <a:gd name="T32" fmla="*/ 11 w 22"/>
              <a:gd name="T33" fmla="*/ 97 h 97"/>
              <a:gd name="T34" fmla="*/ 9 w 22"/>
              <a:gd name="T35" fmla="*/ 95 h 97"/>
              <a:gd name="T36" fmla="*/ 7 w 22"/>
              <a:gd name="T37" fmla="*/ 93 h 97"/>
              <a:gd name="T38" fmla="*/ 6 w 22"/>
              <a:gd name="T39" fmla="*/ 88 h 97"/>
              <a:gd name="T40" fmla="*/ 4 w 22"/>
              <a:gd name="T41" fmla="*/ 82 h 97"/>
              <a:gd name="T42" fmla="*/ 2 w 22"/>
              <a:gd name="T43" fmla="*/ 75 h 97"/>
              <a:gd name="T44" fmla="*/ 2 w 22"/>
              <a:gd name="T45" fmla="*/ 68 h 97"/>
              <a:gd name="T46" fmla="*/ 0 w 22"/>
              <a:gd name="T47" fmla="*/ 58 h 97"/>
              <a:gd name="T48" fmla="*/ 0 w 22"/>
              <a:gd name="T49" fmla="*/ 47 h 97"/>
              <a:gd name="T50" fmla="*/ 0 w 22"/>
              <a:gd name="T51" fmla="*/ 38 h 97"/>
              <a:gd name="T52" fmla="*/ 2 w 22"/>
              <a:gd name="T53" fmla="*/ 29 h 97"/>
              <a:gd name="T54" fmla="*/ 2 w 22"/>
              <a:gd name="T55" fmla="*/ 22 h 97"/>
              <a:gd name="T56" fmla="*/ 4 w 22"/>
              <a:gd name="T57" fmla="*/ 14 h 97"/>
              <a:gd name="T58" fmla="*/ 6 w 22"/>
              <a:gd name="T59" fmla="*/ 9 h 97"/>
              <a:gd name="T60" fmla="*/ 7 w 22"/>
              <a:gd name="T61" fmla="*/ 3 h 97"/>
              <a:gd name="T62" fmla="*/ 9 w 22"/>
              <a:gd name="T63" fmla="*/ 1 h 97"/>
              <a:gd name="T64" fmla="*/ 11 w 22"/>
              <a:gd name="T65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" h="97">
                <a:moveTo>
                  <a:pt x="11" y="0"/>
                </a:moveTo>
                <a:lnTo>
                  <a:pt x="13" y="1"/>
                </a:lnTo>
                <a:lnTo>
                  <a:pt x="15" y="3"/>
                </a:lnTo>
                <a:lnTo>
                  <a:pt x="16" y="9"/>
                </a:lnTo>
                <a:lnTo>
                  <a:pt x="18" y="14"/>
                </a:lnTo>
                <a:lnTo>
                  <a:pt x="20" y="22"/>
                </a:lnTo>
                <a:lnTo>
                  <a:pt x="22" y="29"/>
                </a:lnTo>
                <a:lnTo>
                  <a:pt x="22" y="38"/>
                </a:lnTo>
                <a:lnTo>
                  <a:pt x="22" y="47"/>
                </a:lnTo>
                <a:lnTo>
                  <a:pt x="22" y="58"/>
                </a:lnTo>
                <a:lnTo>
                  <a:pt x="22" y="68"/>
                </a:lnTo>
                <a:lnTo>
                  <a:pt x="20" y="75"/>
                </a:lnTo>
                <a:lnTo>
                  <a:pt x="18" y="82"/>
                </a:lnTo>
                <a:lnTo>
                  <a:pt x="16" y="88"/>
                </a:lnTo>
                <a:lnTo>
                  <a:pt x="15" y="93"/>
                </a:lnTo>
                <a:lnTo>
                  <a:pt x="13" y="95"/>
                </a:lnTo>
                <a:lnTo>
                  <a:pt x="11" y="97"/>
                </a:lnTo>
                <a:lnTo>
                  <a:pt x="9" y="95"/>
                </a:lnTo>
                <a:lnTo>
                  <a:pt x="7" y="93"/>
                </a:lnTo>
                <a:lnTo>
                  <a:pt x="6" y="88"/>
                </a:lnTo>
                <a:lnTo>
                  <a:pt x="4" y="82"/>
                </a:lnTo>
                <a:lnTo>
                  <a:pt x="2" y="75"/>
                </a:lnTo>
                <a:lnTo>
                  <a:pt x="2" y="68"/>
                </a:lnTo>
                <a:lnTo>
                  <a:pt x="0" y="58"/>
                </a:lnTo>
                <a:lnTo>
                  <a:pt x="0" y="47"/>
                </a:lnTo>
                <a:lnTo>
                  <a:pt x="0" y="38"/>
                </a:lnTo>
                <a:lnTo>
                  <a:pt x="2" y="29"/>
                </a:lnTo>
                <a:lnTo>
                  <a:pt x="2" y="22"/>
                </a:lnTo>
                <a:lnTo>
                  <a:pt x="4" y="14"/>
                </a:lnTo>
                <a:lnTo>
                  <a:pt x="6" y="9"/>
                </a:lnTo>
                <a:lnTo>
                  <a:pt x="7" y="3"/>
                </a:lnTo>
                <a:lnTo>
                  <a:pt x="9" y="1"/>
                </a:lnTo>
                <a:lnTo>
                  <a:pt x="11" y="0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08" name="Line 1180"/>
          <p:cNvSpPr>
            <a:spLocks noChangeShapeType="1"/>
          </p:cNvSpPr>
          <p:nvPr/>
        </p:nvSpPr>
        <p:spPr bwMode="auto">
          <a:xfrm>
            <a:off x="9017199" y="4422775"/>
            <a:ext cx="43220" cy="1853"/>
          </a:xfrm>
          <a:prstGeom prst="line">
            <a:avLst/>
          </a:prstGeom>
          <a:noFill/>
          <a:ln w="11113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09" name="Line 1181"/>
          <p:cNvSpPr>
            <a:spLocks noChangeShapeType="1"/>
          </p:cNvSpPr>
          <p:nvPr/>
        </p:nvSpPr>
        <p:spPr bwMode="auto">
          <a:xfrm>
            <a:off x="7966175" y="5043224"/>
            <a:ext cx="1964" cy="477838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10" name="Line 1182"/>
          <p:cNvSpPr>
            <a:spLocks noChangeShapeType="1"/>
          </p:cNvSpPr>
          <p:nvPr/>
        </p:nvSpPr>
        <p:spPr bwMode="auto">
          <a:xfrm>
            <a:off x="7966175" y="4057915"/>
            <a:ext cx="1964" cy="620447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11" name="Freeform 1183"/>
          <p:cNvSpPr>
            <a:spLocks/>
          </p:cNvSpPr>
          <p:nvPr/>
        </p:nvSpPr>
        <p:spPr bwMode="auto">
          <a:xfrm>
            <a:off x="5414248" y="2031737"/>
            <a:ext cx="80546" cy="596371"/>
          </a:xfrm>
          <a:custGeom>
            <a:avLst/>
            <a:gdLst>
              <a:gd name="T0" fmla="*/ 0 w 50"/>
              <a:gd name="T1" fmla="*/ 376 h 376"/>
              <a:gd name="T2" fmla="*/ 50 w 50"/>
              <a:gd name="T3" fmla="*/ 376 h 376"/>
              <a:gd name="T4" fmla="*/ 30 w 50"/>
              <a:gd name="T5" fmla="*/ 0 h 376"/>
              <a:gd name="T6" fmla="*/ 18 w 50"/>
              <a:gd name="T7" fmla="*/ 0 h 376"/>
              <a:gd name="T8" fmla="*/ 0 w 50"/>
              <a:gd name="T9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" h="376">
                <a:moveTo>
                  <a:pt x="0" y="376"/>
                </a:moveTo>
                <a:lnTo>
                  <a:pt x="50" y="376"/>
                </a:lnTo>
                <a:lnTo>
                  <a:pt x="30" y="0"/>
                </a:lnTo>
                <a:lnTo>
                  <a:pt x="18" y="0"/>
                </a:lnTo>
                <a:lnTo>
                  <a:pt x="0" y="3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12" name="Freeform 1184"/>
          <p:cNvSpPr>
            <a:spLocks/>
          </p:cNvSpPr>
          <p:nvPr/>
        </p:nvSpPr>
        <p:spPr bwMode="auto">
          <a:xfrm>
            <a:off x="5414248" y="1994695"/>
            <a:ext cx="80546" cy="596371"/>
          </a:xfrm>
          <a:custGeom>
            <a:avLst/>
            <a:gdLst>
              <a:gd name="T0" fmla="*/ 0 w 50"/>
              <a:gd name="T1" fmla="*/ 376 h 376"/>
              <a:gd name="T2" fmla="*/ 50 w 50"/>
              <a:gd name="T3" fmla="*/ 376 h 376"/>
              <a:gd name="T4" fmla="*/ 30 w 50"/>
              <a:gd name="T5" fmla="*/ 0 h 376"/>
              <a:gd name="T6" fmla="*/ 18 w 50"/>
              <a:gd name="T7" fmla="*/ 0 h 376"/>
              <a:gd name="T8" fmla="*/ 0 w 50"/>
              <a:gd name="T9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" h="376">
                <a:moveTo>
                  <a:pt x="0" y="376"/>
                </a:moveTo>
                <a:lnTo>
                  <a:pt x="50" y="376"/>
                </a:lnTo>
                <a:lnTo>
                  <a:pt x="30" y="0"/>
                </a:lnTo>
                <a:lnTo>
                  <a:pt x="18" y="0"/>
                </a:lnTo>
                <a:lnTo>
                  <a:pt x="0" y="376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13" name="Line 1185"/>
          <p:cNvSpPr>
            <a:spLocks noChangeShapeType="1"/>
          </p:cNvSpPr>
          <p:nvPr/>
        </p:nvSpPr>
        <p:spPr bwMode="auto">
          <a:xfrm>
            <a:off x="6264891" y="3407834"/>
            <a:ext cx="0" cy="642674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14" name="Freeform 1186"/>
          <p:cNvSpPr>
            <a:spLocks/>
          </p:cNvSpPr>
          <p:nvPr/>
        </p:nvSpPr>
        <p:spPr bwMode="auto">
          <a:xfrm>
            <a:off x="6164699" y="3042973"/>
            <a:ext cx="198418" cy="205581"/>
          </a:xfrm>
          <a:custGeom>
            <a:avLst/>
            <a:gdLst>
              <a:gd name="T0" fmla="*/ 63 w 125"/>
              <a:gd name="T1" fmla="*/ 129 h 129"/>
              <a:gd name="T2" fmla="*/ 75 w 125"/>
              <a:gd name="T3" fmla="*/ 127 h 129"/>
              <a:gd name="T4" fmla="*/ 86 w 125"/>
              <a:gd name="T5" fmla="*/ 123 h 129"/>
              <a:gd name="T6" fmla="*/ 97 w 125"/>
              <a:gd name="T7" fmla="*/ 118 h 129"/>
              <a:gd name="T8" fmla="*/ 105 w 125"/>
              <a:gd name="T9" fmla="*/ 110 h 129"/>
              <a:gd name="T10" fmla="*/ 114 w 125"/>
              <a:gd name="T11" fmla="*/ 101 h 129"/>
              <a:gd name="T12" fmla="*/ 120 w 125"/>
              <a:gd name="T13" fmla="*/ 90 h 129"/>
              <a:gd name="T14" fmla="*/ 123 w 125"/>
              <a:gd name="T15" fmla="*/ 77 h 129"/>
              <a:gd name="T16" fmla="*/ 125 w 125"/>
              <a:gd name="T17" fmla="*/ 64 h 129"/>
              <a:gd name="T18" fmla="*/ 123 w 125"/>
              <a:gd name="T19" fmla="*/ 52 h 129"/>
              <a:gd name="T20" fmla="*/ 120 w 125"/>
              <a:gd name="T21" fmla="*/ 39 h 129"/>
              <a:gd name="T22" fmla="*/ 114 w 125"/>
              <a:gd name="T23" fmla="*/ 28 h 129"/>
              <a:gd name="T24" fmla="*/ 105 w 125"/>
              <a:gd name="T25" fmla="*/ 18 h 129"/>
              <a:gd name="T26" fmla="*/ 97 w 125"/>
              <a:gd name="T27" fmla="*/ 11 h 129"/>
              <a:gd name="T28" fmla="*/ 86 w 125"/>
              <a:gd name="T29" fmla="*/ 6 h 129"/>
              <a:gd name="T30" fmla="*/ 75 w 125"/>
              <a:gd name="T31" fmla="*/ 2 h 129"/>
              <a:gd name="T32" fmla="*/ 63 w 125"/>
              <a:gd name="T33" fmla="*/ 0 h 129"/>
              <a:gd name="T34" fmla="*/ 50 w 125"/>
              <a:gd name="T35" fmla="*/ 2 h 129"/>
              <a:gd name="T36" fmla="*/ 38 w 125"/>
              <a:gd name="T37" fmla="*/ 6 h 129"/>
              <a:gd name="T38" fmla="*/ 27 w 125"/>
              <a:gd name="T39" fmla="*/ 11 h 129"/>
              <a:gd name="T40" fmla="*/ 18 w 125"/>
              <a:gd name="T41" fmla="*/ 18 h 129"/>
              <a:gd name="T42" fmla="*/ 11 w 125"/>
              <a:gd name="T43" fmla="*/ 28 h 129"/>
              <a:gd name="T44" fmla="*/ 4 w 125"/>
              <a:gd name="T45" fmla="*/ 39 h 129"/>
              <a:gd name="T46" fmla="*/ 0 w 125"/>
              <a:gd name="T47" fmla="*/ 52 h 129"/>
              <a:gd name="T48" fmla="*/ 0 w 125"/>
              <a:gd name="T49" fmla="*/ 64 h 129"/>
              <a:gd name="T50" fmla="*/ 0 w 125"/>
              <a:gd name="T51" fmla="*/ 77 h 129"/>
              <a:gd name="T52" fmla="*/ 4 w 125"/>
              <a:gd name="T53" fmla="*/ 90 h 129"/>
              <a:gd name="T54" fmla="*/ 11 w 125"/>
              <a:gd name="T55" fmla="*/ 101 h 129"/>
              <a:gd name="T56" fmla="*/ 18 w 125"/>
              <a:gd name="T57" fmla="*/ 110 h 129"/>
              <a:gd name="T58" fmla="*/ 27 w 125"/>
              <a:gd name="T59" fmla="*/ 118 h 129"/>
              <a:gd name="T60" fmla="*/ 38 w 125"/>
              <a:gd name="T61" fmla="*/ 123 h 129"/>
              <a:gd name="T62" fmla="*/ 50 w 125"/>
              <a:gd name="T63" fmla="*/ 127 h 129"/>
              <a:gd name="T64" fmla="*/ 63 w 125"/>
              <a:gd name="T65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5" h="129">
                <a:moveTo>
                  <a:pt x="63" y="129"/>
                </a:moveTo>
                <a:lnTo>
                  <a:pt x="75" y="127"/>
                </a:lnTo>
                <a:lnTo>
                  <a:pt x="86" y="123"/>
                </a:lnTo>
                <a:lnTo>
                  <a:pt x="97" y="118"/>
                </a:lnTo>
                <a:lnTo>
                  <a:pt x="105" y="110"/>
                </a:lnTo>
                <a:lnTo>
                  <a:pt x="114" y="101"/>
                </a:lnTo>
                <a:lnTo>
                  <a:pt x="120" y="90"/>
                </a:lnTo>
                <a:lnTo>
                  <a:pt x="123" y="77"/>
                </a:lnTo>
                <a:lnTo>
                  <a:pt x="125" y="64"/>
                </a:lnTo>
                <a:lnTo>
                  <a:pt x="123" y="52"/>
                </a:lnTo>
                <a:lnTo>
                  <a:pt x="120" y="39"/>
                </a:lnTo>
                <a:lnTo>
                  <a:pt x="114" y="28"/>
                </a:lnTo>
                <a:lnTo>
                  <a:pt x="105" y="18"/>
                </a:lnTo>
                <a:lnTo>
                  <a:pt x="97" y="11"/>
                </a:lnTo>
                <a:lnTo>
                  <a:pt x="86" y="6"/>
                </a:lnTo>
                <a:lnTo>
                  <a:pt x="75" y="2"/>
                </a:lnTo>
                <a:lnTo>
                  <a:pt x="63" y="0"/>
                </a:lnTo>
                <a:lnTo>
                  <a:pt x="50" y="2"/>
                </a:lnTo>
                <a:lnTo>
                  <a:pt x="38" y="6"/>
                </a:lnTo>
                <a:lnTo>
                  <a:pt x="27" y="11"/>
                </a:lnTo>
                <a:lnTo>
                  <a:pt x="18" y="18"/>
                </a:lnTo>
                <a:lnTo>
                  <a:pt x="11" y="28"/>
                </a:lnTo>
                <a:lnTo>
                  <a:pt x="4" y="39"/>
                </a:lnTo>
                <a:lnTo>
                  <a:pt x="0" y="52"/>
                </a:lnTo>
                <a:lnTo>
                  <a:pt x="0" y="64"/>
                </a:lnTo>
                <a:lnTo>
                  <a:pt x="0" y="77"/>
                </a:lnTo>
                <a:lnTo>
                  <a:pt x="4" y="90"/>
                </a:lnTo>
                <a:lnTo>
                  <a:pt x="11" y="101"/>
                </a:lnTo>
                <a:lnTo>
                  <a:pt x="18" y="110"/>
                </a:lnTo>
                <a:lnTo>
                  <a:pt x="27" y="118"/>
                </a:lnTo>
                <a:lnTo>
                  <a:pt x="38" y="123"/>
                </a:lnTo>
                <a:lnTo>
                  <a:pt x="50" y="127"/>
                </a:lnTo>
                <a:lnTo>
                  <a:pt x="63" y="129"/>
                </a:lnTo>
              </a:path>
            </a:pathLst>
          </a:custGeom>
          <a:noFill/>
          <a:ln w="6350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15" name="Freeform 1187"/>
          <p:cNvSpPr>
            <a:spLocks/>
          </p:cNvSpPr>
          <p:nvPr/>
        </p:nvSpPr>
        <p:spPr bwMode="auto">
          <a:xfrm>
            <a:off x="6164699" y="3205958"/>
            <a:ext cx="198418" cy="203729"/>
          </a:xfrm>
          <a:custGeom>
            <a:avLst/>
            <a:gdLst>
              <a:gd name="T0" fmla="*/ 63 w 125"/>
              <a:gd name="T1" fmla="*/ 128 h 128"/>
              <a:gd name="T2" fmla="*/ 75 w 125"/>
              <a:gd name="T3" fmla="*/ 127 h 128"/>
              <a:gd name="T4" fmla="*/ 86 w 125"/>
              <a:gd name="T5" fmla="*/ 123 h 128"/>
              <a:gd name="T6" fmla="*/ 97 w 125"/>
              <a:gd name="T7" fmla="*/ 117 h 128"/>
              <a:gd name="T8" fmla="*/ 105 w 125"/>
              <a:gd name="T9" fmla="*/ 110 h 128"/>
              <a:gd name="T10" fmla="*/ 114 w 125"/>
              <a:gd name="T11" fmla="*/ 101 h 128"/>
              <a:gd name="T12" fmla="*/ 120 w 125"/>
              <a:gd name="T13" fmla="*/ 90 h 128"/>
              <a:gd name="T14" fmla="*/ 123 w 125"/>
              <a:gd name="T15" fmla="*/ 77 h 128"/>
              <a:gd name="T16" fmla="*/ 125 w 125"/>
              <a:gd name="T17" fmla="*/ 64 h 128"/>
              <a:gd name="T18" fmla="*/ 123 w 125"/>
              <a:gd name="T19" fmla="*/ 51 h 128"/>
              <a:gd name="T20" fmla="*/ 120 w 125"/>
              <a:gd name="T21" fmla="*/ 40 h 128"/>
              <a:gd name="T22" fmla="*/ 114 w 125"/>
              <a:gd name="T23" fmla="*/ 29 h 128"/>
              <a:gd name="T24" fmla="*/ 105 w 125"/>
              <a:gd name="T25" fmla="*/ 18 h 128"/>
              <a:gd name="T26" fmla="*/ 97 w 125"/>
              <a:gd name="T27" fmla="*/ 11 h 128"/>
              <a:gd name="T28" fmla="*/ 86 w 125"/>
              <a:gd name="T29" fmla="*/ 5 h 128"/>
              <a:gd name="T30" fmla="*/ 75 w 125"/>
              <a:gd name="T31" fmla="*/ 2 h 128"/>
              <a:gd name="T32" fmla="*/ 63 w 125"/>
              <a:gd name="T33" fmla="*/ 0 h 128"/>
              <a:gd name="T34" fmla="*/ 50 w 125"/>
              <a:gd name="T35" fmla="*/ 2 h 128"/>
              <a:gd name="T36" fmla="*/ 38 w 125"/>
              <a:gd name="T37" fmla="*/ 5 h 128"/>
              <a:gd name="T38" fmla="*/ 27 w 125"/>
              <a:gd name="T39" fmla="*/ 11 h 128"/>
              <a:gd name="T40" fmla="*/ 18 w 125"/>
              <a:gd name="T41" fmla="*/ 18 h 128"/>
              <a:gd name="T42" fmla="*/ 11 w 125"/>
              <a:gd name="T43" fmla="*/ 29 h 128"/>
              <a:gd name="T44" fmla="*/ 4 w 125"/>
              <a:gd name="T45" fmla="*/ 40 h 128"/>
              <a:gd name="T46" fmla="*/ 0 w 125"/>
              <a:gd name="T47" fmla="*/ 51 h 128"/>
              <a:gd name="T48" fmla="*/ 0 w 125"/>
              <a:gd name="T49" fmla="*/ 64 h 128"/>
              <a:gd name="T50" fmla="*/ 0 w 125"/>
              <a:gd name="T51" fmla="*/ 77 h 128"/>
              <a:gd name="T52" fmla="*/ 4 w 125"/>
              <a:gd name="T53" fmla="*/ 90 h 128"/>
              <a:gd name="T54" fmla="*/ 11 w 125"/>
              <a:gd name="T55" fmla="*/ 101 h 128"/>
              <a:gd name="T56" fmla="*/ 18 w 125"/>
              <a:gd name="T57" fmla="*/ 110 h 128"/>
              <a:gd name="T58" fmla="*/ 27 w 125"/>
              <a:gd name="T59" fmla="*/ 117 h 128"/>
              <a:gd name="T60" fmla="*/ 38 w 125"/>
              <a:gd name="T61" fmla="*/ 123 h 128"/>
              <a:gd name="T62" fmla="*/ 50 w 125"/>
              <a:gd name="T63" fmla="*/ 127 h 128"/>
              <a:gd name="T64" fmla="*/ 63 w 125"/>
              <a:gd name="T65" fmla="*/ 1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5" h="128">
                <a:moveTo>
                  <a:pt x="63" y="128"/>
                </a:moveTo>
                <a:lnTo>
                  <a:pt x="75" y="127"/>
                </a:lnTo>
                <a:lnTo>
                  <a:pt x="86" y="123"/>
                </a:lnTo>
                <a:lnTo>
                  <a:pt x="97" y="117"/>
                </a:lnTo>
                <a:lnTo>
                  <a:pt x="105" y="110"/>
                </a:lnTo>
                <a:lnTo>
                  <a:pt x="114" y="101"/>
                </a:lnTo>
                <a:lnTo>
                  <a:pt x="120" y="90"/>
                </a:lnTo>
                <a:lnTo>
                  <a:pt x="123" y="77"/>
                </a:lnTo>
                <a:lnTo>
                  <a:pt x="125" y="64"/>
                </a:lnTo>
                <a:lnTo>
                  <a:pt x="123" y="51"/>
                </a:lnTo>
                <a:lnTo>
                  <a:pt x="120" y="40"/>
                </a:lnTo>
                <a:lnTo>
                  <a:pt x="114" y="29"/>
                </a:lnTo>
                <a:lnTo>
                  <a:pt x="105" y="18"/>
                </a:lnTo>
                <a:lnTo>
                  <a:pt x="97" y="11"/>
                </a:lnTo>
                <a:lnTo>
                  <a:pt x="86" y="5"/>
                </a:lnTo>
                <a:lnTo>
                  <a:pt x="75" y="2"/>
                </a:lnTo>
                <a:lnTo>
                  <a:pt x="63" y="0"/>
                </a:lnTo>
                <a:lnTo>
                  <a:pt x="50" y="2"/>
                </a:lnTo>
                <a:lnTo>
                  <a:pt x="38" y="5"/>
                </a:lnTo>
                <a:lnTo>
                  <a:pt x="27" y="11"/>
                </a:lnTo>
                <a:lnTo>
                  <a:pt x="18" y="18"/>
                </a:lnTo>
                <a:lnTo>
                  <a:pt x="11" y="29"/>
                </a:lnTo>
                <a:lnTo>
                  <a:pt x="4" y="40"/>
                </a:lnTo>
                <a:lnTo>
                  <a:pt x="0" y="51"/>
                </a:lnTo>
                <a:lnTo>
                  <a:pt x="0" y="64"/>
                </a:lnTo>
                <a:lnTo>
                  <a:pt x="0" y="77"/>
                </a:lnTo>
                <a:lnTo>
                  <a:pt x="4" y="90"/>
                </a:lnTo>
                <a:lnTo>
                  <a:pt x="11" y="101"/>
                </a:lnTo>
                <a:lnTo>
                  <a:pt x="18" y="110"/>
                </a:lnTo>
                <a:lnTo>
                  <a:pt x="27" y="117"/>
                </a:lnTo>
                <a:lnTo>
                  <a:pt x="38" y="123"/>
                </a:lnTo>
                <a:lnTo>
                  <a:pt x="50" y="127"/>
                </a:lnTo>
                <a:lnTo>
                  <a:pt x="63" y="128"/>
                </a:lnTo>
              </a:path>
            </a:pathLst>
          </a:custGeom>
          <a:noFill/>
          <a:ln w="6350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16" name="Line 1188"/>
          <p:cNvSpPr>
            <a:spLocks noChangeShapeType="1"/>
          </p:cNvSpPr>
          <p:nvPr/>
        </p:nvSpPr>
        <p:spPr bwMode="auto">
          <a:xfrm>
            <a:off x="6264891" y="2750345"/>
            <a:ext cx="0" cy="292629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17" name="Freeform 1189"/>
          <p:cNvSpPr>
            <a:spLocks/>
          </p:cNvSpPr>
          <p:nvPr/>
        </p:nvSpPr>
        <p:spPr bwMode="auto">
          <a:xfrm>
            <a:off x="5054739" y="2742936"/>
            <a:ext cx="3378994" cy="24077"/>
          </a:xfrm>
          <a:custGeom>
            <a:avLst/>
            <a:gdLst>
              <a:gd name="T0" fmla="*/ 2129 w 2129"/>
              <a:gd name="T1" fmla="*/ 7 h 15"/>
              <a:gd name="T2" fmla="*/ 2129 w 2129"/>
              <a:gd name="T3" fmla="*/ 0 h 15"/>
              <a:gd name="T4" fmla="*/ 0 w 2129"/>
              <a:gd name="T5" fmla="*/ 0 h 15"/>
              <a:gd name="T6" fmla="*/ 0 w 2129"/>
              <a:gd name="T7" fmla="*/ 15 h 15"/>
              <a:gd name="T8" fmla="*/ 2129 w 2129"/>
              <a:gd name="T9" fmla="*/ 15 h 15"/>
              <a:gd name="T10" fmla="*/ 2129 w 2129"/>
              <a:gd name="T11" fmla="*/ 7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29" h="15">
                <a:moveTo>
                  <a:pt x="2129" y="7"/>
                </a:moveTo>
                <a:lnTo>
                  <a:pt x="2129" y="0"/>
                </a:lnTo>
                <a:lnTo>
                  <a:pt x="0" y="0"/>
                </a:lnTo>
                <a:lnTo>
                  <a:pt x="0" y="15"/>
                </a:lnTo>
                <a:lnTo>
                  <a:pt x="2129" y="15"/>
                </a:lnTo>
                <a:lnTo>
                  <a:pt x="2129" y="7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18" name="Freeform 1190"/>
          <p:cNvSpPr>
            <a:spLocks/>
          </p:cNvSpPr>
          <p:nvPr/>
        </p:nvSpPr>
        <p:spPr bwMode="auto">
          <a:xfrm>
            <a:off x="5323880" y="2515130"/>
            <a:ext cx="5894" cy="166688"/>
          </a:xfrm>
          <a:custGeom>
            <a:avLst/>
            <a:gdLst>
              <a:gd name="T0" fmla="*/ 1 w 3"/>
              <a:gd name="T1" fmla="*/ 105 h 105"/>
              <a:gd name="T2" fmla="*/ 3 w 3"/>
              <a:gd name="T3" fmla="*/ 105 h 105"/>
              <a:gd name="T4" fmla="*/ 3 w 3"/>
              <a:gd name="T5" fmla="*/ 0 h 105"/>
              <a:gd name="T6" fmla="*/ 0 w 3"/>
              <a:gd name="T7" fmla="*/ 0 h 105"/>
              <a:gd name="T8" fmla="*/ 0 w 3"/>
              <a:gd name="T9" fmla="*/ 105 h 105"/>
              <a:gd name="T10" fmla="*/ 1 w 3"/>
              <a:gd name="T11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105">
                <a:moveTo>
                  <a:pt x="1" y="105"/>
                </a:moveTo>
                <a:lnTo>
                  <a:pt x="3" y="105"/>
                </a:lnTo>
                <a:lnTo>
                  <a:pt x="3" y="0"/>
                </a:lnTo>
                <a:lnTo>
                  <a:pt x="0" y="0"/>
                </a:lnTo>
                <a:lnTo>
                  <a:pt x="0" y="105"/>
                </a:lnTo>
                <a:lnTo>
                  <a:pt x="1" y="105"/>
                </a:lnTo>
                <a:close/>
              </a:path>
            </a:pathLst>
          </a:custGeom>
          <a:solidFill>
            <a:srgbClr val="1F1A17"/>
          </a:solidFill>
          <a:ln w="9525" cmpd="sng">
            <a:solidFill>
              <a:srgbClr val="000000"/>
            </a:solidFill>
            <a:round/>
            <a:headEnd/>
            <a:tailEnd/>
          </a:ln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19" name="Freeform 1191"/>
          <p:cNvSpPr>
            <a:spLocks/>
          </p:cNvSpPr>
          <p:nvPr/>
        </p:nvSpPr>
        <p:spPr bwMode="auto">
          <a:xfrm>
            <a:off x="5290483" y="2667000"/>
            <a:ext cx="70723" cy="87049"/>
          </a:xfrm>
          <a:custGeom>
            <a:avLst/>
            <a:gdLst>
              <a:gd name="T0" fmla="*/ 23 w 45"/>
              <a:gd name="T1" fmla="*/ 55 h 55"/>
              <a:gd name="T2" fmla="*/ 45 w 45"/>
              <a:gd name="T3" fmla="*/ 0 h 55"/>
              <a:gd name="T4" fmla="*/ 45 w 45"/>
              <a:gd name="T5" fmla="*/ 0 h 55"/>
              <a:gd name="T6" fmla="*/ 45 w 45"/>
              <a:gd name="T7" fmla="*/ 2 h 55"/>
              <a:gd name="T8" fmla="*/ 43 w 45"/>
              <a:gd name="T9" fmla="*/ 2 h 55"/>
              <a:gd name="T10" fmla="*/ 41 w 45"/>
              <a:gd name="T11" fmla="*/ 2 h 55"/>
              <a:gd name="T12" fmla="*/ 40 w 45"/>
              <a:gd name="T13" fmla="*/ 4 h 55"/>
              <a:gd name="T14" fmla="*/ 38 w 45"/>
              <a:gd name="T15" fmla="*/ 4 h 55"/>
              <a:gd name="T16" fmla="*/ 38 w 45"/>
              <a:gd name="T17" fmla="*/ 4 h 55"/>
              <a:gd name="T18" fmla="*/ 36 w 45"/>
              <a:gd name="T19" fmla="*/ 4 h 55"/>
              <a:gd name="T20" fmla="*/ 34 w 45"/>
              <a:gd name="T21" fmla="*/ 4 h 55"/>
              <a:gd name="T22" fmla="*/ 32 w 45"/>
              <a:gd name="T23" fmla="*/ 6 h 55"/>
              <a:gd name="T24" fmla="*/ 32 w 45"/>
              <a:gd name="T25" fmla="*/ 6 h 55"/>
              <a:gd name="T26" fmla="*/ 31 w 45"/>
              <a:gd name="T27" fmla="*/ 6 h 55"/>
              <a:gd name="T28" fmla="*/ 29 w 45"/>
              <a:gd name="T29" fmla="*/ 6 h 55"/>
              <a:gd name="T30" fmla="*/ 27 w 45"/>
              <a:gd name="T31" fmla="*/ 6 h 55"/>
              <a:gd name="T32" fmla="*/ 25 w 45"/>
              <a:gd name="T33" fmla="*/ 6 h 55"/>
              <a:gd name="T34" fmla="*/ 25 w 45"/>
              <a:gd name="T35" fmla="*/ 6 h 55"/>
              <a:gd name="T36" fmla="*/ 23 w 45"/>
              <a:gd name="T37" fmla="*/ 6 h 55"/>
              <a:gd name="T38" fmla="*/ 22 w 45"/>
              <a:gd name="T39" fmla="*/ 6 h 55"/>
              <a:gd name="T40" fmla="*/ 20 w 45"/>
              <a:gd name="T41" fmla="*/ 6 h 55"/>
              <a:gd name="T42" fmla="*/ 18 w 45"/>
              <a:gd name="T43" fmla="*/ 6 h 55"/>
              <a:gd name="T44" fmla="*/ 18 w 45"/>
              <a:gd name="T45" fmla="*/ 6 h 55"/>
              <a:gd name="T46" fmla="*/ 16 w 45"/>
              <a:gd name="T47" fmla="*/ 6 h 55"/>
              <a:gd name="T48" fmla="*/ 15 w 45"/>
              <a:gd name="T49" fmla="*/ 6 h 55"/>
              <a:gd name="T50" fmla="*/ 13 w 45"/>
              <a:gd name="T51" fmla="*/ 6 h 55"/>
              <a:gd name="T52" fmla="*/ 13 w 45"/>
              <a:gd name="T53" fmla="*/ 4 h 55"/>
              <a:gd name="T54" fmla="*/ 11 w 45"/>
              <a:gd name="T55" fmla="*/ 4 h 55"/>
              <a:gd name="T56" fmla="*/ 9 w 45"/>
              <a:gd name="T57" fmla="*/ 4 h 55"/>
              <a:gd name="T58" fmla="*/ 7 w 45"/>
              <a:gd name="T59" fmla="*/ 4 h 55"/>
              <a:gd name="T60" fmla="*/ 6 w 45"/>
              <a:gd name="T61" fmla="*/ 4 h 55"/>
              <a:gd name="T62" fmla="*/ 6 w 45"/>
              <a:gd name="T63" fmla="*/ 2 h 55"/>
              <a:gd name="T64" fmla="*/ 4 w 45"/>
              <a:gd name="T65" fmla="*/ 2 h 55"/>
              <a:gd name="T66" fmla="*/ 2 w 45"/>
              <a:gd name="T67" fmla="*/ 2 h 55"/>
              <a:gd name="T68" fmla="*/ 0 w 45"/>
              <a:gd name="T69" fmla="*/ 0 h 55"/>
              <a:gd name="T70" fmla="*/ 23 w 45"/>
              <a:gd name="T71" fmla="*/ 55 h 55"/>
              <a:gd name="T72" fmla="*/ 23 w 45"/>
              <a:gd name="T7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5" h="55">
                <a:moveTo>
                  <a:pt x="23" y="55"/>
                </a:moveTo>
                <a:lnTo>
                  <a:pt x="45" y="0"/>
                </a:lnTo>
                <a:lnTo>
                  <a:pt x="45" y="0"/>
                </a:lnTo>
                <a:lnTo>
                  <a:pt x="45" y="2"/>
                </a:lnTo>
                <a:lnTo>
                  <a:pt x="43" y="2"/>
                </a:lnTo>
                <a:lnTo>
                  <a:pt x="41" y="2"/>
                </a:lnTo>
                <a:lnTo>
                  <a:pt x="40" y="4"/>
                </a:lnTo>
                <a:lnTo>
                  <a:pt x="38" y="4"/>
                </a:lnTo>
                <a:lnTo>
                  <a:pt x="38" y="4"/>
                </a:lnTo>
                <a:lnTo>
                  <a:pt x="36" y="4"/>
                </a:lnTo>
                <a:lnTo>
                  <a:pt x="34" y="4"/>
                </a:lnTo>
                <a:lnTo>
                  <a:pt x="32" y="6"/>
                </a:lnTo>
                <a:lnTo>
                  <a:pt x="32" y="6"/>
                </a:lnTo>
                <a:lnTo>
                  <a:pt x="31" y="6"/>
                </a:lnTo>
                <a:lnTo>
                  <a:pt x="29" y="6"/>
                </a:lnTo>
                <a:lnTo>
                  <a:pt x="27" y="6"/>
                </a:lnTo>
                <a:lnTo>
                  <a:pt x="25" y="6"/>
                </a:lnTo>
                <a:lnTo>
                  <a:pt x="25" y="6"/>
                </a:lnTo>
                <a:lnTo>
                  <a:pt x="23" y="6"/>
                </a:lnTo>
                <a:lnTo>
                  <a:pt x="22" y="6"/>
                </a:lnTo>
                <a:lnTo>
                  <a:pt x="20" y="6"/>
                </a:lnTo>
                <a:lnTo>
                  <a:pt x="18" y="6"/>
                </a:lnTo>
                <a:lnTo>
                  <a:pt x="18" y="6"/>
                </a:lnTo>
                <a:lnTo>
                  <a:pt x="16" y="6"/>
                </a:lnTo>
                <a:lnTo>
                  <a:pt x="15" y="6"/>
                </a:lnTo>
                <a:lnTo>
                  <a:pt x="13" y="6"/>
                </a:lnTo>
                <a:lnTo>
                  <a:pt x="13" y="4"/>
                </a:lnTo>
                <a:lnTo>
                  <a:pt x="11" y="4"/>
                </a:lnTo>
                <a:lnTo>
                  <a:pt x="9" y="4"/>
                </a:lnTo>
                <a:lnTo>
                  <a:pt x="7" y="4"/>
                </a:lnTo>
                <a:lnTo>
                  <a:pt x="6" y="4"/>
                </a:lnTo>
                <a:lnTo>
                  <a:pt x="6" y="2"/>
                </a:lnTo>
                <a:lnTo>
                  <a:pt x="4" y="2"/>
                </a:lnTo>
                <a:lnTo>
                  <a:pt x="2" y="2"/>
                </a:lnTo>
                <a:lnTo>
                  <a:pt x="0" y="0"/>
                </a:lnTo>
                <a:lnTo>
                  <a:pt x="23" y="55"/>
                </a:lnTo>
                <a:lnTo>
                  <a:pt x="23" y="5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20" name="Freeform 1192"/>
          <p:cNvSpPr>
            <a:spLocks/>
          </p:cNvSpPr>
          <p:nvPr/>
        </p:nvSpPr>
        <p:spPr bwMode="auto">
          <a:xfrm>
            <a:off x="5119568" y="2370667"/>
            <a:ext cx="418446" cy="257440"/>
          </a:xfrm>
          <a:custGeom>
            <a:avLst/>
            <a:gdLst>
              <a:gd name="T0" fmla="*/ 211 w 263"/>
              <a:gd name="T1" fmla="*/ 55 h 163"/>
              <a:gd name="T2" fmla="*/ 263 w 263"/>
              <a:gd name="T3" fmla="*/ 2 h 163"/>
              <a:gd name="T4" fmla="*/ 263 w 263"/>
              <a:gd name="T5" fmla="*/ 163 h 163"/>
              <a:gd name="T6" fmla="*/ 231 w 263"/>
              <a:gd name="T7" fmla="*/ 163 h 163"/>
              <a:gd name="T8" fmla="*/ 197 w 263"/>
              <a:gd name="T9" fmla="*/ 163 h 163"/>
              <a:gd name="T10" fmla="*/ 164 w 263"/>
              <a:gd name="T11" fmla="*/ 163 h 163"/>
              <a:gd name="T12" fmla="*/ 130 w 263"/>
              <a:gd name="T13" fmla="*/ 163 h 163"/>
              <a:gd name="T14" fmla="*/ 98 w 263"/>
              <a:gd name="T15" fmla="*/ 163 h 163"/>
              <a:gd name="T16" fmla="*/ 64 w 263"/>
              <a:gd name="T17" fmla="*/ 163 h 163"/>
              <a:gd name="T18" fmla="*/ 32 w 263"/>
              <a:gd name="T19" fmla="*/ 163 h 163"/>
              <a:gd name="T20" fmla="*/ 0 w 263"/>
              <a:gd name="T21" fmla="*/ 163 h 163"/>
              <a:gd name="T22" fmla="*/ 0 w 263"/>
              <a:gd name="T23" fmla="*/ 57 h 163"/>
              <a:gd name="T24" fmla="*/ 54 w 263"/>
              <a:gd name="T25" fmla="*/ 2 h 163"/>
              <a:gd name="T26" fmla="*/ 52 w 263"/>
              <a:gd name="T27" fmla="*/ 55 h 163"/>
              <a:gd name="T28" fmla="*/ 105 w 263"/>
              <a:gd name="T29" fmla="*/ 0 h 163"/>
              <a:gd name="T30" fmla="*/ 105 w 263"/>
              <a:gd name="T31" fmla="*/ 55 h 163"/>
              <a:gd name="T32" fmla="*/ 157 w 263"/>
              <a:gd name="T33" fmla="*/ 2 h 163"/>
              <a:gd name="T34" fmla="*/ 157 w 263"/>
              <a:gd name="T35" fmla="*/ 55 h 163"/>
              <a:gd name="T36" fmla="*/ 211 w 263"/>
              <a:gd name="T37" fmla="*/ 2 h 163"/>
              <a:gd name="T38" fmla="*/ 211 w 263"/>
              <a:gd name="T39" fmla="*/ 55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63" h="163">
                <a:moveTo>
                  <a:pt x="211" y="55"/>
                </a:moveTo>
                <a:lnTo>
                  <a:pt x="263" y="2"/>
                </a:lnTo>
                <a:lnTo>
                  <a:pt x="263" y="163"/>
                </a:lnTo>
                <a:lnTo>
                  <a:pt x="231" y="163"/>
                </a:lnTo>
                <a:lnTo>
                  <a:pt x="197" y="163"/>
                </a:lnTo>
                <a:lnTo>
                  <a:pt x="164" y="163"/>
                </a:lnTo>
                <a:lnTo>
                  <a:pt x="130" y="163"/>
                </a:lnTo>
                <a:lnTo>
                  <a:pt x="98" y="163"/>
                </a:lnTo>
                <a:lnTo>
                  <a:pt x="64" y="163"/>
                </a:lnTo>
                <a:lnTo>
                  <a:pt x="32" y="163"/>
                </a:lnTo>
                <a:lnTo>
                  <a:pt x="0" y="163"/>
                </a:lnTo>
                <a:lnTo>
                  <a:pt x="0" y="57"/>
                </a:lnTo>
                <a:lnTo>
                  <a:pt x="54" y="2"/>
                </a:lnTo>
                <a:lnTo>
                  <a:pt x="52" y="55"/>
                </a:lnTo>
                <a:lnTo>
                  <a:pt x="105" y="0"/>
                </a:lnTo>
                <a:lnTo>
                  <a:pt x="105" y="55"/>
                </a:lnTo>
                <a:lnTo>
                  <a:pt x="157" y="2"/>
                </a:lnTo>
                <a:lnTo>
                  <a:pt x="157" y="55"/>
                </a:lnTo>
                <a:lnTo>
                  <a:pt x="211" y="2"/>
                </a:lnTo>
                <a:lnTo>
                  <a:pt x="211" y="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21" name="Freeform 1193"/>
          <p:cNvSpPr>
            <a:spLocks/>
          </p:cNvSpPr>
          <p:nvPr/>
        </p:nvSpPr>
        <p:spPr bwMode="auto">
          <a:xfrm>
            <a:off x="5119568" y="2370667"/>
            <a:ext cx="418446" cy="257440"/>
          </a:xfrm>
          <a:custGeom>
            <a:avLst/>
            <a:gdLst>
              <a:gd name="T0" fmla="*/ 211 w 263"/>
              <a:gd name="T1" fmla="*/ 55 h 163"/>
              <a:gd name="T2" fmla="*/ 263 w 263"/>
              <a:gd name="T3" fmla="*/ 2 h 163"/>
              <a:gd name="T4" fmla="*/ 263 w 263"/>
              <a:gd name="T5" fmla="*/ 163 h 163"/>
              <a:gd name="T6" fmla="*/ 231 w 263"/>
              <a:gd name="T7" fmla="*/ 163 h 163"/>
              <a:gd name="T8" fmla="*/ 197 w 263"/>
              <a:gd name="T9" fmla="*/ 163 h 163"/>
              <a:gd name="T10" fmla="*/ 164 w 263"/>
              <a:gd name="T11" fmla="*/ 163 h 163"/>
              <a:gd name="T12" fmla="*/ 130 w 263"/>
              <a:gd name="T13" fmla="*/ 163 h 163"/>
              <a:gd name="T14" fmla="*/ 98 w 263"/>
              <a:gd name="T15" fmla="*/ 163 h 163"/>
              <a:gd name="T16" fmla="*/ 64 w 263"/>
              <a:gd name="T17" fmla="*/ 163 h 163"/>
              <a:gd name="T18" fmla="*/ 32 w 263"/>
              <a:gd name="T19" fmla="*/ 163 h 163"/>
              <a:gd name="T20" fmla="*/ 0 w 263"/>
              <a:gd name="T21" fmla="*/ 163 h 163"/>
              <a:gd name="T22" fmla="*/ 0 w 263"/>
              <a:gd name="T23" fmla="*/ 57 h 163"/>
              <a:gd name="T24" fmla="*/ 54 w 263"/>
              <a:gd name="T25" fmla="*/ 2 h 163"/>
              <a:gd name="T26" fmla="*/ 52 w 263"/>
              <a:gd name="T27" fmla="*/ 55 h 163"/>
              <a:gd name="T28" fmla="*/ 105 w 263"/>
              <a:gd name="T29" fmla="*/ 0 h 163"/>
              <a:gd name="T30" fmla="*/ 105 w 263"/>
              <a:gd name="T31" fmla="*/ 55 h 163"/>
              <a:gd name="T32" fmla="*/ 157 w 263"/>
              <a:gd name="T33" fmla="*/ 2 h 163"/>
              <a:gd name="T34" fmla="*/ 157 w 263"/>
              <a:gd name="T35" fmla="*/ 55 h 163"/>
              <a:gd name="T36" fmla="*/ 211 w 263"/>
              <a:gd name="T37" fmla="*/ 2 h 163"/>
              <a:gd name="T38" fmla="*/ 211 w 263"/>
              <a:gd name="T39" fmla="*/ 55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63" h="163">
                <a:moveTo>
                  <a:pt x="211" y="55"/>
                </a:moveTo>
                <a:lnTo>
                  <a:pt x="263" y="2"/>
                </a:lnTo>
                <a:lnTo>
                  <a:pt x="263" y="163"/>
                </a:lnTo>
                <a:lnTo>
                  <a:pt x="231" y="163"/>
                </a:lnTo>
                <a:lnTo>
                  <a:pt x="197" y="163"/>
                </a:lnTo>
                <a:lnTo>
                  <a:pt x="164" y="163"/>
                </a:lnTo>
                <a:lnTo>
                  <a:pt x="130" y="163"/>
                </a:lnTo>
                <a:lnTo>
                  <a:pt x="98" y="163"/>
                </a:lnTo>
                <a:lnTo>
                  <a:pt x="64" y="163"/>
                </a:lnTo>
                <a:lnTo>
                  <a:pt x="32" y="163"/>
                </a:lnTo>
                <a:lnTo>
                  <a:pt x="0" y="163"/>
                </a:lnTo>
                <a:lnTo>
                  <a:pt x="0" y="57"/>
                </a:lnTo>
                <a:lnTo>
                  <a:pt x="54" y="2"/>
                </a:lnTo>
                <a:lnTo>
                  <a:pt x="52" y="55"/>
                </a:lnTo>
                <a:lnTo>
                  <a:pt x="105" y="0"/>
                </a:lnTo>
                <a:lnTo>
                  <a:pt x="105" y="55"/>
                </a:lnTo>
                <a:lnTo>
                  <a:pt x="157" y="2"/>
                </a:lnTo>
                <a:lnTo>
                  <a:pt x="157" y="55"/>
                </a:lnTo>
                <a:lnTo>
                  <a:pt x="211" y="2"/>
                </a:lnTo>
                <a:lnTo>
                  <a:pt x="211" y="55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22" name="Freeform 1194"/>
          <p:cNvSpPr>
            <a:spLocks/>
          </p:cNvSpPr>
          <p:nvPr/>
        </p:nvSpPr>
        <p:spPr bwMode="auto">
          <a:xfrm>
            <a:off x="5970211" y="2276211"/>
            <a:ext cx="265211" cy="268552"/>
          </a:xfrm>
          <a:custGeom>
            <a:avLst/>
            <a:gdLst>
              <a:gd name="T0" fmla="*/ 165 w 167"/>
              <a:gd name="T1" fmla="*/ 83 h 169"/>
              <a:gd name="T2" fmla="*/ 167 w 167"/>
              <a:gd name="T3" fmla="*/ 83 h 169"/>
              <a:gd name="T4" fmla="*/ 167 w 167"/>
              <a:gd name="T5" fmla="*/ 169 h 169"/>
              <a:gd name="T6" fmla="*/ 145 w 167"/>
              <a:gd name="T7" fmla="*/ 169 h 169"/>
              <a:gd name="T8" fmla="*/ 126 w 167"/>
              <a:gd name="T9" fmla="*/ 169 h 169"/>
              <a:gd name="T10" fmla="*/ 104 w 167"/>
              <a:gd name="T11" fmla="*/ 169 h 169"/>
              <a:gd name="T12" fmla="*/ 84 w 167"/>
              <a:gd name="T13" fmla="*/ 169 h 169"/>
              <a:gd name="T14" fmla="*/ 63 w 167"/>
              <a:gd name="T15" fmla="*/ 169 h 169"/>
              <a:gd name="T16" fmla="*/ 43 w 167"/>
              <a:gd name="T17" fmla="*/ 169 h 169"/>
              <a:gd name="T18" fmla="*/ 22 w 167"/>
              <a:gd name="T19" fmla="*/ 169 h 169"/>
              <a:gd name="T20" fmla="*/ 2 w 167"/>
              <a:gd name="T21" fmla="*/ 169 h 169"/>
              <a:gd name="T22" fmla="*/ 0 w 167"/>
              <a:gd name="T23" fmla="*/ 158 h 169"/>
              <a:gd name="T24" fmla="*/ 0 w 167"/>
              <a:gd name="T25" fmla="*/ 147 h 169"/>
              <a:gd name="T26" fmla="*/ 0 w 167"/>
              <a:gd name="T27" fmla="*/ 136 h 169"/>
              <a:gd name="T28" fmla="*/ 0 w 167"/>
              <a:gd name="T29" fmla="*/ 127 h 169"/>
              <a:gd name="T30" fmla="*/ 0 w 167"/>
              <a:gd name="T31" fmla="*/ 116 h 169"/>
              <a:gd name="T32" fmla="*/ 0 w 167"/>
              <a:gd name="T33" fmla="*/ 105 h 169"/>
              <a:gd name="T34" fmla="*/ 0 w 167"/>
              <a:gd name="T35" fmla="*/ 96 h 169"/>
              <a:gd name="T36" fmla="*/ 0 w 167"/>
              <a:gd name="T37" fmla="*/ 85 h 169"/>
              <a:gd name="T38" fmla="*/ 2 w 167"/>
              <a:gd name="T39" fmla="*/ 68 h 169"/>
              <a:gd name="T40" fmla="*/ 8 w 167"/>
              <a:gd name="T41" fmla="*/ 52 h 169"/>
              <a:gd name="T42" fmla="*/ 15 w 167"/>
              <a:gd name="T43" fmla="*/ 37 h 169"/>
              <a:gd name="T44" fmla="*/ 25 w 167"/>
              <a:gd name="T45" fmla="*/ 24 h 169"/>
              <a:gd name="T46" fmla="*/ 36 w 167"/>
              <a:gd name="T47" fmla="*/ 15 h 169"/>
              <a:gd name="T48" fmla="*/ 50 w 167"/>
              <a:gd name="T49" fmla="*/ 6 h 169"/>
              <a:gd name="T50" fmla="*/ 67 w 167"/>
              <a:gd name="T51" fmla="*/ 2 h 169"/>
              <a:gd name="T52" fmla="*/ 83 w 167"/>
              <a:gd name="T53" fmla="*/ 0 h 169"/>
              <a:gd name="T54" fmla="*/ 99 w 167"/>
              <a:gd name="T55" fmla="*/ 2 h 169"/>
              <a:gd name="T56" fmla="*/ 115 w 167"/>
              <a:gd name="T57" fmla="*/ 6 h 169"/>
              <a:gd name="T58" fmla="*/ 129 w 167"/>
              <a:gd name="T59" fmla="*/ 15 h 169"/>
              <a:gd name="T60" fmla="*/ 142 w 167"/>
              <a:gd name="T61" fmla="*/ 24 h 169"/>
              <a:gd name="T62" fmla="*/ 151 w 167"/>
              <a:gd name="T63" fmla="*/ 37 h 169"/>
              <a:gd name="T64" fmla="*/ 160 w 167"/>
              <a:gd name="T65" fmla="*/ 52 h 169"/>
              <a:gd name="T66" fmla="*/ 163 w 167"/>
              <a:gd name="T67" fmla="*/ 66 h 169"/>
              <a:gd name="T68" fmla="*/ 165 w 167"/>
              <a:gd name="T69" fmla="*/ 83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7" h="169">
                <a:moveTo>
                  <a:pt x="165" y="83"/>
                </a:moveTo>
                <a:lnTo>
                  <a:pt x="167" y="83"/>
                </a:lnTo>
                <a:lnTo>
                  <a:pt x="167" y="169"/>
                </a:lnTo>
                <a:lnTo>
                  <a:pt x="145" y="169"/>
                </a:lnTo>
                <a:lnTo>
                  <a:pt x="126" y="169"/>
                </a:lnTo>
                <a:lnTo>
                  <a:pt x="104" y="169"/>
                </a:lnTo>
                <a:lnTo>
                  <a:pt x="84" y="169"/>
                </a:lnTo>
                <a:lnTo>
                  <a:pt x="63" y="169"/>
                </a:lnTo>
                <a:lnTo>
                  <a:pt x="43" y="169"/>
                </a:lnTo>
                <a:lnTo>
                  <a:pt x="22" y="169"/>
                </a:lnTo>
                <a:lnTo>
                  <a:pt x="2" y="169"/>
                </a:lnTo>
                <a:lnTo>
                  <a:pt x="0" y="158"/>
                </a:lnTo>
                <a:lnTo>
                  <a:pt x="0" y="147"/>
                </a:lnTo>
                <a:lnTo>
                  <a:pt x="0" y="136"/>
                </a:lnTo>
                <a:lnTo>
                  <a:pt x="0" y="127"/>
                </a:lnTo>
                <a:lnTo>
                  <a:pt x="0" y="116"/>
                </a:lnTo>
                <a:lnTo>
                  <a:pt x="0" y="105"/>
                </a:lnTo>
                <a:lnTo>
                  <a:pt x="0" y="96"/>
                </a:lnTo>
                <a:lnTo>
                  <a:pt x="0" y="85"/>
                </a:lnTo>
                <a:lnTo>
                  <a:pt x="2" y="68"/>
                </a:lnTo>
                <a:lnTo>
                  <a:pt x="8" y="52"/>
                </a:lnTo>
                <a:lnTo>
                  <a:pt x="15" y="37"/>
                </a:lnTo>
                <a:lnTo>
                  <a:pt x="25" y="24"/>
                </a:lnTo>
                <a:lnTo>
                  <a:pt x="36" y="15"/>
                </a:lnTo>
                <a:lnTo>
                  <a:pt x="50" y="6"/>
                </a:lnTo>
                <a:lnTo>
                  <a:pt x="67" y="2"/>
                </a:lnTo>
                <a:lnTo>
                  <a:pt x="83" y="0"/>
                </a:lnTo>
                <a:lnTo>
                  <a:pt x="99" y="2"/>
                </a:lnTo>
                <a:lnTo>
                  <a:pt x="115" y="6"/>
                </a:lnTo>
                <a:lnTo>
                  <a:pt x="129" y="15"/>
                </a:lnTo>
                <a:lnTo>
                  <a:pt x="142" y="24"/>
                </a:lnTo>
                <a:lnTo>
                  <a:pt x="151" y="37"/>
                </a:lnTo>
                <a:lnTo>
                  <a:pt x="160" y="52"/>
                </a:lnTo>
                <a:lnTo>
                  <a:pt x="163" y="66"/>
                </a:lnTo>
                <a:lnTo>
                  <a:pt x="165" y="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23" name="Freeform 1195"/>
          <p:cNvSpPr>
            <a:spLocks/>
          </p:cNvSpPr>
          <p:nvPr/>
        </p:nvSpPr>
        <p:spPr bwMode="auto">
          <a:xfrm>
            <a:off x="5970211" y="2276211"/>
            <a:ext cx="265211" cy="268552"/>
          </a:xfrm>
          <a:custGeom>
            <a:avLst/>
            <a:gdLst>
              <a:gd name="T0" fmla="*/ 165 w 167"/>
              <a:gd name="T1" fmla="*/ 83 h 169"/>
              <a:gd name="T2" fmla="*/ 167 w 167"/>
              <a:gd name="T3" fmla="*/ 83 h 169"/>
              <a:gd name="T4" fmla="*/ 167 w 167"/>
              <a:gd name="T5" fmla="*/ 169 h 169"/>
              <a:gd name="T6" fmla="*/ 145 w 167"/>
              <a:gd name="T7" fmla="*/ 169 h 169"/>
              <a:gd name="T8" fmla="*/ 126 w 167"/>
              <a:gd name="T9" fmla="*/ 169 h 169"/>
              <a:gd name="T10" fmla="*/ 104 w 167"/>
              <a:gd name="T11" fmla="*/ 169 h 169"/>
              <a:gd name="T12" fmla="*/ 84 w 167"/>
              <a:gd name="T13" fmla="*/ 169 h 169"/>
              <a:gd name="T14" fmla="*/ 63 w 167"/>
              <a:gd name="T15" fmla="*/ 169 h 169"/>
              <a:gd name="T16" fmla="*/ 43 w 167"/>
              <a:gd name="T17" fmla="*/ 169 h 169"/>
              <a:gd name="T18" fmla="*/ 22 w 167"/>
              <a:gd name="T19" fmla="*/ 169 h 169"/>
              <a:gd name="T20" fmla="*/ 2 w 167"/>
              <a:gd name="T21" fmla="*/ 169 h 169"/>
              <a:gd name="T22" fmla="*/ 0 w 167"/>
              <a:gd name="T23" fmla="*/ 158 h 169"/>
              <a:gd name="T24" fmla="*/ 0 w 167"/>
              <a:gd name="T25" fmla="*/ 147 h 169"/>
              <a:gd name="T26" fmla="*/ 0 w 167"/>
              <a:gd name="T27" fmla="*/ 136 h 169"/>
              <a:gd name="T28" fmla="*/ 0 w 167"/>
              <a:gd name="T29" fmla="*/ 127 h 169"/>
              <a:gd name="T30" fmla="*/ 0 w 167"/>
              <a:gd name="T31" fmla="*/ 116 h 169"/>
              <a:gd name="T32" fmla="*/ 0 w 167"/>
              <a:gd name="T33" fmla="*/ 105 h 169"/>
              <a:gd name="T34" fmla="*/ 0 w 167"/>
              <a:gd name="T35" fmla="*/ 96 h 169"/>
              <a:gd name="T36" fmla="*/ 0 w 167"/>
              <a:gd name="T37" fmla="*/ 85 h 169"/>
              <a:gd name="T38" fmla="*/ 2 w 167"/>
              <a:gd name="T39" fmla="*/ 68 h 169"/>
              <a:gd name="T40" fmla="*/ 8 w 167"/>
              <a:gd name="T41" fmla="*/ 52 h 169"/>
              <a:gd name="T42" fmla="*/ 15 w 167"/>
              <a:gd name="T43" fmla="*/ 37 h 169"/>
              <a:gd name="T44" fmla="*/ 25 w 167"/>
              <a:gd name="T45" fmla="*/ 24 h 169"/>
              <a:gd name="T46" fmla="*/ 36 w 167"/>
              <a:gd name="T47" fmla="*/ 15 h 169"/>
              <a:gd name="T48" fmla="*/ 50 w 167"/>
              <a:gd name="T49" fmla="*/ 6 h 169"/>
              <a:gd name="T50" fmla="*/ 67 w 167"/>
              <a:gd name="T51" fmla="*/ 2 h 169"/>
              <a:gd name="T52" fmla="*/ 83 w 167"/>
              <a:gd name="T53" fmla="*/ 0 h 169"/>
              <a:gd name="T54" fmla="*/ 99 w 167"/>
              <a:gd name="T55" fmla="*/ 2 h 169"/>
              <a:gd name="T56" fmla="*/ 115 w 167"/>
              <a:gd name="T57" fmla="*/ 6 h 169"/>
              <a:gd name="T58" fmla="*/ 129 w 167"/>
              <a:gd name="T59" fmla="*/ 15 h 169"/>
              <a:gd name="T60" fmla="*/ 142 w 167"/>
              <a:gd name="T61" fmla="*/ 24 h 169"/>
              <a:gd name="T62" fmla="*/ 151 w 167"/>
              <a:gd name="T63" fmla="*/ 37 h 169"/>
              <a:gd name="T64" fmla="*/ 160 w 167"/>
              <a:gd name="T65" fmla="*/ 52 h 169"/>
              <a:gd name="T66" fmla="*/ 163 w 167"/>
              <a:gd name="T67" fmla="*/ 66 h 169"/>
              <a:gd name="T68" fmla="*/ 165 w 167"/>
              <a:gd name="T69" fmla="*/ 83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7" h="169">
                <a:moveTo>
                  <a:pt x="165" y="83"/>
                </a:moveTo>
                <a:lnTo>
                  <a:pt x="167" y="83"/>
                </a:lnTo>
                <a:lnTo>
                  <a:pt x="167" y="169"/>
                </a:lnTo>
                <a:lnTo>
                  <a:pt x="145" y="169"/>
                </a:lnTo>
                <a:lnTo>
                  <a:pt x="126" y="169"/>
                </a:lnTo>
                <a:lnTo>
                  <a:pt x="104" y="169"/>
                </a:lnTo>
                <a:lnTo>
                  <a:pt x="84" y="169"/>
                </a:lnTo>
                <a:lnTo>
                  <a:pt x="63" y="169"/>
                </a:lnTo>
                <a:lnTo>
                  <a:pt x="43" y="169"/>
                </a:lnTo>
                <a:lnTo>
                  <a:pt x="22" y="169"/>
                </a:lnTo>
                <a:lnTo>
                  <a:pt x="2" y="169"/>
                </a:lnTo>
                <a:lnTo>
                  <a:pt x="0" y="158"/>
                </a:lnTo>
                <a:lnTo>
                  <a:pt x="0" y="147"/>
                </a:lnTo>
                <a:lnTo>
                  <a:pt x="0" y="136"/>
                </a:lnTo>
                <a:lnTo>
                  <a:pt x="0" y="127"/>
                </a:lnTo>
                <a:lnTo>
                  <a:pt x="0" y="116"/>
                </a:lnTo>
                <a:lnTo>
                  <a:pt x="0" y="105"/>
                </a:lnTo>
                <a:lnTo>
                  <a:pt x="0" y="96"/>
                </a:lnTo>
                <a:lnTo>
                  <a:pt x="0" y="85"/>
                </a:lnTo>
                <a:lnTo>
                  <a:pt x="2" y="68"/>
                </a:lnTo>
                <a:lnTo>
                  <a:pt x="8" y="52"/>
                </a:lnTo>
                <a:lnTo>
                  <a:pt x="15" y="37"/>
                </a:lnTo>
                <a:lnTo>
                  <a:pt x="25" y="24"/>
                </a:lnTo>
                <a:lnTo>
                  <a:pt x="36" y="15"/>
                </a:lnTo>
                <a:lnTo>
                  <a:pt x="50" y="6"/>
                </a:lnTo>
                <a:lnTo>
                  <a:pt x="67" y="2"/>
                </a:lnTo>
                <a:lnTo>
                  <a:pt x="83" y="0"/>
                </a:lnTo>
                <a:lnTo>
                  <a:pt x="99" y="2"/>
                </a:lnTo>
                <a:lnTo>
                  <a:pt x="115" y="6"/>
                </a:lnTo>
                <a:lnTo>
                  <a:pt x="129" y="15"/>
                </a:lnTo>
                <a:lnTo>
                  <a:pt x="142" y="24"/>
                </a:lnTo>
                <a:lnTo>
                  <a:pt x="151" y="37"/>
                </a:lnTo>
                <a:lnTo>
                  <a:pt x="160" y="52"/>
                </a:lnTo>
                <a:lnTo>
                  <a:pt x="163" y="66"/>
                </a:lnTo>
                <a:lnTo>
                  <a:pt x="165" y="83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24" name="Freeform 1196"/>
          <p:cNvSpPr>
            <a:spLocks/>
          </p:cNvSpPr>
          <p:nvPr/>
        </p:nvSpPr>
        <p:spPr bwMode="auto">
          <a:xfrm>
            <a:off x="6286500" y="2189163"/>
            <a:ext cx="277000" cy="355600"/>
          </a:xfrm>
          <a:custGeom>
            <a:avLst/>
            <a:gdLst>
              <a:gd name="T0" fmla="*/ 175 w 175"/>
              <a:gd name="T1" fmla="*/ 222 h 224"/>
              <a:gd name="T2" fmla="*/ 170 w 175"/>
              <a:gd name="T3" fmla="*/ 209 h 224"/>
              <a:gd name="T4" fmla="*/ 166 w 175"/>
              <a:gd name="T5" fmla="*/ 197 h 224"/>
              <a:gd name="T6" fmla="*/ 163 w 175"/>
              <a:gd name="T7" fmla="*/ 182 h 224"/>
              <a:gd name="T8" fmla="*/ 161 w 175"/>
              <a:gd name="T9" fmla="*/ 169 h 224"/>
              <a:gd name="T10" fmla="*/ 157 w 175"/>
              <a:gd name="T11" fmla="*/ 154 h 224"/>
              <a:gd name="T12" fmla="*/ 155 w 175"/>
              <a:gd name="T13" fmla="*/ 140 h 224"/>
              <a:gd name="T14" fmla="*/ 155 w 175"/>
              <a:gd name="T15" fmla="*/ 127 h 224"/>
              <a:gd name="T16" fmla="*/ 155 w 175"/>
              <a:gd name="T17" fmla="*/ 112 h 224"/>
              <a:gd name="T18" fmla="*/ 155 w 175"/>
              <a:gd name="T19" fmla="*/ 97 h 224"/>
              <a:gd name="T20" fmla="*/ 155 w 175"/>
              <a:gd name="T21" fmla="*/ 83 h 224"/>
              <a:gd name="T22" fmla="*/ 157 w 175"/>
              <a:gd name="T23" fmla="*/ 68 h 224"/>
              <a:gd name="T24" fmla="*/ 161 w 175"/>
              <a:gd name="T25" fmla="*/ 55 h 224"/>
              <a:gd name="T26" fmla="*/ 163 w 175"/>
              <a:gd name="T27" fmla="*/ 41 h 224"/>
              <a:gd name="T28" fmla="*/ 166 w 175"/>
              <a:gd name="T29" fmla="*/ 28 h 224"/>
              <a:gd name="T30" fmla="*/ 170 w 175"/>
              <a:gd name="T31" fmla="*/ 15 h 224"/>
              <a:gd name="T32" fmla="*/ 175 w 175"/>
              <a:gd name="T33" fmla="*/ 2 h 224"/>
              <a:gd name="T34" fmla="*/ 175 w 175"/>
              <a:gd name="T35" fmla="*/ 0 h 224"/>
              <a:gd name="T36" fmla="*/ 0 w 175"/>
              <a:gd name="T37" fmla="*/ 0 h 224"/>
              <a:gd name="T38" fmla="*/ 5 w 175"/>
              <a:gd name="T39" fmla="*/ 13 h 224"/>
              <a:gd name="T40" fmla="*/ 9 w 175"/>
              <a:gd name="T41" fmla="*/ 28 h 224"/>
              <a:gd name="T42" fmla="*/ 12 w 175"/>
              <a:gd name="T43" fmla="*/ 41 h 224"/>
              <a:gd name="T44" fmla="*/ 16 w 175"/>
              <a:gd name="T45" fmla="*/ 53 h 224"/>
              <a:gd name="T46" fmla="*/ 18 w 175"/>
              <a:gd name="T47" fmla="*/ 68 h 224"/>
              <a:gd name="T48" fmla="*/ 20 w 175"/>
              <a:gd name="T49" fmla="*/ 83 h 224"/>
              <a:gd name="T50" fmla="*/ 20 w 175"/>
              <a:gd name="T51" fmla="*/ 97 h 224"/>
              <a:gd name="T52" fmla="*/ 20 w 175"/>
              <a:gd name="T53" fmla="*/ 112 h 224"/>
              <a:gd name="T54" fmla="*/ 20 w 175"/>
              <a:gd name="T55" fmla="*/ 127 h 224"/>
              <a:gd name="T56" fmla="*/ 20 w 175"/>
              <a:gd name="T57" fmla="*/ 141 h 224"/>
              <a:gd name="T58" fmla="*/ 18 w 175"/>
              <a:gd name="T59" fmla="*/ 154 h 224"/>
              <a:gd name="T60" fmla="*/ 16 w 175"/>
              <a:gd name="T61" fmla="*/ 169 h 224"/>
              <a:gd name="T62" fmla="*/ 12 w 175"/>
              <a:gd name="T63" fmla="*/ 184 h 224"/>
              <a:gd name="T64" fmla="*/ 9 w 175"/>
              <a:gd name="T65" fmla="*/ 197 h 224"/>
              <a:gd name="T66" fmla="*/ 5 w 175"/>
              <a:gd name="T67" fmla="*/ 211 h 224"/>
              <a:gd name="T68" fmla="*/ 0 w 175"/>
              <a:gd name="T69" fmla="*/ 224 h 224"/>
              <a:gd name="T70" fmla="*/ 175 w 175"/>
              <a:gd name="T71" fmla="*/ 224 h 224"/>
              <a:gd name="T72" fmla="*/ 175 w 175"/>
              <a:gd name="T73" fmla="*/ 222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75" h="224">
                <a:moveTo>
                  <a:pt x="175" y="222"/>
                </a:moveTo>
                <a:lnTo>
                  <a:pt x="170" y="209"/>
                </a:lnTo>
                <a:lnTo>
                  <a:pt x="166" y="197"/>
                </a:lnTo>
                <a:lnTo>
                  <a:pt x="163" y="182"/>
                </a:lnTo>
                <a:lnTo>
                  <a:pt x="161" y="169"/>
                </a:lnTo>
                <a:lnTo>
                  <a:pt x="157" y="154"/>
                </a:lnTo>
                <a:lnTo>
                  <a:pt x="155" y="140"/>
                </a:lnTo>
                <a:lnTo>
                  <a:pt x="155" y="127"/>
                </a:lnTo>
                <a:lnTo>
                  <a:pt x="155" y="112"/>
                </a:lnTo>
                <a:lnTo>
                  <a:pt x="155" y="97"/>
                </a:lnTo>
                <a:lnTo>
                  <a:pt x="155" y="83"/>
                </a:lnTo>
                <a:lnTo>
                  <a:pt x="157" y="68"/>
                </a:lnTo>
                <a:lnTo>
                  <a:pt x="161" y="55"/>
                </a:lnTo>
                <a:lnTo>
                  <a:pt x="163" y="41"/>
                </a:lnTo>
                <a:lnTo>
                  <a:pt x="166" y="28"/>
                </a:lnTo>
                <a:lnTo>
                  <a:pt x="170" y="15"/>
                </a:lnTo>
                <a:lnTo>
                  <a:pt x="175" y="2"/>
                </a:lnTo>
                <a:lnTo>
                  <a:pt x="175" y="0"/>
                </a:lnTo>
                <a:lnTo>
                  <a:pt x="0" y="0"/>
                </a:lnTo>
                <a:lnTo>
                  <a:pt x="5" y="13"/>
                </a:lnTo>
                <a:lnTo>
                  <a:pt x="9" y="28"/>
                </a:lnTo>
                <a:lnTo>
                  <a:pt x="12" y="41"/>
                </a:lnTo>
                <a:lnTo>
                  <a:pt x="16" y="53"/>
                </a:lnTo>
                <a:lnTo>
                  <a:pt x="18" y="68"/>
                </a:lnTo>
                <a:lnTo>
                  <a:pt x="20" y="83"/>
                </a:lnTo>
                <a:lnTo>
                  <a:pt x="20" y="97"/>
                </a:lnTo>
                <a:lnTo>
                  <a:pt x="20" y="112"/>
                </a:lnTo>
                <a:lnTo>
                  <a:pt x="20" y="127"/>
                </a:lnTo>
                <a:lnTo>
                  <a:pt x="20" y="141"/>
                </a:lnTo>
                <a:lnTo>
                  <a:pt x="18" y="154"/>
                </a:lnTo>
                <a:lnTo>
                  <a:pt x="16" y="169"/>
                </a:lnTo>
                <a:lnTo>
                  <a:pt x="12" y="184"/>
                </a:lnTo>
                <a:lnTo>
                  <a:pt x="9" y="197"/>
                </a:lnTo>
                <a:lnTo>
                  <a:pt x="5" y="211"/>
                </a:lnTo>
                <a:lnTo>
                  <a:pt x="0" y="224"/>
                </a:lnTo>
                <a:lnTo>
                  <a:pt x="175" y="224"/>
                </a:lnTo>
                <a:lnTo>
                  <a:pt x="175" y="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25" name="Freeform 1197"/>
          <p:cNvSpPr>
            <a:spLocks/>
          </p:cNvSpPr>
          <p:nvPr/>
        </p:nvSpPr>
        <p:spPr bwMode="auto">
          <a:xfrm>
            <a:off x="6286500" y="2189163"/>
            <a:ext cx="277000" cy="355600"/>
          </a:xfrm>
          <a:custGeom>
            <a:avLst/>
            <a:gdLst>
              <a:gd name="T0" fmla="*/ 175 w 175"/>
              <a:gd name="T1" fmla="*/ 222 h 224"/>
              <a:gd name="T2" fmla="*/ 170 w 175"/>
              <a:gd name="T3" fmla="*/ 209 h 224"/>
              <a:gd name="T4" fmla="*/ 166 w 175"/>
              <a:gd name="T5" fmla="*/ 197 h 224"/>
              <a:gd name="T6" fmla="*/ 163 w 175"/>
              <a:gd name="T7" fmla="*/ 182 h 224"/>
              <a:gd name="T8" fmla="*/ 161 w 175"/>
              <a:gd name="T9" fmla="*/ 169 h 224"/>
              <a:gd name="T10" fmla="*/ 157 w 175"/>
              <a:gd name="T11" fmla="*/ 154 h 224"/>
              <a:gd name="T12" fmla="*/ 155 w 175"/>
              <a:gd name="T13" fmla="*/ 140 h 224"/>
              <a:gd name="T14" fmla="*/ 155 w 175"/>
              <a:gd name="T15" fmla="*/ 127 h 224"/>
              <a:gd name="T16" fmla="*/ 155 w 175"/>
              <a:gd name="T17" fmla="*/ 112 h 224"/>
              <a:gd name="T18" fmla="*/ 155 w 175"/>
              <a:gd name="T19" fmla="*/ 97 h 224"/>
              <a:gd name="T20" fmla="*/ 155 w 175"/>
              <a:gd name="T21" fmla="*/ 83 h 224"/>
              <a:gd name="T22" fmla="*/ 157 w 175"/>
              <a:gd name="T23" fmla="*/ 68 h 224"/>
              <a:gd name="T24" fmla="*/ 161 w 175"/>
              <a:gd name="T25" fmla="*/ 55 h 224"/>
              <a:gd name="T26" fmla="*/ 163 w 175"/>
              <a:gd name="T27" fmla="*/ 41 h 224"/>
              <a:gd name="T28" fmla="*/ 166 w 175"/>
              <a:gd name="T29" fmla="*/ 28 h 224"/>
              <a:gd name="T30" fmla="*/ 170 w 175"/>
              <a:gd name="T31" fmla="*/ 15 h 224"/>
              <a:gd name="T32" fmla="*/ 175 w 175"/>
              <a:gd name="T33" fmla="*/ 2 h 224"/>
              <a:gd name="T34" fmla="*/ 175 w 175"/>
              <a:gd name="T35" fmla="*/ 0 h 224"/>
              <a:gd name="T36" fmla="*/ 0 w 175"/>
              <a:gd name="T37" fmla="*/ 0 h 224"/>
              <a:gd name="T38" fmla="*/ 5 w 175"/>
              <a:gd name="T39" fmla="*/ 13 h 224"/>
              <a:gd name="T40" fmla="*/ 9 w 175"/>
              <a:gd name="T41" fmla="*/ 28 h 224"/>
              <a:gd name="T42" fmla="*/ 12 w 175"/>
              <a:gd name="T43" fmla="*/ 41 h 224"/>
              <a:gd name="T44" fmla="*/ 16 w 175"/>
              <a:gd name="T45" fmla="*/ 53 h 224"/>
              <a:gd name="T46" fmla="*/ 18 w 175"/>
              <a:gd name="T47" fmla="*/ 68 h 224"/>
              <a:gd name="T48" fmla="*/ 20 w 175"/>
              <a:gd name="T49" fmla="*/ 83 h 224"/>
              <a:gd name="T50" fmla="*/ 20 w 175"/>
              <a:gd name="T51" fmla="*/ 97 h 224"/>
              <a:gd name="T52" fmla="*/ 20 w 175"/>
              <a:gd name="T53" fmla="*/ 112 h 224"/>
              <a:gd name="T54" fmla="*/ 20 w 175"/>
              <a:gd name="T55" fmla="*/ 127 h 224"/>
              <a:gd name="T56" fmla="*/ 20 w 175"/>
              <a:gd name="T57" fmla="*/ 141 h 224"/>
              <a:gd name="T58" fmla="*/ 18 w 175"/>
              <a:gd name="T59" fmla="*/ 154 h 224"/>
              <a:gd name="T60" fmla="*/ 16 w 175"/>
              <a:gd name="T61" fmla="*/ 169 h 224"/>
              <a:gd name="T62" fmla="*/ 12 w 175"/>
              <a:gd name="T63" fmla="*/ 184 h 224"/>
              <a:gd name="T64" fmla="*/ 9 w 175"/>
              <a:gd name="T65" fmla="*/ 197 h 224"/>
              <a:gd name="T66" fmla="*/ 5 w 175"/>
              <a:gd name="T67" fmla="*/ 211 h 224"/>
              <a:gd name="T68" fmla="*/ 0 w 175"/>
              <a:gd name="T69" fmla="*/ 224 h 224"/>
              <a:gd name="T70" fmla="*/ 175 w 175"/>
              <a:gd name="T71" fmla="*/ 224 h 224"/>
              <a:gd name="T72" fmla="*/ 175 w 175"/>
              <a:gd name="T73" fmla="*/ 222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75" h="224">
                <a:moveTo>
                  <a:pt x="175" y="222"/>
                </a:moveTo>
                <a:lnTo>
                  <a:pt x="170" y="209"/>
                </a:lnTo>
                <a:lnTo>
                  <a:pt x="166" y="197"/>
                </a:lnTo>
                <a:lnTo>
                  <a:pt x="163" y="182"/>
                </a:lnTo>
                <a:lnTo>
                  <a:pt x="161" y="169"/>
                </a:lnTo>
                <a:lnTo>
                  <a:pt x="157" y="154"/>
                </a:lnTo>
                <a:lnTo>
                  <a:pt x="155" y="140"/>
                </a:lnTo>
                <a:lnTo>
                  <a:pt x="155" y="127"/>
                </a:lnTo>
                <a:lnTo>
                  <a:pt x="155" y="112"/>
                </a:lnTo>
                <a:lnTo>
                  <a:pt x="155" y="97"/>
                </a:lnTo>
                <a:lnTo>
                  <a:pt x="155" y="83"/>
                </a:lnTo>
                <a:lnTo>
                  <a:pt x="157" y="68"/>
                </a:lnTo>
                <a:lnTo>
                  <a:pt x="161" y="55"/>
                </a:lnTo>
                <a:lnTo>
                  <a:pt x="163" y="41"/>
                </a:lnTo>
                <a:lnTo>
                  <a:pt x="166" y="28"/>
                </a:lnTo>
                <a:lnTo>
                  <a:pt x="170" y="15"/>
                </a:lnTo>
                <a:lnTo>
                  <a:pt x="175" y="2"/>
                </a:lnTo>
                <a:lnTo>
                  <a:pt x="175" y="0"/>
                </a:lnTo>
                <a:lnTo>
                  <a:pt x="0" y="0"/>
                </a:lnTo>
                <a:lnTo>
                  <a:pt x="5" y="13"/>
                </a:lnTo>
                <a:lnTo>
                  <a:pt x="9" y="28"/>
                </a:lnTo>
                <a:lnTo>
                  <a:pt x="12" y="41"/>
                </a:lnTo>
                <a:lnTo>
                  <a:pt x="16" y="53"/>
                </a:lnTo>
                <a:lnTo>
                  <a:pt x="18" y="68"/>
                </a:lnTo>
                <a:lnTo>
                  <a:pt x="20" y="83"/>
                </a:lnTo>
                <a:lnTo>
                  <a:pt x="20" y="97"/>
                </a:lnTo>
                <a:lnTo>
                  <a:pt x="20" y="112"/>
                </a:lnTo>
                <a:lnTo>
                  <a:pt x="20" y="127"/>
                </a:lnTo>
                <a:lnTo>
                  <a:pt x="20" y="141"/>
                </a:lnTo>
                <a:lnTo>
                  <a:pt x="18" y="154"/>
                </a:lnTo>
                <a:lnTo>
                  <a:pt x="16" y="169"/>
                </a:lnTo>
                <a:lnTo>
                  <a:pt x="12" y="184"/>
                </a:lnTo>
                <a:lnTo>
                  <a:pt x="9" y="197"/>
                </a:lnTo>
                <a:lnTo>
                  <a:pt x="5" y="211"/>
                </a:lnTo>
                <a:lnTo>
                  <a:pt x="0" y="224"/>
                </a:lnTo>
                <a:lnTo>
                  <a:pt x="175" y="224"/>
                </a:lnTo>
                <a:lnTo>
                  <a:pt x="175" y="222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26" name="Freeform 1198"/>
          <p:cNvSpPr>
            <a:spLocks/>
          </p:cNvSpPr>
          <p:nvPr/>
        </p:nvSpPr>
        <p:spPr bwMode="auto">
          <a:xfrm>
            <a:off x="7172505" y="2346590"/>
            <a:ext cx="25538" cy="155575"/>
          </a:xfrm>
          <a:custGeom>
            <a:avLst/>
            <a:gdLst>
              <a:gd name="T0" fmla="*/ 16 w 16"/>
              <a:gd name="T1" fmla="*/ 98 h 98"/>
              <a:gd name="T2" fmla="*/ 12 w 16"/>
              <a:gd name="T3" fmla="*/ 98 h 98"/>
              <a:gd name="T4" fmla="*/ 9 w 16"/>
              <a:gd name="T5" fmla="*/ 94 h 98"/>
              <a:gd name="T6" fmla="*/ 7 w 16"/>
              <a:gd name="T7" fmla="*/ 90 h 98"/>
              <a:gd name="T8" fmla="*/ 3 w 16"/>
              <a:gd name="T9" fmla="*/ 83 h 98"/>
              <a:gd name="T10" fmla="*/ 2 w 16"/>
              <a:gd name="T11" fmla="*/ 76 h 98"/>
              <a:gd name="T12" fmla="*/ 0 w 16"/>
              <a:gd name="T13" fmla="*/ 68 h 98"/>
              <a:gd name="T14" fmla="*/ 0 w 16"/>
              <a:gd name="T15" fmla="*/ 59 h 98"/>
              <a:gd name="T16" fmla="*/ 0 w 16"/>
              <a:gd name="T17" fmla="*/ 48 h 98"/>
              <a:gd name="T18" fmla="*/ 0 w 16"/>
              <a:gd name="T19" fmla="*/ 39 h 98"/>
              <a:gd name="T20" fmla="*/ 0 w 16"/>
              <a:gd name="T21" fmla="*/ 30 h 98"/>
              <a:gd name="T22" fmla="*/ 2 w 16"/>
              <a:gd name="T23" fmla="*/ 20 h 98"/>
              <a:gd name="T24" fmla="*/ 3 w 16"/>
              <a:gd name="T25" fmla="*/ 13 h 98"/>
              <a:gd name="T26" fmla="*/ 7 w 16"/>
              <a:gd name="T27" fmla="*/ 8 h 98"/>
              <a:gd name="T28" fmla="*/ 9 w 16"/>
              <a:gd name="T29" fmla="*/ 4 h 98"/>
              <a:gd name="T30" fmla="*/ 12 w 16"/>
              <a:gd name="T31" fmla="*/ 0 h 98"/>
              <a:gd name="T32" fmla="*/ 16 w 16"/>
              <a:gd name="T33" fmla="*/ 0 h 98"/>
              <a:gd name="T34" fmla="*/ 16 w 16"/>
              <a:gd name="T35" fmla="*/ 9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98">
                <a:moveTo>
                  <a:pt x="16" y="98"/>
                </a:moveTo>
                <a:lnTo>
                  <a:pt x="12" y="98"/>
                </a:lnTo>
                <a:lnTo>
                  <a:pt x="9" y="94"/>
                </a:lnTo>
                <a:lnTo>
                  <a:pt x="7" y="90"/>
                </a:lnTo>
                <a:lnTo>
                  <a:pt x="3" y="83"/>
                </a:lnTo>
                <a:lnTo>
                  <a:pt x="2" y="76"/>
                </a:lnTo>
                <a:lnTo>
                  <a:pt x="0" y="68"/>
                </a:lnTo>
                <a:lnTo>
                  <a:pt x="0" y="59"/>
                </a:lnTo>
                <a:lnTo>
                  <a:pt x="0" y="48"/>
                </a:lnTo>
                <a:lnTo>
                  <a:pt x="0" y="39"/>
                </a:lnTo>
                <a:lnTo>
                  <a:pt x="0" y="30"/>
                </a:lnTo>
                <a:lnTo>
                  <a:pt x="2" y="20"/>
                </a:lnTo>
                <a:lnTo>
                  <a:pt x="3" y="13"/>
                </a:lnTo>
                <a:lnTo>
                  <a:pt x="7" y="8"/>
                </a:lnTo>
                <a:lnTo>
                  <a:pt x="9" y="4"/>
                </a:lnTo>
                <a:lnTo>
                  <a:pt x="12" y="0"/>
                </a:lnTo>
                <a:lnTo>
                  <a:pt x="16" y="0"/>
                </a:lnTo>
                <a:lnTo>
                  <a:pt x="16" y="9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27" name="Freeform 1199"/>
          <p:cNvSpPr>
            <a:spLocks/>
          </p:cNvSpPr>
          <p:nvPr/>
        </p:nvSpPr>
        <p:spPr bwMode="auto">
          <a:xfrm>
            <a:off x="7172505" y="2346590"/>
            <a:ext cx="25538" cy="155575"/>
          </a:xfrm>
          <a:custGeom>
            <a:avLst/>
            <a:gdLst>
              <a:gd name="T0" fmla="*/ 16 w 16"/>
              <a:gd name="T1" fmla="*/ 98 h 98"/>
              <a:gd name="T2" fmla="*/ 12 w 16"/>
              <a:gd name="T3" fmla="*/ 98 h 98"/>
              <a:gd name="T4" fmla="*/ 9 w 16"/>
              <a:gd name="T5" fmla="*/ 94 h 98"/>
              <a:gd name="T6" fmla="*/ 7 w 16"/>
              <a:gd name="T7" fmla="*/ 90 h 98"/>
              <a:gd name="T8" fmla="*/ 3 w 16"/>
              <a:gd name="T9" fmla="*/ 83 h 98"/>
              <a:gd name="T10" fmla="*/ 2 w 16"/>
              <a:gd name="T11" fmla="*/ 76 h 98"/>
              <a:gd name="T12" fmla="*/ 0 w 16"/>
              <a:gd name="T13" fmla="*/ 68 h 98"/>
              <a:gd name="T14" fmla="*/ 0 w 16"/>
              <a:gd name="T15" fmla="*/ 59 h 98"/>
              <a:gd name="T16" fmla="*/ 0 w 16"/>
              <a:gd name="T17" fmla="*/ 48 h 98"/>
              <a:gd name="T18" fmla="*/ 0 w 16"/>
              <a:gd name="T19" fmla="*/ 39 h 98"/>
              <a:gd name="T20" fmla="*/ 0 w 16"/>
              <a:gd name="T21" fmla="*/ 30 h 98"/>
              <a:gd name="T22" fmla="*/ 2 w 16"/>
              <a:gd name="T23" fmla="*/ 20 h 98"/>
              <a:gd name="T24" fmla="*/ 3 w 16"/>
              <a:gd name="T25" fmla="*/ 13 h 98"/>
              <a:gd name="T26" fmla="*/ 7 w 16"/>
              <a:gd name="T27" fmla="*/ 8 h 98"/>
              <a:gd name="T28" fmla="*/ 9 w 16"/>
              <a:gd name="T29" fmla="*/ 4 h 98"/>
              <a:gd name="T30" fmla="*/ 12 w 16"/>
              <a:gd name="T31" fmla="*/ 0 h 98"/>
              <a:gd name="T32" fmla="*/ 16 w 16"/>
              <a:gd name="T33" fmla="*/ 0 h 98"/>
              <a:gd name="T34" fmla="*/ 16 w 16"/>
              <a:gd name="T35" fmla="*/ 9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" h="98">
                <a:moveTo>
                  <a:pt x="16" y="98"/>
                </a:moveTo>
                <a:lnTo>
                  <a:pt x="12" y="98"/>
                </a:lnTo>
                <a:lnTo>
                  <a:pt x="9" y="94"/>
                </a:lnTo>
                <a:lnTo>
                  <a:pt x="7" y="90"/>
                </a:lnTo>
                <a:lnTo>
                  <a:pt x="3" y="83"/>
                </a:lnTo>
                <a:lnTo>
                  <a:pt x="2" y="76"/>
                </a:lnTo>
                <a:lnTo>
                  <a:pt x="0" y="68"/>
                </a:lnTo>
                <a:lnTo>
                  <a:pt x="0" y="59"/>
                </a:lnTo>
                <a:lnTo>
                  <a:pt x="0" y="48"/>
                </a:lnTo>
                <a:lnTo>
                  <a:pt x="0" y="39"/>
                </a:lnTo>
                <a:lnTo>
                  <a:pt x="0" y="30"/>
                </a:lnTo>
                <a:lnTo>
                  <a:pt x="2" y="20"/>
                </a:lnTo>
                <a:lnTo>
                  <a:pt x="3" y="13"/>
                </a:lnTo>
                <a:lnTo>
                  <a:pt x="7" y="8"/>
                </a:lnTo>
                <a:lnTo>
                  <a:pt x="9" y="4"/>
                </a:lnTo>
                <a:lnTo>
                  <a:pt x="12" y="0"/>
                </a:lnTo>
                <a:lnTo>
                  <a:pt x="16" y="0"/>
                </a:lnTo>
                <a:lnTo>
                  <a:pt x="16" y="98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28" name="Freeform 1200"/>
          <p:cNvSpPr>
            <a:spLocks/>
          </p:cNvSpPr>
          <p:nvPr/>
        </p:nvSpPr>
        <p:spPr bwMode="auto">
          <a:xfrm>
            <a:off x="7198043" y="2342886"/>
            <a:ext cx="133588" cy="88900"/>
          </a:xfrm>
          <a:custGeom>
            <a:avLst/>
            <a:gdLst>
              <a:gd name="T0" fmla="*/ 84 w 84"/>
              <a:gd name="T1" fmla="*/ 50 h 56"/>
              <a:gd name="T2" fmla="*/ 82 w 84"/>
              <a:gd name="T3" fmla="*/ 54 h 56"/>
              <a:gd name="T4" fmla="*/ 77 w 84"/>
              <a:gd name="T5" fmla="*/ 54 h 56"/>
              <a:gd name="T6" fmla="*/ 71 w 84"/>
              <a:gd name="T7" fmla="*/ 56 h 56"/>
              <a:gd name="T8" fmla="*/ 66 w 84"/>
              <a:gd name="T9" fmla="*/ 54 h 56"/>
              <a:gd name="T10" fmla="*/ 59 w 84"/>
              <a:gd name="T11" fmla="*/ 52 h 56"/>
              <a:gd name="T12" fmla="*/ 50 w 84"/>
              <a:gd name="T13" fmla="*/ 50 h 56"/>
              <a:gd name="T14" fmla="*/ 43 w 84"/>
              <a:gd name="T15" fmla="*/ 46 h 56"/>
              <a:gd name="T16" fmla="*/ 34 w 84"/>
              <a:gd name="T17" fmla="*/ 41 h 56"/>
              <a:gd name="T18" fmla="*/ 25 w 84"/>
              <a:gd name="T19" fmla="*/ 35 h 56"/>
              <a:gd name="T20" fmla="*/ 18 w 84"/>
              <a:gd name="T21" fmla="*/ 30 h 56"/>
              <a:gd name="T22" fmla="*/ 12 w 84"/>
              <a:gd name="T23" fmla="*/ 24 h 56"/>
              <a:gd name="T24" fmla="*/ 7 w 84"/>
              <a:gd name="T25" fmla="*/ 19 h 56"/>
              <a:gd name="T26" fmla="*/ 3 w 84"/>
              <a:gd name="T27" fmla="*/ 13 h 56"/>
              <a:gd name="T28" fmla="*/ 2 w 84"/>
              <a:gd name="T29" fmla="*/ 10 h 56"/>
              <a:gd name="T30" fmla="*/ 0 w 84"/>
              <a:gd name="T31" fmla="*/ 4 h 56"/>
              <a:gd name="T32" fmla="*/ 2 w 84"/>
              <a:gd name="T33" fmla="*/ 0 h 56"/>
              <a:gd name="T34" fmla="*/ 84 w 84"/>
              <a:gd name="T35" fmla="*/ 5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4" h="56">
                <a:moveTo>
                  <a:pt x="84" y="50"/>
                </a:moveTo>
                <a:lnTo>
                  <a:pt x="82" y="54"/>
                </a:lnTo>
                <a:lnTo>
                  <a:pt x="77" y="54"/>
                </a:lnTo>
                <a:lnTo>
                  <a:pt x="71" y="56"/>
                </a:lnTo>
                <a:lnTo>
                  <a:pt x="66" y="54"/>
                </a:lnTo>
                <a:lnTo>
                  <a:pt x="59" y="52"/>
                </a:lnTo>
                <a:lnTo>
                  <a:pt x="50" y="50"/>
                </a:lnTo>
                <a:lnTo>
                  <a:pt x="43" y="46"/>
                </a:lnTo>
                <a:lnTo>
                  <a:pt x="34" y="41"/>
                </a:lnTo>
                <a:lnTo>
                  <a:pt x="25" y="35"/>
                </a:lnTo>
                <a:lnTo>
                  <a:pt x="18" y="30"/>
                </a:lnTo>
                <a:lnTo>
                  <a:pt x="12" y="24"/>
                </a:lnTo>
                <a:lnTo>
                  <a:pt x="7" y="19"/>
                </a:lnTo>
                <a:lnTo>
                  <a:pt x="3" y="13"/>
                </a:lnTo>
                <a:lnTo>
                  <a:pt x="2" y="10"/>
                </a:lnTo>
                <a:lnTo>
                  <a:pt x="0" y="4"/>
                </a:lnTo>
                <a:lnTo>
                  <a:pt x="2" y="0"/>
                </a:lnTo>
                <a:lnTo>
                  <a:pt x="84" y="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29" name="Freeform 1201"/>
          <p:cNvSpPr>
            <a:spLocks/>
          </p:cNvSpPr>
          <p:nvPr/>
        </p:nvSpPr>
        <p:spPr bwMode="auto">
          <a:xfrm>
            <a:off x="7198043" y="2342886"/>
            <a:ext cx="133588" cy="88900"/>
          </a:xfrm>
          <a:custGeom>
            <a:avLst/>
            <a:gdLst>
              <a:gd name="T0" fmla="*/ 84 w 84"/>
              <a:gd name="T1" fmla="*/ 50 h 56"/>
              <a:gd name="T2" fmla="*/ 82 w 84"/>
              <a:gd name="T3" fmla="*/ 54 h 56"/>
              <a:gd name="T4" fmla="*/ 77 w 84"/>
              <a:gd name="T5" fmla="*/ 54 h 56"/>
              <a:gd name="T6" fmla="*/ 71 w 84"/>
              <a:gd name="T7" fmla="*/ 56 h 56"/>
              <a:gd name="T8" fmla="*/ 66 w 84"/>
              <a:gd name="T9" fmla="*/ 54 h 56"/>
              <a:gd name="T10" fmla="*/ 59 w 84"/>
              <a:gd name="T11" fmla="*/ 52 h 56"/>
              <a:gd name="T12" fmla="*/ 50 w 84"/>
              <a:gd name="T13" fmla="*/ 50 h 56"/>
              <a:gd name="T14" fmla="*/ 43 w 84"/>
              <a:gd name="T15" fmla="*/ 46 h 56"/>
              <a:gd name="T16" fmla="*/ 34 w 84"/>
              <a:gd name="T17" fmla="*/ 41 h 56"/>
              <a:gd name="T18" fmla="*/ 25 w 84"/>
              <a:gd name="T19" fmla="*/ 35 h 56"/>
              <a:gd name="T20" fmla="*/ 18 w 84"/>
              <a:gd name="T21" fmla="*/ 30 h 56"/>
              <a:gd name="T22" fmla="*/ 12 w 84"/>
              <a:gd name="T23" fmla="*/ 24 h 56"/>
              <a:gd name="T24" fmla="*/ 7 w 84"/>
              <a:gd name="T25" fmla="*/ 19 h 56"/>
              <a:gd name="T26" fmla="*/ 3 w 84"/>
              <a:gd name="T27" fmla="*/ 13 h 56"/>
              <a:gd name="T28" fmla="*/ 2 w 84"/>
              <a:gd name="T29" fmla="*/ 10 h 56"/>
              <a:gd name="T30" fmla="*/ 0 w 84"/>
              <a:gd name="T31" fmla="*/ 4 h 56"/>
              <a:gd name="T32" fmla="*/ 2 w 84"/>
              <a:gd name="T33" fmla="*/ 0 h 56"/>
              <a:gd name="T34" fmla="*/ 84 w 84"/>
              <a:gd name="T35" fmla="*/ 5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4" h="56">
                <a:moveTo>
                  <a:pt x="84" y="50"/>
                </a:moveTo>
                <a:lnTo>
                  <a:pt x="82" y="54"/>
                </a:lnTo>
                <a:lnTo>
                  <a:pt x="77" y="54"/>
                </a:lnTo>
                <a:lnTo>
                  <a:pt x="71" y="56"/>
                </a:lnTo>
                <a:lnTo>
                  <a:pt x="66" y="54"/>
                </a:lnTo>
                <a:lnTo>
                  <a:pt x="59" y="52"/>
                </a:lnTo>
                <a:lnTo>
                  <a:pt x="50" y="50"/>
                </a:lnTo>
                <a:lnTo>
                  <a:pt x="43" y="46"/>
                </a:lnTo>
                <a:lnTo>
                  <a:pt x="34" y="41"/>
                </a:lnTo>
                <a:lnTo>
                  <a:pt x="25" y="35"/>
                </a:lnTo>
                <a:lnTo>
                  <a:pt x="18" y="30"/>
                </a:lnTo>
                <a:lnTo>
                  <a:pt x="12" y="24"/>
                </a:lnTo>
                <a:lnTo>
                  <a:pt x="7" y="19"/>
                </a:lnTo>
                <a:lnTo>
                  <a:pt x="3" y="13"/>
                </a:lnTo>
                <a:lnTo>
                  <a:pt x="2" y="10"/>
                </a:lnTo>
                <a:lnTo>
                  <a:pt x="0" y="4"/>
                </a:lnTo>
                <a:lnTo>
                  <a:pt x="2" y="0"/>
                </a:lnTo>
                <a:lnTo>
                  <a:pt x="84" y="50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30" name="Freeform 1202"/>
          <p:cNvSpPr>
            <a:spLocks/>
          </p:cNvSpPr>
          <p:nvPr/>
        </p:nvSpPr>
        <p:spPr bwMode="auto">
          <a:xfrm>
            <a:off x="7200008" y="2265099"/>
            <a:ext cx="131623" cy="85196"/>
          </a:xfrm>
          <a:custGeom>
            <a:avLst/>
            <a:gdLst>
              <a:gd name="T0" fmla="*/ 82 w 82"/>
              <a:gd name="T1" fmla="*/ 0 h 53"/>
              <a:gd name="T2" fmla="*/ 82 w 82"/>
              <a:gd name="T3" fmla="*/ 4 h 53"/>
              <a:gd name="T4" fmla="*/ 82 w 82"/>
              <a:gd name="T5" fmla="*/ 7 h 53"/>
              <a:gd name="T6" fmla="*/ 80 w 82"/>
              <a:gd name="T7" fmla="*/ 13 h 53"/>
              <a:gd name="T8" fmla="*/ 77 w 82"/>
              <a:gd name="T9" fmla="*/ 18 h 53"/>
              <a:gd name="T10" fmla="*/ 71 w 82"/>
              <a:gd name="T11" fmla="*/ 24 h 53"/>
              <a:gd name="T12" fmla="*/ 64 w 82"/>
              <a:gd name="T13" fmla="*/ 29 h 53"/>
              <a:gd name="T14" fmla="*/ 57 w 82"/>
              <a:gd name="T15" fmla="*/ 35 h 53"/>
              <a:gd name="T16" fmla="*/ 50 w 82"/>
              <a:gd name="T17" fmla="*/ 40 h 53"/>
              <a:gd name="T18" fmla="*/ 41 w 82"/>
              <a:gd name="T19" fmla="*/ 44 h 53"/>
              <a:gd name="T20" fmla="*/ 32 w 82"/>
              <a:gd name="T21" fmla="*/ 48 h 53"/>
              <a:gd name="T22" fmla="*/ 25 w 82"/>
              <a:gd name="T23" fmla="*/ 51 h 53"/>
              <a:gd name="T24" fmla="*/ 18 w 82"/>
              <a:gd name="T25" fmla="*/ 53 h 53"/>
              <a:gd name="T26" fmla="*/ 10 w 82"/>
              <a:gd name="T27" fmla="*/ 53 h 53"/>
              <a:gd name="T28" fmla="*/ 5 w 82"/>
              <a:gd name="T29" fmla="*/ 53 h 53"/>
              <a:gd name="T30" fmla="*/ 1 w 82"/>
              <a:gd name="T31" fmla="*/ 51 h 53"/>
              <a:gd name="T32" fmla="*/ 0 w 82"/>
              <a:gd name="T33" fmla="*/ 49 h 53"/>
              <a:gd name="T34" fmla="*/ 82 w 82"/>
              <a:gd name="T35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2" h="53">
                <a:moveTo>
                  <a:pt x="82" y="0"/>
                </a:moveTo>
                <a:lnTo>
                  <a:pt x="82" y="4"/>
                </a:lnTo>
                <a:lnTo>
                  <a:pt x="82" y="7"/>
                </a:lnTo>
                <a:lnTo>
                  <a:pt x="80" y="13"/>
                </a:lnTo>
                <a:lnTo>
                  <a:pt x="77" y="18"/>
                </a:lnTo>
                <a:lnTo>
                  <a:pt x="71" y="24"/>
                </a:lnTo>
                <a:lnTo>
                  <a:pt x="64" y="29"/>
                </a:lnTo>
                <a:lnTo>
                  <a:pt x="57" y="35"/>
                </a:lnTo>
                <a:lnTo>
                  <a:pt x="50" y="40"/>
                </a:lnTo>
                <a:lnTo>
                  <a:pt x="41" y="44"/>
                </a:lnTo>
                <a:lnTo>
                  <a:pt x="32" y="48"/>
                </a:lnTo>
                <a:lnTo>
                  <a:pt x="25" y="51"/>
                </a:lnTo>
                <a:lnTo>
                  <a:pt x="18" y="53"/>
                </a:lnTo>
                <a:lnTo>
                  <a:pt x="10" y="53"/>
                </a:lnTo>
                <a:lnTo>
                  <a:pt x="5" y="53"/>
                </a:lnTo>
                <a:lnTo>
                  <a:pt x="1" y="51"/>
                </a:lnTo>
                <a:lnTo>
                  <a:pt x="0" y="49"/>
                </a:lnTo>
                <a:lnTo>
                  <a:pt x="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31" name="Freeform 1203"/>
          <p:cNvSpPr>
            <a:spLocks/>
          </p:cNvSpPr>
          <p:nvPr/>
        </p:nvSpPr>
        <p:spPr bwMode="auto">
          <a:xfrm>
            <a:off x="7200008" y="2265099"/>
            <a:ext cx="131623" cy="85196"/>
          </a:xfrm>
          <a:custGeom>
            <a:avLst/>
            <a:gdLst>
              <a:gd name="T0" fmla="*/ 82 w 82"/>
              <a:gd name="T1" fmla="*/ 0 h 53"/>
              <a:gd name="T2" fmla="*/ 82 w 82"/>
              <a:gd name="T3" fmla="*/ 4 h 53"/>
              <a:gd name="T4" fmla="*/ 82 w 82"/>
              <a:gd name="T5" fmla="*/ 7 h 53"/>
              <a:gd name="T6" fmla="*/ 80 w 82"/>
              <a:gd name="T7" fmla="*/ 13 h 53"/>
              <a:gd name="T8" fmla="*/ 77 w 82"/>
              <a:gd name="T9" fmla="*/ 18 h 53"/>
              <a:gd name="T10" fmla="*/ 71 w 82"/>
              <a:gd name="T11" fmla="*/ 24 h 53"/>
              <a:gd name="T12" fmla="*/ 64 w 82"/>
              <a:gd name="T13" fmla="*/ 29 h 53"/>
              <a:gd name="T14" fmla="*/ 57 w 82"/>
              <a:gd name="T15" fmla="*/ 35 h 53"/>
              <a:gd name="T16" fmla="*/ 50 w 82"/>
              <a:gd name="T17" fmla="*/ 40 h 53"/>
              <a:gd name="T18" fmla="*/ 41 w 82"/>
              <a:gd name="T19" fmla="*/ 44 h 53"/>
              <a:gd name="T20" fmla="*/ 32 w 82"/>
              <a:gd name="T21" fmla="*/ 48 h 53"/>
              <a:gd name="T22" fmla="*/ 25 w 82"/>
              <a:gd name="T23" fmla="*/ 51 h 53"/>
              <a:gd name="T24" fmla="*/ 18 w 82"/>
              <a:gd name="T25" fmla="*/ 53 h 53"/>
              <a:gd name="T26" fmla="*/ 10 w 82"/>
              <a:gd name="T27" fmla="*/ 53 h 53"/>
              <a:gd name="T28" fmla="*/ 5 w 82"/>
              <a:gd name="T29" fmla="*/ 53 h 53"/>
              <a:gd name="T30" fmla="*/ 1 w 82"/>
              <a:gd name="T31" fmla="*/ 51 h 53"/>
              <a:gd name="T32" fmla="*/ 0 w 82"/>
              <a:gd name="T33" fmla="*/ 49 h 53"/>
              <a:gd name="T34" fmla="*/ 82 w 82"/>
              <a:gd name="T35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2" h="53">
                <a:moveTo>
                  <a:pt x="82" y="0"/>
                </a:moveTo>
                <a:lnTo>
                  <a:pt x="82" y="4"/>
                </a:lnTo>
                <a:lnTo>
                  <a:pt x="82" y="7"/>
                </a:lnTo>
                <a:lnTo>
                  <a:pt x="80" y="13"/>
                </a:lnTo>
                <a:lnTo>
                  <a:pt x="77" y="18"/>
                </a:lnTo>
                <a:lnTo>
                  <a:pt x="71" y="24"/>
                </a:lnTo>
                <a:lnTo>
                  <a:pt x="64" y="29"/>
                </a:lnTo>
                <a:lnTo>
                  <a:pt x="57" y="35"/>
                </a:lnTo>
                <a:lnTo>
                  <a:pt x="50" y="40"/>
                </a:lnTo>
                <a:lnTo>
                  <a:pt x="41" y="44"/>
                </a:lnTo>
                <a:lnTo>
                  <a:pt x="32" y="48"/>
                </a:lnTo>
                <a:lnTo>
                  <a:pt x="25" y="51"/>
                </a:lnTo>
                <a:lnTo>
                  <a:pt x="18" y="53"/>
                </a:lnTo>
                <a:lnTo>
                  <a:pt x="10" y="53"/>
                </a:lnTo>
                <a:lnTo>
                  <a:pt x="5" y="53"/>
                </a:lnTo>
                <a:lnTo>
                  <a:pt x="1" y="51"/>
                </a:lnTo>
                <a:lnTo>
                  <a:pt x="0" y="49"/>
                </a:lnTo>
                <a:lnTo>
                  <a:pt x="82" y="0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32" name="Freeform 1204"/>
          <p:cNvSpPr>
            <a:spLocks/>
          </p:cNvSpPr>
          <p:nvPr/>
        </p:nvSpPr>
        <p:spPr bwMode="auto">
          <a:xfrm>
            <a:off x="7198043" y="2185458"/>
            <a:ext cx="27503" cy="157428"/>
          </a:xfrm>
          <a:custGeom>
            <a:avLst/>
            <a:gdLst>
              <a:gd name="T0" fmla="*/ 0 w 18"/>
              <a:gd name="T1" fmla="*/ 0 h 99"/>
              <a:gd name="T2" fmla="*/ 3 w 18"/>
              <a:gd name="T3" fmla="*/ 2 h 99"/>
              <a:gd name="T4" fmla="*/ 7 w 18"/>
              <a:gd name="T5" fmla="*/ 4 h 99"/>
              <a:gd name="T6" fmla="*/ 9 w 18"/>
              <a:gd name="T7" fmla="*/ 9 h 99"/>
              <a:gd name="T8" fmla="*/ 12 w 18"/>
              <a:gd name="T9" fmla="*/ 15 h 99"/>
              <a:gd name="T10" fmla="*/ 14 w 18"/>
              <a:gd name="T11" fmla="*/ 22 h 99"/>
              <a:gd name="T12" fmla="*/ 16 w 18"/>
              <a:gd name="T13" fmla="*/ 31 h 99"/>
              <a:gd name="T14" fmla="*/ 16 w 18"/>
              <a:gd name="T15" fmla="*/ 41 h 99"/>
              <a:gd name="T16" fmla="*/ 18 w 18"/>
              <a:gd name="T17" fmla="*/ 50 h 99"/>
              <a:gd name="T18" fmla="*/ 16 w 18"/>
              <a:gd name="T19" fmla="*/ 59 h 99"/>
              <a:gd name="T20" fmla="*/ 16 w 18"/>
              <a:gd name="T21" fmla="*/ 68 h 99"/>
              <a:gd name="T22" fmla="*/ 14 w 18"/>
              <a:gd name="T23" fmla="*/ 77 h 99"/>
              <a:gd name="T24" fmla="*/ 12 w 18"/>
              <a:gd name="T25" fmla="*/ 85 h 99"/>
              <a:gd name="T26" fmla="*/ 9 w 18"/>
              <a:gd name="T27" fmla="*/ 90 h 99"/>
              <a:gd name="T28" fmla="*/ 7 w 18"/>
              <a:gd name="T29" fmla="*/ 96 h 99"/>
              <a:gd name="T30" fmla="*/ 3 w 18"/>
              <a:gd name="T31" fmla="*/ 98 h 99"/>
              <a:gd name="T32" fmla="*/ 0 w 18"/>
              <a:gd name="T33" fmla="*/ 99 h 99"/>
              <a:gd name="T34" fmla="*/ 0 w 18"/>
              <a:gd name="T35" fmla="*/ 0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" h="99">
                <a:moveTo>
                  <a:pt x="0" y="0"/>
                </a:moveTo>
                <a:lnTo>
                  <a:pt x="3" y="2"/>
                </a:lnTo>
                <a:lnTo>
                  <a:pt x="7" y="4"/>
                </a:lnTo>
                <a:lnTo>
                  <a:pt x="9" y="9"/>
                </a:lnTo>
                <a:lnTo>
                  <a:pt x="12" y="15"/>
                </a:lnTo>
                <a:lnTo>
                  <a:pt x="14" y="22"/>
                </a:lnTo>
                <a:lnTo>
                  <a:pt x="16" y="31"/>
                </a:lnTo>
                <a:lnTo>
                  <a:pt x="16" y="41"/>
                </a:lnTo>
                <a:lnTo>
                  <a:pt x="18" y="50"/>
                </a:lnTo>
                <a:lnTo>
                  <a:pt x="16" y="59"/>
                </a:lnTo>
                <a:lnTo>
                  <a:pt x="16" y="68"/>
                </a:lnTo>
                <a:lnTo>
                  <a:pt x="14" y="77"/>
                </a:lnTo>
                <a:lnTo>
                  <a:pt x="12" y="85"/>
                </a:lnTo>
                <a:lnTo>
                  <a:pt x="9" y="90"/>
                </a:lnTo>
                <a:lnTo>
                  <a:pt x="7" y="96"/>
                </a:lnTo>
                <a:lnTo>
                  <a:pt x="3" y="98"/>
                </a:lnTo>
                <a:lnTo>
                  <a:pt x="0" y="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33" name="Freeform 1205"/>
          <p:cNvSpPr>
            <a:spLocks/>
          </p:cNvSpPr>
          <p:nvPr/>
        </p:nvSpPr>
        <p:spPr bwMode="auto">
          <a:xfrm>
            <a:off x="7198043" y="2185458"/>
            <a:ext cx="27503" cy="157428"/>
          </a:xfrm>
          <a:custGeom>
            <a:avLst/>
            <a:gdLst>
              <a:gd name="T0" fmla="*/ 0 w 18"/>
              <a:gd name="T1" fmla="*/ 0 h 99"/>
              <a:gd name="T2" fmla="*/ 3 w 18"/>
              <a:gd name="T3" fmla="*/ 2 h 99"/>
              <a:gd name="T4" fmla="*/ 7 w 18"/>
              <a:gd name="T5" fmla="*/ 4 h 99"/>
              <a:gd name="T6" fmla="*/ 9 w 18"/>
              <a:gd name="T7" fmla="*/ 9 h 99"/>
              <a:gd name="T8" fmla="*/ 12 w 18"/>
              <a:gd name="T9" fmla="*/ 15 h 99"/>
              <a:gd name="T10" fmla="*/ 14 w 18"/>
              <a:gd name="T11" fmla="*/ 22 h 99"/>
              <a:gd name="T12" fmla="*/ 16 w 18"/>
              <a:gd name="T13" fmla="*/ 31 h 99"/>
              <a:gd name="T14" fmla="*/ 16 w 18"/>
              <a:gd name="T15" fmla="*/ 41 h 99"/>
              <a:gd name="T16" fmla="*/ 18 w 18"/>
              <a:gd name="T17" fmla="*/ 50 h 99"/>
              <a:gd name="T18" fmla="*/ 16 w 18"/>
              <a:gd name="T19" fmla="*/ 59 h 99"/>
              <a:gd name="T20" fmla="*/ 16 w 18"/>
              <a:gd name="T21" fmla="*/ 68 h 99"/>
              <a:gd name="T22" fmla="*/ 14 w 18"/>
              <a:gd name="T23" fmla="*/ 77 h 99"/>
              <a:gd name="T24" fmla="*/ 12 w 18"/>
              <a:gd name="T25" fmla="*/ 85 h 99"/>
              <a:gd name="T26" fmla="*/ 9 w 18"/>
              <a:gd name="T27" fmla="*/ 90 h 99"/>
              <a:gd name="T28" fmla="*/ 7 w 18"/>
              <a:gd name="T29" fmla="*/ 96 h 99"/>
              <a:gd name="T30" fmla="*/ 3 w 18"/>
              <a:gd name="T31" fmla="*/ 98 h 99"/>
              <a:gd name="T32" fmla="*/ 0 w 18"/>
              <a:gd name="T33" fmla="*/ 99 h 99"/>
              <a:gd name="T34" fmla="*/ 0 w 18"/>
              <a:gd name="T35" fmla="*/ 0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" h="99">
                <a:moveTo>
                  <a:pt x="0" y="0"/>
                </a:moveTo>
                <a:lnTo>
                  <a:pt x="3" y="2"/>
                </a:lnTo>
                <a:lnTo>
                  <a:pt x="7" y="4"/>
                </a:lnTo>
                <a:lnTo>
                  <a:pt x="9" y="9"/>
                </a:lnTo>
                <a:lnTo>
                  <a:pt x="12" y="15"/>
                </a:lnTo>
                <a:lnTo>
                  <a:pt x="14" y="22"/>
                </a:lnTo>
                <a:lnTo>
                  <a:pt x="16" y="31"/>
                </a:lnTo>
                <a:lnTo>
                  <a:pt x="16" y="41"/>
                </a:lnTo>
                <a:lnTo>
                  <a:pt x="18" y="50"/>
                </a:lnTo>
                <a:lnTo>
                  <a:pt x="16" y="59"/>
                </a:lnTo>
                <a:lnTo>
                  <a:pt x="16" y="68"/>
                </a:lnTo>
                <a:lnTo>
                  <a:pt x="14" y="77"/>
                </a:lnTo>
                <a:lnTo>
                  <a:pt x="12" y="85"/>
                </a:lnTo>
                <a:lnTo>
                  <a:pt x="9" y="90"/>
                </a:lnTo>
                <a:lnTo>
                  <a:pt x="7" y="96"/>
                </a:lnTo>
                <a:lnTo>
                  <a:pt x="3" y="98"/>
                </a:lnTo>
                <a:lnTo>
                  <a:pt x="0" y="99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34" name="Freeform 1206"/>
          <p:cNvSpPr>
            <a:spLocks/>
          </p:cNvSpPr>
          <p:nvPr/>
        </p:nvSpPr>
        <p:spPr bwMode="auto">
          <a:xfrm>
            <a:off x="7064454" y="2259542"/>
            <a:ext cx="133588" cy="83344"/>
          </a:xfrm>
          <a:custGeom>
            <a:avLst/>
            <a:gdLst>
              <a:gd name="T0" fmla="*/ 0 w 84"/>
              <a:gd name="T1" fmla="*/ 4 h 53"/>
              <a:gd name="T2" fmla="*/ 3 w 84"/>
              <a:gd name="T3" fmla="*/ 2 h 53"/>
              <a:gd name="T4" fmla="*/ 7 w 84"/>
              <a:gd name="T5" fmla="*/ 0 h 53"/>
              <a:gd name="T6" fmla="*/ 12 w 84"/>
              <a:gd name="T7" fmla="*/ 0 h 53"/>
              <a:gd name="T8" fmla="*/ 19 w 84"/>
              <a:gd name="T9" fmla="*/ 0 h 53"/>
              <a:gd name="T10" fmla="*/ 27 w 84"/>
              <a:gd name="T11" fmla="*/ 2 h 53"/>
              <a:gd name="T12" fmla="*/ 34 w 84"/>
              <a:gd name="T13" fmla="*/ 6 h 53"/>
              <a:gd name="T14" fmla="*/ 43 w 84"/>
              <a:gd name="T15" fmla="*/ 9 h 53"/>
              <a:gd name="T16" fmla="*/ 50 w 84"/>
              <a:gd name="T17" fmla="*/ 13 h 53"/>
              <a:gd name="T18" fmla="*/ 59 w 84"/>
              <a:gd name="T19" fmla="*/ 19 h 53"/>
              <a:gd name="T20" fmla="*/ 66 w 84"/>
              <a:gd name="T21" fmla="*/ 24 h 53"/>
              <a:gd name="T22" fmla="*/ 73 w 84"/>
              <a:gd name="T23" fmla="*/ 30 h 53"/>
              <a:gd name="T24" fmla="*/ 77 w 84"/>
              <a:gd name="T25" fmla="*/ 35 h 53"/>
              <a:gd name="T26" fmla="*/ 82 w 84"/>
              <a:gd name="T27" fmla="*/ 41 h 53"/>
              <a:gd name="T28" fmla="*/ 84 w 84"/>
              <a:gd name="T29" fmla="*/ 46 h 53"/>
              <a:gd name="T30" fmla="*/ 84 w 84"/>
              <a:gd name="T31" fmla="*/ 50 h 53"/>
              <a:gd name="T32" fmla="*/ 84 w 84"/>
              <a:gd name="T33" fmla="*/ 53 h 53"/>
              <a:gd name="T34" fmla="*/ 0 w 84"/>
              <a:gd name="T35" fmla="*/ 4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4" h="53">
                <a:moveTo>
                  <a:pt x="0" y="4"/>
                </a:moveTo>
                <a:lnTo>
                  <a:pt x="3" y="2"/>
                </a:lnTo>
                <a:lnTo>
                  <a:pt x="7" y="0"/>
                </a:lnTo>
                <a:lnTo>
                  <a:pt x="12" y="0"/>
                </a:lnTo>
                <a:lnTo>
                  <a:pt x="19" y="0"/>
                </a:lnTo>
                <a:lnTo>
                  <a:pt x="27" y="2"/>
                </a:lnTo>
                <a:lnTo>
                  <a:pt x="34" y="6"/>
                </a:lnTo>
                <a:lnTo>
                  <a:pt x="43" y="9"/>
                </a:lnTo>
                <a:lnTo>
                  <a:pt x="50" y="13"/>
                </a:lnTo>
                <a:lnTo>
                  <a:pt x="59" y="19"/>
                </a:lnTo>
                <a:lnTo>
                  <a:pt x="66" y="24"/>
                </a:lnTo>
                <a:lnTo>
                  <a:pt x="73" y="30"/>
                </a:lnTo>
                <a:lnTo>
                  <a:pt x="77" y="35"/>
                </a:lnTo>
                <a:lnTo>
                  <a:pt x="82" y="41"/>
                </a:lnTo>
                <a:lnTo>
                  <a:pt x="84" y="46"/>
                </a:lnTo>
                <a:lnTo>
                  <a:pt x="84" y="50"/>
                </a:lnTo>
                <a:lnTo>
                  <a:pt x="84" y="53"/>
                </a:lnTo>
                <a:lnTo>
                  <a:pt x="0" y="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35" name="Freeform 1207"/>
          <p:cNvSpPr>
            <a:spLocks/>
          </p:cNvSpPr>
          <p:nvPr/>
        </p:nvSpPr>
        <p:spPr bwMode="auto">
          <a:xfrm>
            <a:off x="7064454" y="2259542"/>
            <a:ext cx="133588" cy="83344"/>
          </a:xfrm>
          <a:custGeom>
            <a:avLst/>
            <a:gdLst>
              <a:gd name="T0" fmla="*/ 0 w 84"/>
              <a:gd name="T1" fmla="*/ 4 h 53"/>
              <a:gd name="T2" fmla="*/ 3 w 84"/>
              <a:gd name="T3" fmla="*/ 2 h 53"/>
              <a:gd name="T4" fmla="*/ 7 w 84"/>
              <a:gd name="T5" fmla="*/ 0 h 53"/>
              <a:gd name="T6" fmla="*/ 12 w 84"/>
              <a:gd name="T7" fmla="*/ 0 h 53"/>
              <a:gd name="T8" fmla="*/ 19 w 84"/>
              <a:gd name="T9" fmla="*/ 0 h 53"/>
              <a:gd name="T10" fmla="*/ 27 w 84"/>
              <a:gd name="T11" fmla="*/ 2 h 53"/>
              <a:gd name="T12" fmla="*/ 34 w 84"/>
              <a:gd name="T13" fmla="*/ 6 h 53"/>
              <a:gd name="T14" fmla="*/ 43 w 84"/>
              <a:gd name="T15" fmla="*/ 9 h 53"/>
              <a:gd name="T16" fmla="*/ 50 w 84"/>
              <a:gd name="T17" fmla="*/ 13 h 53"/>
              <a:gd name="T18" fmla="*/ 59 w 84"/>
              <a:gd name="T19" fmla="*/ 19 h 53"/>
              <a:gd name="T20" fmla="*/ 66 w 84"/>
              <a:gd name="T21" fmla="*/ 24 h 53"/>
              <a:gd name="T22" fmla="*/ 73 w 84"/>
              <a:gd name="T23" fmla="*/ 30 h 53"/>
              <a:gd name="T24" fmla="*/ 77 w 84"/>
              <a:gd name="T25" fmla="*/ 35 h 53"/>
              <a:gd name="T26" fmla="*/ 82 w 84"/>
              <a:gd name="T27" fmla="*/ 41 h 53"/>
              <a:gd name="T28" fmla="*/ 84 w 84"/>
              <a:gd name="T29" fmla="*/ 46 h 53"/>
              <a:gd name="T30" fmla="*/ 84 w 84"/>
              <a:gd name="T31" fmla="*/ 50 h 53"/>
              <a:gd name="T32" fmla="*/ 84 w 84"/>
              <a:gd name="T33" fmla="*/ 53 h 53"/>
              <a:gd name="T34" fmla="*/ 0 w 84"/>
              <a:gd name="T35" fmla="*/ 4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4" h="53">
                <a:moveTo>
                  <a:pt x="0" y="4"/>
                </a:moveTo>
                <a:lnTo>
                  <a:pt x="3" y="2"/>
                </a:lnTo>
                <a:lnTo>
                  <a:pt x="7" y="0"/>
                </a:lnTo>
                <a:lnTo>
                  <a:pt x="12" y="0"/>
                </a:lnTo>
                <a:lnTo>
                  <a:pt x="19" y="0"/>
                </a:lnTo>
                <a:lnTo>
                  <a:pt x="27" y="2"/>
                </a:lnTo>
                <a:lnTo>
                  <a:pt x="34" y="6"/>
                </a:lnTo>
                <a:lnTo>
                  <a:pt x="43" y="9"/>
                </a:lnTo>
                <a:lnTo>
                  <a:pt x="50" y="13"/>
                </a:lnTo>
                <a:lnTo>
                  <a:pt x="59" y="19"/>
                </a:lnTo>
                <a:lnTo>
                  <a:pt x="66" y="24"/>
                </a:lnTo>
                <a:lnTo>
                  <a:pt x="73" y="30"/>
                </a:lnTo>
                <a:lnTo>
                  <a:pt x="77" y="35"/>
                </a:lnTo>
                <a:lnTo>
                  <a:pt x="82" y="41"/>
                </a:lnTo>
                <a:lnTo>
                  <a:pt x="84" y="46"/>
                </a:lnTo>
                <a:lnTo>
                  <a:pt x="84" y="50"/>
                </a:lnTo>
                <a:lnTo>
                  <a:pt x="84" y="53"/>
                </a:lnTo>
                <a:lnTo>
                  <a:pt x="0" y="4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36" name="Freeform 1208"/>
          <p:cNvSpPr>
            <a:spLocks/>
          </p:cNvSpPr>
          <p:nvPr/>
        </p:nvSpPr>
        <p:spPr bwMode="auto">
          <a:xfrm>
            <a:off x="7064454" y="2339183"/>
            <a:ext cx="133588" cy="83343"/>
          </a:xfrm>
          <a:custGeom>
            <a:avLst/>
            <a:gdLst>
              <a:gd name="T0" fmla="*/ 0 w 84"/>
              <a:gd name="T1" fmla="*/ 53 h 53"/>
              <a:gd name="T2" fmla="*/ 0 w 84"/>
              <a:gd name="T3" fmla="*/ 49 h 53"/>
              <a:gd name="T4" fmla="*/ 0 w 84"/>
              <a:gd name="T5" fmla="*/ 46 h 53"/>
              <a:gd name="T6" fmla="*/ 3 w 84"/>
              <a:gd name="T7" fmla="*/ 40 h 53"/>
              <a:gd name="T8" fmla="*/ 7 w 84"/>
              <a:gd name="T9" fmla="*/ 35 h 53"/>
              <a:gd name="T10" fmla="*/ 12 w 84"/>
              <a:gd name="T11" fmla="*/ 29 h 53"/>
              <a:gd name="T12" fmla="*/ 18 w 84"/>
              <a:gd name="T13" fmla="*/ 24 h 53"/>
              <a:gd name="T14" fmla="*/ 25 w 84"/>
              <a:gd name="T15" fmla="*/ 18 h 53"/>
              <a:gd name="T16" fmla="*/ 34 w 84"/>
              <a:gd name="T17" fmla="*/ 14 h 53"/>
              <a:gd name="T18" fmla="*/ 43 w 84"/>
              <a:gd name="T19" fmla="*/ 9 h 53"/>
              <a:gd name="T20" fmla="*/ 50 w 84"/>
              <a:gd name="T21" fmla="*/ 5 h 53"/>
              <a:gd name="T22" fmla="*/ 59 w 84"/>
              <a:gd name="T23" fmla="*/ 2 h 53"/>
              <a:gd name="T24" fmla="*/ 66 w 84"/>
              <a:gd name="T25" fmla="*/ 0 h 53"/>
              <a:gd name="T26" fmla="*/ 71 w 84"/>
              <a:gd name="T27" fmla="*/ 0 h 53"/>
              <a:gd name="T28" fmla="*/ 77 w 84"/>
              <a:gd name="T29" fmla="*/ 0 h 53"/>
              <a:gd name="T30" fmla="*/ 80 w 84"/>
              <a:gd name="T31" fmla="*/ 2 h 53"/>
              <a:gd name="T32" fmla="*/ 84 w 84"/>
              <a:gd name="T33" fmla="*/ 3 h 53"/>
              <a:gd name="T34" fmla="*/ 0 w 84"/>
              <a:gd name="T35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4" h="53">
                <a:moveTo>
                  <a:pt x="0" y="53"/>
                </a:moveTo>
                <a:lnTo>
                  <a:pt x="0" y="49"/>
                </a:lnTo>
                <a:lnTo>
                  <a:pt x="0" y="46"/>
                </a:lnTo>
                <a:lnTo>
                  <a:pt x="3" y="40"/>
                </a:lnTo>
                <a:lnTo>
                  <a:pt x="7" y="35"/>
                </a:lnTo>
                <a:lnTo>
                  <a:pt x="12" y="29"/>
                </a:lnTo>
                <a:lnTo>
                  <a:pt x="18" y="24"/>
                </a:lnTo>
                <a:lnTo>
                  <a:pt x="25" y="18"/>
                </a:lnTo>
                <a:lnTo>
                  <a:pt x="34" y="14"/>
                </a:lnTo>
                <a:lnTo>
                  <a:pt x="43" y="9"/>
                </a:lnTo>
                <a:lnTo>
                  <a:pt x="50" y="5"/>
                </a:lnTo>
                <a:lnTo>
                  <a:pt x="59" y="2"/>
                </a:lnTo>
                <a:lnTo>
                  <a:pt x="66" y="0"/>
                </a:lnTo>
                <a:lnTo>
                  <a:pt x="71" y="0"/>
                </a:lnTo>
                <a:lnTo>
                  <a:pt x="77" y="0"/>
                </a:lnTo>
                <a:lnTo>
                  <a:pt x="80" y="2"/>
                </a:lnTo>
                <a:lnTo>
                  <a:pt x="84" y="3"/>
                </a:lnTo>
                <a:lnTo>
                  <a:pt x="0" y="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37" name="Freeform 1209"/>
          <p:cNvSpPr>
            <a:spLocks/>
          </p:cNvSpPr>
          <p:nvPr/>
        </p:nvSpPr>
        <p:spPr bwMode="auto">
          <a:xfrm>
            <a:off x="7064454" y="2339183"/>
            <a:ext cx="133588" cy="83343"/>
          </a:xfrm>
          <a:custGeom>
            <a:avLst/>
            <a:gdLst>
              <a:gd name="T0" fmla="*/ 0 w 84"/>
              <a:gd name="T1" fmla="*/ 53 h 53"/>
              <a:gd name="T2" fmla="*/ 0 w 84"/>
              <a:gd name="T3" fmla="*/ 49 h 53"/>
              <a:gd name="T4" fmla="*/ 0 w 84"/>
              <a:gd name="T5" fmla="*/ 46 h 53"/>
              <a:gd name="T6" fmla="*/ 3 w 84"/>
              <a:gd name="T7" fmla="*/ 40 h 53"/>
              <a:gd name="T8" fmla="*/ 7 w 84"/>
              <a:gd name="T9" fmla="*/ 35 h 53"/>
              <a:gd name="T10" fmla="*/ 12 w 84"/>
              <a:gd name="T11" fmla="*/ 29 h 53"/>
              <a:gd name="T12" fmla="*/ 18 w 84"/>
              <a:gd name="T13" fmla="*/ 24 h 53"/>
              <a:gd name="T14" fmla="*/ 25 w 84"/>
              <a:gd name="T15" fmla="*/ 18 h 53"/>
              <a:gd name="T16" fmla="*/ 34 w 84"/>
              <a:gd name="T17" fmla="*/ 14 h 53"/>
              <a:gd name="T18" fmla="*/ 43 w 84"/>
              <a:gd name="T19" fmla="*/ 9 h 53"/>
              <a:gd name="T20" fmla="*/ 50 w 84"/>
              <a:gd name="T21" fmla="*/ 5 h 53"/>
              <a:gd name="T22" fmla="*/ 59 w 84"/>
              <a:gd name="T23" fmla="*/ 2 h 53"/>
              <a:gd name="T24" fmla="*/ 66 w 84"/>
              <a:gd name="T25" fmla="*/ 0 h 53"/>
              <a:gd name="T26" fmla="*/ 71 w 84"/>
              <a:gd name="T27" fmla="*/ 0 h 53"/>
              <a:gd name="T28" fmla="*/ 77 w 84"/>
              <a:gd name="T29" fmla="*/ 0 h 53"/>
              <a:gd name="T30" fmla="*/ 80 w 84"/>
              <a:gd name="T31" fmla="*/ 2 h 53"/>
              <a:gd name="T32" fmla="*/ 84 w 84"/>
              <a:gd name="T33" fmla="*/ 3 h 53"/>
              <a:gd name="T34" fmla="*/ 0 w 84"/>
              <a:gd name="T35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4" h="53">
                <a:moveTo>
                  <a:pt x="0" y="53"/>
                </a:moveTo>
                <a:lnTo>
                  <a:pt x="0" y="49"/>
                </a:lnTo>
                <a:lnTo>
                  <a:pt x="0" y="46"/>
                </a:lnTo>
                <a:lnTo>
                  <a:pt x="3" y="40"/>
                </a:lnTo>
                <a:lnTo>
                  <a:pt x="7" y="35"/>
                </a:lnTo>
                <a:lnTo>
                  <a:pt x="12" y="29"/>
                </a:lnTo>
                <a:lnTo>
                  <a:pt x="18" y="24"/>
                </a:lnTo>
                <a:lnTo>
                  <a:pt x="25" y="18"/>
                </a:lnTo>
                <a:lnTo>
                  <a:pt x="34" y="14"/>
                </a:lnTo>
                <a:lnTo>
                  <a:pt x="43" y="9"/>
                </a:lnTo>
                <a:lnTo>
                  <a:pt x="50" y="5"/>
                </a:lnTo>
                <a:lnTo>
                  <a:pt x="59" y="2"/>
                </a:lnTo>
                <a:lnTo>
                  <a:pt x="66" y="0"/>
                </a:lnTo>
                <a:lnTo>
                  <a:pt x="71" y="0"/>
                </a:lnTo>
                <a:lnTo>
                  <a:pt x="77" y="0"/>
                </a:lnTo>
                <a:lnTo>
                  <a:pt x="80" y="2"/>
                </a:lnTo>
                <a:lnTo>
                  <a:pt x="84" y="3"/>
                </a:lnTo>
                <a:lnTo>
                  <a:pt x="0" y="53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38" name="Freeform 1210"/>
          <p:cNvSpPr>
            <a:spLocks/>
          </p:cNvSpPr>
          <p:nvPr/>
        </p:nvSpPr>
        <p:spPr bwMode="auto">
          <a:xfrm>
            <a:off x="7154823" y="2296583"/>
            <a:ext cx="86439" cy="90753"/>
          </a:xfrm>
          <a:custGeom>
            <a:avLst/>
            <a:gdLst>
              <a:gd name="T0" fmla="*/ 29 w 55"/>
              <a:gd name="T1" fmla="*/ 0 h 57"/>
              <a:gd name="T2" fmla="*/ 34 w 55"/>
              <a:gd name="T3" fmla="*/ 2 h 57"/>
              <a:gd name="T4" fmla="*/ 39 w 55"/>
              <a:gd name="T5" fmla="*/ 4 h 57"/>
              <a:gd name="T6" fmla="*/ 43 w 55"/>
              <a:gd name="T7" fmla="*/ 6 h 57"/>
              <a:gd name="T8" fmla="*/ 47 w 55"/>
              <a:gd name="T9" fmla="*/ 9 h 57"/>
              <a:gd name="T10" fmla="*/ 50 w 55"/>
              <a:gd name="T11" fmla="*/ 13 h 57"/>
              <a:gd name="T12" fmla="*/ 54 w 55"/>
              <a:gd name="T13" fmla="*/ 18 h 57"/>
              <a:gd name="T14" fmla="*/ 55 w 55"/>
              <a:gd name="T15" fmla="*/ 24 h 57"/>
              <a:gd name="T16" fmla="*/ 55 w 55"/>
              <a:gd name="T17" fmla="*/ 29 h 57"/>
              <a:gd name="T18" fmla="*/ 55 w 55"/>
              <a:gd name="T19" fmla="*/ 35 h 57"/>
              <a:gd name="T20" fmla="*/ 54 w 55"/>
              <a:gd name="T21" fmla="*/ 40 h 57"/>
              <a:gd name="T22" fmla="*/ 50 w 55"/>
              <a:gd name="T23" fmla="*/ 44 h 57"/>
              <a:gd name="T24" fmla="*/ 47 w 55"/>
              <a:gd name="T25" fmla="*/ 50 h 57"/>
              <a:gd name="T26" fmla="*/ 43 w 55"/>
              <a:gd name="T27" fmla="*/ 53 h 57"/>
              <a:gd name="T28" fmla="*/ 39 w 55"/>
              <a:gd name="T29" fmla="*/ 55 h 57"/>
              <a:gd name="T30" fmla="*/ 34 w 55"/>
              <a:gd name="T31" fmla="*/ 57 h 57"/>
              <a:gd name="T32" fmla="*/ 29 w 55"/>
              <a:gd name="T33" fmla="*/ 57 h 57"/>
              <a:gd name="T34" fmla="*/ 21 w 55"/>
              <a:gd name="T35" fmla="*/ 57 h 57"/>
              <a:gd name="T36" fmla="*/ 18 w 55"/>
              <a:gd name="T37" fmla="*/ 55 h 57"/>
              <a:gd name="T38" fmla="*/ 13 w 55"/>
              <a:gd name="T39" fmla="*/ 53 h 57"/>
              <a:gd name="T40" fmla="*/ 9 w 55"/>
              <a:gd name="T41" fmla="*/ 50 h 57"/>
              <a:gd name="T42" fmla="*/ 5 w 55"/>
              <a:gd name="T43" fmla="*/ 44 h 57"/>
              <a:gd name="T44" fmla="*/ 2 w 55"/>
              <a:gd name="T45" fmla="*/ 40 h 57"/>
              <a:gd name="T46" fmla="*/ 0 w 55"/>
              <a:gd name="T47" fmla="*/ 35 h 57"/>
              <a:gd name="T48" fmla="*/ 0 w 55"/>
              <a:gd name="T49" fmla="*/ 29 h 57"/>
              <a:gd name="T50" fmla="*/ 0 w 55"/>
              <a:gd name="T51" fmla="*/ 24 h 57"/>
              <a:gd name="T52" fmla="*/ 2 w 55"/>
              <a:gd name="T53" fmla="*/ 18 h 57"/>
              <a:gd name="T54" fmla="*/ 5 w 55"/>
              <a:gd name="T55" fmla="*/ 13 h 57"/>
              <a:gd name="T56" fmla="*/ 9 w 55"/>
              <a:gd name="T57" fmla="*/ 9 h 57"/>
              <a:gd name="T58" fmla="*/ 13 w 55"/>
              <a:gd name="T59" fmla="*/ 6 h 57"/>
              <a:gd name="T60" fmla="*/ 18 w 55"/>
              <a:gd name="T61" fmla="*/ 4 h 57"/>
              <a:gd name="T62" fmla="*/ 21 w 55"/>
              <a:gd name="T63" fmla="*/ 2 h 57"/>
              <a:gd name="T64" fmla="*/ 29 w 55"/>
              <a:gd name="T65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5" h="57">
                <a:moveTo>
                  <a:pt x="29" y="0"/>
                </a:moveTo>
                <a:lnTo>
                  <a:pt x="34" y="2"/>
                </a:lnTo>
                <a:lnTo>
                  <a:pt x="39" y="4"/>
                </a:lnTo>
                <a:lnTo>
                  <a:pt x="43" y="6"/>
                </a:lnTo>
                <a:lnTo>
                  <a:pt x="47" y="9"/>
                </a:lnTo>
                <a:lnTo>
                  <a:pt x="50" y="13"/>
                </a:lnTo>
                <a:lnTo>
                  <a:pt x="54" y="18"/>
                </a:lnTo>
                <a:lnTo>
                  <a:pt x="55" y="24"/>
                </a:lnTo>
                <a:lnTo>
                  <a:pt x="55" y="29"/>
                </a:lnTo>
                <a:lnTo>
                  <a:pt x="55" y="35"/>
                </a:lnTo>
                <a:lnTo>
                  <a:pt x="54" y="40"/>
                </a:lnTo>
                <a:lnTo>
                  <a:pt x="50" y="44"/>
                </a:lnTo>
                <a:lnTo>
                  <a:pt x="47" y="50"/>
                </a:lnTo>
                <a:lnTo>
                  <a:pt x="43" y="53"/>
                </a:lnTo>
                <a:lnTo>
                  <a:pt x="39" y="55"/>
                </a:lnTo>
                <a:lnTo>
                  <a:pt x="34" y="57"/>
                </a:lnTo>
                <a:lnTo>
                  <a:pt x="29" y="57"/>
                </a:lnTo>
                <a:lnTo>
                  <a:pt x="21" y="57"/>
                </a:lnTo>
                <a:lnTo>
                  <a:pt x="18" y="55"/>
                </a:lnTo>
                <a:lnTo>
                  <a:pt x="13" y="53"/>
                </a:lnTo>
                <a:lnTo>
                  <a:pt x="9" y="50"/>
                </a:lnTo>
                <a:lnTo>
                  <a:pt x="5" y="44"/>
                </a:lnTo>
                <a:lnTo>
                  <a:pt x="2" y="40"/>
                </a:lnTo>
                <a:lnTo>
                  <a:pt x="0" y="35"/>
                </a:lnTo>
                <a:lnTo>
                  <a:pt x="0" y="29"/>
                </a:lnTo>
                <a:lnTo>
                  <a:pt x="0" y="24"/>
                </a:lnTo>
                <a:lnTo>
                  <a:pt x="2" y="18"/>
                </a:lnTo>
                <a:lnTo>
                  <a:pt x="5" y="13"/>
                </a:lnTo>
                <a:lnTo>
                  <a:pt x="9" y="9"/>
                </a:lnTo>
                <a:lnTo>
                  <a:pt x="13" y="6"/>
                </a:lnTo>
                <a:lnTo>
                  <a:pt x="18" y="4"/>
                </a:lnTo>
                <a:lnTo>
                  <a:pt x="21" y="2"/>
                </a:lnTo>
                <a:lnTo>
                  <a:pt x="2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39" name="Freeform 1211"/>
          <p:cNvSpPr>
            <a:spLocks/>
          </p:cNvSpPr>
          <p:nvPr/>
        </p:nvSpPr>
        <p:spPr bwMode="auto">
          <a:xfrm>
            <a:off x="7154823" y="2296583"/>
            <a:ext cx="86439" cy="90753"/>
          </a:xfrm>
          <a:custGeom>
            <a:avLst/>
            <a:gdLst>
              <a:gd name="T0" fmla="*/ 29 w 55"/>
              <a:gd name="T1" fmla="*/ 0 h 57"/>
              <a:gd name="T2" fmla="*/ 34 w 55"/>
              <a:gd name="T3" fmla="*/ 2 h 57"/>
              <a:gd name="T4" fmla="*/ 39 w 55"/>
              <a:gd name="T5" fmla="*/ 4 h 57"/>
              <a:gd name="T6" fmla="*/ 43 w 55"/>
              <a:gd name="T7" fmla="*/ 6 h 57"/>
              <a:gd name="T8" fmla="*/ 47 w 55"/>
              <a:gd name="T9" fmla="*/ 9 h 57"/>
              <a:gd name="T10" fmla="*/ 50 w 55"/>
              <a:gd name="T11" fmla="*/ 13 h 57"/>
              <a:gd name="T12" fmla="*/ 54 w 55"/>
              <a:gd name="T13" fmla="*/ 18 h 57"/>
              <a:gd name="T14" fmla="*/ 55 w 55"/>
              <a:gd name="T15" fmla="*/ 24 h 57"/>
              <a:gd name="T16" fmla="*/ 55 w 55"/>
              <a:gd name="T17" fmla="*/ 29 h 57"/>
              <a:gd name="T18" fmla="*/ 55 w 55"/>
              <a:gd name="T19" fmla="*/ 35 h 57"/>
              <a:gd name="T20" fmla="*/ 54 w 55"/>
              <a:gd name="T21" fmla="*/ 40 h 57"/>
              <a:gd name="T22" fmla="*/ 50 w 55"/>
              <a:gd name="T23" fmla="*/ 44 h 57"/>
              <a:gd name="T24" fmla="*/ 47 w 55"/>
              <a:gd name="T25" fmla="*/ 50 h 57"/>
              <a:gd name="T26" fmla="*/ 43 w 55"/>
              <a:gd name="T27" fmla="*/ 53 h 57"/>
              <a:gd name="T28" fmla="*/ 39 w 55"/>
              <a:gd name="T29" fmla="*/ 55 h 57"/>
              <a:gd name="T30" fmla="*/ 34 w 55"/>
              <a:gd name="T31" fmla="*/ 57 h 57"/>
              <a:gd name="T32" fmla="*/ 29 w 55"/>
              <a:gd name="T33" fmla="*/ 57 h 57"/>
              <a:gd name="T34" fmla="*/ 21 w 55"/>
              <a:gd name="T35" fmla="*/ 57 h 57"/>
              <a:gd name="T36" fmla="*/ 18 w 55"/>
              <a:gd name="T37" fmla="*/ 55 h 57"/>
              <a:gd name="T38" fmla="*/ 13 w 55"/>
              <a:gd name="T39" fmla="*/ 53 h 57"/>
              <a:gd name="T40" fmla="*/ 9 w 55"/>
              <a:gd name="T41" fmla="*/ 50 h 57"/>
              <a:gd name="T42" fmla="*/ 5 w 55"/>
              <a:gd name="T43" fmla="*/ 44 h 57"/>
              <a:gd name="T44" fmla="*/ 2 w 55"/>
              <a:gd name="T45" fmla="*/ 40 h 57"/>
              <a:gd name="T46" fmla="*/ 0 w 55"/>
              <a:gd name="T47" fmla="*/ 35 h 57"/>
              <a:gd name="T48" fmla="*/ 0 w 55"/>
              <a:gd name="T49" fmla="*/ 29 h 57"/>
              <a:gd name="T50" fmla="*/ 0 w 55"/>
              <a:gd name="T51" fmla="*/ 24 h 57"/>
              <a:gd name="T52" fmla="*/ 2 w 55"/>
              <a:gd name="T53" fmla="*/ 18 h 57"/>
              <a:gd name="T54" fmla="*/ 5 w 55"/>
              <a:gd name="T55" fmla="*/ 13 h 57"/>
              <a:gd name="T56" fmla="*/ 9 w 55"/>
              <a:gd name="T57" fmla="*/ 9 h 57"/>
              <a:gd name="T58" fmla="*/ 13 w 55"/>
              <a:gd name="T59" fmla="*/ 6 h 57"/>
              <a:gd name="T60" fmla="*/ 18 w 55"/>
              <a:gd name="T61" fmla="*/ 4 h 57"/>
              <a:gd name="T62" fmla="*/ 21 w 55"/>
              <a:gd name="T63" fmla="*/ 2 h 57"/>
              <a:gd name="T64" fmla="*/ 29 w 55"/>
              <a:gd name="T65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5" h="57">
                <a:moveTo>
                  <a:pt x="29" y="0"/>
                </a:moveTo>
                <a:lnTo>
                  <a:pt x="34" y="2"/>
                </a:lnTo>
                <a:lnTo>
                  <a:pt x="39" y="4"/>
                </a:lnTo>
                <a:lnTo>
                  <a:pt x="43" y="6"/>
                </a:lnTo>
                <a:lnTo>
                  <a:pt x="47" y="9"/>
                </a:lnTo>
                <a:lnTo>
                  <a:pt x="50" y="13"/>
                </a:lnTo>
                <a:lnTo>
                  <a:pt x="54" y="18"/>
                </a:lnTo>
                <a:lnTo>
                  <a:pt x="55" y="24"/>
                </a:lnTo>
                <a:lnTo>
                  <a:pt x="55" y="29"/>
                </a:lnTo>
                <a:lnTo>
                  <a:pt x="55" y="35"/>
                </a:lnTo>
                <a:lnTo>
                  <a:pt x="54" y="40"/>
                </a:lnTo>
                <a:lnTo>
                  <a:pt x="50" y="44"/>
                </a:lnTo>
                <a:lnTo>
                  <a:pt x="47" y="50"/>
                </a:lnTo>
                <a:lnTo>
                  <a:pt x="43" y="53"/>
                </a:lnTo>
                <a:lnTo>
                  <a:pt x="39" y="55"/>
                </a:lnTo>
                <a:lnTo>
                  <a:pt x="34" y="57"/>
                </a:lnTo>
                <a:lnTo>
                  <a:pt x="29" y="57"/>
                </a:lnTo>
                <a:lnTo>
                  <a:pt x="21" y="57"/>
                </a:lnTo>
                <a:lnTo>
                  <a:pt x="18" y="55"/>
                </a:lnTo>
                <a:lnTo>
                  <a:pt x="13" y="53"/>
                </a:lnTo>
                <a:lnTo>
                  <a:pt x="9" y="50"/>
                </a:lnTo>
                <a:lnTo>
                  <a:pt x="5" y="44"/>
                </a:lnTo>
                <a:lnTo>
                  <a:pt x="2" y="40"/>
                </a:lnTo>
                <a:lnTo>
                  <a:pt x="0" y="35"/>
                </a:lnTo>
                <a:lnTo>
                  <a:pt x="0" y="29"/>
                </a:lnTo>
                <a:lnTo>
                  <a:pt x="0" y="24"/>
                </a:lnTo>
                <a:lnTo>
                  <a:pt x="2" y="18"/>
                </a:lnTo>
                <a:lnTo>
                  <a:pt x="5" y="13"/>
                </a:lnTo>
                <a:lnTo>
                  <a:pt x="9" y="9"/>
                </a:lnTo>
                <a:lnTo>
                  <a:pt x="13" y="6"/>
                </a:lnTo>
                <a:lnTo>
                  <a:pt x="18" y="4"/>
                </a:lnTo>
                <a:lnTo>
                  <a:pt x="21" y="2"/>
                </a:lnTo>
                <a:lnTo>
                  <a:pt x="29" y="0"/>
                </a:lnTo>
              </a:path>
            </a:pathLst>
          </a:custGeom>
          <a:noFill/>
          <a:ln w="3175">
            <a:solidFill>
              <a:srgbClr val="1F1A1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40" name="Freeform 1212"/>
          <p:cNvSpPr>
            <a:spLocks/>
          </p:cNvSpPr>
          <p:nvPr/>
        </p:nvSpPr>
        <p:spPr bwMode="auto">
          <a:xfrm>
            <a:off x="6260962" y="2541059"/>
            <a:ext cx="3929" cy="166688"/>
          </a:xfrm>
          <a:custGeom>
            <a:avLst/>
            <a:gdLst>
              <a:gd name="T0" fmla="*/ 2 w 3"/>
              <a:gd name="T1" fmla="*/ 105 h 105"/>
              <a:gd name="T2" fmla="*/ 3 w 3"/>
              <a:gd name="T3" fmla="*/ 105 h 105"/>
              <a:gd name="T4" fmla="*/ 3 w 3"/>
              <a:gd name="T5" fmla="*/ 0 h 105"/>
              <a:gd name="T6" fmla="*/ 0 w 3"/>
              <a:gd name="T7" fmla="*/ 0 h 105"/>
              <a:gd name="T8" fmla="*/ 0 w 3"/>
              <a:gd name="T9" fmla="*/ 105 h 105"/>
              <a:gd name="T10" fmla="*/ 2 w 3"/>
              <a:gd name="T11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105">
                <a:moveTo>
                  <a:pt x="2" y="105"/>
                </a:moveTo>
                <a:lnTo>
                  <a:pt x="3" y="105"/>
                </a:lnTo>
                <a:lnTo>
                  <a:pt x="3" y="0"/>
                </a:lnTo>
                <a:lnTo>
                  <a:pt x="0" y="0"/>
                </a:lnTo>
                <a:lnTo>
                  <a:pt x="0" y="105"/>
                </a:lnTo>
                <a:lnTo>
                  <a:pt x="2" y="105"/>
                </a:lnTo>
                <a:close/>
              </a:path>
            </a:pathLst>
          </a:custGeom>
          <a:solidFill>
            <a:srgbClr val="1F1A17"/>
          </a:solidFill>
          <a:ln w="9525" cmpd="sng">
            <a:solidFill>
              <a:srgbClr val="000000"/>
            </a:solidFill>
            <a:round/>
            <a:headEnd/>
            <a:tailEnd/>
          </a:ln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41" name="Freeform 1213"/>
          <p:cNvSpPr>
            <a:spLocks/>
          </p:cNvSpPr>
          <p:nvPr/>
        </p:nvSpPr>
        <p:spPr bwMode="auto">
          <a:xfrm>
            <a:off x="6225601" y="2663296"/>
            <a:ext cx="74652" cy="87049"/>
          </a:xfrm>
          <a:custGeom>
            <a:avLst/>
            <a:gdLst>
              <a:gd name="T0" fmla="*/ 24 w 47"/>
              <a:gd name="T1" fmla="*/ 55 h 55"/>
              <a:gd name="T2" fmla="*/ 47 w 47"/>
              <a:gd name="T3" fmla="*/ 0 h 55"/>
              <a:gd name="T4" fmla="*/ 47 w 47"/>
              <a:gd name="T5" fmla="*/ 0 h 55"/>
              <a:gd name="T6" fmla="*/ 45 w 47"/>
              <a:gd name="T7" fmla="*/ 2 h 55"/>
              <a:gd name="T8" fmla="*/ 43 w 47"/>
              <a:gd name="T9" fmla="*/ 2 h 55"/>
              <a:gd name="T10" fmla="*/ 41 w 47"/>
              <a:gd name="T11" fmla="*/ 2 h 55"/>
              <a:gd name="T12" fmla="*/ 40 w 47"/>
              <a:gd name="T13" fmla="*/ 4 h 55"/>
              <a:gd name="T14" fmla="*/ 40 w 47"/>
              <a:gd name="T15" fmla="*/ 4 h 55"/>
              <a:gd name="T16" fmla="*/ 38 w 47"/>
              <a:gd name="T17" fmla="*/ 4 h 55"/>
              <a:gd name="T18" fmla="*/ 36 w 47"/>
              <a:gd name="T19" fmla="*/ 4 h 55"/>
              <a:gd name="T20" fmla="*/ 34 w 47"/>
              <a:gd name="T21" fmla="*/ 4 h 55"/>
              <a:gd name="T22" fmla="*/ 34 w 47"/>
              <a:gd name="T23" fmla="*/ 6 h 55"/>
              <a:gd name="T24" fmla="*/ 32 w 47"/>
              <a:gd name="T25" fmla="*/ 6 h 55"/>
              <a:gd name="T26" fmla="*/ 31 w 47"/>
              <a:gd name="T27" fmla="*/ 6 h 55"/>
              <a:gd name="T28" fmla="*/ 29 w 47"/>
              <a:gd name="T29" fmla="*/ 6 h 55"/>
              <a:gd name="T30" fmla="*/ 27 w 47"/>
              <a:gd name="T31" fmla="*/ 6 h 55"/>
              <a:gd name="T32" fmla="*/ 27 w 47"/>
              <a:gd name="T33" fmla="*/ 6 h 55"/>
              <a:gd name="T34" fmla="*/ 25 w 47"/>
              <a:gd name="T35" fmla="*/ 6 h 55"/>
              <a:gd name="T36" fmla="*/ 24 w 47"/>
              <a:gd name="T37" fmla="*/ 6 h 55"/>
              <a:gd name="T38" fmla="*/ 22 w 47"/>
              <a:gd name="T39" fmla="*/ 6 h 55"/>
              <a:gd name="T40" fmla="*/ 20 w 47"/>
              <a:gd name="T41" fmla="*/ 6 h 55"/>
              <a:gd name="T42" fmla="*/ 20 w 47"/>
              <a:gd name="T43" fmla="*/ 6 h 55"/>
              <a:gd name="T44" fmla="*/ 18 w 47"/>
              <a:gd name="T45" fmla="*/ 6 h 55"/>
              <a:gd name="T46" fmla="*/ 16 w 47"/>
              <a:gd name="T47" fmla="*/ 6 h 55"/>
              <a:gd name="T48" fmla="*/ 15 w 47"/>
              <a:gd name="T49" fmla="*/ 6 h 55"/>
              <a:gd name="T50" fmla="*/ 15 w 47"/>
              <a:gd name="T51" fmla="*/ 6 h 55"/>
              <a:gd name="T52" fmla="*/ 13 w 47"/>
              <a:gd name="T53" fmla="*/ 4 h 55"/>
              <a:gd name="T54" fmla="*/ 11 w 47"/>
              <a:gd name="T55" fmla="*/ 4 h 55"/>
              <a:gd name="T56" fmla="*/ 9 w 47"/>
              <a:gd name="T57" fmla="*/ 4 h 55"/>
              <a:gd name="T58" fmla="*/ 7 w 47"/>
              <a:gd name="T59" fmla="*/ 4 h 55"/>
              <a:gd name="T60" fmla="*/ 7 w 47"/>
              <a:gd name="T61" fmla="*/ 4 h 55"/>
              <a:gd name="T62" fmla="*/ 6 w 47"/>
              <a:gd name="T63" fmla="*/ 2 h 55"/>
              <a:gd name="T64" fmla="*/ 4 w 47"/>
              <a:gd name="T65" fmla="*/ 2 h 55"/>
              <a:gd name="T66" fmla="*/ 2 w 47"/>
              <a:gd name="T67" fmla="*/ 2 h 55"/>
              <a:gd name="T68" fmla="*/ 0 w 47"/>
              <a:gd name="T69" fmla="*/ 0 h 55"/>
              <a:gd name="T70" fmla="*/ 24 w 47"/>
              <a:gd name="T71" fmla="*/ 55 h 55"/>
              <a:gd name="T72" fmla="*/ 24 w 47"/>
              <a:gd name="T7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7" h="55">
                <a:moveTo>
                  <a:pt x="24" y="55"/>
                </a:moveTo>
                <a:lnTo>
                  <a:pt x="47" y="0"/>
                </a:lnTo>
                <a:lnTo>
                  <a:pt x="47" y="0"/>
                </a:lnTo>
                <a:lnTo>
                  <a:pt x="45" y="2"/>
                </a:lnTo>
                <a:lnTo>
                  <a:pt x="43" y="2"/>
                </a:lnTo>
                <a:lnTo>
                  <a:pt x="41" y="2"/>
                </a:lnTo>
                <a:lnTo>
                  <a:pt x="40" y="4"/>
                </a:lnTo>
                <a:lnTo>
                  <a:pt x="40" y="4"/>
                </a:lnTo>
                <a:lnTo>
                  <a:pt x="38" y="4"/>
                </a:lnTo>
                <a:lnTo>
                  <a:pt x="36" y="4"/>
                </a:lnTo>
                <a:lnTo>
                  <a:pt x="34" y="4"/>
                </a:lnTo>
                <a:lnTo>
                  <a:pt x="34" y="6"/>
                </a:lnTo>
                <a:lnTo>
                  <a:pt x="32" y="6"/>
                </a:lnTo>
                <a:lnTo>
                  <a:pt x="31" y="6"/>
                </a:lnTo>
                <a:lnTo>
                  <a:pt x="29" y="6"/>
                </a:lnTo>
                <a:lnTo>
                  <a:pt x="27" y="6"/>
                </a:lnTo>
                <a:lnTo>
                  <a:pt x="27" y="6"/>
                </a:lnTo>
                <a:lnTo>
                  <a:pt x="25" y="6"/>
                </a:lnTo>
                <a:lnTo>
                  <a:pt x="24" y="6"/>
                </a:lnTo>
                <a:lnTo>
                  <a:pt x="22" y="6"/>
                </a:lnTo>
                <a:lnTo>
                  <a:pt x="20" y="6"/>
                </a:lnTo>
                <a:lnTo>
                  <a:pt x="20" y="6"/>
                </a:lnTo>
                <a:lnTo>
                  <a:pt x="18" y="6"/>
                </a:lnTo>
                <a:lnTo>
                  <a:pt x="16" y="6"/>
                </a:lnTo>
                <a:lnTo>
                  <a:pt x="15" y="6"/>
                </a:lnTo>
                <a:lnTo>
                  <a:pt x="15" y="6"/>
                </a:lnTo>
                <a:lnTo>
                  <a:pt x="13" y="4"/>
                </a:lnTo>
                <a:lnTo>
                  <a:pt x="11" y="4"/>
                </a:lnTo>
                <a:lnTo>
                  <a:pt x="9" y="4"/>
                </a:lnTo>
                <a:lnTo>
                  <a:pt x="7" y="4"/>
                </a:lnTo>
                <a:lnTo>
                  <a:pt x="7" y="4"/>
                </a:lnTo>
                <a:lnTo>
                  <a:pt x="6" y="2"/>
                </a:lnTo>
                <a:lnTo>
                  <a:pt x="4" y="2"/>
                </a:lnTo>
                <a:lnTo>
                  <a:pt x="2" y="2"/>
                </a:lnTo>
                <a:lnTo>
                  <a:pt x="0" y="0"/>
                </a:lnTo>
                <a:lnTo>
                  <a:pt x="24" y="55"/>
                </a:lnTo>
                <a:lnTo>
                  <a:pt x="24" y="5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42" name="Freeform 1214"/>
          <p:cNvSpPr>
            <a:spLocks/>
          </p:cNvSpPr>
          <p:nvPr/>
        </p:nvSpPr>
        <p:spPr bwMode="auto">
          <a:xfrm>
            <a:off x="7198043" y="2541059"/>
            <a:ext cx="3929" cy="166688"/>
          </a:xfrm>
          <a:custGeom>
            <a:avLst/>
            <a:gdLst>
              <a:gd name="T0" fmla="*/ 2 w 3"/>
              <a:gd name="T1" fmla="*/ 105 h 105"/>
              <a:gd name="T2" fmla="*/ 3 w 3"/>
              <a:gd name="T3" fmla="*/ 105 h 105"/>
              <a:gd name="T4" fmla="*/ 3 w 3"/>
              <a:gd name="T5" fmla="*/ 0 h 105"/>
              <a:gd name="T6" fmla="*/ 0 w 3"/>
              <a:gd name="T7" fmla="*/ 0 h 105"/>
              <a:gd name="T8" fmla="*/ 0 w 3"/>
              <a:gd name="T9" fmla="*/ 105 h 105"/>
              <a:gd name="T10" fmla="*/ 2 w 3"/>
              <a:gd name="T11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105">
                <a:moveTo>
                  <a:pt x="2" y="105"/>
                </a:moveTo>
                <a:lnTo>
                  <a:pt x="3" y="105"/>
                </a:lnTo>
                <a:lnTo>
                  <a:pt x="3" y="0"/>
                </a:lnTo>
                <a:lnTo>
                  <a:pt x="0" y="0"/>
                </a:lnTo>
                <a:lnTo>
                  <a:pt x="0" y="105"/>
                </a:lnTo>
                <a:lnTo>
                  <a:pt x="2" y="105"/>
                </a:lnTo>
                <a:close/>
              </a:path>
            </a:pathLst>
          </a:custGeom>
          <a:solidFill>
            <a:srgbClr val="1F1A17"/>
          </a:solidFill>
          <a:ln w="9525" cmpd="sng">
            <a:solidFill>
              <a:srgbClr val="000000"/>
            </a:solidFill>
            <a:round/>
            <a:headEnd/>
            <a:tailEnd/>
          </a:ln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43" name="Freeform 1215"/>
          <p:cNvSpPr>
            <a:spLocks/>
          </p:cNvSpPr>
          <p:nvPr/>
        </p:nvSpPr>
        <p:spPr bwMode="auto">
          <a:xfrm>
            <a:off x="7166610" y="2663296"/>
            <a:ext cx="70723" cy="87049"/>
          </a:xfrm>
          <a:custGeom>
            <a:avLst/>
            <a:gdLst>
              <a:gd name="T0" fmla="*/ 22 w 45"/>
              <a:gd name="T1" fmla="*/ 55 h 55"/>
              <a:gd name="T2" fmla="*/ 45 w 45"/>
              <a:gd name="T3" fmla="*/ 0 h 55"/>
              <a:gd name="T4" fmla="*/ 45 w 45"/>
              <a:gd name="T5" fmla="*/ 0 h 55"/>
              <a:gd name="T6" fmla="*/ 43 w 45"/>
              <a:gd name="T7" fmla="*/ 2 h 55"/>
              <a:gd name="T8" fmla="*/ 41 w 45"/>
              <a:gd name="T9" fmla="*/ 2 h 55"/>
              <a:gd name="T10" fmla="*/ 40 w 45"/>
              <a:gd name="T11" fmla="*/ 2 h 55"/>
              <a:gd name="T12" fmla="*/ 40 w 45"/>
              <a:gd name="T13" fmla="*/ 4 h 55"/>
              <a:gd name="T14" fmla="*/ 38 w 45"/>
              <a:gd name="T15" fmla="*/ 4 h 55"/>
              <a:gd name="T16" fmla="*/ 36 w 45"/>
              <a:gd name="T17" fmla="*/ 4 h 55"/>
              <a:gd name="T18" fmla="*/ 34 w 45"/>
              <a:gd name="T19" fmla="*/ 4 h 55"/>
              <a:gd name="T20" fmla="*/ 34 w 45"/>
              <a:gd name="T21" fmla="*/ 4 h 55"/>
              <a:gd name="T22" fmla="*/ 32 w 45"/>
              <a:gd name="T23" fmla="*/ 6 h 55"/>
              <a:gd name="T24" fmla="*/ 31 w 45"/>
              <a:gd name="T25" fmla="*/ 6 h 55"/>
              <a:gd name="T26" fmla="*/ 29 w 45"/>
              <a:gd name="T27" fmla="*/ 6 h 55"/>
              <a:gd name="T28" fmla="*/ 27 w 45"/>
              <a:gd name="T29" fmla="*/ 6 h 55"/>
              <a:gd name="T30" fmla="*/ 27 w 45"/>
              <a:gd name="T31" fmla="*/ 6 h 55"/>
              <a:gd name="T32" fmla="*/ 25 w 45"/>
              <a:gd name="T33" fmla="*/ 6 h 55"/>
              <a:gd name="T34" fmla="*/ 23 w 45"/>
              <a:gd name="T35" fmla="*/ 6 h 55"/>
              <a:gd name="T36" fmla="*/ 22 w 45"/>
              <a:gd name="T37" fmla="*/ 6 h 55"/>
              <a:gd name="T38" fmla="*/ 20 w 45"/>
              <a:gd name="T39" fmla="*/ 6 h 55"/>
              <a:gd name="T40" fmla="*/ 20 w 45"/>
              <a:gd name="T41" fmla="*/ 6 h 55"/>
              <a:gd name="T42" fmla="*/ 18 w 45"/>
              <a:gd name="T43" fmla="*/ 6 h 55"/>
              <a:gd name="T44" fmla="*/ 16 w 45"/>
              <a:gd name="T45" fmla="*/ 6 h 55"/>
              <a:gd name="T46" fmla="*/ 14 w 45"/>
              <a:gd name="T47" fmla="*/ 6 h 55"/>
              <a:gd name="T48" fmla="*/ 14 w 45"/>
              <a:gd name="T49" fmla="*/ 6 h 55"/>
              <a:gd name="T50" fmla="*/ 13 w 45"/>
              <a:gd name="T51" fmla="*/ 6 h 55"/>
              <a:gd name="T52" fmla="*/ 11 w 45"/>
              <a:gd name="T53" fmla="*/ 4 h 55"/>
              <a:gd name="T54" fmla="*/ 9 w 45"/>
              <a:gd name="T55" fmla="*/ 4 h 55"/>
              <a:gd name="T56" fmla="*/ 7 w 45"/>
              <a:gd name="T57" fmla="*/ 4 h 55"/>
              <a:gd name="T58" fmla="*/ 7 w 45"/>
              <a:gd name="T59" fmla="*/ 4 h 55"/>
              <a:gd name="T60" fmla="*/ 6 w 45"/>
              <a:gd name="T61" fmla="*/ 4 h 55"/>
              <a:gd name="T62" fmla="*/ 4 w 45"/>
              <a:gd name="T63" fmla="*/ 2 h 55"/>
              <a:gd name="T64" fmla="*/ 2 w 45"/>
              <a:gd name="T65" fmla="*/ 2 h 55"/>
              <a:gd name="T66" fmla="*/ 0 w 45"/>
              <a:gd name="T67" fmla="*/ 2 h 55"/>
              <a:gd name="T68" fmla="*/ 0 w 45"/>
              <a:gd name="T69" fmla="*/ 0 h 55"/>
              <a:gd name="T70" fmla="*/ 22 w 45"/>
              <a:gd name="T71" fmla="*/ 55 h 55"/>
              <a:gd name="T72" fmla="*/ 22 w 45"/>
              <a:gd name="T7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5" h="55">
                <a:moveTo>
                  <a:pt x="22" y="55"/>
                </a:moveTo>
                <a:lnTo>
                  <a:pt x="45" y="0"/>
                </a:lnTo>
                <a:lnTo>
                  <a:pt x="45" y="0"/>
                </a:lnTo>
                <a:lnTo>
                  <a:pt x="43" y="2"/>
                </a:lnTo>
                <a:lnTo>
                  <a:pt x="41" y="2"/>
                </a:lnTo>
                <a:lnTo>
                  <a:pt x="40" y="2"/>
                </a:lnTo>
                <a:lnTo>
                  <a:pt x="40" y="4"/>
                </a:lnTo>
                <a:lnTo>
                  <a:pt x="38" y="4"/>
                </a:lnTo>
                <a:lnTo>
                  <a:pt x="36" y="4"/>
                </a:lnTo>
                <a:lnTo>
                  <a:pt x="34" y="4"/>
                </a:lnTo>
                <a:lnTo>
                  <a:pt x="34" y="4"/>
                </a:lnTo>
                <a:lnTo>
                  <a:pt x="32" y="6"/>
                </a:lnTo>
                <a:lnTo>
                  <a:pt x="31" y="6"/>
                </a:lnTo>
                <a:lnTo>
                  <a:pt x="29" y="6"/>
                </a:lnTo>
                <a:lnTo>
                  <a:pt x="27" y="6"/>
                </a:lnTo>
                <a:lnTo>
                  <a:pt x="27" y="6"/>
                </a:lnTo>
                <a:lnTo>
                  <a:pt x="25" y="6"/>
                </a:lnTo>
                <a:lnTo>
                  <a:pt x="23" y="6"/>
                </a:lnTo>
                <a:lnTo>
                  <a:pt x="22" y="6"/>
                </a:lnTo>
                <a:lnTo>
                  <a:pt x="20" y="6"/>
                </a:lnTo>
                <a:lnTo>
                  <a:pt x="20" y="6"/>
                </a:lnTo>
                <a:lnTo>
                  <a:pt x="18" y="6"/>
                </a:lnTo>
                <a:lnTo>
                  <a:pt x="16" y="6"/>
                </a:lnTo>
                <a:lnTo>
                  <a:pt x="14" y="6"/>
                </a:lnTo>
                <a:lnTo>
                  <a:pt x="14" y="6"/>
                </a:lnTo>
                <a:lnTo>
                  <a:pt x="13" y="6"/>
                </a:lnTo>
                <a:lnTo>
                  <a:pt x="11" y="4"/>
                </a:lnTo>
                <a:lnTo>
                  <a:pt x="9" y="4"/>
                </a:lnTo>
                <a:lnTo>
                  <a:pt x="7" y="4"/>
                </a:lnTo>
                <a:lnTo>
                  <a:pt x="7" y="4"/>
                </a:lnTo>
                <a:lnTo>
                  <a:pt x="6" y="4"/>
                </a:lnTo>
                <a:lnTo>
                  <a:pt x="4" y="2"/>
                </a:lnTo>
                <a:lnTo>
                  <a:pt x="2" y="2"/>
                </a:lnTo>
                <a:lnTo>
                  <a:pt x="0" y="2"/>
                </a:lnTo>
                <a:lnTo>
                  <a:pt x="0" y="0"/>
                </a:lnTo>
                <a:lnTo>
                  <a:pt x="22" y="55"/>
                </a:lnTo>
                <a:lnTo>
                  <a:pt x="22" y="5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44" name="Freeform 1216"/>
          <p:cNvSpPr>
            <a:spLocks/>
          </p:cNvSpPr>
          <p:nvPr/>
        </p:nvSpPr>
        <p:spPr bwMode="auto">
          <a:xfrm>
            <a:off x="6451521" y="2996671"/>
            <a:ext cx="7858" cy="416719"/>
          </a:xfrm>
          <a:custGeom>
            <a:avLst/>
            <a:gdLst>
              <a:gd name="T0" fmla="*/ 3 w 5"/>
              <a:gd name="T1" fmla="*/ 262 h 262"/>
              <a:gd name="T2" fmla="*/ 5 w 5"/>
              <a:gd name="T3" fmla="*/ 262 h 262"/>
              <a:gd name="T4" fmla="*/ 5 w 5"/>
              <a:gd name="T5" fmla="*/ 0 h 262"/>
              <a:gd name="T6" fmla="*/ 0 w 5"/>
              <a:gd name="T7" fmla="*/ 0 h 262"/>
              <a:gd name="T8" fmla="*/ 0 w 5"/>
              <a:gd name="T9" fmla="*/ 262 h 262"/>
              <a:gd name="T10" fmla="*/ 3 w 5"/>
              <a:gd name="T11" fmla="*/ 262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" h="262">
                <a:moveTo>
                  <a:pt x="3" y="262"/>
                </a:moveTo>
                <a:lnTo>
                  <a:pt x="5" y="262"/>
                </a:lnTo>
                <a:lnTo>
                  <a:pt x="5" y="0"/>
                </a:lnTo>
                <a:lnTo>
                  <a:pt x="0" y="0"/>
                </a:lnTo>
                <a:lnTo>
                  <a:pt x="0" y="262"/>
                </a:lnTo>
                <a:lnTo>
                  <a:pt x="3" y="262"/>
                </a:lnTo>
                <a:close/>
              </a:path>
            </a:pathLst>
          </a:custGeom>
          <a:solidFill>
            <a:srgbClr val="1F1A17"/>
          </a:solidFill>
          <a:ln w="9525" cmpd="sng">
            <a:solidFill>
              <a:srgbClr val="000000"/>
            </a:solidFill>
            <a:round/>
            <a:headEnd/>
            <a:tailEnd/>
          </a:ln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45" name="Freeform 1217"/>
          <p:cNvSpPr>
            <a:spLocks/>
          </p:cNvSpPr>
          <p:nvPr/>
        </p:nvSpPr>
        <p:spPr bwMode="auto">
          <a:xfrm>
            <a:off x="6420088" y="3372645"/>
            <a:ext cx="70723" cy="85196"/>
          </a:xfrm>
          <a:custGeom>
            <a:avLst/>
            <a:gdLst>
              <a:gd name="T0" fmla="*/ 23 w 45"/>
              <a:gd name="T1" fmla="*/ 53 h 53"/>
              <a:gd name="T2" fmla="*/ 45 w 45"/>
              <a:gd name="T3" fmla="*/ 0 h 53"/>
              <a:gd name="T4" fmla="*/ 45 w 45"/>
              <a:gd name="T5" fmla="*/ 0 h 53"/>
              <a:gd name="T6" fmla="*/ 43 w 45"/>
              <a:gd name="T7" fmla="*/ 0 h 53"/>
              <a:gd name="T8" fmla="*/ 43 w 45"/>
              <a:gd name="T9" fmla="*/ 0 h 53"/>
              <a:gd name="T10" fmla="*/ 41 w 45"/>
              <a:gd name="T11" fmla="*/ 1 h 53"/>
              <a:gd name="T12" fmla="*/ 39 w 45"/>
              <a:gd name="T13" fmla="*/ 1 h 53"/>
              <a:gd name="T14" fmla="*/ 37 w 45"/>
              <a:gd name="T15" fmla="*/ 1 h 53"/>
              <a:gd name="T16" fmla="*/ 36 w 45"/>
              <a:gd name="T17" fmla="*/ 3 h 53"/>
              <a:gd name="T18" fmla="*/ 36 w 45"/>
              <a:gd name="T19" fmla="*/ 3 h 53"/>
              <a:gd name="T20" fmla="*/ 34 w 45"/>
              <a:gd name="T21" fmla="*/ 3 h 53"/>
              <a:gd name="T22" fmla="*/ 32 w 45"/>
              <a:gd name="T23" fmla="*/ 3 h 53"/>
              <a:gd name="T24" fmla="*/ 30 w 45"/>
              <a:gd name="T25" fmla="*/ 3 h 53"/>
              <a:gd name="T26" fmla="*/ 30 w 45"/>
              <a:gd name="T27" fmla="*/ 5 h 53"/>
              <a:gd name="T28" fmla="*/ 29 w 45"/>
              <a:gd name="T29" fmla="*/ 5 h 53"/>
              <a:gd name="T30" fmla="*/ 27 w 45"/>
              <a:gd name="T31" fmla="*/ 5 h 53"/>
              <a:gd name="T32" fmla="*/ 25 w 45"/>
              <a:gd name="T33" fmla="*/ 5 h 53"/>
              <a:gd name="T34" fmla="*/ 23 w 45"/>
              <a:gd name="T35" fmla="*/ 5 h 53"/>
              <a:gd name="T36" fmla="*/ 23 w 45"/>
              <a:gd name="T37" fmla="*/ 5 h 53"/>
              <a:gd name="T38" fmla="*/ 21 w 45"/>
              <a:gd name="T39" fmla="*/ 5 h 53"/>
              <a:gd name="T40" fmla="*/ 20 w 45"/>
              <a:gd name="T41" fmla="*/ 5 h 53"/>
              <a:gd name="T42" fmla="*/ 18 w 45"/>
              <a:gd name="T43" fmla="*/ 5 h 53"/>
              <a:gd name="T44" fmla="*/ 16 w 45"/>
              <a:gd name="T45" fmla="*/ 5 h 53"/>
              <a:gd name="T46" fmla="*/ 16 w 45"/>
              <a:gd name="T47" fmla="*/ 5 h 53"/>
              <a:gd name="T48" fmla="*/ 14 w 45"/>
              <a:gd name="T49" fmla="*/ 3 h 53"/>
              <a:gd name="T50" fmla="*/ 12 w 45"/>
              <a:gd name="T51" fmla="*/ 3 h 53"/>
              <a:gd name="T52" fmla="*/ 11 w 45"/>
              <a:gd name="T53" fmla="*/ 3 h 53"/>
              <a:gd name="T54" fmla="*/ 9 w 45"/>
              <a:gd name="T55" fmla="*/ 3 h 53"/>
              <a:gd name="T56" fmla="*/ 9 w 45"/>
              <a:gd name="T57" fmla="*/ 3 h 53"/>
              <a:gd name="T58" fmla="*/ 7 w 45"/>
              <a:gd name="T59" fmla="*/ 1 h 53"/>
              <a:gd name="T60" fmla="*/ 5 w 45"/>
              <a:gd name="T61" fmla="*/ 1 h 53"/>
              <a:gd name="T62" fmla="*/ 3 w 45"/>
              <a:gd name="T63" fmla="*/ 1 h 53"/>
              <a:gd name="T64" fmla="*/ 3 w 45"/>
              <a:gd name="T65" fmla="*/ 0 h 53"/>
              <a:gd name="T66" fmla="*/ 2 w 45"/>
              <a:gd name="T67" fmla="*/ 0 h 53"/>
              <a:gd name="T68" fmla="*/ 0 w 45"/>
              <a:gd name="T69" fmla="*/ 0 h 53"/>
              <a:gd name="T70" fmla="*/ 23 w 45"/>
              <a:gd name="T71" fmla="*/ 53 h 53"/>
              <a:gd name="T72" fmla="*/ 23 w 45"/>
              <a:gd name="T7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5" h="53">
                <a:moveTo>
                  <a:pt x="23" y="53"/>
                </a:moveTo>
                <a:lnTo>
                  <a:pt x="45" y="0"/>
                </a:lnTo>
                <a:lnTo>
                  <a:pt x="45" y="0"/>
                </a:lnTo>
                <a:lnTo>
                  <a:pt x="43" y="0"/>
                </a:lnTo>
                <a:lnTo>
                  <a:pt x="43" y="0"/>
                </a:lnTo>
                <a:lnTo>
                  <a:pt x="41" y="1"/>
                </a:lnTo>
                <a:lnTo>
                  <a:pt x="39" y="1"/>
                </a:lnTo>
                <a:lnTo>
                  <a:pt x="37" y="1"/>
                </a:lnTo>
                <a:lnTo>
                  <a:pt x="36" y="3"/>
                </a:lnTo>
                <a:lnTo>
                  <a:pt x="36" y="3"/>
                </a:lnTo>
                <a:lnTo>
                  <a:pt x="34" y="3"/>
                </a:lnTo>
                <a:lnTo>
                  <a:pt x="32" y="3"/>
                </a:lnTo>
                <a:lnTo>
                  <a:pt x="30" y="3"/>
                </a:lnTo>
                <a:lnTo>
                  <a:pt x="30" y="5"/>
                </a:lnTo>
                <a:lnTo>
                  <a:pt x="29" y="5"/>
                </a:lnTo>
                <a:lnTo>
                  <a:pt x="27" y="5"/>
                </a:lnTo>
                <a:lnTo>
                  <a:pt x="25" y="5"/>
                </a:lnTo>
                <a:lnTo>
                  <a:pt x="23" y="5"/>
                </a:lnTo>
                <a:lnTo>
                  <a:pt x="23" y="5"/>
                </a:lnTo>
                <a:lnTo>
                  <a:pt x="21" y="5"/>
                </a:lnTo>
                <a:lnTo>
                  <a:pt x="20" y="5"/>
                </a:lnTo>
                <a:lnTo>
                  <a:pt x="18" y="5"/>
                </a:lnTo>
                <a:lnTo>
                  <a:pt x="16" y="5"/>
                </a:lnTo>
                <a:lnTo>
                  <a:pt x="16" y="5"/>
                </a:lnTo>
                <a:lnTo>
                  <a:pt x="14" y="3"/>
                </a:lnTo>
                <a:lnTo>
                  <a:pt x="12" y="3"/>
                </a:lnTo>
                <a:lnTo>
                  <a:pt x="11" y="3"/>
                </a:lnTo>
                <a:lnTo>
                  <a:pt x="9" y="3"/>
                </a:lnTo>
                <a:lnTo>
                  <a:pt x="9" y="3"/>
                </a:lnTo>
                <a:lnTo>
                  <a:pt x="7" y="1"/>
                </a:lnTo>
                <a:lnTo>
                  <a:pt x="5" y="1"/>
                </a:lnTo>
                <a:lnTo>
                  <a:pt x="3" y="1"/>
                </a:lnTo>
                <a:lnTo>
                  <a:pt x="3" y="0"/>
                </a:lnTo>
                <a:lnTo>
                  <a:pt x="2" y="0"/>
                </a:lnTo>
                <a:lnTo>
                  <a:pt x="0" y="0"/>
                </a:lnTo>
                <a:lnTo>
                  <a:pt x="23" y="53"/>
                </a:lnTo>
                <a:lnTo>
                  <a:pt x="23" y="53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46" name="Freeform 1218"/>
          <p:cNvSpPr>
            <a:spLocks/>
          </p:cNvSpPr>
          <p:nvPr/>
        </p:nvSpPr>
        <p:spPr bwMode="auto">
          <a:xfrm>
            <a:off x="5048846" y="4046803"/>
            <a:ext cx="2408515" cy="22225"/>
          </a:xfrm>
          <a:custGeom>
            <a:avLst/>
            <a:gdLst>
              <a:gd name="T0" fmla="*/ 1517 w 1517"/>
              <a:gd name="T1" fmla="*/ 7 h 14"/>
              <a:gd name="T2" fmla="*/ 1517 w 1517"/>
              <a:gd name="T3" fmla="*/ 0 h 14"/>
              <a:gd name="T4" fmla="*/ 0 w 1517"/>
              <a:gd name="T5" fmla="*/ 0 h 14"/>
              <a:gd name="T6" fmla="*/ 0 w 1517"/>
              <a:gd name="T7" fmla="*/ 14 h 14"/>
              <a:gd name="T8" fmla="*/ 1517 w 1517"/>
              <a:gd name="T9" fmla="*/ 14 h 14"/>
              <a:gd name="T10" fmla="*/ 1517 w 1517"/>
              <a:gd name="T11" fmla="*/ 7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17" h="14">
                <a:moveTo>
                  <a:pt x="1517" y="7"/>
                </a:moveTo>
                <a:lnTo>
                  <a:pt x="1517" y="0"/>
                </a:lnTo>
                <a:lnTo>
                  <a:pt x="0" y="0"/>
                </a:lnTo>
                <a:lnTo>
                  <a:pt x="0" y="14"/>
                </a:lnTo>
                <a:lnTo>
                  <a:pt x="1517" y="14"/>
                </a:lnTo>
                <a:lnTo>
                  <a:pt x="1517" y="7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47" name="Line 1219"/>
          <p:cNvSpPr>
            <a:spLocks noChangeShapeType="1"/>
          </p:cNvSpPr>
          <p:nvPr/>
        </p:nvSpPr>
        <p:spPr bwMode="auto">
          <a:xfrm>
            <a:off x="7970104" y="3407834"/>
            <a:ext cx="0" cy="642674"/>
          </a:xfrm>
          <a:prstGeom prst="line">
            <a:avLst/>
          </a:prstGeom>
          <a:noFill/>
          <a:ln w="6350">
            <a:solidFill>
              <a:srgbClr val="1F1A1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48" name="Rectangle 1220"/>
          <p:cNvSpPr>
            <a:spLocks noChangeArrowheads="1"/>
          </p:cNvSpPr>
          <p:nvPr/>
        </p:nvSpPr>
        <p:spPr bwMode="auto">
          <a:xfrm>
            <a:off x="5227618" y="1787261"/>
            <a:ext cx="35747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062"/>
            <a:r>
              <a:rPr kumimoji="1" lang="de-DE">
                <a:solidFill>
                  <a:srgbClr val="000000"/>
                </a:solidFill>
                <a:latin typeface="Arial" pitchFamily="34" charset="0"/>
              </a:rPr>
              <a:t>coal</a:t>
            </a:r>
            <a:endParaRPr kumimoji="1" lang="de-DE">
              <a:latin typeface="Arial" pitchFamily="34" charset="0"/>
            </a:endParaRPr>
          </a:p>
        </p:txBody>
      </p:sp>
      <p:sp>
        <p:nvSpPr>
          <p:cNvPr id="535749" name="Rectangle 1221"/>
          <p:cNvSpPr>
            <a:spLocks noChangeArrowheads="1"/>
          </p:cNvSpPr>
          <p:nvPr/>
        </p:nvSpPr>
        <p:spPr bwMode="auto">
          <a:xfrm>
            <a:off x="6038969" y="1787261"/>
            <a:ext cx="63639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062"/>
            <a:r>
              <a:rPr kumimoji="1" lang="de-DE">
                <a:solidFill>
                  <a:srgbClr val="000000"/>
                </a:solidFill>
                <a:latin typeface="Arial" pitchFamily="34" charset="0"/>
              </a:rPr>
              <a:t>nuclear</a:t>
            </a:r>
            <a:endParaRPr kumimoji="1" lang="de-DE">
              <a:latin typeface="Arial" pitchFamily="34" charset="0"/>
            </a:endParaRPr>
          </a:p>
        </p:txBody>
      </p:sp>
      <p:sp>
        <p:nvSpPr>
          <p:cNvPr id="535750" name="Rectangle 1222"/>
          <p:cNvSpPr>
            <a:spLocks noChangeArrowheads="1"/>
          </p:cNvSpPr>
          <p:nvPr/>
        </p:nvSpPr>
        <p:spPr bwMode="auto">
          <a:xfrm>
            <a:off x="7042845" y="1787261"/>
            <a:ext cx="4969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062"/>
            <a:r>
              <a:rPr kumimoji="1" lang="de-DE">
                <a:solidFill>
                  <a:srgbClr val="000000"/>
                </a:solidFill>
                <a:latin typeface="Arial" pitchFamily="34" charset="0"/>
              </a:rPr>
              <a:t>hydro</a:t>
            </a:r>
            <a:endParaRPr kumimoji="1" lang="de-DE">
              <a:latin typeface="Arial" pitchFamily="34" charset="0"/>
            </a:endParaRPr>
          </a:p>
        </p:txBody>
      </p:sp>
      <p:sp>
        <p:nvSpPr>
          <p:cNvPr id="535751" name="Freeform 1223"/>
          <p:cNvSpPr>
            <a:spLocks/>
          </p:cNvSpPr>
          <p:nvPr/>
        </p:nvSpPr>
        <p:spPr bwMode="auto">
          <a:xfrm>
            <a:off x="8068331" y="1981730"/>
            <a:ext cx="78581" cy="596371"/>
          </a:xfrm>
          <a:custGeom>
            <a:avLst/>
            <a:gdLst>
              <a:gd name="T0" fmla="*/ 0 w 50"/>
              <a:gd name="T1" fmla="*/ 376 h 376"/>
              <a:gd name="T2" fmla="*/ 50 w 50"/>
              <a:gd name="T3" fmla="*/ 376 h 376"/>
              <a:gd name="T4" fmla="*/ 30 w 50"/>
              <a:gd name="T5" fmla="*/ 0 h 376"/>
              <a:gd name="T6" fmla="*/ 18 w 50"/>
              <a:gd name="T7" fmla="*/ 0 h 376"/>
              <a:gd name="T8" fmla="*/ 0 w 50"/>
              <a:gd name="T9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" h="376">
                <a:moveTo>
                  <a:pt x="0" y="376"/>
                </a:moveTo>
                <a:lnTo>
                  <a:pt x="50" y="376"/>
                </a:lnTo>
                <a:lnTo>
                  <a:pt x="30" y="0"/>
                </a:lnTo>
                <a:lnTo>
                  <a:pt x="18" y="0"/>
                </a:lnTo>
                <a:lnTo>
                  <a:pt x="0" y="376"/>
                </a:lnTo>
              </a:path>
            </a:pathLst>
          </a:custGeom>
          <a:solidFill>
            <a:srgbClr val="FFFFFF"/>
          </a:solidFill>
          <a:ln w="31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52" name="Freeform 1224"/>
          <p:cNvSpPr>
            <a:spLocks/>
          </p:cNvSpPr>
          <p:nvPr/>
        </p:nvSpPr>
        <p:spPr bwMode="auto">
          <a:xfrm>
            <a:off x="7977963" y="2578100"/>
            <a:ext cx="3929" cy="166688"/>
          </a:xfrm>
          <a:custGeom>
            <a:avLst/>
            <a:gdLst>
              <a:gd name="T0" fmla="*/ 1 w 3"/>
              <a:gd name="T1" fmla="*/ 105 h 105"/>
              <a:gd name="T2" fmla="*/ 3 w 3"/>
              <a:gd name="T3" fmla="*/ 105 h 105"/>
              <a:gd name="T4" fmla="*/ 3 w 3"/>
              <a:gd name="T5" fmla="*/ 0 h 105"/>
              <a:gd name="T6" fmla="*/ 0 w 3"/>
              <a:gd name="T7" fmla="*/ 0 h 105"/>
              <a:gd name="T8" fmla="*/ 0 w 3"/>
              <a:gd name="T9" fmla="*/ 105 h 105"/>
              <a:gd name="T10" fmla="*/ 1 w 3"/>
              <a:gd name="T11" fmla="*/ 105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105">
                <a:moveTo>
                  <a:pt x="1" y="105"/>
                </a:moveTo>
                <a:lnTo>
                  <a:pt x="3" y="105"/>
                </a:lnTo>
                <a:lnTo>
                  <a:pt x="3" y="0"/>
                </a:lnTo>
                <a:lnTo>
                  <a:pt x="0" y="0"/>
                </a:lnTo>
                <a:lnTo>
                  <a:pt x="0" y="105"/>
                </a:lnTo>
                <a:lnTo>
                  <a:pt x="1" y="105"/>
                </a:lnTo>
                <a:close/>
              </a:path>
            </a:pathLst>
          </a:custGeom>
          <a:solidFill>
            <a:srgbClr val="1F1A17"/>
          </a:solidFill>
          <a:ln w="9525" cmpd="sng">
            <a:solidFill>
              <a:srgbClr val="000000"/>
            </a:solidFill>
            <a:round/>
            <a:headEnd/>
            <a:tailEnd/>
          </a:ln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53" name="Freeform 1225"/>
          <p:cNvSpPr>
            <a:spLocks/>
          </p:cNvSpPr>
          <p:nvPr/>
        </p:nvSpPr>
        <p:spPr bwMode="auto">
          <a:xfrm>
            <a:off x="7771686" y="2318808"/>
            <a:ext cx="418446" cy="259292"/>
          </a:xfrm>
          <a:custGeom>
            <a:avLst/>
            <a:gdLst>
              <a:gd name="T0" fmla="*/ 211 w 263"/>
              <a:gd name="T1" fmla="*/ 55 h 163"/>
              <a:gd name="T2" fmla="*/ 263 w 263"/>
              <a:gd name="T3" fmla="*/ 2 h 163"/>
              <a:gd name="T4" fmla="*/ 263 w 263"/>
              <a:gd name="T5" fmla="*/ 163 h 163"/>
              <a:gd name="T6" fmla="*/ 231 w 263"/>
              <a:gd name="T7" fmla="*/ 163 h 163"/>
              <a:gd name="T8" fmla="*/ 197 w 263"/>
              <a:gd name="T9" fmla="*/ 163 h 163"/>
              <a:gd name="T10" fmla="*/ 164 w 263"/>
              <a:gd name="T11" fmla="*/ 163 h 163"/>
              <a:gd name="T12" fmla="*/ 130 w 263"/>
              <a:gd name="T13" fmla="*/ 163 h 163"/>
              <a:gd name="T14" fmla="*/ 98 w 263"/>
              <a:gd name="T15" fmla="*/ 163 h 163"/>
              <a:gd name="T16" fmla="*/ 64 w 263"/>
              <a:gd name="T17" fmla="*/ 163 h 163"/>
              <a:gd name="T18" fmla="*/ 32 w 263"/>
              <a:gd name="T19" fmla="*/ 163 h 163"/>
              <a:gd name="T20" fmla="*/ 0 w 263"/>
              <a:gd name="T21" fmla="*/ 163 h 163"/>
              <a:gd name="T22" fmla="*/ 0 w 263"/>
              <a:gd name="T23" fmla="*/ 57 h 163"/>
              <a:gd name="T24" fmla="*/ 54 w 263"/>
              <a:gd name="T25" fmla="*/ 2 h 163"/>
              <a:gd name="T26" fmla="*/ 52 w 263"/>
              <a:gd name="T27" fmla="*/ 55 h 163"/>
              <a:gd name="T28" fmla="*/ 105 w 263"/>
              <a:gd name="T29" fmla="*/ 0 h 163"/>
              <a:gd name="T30" fmla="*/ 105 w 263"/>
              <a:gd name="T31" fmla="*/ 55 h 163"/>
              <a:gd name="T32" fmla="*/ 157 w 263"/>
              <a:gd name="T33" fmla="*/ 2 h 163"/>
              <a:gd name="T34" fmla="*/ 157 w 263"/>
              <a:gd name="T35" fmla="*/ 55 h 163"/>
              <a:gd name="T36" fmla="*/ 211 w 263"/>
              <a:gd name="T37" fmla="*/ 2 h 163"/>
              <a:gd name="T38" fmla="*/ 211 w 263"/>
              <a:gd name="T39" fmla="*/ 55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63" h="163">
                <a:moveTo>
                  <a:pt x="211" y="55"/>
                </a:moveTo>
                <a:lnTo>
                  <a:pt x="263" y="2"/>
                </a:lnTo>
                <a:lnTo>
                  <a:pt x="263" y="163"/>
                </a:lnTo>
                <a:lnTo>
                  <a:pt x="231" y="163"/>
                </a:lnTo>
                <a:lnTo>
                  <a:pt x="197" y="163"/>
                </a:lnTo>
                <a:lnTo>
                  <a:pt x="164" y="163"/>
                </a:lnTo>
                <a:lnTo>
                  <a:pt x="130" y="163"/>
                </a:lnTo>
                <a:lnTo>
                  <a:pt x="98" y="163"/>
                </a:lnTo>
                <a:lnTo>
                  <a:pt x="64" y="163"/>
                </a:lnTo>
                <a:lnTo>
                  <a:pt x="32" y="163"/>
                </a:lnTo>
                <a:lnTo>
                  <a:pt x="0" y="163"/>
                </a:lnTo>
                <a:lnTo>
                  <a:pt x="0" y="57"/>
                </a:lnTo>
                <a:lnTo>
                  <a:pt x="54" y="2"/>
                </a:lnTo>
                <a:lnTo>
                  <a:pt x="52" y="55"/>
                </a:lnTo>
                <a:lnTo>
                  <a:pt x="105" y="0"/>
                </a:lnTo>
                <a:lnTo>
                  <a:pt x="105" y="55"/>
                </a:lnTo>
                <a:lnTo>
                  <a:pt x="157" y="2"/>
                </a:lnTo>
                <a:lnTo>
                  <a:pt x="157" y="55"/>
                </a:lnTo>
                <a:lnTo>
                  <a:pt x="211" y="2"/>
                </a:lnTo>
                <a:lnTo>
                  <a:pt x="211" y="55"/>
                </a:lnTo>
              </a:path>
            </a:pathLst>
          </a:custGeom>
          <a:solidFill>
            <a:srgbClr val="FFFFFF"/>
          </a:solidFill>
          <a:ln w="3175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54" name="Freeform 1226"/>
          <p:cNvSpPr>
            <a:spLocks/>
          </p:cNvSpPr>
          <p:nvPr/>
        </p:nvSpPr>
        <p:spPr bwMode="auto">
          <a:xfrm>
            <a:off x="7936706" y="2667000"/>
            <a:ext cx="72688" cy="87049"/>
          </a:xfrm>
          <a:custGeom>
            <a:avLst/>
            <a:gdLst>
              <a:gd name="T0" fmla="*/ 23 w 45"/>
              <a:gd name="T1" fmla="*/ 55 h 55"/>
              <a:gd name="T2" fmla="*/ 45 w 45"/>
              <a:gd name="T3" fmla="*/ 0 h 55"/>
              <a:gd name="T4" fmla="*/ 45 w 45"/>
              <a:gd name="T5" fmla="*/ 0 h 55"/>
              <a:gd name="T6" fmla="*/ 45 w 45"/>
              <a:gd name="T7" fmla="*/ 2 h 55"/>
              <a:gd name="T8" fmla="*/ 43 w 45"/>
              <a:gd name="T9" fmla="*/ 2 h 55"/>
              <a:gd name="T10" fmla="*/ 41 w 45"/>
              <a:gd name="T11" fmla="*/ 2 h 55"/>
              <a:gd name="T12" fmla="*/ 40 w 45"/>
              <a:gd name="T13" fmla="*/ 4 h 55"/>
              <a:gd name="T14" fmla="*/ 38 w 45"/>
              <a:gd name="T15" fmla="*/ 4 h 55"/>
              <a:gd name="T16" fmla="*/ 38 w 45"/>
              <a:gd name="T17" fmla="*/ 4 h 55"/>
              <a:gd name="T18" fmla="*/ 36 w 45"/>
              <a:gd name="T19" fmla="*/ 4 h 55"/>
              <a:gd name="T20" fmla="*/ 34 w 45"/>
              <a:gd name="T21" fmla="*/ 4 h 55"/>
              <a:gd name="T22" fmla="*/ 32 w 45"/>
              <a:gd name="T23" fmla="*/ 6 h 55"/>
              <a:gd name="T24" fmla="*/ 32 w 45"/>
              <a:gd name="T25" fmla="*/ 6 h 55"/>
              <a:gd name="T26" fmla="*/ 31 w 45"/>
              <a:gd name="T27" fmla="*/ 6 h 55"/>
              <a:gd name="T28" fmla="*/ 29 w 45"/>
              <a:gd name="T29" fmla="*/ 6 h 55"/>
              <a:gd name="T30" fmla="*/ 27 w 45"/>
              <a:gd name="T31" fmla="*/ 6 h 55"/>
              <a:gd name="T32" fmla="*/ 25 w 45"/>
              <a:gd name="T33" fmla="*/ 6 h 55"/>
              <a:gd name="T34" fmla="*/ 25 w 45"/>
              <a:gd name="T35" fmla="*/ 6 h 55"/>
              <a:gd name="T36" fmla="*/ 23 w 45"/>
              <a:gd name="T37" fmla="*/ 6 h 55"/>
              <a:gd name="T38" fmla="*/ 22 w 45"/>
              <a:gd name="T39" fmla="*/ 6 h 55"/>
              <a:gd name="T40" fmla="*/ 20 w 45"/>
              <a:gd name="T41" fmla="*/ 6 h 55"/>
              <a:gd name="T42" fmla="*/ 18 w 45"/>
              <a:gd name="T43" fmla="*/ 6 h 55"/>
              <a:gd name="T44" fmla="*/ 18 w 45"/>
              <a:gd name="T45" fmla="*/ 6 h 55"/>
              <a:gd name="T46" fmla="*/ 16 w 45"/>
              <a:gd name="T47" fmla="*/ 6 h 55"/>
              <a:gd name="T48" fmla="*/ 15 w 45"/>
              <a:gd name="T49" fmla="*/ 6 h 55"/>
              <a:gd name="T50" fmla="*/ 13 w 45"/>
              <a:gd name="T51" fmla="*/ 6 h 55"/>
              <a:gd name="T52" fmla="*/ 13 w 45"/>
              <a:gd name="T53" fmla="*/ 4 h 55"/>
              <a:gd name="T54" fmla="*/ 11 w 45"/>
              <a:gd name="T55" fmla="*/ 4 h 55"/>
              <a:gd name="T56" fmla="*/ 9 w 45"/>
              <a:gd name="T57" fmla="*/ 4 h 55"/>
              <a:gd name="T58" fmla="*/ 7 w 45"/>
              <a:gd name="T59" fmla="*/ 4 h 55"/>
              <a:gd name="T60" fmla="*/ 6 w 45"/>
              <a:gd name="T61" fmla="*/ 4 h 55"/>
              <a:gd name="T62" fmla="*/ 6 w 45"/>
              <a:gd name="T63" fmla="*/ 2 h 55"/>
              <a:gd name="T64" fmla="*/ 4 w 45"/>
              <a:gd name="T65" fmla="*/ 2 h 55"/>
              <a:gd name="T66" fmla="*/ 2 w 45"/>
              <a:gd name="T67" fmla="*/ 2 h 55"/>
              <a:gd name="T68" fmla="*/ 0 w 45"/>
              <a:gd name="T69" fmla="*/ 0 h 55"/>
              <a:gd name="T70" fmla="*/ 23 w 45"/>
              <a:gd name="T71" fmla="*/ 55 h 55"/>
              <a:gd name="T72" fmla="*/ 23 w 45"/>
              <a:gd name="T7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5" h="55">
                <a:moveTo>
                  <a:pt x="23" y="55"/>
                </a:moveTo>
                <a:lnTo>
                  <a:pt x="45" y="0"/>
                </a:lnTo>
                <a:lnTo>
                  <a:pt x="45" y="0"/>
                </a:lnTo>
                <a:lnTo>
                  <a:pt x="45" y="2"/>
                </a:lnTo>
                <a:lnTo>
                  <a:pt x="43" y="2"/>
                </a:lnTo>
                <a:lnTo>
                  <a:pt x="41" y="2"/>
                </a:lnTo>
                <a:lnTo>
                  <a:pt x="40" y="4"/>
                </a:lnTo>
                <a:lnTo>
                  <a:pt x="38" y="4"/>
                </a:lnTo>
                <a:lnTo>
                  <a:pt x="38" y="4"/>
                </a:lnTo>
                <a:lnTo>
                  <a:pt x="36" y="4"/>
                </a:lnTo>
                <a:lnTo>
                  <a:pt x="34" y="4"/>
                </a:lnTo>
                <a:lnTo>
                  <a:pt x="32" y="6"/>
                </a:lnTo>
                <a:lnTo>
                  <a:pt x="32" y="6"/>
                </a:lnTo>
                <a:lnTo>
                  <a:pt x="31" y="6"/>
                </a:lnTo>
                <a:lnTo>
                  <a:pt x="29" y="6"/>
                </a:lnTo>
                <a:lnTo>
                  <a:pt x="27" y="6"/>
                </a:lnTo>
                <a:lnTo>
                  <a:pt x="25" y="6"/>
                </a:lnTo>
                <a:lnTo>
                  <a:pt x="25" y="6"/>
                </a:lnTo>
                <a:lnTo>
                  <a:pt x="23" y="6"/>
                </a:lnTo>
                <a:lnTo>
                  <a:pt x="22" y="6"/>
                </a:lnTo>
                <a:lnTo>
                  <a:pt x="20" y="6"/>
                </a:lnTo>
                <a:lnTo>
                  <a:pt x="18" y="6"/>
                </a:lnTo>
                <a:lnTo>
                  <a:pt x="18" y="6"/>
                </a:lnTo>
                <a:lnTo>
                  <a:pt x="16" y="6"/>
                </a:lnTo>
                <a:lnTo>
                  <a:pt x="15" y="6"/>
                </a:lnTo>
                <a:lnTo>
                  <a:pt x="13" y="6"/>
                </a:lnTo>
                <a:lnTo>
                  <a:pt x="13" y="4"/>
                </a:lnTo>
                <a:lnTo>
                  <a:pt x="11" y="4"/>
                </a:lnTo>
                <a:lnTo>
                  <a:pt x="9" y="4"/>
                </a:lnTo>
                <a:lnTo>
                  <a:pt x="7" y="4"/>
                </a:lnTo>
                <a:lnTo>
                  <a:pt x="6" y="4"/>
                </a:lnTo>
                <a:lnTo>
                  <a:pt x="6" y="2"/>
                </a:lnTo>
                <a:lnTo>
                  <a:pt x="4" y="2"/>
                </a:lnTo>
                <a:lnTo>
                  <a:pt x="2" y="2"/>
                </a:lnTo>
                <a:lnTo>
                  <a:pt x="0" y="0"/>
                </a:lnTo>
                <a:lnTo>
                  <a:pt x="23" y="55"/>
                </a:lnTo>
                <a:lnTo>
                  <a:pt x="23" y="5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77" tIns="55189" rIns="110377" bIns="55189"/>
          <a:lstStyle/>
          <a:p>
            <a:endParaRPr lang="de-DE"/>
          </a:p>
        </p:txBody>
      </p:sp>
      <p:sp>
        <p:nvSpPr>
          <p:cNvPr id="535755" name="Rectangle 1227"/>
          <p:cNvSpPr>
            <a:spLocks noChangeArrowheads="1"/>
          </p:cNvSpPr>
          <p:nvPr/>
        </p:nvSpPr>
        <p:spPr bwMode="auto">
          <a:xfrm>
            <a:off x="7671496" y="1778001"/>
            <a:ext cx="12423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062"/>
            <a:r>
              <a:rPr kumimoji="1" lang="de-DE">
                <a:solidFill>
                  <a:srgbClr val="000000"/>
                </a:solidFill>
                <a:latin typeface="Arial" pitchFamily="34" charset="0"/>
              </a:rPr>
              <a:t>gas and steam</a:t>
            </a:r>
            <a:endParaRPr kumimoji="1" lang="de-DE">
              <a:latin typeface="Arial" pitchFamily="34" charset="0"/>
            </a:endParaRPr>
          </a:p>
        </p:txBody>
      </p:sp>
      <p:sp>
        <p:nvSpPr>
          <p:cNvPr id="535756" name="Text Box 1228"/>
          <p:cNvSpPr txBox="1">
            <a:spLocks noChangeArrowheads="1"/>
          </p:cNvSpPr>
          <p:nvPr/>
        </p:nvSpPr>
        <p:spPr bwMode="auto">
          <a:xfrm>
            <a:off x="6638151" y="6604529"/>
            <a:ext cx="2923223" cy="246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7" tIns="45718" rIns="91437" bIns="45718">
            <a:spAutoFit/>
          </a:bodyPr>
          <a:lstStyle>
            <a:lvl1pPr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413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57238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136650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514475" defTabSz="7572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971675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428875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886075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343275" defTabSz="7572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de-DE" sz="1000">
                <a:solidFill>
                  <a:srgbClr val="000099"/>
                </a:solidFill>
                <a:latin typeface="Arial" pitchFamily="34" charset="0"/>
              </a:rPr>
              <a:t>Ref: Prof. Dr. J. Schmid. ISET Kassel</a:t>
            </a:r>
            <a:endParaRPr lang="de-DE" sz="12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85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722313"/>
            <a:ext cx="11318875" cy="627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7" name="Textfeld 2"/>
          <p:cNvSpPr txBox="1">
            <a:spLocks noChangeArrowheads="1"/>
          </p:cNvSpPr>
          <p:nvPr/>
        </p:nvSpPr>
        <p:spPr bwMode="auto">
          <a:xfrm>
            <a:off x="3497263" y="7148513"/>
            <a:ext cx="2876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b="0" i="1"/>
              <a:t>J- P- da Costa, Uni Kassel, KDEE</a:t>
            </a:r>
          </a:p>
        </p:txBody>
      </p:sp>
      <p:sp>
        <p:nvSpPr>
          <p:cNvPr id="47109" name="Textfeld 3"/>
          <p:cNvSpPr txBox="1">
            <a:spLocks noChangeArrowheads="1"/>
          </p:cNvSpPr>
          <p:nvPr/>
        </p:nvSpPr>
        <p:spPr bwMode="auto">
          <a:xfrm>
            <a:off x="7026275" y="6596063"/>
            <a:ext cx="3913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b="0" i="1">
                <a:solidFill>
                  <a:srgbClr val="000000"/>
                </a:solidFill>
              </a:rPr>
              <a:t>J. P.  da Costa et. al.: Uni Kassel, KDEE, 2011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544513" y="227013"/>
            <a:ext cx="9056687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ctr"/>
          <a:lstStyle>
            <a:lvl1pPr defTabSz="1103313"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 defTabSz="1103313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 defTabSz="1103313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 defTabSz="1103313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 defTabSz="1103313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kumimoji="1" lang="de-DE" sz="2400" dirty="0">
                <a:solidFill>
                  <a:srgbClr val="3A5FC3"/>
                </a:solidFill>
                <a:cs typeface="Arial" charset="0"/>
              </a:rPr>
              <a:t>3. </a:t>
            </a:r>
            <a:r>
              <a:rPr lang="de-DE" sz="2400" dirty="0">
                <a:cs typeface="Arial" charset="0"/>
              </a:rPr>
              <a:t>System Problems </a:t>
            </a:r>
            <a:r>
              <a:rPr lang="de-DE" sz="2400" dirty="0" err="1">
                <a:cs typeface="Arial" charset="0"/>
              </a:rPr>
              <a:t>and</a:t>
            </a:r>
            <a:r>
              <a:rPr lang="de-DE" sz="2400" dirty="0">
                <a:cs typeface="Arial" charset="0"/>
              </a:rPr>
              <a:t> Power Electronic Solutions</a:t>
            </a:r>
            <a:endParaRPr kumimoji="1" lang="de-DE" sz="2400" dirty="0">
              <a:solidFill>
                <a:srgbClr val="3A5FC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30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4000500"/>
            <a:ext cx="2832100" cy="23114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Inhaltsplatzhalter 2"/>
          <p:cNvSpPr>
            <a:spLocks noGrp="1"/>
          </p:cNvSpPr>
          <p:nvPr>
            <p:ph idx="1"/>
          </p:nvPr>
        </p:nvSpPr>
        <p:spPr>
          <a:xfrm>
            <a:off x="652463" y="1031875"/>
            <a:ext cx="9578975" cy="349885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de-DE" sz="2400" dirty="0" smtClean="0">
                <a:latin typeface="Arial" charset="0"/>
                <a:cs typeface="Arial" charset="0"/>
              </a:rPr>
              <a:t>Power </a:t>
            </a:r>
            <a:r>
              <a:rPr lang="de-DE" sz="2400" dirty="0" err="1" smtClean="0">
                <a:latin typeface="Arial" charset="0"/>
                <a:cs typeface="Arial" charset="0"/>
              </a:rPr>
              <a:t>electroncis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based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voltage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control</a:t>
            </a:r>
            <a:r>
              <a:rPr lang="de-DE" sz="2400" dirty="0" smtClean="0">
                <a:latin typeface="Arial" charset="0"/>
                <a:cs typeface="Arial" charset="0"/>
              </a:rPr>
              <a:t> in </a:t>
            </a:r>
            <a:r>
              <a:rPr lang="de-DE" sz="2400" dirty="0" err="1" smtClean="0">
                <a:latin typeface="Arial" charset="0"/>
                <a:cs typeface="Arial" charset="0"/>
              </a:rPr>
              <a:t>distribution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grids</a:t>
            </a:r>
            <a:endParaRPr lang="de-DE" sz="2400" dirty="0" smtClean="0"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de-DE" sz="2400" dirty="0" err="1" smtClean="0">
                <a:latin typeface="Arial" charset="0"/>
                <a:cs typeface="Arial" charset="0"/>
              </a:rPr>
              <a:t>opens</a:t>
            </a:r>
            <a:r>
              <a:rPr lang="de-DE" sz="2400" dirty="0" smtClean="0">
                <a:latin typeface="Arial" charset="0"/>
                <a:cs typeface="Arial" charset="0"/>
              </a:rPr>
              <a:t> a </a:t>
            </a:r>
            <a:r>
              <a:rPr lang="de-DE" sz="2400" dirty="0" err="1" smtClean="0">
                <a:latin typeface="Arial" charset="0"/>
                <a:cs typeface="Arial" charset="0"/>
              </a:rPr>
              <a:t>new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huge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market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for</a:t>
            </a:r>
            <a:r>
              <a:rPr lang="de-DE" sz="2400" dirty="0" smtClean="0">
                <a:latin typeface="Arial" charset="0"/>
                <a:cs typeface="Arial" charset="0"/>
              </a:rPr>
              <a:t> power </a:t>
            </a:r>
            <a:r>
              <a:rPr lang="de-DE" sz="2400" dirty="0" err="1" smtClean="0">
                <a:latin typeface="Arial" charset="0"/>
                <a:cs typeface="Arial" charset="0"/>
              </a:rPr>
              <a:t>electronics</a:t>
            </a:r>
            <a:r>
              <a:rPr lang="de-DE" sz="2000" dirty="0" smtClean="0">
                <a:latin typeface="Arial" charset="0"/>
                <a:cs typeface="Arial" charset="0"/>
              </a:rPr>
              <a:t/>
            </a:r>
            <a:br>
              <a:rPr lang="de-DE" sz="2000" dirty="0" smtClean="0">
                <a:latin typeface="Arial" charset="0"/>
                <a:cs typeface="Arial" charset="0"/>
              </a:rPr>
            </a:br>
            <a:r>
              <a:rPr lang="de-DE" dirty="0" smtClean="0">
                <a:latin typeface="Arial" charset="0"/>
                <a:cs typeface="Arial" charset="0"/>
              </a:rPr>
              <a:t/>
            </a:r>
            <a:br>
              <a:rPr lang="de-DE" dirty="0" smtClean="0">
                <a:latin typeface="Arial" charset="0"/>
                <a:cs typeface="Arial" charset="0"/>
              </a:rPr>
            </a:br>
            <a:endParaRPr lang="de-DE" dirty="0" smtClean="0">
              <a:latin typeface="Arial" charset="0"/>
              <a:cs typeface="Arial" charset="0"/>
            </a:endParaRPr>
          </a:p>
        </p:txBody>
      </p:sp>
      <p:pic>
        <p:nvPicPr>
          <p:cNvPr id="48132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7124700"/>
            <a:ext cx="973138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Rechteck 20"/>
          <p:cNvSpPr>
            <a:spLocks noChangeArrowheads="1"/>
          </p:cNvSpPr>
          <p:nvPr/>
        </p:nvSpPr>
        <p:spPr bwMode="auto">
          <a:xfrm>
            <a:off x="1520825" y="6448425"/>
            <a:ext cx="3568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>
                <a:solidFill>
                  <a:srgbClr val="000000"/>
                </a:solidFill>
                <a:cs typeface="Arial" charset="0"/>
              </a:rPr>
              <a:t>Intelligent unified power controlling  substation (UPFC) in the LV grid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8134" name="Rechteck 25"/>
          <p:cNvSpPr>
            <a:spLocks noChangeArrowheads="1"/>
          </p:cNvSpPr>
          <p:nvPr/>
        </p:nvSpPr>
        <p:spPr bwMode="auto">
          <a:xfrm>
            <a:off x="5089525" y="5486400"/>
            <a:ext cx="5681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2000" dirty="0" err="1">
                <a:solidFill>
                  <a:srgbClr val="000000"/>
                </a:solidFill>
                <a:cs typeface="Arial" charset="0"/>
              </a:rPr>
              <a:t>Increasing</a:t>
            </a:r>
            <a:r>
              <a:rPr lang="de-DE" sz="20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de-DE" sz="20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cs typeface="Arial" charset="0"/>
              </a:rPr>
              <a:t>hosting</a:t>
            </a:r>
            <a:r>
              <a:rPr lang="de-DE" sz="20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cs typeface="Arial" charset="0"/>
              </a:rPr>
              <a:t>capacity</a:t>
            </a:r>
            <a:r>
              <a:rPr lang="de-DE" sz="2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cs typeface="Arial" charset="0"/>
              </a:rPr>
              <a:t>of</a:t>
            </a:r>
            <a:r>
              <a:rPr lang="de-DE" sz="2000" dirty="0">
                <a:solidFill>
                  <a:srgbClr val="000000"/>
                </a:solidFill>
                <a:cs typeface="Arial" charset="0"/>
              </a:rPr>
              <a:t> LV </a:t>
            </a:r>
            <a:r>
              <a:rPr lang="de-DE" sz="2000" dirty="0" err="1">
                <a:solidFill>
                  <a:srgbClr val="000000"/>
                </a:solidFill>
                <a:cs typeface="Arial" charset="0"/>
              </a:rPr>
              <a:t>grids</a:t>
            </a:r>
            <a:r>
              <a:rPr lang="de-DE" sz="20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sz="2000" dirty="0" err="1">
                <a:solidFill>
                  <a:srgbClr val="FF0000"/>
                </a:solidFill>
                <a:cs typeface="Arial" charset="0"/>
              </a:rPr>
              <a:t>up</a:t>
            </a:r>
            <a:r>
              <a:rPr lang="de-DE" sz="20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DE" sz="2000" dirty="0" err="1">
                <a:solidFill>
                  <a:srgbClr val="FF0000"/>
                </a:solidFill>
                <a:cs typeface="Arial" charset="0"/>
              </a:rPr>
              <a:t>to</a:t>
            </a:r>
            <a:r>
              <a:rPr lang="de-DE" sz="2000" dirty="0">
                <a:solidFill>
                  <a:srgbClr val="FF0000"/>
                </a:solidFill>
                <a:cs typeface="Arial" charset="0"/>
              </a:rPr>
              <a:t> 200% </a:t>
            </a:r>
            <a:r>
              <a:rPr lang="de-DE" sz="2000" dirty="0" err="1">
                <a:solidFill>
                  <a:srgbClr val="FF0000"/>
                </a:solidFill>
                <a:cs typeface="Arial" charset="0"/>
              </a:rPr>
              <a:t>with</a:t>
            </a:r>
            <a:r>
              <a:rPr lang="de-DE" sz="2000" dirty="0">
                <a:solidFill>
                  <a:srgbClr val="FF0000"/>
                </a:solidFill>
                <a:cs typeface="Arial" charset="0"/>
              </a:rPr>
              <a:t> power </a:t>
            </a:r>
            <a:r>
              <a:rPr lang="de-DE" sz="2000" dirty="0" err="1">
                <a:solidFill>
                  <a:srgbClr val="FF0000"/>
                </a:solidFill>
                <a:cs typeface="Arial" charset="0"/>
              </a:rPr>
              <a:t>electronics</a:t>
            </a:r>
            <a:r>
              <a:rPr lang="de-DE" sz="2000" dirty="0">
                <a:solidFill>
                  <a:srgbClr val="FF0000"/>
                </a:solidFill>
                <a:cs typeface="Arial" charset="0"/>
              </a:rPr>
              <a:t>!</a:t>
            </a:r>
            <a:endParaRPr lang="de-DE" sz="2000" dirty="0">
              <a:solidFill>
                <a:srgbClr val="FF0000"/>
              </a:solidFill>
            </a:endParaRPr>
          </a:p>
        </p:txBody>
      </p:sp>
      <p:pic>
        <p:nvPicPr>
          <p:cNvPr id="48135" name="Picture 2" descr="Bundesumweltminister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7164388"/>
            <a:ext cx="1476375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136" name="Gruppieren 18"/>
          <p:cNvGrpSpPr>
            <a:grpSpLocks/>
          </p:cNvGrpSpPr>
          <p:nvPr/>
        </p:nvGrpSpPr>
        <p:grpSpPr bwMode="auto">
          <a:xfrm>
            <a:off x="384175" y="2014538"/>
            <a:ext cx="5614988" cy="1871662"/>
            <a:chOff x="472835" y="5943997"/>
            <a:chExt cx="10369152" cy="3456456"/>
          </a:xfrm>
        </p:grpSpPr>
        <p:sp>
          <p:nvSpPr>
            <p:cNvPr id="48151" name="Rechteck 17"/>
            <p:cNvSpPr>
              <a:spLocks noChangeArrowheads="1"/>
            </p:cNvSpPr>
            <p:nvPr/>
          </p:nvSpPr>
          <p:spPr bwMode="auto">
            <a:xfrm>
              <a:off x="472835" y="5943997"/>
              <a:ext cx="10369152" cy="3456385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FFFFFF"/>
              </a:solidFill>
              <a:round/>
              <a:headEnd/>
              <a:tailEnd/>
            </a:ln>
          </p:spPr>
          <p:txBody>
            <a:bodyPr wrap="none" lIns="110358" tIns="55179" rIns="110358" bIns="55179" anchor="b">
              <a:spAutoFit/>
            </a:bodyPr>
            <a:lstStyle/>
            <a:p>
              <a:endParaRPr lang="de-DE"/>
            </a:p>
          </p:txBody>
        </p:sp>
        <p:pic>
          <p:nvPicPr>
            <p:cNvPr id="48152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49" y="6205942"/>
              <a:ext cx="8639669" cy="3194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uppieren 9"/>
          <p:cNvGrpSpPr>
            <a:grpSpLocks/>
          </p:cNvGrpSpPr>
          <p:nvPr/>
        </p:nvGrpSpPr>
        <p:grpSpPr bwMode="auto">
          <a:xfrm>
            <a:off x="5337175" y="1768475"/>
            <a:ext cx="5903913" cy="2952750"/>
            <a:chOff x="833314" y="4000500"/>
            <a:chExt cx="5904656" cy="2952328"/>
          </a:xfrm>
        </p:grpSpPr>
        <p:sp>
          <p:nvSpPr>
            <p:cNvPr id="48149" name="Rechteck 8"/>
            <p:cNvSpPr>
              <a:spLocks noChangeArrowheads="1"/>
            </p:cNvSpPr>
            <p:nvPr/>
          </p:nvSpPr>
          <p:spPr bwMode="auto">
            <a:xfrm>
              <a:off x="833314" y="4000500"/>
              <a:ext cx="5904656" cy="2952328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FFFFFF"/>
              </a:solidFill>
              <a:round/>
              <a:headEnd/>
              <a:tailEnd/>
            </a:ln>
          </p:spPr>
          <p:txBody>
            <a:bodyPr wrap="none" lIns="110358" tIns="55179" rIns="110358" bIns="55179" anchor="b">
              <a:spAutoFit/>
            </a:bodyPr>
            <a:lstStyle/>
            <a:p>
              <a:endParaRPr lang="de-DE"/>
            </a:p>
          </p:txBody>
        </p:sp>
        <p:pic>
          <p:nvPicPr>
            <p:cNvPr id="48150" name="Picture 1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1208" y="4143600"/>
              <a:ext cx="5040000" cy="276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8139" name="Textfeld 3"/>
          <p:cNvSpPr txBox="1">
            <a:spLocks noChangeArrowheads="1"/>
          </p:cNvSpPr>
          <p:nvPr/>
        </p:nvSpPr>
        <p:spPr bwMode="auto">
          <a:xfrm>
            <a:off x="7288213" y="4365625"/>
            <a:ext cx="1447800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b="0">
                <a:solidFill>
                  <a:srgbClr val="000000"/>
                </a:solidFill>
              </a:rPr>
              <a:t>cable length [m]</a:t>
            </a:r>
          </a:p>
        </p:txBody>
      </p:sp>
      <p:cxnSp>
        <p:nvCxnSpPr>
          <p:cNvPr id="48140" name="Gerade Verbindung mit Pfeil 3"/>
          <p:cNvCxnSpPr>
            <a:cxnSpLocks noChangeShapeType="1"/>
          </p:cNvCxnSpPr>
          <p:nvPr/>
        </p:nvCxnSpPr>
        <p:spPr bwMode="auto">
          <a:xfrm>
            <a:off x="1520825" y="4937125"/>
            <a:ext cx="536575" cy="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141" name="Textfeld 4"/>
          <p:cNvSpPr txBox="1">
            <a:spLocks noChangeArrowheads="1"/>
          </p:cNvSpPr>
          <p:nvPr/>
        </p:nvSpPr>
        <p:spPr bwMode="auto">
          <a:xfrm>
            <a:off x="1433227" y="5156200"/>
            <a:ext cx="9117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sz="2000" dirty="0" smtClean="0">
                <a:solidFill>
                  <a:srgbClr val="FF0000"/>
                </a:solidFill>
              </a:rPr>
              <a:t>Q, P</a:t>
            </a:r>
            <a:endParaRPr lang="de-DE" sz="2000" dirty="0">
              <a:solidFill>
                <a:srgbClr val="FF0000"/>
              </a:solidFill>
            </a:endParaRPr>
          </a:p>
        </p:txBody>
      </p:sp>
      <p:sp>
        <p:nvSpPr>
          <p:cNvPr id="48142" name="Textfeld 5"/>
          <p:cNvSpPr txBox="1">
            <a:spLocks noChangeArrowheads="1"/>
          </p:cNvSpPr>
          <p:nvPr/>
        </p:nvSpPr>
        <p:spPr bwMode="auto">
          <a:xfrm>
            <a:off x="1082675" y="4211638"/>
            <a:ext cx="806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/>
              <a:t>3~400V</a:t>
            </a:r>
          </a:p>
        </p:txBody>
      </p:sp>
      <p:cxnSp>
        <p:nvCxnSpPr>
          <p:cNvPr id="48143" name="Gerade Verbindung mit Pfeil 7"/>
          <p:cNvCxnSpPr>
            <a:cxnSpLocks noChangeShapeType="1"/>
          </p:cNvCxnSpPr>
          <p:nvPr/>
        </p:nvCxnSpPr>
        <p:spPr bwMode="auto">
          <a:xfrm flipV="1">
            <a:off x="2201863" y="2632075"/>
            <a:ext cx="1584325" cy="1733550"/>
          </a:xfrm>
          <a:prstGeom prst="straightConnector1">
            <a:avLst/>
          </a:prstGeom>
          <a:noFill/>
          <a:ln w="25400" algn="ctr">
            <a:solidFill>
              <a:srgbClr val="FFC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144" name="Gerade Verbindung mit Pfeil 9"/>
          <p:cNvCxnSpPr>
            <a:cxnSpLocks noChangeShapeType="1"/>
          </p:cNvCxnSpPr>
          <p:nvPr/>
        </p:nvCxnSpPr>
        <p:spPr bwMode="auto">
          <a:xfrm flipH="1">
            <a:off x="9113838" y="3021013"/>
            <a:ext cx="504825" cy="2238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145" name="Gerade Verbindung mit Pfeil 11"/>
          <p:cNvCxnSpPr>
            <a:cxnSpLocks noChangeShapeType="1"/>
          </p:cNvCxnSpPr>
          <p:nvPr/>
        </p:nvCxnSpPr>
        <p:spPr bwMode="auto">
          <a:xfrm flipH="1">
            <a:off x="8288338" y="2847975"/>
            <a:ext cx="1330325" cy="4445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146" name="Gerade Verbindung mit Pfeil 14"/>
          <p:cNvCxnSpPr>
            <a:cxnSpLocks noChangeShapeType="1"/>
          </p:cNvCxnSpPr>
          <p:nvPr/>
        </p:nvCxnSpPr>
        <p:spPr bwMode="auto">
          <a:xfrm flipH="1">
            <a:off x="7602538" y="2632075"/>
            <a:ext cx="2016125" cy="660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147" name="Gerade Verbindung mit Pfeil 16"/>
          <p:cNvCxnSpPr>
            <a:cxnSpLocks noChangeShapeType="1"/>
          </p:cNvCxnSpPr>
          <p:nvPr/>
        </p:nvCxnSpPr>
        <p:spPr bwMode="auto">
          <a:xfrm flipH="1">
            <a:off x="7288213" y="2344738"/>
            <a:ext cx="2330450" cy="7889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148" name="Gerade Verbindung mit Pfeil 18"/>
          <p:cNvCxnSpPr>
            <a:cxnSpLocks noChangeShapeType="1"/>
          </p:cNvCxnSpPr>
          <p:nvPr/>
        </p:nvCxnSpPr>
        <p:spPr bwMode="auto">
          <a:xfrm flipH="1">
            <a:off x="6953250" y="2155825"/>
            <a:ext cx="2665413" cy="8651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feld 2"/>
          <p:cNvSpPr txBox="1"/>
          <p:nvPr/>
        </p:nvSpPr>
        <p:spPr>
          <a:xfrm>
            <a:off x="5279409" y="6311900"/>
            <a:ext cx="56057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b="0" i="1" dirty="0" smtClean="0">
                <a:solidFill>
                  <a:schemeClr val="tx1"/>
                </a:solidFill>
              </a:rPr>
              <a:t>W. </a:t>
            </a:r>
            <a:r>
              <a:rPr lang="en-US" b="0" i="1" dirty="0" err="1" smtClean="0">
                <a:solidFill>
                  <a:schemeClr val="tx1"/>
                </a:solidFill>
              </a:rPr>
              <a:t>Kruschel</a:t>
            </a:r>
            <a:r>
              <a:rPr lang="en-US" b="0" i="1" dirty="0" smtClean="0">
                <a:solidFill>
                  <a:schemeClr val="tx1"/>
                </a:solidFill>
              </a:rPr>
              <a:t>, J.P</a:t>
            </a:r>
            <a:r>
              <a:rPr lang="en-US" b="0" i="1" dirty="0">
                <a:solidFill>
                  <a:schemeClr val="tx1"/>
                </a:solidFill>
              </a:rPr>
              <a:t>. da Costa, P. </a:t>
            </a:r>
            <a:r>
              <a:rPr lang="en-US" b="0" i="1" dirty="0" smtClean="0">
                <a:solidFill>
                  <a:schemeClr val="tx1"/>
                </a:solidFill>
              </a:rPr>
              <a:t>Zacharias, </a:t>
            </a:r>
            <a:r>
              <a:rPr lang="en-US" b="0" i="1" dirty="0">
                <a:solidFill>
                  <a:schemeClr val="tx1"/>
                </a:solidFill>
              </a:rPr>
              <a:t>D. </a:t>
            </a:r>
            <a:r>
              <a:rPr lang="en-US" b="0" i="1" dirty="0" err="1">
                <a:solidFill>
                  <a:schemeClr val="tx1"/>
                </a:solidFill>
              </a:rPr>
              <a:t>Mende</a:t>
            </a:r>
            <a:r>
              <a:rPr lang="en-US" b="0" i="1" dirty="0">
                <a:solidFill>
                  <a:schemeClr val="tx1"/>
                </a:solidFill>
              </a:rPr>
              <a:t>, T. </a:t>
            </a:r>
            <a:r>
              <a:rPr lang="en-US" b="0" i="1" dirty="0" err="1" smtClean="0">
                <a:solidFill>
                  <a:schemeClr val="tx1"/>
                </a:solidFill>
              </a:rPr>
              <a:t>Bülo</a:t>
            </a:r>
            <a:r>
              <a:rPr lang="en-US" b="0" i="1" dirty="0" smtClean="0">
                <a:solidFill>
                  <a:schemeClr val="tx1"/>
                </a:solidFill>
              </a:rPr>
              <a:t>. </a:t>
            </a:r>
          </a:p>
          <a:p>
            <a:pPr lvl="0"/>
            <a:r>
              <a:rPr lang="en-US" b="0" i="1" dirty="0" smtClean="0">
                <a:solidFill>
                  <a:schemeClr val="tx1"/>
                </a:solidFill>
              </a:rPr>
              <a:t>Case </a:t>
            </a:r>
            <a:r>
              <a:rPr lang="en-US" b="0" i="1" dirty="0">
                <a:solidFill>
                  <a:schemeClr val="tx1"/>
                </a:solidFill>
              </a:rPr>
              <a:t>Study: Use of Power Electronic Voltage Regulators in Low </a:t>
            </a:r>
            <a:endParaRPr lang="en-US" b="0" i="1" dirty="0" smtClean="0">
              <a:solidFill>
                <a:schemeClr val="tx1"/>
              </a:solidFill>
            </a:endParaRPr>
          </a:p>
          <a:p>
            <a:pPr lvl="0"/>
            <a:r>
              <a:rPr lang="en-US" b="0" i="1" dirty="0" smtClean="0">
                <a:solidFill>
                  <a:schemeClr val="tx1"/>
                </a:solidFill>
              </a:rPr>
              <a:t>Voltage </a:t>
            </a:r>
            <a:r>
              <a:rPr lang="en-US" b="0" i="1" dirty="0">
                <a:solidFill>
                  <a:schemeClr val="tx1"/>
                </a:solidFill>
              </a:rPr>
              <a:t>Distribution </a:t>
            </a:r>
            <a:r>
              <a:rPr lang="en-US" b="0" i="1" dirty="0" smtClean="0">
                <a:solidFill>
                  <a:schemeClr val="tx1"/>
                </a:solidFill>
              </a:rPr>
              <a:t>Networks</a:t>
            </a:r>
            <a:r>
              <a:rPr lang="en-US" b="0" i="1" dirty="0" smtClean="0">
                <a:solidFill>
                  <a:schemeClr val="tx1"/>
                </a:solidFill>
              </a:rPr>
              <a:t>.. ECPE Workshop, Kassel, </a:t>
            </a:r>
            <a:r>
              <a:rPr lang="en-US" b="0" i="1" dirty="0" err="1" smtClean="0">
                <a:solidFill>
                  <a:schemeClr val="tx1"/>
                </a:solidFill>
              </a:rPr>
              <a:t>März</a:t>
            </a:r>
            <a:r>
              <a:rPr lang="en-US" b="0" i="1" dirty="0" smtClean="0">
                <a:solidFill>
                  <a:schemeClr val="tx1"/>
                </a:solidFill>
              </a:rPr>
              <a:t> 2013</a:t>
            </a:r>
            <a:endParaRPr lang="de-DE" b="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31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41" y="1021026"/>
            <a:ext cx="9670345" cy="495944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13398" y="5980466"/>
            <a:ext cx="9670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Medium </a:t>
            </a:r>
            <a:r>
              <a:rPr lang="de-DE" sz="1800" dirty="0" err="1" smtClean="0"/>
              <a:t>voltage</a:t>
            </a:r>
            <a:r>
              <a:rPr lang="de-DE" sz="1800" dirty="0" smtClean="0"/>
              <a:t> </a:t>
            </a:r>
            <a:r>
              <a:rPr lang="de-DE" sz="1800" dirty="0" err="1" smtClean="0"/>
              <a:t>distribution</a:t>
            </a:r>
            <a:r>
              <a:rPr lang="de-DE" sz="1800" dirty="0" smtClean="0"/>
              <a:t> </a:t>
            </a:r>
            <a:r>
              <a:rPr lang="de-DE" sz="1800" dirty="0" err="1" smtClean="0"/>
              <a:t>systems</a:t>
            </a:r>
            <a:r>
              <a:rPr lang="de-DE" sz="1800" dirty="0" smtClean="0"/>
              <a:t> </a:t>
            </a:r>
            <a:r>
              <a:rPr lang="de-DE" sz="1800" dirty="0" err="1" smtClean="0"/>
              <a:t>are</a:t>
            </a:r>
            <a:r>
              <a:rPr lang="de-DE" sz="1800" dirty="0" smtClean="0"/>
              <a:t> </a:t>
            </a:r>
            <a:r>
              <a:rPr lang="de-DE" sz="1800" dirty="0" err="1" smtClean="0"/>
              <a:t>influenced</a:t>
            </a:r>
            <a:r>
              <a:rPr lang="de-DE" sz="1800" dirty="0" smtClean="0"/>
              <a:t> </a:t>
            </a:r>
            <a:r>
              <a:rPr lang="de-DE" sz="1800" dirty="0" err="1" smtClean="0"/>
              <a:t>from</a:t>
            </a:r>
            <a:r>
              <a:rPr lang="de-DE" sz="1800" dirty="0" smtClean="0"/>
              <a:t> </a:t>
            </a:r>
            <a:r>
              <a:rPr lang="de-DE" sz="1800" dirty="0" err="1" smtClean="0"/>
              <a:t>higher</a:t>
            </a:r>
            <a:r>
              <a:rPr lang="de-DE" sz="1800" dirty="0" smtClean="0"/>
              <a:t> </a:t>
            </a:r>
            <a:r>
              <a:rPr lang="de-DE" sz="1800" dirty="0" err="1" smtClean="0"/>
              <a:t>voltage</a:t>
            </a:r>
            <a:r>
              <a:rPr lang="de-DE" sz="1800" dirty="0" smtClean="0"/>
              <a:t> </a:t>
            </a:r>
            <a:r>
              <a:rPr lang="de-DE" sz="1800" dirty="0" err="1" smtClean="0"/>
              <a:t>side</a:t>
            </a:r>
            <a:r>
              <a:rPr lang="de-DE" sz="1800" dirty="0" smtClean="0"/>
              <a:t> (</a:t>
            </a:r>
            <a:r>
              <a:rPr lang="de-DE" sz="1800" dirty="0" err="1" smtClean="0"/>
              <a:t>especially</a:t>
            </a:r>
            <a:r>
              <a:rPr lang="de-DE" sz="1800" dirty="0" smtClean="0"/>
              <a:t> wind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excess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solar power)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have</a:t>
            </a:r>
            <a:r>
              <a:rPr lang="de-DE" sz="1800" dirty="0" smtClean="0"/>
              <a:t> limited </a:t>
            </a:r>
            <a:r>
              <a:rPr lang="de-DE" sz="1800" dirty="0" err="1" smtClean="0"/>
              <a:t>possibilities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</a:t>
            </a:r>
            <a:r>
              <a:rPr lang="de-DE" sz="1800" dirty="0" err="1" smtClean="0"/>
              <a:t>reaction</a:t>
            </a:r>
            <a:r>
              <a:rPr lang="de-DE" sz="1800" dirty="0" smtClean="0"/>
              <a:t>  </a:t>
            </a:r>
            <a:r>
              <a:rPr lang="de-DE" sz="1800" dirty="0" smtClean="0">
                <a:sym typeface="Wingdings" pitchFamily="2" charset="2"/>
              </a:rPr>
              <a:t> medium </a:t>
            </a:r>
            <a:r>
              <a:rPr lang="de-DE" sz="1800" dirty="0" err="1" smtClean="0">
                <a:sym typeface="Wingdings" pitchFamily="2" charset="2"/>
              </a:rPr>
              <a:t>voltage</a:t>
            </a:r>
            <a:r>
              <a:rPr lang="de-DE" sz="1800" dirty="0" smtClean="0">
                <a:sym typeface="Wingdings" pitchFamily="2" charset="2"/>
              </a:rPr>
              <a:t> </a:t>
            </a:r>
            <a:r>
              <a:rPr lang="de-DE" sz="1800" dirty="0" err="1" smtClean="0">
                <a:sym typeface="Wingdings" pitchFamily="2" charset="2"/>
              </a:rPr>
              <a:t>control</a:t>
            </a:r>
            <a:r>
              <a:rPr lang="de-DE" sz="1800" dirty="0" smtClean="0">
                <a:sym typeface="Wingdings" pitchFamily="2" charset="2"/>
              </a:rPr>
              <a:t> </a:t>
            </a:r>
            <a:r>
              <a:rPr lang="de-DE" sz="1800" dirty="0" err="1" smtClean="0">
                <a:sym typeface="Wingdings" pitchFamily="2" charset="2"/>
              </a:rPr>
              <a:t>becomes</a:t>
            </a:r>
            <a:r>
              <a:rPr lang="de-DE" sz="1800" dirty="0" smtClean="0">
                <a:sym typeface="Wingdings" pitchFamily="2" charset="2"/>
              </a:rPr>
              <a:t> </a:t>
            </a:r>
            <a:r>
              <a:rPr lang="de-DE" sz="1800" dirty="0" err="1" smtClean="0">
                <a:sym typeface="Wingdings" pitchFamily="2" charset="2"/>
              </a:rPr>
              <a:t>important</a:t>
            </a:r>
            <a:endParaRPr lang="de-DE" sz="1800" dirty="0"/>
          </a:p>
        </p:txBody>
      </p:sp>
      <p:sp>
        <p:nvSpPr>
          <p:cNvPr id="7" name="Textfeld 6"/>
          <p:cNvSpPr txBox="1"/>
          <p:nvPr/>
        </p:nvSpPr>
        <p:spPr>
          <a:xfrm>
            <a:off x="5945882" y="5672689"/>
            <a:ext cx="4246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i="1" dirty="0" smtClean="0"/>
              <a:t>Source: </a:t>
            </a:r>
            <a:r>
              <a:rPr lang="de-DE" b="0" i="1" dirty="0" err="1" smtClean="0"/>
              <a:t>diploma</a:t>
            </a:r>
            <a:r>
              <a:rPr lang="de-DE" b="0" i="1" dirty="0" smtClean="0"/>
              <a:t> </a:t>
            </a:r>
            <a:r>
              <a:rPr lang="de-DE" b="0" i="1" dirty="0" err="1" smtClean="0"/>
              <a:t>theses</a:t>
            </a:r>
            <a:r>
              <a:rPr lang="de-DE" b="0" i="1" dirty="0" smtClean="0"/>
              <a:t> J. </a:t>
            </a:r>
            <a:r>
              <a:rPr lang="de-DE" b="0" i="1" dirty="0" err="1" smtClean="0"/>
              <a:t>Busold</a:t>
            </a:r>
            <a:r>
              <a:rPr lang="de-DE" b="0" i="1" dirty="0" smtClean="0"/>
              <a:t>; </a:t>
            </a:r>
            <a:r>
              <a:rPr lang="de-DE" b="0" i="1" dirty="0"/>
              <a:t>U</a:t>
            </a:r>
            <a:r>
              <a:rPr lang="de-DE" b="0" i="1" dirty="0" smtClean="0"/>
              <a:t>ni Kassel 2012</a:t>
            </a:r>
            <a:endParaRPr lang="de-DE" b="0" i="1" dirty="0"/>
          </a:p>
        </p:txBody>
      </p:sp>
      <p:sp>
        <p:nvSpPr>
          <p:cNvPr id="8" name="Textfeld 7"/>
          <p:cNvSpPr txBox="1"/>
          <p:nvPr/>
        </p:nvSpPr>
        <p:spPr>
          <a:xfrm>
            <a:off x="1553394" y="876196"/>
            <a:ext cx="6402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Measurements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a 110kV/20kV </a:t>
            </a:r>
            <a:r>
              <a:rPr lang="de-DE" dirty="0" err="1" smtClean="0"/>
              <a:t>transformer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26th May 2012 </a:t>
            </a:r>
            <a:r>
              <a:rPr lang="de-DE" dirty="0" err="1" smtClean="0"/>
              <a:t>near</a:t>
            </a:r>
            <a:r>
              <a:rPr lang="de-DE" dirty="0" smtClean="0"/>
              <a:t> Kassel </a:t>
            </a:r>
            <a:endParaRPr lang="de-DE" dirty="0"/>
          </a:p>
        </p:txBody>
      </p:sp>
      <p:sp>
        <p:nvSpPr>
          <p:cNvPr id="9" name="Titel 1"/>
          <p:cNvSpPr txBox="1">
            <a:spLocks/>
          </p:cNvSpPr>
          <p:nvPr/>
        </p:nvSpPr>
        <p:spPr bwMode="auto">
          <a:xfrm>
            <a:off x="544513" y="227013"/>
            <a:ext cx="9056687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ctr"/>
          <a:lstStyle>
            <a:lvl1pPr defTabSz="1103313"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 defTabSz="1103313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 defTabSz="1103313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 defTabSz="1103313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 defTabSz="1103313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defTabSz="110331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kumimoji="1" lang="de-DE" sz="2400" dirty="0">
                <a:solidFill>
                  <a:srgbClr val="3A5FC3"/>
                </a:solidFill>
                <a:cs typeface="Arial" charset="0"/>
              </a:rPr>
              <a:t>3. </a:t>
            </a:r>
            <a:r>
              <a:rPr lang="de-DE" sz="2400" dirty="0">
                <a:cs typeface="Arial" charset="0"/>
              </a:rPr>
              <a:t>System Problems </a:t>
            </a:r>
            <a:r>
              <a:rPr lang="de-DE" sz="2400" dirty="0" err="1">
                <a:cs typeface="Arial" charset="0"/>
              </a:rPr>
              <a:t>and</a:t>
            </a:r>
            <a:r>
              <a:rPr lang="de-DE" sz="2400" dirty="0">
                <a:cs typeface="Arial" charset="0"/>
              </a:rPr>
              <a:t> Power Electronic Solutions</a:t>
            </a:r>
            <a:endParaRPr kumimoji="1" lang="de-DE" sz="2400" dirty="0">
              <a:solidFill>
                <a:srgbClr val="3A5FC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42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466" y="1264196"/>
            <a:ext cx="7128792" cy="43924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544513" y="227013"/>
            <a:ext cx="9056687" cy="763587"/>
          </a:xfrm>
        </p:spPr>
        <p:txBody>
          <a:bodyPr/>
          <a:lstStyle/>
          <a:p>
            <a:r>
              <a:rPr lang="de-DE" dirty="0" smtClean="0"/>
              <a:t>General Problems in </a:t>
            </a:r>
            <a:r>
              <a:rPr lang="de-DE" dirty="0" err="1" smtClean="0"/>
              <a:t>recent</a:t>
            </a:r>
            <a:r>
              <a:rPr lang="de-DE" dirty="0" smtClean="0"/>
              <a:t> </a:t>
            </a:r>
            <a:r>
              <a:rPr lang="de-DE" dirty="0" err="1" smtClean="0"/>
              <a:t>Electricity</a:t>
            </a:r>
            <a:r>
              <a:rPr lang="de-DE" dirty="0" smtClean="0"/>
              <a:t> </a:t>
            </a:r>
            <a:r>
              <a:rPr lang="de-DE" dirty="0"/>
              <a:t>N</a:t>
            </a:r>
            <a:r>
              <a:rPr lang="de-DE" dirty="0" smtClean="0"/>
              <a:t>etworks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1517390" y="5947836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 smtClean="0"/>
              <a:t>Visualisation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voltage</a:t>
            </a:r>
            <a:r>
              <a:rPr lang="de-DE" sz="2000" dirty="0" smtClean="0"/>
              <a:t> </a:t>
            </a:r>
            <a:r>
              <a:rPr lang="de-DE" sz="2000" dirty="0" err="1" smtClean="0"/>
              <a:t>distribution</a:t>
            </a:r>
            <a:r>
              <a:rPr lang="de-DE" sz="2000" dirty="0" smtClean="0"/>
              <a:t> in a medium </a:t>
            </a:r>
            <a:r>
              <a:rPr lang="de-DE" sz="2000" dirty="0" err="1" smtClean="0"/>
              <a:t>voltage</a:t>
            </a:r>
            <a:r>
              <a:rPr lang="de-DE" sz="2000" dirty="0" smtClean="0"/>
              <a:t> </a:t>
            </a:r>
            <a:r>
              <a:rPr lang="de-DE" sz="2000" dirty="0" err="1" smtClean="0"/>
              <a:t>grid</a:t>
            </a:r>
            <a:r>
              <a:rPr lang="de-DE" sz="2000" dirty="0" smtClean="0"/>
              <a:t> (</a:t>
            </a:r>
            <a:r>
              <a:rPr lang="de-DE" sz="2000" dirty="0" err="1" smtClean="0"/>
              <a:t>green</a:t>
            </a:r>
            <a:r>
              <a:rPr lang="de-DE" sz="2000" dirty="0" smtClean="0"/>
              <a:t>: </a:t>
            </a:r>
            <a:r>
              <a:rPr lang="de-DE" sz="2000" dirty="0" err="1" smtClean="0"/>
              <a:t>close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nominal </a:t>
            </a:r>
            <a:r>
              <a:rPr lang="de-DE" sz="2000" dirty="0" err="1" smtClean="0"/>
              <a:t>voltage</a:t>
            </a:r>
            <a:r>
              <a:rPr lang="de-DE" sz="2000" dirty="0" smtClean="0"/>
              <a:t>, </a:t>
            </a:r>
            <a:r>
              <a:rPr lang="de-DE" sz="2000" dirty="0" err="1" smtClean="0"/>
              <a:t>red</a:t>
            </a:r>
            <a:r>
              <a:rPr lang="de-DE" sz="2000" dirty="0" smtClean="0"/>
              <a:t>: </a:t>
            </a:r>
            <a:r>
              <a:rPr lang="de-DE" sz="2000" dirty="0" err="1" smtClean="0"/>
              <a:t>close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upper</a:t>
            </a:r>
            <a:r>
              <a:rPr lang="de-DE" sz="2000" dirty="0" smtClean="0"/>
              <a:t> </a:t>
            </a:r>
            <a:r>
              <a:rPr lang="de-DE" sz="2000" dirty="0" err="1" smtClean="0"/>
              <a:t>limit</a:t>
            </a:r>
            <a:r>
              <a:rPr lang="de-DE" sz="2000" dirty="0" smtClean="0"/>
              <a:t>)</a:t>
            </a:r>
          </a:p>
          <a:p>
            <a:pPr algn="r"/>
            <a:r>
              <a:rPr lang="de-DE" b="0" i="1" dirty="0" smtClean="0"/>
              <a:t>Source: </a:t>
            </a:r>
            <a:r>
              <a:rPr lang="de-DE" b="0" i="1" dirty="0" err="1" smtClean="0"/>
              <a:t>master</a:t>
            </a:r>
            <a:r>
              <a:rPr lang="de-DE" b="0" i="1" dirty="0" smtClean="0"/>
              <a:t> </a:t>
            </a:r>
            <a:r>
              <a:rPr lang="de-DE" b="0" i="1" dirty="0" err="1" smtClean="0"/>
              <a:t>thesis</a:t>
            </a:r>
            <a:r>
              <a:rPr lang="de-DE" b="0" i="1" dirty="0" smtClean="0"/>
              <a:t> J. </a:t>
            </a:r>
            <a:r>
              <a:rPr lang="de-DE" b="0" i="1" dirty="0" err="1" smtClean="0"/>
              <a:t>Busold</a:t>
            </a:r>
            <a:r>
              <a:rPr lang="de-DE" b="0" i="1" dirty="0" smtClean="0"/>
              <a:t> , Uni Kassel 2012</a:t>
            </a:r>
            <a:endParaRPr lang="de-DE" b="0" i="1" dirty="0"/>
          </a:p>
        </p:txBody>
      </p:sp>
      <p:sp>
        <p:nvSpPr>
          <p:cNvPr id="7" name="Textfeld 6"/>
          <p:cNvSpPr txBox="1"/>
          <p:nvPr/>
        </p:nvSpPr>
        <p:spPr>
          <a:xfrm>
            <a:off x="9468466" y="1408212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tx1"/>
                </a:solidFill>
              </a:rPr>
              <a:t>Feed in </a:t>
            </a:r>
            <a:r>
              <a:rPr lang="de-DE" sz="2000" dirty="0" err="1" smtClean="0">
                <a:solidFill>
                  <a:schemeClr val="tx1"/>
                </a:solidFill>
              </a:rPr>
              <a:t>of</a:t>
            </a:r>
            <a:r>
              <a:rPr lang="de-DE" sz="2000" dirty="0" smtClean="0">
                <a:solidFill>
                  <a:schemeClr val="tx1"/>
                </a:solidFill>
              </a:rPr>
              <a:t> </a:t>
            </a:r>
            <a:r>
              <a:rPr lang="de-DE" sz="2000" dirty="0" err="1" smtClean="0">
                <a:solidFill>
                  <a:schemeClr val="tx1"/>
                </a:solidFill>
              </a:rPr>
              <a:t>distributed</a:t>
            </a:r>
            <a:r>
              <a:rPr lang="de-DE" sz="2000" dirty="0" smtClean="0">
                <a:solidFill>
                  <a:schemeClr val="tx1"/>
                </a:solidFill>
              </a:rPr>
              <a:t> power </a:t>
            </a:r>
            <a:r>
              <a:rPr lang="de-DE" sz="2000" dirty="0" err="1" smtClean="0">
                <a:solidFill>
                  <a:schemeClr val="tx1"/>
                </a:solidFill>
              </a:rPr>
              <a:t>sources</a:t>
            </a:r>
            <a:endParaRPr lang="de-DE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1751" y="-373063"/>
            <a:ext cx="5884862" cy="864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7"/>
          <p:cNvSpPr txBox="1">
            <a:spLocks noChangeArrowheads="1"/>
          </p:cNvSpPr>
          <p:nvPr/>
        </p:nvSpPr>
        <p:spPr bwMode="auto">
          <a:xfrm>
            <a:off x="7097713" y="6518275"/>
            <a:ext cx="3944937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0354" tIns="55177" rIns="110354" bIns="55177" anchor="b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i="1"/>
              <a:t>Primary data: Application Notes eupec 2004</a:t>
            </a:r>
          </a:p>
        </p:txBody>
      </p:sp>
      <p:sp>
        <p:nvSpPr>
          <p:cNvPr id="69636" name="Rectangle 8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defTabSz="914400"/>
            <a:r>
              <a:rPr lang="de-DE" sz="2400" dirty="0" smtClean="0">
                <a:cs typeface="Arial" charset="0"/>
              </a:rPr>
              <a:t>4. </a:t>
            </a:r>
            <a:r>
              <a:rPr lang="de-DE" sz="2400" dirty="0" err="1" smtClean="0">
                <a:cs typeface="Arial" charset="0"/>
              </a:rPr>
              <a:t>Useful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>
                <a:cs typeface="Arial" charset="0"/>
              </a:rPr>
              <a:t>Life Time </a:t>
            </a:r>
            <a:r>
              <a:rPr lang="de-DE" sz="2400" dirty="0" err="1">
                <a:cs typeface="Arial" charset="0"/>
              </a:rPr>
              <a:t>and</a:t>
            </a:r>
            <a:r>
              <a:rPr lang="de-DE" sz="2400" dirty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Reliability</a:t>
            </a:r>
            <a:r>
              <a:rPr lang="de-DE" sz="2400" dirty="0" smtClean="0">
                <a:cs typeface="Arial" charset="0"/>
              </a:rPr>
              <a:t>: </a:t>
            </a:r>
            <a:r>
              <a:rPr lang="de-DE" sz="2400" dirty="0" smtClean="0">
                <a:latin typeface="Arial" charset="0"/>
                <a:cs typeface="Arial" charset="0"/>
              </a:rPr>
              <a:t>Maximum Power </a:t>
            </a:r>
            <a:r>
              <a:rPr lang="de-DE" sz="2400" dirty="0" err="1" smtClean="0">
                <a:latin typeface="Arial" charset="0"/>
                <a:cs typeface="Arial" charset="0"/>
              </a:rPr>
              <a:t>Cycles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of</a:t>
            </a:r>
            <a:r>
              <a:rPr lang="de-DE" sz="2400" dirty="0" smtClean="0">
                <a:latin typeface="Arial" charset="0"/>
                <a:cs typeface="Arial" charset="0"/>
              </a:rPr>
              <a:t> Bonds </a:t>
            </a:r>
            <a:r>
              <a:rPr lang="de-DE" sz="2400" dirty="0" err="1" smtClean="0">
                <a:latin typeface="Arial" charset="0"/>
                <a:cs typeface="Arial" charset="0"/>
              </a:rPr>
              <a:t>at</a:t>
            </a:r>
            <a:r>
              <a:rPr lang="de-DE" sz="2400" dirty="0" smtClean="0">
                <a:latin typeface="Arial" charset="0"/>
                <a:cs typeface="Arial" charset="0"/>
              </a:rPr>
              <a:t> IGBT Standard Modules</a:t>
            </a:r>
          </a:p>
        </p:txBody>
      </p:sp>
      <p:sp>
        <p:nvSpPr>
          <p:cNvPr id="69637" name="Textfeld 1"/>
          <p:cNvSpPr txBox="1">
            <a:spLocks noChangeArrowheads="1"/>
          </p:cNvSpPr>
          <p:nvPr/>
        </p:nvSpPr>
        <p:spPr bwMode="auto">
          <a:xfrm rot="-5400000">
            <a:off x="423069" y="3140869"/>
            <a:ext cx="2108200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sz="1800">
                <a:solidFill>
                  <a:srgbClr val="000000"/>
                </a:solidFill>
              </a:rPr>
              <a:t>Number of cycles</a:t>
            </a:r>
          </a:p>
        </p:txBody>
      </p:sp>
    </p:spTree>
    <p:extLst>
      <p:ext uri="{BB962C8B-B14F-4D97-AF65-F5344CB8AC3E}">
        <p14:creationId xmlns:p14="http://schemas.microsoft.com/office/powerpoint/2010/main" val="206492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90" y="1370013"/>
            <a:ext cx="3266010" cy="479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595252" y="6304756"/>
            <a:ext cx="36224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 smtClean="0"/>
              <a:t>Cosmic</a:t>
            </a:r>
            <a:r>
              <a:rPr lang="de-DE" dirty="0" smtClean="0"/>
              <a:t> </a:t>
            </a:r>
            <a:r>
              <a:rPr lang="de-DE" dirty="0" err="1" smtClean="0"/>
              <a:t>particle</a:t>
            </a:r>
            <a:r>
              <a:rPr lang="de-DE" dirty="0" smtClean="0"/>
              <a:t> </a:t>
            </a:r>
            <a:r>
              <a:rPr lang="de-DE" dirty="0" err="1" smtClean="0"/>
              <a:t>interaction</a:t>
            </a:r>
            <a:r>
              <a:rPr lang="de-DE" dirty="0" smtClean="0"/>
              <a:t> in </a:t>
            </a:r>
            <a:r>
              <a:rPr lang="de-DE" dirty="0" err="1" smtClean="0"/>
              <a:t>compa-rison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/>
              <a:t>Mont</a:t>
            </a:r>
            <a:r>
              <a:rPr lang="de-DE" dirty="0"/>
              <a:t> </a:t>
            </a:r>
            <a:r>
              <a:rPr lang="de-DE" dirty="0" smtClean="0"/>
              <a:t>Blanc </a:t>
            </a:r>
            <a:r>
              <a:rPr lang="de-DE" dirty="0" err="1" smtClean="0"/>
              <a:t>mountain</a:t>
            </a:r>
            <a:r>
              <a:rPr lang="de-DE" dirty="0" smtClean="0"/>
              <a:t>, </a:t>
            </a:r>
            <a:r>
              <a:rPr lang="de-DE" b="0" i="1" dirty="0" err="1" smtClean="0"/>
              <a:t>according</a:t>
            </a:r>
            <a:r>
              <a:rPr lang="de-DE" b="0" i="1" dirty="0" smtClean="0"/>
              <a:t> </a:t>
            </a:r>
            <a:r>
              <a:rPr lang="de-DE" b="0" i="1" dirty="0" err="1" smtClean="0"/>
              <a:t>to</a:t>
            </a:r>
            <a:r>
              <a:rPr lang="de-DE" b="0" i="1" dirty="0" smtClean="0"/>
              <a:t> an </a:t>
            </a:r>
            <a:r>
              <a:rPr lang="de-DE" b="0" i="1" dirty="0" err="1" smtClean="0"/>
              <a:t>idea</a:t>
            </a:r>
            <a:r>
              <a:rPr lang="de-DE" b="0" i="1" dirty="0" smtClean="0"/>
              <a:t> </a:t>
            </a:r>
            <a:r>
              <a:rPr lang="de-DE" b="0" i="1" dirty="0" err="1" smtClean="0"/>
              <a:t>of</a:t>
            </a:r>
            <a:r>
              <a:rPr lang="de-DE" b="0" i="1" dirty="0" smtClean="0"/>
              <a:t> </a:t>
            </a:r>
            <a:r>
              <a:rPr lang="de-DE" b="0" i="1" dirty="0"/>
              <a:t>CERN</a:t>
            </a:r>
          </a:p>
        </p:txBody>
      </p:sp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32" y="1370013"/>
            <a:ext cx="6436586" cy="3856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4865762" y="5658425"/>
            <a:ext cx="565785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b="0" i="1" dirty="0" err="1"/>
              <a:t>Sources</a:t>
            </a:r>
            <a:r>
              <a:rPr lang="de-DE" sz="1200" b="0" i="1" dirty="0"/>
              <a:t>: J. F. Ziegler, “</a:t>
            </a:r>
            <a:r>
              <a:rPr lang="de-DE" sz="1200" b="0" i="1" dirty="0" err="1"/>
              <a:t>Terrestrial</a:t>
            </a:r>
            <a:r>
              <a:rPr lang="de-DE" sz="1200" b="0" i="1" dirty="0"/>
              <a:t> </a:t>
            </a:r>
            <a:r>
              <a:rPr lang="de-DE" sz="1200" b="0" i="1" dirty="0" err="1"/>
              <a:t>cosmic</a:t>
            </a:r>
            <a:r>
              <a:rPr lang="de-DE" sz="1200" b="0" i="1" dirty="0"/>
              <a:t> </a:t>
            </a:r>
            <a:r>
              <a:rPr lang="de-DE" sz="1200" b="0" i="1" dirty="0" err="1"/>
              <a:t>rays</a:t>
            </a:r>
            <a:r>
              <a:rPr lang="de-DE" sz="1200" b="0" i="1" dirty="0"/>
              <a:t> </a:t>
            </a:r>
            <a:r>
              <a:rPr lang="de-DE" sz="1200" b="0" i="1" dirty="0" err="1"/>
              <a:t>intensities</a:t>
            </a:r>
            <a:r>
              <a:rPr lang="de-DE" sz="1200" b="0" i="1" dirty="0"/>
              <a:t>,” IBM Journal </a:t>
            </a:r>
            <a:r>
              <a:rPr lang="de-DE" sz="1200" b="0" i="1" dirty="0" err="1"/>
              <a:t>of</a:t>
            </a:r>
            <a:r>
              <a:rPr lang="de-DE" sz="1200" b="0" i="1" dirty="0"/>
              <a:t> R &amp; D,</a:t>
            </a:r>
          </a:p>
          <a:p>
            <a:r>
              <a:rPr lang="de-DE" sz="1200" b="0" i="1" dirty="0"/>
              <a:t>Vol. 42, </a:t>
            </a:r>
            <a:r>
              <a:rPr lang="de-DE" sz="1200" b="0" i="1" dirty="0" err="1"/>
              <a:t>No</a:t>
            </a:r>
            <a:r>
              <a:rPr lang="de-DE" sz="1200" b="0" i="1" dirty="0"/>
              <a:t>. 1, pp. 117-140, 1998; </a:t>
            </a:r>
            <a:endParaRPr lang="de-DE" sz="1200" b="0" i="1" dirty="0" smtClean="0"/>
          </a:p>
          <a:p>
            <a:r>
              <a:rPr lang="de-DE" sz="1200" b="0" i="1" dirty="0" smtClean="0"/>
              <a:t>A</a:t>
            </a:r>
            <a:r>
              <a:rPr lang="de-DE" sz="1200" b="0" i="1" dirty="0"/>
              <a:t>. </a:t>
            </a:r>
            <a:r>
              <a:rPr lang="de-DE" sz="1200" b="0" i="1" dirty="0" err="1"/>
              <a:t>Astbury</a:t>
            </a:r>
            <a:r>
              <a:rPr lang="de-DE" sz="1200" b="0" i="1" dirty="0"/>
              <a:t> </a:t>
            </a:r>
            <a:r>
              <a:rPr lang="de-DE" sz="1200" b="0" i="1" dirty="0" err="1"/>
              <a:t>and</a:t>
            </a:r>
            <a:r>
              <a:rPr lang="de-DE" sz="1200" b="0" i="1" dirty="0"/>
              <a:t> D. </a:t>
            </a:r>
            <a:r>
              <a:rPr lang="de-DE" sz="1200" b="0" i="1" dirty="0" err="1"/>
              <a:t>Axen</a:t>
            </a:r>
            <a:r>
              <a:rPr lang="de-DE" sz="1200" b="0" i="1" dirty="0"/>
              <a:t>: </a:t>
            </a:r>
            <a:r>
              <a:rPr lang="de-DE" sz="1200" b="0" i="1" dirty="0" err="1"/>
              <a:t>Comparison</a:t>
            </a:r>
            <a:r>
              <a:rPr lang="de-DE" sz="1200" b="0" i="1" dirty="0"/>
              <a:t> </a:t>
            </a:r>
            <a:r>
              <a:rPr lang="de-DE" sz="1200" b="0" i="1" dirty="0" err="1"/>
              <a:t>of</a:t>
            </a:r>
            <a:r>
              <a:rPr lang="de-DE" sz="1200" b="0" i="1" dirty="0"/>
              <a:t> GEANT4 </a:t>
            </a:r>
            <a:r>
              <a:rPr lang="de-DE" sz="1200" b="0" i="1" dirty="0" smtClean="0"/>
              <a:t> Simulation </a:t>
            </a:r>
            <a:r>
              <a:rPr lang="de-DE" sz="1200" b="0" i="1" dirty="0" err="1"/>
              <a:t>of</a:t>
            </a:r>
            <a:r>
              <a:rPr lang="de-DE" sz="1200" b="0" i="1" dirty="0"/>
              <a:t> </a:t>
            </a:r>
            <a:r>
              <a:rPr lang="de-DE" sz="1200" b="0" i="1" dirty="0" err="1"/>
              <a:t>Atmospheric</a:t>
            </a:r>
            <a:r>
              <a:rPr lang="de-DE" sz="1200" b="0" i="1" dirty="0"/>
              <a:t> </a:t>
            </a:r>
            <a:r>
              <a:rPr lang="de-DE" sz="1200" b="0" i="1" dirty="0" err="1"/>
              <a:t>Cosmic</a:t>
            </a:r>
            <a:r>
              <a:rPr lang="de-DE" sz="1200" b="0" i="1" dirty="0"/>
              <a:t> Rays </a:t>
            </a:r>
            <a:r>
              <a:rPr lang="de-DE" sz="1200" b="0" i="1" dirty="0" err="1"/>
              <a:t>with</a:t>
            </a:r>
            <a:r>
              <a:rPr lang="de-DE" sz="1200" b="0" i="1" dirty="0"/>
              <a:t> </a:t>
            </a:r>
            <a:r>
              <a:rPr lang="de-DE" sz="1200" b="0" i="1" dirty="0" err="1"/>
              <a:t>Measured</a:t>
            </a:r>
            <a:r>
              <a:rPr lang="de-DE" sz="1200" b="0" i="1" dirty="0"/>
              <a:t> </a:t>
            </a:r>
            <a:r>
              <a:rPr lang="de-DE" sz="1200" b="0" i="1" dirty="0" err="1"/>
              <a:t>Terrestrial</a:t>
            </a:r>
            <a:r>
              <a:rPr lang="de-DE" sz="1200" b="0" i="1" dirty="0"/>
              <a:t> </a:t>
            </a:r>
            <a:r>
              <a:rPr lang="de-DE" sz="1200" b="0" i="1" dirty="0" err="1"/>
              <a:t>Muon</a:t>
            </a:r>
            <a:r>
              <a:rPr lang="de-DE" sz="1200" b="0" i="1" dirty="0"/>
              <a:t> </a:t>
            </a:r>
            <a:r>
              <a:rPr lang="de-DE" sz="1200" b="0" i="1" dirty="0" err="1"/>
              <a:t>and</a:t>
            </a:r>
            <a:r>
              <a:rPr lang="de-DE" sz="1200" b="0" i="1" dirty="0"/>
              <a:t> Neutron </a:t>
            </a:r>
            <a:r>
              <a:rPr lang="de-DE" sz="1200" b="0" i="1" dirty="0" smtClean="0"/>
              <a:t> </a:t>
            </a:r>
            <a:r>
              <a:rPr lang="de-DE" sz="1200" b="0" i="1" dirty="0" err="1" smtClean="0"/>
              <a:t>Spectra</a:t>
            </a:r>
            <a:r>
              <a:rPr lang="de-DE" sz="1200" b="0" i="1" dirty="0"/>
              <a:t>, TRI--PP--06--14, Nov 2006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title"/>
          </p:nvPr>
        </p:nvSpPr>
        <p:spPr>
          <a:xfrm>
            <a:off x="544513" y="227013"/>
            <a:ext cx="9056687" cy="763587"/>
          </a:xfrm>
          <a:noFill/>
        </p:spPr>
        <p:txBody>
          <a:bodyPr/>
          <a:lstStyle/>
          <a:p>
            <a:pPr defTabSz="914400"/>
            <a:r>
              <a:rPr lang="de-DE" sz="2400" dirty="0" smtClean="0">
                <a:cs typeface="Arial" charset="0"/>
              </a:rPr>
              <a:t>4. </a:t>
            </a:r>
            <a:r>
              <a:rPr lang="de-DE" sz="2400" dirty="0" err="1" smtClean="0">
                <a:cs typeface="Arial" charset="0"/>
              </a:rPr>
              <a:t>Useful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>
                <a:cs typeface="Arial" charset="0"/>
              </a:rPr>
              <a:t>Life Time </a:t>
            </a:r>
            <a:r>
              <a:rPr lang="de-DE" sz="2400" dirty="0" err="1">
                <a:cs typeface="Arial" charset="0"/>
              </a:rPr>
              <a:t>and</a:t>
            </a:r>
            <a:r>
              <a:rPr lang="de-DE" sz="2400" dirty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Reliability</a:t>
            </a:r>
            <a:r>
              <a:rPr lang="de-DE" sz="2400" dirty="0" smtClean="0">
                <a:cs typeface="Arial" charset="0"/>
              </a:rPr>
              <a:t>: </a:t>
            </a:r>
            <a:r>
              <a:rPr lang="de-DE" sz="2400" dirty="0" err="1" smtClean="0">
                <a:latin typeface="Arial" charset="0"/>
                <a:cs typeface="Arial" charset="0"/>
              </a:rPr>
              <a:t>Cosmic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>
                <a:latin typeface="Arial" charset="0"/>
                <a:cs typeface="Arial" charset="0"/>
              </a:rPr>
              <a:t>P</a:t>
            </a:r>
            <a:r>
              <a:rPr lang="de-DE" sz="2400" dirty="0" err="1" smtClean="0">
                <a:latin typeface="Arial" charset="0"/>
                <a:cs typeface="Arial" charset="0"/>
              </a:rPr>
              <a:t>article</a:t>
            </a:r>
            <a:r>
              <a:rPr lang="de-DE" sz="2400" dirty="0" smtClean="0">
                <a:latin typeface="Arial" charset="0"/>
                <a:cs typeface="Arial" charset="0"/>
              </a:rPr>
              <a:t> Flow</a:t>
            </a:r>
          </a:p>
        </p:txBody>
      </p:sp>
    </p:spTree>
    <p:extLst>
      <p:ext uri="{BB962C8B-B14F-4D97-AF65-F5344CB8AC3E}">
        <p14:creationId xmlns:p14="http://schemas.microsoft.com/office/powerpoint/2010/main" val="121980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019459"/>
              </p:ext>
            </p:extLst>
          </p:nvPr>
        </p:nvGraphicFramePr>
        <p:xfrm>
          <a:off x="1553394" y="1745432"/>
          <a:ext cx="8352928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8851" name="Text Box 9"/>
          <p:cNvSpPr txBox="1">
            <a:spLocks noChangeArrowheads="1"/>
          </p:cNvSpPr>
          <p:nvPr/>
        </p:nvSpPr>
        <p:spPr bwMode="auto">
          <a:xfrm>
            <a:off x="3786188" y="6617494"/>
            <a:ext cx="6853237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0354" tIns="55177" rIns="110354" bIns="55177" anchor="b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sz="1200" i="1">
                <a:solidFill>
                  <a:schemeClr val="tx1"/>
                </a:solidFill>
              </a:rPr>
              <a:t>Sources of basic  data: ABB Semiconductors, Infineon AG, Microsemi, </a:t>
            </a:r>
          </a:p>
          <a:p>
            <a:r>
              <a:rPr lang="de-DE" sz="1200" i="1">
                <a:solidFill>
                  <a:schemeClr val="tx1"/>
                </a:solidFill>
              </a:rPr>
              <a:t>                                       Soelkner, G. et al. in Materials Science Forum Vols. 556-557, (2007)</a:t>
            </a:r>
          </a:p>
        </p:txBody>
      </p:sp>
      <p:sp>
        <p:nvSpPr>
          <p:cNvPr id="78852" name="Rectangle 2"/>
          <p:cNvSpPr>
            <a:spLocks noGrp="1" noChangeArrowheads="1"/>
          </p:cNvSpPr>
          <p:nvPr>
            <p:ph type="title"/>
          </p:nvPr>
        </p:nvSpPr>
        <p:spPr>
          <a:xfrm>
            <a:off x="1697410" y="990600"/>
            <a:ext cx="8280920" cy="763587"/>
          </a:xfrm>
        </p:spPr>
        <p:txBody>
          <a:bodyPr/>
          <a:lstStyle/>
          <a:p>
            <a:r>
              <a:rPr lang="de-DE" sz="2000" dirty="0" smtClean="0">
                <a:latin typeface="Arial" charset="0"/>
                <a:cs typeface="Arial" charset="0"/>
              </a:rPr>
              <a:t>FIT </a:t>
            </a:r>
            <a:r>
              <a:rPr lang="de-DE" sz="2000" dirty="0" err="1" smtClean="0">
                <a:latin typeface="Arial" charset="0"/>
                <a:cs typeface="Arial" charset="0"/>
              </a:rPr>
              <a:t>rates</a:t>
            </a:r>
            <a:r>
              <a:rPr lang="de-DE" sz="2000" dirty="0" smtClean="0">
                <a:latin typeface="Arial" charset="0"/>
                <a:cs typeface="Arial" charset="0"/>
              </a:rPr>
              <a:t> </a:t>
            </a:r>
            <a:r>
              <a:rPr lang="de-DE" sz="2000" dirty="0" err="1" smtClean="0">
                <a:latin typeface="Arial" charset="0"/>
                <a:cs typeface="Arial" charset="0"/>
              </a:rPr>
              <a:t>caused</a:t>
            </a:r>
            <a:r>
              <a:rPr lang="de-DE" sz="2000" dirty="0" smtClean="0">
                <a:latin typeface="Arial" charset="0"/>
                <a:cs typeface="Arial" charset="0"/>
              </a:rPr>
              <a:t> </a:t>
            </a:r>
            <a:r>
              <a:rPr lang="de-DE" sz="2000" dirty="0" err="1" smtClean="0">
                <a:latin typeface="Arial" charset="0"/>
                <a:cs typeface="Arial" charset="0"/>
              </a:rPr>
              <a:t>by</a:t>
            </a:r>
            <a:r>
              <a:rPr lang="de-DE" sz="2000" dirty="0" smtClean="0">
                <a:latin typeface="Arial" charset="0"/>
                <a:cs typeface="Arial" charset="0"/>
              </a:rPr>
              <a:t> </a:t>
            </a:r>
            <a:r>
              <a:rPr lang="de-DE" sz="2000" dirty="0" err="1" smtClean="0">
                <a:latin typeface="Arial" charset="0"/>
                <a:cs typeface="Arial" charset="0"/>
              </a:rPr>
              <a:t>cosmic</a:t>
            </a:r>
            <a:r>
              <a:rPr lang="de-DE" sz="2000" dirty="0" smtClean="0">
                <a:latin typeface="Arial" charset="0"/>
                <a:cs typeface="Arial" charset="0"/>
              </a:rPr>
              <a:t> </a:t>
            </a:r>
            <a:r>
              <a:rPr lang="de-DE" sz="2000" dirty="0" err="1" smtClean="0">
                <a:latin typeface="Arial" charset="0"/>
                <a:cs typeface="Arial" charset="0"/>
              </a:rPr>
              <a:t>rays</a:t>
            </a:r>
            <a:r>
              <a:rPr lang="de-DE" sz="2000" dirty="0" smtClean="0">
                <a:latin typeface="Arial" charset="0"/>
                <a:cs typeface="Arial" charset="0"/>
              </a:rPr>
              <a:t> </a:t>
            </a:r>
            <a:r>
              <a:rPr lang="de-DE" sz="2000" dirty="0" err="1" smtClean="0">
                <a:latin typeface="Arial" charset="0"/>
                <a:cs typeface="Arial" charset="0"/>
              </a:rPr>
              <a:t>at</a:t>
            </a:r>
            <a:r>
              <a:rPr lang="de-DE" sz="2000" dirty="0" smtClean="0">
                <a:latin typeface="Arial" charset="0"/>
                <a:cs typeface="Arial" charset="0"/>
              </a:rPr>
              <a:t> </a:t>
            </a:r>
            <a:r>
              <a:rPr lang="de-DE" sz="2000" dirty="0" err="1" smtClean="0">
                <a:latin typeface="Arial" charset="0"/>
                <a:cs typeface="Arial" charset="0"/>
              </a:rPr>
              <a:t>semiconductors</a:t>
            </a:r>
            <a:r>
              <a:rPr lang="de-DE" sz="2000" dirty="0" smtClean="0">
                <a:latin typeface="Arial" charset="0"/>
                <a:cs typeface="Arial" charset="0"/>
              </a:rPr>
              <a:t> </a:t>
            </a:r>
            <a:r>
              <a:rPr lang="de-DE" sz="2000" dirty="0" err="1" smtClean="0">
                <a:latin typeface="Arial" charset="0"/>
                <a:cs typeface="Arial" charset="0"/>
              </a:rPr>
              <a:t>at</a:t>
            </a:r>
            <a:r>
              <a:rPr lang="de-DE" sz="2000" dirty="0" smtClean="0">
                <a:latin typeface="Arial" charset="0"/>
                <a:cs typeface="Arial" charset="0"/>
              </a:rPr>
              <a:t> </a:t>
            </a:r>
            <a:r>
              <a:rPr lang="de-DE" sz="2000" dirty="0" err="1" smtClean="0">
                <a:latin typeface="Arial" charset="0"/>
                <a:cs typeface="Arial" charset="0"/>
              </a:rPr>
              <a:t>sea</a:t>
            </a:r>
            <a:r>
              <a:rPr lang="de-DE" sz="2000" dirty="0" smtClean="0">
                <a:latin typeface="Arial" charset="0"/>
                <a:cs typeface="Arial" charset="0"/>
              </a:rPr>
              <a:t> </a:t>
            </a:r>
            <a:r>
              <a:rPr lang="de-DE" sz="2000" dirty="0" err="1" smtClean="0">
                <a:latin typeface="Arial" charset="0"/>
                <a:cs typeface="Arial" charset="0"/>
              </a:rPr>
              <a:t>level</a:t>
            </a:r>
            <a:r>
              <a:rPr lang="de-DE" sz="2000" dirty="0" smtClean="0">
                <a:latin typeface="Arial" charset="0"/>
                <a:cs typeface="Arial" charset="0"/>
              </a:rPr>
              <a:t/>
            </a:r>
            <a:br>
              <a:rPr lang="de-DE" sz="2000" dirty="0" smtClean="0">
                <a:latin typeface="Arial" charset="0"/>
                <a:cs typeface="Arial" charset="0"/>
              </a:rPr>
            </a:br>
            <a:r>
              <a:rPr lang="de-DE" sz="2000" dirty="0" smtClean="0">
                <a:latin typeface="Arial" charset="0"/>
                <a:cs typeface="Arial" charset="0"/>
              </a:rPr>
              <a:t>(</a:t>
            </a:r>
            <a:r>
              <a:rPr lang="de-DE" sz="2000" dirty="0" err="1" smtClean="0">
                <a:latin typeface="Arial" charset="0"/>
                <a:cs typeface="Arial" charset="0"/>
              </a:rPr>
              <a:t>pn</a:t>
            </a:r>
            <a:r>
              <a:rPr lang="de-DE" sz="2000" dirty="0" smtClean="0">
                <a:latin typeface="Arial" charset="0"/>
                <a:cs typeface="Arial" charset="0"/>
              </a:rPr>
              <a:t>-Dioden, </a:t>
            </a:r>
            <a:r>
              <a:rPr lang="de-DE" sz="2000" dirty="0" err="1" smtClean="0">
                <a:latin typeface="Arial" charset="0"/>
                <a:cs typeface="Arial" charset="0"/>
              </a:rPr>
              <a:t>Schottky</a:t>
            </a:r>
            <a:r>
              <a:rPr lang="de-DE" sz="2000" dirty="0" smtClean="0">
                <a:latin typeface="Arial" charset="0"/>
                <a:cs typeface="Arial" charset="0"/>
              </a:rPr>
              <a:t>-Dioden, IGBTs; 600V...6500V) </a:t>
            </a:r>
          </a:p>
        </p:txBody>
      </p:sp>
      <p:sp>
        <p:nvSpPr>
          <p:cNvPr id="5" name="Rectangle 8"/>
          <p:cNvSpPr txBox="1">
            <a:spLocks noChangeArrowheads="1"/>
          </p:cNvSpPr>
          <p:nvPr/>
        </p:nvSpPr>
        <p:spPr bwMode="auto">
          <a:xfrm>
            <a:off x="544513" y="227013"/>
            <a:ext cx="9056687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0354" tIns="55177" rIns="110354" bIns="55177" numCol="1" anchor="ctr" anchorCtr="0" compatLnSpc="1">
            <a:prstTxWarp prst="textNoShape">
              <a:avLst/>
            </a:prstTxWarp>
          </a:bodyPr>
          <a:lstStyle>
            <a:lvl1pPr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600" b="1">
                <a:solidFill>
                  <a:srgbClr val="3A5FC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31319A"/>
                </a:solidFill>
                <a:latin typeface="Arial" charset="0"/>
                <a:cs typeface="Arial" charset="0"/>
              </a:defRPr>
            </a:lvl2pPr>
            <a:lvl3pPr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31319A"/>
                </a:solidFill>
                <a:latin typeface="Arial" charset="0"/>
                <a:cs typeface="Arial" charset="0"/>
              </a:defRPr>
            </a:lvl3pPr>
            <a:lvl4pPr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31319A"/>
                </a:solidFill>
                <a:latin typeface="Arial" charset="0"/>
                <a:cs typeface="Arial" charset="0"/>
              </a:defRPr>
            </a:lvl4pPr>
            <a:lvl5pPr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31319A"/>
                </a:solidFill>
                <a:latin typeface="Arial" charset="0"/>
                <a:cs typeface="Arial" charset="0"/>
              </a:defRPr>
            </a:lvl5pPr>
            <a:lvl6pPr marL="457200"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0000FF"/>
                </a:solidFill>
                <a:latin typeface="Futura Md BT" pitchFamily="34" charset="0"/>
              </a:defRPr>
            </a:lvl6pPr>
            <a:lvl7pPr marL="914400"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0000FF"/>
                </a:solidFill>
                <a:latin typeface="Futura Md BT" pitchFamily="34" charset="0"/>
              </a:defRPr>
            </a:lvl7pPr>
            <a:lvl8pPr marL="1371600"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0000FF"/>
                </a:solidFill>
                <a:latin typeface="Futura Md BT" pitchFamily="34" charset="0"/>
              </a:defRPr>
            </a:lvl8pPr>
            <a:lvl9pPr marL="1828800"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0000FF"/>
                </a:solidFill>
                <a:latin typeface="Futura Md BT" pitchFamily="34" charset="0"/>
              </a:defRPr>
            </a:lvl9pPr>
          </a:lstStyle>
          <a:p>
            <a:pPr defTabSz="914400"/>
            <a:r>
              <a:rPr lang="de-DE" sz="2400" kern="0" dirty="0" smtClean="0">
                <a:cs typeface="Arial" charset="0"/>
              </a:rPr>
              <a:t>4. </a:t>
            </a:r>
            <a:r>
              <a:rPr lang="de-DE" sz="2400" kern="0" dirty="0" err="1" smtClean="0">
                <a:cs typeface="Arial" charset="0"/>
              </a:rPr>
              <a:t>Useful</a:t>
            </a:r>
            <a:r>
              <a:rPr lang="de-DE" sz="2400" kern="0" dirty="0" smtClean="0">
                <a:cs typeface="Arial" charset="0"/>
              </a:rPr>
              <a:t> Life Time </a:t>
            </a:r>
            <a:r>
              <a:rPr lang="de-DE" sz="2400" kern="0" dirty="0" err="1" smtClean="0">
                <a:cs typeface="Arial" charset="0"/>
              </a:rPr>
              <a:t>and</a:t>
            </a:r>
            <a:r>
              <a:rPr lang="de-DE" sz="2400" kern="0" dirty="0" smtClean="0">
                <a:cs typeface="Arial" charset="0"/>
              </a:rPr>
              <a:t> </a:t>
            </a:r>
            <a:r>
              <a:rPr lang="de-DE" sz="2400" kern="0" dirty="0" err="1" smtClean="0">
                <a:cs typeface="Arial" charset="0"/>
              </a:rPr>
              <a:t>Reliability</a:t>
            </a:r>
            <a:r>
              <a:rPr lang="de-DE" sz="2400" kern="0" dirty="0" smtClean="0">
                <a:cs typeface="Arial" charset="0"/>
              </a:rPr>
              <a:t>: </a:t>
            </a:r>
            <a:r>
              <a:rPr lang="de-DE" sz="2400" kern="0" dirty="0" err="1" smtClean="0">
                <a:latin typeface="Arial" charset="0"/>
                <a:cs typeface="Arial" charset="0"/>
              </a:rPr>
              <a:t>Cosmic</a:t>
            </a:r>
            <a:r>
              <a:rPr lang="de-DE" sz="2400" kern="0" dirty="0" smtClean="0">
                <a:latin typeface="Arial" charset="0"/>
                <a:cs typeface="Arial" charset="0"/>
              </a:rPr>
              <a:t> </a:t>
            </a:r>
            <a:r>
              <a:rPr lang="de-DE" sz="2400" kern="0" dirty="0" err="1" smtClean="0">
                <a:latin typeface="Arial" charset="0"/>
                <a:cs typeface="Arial" charset="0"/>
              </a:rPr>
              <a:t>Particle</a:t>
            </a:r>
            <a:r>
              <a:rPr lang="de-DE" sz="2400" kern="0" dirty="0" smtClean="0">
                <a:latin typeface="Arial" charset="0"/>
                <a:cs typeface="Arial" charset="0"/>
              </a:rPr>
              <a:t> Flow</a:t>
            </a:r>
          </a:p>
        </p:txBody>
      </p:sp>
    </p:spTree>
    <p:extLst>
      <p:ext uri="{BB962C8B-B14F-4D97-AF65-F5344CB8AC3E}">
        <p14:creationId xmlns:p14="http://schemas.microsoft.com/office/powerpoint/2010/main" val="324570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675" y="1408113"/>
            <a:ext cx="1439863" cy="37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899" name="Text Box 12"/>
          <p:cNvSpPr txBox="1">
            <a:spLocks noChangeArrowheads="1"/>
          </p:cNvSpPr>
          <p:nvPr/>
        </p:nvSpPr>
        <p:spPr bwMode="auto">
          <a:xfrm>
            <a:off x="9459913" y="2687638"/>
            <a:ext cx="1963737" cy="97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0354" tIns="55177" rIns="110354" bIns="55177" anchor="b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>
                <a:solidFill>
                  <a:schemeClr val="tx1"/>
                </a:solidFill>
              </a:rPr>
              <a:t>Assuming the same </a:t>
            </a:r>
          </a:p>
          <a:p>
            <a:r>
              <a:rPr lang="de-DE">
                <a:solidFill>
                  <a:schemeClr val="tx1"/>
                </a:solidFill>
              </a:rPr>
              <a:t>FIT rates  for </a:t>
            </a:r>
          </a:p>
          <a:p>
            <a:r>
              <a:rPr lang="de-DE">
                <a:solidFill>
                  <a:schemeClr val="tx1"/>
                </a:solidFill>
              </a:rPr>
              <a:t>Si and SiC </a:t>
            </a:r>
          </a:p>
          <a:p>
            <a:r>
              <a:rPr lang="de-DE">
                <a:solidFill>
                  <a:schemeClr val="tx1"/>
                </a:solidFill>
              </a:rPr>
              <a:t>at 1200V class</a:t>
            </a:r>
          </a:p>
        </p:txBody>
      </p:sp>
      <p:sp>
        <p:nvSpPr>
          <p:cNvPr id="80900" name="Line 16"/>
          <p:cNvSpPr>
            <a:spLocks noChangeShapeType="1"/>
          </p:cNvSpPr>
          <p:nvPr/>
        </p:nvSpPr>
        <p:spPr bwMode="auto">
          <a:xfrm>
            <a:off x="1770063" y="3784600"/>
            <a:ext cx="0" cy="11509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0358" tIns="55179" rIns="110358" bIns="55179" anchor="b">
            <a:spAutoFit/>
          </a:bodyPr>
          <a:lstStyle/>
          <a:p>
            <a:endParaRPr lang="de-DE"/>
          </a:p>
        </p:txBody>
      </p:sp>
      <p:sp>
        <p:nvSpPr>
          <p:cNvPr id="80901" name="Text Box 17"/>
          <p:cNvSpPr txBox="1">
            <a:spLocks noChangeArrowheads="1"/>
          </p:cNvSpPr>
          <p:nvPr/>
        </p:nvSpPr>
        <p:spPr bwMode="auto">
          <a:xfrm>
            <a:off x="1697038" y="2344738"/>
            <a:ext cx="42068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0358" tIns="55179" rIns="110358" bIns="55179" anchor="b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>
                <a:solidFill>
                  <a:schemeClr val="tx1"/>
                </a:solidFill>
              </a:rPr>
              <a:t>U</a:t>
            </a:r>
            <a:r>
              <a:rPr lang="de-DE" baseline="-2500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80902" name="Text Box 18"/>
          <p:cNvSpPr txBox="1">
            <a:spLocks noChangeArrowheads="1"/>
          </p:cNvSpPr>
          <p:nvPr/>
        </p:nvSpPr>
        <p:spPr bwMode="auto">
          <a:xfrm>
            <a:off x="1697038" y="4287838"/>
            <a:ext cx="42068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0358" tIns="55179" rIns="110358" bIns="55179" anchor="b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>
                <a:solidFill>
                  <a:schemeClr val="tx1"/>
                </a:solidFill>
              </a:rPr>
              <a:t>U</a:t>
            </a:r>
            <a:r>
              <a:rPr lang="de-DE" baseline="-2500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80903" name="Line 19"/>
          <p:cNvSpPr>
            <a:spLocks noChangeShapeType="1"/>
          </p:cNvSpPr>
          <p:nvPr/>
        </p:nvSpPr>
        <p:spPr bwMode="auto">
          <a:xfrm>
            <a:off x="1770063" y="1912938"/>
            <a:ext cx="0" cy="11509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0358" tIns="55179" rIns="110358" bIns="55179" anchor="b">
            <a:spAutoFit/>
          </a:bodyPr>
          <a:lstStyle/>
          <a:p>
            <a:endParaRPr lang="de-DE"/>
          </a:p>
        </p:txBody>
      </p:sp>
      <p:sp>
        <p:nvSpPr>
          <p:cNvPr id="80904" name="Rectangle 7"/>
          <p:cNvSpPr>
            <a:spLocks noChangeArrowheads="1"/>
          </p:cNvSpPr>
          <p:nvPr/>
        </p:nvSpPr>
        <p:spPr bwMode="auto">
          <a:xfrm>
            <a:off x="758826" y="644525"/>
            <a:ext cx="96551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b"/>
          <a:lstStyle/>
          <a:p>
            <a:r>
              <a:rPr kumimoji="1" lang="de-DE" sz="2400" dirty="0" err="1" smtClean="0">
                <a:latin typeface="Futura Md BT" pitchFamily="34" charset="0"/>
              </a:rPr>
              <a:t>Influence</a:t>
            </a:r>
            <a:r>
              <a:rPr kumimoji="1" lang="de-DE" sz="2400" dirty="0" smtClean="0">
                <a:latin typeface="Futura Md BT" pitchFamily="34" charset="0"/>
              </a:rPr>
              <a:t> </a:t>
            </a:r>
            <a:r>
              <a:rPr kumimoji="1" lang="de-DE" sz="2400" dirty="0" err="1">
                <a:latin typeface="Futura Md BT" pitchFamily="34" charset="0"/>
              </a:rPr>
              <a:t>of</a:t>
            </a:r>
            <a:r>
              <a:rPr kumimoji="1" lang="de-DE" sz="2400" dirty="0">
                <a:latin typeface="Futura Md BT" pitchFamily="34" charset="0"/>
              </a:rPr>
              <a:t> </a:t>
            </a:r>
            <a:r>
              <a:rPr kumimoji="1" lang="de-DE" sz="2400" dirty="0" err="1">
                <a:latin typeface="Futura Md BT" pitchFamily="34" charset="0"/>
              </a:rPr>
              <a:t>lower</a:t>
            </a:r>
            <a:r>
              <a:rPr kumimoji="1" lang="de-DE" sz="2400" dirty="0">
                <a:latin typeface="Futura Md BT" pitchFamily="34" charset="0"/>
              </a:rPr>
              <a:t> </a:t>
            </a:r>
            <a:r>
              <a:rPr kumimoji="1" lang="de-DE" sz="2400" dirty="0" err="1">
                <a:latin typeface="Futura Md BT" pitchFamily="34" charset="0"/>
              </a:rPr>
              <a:t>chip</a:t>
            </a:r>
            <a:r>
              <a:rPr kumimoji="1" lang="de-DE" sz="2400" dirty="0">
                <a:latin typeface="Futura Md BT" pitchFamily="34" charset="0"/>
              </a:rPr>
              <a:t> </a:t>
            </a:r>
            <a:r>
              <a:rPr kumimoji="1" lang="de-DE" sz="2400" dirty="0" err="1" smtClean="0">
                <a:latin typeface="Futura Md BT" pitchFamily="34" charset="0"/>
              </a:rPr>
              <a:t>area</a:t>
            </a:r>
            <a:r>
              <a:rPr kumimoji="1" lang="de-DE" sz="2400" dirty="0" smtClean="0">
                <a:latin typeface="Futura Md BT" pitchFamily="34" charset="0"/>
              </a:rPr>
              <a:t> on </a:t>
            </a:r>
            <a:r>
              <a:rPr kumimoji="1" lang="de-DE" sz="2400" dirty="0" err="1" smtClean="0">
                <a:latin typeface="Futura Md BT" pitchFamily="34" charset="0"/>
              </a:rPr>
              <a:t>fail</a:t>
            </a:r>
            <a:r>
              <a:rPr kumimoji="1" lang="de-DE" sz="2400" dirty="0" smtClean="0">
                <a:latin typeface="Futura Md BT" pitchFamily="34" charset="0"/>
              </a:rPr>
              <a:t> rate</a:t>
            </a:r>
            <a:endParaRPr kumimoji="1" lang="de-DE" sz="2400" dirty="0">
              <a:latin typeface="Futura Md BT" pitchFamily="34" charset="0"/>
            </a:endParaRPr>
          </a:p>
        </p:txBody>
      </p:sp>
      <p:grpSp>
        <p:nvGrpSpPr>
          <p:cNvPr id="80905" name="Group 12"/>
          <p:cNvGrpSpPr>
            <a:grpSpLocks noChangeAspect="1"/>
          </p:cNvGrpSpPr>
          <p:nvPr/>
        </p:nvGrpSpPr>
        <p:grpSpPr bwMode="auto">
          <a:xfrm>
            <a:off x="328613" y="1263650"/>
            <a:ext cx="9220200" cy="5722938"/>
            <a:chOff x="207" y="796"/>
            <a:chExt cx="5808" cy="3605"/>
          </a:xfrm>
        </p:grpSpPr>
        <p:sp>
          <p:nvSpPr>
            <p:cNvPr id="80906" name="AutoShape 11"/>
            <p:cNvSpPr>
              <a:spLocks noChangeAspect="1" noChangeArrowheads="1" noTextEdit="1"/>
            </p:cNvSpPr>
            <p:nvPr/>
          </p:nvSpPr>
          <p:spPr bwMode="auto">
            <a:xfrm>
              <a:off x="207" y="796"/>
              <a:ext cx="5808" cy="3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0907" name="Group 213"/>
            <p:cNvGrpSpPr>
              <a:grpSpLocks/>
            </p:cNvGrpSpPr>
            <p:nvPr/>
          </p:nvGrpSpPr>
          <p:grpSpPr bwMode="auto">
            <a:xfrm>
              <a:off x="970" y="991"/>
              <a:ext cx="4790" cy="2778"/>
              <a:chOff x="970" y="991"/>
              <a:chExt cx="4790" cy="2778"/>
            </a:xfrm>
          </p:grpSpPr>
          <p:sp>
            <p:nvSpPr>
              <p:cNvPr id="81305" name="Rectangle 13"/>
              <p:cNvSpPr>
                <a:spLocks noChangeArrowheads="1"/>
              </p:cNvSpPr>
              <p:nvPr/>
            </p:nvSpPr>
            <p:spPr bwMode="auto">
              <a:xfrm>
                <a:off x="1009" y="997"/>
                <a:ext cx="4751" cy="2733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06" name="Line 14"/>
              <p:cNvSpPr>
                <a:spLocks noChangeShapeType="1"/>
              </p:cNvSpPr>
              <p:nvPr/>
            </p:nvSpPr>
            <p:spPr bwMode="auto">
              <a:xfrm>
                <a:off x="1009" y="3456"/>
                <a:ext cx="475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07" name="Line 15"/>
              <p:cNvSpPr>
                <a:spLocks noChangeShapeType="1"/>
              </p:cNvSpPr>
              <p:nvPr/>
            </p:nvSpPr>
            <p:spPr bwMode="auto">
              <a:xfrm>
                <a:off x="1009" y="3184"/>
                <a:ext cx="475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08" name="Line 16"/>
              <p:cNvSpPr>
                <a:spLocks noChangeShapeType="1"/>
              </p:cNvSpPr>
              <p:nvPr/>
            </p:nvSpPr>
            <p:spPr bwMode="auto">
              <a:xfrm>
                <a:off x="1009" y="2910"/>
                <a:ext cx="475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09" name="Line 17"/>
              <p:cNvSpPr>
                <a:spLocks noChangeShapeType="1"/>
              </p:cNvSpPr>
              <p:nvPr/>
            </p:nvSpPr>
            <p:spPr bwMode="auto">
              <a:xfrm>
                <a:off x="1009" y="2636"/>
                <a:ext cx="475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10" name="Line 18"/>
              <p:cNvSpPr>
                <a:spLocks noChangeShapeType="1"/>
              </p:cNvSpPr>
              <p:nvPr/>
            </p:nvSpPr>
            <p:spPr bwMode="auto">
              <a:xfrm>
                <a:off x="1009" y="2364"/>
                <a:ext cx="475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11" name="Line 19"/>
              <p:cNvSpPr>
                <a:spLocks noChangeShapeType="1"/>
              </p:cNvSpPr>
              <p:nvPr/>
            </p:nvSpPr>
            <p:spPr bwMode="auto">
              <a:xfrm>
                <a:off x="1009" y="2090"/>
                <a:ext cx="475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12" name="Line 20"/>
              <p:cNvSpPr>
                <a:spLocks noChangeShapeType="1"/>
              </p:cNvSpPr>
              <p:nvPr/>
            </p:nvSpPr>
            <p:spPr bwMode="auto">
              <a:xfrm>
                <a:off x="1009" y="1817"/>
                <a:ext cx="475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13" name="Line 21"/>
              <p:cNvSpPr>
                <a:spLocks noChangeShapeType="1"/>
              </p:cNvSpPr>
              <p:nvPr/>
            </p:nvSpPr>
            <p:spPr bwMode="auto">
              <a:xfrm>
                <a:off x="1009" y="1543"/>
                <a:ext cx="475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14" name="Line 22"/>
              <p:cNvSpPr>
                <a:spLocks noChangeShapeType="1"/>
              </p:cNvSpPr>
              <p:nvPr/>
            </p:nvSpPr>
            <p:spPr bwMode="auto">
              <a:xfrm>
                <a:off x="1009" y="1270"/>
                <a:ext cx="475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15" name="Line 23"/>
              <p:cNvSpPr>
                <a:spLocks noChangeShapeType="1"/>
              </p:cNvSpPr>
              <p:nvPr/>
            </p:nvSpPr>
            <p:spPr bwMode="auto">
              <a:xfrm>
                <a:off x="1009" y="997"/>
                <a:ext cx="475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16" name="Line 24"/>
              <p:cNvSpPr>
                <a:spLocks noChangeShapeType="1"/>
              </p:cNvSpPr>
              <p:nvPr/>
            </p:nvSpPr>
            <p:spPr bwMode="auto">
              <a:xfrm>
                <a:off x="1207" y="997"/>
                <a:ext cx="0" cy="27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17" name="Line 25"/>
              <p:cNvSpPr>
                <a:spLocks noChangeShapeType="1"/>
              </p:cNvSpPr>
              <p:nvPr/>
            </p:nvSpPr>
            <p:spPr bwMode="auto">
              <a:xfrm>
                <a:off x="1604" y="997"/>
                <a:ext cx="0" cy="27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18" name="Line 26"/>
              <p:cNvSpPr>
                <a:spLocks noChangeShapeType="1"/>
              </p:cNvSpPr>
              <p:nvPr/>
            </p:nvSpPr>
            <p:spPr bwMode="auto">
              <a:xfrm>
                <a:off x="1999" y="997"/>
                <a:ext cx="0" cy="27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19" name="Line 27"/>
              <p:cNvSpPr>
                <a:spLocks noChangeShapeType="1"/>
              </p:cNvSpPr>
              <p:nvPr/>
            </p:nvSpPr>
            <p:spPr bwMode="auto">
              <a:xfrm>
                <a:off x="2395" y="997"/>
                <a:ext cx="0" cy="27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20" name="Line 28"/>
              <p:cNvSpPr>
                <a:spLocks noChangeShapeType="1"/>
              </p:cNvSpPr>
              <p:nvPr/>
            </p:nvSpPr>
            <p:spPr bwMode="auto">
              <a:xfrm>
                <a:off x="2791" y="997"/>
                <a:ext cx="0" cy="27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21" name="Line 29"/>
              <p:cNvSpPr>
                <a:spLocks noChangeShapeType="1"/>
              </p:cNvSpPr>
              <p:nvPr/>
            </p:nvSpPr>
            <p:spPr bwMode="auto">
              <a:xfrm>
                <a:off x="3186" y="997"/>
                <a:ext cx="0" cy="27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22" name="Line 30"/>
              <p:cNvSpPr>
                <a:spLocks noChangeShapeType="1"/>
              </p:cNvSpPr>
              <p:nvPr/>
            </p:nvSpPr>
            <p:spPr bwMode="auto">
              <a:xfrm>
                <a:off x="3583" y="997"/>
                <a:ext cx="0" cy="27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23" name="Line 31"/>
              <p:cNvSpPr>
                <a:spLocks noChangeShapeType="1"/>
              </p:cNvSpPr>
              <p:nvPr/>
            </p:nvSpPr>
            <p:spPr bwMode="auto">
              <a:xfrm>
                <a:off x="3978" y="997"/>
                <a:ext cx="0" cy="27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24" name="Line 32"/>
              <p:cNvSpPr>
                <a:spLocks noChangeShapeType="1"/>
              </p:cNvSpPr>
              <p:nvPr/>
            </p:nvSpPr>
            <p:spPr bwMode="auto">
              <a:xfrm>
                <a:off x="4375" y="997"/>
                <a:ext cx="0" cy="27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25" name="Line 33"/>
              <p:cNvSpPr>
                <a:spLocks noChangeShapeType="1"/>
              </p:cNvSpPr>
              <p:nvPr/>
            </p:nvSpPr>
            <p:spPr bwMode="auto">
              <a:xfrm>
                <a:off x="4770" y="997"/>
                <a:ext cx="0" cy="27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26" name="Line 34"/>
              <p:cNvSpPr>
                <a:spLocks noChangeShapeType="1"/>
              </p:cNvSpPr>
              <p:nvPr/>
            </p:nvSpPr>
            <p:spPr bwMode="auto">
              <a:xfrm>
                <a:off x="5166" y="997"/>
                <a:ext cx="0" cy="27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27" name="Line 35"/>
              <p:cNvSpPr>
                <a:spLocks noChangeShapeType="1"/>
              </p:cNvSpPr>
              <p:nvPr/>
            </p:nvSpPr>
            <p:spPr bwMode="auto">
              <a:xfrm>
                <a:off x="5562" y="997"/>
                <a:ext cx="0" cy="27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28" name="Line 36"/>
              <p:cNvSpPr>
                <a:spLocks noChangeShapeType="1"/>
              </p:cNvSpPr>
              <p:nvPr/>
            </p:nvSpPr>
            <p:spPr bwMode="auto">
              <a:xfrm>
                <a:off x="1405" y="997"/>
                <a:ext cx="0" cy="27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29" name="Line 37"/>
              <p:cNvSpPr>
                <a:spLocks noChangeShapeType="1"/>
              </p:cNvSpPr>
              <p:nvPr/>
            </p:nvSpPr>
            <p:spPr bwMode="auto">
              <a:xfrm>
                <a:off x="1801" y="997"/>
                <a:ext cx="0" cy="27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30" name="Line 38"/>
              <p:cNvSpPr>
                <a:spLocks noChangeShapeType="1"/>
              </p:cNvSpPr>
              <p:nvPr/>
            </p:nvSpPr>
            <p:spPr bwMode="auto">
              <a:xfrm>
                <a:off x="2197" y="997"/>
                <a:ext cx="0" cy="27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31" name="Line 39"/>
              <p:cNvSpPr>
                <a:spLocks noChangeShapeType="1"/>
              </p:cNvSpPr>
              <p:nvPr/>
            </p:nvSpPr>
            <p:spPr bwMode="auto">
              <a:xfrm>
                <a:off x="2593" y="997"/>
                <a:ext cx="0" cy="27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32" name="Line 40"/>
              <p:cNvSpPr>
                <a:spLocks noChangeShapeType="1"/>
              </p:cNvSpPr>
              <p:nvPr/>
            </p:nvSpPr>
            <p:spPr bwMode="auto">
              <a:xfrm>
                <a:off x="2989" y="997"/>
                <a:ext cx="0" cy="27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33" name="Line 41"/>
              <p:cNvSpPr>
                <a:spLocks noChangeShapeType="1"/>
              </p:cNvSpPr>
              <p:nvPr/>
            </p:nvSpPr>
            <p:spPr bwMode="auto">
              <a:xfrm>
                <a:off x="3384" y="997"/>
                <a:ext cx="0" cy="27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34" name="Line 42"/>
              <p:cNvSpPr>
                <a:spLocks noChangeShapeType="1"/>
              </p:cNvSpPr>
              <p:nvPr/>
            </p:nvSpPr>
            <p:spPr bwMode="auto">
              <a:xfrm>
                <a:off x="3781" y="997"/>
                <a:ext cx="0" cy="27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35" name="Line 43"/>
              <p:cNvSpPr>
                <a:spLocks noChangeShapeType="1"/>
              </p:cNvSpPr>
              <p:nvPr/>
            </p:nvSpPr>
            <p:spPr bwMode="auto">
              <a:xfrm>
                <a:off x="4176" y="997"/>
                <a:ext cx="0" cy="27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36" name="Line 44"/>
              <p:cNvSpPr>
                <a:spLocks noChangeShapeType="1"/>
              </p:cNvSpPr>
              <p:nvPr/>
            </p:nvSpPr>
            <p:spPr bwMode="auto">
              <a:xfrm>
                <a:off x="4572" y="997"/>
                <a:ext cx="0" cy="27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37" name="Line 45"/>
              <p:cNvSpPr>
                <a:spLocks noChangeShapeType="1"/>
              </p:cNvSpPr>
              <p:nvPr/>
            </p:nvSpPr>
            <p:spPr bwMode="auto">
              <a:xfrm>
                <a:off x="4968" y="997"/>
                <a:ext cx="0" cy="27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38" name="Line 46"/>
              <p:cNvSpPr>
                <a:spLocks noChangeShapeType="1"/>
              </p:cNvSpPr>
              <p:nvPr/>
            </p:nvSpPr>
            <p:spPr bwMode="auto">
              <a:xfrm>
                <a:off x="5364" y="997"/>
                <a:ext cx="0" cy="27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39" name="Line 47"/>
              <p:cNvSpPr>
                <a:spLocks noChangeShapeType="1"/>
              </p:cNvSpPr>
              <p:nvPr/>
            </p:nvSpPr>
            <p:spPr bwMode="auto">
              <a:xfrm>
                <a:off x="5760" y="997"/>
                <a:ext cx="0" cy="27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40" name="Rectangle 48"/>
              <p:cNvSpPr>
                <a:spLocks noChangeArrowheads="1"/>
              </p:cNvSpPr>
              <p:nvPr/>
            </p:nvSpPr>
            <p:spPr bwMode="auto">
              <a:xfrm>
                <a:off x="1009" y="997"/>
                <a:ext cx="4751" cy="2733"/>
              </a:xfrm>
              <a:prstGeom prst="rect">
                <a:avLst/>
              </a:prstGeom>
              <a:noFill/>
              <a:ln w="8">
                <a:solidFill>
                  <a:srgbClr val="808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41" name="Line 49"/>
              <p:cNvSpPr>
                <a:spLocks noChangeShapeType="1"/>
              </p:cNvSpPr>
              <p:nvPr/>
            </p:nvSpPr>
            <p:spPr bwMode="auto">
              <a:xfrm>
                <a:off x="1009" y="997"/>
                <a:ext cx="0" cy="27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42" name="Line 50"/>
              <p:cNvSpPr>
                <a:spLocks noChangeShapeType="1"/>
              </p:cNvSpPr>
              <p:nvPr/>
            </p:nvSpPr>
            <p:spPr bwMode="auto">
              <a:xfrm>
                <a:off x="970" y="3730"/>
                <a:ext cx="3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43" name="Line 51"/>
              <p:cNvSpPr>
                <a:spLocks noChangeShapeType="1"/>
              </p:cNvSpPr>
              <p:nvPr/>
            </p:nvSpPr>
            <p:spPr bwMode="auto">
              <a:xfrm>
                <a:off x="970" y="3456"/>
                <a:ext cx="3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44" name="Line 52"/>
              <p:cNvSpPr>
                <a:spLocks noChangeShapeType="1"/>
              </p:cNvSpPr>
              <p:nvPr/>
            </p:nvSpPr>
            <p:spPr bwMode="auto">
              <a:xfrm>
                <a:off x="970" y="3184"/>
                <a:ext cx="3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45" name="Line 53"/>
              <p:cNvSpPr>
                <a:spLocks noChangeShapeType="1"/>
              </p:cNvSpPr>
              <p:nvPr/>
            </p:nvSpPr>
            <p:spPr bwMode="auto">
              <a:xfrm>
                <a:off x="970" y="2910"/>
                <a:ext cx="3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46" name="Line 54"/>
              <p:cNvSpPr>
                <a:spLocks noChangeShapeType="1"/>
              </p:cNvSpPr>
              <p:nvPr/>
            </p:nvSpPr>
            <p:spPr bwMode="auto">
              <a:xfrm>
                <a:off x="970" y="2636"/>
                <a:ext cx="3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47" name="Line 55"/>
              <p:cNvSpPr>
                <a:spLocks noChangeShapeType="1"/>
              </p:cNvSpPr>
              <p:nvPr/>
            </p:nvSpPr>
            <p:spPr bwMode="auto">
              <a:xfrm>
                <a:off x="970" y="2364"/>
                <a:ext cx="3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48" name="Line 56"/>
              <p:cNvSpPr>
                <a:spLocks noChangeShapeType="1"/>
              </p:cNvSpPr>
              <p:nvPr/>
            </p:nvSpPr>
            <p:spPr bwMode="auto">
              <a:xfrm>
                <a:off x="970" y="2090"/>
                <a:ext cx="3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49" name="Line 57"/>
              <p:cNvSpPr>
                <a:spLocks noChangeShapeType="1"/>
              </p:cNvSpPr>
              <p:nvPr/>
            </p:nvSpPr>
            <p:spPr bwMode="auto">
              <a:xfrm>
                <a:off x="970" y="1817"/>
                <a:ext cx="3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50" name="Line 58"/>
              <p:cNvSpPr>
                <a:spLocks noChangeShapeType="1"/>
              </p:cNvSpPr>
              <p:nvPr/>
            </p:nvSpPr>
            <p:spPr bwMode="auto">
              <a:xfrm>
                <a:off x="970" y="1543"/>
                <a:ext cx="3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51" name="Line 59"/>
              <p:cNvSpPr>
                <a:spLocks noChangeShapeType="1"/>
              </p:cNvSpPr>
              <p:nvPr/>
            </p:nvSpPr>
            <p:spPr bwMode="auto">
              <a:xfrm>
                <a:off x="970" y="1270"/>
                <a:ext cx="3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52" name="Line 60"/>
              <p:cNvSpPr>
                <a:spLocks noChangeShapeType="1"/>
              </p:cNvSpPr>
              <p:nvPr/>
            </p:nvSpPr>
            <p:spPr bwMode="auto">
              <a:xfrm>
                <a:off x="970" y="997"/>
                <a:ext cx="3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53" name="Line 61"/>
              <p:cNvSpPr>
                <a:spLocks noChangeShapeType="1"/>
              </p:cNvSpPr>
              <p:nvPr/>
            </p:nvSpPr>
            <p:spPr bwMode="auto">
              <a:xfrm>
                <a:off x="1009" y="3730"/>
                <a:ext cx="475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54" name="Line 62"/>
              <p:cNvSpPr>
                <a:spLocks noChangeShapeType="1"/>
              </p:cNvSpPr>
              <p:nvPr/>
            </p:nvSpPr>
            <p:spPr bwMode="auto">
              <a:xfrm flipV="1">
                <a:off x="1009" y="3730"/>
                <a:ext cx="0" cy="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55" name="Line 63"/>
              <p:cNvSpPr>
                <a:spLocks noChangeShapeType="1"/>
              </p:cNvSpPr>
              <p:nvPr/>
            </p:nvSpPr>
            <p:spPr bwMode="auto">
              <a:xfrm flipV="1">
                <a:off x="1405" y="3730"/>
                <a:ext cx="0" cy="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56" name="Line 64"/>
              <p:cNvSpPr>
                <a:spLocks noChangeShapeType="1"/>
              </p:cNvSpPr>
              <p:nvPr/>
            </p:nvSpPr>
            <p:spPr bwMode="auto">
              <a:xfrm flipV="1">
                <a:off x="1801" y="3730"/>
                <a:ext cx="0" cy="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57" name="Line 65"/>
              <p:cNvSpPr>
                <a:spLocks noChangeShapeType="1"/>
              </p:cNvSpPr>
              <p:nvPr/>
            </p:nvSpPr>
            <p:spPr bwMode="auto">
              <a:xfrm flipV="1">
                <a:off x="2197" y="3730"/>
                <a:ext cx="0" cy="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58" name="Line 66"/>
              <p:cNvSpPr>
                <a:spLocks noChangeShapeType="1"/>
              </p:cNvSpPr>
              <p:nvPr/>
            </p:nvSpPr>
            <p:spPr bwMode="auto">
              <a:xfrm flipV="1">
                <a:off x="2593" y="3730"/>
                <a:ext cx="0" cy="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59" name="Line 67"/>
              <p:cNvSpPr>
                <a:spLocks noChangeShapeType="1"/>
              </p:cNvSpPr>
              <p:nvPr/>
            </p:nvSpPr>
            <p:spPr bwMode="auto">
              <a:xfrm flipV="1">
                <a:off x="2989" y="3730"/>
                <a:ext cx="0" cy="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60" name="Line 68"/>
              <p:cNvSpPr>
                <a:spLocks noChangeShapeType="1"/>
              </p:cNvSpPr>
              <p:nvPr/>
            </p:nvSpPr>
            <p:spPr bwMode="auto">
              <a:xfrm flipV="1">
                <a:off x="3384" y="3730"/>
                <a:ext cx="0" cy="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61" name="Line 69"/>
              <p:cNvSpPr>
                <a:spLocks noChangeShapeType="1"/>
              </p:cNvSpPr>
              <p:nvPr/>
            </p:nvSpPr>
            <p:spPr bwMode="auto">
              <a:xfrm flipV="1">
                <a:off x="3781" y="3730"/>
                <a:ext cx="0" cy="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62" name="Line 70"/>
              <p:cNvSpPr>
                <a:spLocks noChangeShapeType="1"/>
              </p:cNvSpPr>
              <p:nvPr/>
            </p:nvSpPr>
            <p:spPr bwMode="auto">
              <a:xfrm flipV="1">
                <a:off x="4176" y="3730"/>
                <a:ext cx="0" cy="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63" name="Line 71"/>
              <p:cNvSpPr>
                <a:spLocks noChangeShapeType="1"/>
              </p:cNvSpPr>
              <p:nvPr/>
            </p:nvSpPr>
            <p:spPr bwMode="auto">
              <a:xfrm flipV="1">
                <a:off x="4572" y="3730"/>
                <a:ext cx="0" cy="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64" name="Line 72"/>
              <p:cNvSpPr>
                <a:spLocks noChangeShapeType="1"/>
              </p:cNvSpPr>
              <p:nvPr/>
            </p:nvSpPr>
            <p:spPr bwMode="auto">
              <a:xfrm flipV="1">
                <a:off x="4968" y="3730"/>
                <a:ext cx="0" cy="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65" name="Line 73"/>
              <p:cNvSpPr>
                <a:spLocks noChangeShapeType="1"/>
              </p:cNvSpPr>
              <p:nvPr/>
            </p:nvSpPr>
            <p:spPr bwMode="auto">
              <a:xfrm flipV="1">
                <a:off x="5364" y="3730"/>
                <a:ext cx="0" cy="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66" name="Line 74"/>
              <p:cNvSpPr>
                <a:spLocks noChangeShapeType="1"/>
              </p:cNvSpPr>
              <p:nvPr/>
            </p:nvSpPr>
            <p:spPr bwMode="auto">
              <a:xfrm flipV="1">
                <a:off x="5760" y="3730"/>
                <a:ext cx="0" cy="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67" name="Line 75"/>
              <p:cNvSpPr>
                <a:spLocks noChangeShapeType="1"/>
              </p:cNvSpPr>
              <p:nvPr/>
            </p:nvSpPr>
            <p:spPr bwMode="auto">
              <a:xfrm>
                <a:off x="3479" y="3730"/>
                <a:ext cx="95" cy="0"/>
              </a:xfrm>
              <a:prstGeom prst="line">
                <a:avLst/>
              </a:prstGeom>
              <a:noFill/>
              <a:ln w="23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68" name="Line 76"/>
              <p:cNvSpPr>
                <a:spLocks noChangeShapeType="1"/>
              </p:cNvSpPr>
              <p:nvPr/>
            </p:nvSpPr>
            <p:spPr bwMode="auto">
              <a:xfrm flipV="1">
                <a:off x="3574" y="3729"/>
                <a:ext cx="95" cy="1"/>
              </a:xfrm>
              <a:prstGeom prst="line">
                <a:avLst/>
              </a:prstGeom>
              <a:noFill/>
              <a:ln w="23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69" name="Freeform 77"/>
              <p:cNvSpPr>
                <a:spLocks/>
              </p:cNvSpPr>
              <p:nvPr/>
            </p:nvSpPr>
            <p:spPr bwMode="auto">
              <a:xfrm>
                <a:off x="3669" y="3726"/>
                <a:ext cx="95" cy="3"/>
              </a:xfrm>
              <a:custGeom>
                <a:avLst/>
                <a:gdLst>
                  <a:gd name="T0" fmla="*/ 0 w 95"/>
                  <a:gd name="T1" fmla="*/ 3 h 3"/>
                  <a:gd name="T2" fmla="*/ 47 w 95"/>
                  <a:gd name="T3" fmla="*/ 2 h 3"/>
                  <a:gd name="T4" fmla="*/ 95 w 95"/>
                  <a:gd name="T5" fmla="*/ 0 h 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5" h="3">
                    <a:moveTo>
                      <a:pt x="0" y="3"/>
                    </a:moveTo>
                    <a:lnTo>
                      <a:pt x="47" y="2"/>
                    </a:lnTo>
                    <a:lnTo>
                      <a:pt x="95" y="0"/>
                    </a:lnTo>
                  </a:path>
                </a:pathLst>
              </a:custGeom>
              <a:noFill/>
              <a:ln w="23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70" name="Freeform 78"/>
              <p:cNvSpPr>
                <a:spLocks/>
              </p:cNvSpPr>
              <p:nvPr/>
            </p:nvSpPr>
            <p:spPr bwMode="auto">
              <a:xfrm>
                <a:off x="3764" y="3720"/>
                <a:ext cx="95" cy="6"/>
              </a:xfrm>
              <a:custGeom>
                <a:avLst/>
                <a:gdLst>
                  <a:gd name="T0" fmla="*/ 0 w 95"/>
                  <a:gd name="T1" fmla="*/ 6 h 6"/>
                  <a:gd name="T2" fmla="*/ 47 w 95"/>
                  <a:gd name="T3" fmla="*/ 4 h 6"/>
                  <a:gd name="T4" fmla="*/ 71 w 95"/>
                  <a:gd name="T5" fmla="*/ 2 h 6"/>
                  <a:gd name="T6" fmla="*/ 95 w 95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5" h="6">
                    <a:moveTo>
                      <a:pt x="0" y="6"/>
                    </a:moveTo>
                    <a:lnTo>
                      <a:pt x="47" y="4"/>
                    </a:lnTo>
                    <a:lnTo>
                      <a:pt x="71" y="2"/>
                    </a:lnTo>
                    <a:lnTo>
                      <a:pt x="95" y="0"/>
                    </a:lnTo>
                  </a:path>
                </a:pathLst>
              </a:custGeom>
              <a:noFill/>
              <a:ln w="23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71" name="Freeform 79"/>
              <p:cNvSpPr>
                <a:spLocks/>
              </p:cNvSpPr>
              <p:nvPr/>
            </p:nvSpPr>
            <p:spPr bwMode="auto">
              <a:xfrm>
                <a:off x="3859" y="3703"/>
                <a:ext cx="95" cy="17"/>
              </a:xfrm>
              <a:custGeom>
                <a:avLst/>
                <a:gdLst>
                  <a:gd name="T0" fmla="*/ 0 w 95"/>
                  <a:gd name="T1" fmla="*/ 17 h 17"/>
                  <a:gd name="T2" fmla="*/ 24 w 95"/>
                  <a:gd name="T3" fmla="*/ 15 h 17"/>
                  <a:gd name="T4" fmla="*/ 47 w 95"/>
                  <a:gd name="T5" fmla="*/ 10 h 17"/>
                  <a:gd name="T6" fmla="*/ 95 w 95"/>
                  <a:gd name="T7" fmla="*/ 0 h 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5" h="17">
                    <a:moveTo>
                      <a:pt x="0" y="17"/>
                    </a:moveTo>
                    <a:lnTo>
                      <a:pt x="24" y="15"/>
                    </a:lnTo>
                    <a:lnTo>
                      <a:pt x="47" y="10"/>
                    </a:lnTo>
                    <a:lnTo>
                      <a:pt x="95" y="0"/>
                    </a:lnTo>
                  </a:path>
                </a:pathLst>
              </a:custGeom>
              <a:noFill/>
              <a:ln w="23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72" name="Freeform 80"/>
              <p:cNvSpPr>
                <a:spLocks/>
              </p:cNvSpPr>
              <p:nvPr/>
            </p:nvSpPr>
            <p:spPr bwMode="auto">
              <a:xfrm>
                <a:off x="3954" y="3676"/>
                <a:ext cx="95" cy="27"/>
              </a:xfrm>
              <a:custGeom>
                <a:avLst/>
                <a:gdLst>
                  <a:gd name="T0" fmla="*/ 0 w 95"/>
                  <a:gd name="T1" fmla="*/ 27 h 27"/>
                  <a:gd name="T2" fmla="*/ 24 w 95"/>
                  <a:gd name="T3" fmla="*/ 22 h 27"/>
                  <a:gd name="T4" fmla="*/ 47 w 95"/>
                  <a:gd name="T5" fmla="*/ 17 h 27"/>
                  <a:gd name="T6" fmla="*/ 71 w 95"/>
                  <a:gd name="T7" fmla="*/ 10 h 27"/>
                  <a:gd name="T8" fmla="*/ 84 w 95"/>
                  <a:gd name="T9" fmla="*/ 5 h 27"/>
                  <a:gd name="T10" fmla="*/ 95 w 95"/>
                  <a:gd name="T11" fmla="*/ 0 h 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5" h="27">
                    <a:moveTo>
                      <a:pt x="0" y="27"/>
                    </a:moveTo>
                    <a:lnTo>
                      <a:pt x="24" y="22"/>
                    </a:lnTo>
                    <a:lnTo>
                      <a:pt x="47" y="17"/>
                    </a:lnTo>
                    <a:lnTo>
                      <a:pt x="71" y="10"/>
                    </a:lnTo>
                    <a:lnTo>
                      <a:pt x="84" y="5"/>
                    </a:lnTo>
                    <a:lnTo>
                      <a:pt x="95" y="0"/>
                    </a:lnTo>
                  </a:path>
                </a:pathLst>
              </a:custGeom>
              <a:noFill/>
              <a:ln w="23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73" name="Freeform 81"/>
              <p:cNvSpPr>
                <a:spLocks/>
              </p:cNvSpPr>
              <p:nvPr/>
            </p:nvSpPr>
            <p:spPr bwMode="auto">
              <a:xfrm>
                <a:off x="4049" y="3614"/>
                <a:ext cx="95" cy="62"/>
              </a:xfrm>
              <a:custGeom>
                <a:avLst/>
                <a:gdLst>
                  <a:gd name="T0" fmla="*/ 0 w 95"/>
                  <a:gd name="T1" fmla="*/ 62 h 62"/>
                  <a:gd name="T2" fmla="*/ 24 w 95"/>
                  <a:gd name="T3" fmla="*/ 51 h 62"/>
                  <a:gd name="T4" fmla="*/ 36 w 95"/>
                  <a:gd name="T5" fmla="*/ 45 h 62"/>
                  <a:gd name="T6" fmla="*/ 47 w 95"/>
                  <a:gd name="T7" fmla="*/ 38 h 62"/>
                  <a:gd name="T8" fmla="*/ 60 w 95"/>
                  <a:gd name="T9" fmla="*/ 31 h 62"/>
                  <a:gd name="T10" fmla="*/ 71 w 95"/>
                  <a:gd name="T11" fmla="*/ 22 h 62"/>
                  <a:gd name="T12" fmla="*/ 84 w 95"/>
                  <a:gd name="T13" fmla="*/ 11 h 62"/>
                  <a:gd name="T14" fmla="*/ 95 w 95"/>
                  <a:gd name="T15" fmla="*/ 0 h 6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5" h="62">
                    <a:moveTo>
                      <a:pt x="0" y="62"/>
                    </a:moveTo>
                    <a:lnTo>
                      <a:pt x="24" y="51"/>
                    </a:lnTo>
                    <a:lnTo>
                      <a:pt x="36" y="45"/>
                    </a:lnTo>
                    <a:lnTo>
                      <a:pt x="47" y="38"/>
                    </a:lnTo>
                    <a:lnTo>
                      <a:pt x="60" y="31"/>
                    </a:lnTo>
                    <a:lnTo>
                      <a:pt x="71" y="22"/>
                    </a:lnTo>
                    <a:lnTo>
                      <a:pt x="84" y="11"/>
                    </a:lnTo>
                    <a:lnTo>
                      <a:pt x="95" y="0"/>
                    </a:lnTo>
                  </a:path>
                </a:pathLst>
              </a:custGeom>
              <a:noFill/>
              <a:ln w="23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74" name="Freeform 82"/>
              <p:cNvSpPr>
                <a:spLocks/>
              </p:cNvSpPr>
              <p:nvPr/>
            </p:nvSpPr>
            <p:spPr bwMode="auto">
              <a:xfrm>
                <a:off x="4144" y="3474"/>
                <a:ext cx="95" cy="140"/>
              </a:xfrm>
              <a:custGeom>
                <a:avLst/>
                <a:gdLst>
                  <a:gd name="T0" fmla="*/ 0 w 95"/>
                  <a:gd name="T1" fmla="*/ 140 h 140"/>
                  <a:gd name="T2" fmla="*/ 12 w 95"/>
                  <a:gd name="T3" fmla="*/ 126 h 140"/>
                  <a:gd name="T4" fmla="*/ 24 w 95"/>
                  <a:gd name="T5" fmla="*/ 112 h 140"/>
                  <a:gd name="T6" fmla="*/ 36 w 95"/>
                  <a:gd name="T7" fmla="*/ 97 h 140"/>
                  <a:gd name="T8" fmla="*/ 47 w 95"/>
                  <a:gd name="T9" fmla="*/ 80 h 140"/>
                  <a:gd name="T10" fmla="*/ 60 w 95"/>
                  <a:gd name="T11" fmla="*/ 62 h 140"/>
                  <a:gd name="T12" fmla="*/ 71 w 95"/>
                  <a:gd name="T13" fmla="*/ 43 h 140"/>
                  <a:gd name="T14" fmla="*/ 84 w 95"/>
                  <a:gd name="T15" fmla="*/ 22 h 140"/>
                  <a:gd name="T16" fmla="*/ 95 w 95"/>
                  <a:gd name="T17" fmla="*/ 0 h 1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5" h="140">
                    <a:moveTo>
                      <a:pt x="0" y="140"/>
                    </a:moveTo>
                    <a:lnTo>
                      <a:pt x="12" y="126"/>
                    </a:lnTo>
                    <a:lnTo>
                      <a:pt x="24" y="112"/>
                    </a:lnTo>
                    <a:lnTo>
                      <a:pt x="36" y="97"/>
                    </a:lnTo>
                    <a:lnTo>
                      <a:pt x="47" y="80"/>
                    </a:lnTo>
                    <a:lnTo>
                      <a:pt x="60" y="62"/>
                    </a:lnTo>
                    <a:lnTo>
                      <a:pt x="71" y="43"/>
                    </a:lnTo>
                    <a:lnTo>
                      <a:pt x="84" y="22"/>
                    </a:lnTo>
                    <a:lnTo>
                      <a:pt x="95" y="0"/>
                    </a:lnTo>
                  </a:path>
                </a:pathLst>
              </a:custGeom>
              <a:noFill/>
              <a:ln w="23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75" name="Freeform 83"/>
              <p:cNvSpPr>
                <a:spLocks/>
              </p:cNvSpPr>
              <p:nvPr/>
            </p:nvSpPr>
            <p:spPr bwMode="auto">
              <a:xfrm>
                <a:off x="4239" y="3241"/>
                <a:ext cx="95" cy="233"/>
              </a:xfrm>
              <a:custGeom>
                <a:avLst/>
                <a:gdLst>
                  <a:gd name="T0" fmla="*/ 0 w 95"/>
                  <a:gd name="T1" fmla="*/ 233 h 233"/>
                  <a:gd name="T2" fmla="*/ 12 w 95"/>
                  <a:gd name="T3" fmla="*/ 212 h 233"/>
                  <a:gd name="T4" fmla="*/ 23 w 95"/>
                  <a:gd name="T5" fmla="*/ 189 h 233"/>
                  <a:gd name="T6" fmla="*/ 36 w 95"/>
                  <a:gd name="T7" fmla="*/ 166 h 233"/>
                  <a:gd name="T8" fmla="*/ 42 w 95"/>
                  <a:gd name="T9" fmla="*/ 154 h 233"/>
                  <a:gd name="T10" fmla="*/ 47 w 95"/>
                  <a:gd name="T11" fmla="*/ 141 h 233"/>
                  <a:gd name="T12" fmla="*/ 54 w 95"/>
                  <a:gd name="T13" fmla="*/ 127 h 233"/>
                  <a:gd name="T14" fmla="*/ 60 w 95"/>
                  <a:gd name="T15" fmla="*/ 113 h 233"/>
                  <a:gd name="T16" fmla="*/ 67 w 95"/>
                  <a:gd name="T17" fmla="*/ 97 h 233"/>
                  <a:gd name="T18" fmla="*/ 72 w 95"/>
                  <a:gd name="T19" fmla="*/ 80 h 233"/>
                  <a:gd name="T20" fmla="*/ 78 w 95"/>
                  <a:gd name="T21" fmla="*/ 63 h 233"/>
                  <a:gd name="T22" fmla="*/ 84 w 95"/>
                  <a:gd name="T23" fmla="*/ 44 h 233"/>
                  <a:gd name="T24" fmla="*/ 90 w 95"/>
                  <a:gd name="T25" fmla="*/ 22 h 233"/>
                  <a:gd name="T26" fmla="*/ 95 w 95"/>
                  <a:gd name="T27" fmla="*/ 0 h 23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5" h="233">
                    <a:moveTo>
                      <a:pt x="0" y="233"/>
                    </a:moveTo>
                    <a:lnTo>
                      <a:pt x="12" y="212"/>
                    </a:lnTo>
                    <a:lnTo>
                      <a:pt x="23" y="189"/>
                    </a:lnTo>
                    <a:lnTo>
                      <a:pt x="36" y="166"/>
                    </a:lnTo>
                    <a:lnTo>
                      <a:pt x="42" y="154"/>
                    </a:lnTo>
                    <a:lnTo>
                      <a:pt x="47" y="141"/>
                    </a:lnTo>
                    <a:lnTo>
                      <a:pt x="54" y="127"/>
                    </a:lnTo>
                    <a:lnTo>
                      <a:pt x="60" y="113"/>
                    </a:lnTo>
                    <a:lnTo>
                      <a:pt x="67" y="97"/>
                    </a:lnTo>
                    <a:lnTo>
                      <a:pt x="72" y="80"/>
                    </a:lnTo>
                    <a:lnTo>
                      <a:pt x="78" y="63"/>
                    </a:lnTo>
                    <a:lnTo>
                      <a:pt x="84" y="44"/>
                    </a:lnTo>
                    <a:lnTo>
                      <a:pt x="90" y="22"/>
                    </a:lnTo>
                    <a:lnTo>
                      <a:pt x="95" y="0"/>
                    </a:lnTo>
                  </a:path>
                </a:pathLst>
              </a:custGeom>
              <a:noFill/>
              <a:ln w="23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76" name="Freeform 84"/>
              <p:cNvSpPr>
                <a:spLocks/>
              </p:cNvSpPr>
              <p:nvPr/>
            </p:nvSpPr>
            <p:spPr bwMode="auto">
              <a:xfrm>
                <a:off x="4334" y="2666"/>
                <a:ext cx="95" cy="575"/>
              </a:xfrm>
              <a:custGeom>
                <a:avLst/>
                <a:gdLst>
                  <a:gd name="T0" fmla="*/ 0 w 95"/>
                  <a:gd name="T1" fmla="*/ 575 h 575"/>
                  <a:gd name="T2" fmla="*/ 6 w 95"/>
                  <a:gd name="T3" fmla="*/ 549 h 575"/>
                  <a:gd name="T4" fmla="*/ 12 w 95"/>
                  <a:gd name="T5" fmla="*/ 521 h 575"/>
                  <a:gd name="T6" fmla="*/ 19 w 95"/>
                  <a:gd name="T7" fmla="*/ 490 h 575"/>
                  <a:gd name="T8" fmla="*/ 24 w 95"/>
                  <a:gd name="T9" fmla="*/ 457 h 575"/>
                  <a:gd name="T10" fmla="*/ 30 w 95"/>
                  <a:gd name="T11" fmla="*/ 424 h 575"/>
                  <a:gd name="T12" fmla="*/ 36 w 95"/>
                  <a:gd name="T13" fmla="*/ 388 h 575"/>
                  <a:gd name="T14" fmla="*/ 42 w 95"/>
                  <a:gd name="T15" fmla="*/ 352 h 575"/>
                  <a:gd name="T16" fmla="*/ 47 w 95"/>
                  <a:gd name="T17" fmla="*/ 314 h 575"/>
                  <a:gd name="T18" fmla="*/ 54 w 95"/>
                  <a:gd name="T19" fmla="*/ 276 h 575"/>
                  <a:gd name="T20" fmla="*/ 60 w 95"/>
                  <a:gd name="T21" fmla="*/ 236 h 575"/>
                  <a:gd name="T22" fmla="*/ 71 w 95"/>
                  <a:gd name="T23" fmla="*/ 158 h 575"/>
                  <a:gd name="T24" fmla="*/ 84 w 95"/>
                  <a:gd name="T25" fmla="*/ 78 h 575"/>
                  <a:gd name="T26" fmla="*/ 90 w 95"/>
                  <a:gd name="T27" fmla="*/ 39 h 575"/>
                  <a:gd name="T28" fmla="*/ 95 w 95"/>
                  <a:gd name="T29" fmla="*/ 0 h 57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5" h="575">
                    <a:moveTo>
                      <a:pt x="0" y="575"/>
                    </a:moveTo>
                    <a:lnTo>
                      <a:pt x="6" y="549"/>
                    </a:lnTo>
                    <a:lnTo>
                      <a:pt x="12" y="521"/>
                    </a:lnTo>
                    <a:lnTo>
                      <a:pt x="19" y="490"/>
                    </a:lnTo>
                    <a:lnTo>
                      <a:pt x="24" y="457"/>
                    </a:lnTo>
                    <a:lnTo>
                      <a:pt x="30" y="424"/>
                    </a:lnTo>
                    <a:lnTo>
                      <a:pt x="36" y="388"/>
                    </a:lnTo>
                    <a:lnTo>
                      <a:pt x="42" y="352"/>
                    </a:lnTo>
                    <a:lnTo>
                      <a:pt x="47" y="314"/>
                    </a:lnTo>
                    <a:lnTo>
                      <a:pt x="54" y="276"/>
                    </a:lnTo>
                    <a:lnTo>
                      <a:pt x="60" y="236"/>
                    </a:lnTo>
                    <a:lnTo>
                      <a:pt x="71" y="158"/>
                    </a:lnTo>
                    <a:lnTo>
                      <a:pt x="84" y="78"/>
                    </a:lnTo>
                    <a:lnTo>
                      <a:pt x="90" y="39"/>
                    </a:lnTo>
                    <a:lnTo>
                      <a:pt x="95" y="0"/>
                    </a:lnTo>
                  </a:path>
                </a:pathLst>
              </a:custGeom>
              <a:noFill/>
              <a:ln w="23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77" name="Freeform 85"/>
              <p:cNvSpPr>
                <a:spLocks/>
              </p:cNvSpPr>
              <p:nvPr/>
            </p:nvSpPr>
            <p:spPr bwMode="auto">
              <a:xfrm>
                <a:off x="4429" y="2017"/>
                <a:ext cx="95" cy="649"/>
              </a:xfrm>
              <a:custGeom>
                <a:avLst/>
                <a:gdLst>
                  <a:gd name="T0" fmla="*/ 0 w 95"/>
                  <a:gd name="T1" fmla="*/ 649 h 649"/>
                  <a:gd name="T2" fmla="*/ 12 w 95"/>
                  <a:gd name="T3" fmla="*/ 571 h 649"/>
                  <a:gd name="T4" fmla="*/ 24 w 95"/>
                  <a:gd name="T5" fmla="*/ 492 h 649"/>
                  <a:gd name="T6" fmla="*/ 36 w 95"/>
                  <a:gd name="T7" fmla="*/ 411 h 649"/>
                  <a:gd name="T8" fmla="*/ 47 w 95"/>
                  <a:gd name="T9" fmla="*/ 329 h 649"/>
                  <a:gd name="T10" fmla="*/ 71 w 95"/>
                  <a:gd name="T11" fmla="*/ 163 h 649"/>
                  <a:gd name="T12" fmla="*/ 84 w 95"/>
                  <a:gd name="T13" fmla="*/ 82 h 649"/>
                  <a:gd name="T14" fmla="*/ 95 w 95"/>
                  <a:gd name="T15" fmla="*/ 0 h 64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5" h="649">
                    <a:moveTo>
                      <a:pt x="0" y="649"/>
                    </a:moveTo>
                    <a:lnTo>
                      <a:pt x="12" y="571"/>
                    </a:lnTo>
                    <a:lnTo>
                      <a:pt x="24" y="492"/>
                    </a:lnTo>
                    <a:lnTo>
                      <a:pt x="36" y="411"/>
                    </a:lnTo>
                    <a:lnTo>
                      <a:pt x="47" y="329"/>
                    </a:lnTo>
                    <a:lnTo>
                      <a:pt x="71" y="163"/>
                    </a:lnTo>
                    <a:lnTo>
                      <a:pt x="84" y="82"/>
                    </a:lnTo>
                    <a:lnTo>
                      <a:pt x="95" y="0"/>
                    </a:lnTo>
                  </a:path>
                </a:pathLst>
              </a:custGeom>
              <a:noFill/>
              <a:ln w="23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78" name="Freeform 86"/>
              <p:cNvSpPr>
                <a:spLocks/>
              </p:cNvSpPr>
              <p:nvPr/>
            </p:nvSpPr>
            <p:spPr bwMode="auto">
              <a:xfrm>
                <a:off x="4524" y="1378"/>
                <a:ext cx="95" cy="639"/>
              </a:xfrm>
              <a:custGeom>
                <a:avLst/>
                <a:gdLst>
                  <a:gd name="T0" fmla="*/ 0 w 95"/>
                  <a:gd name="T1" fmla="*/ 639 h 639"/>
                  <a:gd name="T2" fmla="*/ 6 w 95"/>
                  <a:gd name="T3" fmla="*/ 599 h 639"/>
                  <a:gd name="T4" fmla="*/ 12 w 95"/>
                  <a:gd name="T5" fmla="*/ 557 h 639"/>
                  <a:gd name="T6" fmla="*/ 24 w 95"/>
                  <a:gd name="T7" fmla="*/ 472 h 639"/>
                  <a:gd name="T8" fmla="*/ 36 w 95"/>
                  <a:gd name="T9" fmla="*/ 387 h 639"/>
                  <a:gd name="T10" fmla="*/ 47 w 95"/>
                  <a:gd name="T11" fmla="*/ 301 h 639"/>
                  <a:gd name="T12" fmla="*/ 54 w 95"/>
                  <a:gd name="T13" fmla="*/ 260 h 639"/>
                  <a:gd name="T14" fmla="*/ 60 w 95"/>
                  <a:gd name="T15" fmla="*/ 219 h 639"/>
                  <a:gd name="T16" fmla="*/ 66 w 95"/>
                  <a:gd name="T17" fmla="*/ 178 h 639"/>
                  <a:gd name="T18" fmla="*/ 71 w 95"/>
                  <a:gd name="T19" fmla="*/ 140 h 639"/>
                  <a:gd name="T20" fmla="*/ 77 w 95"/>
                  <a:gd name="T21" fmla="*/ 103 h 639"/>
                  <a:gd name="T22" fmla="*/ 84 w 95"/>
                  <a:gd name="T23" fmla="*/ 66 h 639"/>
                  <a:gd name="T24" fmla="*/ 90 w 95"/>
                  <a:gd name="T25" fmla="*/ 32 h 639"/>
                  <a:gd name="T26" fmla="*/ 95 w 95"/>
                  <a:gd name="T27" fmla="*/ 0 h 63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5" h="639">
                    <a:moveTo>
                      <a:pt x="0" y="639"/>
                    </a:moveTo>
                    <a:lnTo>
                      <a:pt x="6" y="599"/>
                    </a:lnTo>
                    <a:lnTo>
                      <a:pt x="12" y="557"/>
                    </a:lnTo>
                    <a:lnTo>
                      <a:pt x="24" y="472"/>
                    </a:lnTo>
                    <a:lnTo>
                      <a:pt x="36" y="387"/>
                    </a:lnTo>
                    <a:lnTo>
                      <a:pt x="47" y="301"/>
                    </a:lnTo>
                    <a:lnTo>
                      <a:pt x="54" y="260"/>
                    </a:lnTo>
                    <a:lnTo>
                      <a:pt x="60" y="219"/>
                    </a:lnTo>
                    <a:lnTo>
                      <a:pt x="66" y="178"/>
                    </a:lnTo>
                    <a:lnTo>
                      <a:pt x="71" y="140"/>
                    </a:lnTo>
                    <a:lnTo>
                      <a:pt x="77" y="103"/>
                    </a:lnTo>
                    <a:lnTo>
                      <a:pt x="84" y="66"/>
                    </a:lnTo>
                    <a:lnTo>
                      <a:pt x="90" y="32"/>
                    </a:lnTo>
                    <a:lnTo>
                      <a:pt x="95" y="0"/>
                    </a:lnTo>
                  </a:path>
                </a:pathLst>
              </a:custGeom>
              <a:noFill/>
              <a:ln w="23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79" name="Freeform 87"/>
              <p:cNvSpPr>
                <a:spLocks/>
              </p:cNvSpPr>
              <p:nvPr/>
            </p:nvSpPr>
            <p:spPr bwMode="auto">
              <a:xfrm>
                <a:off x="4619" y="1017"/>
                <a:ext cx="96" cy="361"/>
              </a:xfrm>
              <a:custGeom>
                <a:avLst/>
                <a:gdLst>
                  <a:gd name="T0" fmla="*/ 0 w 96"/>
                  <a:gd name="T1" fmla="*/ 361 h 361"/>
                  <a:gd name="T2" fmla="*/ 6 w 96"/>
                  <a:gd name="T3" fmla="*/ 330 h 361"/>
                  <a:gd name="T4" fmla="*/ 12 w 96"/>
                  <a:gd name="T5" fmla="*/ 300 h 361"/>
                  <a:gd name="T6" fmla="*/ 19 w 96"/>
                  <a:gd name="T7" fmla="*/ 271 h 361"/>
                  <a:gd name="T8" fmla="*/ 24 w 96"/>
                  <a:gd name="T9" fmla="*/ 243 h 361"/>
                  <a:gd name="T10" fmla="*/ 30 w 96"/>
                  <a:gd name="T11" fmla="*/ 216 h 361"/>
                  <a:gd name="T12" fmla="*/ 36 w 96"/>
                  <a:gd name="T13" fmla="*/ 190 h 361"/>
                  <a:gd name="T14" fmla="*/ 42 w 96"/>
                  <a:gd name="T15" fmla="*/ 165 h 361"/>
                  <a:gd name="T16" fmla="*/ 48 w 96"/>
                  <a:gd name="T17" fmla="*/ 142 h 361"/>
                  <a:gd name="T18" fmla="*/ 54 w 96"/>
                  <a:gd name="T19" fmla="*/ 119 h 361"/>
                  <a:gd name="T20" fmla="*/ 60 w 96"/>
                  <a:gd name="T21" fmla="*/ 98 h 361"/>
                  <a:gd name="T22" fmla="*/ 66 w 96"/>
                  <a:gd name="T23" fmla="*/ 79 h 361"/>
                  <a:gd name="T24" fmla="*/ 72 w 96"/>
                  <a:gd name="T25" fmla="*/ 59 h 361"/>
                  <a:gd name="T26" fmla="*/ 77 w 96"/>
                  <a:gd name="T27" fmla="*/ 42 h 361"/>
                  <a:gd name="T28" fmla="*/ 84 w 96"/>
                  <a:gd name="T29" fmla="*/ 27 h 361"/>
                  <a:gd name="T30" fmla="*/ 90 w 96"/>
                  <a:gd name="T31" fmla="*/ 12 h 361"/>
                  <a:gd name="T32" fmla="*/ 96 w 96"/>
                  <a:gd name="T33" fmla="*/ 0 h 3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6" h="361">
                    <a:moveTo>
                      <a:pt x="0" y="361"/>
                    </a:moveTo>
                    <a:lnTo>
                      <a:pt x="6" y="330"/>
                    </a:lnTo>
                    <a:lnTo>
                      <a:pt x="12" y="300"/>
                    </a:lnTo>
                    <a:lnTo>
                      <a:pt x="19" y="271"/>
                    </a:lnTo>
                    <a:lnTo>
                      <a:pt x="24" y="243"/>
                    </a:lnTo>
                    <a:lnTo>
                      <a:pt x="30" y="216"/>
                    </a:lnTo>
                    <a:lnTo>
                      <a:pt x="36" y="190"/>
                    </a:lnTo>
                    <a:lnTo>
                      <a:pt x="42" y="165"/>
                    </a:lnTo>
                    <a:lnTo>
                      <a:pt x="48" y="142"/>
                    </a:lnTo>
                    <a:lnTo>
                      <a:pt x="54" y="119"/>
                    </a:lnTo>
                    <a:lnTo>
                      <a:pt x="60" y="98"/>
                    </a:lnTo>
                    <a:lnTo>
                      <a:pt x="66" y="79"/>
                    </a:lnTo>
                    <a:lnTo>
                      <a:pt x="72" y="59"/>
                    </a:lnTo>
                    <a:lnTo>
                      <a:pt x="77" y="42"/>
                    </a:lnTo>
                    <a:lnTo>
                      <a:pt x="84" y="27"/>
                    </a:lnTo>
                    <a:lnTo>
                      <a:pt x="90" y="12"/>
                    </a:lnTo>
                    <a:lnTo>
                      <a:pt x="96" y="0"/>
                    </a:lnTo>
                  </a:path>
                </a:pathLst>
              </a:custGeom>
              <a:noFill/>
              <a:ln w="23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80" name="Freeform 88"/>
              <p:cNvSpPr>
                <a:spLocks/>
              </p:cNvSpPr>
              <p:nvPr/>
            </p:nvSpPr>
            <p:spPr bwMode="auto">
              <a:xfrm>
                <a:off x="4715" y="991"/>
                <a:ext cx="95" cy="26"/>
              </a:xfrm>
              <a:custGeom>
                <a:avLst/>
                <a:gdLst>
                  <a:gd name="T0" fmla="*/ 0 w 95"/>
                  <a:gd name="T1" fmla="*/ 26 h 26"/>
                  <a:gd name="T2" fmla="*/ 4 w 95"/>
                  <a:gd name="T3" fmla="*/ 18 h 26"/>
                  <a:gd name="T4" fmla="*/ 9 w 95"/>
                  <a:gd name="T5" fmla="*/ 12 h 26"/>
                  <a:gd name="T6" fmla="*/ 15 w 95"/>
                  <a:gd name="T7" fmla="*/ 8 h 26"/>
                  <a:gd name="T8" fmla="*/ 21 w 95"/>
                  <a:gd name="T9" fmla="*/ 5 h 26"/>
                  <a:gd name="T10" fmla="*/ 26 w 95"/>
                  <a:gd name="T11" fmla="*/ 3 h 26"/>
                  <a:gd name="T12" fmla="*/ 33 w 95"/>
                  <a:gd name="T13" fmla="*/ 1 h 26"/>
                  <a:gd name="T14" fmla="*/ 40 w 95"/>
                  <a:gd name="T15" fmla="*/ 0 h 26"/>
                  <a:gd name="T16" fmla="*/ 47 w 95"/>
                  <a:gd name="T17" fmla="*/ 0 h 26"/>
                  <a:gd name="T18" fmla="*/ 61 w 95"/>
                  <a:gd name="T19" fmla="*/ 2 h 26"/>
                  <a:gd name="T20" fmla="*/ 73 w 95"/>
                  <a:gd name="T21" fmla="*/ 4 h 26"/>
                  <a:gd name="T22" fmla="*/ 85 w 95"/>
                  <a:gd name="T23" fmla="*/ 6 h 26"/>
                  <a:gd name="T24" fmla="*/ 95 w 95"/>
                  <a:gd name="T25" fmla="*/ 6 h 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5" h="26">
                    <a:moveTo>
                      <a:pt x="0" y="26"/>
                    </a:moveTo>
                    <a:lnTo>
                      <a:pt x="4" y="18"/>
                    </a:lnTo>
                    <a:lnTo>
                      <a:pt x="9" y="12"/>
                    </a:lnTo>
                    <a:lnTo>
                      <a:pt x="15" y="8"/>
                    </a:lnTo>
                    <a:lnTo>
                      <a:pt x="21" y="5"/>
                    </a:lnTo>
                    <a:lnTo>
                      <a:pt x="26" y="3"/>
                    </a:lnTo>
                    <a:lnTo>
                      <a:pt x="33" y="1"/>
                    </a:lnTo>
                    <a:lnTo>
                      <a:pt x="40" y="0"/>
                    </a:lnTo>
                    <a:lnTo>
                      <a:pt x="47" y="0"/>
                    </a:lnTo>
                    <a:lnTo>
                      <a:pt x="61" y="2"/>
                    </a:lnTo>
                    <a:lnTo>
                      <a:pt x="73" y="4"/>
                    </a:lnTo>
                    <a:lnTo>
                      <a:pt x="85" y="6"/>
                    </a:lnTo>
                    <a:lnTo>
                      <a:pt x="95" y="6"/>
                    </a:lnTo>
                  </a:path>
                </a:pathLst>
              </a:custGeom>
              <a:noFill/>
              <a:ln w="23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81" name="Freeform 89"/>
              <p:cNvSpPr>
                <a:spLocks/>
              </p:cNvSpPr>
              <p:nvPr/>
            </p:nvSpPr>
            <p:spPr bwMode="auto">
              <a:xfrm>
                <a:off x="4810" y="996"/>
                <a:ext cx="95" cy="1"/>
              </a:xfrm>
              <a:custGeom>
                <a:avLst/>
                <a:gdLst>
                  <a:gd name="T0" fmla="*/ 0 w 95"/>
                  <a:gd name="T1" fmla="*/ 1 h 1"/>
                  <a:gd name="T2" fmla="*/ 24 w 95"/>
                  <a:gd name="T3" fmla="*/ 0 h 1"/>
                  <a:gd name="T4" fmla="*/ 47 w 95"/>
                  <a:gd name="T5" fmla="*/ 0 h 1"/>
                  <a:gd name="T6" fmla="*/ 71 w 95"/>
                  <a:gd name="T7" fmla="*/ 1 h 1"/>
                  <a:gd name="T8" fmla="*/ 95 w 95"/>
                  <a:gd name="T9" fmla="*/ 1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5" h="1">
                    <a:moveTo>
                      <a:pt x="0" y="1"/>
                    </a:moveTo>
                    <a:lnTo>
                      <a:pt x="24" y="0"/>
                    </a:lnTo>
                    <a:lnTo>
                      <a:pt x="47" y="0"/>
                    </a:lnTo>
                    <a:lnTo>
                      <a:pt x="71" y="1"/>
                    </a:lnTo>
                    <a:lnTo>
                      <a:pt x="95" y="1"/>
                    </a:lnTo>
                  </a:path>
                </a:pathLst>
              </a:custGeom>
              <a:noFill/>
              <a:ln w="23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82" name="Line 90"/>
              <p:cNvSpPr>
                <a:spLocks noChangeShapeType="1"/>
              </p:cNvSpPr>
              <p:nvPr/>
            </p:nvSpPr>
            <p:spPr bwMode="auto">
              <a:xfrm>
                <a:off x="4905" y="997"/>
                <a:ext cx="95" cy="0"/>
              </a:xfrm>
              <a:prstGeom prst="line">
                <a:avLst/>
              </a:prstGeom>
              <a:noFill/>
              <a:ln w="23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83" name="Line 91"/>
              <p:cNvSpPr>
                <a:spLocks noChangeShapeType="1"/>
              </p:cNvSpPr>
              <p:nvPr/>
            </p:nvSpPr>
            <p:spPr bwMode="auto">
              <a:xfrm>
                <a:off x="5000" y="997"/>
                <a:ext cx="95" cy="0"/>
              </a:xfrm>
              <a:prstGeom prst="line">
                <a:avLst/>
              </a:prstGeom>
              <a:noFill/>
              <a:ln w="23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84" name="Line 92"/>
              <p:cNvSpPr>
                <a:spLocks noChangeShapeType="1"/>
              </p:cNvSpPr>
              <p:nvPr/>
            </p:nvSpPr>
            <p:spPr bwMode="auto">
              <a:xfrm>
                <a:off x="5095" y="997"/>
                <a:ext cx="95" cy="0"/>
              </a:xfrm>
              <a:prstGeom prst="line">
                <a:avLst/>
              </a:prstGeom>
              <a:noFill/>
              <a:ln w="23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85" name="Line 93"/>
              <p:cNvSpPr>
                <a:spLocks noChangeShapeType="1"/>
              </p:cNvSpPr>
              <p:nvPr/>
            </p:nvSpPr>
            <p:spPr bwMode="auto">
              <a:xfrm>
                <a:off x="5190" y="997"/>
                <a:ext cx="95" cy="0"/>
              </a:xfrm>
              <a:prstGeom prst="line">
                <a:avLst/>
              </a:prstGeom>
              <a:noFill/>
              <a:ln w="23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86" name="Line 94"/>
              <p:cNvSpPr>
                <a:spLocks noChangeShapeType="1"/>
              </p:cNvSpPr>
              <p:nvPr/>
            </p:nvSpPr>
            <p:spPr bwMode="auto">
              <a:xfrm>
                <a:off x="5285" y="997"/>
                <a:ext cx="95" cy="0"/>
              </a:xfrm>
              <a:prstGeom prst="line">
                <a:avLst/>
              </a:prstGeom>
              <a:noFill/>
              <a:ln w="23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87" name="Line 95"/>
              <p:cNvSpPr>
                <a:spLocks noChangeShapeType="1"/>
              </p:cNvSpPr>
              <p:nvPr/>
            </p:nvSpPr>
            <p:spPr bwMode="auto">
              <a:xfrm>
                <a:off x="5380" y="997"/>
                <a:ext cx="95" cy="0"/>
              </a:xfrm>
              <a:prstGeom prst="line">
                <a:avLst/>
              </a:prstGeom>
              <a:noFill/>
              <a:ln w="23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88" name="Line 96"/>
              <p:cNvSpPr>
                <a:spLocks noChangeShapeType="1"/>
              </p:cNvSpPr>
              <p:nvPr/>
            </p:nvSpPr>
            <p:spPr bwMode="auto">
              <a:xfrm>
                <a:off x="5475" y="997"/>
                <a:ext cx="95" cy="0"/>
              </a:xfrm>
              <a:prstGeom prst="line">
                <a:avLst/>
              </a:prstGeom>
              <a:noFill/>
              <a:ln w="23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89" name="Line 97"/>
              <p:cNvSpPr>
                <a:spLocks noChangeShapeType="1"/>
              </p:cNvSpPr>
              <p:nvPr/>
            </p:nvSpPr>
            <p:spPr bwMode="auto">
              <a:xfrm>
                <a:off x="5570" y="997"/>
                <a:ext cx="95" cy="0"/>
              </a:xfrm>
              <a:prstGeom prst="line">
                <a:avLst/>
              </a:prstGeom>
              <a:noFill/>
              <a:ln w="23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90" name="Line 98"/>
              <p:cNvSpPr>
                <a:spLocks noChangeShapeType="1"/>
              </p:cNvSpPr>
              <p:nvPr/>
            </p:nvSpPr>
            <p:spPr bwMode="auto">
              <a:xfrm>
                <a:off x="5665" y="997"/>
                <a:ext cx="95" cy="0"/>
              </a:xfrm>
              <a:prstGeom prst="line">
                <a:avLst/>
              </a:prstGeom>
              <a:noFill/>
              <a:ln w="23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91" name="Rectangle 99"/>
              <p:cNvSpPr>
                <a:spLocks noChangeArrowheads="1"/>
              </p:cNvSpPr>
              <p:nvPr/>
            </p:nvSpPr>
            <p:spPr bwMode="auto">
              <a:xfrm>
                <a:off x="3764" y="3718"/>
                <a:ext cx="95" cy="2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92" name="Rectangle 100"/>
              <p:cNvSpPr>
                <a:spLocks noChangeArrowheads="1"/>
              </p:cNvSpPr>
              <p:nvPr/>
            </p:nvSpPr>
            <p:spPr bwMode="auto">
              <a:xfrm>
                <a:off x="3859" y="3718"/>
                <a:ext cx="95" cy="2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93" name="Rectangle 101"/>
              <p:cNvSpPr>
                <a:spLocks noChangeArrowheads="1"/>
              </p:cNvSpPr>
              <p:nvPr/>
            </p:nvSpPr>
            <p:spPr bwMode="auto">
              <a:xfrm>
                <a:off x="3954" y="3718"/>
                <a:ext cx="47" cy="2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94" name="Rectangle 102"/>
              <p:cNvSpPr>
                <a:spLocks noChangeArrowheads="1"/>
              </p:cNvSpPr>
              <p:nvPr/>
            </p:nvSpPr>
            <p:spPr bwMode="auto">
              <a:xfrm>
                <a:off x="4001" y="3718"/>
                <a:ext cx="48" cy="2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95" name="Freeform 103"/>
              <p:cNvSpPr>
                <a:spLocks/>
              </p:cNvSpPr>
              <p:nvPr/>
            </p:nvSpPr>
            <p:spPr bwMode="auto">
              <a:xfrm>
                <a:off x="4049" y="3718"/>
                <a:ext cx="47" cy="24"/>
              </a:xfrm>
              <a:custGeom>
                <a:avLst/>
                <a:gdLst>
                  <a:gd name="T0" fmla="*/ 0 w 47"/>
                  <a:gd name="T1" fmla="*/ 0 h 24"/>
                  <a:gd name="T2" fmla="*/ 47 w 47"/>
                  <a:gd name="T3" fmla="*/ 0 h 24"/>
                  <a:gd name="T4" fmla="*/ 47 w 47"/>
                  <a:gd name="T5" fmla="*/ 23 h 24"/>
                  <a:gd name="T6" fmla="*/ 0 w 47"/>
                  <a:gd name="T7" fmla="*/ 24 h 24"/>
                  <a:gd name="T8" fmla="*/ 0 w 47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24">
                    <a:moveTo>
                      <a:pt x="0" y="0"/>
                    </a:moveTo>
                    <a:lnTo>
                      <a:pt x="47" y="0"/>
                    </a:lnTo>
                    <a:lnTo>
                      <a:pt x="47" y="23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96" name="Freeform 104"/>
              <p:cNvSpPr>
                <a:spLocks/>
              </p:cNvSpPr>
              <p:nvPr/>
            </p:nvSpPr>
            <p:spPr bwMode="auto">
              <a:xfrm>
                <a:off x="4096" y="3717"/>
                <a:ext cx="48" cy="24"/>
              </a:xfrm>
              <a:custGeom>
                <a:avLst/>
                <a:gdLst>
                  <a:gd name="T0" fmla="*/ 0 w 48"/>
                  <a:gd name="T1" fmla="*/ 1 h 24"/>
                  <a:gd name="T2" fmla="*/ 48 w 48"/>
                  <a:gd name="T3" fmla="*/ 0 h 24"/>
                  <a:gd name="T4" fmla="*/ 48 w 48"/>
                  <a:gd name="T5" fmla="*/ 23 h 24"/>
                  <a:gd name="T6" fmla="*/ 0 w 48"/>
                  <a:gd name="T7" fmla="*/ 24 h 24"/>
                  <a:gd name="T8" fmla="*/ 0 w 48"/>
                  <a:gd name="T9" fmla="*/ 1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24">
                    <a:moveTo>
                      <a:pt x="0" y="1"/>
                    </a:moveTo>
                    <a:lnTo>
                      <a:pt x="48" y="0"/>
                    </a:lnTo>
                    <a:lnTo>
                      <a:pt x="48" y="23"/>
                    </a:lnTo>
                    <a:lnTo>
                      <a:pt x="0" y="2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97" name="Freeform 105"/>
              <p:cNvSpPr>
                <a:spLocks/>
              </p:cNvSpPr>
              <p:nvPr/>
            </p:nvSpPr>
            <p:spPr bwMode="auto">
              <a:xfrm>
                <a:off x="4144" y="3716"/>
                <a:ext cx="47" cy="24"/>
              </a:xfrm>
              <a:custGeom>
                <a:avLst/>
                <a:gdLst>
                  <a:gd name="T0" fmla="*/ 0 w 47"/>
                  <a:gd name="T1" fmla="*/ 1 h 24"/>
                  <a:gd name="T2" fmla="*/ 47 w 47"/>
                  <a:gd name="T3" fmla="*/ 0 h 24"/>
                  <a:gd name="T4" fmla="*/ 47 w 47"/>
                  <a:gd name="T5" fmla="*/ 23 h 24"/>
                  <a:gd name="T6" fmla="*/ 0 w 47"/>
                  <a:gd name="T7" fmla="*/ 24 h 24"/>
                  <a:gd name="T8" fmla="*/ 0 w 47"/>
                  <a:gd name="T9" fmla="*/ 1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24">
                    <a:moveTo>
                      <a:pt x="0" y="1"/>
                    </a:moveTo>
                    <a:lnTo>
                      <a:pt x="47" y="0"/>
                    </a:lnTo>
                    <a:lnTo>
                      <a:pt x="47" y="23"/>
                    </a:lnTo>
                    <a:lnTo>
                      <a:pt x="0" y="2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98" name="Freeform 106"/>
              <p:cNvSpPr>
                <a:spLocks/>
              </p:cNvSpPr>
              <p:nvPr/>
            </p:nvSpPr>
            <p:spPr bwMode="auto">
              <a:xfrm>
                <a:off x="4191" y="3715"/>
                <a:ext cx="48" cy="24"/>
              </a:xfrm>
              <a:custGeom>
                <a:avLst/>
                <a:gdLst>
                  <a:gd name="T0" fmla="*/ 0 w 48"/>
                  <a:gd name="T1" fmla="*/ 1 h 24"/>
                  <a:gd name="T2" fmla="*/ 48 w 48"/>
                  <a:gd name="T3" fmla="*/ 0 h 24"/>
                  <a:gd name="T4" fmla="*/ 48 w 48"/>
                  <a:gd name="T5" fmla="*/ 23 h 24"/>
                  <a:gd name="T6" fmla="*/ 0 w 48"/>
                  <a:gd name="T7" fmla="*/ 24 h 24"/>
                  <a:gd name="T8" fmla="*/ 0 w 48"/>
                  <a:gd name="T9" fmla="*/ 1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24">
                    <a:moveTo>
                      <a:pt x="0" y="1"/>
                    </a:moveTo>
                    <a:lnTo>
                      <a:pt x="48" y="0"/>
                    </a:lnTo>
                    <a:lnTo>
                      <a:pt x="48" y="23"/>
                    </a:lnTo>
                    <a:lnTo>
                      <a:pt x="0" y="2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99" name="Freeform 107"/>
              <p:cNvSpPr>
                <a:spLocks/>
              </p:cNvSpPr>
              <p:nvPr/>
            </p:nvSpPr>
            <p:spPr bwMode="auto">
              <a:xfrm>
                <a:off x="4238" y="3713"/>
                <a:ext cx="48" cy="25"/>
              </a:xfrm>
              <a:custGeom>
                <a:avLst/>
                <a:gdLst>
                  <a:gd name="T0" fmla="*/ 0 w 48"/>
                  <a:gd name="T1" fmla="*/ 2 h 25"/>
                  <a:gd name="T2" fmla="*/ 47 w 48"/>
                  <a:gd name="T3" fmla="*/ 0 h 25"/>
                  <a:gd name="T4" fmla="*/ 48 w 48"/>
                  <a:gd name="T5" fmla="*/ 23 h 25"/>
                  <a:gd name="T6" fmla="*/ 1 w 48"/>
                  <a:gd name="T7" fmla="*/ 25 h 25"/>
                  <a:gd name="T8" fmla="*/ 0 w 48"/>
                  <a:gd name="T9" fmla="*/ 2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25">
                    <a:moveTo>
                      <a:pt x="0" y="2"/>
                    </a:moveTo>
                    <a:lnTo>
                      <a:pt x="47" y="0"/>
                    </a:lnTo>
                    <a:lnTo>
                      <a:pt x="48" y="23"/>
                    </a:lnTo>
                    <a:lnTo>
                      <a:pt x="1" y="25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00" name="Freeform 108"/>
              <p:cNvSpPr>
                <a:spLocks/>
              </p:cNvSpPr>
              <p:nvPr/>
            </p:nvSpPr>
            <p:spPr bwMode="auto">
              <a:xfrm>
                <a:off x="4285" y="3711"/>
                <a:ext cx="49" cy="25"/>
              </a:xfrm>
              <a:custGeom>
                <a:avLst/>
                <a:gdLst>
                  <a:gd name="T0" fmla="*/ 0 w 49"/>
                  <a:gd name="T1" fmla="*/ 2 h 25"/>
                  <a:gd name="T2" fmla="*/ 48 w 49"/>
                  <a:gd name="T3" fmla="*/ 0 h 25"/>
                  <a:gd name="T4" fmla="*/ 49 w 49"/>
                  <a:gd name="T5" fmla="*/ 23 h 25"/>
                  <a:gd name="T6" fmla="*/ 1 w 49"/>
                  <a:gd name="T7" fmla="*/ 25 h 25"/>
                  <a:gd name="T8" fmla="*/ 0 w 49"/>
                  <a:gd name="T9" fmla="*/ 2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" h="25">
                    <a:moveTo>
                      <a:pt x="0" y="2"/>
                    </a:moveTo>
                    <a:lnTo>
                      <a:pt x="48" y="0"/>
                    </a:lnTo>
                    <a:lnTo>
                      <a:pt x="49" y="23"/>
                    </a:lnTo>
                    <a:lnTo>
                      <a:pt x="1" y="25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01" name="Freeform 109"/>
              <p:cNvSpPr>
                <a:spLocks/>
              </p:cNvSpPr>
              <p:nvPr/>
            </p:nvSpPr>
            <p:spPr bwMode="auto">
              <a:xfrm>
                <a:off x="4333" y="3708"/>
                <a:ext cx="48" cy="26"/>
              </a:xfrm>
              <a:custGeom>
                <a:avLst/>
                <a:gdLst>
                  <a:gd name="T0" fmla="*/ 0 w 48"/>
                  <a:gd name="T1" fmla="*/ 3 h 26"/>
                  <a:gd name="T2" fmla="*/ 47 w 48"/>
                  <a:gd name="T3" fmla="*/ 0 h 26"/>
                  <a:gd name="T4" fmla="*/ 48 w 48"/>
                  <a:gd name="T5" fmla="*/ 23 h 26"/>
                  <a:gd name="T6" fmla="*/ 1 w 48"/>
                  <a:gd name="T7" fmla="*/ 26 h 26"/>
                  <a:gd name="T8" fmla="*/ 0 w 48"/>
                  <a:gd name="T9" fmla="*/ 3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26">
                    <a:moveTo>
                      <a:pt x="0" y="3"/>
                    </a:moveTo>
                    <a:lnTo>
                      <a:pt x="47" y="0"/>
                    </a:lnTo>
                    <a:lnTo>
                      <a:pt x="48" y="23"/>
                    </a:lnTo>
                    <a:lnTo>
                      <a:pt x="1" y="26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02" name="Freeform 110"/>
              <p:cNvSpPr>
                <a:spLocks/>
              </p:cNvSpPr>
              <p:nvPr/>
            </p:nvSpPr>
            <p:spPr bwMode="auto">
              <a:xfrm>
                <a:off x="4380" y="3705"/>
                <a:ext cx="26" cy="26"/>
              </a:xfrm>
              <a:custGeom>
                <a:avLst/>
                <a:gdLst>
                  <a:gd name="T0" fmla="*/ 0 w 26"/>
                  <a:gd name="T1" fmla="*/ 3 h 26"/>
                  <a:gd name="T2" fmla="*/ 24 w 26"/>
                  <a:gd name="T3" fmla="*/ 0 h 26"/>
                  <a:gd name="T4" fmla="*/ 26 w 26"/>
                  <a:gd name="T5" fmla="*/ 23 h 26"/>
                  <a:gd name="T6" fmla="*/ 2 w 26"/>
                  <a:gd name="T7" fmla="*/ 26 h 26"/>
                  <a:gd name="T8" fmla="*/ 0 w 26"/>
                  <a:gd name="T9" fmla="*/ 3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26">
                    <a:moveTo>
                      <a:pt x="0" y="3"/>
                    </a:moveTo>
                    <a:lnTo>
                      <a:pt x="24" y="0"/>
                    </a:lnTo>
                    <a:lnTo>
                      <a:pt x="26" y="23"/>
                    </a:lnTo>
                    <a:lnTo>
                      <a:pt x="2" y="26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03" name="Freeform 111"/>
              <p:cNvSpPr>
                <a:spLocks/>
              </p:cNvSpPr>
              <p:nvPr/>
            </p:nvSpPr>
            <p:spPr bwMode="auto">
              <a:xfrm>
                <a:off x="4404" y="3702"/>
                <a:ext cx="26" cy="26"/>
              </a:xfrm>
              <a:custGeom>
                <a:avLst/>
                <a:gdLst>
                  <a:gd name="T0" fmla="*/ 0 w 26"/>
                  <a:gd name="T1" fmla="*/ 3 h 26"/>
                  <a:gd name="T2" fmla="*/ 24 w 26"/>
                  <a:gd name="T3" fmla="*/ 0 h 26"/>
                  <a:gd name="T4" fmla="*/ 26 w 26"/>
                  <a:gd name="T5" fmla="*/ 23 h 26"/>
                  <a:gd name="T6" fmla="*/ 2 w 26"/>
                  <a:gd name="T7" fmla="*/ 26 h 26"/>
                  <a:gd name="T8" fmla="*/ 0 w 26"/>
                  <a:gd name="T9" fmla="*/ 3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26">
                    <a:moveTo>
                      <a:pt x="0" y="3"/>
                    </a:moveTo>
                    <a:lnTo>
                      <a:pt x="24" y="0"/>
                    </a:lnTo>
                    <a:lnTo>
                      <a:pt x="26" y="23"/>
                    </a:lnTo>
                    <a:lnTo>
                      <a:pt x="2" y="26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04" name="Freeform 112"/>
              <p:cNvSpPr>
                <a:spLocks/>
              </p:cNvSpPr>
              <p:nvPr/>
            </p:nvSpPr>
            <p:spPr bwMode="auto">
              <a:xfrm>
                <a:off x="4427" y="3697"/>
                <a:ext cx="28" cy="28"/>
              </a:xfrm>
              <a:custGeom>
                <a:avLst/>
                <a:gdLst>
                  <a:gd name="T0" fmla="*/ 0 w 28"/>
                  <a:gd name="T1" fmla="*/ 5 h 28"/>
                  <a:gd name="T2" fmla="*/ 24 w 28"/>
                  <a:gd name="T3" fmla="*/ 0 h 28"/>
                  <a:gd name="T4" fmla="*/ 28 w 28"/>
                  <a:gd name="T5" fmla="*/ 23 h 28"/>
                  <a:gd name="T6" fmla="*/ 4 w 28"/>
                  <a:gd name="T7" fmla="*/ 28 h 28"/>
                  <a:gd name="T8" fmla="*/ 0 w 28"/>
                  <a:gd name="T9" fmla="*/ 5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0" y="5"/>
                    </a:moveTo>
                    <a:lnTo>
                      <a:pt x="24" y="0"/>
                    </a:lnTo>
                    <a:lnTo>
                      <a:pt x="28" y="23"/>
                    </a:lnTo>
                    <a:lnTo>
                      <a:pt x="4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05" name="Freeform 113"/>
              <p:cNvSpPr>
                <a:spLocks/>
              </p:cNvSpPr>
              <p:nvPr/>
            </p:nvSpPr>
            <p:spPr bwMode="auto">
              <a:xfrm>
                <a:off x="4451" y="3693"/>
                <a:ext cx="27" cy="26"/>
              </a:xfrm>
              <a:custGeom>
                <a:avLst/>
                <a:gdLst>
                  <a:gd name="T0" fmla="*/ 0 w 27"/>
                  <a:gd name="T1" fmla="*/ 4 h 26"/>
                  <a:gd name="T2" fmla="*/ 23 w 27"/>
                  <a:gd name="T3" fmla="*/ 0 h 26"/>
                  <a:gd name="T4" fmla="*/ 27 w 27"/>
                  <a:gd name="T5" fmla="*/ 22 h 26"/>
                  <a:gd name="T6" fmla="*/ 4 w 27"/>
                  <a:gd name="T7" fmla="*/ 26 h 26"/>
                  <a:gd name="T8" fmla="*/ 0 w 27"/>
                  <a:gd name="T9" fmla="*/ 4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26">
                    <a:moveTo>
                      <a:pt x="0" y="4"/>
                    </a:moveTo>
                    <a:lnTo>
                      <a:pt x="23" y="0"/>
                    </a:lnTo>
                    <a:lnTo>
                      <a:pt x="27" y="22"/>
                    </a:lnTo>
                    <a:lnTo>
                      <a:pt x="4" y="26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06" name="Freeform 114"/>
              <p:cNvSpPr>
                <a:spLocks/>
              </p:cNvSpPr>
              <p:nvPr/>
            </p:nvSpPr>
            <p:spPr bwMode="auto">
              <a:xfrm>
                <a:off x="4474" y="3686"/>
                <a:ext cx="29" cy="29"/>
              </a:xfrm>
              <a:custGeom>
                <a:avLst/>
                <a:gdLst>
                  <a:gd name="T0" fmla="*/ 0 w 29"/>
                  <a:gd name="T1" fmla="*/ 7 h 29"/>
                  <a:gd name="T2" fmla="*/ 24 w 29"/>
                  <a:gd name="T3" fmla="*/ 0 h 29"/>
                  <a:gd name="T4" fmla="*/ 29 w 29"/>
                  <a:gd name="T5" fmla="*/ 22 h 29"/>
                  <a:gd name="T6" fmla="*/ 5 w 29"/>
                  <a:gd name="T7" fmla="*/ 29 h 29"/>
                  <a:gd name="T8" fmla="*/ 0 w 29"/>
                  <a:gd name="T9" fmla="*/ 7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29">
                    <a:moveTo>
                      <a:pt x="0" y="7"/>
                    </a:moveTo>
                    <a:lnTo>
                      <a:pt x="24" y="0"/>
                    </a:lnTo>
                    <a:lnTo>
                      <a:pt x="29" y="22"/>
                    </a:lnTo>
                    <a:lnTo>
                      <a:pt x="5" y="2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07" name="Freeform 115"/>
              <p:cNvSpPr>
                <a:spLocks/>
              </p:cNvSpPr>
              <p:nvPr/>
            </p:nvSpPr>
            <p:spPr bwMode="auto">
              <a:xfrm>
                <a:off x="4497" y="3678"/>
                <a:ext cx="30" cy="30"/>
              </a:xfrm>
              <a:custGeom>
                <a:avLst/>
                <a:gdLst>
                  <a:gd name="T0" fmla="*/ 0 w 30"/>
                  <a:gd name="T1" fmla="*/ 8 h 30"/>
                  <a:gd name="T2" fmla="*/ 24 w 30"/>
                  <a:gd name="T3" fmla="*/ 0 h 30"/>
                  <a:gd name="T4" fmla="*/ 30 w 30"/>
                  <a:gd name="T5" fmla="*/ 22 h 30"/>
                  <a:gd name="T6" fmla="*/ 6 w 30"/>
                  <a:gd name="T7" fmla="*/ 30 h 30"/>
                  <a:gd name="T8" fmla="*/ 0 w 30"/>
                  <a:gd name="T9" fmla="*/ 8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" h="30">
                    <a:moveTo>
                      <a:pt x="0" y="8"/>
                    </a:moveTo>
                    <a:lnTo>
                      <a:pt x="24" y="0"/>
                    </a:lnTo>
                    <a:lnTo>
                      <a:pt x="30" y="22"/>
                    </a:lnTo>
                    <a:lnTo>
                      <a:pt x="6" y="3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08" name="Freeform 116"/>
              <p:cNvSpPr>
                <a:spLocks/>
              </p:cNvSpPr>
              <p:nvPr/>
            </p:nvSpPr>
            <p:spPr bwMode="auto">
              <a:xfrm>
                <a:off x="4521" y="3670"/>
                <a:ext cx="31" cy="30"/>
              </a:xfrm>
              <a:custGeom>
                <a:avLst/>
                <a:gdLst>
                  <a:gd name="T0" fmla="*/ 0 w 31"/>
                  <a:gd name="T1" fmla="*/ 8 h 30"/>
                  <a:gd name="T2" fmla="*/ 24 w 31"/>
                  <a:gd name="T3" fmla="*/ 0 h 30"/>
                  <a:gd name="T4" fmla="*/ 31 w 31"/>
                  <a:gd name="T5" fmla="*/ 22 h 30"/>
                  <a:gd name="T6" fmla="*/ 7 w 31"/>
                  <a:gd name="T7" fmla="*/ 30 h 30"/>
                  <a:gd name="T8" fmla="*/ 0 w 31"/>
                  <a:gd name="T9" fmla="*/ 8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" h="30">
                    <a:moveTo>
                      <a:pt x="0" y="8"/>
                    </a:moveTo>
                    <a:lnTo>
                      <a:pt x="24" y="0"/>
                    </a:lnTo>
                    <a:lnTo>
                      <a:pt x="31" y="22"/>
                    </a:lnTo>
                    <a:lnTo>
                      <a:pt x="7" y="3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09" name="Freeform 117"/>
              <p:cNvSpPr>
                <a:spLocks/>
              </p:cNvSpPr>
              <p:nvPr/>
            </p:nvSpPr>
            <p:spPr bwMode="auto">
              <a:xfrm>
                <a:off x="4544" y="3661"/>
                <a:ext cx="31" cy="31"/>
              </a:xfrm>
              <a:custGeom>
                <a:avLst/>
                <a:gdLst>
                  <a:gd name="T0" fmla="*/ 0 w 31"/>
                  <a:gd name="T1" fmla="*/ 9 h 31"/>
                  <a:gd name="T2" fmla="*/ 23 w 31"/>
                  <a:gd name="T3" fmla="*/ 0 h 31"/>
                  <a:gd name="T4" fmla="*/ 31 w 31"/>
                  <a:gd name="T5" fmla="*/ 21 h 31"/>
                  <a:gd name="T6" fmla="*/ 8 w 31"/>
                  <a:gd name="T7" fmla="*/ 31 h 31"/>
                  <a:gd name="T8" fmla="*/ 0 w 31"/>
                  <a:gd name="T9" fmla="*/ 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0" y="9"/>
                    </a:moveTo>
                    <a:lnTo>
                      <a:pt x="23" y="0"/>
                    </a:lnTo>
                    <a:lnTo>
                      <a:pt x="31" y="21"/>
                    </a:lnTo>
                    <a:lnTo>
                      <a:pt x="8" y="31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10" name="Freeform 118"/>
              <p:cNvSpPr>
                <a:spLocks/>
              </p:cNvSpPr>
              <p:nvPr/>
            </p:nvSpPr>
            <p:spPr bwMode="auto">
              <a:xfrm>
                <a:off x="4567" y="3651"/>
                <a:ext cx="32" cy="31"/>
              </a:xfrm>
              <a:custGeom>
                <a:avLst/>
                <a:gdLst>
                  <a:gd name="T0" fmla="*/ 0 w 32"/>
                  <a:gd name="T1" fmla="*/ 10 h 31"/>
                  <a:gd name="T2" fmla="*/ 24 w 32"/>
                  <a:gd name="T3" fmla="*/ 0 h 31"/>
                  <a:gd name="T4" fmla="*/ 32 w 32"/>
                  <a:gd name="T5" fmla="*/ 21 h 31"/>
                  <a:gd name="T6" fmla="*/ 8 w 32"/>
                  <a:gd name="T7" fmla="*/ 31 h 31"/>
                  <a:gd name="T8" fmla="*/ 0 w 32"/>
                  <a:gd name="T9" fmla="*/ 1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31">
                    <a:moveTo>
                      <a:pt x="0" y="10"/>
                    </a:moveTo>
                    <a:lnTo>
                      <a:pt x="24" y="0"/>
                    </a:lnTo>
                    <a:lnTo>
                      <a:pt x="32" y="21"/>
                    </a:lnTo>
                    <a:lnTo>
                      <a:pt x="8" y="31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11" name="Freeform 119"/>
              <p:cNvSpPr>
                <a:spLocks/>
              </p:cNvSpPr>
              <p:nvPr/>
            </p:nvSpPr>
            <p:spPr bwMode="auto">
              <a:xfrm>
                <a:off x="4591" y="3640"/>
                <a:ext cx="33" cy="32"/>
              </a:xfrm>
              <a:custGeom>
                <a:avLst/>
                <a:gdLst>
                  <a:gd name="T0" fmla="*/ 0 w 33"/>
                  <a:gd name="T1" fmla="*/ 11 h 32"/>
                  <a:gd name="T2" fmla="*/ 24 w 33"/>
                  <a:gd name="T3" fmla="*/ 0 h 32"/>
                  <a:gd name="T4" fmla="*/ 33 w 33"/>
                  <a:gd name="T5" fmla="*/ 21 h 32"/>
                  <a:gd name="T6" fmla="*/ 9 w 33"/>
                  <a:gd name="T7" fmla="*/ 32 h 32"/>
                  <a:gd name="T8" fmla="*/ 0 w 33"/>
                  <a:gd name="T9" fmla="*/ 11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32">
                    <a:moveTo>
                      <a:pt x="0" y="11"/>
                    </a:moveTo>
                    <a:lnTo>
                      <a:pt x="24" y="0"/>
                    </a:lnTo>
                    <a:lnTo>
                      <a:pt x="33" y="21"/>
                    </a:lnTo>
                    <a:lnTo>
                      <a:pt x="9" y="3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12" name="Freeform 120"/>
              <p:cNvSpPr>
                <a:spLocks/>
              </p:cNvSpPr>
              <p:nvPr/>
            </p:nvSpPr>
            <p:spPr bwMode="auto">
              <a:xfrm>
                <a:off x="4615" y="3628"/>
                <a:ext cx="33" cy="33"/>
              </a:xfrm>
              <a:custGeom>
                <a:avLst/>
                <a:gdLst>
                  <a:gd name="T0" fmla="*/ 0 w 33"/>
                  <a:gd name="T1" fmla="*/ 12 h 33"/>
                  <a:gd name="T2" fmla="*/ 24 w 33"/>
                  <a:gd name="T3" fmla="*/ 0 h 33"/>
                  <a:gd name="T4" fmla="*/ 33 w 33"/>
                  <a:gd name="T5" fmla="*/ 21 h 33"/>
                  <a:gd name="T6" fmla="*/ 9 w 33"/>
                  <a:gd name="T7" fmla="*/ 33 h 33"/>
                  <a:gd name="T8" fmla="*/ 0 w 33"/>
                  <a:gd name="T9" fmla="*/ 12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33">
                    <a:moveTo>
                      <a:pt x="0" y="12"/>
                    </a:moveTo>
                    <a:lnTo>
                      <a:pt x="24" y="0"/>
                    </a:lnTo>
                    <a:lnTo>
                      <a:pt x="33" y="21"/>
                    </a:lnTo>
                    <a:lnTo>
                      <a:pt x="9" y="33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13" name="Freeform 121"/>
              <p:cNvSpPr>
                <a:spLocks/>
              </p:cNvSpPr>
              <p:nvPr/>
            </p:nvSpPr>
            <p:spPr bwMode="auto">
              <a:xfrm>
                <a:off x="4638" y="3617"/>
                <a:ext cx="33" cy="31"/>
              </a:xfrm>
              <a:custGeom>
                <a:avLst/>
                <a:gdLst>
                  <a:gd name="T0" fmla="*/ 0 w 33"/>
                  <a:gd name="T1" fmla="*/ 11 h 31"/>
                  <a:gd name="T2" fmla="*/ 23 w 33"/>
                  <a:gd name="T3" fmla="*/ 0 h 31"/>
                  <a:gd name="T4" fmla="*/ 33 w 33"/>
                  <a:gd name="T5" fmla="*/ 20 h 31"/>
                  <a:gd name="T6" fmla="*/ 10 w 33"/>
                  <a:gd name="T7" fmla="*/ 31 h 31"/>
                  <a:gd name="T8" fmla="*/ 0 w 33"/>
                  <a:gd name="T9" fmla="*/ 11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31">
                    <a:moveTo>
                      <a:pt x="0" y="11"/>
                    </a:moveTo>
                    <a:lnTo>
                      <a:pt x="23" y="0"/>
                    </a:lnTo>
                    <a:lnTo>
                      <a:pt x="33" y="20"/>
                    </a:lnTo>
                    <a:lnTo>
                      <a:pt x="10" y="3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14" name="Freeform 122"/>
              <p:cNvSpPr>
                <a:spLocks/>
              </p:cNvSpPr>
              <p:nvPr/>
            </p:nvSpPr>
            <p:spPr bwMode="auto">
              <a:xfrm>
                <a:off x="4661" y="3604"/>
                <a:ext cx="34" cy="33"/>
              </a:xfrm>
              <a:custGeom>
                <a:avLst/>
                <a:gdLst>
                  <a:gd name="T0" fmla="*/ 0 w 34"/>
                  <a:gd name="T1" fmla="*/ 13 h 33"/>
                  <a:gd name="T2" fmla="*/ 24 w 34"/>
                  <a:gd name="T3" fmla="*/ 0 h 33"/>
                  <a:gd name="T4" fmla="*/ 34 w 34"/>
                  <a:gd name="T5" fmla="*/ 20 h 33"/>
                  <a:gd name="T6" fmla="*/ 10 w 34"/>
                  <a:gd name="T7" fmla="*/ 33 h 33"/>
                  <a:gd name="T8" fmla="*/ 0 w 34"/>
                  <a:gd name="T9" fmla="*/ 1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33">
                    <a:moveTo>
                      <a:pt x="0" y="13"/>
                    </a:moveTo>
                    <a:lnTo>
                      <a:pt x="24" y="0"/>
                    </a:lnTo>
                    <a:lnTo>
                      <a:pt x="34" y="20"/>
                    </a:lnTo>
                    <a:lnTo>
                      <a:pt x="10" y="3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15" name="Freeform 123"/>
              <p:cNvSpPr>
                <a:spLocks/>
              </p:cNvSpPr>
              <p:nvPr/>
            </p:nvSpPr>
            <p:spPr bwMode="auto">
              <a:xfrm>
                <a:off x="4684" y="3598"/>
                <a:ext cx="25" cy="26"/>
              </a:xfrm>
              <a:custGeom>
                <a:avLst/>
                <a:gdLst>
                  <a:gd name="T0" fmla="*/ 0 w 25"/>
                  <a:gd name="T1" fmla="*/ 7 h 26"/>
                  <a:gd name="T2" fmla="*/ 12 w 25"/>
                  <a:gd name="T3" fmla="*/ 0 h 26"/>
                  <a:gd name="T4" fmla="*/ 25 w 25"/>
                  <a:gd name="T5" fmla="*/ 19 h 26"/>
                  <a:gd name="T6" fmla="*/ 12 w 25"/>
                  <a:gd name="T7" fmla="*/ 26 h 26"/>
                  <a:gd name="T8" fmla="*/ 0 w 25"/>
                  <a:gd name="T9" fmla="*/ 7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" h="26">
                    <a:moveTo>
                      <a:pt x="0" y="7"/>
                    </a:moveTo>
                    <a:lnTo>
                      <a:pt x="12" y="0"/>
                    </a:lnTo>
                    <a:lnTo>
                      <a:pt x="25" y="19"/>
                    </a:lnTo>
                    <a:lnTo>
                      <a:pt x="12" y="26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16" name="Freeform 124"/>
              <p:cNvSpPr>
                <a:spLocks/>
              </p:cNvSpPr>
              <p:nvPr/>
            </p:nvSpPr>
            <p:spPr bwMode="auto">
              <a:xfrm>
                <a:off x="4696" y="3589"/>
                <a:ext cx="25" cy="27"/>
              </a:xfrm>
              <a:custGeom>
                <a:avLst/>
                <a:gdLst>
                  <a:gd name="T0" fmla="*/ 0 w 25"/>
                  <a:gd name="T1" fmla="*/ 9 h 27"/>
                  <a:gd name="T2" fmla="*/ 12 w 25"/>
                  <a:gd name="T3" fmla="*/ 0 h 27"/>
                  <a:gd name="T4" fmla="*/ 25 w 25"/>
                  <a:gd name="T5" fmla="*/ 18 h 27"/>
                  <a:gd name="T6" fmla="*/ 14 w 25"/>
                  <a:gd name="T7" fmla="*/ 27 h 27"/>
                  <a:gd name="T8" fmla="*/ 0 w 25"/>
                  <a:gd name="T9" fmla="*/ 9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" h="27">
                    <a:moveTo>
                      <a:pt x="0" y="9"/>
                    </a:moveTo>
                    <a:lnTo>
                      <a:pt x="12" y="0"/>
                    </a:lnTo>
                    <a:lnTo>
                      <a:pt x="25" y="18"/>
                    </a:lnTo>
                    <a:lnTo>
                      <a:pt x="14" y="27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17" name="Freeform 125"/>
              <p:cNvSpPr>
                <a:spLocks/>
              </p:cNvSpPr>
              <p:nvPr/>
            </p:nvSpPr>
            <p:spPr bwMode="auto">
              <a:xfrm>
                <a:off x="4707" y="3571"/>
                <a:ext cx="38" cy="36"/>
              </a:xfrm>
              <a:custGeom>
                <a:avLst/>
                <a:gdLst>
                  <a:gd name="T0" fmla="*/ 0 w 38"/>
                  <a:gd name="T1" fmla="*/ 18 h 36"/>
                  <a:gd name="T2" fmla="*/ 24 w 38"/>
                  <a:gd name="T3" fmla="*/ 0 h 36"/>
                  <a:gd name="T4" fmla="*/ 38 w 38"/>
                  <a:gd name="T5" fmla="*/ 18 h 36"/>
                  <a:gd name="T6" fmla="*/ 14 w 38"/>
                  <a:gd name="T7" fmla="*/ 36 h 36"/>
                  <a:gd name="T8" fmla="*/ 0 w 38"/>
                  <a:gd name="T9" fmla="*/ 18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" h="36">
                    <a:moveTo>
                      <a:pt x="0" y="18"/>
                    </a:moveTo>
                    <a:lnTo>
                      <a:pt x="24" y="0"/>
                    </a:lnTo>
                    <a:lnTo>
                      <a:pt x="38" y="18"/>
                    </a:lnTo>
                    <a:lnTo>
                      <a:pt x="14" y="36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18" name="Freeform 126"/>
              <p:cNvSpPr>
                <a:spLocks/>
              </p:cNvSpPr>
              <p:nvPr/>
            </p:nvSpPr>
            <p:spPr bwMode="auto">
              <a:xfrm>
                <a:off x="4732" y="3562"/>
                <a:ext cx="25" cy="27"/>
              </a:xfrm>
              <a:custGeom>
                <a:avLst/>
                <a:gdLst>
                  <a:gd name="T0" fmla="*/ 0 w 25"/>
                  <a:gd name="T1" fmla="*/ 9 h 27"/>
                  <a:gd name="T2" fmla="*/ 11 w 25"/>
                  <a:gd name="T3" fmla="*/ 0 h 27"/>
                  <a:gd name="T4" fmla="*/ 25 w 25"/>
                  <a:gd name="T5" fmla="*/ 18 h 27"/>
                  <a:gd name="T6" fmla="*/ 13 w 25"/>
                  <a:gd name="T7" fmla="*/ 27 h 27"/>
                  <a:gd name="T8" fmla="*/ 0 w 25"/>
                  <a:gd name="T9" fmla="*/ 9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" h="27">
                    <a:moveTo>
                      <a:pt x="0" y="9"/>
                    </a:moveTo>
                    <a:lnTo>
                      <a:pt x="11" y="0"/>
                    </a:lnTo>
                    <a:lnTo>
                      <a:pt x="25" y="18"/>
                    </a:lnTo>
                    <a:lnTo>
                      <a:pt x="13" y="27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19" name="Freeform 127"/>
              <p:cNvSpPr>
                <a:spLocks/>
              </p:cNvSpPr>
              <p:nvPr/>
            </p:nvSpPr>
            <p:spPr bwMode="auto">
              <a:xfrm>
                <a:off x="4742" y="3552"/>
                <a:ext cx="27" cy="28"/>
              </a:xfrm>
              <a:custGeom>
                <a:avLst/>
                <a:gdLst>
                  <a:gd name="T0" fmla="*/ 0 w 27"/>
                  <a:gd name="T1" fmla="*/ 11 h 28"/>
                  <a:gd name="T2" fmla="*/ 12 w 27"/>
                  <a:gd name="T3" fmla="*/ 0 h 28"/>
                  <a:gd name="T4" fmla="*/ 27 w 27"/>
                  <a:gd name="T5" fmla="*/ 18 h 28"/>
                  <a:gd name="T6" fmla="*/ 16 w 27"/>
                  <a:gd name="T7" fmla="*/ 28 h 28"/>
                  <a:gd name="T8" fmla="*/ 0 w 27"/>
                  <a:gd name="T9" fmla="*/ 11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28">
                    <a:moveTo>
                      <a:pt x="0" y="11"/>
                    </a:moveTo>
                    <a:lnTo>
                      <a:pt x="12" y="0"/>
                    </a:lnTo>
                    <a:lnTo>
                      <a:pt x="27" y="18"/>
                    </a:lnTo>
                    <a:lnTo>
                      <a:pt x="16" y="28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20" name="Freeform 128"/>
              <p:cNvSpPr>
                <a:spLocks/>
              </p:cNvSpPr>
              <p:nvPr/>
            </p:nvSpPr>
            <p:spPr bwMode="auto">
              <a:xfrm>
                <a:off x="4754" y="3542"/>
                <a:ext cx="28" cy="28"/>
              </a:xfrm>
              <a:custGeom>
                <a:avLst/>
                <a:gdLst>
                  <a:gd name="T0" fmla="*/ 0 w 28"/>
                  <a:gd name="T1" fmla="*/ 10 h 28"/>
                  <a:gd name="T2" fmla="*/ 12 w 28"/>
                  <a:gd name="T3" fmla="*/ 0 h 28"/>
                  <a:gd name="T4" fmla="*/ 28 w 28"/>
                  <a:gd name="T5" fmla="*/ 17 h 28"/>
                  <a:gd name="T6" fmla="*/ 15 w 28"/>
                  <a:gd name="T7" fmla="*/ 28 h 28"/>
                  <a:gd name="T8" fmla="*/ 0 w 28"/>
                  <a:gd name="T9" fmla="*/ 1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0" y="10"/>
                    </a:moveTo>
                    <a:lnTo>
                      <a:pt x="12" y="0"/>
                    </a:lnTo>
                    <a:lnTo>
                      <a:pt x="28" y="17"/>
                    </a:lnTo>
                    <a:lnTo>
                      <a:pt x="15" y="2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21" name="Freeform 129"/>
              <p:cNvSpPr>
                <a:spLocks/>
              </p:cNvSpPr>
              <p:nvPr/>
            </p:nvSpPr>
            <p:spPr bwMode="auto">
              <a:xfrm>
                <a:off x="4765" y="3530"/>
                <a:ext cx="29" cy="28"/>
              </a:xfrm>
              <a:custGeom>
                <a:avLst/>
                <a:gdLst>
                  <a:gd name="T0" fmla="*/ 0 w 29"/>
                  <a:gd name="T1" fmla="*/ 13 h 28"/>
                  <a:gd name="T2" fmla="*/ 12 w 29"/>
                  <a:gd name="T3" fmla="*/ 0 h 28"/>
                  <a:gd name="T4" fmla="*/ 29 w 29"/>
                  <a:gd name="T5" fmla="*/ 16 h 28"/>
                  <a:gd name="T6" fmla="*/ 18 w 29"/>
                  <a:gd name="T7" fmla="*/ 28 h 28"/>
                  <a:gd name="T8" fmla="*/ 0 w 29"/>
                  <a:gd name="T9" fmla="*/ 13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0" y="13"/>
                    </a:moveTo>
                    <a:lnTo>
                      <a:pt x="12" y="0"/>
                    </a:lnTo>
                    <a:lnTo>
                      <a:pt x="29" y="16"/>
                    </a:lnTo>
                    <a:lnTo>
                      <a:pt x="18" y="28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22" name="Freeform 130"/>
              <p:cNvSpPr>
                <a:spLocks/>
              </p:cNvSpPr>
              <p:nvPr/>
            </p:nvSpPr>
            <p:spPr bwMode="auto">
              <a:xfrm>
                <a:off x="4777" y="3516"/>
                <a:ext cx="30" cy="30"/>
              </a:xfrm>
              <a:custGeom>
                <a:avLst/>
                <a:gdLst>
                  <a:gd name="T0" fmla="*/ 0 w 30"/>
                  <a:gd name="T1" fmla="*/ 14 h 30"/>
                  <a:gd name="T2" fmla="*/ 12 w 30"/>
                  <a:gd name="T3" fmla="*/ 0 h 30"/>
                  <a:gd name="T4" fmla="*/ 30 w 30"/>
                  <a:gd name="T5" fmla="*/ 15 h 30"/>
                  <a:gd name="T6" fmla="*/ 17 w 30"/>
                  <a:gd name="T7" fmla="*/ 30 h 30"/>
                  <a:gd name="T8" fmla="*/ 0 w 30"/>
                  <a:gd name="T9" fmla="*/ 14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" h="30">
                    <a:moveTo>
                      <a:pt x="0" y="14"/>
                    </a:moveTo>
                    <a:lnTo>
                      <a:pt x="12" y="0"/>
                    </a:lnTo>
                    <a:lnTo>
                      <a:pt x="30" y="15"/>
                    </a:lnTo>
                    <a:lnTo>
                      <a:pt x="17" y="3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23" name="Freeform 131"/>
              <p:cNvSpPr>
                <a:spLocks/>
              </p:cNvSpPr>
              <p:nvPr/>
            </p:nvSpPr>
            <p:spPr bwMode="auto">
              <a:xfrm>
                <a:off x="4788" y="3501"/>
                <a:ext cx="30" cy="29"/>
              </a:xfrm>
              <a:custGeom>
                <a:avLst/>
                <a:gdLst>
                  <a:gd name="T0" fmla="*/ 0 w 30"/>
                  <a:gd name="T1" fmla="*/ 16 h 29"/>
                  <a:gd name="T2" fmla="*/ 12 w 30"/>
                  <a:gd name="T3" fmla="*/ 0 h 29"/>
                  <a:gd name="T4" fmla="*/ 30 w 30"/>
                  <a:gd name="T5" fmla="*/ 14 h 29"/>
                  <a:gd name="T6" fmla="*/ 19 w 30"/>
                  <a:gd name="T7" fmla="*/ 29 h 29"/>
                  <a:gd name="T8" fmla="*/ 0 w 30"/>
                  <a:gd name="T9" fmla="*/ 16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" h="29">
                    <a:moveTo>
                      <a:pt x="0" y="16"/>
                    </a:moveTo>
                    <a:lnTo>
                      <a:pt x="12" y="0"/>
                    </a:lnTo>
                    <a:lnTo>
                      <a:pt x="30" y="14"/>
                    </a:lnTo>
                    <a:lnTo>
                      <a:pt x="19" y="2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24" name="Freeform 132"/>
              <p:cNvSpPr>
                <a:spLocks/>
              </p:cNvSpPr>
              <p:nvPr/>
            </p:nvSpPr>
            <p:spPr bwMode="auto">
              <a:xfrm>
                <a:off x="4800" y="3493"/>
                <a:ext cx="25" cy="21"/>
              </a:xfrm>
              <a:custGeom>
                <a:avLst/>
                <a:gdLst>
                  <a:gd name="T0" fmla="*/ 0 w 25"/>
                  <a:gd name="T1" fmla="*/ 8 h 21"/>
                  <a:gd name="T2" fmla="*/ 6 w 25"/>
                  <a:gd name="T3" fmla="*/ 0 h 21"/>
                  <a:gd name="T4" fmla="*/ 25 w 25"/>
                  <a:gd name="T5" fmla="*/ 12 h 21"/>
                  <a:gd name="T6" fmla="*/ 19 w 25"/>
                  <a:gd name="T7" fmla="*/ 21 h 21"/>
                  <a:gd name="T8" fmla="*/ 0 w 25"/>
                  <a:gd name="T9" fmla="*/ 8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" h="21">
                    <a:moveTo>
                      <a:pt x="0" y="8"/>
                    </a:moveTo>
                    <a:lnTo>
                      <a:pt x="6" y="0"/>
                    </a:lnTo>
                    <a:lnTo>
                      <a:pt x="25" y="12"/>
                    </a:lnTo>
                    <a:lnTo>
                      <a:pt x="19" y="21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25" name="Freeform 133"/>
              <p:cNvSpPr>
                <a:spLocks/>
              </p:cNvSpPr>
              <p:nvPr/>
            </p:nvSpPr>
            <p:spPr bwMode="auto">
              <a:xfrm>
                <a:off x="4805" y="3484"/>
                <a:ext cx="26" cy="21"/>
              </a:xfrm>
              <a:custGeom>
                <a:avLst/>
                <a:gdLst>
                  <a:gd name="T0" fmla="*/ 0 w 26"/>
                  <a:gd name="T1" fmla="*/ 10 h 21"/>
                  <a:gd name="T2" fmla="*/ 5 w 26"/>
                  <a:gd name="T3" fmla="*/ 0 h 21"/>
                  <a:gd name="T4" fmla="*/ 26 w 26"/>
                  <a:gd name="T5" fmla="*/ 12 h 21"/>
                  <a:gd name="T6" fmla="*/ 20 w 26"/>
                  <a:gd name="T7" fmla="*/ 21 h 21"/>
                  <a:gd name="T8" fmla="*/ 0 w 26"/>
                  <a:gd name="T9" fmla="*/ 1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21">
                    <a:moveTo>
                      <a:pt x="0" y="10"/>
                    </a:moveTo>
                    <a:lnTo>
                      <a:pt x="5" y="0"/>
                    </a:lnTo>
                    <a:lnTo>
                      <a:pt x="26" y="12"/>
                    </a:lnTo>
                    <a:lnTo>
                      <a:pt x="20" y="21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26" name="Freeform 134"/>
              <p:cNvSpPr>
                <a:spLocks/>
              </p:cNvSpPr>
              <p:nvPr/>
            </p:nvSpPr>
            <p:spPr bwMode="auto">
              <a:xfrm>
                <a:off x="4810" y="3463"/>
                <a:ext cx="33" cy="33"/>
              </a:xfrm>
              <a:custGeom>
                <a:avLst/>
                <a:gdLst>
                  <a:gd name="T0" fmla="*/ 0 w 33"/>
                  <a:gd name="T1" fmla="*/ 21 h 33"/>
                  <a:gd name="T2" fmla="*/ 13 w 33"/>
                  <a:gd name="T3" fmla="*/ 0 h 33"/>
                  <a:gd name="T4" fmla="*/ 33 w 33"/>
                  <a:gd name="T5" fmla="*/ 12 h 33"/>
                  <a:gd name="T6" fmla="*/ 21 w 33"/>
                  <a:gd name="T7" fmla="*/ 33 h 33"/>
                  <a:gd name="T8" fmla="*/ 0 w 33"/>
                  <a:gd name="T9" fmla="*/ 21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33">
                    <a:moveTo>
                      <a:pt x="0" y="21"/>
                    </a:moveTo>
                    <a:lnTo>
                      <a:pt x="13" y="0"/>
                    </a:lnTo>
                    <a:lnTo>
                      <a:pt x="33" y="12"/>
                    </a:lnTo>
                    <a:lnTo>
                      <a:pt x="21" y="3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27" name="Freeform 135"/>
              <p:cNvSpPr>
                <a:spLocks/>
              </p:cNvSpPr>
              <p:nvPr/>
            </p:nvSpPr>
            <p:spPr bwMode="auto">
              <a:xfrm>
                <a:off x="4823" y="3441"/>
                <a:ext cx="32" cy="33"/>
              </a:xfrm>
              <a:custGeom>
                <a:avLst/>
                <a:gdLst>
                  <a:gd name="T0" fmla="*/ 0 w 32"/>
                  <a:gd name="T1" fmla="*/ 22 h 33"/>
                  <a:gd name="T2" fmla="*/ 11 w 32"/>
                  <a:gd name="T3" fmla="*/ 0 h 33"/>
                  <a:gd name="T4" fmla="*/ 32 w 32"/>
                  <a:gd name="T5" fmla="*/ 11 h 33"/>
                  <a:gd name="T6" fmla="*/ 20 w 32"/>
                  <a:gd name="T7" fmla="*/ 33 h 33"/>
                  <a:gd name="T8" fmla="*/ 0 w 32"/>
                  <a:gd name="T9" fmla="*/ 22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33">
                    <a:moveTo>
                      <a:pt x="0" y="22"/>
                    </a:moveTo>
                    <a:lnTo>
                      <a:pt x="11" y="0"/>
                    </a:lnTo>
                    <a:lnTo>
                      <a:pt x="32" y="11"/>
                    </a:lnTo>
                    <a:lnTo>
                      <a:pt x="20" y="3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28" name="Freeform 136"/>
              <p:cNvSpPr>
                <a:spLocks/>
              </p:cNvSpPr>
              <p:nvPr/>
            </p:nvSpPr>
            <p:spPr bwMode="auto">
              <a:xfrm>
                <a:off x="4834" y="3418"/>
                <a:ext cx="33" cy="34"/>
              </a:xfrm>
              <a:custGeom>
                <a:avLst/>
                <a:gdLst>
                  <a:gd name="T0" fmla="*/ 0 w 33"/>
                  <a:gd name="T1" fmla="*/ 24 h 34"/>
                  <a:gd name="T2" fmla="*/ 12 w 33"/>
                  <a:gd name="T3" fmla="*/ 0 h 34"/>
                  <a:gd name="T4" fmla="*/ 33 w 33"/>
                  <a:gd name="T5" fmla="*/ 10 h 34"/>
                  <a:gd name="T6" fmla="*/ 22 w 33"/>
                  <a:gd name="T7" fmla="*/ 34 h 34"/>
                  <a:gd name="T8" fmla="*/ 0 w 33"/>
                  <a:gd name="T9" fmla="*/ 24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34">
                    <a:moveTo>
                      <a:pt x="0" y="24"/>
                    </a:moveTo>
                    <a:lnTo>
                      <a:pt x="12" y="0"/>
                    </a:lnTo>
                    <a:lnTo>
                      <a:pt x="33" y="10"/>
                    </a:lnTo>
                    <a:lnTo>
                      <a:pt x="22" y="3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29" name="Freeform 137"/>
              <p:cNvSpPr>
                <a:spLocks/>
              </p:cNvSpPr>
              <p:nvPr/>
            </p:nvSpPr>
            <p:spPr bwMode="auto">
              <a:xfrm>
                <a:off x="4846" y="3393"/>
                <a:ext cx="33" cy="35"/>
              </a:xfrm>
              <a:custGeom>
                <a:avLst/>
                <a:gdLst>
                  <a:gd name="T0" fmla="*/ 0 w 33"/>
                  <a:gd name="T1" fmla="*/ 24 h 35"/>
                  <a:gd name="T2" fmla="*/ 12 w 33"/>
                  <a:gd name="T3" fmla="*/ 0 h 35"/>
                  <a:gd name="T4" fmla="*/ 33 w 33"/>
                  <a:gd name="T5" fmla="*/ 11 h 35"/>
                  <a:gd name="T6" fmla="*/ 20 w 33"/>
                  <a:gd name="T7" fmla="*/ 35 h 35"/>
                  <a:gd name="T8" fmla="*/ 0 w 33"/>
                  <a:gd name="T9" fmla="*/ 24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35">
                    <a:moveTo>
                      <a:pt x="0" y="24"/>
                    </a:moveTo>
                    <a:lnTo>
                      <a:pt x="12" y="0"/>
                    </a:lnTo>
                    <a:lnTo>
                      <a:pt x="33" y="11"/>
                    </a:lnTo>
                    <a:lnTo>
                      <a:pt x="20" y="35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30" name="Freeform 138"/>
              <p:cNvSpPr>
                <a:spLocks/>
              </p:cNvSpPr>
              <p:nvPr/>
            </p:nvSpPr>
            <p:spPr bwMode="auto">
              <a:xfrm>
                <a:off x="4858" y="3370"/>
                <a:ext cx="33" cy="34"/>
              </a:xfrm>
              <a:custGeom>
                <a:avLst/>
                <a:gdLst>
                  <a:gd name="T0" fmla="*/ 0 w 33"/>
                  <a:gd name="T1" fmla="*/ 24 h 34"/>
                  <a:gd name="T2" fmla="*/ 12 w 33"/>
                  <a:gd name="T3" fmla="*/ 0 h 34"/>
                  <a:gd name="T4" fmla="*/ 33 w 33"/>
                  <a:gd name="T5" fmla="*/ 10 h 34"/>
                  <a:gd name="T6" fmla="*/ 22 w 33"/>
                  <a:gd name="T7" fmla="*/ 34 h 34"/>
                  <a:gd name="T8" fmla="*/ 0 w 33"/>
                  <a:gd name="T9" fmla="*/ 24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34">
                    <a:moveTo>
                      <a:pt x="0" y="24"/>
                    </a:moveTo>
                    <a:lnTo>
                      <a:pt x="12" y="0"/>
                    </a:lnTo>
                    <a:lnTo>
                      <a:pt x="33" y="10"/>
                    </a:lnTo>
                    <a:lnTo>
                      <a:pt x="22" y="3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31" name="Freeform 139"/>
              <p:cNvSpPr>
                <a:spLocks/>
              </p:cNvSpPr>
              <p:nvPr/>
            </p:nvSpPr>
            <p:spPr bwMode="auto">
              <a:xfrm>
                <a:off x="4871" y="3356"/>
                <a:ext cx="27" cy="25"/>
              </a:xfrm>
              <a:custGeom>
                <a:avLst/>
                <a:gdLst>
                  <a:gd name="T0" fmla="*/ 0 w 27"/>
                  <a:gd name="T1" fmla="*/ 12 h 25"/>
                  <a:gd name="T2" fmla="*/ 8 w 27"/>
                  <a:gd name="T3" fmla="*/ 0 h 25"/>
                  <a:gd name="T4" fmla="*/ 27 w 27"/>
                  <a:gd name="T5" fmla="*/ 12 h 25"/>
                  <a:gd name="T6" fmla="*/ 19 w 27"/>
                  <a:gd name="T7" fmla="*/ 25 h 25"/>
                  <a:gd name="T8" fmla="*/ 0 w 27"/>
                  <a:gd name="T9" fmla="*/ 12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25">
                    <a:moveTo>
                      <a:pt x="0" y="12"/>
                    </a:moveTo>
                    <a:lnTo>
                      <a:pt x="8" y="0"/>
                    </a:lnTo>
                    <a:lnTo>
                      <a:pt x="27" y="12"/>
                    </a:lnTo>
                    <a:lnTo>
                      <a:pt x="19" y="25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32" name="Freeform 140"/>
              <p:cNvSpPr>
                <a:spLocks/>
              </p:cNvSpPr>
              <p:nvPr/>
            </p:nvSpPr>
            <p:spPr bwMode="auto">
              <a:xfrm>
                <a:off x="4895" y="3307"/>
                <a:ext cx="31" cy="30"/>
              </a:xfrm>
              <a:custGeom>
                <a:avLst/>
                <a:gdLst>
                  <a:gd name="T0" fmla="*/ 0 w 31"/>
                  <a:gd name="T1" fmla="*/ 18 h 30"/>
                  <a:gd name="T2" fmla="*/ 11 w 31"/>
                  <a:gd name="T3" fmla="*/ 0 h 30"/>
                  <a:gd name="T4" fmla="*/ 31 w 31"/>
                  <a:gd name="T5" fmla="*/ 12 h 30"/>
                  <a:gd name="T6" fmla="*/ 19 w 31"/>
                  <a:gd name="T7" fmla="*/ 30 h 30"/>
                  <a:gd name="T8" fmla="*/ 0 w 31"/>
                  <a:gd name="T9" fmla="*/ 18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" h="30">
                    <a:moveTo>
                      <a:pt x="0" y="18"/>
                    </a:moveTo>
                    <a:lnTo>
                      <a:pt x="11" y="0"/>
                    </a:lnTo>
                    <a:lnTo>
                      <a:pt x="31" y="12"/>
                    </a:lnTo>
                    <a:lnTo>
                      <a:pt x="19" y="3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33" name="Freeform 141"/>
              <p:cNvSpPr>
                <a:spLocks/>
              </p:cNvSpPr>
              <p:nvPr/>
            </p:nvSpPr>
            <p:spPr bwMode="auto">
              <a:xfrm>
                <a:off x="4906" y="3289"/>
                <a:ext cx="31" cy="31"/>
              </a:xfrm>
              <a:custGeom>
                <a:avLst/>
                <a:gdLst>
                  <a:gd name="T0" fmla="*/ 0 w 31"/>
                  <a:gd name="T1" fmla="*/ 18 h 31"/>
                  <a:gd name="T2" fmla="*/ 13 w 31"/>
                  <a:gd name="T3" fmla="*/ 0 h 31"/>
                  <a:gd name="T4" fmla="*/ 31 w 31"/>
                  <a:gd name="T5" fmla="*/ 14 h 31"/>
                  <a:gd name="T6" fmla="*/ 19 w 31"/>
                  <a:gd name="T7" fmla="*/ 31 h 31"/>
                  <a:gd name="T8" fmla="*/ 0 w 31"/>
                  <a:gd name="T9" fmla="*/ 18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0" y="18"/>
                    </a:moveTo>
                    <a:lnTo>
                      <a:pt x="13" y="0"/>
                    </a:lnTo>
                    <a:lnTo>
                      <a:pt x="31" y="14"/>
                    </a:lnTo>
                    <a:lnTo>
                      <a:pt x="19" y="3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34" name="Freeform 142"/>
              <p:cNvSpPr>
                <a:spLocks/>
              </p:cNvSpPr>
              <p:nvPr/>
            </p:nvSpPr>
            <p:spPr bwMode="auto">
              <a:xfrm>
                <a:off x="4919" y="3273"/>
                <a:ext cx="31" cy="30"/>
              </a:xfrm>
              <a:custGeom>
                <a:avLst/>
                <a:gdLst>
                  <a:gd name="T0" fmla="*/ 0 w 31"/>
                  <a:gd name="T1" fmla="*/ 16 h 30"/>
                  <a:gd name="T2" fmla="*/ 11 w 31"/>
                  <a:gd name="T3" fmla="*/ 0 h 30"/>
                  <a:gd name="T4" fmla="*/ 31 w 31"/>
                  <a:gd name="T5" fmla="*/ 13 h 30"/>
                  <a:gd name="T6" fmla="*/ 19 w 31"/>
                  <a:gd name="T7" fmla="*/ 30 h 30"/>
                  <a:gd name="T8" fmla="*/ 0 w 31"/>
                  <a:gd name="T9" fmla="*/ 16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" h="30">
                    <a:moveTo>
                      <a:pt x="0" y="16"/>
                    </a:moveTo>
                    <a:lnTo>
                      <a:pt x="11" y="0"/>
                    </a:lnTo>
                    <a:lnTo>
                      <a:pt x="31" y="13"/>
                    </a:lnTo>
                    <a:lnTo>
                      <a:pt x="19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35" name="Freeform 143"/>
              <p:cNvSpPr>
                <a:spLocks/>
              </p:cNvSpPr>
              <p:nvPr/>
            </p:nvSpPr>
            <p:spPr bwMode="auto">
              <a:xfrm>
                <a:off x="4930" y="3257"/>
                <a:ext cx="31" cy="29"/>
              </a:xfrm>
              <a:custGeom>
                <a:avLst/>
                <a:gdLst>
                  <a:gd name="T0" fmla="*/ 0 w 31"/>
                  <a:gd name="T1" fmla="*/ 16 h 29"/>
                  <a:gd name="T2" fmla="*/ 12 w 31"/>
                  <a:gd name="T3" fmla="*/ 0 h 29"/>
                  <a:gd name="T4" fmla="*/ 31 w 31"/>
                  <a:gd name="T5" fmla="*/ 13 h 29"/>
                  <a:gd name="T6" fmla="*/ 20 w 31"/>
                  <a:gd name="T7" fmla="*/ 29 h 29"/>
                  <a:gd name="T8" fmla="*/ 0 w 31"/>
                  <a:gd name="T9" fmla="*/ 16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" h="29">
                    <a:moveTo>
                      <a:pt x="0" y="16"/>
                    </a:moveTo>
                    <a:lnTo>
                      <a:pt x="12" y="0"/>
                    </a:lnTo>
                    <a:lnTo>
                      <a:pt x="31" y="13"/>
                    </a:lnTo>
                    <a:lnTo>
                      <a:pt x="20" y="2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36" name="Freeform 144"/>
              <p:cNvSpPr>
                <a:spLocks/>
              </p:cNvSpPr>
              <p:nvPr/>
            </p:nvSpPr>
            <p:spPr bwMode="auto">
              <a:xfrm>
                <a:off x="4942" y="3240"/>
                <a:ext cx="31" cy="30"/>
              </a:xfrm>
              <a:custGeom>
                <a:avLst/>
                <a:gdLst>
                  <a:gd name="T0" fmla="*/ 0 w 31"/>
                  <a:gd name="T1" fmla="*/ 16 h 30"/>
                  <a:gd name="T2" fmla="*/ 12 w 31"/>
                  <a:gd name="T3" fmla="*/ 0 h 30"/>
                  <a:gd name="T4" fmla="*/ 31 w 31"/>
                  <a:gd name="T5" fmla="*/ 15 h 30"/>
                  <a:gd name="T6" fmla="*/ 18 w 31"/>
                  <a:gd name="T7" fmla="*/ 30 h 30"/>
                  <a:gd name="T8" fmla="*/ 0 w 31"/>
                  <a:gd name="T9" fmla="*/ 16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" h="30">
                    <a:moveTo>
                      <a:pt x="0" y="16"/>
                    </a:moveTo>
                    <a:lnTo>
                      <a:pt x="12" y="0"/>
                    </a:lnTo>
                    <a:lnTo>
                      <a:pt x="31" y="15"/>
                    </a:lnTo>
                    <a:lnTo>
                      <a:pt x="18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37" name="Freeform 145"/>
              <p:cNvSpPr>
                <a:spLocks/>
              </p:cNvSpPr>
              <p:nvPr/>
            </p:nvSpPr>
            <p:spPr bwMode="auto">
              <a:xfrm>
                <a:off x="4954" y="3225"/>
                <a:ext cx="31" cy="30"/>
              </a:xfrm>
              <a:custGeom>
                <a:avLst/>
                <a:gdLst>
                  <a:gd name="T0" fmla="*/ 0 w 31"/>
                  <a:gd name="T1" fmla="*/ 16 h 30"/>
                  <a:gd name="T2" fmla="*/ 12 w 31"/>
                  <a:gd name="T3" fmla="*/ 0 h 30"/>
                  <a:gd name="T4" fmla="*/ 31 w 31"/>
                  <a:gd name="T5" fmla="*/ 13 h 30"/>
                  <a:gd name="T6" fmla="*/ 20 w 31"/>
                  <a:gd name="T7" fmla="*/ 30 h 30"/>
                  <a:gd name="T8" fmla="*/ 0 w 31"/>
                  <a:gd name="T9" fmla="*/ 16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" h="30">
                    <a:moveTo>
                      <a:pt x="0" y="16"/>
                    </a:moveTo>
                    <a:lnTo>
                      <a:pt x="12" y="0"/>
                    </a:lnTo>
                    <a:lnTo>
                      <a:pt x="31" y="13"/>
                    </a:lnTo>
                    <a:lnTo>
                      <a:pt x="20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38" name="Freeform 146"/>
              <p:cNvSpPr>
                <a:spLocks/>
              </p:cNvSpPr>
              <p:nvPr/>
            </p:nvSpPr>
            <p:spPr bwMode="auto">
              <a:xfrm>
                <a:off x="4966" y="3208"/>
                <a:ext cx="31" cy="30"/>
              </a:xfrm>
              <a:custGeom>
                <a:avLst/>
                <a:gdLst>
                  <a:gd name="T0" fmla="*/ 0 w 31"/>
                  <a:gd name="T1" fmla="*/ 16 h 30"/>
                  <a:gd name="T2" fmla="*/ 12 w 31"/>
                  <a:gd name="T3" fmla="*/ 0 h 30"/>
                  <a:gd name="T4" fmla="*/ 31 w 31"/>
                  <a:gd name="T5" fmla="*/ 14 h 30"/>
                  <a:gd name="T6" fmla="*/ 18 w 31"/>
                  <a:gd name="T7" fmla="*/ 30 h 30"/>
                  <a:gd name="T8" fmla="*/ 0 w 31"/>
                  <a:gd name="T9" fmla="*/ 16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" h="30">
                    <a:moveTo>
                      <a:pt x="0" y="16"/>
                    </a:moveTo>
                    <a:lnTo>
                      <a:pt x="12" y="0"/>
                    </a:lnTo>
                    <a:lnTo>
                      <a:pt x="31" y="14"/>
                    </a:lnTo>
                    <a:lnTo>
                      <a:pt x="18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39" name="Freeform 147"/>
              <p:cNvSpPr>
                <a:spLocks/>
              </p:cNvSpPr>
              <p:nvPr/>
            </p:nvSpPr>
            <p:spPr bwMode="auto">
              <a:xfrm>
                <a:off x="4978" y="3190"/>
                <a:ext cx="31" cy="31"/>
              </a:xfrm>
              <a:custGeom>
                <a:avLst/>
                <a:gdLst>
                  <a:gd name="T0" fmla="*/ 0 w 31"/>
                  <a:gd name="T1" fmla="*/ 19 h 31"/>
                  <a:gd name="T2" fmla="*/ 12 w 31"/>
                  <a:gd name="T3" fmla="*/ 0 h 31"/>
                  <a:gd name="T4" fmla="*/ 31 w 31"/>
                  <a:gd name="T5" fmla="*/ 13 h 31"/>
                  <a:gd name="T6" fmla="*/ 20 w 31"/>
                  <a:gd name="T7" fmla="*/ 31 h 31"/>
                  <a:gd name="T8" fmla="*/ 0 w 31"/>
                  <a:gd name="T9" fmla="*/ 1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0" y="19"/>
                    </a:moveTo>
                    <a:lnTo>
                      <a:pt x="12" y="0"/>
                    </a:lnTo>
                    <a:lnTo>
                      <a:pt x="31" y="13"/>
                    </a:lnTo>
                    <a:lnTo>
                      <a:pt x="20" y="31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40" name="Freeform 148"/>
              <p:cNvSpPr>
                <a:spLocks/>
              </p:cNvSpPr>
              <p:nvPr/>
            </p:nvSpPr>
            <p:spPr bwMode="auto">
              <a:xfrm>
                <a:off x="4990" y="3152"/>
                <a:ext cx="43" cy="51"/>
              </a:xfrm>
              <a:custGeom>
                <a:avLst/>
                <a:gdLst>
                  <a:gd name="T0" fmla="*/ 0 w 43"/>
                  <a:gd name="T1" fmla="*/ 38 h 51"/>
                  <a:gd name="T2" fmla="*/ 24 w 43"/>
                  <a:gd name="T3" fmla="*/ 0 h 51"/>
                  <a:gd name="T4" fmla="*/ 43 w 43"/>
                  <a:gd name="T5" fmla="*/ 13 h 51"/>
                  <a:gd name="T6" fmla="*/ 19 w 43"/>
                  <a:gd name="T7" fmla="*/ 51 h 51"/>
                  <a:gd name="T8" fmla="*/ 0 w 43"/>
                  <a:gd name="T9" fmla="*/ 38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" h="51">
                    <a:moveTo>
                      <a:pt x="0" y="38"/>
                    </a:moveTo>
                    <a:lnTo>
                      <a:pt x="24" y="0"/>
                    </a:lnTo>
                    <a:lnTo>
                      <a:pt x="43" y="13"/>
                    </a:lnTo>
                    <a:lnTo>
                      <a:pt x="19" y="5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41" name="Freeform 149"/>
              <p:cNvSpPr>
                <a:spLocks/>
              </p:cNvSpPr>
              <p:nvPr/>
            </p:nvSpPr>
            <p:spPr bwMode="auto">
              <a:xfrm>
                <a:off x="5013" y="3114"/>
                <a:ext cx="43" cy="51"/>
              </a:xfrm>
              <a:custGeom>
                <a:avLst/>
                <a:gdLst>
                  <a:gd name="T0" fmla="*/ 0 w 43"/>
                  <a:gd name="T1" fmla="*/ 39 h 51"/>
                  <a:gd name="T2" fmla="*/ 23 w 43"/>
                  <a:gd name="T3" fmla="*/ 0 h 51"/>
                  <a:gd name="T4" fmla="*/ 43 w 43"/>
                  <a:gd name="T5" fmla="*/ 11 h 51"/>
                  <a:gd name="T6" fmla="*/ 20 w 43"/>
                  <a:gd name="T7" fmla="*/ 51 h 51"/>
                  <a:gd name="T8" fmla="*/ 0 w 43"/>
                  <a:gd name="T9" fmla="*/ 39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" h="51">
                    <a:moveTo>
                      <a:pt x="0" y="39"/>
                    </a:moveTo>
                    <a:lnTo>
                      <a:pt x="23" y="0"/>
                    </a:lnTo>
                    <a:lnTo>
                      <a:pt x="43" y="11"/>
                    </a:lnTo>
                    <a:lnTo>
                      <a:pt x="20" y="51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42" name="Freeform 150"/>
              <p:cNvSpPr>
                <a:spLocks/>
              </p:cNvSpPr>
              <p:nvPr/>
            </p:nvSpPr>
            <p:spPr bwMode="auto">
              <a:xfrm>
                <a:off x="5036" y="3093"/>
                <a:ext cx="33" cy="32"/>
              </a:xfrm>
              <a:custGeom>
                <a:avLst/>
                <a:gdLst>
                  <a:gd name="T0" fmla="*/ 0 w 33"/>
                  <a:gd name="T1" fmla="*/ 21 h 32"/>
                  <a:gd name="T2" fmla="*/ 13 w 33"/>
                  <a:gd name="T3" fmla="*/ 0 h 32"/>
                  <a:gd name="T4" fmla="*/ 33 w 33"/>
                  <a:gd name="T5" fmla="*/ 11 h 32"/>
                  <a:gd name="T6" fmla="*/ 20 w 33"/>
                  <a:gd name="T7" fmla="*/ 32 h 32"/>
                  <a:gd name="T8" fmla="*/ 0 w 33"/>
                  <a:gd name="T9" fmla="*/ 21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32">
                    <a:moveTo>
                      <a:pt x="0" y="21"/>
                    </a:moveTo>
                    <a:lnTo>
                      <a:pt x="13" y="0"/>
                    </a:lnTo>
                    <a:lnTo>
                      <a:pt x="33" y="11"/>
                    </a:lnTo>
                    <a:lnTo>
                      <a:pt x="20" y="32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43" name="Freeform 151"/>
              <p:cNvSpPr>
                <a:spLocks/>
              </p:cNvSpPr>
              <p:nvPr/>
            </p:nvSpPr>
            <p:spPr bwMode="auto">
              <a:xfrm>
                <a:off x="5049" y="3071"/>
                <a:ext cx="31" cy="32"/>
              </a:xfrm>
              <a:custGeom>
                <a:avLst/>
                <a:gdLst>
                  <a:gd name="T0" fmla="*/ 0 w 31"/>
                  <a:gd name="T1" fmla="*/ 22 h 32"/>
                  <a:gd name="T2" fmla="*/ 11 w 31"/>
                  <a:gd name="T3" fmla="*/ 0 h 32"/>
                  <a:gd name="T4" fmla="*/ 31 w 31"/>
                  <a:gd name="T5" fmla="*/ 11 h 32"/>
                  <a:gd name="T6" fmla="*/ 20 w 31"/>
                  <a:gd name="T7" fmla="*/ 32 h 32"/>
                  <a:gd name="T8" fmla="*/ 0 w 31"/>
                  <a:gd name="T9" fmla="*/ 22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0" y="22"/>
                    </a:moveTo>
                    <a:lnTo>
                      <a:pt x="11" y="0"/>
                    </a:lnTo>
                    <a:lnTo>
                      <a:pt x="31" y="11"/>
                    </a:lnTo>
                    <a:lnTo>
                      <a:pt x="20" y="3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44" name="Freeform 152"/>
              <p:cNvSpPr>
                <a:spLocks/>
              </p:cNvSpPr>
              <p:nvPr/>
            </p:nvSpPr>
            <p:spPr bwMode="auto">
              <a:xfrm>
                <a:off x="5060" y="3051"/>
                <a:ext cx="32" cy="32"/>
              </a:xfrm>
              <a:custGeom>
                <a:avLst/>
                <a:gdLst>
                  <a:gd name="T0" fmla="*/ 0 w 32"/>
                  <a:gd name="T1" fmla="*/ 20 h 32"/>
                  <a:gd name="T2" fmla="*/ 12 w 32"/>
                  <a:gd name="T3" fmla="*/ 0 h 32"/>
                  <a:gd name="T4" fmla="*/ 32 w 32"/>
                  <a:gd name="T5" fmla="*/ 12 h 32"/>
                  <a:gd name="T6" fmla="*/ 20 w 32"/>
                  <a:gd name="T7" fmla="*/ 32 h 32"/>
                  <a:gd name="T8" fmla="*/ 0 w 32"/>
                  <a:gd name="T9" fmla="*/ 2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0" y="20"/>
                    </a:moveTo>
                    <a:lnTo>
                      <a:pt x="12" y="0"/>
                    </a:lnTo>
                    <a:lnTo>
                      <a:pt x="32" y="12"/>
                    </a:lnTo>
                    <a:lnTo>
                      <a:pt x="20" y="32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45" name="Freeform 153"/>
              <p:cNvSpPr>
                <a:spLocks/>
              </p:cNvSpPr>
              <p:nvPr/>
            </p:nvSpPr>
            <p:spPr bwMode="auto">
              <a:xfrm>
                <a:off x="5084" y="3000"/>
                <a:ext cx="33" cy="35"/>
              </a:xfrm>
              <a:custGeom>
                <a:avLst/>
                <a:gdLst>
                  <a:gd name="T0" fmla="*/ 0 w 33"/>
                  <a:gd name="T1" fmla="*/ 25 h 35"/>
                  <a:gd name="T2" fmla="*/ 12 w 33"/>
                  <a:gd name="T3" fmla="*/ 0 h 35"/>
                  <a:gd name="T4" fmla="*/ 33 w 33"/>
                  <a:gd name="T5" fmla="*/ 10 h 35"/>
                  <a:gd name="T6" fmla="*/ 21 w 33"/>
                  <a:gd name="T7" fmla="*/ 35 h 35"/>
                  <a:gd name="T8" fmla="*/ 0 w 33"/>
                  <a:gd name="T9" fmla="*/ 25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35">
                    <a:moveTo>
                      <a:pt x="0" y="25"/>
                    </a:moveTo>
                    <a:lnTo>
                      <a:pt x="12" y="0"/>
                    </a:lnTo>
                    <a:lnTo>
                      <a:pt x="33" y="10"/>
                    </a:lnTo>
                    <a:lnTo>
                      <a:pt x="21" y="3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46" name="Freeform 154"/>
              <p:cNvSpPr>
                <a:spLocks/>
              </p:cNvSpPr>
              <p:nvPr/>
            </p:nvSpPr>
            <p:spPr bwMode="auto">
              <a:xfrm>
                <a:off x="5096" y="2973"/>
                <a:ext cx="33" cy="37"/>
              </a:xfrm>
              <a:custGeom>
                <a:avLst/>
                <a:gdLst>
                  <a:gd name="T0" fmla="*/ 0 w 33"/>
                  <a:gd name="T1" fmla="*/ 27 h 37"/>
                  <a:gd name="T2" fmla="*/ 12 w 33"/>
                  <a:gd name="T3" fmla="*/ 0 h 37"/>
                  <a:gd name="T4" fmla="*/ 33 w 33"/>
                  <a:gd name="T5" fmla="*/ 10 h 37"/>
                  <a:gd name="T6" fmla="*/ 21 w 33"/>
                  <a:gd name="T7" fmla="*/ 37 h 37"/>
                  <a:gd name="T8" fmla="*/ 0 w 33"/>
                  <a:gd name="T9" fmla="*/ 27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37">
                    <a:moveTo>
                      <a:pt x="0" y="27"/>
                    </a:moveTo>
                    <a:lnTo>
                      <a:pt x="12" y="0"/>
                    </a:lnTo>
                    <a:lnTo>
                      <a:pt x="33" y="10"/>
                    </a:lnTo>
                    <a:lnTo>
                      <a:pt x="21" y="3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47" name="Freeform 155"/>
              <p:cNvSpPr>
                <a:spLocks/>
              </p:cNvSpPr>
              <p:nvPr/>
            </p:nvSpPr>
            <p:spPr bwMode="auto">
              <a:xfrm>
                <a:off x="5108" y="2945"/>
                <a:ext cx="33" cy="37"/>
              </a:xfrm>
              <a:custGeom>
                <a:avLst/>
                <a:gdLst>
                  <a:gd name="T0" fmla="*/ 0 w 33"/>
                  <a:gd name="T1" fmla="*/ 28 h 37"/>
                  <a:gd name="T2" fmla="*/ 12 w 33"/>
                  <a:gd name="T3" fmla="*/ 0 h 37"/>
                  <a:gd name="T4" fmla="*/ 33 w 33"/>
                  <a:gd name="T5" fmla="*/ 8 h 37"/>
                  <a:gd name="T6" fmla="*/ 21 w 33"/>
                  <a:gd name="T7" fmla="*/ 37 h 37"/>
                  <a:gd name="T8" fmla="*/ 0 w 33"/>
                  <a:gd name="T9" fmla="*/ 28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37">
                    <a:moveTo>
                      <a:pt x="0" y="28"/>
                    </a:moveTo>
                    <a:lnTo>
                      <a:pt x="12" y="0"/>
                    </a:lnTo>
                    <a:lnTo>
                      <a:pt x="33" y="8"/>
                    </a:lnTo>
                    <a:lnTo>
                      <a:pt x="21" y="37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48" name="Freeform 156"/>
              <p:cNvSpPr>
                <a:spLocks/>
              </p:cNvSpPr>
              <p:nvPr/>
            </p:nvSpPr>
            <p:spPr bwMode="auto">
              <a:xfrm>
                <a:off x="5120" y="2916"/>
                <a:ext cx="32" cy="37"/>
              </a:xfrm>
              <a:custGeom>
                <a:avLst/>
                <a:gdLst>
                  <a:gd name="T0" fmla="*/ 0 w 32"/>
                  <a:gd name="T1" fmla="*/ 29 h 37"/>
                  <a:gd name="T2" fmla="*/ 11 w 32"/>
                  <a:gd name="T3" fmla="*/ 0 h 37"/>
                  <a:gd name="T4" fmla="*/ 32 w 32"/>
                  <a:gd name="T5" fmla="*/ 8 h 37"/>
                  <a:gd name="T6" fmla="*/ 21 w 32"/>
                  <a:gd name="T7" fmla="*/ 37 h 37"/>
                  <a:gd name="T8" fmla="*/ 0 w 32"/>
                  <a:gd name="T9" fmla="*/ 29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37">
                    <a:moveTo>
                      <a:pt x="0" y="29"/>
                    </a:moveTo>
                    <a:lnTo>
                      <a:pt x="11" y="0"/>
                    </a:lnTo>
                    <a:lnTo>
                      <a:pt x="32" y="8"/>
                    </a:lnTo>
                    <a:lnTo>
                      <a:pt x="21" y="37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49" name="Freeform 157"/>
              <p:cNvSpPr>
                <a:spLocks/>
              </p:cNvSpPr>
              <p:nvPr/>
            </p:nvSpPr>
            <p:spPr bwMode="auto">
              <a:xfrm>
                <a:off x="5131" y="2875"/>
                <a:ext cx="38" cy="49"/>
              </a:xfrm>
              <a:custGeom>
                <a:avLst/>
                <a:gdLst>
                  <a:gd name="T0" fmla="*/ 0 w 38"/>
                  <a:gd name="T1" fmla="*/ 41 h 49"/>
                  <a:gd name="T2" fmla="*/ 17 w 38"/>
                  <a:gd name="T3" fmla="*/ 0 h 49"/>
                  <a:gd name="T4" fmla="*/ 38 w 38"/>
                  <a:gd name="T5" fmla="*/ 8 h 49"/>
                  <a:gd name="T6" fmla="*/ 21 w 38"/>
                  <a:gd name="T7" fmla="*/ 49 h 49"/>
                  <a:gd name="T8" fmla="*/ 0 w 38"/>
                  <a:gd name="T9" fmla="*/ 41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" h="49">
                    <a:moveTo>
                      <a:pt x="0" y="41"/>
                    </a:moveTo>
                    <a:lnTo>
                      <a:pt x="17" y="0"/>
                    </a:lnTo>
                    <a:lnTo>
                      <a:pt x="38" y="8"/>
                    </a:lnTo>
                    <a:lnTo>
                      <a:pt x="21" y="49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50" name="Freeform 158"/>
              <p:cNvSpPr>
                <a:spLocks/>
              </p:cNvSpPr>
              <p:nvPr/>
            </p:nvSpPr>
            <p:spPr bwMode="auto">
              <a:xfrm>
                <a:off x="5179" y="2740"/>
                <a:ext cx="45" cy="67"/>
              </a:xfrm>
              <a:custGeom>
                <a:avLst/>
                <a:gdLst>
                  <a:gd name="T0" fmla="*/ 0 w 45"/>
                  <a:gd name="T1" fmla="*/ 59 h 67"/>
                  <a:gd name="T2" fmla="*/ 24 w 45"/>
                  <a:gd name="T3" fmla="*/ 0 h 67"/>
                  <a:gd name="T4" fmla="*/ 45 w 45"/>
                  <a:gd name="T5" fmla="*/ 9 h 67"/>
                  <a:gd name="T6" fmla="*/ 21 w 45"/>
                  <a:gd name="T7" fmla="*/ 67 h 67"/>
                  <a:gd name="T8" fmla="*/ 0 w 45"/>
                  <a:gd name="T9" fmla="*/ 59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5" h="67">
                    <a:moveTo>
                      <a:pt x="0" y="59"/>
                    </a:moveTo>
                    <a:lnTo>
                      <a:pt x="24" y="0"/>
                    </a:lnTo>
                    <a:lnTo>
                      <a:pt x="45" y="9"/>
                    </a:lnTo>
                    <a:lnTo>
                      <a:pt x="21" y="67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51" name="Freeform 159"/>
              <p:cNvSpPr>
                <a:spLocks/>
              </p:cNvSpPr>
              <p:nvPr/>
            </p:nvSpPr>
            <p:spPr bwMode="auto">
              <a:xfrm>
                <a:off x="5203" y="2681"/>
                <a:ext cx="44" cy="68"/>
              </a:xfrm>
              <a:custGeom>
                <a:avLst/>
                <a:gdLst>
                  <a:gd name="T0" fmla="*/ 0 w 44"/>
                  <a:gd name="T1" fmla="*/ 59 h 68"/>
                  <a:gd name="T2" fmla="*/ 23 w 44"/>
                  <a:gd name="T3" fmla="*/ 0 h 68"/>
                  <a:gd name="T4" fmla="*/ 44 w 44"/>
                  <a:gd name="T5" fmla="*/ 8 h 68"/>
                  <a:gd name="T6" fmla="*/ 21 w 44"/>
                  <a:gd name="T7" fmla="*/ 68 h 68"/>
                  <a:gd name="T8" fmla="*/ 0 w 44"/>
                  <a:gd name="T9" fmla="*/ 5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" h="68">
                    <a:moveTo>
                      <a:pt x="0" y="59"/>
                    </a:moveTo>
                    <a:lnTo>
                      <a:pt x="23" y="0"/>
                    </a:lnTo>
                    <a:lnTo>
                      <a:pt x="44" y="8"/>
                    </a:lnTo>
                    <a:lnTo>
                      <a:pt x="21" y="68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52" name="Freeform 160"/>
              <p:cNvSpPr>
                <a:spLocks/>
              </p:cNvSpPr>
              <p:nvPr/>
            </p:nvSpPr>
            <p:spPr bwMode="auto">
              <a:xfrm>
                <a:off x="5226" y="2647"/>
                <a:ext cx="35" cy="42"/>
              </a:xfrm>
              <a:custGeom>
                <a:avLst/>
                <a:gdLst>
                  <a:gd name="T0" fmla="*/ 0 w 35"/>
                  <a:gd name="T1" fmla="*/ 34 h 42"/>
                  <a:gd name="T2" fmla="*/ 14 w 35"/>
                  <a:gd name="T3" fmla="*/ 0 h 42"/>
                  <a:gd name="T4" fmla="*/ 35 w 35"/>
                  <a:gd name="T5" fmla="*/ 9 h 42"/>
                  <a:gd name="T6" fmla="*/ 21 w 35"/>
                  <a:gd name="T7" fmla="*/ 42 h 42"/>
                  <a:gd name="T8" fmla="*/ 0 w 35"/>
                  <a:gd name="T9" fmla="*/ 34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" h="42">
                    <a:moveTo>
                      <a:pt x="0" y="34"/>
                    </a:moveTo>
                    <a:lnTo>
                      <a:pt x="14" y="0"/>
                    </a:lnTo>
                    <a:lnTo>
                      <a:pt x="35" y="9"/>
                    </a:lnTo>
                    <a:lnTo>
                      <a:pt x="21" y="42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53" name="Freeform 161"/>
              <p:cNvSpPr>
                <a:spLocks/>
              </p:cNvSpPr>
              <p:nvPr/>
            </p:nvSpPr>
            <p:spPr bwMode="auto">
              <a:xfrm>
                <a:off x="5274" y="2539"/>
                <a:ext cx="33" cy="35"/>
              </a:xfrm>
              <a:custGeom>
                <a:avLst/>
                <a:gdLst>
                  <a:gd name="T0" fmla="*/ 0 w 33"/>
                  <a:gd name="T1" fmla="*/ 26 h 35"/>
                  <a:gd name="T2" fmla="*/ 12 w 33"/>
                  <a:gd name="T3" fmla="*/ 0 h 35"/>
                  <a:gd name="T4" fmla="*/ 33 w 33"/>
                  <a:gd name="T5" fmla="*/ 8 h 35"/>
                  <a:gd name="T6" fmla="*/ 21 w 33"/>
                  <a:gd name="T7" fmla="*/ 35 h 35"/>
                  <a:gd name="T8" fmla="*/ 0 w 33"/>
                  <a:gd name="T9" fmla="*/ 26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35">
                    <a:moveTo>
                      <a:pt x="0" y="26"/>
                    </a:moveTo>
                    <a:lnTo>
                      <a:pt x="12" y="0"/>
                    </a:lnTo>
                    <a:lnTo>
                      <a:pt x="33" y="8"/>
                    </a:lnTo>
                    <a:lnTo>
                      <a:pt x="21" y="35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54" name="Freeform 162"/>
              <p:cNvSpPr>
                <a:spLocks/>
              </p:cNvSpPr>
              <p:nvPr/>
            </p:nvSpPr>
            <p:spPr bwMode="auto">
              <a:xfrm>
                <a:off x="5286" y="2513"/>
                <a:ext cx="32" cy="35"/>
              </a:xfrm>
              <a:custGeom>
                <a:avLst/>
                <a:gdLst>
                  <a:gd name="T0" fmla="*/ 0 w 32"/>
                  <a:gd name="T1" fmla="*/ 25 h 35"/>
                  <a:gd name="T2" fmla="*/ 12 w 32"/>
                  <a:gd name="T3" fmla="*/ 0 h 35"/>
                  <a:gd name="T4" fmla="*/ 32 w 32"/>
                  <a:gd name="T5" fmla="*/ 10 h 35"/>
                  <a:gd name="T6" fmla="*/ 20 w 32"/>
                  <a:gd name="T7" fmla="*/ 35 h 35"/>
                  <a:gd name="T8" fmla="*/ 0 w 32"/>
                  <a:gd name="T9" fmla="*/ 25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35">
                    <a:moveTo>
                      <a:pt x="0" y="25"/>
                    </a:moveTo>
                    <a:lnTo>
                      <a:pt x="12" y="0"/>
                    </a:lnTo>
                    <a:lnTo>
                      <a:pt x="32" y="10"/>
                    </a:lnTo>
                    <a:lnTo>
                      <a:pt x="20" y="3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55" name="Freeform 163"/>
              <p:cNvSpPr>
                <a:spLocks/>
              </p:cNvSpPr>
              <p:nvPr/>
            </p:nvSpPr>
            <p:spPr bwMode="auto">
              <a:xfrm>
                <a:off x="5298" y="2489"/>
                <a:ext cx="33" cy="34"/>
              </a:xfrm>
              <a:custGeom>
                <a:avLst/>
                <a:gdLst>
                  <a:gd name="T0" fmla="*/ 0 w 33"/>
                  <a:gd name="T1" fmla="*/ 25 h 34"/>
                  <a:gd name="T2" fmla="*/ 12 w 33"/>
                  <a:gd name="T3" fmla="*/ 0 h 34"/>
                  <a:gd name="T4" fmla="*/ 33 w 33"/>
                  <a:gd name="T5" fmla="*/ 9 h 34"/>
                  <a:gd name="T6" fmla="*/ 21 w 33"/>
                  <a:gd name="T7" fmla="*/ 34 h 34"/>
                  <a:gd name="T8" fmla="*/ 0 w 33"/>
                  <a:gd name="T9" fmla="*/ 25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34">
                    <a:moveTo>
                      <a:pt x="0" y="25"/>
                    </a:moveTo>
                    <a:lnTo>
                      <a:pt x="12" y="0"/>
                    </a:lnTo>
                    <a:lnTo>
                      <a:pt x="33" y="9"/>
                    </a:lnTo>
                    <a:lnTo>
                      <a:pt x="21" y="34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56" name="Freeform 164"/>
              <p:cNvSpPr>
                <a:spLocks/>
              </p:cNvSpPr>
              <p:nvPr/>
            </p:nvSpPr>
            <p:spPr bwMode="auto">
              <a:xfrm>
                <a:off x="5310" y="2465"/>
                <a:ext cx="32" cy="33"/>
              </a:xfrm>
              <a:custGeom>
                <a:avLst/>
                <a:gdLst>
                  <a:gd name="T0" fmla="*/ 0 w 32"/>
                  <a:gd name="T1" fmla="*/ 24 h 33"/>
                  <a:gd name="T2" fmla="*/ 11 w 32"/>
                  <a:gd name="T3" fmla="*/ 0 h 33"/>
                  <a:gd name="T4" fmla="*/ 32 w 32"/>
                  <a:gd name="T5" fmla="*/ 9 h 33"/>
                  <a:gd name="T6" fmla="*/ 21 w 32"/>
                  <a:gd name="T7" fmla="*/ 33 h 33"/>
                  <a:gd name="T8" fmla="*/ 0 w 32"/>
                  <a:gd name="T9" fmla="*/ 24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33">
                    <a:moveTo>
                      <a:pt x="0" y="24"/>
                    </a:moveTo>
                    <a:lnTo>
                      <a:pt x="11" y="0"/>
                    </a:lnTo>
                    <a:lnTo>
                      <a:pt x="32" y="9"/>
                    </a:lnTo>
                    <a:lnTo>
                      <a:pt x="21" y="33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57" name="Freeform 165"/>
              <p:cNvSpPr>
                <a:spLocks/>
              </p:cNvSpPr>
              <p:nvPr/>
            </p:nvSpPr>
            <p:spPr bwMode="auto">
              <a:xfrm>
                <a:off x="5321" y="2440"/>
                <a:ext cx="33" cy="34"/>
              </a:xfrm>
              <a:custGeom>
                <a:avLst/>
                <a:gdLst>
                  <a:gd name="T0" fmla="*/ 0 w 33"/>
                  <a:gd name="T1" fmla="*/ 24 h 34"/>
                  <a:gd name="T2" fmla="*/ 13 w 33"/>
                  <a:gd name="T3" fmla="*/ 0 h 34"/>
                  <a:gd name="T4" fmla="*/ 33 w 33"/>
                  <a:gd name="T5" fmla="*/ 10 h 34"/>
                  <a:gd name="T6" fmla="*/ 20 w 33"/>
                  <a:gd name="T7" fmla="*/ 34 h 34"/>
                  <a:gd name="T8" fmla="*/ 0 w 33"/>
                  <a:gd name="T9" fmla="*/ 24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34">
                    <a:moveTo>
                      <a:pt x="0" y="24"/>
                    </a:moveTo>
                    <a:lnTo>
                      <a:pt x="13" y="0"/>
                    </a:lnTo>
                    <a:lnTo>
                      <a:pt x="33" y="10"/>
                    </a:lnTo>
                    <a:lnTo>
                      <a:pt x="20" y="3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58" name="Freeform 166"/>
              <p:cNvSpPr>
                <a:spLocks/>
              </p:cNvSpPr>
              <p:nvPr/>
            </p:nvSpPr>
            <p:spPr bwMode="auto">
              <a:xfrm>
                <a:off x="5334" y="2418"/>
                <a:ext cx="31" cy="32"/>
              </a:xfrm>
              <a:custGeom>
                <a:avLst/>
                <a:gdLst>
                  <a:gd name="T0" fmla="*/ 0 w 31"/>
                  <a:gd name="T1" fmla="*/ 23 h 32"/>
                  <a:gd name="T2" fmla="*/ 10 w 31"/>
                  <a:gd name="T3" fmla="*/ 0 h 32"/>
                  <a:gd name="T4" fmla="*/ 31 w 31"/>
                  <a:gd name="T5" fmla="*/ 9 h 32"/>
                  <a:gd name="T6" fmla="*/ 21 w 31"/>
                  <a:gd name="T7" fmla="*/ 32 h 32"/>
                  <a:gd name="T8" fmla="*/ 0 w 31"/>
                  <a:gd name="T9" fmla="*/ 23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0" y="23"/>
                    </a:moveTo>
                    <a:lnTo>
                      <a:pt x="10" y="0"/>
                    </a:lnTo>
                    <a:lnTo>
                      <a:pt x="31" y="9"/>
                    </a:lnTo>
                    <a:lnTo>
                      <a:pt x="21" y="3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59" name="Freeform 167"/>
              <p:cNvSpPr>
                <a:spLocks/>
              </p:cNvSpPr>
              <p:nvPr/>
            </p:nvSpPr>
            <p:spPr bwMode="auto">
              <a:xfrm>
                <a:off x="5369" y="2306"/>
                <a:ext cx="45" cy="65"/>
              </a:xfrm>
              <a:custGeom>
                <a:avLst/>
                <a:gdLst>
                  <a:gd name="T0" fmla="*/ 0 w 45"/>
                  <a:gd name="T1" fmla="*/ 57 h 65"/>
                  <a:gd name="T2" fmla="*/ 24 w 45"/>
                  <a:gd name="T3" fmla="*/ 0 h 65"/>
                  <a:gd name="T4" fmla="*/ 45 w 45"/>
                  <a:gd name="T5" fmla="*/ 9 h 65"/>
                  <a:gd name="T6" fmla="*/ 21 w 45"/>
                  <a:gd name="T7" fmla="*/ 65 h 65"/>
                  <a:gd name="T8" fmla="*/ 0 w 45"/>
                  <a:gd name="T9" fmla="*/ 57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5" h="65">
                    <a:moveTo>
                      <a:pt x="0" y="57"/>
                    </a:moveTo>
                    <a:lnTo>
                      <a:pt x="24" y="0"/>
                    </a:lnTo>
                    <a:lnTo>
                      <a:pt x="45" y="9"/>
                    </a:lnTo>
                    <a:lnTo>
                      <a:pt x="21" y="6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60" name="Freeform 168"/>
              <p:cNvSpPr>
                <a:spLocks/>
              </p:cNvSpPr>
              <p:nvPr/>
            </p:nvSpPr>
            <p:spPr bwMode="auto">
              <a:xfrm>
                <a:off x="5393" y="2277"/>
                <a:ext cx="33" cy="38"/>
              </a:xfrm>
              <a:custGeom>
                <a:avLst/>
                <a:gdLst>
                  <a:gd name="T0" fmla="*/ 0 w 33"/>
                  <a:gd name="T1" fmla="*/ 29 h 38"/>
                  <a:gd name="T2" fmla="*/ 12 w 33"/>
                  <a:gd name="T3" fmla="*/ 0 h 38"/>
                  <a:gd name="T4" fmla="*/ 33 w 33"/>
                  <a:gd name="T5" fmla="*/ 9 h 38"/>
                  <a:gd name="T6" fmla="*/ 21 w 33"/>
                  <a:gd name="T7" fmla="*/ 38 h 38"/>
                  <a:gd name="T8" fmla="*/ 0 w 33"/>
                  <a:gd name="T9" fmla="*/ 29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38">
                    <a:moveTo>
                      <a:pt x="0" y="29"/>
                    </a:moveTo>
                    <a:lnTo>
                      <a:pt x="12" y="0"/>
                    </a:lnTo>
                    <a:lnTo>
                      <a:pt x="33" y="9"/>
                    </a:lnTo>
                    <a:lnTo>
                      <a:pt x="21" y="38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61" name="Freeform 169"/>
              <p:cNvSpPr>
                <a:spLocks/>
              </p:cNvSpPr>
              <p:nvPr/>
            </p:nvSpPr>
            <p:spPr bwMode="auto">
              <a:xfrm>
                <a:off x="5405" y="2248"/>
                <a:ext cx="32" cy="38"/>
              </a:xfrm>
              <a:custGeom>
                <a:avLst/>
                <a:gdLst>
                  <a:gd name="T0" fmla="*/ 0 w 32"/>
                  <a:gd name="T1" fmla="*/ 29 h 38"/>
                  <a:gd name="T2" fmla="*/ 11 w 32"/>
                  <a:gd name="T3" fmla="*/ 0 h 38"/>
                  <a:gd name="T4" fmla="*/ 32 w 32"/>
                  <a:gd name="T5" fmla="*/ 8 h 38"/>
                  <a:gd name="T6" fmla="*/ 21 w 32"/>
                  <a:gd name="T7" fmla="*/ 38 h 38"/>
                  <a:gd name="T8" fmla="*/ 0 w 32"/>
                  <a:gd name="T9" fmla="*/ 29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38">
                    <a:moveTo>
                      <a:pt x="0" y="29"/>
                    </a:moveTo>
                    <a:lnTo>
                      <a:pt x="11" y="0"/>
                    </a:lnTo>
                    <a:lnTo>
                      <a:pt x="32" y="8"/>
                    </a:lnTo>
                    <a:lnTo>
                      <a:pt x="21" y="38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62" name="Freeform 170"/>
              <p:cNvSpPr>
                <a:spLocks/>
              </p:cNvSpPr>
              <p:nvPr/>
            </p:nvSpPr>
            <p:spPr bwMode="auto">
              <a:xfrm>
                <a:off x="5416" y="2217"/>
                <a:ext cx="34" cy="39"/>
              </a:xfrm>
              <a:custGeom>
                <a:avLst/>
                <a:gdLst>
                  <a:gd name="T0" fmla="*/ 0 w 34"/>
                  <a:gd name="T1" fmla="*/ 31 h 39"/>
                  <a:gd name="T2" fmla="*/ 13 w 34"/>
                  <a:gd name="T3" fmla="*/ 0 h 39"/>
                  <a:gd name="T4" fmla="*/ 34 w 34"/>
                  <a:gd name="T5" fmla="*/ 9 h 39"/>
                  <a:gd name="T6" fmla="*/ 21 w 34"/>
                  <a:gd name="T7" fmla="*/ 39 h 39"/>
                  <a:gd name="T8" fmla="*/ 0 w 34"/>
                  <a:gd name="T9" fmla="*/ 31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39">
                    <a:moveTo>
                      <a:pt x="0" y="31"/>
                    </a:moveTo>
                    <a:lnTo>
                      <a:pt x="13" y="0"/>
                    </a:lnTo>
                    <a:lnTo>
                      <a:pt x="34" y="9"/>
                    </a:lnTo>
                    <a:lnTo>
                      <a:pt x="21" y="39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63" name="Freeform 171"/>
              <p:cNvSpPr>
                <a:spLocks/>
              </p:cNvSpPr>
              <p:nvPr/>
            </p:nvSpPr>
            <p:spPr bwMode="auto">
              <a:xfrm>
                <a:off x="5429" y="2212"/>
                <a:ext cx="23" cy="14"/>
              </a:xfrm>
              <a:custGeom>
                <a:avLst/>
                <a:gdLst>
                  <a:gd name="T0" fmla="*/ 0 w 23"/>
                  <a:gd name="T1" fmla="*/ 5 h 14"/>
                  <a:gd name="T2" fmla="*/ 2 w 23"/>
                  <a:gd name="T3" fmla="*/ 0 h 14"/>
                  <a:gd name="T4" fmla="*/ 23 w 23"/>
                  <a:gd name="T5" fmla="*/ 9 h 14"/>
                  <a:gd name="T6" fmla="*/ 21 w 23"/>
                  <a:gd name="T7" fmla="*/ 14 h 14"/>
                  <a:gd name="T8" fmla="*/ 0 w 23"/>
                  <a:gd name="T9" fmla="*/ 5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14">
                    <a:moveTo>
                      <a:pt x="0" y="5"/>
                    </a:moveTo>
                    <a:lnTo>
                      <a:pt x="2" y="0"/>
                    </a:lnTo>
                    <a:lnTo>
                      <a:pt x="23" y="9"/>
                    </a:lnTo>
                    <a:lnTo>
                      <a:pt x="21" y="14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64" name="Freeform 172"/>
              <p:cNvSpPr>
                <a:spLocks/>
              </p:cNvSpPr>
              <p:nvPr/>
            </p:nvSpPr>
            <p:spPr bwMode="auto">
              <a:xfrm>
                <a:off x="5461" y="2119"/>
                <a:ext cx="24" cy="13"/>
              </a:xfrm>
              <a:custGeom>
                <a:avLst/>
                <a:gdLst>
                  <a:gd name="T0" fmla="*/ 0 w 24"/>
                  <a:gd name="T1" fmla="*/ 7 h 13"/>
                  <a:gd name="T2" fmla="*/ 2 w 24"/>
                  <a:gd name="T3" fmla="*/ 0 h 13"/>
                  <a:gd name="T4" fmla="*/ 24 w 24"/>
                  <a:gd name="T5" fmla="*/ 7 h 13"/>
                  <a:gd name="T6" fmla="*/ 22 w 24"/>
                  <a:gd name="T7" fmla="*/ 13 h 13"/>
                  <a:gd name="T8" fmla="*/ 0 w 24"/>
                  <a:gd name="T9" fmla="*/ 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" h="13">
                    <a:moveTo>
                      <a:pt x="0" y="7"/>
                    </a:moveTo>
                    <a:lnTo>
                      <a:pt x="2" y="0"/>
                    </a:lnTo>
                    <a:lnTo>
                      <a:pt x="24" y="7"/>
                    </a:lnTo>
                    <a:lnTo>
                      <a:pt x="22" y="13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65" name="Freeform 173"/>
              <p:cNvSpPr>
                <a:spLocks/>
              </p:cNvSpPr>
              <p:nvPr/>
            </p:nvSpPr>
            <p:spPr bwMode="auto">
              <a:xfrm>
                <a:off x="5463" y="2083"/>
                <a:ext cx="34" cy="43"/>
              </a:xfrm>
              <a:custGeom>
                <a:avLst/>
                <a:gdLst>
                  <a:gd name="T0" fmla="*/ 0 w 34"/>
                  <a:gd name="T1" fmla="*/ 36 h 43"/>
                  <a:gd name="T2" fmla="*/ 12 w 34"/>
                  <a:gd name="T3" fmla="*/ 0 h 43"/>
                  <a:gd name="T4" fmla="*/ 34 w 34"/>
                  <a:gd name="T5" fmla="*/ 6 h 43"/>
                  <a:gd name="T6" fmla="*/ 22 w 34"/>
                  <a:gd name="T7" fmla="*/ 43 h 43"/>
                  <a:gd name="T8" fmla="*/ 0 w 34"/>
                  <a:gd name="T9" fmla="*/ 36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43">
                    <a:moveTo>
                      <a:pt x="0" y="36"/>
                    </a:moveTo>
                    <a:lnTo>
                      <a:pt x="12" y="0"/>
                    </a:lnTo>
                    <a:lnTo>
                      <a:pt x="34" y="6"/>
                    </a:lnTo>
                    <a:lnTo>
                      <a:pt x="22" y="43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66" name="Freeform 174"/>
              <p:cNvSpPr>
                <a:spLocks/>
              </p:cNvSpPr>
              <p:nvPr/>
            </p:nvSpPr>
            <p:spPr bwMode="auto">
              <a:xfrm>
                <a:off x="5475" y="2043"/>
                <a:ext cx="34" cy="46"/>
              </a:xfrm>
              <a:custGeom>
                <a:avLst/>
                <a:gdLst>
                  <a:gd name="T0" fmla="*/ 0 w 34"/>
                  <a:gd name="T1" fmla="*/ 40 h 46"/>
                  <a:gd name="T2" fmla="*/ 12 w 34"/>
                  <a:gd name="T3" fmla="*/ 0 h 46"/>
                  <a:gd name="T4" fmla="*/ 34 w 34"/>
                  <a:gd name="T5" fmla="*/ 7 h 46"/>
                  <a:gd name="T6" fmla="*/ 22 w 34"/>
                  <a:gd name="T7" fmla="*/ 46 h 46"/>
                  <a:gd name="T8" fmla="*/ 0 w 34"/>
                  <a:gd name="T9" fmla="*/ 4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46">
                    <a:moveTo>
                      <a:pt x="0" y="40"/>
                    </a:moveTo>
                    <a:lnTo>
                      <a:pt x="12" y="0"/>
                    </a:lnTo>
                    <a:lnTo>
                      <a:pt x="34" y="7"/>
                    </a:lnTo>
                    <a:lnTo>
                      <a:pt x="22" y="46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67" name="Freeform 175"/>
              <p:cNvSpPr>
                <a:spLocks/>
              </p:cNvSpPr>
              <p:nvPr/>
            </p:nvSpPr>
            <p:spPr bwMode="auto">
              <a:xfrm>
                <a:off x="5487" y="2003"/>
                <a:ext cx="34" cy="47"/>
              </a:xfrm>
              <a:custGeom>
                <a:avLst/>
                <a:gdLst>
                  <a:gd name="T0" fmla="*/ 0 w 34"/>
                  <a:gd name="T1" fmla="*/ 40 h 47"/>
                  <a:gd name="T2" fmla="*/ 12 w 34"/>
                  <a:gd name="T3" fmla="*/ 0 h 47"/>
                  <a:gd name="T4" fmla="*/ 34 w 34"/>
                  <a:gd name="T5" fmla="*/ 7 h 47"/>
                  <a:gd name="T6" fmla="*/ 22 w 34"/>
                  <a:gd name="T7" fmla="*/ 47 h 47"/>
                  <a:gd name="T8" fmla="*/ 0 w 34"/>
                  <a:gd name="T9" fmla="*/ 4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47">
                    <a:moveTo>
                      <a:pt x="0" y="40"/>
                    </a:moveTo>
                    <a:lnTo>
                      <a:pt x="12" y="0"/>
                    </a:lnTo>
                    <a:lnTo>
                      <a:pt x="34" y="7"/>
                    </a:lnTo>
                    <a:lnTo>
                      <a:pt x="22" y="47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68" name="Freeform 176"/>
              <p:cNvSpPr>
                <a:spLocks/>
              </p:cNvSpPr>
              <p:nvPr/>
            </p:nvSpPr>
            <p:spPr bwMode="auto">
              <a:xfrm>
                <a:off x="5499" y="1963"/>
                <a:ext cx="33" cy="47"/>
              </a:xfrm>
              <a:custGeom>
                <a:avLst/>
                <a:gdLst>
                  <a:gd name="T0" fmla="*/ 0 w 33"/>
                  <a:gd name="T1" fmla="*/ 40 h 47"/>
                  <a:gd name="T2" fmla="*/ 11 w 33"/>
                  <a:gd name="T3" fmla="*/ 0 h 47"/>
                  <a:gd name="T4" fmla="*/ 33 w 33"/>
                  <a:gd name="T5" fmla="*/ 6 h 47"/>
                  <a:gd name="T6" fmla="*/ 22 w 33"/>
                  <a:gd name="T7" fmla="*/ 47 h 47"/>
                  <a:gd name="T8" fmla="*/ 0 w 33"/>
                  <a:gd name="T9" fmla="*/ 4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47">
                    <a:moveTo>
                      <a:pt x="0" y="40"/>
                    </a:moveTo>
                    <a:lnTo>
                      <a:pt x="11" y="0"/>
                    </a:lnTo>
                    <a:lnTo>
                      <a:pt x="33" y="6"/>
                    </a:lnTo>
                    <a:lnTo>
                      <a:pt x="22" y="47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69" name="Freeform 177"/>
              <p:cNvSpPr>
                <a:spLocks/>
              </p:cNvSpPr>
              <p:nvPr/>
            </p:nvSpPr>
            <p:spPr bwMode="auto">
              <a:xfrm>
                <a:off x="5536" y="1838"/>
                <a:ext cx="33" cy="41"/>
              </a:xfrm>
              <a:custGeom>
                <a:avLst/>
                <a:gdLst>
                  <a:gd name="T0" fmla="*/ 0 w 33"/>
                  <a:gd name="T1" fmla="*/ 34 h 41"/>
                  <a:gd name="T2" fmla="*/ 11 w 33"/>
                  <a:gd name="T3" fmla="*/ 0 h 41"/>
                  <a:gd name="T4" fmla="*/ 33 w 33"/>
                  <a:gd name="T5" fmla="*/ 6 h 41"/>
                  <a:gd name="T6" fmla="*/ 22 w 33"/>
                  <a:gd name="T7" fmla="*/ 41 h 41"/>
                  <a:gd name="T8" fmla="*/ 0 w 33"/>
                  <a:gd name="T9" fmla="*/ 34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41">
                    <a:moveTo>
                      <a:pt x="0" y="34"/>
                    </a:moveTo>
                    <a:lnTo>
                      <a:pt x="11" y="0"/>
                    </a:lnTo>
                    <a:lnTo>
                      <a:pt x="33" y="6"/>
                    </a:lnTo>
                    <a:lnTo>
                      <a:pt x="22" y="41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70" name="Freeform 178"/>
              <p:cNvSpPr>
                <a:spLocks/>
              </p:cNvSpPr>
              <p:nvPr/>
            </p:nvSpPr>
            <p:spPr bwMode="auto">
              <a:xfrm>
                <a:off x="5547" y="1798"/>
                <a:ext cx="33" cy="46"/>
              </a:xfrm>
              <a:custGeom>
                <a:avLst/>
                <a:gdLst>
                  <a:gd name="T0" fmla="*/ 0 w 33"/>
                  <a:gd name="T1" fmla="*/ 40 h 46"/>
                  <a:gd name="T2" fmla="*/ 11 w 33"/>
                  <a:gd name="T3" fmla="*/ 0 h 46"/>
                  <a:gd name="T4" fmla="*/ 33 w 33"/>
                  <a:gd name="T5" fmla="*/ 7 h 46"/>
                  <a:gd name="T6" fmla="*/ 22 w 33"/>
                  <a:gd name="T7" fmla="*/ 46 h 46"/>
                  <a:gd name="T8" fmla="*/ 0 w 33"/>
                  <a:gd name="T9" fmla="*/ 4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46">
                    <a:moveTo>
                      <a:pt x="0" y="40"/>
                    </a:moveTo>
                    <a:lnTo>
                      <a:pt x="11" y="0"/>
                    </a:lnTo>
                    <a:lnTo>
                      <a:pt x="33" y="7"/>
                    </a:lnTo>
                    <a:lnTo>
                      <a:pt x="22" y="46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71" name="Freeform 179"/>
              <p:cNvSpPr>
                <a:spLocks/>
              </p:cNvSpPr>
              <p:nvPr/>
            </p:nvSpPr>
            <p:spPr bwMode="auto">
              <a:xfrm>
                <a:off x="5558" y="1721"/>
                <a:ext cx="46" cy="84"/>
              </a:xfrm>
              <a:custGeom>
                <a:avLst/>
                <a:gdLst>
                  <a:gd name="T0" fmla="*/ 0 w 46"/>
                  <a:gd name="T1" fmla="*/ 77 h 84"/>
                  <a:gd name="T2" fmla="*/ 24 w 46"/>
                  <a:gd name="T3" fmla="*/ 0 h 84"/>
                  <a:gd name="T4" fmla="*/ 46 w 46"/>
                  <a:gd name="T5" fmla="*/ 6 h 84"/>
                  <a:gd name="T6" fmla="*/ 22 w 46"/>
                  <a:gd name="T7" fmla="*/ 84 h 84"/>
                  <a:gd name="T8" fmla="*/ 0 w 46"/>
                  <a:gd name="T9" fmla="*/ 77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6" h="84">
                    <a:moveTo>
                      <a:pt x="0" y="77"/>
                    </a:moveTo>
                    <a:lnTo>
                      <a:pt x="24" y="0"/>
                    </a:lnTo>
                    <a:lnTo>
                      <a:pt x="46" y="6"/>
                    </a:lnTo>
                    <a:lnTo>
                      <a:pt x="22" y="84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72" name="Freeform 180"/>
              <p:cNvSpPr>
                <a:spLocks/>
              </p:cNvSpPr>
              <p:nvPr/>
            </p:nvSpPr>
            <p:spPr bwMode="auto">
              <a:xfrm>
                <a:off x="5582" y="1682"/>
                <a:ext cx="34" cy="45"/>
              </a:xfrm>
              <a:custGeom>
                <a:avLst/>
                <a:gdLst>
                  <a:gd name="T0" fmla="*/ 0 w 34"/>
                  <a:gd name="T1" fmla="*/ 39 h 45"/>
                  <a:gd name="T2" fmla="*/ 12 w 34"/>
                  <a:gd name="T3" fmla="*/ 0 h 45"/>
                  <a:gd name="T4" fmla="*/ 34 w 34"/>
                  <a:gd name="T5" fmla="*/ 7 h 45"/>
                  <a:gd name="T6" fmla="*/ 22 w 34"/>
                  <a:gd name="T7" fmla="*/ 45 h 45"/>
                  <a:gd name="T8" fmla="*/ 0 w 34"/>
                  <a:gd name="T9" fmla="*/ 39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45">
                    <a:moveTo>
                      <a:pt x="0" y="39"/>
                    </a:moveTo>
                    <a:lnTo>
                      <a:pt x="12" y="0"/>
                    </a:lnTo>
                    <a:lnTo>
                      <a:pt x="34" y="7"/>
                    </a:lnTo>
                    <a:lnTo>
                      <a:pt x="22" y="45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73" name="Freeform 181"/>
              <p:cNvSpPr>
                <a:spLocks/>
              </p:cNvSpPr>
              <p:nvPr/>
            </p:nvSpPr>
            <p:spPr bwMode="auto">
              <a:xfrm>
                <a:off x="5594" y="1644"/>
                <a:ext cx="33" cy="45"/>
              </a:xfrm>
              <a:custGeom>
                <a:avLst/>
                <a:gdLst>
                  <a:gd name="T0" fmla="*/ 0 w 33"/>
                  <a:gd name="T1" fmla="*/ 38 h 45"/>
                  <a:gd name="T2" fmla="*/ 11 w 33"/>
                  <a:gd name="T3" fmla="*/ 0 h 45"/>
                  <a:gd name="T4" fmla="*/ 33 w 33"/>
                  <a:gd name="T5" fmla="*/ 6 h 45"/>
                  <a:gd name="T6" fmla="*/ 22 w 33"/>
                  <a:gd name="T7" fmla="*/ 45 h 45"/>
                  <a:gd name="T8" fmla="*/ 0 w 33"/>
                  <a:gd name="T9" fmla="*/ 38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45">
                    <a:moveTo>
                      <a:pt x="0" y="38"/>
                    </a:moveTo>
                    <a:lnTo>
                      <a:pt x="11" y="0"/>
                    </a:lnTo>
                    <a:lnTo>
                      <a:pt x="33" y="6"/>
                    </a:lnTo>
                    <a:lnTo>
                      <a:pt x="22" y="45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74" name="Freeform 182"/>
              <p:cNvSpPr>
                <a:spLocks/>
              </p:cNvSpPr>
              <p:nvPr/>
            </p:nvSpPr>
            <p:spPr bwMode="auto">
              <a:xfrm>
                <a:off x="5606" y="1640"/>
                <a:ext cx="21" cy="12"/>
              </a:xfrm>
              <a:custGeom>
                <a:avLst/>
                <a:gdLst>
                  <a:gd name="T0" fmla="*/ 0 w 21"/>
                  <a:gd name="T1" fmla="*/ 2 h 12"/>
                  <a:gd name="T2" fmla="*/ 1 w 21"/>
                  <a:gd name="T3" fmla="*/ 0 h 12"/>
                  <a:gd name="T4" fmla="*/ 21 w 21"/>
                  <a:gd name="T5" fmla="*/ 10 h 12"/>
                  <a:gd name="T6" fmla="*/ 20 w 21"/>
                  <a:gd name="T7" fmla="*/ 12 h 12"/>
                  <a:gd name="T8" fmla="*/ 0 w 21"/>
                  <a:gd name="T9" fmla="*/ 2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0" y="2"/>
                    </a:moveTo>
                    <a:lnTo>
                      <a:pt x="1" y="0"/>
                    </a:lnTo>
                    <a:lnTo>
                      <a:pt x="21" y="10"/>
                    </a:lnTo>
                    <a:lnTo>
                      <a:pt x="20" y="1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75" name="Freeform 183"/>
              <p:cNvSpPr>
                <a:spLocks/>
              </p:cNvSpPr>
              <p:nvPr/>
            </p:nvSpPr>
            <p:spPr bwMode="auto">
              <a:xfrm>
                <a:off x="5636" y="1536"/>
                <a:ext cx="28" cy="25"/>
              </a:xfrm>
              <a:custGeom>
                <a:avLst/>
                <a:gdLst>
                  <a:gd name="T0" fmla="*/ 0 w 28"/>
                  <a:gd name="T1" fmla="*/ 18 h 25"/>
                  <a:gd name="T2" fmla="*/ 6 w 28"/>
                  <a:gd name="T3" fmla="*/ 0 h 25"/>
                  <a:gd name="T4" fmla="*/ 28 w 28"/>
                  <a:gd name="T5" fmla="*/ 8 h 25"/>
                  <a:gd name="T6" fmla="*/ 22 w 28"/>
                  <a:gd name="T7" fmla="*/ 25 h 25"/>
                  <a:gd name="T8" fmla="*/ 0 w 28"/>
                  <a:gd name="T9" fmla="*/ 18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25">
                    <a:moveTo>
                      <a:pt x="0" y="18"/>
                    </a:moveTo>
                    <a:lnTo>
                      <a:pt x="6" y="0"/>
                    </a:lnTo>
                    <a:lnTo>
                      <a:pt x="28" y="8"/>
                    </a:lnTo>
                    <a:lnTo>
                      <a:pt x="22" y="25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76" name="Freeform 184"/>
              <p:cNvSpPr>
                <a:spLocks/>
              </p:cNvSpPr>
              <p:nvPr/>
            </p:nvSpPr>
            <p:spPr bwMode="auto">
              <a:xfrm>
                <a:off x="5642" y="1505"/>
                <a:ext cx="33" cy="39"/>
              </a:xfrm>
              <a:custGeom>
                <a:avLst/>
                <a:gdLst>
                  <a:gd name="T0" fmla="*/ 0 w 33"/>
                  <a:gd name="T1" fmla="*/ 31 h 39"/>
                  <a:gd name="T2" fmla="*/ 11 w 33"/>
                  <a:gd name="T3" fmla="*/ 0 h 39"/>
                  <a:gd name="T4" fmla="*/ 33 w 33"/>
                  <a:gd name="T5" fmla="*/ 7 h 39"/>
                  <a:gd name="T6" fmla="*/ 22 w 33"/>
                  <a:gd name="T7" fmla="*/ 39 h 39"/>
                  <a:gd name="T8" fmla="*/ 0 w 33"/>
                  <a:gd name="T9" fmla="*/ 31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39">
                    <a:moveTo>
                      <a:pt x="0" y="31"/>
                    </a:moveTo>
                    <a:lnTo>
                      <a:pt x="11" y="0"/>
                    </a:lnTo>
                    <a:lnTo>
                      <a:pt x="33" y="7"/>
                    </a:lnTo>
                    <a:lnTo>
                      <a:pt x="22" y="39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77" name="Freeform 185"/>
              <p:cNvSpPr>
                <a:spLocks/>
              </p:cNvSpPr>
              <p:nvPr/>
            </p:nvSpPr>
            <p:spPr bwMode="auto">
              <a:xfrm>
                <a:off x="5654" y="1489"/>
                <a:ext cx="27" cy="23"/>
              </a:xfrm>
              <a:custGeom>
                <a:avLst/>
                <a:gdLst>
                  <a:gd name="T0" fmla="*/ 0 w 27"/>
                  <a:gd name="T1" fmla="*/ 16 h 23"/>
                  <a:gd name="T2" fmla="*/ 6 w 27"/>
                  <a:gd name="T3" fmla="*/ 0 h 23"/>
                  <a:gd name="T4" fmla="*/ 27 w 27"/>
                  <a:gd name="T5" fmla="*/ 8 h 23"/>
                  <a:gd name="T6" fmla="*/ 21 w 27"/>
                  <a:gd name="T7" fmla="*/ 23 h 23"/>
                  <a:gd name="T8" fmla="*/ 0 w 27"/>
                  <a:gd name="T9" fmla="*/ 16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23">
                    <a:moveTo>
                      <a:pt x="0" y="16"/>
                    </a:moveTo>
                    <a:lnTo>
                      <a:pt x="6" y="0"/>
                    </a:lnTo>
                    <a:lnTo>
                      <a:pt x="27" y="8"/>
                    </a:lnTo>
                    <a:lnTo>
                      <a:pt x="21" y="23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78" name="Freeform 186"/>
              <p:cNvSpPr>
                <a:spLocks/>
              </p:cNvSpPr>
              <p:nvPr/>
            </p:nvSpPr>
            <p:spPr bwMode="auto">
              <a:xfrm>
                <a:off x="5660" y="1474"/>
                <a:ext cx="27" cy="23"/>
              </a:xfrm>
              <a:custGeom>
                <a:avLst/>
                <a:gdLst>
                  <a:gd name="T0" fmla="*/ 0 w 27"/>
                  <a:gd name="T1" fmla="*/ 14 h 23"/>
                  <a:gd name="T2" fmla="*/ 6 w 27"/>
                  <a:gd name="T3" fmla="*/ 0 h 23"/>
                  <a:gd name="T4" fmla="*/ 27 w 27"/>
                  <a:gd name="T5" fmla="*/ 8 h 23"/>
                  <a:gd name="T6" fmla="*/ 21 w 27"/>
                  <a:gd name="T7" fmla="*/ 23 h 23"/>
                  <a:gd name="T8" fmla="*/ 0 w 27"/>
                  <a:gd name="T9" fmla="*/ 14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23">
                    <a:moveTo>
                      <a:pt x="0" y="14"/>
                    </a:moveTo>
                    <a:lnTo>
                      <a:pt x="6" y="0"/>
                    </a:lnTo>
                    <a:lnTo>
                      <a:pt x="27" y="8"/>
                    </a:lnTo>
                    <a:lnTo>
                      <a:pt x="21" y="23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79" name="Freeform 187"/>
              <p:cNvSpPr>
                <a:spLocks/>
              </p:cNvSpPr>
              <p:nvPr/>
            </p:nvSpPr>
            <p:spPr bwMode="auto">
              <a:xfrm>
                <a:off x="5666" y="1447"/>
                <a:ext cx="33" cy="36"/>
              </a:xfrm>
              <a:custGeom>
                <a:avLst/>
                <a:gdLst>
                  <a:gd name="T0" fmla="*/ 0 w 33"/>
                  <a:gd name="T1" fmla="*/ 27 h 36"/>
                  <a:gd name="T2" fmla="*/ 12 w 33"/>
                  <a:gd name="T3" fmla="*/ 0 h 36"/>
                  <a:gd name="T4" fmla="*/ 33 w 33"/>
                  <a:gd name="T5" fmla="*/ 10 h 36"/>
                  <a:gd name="T6" fmla="*/ 21 w 33"/>
                  <a:gd name="T7" fmla="*/ 36 h 36"/>
                  <a:gd name="T8" fmla="*/ 0 w 33"/>
                  <a:gd name="T9" fmla="*/ 27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36">
                    <a:moveTo>
                      <a:pt x="0" y="27"/>
                    </a:moveTo>
                    <a:lnTo>
                      <a:pt x="12" y="0"/>
                    </a:lnTo>
                    <a:lnTo>
                      <a:pt x="33" y="10"/>
                    </a:lnTo>
                    <a:lnTo>
                      <a:pt x="21" y="36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80" name="Freeform 188"/>
              <p:cNvSpPr>
                <a:spLocks/>
              </p:cNvSpPr>
              <p:nvPr/>
            </p:nvSpPr>
            <p:spPr bwMode="auto">
              <a:xfrm>
                <a:off x="5678" y="1422"/>
                <a:ext cx="33" cy="35"/>
              </a:xfrm>
              <a:custGeom>
                <a:avLst/>
                <a:gdLst>
                  <a:gd name="T0" fmla="*/ 0 w 33"/>
                  <a:gd name="T1" fmla="*/ 25 h 35"/>
                  <a:gd name="T2" fmla="*/ 12 w 33"/>
                  <a:gd name="T3" fmla="*/ 0 h 35"/>
                  <a:gd name="T4" fmla="*/ 33 w 33"/>
                  <a:gd name="T5" fmla="*/ 10 h 35"/>
                  <a:gd name="T6" fmla="*/ 21 w 33"/>
                  <a:gd name="T7" fmla="*/ 35 h 35"/>
                  <a:gd name="T8" fmla="*/ 0 w 33"/>
                  <a:gd name="T9" fmla="*/ 25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35">
                    <a:moveTo>
                      <a:pt x="0" y="25"/>
                    </a:moveTo>
                    <a:lnTo>
                      <a:pt x="12" y="0"/>
                    </a:lnTo>
                    <a:lnTo>
                      <a:pt x="33" y="10"/>
                    </a:lnTo>
                    <a:lnTo>
                      <a:pt x="21" y="3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81" name="Freeform 189"/>
              <p:cNvSpPr>
                <a:spLocks/>
              </p:cNvSpPr>
              <p:nvPr/>
            </p:nvSpPr>
            <p:spPr bwMode="auto">
              <a:xfrm>
                <a:off x="5690" y="1398"/>
                <a:ext cx="32" cy="34"/>
              </a:xfrm>
              <a:custGeom>
                <a:avLst/>
                <a:gdLst>
                  <a:gd name="T0" fmla="*/ 0 w 32"/>
                  <a:gd name="T1" fmla="*/ 24 h 34"/>
                  <a:gd name="T2" fmla="*/ 11 w 32"/>
                  <a:gd name="T3" fmla="*/ 0 h 34"/>
                  <a:gd name="T4" fmla="*/ 32 w 32"/>
                  <a:gd name="T5" fmla="*/ 10 h 34"/>
                  <a:gd name="T6" fmla="*/ 21 w 32"/>
                  <a:gd name="T7" fmla="*/ 34 h 34"/>
                  <a:gd name="T8" fmla="*/ 0 w 32"/>
                  <a:gd name="T9" fmla="*/ 24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34">
                    <a:moveTo>
                      <a:pt x="0" y="24"/>
                    </a:moveTo>
                    <a:lnTo>
                      <a:pt x="11" y="0"/>
                    </a:lnTo>
                    <a:lnTo>
                      <a:pt x="32" y="10"/>
                    </a:lnTo>
                    <a:lnTo>
                      <a:pt x="21" y="3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82" name="Freeform 190"/>
              <p:cNvSpPr>
                <a:spLocks/>
              </p:cNvSpPr>
              <p:nvPr/>
            </p:nvSpPr>
            <p:spPr bwMode="auto">
              <a:xfrm>
                <a:off x="5701" y="1374"/>
                <a:ext cx="33" cy="34"/>
              </a:xfrm>
              <a:custGeom>
                <a:avLst/>
                <a:gdLst>
                  <a:gd name="T0" fmla="*/ 0 w 33"/>
                  <a:gd name="T1" fmla="*/ 23 h 34"/>
                  <a:gd name="T2" fmla="*/ 13 w 33"/>
                  <a:gd name="T3" fmla="*/ 0 h 34"/>
                  <a:gd name="T4" fmla="*/ 33 w 33"/>
                  <a:gd name="T5" fmla="*/ 11 h 34"/>
                  <a:gd name="T6" fmla="*/ 20 w 33"/>
                  <a:gd name="T7" fmla="*/ 34 h 34"/>
                  <a:gd name="T8" fmla="*/ 0 w 33"/>
                  <a:gd name="T9" fmla="*/ 23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34">
                    <a:moveTo>
                      <a:pt x="0" y="23"/>
                    </a:moveTo>
                    <a:lnTo>
                      <a:pt x="13" y="0"/>
                    </a:lnTo>
                    <a:lnTo>
                      <a:pt x="33" y="11"/>
                    </a:lnTo>
                    <a:lnTo>
                      <a:pt x="20" y="34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83" name="Freeform 191"/>
              <p:cNvSpPr>
                <a:spLocks/>
              </p:cNvSpPr>
              <p:nvPr/>
            </p:nvSpPr>
            <p:spPr bwMode="auto">
              <a:xfrm>
                <a:off x="5714" y="1354"/>
                <a:ext cx="30" cy="31"/>
              </a:xfrm>
              <a:custGeom>
                <a:avLst/>
                <a:gdLst>
                  <a:gd name="T0" fmla="*/ 0 w 30"/>
                  <a:gd name="T1" fmla="*/ 20 h 31"/>
                  <a:gd name="T2" fmla="*/ 10 w 30"/>
                  <a:gd name="T3" fmla="*/ 0 h 31"/>
                  <a:gd name="T4" fmla="*/ 30 w 30"/>
                  <a:gd name="T5" fmla="*/ 10 h 31"/>
                  <a:gd name="T6" fmla="*/ 20 w 30"/>
                  <a:gd name="T7" fmla="*/ 31 h 31"/>
                  <a:gd name="T8" fmla="*/ 0 w 30"/>
                  <a:gd name="T9" fmla="*/ 2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" h="31">
                    <a:moveTo>
                      <a:pt x="0" y="20"/>
                    </a:moveTo>
                    <a:lnTo>
                      <a:pt x="10" y="0"/>
                    </a:lnTo>
                    <a:lnTo>
                      <a:pt x="30" y="10"/>
                    </a:lnTo>
                    <a:lnTo>
                      <a:pt x="20" y="31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84" name="Line 192"/>
              <p:cNvSpPr>
                <a:spLocks noChangeShapeType="1"/>
              </p:cNvSpPr>
              <p:nvPr/>
            </p:nvSpPr>
            <p:spPr bwMode="auto">
              <a:xfrm>
                <a:off x="3479" y="3730"/>
                <a:ext cx="95" cy="0"/>
              </a:xfrm>
              <a:prstGeom prst="line">
                <a:avLst/>
              </a:prstGeom>
              <a:noFill/>
              <a:ln w="23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85" name="Line 193"/>
              <p:cNvSpPr>
                <a:spLocks noChangeShapeType="1"/>
              </p:cNvSpPr>
              <p:nvPr/>
            </p:nvSpPr>
            <p:spPr bwMode="auto">
              <a:xfrm>
                <a:off x="3574" y="3730"/>
                <a:ext cx="95" cy="0"/>
              </a:xfrm>
              <a:prstGeom prst="line">
                <a:avLst/>
              </a:prstGeom>
              <a:noFill/>
              <a:ln w="23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86" name="Freeform 194"/>
              <p:cNvSpPr>
                <a:spLocks/>
              </p:cNvSpPr>
              <p:nvPr/>
            </p:nvSpPr>
            <p:spPr bwMode="auto">
              <a:xfrm>
                <a:off x="3669" y="3729"/>
                <a:ext cx="95" cy="1"/>
              </a:xfrm>
              <a:custGeom>
                <a:avLst/>
                <a:gdLst>
                  <a:gd name="T0" fmla="*/ 0 w 95"/>
                  <a:gd name="T1" fmla="*/ 1 h 1"/>
                  <a:gd name="T2" fmla="*/ 47 w 95"/>
                  <a:gd name="T3" fmla="*/ 0 h 1"/>
                  <a:gd name="T4" fmla="*/ 95 w 95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5" h="1">
                    <a:moveTo>
                      <a:pt x="0" y="1"/>
                    </a:moveTo>
                    <a:lnTo>
                      <a:pt x="47" y="0"/>
                    </a:lnTo>
                    <a:lnTo>
                      <a:pt x="95" y="0"/>
                    </a:lnTo>
                  </a:path>
                </a:pathLst>
              </a:custGeom>
              <a:noFill/>
              <a:ln w="23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87" name="Freeform 195"/>
              <p:cNvSpPr>
                <a:spLocks/>
              </p:cNvSpPr>
              <p:nvPr/>
            </p:nvSpPr>
            <p:spPr bwMode="auto">
              <a:xfrm>
                <a:off x="3764" y="3729"/>
                <a:ext cx="95" cy="0"/>
              </a:xfrm>
              <a:custGeom>
                <a:avLst/>
                <a:gdLst>
                  <a:gd name="T0" fmla="*/ 0 w 95"/>
                  <a:gd name="T1" fmla="*/ 47 w 95"/>
                  <a:gd name="T2" fmla="*/ 95 w 95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0" t="0" r="r" b="b"/>
                <a:pathLst>
                  <a:path w="95">
                    <a:moveTo>
                      <a:pt x="0" y="0"/>
                    </a:moveTo>
                    <a:lnTo>
                      <a:pt x="47" y="0"/>
                    </a:lnTo>
                    <a:lnTo>
                      <a:pt x="95" y="0"/>
                    </a:lnTo>
                  </a:path>
                </a:pathLst>
              </a:custGeom>
              <a:noFill/>
              <a:ln w="23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88" name="Freeform 196"/>
              <p:cNvSpPr>
                <a:spLocks/>
              </p:cNvSpPr>
              <p:nvPr/>
            </p:nvSpPr>
            <p:spPr bwMode="auto">
              <a:xfrm>
                <a:off x="3859" y="3726"/>
                <a:ext cx="95" cy="3"/>
              </a:xfrm>
              <a:custGeom>
                <a:avLst/>
                <a:gdLst>
                  <a:gd name="T0" fmla="*/ 0 w 95"/>
                  <a:gd name="T1" fmla="*/ 3 h 3"/>
                  <a:gd name="T2" fmla="*/ 47 w 95"/>
                  <a:gd name="T3" fmla="*/ 2 h 3"/>
                  <a:gd name="T4" fmla="*/ 95 w 95"/>
                  <a:gd name="T5" fmla="*/ 0 h 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5" h="3">
                    <a:moveTo>
                      <a:pt x="0" y="3"/>
                    </a:moveTo>
                    <a:lnTo>
                      <a:pt x="47" y="2"/>
                    </a:lnTo>
                    <a:lnTo>
                      <a:pt x="95" y="0"/>
                    </a:lnTo>
                  </a:path>
                </a:pathLst>
              </a:custGeom>
              <a:noFill/>
              <a:ln w="23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89" name="Freeform 197"/>
              <p:cNvSpPr>
                <a:spLocks/>
              </p:cNvSpPr>
              <p:nvPr/>
            </p:nvSpPr>
            <p:spPr bwMode="auto">
              <a:xfrm>
                <a:off x="3954" y="3723"/>
                <a:ext cx="95" cy="3"/>
              </a:xfrm>
              <a:custGeom>
                <a:avLst/>
                <a:gdLst>
                  <a:gd name="T0" fmla="*/ 0 w 95"/>
                  <a:gd name="T1" fmla="*/ 3 h 3"/>
                  <a:gd name="T2" fmla="*/ 47 w 95"/>
                  <a:gd name="T3" fmla="*/ 2 h 3"/>
                  <a:gd name="T4" fmla="*/ 95 w 95"/>
                  <a:gd name="T5" fmla="*/ 0 h 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5" h="3">
                    <a:moveTo>
                      <a:pt x="0" y="3"/>
                    </a:moveTo>
                    <a:lnTo>
                      <a:pt x="47" y="2"/>
                    </a:lnTo>
                    <a:lnTo>
                      <a:pt x="95" y="0"/>
                    </a:lnTo>
                  </a:path>
                </a:pathLst>
              </a:custGeom>
              <a:noFill/>
              <a:ln w="23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90" name="Freeform 198"/>
              <p:cNvSpPr>
                <a:spLocks/>
              </p:cNvSpPr>
              <p:nvPr/>
            </p:nvSpPr>
            <p:spPr bwMode="auto">
              <a:xfrm>
                <a:off x="4049" y="3715"/>
                <a:ext cx="95" cy="8"/>
              </a:xfrm>
              <a:custGeom>
                <a:avLst/>
                <a:gdLst>
                  <a:gd name="T0" fmla="*/ 0 w 95"/>
                  <a:gd name="T1" fmla="*/ 8 h 8"/>
                  <a:gd name="T2" fmla="*/ 47 w 95"/>
                  <a:gd name="T3" fmla="*/ 5 h 8"/>
                  <a:gd name="T4" fmla="*/ 71 w 95"/>
                  <a:gd name="T5" fmla="*/ 3 h 8"/>
                  <a:gd name="T6" fmla="*/ 95 w 95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5" h="8">
                    <a:moveTo>
                      <a:pt x="0" y="8"/>
                    </a:moveTo>
                    <a:lnTo>
                      <a:pt x="47" y="5"/>
                    </a:lnTo>
                    <a:lnTo>
                      <a:pt x="71" y="3"/>
                    </a:lnTo>
                    <a:lnTo>
                      <a:pt x="95" y="0"/>
                    </a:lnTo>
                  </a:path>
                </a:pathLst>
              </a:custGeom>
              <a:noFill/>
              <a:ln w="23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91" name="Freeform 199"/>
              <p:cNvSpPr>
                <a:spLocks/>
              </p:cNvSpPr>
              <p:nvPr/>
            </p:nvSpPr>
            <p:spPr bwMode="auto">
              <a:xfrm>
                <a:off x="4144" y="3694"/>
                <a:ext cx="95" cy="21"/>
              </a:xfrm>
              <a:custGeom>
                <a:avLst/>
                <a:gdLst>
                  <a:gd name="T0" fmla="*/ 0 w 95"/>
                  <a:gd name="T1" fmla="*/ 21 h 21"/>
                  <a:gd name="T2" fmla="*/ 24 w 95"/>
                  <a:gd name="T3" fmla="*/ 17 h 21"/>
                  <a:gd name="T4" fmla="*/ 47 w 95"/>
                  <a:gd name="T5" fmla="*/ 12 h 21"/>
                  <a:gd name="T6" fmla="*/ 71 w 95"/>
                  <a:gd name="T7" fmla="*/ 7 h 21"/>
                  <a:gd name="T8" fmla="*/ 95 w 95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5" h="21">
                    <a:moveTo>
                      <a:pt x="0" y="21"/>
                    </a:moveTo>
                    <a:lnTo>
                      <a:pt x="24" y="17"/>
                    </a:lnTo>
                    <a:lnTo>
                      <a:pt x="47" y="12"/>
                    </a:lnTo>
                    <a:lnTo>
                      <a:pt x="71" y="7"/>
                    </a:lnTo>
                    <a:lnTo>
                      <a:pt x="95" y="0"/>
                    </a:lnTo>
                  </a:path>
                </a:pathLst>
              </a:custGeom>
              <a:noFill/>
              <a:ln w="23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92" name="Freeform 200"/>
              <p:cNvSpPr>
                <a:spLocks/>
              </p:cNvSpPr>
              <p:nvPr/>
            </p:nvSpPr>
            <p:spPr bwMode="auto">
              <a:xfrm>
                <a:off x="4239" y="3659"/>
                <a:ext cx="95" cy="35"/>
              </a:xfrm>
              <a:custGeom>
                <a:avLst/>
                <a:gdLst>
                  <a:gd name="T0" fmla="*/ 0 w 95"/>
                  <a:gd name="T1" fmla="*/ 35 h 35"/>
                  <a:gd name="T2" fmla="*/ 24 w 95"/>
                  <a:gd name="T3" fmla="*/ 30 h 35"/>
                  <a:gd name="T4" fmla="*/ 47 w 95"/>
                  <a:gd name="T5" fmla="*/ 23 h 35"/>
                  <a:gd name="T6" fmla="*/ 60 w 95"/>
                  <a:gd name="T7" fmla="*/ 19 h 35"/>
                  <a:gd name="T8" fmla="*/ 71 w 95"/>
                  <a:gd name="T9" fmla="*/ 14 h 35"/>
                  <a:gd name="T10" fmla="*/ 84 w 95"/>
                  <a:gd name="T11" fmla="*/ 8 h 35"/>
                  <a:gd name="T12" fmla="*/ 95 w 95"/>
                  <a:gd name="T13" fmla="*/ 0 h 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5" h="35">
                    <a:moveTo>
                      <a:pt x="0" y="35"/>
                    </a:moveTo>
                    <a:lnTo>
                      <a:pt x="24" y="30"/>
                    </a:lnTo>
                    <a:lnTo>
                      <a:pt x="47" y="23"/>
                    </a:lnTo>
                    <a:lnTo>
                      <a:pt x="60" y="19"/>
                    </a:lnTo>
                    <a:lnTo>
                      <a:pt x="71" y="14"/>
                    </a:lnTo>
                    <a:lnTo>
                      <a:pt x="84" y="8"/>
                    </a:lnTo>
                    <a:lnTo>
                      <a:pt x="95" y="0"/>
                    </a:lnTo>
                  </a:path>
                </a:pathLst>
              </a:custGeom>
              <a:noFill/>
              <a:ln w="23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93" name="Freeform 201"/>
              <p:cNvSpPr>
                <a:spLocks/>
              </p:cNvSpPr>
              <p:nvPr/>
            </p:nvSpPr>
            <p:spPr bwMode="auto">
              <a:xfrm>
                <a:off x="4334" y="3556"/>
                <a:ext cx="95" cy="103"/>
              </a:xfrm>
              <a:custGeom>
                <a:avLst/>
                <a:gdLst>
                  <a:gd name="T0" fmla="*/ 0 w 95"/>
                  <a:gd name="T1" fmla="*/ 103 h 103"/>
                  <a:gd name="T2" fmla="*/ 12 w 95"/>
                  <a:gd name="T3" fmla="*/ 93 h 103"/>
                  <a:gd name="T4" fmla="*/ 24 w 95"/>
                  <a:gd name="T5" fmla="*/ 84 h 103"/>
                  <a:gd name="T6" fmla="*/ 36 w 95"/>
                  <a:gd name="T7" fmla="*/ 72 h 103"/>
                  <a:gd name="T8" fmla="*/ 47 w 95"/>
                  <a:gd name="T9" fmla="*/ 60 h 103"/>
                  <a:gd name="T10" fmla="*/ 60 w 95"/>
                  <a:gd name="T11" fmla="*/ 46 h 103"/>
                  <a:gd name="T12" fmla="*/ 71 w 95"/>
                  <a:gd name="T13" fmla="*/ 32 h 103"/>
                  <a:gd name="T14" fmla="*/ 84 w 95"/>
                  <a:gd name="T15" fmla="*/ 17 h 103"/>
                  <a:gd name="T16" fmla="*/ 95 w 95"/>
                  <a:gd name="T17" fmla="*/ 0 h 10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5" h="103">
                    <a:moveTo>
                      <a:pt x="0" y="103"/>
                    </a:moveTo>
                    <a:lnTo>
                      <a:pt x="12" y="93"/>
                    </a:lnTo>
                    <a:lnTo>
                      <a:pt x="24" y="84"/>
                    </a:lnTo>
                    <a:lnTo>
                      <a:pt x="36" y="72"/>
                    </a:lnTo>
                    <a:lnTo>
                      <a:pt x="47" y="60"/>
                    </a:lnTo>
                    <a:lnTo>
                      <a:pt x="60" y="46"/>
                    </a:lnTo>
                    <a:lnTo>
                      <a:pt x="71" y="32"/>
                    </a:lnTo>
                    <a:lnTo>
                      <a:pt x="84" y="17"/>
                    </a:lnTo>
                    <a:lnTo>
                      <a:pt x="95" y="0"/>
                    </a:lnTo>
                  </a:path>
                </a:pathLst>
              </a:custGeom>
              <a:noFill/>
              <a:ln w="23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94" name="Freeform 202"/>
              <p:cNvSpPr>
                <a:spLocks/>
              </p:cNvSpPr>
              <p:nvPr/>
            </p:nvSpPr>
            <p:spPr bwMode="auto">
              <a:xfrm>
                <a:off x="4429" y="3393"/>
                <a:ext cx="95" cy="163"/>
              </a:xfrm>
              <a:custGeom>
                <a:avLst/>
                <a:gdLst>
                  <a:gd name="T0" fmla="*/ 0 w 95"/>
                  <a:gd name="T1" fmla="*/ 163 h 163"/>
                  <a:gd name="T2" fmla="*/ 24 w 95"/>
                  <a:gd name="T3" fmla="*/ 130 h 163"/>
                  <a:gd name="T4" fmla="*/ 36 w 95"/>
                  <a:gd name="T5" fmla="*/ 112 h 163"/>
                  <a:gd name="T6" fmla="*/ 47 w 95"/>
                  <a:gd name="T7" fmla="*/ 94 h 163"/>
                  <a:gd name="T8" fmla="*/ 60 w 95"/>
                  <a:gd name="T9" fmla="*/ 74 h 163"/>
                  <a:gd name="T10" fmla="*/ 71 w 95"/>
                  <a:gd name="T11" fmla="*/ 52 h 163"/>
                  <a:gd name="T12" fmla="*/ 84 w 95"/>
                  <a:gd name="T13" fmla="*/ 27 h 163"/>
                  <a:gd name="T14" fmla="*/ 90 w 95"/>
                  <a:gd name="T15" fmla="*/ 14 h 163"/>
                  <a:gd name="T16" fmla="*/ 95 w 95"/>
                  <a:gd name="T17" fmla="*/ 0 h 1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5" h="163">
                    <a:moveTo>
                      <a:pt x="0" y="163"/>
                    </a:moveTo>
                    <a:lnTo>
                      <a:pt x="24" y="130"/>
                    </a:lnTo>
                    <a:lnTo>
                      <a:pt x="36" y="112"/>
                    </a:lnTo>
                    <a:lnTo>
                      <a:pt x="47" y="94"/>
                    </a:lnTo>
                    <a:lnTo>
                      <a:pt x="60" y="74"/>
                    </a:lnTo>
                    <a:lnTo>
                      <a:pt x="71" y="52"/>
                    </a:lnTo>
                    <a:lnTo>
                      <a:pt x="84" y="27"/>
                    </a:lnTo>
                    <a:lnTo>
                      <a:pt x="90" y="14"/>
                    </a:lnTo>
                    <a:lnTo>
                      <a:pt x="95" y="0"/>
                    </a:lnTo>
                  </a:path>
                </a:pathLst>
              </a:custGeom>
              <a:noFill/>
              <a:ln w="23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95" name="Freeform 203"/>
              <p:cNvSpPr>
                <a:spLocks/>
              </p:cNvSpPr>
              <p:nvPr/>
            </p:nvSpPr>
            <p:spPr bwMode="auto">
              <a:xfrm>
                <a:off x="4524" y="3098"/>
                <a:ext cx="95" cy="295"/>
              </a:xfrm>
              <a:custGeom>
                <a:avLst/>
                <a:gdLst>
                  <a:gd name="T0" fmla="*/ 0 w 95"/>
                  <a:gd name="T1" fmla="*/ 295 h 295"/>
                  <a:gd name="T2" fmla="*/ 12 w 95"/>
                  <a:gd name="T3" fmla="*/ 268 h 295"/>
                  <a:gd name="T4" fmla="*/ 23 w 95"/>
                  <a:gd name="T5" fmla="*/ 240 h 295"/>
                  <a:gd name="T6" fmla="*/ 36 w 95"/>
                  <a:gd name="T7" fmla="*/ 211 h 295"/>
                  <a:gd name="T8" fmla="*/ 42 w 95"/>
                  <a:gd name="T9" fmla="*/ 195 h 295"/>
                  <a:gd name="T10" fmla="*/ 47 w 95"/>
                  <a:gd name="T11" fmla="*/ 178 h 295"/>
                  <a:gd name="T12" fmla="*/ 54 w 95"/>
                  <a:gd name="T13" fmla="*/ 161 h 295"/>
                  <a:gd name="T14" fmla="*/ 60 w 95"/>
                  <a:gd name="T15" fmla="*/ 141 h 295"/>
                  <a:gd name="T16" fmla="*/ 67 w 95"/>
                  <a:gd name="T17" fmla="*/ 121 h 295"/>
                  <a:gd name="T18" fmla="*/ 72 w 95"/>
                  <a:gd name="T19" fmla="*/ 100 h 295"/>
                  <a:gd name="T20" fmla="*/ 78 w 95"/>
                  <a:gd name="T21" fmla="*/ 78 h 295"/>
                  <a:gd name="T22" fmla="*/ 84 w 95"/>
                  <a:gd name="T23" fmla="*/ 54 h 295"/>
                  <a:gd name="T24" fmla="*/ 90 w 95"/>
                  <a:gd name="T25" fmla="*/ 28 h 295"/>
                  <a:gd name="T26" fmla="*/ 95 w 95"/>
                  <a:gd name="T27" fmla="*/ 0 h 29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5" h="295">
                    <a:moveTo>
                      <a:pt x="0" y="295"/>
                    </a:moveTo>
                    <a:lnTo>
                      <a:pt x="12" y="268"/>
                    </a:lnTo>
                    <a:lnTo>
                      <a:pt x="23" y="240"/>
                    </a:lnTo>
                    <a:lnTo>
                      <a:pt x="36" y="211"/>
                    </a:lnTo>
                    <a:lnTo>
                      <a:pt x="42" y="195"/>
                    </a:lnTo>
                    <a:lnTo>
                      <a:pt x="47" y="178"/>
                    </a:lnTo>
                    <a:lnTo>
                      <a:pt x="54" y="161"/>
                    </a:lnTo>
                    <a:lnTo>
                      <a:pt x="60" y="141"/>
                    </a:lnTo>
                    <a:lnTo>
                      <a:pt x="67" y="121"/>
                    </a:lnTo>
                    <a:lnTo>
                      <a:pt x="72" y="100"/>
                    </a:lnTo>
                    <a:lnTo>
                      <a:pt x="78" y="78"/>
                    </a:lnTo>
                    <a:lnTo>
                      <a:pt x="84" y="54"/>
                    </a:lnTo>
                    <a:lnTo>
                      <a:pt x="90" y="28"/>
                    </a:lnTo>
                    <a:lnTo>
                      <a:pt x="95" y="0"/>
                    </a:lnTo>
                  </a:path>
                </a:pathLst>
              </a:custGeom>
              <a:noFill/>
              <a:ln w="23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96" name="Freeform 204"/>
              <p:cNvSpPr>
                <a:spLocks/>
              </p:cNvSpPr>
              <p:nvPr/>
            </p:nvSpPr>
            <p:spPr bwMode="auto">
              <a:xfrm>
                <a:off x="4619" y="2414"/>
                <a:ext cx="96" cy="684"/>
              </a:xfrm>
              <a:custGeom>
                <a:avLst/>
                <a:gdLst>
                  <a:gd name="T0" fmla="*/ 0 w 96"/>
                  <a:gd name="T1" fmla="*/ 684 h 684"/>
                  <a:gd name="T2" fmla="*/ 3 w 96"/>
                  <a:gd name="T3" fmla="*/ 669 h 684"/>
                  <a:gd name="T4" fmla="*/ 6 w 96"/>
                  <a:gd name="T5" fmla="*/ 653 h 684"/>
                  <a:gd name="T6" fmla="*/ 12 w 96"/>
                  <a:gd name="T7" fmla="*/ 617 h 684"/>
                  <a:gd name="T8" fmla="*/ 19 w 96"/>
                  <a:gd name="T9" fmla="*/ 580 h 684"/>
                  <a:gd name="T10" fmla="*/ 24 w 96"/>
                  <a:gd name="T11" fmla="*/ 540 h 684"/>
                  <a:gd name="T12" fmla="*/ 30 w 96"/>
                  <a:gd name="T13" fmla="*/ 499 h 684"/>
                  <a:gd name="T14" fmla="*/ 36 w 96"/>
                  <a:gd name="T15" fmla="*/ 456 h 684"/>
                  <a:gd name="T16" fmla="*/ 42 w 96"/>
                  <a:gd name="T17" fmla="*/ 412 h 684"/>
                  <a:gd name="T18" fmla="*/ 48 w 96"/>
                  <a:gd name="T19" fmla="*/ 366 h 684"/>
                  <a:gd name="T20" fmla="*/ 54 w 96"/>
                  <a:gd name="T21" fmla="*/ 320 h 684"/>
                  <a:gd name="T22" fmla="*/ 60 w 96"/>
                  <a:gd name="T23" fmla="*/ 273 h 684"/>
                  <a:gd name="T24" fmla="*/ 72 w 96"/>
                  <a:gd name="T25" fmla="*/ 180 h 684"/>
                  <a:gd name="T26" fmla="*/ 77 w 96"/>
                  <a:gd name="T27" fmla="*/ 133 h 684"/>
                  <a:gd name="T28" fmla="*/ 84 w 96"/>
                  <a:gd name="T29" fmla="*/ 88 h 684"/>
                  <a:gd name="T30" fmla="*/ 90 w 96"/>
                  <a:gd name="T31" fmla="*/ 43 h 684"/>
                  <a:gd name="T32" fmla="*/ 96 w 96"/>
                  <a:gd name="T33" fmla="*/ 0 h 68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6" h="684">
                    <a:moveTo>
                      <a:pt x="0" y="684"/>
                    </a:moveTo>
                    <a:lnTo>
                      <a:pt x="3" y="669"/>
                    </a:lnTo>
                    <a:lnTo>
                      <a:pt x="6" y="653"/>
                    </a:lnTo>
                    <a:lnTo>
                      <a:pt x="12" y="617"/>
                    </a:lnTo>
                    <a:lnTo>
                      <a:pt x="19" y="580"/>
                    </a:lnTo>
                    <a:lnTo>
                      <a:pt x="24" y="540"/>
                    </a:lnTo>
                    <a:lnTo>
                      <a:pt x="30" y="499"/>
                    </a:lnTo>
                    <a:lnTo>
                      <a:pt x="36" y="456"/>
                    </a:lnTo>
                    <a:lnTo>
                      <a:pt x="42" y="412"/>
                    </a:lnTo>
                    <a:lnTo>
                      <a:pt x="48" y="366"/>
                    </a:lnTo>
                    <a:lnTo>
                      <a:pt x="54" y="320"/>
                    </a:lnTo>
                    <a:lnTo>
                      <a:pt x="60" y="273"/>
                    </a:lnTo>
                    <a:lnTo>
                      <a:pt x="72" y="180"/>
                    </a:lnTo>
                    <a:lnTo>
                      <a:pt x="77" y="133"/>
                    </a:lnTo>
                    <a:lnTo>
                      <a:pt x="84" y="88"/>
                    </a:lnTo>
                    <a:lnTo>
                      <a:pt x="90" y="43"/>
                    </a:lnTo>
                    <a:lnTo>
                      <a:pt x="96" y="0"/>
                    </a:lnTo>
                  </a:path>
                </a:pathLst>
              </a:custGeom>
              <a:noFill/>
              <a:ln w="23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97" name="Freeform 205"/>
              <p:cNvSpPr>
                <a:spLocks/>
              </p:cNvSpPr>
              <p:nvPr/>
            </p:nvSpPr>
            <p:spPr bwMode="auto">
              <a:xfrm>
                <a:off x="4715" y="1731"/>
                <a:ext cx="95" cy="683"/>
              </a:xfrm>
              <a:custGeom>
                <a:avLst/>
                <a:gdLst>
                  <a:gd name="T0" fmla="*/ 0 w 95"/>
                  <a:gd name="T1" fmla="*/ 683 h 683"/>
                  <a:gd name="T2" fmla="*/ 11 w 95"/>
                  <a:gd name="T3" fmla="*/ 597 h 683"/>
                  <a:gd name="T4" fmla="*/ 24 w 95"/>
                  <a:gd name="T5" fmla="*/ 511 h 683"/>
                  <a:gd name="T6" fmla="*/ 47 w 95"/>
                  <a:gd name="T7" fmla="*/ 337 h 683"/>
                  <a:gd name="T8" fmla="*/ 59 w 95"/>
                  <a:gd name="T9" fmla="*/ 252 h 683"/>
                  <a:gd name="T10" fmla="*/ 71 w 95"/>
                  <a:gd name="T11" fmla="*/ 166 h 683"/>
                  <a:gd name="T12" fmla="*/ 83 w 95"/>
                  <a:gd name="T13" fmla="*/ 83 h 683"/>
                  <a:gd name="T14" fmla="*/ 95 w 95"/>
                  <a:gd name="T15" fmla="*/ 0 h 68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5" h="683">
                    <a:moveTo>
                      <a:pt x="0" y="683"/>
                    </a:moveTo>
                    <a:lnTo>
                      <a:pt x="11" y="597"/>
                    </a:lnTo>
                    <a:lnTo>
                      <a:pt x="24" y="511"/>
                    </a:lnTo>
                    <a:lnTo>
                      <a:pt x="47" y="337"/>
                    </a:lnTo>
                    <a:lnTo>
                      <a:pt x="59" y="252"/>
                    </a:lnTo>
                    <a:lnTo>
                      <a:pt x="71" y="166"/>
                    </a:lnTo>
                    <a:lnTo>
                      <a:pt x="83" y="83"/>
                    </a:lnTo>
                    <a:lnTo>
                      <a:pt x="95" y="0"/>
                    </a:lnTo>
                  </a:path>
                </a:pathLst>
              </a:custGeom>
              <a:noFill/>
              <a:ln w="23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98" name="Freeform 206"/>
              <p:cNvSpPr>
                <a:spLocks/>
              </p:cNvSpPr>
              <p:nvPr/>
            </p:nvSpPr>
            <p:spPr bwMode="auto">
              <a:xfrm>
                <a:off x="4810" y="1114"/>
                <a:ext cx="95" cy="617"/>
              </a:xfrm>
              <a:custGeom>
                <a:avLst/>
                <a:gdLst>
                  <a:gd name="T0" fmla="*/ 0 w 95"/>
                  <a:gd name="T1" fmla="*/ 617 h 617"/>
                  <a:gd name="T2" fmla="*/ 5 w 95"/>
                  <a:gd name="T3" fmla="*/ 576 h 617"/>
                  <a:gd name="T4" fmla="*/ 11 w 95"/>
                  <a:gd name="T5" fmla="*/ 534 h 617"/>
                  <a:gd name="T6" fmla="*/ 18 w 95"/>
                  <a:gd name="T7" fmla="*/ 490 h 617"/>
                  <a:gd name="T8" fmla="*/ 24 w 95"/>
                  <a:gd name="T9" fmla="*/ 446 h 617"/>
                  <a:gd name="T10" fmla="*/ 35 w 95"/>
                  <a:gd name="T11" fmla="*/ 359 h 617"/>
                  <a:gd name="T12" fmla="*/ 41 w 95"/>
                  <a:gd name="T13" fmla="*/ 316 h 617"/>
                  <a:gd name="T14" fmla="*/ 47 w 95"/>
                  <a:gd name="T15" fmla="*/ 272 h 617"/>
                  <a:gd name="T16" fmla="*/ 53 w 95"/>
                  <a:gd name="T17" fmla="*/ 231 h 617"/>
                  <a:gd name="T18" fmla="*/ 59 w 95"/>
                  <a:gd name="T19" fmla="*/ 192 h 617"/>
                  <a:gd name="T20" fmla="*/ 65 w 95"/>
                  <a:gd name="T21" fmla="*/ 153 h 617"/>
                  <a:gd name="T22" fmla="*/ 71 w 95"/>
                  <a:gd name="T23" fmla="*/ 117 h 617"/>
                  <a:gd name="T24" fmla="*/ 76 w 95"/>
                  <a:gd name="T25" fmla="*/ 83 h 617"/>
                  <a:gd name="T26" fmla="*/ 80 w 95"/>
                  <a:gd name="T27" fmla="*/ 68 h 617"/>
                  <a:gd name="T28" fmla="*/ 83 w 95"/>
                  <a:gd name="T29" fmla="*/ 53 h 617"/>
                  <a:gd name="T30" fmla="*/ 86 w 95"/>
                  <a:gd name="T31" fmla="*/ 38 h 617"/>
                  <a:gd name="T32" fmla="*/ 89 w 95"/>
                  <a:gd name="T33" fmla="*/ 25 h 617"/>
                  <a:gd name="T34" fmla="*/ 92 w 95"/>
                  <a:gd name="T35" fmla="*/ 11 h 617"/>
                  <a:gd name="T36" fmla="*/ 95 w 95"/>
                  <a:gd name="T37" fmla="*/ 0 h 61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5" h="617">
                    <a:moveTo>
                      <a:pt x="0" y="617"/>
                    </a:moveTo>
                    <a:lnTo>
                      <a:pt x="5" y="576"/>
                    </a:lnTo>
                    <a:lnTo>
                      <a:pt x="11" y="534"/>
                    </a:lnTo>
                    <a:lnTo>
                      <a:pt x="18" y="490"/>
                    </a:lnTo>
                    <a:lnTo>
                      <a:pt x="24" y="446"/>
                    </a:lnTo>
                    <a:lnTo>
                      <a:pt x="35" y="359"/>
                    </a:lnTo>
                    <a:lnTo>
                      <a:pt x="41" y="316"/>
                    </a:lnTo>
                    <a:lnTo>
                      <a:pt x="47" y="272"/>
                    </a:lnTo>
                    <a:lnTo>
                      <a:pt x="53" y="231"/>
                    </a:lnTo>
                    <a:lnTo>
                      <a:pt x="59" y="192"/>
                    </a:lnTo>
                    <a:lnTo>
                      <a:pt x="65" y="153"/>
                    </a:lnTo>
                    <a:lnTo>
                      <a:pt x="71" y="117"/>
                    </a:lnTo>
                    <a:lnTo>
                      <a:pt x="76" y="83"/>
                    </a:lnTo>
                    <a:lnTo>
                      <a:pt x="80" y="68"/>
                    </a:lnTo>
                    <a:lnTo>
                      <a:pt x="83" y="53"/>
                    </a:lnTo>
                    <a:lnTo>
                      <a:pt x="86" y="38"/>
                    </a:lnTo>
                    <a:lnTo>
                      <a:pt x="89" y="25"/>
                    </a:lnTo>
                    <a:lnTo>
                      <a:pt x="92" y="11"/>
                    </a:lnTo>
                    <a:lnTo>
                      <a:pt x="95" y="0"/>
                    </a:lnTo>
                  </a:path>
                </a:pathLst>
              </a:custGeom>
              <a:noFill/>
              <a:ln w="23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499" name="Freeform 207"/>
              <p:cNvSpPr>
                <a:spLocks/>
              </p:cNvSpPr>
              <p:nvPr/>
            </p:nvSpPr>
            <p:spPr bwMode="auto">
              <a:xfrm>
                <a:off x="4905" y="1001"/>
                <a:ext cx="95" cy="113"/>
              </a:xfrm>
              <a:custGeom>
                <a:avLst/>
                <a:gdLst>
                  <a:gd name="T0" fmla="*/ 0 w 95"/>
                  <a:gd name="T1" fmla="*/ 113 h 113"/>
                  <a:gd name="T2" fmla="*/ 3 w 95"/>
                  <a:gd name="T3" fmla="*/ 100 h 113"/>
                  <a:gd name="T4" fmla="*/ 8 w 95"/>
                  <a:gd name="T5" fmla="*/ 88 h 113"/>
                  <a:gd name="T6" fmla="*/ 14 w 95"/>
                  <a:gd name="T7" fmla="*/ 77 h 113"/>
                  <a:gd name="T8" fmla="*/ 20 w 95"/>
                  <a:gd name="T9" fmla="*/ 67 h 113"/>
                  <a:gd name="T10" fmla="*/ 26 w 95"/>
                  <a:gd name="T11" fmla="*/ 57 h 113"/>
                  <a:gd name="T12" fmla="*/ 33 w 95"/>
                  <a:gd name="T13" fmla="*/ 49 h 113"/>
                  <a:gd name="T14" fmla="*/ 40 w 95"/>
                  <a:gd name="T15" fmla="*/ 41 h 113"/>
                  <a:gd name="T16" fmla="*/ 47 w 95"/>
                  <a:gd name="T17" fmla="*/ 34 h 113"/>
                  <a:gd name="T18" fmla="*/ 61 w 95"/>
                  <a:gd name="T19" fmla="*/ 23 h 113"/>
                  <a:gd name="T20" fmla="*/ 74 w 95"/>
                  <a:gd name="T21" fmla="*/ 13 h 113"/>
                  <a:gd name="T22" fmla="*/ 86 w 95"/>
                  <a:gd name="T23" fmla="*/ 5 h 113"/>
                  <a:gd name="T24" fmla="*/ 91 w 95"/>
                  <a:gd name="T25" fmla="*/ 2 h 113"/>
                  <a:gd name="T26" fmla="*/ 95 w 95"/>
                  <a:gd name="T27" fmla="*/ 0 h 11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5" h="113">
                    <a:moveTo>
                      <a:pt x="0" y="113"/>
                    </a:moveTo>
                    <a:lnTo>
                      <a:pt x="3" y="100"/>
                    </a:lnTo>
                    <a:lnTo>
                      <a:pt x="8" y="88"/>
                    </a:lnTo>
                    <a:lnTo>
                      <a:pt x="14" y="77"/>
                    </a:lnTo>
                    <a:lnTo>
                      <a:pt x="20" y="67"/>
                    </a:lnTo>
                    <a:lnTo>
                      <a:pt x="26" y="57"/>
                    </a:lnTo>
                    <a:lnTo>
                      <a:pt x="33" y="49"/>
                    </a:lnTo>
                    <a:lnTo>
                      <a:pt x="40" y="41"/>
                    </a:lnTo>
                    <a:lnTo>
                      <a:pt x="47" y="34"/>
                    </a:lnTo>
                    <a:lnTo>
                      <a:pt x="61" y="23"/>
                    </a:lnTo>
                    <a:lnTo>
                      <a:pt x="74" y="13"/>
                    </a:lnTo>
                    <a:lnTo>
                      <a:pt x="86" y="5"/>
                    </a:lnTo>
                    <a:lnTo>
                      <a:pt x="91" y="2"/>
                    </a:lnTo>
                    <a:lnTo>
                      <a:pt x="95" y="0"/>
                    </a:lnTo>
                  </a:path>
                </a:pathLst>
              </a:custGeom>
              <a:noFill/>
              <a:ln w="23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500" name="Freeform 208"/>
              <p:cNvSpPr>
                <a:spLocks/>
              </p:cNvSpPr>
              <p:nvPr/>
            </p:nvSpPr>
            <p:spPr bwMode="auto">
              <a:xfrm>
                <a:off x="5000" y="992"/>
                <a:ext cx="95" cy="9"/>
              </a:xfrm>
              <a:custGeom>
                <a:avLst/>
                <a:gdLst>
                  <a:gd name="T0" fmla="*/ 0 w 95"/>
                  <a:gd name="T1" fmla="*/ 9 h 9"/>
                  <a:gd name="T2" fmla="*/ 5 w 95"/>
                  <a:gd name="T3" fmla="*/ 7 h 9"/>
                  <a:gd name="T4" fmla="*/ 11 w 95"/>
                  <a:gd name="T5" fmla="*/ 4 h 9"/>
                  <a:gd name="T6" fmla="*/ 24 w 95"/>
                  <a:gd name="T7" fmla="*/ 1 h 9"/>
                  <a:gd name="T8" fmla="*/ 35 w 95"/>
                  <a:gd name="T9" fmla="*/ 0 h 9"/>
                  <a:gd name="T10" fmla="*/ 47 w 95"/>
                  <a:gd name="T11" fmla="*/ 0 h 9"/>
                  <a:gd name="T12" fmla="*/ 59 w 95"/>
                  <a:gd name="T13" fmla="*/ 2 h 9"/>
                  <a:gd name="T14" fmla="*/ 71 w 95"/>
                  <a:gd name="T15" fmla="*/ 3 h 9"/>
                  <a:gd name="T16" fmla="*/ 83 w 95"/>
                  <a:gd name="T17" fmla="*/ 5 h 9"/>
                  <a:gd name="T18" fmla="*/ 95 w 95"/>
                  <a:gd name="T19" fmla="*/ 5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5" h="9">
                    <a:moveTo>
                      <a:pt x="0" y="9"/>
                    </a:moveTo>
                    <a:lnTo>
                      <a:pt x="5" y="7"/>
                    </a:lnTo>
                    <a:lnTo>
                      <a:pt x="11" y="4"/>
                    </a:lnTo>
                    <a:lnTo>
                      <a:pt x="24" y="1"/>
                    </a:lnTo>
                    <a:lnTo>
                      <a:pt x="35" y="0"/>
                    </a:lnTo>
                    <a:lnTo>
                      <a:pt x="47" y="0"/>
                    </a:lnTo>
                    <a:lnTo>
                      <a:pt x="59" y="2"/>
                    </a:lnTo>
                    <a:lnTo>
                      <a:pt x="71" y="3"/>
                    </a:lnTo>
                    <a:lnTo>
                      <a:pt x="83" y="5"/>
                    </a:lnTo>
                    <a:lnTo>
                      <a:pt x="95" y="5"/>
                    </a:lnTo>
                  </a:path>
                </a:pathLst>
              </a:custGeom>
              <a:noFill/>
              <a:ln w="23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501" name="Freeform 209"/>
              <p:cNvSpPr>
                <a:spLocks/>
              </p:cNvSpPr>
              <p:nvPr/>
            </p:nvSpPr>
            <p:spPr bwMode="auto">
              <a:xfrm>
                <a:off x="5095" y="997"/>
                <a:ext cx="95" cy="0"/>
              </a:xfrm>
              <a:custGeom>
                <a:avLst/>
                <a:gdLst>
                  <a:gd name="T0" fmla="*/ 0 w 95"/>
                  <a:gd name="T1" fmla="*/ 47 w 95"/>
                  <a:gd name="T2" fmla="*/ 95 w 95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0" t="0" r="r" b="b"/>
                <a:pathLst>
                  <a:path w="95">
                    <a:moveTo>
                      <a:pt x="0" y="0"/>
                    </a:moveTo>
                    <a:lnTo>
                      <a:pt x="47" y="0"/>
                    </a:lnTo>
                    <a:lnTo>
                      <a:pt x="95" y="0"/>
                    </a:lnTo>
                  </a:path>
                </a:pathLst>
              </a:custGeom>
              <a:noFill/>
              <a:ln w="23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502" name="Line 210"/>
              <p:cNvSpPr>
                <a:spLocks noChangeShapeType="1"/>
              </p:cNvSpPr>
              <p:nvPr/>
            </p:nvSpPr>
            <p:spPr bwMode="auto">
              <a:xfrm>
                <a:off x="5190" y="997"/>
                <a:ext cx="95" cy="0"/>
              </a:xfrm>
              <a:prstGeom prst="line">
                <a:avLst/>
              </a:prstGeom>
              <a:noFill/>
              <a:ln w="23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503" name="Line 211"/>
              <p:cNvSpPr>
                <a:spLocks noChangeShapeType="1"/>
              </p:cNvSpPr>
              <p:nvPr/>
            </p:nvSpPr>
            <p:spPr bwMode="auto">
              <a:xfrm>
                <a:off x="5285" y="997"/>
                <a:ext cx="95" cy="0"/>
              </a:xfrm>
              <a:prstGeom prst="line">
                <a:avLst/>
              </a:prstGeom>
              <a:noFill/>
              <a:ln w="23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504" name="Line 212"/>
              <p:cNvSpPr>
                <a:spLocks noChangeShapeType="1"/>
              </p:cNvSpPr>
              <p:nvPr/>
            </p:nvSpPr>
            <p:spPr bwMode="auto">
              <a:xfrm>
                <a:off x="5380" y="997"/>
                <a:ext cx="95" cy="0"/>
              </a:xfrm>
              <a:prstGeom prst="line">
                <a:avLst/>
              </a:prstGeom>
              <a:noFill/>
              <a:ln w="23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0908" name="Line 214"/>
            <p:cNvSpPr>
              <a:spLocks noChangeShapeType="1"/>
            </p:cNvSpPr>
            <p:nvPr/>
          </p:nvSpPr>
          <p:spPr bwMode="auto">
            <a:xfrm>
              <a:off x="5475" y="997"/>
              <a:ext cx="95" cy="0"/>
            </a:xfrm>
            <a:prstGeom prst="line">
              <a:avLst/>
            </a:prstGeom>
            <a:noFill/>
            <a:ln w="23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09" name="Line 215"/>
            <p:cNvSpPr>
              <a:spLocks noChangeShapeType="1"/>
            </p:cNvSpPr>
            <p:nvPr/>
          </p:nvSpPr>
          <p:spPr bwMode="auto">
            <a:xfrm>
              <a:off x="5570" y="997"/>
              <a:ext cx="95" cy="0"/>
            </a:xfrm>
            <a:prstGeom prst="line">
              <a:avLst/>
            </a:prstGeom>
            <a:noFill/>
            <a:ln w="23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10" name="Line 216"/>
            <p:cNvSpPr>
              <a:spLocks noChangeShapeType="1"/>
            </p:cNvSpPr>
            <p:nvPr/>
          </p:nvSpPr>
          <p:spPr bwMode="auto">
            <a:xfrm>
              <a:off x="5665" y="997"/>
              <a:ext cx="95" cy="0"/>
            </a:xfrm>
            <a:prstGeom prst="line">
              <a:avLst/>
            </a:prstGeom>
            <a:noFill/>
            <a:ln w="23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11" name="Rectangle 217"/>
            <p:cNvSpPr>
              <a:spLocks noChangeArrowheads="1"/>
            </p:cNvSpPr>
            <p:nvPr/>
          </p:nvSpPr>
          <p:spPr bwMode="auto">
            <a:xfrm>
              <a:off x="3764" y="3718"/>
              <a:ext cx="95" cy="2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12" name="Rectangle 218"/>
            <p:cNvSpPr>
              <a:spLocks noChangeArrowheads="1"/>
            </p:cNvSpPr>
            <p:nvPr/>
          </p:nvSpPr>
          <p:spPr bwMode="auto">
            <a:xfrm>
              <a:off x="3859" y="3718"/>
              <a:ext cx="95" cy="2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13" name="Rectangle 219"/>
            <p:cNvSpPr>
              <a:spLocks noChangeArrowheads="1"/>
            </p:cNvSpPr>
            <p:nvPr/>
          </p:nvSpPr>
          <p:spPr bwMode="auto">
            <a:xfrm>
              <a:off x="3954" y="3718"/>
              <a:ext cx="95" cy="2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14" name="Rectangle 220"/>
            <p:cNvSpPr>
              <a:spLocks noChangeArrowheads="1"/>
            </p:cNvSpPr>
            <p:nvPr/>
          </p:nvSpPr>
          <p:spPr bwMode="auto">
            <a:xfrm>
              <a:off x="4049" y="3718"/>
              <a:ext cx="95" cy="2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15" name="Freeform 221"/>
            <p:cNvSpPr>
              <a:spLocks/>
            </p:cNvSpPr>
            <p:nvPr/>
          </p:nvSpPr>
          <p:spPr bwMode="auto">
            <a:xfrm>
              <a:off x="4144" y="3718"/>
              <a:ext cx="47" cy="24"/>
            </a:xfrm>
            <a:custGeom>
              <a:avLst/>
              <a:gdLst>
                <a:gd name="T0" fmla="*/ 0 w 47"/>
                <a:gd name="T1" fmla="*/ 0 h 24"/>
                <a:gd name="T2" fmla="*/ 47 w 47"/>
                <a:gd name="T3" fmla="*/ 0 h 24"/>
                <a:gd name="T4" fmla="*/ 47 w 47"/>
                <a:gd name="T5" fmla="*/ 23 h 24"/>
                <a:gd name="T6" fmla="*/ 0 w 47"/>
                <a:gd name="T7" fmla="*/ 24 h 24"/>
                <a:gd name="T8" fmla="*/ 0 w 47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24">
                  <a:moveTo>
                    <a:pt x="0" y="0"/>
                  </a:moveTo>
                  <a:lnTo>
                    <a:pt x="47" y="0"/>
                  </a:lnTo>
                  <a:lnTo>
                    <a:pt x="47" y="23"/>
                  </a:lnTo>
                  <a:lnTo>
                    <a:pt x="0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16" name="Rectangle 222"/>
            <p:cNvSpPr>
              <a:spLocks noChangeArrowheads="1"/>
            </p:cNvSpPr>
            <p:nvPr/>
          </p:nvSpPr>
          <p:spPr bwMode="auto">
            <a:xfrm>
              <a:off x="4191" y="3718"/>
              <a:ext cx="48" cy="2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17" name="Rectangle 223"/>
            <p:cNvSpPr>
              <a:spLocks noChangeArrowheads="1"/>
            </p:cNvSpPr>
            <p:nvPr/>
          </p:nvSpPr>
          <p:spPr bwMode="auto">
            <a:xfrm>
              <a:off x="4239" y="3718"/>
              <a:ext cx="95" cy="2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18" name="Rectangle 224"/>
            <p:cNvSpPr>
              <a:spLocks noChangeArrowheads="1"/>
            </p:cNvSpPr>
            <p:nvPr/>
          </p:nvSpPr>
          <p:spPr bwMode="auto">
            <a:xfrm>
              <a:off x="4334" y="3718"/>
              <a:ext cx="47" cy="23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19" name="Freeform 225"/>
            <p:cNvSpPr>
              <a:spLocks/>
            </p:cNvSpPr>
            <p:nvPr/>
          </p:nvSpPr>
          <p:spPr bwMode="auto">
            <a:xfrm>
              <a:off x="4381" y="3717"/>
              <a:ext cx="48" cy="24"/>
            </a:xfrm>
            <a:custGeom>
              <a:avLst/>
              <a:gdLst>
                <a:gd name="T0" fmla="*/ 0 w 48"/>
                <a:gd name="T1" fmla="*/ 1 h 24"/>
                <a:gd name="T2" fmla="*/ 48 w 48"/>
                <a:gd name="T3" fmla="*/ 0 h 24"/>
                <a:gd name="T4" fmla="*/ 48 w 48"/>
                <a:gd name="T5" fmla="*/ 23 h 24"/>
                <a:gd name="T6" fmla="*/ 0 w 48"/>
                <a:gd name="T7" fmla="*/ 24 h 24"/>
                <a:gd name="T8" fmla="*/ 0 w 48"/>
                <a:gd name="T9" fmla="*/ 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24">
                  <a:moveTo>
                    <a:pt x="0" y="1"/>
                  </a:moveTo>
                  <a:lnTo>
                    <a:pt x="48" y="0"/>
                  </a:lnTo>
                  <a:lnTo>
                    <a:pt x="48" y="23"/>
                  </a:lnTo>
                  <a:lnTo>
                    <a:pt x="0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20" name="Freeform 226"/>
            <p:cNvSpPr>
              <a:spLocks/>
            </p:cNvSpPr>
            <p:nvPr/>
          </p:nvSpPr>
          <p:spPr bwMode="auto">
            <a:xfrm>
              <a:off x="4428" y="3715"/>
              <a:ext cx="48" cy="25"/>
            </a:xfrm>
            <a:custGeom>
              <a:avLst/>
              <a:gdLst>
                <a:gd name="T0" fmla="*/ 0 w 48"/>
                <a:gd name="T1" fmla="*/ 2 h 25"/>
                <a:gd name="T2" fmla="*/ 48 w 48"/>
                <a:gd name="T3" fmla="*/ 0 h 25"/>
                <a:gd name="T4" fmla="*/ 48 w 48"/>
                <a:gd name="T5" fmla="*/ 23 h 25"/>
                <a:gd name="T6" fmla="*/ 1 w 48"/>
                <a:gd name="T7" fmla="*/ 25 h 25"/>
                <a:gd name="T8" fmla="*/ 0 w 48"/>
                <a:gd name="T9" fmla="*/ 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25">
                  <a:moveTo>
                    <a:pt x="0" y="2"/>
                  </a:moveTo>
                  <a:lnTo>
                    <a:pt x="48" y="0"/>
                  </a:lnTo>
                  <a:lnTo>
                    <a:pt x="48" y="23"/>
                  </a:lnTo>
                  <a:lnTo>
                    <a:pt x="1" y="2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21" name="Freeform 227"/>
            <p:cNvSpPr>
              <a:spLocks/>
            </p:cNvSpPr>
            <p:nvPr/>
          </p:nvSpPr>
          <p:spPr bwMode="auto">
            <a:xfrm>
              <a:off x="4476" y="3713"/>
              <a:ext cx="48" cy="25"/>
            </a:xfrm>
            <a:custGeom>
              <a:avLst/>
              <a:gdLst>
                <a:gd name="T0" fmla="*/ 0 w 48"/>
                <a:gd name="T1" fmla="*/ 2 h 25"/>
                <a:gd name="T2" fmla="*/ 47 w 48"/>
                <a:gd name="T3" fmla="*/ 0 h 25"/>
                <a:gd name="T4" fmla="*/ 48 w 48"/>
                <a:gd name="T5" fmla="*/ 23 h 25"/>
                <a:gd name="T6" fmla="*/ 0 w 48"/>
                <a:gd name="T7" fmla="*/ 25 h 25"/>
                <a:gd name="T8" fmla="*/ 0 w 48"/>
                <a:gd name="T9" fmla="*/ 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25">
                  <a:moveTo>
                    <a:pt x="0" y="2"/>
                  </a:moveTo>
                  <a:lnTo>
                    <a:pt x="47" y="0"/>
                  </a:lnTo>
                  <a:lnTo>
                    <a:pt x="48" y="23"/>
                  </a:lnTo>
                  <a:lnTo>
                    <a:pt x="0" y="2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22" name="Freeform 228"/>
            <p:cNvSpPr>
              <a:spLocks/>
            </p:cNvSpPr>
            <p:nvPr/>
          </p:nvSpPr>
          <p:spPr bwMode="auto">
            <a:xfrm>
              <a:off x="4523" y="3711"/>
              <a:ext cx="48" cy="25"/>
            </a:xfrm>
            <a:custGeom>
              <a:avLst/>
              <a:gdLst>
                <a:gd name="T0" fmla="*/ 0 w 48"/>
                <a:gd name="T1" fmla="*/ 2 h 25"/>
                <a:gd name="T2" fmla="*/ 48 w 48"/>
                <a:gd name="T3" fmla="*/ 0 h 25"/>
                <a:gd name="T4" fmla="*/ 48 w 48"/>
                <a:gd name="T5" fmla="*/ 23 h 25"/>
                <a:gd name="T6" fmla="*/ 1 w 48"/>
                <a:gd name="T7" fmla="*/ 25 h 25"/>
                <a:gd name="T8" fmla="*/ 0 w 48"/>
                <a:gd name="T9" fmla="*/ 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25">
                  <a:moveTo>
                    <a:pt x="0" y="2"/>
                  </a:moveTo>
                  <a:lnTo>
                    <a:pt x="48" y="0"/>
                  </a:lnTo>
                  <a:lnTo>
                    <a:pt x="48" y="23"/>
                  </a:lnTo>
                  <a:lnTo>
                    <a:pt x="1" y="2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23" name="Freeform 229"/>
            <p:cNvSpPr>
              <a:spLocks/>
            </p:cNvSpPr>
            <p:nvPr/>
          </p:nvSpPr>
          <p:spPr bwMode="auto">
            <a:xfrm>
              <a:off x="4571" y="3708"/>
              <a:ext cx="48" cy="26"/>
            </a:xfrm>
            <a:custGeom>
              <a:avLst/>
              <a:gdLst>
                <a:gd name="T0" fmla="*/ 0 w 48"/>
                <a:gd name="T1" fmla="*/ 3 h 26"/>
                <a:gd name="T2" fmla="*/ 48 w 48"/>
                <a:gd name="T3" fmla="*/ 0 h 26"/>
                <a:gd name="T4" fmla="*/ 48 w 48"/>
                <a:gd name="T5" fmla="*/ 23 h 26"/>
                <a:gd name="T6" fmla="*/ 0 w 48"/>
                <a:gd name="T7" fmla="*/ 26 h 26"/>
                <a:gd name="T8" fmla="*/ 0 w 48"/>
                <a:gd name="T9" fmla="*/ 3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26">
                  <a:moveTo>
                    <a:pt x="0" y="3"/>
                  </a:moveTo>
                  <a:lnTo>
                    <a:pt x="48" y="0"/>
                  </a:lnTo>
                  <a:lnTo>
                    <a:pt x="48" y="23"/>
                  </a:lnTo>
                  <a:lnTo>
                    <a:pt x="0" y="2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24" name="Freeform 230"/>
            <p:cNvSpPr>
              <a:spLocks/>
            </p:cNvSpPr>
            <p:nvPr/>
          </p:nvSpPr>
          <p:spPr bwMode="auto">
            <a:xfrm>
              <a:off x="4619" y="3705"/>
              <a:ext cx="48" cy="26"/>
            </a:xfrm>
            <a:custGeom>
              <a:avLst/>
              <a:gdLst>
                <a:gd name="T0" fmla="*/ 0 w 48"/>
                <a:gd name="T1" fmla="*/ 3 h 26"/>
                <a:gd name="T2" fmla="*/ 47 w 48"/>
                <a:gd name="T3" fmla="*/ 0 h 26"/>
                <a:gd name="T4" fmla="*/ 48 w 48"/>
                <a:gd name="T5" fmla="*/ 23 h 26"/>
                <a:gd name="T6" fmla="*/ 0 w 48"/>
                <a:gd name="T7" fmla="*/ 26 h 26"/>
                <a:gd name="T8" fmla="*/ 0 w 48"/>
                <a:gd name="T9" fmla="*/ 3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26">
                  <a:moveTo>
                    <a:pt x="0" y="3"/>
                  </a:moveTo>
                  <a:lnTo>
                    <a:pt x="47" y="0"/>
                  </a:lnTo>
                  <a:lnTo>
                    <a:pt x="48" y="23"/>
                  </a:lnTo>
                  <a:lnTo>
                    <a:pt x="0" y="2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25" name="Freeform 231"/>
            <p:cNvSpPr>
              <a:spLocks/>
            </p:cNvSpPr>
            <p:nvPr/>
          </p:nvSpPr>
          <p:spPr bwMode="auto">
            <a:xfrm>
              <a:off x="4666" y="3700"/>
              <a:ext cx="49" cy="28"/>
            </a:xfrm>
            <a:custGeom>
              <a:avLst/>
              <a:gdLst>
                <a:gd name="T0" fmla="*/ 0 w 49"/>
                <a:gd name="T1" fmla="*/ 5 h 28"/>
                <a:gd name="T2" fmla="*/ 48 w 49"/>
                <a:gd name="T3" fmla="*/ 0 h 28"/>
                <a:gd name="T4" fmla="*/ 49 w 49"/>
                <a:gd name="T5" fmla="*/ 23 h 28"/>
                <a:gd name="T6" fmla="*/ 1 w 49"/>
                <a:gd name="T7" fmla="*/ 28 h 28"/>
                <a:gd name="T8" fmla="*/ 0 w 49"/>
                <a:gd name="T9" fmla="*/ 5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28">
                  <a:moveTo>
                    <a:pt x="0" y="5"/>
                  </a:moveTo>
                  <a:lnTo>
                    <a:pt x="48" y="0"/>
                  </a:lnTo>
                  <a:lnTo>
                    <a:pt x="49" y="23"/>
                  </a:lnTo>
                  <a:lnTo>
                    <a:pt x="1" y="2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26" name="Freeform 232"/>
            <p:cNvSpPr>
              <a:spLocks/>
            </p:cNvSpPr>
            <p:nvPr/>
          </p:nvSpPr>
          <p:spPr bwMode="auto">
            <a:xfrm>
              <a:off x="4714" y="3695"/>
              <a:ext cx="49" cy="28"/>
            </a:xfrm>
            <a:custGeom>
              <a:avLst/>
              <a:gdLst>
                <a:gd name="T0" fmla="*/ 0 w 49"/>
                <a:gd name="T1" fmla="*/ 5 h 28"/>
                <a:gd name="T2" fmla="*/ 47 w 49"/>
                <a:gd name="T3" fmla="*/ 0 h 28"/>
                <a:gd name="T4" fmla="*/ 49 w 49"/>
                <a:gd name="T5" fmla="*/ 23 h 28"/>
                <a:gd name="T6" fmla="*/ 1 w 49"/>
                <a:gd name="T7" fmla="*/ 28 h 28"/>
                <a:gd name="T8" fmla="*/ 0 w 49"/>
                <a:gd name="T9" fmla="*/ 5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28">
                  <a:moveTo>
                    <a:pt x="0" y="5"/>
                  </a:moveTo>
                  <a:lnTo>
                    <a:pt x="47" y="0"/>
                  </a:lnTo>
                  <a:lnTo>
                    <a:pt x="49" y="23"/>
                  </a:lnTo>
                  <a:lnTo>
                    <a:pt x="1" y="2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27" name="Freeform 233"/>
            <p:cNvSpPr>
              <a:spLocks/>
            </p:cNvSpPr>
            <p:nvPr/>
          </p:nvSpPr>
          <p:spPr bwMode="auto">
            <a:xfrm>
              <a:off x="4760" y="3692"/>
              <a:ext cx="27" cy="26"/>
            </a:xfrm>
            <a:custGeom>
              <a:avLst/>
              <a:gdLst>
                <a:gd name="T0" fmla="*/ 0 w 27"/>
                <a:gd name="T1" fmla="*/ 3 h 26"/>
                <a:gd name="T2" fmla="*/ 24 w 27"/>
                <a:gd name="T3" fmla="*/ 0 h 26"/>
                <a:gd name="T4" fmla="*/ 27 w 27"/>
                <a:gd name="T5" fmla="*/ 23 h 26"/>
                <a:gd name="T6" fmla="*/ 3 w 27"/>
                <a:gd name="T7" fmla="*/ 26 h 26"/>
                <a:gd name="T8" fmla="*/ 0 w 27"/>
                <a:gd name="T9" fmla="*/ 3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26">
                  <a:moveTo>
                    <a:pt x="0" y="3"/>
                  </a:moveTo>
                  <a:lnTo>
                    <a:pt x="24" y="0"/>
                  </a:lnTo>
                  <a:lnTo>
                    <a:pt x="27" y="23"/>
                  </a:lnTo>
                  <a:lnTo>
                    <a:pt x="3" y="2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28" name="Freeform 234"/>
            <p:cNvSpPr>
              <a:spLocks/>
            </p:cNvSpPr>
            <p:nvPr/>
          </p:nvSpPr>
          <p:spPr bwMode="auto">
            <a:xfrm>
              <a:off x="4784" y="3688"/>
              <a:ext cx="27" cy="27"/>
            </a:xfrm>
            <a:custGeom>
              <a:avLst/>
              <a:gdLst>
                <a:gd name="T0" fmla="*/ 0 w 27"/>
                <a:gd name="T1" fmla="*/ 4 h 27"/>
                <a:gd name="T2" fmla="*/ 24 w 27"/>
                <a:gd name="T3" fmla="*/ 0 h 27"/>
                <a:gd name="T4" fmla="*/ 27 w 27"/>
                <a:gd name="T5" fmla="*/ 23 h 27"/>
                <a:gd name="T6" fmla="*/ 3 w 27"/>
                <a:gd name="T7" fmla="*/ 27 h 27"/>
                <a:gd name="T8" fmla="*/ 0 w 27"/>
                <a:gd name="T9" fmla="*/ 4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27">
                  <a:moveTo>
                    <a:pt x="0" y="4"/>
                  </a:moveTo>
                  <a:lnTo>
                    <a:pt x="24" y="0"/>
                  </a:lnTo>
                  <a:lnTo>
                    <a:pt x="27" y="23"/>
                  </a:lnTo>
                  <a:lnTo>
                    <a:pt x="3" y="27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29" name="Freeform 235"/>
            <p:cNvSpPr>
              <a:spLocks/>
            </p:cNvSpPr>
            <p:nvPr/>
          </p:nvSpPr>
          <p:spPr bwMode="auto">
            <a:xfrm>
              <a:off x="4807" y="3682"/>
              <a:ext cx="29" cy="28"/>
            </a:xfrm>
            <a:custGeom>
              <a:avLst/>
              <a:gdLst>
                <a:gd name="T0" fmla="*/ 0 w 29"/>
                <a:gd name="T1" fmla="*/ 6 h 28"/>
                <a:gd name="T2" fmla="*/ 24 w 29"/>
                <a:gd name="T3" fmla="*/ 0 h 28"/>
                <a:gd name="T4" fmla="*/ 29 w 29"/>
                <a:gd name="T5" fmla="*/ 22 h 28"/>
                <a:gd name="T6" fmla="*/ 5 w 29"/>
                <a:gd name="T7" fmla="*/ 28 h 28"/>
                <a:gd name="T8" fmla="*/ 0 w 29"/>
                <a:gd name="T9" fmla="*/ 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" h="28">
                  <a:moveTo>
                    <a:pt x="0" y="6"/>
                  </a:moveTo>
                  <a:lnTo>
                    <a:pt x="24" y="0"/>
                  </a:lnTo>
                  <a:lnTo>
                    <a:pt x="29" y="22"/>
                  </a:lnTo>
                  <a:lnTo>
                    <a:pt x="5" y="2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30" name="Freeform 236"/>
            <p:cNvSpPr>
              <a:spLocks/>
            </p:cNvSpPr>
            <p:nvPr/>
          </p:nvSpPr>
          <p:spPr bwMode="auto">
            <a:xfrm>
              <a:off x="4830" y="3675"/>
              <a:ext cx="29" cy="29"/>
            </a:xfrm>
            <a:custGeom>
              <a:avLst/>
              <a:gdLst>
                <a:gd name="T0" fmla="*/ 0 w 29"/>
                <a:gd name="T1" fmla="*/ 7 h 29"/>
                <a:gd name="T2" fmla="*/ 23 w 29"/>
                <a:gd name="T3" fmla="*/ 0 h 29"/>
                <a:gd name="T4" fmla="*/ 29 w 29"/>
                <a:gd name="T5" fmla="*/ 22 h 29"/>
                <a:gd name="T6" fmla="*/ 6 w 29"/>
                <a:gd name="T7" fmla="*/ 29 h 29"/>
                <a:gd name="T8" fmla="*/ 0 w 29"/>
                <a:gd name="T9" fmla="*/ 7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" h="29">
                  <a:moveTo>
                    <a:pt x="0" y="7"/>
                  </a:moveTo>
                  <a:lnTo>
                    <a:pt x="23" y="0"/>
                  </a:lnTo>
                  <a:lnTo>
                    <a:pt x="29" y="22"/>
                  </a:lnTo>
                  <a:lnTo>
                    <a:pt x="6" y="2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31" name="Freeform 237"/>
            <p:cNvSpPr>
              <a:spLocks/>
            </p:cNvSpPr>
            <p:nvPr/>
          </p:nvSpPr>
          <p:spPr bwMode="auto">
            <a:xfrm>
              <a:off x="4854" y="3669"/>
              <a:ext cx="29" cy="28"/>
            </a:xfrm>
            <a:custGeom>
              <a:avLst/>
              <a:gdLst>
                <a:gd name="T0" fmla="*/ 0 w 29"/>
                <a:gd name="T1" fmla="*/ 6 h 28"/>
                <a:gd name="T2" fmla="*/ 24 w 29"/>
                <a:gd name="T3" fmla="*/ 0 h 28"/>
                <a:gd name="T4" fmla="*/ 29 w 29"/>
                <a:gd name="T5" fmla="*/ 22 h 28"/>
                <a:gd name="T6" fmla="*/ 5 w 29"/>
                <a:gd name="T7" fmla="*/ 28 h 28"/>
                <a:gd name="T8" fmla="*/ 0 w 29"/>
                <a:gd name="T9" fmla="*/ 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" h="28">
                  <a:moveTo>
                    <a:pt x="0" y="6"/>
                  </a:moveTo>
                  <a:lnTo>
                    <a:pt x="24" y="0"/>
                  </a:lnTo>
                  <a:lnTo>
                    <a:pt x="29" y="22"/>
                  </a:lnTo>
                  <a:lnTo>
                    <a:pt x="5" y="2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32" name="Freeform 238"/>
            <p:cNvSpPr>
              <a:spLocks/>
            </p:cNvSpPr>
            <p:nvPr/>
          </p:nvSpPr>
          <p:spPr bwMode="auto">
            <a:xfrm>
              <a:off x="4878" y="3662"/>
              <a:ext cx="29" cy="29"/>
            </a:xfrm>
            <a:custGeom>
              <a:avLst/>
              <a:gdLst>
                <a:gd name="T0" fmla="*/ 0 w 29"/>
                <a:gd name="T1" fmla="*/ 7 h 29"/>
                <a:gd name="T2" fmla="*/ 24 w 29"/>
                <a:gd name="T3" fmla="*/ 0 h 29"/>
                <a:gd name="T4" fmla="*/ 29 w 29"/>
                <a:gd name="T5" fmla="*/ 22 h 29"/>
                <a:gd name="T6" fmla="*/ 5 w 29"/>
                <a:gd name="T7" fmla="*/ 29 h 29"/>
                <a:gd name="T8" fmla="*/ 0 w 29"/>
                <a:gd name="T9" fmla="*/ 7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" h="29">
                  <a:moveTo>
                    <a:pt x="0" y="7"/>
                  </a:moveTo>
                  <a:lnTo>
                    <a:pt x="24" y="0"/>
                  </a:lnTo>
                  <a:lnTo>
                    <a:pt x="29" y="22"/>
                  </a:lnTo>
                  <a:lnTo>
                    <a:pt x="5" y="2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33" name="Freeform 239"/>
            <p:cNvSpPr>
              <a:spLocks/>
            </p:cNvSpPr>
            <p:nvPr/>
          </p:nvSpPr>
          <p:spPr bwMode="auto">
            <a:xfrm>
              <a:off x="4902" y="3656"/>
              <a:ext cx="29" cy="28"/>
            </a:xfrm>
            <a:custGeom>
              <a:avLst/>
              <a:gdLst>
                <a:gd name="T0" fmla="*/ 0 w 29"/>
                <a:gd name="T1" fmla="*/ 6 h 28"/>
                <a:gd name="T2" fmla="*/ 24 w 29"/>
                <a:gd name="T3" fmla="*/ 0 h 28"/>
                <a:gd name="T4" fmla="*/ 29 w 29"/>
                <a:gd name="T5" fmla="*/ 22 h 28"/>
                <a:gd name="T6" fmla="*/ 5 w 29"/>
                <a:gd name="T7" fmla="*/ 28 h 28"/>
                <a:gd name="T8" fmla="*/ 0 w 29"/>
                <a:gd name="T9" fmla="*/ 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" h="28">
                  <a:moveTo>
                    <a:pt x="0" y="6"/>
                  </a:moveTo>
                  <a:lnTo>
                    <a:pt x="24" y="0"/>
                  </a:lnTo>
                  <a:lnTo>
                    <a:pt x="29" y="22"/>
                  </a:lnTo>
                  <a:lnTo>
                    <a:pt x="5" y="2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34" name="Freeform 240"/>
            <p:cNvSpPr>
              <a:spLocks/>
            </p:cNvSpPr>
            <p:nvPr/>
          </p:nvSpPr>
          <p:spPr bwMode="auto">
            <a:xfrm>
              <a:off x="4926" y="3651"/>
              <a:ext cx="28" cy="27"/>
            </a:xfrm>
            <a:custGeom>
              <a:avLst/>
              <a:gdLst>
                <a:gd name="T0" fmla="*/ 0 w 28"/>
                <a:gd name="T1" fmla="*/ 5 h 27"/>
                <a:gd name="T2" fmla="*/ 23 w 28"/>
                <a:gd name="T3" fmla="*/ 0 h 27"/>
                <a:gd name="T4" fmla="*/ 28 w 28"/>
                <a:gd name="T5" fmla="*/ 22 h 27"/>
                <a:gd name="T6" fmla="*/ 4 w 28"/>
                <a:gd name="T7" fmla="*/ 27 h 27"/>
                <a:gd name="T8" fmla="*/ 0 w 28"/>
                <a:gd name="T9" fmla="*/ 5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27">
                  <a:moveTo>
                    <a:pt x="0" y="5"/>
                  </a:moveTo>
                  <a:lnTo>
                    <a:pt x="23" y="0"/>
                  </a:lnTo>
                  <a:lnTo>
                    <a:pt x="28" y="22"/>
                  </a:lnTo>
                  <a:lnTo>
                    <a:pt x="4" y="27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35" name="Freeform 241"/>
            <p:cNvSpPr>
              <a:spLocks/>
            </p:cNvSpPr>
            <p:nvPr/>
          </p:nvSpPr>
          <p:spPr bwMode="auto">
            <a:xfrm>
              <a:off x="4949" y="3646"/>
              <a:ext cx="29" cy="28"/>
            </a:xfrm>
            <a:custGeom>
              <a:avLst/>
              <a:gdLst>
                <a:gd name="T0" fmla="*/ 0 w 29"/>
                <a:gd name="T1" fmla="*/ 5 h 28"/>
                <a:gd name="T2" fmla="*/ 24 w 29"/>
                <a:gd name="T3" fmla="*/ 0 h 28"/>
                <a:gd name="T4" fmla="*/ 29 w 29"/>
                <a:gd name="T5" fmla="*/ 24 h 28"/>
                <a:gd name="T6" fmla="*/ 5 w 29"/>
                <a:gd name="T7" fmla="*/ 28 h 28"/>
                <a:gd name="T8" fmla="*/ 0 w 29"/>
                <a:gd name="T9" fmla="*/ 5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" h="28">
                  <a:moveTo>
                    <a:pt x="0" y="5"/>
                  </a:moveTo>
                  <a:lnTo>
                    <a:pt x="24" y="0"/>
                  </a:lnTo>
                  <a:lnTo>
                    <a:pt x="29" y="24"/>
                  </a:lnTo>
                  <a:lnTo>
                    <a:pt x="5" y="2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36" name="Freeform 242"/>
            <p:cNvSpPr>
              <a:spLocks/>
            </p:cNvSpPr>
            <p:nvPr/>
          </p:nvSpPr>
          <p:spPr bwMode="auto">
            <a:xfrm>
              <a:off x="4973" y="3641"/>
              <a:ext cx="29" cy="28"/>
            </a:xfrm>
            <a:custGeom>
              <a:avLst/>
              <a:gdLst>
                <a:gd name="T0" fmla="*/ 0 w 29"/>
                <a:gd name="T1" fmla="*/ 5 h 28"/>
                <a:gd name="T2" fmla="*/ 24 w 29"/>
                <a:gd name="T3" fmla="*/ 0 h 28"/>
                <a:gd name="T4" fmla="*/ 29 w 29"/>
                <a:gd name="T5" fmla="*/ 22 h 28"/>
                <a:gd name="T6" fmla="*/ 5 w 29"/>
                <a:gd name="T7" fmla="*/ 28 h 28"/>
                <a:gd name="T8" fmla="*/ 0 w 29"/>
                <a:gd name="T9" fmla="*/ 5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" h="28">
                  <a:moveTo>
                    <a:pt x="0" y="5"/>
                  </a:moveTo>
                  <a:lnTo>
                    <a:pt x="24" y="0"/>
                  </a:lnTo>
                  <a:lnTo>
                    <a:pt x="29" y="22"/>
                  </a:lnTo>
                  <a:lnTo>
                    <a:pt x="5" y="2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37" name="Freeform 243"/>
            <p:cNvSpPr>
              <a:spLocks/>
            </p:cNvSpPr>
            <p:nvPr/>
          </p:nvSpPr>
          <p:spPr bwMode="auto">
            <a:xfrm>
              <a:off x="4997" y="3628"/>
              <a:ext cx="52" cy="35"/>
            </a:xfrm>
            <a:custGeom>
              <a:avLst/>
              <a:gdLst>
                <a:gd name="T0" fmla="*/ 0 w 52"/>
                <a:gd name="T1" fmla="*/ 13 h 35"/>
                <a:gd name="T2" fmla="*/ 47 w 52"/>
                <a:gd name="T3" fmla="*/ 0 h 35"/>
                <a:gd name="T4" fmla="*/ 52 w 52"/>
                <a:gd name="T5" fmla="*/ 22 h 35"/>
                <a:gd name="T6" fmla="*/ 5 w 52"/>
                <a:gd name="T7" fmla="*/ 35 h 35"/>
                <a:gd name="T8" fmla="*/ 0 w 52"/>
                <a:gd name="T9" fmla="*/ 13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35">
                  <a:moveTo>
                    <a:pt x="0" y="13"/>
                  </a:moveTo>
                  <a:lnTo>
                    <a:pt x="47" y="0"/>
                  </a:lnTo>
                  <a:lnTo>
                    <a:pt x="52" y="22"/>
                  </a:lnTo>
                  <a:lnTo>
                    <a:pt x="5" y="3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38" name="Freeform 244"/>
            <p:cNvSpPr>
              <a:spLocks/>
            </p:cNvSpPr>
            <p:nvPr/>
          </p:nvSpPr>
          <p:spPr bwMode="auto">
            <a:xfrm>
              <a:off x="5043" y="3621"/>
              <a:ext cx="30" cy="29"/>
            </a:xfrm>
            <a:custGeom>
              <a:avLst/>
              <a:gdLst>
                <a:gd name="T0" fmla="*/ 0 w 30"/>
                <a:gd name="T1" fmla="*/ 7 h 29"/>
                <a:gd name="T2" fmla="*/ 24 w 30"/>
                <a:gd name="T3" fmla="*/ 0 h 29"/>
                <a:gd name="T4" fmla="*/ 30 w 30"/>
                <a:gd name="T5" fmla="*/ 22 h 29"/>
                <a:gd name="T6" fmla="*/ 6 w 30"/>
                <a:gd name="T7" fmla="*/ 29 h 29"/>
                <a:gd name="T8" fmla="*/ 0 w 30"/>
                <a:gd name="T9" fmla="*/ 7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29">
                  <a:moveTo>
                    <a:pt x="0" y="7"/>
                  </a:moveTo>
                  <a:lnTo>
                    <a:pt x="24" y="0"/>
                  </a:lnTo>
                  <a:lnTo>
                    <a:pt x="30" y="22"/>
                  </a:lnTo>
                  <a:lnTo>
                    <a:pt x="6" y="2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39" name="Freeform 245"/>
            <p:cNvSpPr>
              <a:spLocks/>
            </p:cNvSpPr>
            <p:nvPr/>
          </p:nvSpPr>
          <p:spPr bwMode="auto">
            <a:xfrm>
              <a:off x="5067" y="3613"/>
              <a:ext cx="30" cy="30"/>
            </a:xfrm>
            <a:custGeom>
              <a:avLst/>
              <a:gdLst>
                <a:gd name="T0" fmla="*/ 0 w 30"/>
                <a:gd name="T1" fmla="*/ 8 h 30"/>
                <a:gd name="T2" fmla="*/ 24 w 30"/>
                <a:gd name="T3" fmla="*/ 0 h 30"/>
                <a:gd name="T4" fmla="*/ 30 w 30"/>
                <a:gd name="T5" fmla="*/ 22 h 30"/>
                <a:gd name="T6" fmla="*/ 6 w 30"/>
                <a:gd name="T7" fmla="*/ 30 h 30"/>
                <a:gd name="T8" fmla="*/ 0 w 30"/>
                <a:gd name="T9" fmla="*/ 8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30">
                  <a:moveTo>
                    <a:pt x="0" y="8"/>
                  </a:moveTo>
                  <a:lnTo>
                    <a:pt x="24" y="0"/>
                  </a:lnTo>
                  <a:lnTo>
                    <a:pt x="30" y="22"/>
                  </a:lnTo>
                  <a:lnTo>
                    <a:pt x="6" y="3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40" name="Freeform 246"/>
            <p:cNvSpPr>
              <a:spLocks/>
            </p:cNvSpPr>
            <p:nvPr/>
          </p:nvSpPr>
          <p:spPr bwMode="auto">
            <a:xfrm>
              <a:off x="5090" y="3604"/>
              <a:ext cx="32" cy="31"/>
            </a:xfrm>
            <a:custGeom>
              <a:avLst/>
              <a:gdLst>
                <a:gd name="T0" fmla="*/ 0 w 32"/>
                <a:gd name="T1" fmla="*/ 10 h 31"/>
                <a:gd name="T2" fmla="*/ 24 w 32"/>
                <a:gd name="T3" fmla="*/ 0 h 31"/>
                <a:gd name="T4" fmla="*/ 32 w 32"/>
                <a:gd name="T5" fmla="*/ 21 h 31"/>
                <a:gd name="T6" fmla="*/ 8 w 32"/>
                <a:gd name="T7" fmla="*/ 31 h 31"/>
                <a:gd name="T8" fmla="*/ 0 w 32"/>
                <a:gd name="T9" fmla="*/ 1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" h="31">
                  <a:moveTo>
                    <a:pt x="0" y="10"/>
                  </a:moveTo>
                  <a:lnTo>
                    <a:pt x="24" y="0"/>
                  </a:lnTo>
                  <a:lnTo>
                    <a:pt x="32" y="21"/>
                  </a:lnTo>
                  <a:lnTo>
                    <a:pt x="8" y="3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41" name="Freeform 247"/>
            <p:cNvSpPr>
              <a:spLocks/>
            </p:cNvSpPr>
            <p:nvPr/>
          </p:nvSpPr>
          <p:spPr bwMode="auto">
            <a:xfrm>
              <a:off x="5114" y="3595"/>
              <a:ext cx="31" cy="30"/>
            </a:xfrm>
            <a:custGeom>
              <a:avLst/>
              <a:gdLst>
                <a:gd name="T0" fmla="*/ 0 w 31"/>
                <a:gd name="T1" fmla="*/ 9 h 30"/>
                <a:gd name="T2" fmla="*/ 23 w 31"/>
                <a:gd name="T3" fmla="*/ 0 h 30"/>
                <a:gd name="T4" fmla="*/ 31 w 31"/>
                <a:gd name="T5" fmla="*/ 21 h 30"/>
                <a:gd name="T6" fmla="*/ 8 w 31"/>
                <a:gd name="T7" fmla="*/ 30 h 30"/>
                <a:gd name="T8" fmla="*/ 0 w 31"/>
                <a:gd name="T9" fmla="*/ 9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30">
                  <a:moveTo>
                    <a:pt x="0" y="9"/>
                  </a:moveTo>
                  <a:lnTo>
                    <a:pt x="23" y="0"/>
                  </a:lnTo>
                  <a:lnTo>
                    <a:pt x="31" y="21"/>
                  </a:lnTo>
                  <a:lnTo>
                    <a:pt x="8" y="3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42" name="Freeform 248"/>
            <p:cNvSpPr>
              <a:spLocks/>
            </p:cNvSpPr>
            <p:nvPr/>
          </p:nvSpPr>
          <p:spPr bwMode="auto">
            <a:xfrm>
              <a:off x="5137" y="3573"/>
              <a:ext cx="57" cy="43"/>
            </a:xfrm>
            <a:custGeom>
              <a:avLst/>
              <a:gdLst>
                <a:gd name="T0" fmla="*/ 0 w 57"/>
                <a:gd name="T1" fmla="*/ 22 h 43"/>
                <a:gd name="T2" fmla="*/ 48 w 57"/>
                <a:gd name="T3" fmla="*/ 0 h 43"/>
                <a:gd name="T4" fmla="*/ 57 w 57"/>
                <a:gd name="T5" fmla="*/ 21 h 43"/>
                <a:gd name="T6" fmla="*/ 9 w 57"/>
                <a:gd name="T7" fmla="*/ 43 h 43"/>
                <a:gd name="T8" fmla="*/ 0 w 57"/>
                <a:gd name="T9" fmla="*/ 22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43">
                  <a:moveTo>
                    <a:pt x="0" y="22"/>
                  </a:moveTo>
                  <a:lnTo>
                    <a:pt x="48" y="0"/>
                  </a:lnTo>
                  <a:lnTo>
                    <a:pt x="57" y="21"/>
                  </a:lnTo>
                  <a:lnTo>
                    <a:pt x="9" y="43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43" name="Freeform 249"/>
            <p:cNvSpPr>
              <a:spLocks/>
            </p:cNvSpPr>
            <p:nvPr/>
          </p:nvSpPr>
          <p:spPr bwMode="auto">
            <a:xfrm>
              <a:off x="5185" y="3561"/>
              <a:ext cx="33" cy="33"/>
            </a:xfrm>
            <a:custGeom>
              <a:avLst/>
              <a:gdLst>
                <a:gd name="T0" fmla="*/ 0 w 33"/>
                <a:gd name="T1" fmla="*/ 12 h 33"/>
                <a:gd name="T2" fmla="*/ 24 w 33"/>
                <a:gd name="T3" fmla="*/ 0 h 33"/>
                <a:gd name="T4" fmla="*/ 33 w 33"/>
                <a:gd name="T5" fmla="*/ 21 h 33"/>
                <a:gd name="T6" fmla="*/ 9 w 33"/>
                <a:gd name="T7" fmla="*/ 33 h 33"/>
                <a:gd name="T8" fmla="*/ 0 w 33"/>
                <a:gd name="T9" fmla="*/ 12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33">
                  <a:moveTo>
                    <a:pt x="0" y="12"/>
                  </a:moveTo>
                  <a:lnTo>
                    <a:pt x="24" y="0"/>
                  </a:lnTo>
                  <a:lnTo>
                    <a:pt x="33" y="21"/>
                  </a:lnTo>
                  <a:lnTo>
                    <a:pt x="9" y="33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44" name="Freeform 250"/>
            <p:cNvSpPr>
              <a:spLocks/>
            </p:cNvSpPr>
            <p:nvPr/>
          </p:nvSpPr>
          <p:spPr bwMode="auto">
            <a:xfrm>
              <a:off x="5208" y="3549"/>
              <a:ext cx="33" cy="32"/>
            </a:xfrm>
            <a:custGeom>
              <a:avLst/>
              <a:gdLst>
                <a:gd name="T0" fmla="*/ 0 w 33"/>
                <a:gd name="T1" fmla="*/ 12 h 32"/>
                <a:gd name="T2" fmla="*/ 23 w 33"/>
                <a:gd name="T3" fmla="*/ 0 h 32"/>
                <a:gd name="T4" fmla="*/ 33 w 33"/>
                <a:gd name="T5" fmla="*/ 21 h 32"/>
                <a:gd name="T6" fmla="*/ 10 w 33"/>
                <a:gd name="T7" fmla="*/ 32 h 32"/>
                <a:gd name="T8" fmla="*/ 0 w 33"/>
                <a:gd name="T9" fmla="*/ 12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32">
                  <a:moveTo>
                    <a:pt x="0" y="12"/>
                  </a:moveTo>
                  <a:lnTo>
                    <a:pt x="23" y="0"/>
                  </a:lnTo>
                  <a:lnTo>
                    <a:pt x="33" y="21"/>
                  </a:lnTo>
                  <a:lnTo>
                    <a:pt x="10" y="3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45" name="Freeform 251"/>
            <p:cNvSpPr>
              <a:spLocks/>
            </p:cNvSpPr>
            <p:nvPr/>
          </p:nvSpPr>
          <p:spPr bwMode="auto">
            <a:xfrm>
              <a:off x="5231" y="3525"/>
              <a:ext cx="58" cy="45"/>
            </a:xfrm>
            <a:custGeom>
              <a:avLst/>
              <a:gdLst>
                <a:gd name="T0" fmla="*/ 0 w 58"/>
                <a:gd name="T1" fmla="*/ 24 h 45"/>
                <a:gd name="T2" fmla="*/ 48 w 58"/>
                <a:gd name="T3" fmla="*/ 0 h 45"/>
                <a:gd name="T4" fmla="*/ 58 w 58"/>
                <a:gd name="T5" fmla="*/ 21 h 45"/>
                <a:gd name="T6" fmla="*/ 10 w 58"/>
                <a:gd name="T7" fmla="*/ 45 h 45"/>
                <a:gd name="T8" fmla="*/ 0 w 58"/>
                <a:gd name="T9" fmla="*/ 24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" h="45">
                  <a:moveTo>
                    <a:pt x="0" y="24"/>
                  </a:moveTo>
                  <a:lnTo>
                    <a:pt x="48" y="0"/>
                  </a:lnTo>
                  <a:lnTo>
                    <a:pt x="58" y="21"/>
                  </a:lnTo>
                  <a:lnTo>
                    <a:pt x="10" y="45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46" name="Freeform 252"/>
            <p:cNvSpPr>
              <a:spLocks/>
            </p:cNvSpPr>
            <p:nvPr/>
          </p:nvSpPr>
          <p:spPr bwMode="auto">
            <a:xfrm>
              <a:off x="5280" y="3514"/>
              <a:ext cx="33" cy="33"/>
            </a:xfrm>
            <a:custGeom>
              <a:avLst/>
              <a:gdLst>
                <a:gd name="T0" fmla="*/ 0 w 33"/>
                <a:gd name="T1" fmla="*/ 11 h 33"/>
                <a:gd name="T2" fmla="*/ 24 w 33"/>
                <a:gd name="T3" fmla="*/ 0 h 33"/>
                <a:gd name="T4" fmla="*/ 33 w 33"/>
                <a:gd name="T5" fmla="*/ 21 h 33"/>
                <a:gd name="T6" fmla="*/ 9 w 33"/>
                <a:gd name="T7" fmla="*/ 33 h 33"/>
                <a:gd name="T8" fmla="*/ 0 w 33"/>
                <a:gd name="T9" fmla="*/ 11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33">
                  <a:moveTo>
                    <a:pt x="0" y="11"/>
                  </a:moveTo>
                  <a:lnTo>
                    <a:pt x="24" y="0"/>
                  </a:lnTo>
                  <a:lnTo>
                    <a:pt x="33" y="21"/>
                  </a:lnTo>
                  <a:lnTo>
                    <a:pt x="9" y="3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47" name="Freeform 253"/>
            <p:cNvSpPr>
              <a:spLocks/>
            </p:cNvSpPr>
            <p:nvPr/>
          </p:nvSpPr>
          <p:spPr bwMode="auto">
            <a:xfrm>
              <a:off x="5304" y="3503"/>
              <a:ext cx="32" cy="32"/>
            </a:xfrm>
            <a:custGeom>
              <a:avLst/>
              <a:gdLst>
                <a:gd name="T0" fmla="*/ 0 w 32"/>
                <a:gd name="T1" fmla="*/ 11 h 32"/>
                <a:gd name="T2" fmla="*/ 23 w 32"/>
                <a:gd name="T3" fmla="*/ 0 h 32"/>
                <a:gd name="T4" fmla="*/ 32 w 32"/>
                <a:gd name="T5" fmla="*/ 22 h 32"/>
                <a:gd name="T6" fmla="*/ 9 w 32"/>
                <a:gd name="T7" fmla="*/ 32 h 32"/>
                <a:gd name="T8" fmla="*/ 0 w 32"/>
                <a:gd name="T9" fmla="*/ 11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" h="32">
                  <a:moveTo>
                    <a:pt x="0" y="11"/>
                  </a:moveTo>
                  <a:lnTo>
                    <a:pt x="23" y="0"/>
                  </a:lnTo>
                  <a:lnTo>
                    <a:pt x="32" y="22"/>
                  </a:lnTo>
                  <a:lnTo>
                    <a:pt x="9" y="32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48" name="Freeform 254"/>
            <p:cNvSpPr>
              <a:spLocks/>
            </p:cNvSpPr>
            <p:nvPr/>
          </p:nvSpPr>
          <p:spPr bwMode="auto">
            <a:xfrm>
              <a:off x="5327" y="3492"/>
              <a:ext cx="33" cy="33"/>
            </a:xfrm>
            <a:custGeom>
              <a:avLst/>
              <a:gdLst>
                <a:gd name="T0" fmla="*/ 0 w 33"/>
                <a:gd name="T1" fmla="*/ 11 h 33"/>
                <a:gd name="T2" fmla="*/ 24 w 33"/>
                <a:gd name="T3" fmla="*/ 0 h 33"/>
                <a:gd name="T4" fmla="*/ 33 w 33"/>
                <a:gd name="T5" fmla="*/ 21 h 33"/>
                <a:gd name="T6" fmla="*/ 9 w 33"/>
                <a:gd name="T7" fmla="*/ 33 h 33"/>
                <a:gd name="T8" fmla="*/ 0 w 33"/>
                <a:gd name="T9" fmla="*/ 11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33">
                  <a:moveTo>
                    <a:pt x="0" y="11"/>
                  </a:moveTo>
                  <a:lnTo>
                    <a:pt x="24" y="0"/>
                  </a:lnTo>
                  <a:lnTo>
                    <a:pt x="33" y="21"/>
                  </a:lnTo>
                  <a:lnTo>
                    <a:pt x="9" y="3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49" name="Freeform 255"/>
            <p:cNvSpPr>
              <a:spLocks/>
            </p:cNvSpPr>
            <p:nvPr/>
          </p:nvSpPr>
          <p:spPr bwMode="auto">
            <a:xfrm>
              <a:off x="5350" y="3479"/>
              <a:ext cx="34" cy="33"/>
            </a:xfrm>
            <a:custGeom>
              <a:avLst/>
              <a:gdLst>
                <a:gd name="T0" fmla="*/ 0 w 34"/>
                <a:gd name="T1" fmla="*/ 13 h 33"/>
                <a:gd name="T2" fmla="*/ 24 w 34"/>
                <a:gd name="T3" fmla="*/ 0 h 33"/>
                <a:gd name="T4" fmla="*/ 34 w 34"/>
                <a:gd name="T5" fmla="*/ 21 h 33"/>
                <a:gd name="T6" fmla="*/ 10 w 34"/>
                <a:gd name="T7" fmla="*/ 33 h 33"/>
                <a:gd name="T8" fmla="*/ 0 w 34"/>
                <a:gd name="T9" fmla="*/ 1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" h="33">
                  <a:moveTo>
                    <a:pt x="0" y="13"/>
                  </a:moveTo>
                  <a:lnTo>
                    <a:pt x="24" y="0"/>
                  </a:lnTo>
                  <a:lnTo>
                    <a:pt x="34" y="21"/>
                  </a:lnTo>
                  <a:lnTo>
                    <a:pt x="10" y="3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50" name="Freeform 256"/>
            <p:cNvSpPr>
              <a:spLocks/>
            </p:cNvSpPr>
            <p:nvPr/>
          </p:nvSpPr>
          <p:spPr bwMode="auto">
            <a:xfrm>
              <a:off x="5374" y="3465"/>
              <a:ext cx="35" cy="35"/>
            </a:xfrm>
            <a:custGeom>
              <a:avLst/>
              <a:gdLst>
                <a:gd name="T0" fmla="*/ 0 w 35"/>
                <a:gd name="T1" fmla="*/ 14 h 35"/>
                <a:gd name="T2" fmla="*/ 24 w 35"/>
                <a:gd name="T3" fmla="*/ 0 h 35"/>
                <a:gd name="T4" fmla="*/ 35 w 35"/>
                <a:gd name="T5" fmla="*/ 20 h 35"/>
                <a:gd name="T6" fmla="*/ 11 w 35"/>
                <a:gd name="T7" fmla="*/ 35 h 35"/>
                <a:gd name="T8" fmla="*/ 0 w 35"/>
                <a:gd name="T9" fmla="*/ 14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" h="35">
                  <a:moveTo>
                    <a:pt x="0" y="14"/>
                  </a:moveTo>
                  <a:lnTo>
                    <a:pt x="24" y="0"/>
                  </a:lnTo>
                  <a:lnTo>
                    <a:pt x="35" y="20"/>
                  </a:lnTo>
                  <a:lnTo>
                    <a:pt x="11" y="35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51" name="Freeform 257"/>
            <p:cNvSpPr>
              <a:spLocks/>
            </p:cNvSpPr>
            <p:nvPr/>
          </p:nvSpPr>
          <p:spPr bwMode="auto">
            <a:xfrm>
              <a:off x="5397" y="3452"/>
              <a:ext cx="35" cy="33"/>
            </a:xfrm>
            <a:custGeom>
              <a:avLst/>
              <a:gdLst>
                <a:gd name="T0" fmla="*/ 0 w 35"/>
                <a:gd name="T1" fmla="*/ 14 h 33"/>
                <a:gd name="T2" fmla="*/ 23 w 35"/>
                <a:gd name="T3" fmla="*/ 0 h 33"/>
                <a:gd name="T4" fmla="*/ 35 w 35"/>
                <a:gd name="T5" fmla="*/ 19 h 33"/>
                <a:gd name="T6" fmla="*/ 12 w 35"/>
                <a:gd name="T7" fmla="*/ 33 h 33"/>
                <a:gd name="T8" fmla="*/ 0 w 35"/>
                <a:gd name="T9" fmla="*/ 14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" h="33">
                  <a:moveTo>
                    <a:pt x="0" y="14"/>
                  </a:moveTo>
                  <a:lnTo>
                    <a:pt x="23" y="0"/>
                  </a:lnTo>
                  <a:lnTo>
                    <a:pt x="35" y="19"/>
                  </a:lnTo>
                  <a:lnTo>
                    <a:pt x="12" y="3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52" name="Freeform 258"/>
            <p:cNvSpPr>
              <a:spLocks/>
            </p:cNvSpPr>
            <p:nvPr/>
          </p:nvSpPr>
          <p:spPr bwMode="auto">
            <a:xfrm>
              <a:off x="5420" y="3434"/>
              <a:ext cx="37" cy="36"/>
            </a:xfrm>
            <a:custGeom>
              <a:avLst/>
              <a:gdLst>
                <a:gd name="T0" fmla="*/ 0 w 37"/>
                <a:gd name="T1" fmla="*/ 18 h 36"/>
                <a:gd name="T2" fmla="*/ 24 w 37"/>
                <a:gd name="T3" fmla="*/ 0 h 36"/>
                <a:gd name="T4" fmla="*/ 37 w 37"/>
                <a:gd name="T5" fmla="*/ 19 h 36"/>
                <a:gd name="T6" fmla="*/ 13 w 37"/>
                <a:gd name="T7" fmla="*/ 36 h 36"/>
                <a:gd name="T8" fmla="*/ 0 w 37"/>
                <a:gd name="T9" fmla="*/ 18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36">
                  <a:moveTo>
                    <a:pt x="0" y="18"/>
                  </a:moveTo>
                  <a:lnTo>
                    <a:pt x="24" y="0"/>
                  </a:lnTo>
                  <a:lnTo>
                    <a:pt x="37" y="19"/>
                  </a:lnTo>
                  <a:lnTo>
                    <a:pt x="13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53" name="Freeform 259"/>
            <p:cNvSpPr>
              <a:spLocks/>
            </p:cNvSpPr>
            <p:nvPr/>
          </p:nvSpPr>
          <p:spPr bwMode="auto">
            <a:xfrm>
              <a:off x="5444" y="3426"/>
              <a:ext cx="26" cy="27"/>
            </a:xfrm>
            <a:custGeom>
              <a:avLst/>
              <a:gdLst>
                <a:gd name="T0" fmla="*/ 0 w 26"/>
                <a:gd name="T1" fmla="*/ 8 h 27"/>
                <a:gd name="T2" fmla="*/ 12 w 26"/>
                <a:gd name="T3" fmla="*/ 0 h 27"/>
                <a:gd name="T4" fmla="*/ 26 w 26"/>
                <a:gd name="T5" fmla="*/ 19 h 27"/>
                <a:gd name="T6" fmla="*/ 13 w 26"/>
                <a:gd name="T7" fmla="*/ 27 h 27"/>
                <a:gd name="T8" fmla="*/ 0 w 26"/>
                <a:gd name="T9" fmla="*/ 8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27">
                  <a:moveTo>
                    <a:pt x="0" y="8"/>
                  </a:moveTo>
                  <a:lnTo>
                    <a:pt x="12" y="0"/>
                  </a:lnTo>
                  <a:lnTo>
                    <a:pt x="26" y="19"/>
                  </a:lnTo>
                  <a:lnTo>
                    <a:pt x="13" y="27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54" name="Freeform 260"/>
            <p:cNvSpPr>
              <a:spLocks/>
            </p:cNvSpPr>
            <p:nvPr/>
          </p:nvSpPr>
          <p:spPr bwMode="auto">
            <a:xfrm>
              <a:off x="5456" y="3416"/>
              <a:ext cx="26" cy="28"/>
            </a:xfrm>
            <a:custGeom>
              <a:avLst/>
              <a:gdLst>
                <a:gd name="T0" fmla="*/ 0 w 26"/>
                <a:gd name="T1" fmla="*/ 11 h 28"/>
                <a:gd name="T2" fmla="*/ 11 w 26"/>
                <a:gd name="T3" fmla="*/ 0 h 28"/>
                <a:gd name="T4" fmla="*/ 26 w 26"/>
                <a:gd name="T5" fmla="*/ 17 h 28"/>
                <a:gd name="T6" fmla="*/ 15 w 26"/>
                <a:gd name="T7" fmla="*/ 28 h 28"/>
                <a:gd name="T8" fmla="*/ 0 w 26"/>
                <a:gd name="T9" fmla="*/ 11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28">
                  <a:moveTo>
                    <a:pt x="0" y="11"/>
                  </a:moveTo>
                  <a:lnTo>
                    <a:pt x="11" y="0"/>
                  </a:lnTo>
                  <a:lnTo>
                    <a:pt x="26" y="17"/>
                  </a:lnTo>
                  <a:lnTo>
                    <a:pt x="15" y="28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55" name="Freeform 261"/>
            <p:cNvSpPr>
              <a:spLocks/>
            </p:cNvSpPr>
            <p:nvPr/>
          </p:nvSpPr>
          <p:spPr bwMode="auto">
            <a:xfrm>
              <a:off x="5466" y="3405"/>
              <a:ext cx="28" cy="27"/>
            </a:xfrm>
            <a:custGeom>
              <a:avLst/>
              <a:gdLst>
                <a:gd name="T0" fmla="*/ 0 w 28"/>
                <a:gd name="T1" fmla="*/ 11 h 27"/>
                <a:gd name="T2" fmla="*/ 12 w 28"/>
                <a:gd name="T3" fmla="*/ 0 h 27"/>
                <a:gd name="T4" fmla="*/ 28 w 28"/>
                <a:gd name="T5" fmla="*/ 16 h 27"/>
                <a:gd name="T6" fmla="*/ 16 w 28"/>
                <a:gd name="T7" fmla="*/ 27 h 27"/>
                <a:gd name="T8" fmla="*/ 0 w 28"/>
                <a:gd name="T9" fmla="*/ 11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27">
                  <a:moveTo>
                    <a:pt x="0" y="11"/>
                  </a:moveTo>
                  <a:lnTo>
                    <a:pt x="12" y="0"/>
                  </a:lnTo>
                  <a:lnTo>
                    <a:pt x="28" y="16"/>
                  </a:lnTo>
                  <a:lnTo>
                    <a:pt x="16" y="27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56" name="Freeform 262"/>
            <p:cNvSpPr>
              <a:spLocks/>
            </p:cNvSpPr>
            <p:nvPr/>
          </p:nvSpPr>
          <p:spPr bwMode="auto">
            <a:xfrm>
              <a:off x="5479" y="3393"/>
              <a:ext cx="27" cy="29"/>
            </a:xfrm>
            <a:custGeom>
              <a:avLst/>
              <a:gdLst>
                <a:gd name="T0" fmla="*/ 0 w 27"/>
                <a:gd name="T1" fmla="*/ 12 h 29"/>
                <a:gd name="T2" fmla="*/ 12 w 27"/>
                <a:gd name="T3" fmla="*/ 0 h 29"/>
                <a:gd name="T4" fmla="*/ 27 w 27"/>
                <a:gd name="T5" fmla="*/ 17 h 29"/>
                <a:gd name="T6" fmla="*/ 15 w 27"/>
                <a:gd name="T7" fmla="*/ 29 h 29"/>
                <a:gd name="T8" fmla="*/ 0 w 27"/>
                <a:gd name="T9" fmla="*/ 12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29">
                  <a:moveTo>
                    <a:pt x="0" y="12"/>
                  </a:moveTo>
                  <a:lnTo>
                    <a:pt x="12" y="0"/>
                  </a:lnTo>
                  <a:lnTo>
                    <a:pt x="27" y="17"/>
                  </a:lnTo>
                  <a:lnTo>
                    <a:pt x="15" y="29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57" name="Freeform 263"/>
            <p:cNvSpPr>
              <a:spLocks/>
            </p:cNvSpPr>
            <p:nvPr/>
          </p:nvSpPr>
          <p:spPr bwMode="auto">
            <a:xfrm>
              <a:off x="5490" y="3369"/>
              <a:ext cx="40" cy="40"/>
            </a:xfrm>
            <a:custGeom>
              <a:avLst/>
              <a:gdLst>
                <a:gd name="T0" fmla="*/ 0 w 40"/>
                <a:gd name="T1" fmla="*/ 25 h 40"/>
                <a:gd name="T2" fmla="*/ 23 w 40"/>
                <a:gd name="T3" fmla="*/ 0 h 40"/>
                <a:gd name="T4" fmla="*/ 40 w 40"/>
                <a:gd name="T5" fmla="*/ 15 h 40"/>
                <a:gd name="T6" fmla="*/ 17 w 40"/>
                <a:gd name="T7" fmla="*/ 40 h 40"/>
                <a:gd name="T8" fmla="*/ 0 w 40"/>
                <a:gd name="T9" fmla="*/ 25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" h="40">
                  <a:moveTo>
                    <a:pt x="0" y="25"/>
                  </a:moveTo>
                  <a:lnTo>
                    <a:pt x="23" y="0"/>
                  </a:lnTo>
                  <a:lnTo>
                    <a:pt x="40" y="15"/>
                  </a:lnTo>
                  <a:lnTo>
                    <a:pt x="17" y="4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58" name="Freeform 264"/>
            <p:cNvSpPr>
              <a:spLocks/>
            </p:cNvSpPr>
            <p:nvPr/>
          </p:nvSpPr>
          <p:spPr bwMode="auto">
            <a:xfrm>
              <a:off x="5513" y="3341"/>
              <a:ext cx="41" cy="43"/>
            </a:xfrm>
            <a:custGeom>
              <a:avLst/>
              <a:gdLst>
                <a:gd name="T0" fmla="*/ 0 w 41"/>
                <a:gd name="T1" fmla="*/ 28 h 43"/>
                <a:gd name="T2" fmla="*/ 24 w 41"/>
                <a:gd name="T3" fmla="*/ 0 h 43"/>
                <a:gd name="T4" fmla="*/ 41 w 41"/>
                <a:gd name="T5" fmla="*/ 16 h 43"/>
                <a:gd name="T6" fmla="*/ 17 w 41"/>
                <a:gd name="T7" fmla="*/ 43 h 43"/>
                <a:gd name="T8" fmla="*/ 0 w 41"/>
                <a:gd name="T9" fmla="*/ 28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3">
                  <a:moveTo>
                    <a:pt x="0" y="28"/>
                  </a:moveTo>
                  <a:lnTo>
                    <a:pt x="24" y="0"/>
                  </a:lnTo>
                  <a:lnTo>
                    <a:pt x="41" y="16"/>
                  </a:lnTo>
                  <a:lnTo>
                    <a:pt x="17" y="43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59" name="Freeform 265"/>
            <p:cNvSpPr>
              <a:spLocks/>
            </p:cNvSpPr>
            <p:nvPr/>
          </p:nvSpPr>
          <p:spPr bwMode="auto">
            <a:xfrm>
              <a:off x="5536" y="3311"/>
              <a:ext cx="42" cy="45"/>
            </a:xfrm>
            <a:custGeom>
              <a:avLst/>
              <a:gdLst>
                <a:gd name="T0" fmla="*/ 0 w 42"/>
                <a:gd name="T1" fmla="*/ 30 h 45"/>
                <a:gd name="T2" fmla="*/ 24 w 42"/>
                <a:gd name="T3" fmla="*/ 0 h 45"/>
                <a:gd name="T4" fmla="*/ 42 w 42"/>
                <a:gd name="T5" fmla="*/ 15 h 45"/>
                <a:gd name="T6" fmla="*/ 18 w 42"/>
                <a:gd name="T7" fmla="*/ 45 h 45"/>
                <a:gd name="T8" fmla="*/ 0 w 42"/>
                <a:gd name="T9" fmla="*/ 30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45">
                  <a:moveTo>
                    <a:pt x="0" y="30"/>
                  </a:moveTo>
                  <a:lnTo>
                    <a:pt x="24" y="0"/>
                  </a:lnTo>
                  <a:lnTo>
                    <a:pt x="42" y="15"/>
                  </a:lnTo>
                  <a:lnTo>
                    <a:pt x="18" y="45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60" name="Freeform 266"/>
            <p:cNvSpPr>
              <a:spLocks/>
            </p:cNvSpPr>
            <p:nvPr/>
          </p:nvSpPr>
          <p:spPr bwMode="auto">
            <a:xfrm>
              <a:off x="5560" y="3297"/>
              <a:ext cx="30" cy="29"/>
            </a:xfrm>
            <a:custGeom>
              <a:avLst/>
              <a:gdLst>
                <a:gd name="T0" fmla="*/ 0 w 30"/>
                <a:gd name="T1" fmla="*/ 15 h 29"/>
                <a:gd name="T2" fmla="*/ 12 w 30"/>
                <a:gd name="T3" fmla="*/ 0 h 29"/>
                <a:gd name="T4" fmla="*/ 30 w 30"/>
                <a:gd name="T5" fmla="*/ 13 h 29"/>
                <a:gd name="T6" fmla="*/ 18 w 30"/>
                <a:gd name="T7" fmla="*/ 29 h 29"/>
                <a:gd name="T8" fmla="*/ 0 w 30"/>
                <a:gd name="T9" fmla="*/ 15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29">
                  <a:moveTo>
                    <a:pt x="0" y="15"/>
                  </a:moveTo>
                  <a:lnTo>
                    <a:pt x="12" y="0"/>
                  </a:lnTo>
                  <a:lnTo>
                    <a:pt x="30" y="13"/>
                  </a:lnTo>
                  <a:lnTo>
                    <a:pt x="18" y="29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61" name="Freeform 267"/>
            <p:cNvSpPr>
              <a:spLocks/>
            </p:cNvSpPr>
            <p:nvPr/>
          </p:nvSpPr>
          <p:spPr bwMode="auto">
            <a:xfrm>
              <a:off x="5572" y="3280"/>
              <a:ext cx="30" cy="30"/>
            </a:xfrm>
            <a:custGeom>
              <a:avLst/>
              <a:gdLst>
                <a:gd name="T0" fmla="*/ 0 w 30"/>
                <a:gd name="T1" fmla="*/ 16 h 30"/>
                <a:gd name="T2" fmla="*/ 12 w 30"/>
                <a:gd name="T3" fmla="*/ 0 h 30"/>
                <a:gd name="T4" fmla="*/ 30 w 30"/>
                <a:gd name="T5" fmla="*/ 14 h 30"/>
                <a:gd name="T6" fmla="*/ 18 w 30"/>
                <a:gd name="T7" fmla="*/ 30 h 30"/>
                <a:gd name="T8" fmla="*/ 0 w 30"/>
                <a:gd name="T9" fmla="*/ 16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30">
                  <a:moveTo>
                    <a:pt x="0" y="16"/>
                  </a:moveTo>
                  <a:lnTo>
                    <a:pt x="12" y="0"/>
                  </a:lnTo>
                  <a:lnTo>
                    <a:pt x="30" y="14"/>
                  </a:lnTo>
                  <a:lnTo>
                    <a:pt x="18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62" name="Freeform 268"/>
            <p:cNvSpPr>
              <a:spLocks/>
            </p:cNvSpPr>
            <p:nvPr/>
          </p:nvSpPr>
          <p:spPr bwMode="auto">
            <a:xfrm>
              <a:off x="5584" y="3246"/>
              <a:ext cx="42" cy="47"/>
            </a:xfrm>
            <a:custGeom>
              <a:avLst/>
              <a:gdLst>
                <a:gd name="T0" fmla="*/ 0 w 42"/>
                <a:gd name="T1" fmla="*/ 35 h 47"/>
                <a:gd name="T2" fmla="*/ 23 w 42"/>
                <a:gd name="T3" fmla="*/ 0 h 47"/>
                <a:gd name="T4" fmla="*/ 42 w 42"/>
                <a:gd name="T5" fmla="*/ 13 h 47"/>
                <a:gd name="T6" fmla="*/ 19 w 42"/>
                <a:gd name="T7" fmla="*/ 47 h 47"/>
                <a:gd name="T8" fmla="*/ 0 w 42"/>
                <a:gd name="T9" fmla="*/ 35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47">
                  <a:moveTo>
                    <a:pt x="0" y="35"/>
                  </a:moveTo>
                  <a:lnTo>
                    <a:pt x="23" y="0"/>
                  </a:lnTo>
                  <a:lnTo>
                    <a:pt x="42" y="13"/>
                  </a:lnTo>
                  <a:lnTo>
                    <a:pt x="19" y="47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63" name="Freeform 269"/>
            <p:cNvSpPr>
              <a:spLocks/>
            </p:cNvSpPr>
            <p:nvPr/>
          </p:nvSpPr>
          <p:spPr bwMode="auto">
            <a:xfrm>
              <a:off x="5607" y="3211"/>
              <a:ext cx="43" cy="48"/>
            </a:xfrm>
            <a:custGeom>
              <a:avLst/>
              <a:gdLst>
                <a:gd name="T0" fmla="*/ 0 w 43"/>
                <a:gd name="T1" fmla="*/ 35 h 48"/>
                <a:gd name="T2" fmla="*/ 24 w 43"/>
                <a:gd name="T3" fmla="*/ 0 h 48"/>
                <a:gd name="T4" fmla="*/ 43 w 43"/>
                <a:gd name="T5" fmla="*/ 12 h 48"/>
                <a:gd name="T6" fmla="*/ 19 w 43"/>
                <a:gd name="T7" fmla="*/ 48 h 48"/>
                <a:gd name="T8" fmla="*/ 0 w 43"/>
                <a:gd name="T9" fmla="*/ 35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48">
                  <a:moveTo>
                    <a:pt x="0" y="35"/>
                  </a:moveTo>
                  <a:lnTo>
                    <a:pt x="24" y="0"/>
                  </a:lnTo>
                  <a:lnTo>
                    <a:pt x="43" y="12"/>
                  </a:lnTo>
                  <a:lnTo>
                    <a:pt x="19" y="4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64" name="Freeform 270"/>
            <p:cNvSpPr>
              <a:spLocks/>
            </p:cNvSpPr>
            <p:nvPr/>
          </p:nvSpPr>
          <p:spPr bwMode="auto">
            <a:xfrm>
              <a:off x="5631" y="3179"/>
              <a:ext cx="41" cy="45"/>
            </a:xfrm>
            <a:custGeom>
              <a:avLst/>
              <a:gdLst>
                <a:gd name="T0" fmla="*/ 0 w 41"/>
                <a:gd name="T1" fmla="*/ 32 h 45"/>
                <a:gd name="T2" fmla="*/ 22 w 41"/>
                <a:gd name="T3" fmla="*/ 0 h 45"/>
                <a:gd name="T4" fmla="*/ 41 w 41"/>
                <a:gd name="T5" fmla="*/ 13 h 45"/>
                <a:gd name="T6" fmla="*/ 19 w 41"/>
                <a:gd name="T7" fmla="*/ 45 h 45"/>
                <a:gd name="T8" fmla="*/ 0 w 41"/>
                <a:gd name="T9" fmla="*/ 32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5">
                  <a:moveTo>
                    <a:pt x="0" y="32"/>
                  </a:moveTo>
                  <a:lnTo>
                    <a:pt x="22" y="0"/>
                  </a:lnTo>
                  <a:lnTo>
                    <a:pt x="41" y="13"/>
                  </a:lnTo>
                  <a:lnTo>
                    <a:pt x="19" y="4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65" name="Freeform 271"/>
            <p:cNvSpPr>
              <a:spLocks/>
            </p:cNvSpPr>
            <p:nvPr/>
          </p:nvSpPr>
          <p:spPr bwMode="auto">
            <a:xfrm>
              <a:off x="5655" y="3107"/>
              <a:ext cx="66" cy="82"/>
            </a:xfrm>
            <a:custGeom>
              <a:avLst/>
              <a:gdLst>
                <a:gd name="T0" fmla="*/ 0 w 66"/>
                <a:gd name="T1" fmla="*/ 69 h 82"/>
                <a:gd name="T2" fmla="*/ 47 w 66"/>
                <a:gd name="T3" fmla="*/ 0 h 82"/>
                <a:gd name="T4" fmla="*/ 66 w 66"/>
                <a:gd name="T5" fmla="*/ 13 h 82"/>
                <a:gd name="T6" fmla="*/ 19 w 66"/>
                <a:gd name="T7" fmla="*/ 82 h 82"/>
                <a:gd name="T8" fmla="*/ 0 w 66"/>
                <a:gd name="T9" fmla="*/ 69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6" h="82">
                  <a:moveTo>
                    <a:pt x="0" y="69"/>
                  </a:moveTo>
                  <a:lnTo>
                    <a:pt x="47" y="0"/>
                  </a:lnTo>
                  <a:lnTo>
                    <a:pt x="66" y="13"/>
                  </a:lnTo>
                  <a:lnTo>
                    <a:pt x="19" y="82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66" name="Freeform 272"/>
            <p:cNvSpPr>
              <a:spLocks/>
            </p:cNvSpPr>
            <p:nvPr/>
          </p:nvSpPr>
          <p:spPr bwMode="auto">
            <a:xfrm>
              <a:off x="5702" y="3043"/>
              <a:ext cx="64" cy="77"/>
            </a:xfrm>
            <a:custGeom>
              <a:avLst/>
              <a:gdLst>
                <a:gd name="T0" fmla="*/ 0 w 64"/>
                <a:gd name="T1" fmla="*/ 64 h 77"/>
                <a:gd name="T2" fmla="*/ 44 w 64"/>
                <a:gd name="T3" fmla="*/ 0 h 77"/>
                <a:gd name="T4" fmla="*/ 64 w 64"/>
                <a:gd name="T5" fmla="*/ 13 h 77"/>
                <a:gd name="T6" fmla="*/ 19 w 64"/>
                <a:gd name="T7" fmla="*/ 77 h 77"/>
                <a:gd name="T8" fmla="*/ 0 w 64"/>
                <a:gd name="T9" fmla="*/ 64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" h="77">
                  <a:moveTo>
                    <a:pt x="0" y="64"/>
                  </a:moveTo>
                  <a:lnTo>
                    <a:pt x="44" y="0"/>
                  </a:lnTo>
                  <a:lnTo>
                    <a:pt x="64" y="13"/>
                  </a:lnTo>
                  <a:lnTo>
                    <a:pt x="19" y="7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67" name="Rectangle 273"/>
            <p:cNvSpPr>
              <a:spLocks noChangeArrowheads="1"/>
            </p:cNvSpPr>
            <p:nvPr/>
          </p:nvSpPr>
          <p:spPr bwMode="auto">
            <a:xfrm>
              <a:off x="728" y="3657"/>
              <a:ext cx="242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600" b="0">
                  <a:solidFill>
                    <a:srgbClr val="000000"/>
                  </a:solidFill>
                </a:rPr>
                <a:t>0%</a:t>
              </a:r>
              <a:endParaRPr lang="de-DE"/>
            </a:p>
          </p:txBody>
        </p:sp>
        <p:sp>
          <p:nvSpPr>
            <p:cNvPr id="80968" name="Rectangle 274"/>
            <p:cNvSpPr>
              <a:spLocks noChangeArrowheads="1"/>
            </p:cNvSpPr>
            <p:nvPr/>
          </p:nvSpPr>
          <p:spPr bwMode="auto">
            <a:xfrm>
              <a:off x="657" y="3383"/>
              <a:ext cx="313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600" b="0">
                  <a:solidFill>
                    <a:srgbClr val="000000"/>
                  </a:solidFill>
                </a:rPr>
                <a:t>10%</a:t>
              </a:r>
              <a:endParaRPr lang="de-DE"/>
            </a:p>
          </p:txBody>
        </p:sp>
        <p:sp>
          <p:nvSpPr>
            <p:cNvPr id="80969" name="Rectangle 275"/>
            <p:cNvSpPr>
              <a:spLocks noChangeArrowheads="1"/>
            </p:cNvSpPr>
            <p:nvPr/>
          </p:nvSpPr>
          <p:spPr bwMode="auto">
            <a:xfrm>
              <a:off x="657" y="3111"/>
              <a:ext cx="313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600" b="0">
                  <a:solidFill>
                    <a:srgbClr val="000000"/>
                  </a:solidFill>
                </a:rPr>
                <a:t>20%</a:t>
              </a:r>
              <a:endParaRPr lang="de-DE"/>
            </a:p>
          </p:txBody>
        </p:sp>
        <p:sp>
          <p:nvSpPr>
            <p:cNvPr id="80970" name="Rectangle 276"/>
            <p:cNvSpPr>
              <a:spLocks noChangeArrowheads="1"/>
            </p:cNvSpPr>
            <p:nvPr/>
          </p:nvSpPr>
          <p:spPr bwMode="auto">
            <a:xfrm>
              <a:off x="657" y="2837"/>
              <a:ext cx="313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600" b="0">
                  <a:solidFill>
                    <a:srgbClr val="000000"/>
                  </a:solidFill>
                </a:rPr>
                <a:t>30%</a:t>
              </a:r>
              <a:endParaRPr lang="de-DE"/>
            </a:p>
          </p:txBody>
        </p:sp>
        <p:sp>
          <p:nvSpPr>
            <p:cNvPr id="80971" name="Rectangle 277"/>
            <p:cNvSpPr>
              <a:spLocks noChangeArrowheads="1"/>
            </p:cNvSpPr>
            <p:nvPr/>
          </p:nvSpPr>
          <p:spPr bwMode="auto">
            <a:xfrm>
              <a:off x="657" y="2564"/>
              <a:ext cx="313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600" b="0">
                  <a:solidFill>
                    <a:srgbClr val="000000"/>
                  </a:solidFill>
                </a:rPr>
                <a:t>40%</a:t>
              </a:r>
              <a:endParaRPr lang="de-DE"/>
            </a:p>
          </p:txBody>
        </p:sp>
        <p:sp>
          <p:nvSpPr>
            <p:cNvPr id="80972" name="Rectangle 278"/>
            <p:cNvSpPr>
              <a:spLocks noChangeArrowheads="1"/>
            </p:cNvSpPr>
            <p:nvPr/>
          </p:nvSpPr>
          <p:spPr bwMode="auto">
            <a:xfrm>
              <a:off x="657" y="2291"/>
              <a:ext cx="313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600" b="0">
                  <a:solidFill>
                    <a:srgbClr val="000000"/>
                  </a:solidFill>
                </a:rPr>
                <a:t>50%</a:t>
              </a:r>
              <a:endParaRPr lang="de-DE"/>
            </a:p>
          </p:txBody>
        </p:sp>
        <p:sp>
          <p:nvSpPr>
            <p:cNvPr id="80973" name="Rectangle 279"/>
            <p:cNvSpPr>
              <a:spLocks noChangeArrowheads="1"/>
            </p:cNvSpPr>
            <p:nvPr/>
          </p:nvSpPr>
          <p:spPr bwMode="auto">
            <a:xfrm>
              <a:off x="657" y="2017"/>
              <a:ext cx="313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600" b="0">
                  <a:solidFill>
                    <a:srgbClr val="000000"/>
                  </a:solidFill>
                </a:rPr>
                <a:t>60%</a:t>
              </a:r>
              <a:endParaRPr lang="de-DE"/>
            </a:p>
          </p:txBody>
        </p:sp>
        <p:sp>
          <p:nvSpPr>
            <p:cNvPr id="80974" name="Rectangle 280"/>
            <p:cNvSpPr>
              <a:spLocks noChangeArrowheads="1"/>
            </p:cNvSpPr>
            <p:nvPr/>
          </p:nvSpPr>
          <p:spPr bwMode="auto">
            <a:xfrm>
              <a:off x="657" y="1744"/>
              <a:ext cx="313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600" b="0">
                  <a:solidFill>
                    <a:srgbClr val="000000"/>
                  </a:solidFill>
                </a:rPr>
                <a:t>70%</a:t>
              </a:r>
              <a:endParaRPr lang="de-DE"/>
            </a:p>
          </p:txBody>
        </p:sp>
        <p:sp>
          <p:nvSpPr>
            <p:cNvPr id="80975" name="Rectangle 281"/>
            <p:cNvSpPr>
              <a:spLocks noChangeArrowheads="1"/>
            </p:cNvSpPr>
            <p:nvPr/>
          </p:nvSpPr>
          <p:spPr bwMode="auto">
            <a:xfrm>
              <a:off x="657" y="1470"/>
              <a:ext cx="313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600" b="0">
                  <a:solidFill>
                    <a:srgbClr val="000000"/>
                  </a:solidFill>
                </a:rPr>
                <a:t>80%</a:t>
              </a:r>
              <a:endParaRPr lang="de-DE"/>
            </a:p>
          </p:txBody>
        </p:sp>
        <p:sp>
          <p:nvSpPr>
            <p:cNvPr id="80976" name="Rectangle 282"/>
            <p:cNvSpPr>
              <a:spLocks noChangeArrowheads="1"/>
            </p:cNvSpPr>
            <p:nvPr/>
          </p:nvSpPr>
          <p:spPr bwMode="auto">
            <a:xfrm>
              <a:off x="657" y="1197"/>
              <a:ext cx="313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600" b="0">
                  <a:solidFill>
                    <a:srgbClr val="000000"/>
                  </a:solidFill>
                </a:rPr>
                <a:t>90%</a:t>
              </a:r>
              <a:endParaRPr lang="de-DE"/>
            </a:p>
          </p:txBody>
        </p:sp>
        <p:sp>
          <p:nvSpPr>
            <p:cNvPr id="80977" name="Rectangle 283"/>
            <p:cNvSpPr>
              <a:spLocks noChangeArrowheads="1"/>
            </p:cNvSpPr>
            <p:nvPr/>
          </p:nvSpPr>
          <p:spPr bwMode="auto">
            <a:xfrm>
              <a:off x="586" y="924"/>
              <a:ext cx="38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600" b="0">
                  <a:solidFill>
                    <a:srgbClr val="000000"/>
                  </a:solidFill>
                </a:rPr>
                <a:t>100%</a:t>
              </a:r>
              <a:endParaRPr lang="de-DE"/>
            </a:p>
          </p:txBody>
        </p:sp>
        <p:sp>
          <p:nvSpPr>
            <p:cNvPr id="80978" name="Rectangle 284"/>
            <p:cNvSpPr>
              <a:spLocks noChangeArrowheads="1"/>
            </p:cNvSpPr>
            <p:nvPr/>
          </p:nvSpPr>
          <p:spPr bwMode="auto">
            <a:xfrm>
              <a:off x="974" y="3841"/>
              <a:ext cx="128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600" b="0">
                  <a:solidFill>
                    <a:srgbClr val="000000"/>
                  </a:solidFill>
                </a:rPr>
                <a:t>0</a:t>
              </a:r>
              <a:endParaRPr lang="de-DE"/>
            </a:p>
          </p:txBody>
        </p:sp>
        <p:sp>
          <p:nvSpPr>
            <p:cNvPr id="80979" name="Rectangle 285"/>
            <p:cNvSpPr>
              <a:spLocks noChangeArrowheads="1"/>
            </p:cNvSpPr>
            <p:nvPr/>
          </p:nvSpPr>
          <p:spPr bwMode="auto">
            <a:xfrm>
              <a:off x="1298" y="3841"/>
              <a:ext cx="27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600" b="0">
                  <a:solidFill>
                    <a:srgbClr val="000000"/>
                  </a:solidFill>
                </a:rPr>
                <a:t>100</a:t>
              </a:r>
              <a:endParaRPr lang="de-DE"/>
            </a:p>
          </p:txBody>
        </p:sp>
        <p:sp>
          <p:nvSpPr>
            <p:cNvPr id="80980" name="Rectangle 286"/>
            <p:cNvSpPr>
              <a:spLocks noChangeArrowheads="1"/>
            </p:cNvSpPr>
            <p:nvPr/>
          </p:nvSpPr>
          <p:spPr bwMode="auto">
            <a:xfrm>
              <a:off x="1695" y="3841"/>
              <a:ext cx="27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600" b="0">
                  <a:solidFill>
                    <a:srgbClr val="000000"/>
                  </a:solidFill>
                </a:rPr>
                <a:t>200</a:t>
              </a:r>
              <a:endParaRPr lang="de-DE"/>
            </a:p>
          </p:txBody>
        </p:sp>
        <p:sp>
          <p:nvSpPr>
            <p:cNvPr id="80981" name="Rectangle 287"/>
            <p:cNvSpPr>
              <a:spLocks noChangeArrowheads="1"/>
            </p:cNvSpPr>
            <p:nvPr/>
          </p:nvSpPr>
          <p:spPr bwMode="auto">
            <a:xfrm>
              <a:off x="2090" y="3841"/>
              <a:ext cx="27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600" b="0">
                  <a:solidFill>
                    <a:srgbClr val="000000"/>
                  </a:solidFill>
                </a:rPr>
                <a:t>300</a:t>
              </a:r>
              <a:endParaRPr lang="de-DE"/>
            </a:p>
          </p:txBody>
        </p:sp>
        <p:sp>
          <p:nvSpPr>
            <p:cNvPr id="80982" name="Rectangle 288"/>
            <p:cNvSpPr>
              <a:spLocks noChangeArrowheads="1"/>
            </p:cNvSpPr>
            <p:nvPr/>
          </p:nvSpPr>
          <p:spPr bwMode="auto">
            <a:xfrm>
              <a:off x="2487" y="3841"/>
              <a:ext cx="27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600" b="0">
                  <a:solidFill>
                    <a:srgbClr val="000000"/>
                  </a:solidFill>
                </a:rPr>
                <a:t>400</a:t>
              </a:r>
              <a:endParaRPr lang="de-DE"/>
            </a:p>
          </p:txBody>
        </p:sp>
        <p:sp>
          <p:nvSpPr>
            <p:cNvPr id="80983" name="Rectangle 289"/>
            <p:cNvSpPr>
              <a:spLocks noChangeArrowheads="1"/>
            </p:cNvSpPr>
            <p:nvPr/>
          </p:nvSpPr>
          <p:spPr bwMode="auto">
            <a:xfrm>
              <a:off x="2882" y="3841"/>
              <a:ext cx="27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600" b="0">
                  <a:solidFill>
                    <a:srgbClr val="000000"/>
                  </a:solidFill>
                </a:rPr>
                <a:t>500</a:t>
              </a:r>
              <a:endParaRPr lang="de-DE"/>
            </a:p>
          </p:txBody>
        </p:sp>
        <p:sp>
          <p:nvSpPr>
            <p:cNvPr id="80984" name="Rectangle 290"/>
            <p:cNvSpPr>
              <a:spLocks noChangeArrowheads="1"/>
            </p:cNvSpPr>
            <p:nvPr/>
          </p:nvSpPr>
          <p:spPr bwMode="auto">
            <a:xfrm>
              <a:off x="3278" y="3841"/>
              <a:ext cx="27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600" b="0">
                  <a:solidFill>
                    <a:srgbClr val="000000"/>
                  </a:solidFill>
                </a:rPr>
                <a:t>600</a:t>
              </a:r>
              <a:endParaRPr lang="de-DE"/>
            </a:p>
          </p:txBody>
        </p:sp>
        <p:sp>
          <p:nvSpPr>
            <p:cNvPr id="80985" name="Rectangle 291"/>
            <p:cNvSpPr>
              <a:spLocks noChangeArrowheads="1"/>
            </p:cNvSpPr>
            <p:nvPr/>
          </p:nvSpPr>
          <p:spPr bwMode="auto">
            <a:xfrm>
              <a:off x="3674" y="3841"/>
              <a:ext cx="27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600" b="0">
                  <a:solidFill>
                    <a:srgbClr val="000000"/>
                  </a:solidFill>
                </a:rPr>
                <a:t>700</a:t>
              </a:r>
              <a:endParaRPr lang="de-DE"/>
            </a:p>
          </p:txBody>
        </p:sp>
        <p:sp>
          <p:nvSpPr>
            <p:cNvPr id="80986" name="Rectangle 292"/>
            <p:cNvSpPr>
              <a:spLocks noChangeArrowheads="1"/>
            </p:cNvSpPr>
            <p:nvPr/>
          </p:nvSpPr>
          <p:spPr bwMode="auto">
            <a:xfrm>
              <a:off x="4069" y="3841"/>
              <a:ext cx="27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600" b="0">
                  <a:solidFill>
                    <a:srgbClr val="000000"/>
                  </a:solidFill>
                </a:rPr>
                <a:t>800</a:t>
              </a:r>
              <a:endParaRPr lang="de-DE"/>
            </a:p>
          </p:txBody>
        </p:sp>
        <p:sp>
          <p:nvSpPr>
            <p:cNvPr id="80987" name="Rectangle 293"/>
            <p:cNvSpPr>
              <a:spLocks noChangeArrowheads="1"/>
            </p:cNvSpPr>
            <p:nvPr/>
          </p:nvSpPr>
          <p:spPr bwMode="auto">
            <a:xfrm>
              <a:off x="4466" y="3841"/>
              <a:ext cx="27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600" b="0">
                  <a:solidFill>
                    <a:srgbClr val="000000"/>
                  </a:solidFill>
                </a:rPr>
                <a:t>900</a:t>
              </a:r>
              <a:endParaRPr lang="de-DE"/>
            </a:p>
          </p:txBody>
        </p:sp>
        <p:sp>
          <p:nvSpPr>
            <p:cNvPr id="80988" name="Rectangle 294"/>
            <p:cNvSpPr>
              <a:spLocks noChangeArrowheads="1"/>
            </p:cNvSpPr>
            <p:nvPr/>
          </p:nvSpPr>
          <p:spPr bwMode="auto">
            <a:xfrm>
              <a:off x="4826" y="3841"/>
              <a:ext cx="341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600" b="0">
                  <a:solidFill>
                    <a:srgbClr val="000000"/>
                  </a:solidFill>
                </a:rPr>
                <a:t>1000</a:t>
              </a:r>
              <a:endParaRPr lang="de-DE"/>
            </a:p>
          </p:txBody>
        </p:sp>
        <p:sp>
          <p:nvSpPr>
            <p:cNvPr id="80989" name="Rectangle 295"/>
            <p:cNvSpPr>
              <a:spLocks noChangeArrowheads="1"/>
            </p:cNvSpPr>
            <p:nvPr/>
          </p:nvSpPr>
          <p:spPr bwMode="auto">
            <a:xfrm>
              <a:off x="5222" y="3841"/>
              <a:ext cx="341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600" b="0">
                  <a:solidFill>
                    <a:srgbClr val="000000"/>
                  </a:solidFill>
                </a:rPr>
                <a:t>1100</a:t>
              </a:r>
              <a:endParaRPr lang="de-DE"/>
            </a:p>
          </p:txBody>
        </p:sp>
        <p:sp>
          <p:nvSpPr>
            <p:cNvPr id="80990" name="Rectangle 296"/>
            <p:cNvSpPr>
              <a:spLocks noChangeArrowheads="1"/>
            </p:cNvSpPr>
            <p:nvPr/>
          </p:nvSpPr>
          <p:spPr bwMode="auto">
            <a:xfrm>
              <a:off x="5618" y="3841"/>
              <a:ext cx="341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600" b="0">
                  <a:solidFill>
                    <a:srgbClr val="000000"/>
                  </a:solidFill>
                </a:rPr>
                <a:t>1200</a:t>
              </a:r>
              <a:endParaRPr lang="de-DE"/>
            </a:p>
          </p:txBody>
        </p:sp>
        <p:sp>
          <p:nvSpPr>
            <p:cNvPr id="80991" name="Rectangle 297"/>
            <p:cNvSpPr>
              <a:spLocks noChangeArrowheads="1"/>
            </p:cNvSpPr>
            <p:nvPr/>
          </p:nvSpPr>
          <p:spPr bwMode="auto">
            <a:xfrm>
              <a:off x="2197" y="4060"/>
              <a:ext cx="203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2000">
                  <a:solidFill>
                    <a:srgbClr val="000000"/>
                  </a:solidFill>
                </a:rPr>
                <a:t>               DC link voltage  U</a:t>
              </a:r>
              <a:endParaRPr lang="de-DE"/>
            </a:p>
          </p:txBody>
        </p:sp>
        <p:sp>
          <p:nvSpPr>
            <p:cNvPr id="80992" name="Rectangle 298"/>
            <p:cNvSpPr>
              <a:spLocks noChangeArrowheads="1"/>
            </p:cNvSpPr>
            <p:nvPr/>
          </p:nvSpPr>
          <p:spPr bwMode="auto">
            <a:xfrm>
              <a:off x="4233" y="4141"/>
              <a:ext cx="18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300">
                  <a:solidFill>
                    <a:srgbClr val="000000"/>
                  </a:solidFill>
                </a:rPr>
                <a:t>d  </a:t>
              </a:r>
              <a:endParaRPr lang="de-DE"/>
            </a:p>
          </p:txBody>
        </p:sp>
        <p:sp>
          <p:nvSpPr>
            <p:cNvPr id="80993" name="Rectangle 299"/>
            <p:cNvSpPr>
              <a:spLocks noChangeArrowheads="1"/>
            </p:cNvSpPr>
            <p:nvPr/>
          </p:nvSpPr>
          <p:spPr bwMode="auto">
            <a:xfrm>
              <a:off x="4357" y="4060"/>
              <a:ext cx="290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2000">
                  <a:solidFill>
                    <a:srgbClr val="000000"/>
                  </a:solidFill>
                </a:rPr>
                <a:t>[V]</a:t>
              </a:r>
              <a:endParaRPr lang="de-DE"/>
            </a:p>
          </p:txBody>
        </p:sp>
        <p:sp>
          <p:nvSpPr>
            <p:cNvPr id="80994" name="Rectangle 300"/>
            <p:cNvSpPr>
              <a:spLocks noChangeArrowheads="1"/>
            </p:cNvSpPr>
            <p:nvPr/>
          </p:nvSpPr>
          <p:spPr bwMode="auto">
            <a:xfrm rot="-5400000">
              <a:off x="-827" y="2234"/>
              <a:ext cx="256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2000">
                  <a:solidFill>
                    <a:srgbClr val="000000"/>
                  </a:solidFill>
                </a:rPr>
                <a:t>likelyhood  to fail within 20 years </a:t>
              </a:r>
              <a:endParaRPr lang="de-DE"/>
            </a:p>
          </p:txBody>
        </p:sp>
        <p:grpSp>
          <p:nvGrpSpPr>
            <p:cNvPr id="80995" name="Group 303"/>
            <p:cNvGrpSpPr>
              <a:grpSpLocks/>
            </p:cNvGrpSpPr>
            <p:nvPr/>
          </p:nvGrpSpPr>
          <p:grpSpPr bwMode="auto">
            <a:xfrm>
              <a:off x="1028" y="1027"/>
              <a:ext cx="2818" cy="1088"/>
              <a:chOff x="1028" y="1027"/>
              <a:chExt cx="2818" cy="1088"/>
            </a:xfrm>
          </p:grpSpPr>
          <p:sp>
            <p:nvSpPr>
              <p:cNvPr id="81303" name="Rectangle 301"/>
              <p:cNvSpPr>
                <a:spLocks noChangeArrowheads="1"/>
              </p:cNvSpPr>
              <p:nvPr/>
            </p:nvSpPr>
            <p:spPr bwMode="auto">
              <a:xfrm>
                <a:off x="1028" y="1027"/>
                <a:ext cx="2818" cy="10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04" name="Rectangle 302"/>
              <p:cNvSpPr>
                <a:spLocks noChangeArrowheads="1"/>
              </p:cNvSpPr>
              <p:nvPr/>
            </p:nvSpPr>
            <p:spPr bwMode="auto">
              <a:xfrm>
                <a:off x="1028" y="1027"/>
                <a:ext cx="2818" cy="1088"/>
              </a:xfrm>
              <a:prstGeom prst="rect">
                <a:avLst/>
              </a:prstGeom>
              <a:noFill/>
              <a:ln w="6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0996" name="Line 304"/>
            <p:cNvSpPr>
              <a:spLocks noChangeShapeType="1"/>
            </p:cNvSpPr>
            <p:nvPr/>
          </p:nvSpPr>
          <p:spPr bwMode="auto">
            <a:xfrm>
              <a:off x="1458" y="1444"/>
              <a:ext cx="0" cy="18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97" name="Line 305"/>
            <p:cNvSpPr>
              <a:spLocks noChangeShapeType="1"/>
            </p:cNvSpPr>
            <p:nvPr/>
          </p:nvSpPr>
          <p:spPr bwMode="auto">
            <a:xfrm flipV="1">
              <a:off x="1458" y="1094"/>
              <a:ext cx="0" cy="19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98" name="Line 306"/>
            <p:cNvSpPr>
              <a:spLocks noChangeShapeType="1"/>
            </p:cNvSpPr>
            <p:nvPr/>
          </p:nvSpPr>
          <p:spPr bwMode="auto">
            <a:xfrm flipH="1">
              <a:off x="1200" y="1371"/>
              <a:ext cx="17" cy="0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0999" name="Line 307"/>
            <p:cNvSpPr>
              <a:spLocks noChangeShapeType="1"/>
            </p:cNvSpPr>
            <p:nvPr/>
          </p:nvSpPr>
          <p:spPr bwMode="auto">
            <a:xfrm>
              <a:off x="1650" y="1212"/>
              <a:ext cx="63" cy="129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00" name="Line 308"/>
            <p:cNvSpPr>
              <a:spLocks noChangeShapeType="1"/>
            </p:cNvSpPr>
            <p:nvPr/>
          </p:nvSpPr>
          <p:spPr bwMode="auto">
            <a:xfrm flipV="1">
              <a:off x="1571" y="1216"/>
              <a:ext cx="72" cy="125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01" name="Line 309"/>
            <p:cNvSpPr>
              <a:spLocks noChangeShapeType="1"/>
            </p:cNvSpPr>
            <p:nvPr/>
          </p:nvSpPr>
          <p:spPr bwMode="auto">
            <a:xfrm flipH="1">
              <a:off x="1571" y="1345"/>
              <a:ext cx="142" cy="0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02" name="Line 310"/>
            <p:cNvSpPr>
              <a:spLocks noChangeShapeType="1"/>
            </p:cNvSpPr>
            <p:nvPr/>
          </p:nvSpPr>
          <p:spPr bwMode="auto">
            <a:xfrm flipH="1">
              <a:off x="1582" y="1212"/>
              <a:ext cx="124" cy="0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03" name="Line 311"/>
            <p:cNvSpPr>
              <a:spLocks noChangeShapeType="1"/>
            </p:cNvSpPr>
            <p:nvPr/>
          </p:nvSpPr>
          <p:spPr bwMode="auto">
            <a:xfrm>
              <a:off x="1647" y="1146"/>
              <a:ext cx="0" cy="268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04" name="Line 312"/>
            <p:cNvSpPr>
              <a:spLocks noChangeShapeType="1"/>
            </p:cNvSpPr>
            <p:nvPr/>
          </p:nvSpPr>
          <p:spPr bwMode="auto">
            <a:xfrm>
              <a:off x="1458" y="1142"/>
              <a:ext cx="185" cy="1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05" name="Line 313"/>
            <p:cNvSpPr>
              <a:spLocks noChangeShapeType="1"/>
            </p:cNvSpPr>
            <p:nvPr/>
          </p:nvSpPr>
          <p:spPr bwMode="auto">
            <a:xfrm>
              <a:off x="1462" y="1414"/>
              <a:ext cx="185" cy="1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06" name="Line 314"/>
            <p:cNvSpPr>
              <a:spLocks noChangeShapeType="1"/>
            </p:cNvSpPr>
            <p:nvPr/>
          </p:nvSpPr>
          <p:spPr bwMode="auto">
            <a:xfrm>
              <a:off x="1462" y="1113"/>
              <a:ext cx="0" cy="73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007" name="Group 317"/>
            <p:cNvGrpSpPr>
              <a:grpSpLocks/>
            </p:cNvGrpSpPr>
            <p:nvPr/>
          </p:nvGrpSpPr>
          <p:grpSpPr bwMode="auto">
            <a:xfrm>
              <a:off x="1448" y="1131"/>
              <a:ext cx="24" cy="26"/>
              <a:chOff x="1448" y="1131"/>
              <a:chExt cx="24" cy="26"/>
            </a:xfrm>
          </p:grpSpPr>
          <p:sp>
            <p:nvSpPr>
              <p:cNvPr id="81301" name="Oval 315"/>
              <p:cNvSpPr>
                <a:spLocks noChangeArrowheads="1"/>
              </p:cNvSpPr>
              <p:nvPr/>
            </p:nvSpPr>
            <p:spPr bwMode="auto">
              <a:xfrm>
                <a:off x="1448" y="1131"/>
                <a:ext cx="24" cy="2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02" name="Oval 316"/>
              <p:cNvSpPr>
                <a:spLocks noChangeArrowheads="1"/>
              </p:cNvSpPr>
              <p:nvPr/>
            </p:nvSpPr>
            <p:spPr bwMode="auto">
              <a:xfrm>
                <a:off x="1448" y="1131"/>
                <a:ext cx="24" cy="26"/>
              </a:xfrm>
              <a:prstGeom prst="ellipse">
                <a:avLst/>
              </a:prstGeom>
              <a:noFill/>
              <a:ln w="12" cap="rnd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008" name="Line 318"/>
            <p:cNvSpPr>
              <a:spLocks noChangeShapeType="1"/>
            </p:cNvSpPr>
            <p:nvPr/>
          </p:nvSpPr>
          <p:spPr bwMode="auto">
            <a:xfrm>
              <a:off x="1462" y="1371"/>
              <a:ext cx="0" cy="73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009" name="Group 321"/>
            <p:cNvGrpSpPr>
              <a:grpSpLocks/>
            </p:cNvGrpSpPr>
            <p:nvPr/>
          </p:nvGrpSpPr>
          <p:grpSpPr bwMode="auto">
            <a:xfrm>
              <a:off x="1448" y="1399"/>
              <a:ext cx="24" cy="26"/>
              <a:chOff x="1448" y="1399"/>
              <a:chExt cx="24" cy="26"/>
            </a:xfrm>
          </p:grpSpPr>
          <p:sp>
            <p:nvSpPr>
              <p:cNvPr id="81299" name="Oval 319"/>
              <p:cNvSpPr>
                <a:spLocks noChangeArrowheads="1"/>
              </p:cNvSpPr>
              <p:nvPr/>
            </p:nvSpPr>
            <p:spPr bwMode="auto">
              <a:xfrm>
                <a:off x="1448" y="1399"/>
                <a:ext cx="24" cy="2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300" name="Oval 320"/>
              <p:cNvSpPr>
                <a:spLocks noChangeArrowheads="1"/>
              </p:cNvSpPr>
              <p:nvPr/>
            </p:nvSpPr>
            <p:spPr bwMode="auto">
              <a:xfrm>
                <a:off x="1448" y="1399"/>
                <a:ext cx="24" cy="26"/>
              </a:xfrm>
              <a:prstGeom prst="ellipse">
                <a:avLst/>
              </a:prstGeom>
              <a:noFill/>
              <a:ln w="12" cap="rnd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010" name="Line 322"/>
            <p:cNvSpPr>
              <a:spLocks noChangeShapeType="1"/>
            </p:cNvSpPr>
            <p:nvPr/>
          </p:nvSpPr>
          <p:spPr bwMode="auto">
            <a:xfrm>
              <a:off x="1217" y="1371"/>
              <a:ext cx="69" cy="0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11" name="Line 323"/>
            <p:cNvSpPr>
              <a:spLocks noChangeShapeType="1"/>
            </p:cNvSpPr>
            <p:nvPr/>
          </p:nvSpPr>
          <p:spPr bwMode="auto">
            <a:xfrm>
              <a:off x="1286" y="1201"/>
              <a:ext cx="0" cy="170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12" name="Line 324"/>
            <p:cNvSpPr>
              <a:spLocks noChangeShapeType="1"/>
            </p:cNvSpPr>
            <p:nvPr/>
          </p:nvSpPr>
          <p:spPr bwMode="auto">
            <a:xfrm>
              <a:off x="1310" y="1201"/>
              <a:ext cx="1" cy="170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13" name="Line 325"/>
            <p:cNvSpPr>
              <a:spLocks noChangeShapeType="1"/>
            </p:cNvSpPr>
            <p:nvPr/>
          </p:nvSpPr>
          <p:spPr bwMode="auto">
            <a:xfrm flipH="1">
              <a:off x="1314" y="1186"/>
              <a:ext cx="144" cy="48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14" name="Line 326"/>
            <p:cNvSpPr>
              <a:spLocks noChangeShapeType="1"/>
            </p:cNvSpPr>
            <p:nvPr/>
          </p:nvSpPr>
          <p:spPr bwMode="auto">
            <a:xfrm flipH="1" flipV="1">
              <a:off x="1314" y="1319"/>
              <a:ext cx="148" cy="52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015" name="Group 329"/>
            <p:cNvGrpSpPr>
              <a:grpSpLocks/>
            </p:cNvGrpSpPr>
            <p:nvPr/>
          </p:nvGrpSpPr>
          <p:grpSpPr bwMode="auto">
            <a:xfrm>
              <a:off x="1338" y="1311"/>
              <a:ext cx="48" cy="34"/>
              <a:chOff x="1338" y="1311"/>
              <a:chExt cx="48" cy="34"/>
            </a:xfrm>
          </p:grpSpPr>
          <p:sp>
            <p:nvSpPr>
              <p:cNvPr id="81297" name="Freeform 327"/>
              <p:cNvSpPr>
                <a:spLocks/>
              </p:cNvSpPr>
              <p:nvPr/>
            </p:nvSpPr>
            <p:spPr bwMode="auto">
              <a:xfrm>
                <a:off x="1338" y="1311"/>
                <a:ext cx="48" cy="34"/>
              </a:xfrm>
              <a:custGeom>
                <a:avLst/>
                <a:gdLst>
                  <a:gd name="T0" fmla="*/ 10 w 48"/>
                  <a:gd name="T1" fmla="*/ 0 h 34"/>
                  <a:gd name="T2" fmla="*/ 0 w 48"/>
                  <a:gd name="T3" fmla="*/ 34 h 34"/>
                  <a:gd name="T4" fmla="*/ 48 w 48"/>
                  <a:gd name="T5" fmla="*/ 34 h 34"/>
                  <a:gd name="T6" fmla="*/ 10 w 48"/>
                  <a:gd name="T7" fmla="*/ 0 h 3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34">
                    <a:moveTo>
                      <a:pt x="10" y="0"/>
                    </a:moveTo>
                    <a:lnTo>
                      <a:pt x="0" y="34"/>
                    </a:lnTo>
                    <a:lnTo>
                      <a:pt x="48" y="34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98" name="Freeform 328"/>
              <p:cNvSpPr>
                <a:spLocks/>
              </p:cNvSpPr>
              <p:nvPr/>
            </p:nvSpPr>
            <p:spPr bwMode="auto">
              <a:xfrm>
                <a:off x="1338" y="1311"/>
                <a:ext cx="48" cy="34"/>
              </a:xfrm>
              <a:custGeom>
                <a:avLst/>
                <a:gdLst>
                  <a:gd name="T0" fmla="*/ 10 w 48"/>
                  <a:gd name="T1" fmla="*/ 0 h 34"/>
                  <a:gd name="T2" fmla="*/ 0 w 48"/>
                  <a:gd name="T3" fmla="*/ 34 h 34"/>
                  <a:gd name="T4" fmla="*/ 48 w 48"/>
                  <a:gd name="T5" fmla="*/ 34 h 34"/>
                  <a:gd name="T6" fmla="*/ 10 w 48"/>
                  <a:gd name="T7" fmla="*/ 0 h 3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34">
                    <a:moveTo>
                      <a:pt x="10" y="0"/>
                    </a:moveTo>
                    <a:lnTo>
                      <a:pt x="0" y="34"/>
                    </a:lnTo>
                    <a:lnTo>
                      <a:pt x="48" y="34"/>
                    </a:lnTo>
                    <a:lnTo>
                      <a:pt x="10" y="0"/>
                    </a:lnTo>
                    <a:close/>
                  </a:path>
                </a:pathLst>
              </a:custGeom>
              <a:noFill/>
              <a:ln w="12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016" name="Line 330"/>
            <p:cNvSpPr>
              <a:spLocks noChangeShapeType="1"/>
            </p:cNvSpPr>
            <p:nvPr/>
          </p:nvSpPr>
          <p:spPr bwMode="auto">
            <a:xfrm>
              <a:off x="1458" y="1996"/>
              <a:ext cx="0" cy="18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17" name="Line 331"/>
            <p:cNvSpPr>
              <a:spLocks noChangeShapeType="1"/>
            </p:cNvSpPr>
            <p:nvPr/>
          </p:nvSpPr>
          <p:spPr bwMode="auto">
            <a:xfrm flipV="1">
              <a:off x="1458" y="1646"/>
              <a:ext cx="0" cy="18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18" name="Line 332"/>
            <p:cNvSpPr>
              <a:spLocks noChangeShapeType="1"/>
            </p:cNvSpPr>
            <p:nvPr/>
          </p:nvSpPr>
          <p:spPr bwMode="auto">
            <a:xfrm flipH="1">
              <a:off x="1200" y="1922"/>
              <a:ext cx="17" cy="1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19" name="Line 333"/>
            <p:cNvSpPr>
              <a:spLocks noChangeShapeType="1"/>
            </p:cNvSpPr>
            <p:nvPr/>
          </p:nvSpPr>
          <p:spPr bwMode="auto">
            <a:xfrm>
              <a:off x="1650" y="1763"/>
              <a:ext cx="63" cy="129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20" name="Line 334"/>
            <p:cNvSpPr>
              <a:spLocks noChangeShapeType="1"/>
            </p:cNvSpPr>
            <p:nvPr/>
          </p:nvSpPr>
          <p:spPr bwMode="auto">
            <a:xfrm flipV="1">
              <a:off x="1571" y="1767"/>
              <a:ext cx="72" cy="125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21" name="Line 335"/>
            <p:cNvSpPr>
              <a:spLocks noChangeShapeType="1"/>
            </p:cNvSpPr>
            <p:nvPr/>
          </p:nvSpPr>
          <p:spPr bwMode="auto">
            <a:xfrm flipH="1">
              <a:off x="1571" y="1896"/>
              <a:ext cx="142" cy="1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22" name="Line 336"/>
            <p:cNvSpPr>
              <a:spLocks noChangeShapeType="1"/>
            </p:cNvSpPr>
            <p:nvPr/>
          </p:nvSpPr>
          <p:spPr bwMode="auto">
            <a:xfrm flipH="1">
              <a:off x="1582" y="1763"/>
              <a:ext cx="124" cy="1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23" name="Line 337"/>
            <p:cNvSpPr>
              <a:spLocks noChangeShapeType="1"/>
            </p:cNvSpPr>
            <p:nvPr/>
          </p:nvSpPr>
          <p:spPr bwMode="auto">
            <a:xfrm>
              <a:off x="1647" y="1698"/>
              <a:ext cx="0" cy="268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24" name="Line 338"/>
            <p:cNvSpPr>
              <a:spLocks noChangeShapeType="1"/>
            </p:cNvSpPr>
            <p:nvPr/>
          </p:nvSpPr>
          <p:spPr bwMode="auto">
            <a:xfrm>
              <a:off x="1458" y="1694"/>
              <a:ext cx="185" cy="0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25" name="Line 339"/>
            <p:cNvSpPr>
              <a:spLocks noChangeShapeType="1"/>
            </p:cNvSpPr>
            <p:nvPr/>
          </p:nvSpPr>
          <p:spPr bwMode="auto">
            <a:xfrm>
              <a:off x="1462" y="1966"/>
              <a:ext cx="185" cy="1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26" name="Line 340"/>
            <p:cNvSpPr>
              <a:spLocks noChangeShapeType="1"/>
            </p:cNvSpPr>
            <p:nvPr/>
          </p:nvSpPr>
          <p:spPr bwMode="auto">
            <a:xfrm>
              <a:off x="1462" y="1664"/>
              <a:ext cx="0" cy="73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027" name="Group 343"/>
            <p:cNvGrpSpPr>
              <a:grpSpLocks/>
            </p:cNvGrpSpPr>
            <p:nvPr/>
          </p:nvGrpSpPr>
          <p:grpSpPr bwMode="auto">
            <a:xfrm>
              <a:off x="1448" y="1683"/>
              <a:ext cx="24" cy="26"/>
              <a:chOff x="1448" y="1683"/>
              <a:chExt cx="24" cy="26"/>
            </a:xfrm>
          </p:grpSpPr>
          <p:sp>
            <p:nvSpPr>
              <p:cNvPr id="81295" name="Oval 341"/>
              <p:cNvSpPr>
                <a:spLocks noChangeArrowheads="1"/>
              </p:cNvSpPr>
              <p:nvPr/>
            </p:nvSpPr>
            <p:spPr bwMode="auto">
              <a:xfrm>
                <a:off x="1448" y="1683"/>
                <a:ext cx="24" cy="2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96" name="Oval 342"/>
              <p:cNvSpPr>
                <a:spLocks noChangeArrowheads="1"/>
              </p:cNvSpPr>
              <p:nvPr/>
            </p:nvSpPr>
            <p:spPr bwMode="auto">
              <a:xfrm>
                <a:off x="1448" y="1683"/>
                <a:ext cx="24" cy="26"/>
              </a:xfrm>
              <a:prstGeom prst="ellipse">
                <a:avLst/>
              </a:prstGeom>
              <a:noFill/>
              <a:ln w="12" cap="rnd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028" name="Line 344"/>
            <p:cNvSpPr>
              <a:spLocks noChangeShapeType="1"/>
            </p:cNvSpPr>
            <p:nvPr/>
          </p:nvSpPr>
          <p:spPr bwMode="auto">
            <a:xfrm>
              <a:off x="1462" y="1922"/>
              <a:ext cx="0" cy="74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029" name="Group 347"/>
            <p:cNvGrpSpPr>
              <a:grpSpLocks/>
            </p:cNvGrpSpPr>
            <p:nvPr/>
          </p:nvGrpSpPr>
          <p:grpSpPr bwMode="auto">
            <a:xfrm>
              <a:off x="1448" y="1951"/>
              <a:ext cx="24" cy="26"/>
              <a:chOff x="1448" y="1951"/>
              <a:chExt cx="24" cy="26"/>
            </a:xfrm>
          </p:grpSpPr>
          <p:sp>
            <p:nvSpPr>
              <p:cNvPr id="81293" name="Oval 345"/>
              <p:cNvSpPr>
                <a:spLocks noChangeArrowheads="1"/>
              </p:cNvSpPr>
              <p:nvPr/>
            </p:nvSpPr>
            <p:spPr bwMode="auto">
              <a:xfrm>
                <a:off x="1448" y="1951"/>
                <a:ext cx="24" cy="2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94" name="Oval 346"/>
              <p:cNvSpPr>
                <a:spLocks noChangeArrowheads="1"/>
              </p:cNvSpPr>
              <p:nvPr/>
            </p:nvSpPr>
            <p:spPr bwMode="auto">
              <a:xfrm>
                <a:off x="1448" y="1951"/>
                <a:ext cx="24" cy="26"/>
              </a:xfrm>
              <a:prstGeom prst="ellipse">
                <a:avLst/>
              </a:prstGeom>
              <a:noFill/>
              <a:ln w="12" cap="rnd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030" name="Line 348"/>
            <p:cNvSpPr>
              <a:spLocks noChangeShapeType="1"/>
            </p:cNvSpPr>
            <p:nvPr/>
          </p:nvSpPr>
          <p:spPr bwMode="auto">
            <a:xfrm>
              <a:off x="1217" y="1922"/>
              <a:ext cx="69" cy="1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31" name="Line 349"/>
            <p:cNvSpPr>
              <a:spLocks noChangeShapeType="1"/>
            </p:cNvSpPr>
            <p:nvPr/>
          </p:nvSpPr>
          <p:spPr bwMode="auto">
            <a:xfrm>
              <a:off x="1286" y="1753"/>
              <a:ext cx="0" cy="169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32" name="Line 350"/>
            <p:cNvSpPr>
              <a:spLocks noChangeShapeType="1"/>
            </p:cNvSpPr>
            <p:nvPr/>
          </p:nvSpPr>
          <p:spPr bwMode="auto">
            <a:xfrm>
              <a:off x="1310" y="1753"/>
              <a:ext cx="1" cy="169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33" name="Line 351"/>
            <p:cNvSpPr>
              <a:spLocks noChangeShapeType="1"/>
            </p:cNvSpPr>
            <p:nvPr/>
          </p:nvSpPr>
          <p:spPr bwMode="auto">
            <a:xfrm flipH="1">
              <a:off x="1314" y="1737"/>
              <a:ext cx="144" cy="48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34" name="Line 352"/>
            <p:cNvSpPr>
              <a:spLocks noChangeShapeType="1"/>
            </p:cNvSpPr>
            <p:nvPr/>
          </p:nvSpPr>
          <p:spPr bwMode="auto">
            <a:xfrm flipH="1" flipV="1">
              <a:off x="1314" y="1870"/>
              <a:ext cx="148" cy="52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035" name="Group 355"/>
            <p:cNvGrpSpPr>
              <a:grpSpLocks/>
            </p:cNvGrpSpPr>
            <p:nvPr/>
          </p:nvGrpSpPr>
          <p:grpSpPr bwMode="auto">
            <a:xfrm>
              <a:off x="1338" y="1863"/>
              <a:ext cx="48" cy="33"/>
              <a:chOff x="1338" y="1863"/>
              <a:chExt cx="48" cy="33"/>
            </a:xfrm>
          </p:grpSpPr>
          <p:sp>
            <p:nvSpPr>
              <p:cNvPr id="81291" name="Freeform 353"/>
              <p:cNvSpPr>
                <a:spLocks/>
              </p:cNvSpPr>
              <p:nvPr/>
            </p:nvSpPr>
            <p:spPr bwMode="auto">
              <a:xfrm>
                <a:off x="1338" y="1863"/>
                <a:ext cx="48" cy="33"/>
              </a:xfrm>
              <a:custGeom>
                <a:avLst/>
                <a:gdLst>
                  <a:gd name="T0" fmla="*/ 10 w 48"/>
                  <a:gd name="T1" fmla="*/ 0 h 33"/>
                  <a:gd name="T2" fmla="*/ 0 w 48"/>
                  <a:gd name="T3" fmla="*/ 33 h 33"/>
                  <a:gd name="T4" fmla="*/ 48 w 48"/>
                  <a:gd name="T5" fmla="*/ 33 h 33"/>
                  <a:gd name="T6" fmla="*/ 10 w 48"/>
                  <a:gd name="T7" fmla="*/ 0 h 3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33">
                    <a:moveTo>
                      <a:pt x="10" y="0"/>
                    </a:moveTo>
                    <a:lnTo>
                      <a:pt x="0" y="33"/>
                    </a:lnTo>
                    <a:lnTo>
                      <a:pt x="48" y="3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92" name="Freeform 354"/>
              <p:cNvSpPr>
                <a:spLocks/>
              </p:cNvSpPr>
              <p:nvPr/>
            </p:nvSpPr>
            <p:spPr bwMode="auto">
              <a:xfrm>
                <a:off x="1338" y="1863"/>
                <a:ext cx="48" cy="33"/>
              </a:xfrm>
              <a:custGeom>
                <a:avLst/>
                <a:gdLst>
                  <a:gd name="T0" fmla="*/ 10 w 48"/>
                  <a:gd name="T1" fmla="*/ 0 h 33"/>
                  <a:gd name="T2" fmla="*/ 0 w 48"/>
                  <a:gd name="T3" fmla="*/ 33 h 33"/>
                  <a:gd name="T4" fmla="*/ 48 w 48"/>
                  <a:gd name="T5" fmla="*/ 33 h 33"/>
                  <a:gd name="T6" fmla="*/ 10 w 48"/>
                  <a:gd name="T7" fmla="*/ 0 h 3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33">
                    <a:moveTo>
                      <a:pt x="10" y="0"/>
                    </a:moveTo>
                    <a:lnTo>
                      <a:pt x="0" y="33"/>
                    </a:lnTo>
                    <a:lnTo>
                      <a:pt x="48" y="33"/>
                    </a:lnTo>
                    <a:lnTo>
                      <a:pt x="10" y="0"/>
                    </a:lnTo>
                    <a:close/>
                  </a:path>
                </a:pathLst>
              </a:custGeom>
              <a:noFill/>
              <a:ln w="12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036" name="Line 356"/>
            <p:cNvSpPr>
              <a:spLocks noChangeShapeType="1"/>
            </p:cNvSpPr>
            <p:nvPr/>
          </p:nvSpPr>
          <p:spPr bwMode="auto">
            <a:xfrm>
              <a:off x="2060" y="1444"/>
              <a:ext cx="0" cy="18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37" name="Line 357"/>
            <p:cNvSpPr>
              <a:spLocks noChangeShapeType="1"/>
            </p:cNvSpPr>
            <p:nvPr/>
          </p:nvSpPr>
          <p:spPr bwMode="auto">
            <a:xfrm flipV="1">
              <a:off x="2060" y="1094"/>
              <a:ext cx="0" cy="19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38" name="Line 358"/>
            <p:cNvSpPr>
              <a:spLocks noChangeShapeType="1"/>
            </p:cNvSpPr>
            <p:nvPr/>
          </p:nvSpPr>
          <p:spPr bwMode="auto">
            <a:xfrm flipH="1">
              <a:off x="1802" y="1371"/>
              <a:ext cx="17" cy="0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39" name="Line 359"/>
            <p:cNvSpPr>
              <a:spLocks noChangeShapeType="1"/>
            </p:cNvSpPr>
            <p:nvPr/>
          </p:nvSpPr>
          <p:spPr bwMode="auto">
            <a:xfrm>
              <a:off x="2252" y="1212"/>
              <a:ext cx="61" cy="129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40" name="Line 360"/>
            <p:cNvSpPr>
              <a:spLocks noChangeShapeType="1"/>
            </p:cNvSpPr>
            <p:nvPr/>
          </p:nvSpPr>
          <p:spPr bwMode="auto">
            <a:xfrm flipV="1">
              <a:off x="2173" y="1216"/>
              <a:ext cx="72" cy="125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41" name="Line 361"/>
            <p:cNvSpPr>
              <a:spLocks noChangeShapeType="1"/>
            </p:cNvSpPr>
            <p:nvPr/>
          </p:nvSpPr>
          <p:spPr bwMode="auto">
            <a:xfrm flipH="1">
              <a:off x="2173" y="1345"/>
              <a:ext cx="140" cy="0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42" name="Line 362"/>
            <p:cNvSpPr>
              <a:spLocks noChangeShapeType="1"/>
            </p:cNvSpPr>
            <p:nvPr/>
          </p:nvSpPr>
          <p:spPr bwMode="auto">
            <a:xfrm flipH="1">
              <a:off x="2184" y="1212"/>
              <a:ext cx="123" cy="0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43" name="Line 363"/>
            <p:cNvSpPr>
              <a:spLocks noChangeShapeType="1"/>
            </p:cNvSpPr>
            <p:nvPr/>
          </p:nvSpPr>
          <p:spPr bwMode="auto">
            <a:xfrm>
              <a:off x="2248" y="1146"/>
              <a:ext cx="1" cy="268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44" name="Line 364"/>
            <p:cNvSpPr>
              <a:spLocks noChangeShapeType="1"/>
            </p:cNvSpPr>
            <p:nvPr/>
          </p:nvSpPr>
          <p:spPr bwMode="auto">
            <a:xfrm>
              <a:off x="2060" y="1142"/>
              <a:ext cx="185" cy="1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45" name="Line 365"/>
            <p:cNvSpPr>
              <a:spLocks noChangeShapeType="1"/>
            </p:cNvSpPr>
            <p:nvPr/>
          </p:nvSpPr>
          <p:spPr bwMode="auto">
            <a:xfrm>
              <a:off x="2063" y="1414"/>
              <a:ext cx="185" cy="1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46" name="Line 366"/>
            <p:cNvSpPr>
              <a:spLocks noChangeShapeType="1"/>
            </p:cNvSpPr>
            <p:nvPr/>
          </p:nvSpPr>
          <p:spPr bwMode="auto">
            <a:xfrm>
              <a:off x="2063" y="1113"/>
              <a:ext cx="1" cy="73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047" name="Group 369"/>
            <p:cNvGrpSpPr>
              <a:grpSpLocks/>
            </p:cNvGrpSpPr>
            <p:nvPr/>
          </p:nvGrpSpPr>
          <p:grpSpPr bwMode="auto">
            <a:xfrm>
              <a:off x="2049" y="1131"/>
              <a:ext cx="24" cy="26"/>
              <a:chOff x="2049" y="1131"/>
              <a:chExt cx="24" cy="26"/>
            </a:xfrm>
          </p:grpSpPr>
          <p:sp>
            <p:nvSpPr>
              <p:cNvPr id="81289" name="Oval 367"/>
              <p:cNvSpPr>
                <a:spLocks noChangeArrowheads="1"/>
              </p:cNvSpPr>
              <p:nvPr/>
            </p:nvSpPr>
            <p:spPr bwMode="auto">
              <a:xfrm>
                <a:off x="2049" y="1131"/>
                <a:ext cx="24" cy="2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90" name="Oval 368"/>
              <p:cNvSpPr>
                <a:spLocks noChangeArrowheads="1"/>
              </p:cNvSpPr>
              <p:nvPr/>
            </p:nvSpPr>
            <p:spPr bwMode="auto">
              <a:xfrm>
                <a:off x="2049" y="1131"/>
                <a:ext cx="24" cy="26"/>
              </a:xfrm>
              <a:prstGeom prst="ellipse">
                <a:avLst/>
              </a:prstGeom>
              <a:noFill/>
              <a:ln w="12" cap="rnd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048" name="Line 370"/>
            <p:cNvSpPr>
              <a:spLocks noChangeShapeType="1"/>
            </p:cNvSpPr>
            <p:nvPr/>
          </p:nvSpPr>
          <p:spPr bwMode="auto">
            <a:xfrm>
              <a:off x="2063" y="1371"/>
              <a:ext cx="1" cy="73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049" name="Group 373"/>
            <p:cNvGrpSpPr>
              <a:grpSpLocks/>
            </p:cNvGrpSpPr>
            <p:nvPr/>
          </p:nvGrpSpPr>
          <p:grpSpPr bwMode="auto">
            <a:xfrm>
              <a:off x="2049" y="1399"/>
              <a:ext cx="24" cy="26"/>
              <a:chOff x="2049" y="1399"/>
              <a:chExt cx="24" cy="26"/>
            </a:xfrm>
          </p:grpSpPr>
          <p:sp>
            <p:nvSpPr>
              <p:cNvPr id="81287" name="Oval 371"/>
              <p:cNvSpPr>
                <a:spLocks noChangeArrowheads="1"/>
              </p:cNvSpPr>
              <p:nvPr/>
            </p:nvSpPr>
            <p:spPr bwMode="auto">
              <a:xfrm>
                <a:off x="2049" y="1399"/>
                <a:ext cx="24" cy="2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88" name="Oval 372"/>
              <p:cNvSpPr>
                <a:spLocks noChangeArrowheads="1"/>
              </p:cNvSpPr>
              <p:nvPr/>
            </p:nvSpPr>
            <p:spPr bwMode="auto">
              <a:xfrm>
                <a:off x="2049" y="1399"/>
                <a:ext cx="24" cy="26"/>
              </a:xfrm>
              <a:prstGeom prst="ellipse">
                <a:avLst/>
              </a:prstGeom>
              <a:noFill/>
              <a:ln w="12" cap="rnd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050" name="Line 374"/>
            <p:cNvSpPr>
              <a:spLocks noChangeShapeType="1"/>
            </p:cNvSpPr>
            <p:nvPr/>
          </p:nvSpPr>
          <p:spPr bwMode="auto">
            <a:xfrm>
              <a:off x="1819" y="1371"/>
              <a:ext cx="69" cy="0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51" name="Line 375"/>
            <p:cNvSpPr>
              <a:spLocks noChangeShapeType="1"/>
            </p:cNvSpPr>
            <p:nvPr/>
          </p:nvSpPr>
          <p:spPr bwMode="auto">
            <a:xfrm>
              <a:off x="1888" y="1201"/>
              <a:ext cx="0" cy="170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52" name="Line 376"/>
            <p:cNvSpPr>
              <a:spLocks noChangeShapeType="1"/>
            </p:cNvSpPr>
            <p:nvPr/>
          </p:nvSpPr>
          <p:spPr bwMode="auto">
            <a:xfrm>
              <a:off x="1912" y="1201"/>
              <a:ext cx="0" cy="170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53" name="Line 377"/>
            <p:cNvSpPr>
              <a:spLocks noChangeShapeType="1"/>
            </p:cNvSpPr>
            <p:nvPr/>
          </p:nvSpPr>
          <p:spPr bwMode="auto">
            <a:xfrm flipH="1">
              <a:off x="1915" y="1186"/>
              <a:ext cx="145" cy="48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54" name="Line 378"/>
            <p:cNvSpPr>
              <a:spLocks noChangeShapeType="1"/>
            </p:cNvSpPr>
            <p:nvPr/>
          </p:nvSpPr>
          <p:spPr bwMode="auto">
            <a:xfrm flipH="1" flipV="1">
              <a:off x="1915" y="1319"/>
              <a:ext cx="148" cy="52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055" name="Group 381"/>
            <p:cNvGrpSpPr>
              <a:grpSpLocks/>
            </p:cNvGrpSpPr>
            <p:nvPr/>
          </p:nvGrpSpPr>
          <p:grpSpPr bwMode="auto">
            <a:xfrm>
              <a:off x="1939" y="1311"/>
              <a:ext cx="48" cy="34"/>
              <a:chOff x="1939" y="1311"/>
              <a:chExt cx="48" cy="34"/>
            </a:xfrm>
          </p:grpSpPr>
          <p:sp>
            <p:nvSpPr>
              <p:cNvPr id="81285" name="Freeform 379"/>
              <p:cNvSpPr>
                <a:spLocks/>
              </p:cNvSpPr>
              <p:nvPr/>
            </p:nvSpPr>
            <p:spPr bwMode="auto">
              <a:xfrm>
                <a:off x="1939" y="1311"/>
                <a:ext cx="48" cy="34"/>
              </a:xfrm>
              <a:custGeom>
                <a:avLst/>
                <a:gdLst>
                  <a:gd name="T0" fmla="*/ 10 w 48"/>
                  <a:gd name="T1" fmla="*/ 0 h 34"/>
                  <a:gd name="T2" fmla="*/ 0 w 48"/>
                  <a:gd name="T3" fmla="*/ 34 h 34"/>
                  <a:gd name="T4" fmla="*/ 48 w 48"/>
                  <a:gd name="T5" fmla="*/ 34 h 34"/>
                  <a:gd name="T6" fmla="*/ 10 w 48"/>
                  <a:gd name="T7" fmla="*/ 0 h 3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34">
                    <a:moveTo>
                      <a:pt x="10" y="0"/>
                    </a:moveTo>
                    <a:lnTo>
                      <a:pt x="0" y="34"/>
                    </a:lnTo>
                    <a:lnTo>
                      <a:pt x="48" y="34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86" name="Freeform 380"/>
              <p:cNvSpPr>
                <a:spLocks/>
              </p:cNvSpPr>
              <p:nvPr/>
            </p:nvSpPr>
            <p:spPr bwMode="auto">
              <a:xfrm>
                <a:off x="1939" y="1311"/>
                <a:ext cx="48" cy="34"/>
              </a:xfrm>
              <a:custGeom>
                <a:avLst/>
                <a:gdLst>
                  <a:gd name="T0" fmla="*/ 10 w 48"/>
                  <a:gd name="T1" fmla="*/ 0 h 34"/>
                  <a:gd name="T2" fmla="*/ 0 w 48"/>
                  <a:gd name="T3" fmla="*/ 34 h 34"/>
                  <a:gd name="T4" fmla="*/ 48 w 48"/>
                  <a:gd name="T5" fmla="*/ 34 h 34"/>
                  <a:gd name="T6" fmla="*/ 10 w 48"/>
                  <a:gd name="T7" fmla="*/ 0 h 3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34">
                    <a:moveTo>
                      <a:pt x="10" y="0"/>
                    </a:moveTo>
                    <a:lnTo>
                      <a:pt x="0" y="34"/>
                    </a:lnTo>
                    <a:lnTo>
                      <a:pt x="48" y="34"/>
                    </a:lnTo>
                    <a:lnTo>
                      <a:pt x="10" y="0"/>
                    </a:lnTo>
                    <a:close/>
                  </a:path>
                </a:pathLst>
              </a:custGeom>
              <a:noFill/>
              <a:ln w="12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056" name="Line 382"/>
            <p:cNvSpPr>
              <a:spLocks noChangeShapeType="1"/>
            </p:cNvSpPr>
            <p:nvPr/>
          </p:nvSpPr>
          <p:spPr bwMode="auto">
            <a:xfrm>
              <a:off x="2060" y="1996"/>
              <a:ext cx="0" cy="18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57" name="Line 383"/>
            <p:cNvSpPr>
              <a:spLocks noChangeShapeType="1"/>
            </p:cNvSpPr>
            <p:nvPr/>
          </p:nvSpPr>
          <p:spPr bwMode="auto">
            <a:xfrm flipV="1">
              <a:off x="2060" y="1646"/>
              <a:ext cx="0" cy="18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58" name="Line 384"/>
            <p:cNvSpPr>
              <a:spLocks noChangeShapeType="1"/>
            </p:cNvSpPr>
            <p:nvPr/>
          </p:nvSpPr>
          <p:spPr bwMode="auto">
            <a:xfrm flipH="1">
              <a:off x="1802" y="1922"/>
              <a:ext cx="17" cy="1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59" name="Line 385"/>
            <p:cNvSpPr>
              <a:spLocks noChangeShapeType="1"/>
            </p:cNvSpPr>
            <p:nvPr/>
          </p:nvSpPr>
          <p:spPr bwMode="auto">
            <a:xfrm>
              <a:off x="2252" y="1763"/>
              <a:ext cx="61" cy="129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60" name="Line 386"/>
            <p:cNvSpPr>
              <a:spLocks noChangeShapeType="1"/>
            </p:cNvSpPr>
            <p:nvPr/>
          </p:nvSpPr>
          <p:spPr bwMode="auto">
            <a:xfrm flipV="1">
              <a:off x="2173" y="1767"/>
              <a:ext cx="72" cy="125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61" name="Line 387"/>
            <p:cNvSpPr>
              <a:spLocks noChangeShapeType="1"/>
            </p:cNvSpPr>
            <p:nvPr/>
          </p:nvSpPr>
          <p:spPr bwMode="auto">
            <a:xfrm flipH="1">
              <a:off x="2173" y="1896"/>
              <a:ext cx="140" cy="1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62" name="Line 388"/>
            <p:cNvSpPr>
              <a:spLocks noChangeShapeType="1"/>
            </p:cNvSpPr>
            <p:nvPr/>
          </p:nvSpPr>
          <p:spPr bwMode="auto">
            <a:xfrm flipH="1">
              <a:off x="2184" y="1763"/>
              <a:ext cx="123" cy="1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63" name="Line 389"/>
            <p:cNvSpPr>
              <a:spLocks noChangeShapeType="1"/>
            </p:cNvSpPr>
            <p:nvPr/>
          </p:nvSpPr>
          <p:spPr bwMode="auto">
            <a:xfrm>
              <a:off x="2248" y="1698"/>
              <a:ext cx="1" cy="268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64" name="Line 390"/>
            <p:cNvSpPr>
              <a:spLocks noChangeShapeType="1"/>
            </p:cNvSpPr>
            <p:nvPr/>
          </p:nvSpPr>
          <p:spPr bwMode="auto">
            <a:xfrm>
              <a:off x="2060" y="1694"/>
              <a:ext cx="185" cy="0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65" name="Line 391"/>
            <p:cNvSpPr>
              <a:spLocks noChangeShapeType="1"/>
            </p:cNvSpPr>
            <p:nvPr/>
          </p:nvSpPr>
          <p:spPr bwMode="auto">
            <a:xfrm>
              <a:off x="2063" y="1966"/>
              <a:ext cx="185" cy="1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66" name="Line 392"/>
            <p:cNvSpPr>
              <a:spLocks noChangeShapeType="1"/>
            </p:cNvSpPr>
            <p:nvPr/>
          </p:nvSpPr>
          <p:spPr bwMode="auto">
            <a:xfrm>
              <a:off x="2063" y="1664"/>
              <a:ext cx="1" cy="73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067" name="Group 395"/>
            <p:cNvGrpSpPr>
              <a:grpSpLocks/>
            </p:cNvGrpSpPr>
            <p:nvPr/>
          </p:nvGrpSpPr>
          <p:grpSpPr bwMode="auto">
            <a:xfrm>
              <a:off x="2049" y="1683"/>
              <a:ext cx="24" cy="26"/>
              <a:chOff x="2049" y="1683"/>
              <a:chExt cx="24" cy="26"/>
            </a:xfrm>
          </p:grpSpPr>
          <p:sp>
            <p:nvSpPr>
              <p:cNvPr id="81283" name="Oval 393"/>
              <p:cNvSpPr>
                <a:spLocks noChangeArrowheads="1"/>
              </p:cNvSpPr>
              <p:nvPr/>
            </p:nvSpPr>
            <p:spPr bwMode="auto">
              <a:xfrm>
                <a:off x="2049" y="1683"/>
                <a:ext cx="24" cy="2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84" name="Oval 394"/>
              <p:cNvSpPr>
                <a:spLocks noChangeArrowheads="1"/>
              </p:cNvSpPr>
              <p:nvPr/>
            </p:nvSpPr>
            <p:spPr bwMode="auto">
              <a:xfrm>
                <a:off x="2049" y="1683"/>
                <a:ext cx="24" cy="26"/>
              </a:xfrm>
              <a:prstGeom prst="ellipse">
                <a:avLst/>
              </a:prstGeom>
              <a:noFill/>
              <a:ln w="12" cap="rnd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068" name="Line 396"/>
            <p:cNvSpPr>
              <a:spLocks noChangeShapeType="1"/>
            </p:cNvSpPr>
            <p:nvPr/>
          </p:nvSpPr>
          <p:spPr bwMode="auto">
            <a:xfrm>
              <a:off x="2063" y="1922"/>
              <a:ext cx="1" cy="74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069" name="Group 399"/>
            <p:cNvGrpSpPr>
              <a:grpSpLocks/>
            </p:cNvGrpSpPr>
            <p:nvPr/>
          </p:nvGrpSpPr>
          <p:grpSpPr bwMode="auto">
            <a:xfrm>
              <a:off x="2049" y="1951"/>
              <a:ext cx="24" cy="26"/>
              <a:chOff x="2049" y="1951"/>
              <a:chExt cx="24" cy="26"/>
            </a:xfrm>
          </p:grpSpPr>
          <p:sp>
            <p:nvSpPr>
              <p:cNvPr id="81281" name="Oval 397"/>
              <p:cNvSpPr>
                <a:spLocks noChangeArrowheads="1"/>
              </p:cNvSpPr>
              <p:nvPr/>
            </p:nvSpPr>
            <p:spPr bwMode="auto">
              <a:xfrm>
                <a:off x="2049" y="1951"/>
                <a:ext cx="24" cy="2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82" name="Oval 398"/>
              <p:cNvSpPr>
                <a:spLocks noChangeArrowheads="1"/>
              </p:cNvSpPr>
              <p:nvPr/>
            </p:nvSpPr>
            <p:spPr bwMode="auto">
              <a:xfrm>
                <a:off x="2049" y="1951"/>
                <a:ext cx="24" cy="26"/>
              </a:xfrm>
              <a:prstGeom prst="ellipse">
                <a:avLst/>
              </a:prstGeom>
              <a:noFill/>
              <a:ln w="12" cap="rnd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070" name="Line 400"/>
            <p:cNvSpPr>
              <a:spLocks noChangeShapeType="1"/>
            </p:cNvSpPr>
            <p:nvPr/>
          </p:nvSpPr>
          <p:spPr bwMode="auto">
            <a:xfrm>
              <a:off x="1819" y="1922"/>
              <a:ext cx="69" cy="1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71" name="Line 401"/>
            <p:cNvSpPr>
              <a:spLocks noChangeShapeType="1"/>
            </p:cNvSpPr>
            <p:nvPr/>
          </p:nvSpPr>
          <p:spPr bwMode="auto">
            <a:xfrm>
              <a:off x="1888" y="1753"/>
              <a:ext cx="0" cy="169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72" name="Line 402"/>
            <p:cNvSpPr>
              <a:spLocks noChangeShapeType="1"/>
            </p:cNvSpPr>
            <p:nvPr/>
          </p:nvSpPr>
          <p:spPr bwMode="auto">
            <a:xfrm>
              <a:off x="1912" y="1753"/>
              <a:ext cx="0" cy="169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73" name="Line 403"/>
            <p:cNvSpPr>
              <a:spLocks noChangeShapeType="1"/>
            </p:cNvSpPr>
            <p:nvPr/>
          </p:nvSpPr>
          <p:spPr bwMode="auto">
            <a:xfrm flipH="1">
              <a:off x="1915" y="1737"/>
              <a:ext cx="145" cy="48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74" name="Line 404"/>
            <p:cNvSpPr>
              <a:spLocks noChangeShapeType="1"/>
            </p:cNvSpPr>
            <p:nvPr/>
          </p:nvSpPr>
          <p:spPr bwMode="auto">
            <a:xfrm flipH="1" flipV="1">
              <a:off x="1915" y="1870"/>
              <a:ext cx="148" cy="52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075" name="Group 407"/>
            <p:cNvGrpSpPr>
              <a:grpSpLocks/>
            </p:cNvGrpSpPr>
            <p:nvPr/>
          </p:nvGrpSpPr>
          <p:grpSpPr bwMode="auto">
            <a:xfrm>
              <a:off x="1939" y="1863"/>
              <a:ext cx="48" cy="33"/>
              <a:chOff x="1939" y="1863"/>
              <a:chExt cx="48" cy="33"/>
            </a:xfrm>
          </p:grpSpPr>
          <p:sp>
            <p:nvSpPr>
              <p:cNvPr id="81279" name="Freeform 405"/>
              <p:cNvSpPr>
                <a:spLocks/>
              </p:cNvSpPr>
              <p:nvPr/>
            </p:nvSpPr>
            <p:spPr bwMode="auto">
              <a:xfrm>
                <a:off x="1939" y="1863"/>
                <a:ext cx="48" cy="33"/>
              </a:xfrm>
              <a:custGeom>
                <a:avLst/>
                <a:gdLst>
                  <a:gd name="T0" fmla="*/ 10 w 48"/>
                  <a:gd name="T1" fmla="*/ 0 h 33"/>
                  <a:gd name="T2" fmla="*/ 0 w 48"/>
                  <a:gd name="T3" fmla="*/ 33 h 33"/>
                  <a:gd name="T4" fmla="*/ 48 w 48"/>
                  <a:gd name="T5" fmla="*/ 33 h 33"/>
                  <a:gd name="T6" fmla="*/ 10 w 48"/>
                  <a:gd name="T7" fmla="*/ 0 h 3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33">
                    <a:moveTo>
                      <a:pt x="10" y="0"/>
                    </a:moveTo>
                    <a:lnTo>
                      <a:pt x="0" y="33"/>
                    </a:lnTo>
                    <a:lnTo>
                      <a:pt x="48" y="3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80" name="Freeform 406"/>
              <p:cNvSpPr>
                <a:spLocks/>
              </p:cNvSpPr>
              <p:nvPr/>
            </p:nvSpPr>
            <p:spPr bwMode="auto">
              <a:xfrm>
                <a:off x="1939" y="1863"/>
                <a:ext cx="48" cy="33"/>
              </a:xfrm>
              <a:custGeom>
                <a:avLst/>
                <a:gdLst>
                  <a:gd name="T0" fmla="*/ 10 w 48"/>
                  <a:gd name="T1" fmla="*/ 0 h 33"/>
                  <a:gd name="T2" fmla="*/ 0 w 48"/>
                  <a:gd name="T3" fmla="*/ 33 h 33"/>
                  <a:gd name="T4" fmla="*/ 48 w 48"/>
                  <a:gd name="T5" fmla="*/ 33 h 33"/>
                  <a:gd name="T6" fmla="*/ 10 w 48"/>
                  <a:gd name="T7" fmla="*/ 0 h 3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33">
                    <a:moveTo>
                      <a:pt x="10" y="0"/>
                    </a:moveTo>
                    <a:lnTo>
                      <a:pt x="0" y="33"/>
                    </a:lnTo>
                    <a:lnTo>
                      <a:pt x="48" y="33"/>
                    </a:lnTo>
                    <a:lnTo>
                      <a:pt x="10" y="0"/>
                    </a:lnTo>
                    <a:close/>
                  </a:path>
                </a:pathLst>
              </a:custGeom>
              <a:noFill/>
              <a:ln w="12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076" name="Line 408"/>
            <p:cNvSpPr>
              <a:spLocks noChangeShapeType="1"/>
            </p:cNvSpPr>
            <p:nvPr/>
          </p:nvSpPr>
          <p:spPr bwMode="auto">
            <a:xfrm>
              <a:off x="2661" y="1444"/>
              <a:ext cx="1" cy="18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77" name="Line 409"/>
            <p:cNvSpPr>
              <a:spLocks noChangeShapeType="1"/>
            </p:cNvSpPr>
            <p:nvPr/>
          </p:nvSpPr>
          <p:spPr bwMode="auto">
            <a:xfrm flipV="1">
              <a:off x="2661" y="1094"/>
              <a:ext cx="1" cy="19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78" name="Line 410"/>
            <p:cNvSpPr>
              <a:spLocks noChangeShapeType="1"/>
            </p:cNvSpPr>
            <p:nvPr/>
          </p:nvSpPr>
          <p:spPr bwMode="auto">
            <a:xfrm flipH="1">
              <a:off x="2403" y="1371"/>
              <a:ext cx="17" cy="0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79" name="Line 411"/>
            <p:cNvSpPr>
              <a:spLocks noChangeShapeType="1"/>
            </p:cNvSpPr>
            <p:nvPr/>
          </p:nvSpPr>
          <p:spPr bwMode="auto">
            <a:xfrm>
              <a:off x="2853" y="1212"/>
              <a:ext cx="62" cy="129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80" name="Line 412"/>
            <p:cNvSpPr>
              <a:spLocks noChangeShapeType="1"/>
            </p:cNvSpPr>
            <p:nvPr/>
          </p:nvSpPr>
          <p:spPr bwMode="auto">
            <a:xfrm flipV="1">
              <a:off x="2774" y="1216"/>
              <a:ext cx="72" cy="125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81" name="Line 413"/>
            <p:cNvSpPr>
              <a:spLocks noChangeShapeType="1"/>
            </p:cNvSpPr>
            <p:nvPr/>
          </p:nvSpPr>
          <p:spPr bwMode="auto">
            <a:xfrm flipH="1">
              <a:off x="2774" y="1345"/>
              <a:ext cx="141" cy="0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82" name="Line 414"/>
            <p:cNvSpPr>
              <a:spLocks noChangeShapeType="1"/>
            </p:cNvSpPr>
            <p:nvPr/>
          </p:nvSpPr>
          <p:spPr bwMode="auto">
            <a:xfrm flipH="1">
              <a:off x="2785" y="1212"/>
              <a:ext cx="124" cy="0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83" name="Line 415"/>
            <p:cNvSpPr>
              <a:spLocks noChangeShapeType="1"/>
            </p:cNvSpPr>
            <p:nvPr/>
          </p:nvSpPr>
          <p:spPr bwMode="auto">
            <a:xfrm>
              <a:off x="2850" y="1146"/>
              <a:ext cx="0" cy="268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84" name="Line 416"/>
            <p:cNvSpPr>
              <a:spLocks noChangeShapeType="1"/>
            </p:cNvSpPr>
            <p:nvPr/>
          </p:nvSpPr>
          <p:spPr bwMode="auto">
            <a:xfrm>
              <a:off x="2661" y="1142"/>
              <a:ext cx="185" cy="1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85" name="Line 417"/>
            <p:cNvSpPr>
              <a:spLocks noChangeShapeType="1"/>
            </p:cNvSpPr>
            <p:nvPr/>
          </p:nvSpPr>
          <p:spPr bwMode="auto">
            <a:xfrm>
              <a:off x="2665" y="1414"/>
              <a:ext cx="185" cy="1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86" name="Line 418"/>
            <p:cNvSpPr>
              <a:spLocks noChangeShapeType="1"/>
            </p:cNvSpPr>
            <p:nvPr/>
          </p:nvSpPr>
          <p:spPr bwMode="auto">
            <a:xfrm>
              <a:off x="2665" y="1113"/>
              <a:ext cx="0" cy="73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087" name="Group 421"/>
            <p:cNvGrpSpPr>
              <a:grpSpLocks/>
            </p:cNvGrpSpPr>
            <p:nvPr/>
          </p:nvGrpSpPr>
          <p:grpSpPr bwMode="auto">
            <a:xfrm>
              <a:off x="2650" y="1131"/>
              <a:ext cx="24" cy="26"/>
              <a:chOff x="2650" y="1131"/>
              <a:chExt cx="24" cy="26"/>
            </a:xfrm>
          </p:grpSpPr>
          <p:sp>
            <p:nvSpPr>
              <p:cNvPr id="81277" name="Oval 419"/>
              <p:cNvSpPr>
                <a:spLocks noChangeArrowheads="1"/>
              </p:cNvSpPr>
              <p:nvPr/>
            </p:nvSpPr>
            <p:spPr bwMode="auto">
              <a:xfrm>
                <a:off x="2650" y="1131"/>
                <a:ext cx="24" cy="2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78" name="Oval 420"/>
              <p:cNvSpPr>
                <a:spLocks noChangeArrowheads="1"/>
              </p:cNvSpPr>
              <p:nvPr/>
            </p:nvSpPr>
            <p:spPr bwMode="auto">
              <a:xfrm>
                <a:off x="2650" y="1131"/>
                <a:ext cx="24" cy="26"/>
              </a:xfrm>
              <a:prstGeom prst="ellipse">
                <a:avLst/>
              </a:prstGeom>
              <a:noFill/>
              <a:ln w="12" cap="rnd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088" name="Line 422"/>
            <p:cNvSpPr>
              <a:spLocks noChangeShapeType="1"/>
            </p:cNvSpPr>
            <p:nvPr/>
          </p:nvSpPr>
          <p:spPr bwMode="auto">
            <a:xfrm>
              <a:off x="2665" y="1371"/>
              <a:ext cx="0" cy="73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089" name="Group 425"/>
            <p:cNvGrpSpPr>
              <a:grpSpLocks/>
            </p:cNvGrpSpPr>
            <p:nvPr/>
          </p:nvGrpSpPr>
          <p:grpSpPr bwMode="auto">
            <a:xfrm>
              <a:off x="2650" y="1399"/>
              <a:ext cx="24" cy="26"/>
              <a:chOff x="2650" y="1399"/>
              <a:chExt cx="24" cy="26"/>
            </a:xfrm>
          </p:grpSpPr>
          <p:sp>
            <p:nvSpPr>
              <p:cNvPr id="81275" name="Oval 423"/>
              <p:cNvSpPr>
                <a:spLocks noChangeArrowheads="1"/>
              </p:cNvSpPr>
              <p:nvPr/>
            </p:nvSpPr>
            <p:spPr bwMode="auto">
              <a:xfrm>
                <a:off x="2650" y="1399"/>
                <a:ext cx="24" cy="2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76" name="Oval 424"/>
              <p:cNvSpPr>
                <a:spLocks noChangeArrowheads="1"/>
              </p:cNvSpPr>
              <p:nvPr/>
            </p:nvSpPr>
            <p:spPr bwMode="auto">
              <a:xfrm>
                <a:off x="2650" y="1399"/>
                <a:ext cx="24" cy="26"/>
              </a:xfrm>
              <a:prstGeom prst="ellipse">
                <a:avLst/>
              </a:prstGeom>
              <a:noFill/>
              <a:ln w="12" cap="rnd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090" name="Line 426"/>
            <p:cNvSpPr>
              <a:spLocks noChangeShapeType="1"/>
            </p:cNvSpPr>
            <p:nvPr/>
          </p:nvSpPr>
          <p:spPr bwMode="auto">
            <a:xfrm>
              <a:off x="2420" y="1371"/>
              <a:ext cx="69" cy="0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91" name="Line 427"/>
            <p:cNvSpPr>
              <a:spLocks noChangeShapeType="1"/>
            </p:cNvSpPr>
            <p:nvPr/>
          </p:nvSpPr>
          <p:spPr bwMode="auto">
            <a:xfrm>
              <a:off x="2489" y="1201"/>
              <a:ext cx="0" cy="170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92" name="Line 428"/>
            <p:cNvSpPr>
              <a:spLocks noChangeShapeType="1"/>
            </p:cNvSpPr>
            <p:nvPr/>
          </p:nvSpPr>
          <p:spPr bwMode="auto">
            <a:xfrm>
              <a:off x="2513" y="1201"/>
              <a:ext cx="1" cy="170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93" name="Line 429"/>
            <p:cNvSpPr>
              <a:spLocks noChangeShapeType="1"/>
            </p:cNvSpPr>
            <p:nvPr/>
          </p:nvSpPr>
          <p:spPr bwMode="auto">
            <a:xfrm flipH="1">
              <a:off x="2517" y="1186"/>
              <a:ext cx="144" cy="48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94" name="Line 430"/>
            <p:cNvSpPr>
              <a:spLocks noChangeShapeType="1"/>
            </p:cNvSpPr>
            <p:nvPr/>
          </p:nvSpPr>
          <p:spPr bwMode="auto">
            <a:xfrm flipH="1" flipV="1">
              <a:off x="2517" y="1319"/>
              <a:ext cx="148" cy="52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095" name="Group 433"/>
            <p:cNvGrpSpPr>
              <a:grpSpLocks/>
            </p:cNvGrpSpPr>
            <p:nvPr/>
          </p:nvGrpSpPr>
          <p:grpSpPr bwMode="auto">
            <a:xfrm>
              <a:off x="2541" y="1311"/>
              <a:ext cx="48" cy="34"/>
              <a:chOff x="2541" y="1311"/>
              <a:chExt cx="48" cy="34"/>
            </a:xfrm>
          </p:grpSpPr>
          <p:sp>
            <p:nvSpPr>
              <p:cNvPr id="81273" name="Freeform 431"/>
              <p:cNvSpPr>
                <a:spLocks/>
              </p:cNvSpPr>
              <p:nvPr/>
            </p:nvSpPr>
            <p:spPr bwMode="auto">
              <a:xfrm>
                <a:off x="2541" y="1311"/>
                <a:ext cx="48" cy="34"/>
              </a:xfrm>
              <a:custGeom>
                <a:avLst/>
                <a:gdLst>
                  <a:gd name="T0" fmla="*/ 10 w 48"/>
                  <a:gd name="T1" fmla="*/ 0 h 34"/>
                  <a:gd name="T2" fmla="*/ 0 w 48"/>
                  <a:gd name="T3" fmla="*/ 34 h 34"/>
                  <a:gd name="T4" fmla="*/ 48 w 48"/>
                  <a:gd name="T5" fmla="*/ 34 h 34"/>
                  <a:gd name="T6" fmla="*/ 10 w 48"/>
                  <a:gd name="T7" fmla="*/ 0 h 3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34">
                    <a:moveTo>
                      <a:pt x="10" y="0"/>
                    </a:moveTo>
                    <a:lnTo>
                      <a:pt x="0" y="34"/>
                    </a:lnTo>
                    <a:lnTo>
                      <a:pt x="48" y="34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74" name="Freeform 432"/>
              <p:cNvSpPr>
                <a:spLocks/>
              </p:cNvSpPr>
              <p:nvPr/>
            </p:nvSpPr>
            <p:spPr bwMode="auto">
              <a:xfrm>
                <a:off x="2541" y="1311"/>
                <a:ext cx="48" cy="34"/>
              </a:xfrm>
              <a:custGeom>
                <a:avLst/>
                <a:gdLst>
                  <a:gd name="T0" fmla="*/ 10 w 48"/>
                  <a:gd name="T1" fmla="*/ 0 h 34"/>
                  <a:gd name="T2" fmla="*/ 0 w 48"/>
                  <a:gd name="T3" fmla="*/ 34 h 34"/>
                  <a:gd name="T4" fmla="*/ 48 w 48"/>
                  <a:gd name="T5" fmla="*/ 34 h 34"/>
                  <a:gd name="T6" fmla="*/ 10 w 48"/>
                  <a:gd name="T7" fmla="*/ 0 h 3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34">
                    <a:moveTo>
                      <a:pt x="10" y="0"/>
                    </a:moveTo>
                    <a:lnTo>
                      <a:pt x="0" y="34"/>
                    </a:lnTo>
                    <a:lnTo>
                      <a:pt x="48" y="34"/>
                    </a:lnTo>
                    <a:lnTo>
                      <a:pt x="10" y="0"/>
                    </a:lnTo>
                    <a:close/>
                  </a:path>
                </a:pathLst>
              </a:custGeom>
              <a:noFill/>
              <a:ln w="12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096" name="Line 434"/>
            <p:cNvSpPr>
              <a:spLocks noChangeShapeType="1"/>
            </p:cNvSpPr>
            <p:nvPr/>
          </p:nvSpPr>
          <p:spPr bwMode="auto">
            <a:xfrm>
              <a:off x="2661" y="1996"/>
              <a:ext cx="1" cy="18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97" name="Line 435"/>
            <p:cNvSpPr>
              <a:spLocks noChangeShapeType="1"/>
            </p:cNvSpPr>
            <p:nvPr/>
          </p:nvSpPr>
          <p:spPr bwMode="auto">
            <a:xfrm flipV="1">
              <a:off x="2661" y="1646"/>
              <a:ext cx="1" cy="18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98" name="Line 436"/>
            <p:cNvSpPr>
              <a:spLocks noChangeShapeType="1"/>
            </p:cNvSpPr>
            <p:nvPr/>
          </p:nvSpPr>
          <p:spPr bwMode="auto">
            <a:xfrm flipH="1">
              <a:off x="2403" y="1922"/>
              <a:ext cx="17" cy="1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099" name="Line 437"/>
            <p:cNvSpPr>
              <a:spLocks noChangeShapeType="1"/>
            </p:cNvSpPr>
            <p:nvPr/>
          </p:nvSpPr>
          <p:spPr bwMode="auto">
            <a:xfrm>
              <a:off x="2853" y="1763"/>
              <a:ext cx="62" cy="129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00" name="Line 438"/>
            <p:cNvSpPr>
              <a:spLocks noChangeShapeType="1"/>
            </p:cNvSpPr>
            <p:nvPr/>
          </p:nvSpPr>
          <p:spPr bwMode="auto">
            <a:xfrm flipV="1">
              <a:off x="2774" y="1767"/>
              <a:ext cx="72" cy="125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01" name="Line 439"/>
            <p:cNvSpPr>
              <a:spLocks noChangeShapeType="1"/>
            </p:cNvSpPr>
            <p:nvPr/>
          </p:nvSpPr>
          <p:spPr bwMode="auto">
            <a:xfrm flipH="1">
              <a:off x="2774" y="1896"/>
              <a:ext cx="141" cy="1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02" name="Line 440"/>
            <p:cNvSpPr>
              <a:spLocks noChangeShapeType="1"/>
            </p:cNvSpPr>
            <p:nvPr/>
          </p:nvSpPr>
          <p:spPr bwMode="auto">
            <a:xfrm flipH="1">
              <a:off x="2785" y="1763"/>
              <a:ext cx="124" cy="1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03" name="Line 441"/>
            <p:cNvSpPr>
              <a:spLocks noChangeShapeType="1"/>
            </p:cNvSpPr>
            <p:nvPr/>
          </p:nvSpPr>
          <p:spPr bwMode="auto">
            <a:xfrm>
              <a:off x="2850" y="1698"/>
              <a:ext cx="0" cy="268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04" name="Line 442"/>
            <p:cNvSpPr>
              <a:spLocks noChangeShapeType="1"/>
            </p:cNvSpPr>
            <p:nvPr/>
          </p:nvSpPr>
          <p:spPr bwMode="auto">
            <a:xfrm>
              <a:off x="2661" y="1694"/>
              <a:ext cx="185" cy="0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05" name="Line 443"/>
            <p:cNvSpPr>
              <a:spLocks noChangeShapeType="1"/>
            </p:cNvSpPr>
            <p:nvPr/>
          </p:nvSpPr>
          <p:spPr bwMode="auto">
            <a:xfrm>
              <a:off x="2665" y="1966"/>
              <a:ext cx="185" cy="1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06" name="Line 444"/>
            <p:cNvSpPr>
              <a:spLocks noChangeShapeType="1"/>
            </p:cNvSpPr>
            <p:nvPr/>
          </p:nvSpPr>
          <p:spPr bwMode="auto">
            <a:xfrm>
              <a:off x="2665" y="1664"/>
              <a:ext cx="0" cy="73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107" name="Group 447"/>
            <p:cNvGrpSpPr>
              <a:grpSpLocks/>
            </p:cNvGrpSpPr>
            <p:nvPr/>
          </p:nvGrpSpPr>
          <p:grpSpPr bwMode="auto">
            <a:xfrm>
              <a:off x="2650" y="1683"/>
              <a:ext cx="24" cy="26"/>
              <a:chOff x="2650" y="1683"/>
              <a:chExt cx="24" cy="26"/>
            </a:xfrm>
          </p:grpSpPr>
          <p:sp>
            <p:nvSpPr>
              <p:cNvPr id="81271" name="Oval 445"/>
              <p:cNvSpPr>
                <a:spLocks noChangeArrowheads="1"/>
              </p:cNvSpPr>
              <p:nvPr/>
            </p:nvSpPr>
            <p:spPr bwMode="auto">
              <a:xfrm>
                <a:off x="2650" y="1683"/>
                <a:ext cx="24" cy="2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72" name="Oval 446"/>
              <p:cNvSpPr>
                <a:spLocks noChangeArrowheads="1"/>
              </p:cNvSpPr>
              <p:nvPr/>
            </p:nvSpPr>
            <p:spPr bwMode="auto">
              <a:xfrm>
                <a:off x="2650" y="1683"/>
                <a:ext cx="24" cy="26"/>
              </a:xfrm>
              <a:prstGeom prst="ellipse">
                <a:avLst/>
              </a:prstGeom>
              <a:noFill/>
              <a:ln w="12" cap="rnd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108" name="Line 448"/>
            <p:cNvSpPr>
              <a:spLocks noChangeShapeType="1"/>
            </p:cNvSpPr>
            <p:nvPr/>
          </p:nvSpPr>
          <p:spPr bwMode="auto">
            <a:xfrm>
              <a:off x="2665" y="1922"/>
              <a:ext cx="0" cy="74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109" name="Group 451"/>
            <p:cNvGrpSpPr>
              <a:grpSpLocks/>
            </p:cNvGrpSpPr>
            <p:nvPr/>
          </p:nvGrpSpPr>
          <p:grpSpPr bwMode="auto">
            <a:xfrm>
              <a:off x="2650" y="1951"/>
              <a:ext cx="24" cy="26"/>
              <a:chOff x="2650" y="1951"/>
              <a:chExt cx="24" cy="26"/>
            </a:xfrm>
          </p:grpSpPr>
          <p:sp>
            <p:nvSpPr>
              <p:cNvPr id="81269" name="Oval 449"/>
              <p:cNvSpPr>
                <a:spLocks noChangeArrowheads="1"/>
              </p:cNvSpPr>
              <p:nvPr/>
            </p:nvSpPr>
            <p:spPr bwMode="auto">
              <a:xfrm>
                <a:off x="2650" y="1951"/>
                <a:ext cx="24" cy="2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70" name="Oval 450"/>
              <p:cNvSpPr>
                <a:spLocks noChangeArrowheads="1"/>
              </p:cNvSpPr>
              <p:nvPr/>
            </p:nvSpPr>
            <p:spPr bwMode="auto">
              <a:xfrm>
                <a:off x="2650" y="1951"/>
                <a:ext cx="24" cy="26"/>
              </a:xfrm>
              <a:prstGeom prst="ellipse">
                <a:avLst/>
              </a:prstGeom>
              <a:noFill/>
              <a:ln w="12" cap="rnd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110" name="Line 452"/>
            <p:cNvSpPr>
              <a:spLocks noChangeShapeType="1"/>
            </p:cNvSpPr>
            <p:nvPr/>
          </p:nvSpPr>
          <p:spPr bwMode="auto">
            <a:xfrm>
              <a:off x="2420" y="1922"/>
              <a:ext cx="69" cy="1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11" name="Line 453"/>
            <p:cNvSpPr>
              <a:spLocks noChangeShapeType="1"/>
            </p:cNvSpPr>
            <p:nvPr/>
          </p:nvSpPr>
          <p:spPr bwMode="auto">
            <a:xfrm>
              <a:off x="2489" y="1753"/>
              <a:ext cx="0" cy="169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12" name="Line 454"/>
            <p:cNvSpPr>
              <a:spLocks noChangeShapeType="1"/>
            </p:cNvSpPr>
            <p:nvPr/>
          </p:nvSpPr>
          <p:spPr bwMode="auto">
            <a:xfrm>
              <a:off x="2513" y="1753"/>
              <a:ext cx="1" cy="169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13" name="Line 455"/>
            <p:cNvSpPr>
              <a:spLocks noChangeShapeType="1"/>
            </p:cNvSpPr>
            <p:nvPr/>
          </p:nvSpPr>
          <p:spPr bwMode="auto">
            <a:xfrm flipH="1">
              <a:off x="2517" y="1737"/>
              <a:ext cx="144" cy="48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14" name="Line 456"/>
            <p:cNvSpPr>
              <a:spLocks noChangeShapeType="1"/>
            </p:cNvSpPr>
            <p:nvPr/>
          </p:nvSpPr>
          <p:spPr bwMode="auto">
            <a:xfrm flipH="1" flipV="1">
              <a:off x="2517" y="1870"/>
              <a:ext cx="148" cy="52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115" name="Group 459"/>
            <p:cNvGrpSpPr>
              <a:grpSpLocks/>
            </p:cNvGrpSpPr>
            <p:nvPr/>
          </p:nvGrpSpPr>
          <p:grpSpPr bwMode="auto">
            <a:xfrm>
              <a:off x="2541" y="1863"/>
              <a:ext cx="48" cy="33"/>
              <a:chOff x="2541" y="1863"/>
              <a:chExt cx="48" cy="33"/>
            </a:xfrm>
          </p:grpSpPr>
          <p:sp>
            <p:nvSpPr>
              <p:cNvPr id="81267" name="Freeform 457"/>
              <p:cNvSpPr>
                <a:spLocks/>
              </p:cNvSpPr>
              <p:nvPr/>
            </p:nvSpPr>
            <p:spPr bwMode="auto">
              <a:xfrm>
                <a:off x="2541" y="1863"/>
                <a:ext cx="48" cy="33"/>
              </a:xfrm>
              <a:custGeom>
                <a:avLst/>
                <a:gdLst>
                  <a:gd name="T0" fmla="*/ 10 w 48"/>
                  <a:gd name="T1" fmla="*/ 0 h 33"/>
                  <a:gd name="T2" fmla="*/ 0 w 48"/>
                  <a:gd name="T3" fmla="*/ 33 h 33"/>
                  <a:gd name="T4" fmla="*/ 48 w 48"/>
                  <a:gd name="T5" fmla="*/ 33 h 33"/>
                  <a:gd name="T6" fmla="*/ 10 w 48"/>
                  <a:gd name="T7" fmla="*/ 0 h 3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33">
                    <a:moveTo>
                      <a:pt x="10" y="0"/>
                    </a:moveTo>
                    <a:lnTo>
                      <a:pt x="0" y="33"/>
                    </a:lnTo>
                    <a:lnTo>
                      <a:pt x="48" y="3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68" name="Freeform 458"/>
              <p:cNvSpPr>
                <a:spLocks/>
              </p:cNvSpPr>
              <p:nvPr/>
            </p:nvSpPr>
            <p:spPr bwMode="auto">
              <a:xfrm>
                <a:off x="2541" y="1863"/>
                <a:ext cx="48" cy="33"/>
              </a:xfrm>
              <a:custGeom>
                <a:avLst/>
                <a:gdLst>
                  <a:gd name="T0" fmla="*/ 10 w 48"/>
                  <a:gd name="T1" fmla="*/ 0 h 33"/>
                  <a:gd name="T2" fmla="*/ 0 w 48"/>
                  <a:gd name="T3" fmla="*/ 33 h 33"/>
                  <a:gd name="T4" fmla="*/ 48 w 48"/>
                  <a:gd name="T5" fmla="*/ 33 h 33"/>
                  <a:gd name="T6" fmla="*/ 10 w 48"/>
                  <a:gd name="T7" fmla="*/ 0 h 3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33">
                    <a:moveTo>
                      <a:pt x="10" y="0"/>
                    </a:moveTo>
                    <a:lnTo>
                      <a:pt x="0" y="33"/>
                    </a:lnTo>
                    <a:lnTo>
                      <a:pt x="48" y="33"/>
                    </a:lnTo>
                    <a:lnTo>
                      <a:pt x="10" y="0"/>
                    </a:lnTo>
                    <a:close/>
                  </a:path>
                </a:pathLst>
              </a:custGeom>
              <a:noFill/>
              <a:ln w="12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116" name="Line 460"/>
            <p:cNvSpPr>
              <a:spLocks noChangeShapeType="1"/>
            </p:cNvSpPr>
            <p:nvPr/>
          </p:nvSpPr>
          <p:spPr bwMode="auto">
            <a:xfrm flipH="1">
              <a:off x="2060" y="1094"/>
              <a:ext cx="601" cy="0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17" name="Line 461"/>
            <p:cNvSpPr>
              <a:spLocks noChangeShapeType="1"/>
            </p:cNvSpPr>
            <p:nvPr/>
          </p:nvSpPr>
          <p:spPr bwMode="auto">
            <a:xfrm flipH="1">
              <a:off x="1458" y="1094"/>
              <a:ext cx="602" cy="0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118" name="Group 464"/>
            <p:cNvGrpSpPr>
              <a:grpSpLocks/>
            </p:cNvGrpSpPr>
            <p:nvPr/>
          </p:nvGrpSpPr>
          <p:grpSpPr bwMode="auto">
            <a:xfrm>
              <a:off x="2043" y="1076"/>
              <a:ext cx="33" cy="37"/>
              <a:chOff x="2043" y="1076"/>
              <a:chExt cx="33" cy="37"/>
            </a:xfrm>
          </p:grpSpPr>
          <p:sp>
            <p:nvSpPr>
              <p:cNvPr id="81265" name="Oval 462"/>
              <p:cNvSpPr>
                <a:spLocks noChangeArrowheads="1"/>
              </p:cNvSpPr>
              <p:nvPr/>
            </p:nvSpPr>
            <p:spPr bwMode="auto">
              <a:xfrm>
                <a:off x="2043" y="1076"/>
                <a:ext cx="33" cy="3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66" name="Oval 463"/>
              <p:cNvSpPr>
                <a:spLocks noChangeArrowheads="1"/>
              </p:cNvSpPr>
              <p:nvPr/>
            </p:nvSpPr>
            <p:spPr bwMode="auto">
              <a:xfrm>
                <a:off x="2043" y="1076"/>
                <a:ext cx="33" cy="37"/>
              </a:xfrm>
              <a:prstGeom prst="ellipse">
                <a:avLst/>
              </a:prstGeom>
              <a:noFill/>
              <a:ln w="12" cap="rnd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119" name="Line 465"/>
            <p:cNvSpPr>
              <a:spLocks noChangeShapeType="1"/>
            </p:cNvSpPr>
            <p:nvPr/>
          </p:nvSpPr>
          <p:spPr bwMode="auto">
            <a:xfrm flipH="1">
              <a:off x="1115" y="1094"/>
              <a:ext cx="343" cy="1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120" name="Group 468"/>
            <p:cNvGrpSpPr>
              <a:grpSpLocks/>
            </p:cNvGrpSpPr>
            <p:nvPr/>
          </p:nvGrpSpPr>
          <p:grpSpPr bwMode="auto">
            <a:xfrm>
              <a:off x="1441" y="1076"/>
              <a:ext cx="34" cy="37"/>
              <a:chOff x="1441" y="1076"/>
              <a:chExt cx="34" cy="37"/>
            </a:xfrm>
          </p:grpSpPr>
          <p:sp>
            <p:nvSpPr>
              <p:cNvPr id="81263" name="Oval 466"/>
              <p:cNvSpPr>
                <a:spLocks noChangeArrowheads="1"/>
              </p:cNvSpPr>
              <p:nvPr/>
            </p:nvSpPr>
            <p:spPr bwMode="auto">
              <a:xfrm>
                <a:off x="1441" y="1076"/>
                <a:ext cx="34" cy="37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64" name="Oval 467"/>
              <p:cNvSpPr>
                <a:spLocks noChangeArrowheads="1"/>
              </p:cNvSpPr>
              <p:nvPr/>
            </p:nvSpPr>
            <p:spPr bwMode="auto">
              <a:xfrm>
                <a:off x="1441" y="1076"/>
                <a:ext cx="34" cy="37"/>
              </a:xfrm>
              <a:prstGeom prst="ellipse">
                <a:avLst/>
              </a:prstGeom>
              <a:noFill/>
              <a:ln w="12" cap="rnd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121" name="Line 469"/>
            <p:cNvSpPr>
              <a:spLocks noChangeShapeType="1"/>
            </p:cNvSpPr>
            <p:nvPr/>
          </p:nvSpPr>
          <p:spPr bwMode="auto">
            <a:xfrm flipH="1">
              <a:off x="2060" y="2014"/>
              <a:ext cx="601" cy="0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22" name="Line 470"/>
            <p:cNvSpPr>
              <a:spLocks noChangeShapeType="1"/>
            </p:cNvSpPr>
            <p:nvPr/>
          </p:nvSpPr>
          <p:spPr bwMode="auto">
            <a:xfrm flipH="1">
              <a:off x="1458" y="2014"/>
              <a:ext cx="602" cy="0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123" name="Group 473"/>
            <p:cNvGrpSpPr>
              <a:grpSpLocks/>
            </p:cNvGrpSpPr>
            <p:nvPr/>
          </p:nvGrpSpPr>
          <p:grpSpPr bwMode="auto">
            <a:xfrm>
              <a:off x="2043" y="1996"/>
              <a:ext cx="33" cy="36"/>
              <a:chOff x="2043" y="1996"/>
              <a:chExt cx="33" cy="36"/>
            </a:xfrm>
          </p:grpSpPr>
          <p:sp>
            <p:nvSpPr>
              <p:cNvPr id="81261" name="Oval 471"/>
              <p:cNvSpPr>
                <a:spLocks noChangeArrowheads="1"/>
              </p:cNvSpPr>
              <p:nvPr/>
            </p:nvSpPr>
            <p:spPr bwMode="auto">
              <a:xfrm>
                <a:off x="2043" y="1996"/>
                <a:ext cx="33" cy="3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62" name="Oval 472"/>
              <p:cNvSpPr>
                <a:spLocks noChangeArrowheads="1"/>
              </p:cNvSpPr>
              <p:nvPr/>
            </p:nvSpPr>
            <p:spPr bwMode="auto">
              <a:xfrm>
                <a:off x="2043" y="1996"/>
                <a:ext cx="33" cy="36"/>
              </a:xfrm>
              <a:prstGeom prst="ellipse">
                <a:avLst/>
              </a:prstGeom>
              <a:noFill/>
              <a:ln w="12" cap="rnd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124" name="Line 474"/>
            <p:cNvSpPr>
              <a:spLocks noChangeShapeType="1"/>
            </p:cNvSpPr>
            <p:nvPr/>
          </p:nvSpPr>
          <p:spPr bwMode="auto">
            <a:xfrm flipH="1">
              <a:off x="1115" y="2014"/>
              <a:ext cx="343" cy="0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125" name="Group 477"/>
            <p:cNvGrpSpPr>
              <a:grpSpLocks/>
            </p:cNvGrpSpPr>
            <p:nvPr/>
          </p:nvGrpSpPr>
          <p:grpSpPr bwMode="auto">
            <a:xfrm>
              <a:off x="1441" y="1996"/>
              <a:ext cx="34" cy="36"/>
              <a:chOff x="1441" y="1996"/>
              <a:chExt cx="34" cy="36"/>
            </a:xfrm>
          </p:grpSpPr>
          <p:sp>
            <p:nvSpPr>
              <p:cNvPr id="81259" name="Oval 475"/>
              <p:cNvSpPr>
                <a:spLocks noChangeArrowheads="1"/>
              </p:cNvSpPr>
              <p:nvPr/>
            </p:nvSpPr>
            <p:spPr bwMode="auto">
              <a:xfrm>
                <a:off x="1441" y="1996"/>
                <a:ext cx="34" cy="3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60" name="Oval 476"/>
              <p:cNvSpPr>
                <a:spLocks noChangeArrowheads="1"/>
              </p:cNvSpPr>
              <p:nvPr/>
            </p:nvSpPr>
            <p:spPr bwMode="auto">
              <a:xfrm>
                <a:off x="1441" y="1996"/>
                <a:ext cx="34" cy="36"/>
              </a:xfrm>
              <a:prstGeom prst="ellipse">
                <a:avLst/>
              </a:prstGeom>
              <a:noFill/>
              <a:ln w="12" cap="rnd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126" name="Freeform 478"/>
            <p:cNvSpPr>
              <a:spLocks/>
            </p:cNvSpPr>
            <p:nvPr/>
          </p:nvSpPr>
          <p:spPr bwMode="auto">
            <a:xfrm>
              <a:off x="2661" y="1462"/>
              <a:ext cx="0" cy="184"/>
            </a:xfrm>
            <a:custGeom>
              <a:avLst/>
              <a:gdLst>
                <a:gd name="T0" fmla="*/ 184 h 184"/>
                <a:gd name="T1" fmla="*/ 92 h 184"/>
                <a:gd name="T2" fmla="*/ 0 h 184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184">
                  <a:moveTo>
                    <a:pt x="0" y="184"/>
                  </a:moveTo>
                  <a:lnTo>
                    <a:pt x="0" y="92"/>
                  </a:lnTo>
                  <a:lnTo>
                    <a:pt x="0" y="0"/>
                  </a:lnTo>
                </a:path>
              </a:pathLst>
            </a:custGeom>
            <a:noFill/>
            <a:ln w="12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27" name="Line 479"/>
            <p:cNvSpPr>
              <a:spLocks noChangeShapeType="1"/>
            </p:cNvSpPr>
            <p:nvPr/>
          </p:nvSpPr>
          <p:spPr bwMode="auto">
            <a:xfrm>
              <a:off x="2661" y="1554"/>
              <a:ext cx="172" cy="1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128" name="Group 482"/>
            <p:cNvGrpSpPr>
              <a:grpSpLocks/>
            </p:cNvGrpSpPr>
            <p:nvPr/>
          </p:nvGrpSpPr>
          <p:grpSpPr bwMode="auto">
            <a:xfrm>
              <a:off x="2644" y="1536"/>
              <a:ext cx="34" cy="36"/>
              <a:chOff x="2644" y="1536"/>
              <a:chExt cx="34" cy="36"/>
            </a:xfrm>
          </p:grpSpPr>
          <p:sp>
            <p:nvSpPr>
              <p:cNvPr id="81257" name="Oval 480"/>
              <p:cNvSpPr>
                <a:spLocks noChangeArrowheads="1"/>
              </p:cNvSpPr>
              <p:nvPr/>
            </p:nvSpPr>
            <p:spPr bwMode="auto">
              <a:xfrm>
                <a:off x="2644" y="1536"/>
                <a:ext cx="34" cy="3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58" name="Oval 481"/>
              <p:cNvSpPr>
                <a:spLocks noChangeArrowheads="1"/>
              </p:cNvSpPr>
              <p:nvPr/>
            </p:nvSpPr>
            <p:spPr bwMode="auto">
              <a:xfrm>
                <a:off x="2644" y="1536"/>
                <a:ext cx="34" cy="36"/>
              </a:xfrm>
              <a:prstGeom prst="ellipse">
                <a:avLst/>
              </a:prstGeom>
              <a:noFill/>
              <a:ln w="12" cap="rnd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129" name="Freeform 483"/>
            <p:cNvSpPr>
              <a:spLocks/>
            </p:cNvSpPr>
            <p:nvPr/>
          </p:nvSpPr>
          <p:spPr bwMode="auto">
            <a:xfrm>
              <a:off x="2060" y="1462"/>
              <a:ext cx="0" cy="184"/>
            </a:xfrm>
            <a:custGeom>
              <a:avLst/>
              <a:gdLst>
                <a:gd name="T0" fmla="*/ 184 h 184"/>
                <a:gd name="T1" fmla="*/ 92 h 184"/>
                <a:gd name="T2" fmla="*/ 0 h 184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184">
                  <a:moveTo>
                    <a:pt x="0" y="184"/>
                  </a:moveTo>
                  <a:lnTo>
                    <a:pt x="0" y="92"/>
                  </a:lnTo>
                  <a:lnTo>
                    <a:pt x="0" y="0"/>
                  </a:lnTo>
                </a:path>
              </a:pathLst>
            </a:custGeom>
            <a:noFill/>
            <a:ln w="12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30" name="Line 484"/>
            <p:cNvSpPr>
              <a:spLocks noChangeShapeType="1"/>
            </p:cNvSpPr>
            <p:nvPr/>
          </p:nvSpPr>
          <p:spPr bwMode="auto">
            <a:xfrm>
              <a:off x="2060" y="1554"/>
              <a:ext cx="171" cy="1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131" name="Group 487"/>
            <p:cNvGrpSpPr>
              <a:grpSpLocks/>
            </p:cNvGrpSpPr>
            <p:nvPr/>
          </p:nvGrpSpPr>
          <p:grpSpPr bwMode="auto">
            <a:xfrm>
              <a:off x="2043" y="1536"/>
              <a:ext cx="33" cy="36"/>
              <a:chOff x="2043" y="1536"/>
              <a:chExt cx="33" cy="36"/>
            </a:xfrm>
          </p:grpSpPr>
          <p:sp>
            <p:nvSpPr>
              <p:cNvPr id="81255" name="Oval 485"/>
              <p:cNvSpPr>
                <a:spLocks noChangeArrowheads="1"/>
              </p:cNvSpPr>
              <p:nvPr/>
            </p:nvSpPr>
            <p:spPr bwMode="auto">
              <a:xfrm>
                <a:off x="2043" y="1536"/>
                <a:ext cx="33" cy="3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56" name="Oval 486"/>
              <p:cNvSpPr>
                <a:spLocks noChangeArrowheads="1"/>
              </p:cNvSpPr>
              <p:nvPr/>
            </p:nvSpPr>
            <p:spPr bwMode="auto">
              <a:xfrm>
                <a:off x="2043" y="1536"/>
                <a:ext cx="33" cy="36"/>
              </a:xfrm>
              <a:prstGeom prst="ellipse">
                <a:avLst/>
              </a:prstGeom>
              <a:noFill/>
              <a:ln w="12" cap="rnd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132" name="Freeform 488"/>
            <p:cNvSpPr>
              <a:spLocks/>
            </p:cNvSpPr>
            <p:nvPr/>
          </p:nvSpPr>
          <p:spPr bwMode="auto">
            <a:xfrm>
              <a:off x="1458" y="1462"/>
              <a:ext cx="0" cy="184"/>
            </a:xfrm>
            <a:custGeom>
              <a:avLst/>
              <a:gdLst>
                <a:gd name="T0" fmla="*/ 184 h 184"/>
                <a:gd name="T1" fmla="*/ 92 h 184"/>
                <a:gd name="T2" fmla="*/ 0 h 184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184">
                  <a:moveTo>
                    <a:pt x="0" y="184"/>
                  </a:moveTo>
                  <a:lnTo>
                    <a:pt x="0" y="92"/>
                  </a:lnTo>
                  <a:lnTo>
                    <a:pt x="0" y="0"/>
                  </a:lnTo>
                </a:path>
              </a:pathLst>
            </a:custGeom>
            <a:noFill/>
            <a:ln w="12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33" name="Line 489"/>
            <p:cNvSpPr>
              <a:spLocks noChangeShapeType="1"/>
            </p:cNvSpPr>
            <p:nvPr/>
          </p:nvSpPr>
          <p:spPr bwMode="auto">
            <a:xfrm>
              <a:off x="1458" y="1554"/>
              <a:ext cx="172" cy="1"/>
            </a:xfrm>
            <a:prstGeom prst="line">
              <a:avLst/>
            </a:prstGeom>
            <a:noFill/>
            <a:ln w="12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134" name="Group 492"/>
            <p:cNvGrpSpPr>
              <a:grpSpLocks/>
            </p:cNvGrpSpPr>
            <p:nvPr/>
          </p:nvGrpSpPr>
          <p:grpSpPr bwMode="auto">
            <a:xfrm>
              <a:off x="1441" y="1536"/>
              <a:ext cx="34" cy="36"/>
              <a:chOff x="1441" y="1536"/>
              <a:chExt cx="34" cy="36"/>
            </a:xfrm>
          </p:grpSpPr>
          <p:sp>
            <p:nvSpPr>
              <p:cNvPr id="81253" name="Oval 490"/>
              <p:cNvSpPr>
                <a:spLocks noChangeArrowheads="1"/>
              </p:cNvSpPr>
              <p:nvPr/>
            </p:nvSpPr>
            <p:spPr bwMode="auto">
              <a:xfrm>
                <a:off x="1441" y="1536"/>
                <a:ext cx="34" cy="36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54" name="Oval 491"/>
              <p:cNvSpPr>
                <a:spLocks noChangeArrowheads="1"/>
              </p:cNvSpPr>
              <p:nvPr/>
            </p:nvSpPr>
            <p:spPr bwMode="auto">
              <a:xfrm>
                <a:off x="1441" y="1536"/>
                <a:ext cx="34" cy="36"/>
              </a:xfrm>
              <a:prstGeom prst="ellipse">
                <a:avLst/>
              </a:prstGeom>
              <a:noFill/>
              <a:ln w="12" cap="rnd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135" name="Rectangle 493"/>
            <p:cNvSpPr>
              <a:spLocks noChangeArrowheads="1"/>
            </p:cNvSpPr>
            <p:nvPr/>
          </p:nvSpPr>
          <p:spPr bwMode="auto">
            <a:xfrm>
              <a:off x="2989" y="1167"/>
              <a:ext cx="379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600" b="0">
                  <a:solidFill>
                    <a:srgbClr val="FF0000"/>
                  </a:solidFill>
                </a:rPr>
                <a:t>Silicon</a:t>
              </a:r>
              <a:endParaRPr lang="de-DE"/>
            </a:p>
          </p:txBody>
        </p:sp>
        <p:sp>
          <p:nvSpPr>
            <p:cNvPr id="81136" name="Rectangle 494"/>
            <p:cNvSpPr>
              <a:spLocks noChangeArrowheads="1"/>
            </p:cNvSpPr>
            <p:nvPr/>
          </p:nvSpPr>
          <p:spPr bwMode="auto">
            <a:xfrm>
              <a:off x="2989" y="1348"/>
              <a:ext cx="356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600" b="0">
                  <a:solidFill>
                    <a:srgbClr val="000000"/>
                  </a:solidFill>
                </a:rPr>
                <a:t>IGBT</a:t>
              </a:r>
              <a:endParaRPr lang="de-DE"/>
            </a:p>
          </p:txBody>
        </p:sp>
        <p:sp>
          <p:nvSpPr>
            <p:cNvPr id="81137" name="Rectangle 495"/>
            <p:cNvSpPr>
              <a:spLocks noChangeArrowheads="1"/>
            </p:cNvSpPr>
            <p:nvPr/>
          </p:nvSpPr>
          <p:spPr bwMode="auto">
            <a:xfrm>
              <a:off x="3286" y="1322"/>
              <a:ext cx="253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100" b="0">
                  <a:solidFill>
                    <a:srgbClr val="000000"/>
                  </a:solidFill>
                </a:rPr>
                <a:t>3Gen</a:t>
              </a:r>
              <a:endParaRPr lang="de-DE"/>
            </a:p>
          </p:txBody>
        </p:sp>
        <p:sp>
          <p:nvSpPr>
            <p:cNvPr id="81138" name="Rectangle 496"/>
            <p:cNvSpPr>
              <a:spLocks noChangeArrowheads="1"/>
            </p:cNvSpPr>
            <p:nvPr/>
          </p:nvSpPr>
          <p:spPr bwMode="auto">
            <a:xfrm>
              <a:off x="2989" y="1503"/>
              <a:ext cx="5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de-DE"/>
            </a:p>
          </p:txBody>
        </p:sp>
        <p:sp>
          <p:nvSpPr>
            <p:cNvPr id="81139" name="Rectangle 497"/>
            <p:cNvSpPr>
              <a:spLocks noChangeArrowheads="1"/>
            </p:cNvSpPr>
            <p:nvPr/>
          </p:nvSpPr>
          <p:spPr bwMode="auto">
            <a:xfrm>
              <a:off x="2989" y="1657"/>
              <a:ext cx="70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600" b="0">
                  <a:solidFill>
                    <a:srgbClr val="000000"/>
                  </a:solidFill>
                </a:rPr>
                <a:t>active area :</a:t>
              </a:r>
              <a:endParaRPr lang="de-DE"/>
            </a:p>
          </p:txBody>
        </p:sp>
        <p:sp>
          <p:nvSpPr>
            <p:cNvPr id="81140" name="Rectangle 498"/>
            <p:cNvSpPr>
              <a:spLocks noChangeArrowheads="1"/>
            </p:cNvSpPr>
            <p:nvPr/>
          </p:nvSpPr>
          <p:spPr bwMode="auto">
            <a:xfrm>
              <a:off x="2989" y="1838"/>
              <a:ext cx="367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600">
                  <a:solidFill>
                    <a:srgbClr val="000000"/>
                  </a:solidFill>
                </a:rPr>
                <a:t>4,5cm</a:t>
              </a:r>
              <a:endParaRPr lang="de-DE"/>
            </a:p>
          </p:txBody>
        </p:sp>
        <p:sp>
          <p:nvSpPr>
            <p:cNvPr id="81141" name="Rectangle 499"/>
            <p:cNvSpPr>
              <a:spLocks noChangeArrowheads="1"/>
            </p:cNvSpPr>
            <p:nvPr/>
          </p:nvSpPr>
          <p:spPr bwMode="auto">
            <a:xfrm>
              <a:off x="3337" y="1812"/>
              <a:ext cx="8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100" b="0">
                  <a:solidFill>
                    <a:srgbClr val="000000"/>
                  </a:solidFill>
                </a:rPr>
                <a:t>2</a:t>
              </a:r>
              <a:endParaRPr lang="de-DE"/>
            </a:p>
          </p:txBody>
        </p:sp>
        <p:grpSp>
          <p:nvGrpSpPr>
            <p:cNvPr id="81142" name="Group 502"/>
            <p:cNvGrpSpPr>
              <a:grpSpLocks/>
            </p:cNvGrpSpPr>
            <p:nvPr/>
          </p:nvGrpSpPr>
          <p:grpSpPr bwMode="auto">
            <a:xfrm>
              <a:off x="1028" y="2186"/>
              <a:ext cx="2814" cy="1084"/>
              <a:chOff x="1028" y="2186"/>
              <a:chExt cx="2814" cy="1084"/>
            </a:xfrm>
          </p:grpSpPr>
          <p:sp>
            <p:nvSpPr>
              <p:cNvPr id="81251" name="Rectangle 500"/>
              <p:cNvSpPr>
                <a:spLocks noChangeArrowheads="1"/>
              </p:cNvSpPr>
              <p:nvPr/>
            </p:nvSpPr>
            <p:spPr bwMode="auto">
              <a:xfrm>
                <a:off x="1028" y="2186"/>
                <a:ext cx="2814" cy="10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52" name="Rectangle 501"/>
              <p:cNvSpPr>
                <a:spLocks noChangeArrowheads="1"/>
              </p:cNvSpPr>
              <p:nvPr/>
            </p:nvSpPr>
            <p:spPr bwMode="auto">
              <a:xfrm>
                <a:off x="1028" y="2186"/>
                <a:ext cx="2814" cy="1084"/>
              </a:xfrm>
              <a:prstGeom prst="rect">
                <a:avLst/>
              </a:prstGeom>
              <a:noFill/>
              <a:ln w="6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143" name="Line 503"/>
            <p:cNvSpPr>
              <a:spLocks noChangeShapeType="1"/>
            </p:cNvSpPr>
            <p:nvPr/>
          </p:nvSpPr>
          <p:spPr bwMode="auto">
            <a:xfrm>
              <a:off x="1553" y="2624"/>
              <a:ext cx="1" cy="17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44" name="Line 504"/>
            <p:cNvSpPr>
              <a:spLocks noChangeShapeType="1"/>
            </p:cNvSpPr>
            <p:nvPr/>
          </p:nvSpPr>
          <p:spPr bwMode="auto">
            <a:xfrm flipV="1">
              <a:off x="1553" y="2313"/>
              <a:ext cx="1" cy="17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45" name="Line 505"/>
            <p:cNvSpPr>
              <a:spLocks noChangeShapeType="1"/>
            </p:cNvSpPr>
            <p:nvPr/>
          </p:nvSpPr>
          <p:spPr bwMode="auto">
            <a:xfrm>
              <a:off x="1366" y="2395"/>
              <a:ext cx="187" cy="1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46" name="Line 506"/>
            <p:cNvSpPr>
              <a:spLocks noChangeShapeType="1"/>
            </p:cNvSpPr>
            <p:nvPr/>
          </p:nvSpPr>
          <p:spPr bwMode="auto">
            <a:xfrm flipV="1">
              <a:off x="1366" y="2357"/>
              <a:ext cx="1" cy="244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47" name="Line 507"/>
            <p:cNvSpPr>
              <a:spLocks noChangeShapeType="1"/>
            </p:cNvSpPr>
            <p:nvPr/>
          </p:nvSpPr>
          <p:spPr bwMode="auto">
            <a:xfrm>
              <a:off x="1198" y="2559"/>
              <a:ext cx="355" cy="0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48" name="Line 508"/>
            <p:cNvSpPr>
              <a:spLocks noChangeShapeType="1"/>
            </p:cNvSpPr>
            <p:nvPr/>
          </p:nvSpPr>
          <p:spPr bwMode="auto">
            <a:xfrm flipV="1">
              <a:off x="1553" y="2330"/>
              <a:ext cx="1" cy="65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49" name="Line 509"/>
            <p:cNvSpPr>
              <a:spLocks noChangeShapeType="1"/>
            </p:cNvSpPr>
            <p:nvPr/>
          </p:nvSpPr>
          <p:spPr bwMode="auto">
            <a:xfrm flipV="1">
              <a:off x="1553" y="2559"/>
              <a:ext cx="1" cy="65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150" name="Group 512"/>
            <p:cNvGrpSpPr>
              <a:grpSpLocks/>
            </p:cNvGrpSpPr>
            <p:nvPr/>
          </p:nvGrpSpPr>
          <p:grpSpPr bwMode="auto">
            <a:xfrm>
              <a:off x="1255" y="2539"/>
              <a:ext cx="59" cy="39"/>
              <a:chOff x="1255" y="2539"/>
              <a:chExt cx="59" cy="39"/>
            </a:xfrm>
          </p:grpSpPr>
          <p:sp>
            <p:nvSpPr>
              <p:cNvPr id="81249" name="Freeform 510"/>
              <p:cNvSpPr>
                <a:spLocks/>
              </p:cNvSpPr>
              <p:nvPr/>
            </p:nvSpPr>
            <p:spPr bwMode="auto">
              <a:xfrm>
                <a:off x="1255" y="2539"/>
                <a:ext cx="59" cy="39"/>
              </a:xfrm>
              <a:custGeom>
                <a:avLst/>
                <a:gdLst>
                  <a:gd name="T0" fmla="*/ 0 w 59"/>
                  <a:gd name="T1" fmla="*/ 0 h 39"/>
                  <a:gd name="T2" fmla="*/ 0 w 59"/>
                  <a:gd name="T3" fmla="*/ 39 h 39"/>
                  <a:gd name="T4" fmla="*/ 59 w 59"/>
                  <a:gd name="T5" fmla="*/ 20 h 39"/>
                  <a:gd name="T6" fmla="*/ 0 w 59"/>
                  <a:gd name="T7" fmla="*/ 0 h 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9" h="39">
                    <a:moveTo>
                      <a:pt x="0" y="0"/>
                    </a:moveTo>
                    <a:lnTo>
                      <a:pt x="0" y="39"/>
                    </a:lnTo>
                    <a:lnTo>
                      <a:pt x="59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50" name="Freeform 511"/>
              <p:cNvSpPr>
                <a:spLocks/>
              </p:cNvSpPr>
              <p:nvPr/>
            </p:nvSpPr>
            <p:spPr bwMode="auto">
              <a:xfrm>
                <a:off x="1255" y="2539"/>
                <a:ext cx="59" cy="39"/>
              </a:xfrm>
              <a:custGeom>
                <a:avLst/>
                <a:gdLst>
                  <a:gd name="T0" fmla="*/ 0 w 59"/>
                  <a:gd name="T1" fmla="*/ 0 h 39"/>
                  <a:gd name="T2" fmla="*/ 0 w 59"/>
                  <a:gd name="T3" fmla="*/ 39 h 39"/>
                  <a:gd name="T4" fmla="*/ 59 w 59"/>
                  <a:gd name="T5" fmla="*/ 20 h 39"/>
                  <a:gd name="T6" fmla="*/ 0 w 59"/>
                  <a:gd name="T7" fmla="*/ 0 h 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9" h="39">
                    <a:moveTo>
                      <a:pt x="0" y="0"/>
                    </a:moveTo>
                    <a:lnTo>
                      <a:pt x="0" y="39"/>
                    </a:lnTo>
                    <a:lnTo>
                      <a:pt x="59" y="2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8" cap="rnd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151" name="Line 513"/>
            <p:cNvSpPr>
              <a:spLocks noChangeShapeType="1"/>
            </p:cNvSpPr>
            <p:nvPr/>
          </p:nvSpPr>
          <p:spPr bwMode="auto">
            <a:xfrm>
              <a:off x="1553" y="3115"/>
              <a:ext cx="1" cy="16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52" name="Line 514"/>
            <p:cNvSpPr>
              <a:spLocks noChangeShapeType="1"/>
            </p:cNvSpPr>
            <p:nvPr/>
          </p:nvSpPr>
          <p:spPr bwMode="auto">
            <a:xfrm flipV="1">
              <a:off x="1553" y="2804"/>
              <a:ext cx="1" cy="16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53" name="Line 515"/>
            <p:cNvSpPr>
              <a:spLocks noChangeShapeType="1"/>
            </p:cNvSpPr>
            <p:nvPr/>
          </p:nvSpPr>
          <p:spPr bwMode="auto">
            <a:xfrm>
              <a:off x="1366" y="2886"/>
              <a:ext cx="187" cy="1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54" name="Line 516"/>
            <p:cNvSpPr>
              <a:spLocks noChangeShapeType="1"/>
            </p:cNvSpPr>
            <p:nvPr/>
          </p:nvSpPr>
          <p:spPr bwMode="auto">
            <a:xfrm flipV="1">
              <a:off x="1366" y="2846"/>
              <a:ext cx="1" cy="246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55" name="Line 517"/>
            <p:cNvSpPr>
              <a:spLocks noChangeShapeType="1"/>
            </p:cNvSpPr>
            <p:nvPr/>
          </p:nvSpPr>
          <p:spPr bwMode="auto">
            <a:xfrm>
              <a:off x="1198" y="3050"/>
              <a:ext cx="355" cy="1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56" name="Line 518"/>
            <p:cNvSpPr>
              <a:spLocks noChangeShapeType="1"/>
            </p:cNvSpPr>
            <p:nvPr/>
          </p:nvSpPr>
          <p:spPr bwMode="auto">
            <a:xfrm flipV="1">
              <a:off x="1553" y="2820"/>
              <a:ext cx="1" cy="66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57" name="Line 519"/>
            <p:cNvSpPr>
              <a:spLocks noChangeShapeType="1"/>
            </p:cNvSpPr>
            <p:nvPr/>
          </p:nvSpPr>
          <p:spPr bwMode="auto">
            <a:xfrm flipV="1">
              <a:off x="1553" y="3050"/>
              <a:ext cx="1" cy="65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158" name="Group 522"/>
            <p:cNvGrpSpPr>
              <a:grpSpLocks/>
            </p:cNvGrpSpPr>
            <p:nvPr/>
          </p:nvGrpSpPr>
          <p:grpSpPr bwMode="auto">
            <a:xfrm>
              <a:off x="1255" y="3030"/>
              <a:ext cx="59" cy="39"/>
              <a:chOff x="1255" y="3030"/>
              <a:chExt cx="59" cy="39"/>
            </a:xfrm>
          </p:grpSpPr>
          <p:sp>
            <p:nvSpPr>
              <p:cNvPr id="81247" name="Freeform 520"/>
              <p:cNvSpPr>
                <a:spLocks/>
              </p:cNvSpPr>
              <p:nvPr/>
            </p:nvSpPr>
            <p:spPr bwMode="auto">
              <a:xfrm>
                <a:off x="1255" y="3030"/>
                <a:ext cx="59" cy="39"/>
              </a:xfrm>
              <a:custGeom>
                <a:avLst/>
                <a:gdLst>
                  <a:gd name="T0" fmla="*/ 0 w 59"/>
                  <a:gd name="T1" fmla="*/ 0 h 39"/>
                  <a:gd name="T2" fmla="*/ 0 w 59"/>
                  <a:gd name="T3" fmla="*/ 39 h 39"/>
                  <a:gd name="T4" fmla="*/ 59 w 59"/>
                  <a:gd name="T5" fmla="*/ 20 h 39"/>
                  <a:gd name="T6" fmla="*/ 0 w 59"/>
                  <a:gd name="T7" fmla="*/ 0 h 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9" h="39">
                    <a:moveTo>
                      <a:pt x="0" y="0"/>
                    </a:moveTo>
                    <a:lnTo>
                      <a:pt x="0" y="39"/>
                    </a:lnTo>
                    <a:lnTo>
                      <a:pt x="59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48" name="Freeform 521"/>
              <p:cNvSpPr>
                <a:spLocks/>
              </p:cNvSpPr>
              <p:nvPr/>
            </p:nvSpPr>
            <p:spPr bwMode="auto">
              <a:xfrm>
                <a:off x="1255" y="3030"/>
                <a:ext cx="59" cy="39"/>
              </a:xfrm>
              <a:custGeom>
                <a:avLst/>
                <a:gdLst>
                  <a:gd name="T0" fmla="*/ 0 w 59"/>
                  <a:gd name="T1" fmla="*/ 0 h 39"/>
                  <a:gd name="T2" fmla="*/ 0 w 59"/>
                  <a:gd name="T3" fmla="*/ 39 h 39"/>
                  <a:gd name="T4" fmla="*/ 59 w 59"/>
                  <a:gd name="T5" fmla="*/ 20 h 39"/>
                  <a:gd name="T6" fmla="*/ 0 w 59"/>
                  <a:gd name="T7" fmla="*/ 0 h 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9" h="39">
                    <a:moveTo>
                      <a:pt x="0" y="0"/>
                    </a:moveTo>
                    <a:lnTo>
                      <a:pt x="0" y="39"/>
                    </a:lnTo>
                    <a:lnTo>
                      <a:pt x="59" y="2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8" cap="rnd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159" name="Line 523"/>
            <p:cNvSpPr>
              <a:spLocks noChangeShapeType="1"/>
            </p:cNvSpPr>
            <p:nvPr/>
          </p:nvSpPr>
          <p:spPr bwMode="auto">
            <a:xfrm>
              <a:off x="2207" y="2624"/>
              <a:ext cx="1" cy="17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60" name="Line 524"/>
            <p:cNvSpPr>
              <a:spLocks noChangeShapeType="1"/>
            </p:cNvSpPr>
            <p:nvPr/>
          </p:nvSpPr>
          <p:spPr bwMode="auto">
            <a:xfrm flipV="1">
              <a:off x="2207" y="2313"/>
              <a:ext cx="1" cy="17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61" name="Line 525"/>
            <p:cNvSpPr>
              <a:spLocks noChangeShapeType="1"/>
            </p:cNvSpPr>
            <p:nvPr/>
          </p:nvSpPr>
          <p:spPr bwMode="auto">
            <a:xfrm>
              <a:off x="2020" y="2395"/>
              <a:ext cx="187" cy="1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62" name="Line 526"/>
            <p:cNvSpPr>
              <a:spLocks noChangeShapeType="1"/>
            </p:cNvSpPr>
            <p:nvPr/>
          </p:nvSpPr>
          <p:spPr bwMode="auto">
            <a:xfrm flipV="1">
              <a:off x="2020" y="2357"/>
              <a:ext cx="1" cy="244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63" name="Line 527"/>
            <p:cNvSpPr>
              <a:spLocks noChangeShapeType="1"/>
            </p:cNvSpPr>
            <p:nvPr/>
          </p:nvSpPr>
          <p:spPr bwMode="auto">
            <a:xfrm>
              <a:off x="1852" y="2559"/>
              <a:ext cx="355" cy="0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64" name="Line 528"/>
            <p:cNvSpPr>
              <a:spLocks noChangeShapeType="1"/>
            </p:cNvSpPr>
            <p:nvPr/>
          </p:nvSpPr>
          <p:spPr bwMode="auto">
            <a:xfrm flipV="1">
              <a:off x="2207" y="2330"/>
              <a:ext cx="1" cy="65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65" name="Line 529"/>
            <p:cNvSpPr>
              <a:spLocks noChangeShapeType="1"/>
            </p:cNvSpPr>
            <p:nvPr/>
          </p:nvSpPr>
          <p:spPr bwMode="auto">
            <a:xfrm flipV="1">
              <a:off x="2207" y="2559"/>
              <a:ext cx="1" cy="65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166" name="Group 532"/>
            <p:cNvGrpSpPr>
              <a:grpSpLocks/>
            </p:cNvGrpSpPr>
            <p:nvPr/>
          </p:nvGrpSpPr>
          <p:grpSpPr bwMode="auto">
            <a:xfrm>
              <a:off x="1908" y="2539"/>
              <a:ext cx="60" cy="39"/>
              <a:chOff x="1908" y="2539"/>
              <a:chExt cx="60" cy="39"/>
            </a:xfrm>
          </p:grpSpPr>
          <p:sp>
            <p:nvSpPr>
              <p:cNvPr id="81245" name="Freeform 530"/>
              <p:cNvSpPr>
                <a:spLocks/>
              </p:cNvSpPr>
              <p:nvPr/>
            </p:nvSpPr>
            <p:spPr bwMode="auto">
              <a:xfrm>
                <a:off x="1908" y="2539"/>
                <a:ext cx="60" cy="39"/>
              </a:xfrm>
              <a:custGeom>
                <a:avLst/>
                <a:gdLst>
                  <a:gd name="T0" fmla="*/ 0 w 60"/>
                  <a:gd name="T1" fmla="*/ 0 h 39"/>
                  <a:gd name="T2" fmla="*/ 0 w 60"/>
                  <a:gd name="T3" fmla="*/ 39 h 39"/>
                  <a:gd name="T4" fmla="*/ 60 w 60"/>
                  <a:gd name="T5" fmla="*/ 20 h 39"/>
                  <a:gd name="T6" fmla="*/ 0 w 60"/>
                  <a:gd name="T7" fmla="*/ 0 h 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39">
                    <a:moveTo>
                      <a:pt x="0" y="0"/>
                    </a:moveTo>
                    <a:lnTo>
                      <a:pt x="0" y="39"/>
                    </a:lnTo>
                    <a:lnTo>
                      <a:pt x="6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46" name="Freeform 531"/>
              <p:cNvSpPr>
                <a:spLocks/>
              </p:cNvSpPr>
              <p:nvPr/>
            </p:nvSpPr>
            <p:spPr bwMode="auto">
              <a:xfrm>
                <a:off x="1908" y="2539"/>
                <a:ext cx="60" cy="39"/>
              </a:xfrm>
              <a:custGeom>
                <a:avLst/>
                <a:gdLst>
                  <a:gd name="T0" fmla="*/ 0 w 60"/>
                  <a:gd name="T1" fmla="*/ 0 h 39"/>
                  <a:gd name="T2" fmla="*/ 0 w 60"/>
                  <a:gd name="T3" fmla="*/ 39 h 39"/>
                  <a:gd name="T4" fmla="*/ 60 w 60"/>
                  <a:gd name="T5" fmla="*/ 20 h 39"/>
                  <a:gd name="T6" fmla="*/ 0 w 60"/>
                  <a:gd name="T7" fmla="*/ 0 h 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39">
                    <a:moveTo>
                      <a:pt x="0" y="0"/>
                    </a:moveTo>
                    <a:lnTo>
                      <a:pt x="0" y="39"/>
                    </a:lnTo>
                    <a:lnTo>
                      <a:pt x="60" y="2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8" cap="rnd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167" name="Line 533"/>
            <p:cNvSpPr>
              <a:spLocks noChangeShapeType="1"/>
            </p:cNvSpPr>
            <p:nvPr/>
          </p:nvSpPr>
          <p:spPr bwMode="auto">
            <a:xfrm>
              <a:off x="2207" y="3115"/>
              <a:ext cx="1" cy="16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68" name="Line 534"/>
            <p:cNvSpPr>
              <a:spLocks noChangeShapeType="1"/>
            </p:cNvSpPr>
            <p:nvPr/>
          </p:nvSpPr>
          <p:spPr bwMode="auto">
            <a:xfrm flipV="1">
              <a:off x="2207" y="2804"/>
              <a:ext cx="1" cy="16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69" name="Line 535"/>
            <p:cNvSpPr>
              <a:spLocks noChangeShapeType="1"/>
            </p:cNvSpPr>
            <p:nvPr/>
          </p:nvSpPr>
          <p:spPr bwMode="auto">
            <a:xfrm>
              <a:off x="2020" y="2886"/>
              <a:ext cx="187" cy="1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70" name="Line 536"/>
            <p:cNvSpPr>
              <a:spLocks noChangeShapeType="1"/>
            </p:cNvSpPr>
            <p:nvPr/>
          </p:nvSpPr>
          <p:spPr bwMode="auto">
            <a:xfrm flipV="1">
              <a:off x="2020" y="2846"/>
              <a:ext cx="1" cy="246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71" name="Line 537"/>
            <p:cNvSpPr>
              <a:spLocks noChangeShapeType="1"/>
            </p:cNvSpPr>
            <p:nvPr/>
          </p:nvSpPr>
          <p:spPr bwMode="auto">
            <a:xfrm>
              <a:off x="1852" y="3050"/>
              <a:ext cx="355" cy="1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72" name="Line 538"/>
            <p:cNvSpPr>
              <a:spLocks noChangeShapeType="1"/>
            </p:cNvSpPr>
            <p:nvPr/>
          </p:nvSpPr>
          <p:spPr bwMode="auto">
            <a:xfrm flipV="1">
              <a:off x="2207" y="2820"/>
              <a:ext cx="1" cy="66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73" name="Line 539"/>
            <p:cNvSpPr>
              <a:spLocks noChangeShapeType="1"/>
            </p:cNvSpPr>
            <p:nvPr/>
          </p:nvSpPr>
          <p:spPr bwMode="auto">
            <a:xfrm flipV="1">
              <a:off x="2207" y="3050"/>
              <a:ext cx="1" cy="65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174" name="Group 542"/>
            <p:cNvGrpSpPr>
              <a:grpSpLocks/>
            </p:cNvGrpSpPr>
            <p:nvPr/>
          </p:nvGrpSpPr>
          <p:grpSpPr bwMode="auto">
            <a:xfrm>
              <a:off x="1908" y="3030"/>
              <a:ext cx="60" cy="39"/>
              <a:chOff x="1908" y="3030"/>
              <a:chExt cx="60" cy="39"/>
            </a:xfrm>
          </p:grpSpPr>
          <p:sp>
            <p:nvSpPr>
              <p:cNvPr id="81243" name="Freeform 540"/>
              <p:cNvSpPr>
                <a:spLocks/>
              </p:cNvSpPr>
              <p:nvPr/>
            </p:nvSpPr>
            <p:spPr bwMode="auto">
              <a:xfrm>
                <a:off x="1908" y="3030"/>
                <a:ext cx="60" cy="39"/>
              </a:xfrm>
              <a:custGeom>
                <a:avLst/>
                <a:gdLst>
                  <a:gd name="T0" fmla="*/ 0 w 60"/>
                  <a:gd name="T1" fmla="*/ 0 h 39"/>
                  <a:gd name="T2" fmla="*/ 0 w 60"/>
                  <a:gd name="T3" fmla="*/ 39 h 39"/>
                  <a:gd name="T4" fmla="*/ 60 w 60"/>
                  <a:gd name="T5" fmla="*/ 20 h 39"/>
                  <a:gd name="T6" fmla="*/ 0 w 60"/>
                  <a:gd name="T7" fmla="*/ 0 h 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39">
                    <a:moveTo>
                      <a:pt x="0" y="0"/>
                    </a:moveTo>
                    <a:lnTo>
                      <a:pt x="0" y="39"/>
                    </a:lnTo>
                    <a:lnTo>
                      <a:pt x="6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44" name="Freeform 541"/>
              <p:cNvSpPr>
                <a:spLocks/>
              </p:cNvSpPr>
              <p:nvPr/>
            </p:nvSpPr>
            <p:spPr bwMode="auto">
              <a:xfrm>
                <a:off x="1908" y="3030"/>
                <a:ext cx="60" cy="39"/>
              </a:xfrm>
              <a:custGeom>
                <a:avLst/>
                <a:gdLst>
                  <a:gd name="T0" fmla="*/ 0 w 60"/>
                  <a:gd name="T1" fmla="*/ 0 h 39"/>
                  <a:gd name="T2" fmla="*/ 0 w 60"/>
                  <a:gd name="T3" fmla="*/ 39 h 39"/>
                  <a:gd name="T4" fmla="*/ 60 w 60"/>
                  <a:gd name="T5" fmla="*/ 20 h 39"/>
                  <a:gd name="T6" fmla="*/ 0 w 60"/>
                  <a:gd name="T7" fmla="*/ 0 h 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39">
                    <a:moveTo>
                      <a:pt x="0" y="0"/>
                    </a:moveTo>
                    <a:lnTo>
                      <a:pt x="0" y="39"/>
                    </a:lnTo>
                    <a:lnTo>
                      <a:pt x="60" y="2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8" cap="rnd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175" name="Line 543"/>
            <p:cNvSpPr>
              <a:spLocks noChangeShapeType="1"/>
            </p:cNvSpPr>
            <p:nvPr/>
          </p:nvSpPr>
          <p:spPr bwMode="auto">
            <a:xfrm>
              <a:off x="2861" y="2624"/>
              <a:ext cx="1" cy="17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76" name="Line 544"/>
            <p:cNvSpPr>
              <a:spLocks noChangeShapeType="1"/>
            </p:cNvSpPr>
            <p:nvPr/>
          </p:nvSpPr>
          <p:spPr bwMode="auto">
            <a:xfrm flipV="1">
              <a:off x="2861" y="2313"/>
              <a:ext cx="1" cy="17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77" name="Line 545"/>
            <p:cNvSpPr>
              <a:spLocks noChangeShapeType="1"/>
            </p:cNvSpPr>
            <p:nvPr/>
          </p:nvSpPr>
          <p:spPr bwMode="auto">
            <a:xfrm>
              <a:off x="2673" y="2395"/>
              <a:ext cx="188" cy="1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78" name="Line 546"/>
            <p:cNvSpPr>
              <a:spLocks noChangeShapeType="1"/>
            </p:cNvSpPr>
            <p:nvPr/>
          </p:nvSpPr>
          <p:spPr bwMode="auto">
            <a:xfrm flipV="1">
              <a:off x="2673" y="2357"/>
              <a:ext cx="1" cy="244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79" name="Line 547"/>
            <p:cNvSpPr>
              <a:spLocks noChangeShapeType="1"/>
            </p:cNvSpPr>
            <p:nvPr/>
          </p:nvSpPr>
          <p:spPr bwMode="auto">
            <a:xfrm>
              <a:off x="2506" y="2559"/>
              <a:ext cx="355" cy="0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80" name="Line 548"/>
            <p:cNvSpPr>
              <a:spLocks noChangeShapeType="1"/>
            </p:cNvSpPr>
            <p:nvPr/>
          </p:nvSpPr>
          <p:spPr bwMode="auto">
            <a:xfrm flipV="1">
              <a:off x="2861" y="2330"/>
              <a:ext cx="1" cy="65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81" name="Line 549"/>
            <p:cNvSpPr>
              <a:spLocks noChangeShapeType="1"/>
            </p:cNvSpPr>
            <p:nvPr/>
          </p:nvSpPr>
          <p:spPr bwMode="auto">
            <a:xfrm flipV="1">
              <a:off x="2861" y="2559"/>
              <a:ext cx="1" cy="65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182" name="Group 552"/>
            <p:cNvGrpSpPr>
              <a:grpSpLocks/>
            </p:cNvGrpSpPr>
            <p:nvPr/>
          </p:nvGrpSpPr>
          <p:grpSpPr bwMode="auto">
            <a:xfrm>
              <a:off x="2562" y="2539"/>
              <a:ext cx="60" cy="39"/>
              <a:chOff x="2562" y="2539"/>
              <a:chExt cx="60" cy="39"/>
            </a:xfrm>
          </p:grpSpPr>
          <p:sp>
            <p:nvSpPr>
              <p:cNvPr id="81241" name="Freeform 550"/>
              <p:cNvSpPr>
                <a:spLocks/>
              </p:cNvSpPr>
              <p:nvPr/>
            </p:nvSpPr>
            <p:spPr bwMode="auto">
              <a:xfrm>
                <a:off x="2562" y="2539"/>
                <a:ext cx="60" cy="39"/>
              </a:xfrm>
              <a:custGeom>
                <a:avLst/>
                <a:gdLst>
                  <a:gd name="T0" fmla="*/ 0 w 60"/>
                  <a:gd name="T1" fmla="*/ 0 h 39"/>
                  <a:gd name="T2" fmla="*/ 0 w 60"/>
                  <a:gd name="T3" fmla="*/ 39 h 39"/>
                  <a:gd name="T4" fmla="*/ 60 w 60"/>
                  <a:gd name="T5" fmla="*/ 20 h 39"/>
                  <a:gd name="T6" fmla="*/ 0 w 60"/>
                  <a:gd name="T7" fmla="*/ 0 h 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39">
                    <a:moveTo>
                      <a:pt x="0" y="0"/>
                    </a:moveTo>
                    <a:lnTo>
                      <a:pt x="0" y="39"/>
                    </a:lnTo>
                    <a:lnTo>
                      <a:pt x="6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42" name="Freeform 551"/>
              <p:cNvSpPr>
                <a:spLocks/>
              </p:cNvSpPr>
              <p:nvPr/>
            </p:nvSpPr>
            <p:spPr bwMode="auto">
              <a:xfrm>
                <a:off x="2562" y="2539"/>
                <a:ext cx="60" cy="39"/>
              </a:xfrm>
              <a:custGeom>
                <a:avLst/>
                <a:gdLst>
                  <a:gd name="T0" fmla="*/ 0 w 60"/>
                  <a:gd name="T1" fmla="*/ 0 h 39"/>
                  <a:gd name="T2" fmla="*/ 0 w 60"/>
                  <a:gd name="T3" fmla="*/ 39 h 39"/>
                  <a:gd name="T4" fmla="*/ 60 w 60"/>
                  <a:gd name="T5" fmla="*/ 20 h 39"/>
                  <a:gd name="T6" fmla="*/ 0 w 60"/>
                  <a:gd name="T7" fmla="*/ 0 h 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39">
                    <a:moveTo>
                      <a:pt x="0" y="0"/>
                    </a:moveTo>
                    <a:lnTo>
                      <a:pt x="0" y="39"/>
                    </a:lnTo>
                    <a:lnTo>
                      <a:pt x="60" y="2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8" cap="rnd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183" name="Line 553"/>
            <p:cNvSpPr>
              <a:spLocks noChangeShapeType="1"/>
            </p:cNvSpPr>
            <p:nvPr/>
          </p:nvSpPr>
          <p:spPr bwMode="auto">
            <a:xfrm>
              <a:off x="2861" y="3115"/>
              <a:ext cx="1" cy="16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84" name="Line 554"/>
            <p:cNvSpPr>
              <a:spLocks noChangeShapeType="1"/>
            </p:cNvSpPr>
            <p:nvPr/>
          </p:nvSpPr>
          <p:spPr bwMode="auto">
            <a:xfrm flipV="1">
              <a:off x="2861" y="2804"/>
              <a:ext cx="1" cy="16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85" name="Line 555"/>
            <p:cNvSpPr>
              <a:spLocks noChangeShapeType="1"/>
            </p:cNvSpPr>
            <p:nvPr/>
          </p:nvSpPr>
          <p:spPr bwMode="auto">
            <a:xfrm>
              <a:off x="2673" y="2886"/>
              <a:ext cx="188" cy="1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86" name="Line 556"/>
            <p:cNvSpPr>
              <a:spLocks noChangeShapeType="1"/>
            </p:cNvSpPr>
            <p:nvPr/>
          </p:nvSpPr>
          <p:spPr bwMode="auto">
            <a:xfrm flipV="1">
              <a:off x="2673" y="2846"/>
              <a:ext cx="1" cy="246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87" name="Line 557"/>
            <p:cNvSpPr>
              <a:spLocks noChangeShapeType="1"/>
            </p:cNvSpPr>
            <p:nvPr/>
          </p:nvSpPr>
          <p:spPr bwMode="auto">
            <a:xfrm>
              <a:off x="2506" y="3050"/>
              <a:ext cx="355" cy="1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88" name="Line 558"/>
            <p:cNvSpPr>
              <a:spLocks noChangeShapeType="1"/>
            </p:cNvSpPr>
            <p:nvPr/>
          </p:nvSpPr>
          <p:spPr bwMode="auto">
            <a:xfrm flipV="1">
              <a:off x="2861" y="2820"/>
              <a:ext cx="1" cy="66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89" name="Line 559"/>
            <p:cNvSpPr>
              <a:spLocks noChangeShapeType="1"/>
            </p:cNvSpPr>
            <p:nvPr/>
          </p:nvSpPr>
          <p:spPr bwMode="auto">
            <a:xfrm flipV="1">
              <a:off x="2861" y="3050"/>
              <a:ext cx="1" cy="65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190" name="Group 562"/>
            <p:cNvGrpSpPr>
              <a:grpSpLocks/>
            </p:cNvGrpSpPr>
            <p:nvPr/>
          </p:nvGrpSpPr>
          <p:grpSpPr bwMode="auto">
            <a:xfrm>
              <a:off x="2562" y="3030"/>
              <a:ext cx="60" cy="39"/>
              <a:chOff x="2562" y="3030"/>
              <a:chExt cx="60" cy="39"/>
            </a:xfrm>
          </p:grpSpPr>
          <p:sp>
            <p:nvSpPr>
              <p:cNvPr id="81239" name="Freeform 560"/>
              <p:cNvSpPr>
                <a:spLocks/>
              </p:cNvSpPr>
              <p:nvPr/>
            </p:nvSpPr>
            <p:spPr bwMode="auto">
              <a:xfrm>
                <a:off x="2562" y="3030"/>
                <a:ext cx="60" cy="39"/>
              </a:xfrm>
              <a:custGeom>
                <a:avLst/>
                <a:gdLst>
                  <a:gd name="T0" fmla="*/ 0 w 60"/>
                  <a:gd name="T1" fmla="*/ 0 h 39"/>
                  <a:gd name="T2" fmla="*/ 0 w 60"/>
                  <a:gd name="T3" fmla="*/ 39 h 39"/>
                  <a:gd name="T4" fmla="*/ 60 w 60"/>
                  <a:gd name="T5" fmla="*/ 20 h 39"/>
                  <a:gd name="T6" fmla="*/ 0 w 60"/>
                  <a:gd name="T7" fmla="*/ 0 h 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39">
                    <a:moveTo>
                      <a:pt x="0" y="0"/>
                    </a:moveTo>
                    <a:lnTo>
                      <a:pt x="0" y="39"/>
                    </a:lnTo>
                    <a:lnTo>
                      <a:pt x="6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40" name="Freeform 561"/>
              <p:cNvSpPr>
                <a:spLocks/>
              </p:cNvSpPr>
              <p:nvPr/>
            </p:nvSpPr>
            <p:spPr bwMode="auto">
              <a:xfrm>
                <a:off x="2562" y="3030"/>
                <a:ext cx="60" cy="39"/>
              </a:xfrm>
              <a:custGeom>
                <a:avLst/>
                <a:gdLst>
                  <a:gd name="T0" fmla="*/ 0 w 60"/>
                  <a:gd name="T1" fmla="*/ 0 h 39"/>
                  <a:gd name="T2" fmla="*/ 0 w 60"/>
                  <a:gd name="T3" fmla="*/ 39 h 39"/>
                  <a:gd name="T4" fmla="*/ 60 w 60"/>
                  <a:gd name="T5" fmla="*/ 20 h 39"/>
                  <a:gd name="T6" fmla="*/ 0 w 60"/>
                  <a:gd name="T7" fmla="*/ 0 h 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" h="39">
                    <a:moveTo>
                      <a:pt x="0" y="0"/>
                    </a:moveTo>
                    <a:lnTo>
                      <a:pt x="0" y="39"/>
                    </a:lnTo>
                    <a:lnTo>
                      <a:pt x="60" y="2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8" cap="rnd">
                <a:solidFill>
                  <a:srgbClr val="33CC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191" name="Freeform 563"/>
            <p:cNvSpPr>
              <a:spLocks/>
            </p:cNvSpPr>
            <p:nvPr/>
          </p:nvSpPr>
          <p:spPr bwMode="auto">
            <a:xfrm>
              <a:off x="2207" y="2232"/>
              <a:ext cx="654" cy="81"/>
            </a:xfrm>
            <a:custGeom>
              <a:avLst/>
              <a:gdLst>
                <a:gd name="T0" fmla="*/ 654 w 654"/>
                <a:gd name="T1" fmla="*/ 81 h 81"/>
                <a:gd name="T2" fmla="*/ 654 w 654"/>
                <a:gd name="T3" fmla="*/ 0 h 81"/>
                <a:gd name="T4" fmla="*/ 0 w 654"/>
                <a:gd name="T5" fmla="*/ 0 h 81"/>
                <a:gd name="T6" fmla="*/ 0 w 654"/>
                <a:gd name="T7" fmla="*/ 81 h 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54" h="81">
                  <a:moveTo>
                    <a:pt x="654" y="81"/>
                  </a:moveTo>
                  <a:lnTo>
                    <a:pt x="654" y="0"/>
                  </a:lnTo>
                  <a:lnTo>
                    <a:pt x="0" y="0"/>
                  </a:lnTo>
                  <a:lnTo>
                    <a:pt x="0" y="81"/>
                  </a:lnTo>
                </a:path>
              </a:pathLst>
            </a:custGeom>
            <a:noFill/>
            <a:ln w="18" cap="flat">
              <a:solidFill>
                <a:srgbClr val="33CC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92" name="Freeform 564"/>
            <p:cNvSpPr>
              <a:spLocks/>
            </p:cNvSpPr>
            <p:nvPr/>
          </p:nvSpPr>
          <p:spPr bwMode="auto">
            <a:xfrm>
              <a:off x="1553" y="2232"/>
              <a:ext cx="654" cy="81"/>
            </a:xfrm>
            <a:custGeom>
              <a:avLst/>
              <a:gdLst>
                <a:gd name="T0" fmla="*/ 654 w 654"/>
                <a:gd name="T1" fmla="*/ 0 h 81"/>
                <a:gd name="T2" fmla="*/ 0 w 654"/>
                <a:gd name="T3" fmla="*/ 0 h 81"/>
                <a:gd name="T4" fmla="*/ 0 w 654"/>
                <a:gd name="T5" fmla="*/ 81 h 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54" h="81">
                  <a:moveTo>
                    <a:pt x="654" y="0"/>
                  </a:moveTo>
                  <a:lnTo>
                    <a:pt x="0" y="0"/>
                  </a:lnTo>
                  <a:lnTo>
                    <a:pt x="0" y="81"/>
                  </a:lnTo>
                </a:path>
              </a:pathLst>
            </a:custGeom>
            <a:noFill/>
            <a:ln w="18" cap="flat">
              <a:solidFill>
                <a:srgbClr val="33CC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193" name="Group 567"/>
            <p:cNvGrpSpPr>
              <a:grpSpLocks/>
            </p:cNvGrpSpPr>
            <p:nvPr/>
          </p:nvGrpSpPr>
          <p:grpSpPr bwMode="auto">
            <a:xfrm>
              <a:off x="2188" y="2215"/>
              <a:ext cx="37" cy="33"/>
              <a:chOff x="2188" y="2215"/>
              <a:chExt cx="37" cy="33"/>
            </a:xfrm>
          </p:grpSpPr>
          <p:sp>
            <p:nvSpPr>
              <p:cNvPr id="81237" name="Oval 565"/>
              <p:cNvSpPr>
                <a:spLocks noChangeArrowheads="1"/>
              </p:cNvSpPr>
              <p:nvPr/>
            </p:nvSpPr>
            <p:spPr bwMode="auto">
              <a:xfrm>
                <a:off x="2188" y="2215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38" name="Oval 566"/>
              <p:cNvSpPr>
                <a:spLocks noChangeArrowheads="1"/>
              </p:cNvSpPr>
              <p:nvPr/>
            </p:nvSpPr>
            <p:spPr bwMode="auto">
              <a:xfrm>
                <a:off x="2188" y="2215"/>
                <a:ext cx="37" cy="33"/>
              </a:xfrm>
              <a:prstGeom prst="ellipse">
                <a:avLst/>
              </a:prstGeom>
              <a:noFill/>
              <a:ln w="18" cap="rnd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194" name="Line 568"/>
            <p:cNvSpPr>
              <a:spLocks noChangeShapeType="1"/>
            </p:cNvSpPr>
            <p:nvPr/>
          </p:nvSpPr>
          <p:spPr bwMode="auto">
            <a:xfrm flipH="1">
              <a:off x="1086" y="2232"/>
              <a:ext cx="467" cy="0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195" name="Group 571"/>
            <p:cNvGrpSpPr>
              <a:grpSpLocks/>
            </p:cNvGrpSpPr>
            <p:nvPr/>
          </p:nvGrpSpPr>
          <p:grpSpPr bwMode="auto">
            <a:xfrm>
              <a:off x="1534" y="2215"/>
              <a:ext cx="37" cy="33"/>
              <a:chOff x="1534" y="2215"/>
              <a:chExt cx="37" cy="33"/>
            </a:xfrm>
          </p:grpSpPr>
          <p:sp>
            <p:nvSpPr>
              <p:cNvPr id="81235" name="Oval 569"/>
              <p:cNvSpPr>
                <a:spLocks noChangeArrowheads="1"/>
              </p:cNvSpPr>
              <p:nvPr/>
            </p:nvSpPr>
            <p:spPr bwMode="auto">
              <a:xfrm>
                <a:off x="1534" y="2215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36" name="Oval 570"/>
              <p:cNvSpPr>
                <a:spLocks noChangeArrowheads="1"/>
              </p:cNvSpPr>
              <p:nvPr/>
            </p:nvSpPr>
            <p:spPr bwMode="auto">
              <a:xfrm>
                <a:off x="1534" y="2215"/>
                <a:ext cx="37" cy="33"/>
              </a:xfrm>
              <a:prstGeom prst="ellipse">
                <a:avLst/>
              </a:prstGeom>
              <a:noFill/>
              <a:ln w="18" cap="rnd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196" name="Freeform 572"/>
            <p:cNvSpPr>
              <a:spLocks/>
            </p:cNvSpPr>
            <p:nvPr/>
          </p:nvSpPr>
          <p:spPr bwMode="auto">
            <a:xfrm>
              <a:off x="2207" y="3131"/>
              <a:ext cx="654" cy="82"/>
            </a:xfrm>
            <a:custGeom>
              <a:avLst/>
              <a:gdLst>
                <a:gd name="T0" fmla="*/ 654 w 654"/>
                <a:gd name="T1" fmla="*/ 0 h 82"/>
                <a:gd name="T2" fmla="*/ 654 w 654"/>
                <a:gd name="T3" fmla="*/ 82 h 82"/>
                <a:gd name="T4" fmla="*/ 0 w 654"/>
                <a:gd name="T5" fmla="*/ 82 h 82"/>
                <a:gd name="T6" fmla="*/ 0 w 654"/>
                <a:gd name="T7" fmla="*/ 0 h 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54" h="82">
                  <a:moveTo>
                    <a:pt x="654" y="0"/>
                  </a:moveTo>
                  <a:lnTo>
                    <a:pt x="654" y="82"/>
                  </a:ln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noFill/>
            <a:ln w="18" cap="flat">
              <a:solidFill>
                <a:srgbClr val="33CC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197" name="Freeform 573"/>
            <p:cNvSpPr>
              <a:spLocks/>
            </p:cNvSpPr>
            <p:nvPr/>
          </p:nvSpPr>
          <p:spPr bwMode="auto">
            <a:xfrm>
              <a:off x="1553" y="3131"/>
              <a:ext cx="654" cy="82"/>
            </a:xfrm>
            <a:custGeom>
              <a:avLst/>
              <a:gdLst>
                <a:gd name="T0" fmla="*/ 654 w 654"/>
                <a:gd name="T1" fmla="*/ 82 h 82"/>
                <a:gd name="T2" fmla="*/ 0 w 654"/>
                <a:gd name="T3" fmla="*/ 82 h 82"/>
                <a:gd name="T4" fmla="*/ 0 w 654"/>
                <a:gd name="T5" fmla="*/ 0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54" h="82">
                  <a:moveTo>
                    <a:pt x="654" y="82"/>
                  </a:moveTo>
                  <a:lnTo>
                    <a:pt x="0" y="82"/>
                  </a:lnTo>
                  <a:lnTo>
                    <a:pt x="0" y="0"/>
                  </a:lnTo>
                </a:path>
              </a:pathLst>
            </a:custGeom>
            <a:noFill/>
            <a:ln w="18" cap="flat">
              <a:solidFill>
                <a:srgbClr val="33CC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198" name="Group 576"/>
            <p:cNvGrpSpPr>
              <a:grpSpLocks/>
            </p:cNvGrpSpPr>
            <p:nvPr/>
          </p:nvGrpSpPr>
          <p:grpSpPr bwMode="auto">
            <a:xfrm>
              <a:off x="2188" y="3197"/>
              <a:ext cx="37" cy="32"/>
              <a:chOff x="2188" y="3197"/>
              <a:chExt cx="37" cy="32"/>
            </a:xfrm>
          </p:grpSpPr>
          <p:sp>
            <p:nvSpPr>
              <p:cNvPr id="81233" name="Oval 574"/>
              <p:cNvSpPr>
                <a:spLocks noChangeArrowheads="1"/>
              </p:cNvSpPr>
              <p:nvPr/>
            </p:nvSpPr>
            <p:spPr bwMode="auto">
              <a:xfrm>
                <a:off x="2188" y="3197"/>
                <a:ext cx="37" cy="32"/>
              </a:xfrm>
              <a:prstGeom prst="ellipse">
                <a:avLst/>
              </a:prstGeom>
              <a:solidFill>
                <a:srgbClr val="33CC33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34" name="Oval 575"/>
              <p:cNvSpPr>
                <a:spLocks noChangeArrowheads="1"/>
              </p:cNvSpPr>
              <p:nvPr/>
            </p:nvSpPr>
            <p:spPr bwMode="auto">
              <a:xfrm>
                <a:off x="2188" y="3197"/>
                <a:ext cx="37" cy="32"/>
              </a:xfrm>
              <a:prstGeom prst="ellipse">
                <a:avLst/>
              </a:prstGeom>
              <a:noFill/>
              <a:ln w="18" cap="rnd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199" name="Line 577"/>
            <p:cNvSpPr>
              <a:spLocks noChangeShapeType="1"/>
            </p:cNvSpPr>
            <p:nvPr/>
          </p:nvSpPr>
          <p:spPr bwMode="auto">
            <a:xfrm>
              <a:off x="1553" y="3213"/>
              <a:ext cx="374" cy="1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200" name="Group 580"/>
            <p:cNvGrpSpPr>
              <a:grpSpLocks/>
            </p:cNvGrpSpPr>
            <p:nvPr/>
          </p:nvGrpSpPr>
          <p:grpSpPr bwMode="auto">
            <a:xfrm>
              <a:off x="1534" y="3197"/>
              <a:ext cx="37" cy="32"/>
              <a:chOff x="1534" y="3197"/>
              <a:chExt cx="37" cy="32"/>
            </a:xfrm>
          </p:grpSpPr>
          <p:sp>
            <p:nvSpPr>
              <p:cNvPr id="81231" name="Oval 578"/>
              <p:cNvSpPr>
                <a:spLocks noChangeArrowheads="1"/>
              </p:cNvSpPr>
              <p:nvPr/>
            </p:nvSpPr>
            <p:spPr bwMode="auto">
              <a:xfrm>
                <a:off x="1534" y="3197"/>
                <a:ext cx="37" cy="32"/>
              </a:xfrm>
              <a:prstGeom prst="ellipse">
                <a:avLst/>
              </a:prstGeom>
              <a:solidFill>
                <a:srgbClr val="33CC33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32" name="Oval 579"/>
              <p:cNvSpPr>
                <a:spLocks noChangeArrowheads="1"/>
              </p:cNvSpPr>
              <p:nvPr/>
            </p:nvSpPr>
            <p:spPr bwMode="auto">
              <a:xfrm>
                <a:off x="1534" y="3197"/>
                <a:ext cx="37" cy="32"/>
              </a:xfrm>
              <a:prstGeom prst="ellipse">
                <a:avLst/>
              </a:prstGeom>
              <a:noFill/>
              <a:ln w="18" cap="rnd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201" name="Line 581"/>
            <p:cNvSpPr>
              <a:spLocks noChangeShapeType="1"/>
            </p:cNvSpPr>
            <p:nvPr/>
          </p:nvSpPr>
          <p:spPr bwMode="auto">
            <a:xfrm flipH="1">
              <a:off x="1086" y="3213"/>
              <a:ext cx="467" cy="1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202" name="Group 584"/>
            <p:cNvGrpSpPr>
              <a:grpSpLocks/>
            </p:cNvGrpSpPr>
            <p:nvPr/>
          </p:nvGrpSpPr>
          <p:grpSpPr bwMode="auto">
            <a:xfrm>
              <a:off x="1534" y="3197"/>
              <a:ext cx="37" cy="32"/>
              <a:chOff x="1534" y="3197"/>
              <a:chExt cx="37" cy="32"/>
            </a:xfrm>
          </p:grpSpPr>
          <p:sp>
            <p:nvSpPr>
              <p:cNvPr id="81229" name="Oval 582"/>
              <p:cNvSpPr>
                <a:spLocks noChangeArrowheads="1"/>
              </p:cNvSpPr>
              <p:nvPr/>
            </p:nvSpPr>
            <p:spPr bwMode="auto">
              <a:xfrm>
                <a:off x="1534" y="3197"/>
                <a:ext cx="37" cy="32"/>
              </a:xfrm>
              <a:prstGeom prst="ellipse">
                <a:avLst/>
              </a:prstGeom>
              <a:solidFill>
                <a:srgbClr val="33CC33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30" name="Oval 583"/>
              <p:cNvSpPr>
                <a:spLocks noChangeArrowheads="1"/>
              </p:cNvSpPr>
              <p:nvPr/>
            </p:nvSpPr>
            <p:spPr bwMode="auto">
              <a:xfrm>
                <a:off x="1534" y="3197"/>
                <a:ext cx="37" cy="32"/>
              </a:xfrm>
              <a:prstGeom prst="ellipse">
                <a:avLst/>
              </a:prstGeom>
              <a:noFill/>
              <a:ln w="18" cap="rnd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203" name="Freeform 585"/>
            <p:cNvSpPr>
              <a:spLocks/>
            </p:cNvSpPr>
            <p:nvPr/>
          </p:nvSpPr>
          <p:spPr bwMode="auto">
            <a:xfrm>
              <a:off x="1553" y="2641"/>
              <a:ext cx="0" cy="163"/>
            </a:xfrm>
            <a:custGeom>
              <a:avLst/>
              <a:gdLst>
                <a:gd name="T0" fmla="*/ 163 h 163"/>
                <a:gd name="T1" fmla="*/ 81 h 163"/>
                <a:gd name="T2" fmla="*/ 0 h 163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163">
                  <a:moveTo>
                    <a:pt x="0" y="163"/>
                  </a:moveTo>
                  <a:lnTo>
                    <a:pt x="0" y="81"/>
                  </a:lnTo>
                  <a:lnTo>
                    <a:pt x="0" y="0"/>
                  </a:lnTo>
                </a:path>
              </a:pathLst>
            </a:custGeom>
            <a:noFill/>
            <a:ln w="18" cap="flat">
              <a:solidFill>
                <a:srgbClr val="33CC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204" name="Line 586"/>
            <p:cNvSpPr>
              <a:spLocks noChangeShapeType="1"/>
            </p:cNvSpPr>
            <p:nvPr/>
          </p:nvSpPr>
          <p:spPr bwMode="auto">
            <a:xfrm>
              <a:off x="1553" y="2722"/>
              <a:ext cx="186" cy="1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205" name="Group 589"/>
            <p:cNvGrpSpPr>
              <a:grpSpLocks/>
            </p:cNvGrpSpPr>
            <p:nvPr/>
          </p:nvGrpSpPr>
          <p:grpSpPr bwMode="auto">
            <a:xfrm>
              <a:off x="1534" y="2706"/>
              <a:ext cx="37" cy="33"/>
              <a:chOff x="1534" y="2706"/>
              <a:chExt cx="37" cy="33"/>
            </a:xfrm>
          </p:grpSpPr>
          <p:sp>
            <p:nvSpPr>
              <p:cNvPr id="81227" name="Oval 587"/>
              <p:cNvSpPr>
                <a:spLocks noChangeArrowheads="1"/>
              </p:cNvSpPr>
              <p:nvPr/>
            </p:nvSpPr>
            <p:spPr bwMode="auto">
              <a:xfrm>
                <a:off x="1534" y="2706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28" name="Oval 588"/>
              <p:cNvSpPr>
                <a:spLocks noChangeArrowheads="1"/>
              </p:cNvSpPr>
              <p:nvPr/>
            </p:nvSpPr>
            <p:spPr bwMode="auto">
              <a:xfrm>
                <a:off x="1534" y="2706"/>
                <a:ext cx="37" cy="33"/>
              </a:xfrm>
              <a:prstGeom prst="ellipse">
                <a:avLst/>
              </a:prstGeom>
              <a:noFill/>
              <a:ln w="18" cap="rnd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206" name="Freeform 590"/>
            <p:cNvSpPr>
              <a:spLocks/>
            </p:cNvSpPr>
            <p:nvPr/>
          </p:nvSpPr>
          <p:spPr bwMode="auto">
            <a:xfrm>
              <a:off x="2207" y="2641"/>
              <a:ext cx="0" cy="163"/>
            </a:xfrm>
            <a:custGeom>
              <a:avLst/>
              <a:gdLst>
                <a:gd name="T0" fmla="*/ 0 h 163"/>
                <a:gd name="T1" fmla="*/ 81 h 163"/>
                <a:gd name="T2" fmla="*/ 163 h 163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163">
                  <a:moveTo>
                    <a:pt x="0" y="0"/>
                  </a:moveTo>
                  <a:lnTo>
                    <a:pt x="0" y="81"/>
                  </a:lnTo>
                  <a:lnTo>
                    <a:pt x="0" y="163"/>
                  </a:lnTo>
                </a:path>
              </a:pathLst>
            </a:custGeom>
            <a:noFill/>
            <a:ln w="18" cap="flat">
              <a:solidFill>
                <a:srgbClr val="33CC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207" name="Line 591"/>
            <p:cNvSpPr>
              <a:spLocks noChangeShapeType="1"/>
            </p:cNvSpPr>
            <p:nvPr/>
          </p:nvSpPr>
          <p:spPr bwMode="auto">
            <a:xfrm>
              <a:off x="2207" y="2722"/>
              <a:ext cx="187" cy="1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208" name="Group 594"/>
            <p:cNvGrpSpPr>
              <a:grpSpLocks/>
            </p:cNvGrpSpPr>
            <p:nvPr/>
          </p:nvGrpSpPr>
          <p:grpSpPr bwMode="auto">
            <a:xfrm>
              <a:off x="2188" y="2706"/>
              <a:ext cx="37" cy="33"/>
              <a:chOff x="2188" y="2706"/>
              <a:chExt cx="37" cy="33"/>
            </a:xfrm>
          </p:grpSpPr>
          <p:sp>
            <p:nvSpPr>
              <p:cNvPr id="81225" name="Oval 592"/>
              <p:cNvSpPr>
                <a:spLocks noChangeArrowheads="1"/>
              </p:cNvSpPr>
              <p:nvPr/>
            </p:nvSpPr>
            <p:spPr bwMode="auto">
              <a:xfrm>
                <a:off x="2188" y="2706"/>
                <a:ext cx="37" cy="33"/>
              </a:xfrm>
              <a:prstGeom prst="ellipse">
                <a:avLst/>
              </a:prstGeom>
              <a:solidFill>
                <a:srgbClr val="33CC33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26" name="Oval 593"/>
              <p:cNvSpPr>
                <a:spLocks noChangeArrowheads="1"/>
              </p:cNvSpPr>
              <p:nvPr/>
            </p:nvSpPr>
            <p:spPr bwMode="auto">
              <a:xfrm>
                <a:off x="2188" y="2706"/>
                <a:ext cx="37" cy="33"/>
              </a:xfrm>
              <a:prstGeom prst="ellipse">
                <a:avLst/>
              </a:prstGeom>
              <a:noFill/>
              <a:ln w="18" cap="rnd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209" name="Freeform 595"/>
            <p:cNvSpPr>
              <a:spLocks/>
            </p:cNvSpPr>
            <p:nvPr/>
          </p:nvSpPr>
          <p:spPr bwMode="auto">
            <a:xfrm>
              <a:off x="2861" y="2641"/>
              <a:ext cx="0" cy="163"/>
            </a:xfrm>
            <a:custGeom>
              <a:avLst/>
              <a:gdLst>
                <a:gd name="T0" fmla="*/ 0 h 163"/>
                <a:gd name="T1" fmla="*/ 81 h 163"/>
                <a:gd name="T2" fmla="*/ 163 h 163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163">
                  <a:moveTo>
                    <a:pt x="0" y="0"/>
                  </a:moveTo>
                  <a:lnTo>
                    <a:pt x="0" y="81"/>
                  </a:lnTo>
                  <a:lnTo>
                    <a:pt x="0" y="163"/>
                  </a:lnTo>
                </a:path>
              </a:pathLst>
            </a:custGeom>
            <a:noFill/>
            <a:ln w="18" cap="flat">
              <a:solidFill>
                <a:srgbClr val="33CC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81210" name="Line 596"/>
            <p:cNvSpPr>
              <a:spLocks noChangeShapeType="1"/>
            </p:cNvSpPr>
            <p:nvPr/>
          </p:nvSpPr>
          <p:spPr bwMode="auto">
            <a:xfrm>
              <a:off x="2861" y="2722"/>
              <a:ext cx="187" cy="1"/>
            </a:xfrm>
            <a:prstGeom prst="line">
              <a:avLst/>
            </a:prstGeom>
            <a:noFill/>
            <a:ln w="18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81211" name="Group 599"/>
            <p:cNvGrpSpPr>
              <a:grpSpLocks/>
            </p:cNvGrpSpPr>
            <p:nvPr/>
          </p:nvGrpSpPr>
          <p:grpSpPr bwMode="auto">
            <a:xfrm>
              <a:off x="2841" y="2706"/>
              <a:ext cx="38" cy="33"/>
              <a:chOff x="2841" y="2706"/>
              <a:chExt cx="38" cy="33"/>
            </a:xfrm>
          </p:grpSpPr>
          <p:sp>
            <p:nvSpPr>
              <p:cNvPr id="81223" name="Oval 597"/>
              <p:cNvSpPr>
                <a:spLocks noChangeArrowheads="1"/>
              </p:cNvSpPr>
              <p:nvPr/>
            </p:nvSpPr>
            <p:spPr bwMode="auto">
              <a:xfrm>
                <a:off x="2841" y="2706"/>
                <a:ext cx="38" cy="33"/>
              </a:xfrm>
              <a:prstGeom prst="ellipse">
                <a:avLst/>
              </a:prstGeom>
              <a:solidFill>
                <a:srgbClr val="33CC33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1224" name="Oval 598"/>
              <p:cNvSpPr>
                <a:spLocks noChangeArrowheads="1"/>
              </p:cNvSpPr>
              <p:nvPr/>
            </p:nvSpPr>
            <p:spPr bwMode="auto">
              <a:xfrm>
                <a:off x="2841" y="2706"/>
                <a:ext cx="38" cy="33"/>
              </a:xfrm>
              <a:prstGeom prst="ellipse">
                <a:avLst/>
              </a:prstGeom>
              <a:noFill/>
              <a:ln w="18" cap="rnd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212" name="Rectangle 600"/>
            <p:cNvSpPr>
              <a:spLocks noChangeArrowheads="1"/>
            </p:cNvSpPr>
            <p:nvPr/>
          </p:nvSpPr>
          <p:spPr bwMode="auto">
            <a:xfrm>
              <a:off x="2945" y="2321"/>
              <a:ext cx="89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600" b="0">
                  <a:solidFill>
                    <a:srgbClr val="00FF00"/>
                  </a:solidFill>
                </a:rPr>
                <a:t>Silicon Carbide</a:t>
              </a:r>
              <a:endParaRPr lang="de-DE"/>
            </a:p>
          </p:txBody>
        </p:sp>
        <p:sp>
          <p:nvSpPr>
            <p:cNvPr id="81213" name="Rectangle 601"/>
            <p:cNvSpPr>
              <a:spLocks noChangeArrowheads="1"/>
            </p:cNvSpPr>
            <p:nvPr/>
          </p:nvSpPr>
          <p:spPr bwMode="auto">
            <a:xfrm>
              <a:off x="2945" y="2502"/>
              <a:ext cx="446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600" b="0">
                  <a:solidFill>
                    <a:srgbClr val="000000"/>
                  </a:solidFill>
                </a:rPr>
                <a:t>VJFET</a:t>
              </a:r>
              <a:endParaRPr lang="de-DE"/>
            </a:p>
          </p:txBody>
        </p:sp>
        <p:sp>
          <p:nvSpPr>
            <p:cNvPr id="81214" name="Rectangle 602"/>
            <p:cNvSpPr>
              <a:spLocks noChangeArrowheads="1"/>
            </p:cNvSpPr>
            <p:nvPr/>
          </p:nvSpPr>
          <p:spPr bwMode="auto">
            <a:xfrm>
              <a:off x="3336" y="2476"/>
              <a:ext cx="253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100" b="0">
                  <a:solidFill>
                    <a:srgbClr val="000000"/>
                  </a:solidFill>
                </a:rPr>
                <a:t>3Gen</a:t>
              </a:r>
              <a:endParaRPr lang="de-DE"/>
            </a:p>
          </p:txBody>
        </p:sp>
        <p:sp>
          <p:nvSpPr>
            <p:cNvPr id="81215" name="Rectangle 603"/>
            <p:cNvSpPr>
              <a:spLocks noChangeArrowheads="1"/>
            </p:cNvSpPr>
            <p:nvPr/>
          </p:nvSpPr>
          <p:spPr bwMode="auto">
            <a:xfrm>
              <a:off x="2945" y="2657"/>
              <a:ext cx="57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de-DE"/>
            </a:p>
          </p:txBody>
        </p:sp>
        <p:sp>
          <p:nvSpPr>
            <p:cNvPr id="81216" name="Rectangle 604"/>
            <p:cNvSpPr>
              <a:spLocks noChangeArrowheads="1"/>
            </p:cNvSpPr>
            <p:nvPr/>
          </p:nvSpPr>
          <p:spPr bwMode="auto">
            <a:xfrm>
              <a:off x="2945" y="2811"/>
              <a:ext cx="70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600" b="0">
                  <a:solidFill>
                    <a:srgbClr val="000000"/>
                  </a:solidFill>
                </a:rPr>
                <a:t>active area :</a:t>
              </a:r>
              <a:endParaRPr lang="de-DE"/>
            </a:p>
          </p:txBody>
        </p:sp>
        <p:sp>
          <p:nvSpPr>
            <p:cNvPr id="81217" name="Rectangle 605"/>
            <p:cNvSpPr>
              <a:spLocks noChangeArrowheads="1"/>
            </p:cNvSpPr>
            <p:nvPr/>
          </p:nvSpPr>
          <p:spPr bwMode="auto">
            <a:xfrm>
              <a:off x="2945" y="2992"/>
              <a:ext cx="367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600">
                  <a:solidFill>
                    <a:srgbClr val="000000"/>
                  </a:solidFill>
                </a:rPr>
                <a:t>0,6cm</a:t>
              </a:r>
              <a:endParaRPr lang="de-DE"/>
            </a:p>
          </p:txBody>
        </p:sp>
        <p:sp>
          <p:nvSpPr>
            <p:cNvPr id="81218" name="Rectangle 606"/>
            <p:cNvSpPr>
              <a:spLocks noChangeArrowheads="1"/>
            </p:cNvSpPr>
            <p:nvPr/>
          </p:nvSpPr>
          <p:spPr bwMode="auto">
            <a:xfrm>
              <a:off x="3294" y="2966"/>
              <a:ext cx="8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1100" b="0">
                  <a:solidFill>
                    <a:srgbClr val="000000"/>
                  </a:solidFill>
                </a:rPr>
                <a:t>2</a:t>
              </a:r>
              <a:endParaRPr lang="de-DE"/>
            </a:p>
          </p:txBody>
        </p:sp>
        <p:sp>
          <p:nvSpPr>
            <p:cNvPr id="81219" name="Freeform 607"/>
            <p:cNvSpPr>
              <a:spLocks noEditPoints="1"/>
            </p:cNvSpPr>
            <p:nvPr/>
          </p:nvSpPr>
          <p:spPr bwMode="auto">
            <a:xfrm>
              <a:off x="3846" y="1229"/>
              <a:ext cx="779" cy="132"/>
            </a:xfrm>
            <a:custGeom>
              <a:avLst/>
              <a:gdLst>
                <a:gd name="T0" fmla="*/ 1 w 779"/>
                <a:gd name="T1" fmla="*/ 0 h 132"/>
                <a:gd name="T2" fmla="*/ 740 w 779"/>
                <a:gd name="T3" fmla="*/ 103 h 132"/>
                <a:gd name="T4" fmla="*/ 738 w 779"/>
                <a:gd name="T5" fmla="*/ 115 h 132"/>
                <a:gd name="T6" fmla="*/ 0 w 779"/>
                <a:gd name="T7" fmla="*/ 11 h 132"/>
                <a:gd name="T8" fmla="*/ 1 w 779"/>
                <a:gd name="T9" fmla="*/ 0 h 132"/>
                <a:gd name="T10" fmla="*/ 735 w 779"/>
                <a:gd name="T11" fmla="*/ 85 h 132"/>
                <a:gd name="T12" fmla="*/ 779 w 779"/>
                <a:gd name="T13" fmla="*/ 115 h 132"/>
                <a:gd name="T14" fmla="*/ 728 w 779"/>
                <a:gd name="T15" fmla="*/ 132 h 132"/>
                <a:gd name="T16" fmla="*/ 735 w 779"/>
                <a:gd name="T17" fmla="*/ 85 h 1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79" h="132">
                  <a:moveTo>
                    <a:pt x="1" y="0"/>
                  </a:moveTo>
                  <a:lnTo>
                    <a:pt x="740" y="103"/>
                  </a:lnTo>
                  <a:lnTo>
                    <a:pt x="738" y="115"/>
                  </a:lnTo>
                  <a:lnTo>
                    <a:pt x="0" y="11"/>
                  </a:lnTo>
                  <a:lnTo>
                    <a:pt x="1" y="0"/>
                  </a:lnTo>
                  <a:close/>
                  <a:moveTo>
                    <a:pt x="735" y="85"/>
                  </a:moveTo>
                  <a:lnTo>
                    <a:pt x="779" y="115"/>
                  </a:lnTo>
                  <a:lnTo>
                    <a:pt x="728" y="132"/>
                  </a:lnTo>
                  <a:lnTo>
                    <a:pt x="735" y="85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1220" name="Freeform 608"/>
            <p:cNvSpPr>
              <a:spLocks noEditPoints="1"/>
            </p:cNvSpPr>
            <p:nvPr/>
          </p:nvSpPr>
          <p:spPr bwMode="auto">
            <a:xfrm>
              <a:off x="3844" y="1352"/>
              <a:ext cx="1684" cy="611"/>
            </a:xfrm>
            <a:custGeom>
              <a:avLst/>
              <a:gdLst>
                <a:gd name="T0" fmla="*/ 4 w 1684"/>
                <a:gd name="T1" fmla="*/ 0 h 611"/>
                <a:gd name="T2" fmla="*/ 1648 w 1684"/>
                <a:gd name="T3" fmla="*/ 585 h 611"/>
                <a:gd name="T4" fmla="*/ 1644 w 1684"/>
                <a:gd name="T5" fmla="*/ 597 h 611"/>
                <a:gd name="T6" fmla="*/ 0 w 1684"/>
                <a:gd name="T7" fmla="*/ 11 h 611"/>
                <a:gd name="T8" fmla="*/ 4 w 1684"/>
                <a:gd name="T9" fmla="*/ 0 h 611"/>
                <a:gd name="T10" fmla="*/ 1647 w 1684"/>
                <a:gd name="T11" fmla="*/ 566 h 611"/>
                <a:gd name="T12" fmla="*/ 1684 w 1684"/>
                <a:gd name="T13" fmla="*/ 604 h 611"/>
                <a:gd name="T14" fmla="*/ 1631 w 1684"/>
                <a:gd name="T15" fmla="*/ 611 h 611"/>
                <a:gd name="T16" fmla="*/ 1647 w 1684"/>
                <a:gd name="T17" fmla="*/ 566 h 6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84" h="611">
                  <a:moveTo>
                    <a:pt x="4" y="0"/>
                  </a:moveTo>
                  <a:lnTo>
                    <a:pt x="1648" y="585"/>
                  </a:lnTo>
                  <a:lnTo>
                    <a:pt x="1644" y="597"/>
                  </a:lnTo>
                  <a:lnTo>
                    <a:pt x="0" y="11"/>
                  </a:lnTo>
                  <a:lnTo>
                    <a:pt x="4" y="0"/>
                  </a:lnTo>
                  <a:close/>
                  <a:moveTo>
                    <a:pt x="1647" y="566"/>
                  </a:moveTo>
                  <a:lnTo>
                    <a:pt x="1684" y="604"/>
                  </a:lnTo>
                  <a:lnTo>
                    <a:pt x="1631" y="611"/>
                  </a:lnTo>
                  <a:lnTo>
                    <a:pt x="1647" y="566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1221" name="Freeform 609"/>
            <p:cNvSpPr>
              <a:spLocks noEditPoints="1"/>
            </p:cNvSpPr>
            <p:nvPr/>
          </p:nvSpPr>
          <p:spPr bwMode="auto">
            <a:xfrm>
              <a:off x="3846" y="2328"/>
              <a:ext cx="869" cy="128"/>
            </a:xfrm>
            <a:custGeom>
              <a:avLst/>
              <a:gdLst>
                <a:gd name="T0" fmla="*/ 1 w 869"/>
                <a:gd name="T1" fmla="*/ 0 h 128"/>
                <a:gd name="T2" fmla="*/ 830 w 869"/>
                <a:gd name="T3" fmla="*/ 99 h 128"/>
                <a:gd name="T4" fmla="*/ 829 w 869"/>
                <a:gd name="T5" fmla="*/ 111 h 128"/>
                <a:gd name="T6" fmla="*/ 0 w 869"/>
                <a:gd name="T7" fmla="*/ 12 h 128"/>
                <a:gd name="T8" fmla="*/ 1 w 869"/>
                <a:gd name="T9" fmla="*/ 0 h 128"/>
                <a:gd name="T10" fmla="*/ 824 w 869"/>
                <a:gd name="T11" fmla="*/ 80 h 128"/>
                <a:gd name="T12" fmla="*/ 869 w 869"/>
                <a:gd name="T13" fmla="*/ 109 h 128"/>
                <a:gd name="T14" fmla="*/ 819 w 869"/>
                <a:gd name="T15" fmla="*/ 128 h 128"/>
                <a:gd name="T16" fmla="*/ 824 w 869"/>
                <a:gd name="T17" fmla="*/ 80 h 1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69" h="128">
                  <a:moveTo>
                    <a:pt x="1" y="0"/>
                  </a:moveTo>
                  <a:lnTo>
                    <a:pt x="830" y="99"/>
                  </a:lnTo>
                  <a:lnTo>
                    <a:pt x="829" y="111"/>
                  </a:lnTo>
                  <a:lnTo>
                    <a:pt x="0" y="12"/>
                  </a:lnTo>
                  <a:lnTo>
                    <a:pt x="1" y="0"/>
                  </a:lnTo>
                  <a:close/>
                  <a:moveTo>
                    <a:pt x="824" y="80"/>
                  </a:moveTo>
                  <a:lnTo>
                    <a:pt x="869" y="109"/>
                  </a:lnTo>
                  <a:lnTo>
                    <a:pt x="819" y="128"/>
                  </a:lnTo>
                  <a:lnTo>
                    <a:pt x="824" y="80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1222" name="Freeform 610"/>
            <p:cNvSpPr>
              <a:spLocks noEditPoints="1"/>
            </p:cNvSpPr>
            <p:nvPr/>
          </p:nvSpPr>
          <p:spPr bwMode="auto">
            <a:xfrm>
              <a:off x="3844" y="2570"/>
              <a:ext cx="1774" cy="652"/>
            </a:xfrm>
            <a:custGeom>
              <a:avLst/>
              <a:gdLst>
                <a:gd name="T0" fmla="*/ 4 w 1774"/>
                <a:gd name="T1" fmla="*/ 0 h 652"/>
                <a:gd name="T2" fmla="*/ 1739 w 1774"/>
                <a:gd name="T3" fmla="*/ 627 h 652"/>
                <a:gd name="T4" fmla="*/ 1735 w 1774"/>
                <a:gd name="T5" fmla="*/ 638 h 652"/>
                <a:gd name="T6" fmla="*/ 0 w 1774"/>
                <a:gd name="T7" fmla="*/ 11 h 652"/>
                <a:gd name="T8" fmla="*/ 4 w 1774"/>
                <a:gd name="T9" fmla="*/ 0 h 652"/>
                <a:gd name="T10" fmla="*/ 1737 w 1774"/>
                <a:gd name="T11" fmla="*/ 607 h 652"/>
                <a:gd name="T12" fmla="*/ 1774 w 1774"/>
                <a:gd name="T13" fmla="*/ 646 h 652"/>
                <a:gd name="T14" fmla="*/ 1721 w 1774"/>
                <a:gd name="T15" fmla="*/ 652 h 652"/>
                <a:gd name="T16" fmla="*/ 1737 w 1774"/>
                <a:gd name="T17" fmla="*/ 607 h 6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74" h="652">
                  <a:moveTo>
                    <a:pt x="4" y="0"/>
                  </a:moveTo>
                  <a:lnTo>
                    <a:pt x="1739" y="627"/>
                  </a:lnTo>
                  <a:lnTo>
                    <a:pt x="1735" y="638"/>
                  </a:lnTo>
                  <a:lnTo>
                    <a:pt x="0" y="11"/>
                  </a:lnTo>
                  <a:lnTo>
                    <a:pt x="4" y="0"/>
                  </a:lnTo>
                  <a:close/>
                  <a:moveTo>
                    <a:pt x="1737" y="607"/>
                  </a:moveTo>
                  <a:lnTo>
                    <a:pt x="1774" y="646"/>
                  </a:lnTo>
                  <a:lnTo>
                    <a:pt x="1721" y="652"/>
                  </a:lnTo>
                  <a:lnTo>
                    <a:pt x="1737" y="607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609" name="Rectangle 8"/>
          <p:cNvSpPr txBox="1">
            <a:spLocks noChangeArrowheads="1"/>
          </p:cNvSpPr>
          <p:nvPr/>
        </p:nvSpPr>
        <p:spPr bwMode="auto">
          <a:xfrm>
            <a:off x="544513" y="227013"/>
            <a:ext cx="9056687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0354" tIns="55177" rIns="110354" bIns="55177" numCol="1" anchor="ctr" anchorCtr="0" compatLnSpc="1">
            <a:prstTxWarp prst="textNoShape">
              <a:avLst/>
            </a:prstTxWarp>
          </a:bodyPr>
          <a:lstStyle>
            <a:lvl1pPr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600" b="1">
                <a:solidFill>
                  <a:srgbClr val="3A5FC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31319A"/>
                </a:solidFill>
                <a:latin typeface="Arial" charset="0"/>
                <a:cs typeface="Arial" charset="0"/>
              </a:defRPr>
            </a:lvl2pPr>
            <a:lvl3pPr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31319A"/>
                </a:solidFill>
                <a:latin typeface="Arial" charset="0"/>
                <a:cs typeface="Arial" charset="0"/>
              </a:defRPr>
            </a:lvl3pPr>
            <a:lvl4pPr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31319A"/>
                </a:solidFill>
                <a:latin typeface="Arial" charset="0"/>
                <a:cs typeface="Arial" charset="0"/>
              </a:defRPr>
            </a:lvl4pPr>
            <a:lvl5pPr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31319A"/>
                </a:solidFill>
                <a:latin typeface="Arial" charset="0"/>
                <a:cs typeface="Arial" charset="0"/>
              </a:defRPr>
            </a:lvl5pPr>
            <a:lvl6pPr marL="457200"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0000FF"/>
                </a:solidFill>
                <a:latin typeface="Futura Md BT" pitchFamily="34" charset="0"/>
              </a:defRPr>
            </a:lvl6pPr>
            <a:lvl7pPr marL="914400"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0000FF"/>
                </a:solidFill>
                <a:latin typeface="Futura Md BT" pitchFamily="34" charset="0"/>
              </a:defRPr>
            </a:lvl7pPr>
            <a:lvl8pPr marL="1371600"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0000FF"/>
                </a:solidFill>
                <a:latin typeface="Futura Md BT" pitchFamily="34" charset="0"/>
              </a:defRPr>
            </a:lvl8pPr>
            <a:lvl9pPr marL="1828800"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0000FF"/>
                </a:solidFill>
                <a:latin typeface="Futura Md BT" pitchFamily="34" charset="0"/>
              </a:defRPr>
            </a:lvl9pPr>
          </a:lstStyle>
          <a:p>
            <a:pPr defTabSz="914400"/>
            <a:r>
              <a:rPr lang="de-DE" sz="2400" kern="0" dirty="0" smtClean="0">
                <a:cs typeface="Arial" charset="0"/>
              </a:rPr>
              <a:t>4. </a:t>
            </a:r>
            <a:r>
              <a:rPr lang="de-DE" sz="2400" kern="0" dirty="0" err="1" smtClean="0">
                <a:cs typeface="Arial" charset="0"/>
              </a:rPr>
              <a:t>Useful</a:t>
            </a:r>
            <a:r>
              <a:rPr lang="de-DE" sz="2400" kern="0" dirty="0" smtClean="0">
                <a:cs typeface="Arial" charset="0"/>
              </a:rPr>
              <a:t> Life Time </a:t>
            </a:r>
            <a:r>
              <a:rPr lang="de-DE" sz="2400" kern="0" dirty="0" err="1" smtClean="0">
                <a:cs typeface="Arial" charset="0"/>
              </a:rPr>
              <a:t>and</a:t>
            </a:r>
            <a:r>
              <a:rPr lang="de-DE" sz="2400" kern="0" dirty="0" smtClean="0">
                <a:cs typeface="Arial" charset="0"/>
              </a:rPr>
              <a:t> </a:t>
            </a:r>
            <a:r>
              <a:rPr lang="de-DE" sz="2400" kern="0" dirty="0" err="1" smtClean="0">
                <a:cs typeface="Arial" charset="0"/>
              </a:rPr>
              <a:t>Reliability</a:t>
            </a:r>
            <a:r>
              <a:rPr lang="de-DE" sz="2400" kern="0" dirty="0" smtClean="0">
                <a:cs typeface="Arial" charset="0"/>
              </a:rPr>
              <a:t>: </a:t>
            </a:r>
            <a:r>
              <a:rPr lang="de-DE" sz="2400" kern="0" dirty="0" err="1" smtClean="0">
                <a:latin typeface="Arial" charset="0"/>
                <a:cs typeface="Arial" charset="0"/>
              </a:rPr>
              <a:t>Cosmic</a:t>
            </a:r>
            <a:r>
              <a:rPr lang="de-DE" sz="2400" kern="0" dirty="0" smtClean="0">
                <a:latin typeface="Arial" charset="0"/>
                <a:cs typeface="Arial" charset="0"/>
              </a:rPr>
              <a:t> </a:t>
            </a:r>
            <a:r>
              <a:rPr lang="de-DE" sz="2400" kern="0" dirty="0" err="1" smtClean="0">
                <a:latin typeface="Arial" charset="0"/>
                <a:cs typeface="Arial" charset="0"/>
              </a:rPr>
              <a:t>Particle</a:t>
            </a:r>
            <a:r>
              <a:rPr lang="de-DE" sz="2400" kern="0" dirty="0" smtClean="0">
                <a:latin typeface="Arial" charset="0"/>
                <a:cs typeface="Arial" charset="0"/>
              </a:rPr>
              <a:t> Flow</a:t>
            </a:r>
          </a:p>
        </p:txBody>
      </p:sp>
    </p:spTree>
    <p:extLst>
      <p:ext uri="{BB962C8B-B14F-4D97-AF65-F5344CB8AC3E}">
        <p14:creationId xmlns:p14="http://schemas.microsoft.com/office/powerpoint/2010/main" val="421666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3438" y="1552575"/>
            <a:ext cx="10009187" cy="4824413"/>
          </a:xfrm>
        </p:spPr>
        <p:txBody>
          <a:bodyPr/>
          <a:lstStyle/>
          <a:p>
            <a:pPr marL="0" indent="0">
              <a:spcBef>
                <a:spcPct val="50000"/>
              </a:spcBef>
              <a:tabLst>
                <a:tab pos="2511425" algn="l"/>
              </a:tabLst>
            </a:pPr>
            <a:r>
              <a:rPr lang="de-DE" sz="2400" dirty="0" smtClean="0">
                <a:latin typeface="Arial" charset="0"/>
                <a:cs typeface="Arial" charset="0"/>
              </a:rPr>
              <a:t>Summary on </a:t>
            </a:r>
            <a:r>
              <a:rPr lang="de-DE" sz="2400" dirty="0" err="1" smtClean="0">
                <a:latin typeface="Arial" charset="0"/>
                <a:cs typeface="Arial" charset="0"/>
              </a:rPr>
              <a:t>the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cosmic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particle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flow</a:t>
            </a:r>
            <a:endParaRPr lang="de-DE" sz="2400" dirty="0" smtClean="0">
              <a:latin typeface="Arial" charset="0"/>
              <a:cs typeface="Arial" charset="0"/>
            </a:endParaRPr>
          </a:p>
          <a:p>
            <a:pPr>
              <a:spcBef>
                <a:spcPct val="50000"/>
              </a:spcBef>
              <a:buFont typeface="Arial" charset="0"/>
              <a:buChar char="•"/>
              <a:tabLst>
                <a:tab pos="2511425" algn="l"/>
              </a:tabLst>
            </a:pPr>
            <a:r>
              <a:rPr lang="de-DE" sz="2400" dirty="0" err="1" smtClean="0">
                <a:latin typeface="Arial" charset="0"/>
                <a:cs typeface="Arial" charset="0"/>
              </a:rPr>
              <a:t>Shielding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of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cosmic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rays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is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realistically</a:t>
            </a:r>
            <a:r>
              <a:rPr lang="de-DE" sz="2400" dirty="0" smtClean="0">
                <a:latin typeface="Arial" charset="0"/>
                <a:cs typeface="Arial" charset="0"/>
              </a:rPr>
              <a:t> not </a:t>
            </a:r>
            <a:r>
              <a:rPr lang="de-DE" sz="2400" dirty="0" err="1" smtClean="0">
                <a:latin typeface="Arial" charset="0"/>
                <a:cs typeface="Arial" charset="0"/>
              </a:rPr>
              <a:t>possible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</a:p>
          <a:p>
            <a:pPr>
              <a:spcBef>
                <a:spcPct val="50000"/>
              </a:spcBef>
              <a:buFont typeface="Arial" charset="0"/>
              <a:buChar char="•"/>
              <a:tabLst>
                <a:tab pos="2511425" algn="l"/>
              </a:tabLst>
            </a:pPr>
            <a:r>
              <a:rPr lang="de-DE" sz="2400" dirty="0" err="1" smtClean="0">
                <a:latin typeface="Arial" charset="0"/>
                <a:cs typeface="Arial" charset="0"/>
              </a:rPr>
              <a:t>Malfunction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is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technology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dependent</a:t>
            </a:r>
            <a:r>
              <a:rPr lang="de-DE" sz="2400" dirty="0" smtClean="0">
                <a:latin typeface="Arial" charset="0"/>
                <a:cs typeface="Arial" charset="0"/>
              </a:rPr>
              <a:t> (</a:t>
            </a:r>
            <a:r>
              <a:rPr lang="de-DE" sz="2400" dirty="0" err="1" smtClean="0">
                <a:latin typeface="Arial" charset="0"/>
                <a:cs typeface="Arial" charset="0"/>
              </a:rPr>
              <a:t>internal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field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strength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profile</a:t>
            </a:r>
            <a:r>
              <a:rPr lang="de-DE" sz="2400" dirty="0" smtClean="0">
                <a:latin typeface="Arial" charset="0"/>
                <a:cs typeface="Arial" charset="0"/>
              </a:rPr>
              <a:t>)</a:t>
            </a:r>
          </a:p>
          <a:p>
            <a:pPr>
              <a:spcBef>
                <a:spcPct val="50000"/>
              </a:spcBef>
              <a:buFont typeface="Arial" charset="0"/>
              <a:buChar char="•"/>
              <a:tabLst>
                <a:tab pos="2511425" algn="l"/>
              </a:tabLst>
            </a:pPr>
            <a:r>
              <a:rPr lang="de-DE" sz="2400" dirty="0" err="1" smtClean="0">
                <a:latin typeface="Arial" charset="0"/>
                <a:cs typeface="Arial" charset="0"/>
              </a:rPr>
              <a:t>Related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to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chip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area</a:t>
            </a:r>
            <a:r>
              <a:rPr lang="de-DE" sz="2400" dirty="0" smtClean="0">
                <a:latin typeface="Arial" charset="0"/>
                <a:cs typeface="Arial" charset="0"/>
              </a:rPr>
              <a:t>, </a:t>
            </a:r>
            <a:r>
              <a:rPr lang="de-DE" sz="2400" dirty="0" err="1" smtClean="0">
                <a:latin typeface="Arial" charset="0"/>
                <a:cs typeface="Arial" charset="0"/>
              </a:rPr>
              <a:t>may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calculated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if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failure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rates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are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known</a:t>
            </a:r>
            <a:endParaRPr lang="de-DE" sz="2400" dirty="0" smtClean="0">
              <a:latin typeface="Arial" charset="0"/>
              <a:cs typeface="Arial" charset="0"/>
            </a:endParaRPr>
          </a:p>
          <a:p>
            <a:pPr>
              <a:spcBef>
                <a:spcPct val="50000"/>
              </a:spcBef>
              <a:buFont typeface="Arial" charset="0"/>
              <a:buChar char="•"/>
              <a:tabLst>
                <a:tab pos="2511425" algn="l"/>
              </a:tabLst>
            </a:pPr>
            <a:r>
              <a:rPr lang="de-DE" sz="2400" dirty="0" smtClean="0">
                <a:latin typeface="Arial" charset="0"/>
                <a:cs typeface="Arial" charset="0"/>
              </a:rPr>
              <a:t>Si und </a:t>
            </a:r>
            <a:r>
              <a:rPr lang="de-DE" sz="2400" dirty="0" err="1" smtClean="0">
                <a:latin typeface="Arial" charset="0"/>
                <a:cs typeface="Arial" charset="0"/>
              </a:rPr>
              <a:t>SiC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seem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to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perform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comparably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</a:p>
          <a:p>
            <a:pPr>
              <a:spcBef>
                <a:spcPct val="50000"/>
              </a:spcBef>
              <a:buFont typeface="Arial" charset="0"/>
              <a:buChar char="•"/>
              <a:tabLst>
                <a:tab pos="2511425" algn="l"/>
              </a:tabLst>
            </a:pPr>
            <a:r>
              <a:rPr lang="de-DE" sz="2400" dirty="0" smtClean="0">
                <a:latin typeface="Arial" charset="0"/>
                <a:cs typeface="Arial" charset="0"/>
              </a:rPr>
              <a:t>Higher </a:t>
            </a:r>
            <a:r>
              <a:rPr lang="de-DE" sz="2400" dirty="0" err="1" smtClean="0">
                <a:latin typeface="Arial" charset="0"/>
                <a:cs typeface="Arial" charset="0"/>
              </a:rPr>
              <a:t>altitude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of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application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or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systems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closer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to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the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earth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poles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increase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the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problem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</a:p>
          <a:p>
            <a:pPr>
              <a:spcBef>
                <a:spcPct val="50000"/>
              </a:spcBef>
              <a:buFont typeface="Arial" charset="0"/>
              <a:buChar char="•"/>
              <a:tabLst>
                <a:tab pos="2511425" algn="l"/>
              </a:tabLst>
            </a:pPr>
            <a:r>
              <a:rPr lang="de-DE" sz="2400" dirty="0" err="1" smtClean="0">
                <a:latin typeface="Arial" charset="0"/>
                <a:cs typeface="Arial" charset="0"/>
              </a:rPr>
              <a:t>Rule</a:t>
            </a:r>
            <a:r>
              <a:rPr lang="de-DE" sz="2400" dirty="0" smtClean="0">
                <a:latin typeface="Arial" charset="0"/>
                <a:cs typeface="Arial" charset="0"/>
              </a:rPr>
              <a:t>: </a:t>
            </a:r>
            <a:r>
              <a:rPr lang="de-DE" sz="2400" dirty="0" err="1" smtClean="0">
                <a:latin typeface="Arial" charset="0"/>
                <a:cs typeface="Arial" charset="0"/>
              </a:rPr>
              <a:t>for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longlife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installations</a:t>
            </a:r>
            <a:r>
              <a:rPr lang="de-DE" sz="2400" dirty="0" smtClean="0">
                <a:latin typeface="Arial" charset="0"/>
                <a:cs typeface="Arial" charset="0"/>
              </a:rPr>
              <a:t>: U</a:t>
            </a:r>
            <a:r>
              <a:rPr lang="de-DE" sz="2400" baseline="-25000" dirty="0" smtClean="0">
                <a:latin typeface="Arial" charset="0"/>
                <a:cs typeface="Arial" charset="0"/>
              </a:rPr>
              <a:t>d</a:t>
            </a:r>
            <a:r>
              <a:rPr lang="de-DE" sz="2400" dirty="0" smtClean="0">
                <a:latin typeface="Arial" charset="0"/>
                <a:cs typeface="Arial" charset="0"/>
              </a:rPr>
              <a:t> &lt; </a:t>
            </a:r>
            <a:r>
              <a:rPr lang="de-DE" sz="2400" baseline="30000" dirty="0" smtClean="0">
                <a:latin typeface="Arial" charset="0"/>
                <a:cs typeface="Arial" charset="0"/>
              </a:rPr>
              <a:t>2</a:t>
            </a:r>
            <a:r>
              <a:rPr lang="de-DE" sz="2400" dirty="0" smtClean="0">
                <a:latin typeface="Arial" charset="0"/>
                <a:cs typeface="Arial" charset="0"/>
              </a:rPr>
              <a:t>/</a:t>
            </a:r>
            <a:r>
              <a:rPr lang="de-DE" sz="2400" baseline="-25000" dirty="0" smtClean="0">
                <a:latin typeface="Arial" charset="0"/>
                <a:cs typeface="Arial" charset="0"/>
              </a:rPr>
              <a:t>3</a:t>
            </a:r>
            <a:r>
              <a:rPr lang="de-DE" sz="2400" dirty="0" smtClean="0">
                <a:latin typeface="Arial" charset="0"/>
                <a:cs typeface="Arial" charset="0"/>
              </a:rPr>
              <a:t> </a:t>
            </a:r>
            <a:r>
              <a:rPr lang="de-DE" sz="2400" dirty="0" err="1" smtClean="0">
                <a:latin typeface="Arial" charset="0"/>
                <a:cs typeface="Arial" charset="0"/>
              </a:rPr>
              <a:t>U</a:t>
            </a:r>
            <a:r>
              <a:rPr lang="de-DE" sz="2400" baseline="-25000" dirty="0" err="1" smtClean="0">
                <a:latin typeface="Arial" charset="0"/>
                <a:cs typeface="Arial" charset="0"/>
              </a:rPr>
              <a:t>nom</a:t>
            </a:r>
            <a:r>
              <a:rPr lang="de-DE" sz="2400" dirty="0" smtClean="0">
                <a:latin typeface="Arial" charset="0"/>
                <a:cs typeface="Arial" charset="0"/>
              </a:rPr>
              <a:t>!</a:t>
            </a:r>
          </a:p>
        </p:txBody>
      </p:sp>
      <p:sp>
        <p:nvSpPr>
          <p:cNvPr id="5" name="Rectangle 8"/>
          <p:cNvSpPr txBox="1">
            <a:spLocks noChangeArrowheads="1"/>
          </p:cNvSpPr>
          <p:nvPr/>
        </p:nvSpPr>
        <p:spPr bwMode="auto">
          <a:xfrm>
            <a:off x="544513" y="227013"/>
            <a:ext cx="9056687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0354" tIns="55177" rIns="110354" bIns="55177" numCol="1" anchor="ctr" anchorCtr="0" compatLnSpc="1">
            <a:prstTxWarp prst="textNoShape">
              <a:avLst/>
            </a:prstTxWarp>
          </a:bodyPr>
          <a:lstStyle>
            <a:lvl1pPr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600" b="1">
                <a:solidFill>
                  <a:srgbClr val="3A5FC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31319A"/>
                </a:solidFill>
                <a:latin typeface="Arial" charset="0"/>
                <a:cs typeface="Arial" charset="0"/>
              </a:defRPr>
            </a:lvl2pPr>
            <a:lvl3pPr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31319A"/>
                </a:solidFill>
                <a:latin typeface="Arial" charset="0"/>
                <a:cs typeface="Arial" charset="0"/>
              </a:defRPr>
            </a:lvl3pPr>
            <a:lvl4pPr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31319A"/>
                </a:solidFill>
                <a:latin typeface="Arial" charset="0"/>
                <a:cs typeface="Arial" charset="0"/>
              </a:defRPr>
            </a:lvl4pPr>
            <a:lvl5pPr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31319A"/>
                </a:solidFill>
                <a:latin typeface="Arial" charset="0"/>
                <a:cs typeface="Arial" charset="0"/>
              </a:defRPr>
            </a:lvl5pPr>
            <a:lvl6pPr marL="457200"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0000FF"/>
                </a:solidFill>
                <a:latin typeface="Futura Md BT" pitchFamily="34" charset="0"/>
              </a:defRPr>
            </a:lvl6pPr>
            <a:lvl7pPr marL="914400"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0000FF"/>
                </a:solidFill>
                <a:latin typeface="Futura Md BT" pitchFamily="34" charset="0"/>
              </a:defRPr>
            </a:lvl7pPr>
            <a:lvl8pPr marL="1371600"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0000FF"/>
                </a:solidFill>
                <a:latin typeface="Futura Md BT" pitchFamily="34" charset="0"/>
              </a:defRPr>
            </a:lvl8pPr>
            <a:lvl9pPr marL="1828800"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0000FF"/>
                </a:solidFill>
                <a:latin typeface="Futura Md BT" pitchFamily="34" charset="0"/>
              </a:defRPr>
            </a:lvl9pPr>
          </a:lstStyle>
          <a:p>
            <a:pPr defTabSz="914400"/>
            <a:r>
              <a:rPr lang="de-DE" sz="2400" kern="0" dirty="0" smtClean="0">
                <a:cs typeface="Arial" charset="0"/>
              </a:rPr>
              <a:t>4. </a:t>
            </a:r>
            <a:r>
              <a:rPr lang="de-DE" sz="2400" kern="0" dirty="0" err="1" smtClean="0">
                <a:cs typeface="Arial" charset="0"/>
              </a:rPr>
              <a:t>Useful</a:t>
            </a:r>
            <a:r>
              <a:rPr lang="de-DE" sz="2400" kern="0" dirty="0" smtClean="0">
                <a:cs typeface="Arial" charset="0"/>
              </a:rPr>
              <a:t> Life Time </a:t>
            </a:r>
            <a:r>
              <a:rPr lang="de-DE" sz="2400" kern="0" dirty="0" err="1" smtClean="0">
                <a:cs typeface="Arial" charset="0"/>
              </a:rPr>
              <a:t>and</a:t>
            </a:r>
            <a:r>
              <a:rPr lang="de-DE" sz="2400" kern="0" dirty="0" smtClean="0">
                <a:cs typeface="Arial" charset="0"/>
              </a:rPr>
              <a:t> </a:t>
            </a:r>
            <a:r>
              <a:rPr lang="de-DE" sz="2400" kern="0" dirty="0" err="1" smtClean="0">
                <a:cs typeface="Arial" charset="0"/>
              </a:rPr>
              <a:t>Reliability</a:t>
            </a:r>
            <a:r>
              <a:rPr lang="de-DE" sz="2400" kern="0" dirty="0" smtClean="0">
                <a:cs typeface="Arial" charset="0"/>
              </a:rPr>
              <a:t>: </a:t>
            </a:r>
            <a:r>
              <a:rPr lang="de-DE" sz="2400" kern="0" dirty="0" err="1" smtClean="0">
                <a:latin typeface="Arial" charset="0"/>
                <a:cs typeface="Arial" charset="0"/>
              </a:rPr>
              <a:t>Cosmic</a:t>
            </a:r>
            <a:r>
              <a:rPr lang="de-DE" sz="2400" kern="0" dirty="0" smtClean="0">
                <a:latin typeface="Arial" charset="0"/>
                <a:cs typeface="Arial" charset="0"/>
              </a:rPr>
              <a:t> </a:t>
            </a:r>
            <a:r>
              <a:rPr lang="de-DE" sz="2400" kern="0" dirty="0" err="1" smtClean="0">
                <a:latin typeface="Arial" charset="0"/>
                <a:cs typeface="Arial" charset="0"/>
              </a:rPr>
              <a:t>Particle</a:t>
            </a:r>
            <a:r>
              <a:rPr lang="de-DE" sz="2400" kern="0" dirty="0" smtClean="0">
                <a:latin typeface="Arial" charset="0"/>
                <a:cs typeface="Arial" charset="0"/>
              </a:rPr>
              <a:t> Flow</a:t>
            </a:r>
          </a:p>
        </p:txBody>
      </p:sp>
    </p:spTree>
    <p:extLst>
      <p:ext uri="{BB962C8B-B14F-4D97-AF65-F5344CB8AC3E}">
        <p14:creationId xmlns:p14="http://schemas.microsoft.com/office/powerpoint/2010/main" val="289344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Pfeil nach rechts 28"/>
          <p:cNvSpPr>
            <a:spLocks noChangeArrowheads="1"/>
          </p:cNvSpPr>
          <p:nvPr/>
        </p:nvSpPr>
        <p:spPr bwMode="auto">
          <a:xfrm rot="-2857887">
            <a:off x="-503238" y="3744913"/>
            <a:ext cx="7019925" cy="647700"/>
          </a:xfrm>
          <a:prstGeom prst="rightArrow">
            <a:avLst>
              <a:gd name="adj1" fmla="val 50000"/>
              <a:gd name="adj2" fmla="val 50026"/>
            </a:avLst>
          </a:prstGeom>
          <a:solidFill>
            <a:srgbClr val="3A5F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0358" tIns="55179" rIns="110358" bIns="55179" anchor="b">
            <a:spAutoFit/>
          </a:bodyPr>
          <a:lstStyle/>
          <a:p>
            <a:endParaRPr lang="de-DE"/>
          </a:p>
        </p:txBody>
      </p:sp>
      <p:pic>
        <p:nvPicPr>
          <p:cNvPr id="563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13" y="2986088"/>
            <a:ext cx="5008562" cy="3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Inhaltsplatzhalter 2"/>
          <p:cNvSpPr>
            <a:spLocks noGrp="1"/>
          </p:cNvSpPr>
          <p:nvPr>
            <p:ph idx="1"/>
          </p:nvPr>
        </p:nvSpPr>
        <p:spPr>
          <a:xfrm>
            <a:off x="1697038" y="1047750"/>
            <a:ext cx="2736850" cy="576263"/>
          </a:xfrm>
        </p:spPr>
        <p:txBody>
          <a:bodyPr/>
          <a:lstStyle/>
          <a:p>
            <a:pPr marL="0" indent="0" algn="ctr"/>
            <a:r>
              <a:rPr lang="de-DE" sz="2000" smtClean="0">
                <a:latin typeface="Arial" charset="0"/>
                <a:cs typeface="Arial" charset="0"/>
              </a:rPr>
              <a:t>At research level :</a:t>
            </a:r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56325" name="Titel 1"/>
          <p:cNvSpPr>
            <a:spLocks noGrp="1"/>
          </p:cNvSpPr>
          <p:nvPr>
            <p:ph type="title"/>
          </p:nvPr>
        </p:nvSpPr>
        <p:spPr>
          <a:xfrm>
            <a:off x="544513" y="227013"/>
            <a:ext cx="10009187" cy="763587"/>
          </a:xfrm>
        </p:spPr>
        <p:txBody>
          <a:bodyPr/>
          <a:lstStyle/>
          <a:p>
            <a:pPr marL="514350" indent="-514350">
              <a:spcAft>
                <a:spcPts val="1200"/>
              </a:spcAft>
              <a:defRPr/>
            </a:pPr>
            <a:r>
              <a:rPr lang="de-DE" sz="2400" dirty="0" smtClean="0">
                <a:cs typeface="Arial" charset="0"/>
              </a:rPr>
              <a:t>5. New </a:t>
            </a:r>
            <a:r>
              <a:rPr lang="de-DE" sz="2400" dirty="0">
                <a:cs typeface="Arial" charset="0"/>
              </a:rPr>
              <a:t>Semiconductor Devices</a:t>
            </a:r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6953250" y="1047750"/>
            <a:ext cx="27368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354" tIns="55177" rIns="110354" bIns="55177"/>
          <a:lstStyle/>
          <a:p>
            <a:pPr algn="ctr" defTabSz="1103313">
              <a:spcBef>
                <a:spcPct val="20000"/>
              </a:spcBef>
              <a:buClr>
                <a:srgbClr val="000000"/>
              </a:buClr>
              <a:buFont typeface="Monotype Sorts" pitchFamily="2" charset="2"/>
              <a:buNone/>
              <a:defRPr/>
            </a:pPr>
            <a:r>
              <a:rPr kumimoji="1" lang="de-DE" sz="20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kumimoji="1" lang="de-DE" sz="2000" kern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kumimoji="1" lang="de-DE" sz="200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Market:</a:t>
            </a:r>
            <a:endParaRPr kumimoji="1" lang="de-DE" sz="2100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63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263" y="1479550"/>
            <a:ext cx="13938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6328" name="Gerade Verbindung mit Pfeil 8"/>
          <p:cNvCxnSpPr>
            <a:cxnSpLocks noChangeShapeType="1"/>
          </p:cNvCxnSpPr>
          <p:nvPr/>
        </p:nvCxnSpPr>
        <p:spPr bwMode="auto">
          <a:xfrm>
            <a:off x="9834563" y="2992438"/>
            <a:ext cx="0" cy="360362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329" name="Textfeld 9"/>
          <p:cNvSpPr txBox="1">
            <a:spLocks noChangeArrowheads="1"/>
          </p:cNvSpPr>
          <p:nvPr/>
        </p:nvSpPr>
        <p:spPr bwMode="auto">
          <a:xfrm>
            <a:off x="7648575" y="2325688"/>
            <a:ext cx="19446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pPr algn="r"/>
            <a:r>
              <a:rPr lang="de-DE" b="0">
                <a:solidFill>
                  <a:srgbClr val="0070C0"/>
                </a:solidFill>
              </a:rPr>
              <a:t>Sunny Tripower 20kW </a:t>
            </a:r>
          </a:p>
          <a:p>
            <a:pPr algn="r"/>
            <a:r>
              <a:rPr lang="de-DE">
                <a:solidFill>
                  <a:srgbClr val="0070C0"/>
                </a:solidFill>
              </a:rPr>
              <a:t>Dez. 2011</a:t>
            </a:r>
          </a:p>
        </p:txBody>
      </p:sp>
      <p:sp>
        <p:nvSpPr>
          <p:cNvPr id="56330" name="Textfeld 10"/>
          <p:cNvSpPr txBox="1">
            <a:spLocks noChangeArrowheads="1"/>
          </p:cNvSpPr>
          <p:nvPr/>
        </p:nvSpPr>
        <p:spPr bwMode="auto">
          <a:xfrm>
            <a:off x="9258300" y="3260725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pPr algn="r"/>
            <a:r>
              <a:rPr lang="de-DE">
                <a:solidFill>
                  <a:srgbClr val="0070C0"/>
                </a:solidFill>
              </a:rPr>
              <a:t>99%</a:t>
            </a:r>
          </a:p>
        </p:txBody>
      </p:sp>
      <p:sp>
        <p:nvSpPr>
          <p:cNvPr id="56331" name="Textfeld 11"/>
          <p:cNvSpPr txBox="1">
            <a:spLocks noChangeArrowheads="1"/>
          </p:cNvSpPr>
          <p:nvPr/>
        </p:nvSpPr>
        <p:spPr bwMode="auto">
          <a:xfrm>
            <a:off x="8250238" y="3568700"/>
            <a:ext cx="5762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pPr algn="r"/>
            <a:r>
              <a:rPr lang="de-DE">
                <a:solidFill>
                  <a:srgbClr val="0070C0"/>
                </a:solidFill>
              </a:rPr>
              <a:t>98%</a:t>
            </a:r>
          </a:p>
        </p:txBody>
      </p:sp>
      <p:pic>
        <p:nvPicPr>
          <p:cNvPr id="5633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8" y="5440363"/>
            <a:ext cx="8397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4778375"/>
            <a:ext cx="16510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4" name="Textfeld 19"/>
          <p:cNvSpPr txBox="1">
            <a:spLocks noChangeArrowheads="1"/>
          </p:cNvSpPr>
          <p:nvPr/>
        </p:nvSpPr>
        <p:spPr bwMode="auto">
          <a:xfrm>
            <a:off x="2201863" y="6161088"/>
            <a:ext cx="23764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b="0">
                <a:solidFill>
                  <a:srgbClr val="0070C0"/>
                </a:solidFill>
              </a:rPr>
              <a:t>ISET/University of Kassel</a:t>
            </a:r>
          </a:p>
          <a:p>
            <a:r>
              <a:rPr lang="de-DE">
                <a:solidFill>
                  <a:srgbClr val="0070C0"/>
                </a:solidFill>
              </a:rPr>
              <a:t>March 2008</a:t>
            </a:r>
          </a:p>
          <a:p>
            <a:r>
              <a:rPr lang="de-DE">
                <a:solidFill>
                  <a:srgbClr val="0070C0"/>
                </a:solidFill>
              </a:rPr>
              <a:t>98,8%</a:t>
            </a:r>
          </a:p>
        </p:txBody>
      </p:sp>
      <p:pic>
        <p:nvPicPr>
          <p:cNvPr id="5633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4057650"/>
            <a:ext cx="771525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6" name="Textfeld 25"/>
          <p:cNvSpPr txBox="1">
            <a:spLocks noChangeArrowheads="1"/>
          </p:cNvSpPr>
          <p:nvPr/>
        </p:nvSpPr>
        <p:spPr bwMode="auto">
          <a:xfrm>
            <a:off x="41275" y="3838575"/>
            <a:ext cx="17287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pPr algn="r"/>
            <a:r>
              <a:rPr lang="de-DE" b="0">
                <a:solidFill>
                  <a:srgbClr val="0070C0"/>
                </a:solidFill>
              </a:rPr>
              <a:t>Fraunhofer ISE</a:t>
            </a:r>
          </a:p>
          <a:p>
            <a:pPr algn="r"/>
            <a:r>
              <a:rPr lang="de-DE">
                <a:solidFill>
                  <a:srgbClr val="0070C0"/>
                </a:solidFill>
              </a:rPr>
              <a:t>July 2009</a:t>
            </a:r>
          </a:p>
          <a:p>
            <a:pPr algn="r"/>
            <a:r>
              <a:rPr lang="de-DE">
                <a:solidFill>
                  <a:srgbClr val="0070C0"/>
                </a:solidFill>
              </a:rPr>
              <a:t>99,03%</a:t>
            </a:r>
          </a:p>
        </p:txBody>
      </p:sp>
      <p:sp>
        <p:nvSpPr>
          <p:cNvPr id="56337" name="Textfeld 26"/>
          <p:cNvSpPr txBox="1">
            <a:spLocks noChangeArrowheads="1"/>
          </p:cNvSpPr>
          <p:nvPr/>
        </p:nvSpPr>
        <p:spPr bwMode="auto">
          <a:xfrm>
            <a:off x="328613" y="1751013"/>
            <a:ext cx="28813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pPr algn="r"/>
            <a:r>
              <a:rPr lang="de-DE" b="0">
                <a:solidFill>
                  <a:srgbClr val="0070C0"/>
                </a:solidFill>
              </a:rPr>
              <a:t>KTH</a:t>
            </a:r>
          </a:p>
          <a:p>
            <a:pPr algn="r"/>
            <a:r>
              <a:rPr lang="de-DE">
                <a:solidFill>
                  <a:srgbClr val="0070C0"/>
                </a:solidFill>
              </a:rPr>
              <a:t>Dez. 2011</a:t>
            </a:r>
          </a:p>
          <a:p>
            <a:pPr algn="r"/>
            <a:r>
              <a:rPr lang="de-DE">
                <a:solidFill>
                  <a:srgbClr val="0070C0"/>
                </a:solidFill>
              </a:rPr>
              <a:t>99,7% </a:t>
            </a:r>
          </a:p>
          <a:p>
            <a:pPr algn="r"/>
            <a:r>
              <a:rPr lang="de-DE" b="0" u="sng">
                <a:solidFill>
                  <a:srgbClr val="0070C0"/>
                </a:solidFill>
              </a:rPr>
              <a:t>(Filter / devices in parallel?)</a:t>
            </a:r>
          </a:p>
        </p:txBody>
      </p:sp>
      <p:pic>
        <p:nvPicPr>
          <p:cNvPr id="5633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3856038"/>
            <a:ext cx="1871663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2"/>
          <a:stretch>
            <a:fillRect/>
          </a:stretch>
        </p:blipFill>
        <p:spPr bwMode="auto">
          <a:xfrm>
            <a:off x="3281363" y="1697038"/>
            <a:ext cx="15906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40" name="Textfeld 31"/>
          <p:cNvSpPr txBox="1">
            <a:spLocks noChangeArrowheads="1"/>
          </p:cNvSpPr>
          <p:nvPr/>
        </p:nvSpPr>
        <p:spPr bwMode="auto">
          <a:xfrm>
            <a:off x="6810375" y="5153025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pPr algn="r"/>
            <a:r>
              <a:rPr lang="de-DE">
                <a:solidFill>
                  <a:srgbClr val="0070C0"/>
                </a:solidFill>
              </a:rPr>
              <a:t>92%</a:t>
            </a:r>
          </a:p>
        </p:txBody>
      </p:sp>
      <p:sp>
        <p:nvSpPr>
          <p:cNvPr id="56341" name="Rechteck 1"/>
          <p:cNvSpPr>
            <a:spLocks noChangeArrowheads="1"/>
          </p:cNvSpPr>
          <p:nvPr/>
        </p:nvSpPr>
        <p:spPr bwMode="auto">
          <a:xfrm>
            <a:off x="5297488" y="954088"/>
            <a:ext cx="1138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2000">
                <a:solidFill>
                  <a:srgbClr val="FF0000"/>
                </a:solidFill>
                <a:cs typeface="Arial" charset="0"/>
              </a:rPr>
              <a:t>101% ? </a:t>
            </a:r>
            <a:endParaRPr lang="de-DE" sz="2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1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umsplatzhalter 1"/>
          <p:cNvSpPr>
            <a:spLocks noGrp="1"/>
          </p:cNvSpPr>
          <p:nvPr>
            <p:ph type="dt" sz="quarter" idx="4294967295"/>
          </p:nvPr>
        </p:nvSpPr>
        <p:spPr>
          <a:xfrm>
            <a:off x="462645" y="6619619"/>
            <a:ext cx="2640330" cy="555625"/>
          </a:xfrm>
          <a:prstGeom prst="rect">
            <a:avLst/>
          </a:prstGeom>
          <a:noFill/>
        </p:spPr>
        <p:txBody>
          <a:bodyPr lIns="110377" tIns="55189" rIns="110377" bIns="55189"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896815" indent="-344929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379715" indent="-275943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931601" indent="-275943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483488" indent="-275943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3035374" indent="-275943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3587260" indent="-275943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4139146" indent="-275943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4691032" indent="-275943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dirty="0" smtClean="0"/>
              <a:t>Source: BMU - E I 1</a:t>
            </a:r>
          </a:p>
        </p:txBody>
      </p:sp>
      <p:sp>
        <p:nvSpPr>
          <p:cNvPr id="15363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3136373" y="6627027"/>
            <a:ext cx="5080278" cy="555625"/>
          </a:xfrm>
          <a:prstGeom prst="rect">
            <a:avLst/>
          </a:prstGeom>
          <a:noFill/>
        </p:spPr>
        <p:txBody>
          <a:bodyPr lIns="110377" tIns="55189" rIns="110377" bIns="55189"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896815" indent="-344929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379715" indent="-275943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931601" indent="-275943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483488" indent="-275943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3035374" indent="-275943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3587260" indent="-275943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4139146" indent="-275943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4691032" indent="-275943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dirty="0" smtClean="0"/>
              <a:t>Erneuerbare Energien in Deutschland  2012</a:t>
            </a: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109585" y="7452783"/>
            <a:ext cx="2640330" cy="555625"/>
          </a:xfrm>
          <a:prstGeom prst="rect">
            <a:avLst/>
          </a:prstGeom>
          <a:noFill/>
        </p:spPr>
        <p:txBody>
          <a:bodyPr lIns="110377" tIns="55189" rIns="110377" bIns="55189"/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896815" indent="-344929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379715" indent="-275943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931601" indent="-275943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483488" indent="-275943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3035374" indent="-275943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3587260" indent="-275943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4139146" indent="-275943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4691032" indent="-275943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DA08362-2A67-464D-94FF-04A1D02DAA2D}" type="slidenum">
              <a:rPr lang="de-DE" smtClean="0"/>
              <a:pPr eaLnBrk="1" hangingPunct="1"/>
              <a:t>5</a:t>
            </a:fld>
            <a:endParaRPr lang="de-DE" smtClean="0"/>
          </a:p>
        </p:txBody>
      </p:sp>
      <p:pic>
        <p:nvPicPr>
          <p:cNvPr id="15365" name="Picture 7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14" y="1192188"/>
            <a:ext cx="9433048" cy="543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819985" y="5256482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FFFFFF"/>
                </a:solidFill>
              </a:rPr>
              <a:t>Hydro</a:t>
            </a:r>
            <a:endParaRPr lang="de-DE" sz="1600" dirty="0">
              <a:solidFill>
                <a:srgbClr val="FFFFFF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859905" y="4504556"/>
            <a:ext cx="6846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tx1"/>
                </a:solidFill>
              </a:rPr>
              <a:t>Wind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951469" y="3571053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tx1"/>
                </a:solidFill>
              </a:rPr>
              <a:t>Bio </a:t>
            </a:r>
            <a:r>
              <a:rPr lang="de-DE" sz="1600" dirty="0" err="1" smtClean="0">
                <a:solidFill>
                  <a:schemeClr val="tx1"/>
                </a:solidFill>
              </a:rPr>
              <a:t>Mass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9156087" y="2517361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tx1"/>
                </a:solidFill>
              </a:rPr>
              <a:t>Solar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1" name="Rectangle 1026"/>
          <p:cNvSpPr txBox="1">
            <a:spLocks noChangeArrowheads="1"/>
          </p:cNvSpPr>
          <p:nvPr/>
        </p:nvSpPr>
        <p:spPr>
          <a:xfrm>
            <a:off x="686604" y="237472"/>
            <a:ext cx="8623311" cy="1333500"/>
          </a:xfrm>
          <a:prstGeom prst="rect">
            <a:avLst/>
          </a:prstGeom>
        </p:spPr>
        <p:txBody>
          <a:bodyPr lIns="91437" tIns="45718" rIns="91437" bIns="45718" anchor="t"/>
          <a:lstStyle>
            <a:lvl1pPr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31319A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31319A"/>
                </a:solidFill>
                <a:latin typeface="Arial" charset="0"/>
                <a:cs typeface="Arial" charset="0"/>
              </a:defRPr>
            </a:lvl2pPr>
            <a:lvl3pPr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31319A"/>
                </a:solidFill>
                <a:latin typeface="Arial" charset="0"/>
                <a:cs typeface="Arial" charset="0"/>
              </a:defRPr>
            </a:lvl3pPr>
            <a:lvl4pPr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31319A"/>
                </a:solidFill>
                <a:latin typeface="Arial" charset="0"/>
                <a:cs typeface="Arial" charset="0"/>
              </a:defRPr>
            </a:lvl4pPr>
            <a:lvl5pPr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31319A"/>
                </a:solidFill>
                <a:latin typeface="Arial" charset="0"/>
                <a:cs typeface="Arial" charset="0"/>
              </a:defRPr>
            </a:lvl5pPr>
            <a:lvl6pPr marL="457200"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0000FF"/>
                </a:solidFill>
                <a:latin typeface="Futura Md BT" pitchFamily="34" charset="0"/>
              </a:defRPr>
            </a:lvl6pPr>
            <a:lvl7pPr marL="914400"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0000FF"/>
                </a:solidFill>
                <a:latin typeface="Futura Md BT" pitchFamily="34" charset="0"/>
              </a:defRPr>
            </a:lvl7pPr>
            <a:lvl8pPr marL="1371600"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0000FF"/>
                </a:solidFill>
                <a:latin typeface="Futura Md BT" pitchFamily="34" charset="0"/>
              </a:defRPr>
            </a:lvl8pPr>
            <a:lvl9pPr marL="1828800" algn="l" defTabSz="1103313" rtl="0" eaLnBrk="0" fontAlgn="base" hangingPunct="0">
              <a:spcBef>
                <a:spcPct val="0"/>
              </a:spcBef>
              <a:spcAft>
                <a:spcPct val="0"/>
              </a:spcAft>
              <a:defRPr kumimoji="1" sz="2100" b="1">
                <a:solidFill>
                  <a:srgbClr val="0000FF"/>
                </a:solidFill>
                <a:latin typeface="Futura Md BT" pitchFamily="34" charset="0"/>
              </a:defRPr>
            </a:lvl9pPr>
          </a:lstStyle>
          <a:p>
            <a:r>
              <a:rPr lang="de-DE" sz="2400" kern="0" dirty="0" smtClean="0">
                <a:solidFill>
                  <a:srgbClr val="3A5FC3"/>
                </a:solidFill>
                <a:cs typeface="Arial" charset="0"/>
              </a:rPr>
              <a:t>1. General Situation </a:t>
            </a:r>
            <a:r>
              <a:rPr lang="de-DE" sz="2400" kern="0" dirty="0" err="1" smtClean="0">
                <a:solidFill>
                  <a:srgbClr val="3A5FC3"/>
                </a:solidFill>
                <a:cs typeface="Arial" charset="0"/>
              </a:rPr>
              <a:t>of</a:t>
            </a:r>
            <a:r>
              <a:rPr lang="de-DE" sz="2400" kern="0" dirty="0" smtClean="0">
                <a:solidFill>
                  <a:srgbClr val="3A5FC3"/>
                </a:solidFill>
                <a:cs typeface="Arial" charset="0"/>
              </a:rPr>
              <a:t> </a:t>
            </a:r>
            <a:r>
              <a:rPr lang="de-DE" sz="2400" kern="0" dirty="0" err="1" smtClean="0">
                <a:solidFill>
                  <a:srgbClr val="3A5FC3"/>
                </a:solidFill>
                <a:cs typeface="Arial" charset="0"/>
              </a:rPr>
              <a:t>the</a:t>
            </a:r>
            <a:r>
              <a:rPr lang="de-DE" sz="2400" kern="0" dirty="0" smtClean="0">
                <a:solidFill>
                  <a:srgbClr val="3A5FC3"/>
                </a:solidFill>
                <a:cs typeface="Arial" charset="0"/>
              </a:rPr>
              <a:t> </a:t>
            </a:r>
            <a:r>
              <a:rPr lang="de-DE" sz="2400" kern="0" dirty="0" err="1" smtClean="0">
                <a:solidFill>
                  <a:srgbClr val="3A5FC3"/>
                </a:solidFill>
                <a:cs typeface="Arial" charset="0"/>
              </a:rPr>
              <a:t>Electric</a:t>
            </a:r>
            <a:r>
              <a:rPr lang="de-DE" sz="2400" kern="0" dirty="0" smtClean="0">
                <a:solidFill>
                  <a:srgbClr val="3A5FC3"/>
                </a:solidFill>
                <a:cs typeface="Arial" charset="0"/>
              </a:rPr>
              <a:t> Power </a:t>
            </a:r>
            <a:r>
              <a:rPr lang="de-DE" sz="2400" kern="0" dirty="0" err="1" smtClean="0">
                <a:solidFill>
                  <a:srgbClr val="3A5FC3"/>
                </a:solidFill>
                <a:cs typeface="Arial" charset="0"/>
              </a:rPr>
              <a:t>Supply</a:t>
            </a:r>
            <a:r>
              <a:rPr lang="de-DE" sz="2400" kern="0" dirty="0" smtClean="0">
                <a:solidFill>
                  <a:srgbClr val="3A5FC3"/>
                </a:solidFill>
                <a:cs typeface="Arial" charset="0"/>
              </a:rPr>
              <a:t> System: New </a:t>
            </a:r>
            <a:r>
              <a:rPr lang="de-DE" sz="2400" kern="0" dirty="0" err="1" smtClean="0">
                <a:solidFill>
                  <a:srgbClr val="3A5FC3"/>
                </a:solidFill>
                <a:cs typeface="Arial" charset="0"/>
              </a:rPr>
              <a:t>Types</a:t>
            </a:r>
            <a:r>
              <a:rPr lang="de-DE" sz="2400" kern="0" dirty="0" smtClean="0">
                <a:solidFill>
                  <a:srgbClr val="3A5FC3"/>
                </a:solidFill>
                <a:cs typeface="Arial" charset="0"/>
              </a:rPr>
              <a:t> </a:t>
            </a:r>
            <a:r>
              <a:rPr lang="de-DE" sz="2400" kern="0" dirty="0" err="1" smtClean="0">
                <a:solidFill>
                  <a:srgbClr val="3A5FC3"/>
                </a:solidFill>
                <a:cs typeface="Arial" charset="0"/>
              </a:rPr>
              <a:t>of</a:t>
            </a:r>
            <a:r>
              <a:rPr lang="de-DE" sz="2400" kern="0" dirty="0" smtClean="0">
                <a:solidFill>
                  <a:srgbClr val="3A5FC3"/>
                </a:solidFill>
                <a:cs typeface="Arial" charset="0"/>
              </a:rPr>
              <a:t> Generators</a:t>
            </a:r>
            <a:endParaRPr lang="en-GB" sz="2400" b="0" kern="0" dirty="0"/>
          </a:p>
        </p:txBody>
      </p:sp>
    </p:spTree>
    <p:extLst>
      <p:ext uri="{BB962C8B-B14F-4D97-AF65-F5344CB8AC3E}">
        <p14:creationId xmlns:p14="http://schemas.microsoft.com/office/powerpoint/2010/main" val="287500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004888"/>
            <a:ext cx="10239375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544513" y="227013"/>
            <a:ext cx="10009187" cy="763587"/>
          </a:xfrm>
        </p:spPr>
        <p:txBody>
          <a:bodyPr/>
          <a:lstStyle/>
          <a:p>
            <a:pPr marL="514350" indent="-514350">
              <a:spcAft>
                <a:spcPts val="1200"/>
              </a:spcAft>
              <a:defRPr/>
            </a:pPr>
            <a:r>
              <a:rPr lang="de-DE" sz="2400" dirty="0" smtClean="0">
                <a:cs typeface="Arial" charset="0"/>
              </a:rPr>
              <a:t>5. New </a:t>
            </a:r>
            <a:r>
              <a:rPr lang="de-DE" sz="2400" dirty="0">
                <a:cs typeface="Arial" charset="0"/>
              </a:rPr>
              <a:t>Semiconductor </a:t>
            </a:r>
            <a:r>
              <a:rPr lang="de-DE" sz="2400" dirty="0" smtClean="0">
                <a:cs typeface="Arial" charset="0"/>
              </a:rPr>
              <a:t>Devices: Wide Band Gap Devices</a:t>
            </a:r>
            <a:endParaRPr lang="de-DE" sz="2400" dirty="0">
              <a:cs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163441" y="5651900"/>
            <a:ext cx="31375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0" i="1" dirty="0" smtClean="0">
                <a:solidFill>
                  <a:schemeClr val="accent4"/>
                </a:solidFill>
              </a:rPr>
              <a:t>Source: S. </a:t>
            </a:r>
            <a:r>
              <a:rPr lang="en-US" b="0" i="1" dirty="0" err="1" smtClean="0">
                <a:solidFill>
                  <a:schemeClr val="accent4"/>
                </a:solidFill>
              </a:rPr>
              <a:t>Araújo</a:t>
            </a:r>
            <a:r>
              <a:rPr lang="en-US" b="0" i="1" dirty="0" smtClean="0">
                <a:solidFill>
                  <a:schemeClr val="accent4"/>
                </a:solidFill>
              </a:rPr>
              <a:t>: Wide </a:t>
            </a:r>
            <a:r>
              <a:rPr lang="en-US" b="0" i="1" dirty="0">
                <a:solidFill>
                  <a:schemeClr val="accent4"/>
                </a:solidFill>
              </a:rPr>
              <a:t>Band-Gap Power Devices in Power Conversion for </a:t>
            </a:r>
            <a:r>
              <a:rPr lang="en-US" b="0" i="1" dirty="0" smtClean="0">
                <a:solidFill>
                  <a:schemeClr val="accent4"/>
                </a:solidFill>
              </a:rPr>
              <a:t>Renewables</a:t>
            </a:r>
            <a:r>
              <a:rPr lang="de-DE" b="0" i="1" dirty="0" smtClean="0">
                <a:solidFill>
                  <a:schemeClr val="accent4"/>
                </a:solidFill>
              </a:rPr>
              <a:t>, </a:t>
            </a:r>
            <a:r>
              <a:rPr lang="en-GB" b="0" i="1" dirty="0" smtClean="0">
                <a:solidFill>
                  <a:schemeClr val="accent4"/>
                </a:solidFill>
              </a:rPr>
              <a:t>ECPE Workshop</a:t>
            </a:r>
            <a:r>
              <a:rPr lang="de-DE" b="0" i="1" dirty="0">
                <a:solidFill>
                  <a:schemeClr val="accent4"/>
                </a:solidFill>
              </a:rPr>
              <a:t> </a:t>
            </a:r>
            <a:r>
              <a:rPr lang="de-DE" b="0" i="1" dirty="0" smtClean="0">
                <a:solidFill>
                  <a:schemeClr val="accent4"/>
                </a:solidFill>
              </a:rPr>
              <a:t>„</a:t>
            </a:r>
            <a:r>
              <a:rPr lang="en-GB" b="0" i="1" dirty="0" smtClean="0">
                <a:solidFill>
                  <a:schemeClr val="accent4"/>
                </a:solidFill>
              </a:rPr>
              <a:t>Power </a:t>
            </a:r>
            <a:r>
              <a:rPr lang="en-GB" b="0" i="1" dirty="0">
                <a:solidFill>
                  <a:schemeClr val="accent4"/>
                </a:solidFill>
              </a:rPr>
              <a:t>Electronics in the </a:t>
            </a:r>
            <a:br>
              <a:rPr lang="en-GB" b="0" i="1" dirty="0">
                <a:solidFill>
                  <a:schemeClr val="accent4"/>
                </a:solidFill>
              </a:rPr>
            </a:br>
            <a:r>
              <a:rPr lang="en-GB" b="0" i="1" dirty="0">
                <a:solidFill>
                  <a:schemeClr val="accent4"/>
                </a:solidFill>
              </a:rPr>
              <a:t>Electrical </a:t>
            </a:r>
            <a:r>
              <a:rPr lang="en-GB" b="0" i="1" dirty="0" smtClean="0">
                <a:solidFill>
                  <a:schemeClr val="accent4"/>
                </a:solidFill>
              </a:rPr>
              <a:t>Network”</a:t>
            </a:r>
            <a:r>
              <a:rPr lang="de-DE" b="0" i="1" dirty="0" smtClean="0">
                <a:solidFill>
                  <a:schemeClr val="accent4"/>
                </a:solidFill>
              </a:rPr>
              <a:t>, </a:t>
            </a:r>
            <a:r>
              <a:rPr lang="en-US" b="0" i="1" dirty="0" smtClean="0">
                <a:solidFill>
                  <a:schemeClr val="accent4"/>
                </a:solidFill>
              </a:rPr>
              <a:t>12 </a:t>
            </a:r>
            <a:r>
              <a:rPr lang="en-US" b="0" i="1" dirty="0">
                <a:solidFill>
                  <a:schemeClr val="accent4"/>
                </a:solidFill>
              </a:rPr>
              <a:t>– 13 March </a:t>
            </a:r>
            <a:r>
              <a:rPr lang="en-US" b="0" i="1" dirty="0" smtClean="0">
                <a:solidFill>
                  <a:schemeClr val="accent4"/>
                </a:solidFill>
              </a:rPr>
              <a:t>2013, University </a:t>
            </a:r>
            <a:r>
              <a:rPr lang="en-US" b="0" i="1" dirty="0">
                <a:solidFill>
                  <a:schemeClr val="accent4"/>
                </a:solidFill>
              </a:rPr>
              <a:t>of </a:t>
            </a:r>
            <a:r>
              <a:rPr lang="en-US" b="0" i="1" dirty="0" smtClean="0">
                <a:solidFill>
                  <a:schemeClr val="accent4"/>
                </a:solidFill>
              </a:rPr>
              <a:t>Kassel</a:t>
            </a:r>
            <a:endParaRPr lang="de-DE" b="0" i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86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771650"/>
            <a:ext cx="1109662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8163441" y="5651900"/>
            <a:ext cx="31375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0" i="1" dirty="0" smtClean="0">
                <a:solidFill>
                  <a:schemeClr val="accent4"/>
                </a:solidFill>
              </a:rPr>
              <a:t>Source: S. </a:t>
            </a:r>
            <a:r>
              <a:rPr lang="en-US" b="0" i="1" dirty="0" err="1" smtClean="0">
                <a:solidFill>
                  <a:schemeClr val="accent4"/>
                </a:solidFill>
              </a:rPr>
              <a:t>Araújo</a:t>
            </a:r>
            <a:r>
              <a:rPr lang="en-US" b="0" i="1" dirty="0" smtClean="0">
                <a:solidFill>
                  <a:schemeClr val="accent4"/>
                </a:solidFill>
              </a:rPr>
              <a:t>: Wide </a:t>
            </a:r>
            <a:r>
              <a:rPr lang="en-US" b="0" i="1" dirty="0">
                <a:solidFill>
                  <a:schemeClr val="accent4"/>
                </a:solidFill>
              </a:rPr>
              <a:t>Band-Gap Power Devices in Power Conversion for </a:t>
            </a:r>
            <a:r>
              <a:rPr lang="en-US" b="0" i="1" dirty="0" smtClean="0">
                <a:solidFill>
                  <a:schemeClr val="accent4"/>
                </a:solidFill>
              </a:rPr>
              <a:t>Renewables</a:t>
            </a:r>
            <a:r>
              <a:rPr lang="de-DE" b="0" i="1" dirty="0" smtClean="0">
                <a:solidFill>
                  <a:schemeClr val="accent4"/>
                </a:solidFill>
              </a:rPr>
              <a:t>, </a:t>
            </a:r>
            <a:r>
              <a:rPr lang="en-GB" b="0" i="1" dirty="0" smtClean="0">
                <a:solidFill>
                  <a:schemeClr val="accent4"/>
                </a:solidFill>
              </a:rPr>
              <a:t>ECPE Workshop</a:t>
            </a:r>
            <a:r>
              <a:rPr lang="de-DE" b="0" i="1" dirty="0">
                <a:solidFill>
                  <a:schemeClr val="accent4"/>
                </a:solidFill>
              </a:rPr>
              <a:t> </a:t>
            </a:r>
            <a:r>
              <a:rPr lang="de-DE" b="0" i="1" dirty="0" smtClean="0">
                <a:solidFill>
                  <a:schemeClr val="accent4"/>
                </a:solidFill>
              </a:rPr>
              <a:t>„</a:t>
            </a:r>
            <a:r>
              <a:rPr lang="en-GB" b="0" i="1" dirty="0" smtClean="0">
                <a:solidFill>
                  <a:schemeClr val="accent4"/>
                </a:solidFill>
              </a:rPr>
              <a:t>Power </a:t>
            </a:r>
            <a:r>
              <a:rPr lang="en-GB" b="0" i="1" dirty="0">
                <a:solidFill>
                  <a:schemeClr val="accent4"/>
                </a:solidFill>
              </a:rPr>
              <a:t>Electronics in the </a:t>
            </a:r>
            <a:br>
              <a:rPr lang="en-GB" b="0" i="1" dirty="0">
                <a:solidFill>
                  <a:schemeClr val="accent4"/>
                </a:solidFill>
              </a:rPr>
            </a:br>
            <a:r>
              <a:rPr lang="en-GB" b="0" i="1" dirty="0">
                <a:solidFill>
                  <a:schemeClr val="accent4"/>
                </a:solidFill>
              </a:rPr>
              <a:t>Electrical </a:t>
            </a:r>
            <a:r>
              <a:rPr lang="en-GB" b="0" i="1" dirty="0" smtClean="0">
                <a:solidFill>
                  <a:schemeClr val="accent4"/>
                </a:solidFill>
              </a:rPr>
              <a:t>Network”</a:t>
            </a:r>
            <a:r>
              <a:rPr lang="de-DE" b="0" i="1" dirty="0" smtClean="0">
                <a:solidFill>
                  <a:schemeClr val="accent4"/>
                </a:solidFill>
              </a:rPr>
              <a:t>, </a:t>
            </a:r>
            <a:r>
              <a:rPr lang="en-US" b="0" i="1" dirty="0" smtClean="0">
                <a:solidFill>
                  <a:schemeClr val="accent4"/>
                </a:solidFill>
              </a:rPr>
              <a:t>12 </a:t>
            </a:r>
            <a:r>
              <a:rPr lang="en-US" b="0" i="1" dirty="0">
                <a:solidFill>
                  <a:schemeClr val="accent4"/>
                </a:solidFill>
              </a:rPr>
              <a:t>– 13 March </a:t>
            </a:r>
            <a:r>
              <a:rPr lang="en-US" b="0" i="1" dirty="0" smtClean="0">
                <a:solidFill>
                  <a:schemeClr val="accent4"/>
                </a:solidFill>
              </a:rPr>
              <a:t>2013, University </a:t>
            </a:r>
            <a:r>
              <a:rPr lang="en-US" b="0" i="1" dirty="0">
                <a:solidFill>
                  <a:schemeClr val="accent4"/>
                </a:solidFill>
              </a:rPr>
              <a:t>of </a:t>
            </a:r>
            <a:r>
              <a:rPr lang="en-US" b="0" i="1" dirty="0" smtClean="0">
                <a:solidFill>
                  <a:schemeClr val="accent4"/>
                </a:solidFill>
              </a:rPr>
              <a:t>Kassel</a:t>
            </a:r>
            <a:endParaRPr lang="de-DE" b="0" i="1" dirty="0">
              <a:solidFill>
                <a:schemeClr val="accent4"/>
              </a:solidFill>
            </a:endParaRP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544513" y="227013"/>
            <a:ext cx="10009187" cy="763587"/>
          </a:xfrm>
        </p:spPr>
        <p:txBody>
          <a:bodyPr/>
          <a:lstStyle/>
          <a:p>
            <a:pPr marL="514350" indent="-514350">
              <a:spcAft>
                <a:spcPts val="1200"/>
              </a:spcAft>
              <a:defRPr/>
            </a:pPr>
            <a:r>
              <a:rPr lang="de-DE" sz="2400" dirty="0" smtClean="0">
                <a:cs typeface="Arial" charset="0"/>
              </a:rPr>
              <a:t>5. New </a:t>
            </a:r>
            <a:r>
              <a:rPr lang="de-DE" sz="2400" dirty="0">
                <a:cs typeface="Arial" charset="0"/>
              </a:rPr>
              <a:t>Semiconductor </a:t>
            </a:r>
            <a:r>
              <a:rPr lang="de-DE" sz="2400" dirty="0" smtClean="0">
                <a:cs typeface="Arial" charset="0"/>
              </a:rPr>
              <a:t>Devices: Wide Band Gap Devices</a:t>
            </a:r>
            <a:endParaRPr lang="de-DE" sz="2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228725"/>
            <a:ext cx="102108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544513" y="227013"/>
            <a:ext cx="10009187" cy="763587"/>
          </a:xfrm>
        </p:spPr>
        <p:txBody>
          <a:bodyPr/>
          <a:lstStyle/>
          <a:p>
            <a:pPr marL="514350" indent="-514350">
              <a:spcAft>
                <a:spcPts val="1200"/>
              </a:spcAft>
              <a:defRPr/>
            </a:pPr>
            <a:r>
              <a:rPr lang="de-DE" sz="2400" dirty="0" smtClean="0">
                <a:cs typeface="Arial" charset="0"/>
              </a:rPr>
              <a:t>5. New </a:t>
            </a:r>
            <a:r>
              <a:rPr lang="de-DE" sz="2400" dirty="0">
                <a:cs typeface="Arial" charset="0"/>
              </a:rPr>
              <a:t>Semiconductor </a:t>
            </a:r>
            <a:r>
              <a:rPr lang="de-DE" sz="2400" dirty="0" smtClean="0">
                <a:cs typeface="Arial" charset="0"/>
              </a:rPr>
              <a:t>Devices: Wide Band Gap Devices</a:t>
            </a:r>
            <a:endParaRPr lang="de-DE" sz="2400" dirty="0">
              <a:cs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163441" y="5651900"/>
            <a:ext cx="31375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0" i="1" dirty="0" smtClean="0">
                <a:solidFill>
                  <a:schemeClr val="accent4"/>
                </a:solidFill>
              </a:rPr>
              <a:t>Source: S. </a:t>
            </a:r>
            <a:r>
              <a:rPr lang="en-US" b="0" i="1" dirty="0" err="1" smtClean="0">
                <a:solidFill>
                  <a:schemeClr val="accent4"/>
                </a:solidFill>
              </a:rPr>
              <a:t>Araújo</a:t>
            </a:r>
            <a:r>
              <a:rPr lang="en-US" b="0" i="1" dirty="0" smtClean="0">
                <a:solidFill>
                  <a:schemeClr val="accent4"/>
                </a:solidFill>
              </a:rPr>
              <a:t>: Wide </a:t>
            </a:r>
            <a:r>
              <a:rPr lang="en-US" b="0" i="1" dirty="0">
                <a:solidFill>
                  <a:schemeClr val="accent4"/>
                </a:solidFill>
              </a:rPr>
              <a:t>Band-Gap Power Devices in Power Conversion for </a:t>
            </a:r>
            <a:r>
              <a:rPr lang="en-US" b="0" i="1" dirty="0" smtClean="0">
                <a:solidFill>
                  <a:schemeClr val="accent4"/>
                </a:solidFill>
              </a:rPr>
              <a:t>Renewables</a:t>
            </a:r>
            <a:r>
              <a:rPr lang="de-DE" b="0" i="1" dirty="0" smtClean="0">
                <a:solidFill>
                  <a:schemeClr val="accent4"/>
                </a:solidFill>
              </a:rPr>
              <a:t>, </a:t>
            </a:r>
            <a:r>
              <a:rPr lang="en-GB" b="0" i="1" dirty="0" smtClean="0">
                <a:solidFill>
                  <a:schemeClr val="accent4"/>
                </a:solidFill>
              </a:rPr>
              <a:t>ECPE Workshop</a:t>
            </a:r>
            <a:r>
              <a:rPr lang="de-DE" b="0" i="1" dirty="0">
                <a:solidFill>
                  <a:schemeClr val="accent4"/>
                </a:solidFill>
              </a:rPr>
              <a:t> </a:t>
            </a:r>
            <a:r>
              <a:rPr lang="de-DE" b="0" i="1" dirty="0" smtClean="0">
                <a:solidFill>
                  <a:schemeClr val="accent4"/>
                </a:solidFill>
              </a:rPr>
              <a:t>„</a:t>
            </a:r>
            <a:r>
              <a:rPr lang="en-GB" b="0" i="1" dirty="0" smtClean="0">
                <a:solidFill>
                  <a:schemeClr val="accent4"/>
                </a:solidFill>
              </a:rPr>
              <a:t>Power </a:t>
            </a:r>
            <a:r>
              <a:rPr lang="en-GB" b="0" i="1" dirty="0">
                <a:solidFill>
                  <a:schemeClr val="accent4"/>
                </a:solidFill>
              </a:rPr>
              <a:t>Electronics in the </a:t>
            </a:r>
            <a:br>
              <a:rPr lang="en-GB" b="0" i="1" dirty="0">
                <a:solidFill>
                  <a:schemeClr val="accent4"/>
                </a:solidFill>
              </a:rPr>
            </a:br>
            <a:r>
              <a:rPr lang="en-GB" b="0" i="1" dirty="0">
                <a:solidFill>
                  <a:schemeClr val="accent4"/>
                </a:solidFill>
              </a:rPr>
              <a:t>Electrical </a:t>
            </a:r>
            <a:r>
              <a:rPr lang="en-GB" b="0" i="1" dirty="0" smtClean="0">
                <a:solidFill>
                  <a:schemeClr val="accent4"/>
                </a:solidFill>
              </a:rPr>
              <a:t>Network”</a:t>
            </a:r>
            <a:r>
              <a:rPr lang="de-DE" b="0" i="1" dirty="0" smtClean="0">
                <a:solidFill>
                  <a:schemeClr val="accent4"/>
                </a:solidFill>
              </a:rPr>
              <a:t>, </a:t>
            </a:r>
            <a:r>
              <a:rPr lang="en-US" b="0" i="1" dirty="0" smtClean="0">
                <a:solidFill>
                  <a:schemeClr val="accent4"/>
                </a:solidFill>
              </a:rPr>
              <a:t>12 </a:t>
            </a:r>
            <a:r>
              <a:rPr lang="en-US" b="0" i="1" dirty="0">
                <a:solidFill>
                  <a:schemeClr val="accent4"/>
                </a:solidFill>
              </a:rPr>
              <a:t>– 13 March </a:t>
            </a:r>
            <a:r>
              <a:rPr lang="en-US" b="0" i="1" dirty="0" smtClean="0">
                <a:solidFill>
                  <a:schemeClr val="accent4"/>
                </a:solidFill>
              </a:rPr>
              <a:t>2013, University </a:t>
            </a:r>
            <a:r>
              <a:rPr lang="en-US" b="0" i="1" dirty="0">
                <a:solidFill>
                  <a:schemeClr val="accent4"/>
                </a:solidFill>
              </a:rPr>
              <a:t>of </a:t>
            </a:r>
            <a:r>
              <a:rPr lang="en-US" b="0" i="1" dirty="0" smtClean="0">
                <a:solidFill>
                  <a:schemeClr val="accent4"/>
                </a:solidFill>
              </a:rPr>
              <a:t>Kassel</a:t>
            </a:r>
            <a:endParaRPr lang="de-DE" b="0" i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09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06" y="1480220"/>
            <a:ext cx="9482519" cy="4897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544513" y="227013"/>
            <a:ext cx="10009187" cy="763587"/>
          </a:xfrm>
        </p:spPr>
        <p:txBody>
          <a:bodyPr/>
          <a:lstStyle/>
          <a:p>
            <a:pPr marL="514350" indent="-514350">
              <a:spcAft>
                <a:spcPts val="1200"/>
              </a:spcAft>
              <a:defRPr/>
            </a:pPr>
            <a:r>
              <a:rPr lang="de-DE" sz="2400" dirty="0" smtClean="0">
                <a:cs typeface="Arial" charset="0"/>
              </a:rPr>
              <a:t>5. New </a:t>
            </a:r>
            <a:r>
              <a:rPr lang="de-DE" sz="2400" dirty="0">
                <a:cs typeface="Arial" charset="0"/>
              </a:rPr>
              <a:t>Semiconductor </a:t>
            </a:r>
            <a:r>
              <a:rPr lang="de-DE" sz="2400" dirty="0" smtClean="0">
                <a:cs typeface="Arial" charset="0"/>
              </a:rPr>
              <a:t>Devices: Wide Band Gap Devices</a:t>
            </a:r>
            <a:endParaRPr lang="de-DE" sz="2400" dirty="0">
              <a:cs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873874" y="6592787"/>
            <a:ext cx="4666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i="1" dirty="0" smtClean="0"/>
              <a:t>Source: S. </a:t>
            </a:r>
            <a:r>
              <a:rPr lang="de-DE" b="0" i="1" dirty="0" err="1" smtClean="0"/>
              <a:t>Araújo</a:t>
            </a:r>
            <a:r>
              <a:rPr lang="de-DE" b="0" i="1" dirty="0" smtClean="0"/>
              <a:t>, </a:t>
            </a:r>
            <a:r>
              <a:rPr lang="de-DE" b="0" i="1" dirty="0" err="1" smtClean="0"/>
              <a:t>PhD</a:t>
            </a:r>
            <a:r>
              <a:rPr lang="de-DE" b="0" i="1" dirty="0" smtClean="0"/>
              <a:t> </a:t>
            </a:r>
            <a:r>
              <a:rPr lang="de-DE" b="0" i="1" dirty="0" err="1" smtClean="0"/>
              <a:t>thesis</a:t>
            </a:r>
            <a:r>
              <a:rPr lang="de-DE" b="0" i="1" dirty="0" smtClean="0"/>
              <a:t>, University </a:t>
            </a:r>
            <a:r>
              <a:rPr lang="de-DE" b="0" i="1" dirty="0" err="1" smtClean="0"/>
              <a:t>of</a:t>
            </a:r>
            <a:r>
              <a:rPr lang="de-DE" b="0" i="1" dirty="0" smtClean="0"/>
              <a:t> Kassel 2013</a:t>
            </a:r>
            <a:endParaRPr lang="de-DE" b="0" i="1" dirty="0"/>
          </a:p>
        </p:txBody>
      </p:sp>
    </p:spTree>
    <p:extLst>
      <p:ext uri="{BB962C8B-B14F-4D97-AF65-F5344CB8AC3E}">
        <p14:creationId xmlns:p14="http://schemas.microsoft.com/office/powerpoint/2010/main" val="193132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2654300"/>
            <a:ext cx="676275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4513" y="549275"/>
            <a:ext cx="10226675" cy="2435225"/>
          </a:xfrm>
        </p:spPr>
        <p:txBody>
          <a:bodyPr/>
          <a:lstStyle/>
          <a:p>
            <a:pPr marL="0" indent="0"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First measurements indicate peak efficiency </a:t>
            </a:r>
            <a:r>
              <a:rPr lang="en-US" dirty="0" smtClean="0">
                <a:solidFill>
                  <a:srgbClr val="FF0000"/>
                </a:solidFill>
              </a:rPr>
              <a:t>around 99% at 48kHz </a:t>
            </a:r>
            <a:r>
              <a:rPr lang="en-US" dirty="0" smtClean="0"/>
              <a:t>without overrating of semiconductor devices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Further increase of switching frequency to be investigated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Possible increase of power level (board already constructed for 11kW with possible parallel connection of two JFETs)</a:t>
            </a:r>
          </a:p>
        </p:txBody>
      </p:sp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65500"/>
            <a:ext cx="2970213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feld 5"/>
          <p:cNvSpPr txBox="1">
            <a:spLocks noChangeArrowheads="1"/>
          </p:cNvSpPr>
          <p:nvPr/>
        </p:nvSpPr>
        <p:spPr bwMode="auto">
          <a:xfrm>
            <a:off x="609600" y="6602412"/>
            <a:ext cx="96647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12800" indent="-812800"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sz="1200" b="0" i="1" dirty="0" err="1" smtClean="0">
                <a:solidFill>
                  <a:srgbClr val="000000"/>
                </a:solidFill>
              </a:rPr>
              <a:t>Araújo</a:t>
            </a:r>
            <a:r>
              <a:rPr lang="de-DE" sz="1200" b="0" i="1" dirty="0">
                <a:solidFill>
                  <a:srgbClr val="000000"/>
                </a:solidFill>
              </a:rPr>
              <a:t>, S./ Uni-Kassel / </a:t>
            </a:r>
            <a:r>
              <a:rPr lang="de-DE" sz="1200" b="0" i="1" dirty="0" err="1">
                <a:solidFill>
                  <a:srgbClr val="000000"/>
                </a:solidFill>
              </a:rPr>
              <a:t>Presented</a:t>
            </a:r>
            <a:r>
              <a:rPr lang="de-DE" sz="1200" b="0" i="1" dirty="0">
                <a:solidFill>
                  <a:srgbClr val="000000"/>
                </a:solidFill>
              </a:rPr>
              <a:t> </a:t>
            </a:r>
            <a:r>
              <a:rPr lang="de-DE" sz="1200" b="0" i="1" dirty="0" err="1">
                <a:solidFill>
                  <a:srgbClr val="000000"/>
                </a:solidFill>
              </a:rPr>
              <a:t>at</a:t>
            </a:r>
            <a:r>
              <a:rPr lang="de-DE" sz="1200" b="0" i="1" dirty="0">
                <a:solidFill>
                  <a:srgbClr val="000000"/>
                </a:solidFill>
              </a:rPr>
              <a:t> PCIM </a:t>
            </a:r>
            <a:r>
              <a:rPr lang="de-DE" sz="1200" b="0" i="1" dirty="0" err="1">
                <a:solidFill>
                  <a:srgbClr val="000000"/>
                </a:solidFill>
              </a:rPr>
              <a:t>Nuremberg</a:t>
            </a:r>
            <a:r>
              <a:rPr lang="de-DE" sz="1200" b="0" i="1" dirty="0">
                <a:solidFill>
                  <a:srgbClr val="000000"/>
                </a:solidFill>
              </a:rPr>
              <a:t> 2011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44513" y="227013"/>
            <a:ext cx="10009187" cy="763587"/>
          </a:xfrm>
        </p:spPr>
        <p:txBody>
          <a:bodyPr/>
          <a:lstStyle/>
          <a:p>
            <a:pPr marL="514350" indent="-514350">
              <a:spcAft>
                <a:spcPts val="1200"/>
              </a:spcAft>
              <a:defRPr/>
            </a:pPr>
            <a:r>
              <a:rPr lang="de-DE" sz="2400" dirty="0" smtClean="0">
                <a:cs typeface="Arial" charset="0"/>
              </a:rPr>
              <a:t>5. New </a:t>
            </a:r>
            <a:r>
              <a:rPr lang="de-DE" sz="2400" dirty="0">
                <a:cs typeface="Arial" charset="0"/>
              </a:rPr>
              <a:t>Semiconductor </a:t>
            </a:r>
            <a:r>
              <a:rPr lang="de-DE" sz="2400" dirty="0" smtClean="0">
                <a:cs typeface="Arial" charset="0"/>
              </a:rPr>
              <a:t>Devices: Size </a:t>
            </a:r>
            <a:r>
              <a:rPr lang="de-DE" sz="2400" dirty="0" err="1" smtClean="0">
                <a:cs typeface="Arial" charset="0"/>
              </a:rPr>
              <a:t>reduction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with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SiC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switches</a:t>
            </a:r>
            <a:endParaRPr lang="de-DE" sz="2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32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77" y="1069757"/>
            <a:ext cx="9095877" cy="5844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9580636" y="5744392"/>
            <a:ext cx="16254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i="1" dirty="0" smtClean="0"/>
              <a:t>Fuji </a:t>
            </a:r>
            <a:r>
              <a:rPr lang="de-DE" b="0" i="1" dirty="0" err="1" smtClean="0"/>
              <a:t>Electric</a:t>
            </a:r>
            <a:r>
              <a:rPr lang="de-DE" b="0" i="1" dirty="0" smtClean="0"/>
              <a:t>,</a:t>
            </a:r>
          </a:p>
          <a:p>
            <a:r>
              <a:rPr lang="de-DE" b="0" i="1" dirty="0" smtClean="0"/>
              <a:t>TIA Power Electronic </a:t>
            </a:r>
            <a:r>
              <a:rPr lang="de-DE" b="0" i="1" dirty="0"/>
              <a:t>S</a:t>
            </a:r>
            <a:r>
              <a:rPr lang="de-DE" b="0" i="1" dirty="0" smtClean="0"/>
              <a:t>ummer School, </a:t>
            </a:r>
            <a:r>
              <a:rPr lang="de-DE" b="0" i="1" dirty="0" err="1" smtClean="0"/>
              <a:t>Tsukuba</a:t>
            </a:r>
            <a:r>
              <a:rPr lang="de-DE" b="0" i="1" dirty="0" smtClean="0"/>
              <a:t> 2012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44513" y="227013"/>
            <a:ext cx="10009187" cy="763587"/>
          </a:xfrm>
        </p:spPr>
        <p:txBody>
          <a:bodyPr/>
          <a:lstStyle/>
          <a:p>
            <a:pPr marL="514350" indent="-514350">
              <a:spcAft>
                <a:spcPts val="1200"/>
              </a:spcAft>
              <a:defRPr/>
            </a:pPr>
            <a:r>
              <a:rPr lang="de-DE" sz="2400" dirty="0" smtClean="0">
                <a:cs typeface="Arial" charset="0"/>
              </a:rPr>
              <a:t>5. New </a:t>
            </a:r>
            <a:r>
              <a:rPr lang="de-DE" sz="2400" dirty="0">
                <a:cs typeface="Arial" charset="0"/>
              </a:rPr>
              <a:t>Semiconductor </a:t>
            </a:r>
            <a:r>
              <a:rPr lang="de-DE" sz="2400" dirty="0" smtClean="0">
                <a:cs typeface="Arial" charset="0"/>
              </a:rPr>
              <a:t>Devices: </a:t>
            </a:r>
            <a:r>
              <a:rPr lang="de-DE" sz="2400" dirty="0" err="1" smtClean="0">
                <a:cs typeface="Arial" charset="0"/>
              </a:rPr>
              <a:t>Japanese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Programs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for</a:t>
            </a:r>
            <a:r>
              <a:rPr lang="de-DE" sz="2400" dirty="0" smtClean="0">
                <a:cs typeface="Arial" charset="0"/>
              </a:rPr>
              <a:t> </a:t>
            </a:r>
            <a:r>
              <a:rPr lang="de-DE" sz="2400" dirty="0" err="1" smtClean="0">
                <a:cs typeface="Arial" charset="0"/>
              </a:rPr>
              <a:t>SiC</a:t>
            </a:r>
            <a:endParaRPr lang="de-DE" sz="2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72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6. Zusammenfassung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3000"/>
              </a:spcAft>
              <a:buFont typeface="Arial" pitchFamily="34" charset="0"/>
              <a:buChar char="•"/>
            </a:pPr>
            <a:r>
              <a:rPr lang="de-DE" sz="2400" dirty="0" smtClean="0"/>
              <a:t>Durch die Umgestaltung des Energieversorgungssystems spielt die Leistungselektronik </a:t>
            </a:r>
            <a:r>
              <a:rPr lang="de-DE" sz="2400" dirty="0" smtClean="0">
                <a:solidFill>
                  <a:srgbClr val="FF0000"/>
                </a:solidFill>
              </a:rPr>
              <a:t>eine immer größere Rolle in allen Systembereichen</a:t>
            </a:r>
          </a:p>
          <a:p>
            <a:pPr>
              <a:spcBef>
                <a:spcPts val="0"/>
              </a:spcBef>
              <a:spcAft>
                <a:spcPts val="3000"/>
              </a:spcAft>
              <a:buFont typeface="Arial" pitchFamily="34" charset="0"/>
              <a:buChar char="•"/>
            </a:pPr>
            <a:r>
              <a:rPr lang="de-DE" sz="2400" dirty="0" smtClean="0"/>
              <a:t>Mit</a:t>
            </a:r>
            <a:r>
              <a:rPr lang="de-DE" sz="2400" dirty="0"/>
              <a:t> </a:t>
            </a:r>
            <a:r>
              <a:rPr lang="de-DE" sz="2400" dirty="0" smtClean="0"/>
              <a:t>leistungselektronischen Konvertern hat man flexible Systemkomponenten zur </a:t>
            </a:r>
            <a:r>
              <a:rPr lang="de-DE" sz="2400" dirty="0" smtClean="0">
                <a:solidFill>
                  <a:srgbClr val="FF0000"/>
                </a:solidFill>
              </a:rPr>
              <a:t>Bereitstellung</a:t>
            </a:r>
            <a:r>
              <a:rPr lang="de-DE" sz="2400" dirty="0" smtClean="0"/>
              <a:t> der elektrischen Energie, der flexiblen </a:t>
            </a:r>
            <a:r>
              <a:rPr lang="de-DE" sz="2400" dirty="0" smtClean="0">
                <a:solidFill>
                  <a:srgbClr val="FF0000"/>
                </a:solidFill>
              </a:rPr>
              <a:t>Steuerung der Energieströme </a:t>
            </a:r>
            <a:r>
              <a:rPr lang="de-DE" sz="2400" dirty="0" smtClean="0"/>
              <a:t>und der </a:t>
            </a:r>
            <a:r>
              <a:rPr lang="de-DE" sz="2400" dirty="0" smtClean="0">
                <a:solidFill>
                  <a:srgbClr val="FF0000"/>
                </a:solidFill>
              </a:rPr>
              <a:t>Qualität</a:t>
            </a:r>
            <a:r>
              <a:rPr lang="de-DE" sz="2400" dirty="0" smtClean="0"/>
              <a:t> des elektrischen Energie beim Verbraucher</a:t>
            </a:r>
          </a:p>
          <a:p>
            <a:pPr>
              <a:spcBef>
                <a:spcPts val="0"/>
              </a:spcBef>
              <a:spcAft>
                <a:spcPts val="3000"/>
              </a:spcAft>
              <a:buFont typeface="Arial" pitchFamily="34" charset="0"/>
              <a:buChar char="•"/>
            </a:pPr>
            <a:r>
              <a:rPr lang="de-DE" sz="2400" dirty="0" smtClean="0"/>
              <a:t>Die </a:t>
            </a:r>
            <a:r>
              <a:rPr lang="de-DE" sz="2400" dirty="0" smtClean="0">
                <a:solidFill>
                  <a:srgbClr val="FF0000"/>
                </a:solidFill>
              </a:rPr>
              <a:t>hohen Lebensdauererwartungen von 20-50 Jahren </a:t>
            </a:r>
            <a:r>
              <a:rPr lang="de-DE" sz="2400" dirty="0" smtClean="0"/>
              <a:t>stellen an die Halbleiterbauelemente hohe Erwartungen, die durch neue </a:t>
            </a:r>
            <a:r>
              <a:rPr lang="de-DE" sz="2400" dirty="0" smtClean="0">
                <a:solidFill>
                  <a:srgbClr val="FF0000"/>
                </a:solidFill>
              </a:rPr>
              <a:t>Halbleiter mit hohem Bandabstand</a:t>
            </a:r>
            <a:r>
              <a:rPr lang="de-DE" sz="2400" dirty="0" smtClean="0"/>
              <a:t> erfüllt werden können</a:t>
            </a:r>
          </a:p>
        </p:txBody>
      </p:sp>
    </p:spTree>
    <p:extLst>
      <p:ext uri="{BB962C8B-B14F-4D97-AF65-F5344CB8AC3E}">
        <p14:creationId xmlns:p14="http://schemas.microsoft.com/office/powerpoint/2010/main" val="66884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4"/>
          <p:cNvSpPr txBox="1">
            <a:spLocks noChangeArrowheads="1"/>
          </p:cNvSpPr>
          <p:nvPr/>
        </p:nvSpPr>
        <p:spPr bwMode="auto">
          <a:xfrm>
            <a:off x="1697038" y="2146300"/>
            <a:ext cx="8396287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0358" tIns="55179" rIns="110358" bIns="55179" anchor="b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pPr algn="ctr"/>
            <a:r>
              <a:rPr lang="de-DE" sz="3600" i="1"/>
              <a:t>Thank you for your attention!</a:t>
            </a:r>
          </a:p>
          <a:p>
            <a:pPr algn="ctr"/>
            <a:r>
              <a:rPr lang="de-DE" sz="3600" i="1"/>
              <a:t>Vielen Dank für Ihre Aufmerksamkeit!</a:t>
            </a:r>
          </a:p>
        </p:txBody>
      </p:sp>
      <p:sp>
        <p:nvSpPr>
          <p:cNvPr id="83971" name="Text Box 5"/>
          <p:cNvSpPr txBox="1">
            <a:spLocks noChangeArrowheads="1"/>
          </p:cNvSpPr>
          <p:nvPr/>
        </p:nvSpPr>
        <p:spPr bwMode="auto">
          <a:xfrm>
            <a:off x="2667000" y="4610100"/>
            <a:ext cx="6121400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0358" tIns="55179" rIns="110358" bIns="55179" anchor="b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sz="2000">
                <a:solidFill>
                  <a:schemeClr val="tx1"/>
                </a:solidFill>
              </a:rPr>
              <a:t>Please visit us at:</a:t>
            </a:r>
          </a:p>
          <a:p>
            <a:r>
              <a:rPr lang="de-DE" sz="2000">
                <a:solidFill>
                  <a:schemeClr val="tx1"/>
                </a:solidFill>
              </a:rPr>
              <a:t>Besuchen Sie uns auf</a:t>
            </a:r>
            <a:r>
              <a:rPr lang="de-DE" sz="2000"/>
              <a:t>:  </a:t>
            </a:r>
            <a:r>
              <a:rPr lang="de-DE" sz="2000">
                <a:solidFill>
                  <a:srgbClr val="FF9900"/>
                </a:solidFill>
              </a:rPr>
              <a:t>www.kdee.uni-kassel.de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>
            <a:off x="1193354" y="1264196"/>
            <a:ext cx="9160133" cy="5527306"/>
            <a:chOff x="833314" y="1048171"/>
            <a:chExt cx="9520173" cy="5743331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314" y="1048171"/>
              <a:ext cx="9520173" cy="5743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feld 1"/>
            <p:cNvSpPr txBox="1">
              <a:spLocks noChangeArrowheads="1"/>
            </p:cNvSpPr>
            <p:nvPr/>
          </p:nvSpPr>
          <p:spPr bwMode="auto">
            <a:xfrm>
              <a:off x="7674074" y="6483527"/>
              <a:ext cx="223361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rgbClr val="0000FF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rgbClr val="0000FF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rgbClr val="0000FF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rgbClr val="0000FF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rgbClr val="0000FF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00FF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00FF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00FF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00FF"/>
                  </a:solidFill>
                  <a:latin typeface="Arial" charset="0"/>
                </a:defRPr>
              </a:lvl9pPr>
            </a:lstStyle>
            <a:p>
              <a:r>
                <a:rPr lang="de-DE" b="0" i="1" dirty="0">
                  <a:solidFill>
                    <a:schemeClr val="tx1"/>
                  </a:solidFill>
                </a:rPr>
                <a:t>(</a:t>
              </a:r>
              <a:r>
                <a:rPr lang="de-DE" b="0" i="1" dirty="0" err="1">
                  <a:solidFill>
                    <a:schemeClr val="tx1"/>
                  </a:solidFill>
                </a:rPr>
                <a:t>source</a:t>
              </a:r>
              <a:r>
                <a:rPr lang="de-DE" b="0" i="1" dirty="0">
                  <a:solidFill>
                    <a:schemeClr val="tx1"/>
                  </a:solidFill>
                </a:rPr>
                <a:t>: BMU 2012, </a:t>
              </a:r>
              <a:r>
                <a:rPr lang="de-DE" b="0" i="1" dirty="0" err="1">
                  <a:solidFill>
                    <a:schemeClr val="tx1"/>
                  </a:solidFill>
                </a:rPr>
                <a:t>e.on</a:t>
              </a:r>
              <a:r>
                <a:rPr lang="de-DE" b="0" i="1" dirty="0">
                  <a:solidFill>
                    <a:schemeClr val="tx1"/>
                  </a:solidFill>
                </a:rPr>
                <a:t>)</a:t>
              </a:r>
            </a:p>
          </p:txBody>
        </p:sp>
        <p:cxnSp>
          <p:nvCxnSpPr>
            <p:cNvPr id="6" name="Gerade Verbindung mit Pfeil 4"/>
            <p:cNvCxnSpPr>
              <a:cxnSpLocks noChangeShapeType="1"/>
            </p:cNvCxnSpPr>
            <p:nvPr/>
          </p:nvCxnSpPr>
          <p:spPr bwMode="auto">
            <a:xfrm>
              <a:off x="4538673" y="5090889"/>
              <a:ext cx="0" cy="360363"/>
            </a:xfrm>
            <a:prstGeom prst="straightConnector1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" name="Textfeld 6"/>
            <p:cNvSpPr txBox="1"/>
            <p:nvPr/>
          </p:nvSpPr>
          <p:spPr>
            <a:xfrm>
              <a:off x="4073674" y="1264196"/>
              <a:ext cx="506209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Total power </a:t>
              </a:r>
              <a:r>
                <a:rPr lang="de-DE" dirty="0" err="1" smtClean="0"/>
                <a:t>of</a:t>
              </a:r>
              <a:r>
                <a:rPr lang="de-DE" dirty="0" smtClean="0"/>
                <a:t> </a:t>
              </a:r>
              <a:r>
                <a:rPr lang="de-DE" dirty="0" err="1" smtClean="0"/>
                <a:t>active</a:t>
              </a:r>
              <a:r>
                <a:rPr lang="de-DE" dirty="0" smtClean="0"/>
                <a:t> German </a:t>
              </a:r>
              <a:r>
                <a:rPr lang="de-DE" dirty="0" err="1" smtClean="0"/>
                <a:t>utility</a:t>
              </a:r>
              <a:r>
                <a:rPr lang="de-DE" dirty="0" smtClean="0"/>
                <a:t> </a:t>
              </a:r>
              <a:r>
                <a:rPr lang="de-DE" dirty="0" err="1" smtClean="0"/>
                <a:t>companies</a:t>
              </a:r>
              <a:r>
                <a:rPr lang="de-DE" dirty="0" smtClean="0"/>
                <a:t>: 85-95GW</a:t>
              </a:r>
            </a:p>
            <a:p>
              <a:r>
                <a:rPr lang="de-DE" dirty="0" smtClean="0"/>
                <a:t>Total </a:t>
              </a:r>
              <a:r>
                <a:rPr lang="de-DE" dirty="0" err="1" smtClean="0"/>
                <a:t>installed</a:t>
              </a:r>
              <a:r>
                <a:rPr lang="de-DE" dirty="0" smtClean="0"/>
                <a:t> power:                                              ~118GW</a:t>
              </a:r>
            </a:p>
            <a:p>
              <a:endParaRPr lang="de-DE" dirty="0"/>
            </a:p>
          </p:txBody>
        </p:sp>
      </p:grpSp>
      <p:sp>
        <p:nvSpPr>
          <p:cNvPr id="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6604" y="237472"/>
            <a:ext cx="8623311" cy="1333500"/>
          </a:xfrm>
        </p:spPr>
        <p:txBody>
          <a:bodyPr lIns="91437" tIns="45718" rIns="91437" bIns="45718" anchor="t"/>
          <a:lstStyle/>
          <a:p>
            <a:r>
              <a:rPr lang="de-DE" sz="2400" dirty="0" smtClean="0">
                <a:solidFill>
                  <a:srgbClr val="3A5FC3"/>
                </a:solidFill>
                <a:cs typeface="Arial" charset="0"/>
              </a:rPr>
              <a:t>1. General </a:t>
            </a:r>
            <a:r>
              <a:rPr lang="de-DE" sz="2400" dirty="0">
                <a:solidFill>
                  <a:srgbClr val="3A5FC3"/>
                </a:solidFill>
                <a:cs typeface="Arial" charset="0"/>
              </a:rPr>
              <a:t>Situation </a:t>
            </a:r>
            <a:r>
              <a:rPr lang="de-DE" sz="2400" dirty="0" err="1">
                <a:solidFill>
                  <a:srgbClr val="3A5FC3"/>
                </a:solidFill>
                <a:cs typeface="Arial" charset="0"/>
              </a:rPr>
              <a:t>of</a:t>
            </a:r>
            <a:r>
              <a:rPr lang="de-DE" sz="2400" dirty="0">
                <a:solidFill>
                  <a:srgbClr val="3A5FC3"/>
                </a:solidFill>
                <a:cs typeface="Arial" charset="0"/>
              </a:rPr>
              <a:t> </a:t>
            </a:r>
            <a:r>
              <a:rPr lang="de-DE" sz="2400" dirty="0" err="1">
                <a:solidFill>
                  <a:srgbClr val="3A5FC3"/>
                </a:solidFill>
                <a:cs typeface="Arial" charset="0"/>
              </a:rPr>
              <a:t>the</a:t>
            </a:r>
            <a:r>
              <a:rPr lang="de-DE" sz="2400" dirty="0">
                <a:solidFill>
                  <a:srgbClr val="3A5FC3"/>
                </a:solidFill>
                <a:cs typeface="Arial" charset="0"/>
              </a:rPr>
              <a:t> </a:t>
            </a:r>
            <a:r>
              <a:rPr lang="de-DE" sz="2400" dirty="0" err="1">
                <a:solidFill>
                  <a:srgbClr val="3A5FC3"/>
                </a:solidFill>
                <a:cs typeface="Arial" charset="0"/>
              </a:rPr>
              <a:t>Electric</a:t>
            </a:r>
            <a:r>
              <a:rPr lang="de-DE" sz="2400" dirty="0">
                <a:solidFill>
                  <a:srgbClr val="3A5FC3"/>
                </a:solidFill>
                <a:cs typeface="Arial" charset="0"/>
              </a:rPr>
              <a:t> Power </a:t>
            </a:r>
            <a:r>
              <a:rPr lang="de-DE" sz="2400" dirty="0" err="1">
                <a:solidFill>
                  <a:srgbClr val="3A5FC3"/>
                </a:solidFill>
                <a:cs typeface="Arial" charset="0"/>
              </a:rPr>
              <a:t>Supply</a:t>
            </a:r>
            <a:r>
              <a:rPr lang="de-DE" sz="2400" dirty="0">
                <a:solidFill>
                  <a:srgbClr val="3A5FC3"/>
                </a:solidFill>
                <a:cs typeface="Arial" charset="0"/>
              </a:rPr>
              <a:t> </a:t>
            </a:r>
            <a:r>
              <a:rPr lang="de-DE" sz="2400" dirty="0" smtClean="0">
                <a:solidFill>
                  <a:srgbClr val="3A5FC3"/>
                </a:solidFill>
                <a:cs typeface="Arial" charset="0"/>
              </a:rPr>
              <a:t>System: Implementation </a:t>
            </a:r>
            <a:r>
              <a:rPr lang="de-DE" sz="2400" dirty="0" err="1" smtClean="0">
                <a:solidFill>
                  <a:srgbClr val="3A5FC3"/>
                </a:solidFill>
                <a:cs typeface="Arial" charset="0"/>
              </a:rPr>
              <a:t>of</a:t>
            </a:r>
            <a:r>
              <a:rPr lang="de-DE" sz="2400" dirty="0" smtClean="0">
                <a:solidFill>
                  <a:srgbClr val="3A5FC3"/>
                </a:solidFill>
                <a:cs typeface="Arial" charset="0"/>
              </a:rPr>
              <a:t> Converters </a:t>
            </a:r>
            <a:r>
              <a:rPr lang="de-DE" sz="2400" dirty="0" err="1" smtClean="0">
                <a:solidFill>
                  <a:srgbClr val="3A5FC3"/>
                </a:solidFill>
                <a:cs typeface="Arial" charset="0"/>
              </a:rPr>
              <a:t>for</a:t>
            </a:r>
            <a:r>
              <a:rPr lang="de-DE" sz="2400" dirty="0" smtClean="0">
                <a:solidFill>
                  <a:srgbClr val="3A5FC3"/>
                </a:solidFill>
                <a:cs typeface="Arial" charset="0"/>
              </a:rPr>
              <a:t> Wind </a:t>
            </a:r>
            <a:r>
              <a:rPr lang="de-DE" sz="2400" dirty="0" err="1" smtClean="0">
                <a:solidFill>
                  <a:srgbClr val="3A5FC3"/>
                </a:solidFill>
                <a:cs typeface="Arial" charset="0"/>
              </a:rPr>
              <a:t>and</a:t>
            </a:r>
            <a:r>
              <a:rPr lang="de-DE" sz="2400" dirty="0" smtClean="0">
                <a:solidFill>
                  <a:srgbClr val="3A5FC3"/>
                </a:solidFill>
                <a:cs typeface="Arial" charset="0"/>
              </a:rPr>
              <a:t> Solar </a:t>
            </a:r>
            <a:r>
              <a:rPr lang="de-DE" sz="2400" dirty="0" err="1" smtClean="0">
                <a:solidFill>
                  <a:srgbClr val="3A5FC3"/>
                </a:solidFill>
                <a:cs typeface="Arial" charset="0"/>
              </a:rPr>
              <a:t>Energy</a:t>
            </a:r>
            <a:endParaRPr lang="en-GB" sz="2400" b="0" dirty="0"/>
          </a:p>
        </p:txBody>
      </p:sp>
    </p:spTree>
    <p:extLst>
      <p:ext uri="{BB962C8B-B14F-4D97-AF65-F5344CB8AC3E}">
        <p14:creationId xmlns:p14="http://schemas.microsoft.com/office/powerpoint/2010/main" val="293647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74" y="1350155"/>
            <a:ext cx="1061521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482" y="5224636"/>
            <a:ext cx="7305655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196"/>
          <p:cNvSpPr>
            <a:spLocks noChangeArrowheads="1"/>
          </p:cNvSpPr>
          <p:nvPr/>
        </p:nvSpPr>
        <p:spPr bwMode="auto">
          <a:xfrm>
            <a:off x="526495" y="491981"/>
            <a:ext cx="9955891" cy="53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b"/>
          <a:lstStyle/>
          <a:p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New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Types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of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Electric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Generators: Solar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Energy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Converters</a:t>
            </a:r>
            <a:endParaRPr kumimoji="1" lang="en-GB" sz="2400" dirty="0"/>
          </a:p>
        </p:txBody>
      </p:sp>
      <p:sp>
        <p:nvSpPr>
          <p:cNvPr id="4" name="Textfeld 3"/>
          <p:cNvSpPr txBox="1"/>
          <p:nvPr/>
        </p:nvSpPr>
        <p:spPr>
          <a:xfrm>
            <a:off x="371674" y="4494683"/>
            <a:ext cx="6588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>
                <a:solidFill>
                  <a:schemeClr val="tx1"/>
                </a:solidFill>
              </a:rPr>
              <a:t>Source: SMA Solar </a:t>
            </a:r>
            <a:r>
              <a:rPr lang="de-DE" i="1" dirty="0" err="1" smtClean="0">
                <a:solidFill>
                  <a:schemeClr val="tx1"/>
                </a:solidFill>
              </a:rPr>
              <a:t>Techology</a:t>
            </a:r>
            <a:r>
              <a:rPr lang="de-DE" i="1" dirty="0" smtClean="0">
                <a:solidFill>
                  <a:schemeClr val="tx1"/>
                </a:solidFill>
              </a:rPr>
              <a:t> AG, </a:t>
            </a:r>
            <a:r>
              <a:rPr lang="de-DE" i="1" dirty="0" err="1" smtClean="0">
                <a:solidFill>
                  <a:schemeClr val="tx1"/>
                </a:solidFill>
              </a:rPr>
              <a:t>Niestetal</a:t>
            </a:r>
            <a:r>
              <a:rPr lang="de-DE" i="1" dirty="0" smtClean="0">
                <a:solidFill>
                  <a:schemeClr val="tx1"/>
                </a:solidFill>
              </a:rPr>
              <a:t>: 38MWp Solar Park </a:t>
            </a:r>
            <a:r>
              <a:rPr lang="de-DE" i="1" dirty="0" err="1" smtClean="0">
                <a:solidFill>
                  <a:schemeClr val="tx1"/>
                </a:solidFill>
              </a:rPr>
              <a:t>Waldpolenz</a:t>
            </a:r>
            <a:endParaRPr lang="de-DE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35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" y="2543969"/>
            <a:ext cx="6556375" cy="39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6" descr="Activ Solar's 100 MW Perovo PV plant; source: Activ So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1289844"/>
            <a:ext cx="48926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feld 4"/>
          <p:cNvSpPr txBox="1">
            <a:spLocks noChangeArrowheads="1"/>
          </p:cNvSpPr>
          <p:nvPr/>
        </p:nvSpPr>
        <p:spPr bwMode="auto">
          <a:xfrm>
            <a:off x="7131050" y="4096544"/>
            <a:ext cx="40179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en-US" sz="1600"/>
              <a:t>Activ Solar's 100 MW Perovo PV plant </a:t>
            </a:r>
          </a:p>
          <a:p>
            <a:r>
              <a:rPr lang="en-US" sz="1600"/>
              <a:t>in Ukraine's sunny Crimean Peninsula, </a:t>
            </a:r>
          </a:p>
          <a:p>
            <a:r>
              <a:rPr lang="en-US" sz="1600"/>
              <a:t>commissioned in December 2011</a:t>
            </a:r>
            <a:endParaRPr lang="de-DE" sz="1600"/>
          </a:p>
        </p:txBody>
      </p:sp>
      <p:sp>
        <p:nvSpPr>
          <p:cNvPr id="26630" name="Textfeld 5"/>
          <p:cNvSpPr txBox="1">
            <a:spLocks noChangeArrowheads="1"/>
          </p:cNvSpPr>
          <p:nvPr/>
        </p:nvSpPr>
        <p:spPr bwMode="auto">
          <a:xfrm>
            <a:off x="5622925" y="5385706"/>
            <a:ext cx="5526087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9263" indent="-449263"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pPr>
              <a:buFont typeface="Wingdings" pitchFamily="2" charset="2"/>
              <a:buChar char="è"/>
            </a:pPr>
            <a:r>
              <a:rPr lang="de-DE" sz="2000" dirty="0">
                <a:sym typeface="Wingdings" pitchFamily="2" charset="2"/>
              </a:rPr>
              <a:t>Large </a:t>
            </a:r>
            <a:r>
              <a:rPr lang="de-DE" sz="2000" dirty="0" err="1">
                <a:sym typeface="Wingdings" pitchFamily="2" charset="2"/>
              </a:rPr>
              <a:t>installations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are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coming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up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quickly</a:t>
            </a:r>
            <a:r>
              <a:rPr lang="de-DE" sz="2000" dirty="0">
                <a:sym typeface="Wingdings" pitchFamily="2" charset="2"/>
              </a:rPr>
              <a:t> due </a:t>
            </a:r>
            <a:r>
              <a:rPr lang="de-DE" sz="2000" dirty="0" err="1">
                <a:sym typeface="Wingdings" pitchFamily="2" charset="2"/>
              </a:rPr>
              <a:t>to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decreasing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investment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costs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and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predictable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maintanence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costs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compared</a:t>
            </a:r>
            <a:r>
              <a:rPr lang="de-DE" sz="2000" dirty="0">
                <a:sym typeface="Wingdings" pitchFamily="2" charset="2"/>
              </a:rPr>
              <a:t> </a:t>
            </a:r>
            <a:r>
              <a:rPr lang="de-DE" sz="2000" dirty="0" err="1">
                <a:sym typeface="Wingdings" pitchFamily="2" charset="2"/>
              </a:rPr>
              <a:t>to</a:t>
            </a:r>
            <a:r>
              <a:rPr lang="de-DE" sz="2000" dirty="0">
                <a:sym typeface="Wingdings" pitchFamily="2" charset="2"/>
              </a:rPr>
              <a:t> solar thermal </a:t>
            </a:r>
            <a:r>
              <a:rPr lang="de-DE" sz="2000" dirty="0" err="1">
                <a:sym typeface="Wingdings" pitchFamily="2" charset="2"/>
              </a:rPr>
              <a:t>installations</a:t>
            </a:r>
            <a:endParaRPr lang="de-DE" sz="2000" dirty="0"/>
          </a:p>
        </p:txBody>
      </p:sp>
      <p:sp>
        <p:nvSpPr>
          <p:cNvPr id="26631" name="Rechteck 1"/>
          <p:cNvSpPr>
            <a:spLocks noChangeArrowheads="1"/>
          </p:cNvSpPr>
          <p:nvPr/>
        </p:nvSpPr>
        <p:spPr bwMode="auto">
          <a:xfrm>
            <a:off x="508000" y="1372394"/>
            <a:ext cx="5722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2400">
                <a:cs typeface="Arial" charset="0"/>
              </a:rPr>
              <a:t>System size: higher and higher power</a:t>
            </a:r>
            <a:endParaRPr lang="de-DE" sz="2400"/>
          </a:p>
        </p:txBody>
      </p:sp>
      <p:sp>
        <p:nvSpPr>
          <p:cNvPr id="26632" name="Textfeld 1"/>
          <p:cNvSpPr txBox="1">
            <a:spLocks noChangeArrowheads="1"/>
          </p:cNvSpPr>
          <p:nvPr/>
        </p:nvSpPr>
        <p:spPr bwMode="auto">
          <a:xfrm>
            <a:off x="494744" y="6504894"/>
            <a:ext cx="41941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FF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rgbClr val="0000FF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rgbClr val="0000FF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rgbClr val="0000FF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rgbClr val="0000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FF"/>
                </a:solidFill>
                <a:latin typeface="Arial" charset="0"/>
              </a:defRPr>
            </a:lvl9pPr>
          </a:lstStyle>
          <a:p>
            <a:r>
              <a:rPr lang="de-DE" sz="1200" b="0" i="1">
                <a:solidFill>
                  <a:srgbClr val="000000"/>
                </a:solidFill>
              </a:rPr>
              <a:t>Source: </a:t>
            </a:r>
            <a:r>
              <a:rPr lang="en-US" sz="1200" b="0" i="1">
                <a:solidFill>
                  <a:srgbClr val="000000"/>
                </a:solidFill>
              </a:rPr>
              <a:t>List of photovoltaic power stations. Wikipedia 2012</a:t>
            </a:r>
            <a:endParaRPr lang="de-DE" sz="1200" b="0" i="1">
              <a:solidFill>
                <a:srgbClr val="000000"/>
              </a:solidFill>
            </a:endParaRPr>
          </a:p>
        </p:txBody>
      </p:sp>
      <p:sp>
        <p:nvSpPr>
          <p:cNvPr id="10" name="Rectangle 3196"/>
          <p:cNvSpPr>
            <a:spLocks noChangeArrowheads="1"/>
          </p:cNvSpPr>
          <p:nvPr/>
        </p:nvSpPr>
        <p:spPr bwMode="auto">
          <a:xfrm>
            <a:off x="526495" y="491981"/>
            <a:ext cx="9955891" cy="53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b"/>
          <a:lstStyle/>
          <a:p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New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Types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of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Electric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Generators: Solar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Energy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Converters</a:t>
            </a:r>
            <a:endParaRPr kumimoji="1" lang="en-GB" sz="2400" dirty="0"/>
          </a:p>
        </p:txBody>
      </p:sp>
    </p:spTree>
    <p:extLst>
      <p:ext uri="{BB962C8B-B14F-4D97-AF65-F5344CB8AC3E}">
        <p14:creationId xmlns:p14="http://schemas.microsoft.com/office/powerpoint/2010/main" val="23954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745" y="1356704"/>
            <a:ext cx="5689274" cy="287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4803321"/>
            <a:ext cx="7707313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mit Pfeil 5"/>
          <p:cNvCxnSpPr>
            <a:stCxn id="81922" idx="2"/>
          </p:cNvCxnSpPr>
          <p:nvPr/>
        </p:nvCxnSpPr>
        <p:spPr bwMode="auto">
          <a:xfrm>
            <a:off x="7508382" y="4236677"/>
            <a:ext cx="914400" cy="914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3196"/>
          <p:cNvSpPr>
            <a:spLocks noChangeArrowheads="1"/>
          </p:cNvSpPr>
          <p:nvPr/>
        </p:nvSpPr>
        <p:spPr bwMode="auto">
          <a:xfrm>
            <a:off x="526495" y="491981"/>
            <a:ext cx="9955891" cy="53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10354" tIns="55177" rIns="110354" bIns="55177" anchor="b"/>
          <a:lstStyle/>
          <a:p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New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Types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of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Electric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Generators: </a:t>
            </a:r>
            <a:r>
              <a:rPr kumimoji="1" lang="de-DE" sz="2400" dirty="0" err="1" smtClean="0">
                <a:solidFill>
                  <a:srgbClr val="3A5FC3"/>
                </a:solidFill>
                <a:cs typeface="Arial" charset="0"/>
              </a:rPr>
              <a:t>Conversion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 </a:t>
            </a:r>
            <a:r>
              <a:rPr kumimoji="1" lang="de-DE" sz="2400" dirty="0">
                <a:solidFill>
                  <a:srgbClr val="3A5FC3"/>
                </a:solidFill>
                <a:cs typeface="Arial" charset="0"/>
              </a:rPr>
              <a:t>T</a:t>
            </a:r>
            <a:r>
              <a:rPr kumimoji="1" lang="de-DE" sz="2400" dirty="0" smtClean="0">
                <a:solidFill>
                  <a:srgbClr val="3A5FC3"/>
                </a:solidFill>
                <a:cs typeface="Arial" charset="0"/>
              </a:rPr>
              <a:t>asks</a:t>
            </a:r>
            <a:endParaRPr kumimoji="1" lang="en-GB" sz="2400" dirty="0"/>
          </a:p>
        </p:txBody>
      </p:sp>
      <p:sp>
        <p:nvSpPr>
          <p:cNvPr id="7" name="Textfeld 6"/>
          <p:cNvSpPr txBox="1"/>
          <p:nvPr/>
        </p:nvSpPr>
        <p:spPr>
          <a:xfrm>
            <a:off x="526495" y="2565857"/>
            <a:ext cx="3935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3~ IGBT </a:t>
            </a:r>
            <a:r>
              <a:rPr lang="de-DE" sz="2400" dirty="0" err="1" smtClean="0"/>
              <a:t>inverter</a:t>
            </a:r>
            <a:r>
              <a:rPr lang="de-DE" sz="2400" dirty="0" smtClean="0"/>
              <a:t> </a:t>
            </a:r>
            <a:r>
              <a:rPr lang="de-DE" sz="2400" dirty="0" err="1" smtClean="0"/>
              <a:t>principle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12329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_KDEE_UNI_quer_klein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F_ISET_UNI_quer_klein">
      <a:majorFont>
        <a:latin typeface="Futura Md BT"/>
        <a:ea typeface=""/>
        <a:cs typeface=""/>
      </a:majorFont>
      <a:minorFont>
        <a:latin typeface="Futura Md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110358" tIns="55179" rIns="110358" bIns="55179" numCol="1" anchor="b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110358" tIns="55179" rIns="110358" bIns="55179" numCol="1" anchor="b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F_ISET_UNI_quer_klein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_ISET_UNI_quer_klein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_ISET_UNI_quer_klein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333333"/>
    </a:dk1>
    <a:lt1>
      <a:srgbClr val="A9BDA9"/>
    </a:lt1>
    <a:dk2>
      <a:srgbClr val="004C2B"/>
    </a:dk2>
    <a:lt2>
      <a:srgbClr val="578963"/>
    </a:lt2>
    <a:accent1>
      <a:srgbClr val="FFCCCC"/>
    </a:accent1>
    <a:accent2>
      <a:srgbClr val="B3E1B3"/>
    </a:accent2>
    <a:accent3>
      <a:srgbClr val="D1DBD1"/>
    </a:accent3>
    <a:accent4>
      <a:srgbClr val="2A2A2A"/>
    </a:accent4>
    <a:accent5>
      <a:srgbClr val="FFE2E2"/>
    </a:accent5>
    <a:accent6>
      <a:srgbClr val="A2CCA2"/>
    </a:accent6>
    <a:hlink>
      <a:srgbClr val="BDD7E5"/>
    </a:hlink>
    <a:folHlink>
      <a:srgbClr val="D2AAD2"/>
    </a:folHlink>
  </a:clrScheme>
  <a:fontScheme name="F_ISET_UNI_quer_klein">
    <a:majorFont>
      <a:latin typeface="Futura Md BT"/>
      <a:ea typeface=""/>
      <a:cs typeface=""/>
    </a:majorFont>
    <a:minorFont>
      <a:latin typeface="Futura Md BT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F_ISET_UNI_quer_klein</Template>
  <TotalTime>0</TotalTime>
  <Words>2949</Words>
  <Application>Microsoft Office PowerPoint</Application>
  <PresentationFormat>Benutzerdefiniert</PresentationFormat>
  <Paragraphs>500</Paragraphs>
  <Slides>57</Slides>
  <Notes>6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57</vt:i4>
      </vt:variant>
    </vt:vector>
  </HeadingPairs>
  <TitlesOfParts>
    <vt:vector size="67" baseType="lpstr">
      <vt:lpstr>Arial</vt:lpstr>
      <vt:lpstr>Monotype Sorts</vt:lpstr>
      <vt:lpstr>Times New Roman</vt:lpstr>
      <vt:lpstr>Arial Narrow</vt:lpstr>
      <vt:lpstr>Futura Md BT</vt:lpstr>
      <vt:lpstr>Calibri</vt:lpstr>
      <vt:lpstr>Wingdings</vt:lpstr>
      <vt:lpstr>F_KDEE_UNI_quer_klein</vt:lpstr>
      <vt:lpstr>Benutzerdefiniertes Design</vt:lpstr>
      <vt:lpstr>Formel</vt:lpstr>
      <vt:lpstr>PowerPoint-Präsentation</vt:lpstr>
      <vt:lpstr>PowerPoint-Präsentation</vt:lpstr>
      <vt:lpstr>PowerPoint-Präsentation</vt:lpstr>
      <vt:lpstr>1. General Situation of the Electric Power Supply System</vt:lpstr>
      <vt:lpstr>PowerPoint-Präsentation</vt:lpstr>
      <vt:lpstr>1. General Situation of the Electric Power Supply System: Implementation of Converters for Wind and Solar Energy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Market situation developments of  PV solar power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Feed in Solar &amp; Wind Power in Comparison to Energy Export (+) and Import (-) in Spring 2011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What is the problem about?  Grid Voltage Control in Low and Medium Voltage Grids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General Problems in recent Electricity Networks</vt:lpstr>
      <vt:lpstr>4. Useful Life Time and Reliability: Maximum Power Cycles of Bonds at IGBT Standard Modules</vt:lpstr>
      <vt:lpstr>4. Useful Life Time and Reliability: Cosmic Particle Flow</vt:lpstr>
      <vt:lpstr>FIT rates caused by cosmic rays at semiconductors at sea level (pn-Dioden, Schottky-Dioden, IGBTs; 600V...6500V) </vt:lpstr>
      <vt:lpstr>PowerPoint-Präsentation</vt:lpstr>
      <vt:lpstr>PowerPoint-Präsentation</vt:lpstr>
      <vt:lpstr>5. New Semiconductor Devices</vt:lpstr>
      <vt:lpstr>5. New Semiconductor Devices: Wide Band Gap Devices</vt:lpstr>
      <vt:lpstr>5. New Semiconductor Devices: Wide Band Gap Devices</vt:lpstr>
      <vt:lpstr>5. New Semiconductor Devices: Wide Band Gap Devices</vt:lpstr>
      <vt:lpstr>5. New Semiconductor Devices: Wide Band Gap Devices</vt:lpstr>
      <vt:lpstr>5. New Semiconductor Devices: Size reduction with SiC switches</vt:lpstr>
      <vt:lpstr>5. New Semiconductor Devices: Japanese Programs for SiC</vt:lpstr>
      <vt:lpstr>6. Zusammenfassung</vt:lpstr>
      <vt:lpstr>PowerPoint-Präsentation</vt:lpstr>
    </vt:vector>
  </TitlesOfParts>
  <Company>ISET Kassel, e.V.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Folienunterschrift</dc:title>
  <dc:creator>Za/UK</dc:creator>
  <cp:lastModifiedBy>Zacharias, Peter</cp:lastModifiedBy>
  <cp:revision>1355</cp:revision>
  <cp:lastPrinted>2013-04-17T15:26:48Z</cp:lastPrinted>
  <dcterms:created xsi:type="dcterms:W3CDTF">1999-11-03T16:18:44Z</dcterms:created>
  <dcterms:modified xsi:type="dcterms:W3CDTF">2013-04-18T10:31:40Z</dcterms:modified>
</cp:coreProperties>
</file>