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34" r:id="rId2"/>
    <p:sldId id="633" r:id="rId3"/>
    <p:sldId id="740" r:id="rId4"/>
    <p:sldId id="770" r:id="rId5"/>
    <p:sldId id="779" r:id="rId6"/>
    <p:sldId id="780" r:id="rId7"/>
    <p:sldId id="771" r:id="rId8"/>
    <p:sldId id="632" r:id="rId9"/>
    <p:sldId id="775" r:id="rId10"/>
  </p:sldIdLst>
  <p:sldSz cx="9144000" cy="6858000" type="screen4x3"/>
  <p:notesSz cx="6708775" cy="9774238"/>
  <p:defaultTextStyle>
    <a:defPPr>
      <a:defRPr lang="de-DE"/>
    </a:defPPr>
    <a:lvl1pPr algn="l" rtl="0" fontAlgn="base">
      <a:spcBef>
        <a:spcPct val="0"/>
      </a:spcBef>
      <a:spcAft>
        <a:spcPct val="0"/>
      </a:spcAft>
      <a:buFont typeface="Times" pitchFamily="1" charset="0"/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Times" pitchFamily="1" charset="0"/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Times" pitchFamily="1" charset="0"/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Times" pitchFamily="1" charset="0"/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Times" pitchFamily="1" charset="0"/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0E595C63-C550-3E4A-B888-8C722AFFE1A7}">
          <p14:sldIdLst>
            <p14:sldId id="634"/>
          </p14:sldIdLst>
        </p14:section>
        <p14:section name="Abschnitt ohne Titel" id="{1E487F5F-15FF-FE42-8060-E3A379437C15}">
          <p14:sldIdLst>
            <p14:sldId id="633"/>
            <p14:sldId id="740"/>
            <p14:sldId id="770"/>
            <p14:sldId id="779"/>
            <p14:sldId id="780"/>
            <p14:sldId id="771"/>
            <p14:sldId id="632"/>
            <p14:sldId id="7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20008"/>
    <a:srgbClr val="4E79A0"/>
    <a:srgbClr val="86A3C5"/>
    <a:srgbClr val="6D9AB7"/>
    <a:srgbClr val="769FBB"/>
    <a:srgbClr val="A4000C"/>
    <a:srgbClr val="38577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9438" autoAdjust="0"/>
  </p:normalViewPr>
  <p:slideViewPr>
    <p:cSldViewPr>
      <p:cViewPr>
        <p:scale>
          <a:sx n="103" d="100"/>
          <a:sy n="103" d="100"/>
        </p:scale>
        <p:origin x="-1912" y="-1040"/>
      </p:cViewPr>
      <p:guideLst>
        <p:guide orient="horz" pos="1056"/>
        <p:guide orient="horz" pos="3936"/>
        <p:guide pos="2880"/>
        <p:guide pos="3840"/>
        <p:guide pos="43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362" y="-72"/>
      </p:cViewPr>
      <p:guideLst>
        <p:guide orient="horz" pos="3078"/>
        <p:guide pos="21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fld id="{CDA9E74E-6A28-478B-87C0-AA2EF1C437E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5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43438"/>
            <a:ext cx="492125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 b="0">
                <a:latin typeface="Times" pitchFamily="1" charset="0"/>
              </a:defRPr>
            </a:lvl1pPr>
          </a:lstStyle>
          <a:p>
            <a:fld id="{641EDDDE-0AAC-42E1-B532-0B9EE8E4A4B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73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BBFA6-CC8E-414B-A095-E6E08F84D31E}" type="slidenum">
              <a:rPr lang="de-DE"/>
              <a:pPr/>
              <a:t>0</a:t>
            </a:fld>
            <a:endParaRPr lang="de-DE"/>
          </a:p>
        </p:txBody>
      </p:sp>
      <p:sp>
        <p:nvSpPr>
          <p:cNvPr id="20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smtClean="0">
              <a:latin typeface="Times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D77FB-8E38-4F91-B57B-9CD94A574597}" type="slidenum">
              <a:rPr lang="de-DE"/>
              <a:pPr/>
              <a:t>7</a:t>
            </a:fld>
            <a:endParaRPr lang="de-DE"/>
          </a:p>
        </p:txBody>
      </p:sp>
      <p:sp>
        <p:nvSpPr>
          <p:cNvPr id="1269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smtClean="0">
              <a:latin typeface="Times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3700" y="179388"/>
            <a:ext cx="2171700" cy="57642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179388"/>
            <a:ext cx="6362700" cy="57642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79388"/>
            <a:ext cx="8534400" cy="762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495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447800"/>
            <a:ext cx="4267200" cy="4495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228600" y="179388"/>
            <a:ext cx="8686800" cy="57642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79388"/>
            <a:ext cx="8534400" cy="762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28600" y="1447800"/>
            <a:ext cx="4267200" cy="4495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495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79388"/>
            <a:ext cx="8534400" cy="762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4267200" cy="21717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267200" cy="21717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228600" y="3771900"/>
            <a:ext cx="8686800" cy="21717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5pPr lvl="4">
              <a:defRPr/>
            </a:lvl5pPr>
          </a:lstStyle>
          <a:p>
            <a:pPr lvl="4"/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3175" y="990600"/>
            <a:ext cx="9140825" cy="76200"/>
          </a:xfrm>
          <a:prstGeom prst="rect">
            <a:avLst/>
          </a:prstGeom>
          <a:solidFill>
            <a:srgbClr val="C32A1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ctr" eaLnBrk="0" hangingPunct="0">
              <a:buFontTx/>
              <a:buNone/>
            </a:pPr>
            <a:endParaRPr lang="de-DE" sz="2400" b="0">
              <a:latin typeface="Times" pitchFamily="1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775" y="6524625"/>
            <a:ext cx="1266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 typeface="Wingdings" pitchFamily="1" charset="2"/>
              <a:buNone/>
              <a:defRPr sz="1100" b="0"/>
            </a:lvl1pPr>
          </a:lstStyle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524625"/>
            <a:ext cx="5257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5pPr lvl="4" eaLnBrk="0" hangingPunct="0">
              <a:buFont typeface="Wingdings" pitchFamily="1" charset="2"/>
              <a:buNone/>
              <a:defRPr sz="1100" b="0"/>
            </a:lvl5pPr>
          </a:lstStyle>
          <a:p>
            <a:pPr lvl="4"/>
            <a:endParaRPr lang="de-DE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" pitchFamily="-109" charset="0"/>
              <a:buNone/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7"/>
          <a:srcRect r="4321" b="50000"/>
          <a:stretch>
            <a:fillRect/>
          </a:stretch>
        </p:blipFill>
        <p:spPr bwMode="auto">
          <a:xfrm>
            <a:off x="7315200" y="6538913"/>
            <a:ext cx="172243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239000" y="647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" pitchFamily="-109" charset="0"/>
              <a:buNone/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1447800" y="647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" pitchFamily="-109" charset="0"/>
              <a:buNone/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0" y="0"/>
            <a:ext cx="1295400" cy="990600"/>
          </a:xfrm>
          <a:prstGeom prst="rect">
            <a:avLst/>
          </a:prstGeom>
          <a:gradFill rotWithShape="0">
            <a:gsLst>
              <a:gs pos="0">
                <a:srgbClr val="759CB9"/>
              </a:gs>
              <a:gs pos="100000">
                <a:srgbClr val="98B4C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54" name="Rectangle 30"/>
          <p:cNvSpPr>
            <a:spLocks noChangeArrowheads="1"/>
          </p:cNvSpPr>
          <p:nvPr userDrawn="1"/>
        </p:nvSpPr>
        <p:spPr bwMode="auto">
          <a:xfrm>
            <a:off x="1295400" y="0"/>
            <a:ext cx="1371600" cy="990600"/>
          </a:xfrm>
          <a:prstGeom prst="rect">
            <a:avLst/>
          </a:prstGeom>
          <a:gradFill rotWithShape="0">
            <a:gsLst>
              <a:gs pos="0">
                <a:srgbClr val="98B4CA"/>
              </a:gs>
              <a:gs pos="100000">
                <a:srgbClr val="759CB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60" name="Rectangle 36"/>
          <p:cNvSpPr>
            <a:spLocks noChangeArrowheads="1"/>
          </p:cNvSpPr>
          <p:nvPr userDrawn="1"/>
        </p:nvSpPr>
        <p:spPr bwMode="auto">
          <a:xfrm>
            <a:off x="2659063" y="0"/>
            <a:ext cx="1295400" cy="990600"/>
          </a:xfrm>
          <a:prstGeom prst="rect">
            <a:avLst/>
          </a:prstGeom>
          <a:gradFill rotWithShape="0">
            <a:gsLst>
              <a:gs pos="0">
                <a:srgbClr val="759CB9"/>
              </a:gs>
              <a:gs pos="100000">
                <a:srgbClr val="98B4C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61" name="Rectangle 37"/>
          <p:cNvSpPr>
            <a:spLocks noChangeArrowheads="1"/>
          </p:cNvSpPr>
          <p:nvPr userDrawn="1"/>
        </p:nvSpPr>
        <p:spPr bwMode="auto">
          <a:xfrm>
            <a:off x="3886200" y="0"/>
            <a:ext cx="1412875" cy="990600"/>
          </a:xfrm>
          <a:prstGeom prst="rect">
            <a:avLst/>
          </a:prstGeom>
          <a:gradFill rotWithShape="0">
            <a:gsLst>
              <a:gs pos="0">
                <a:srgbClr val="98B4CA"/>
              </a:gs>
              <a:gs pos="100000">
                <a:srgbClr val="759CB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62" name="Rectangle 38"/>
          <p:cNvSpPr>
            <a:spLocks noChangeArrowheads="1"/>
          </p:cNvSpPr>
          <p:nvPr userDrawn="1"/>
        </p:nvSpPr>
        <p:spPr bwMode="auto">
          <a:xfrm>
            <a:off x="5326063" y="0"/>
            <a:ext cx="1295400" cy="990600"/>
          </a:xfrm>
          <a:prstGeom prst="rect">
            <a:avLst/>
          </a:prstGeom>
          <a:gradFill rotWithShape="0">
            <a:gsLst>
              <a:gs pos="0">
                <a:srgbClr val="759CB9"/>
              </a:gs>
              <a:gs pos="100000">
                <a:srgbClr val="98B4C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63" name="Rectangle 39"/>
          <p:cNvSpPr>
            <a:spLocks noChangeArrowheads="1"/>
          </p:cNvSpPr>
          <p:nvPr userDrawn="1"/>
        </p:nvSpPr>
        <p:spPr bwMode="auto">
          <a:xfrm>
            <a:off x="6553200" y="0"/>
            <a:ext cx="2133600" cy="990600"/>
          </a:xfrm>
          <a:prstGeom prst="rect">
            <a:avLst/>
          </a:prstGeom>
          <a:gradFill rotWithShape="0">
            <a:gsLst>
              <a:gs pos="0">
                <a:srgbClr val="98B4CA"/>
              </a:gs>
              <a:gs pos="100000">
                <a:srgbClr val="759CB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79388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 rot="10800000">
            <a:off x="8610600" y="0"/>
            <a:ext cx="533400" cy="990600"/>
          </a:xfrm>
          <a:prstGeom prst="rect">
            <a:avLst/>
          </a:prstGeom>
          <a:gradFill rotWithShape="0">
            <a:gsLst>
              <a:gs pos="0">
                <a:srgbClr val="759CB9"/>
              </a:gs>
              <a:gs pos="100000">
                <a:srgbClr val="98B4C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6781800" y="6537325"/>
            <a:ext cx="465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3148AD0E-000F-4D3E-9AEB-1196BF6D06C3}" type="slidenum">
              <a:rPr lang="de-DE" sz="1100" b="0"/>
              <a:pPr algn="ctr"/>
              <a:t>‹Nr.›</a:t>
            </a:fld>
            <a:endParaRPr lang="de-DE" sz="1100"/>
          </a:p>
        </p:txBody>
      </p:sp>
      <p:sp>
        <p:nvSpPr>
          <p:cNvPr id="1070" name="Line 46"/>
          <p:cNvSpPr>
            <a:spLocks noChangeShapeType="1"/>
          </p:cNvSpPr>
          <p:nvPr userDrawn="1"/>
        </p:nvSpPr>
        <p:spPr bwMode="auto">
          <a:xfrm>
            <a:off x="6781800" y="647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" pitchFamily="-109" charset="0"/>
              <a:buNone/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1" charset="2"/>
        <a:buChar char="n"/>
        <a:defRPr sz="20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saarland.de/fak7/fze/AKE_Archiv/AKE2006F/Links_AKE2006F.htm%23AKE2006F_05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0"/>
          <p:cNvSpPr>
            <a:spLocks noChangeArrowheads="1"/>
          </p:cNvSpPr>
          <p:nvPr/>
        </p:nvSpPr>
        <p:spPr bwMode="auto">
          <a:xfrm rot="10800000">
            <a:off x="0" y="0"/>
            <a:ext cx="838200" cy="6850063"/>
          </a:xfrm>
          <a:prstGeom prst="rect">
            <a:avLst/>
          </a:prstGeom>
          <a:gradFill rotWithShape="0">
            <a:gsLst>
              <a:gs pos="0">
                <a:srgbClr val="385773"/>
              </a:gs>
              <a:gs pos="100000">
                <a:srgbClr val="86A3C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1619672" y="1988840"/>
            <a:ext cx="7364288" cy="164212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de-DE" dirty="0">
                <a:solidFill>
                  <a:srgbClr val="A4000C"/>
                </a:solidFill>
              </a:rPr>
              <a:t>Das EEG wirkt und muss im Rahmen eines neuen Strommarktregimes völlig reformiert werden</a:t>
            </a:r>
            <a:endParaRPr lang="de-DE" dirty="0" smtClean="0">
              <a:solidFill>
                <a:srgbClr val="A4000C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876800"/>
            <a:ext cx="3816350" cy="1144588"/>
          </a:xfrm>
          <a:noFill/>
        </p:spPr>
        <p:txBody>
          <a:bodyPr anchor="b"/>
          <a:lstStyle/>
          <a:p>
            <a:pPr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r>
              <a:rPr lang="de-DE" sz="1600" b="1" dirty="0" smtClean="0"/>
              <a:t>Dr. Hans-Jochen Luhmann </a:t>
            </a:r>
            <a:br>
              <a:rPr lang="de-DE" sz="1600" b="1" dirty="0" smtClean="0"/>
            </a:br>
            <a:r>
              <a:rPr lang="de-DE" sz="1600" b="1" dirty="0" smtClean="0"/>
              <a:t>Wuppertal Institut für Klima, Umwelt, Energie</a:t>
            </a:r>
            <a:endParaRPr lang="de-DE" sz="1600" dirty="0" smtClean="0"/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762000" y="0"/>
            <a:ext cx="76200" cy="6848475"/>
          </a:xfrm>
          <a:prstGeom prst="rect">
            <a:avLst/>
          </a:prstGeom>
          <a:solidFill>
            <a:srgbClr val="3857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9462" name="Rectangle 15"/>
          <p:cNvSpPr>
            <a:spLocks noChangeArrowheads="1"/>
          </p:cNvSpPr>
          <p:nvPr/>
        </p:nvSpPr>
        <p:spPr bwMode="auto">
          <a:xfrm>
            <a:off x="1600200" y="4876800"/>
            <a:ext cx="2519363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r>
              <a:rPr lang="de-DE" sz="1400" dirty="0" smtClean="0"/>
              <a:t>AKE der DPG</a:t>
            </a:r>
            <a:br>
              <a:rPr lang="de-DE" sz="1400" dirty="0" smtClean="0"/>
            </a:br>
            <a:r>
              <a:rPr lang="de-DE" sz="1400" dirty="0" smtClean="0"/>
              <a:t>Frühjahrstagung</a:t>
            </a:r>
          </a:p>
          <a:p>
            <a:r>
              <a:rPr lang="de-DE" sz="1400" dirty="0" smtClean="0"/>
              <a:t>Bad Honnef</a:t>
            </a:r>
            <a:endParaRPr lang="de-DE" sz="1400" dirty="0"/>
          </a:p>
          <a:p>
            <a:r>
              <a:rPr lang="de-DE" sz="1400" b="0" dirty="0" smtClean="0"/>
              <a:t>18. April2013</a:t>
            </a:r>
            <a:endParaRPr lang="de-DE" sz="1400" dirty="0"/>
          </a:p>
        </p:txBody>
      </p:sp>
      <p:pic>
        <p:nvPicPr>
          <p:cNvPr id="19463" name="Picture 41" descr="WI-Logo_NEU_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2413" y="358775"/>
            <a:ext cx="290353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79388"/>
            <a:ext cx="9036496" cy="7620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de-DE" dirty="0" smtClean="0"/>
              <a:t>Überblick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99" y="1143001"/>
            <a:ext cx="8991601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b="1" dirty="0" smtClean="0"/>
              <a:t>Einführung</a:t>
            </a:r>
          </a:p>
          <a:p>
            <a:pPr marL="457200" indent="-4572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b="1" dirty="0" smtClean="0"/>
              <a:t>Klärungen </a:t>
            </a:r>
            <a:r>
              <a:rPr lang="de-DE" b="1" dirty="0"/>
              <a:t>zum </a:t>
            </a:r>
            <a:r>
              <a:rPr lang="de-DE" b="1" dirty="0" smtClean="0"/>
              <a:t>Kontext</a:t>
            </a:r>
          </a:p>
          <a:p>
            <a:pPr marL="457200" indent="-4572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b="1" dirty="0"/>
              <a:t>Der Sinn des EEG als Element eines Strommarktdesigns</a:t>
            </a:r>
            <a:r>
              <a:rPr lang="de-DE" dirty="0"/>
              <a:t> </a:t>
            </a:r>
            <a:endParaRPr lang="de-DE" dirty="0" smtClean="0"/>
          </a:p>
          <a:p>
            <a:pPr marL="457200" indent="-4572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b="1" dirty="0"/>
              <a:t>Wieso das EEG so überraschend stark Wirkung zeigt – kleiner Exkurs in Polit-Ökonomie und Polit-Systemtheorie</a:t>
            </a:r>
            <a:r>
              <a:rPr lang="de-DE" dirty="0"/>
              <a:t> </a:t>
            </a:r>
            <a:endParaRPr lang="de-DE" dirty="0" smtClean="0"/>
          </a:p>
          <a:p>
            <a:pPr marL="457200" indent="-4572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b="1" dirty="0"/>
              <a:t>Nicht Reform des EEG an Haupt und Gliedern, sondern ein neues Strommarktdesign als Ensemble von mehreren Elementen</a:t>
            </a:r>
            <a:r>
              <a:rPr lang="de-DE" dirty="0"/>
              <a:t> </a:t>
            </a:r>
            <a:endParaRPr lang="de-DE" b="1" dirty="0" smtClean="0"/>
          </a:p>
          <a:p>
            <a:pPr eaLnBrk="1" hangingPunct="1">
              <a:spcAft>
                <a:spcPts val="600"/>
              </a:spcAft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9388"/>
            <a:ext cx="9144000" cy="7620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2"/>
            </a:pPr>
            <a:r>
              <a:rPr lang="de-DE" dirty="0" smtClean="0"/>
              <a:t>Klärungen zum Kontext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99" y="1143001"/>
            <a:ext cx="8991601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 eaLnBrk="1" hangingPunct="1">
              <a:spcAft>
                <a:spcPts val="0"/>
              </a:spcAft>
              <a:buFont typeface="+mj-lt"/>
              <a:buAutoNum type="alphaLcParenR"/>
            </a:pPr>
            <a:r>
              <a:rPr lang="de-DE" b="1" dirty="0" smtClean="0"/>
              <a:t>Missleitungen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Wende ≠ Fukushima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Probleme des Strommarktdesigns (SMD)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Nicht durch EE geschaffen, aber zeitlich beschleunigt – unwillkürliche EE im Konflikt mit </a:t>
            </a:r>
            <a:r>
              <a:rPr lang="de-DE" b="1" dirty="0" err="1" smtClean="0"/>
              <a:t>energy</a:t>
            </a:r>
            <a:r>
              <a:rPr lang="de-DE" b="1" dirty="0" smtClean="0"/>
              <a:t> </a:t>
            </a:r>
            <a:r>
              <a:rPr lang="de-DE" b="1" dirty="0" err="1" smtClean="0"/>
              <a:t>only</a:t>
            </a:r>
            <a:r>
              <a:rPr lang="de-DE" b="1" dirty="0" smtClean="0"/>
              <a:t> SMD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Das Vorgänger-SMD, auch im Verhältnis zu dessen Vorgänger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Nichtlineares Verhältnis von Kosten und Preisen – öffentlich unverstanden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Verhältnis zu Nachbarn im Stromverbund – ausgeblendet, wegen irriger Opferrolle / Selbstmitleid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romanLcPeriod"/>
            </a:pPr>
            <a:r>
              <a:rPr lang="de-DE" b="1" dirty="0" smtClean="0"/>
              <a:t>Mit Wende teurer als </a:t>
            </a:r>
            <a:r>
              <a:rPr lang="de-DE" b="1" dirty="0"/>
              <a:t>o</a:t>
            </a:r>
            <a:r>
              <a:rPr lang="de-DE" b="1" dirty="0" smtClean="0"/>
              <a:t>hne Wende? Gesamtkostenansatz – Die Studienlage; intertemporale Unterschiede.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alphaLcParenR" startAt="2"/>
            </a:pPr>
            <a:r>
              <a:rPr lang="de-DE" b="1" dirty="0" smtClean="0"/>
              <a:t>„EEG 2.0“ – symbolische Sprechweise; Stein der Weisen nicht gefunden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alphaLcParenR" startAt="2"/>
            </a:pPr>
            <a:r>
              <a:rPr lang="de-DE" b="1" dirty="0" smtClean="0"/>
              <a:t>Sukzessionsgesetz von SMDs – Verzicht auf die Unterstellung o SMD</a:t>
            </a:r>
          </a:p>
          <a:p>
            <a:pPr marL="514350" indent="-514350" eaLnBrk="1" hangingPunct="1">
              <a:spcAft>
                <a:spcPts val="0"/>
              </a:spcAft>
              <a:buFont typeface="+mj-lt"/>
              <a:buAutoNum type="alphaLcParenR" startAt="2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9388"/>
            <a:ext cx="9144000" cy="762000"/>
          </a:xfrm>
          <a:noFill/>
        </p:spPr>
        <p:txBody>
          <a:bodyPr/>
          <a:lstStyle/>
          <a:p>
            <a:pPr marL="457200" indent="-457200" eaLnBrk="1" hangingPunct="1">
              <a:buFont typeface="Wingdings" charset="2"/>
              <a:buAutoNum type="arabicPlain" startAt="3"/>
            </a:pPr>
            <a:r>
              <a:rPr lang="de-DE" dirty="0" smtClean="0"/>
              <a:t>Der </a:t>
            </a:r>
            <a:r>
              <a:rPr lang="de-DE" dirty="0"/>
              <a:t>Sinn des EEG als Element eines Strommarktdesigns </a:t>
            </a:r>
            <a:endParaRPr lang="de-DE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143001"/>
            <a:ext cx="9144000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57250" lvl="1" indent="-457200" eaLnBrk="1" hangingPunct="1">
              <a:spcAft>
                <a:spcPts val="0"/>
              </a:spcAft>
              <a:buFont typeface="+mj-lt"/>
              <a:buAutoNum type="alphaLcParenR"/>
            </a:pPr>
            <a:r>
              <a:rPr lang="de-DE" sz="2000" b="1" dirty="0" smtClean="0"/>
              <a:t>Ambivalenz von Kampfbegriffen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EEG-Umlage als Zusatzkosten via Ausweis von Differenzkosten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EEG-Vergütung: Förderung, aber nicht Beihilfe</a:t>
            </a:r>
          </a:p>
          <a:p>
            <a:pPr marL="857250" lvl="1" indent="-457200" eaLnBrk="1" hangingPunct="1">
              <a:spcBef>
                <a:spcPts val="1080"/>
              </a:spcBef>
              <a:spcAft>
                <a:spcPts val="0"/>
              </a:spcAft>
              <a:buFont typeface="+mj-lt"/>
              <a:buAutoNum type="alphaLcParenR" startAt="2"/>
            </a:pPr>
            <a:r>
              <a:rPr lang="de-DE" sz="2000" b="1" dirty="0" smtClean="0"/>
              <a:t>Haupt-Zweck des EEG: Technologie-Entwicklung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Ursprünglicher Sinn, gegen Monopol von Großtechnologien</a:t>
            </a:r>
            <a:endParaRPr lang="de-DE" sz="1800" b="1" dirty="0"/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Effekt und Grund des Erfolgs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Klimapolitische Bedeutung des Haupteffekts</a:t>
            </a:r>
            <a:endParaRPr lang="de-DE" sz="1800" b="1" dirty="0"/>
          </a:p>
          <a:p>
            <a:pPr marL="857250" lvl="1" indent="-457200" eaLnBrk="1" hangingPunct="1">
              <a:spcBef>
                <a:spcPts val="1080"/>
              </a:spcBef>
              <a:spcAft>
                <a:spcPts val="0"/>
              </a:spcAft>
              <a:buFont typeface="+mj-lt"/>
              <a:buAutoNum type="alphaLcParenR" startAt="3"/>
            </a:pPr>
            <a:r>
              <a:rPr lang="de-DE" sz="2000" b="1" dirty="0" smtClean="0"/>
              <a:t>Funktion des EEG im Rahmen des klima-/energiepolitischen Ansatzes der EU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Mehrsäulenansatz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Umsetzung EED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Konflikt mit liberalisiertem SMD – nicht vorhergesehen (auch EEG-Ansatz ist ‚</a:t>
            </a:r>
            <a:r>
              <a:rPr lang="de-DE" sz="1800" b="1" dirty="0" err="1" smtClean="0"/>
              <a:t>energy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only</a:t>
            </a:r>
            <a:r>
              <a:rPr lang="de-DE" sz="1800" b="1" dirty="0" smtClean="0"/>
              <a:t>‘)</a:t>
            </a:r>
            <a:endParaRPr lang="de-DE" b="1" dirty="0" smtClean="0"/>
          </a:p>
          <a:p>
            <a:pPr eaLnBrk="1" hangingPunct="1">
              <a:spcAft>
                <a:spcPts val="600"/>
              </a:spcAft>
              <a:buNone/>
            </a:pPr>
            <a:endParaRPr lang="de-DE" b="1" dirty="0" smtClean="0"/>
          </a:p>
          <a:p>
            <a:pPr eaLnBrk="1" hangingPunct="1">
              <a:spcAft>
                <a:spcPts val="600"/>
              </a:spcAft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05819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9388"/>
            <a:ext cx="9144000" cy="762000"/>
          </a:xfrm>
          <a:noFill/>
        </p:spPr>
        <p:txBody>
          <a:bodyPr/>
          <a:lstStyle/>
          <a:p>
            <a:pPr marL="457200" indent="-457200" eaLnBrk="1" hangingPunct="1">
              <a:buFont typeface="Wingdings" charset="2"/>
              <a:buAutoNum type="arabicPlain" startAt="4"/>
            </a:pPr>
            <a:r>
              <a:rPr lang="de-DE" dirty="0" smtClean="0"/>
              <a:t>Wieso das EEG so überraschend stark wirkt </a:t>
            </a:r>
            <a:br>
              <a:rPr lang="de-DE" dirty="0" smtClean="0"/>
            </a:br>
            <a:r>
              <a:rPr lang="de-DE" dirty="0" smtClean="0"/>
              <a:t>Polit-Ökonomie &amp; Polit-Systemtheorie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143001"/>
            <a:ext cx="9144000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57250" lvl="1" indent="-457200" eaLnBrk="1" hangingPunct="1">
              <a:spcAft>
                <a:spcPts val="0"/>
              </a:spcAft>
              <a:buFont typeface="+mj-lt"/>
              <a:buAutoNum type="alphaLcParenR"/>
            </a:pPr>
            <a:r>
              <a:rPr lang="de-DE" sz="2000" b="1" dirty="0"/>
              <a:t>Außergewöhnliches Dynamik-Phänomen </a:t>
            </a:r>
            <a:endParaRPr lang="de-DE" sz="2000" b="1" dirty="0" smtClean="0"/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Klimapolitisch im </a:t>
            </a:r>
            <a:r>
              <a:rPr lang="de-DE" sz="1800" b="1" dirty="0" err="1" smtClean="0"/>
              <a:t>Mehrebenensystem</a:t>
            </a:r>
            <a:endParaRPr lang="de-DE" sz="1800" b="1" dirty="0" smtClean="0"/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Politik-dynamisch</a:t>
            </a:r>
          </a:p>
          <a:p>
            <a:pPr marL="857250" lvl="1" indent="-457200" eaLnBrk="1" hangingPunct="1">
              <a:spcBef>
                <a:spcPts val="1080"/>
              </a:spcBef>
              <a:spcAft>
                <a:spcPts val="0"/>
              </a:spcAft>
              <a:buFont typeface="+mj-lt"/>
              <a:buAutoNum type="alphaLcParenR" startAt="2"/>
            </a:pPr>
            <a:r>
              <a:rPr lang="de-DE" sz="2000" b="1" dirty="0" smtClean="0"/>
              <a:t>Grund der Dynamik und Rolle der Länder</a:t>
            </a:r>
          </a:p>
          <a:p>
            <a:pPr marL="400050" lvl="1" indent="0" eaLnBrk="1" hangingPunct="1">
              <a:spcBef>
                <a:spcPts val="1080"/>
              </a:spcBef>
              <a:spcAft>
                <a:spcPts val="0"/>
              </a:spcAft>
              <a:buNone/>
            </a:pPr>
            <a:r>
              <a:rPr lang="de-DE" sz="1800" b="1" i="1" dirty="0" smtClean="0"/>
              <a:t>„</a:t>
            </a:r>
            <a:r>
              <a:rPr lang="de-DE" sz="1800" b="1" i="1" dirty="0"/>
              <a:t>Es war ... ein schwerer Geburtsfehler des EEG, dass zwar Fördertatbestände geschaffen, aber keinerlei Belastungs- und Kostenobergrenzen festgelegt wurden.“ </a:t>
            </a:r>
            <a:r>
              <a:rPr lang="de-DE" sz="1800" b="1" i="1" dirty="0" smtClean="0"/>
              <a:t>(</a:t>
            </a:r>
            <a:r>
              <a:rPr lang="de-DE" sz="1800" b="1" i="1" dirty="0" err="1" smtClean="0"/>
              <a:t>Altmaier</a:t>
            </a:r>
            <a:r>
              <a:rPr lang="de-DE" sz="1800" b="1" i="1" dirty="0" smtClean="0"/>
              <a:t>: Paper zur „Strompreis</a:t>
            </a:r>
            <a:r>
              <a:rPr lang="de-DE" sz="1800" b="1" i="1" dirty="0"/>
              <a:t>-</a:t>
            </a:r>
            <a:r>
              <a:rPr lang="de-DE" sz="1800" b="1" i="1" dirty="0" smtClean="0"/>
              <a:t>Sicherung“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Interesse: naturräumliche Ausstattung in Wert bringen (wie ‚Öl-Scheichs‘)</a:t>
            </a:r>
            <a:endParaRPr lang="de-DE" sz="1800" b="1" dirty="0"/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Weitere regionale Wertschöpfungs-Interessen (PV-Montage; Agrarhilfen – </a:t>
            </a:r>
            <a:r>
              <a:rPr lang="de-DE" sz="1800" b="1" dirty="0" err="1" smtClean="0"/>
              <a:t>instrukturschwachen</a:t>
            </a:r>
            <a:r>
              <a:rPr lang="de-DE" sz="1800" b="1" dirty="0" smtClean="0"/>
              <a:t> Regionen9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Entgegengesetze Lager-Mehrheiten in BT &amp; BR; aber Konsensprinzip verabredet</a:t>
            </a:r>
            <a:endParaRPr lang="de-DE" sz="1800" b="1" dirty="0"/>
          </a:p>
          <a:p>
            <a:pPr marL="857250" lvl="1" indent="-457200" eaLnBrk="1" hangingPunct="1">
              <a:spcBef>
                <a:spcPts val="1080"/>
              </a:spcBef>
              <a:spcAft>
                <a:spcPts val="0"/>
              </a:spcAft>
              <a:buFont typeface="+mj-lt"/>
              <a:buAutoNum type="alphaLcParenR" startAt="3"/>
            </a:pPr>
            <a:r>
              <a:rPr lang="de-DE" sz="2000" b="1" dirty="0" smtClean="0"/>
              <a:t>Randbedingung aller Entscheidungen: Einigungszwang unter den Bundesländern – daraus folgt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Werden sich einigen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Masterplan &amp; EEG 2.0 zusammen, </a:t>
            </a:r>
            <a:r>
              <a:rPr lang="de-DE" sz="1800" b="1" dirty="0" err="1" smtClean="0"/>
              <a:t>regionalisiert</a:t>
            </a:r>
            <a:r>
              <a:rPr lang="de-DE" sz="1800" b="1" dirty="0" smtClean="0"/>
              <a:t>, aber implizit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Rolle von Wind offshore vs. Wind </a:t>
            </a:r>
            <a:r>
              <a:rPr lang="de-DE" sz="1800" b="1" dirty="0" err="1" smtClean="0"/>
              <a:t>onshore</a:t>
            </a:r>
            <a:r>
              <a:rPr lang="de-DE" sz="1800" b="1" dirty="0" smtClean="0"/>
              <a:t> – EEG-Umlage</a:t>
            </a:r>
            <a:endParaRPr lang="de-DE" b="1" dirty="0" smtClean="0"/>
          </a:p>
          <a:p>
            <a:pPr eaLnBrk="1" hangingPunct="1">
              <a:spcAft>
                <a:spcPts val="600"/>
              </a:spcAft>
              <a:buNone/>
            </a:pPr>
            <a:endParaRPr lang="de-DE" b="1" dirty="0" smtClean="0"/>
          </a:p>
          <a:p>
            <a:pPr eaLnBrk="1" hangingPunct="1">
              <a:spcAft>
                <a:spcPts val="600"/>
              </a:spcAft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7286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9388"/>
            <a:ext cx="9144000" cy="762000"/>
          </a:xfrm>
          <a:noFill/>
        </p:spPr>
        <p:txBody>
          <a:bodyPr/>
          <a:lstStyle/>
          <a:p>
            <a:pPr marL="457200" indent="-457200" eaLnBrk="1" hangingPunct="1">
              <a:buFont typeface="Wingdings" charset="2"/>
              <a:buAutoNum type="arabicPlain" startAt="4"/>
            </a:pPr>
            <a:r>
              <a:rPr lang="de-DE" dirty="0" smtClean="0"/>
              <a:t>Wieso das EEG so überraschend stark wirkt </a:t>
            </a:r>
            <a:br>
              <a:rPr lang="de-DE" dirty="0" smtClean="0"/>
            </a:br>
            <a:r>
              <a:rPr lang="de-DE" dirty="0" smtClean="0"/>
              <a:t>Polit-Ökonomie &amp; Polit-Systemtheorie - weiter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143001"/>
            <a:ext cx="9144000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57250" lvl="1" indent="-457200" eaLnBrk="1" hangingPunct="1">
              <a:spcAft>
                <a:spcPts val="0"/>
              </a:spcAft>
              <a:buFont typeface="+mj-lt"/>
              <a:buAutoNum type="alphaLcParenR" startAt="4"/>
            </a:pPr>
            <a:r>
              <a:rPr lang="de-DE" sz="2000" b="1" dirty="0" smtClean="0"/>
              <a:t>Weitere erwartete Entscheidungen (=behutsame Reform) 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Masterplan proportional zu Länderanmeldungen (Szenario C im </a:t>
            </a:r>
            <a:r>
              <a:rPr lang="de-DE" sz="1800" b="1" dirty="0" err="1" smtClean="0"/>
              <a:t>Szenariorahmen</a:t>
            </a:r>
            <a:r>
              <a:rPr lang="de-DE" sz="1800" b="1" dirty="0" smtClean="0"/>
              <a:t> 2014; 77% in 2024 (bei </a:t>
            </a:r>
            <a:r>
              <a:rPr lang="de-DE" sz="1800" b="1" dirty="0" err="1" smtClean="0"/>
              <a:t>EnEff</a:t>
            </a:r>
            <a:r>
              <a:rPr lang="de-DE" sz="1800" b="1" dirty="0" smtClean="0"/>
              <a:t>-Zielen </a:t>
            </a:r>
            <a:r>
              <a:rPr lang="de-DE" sz="1800" b="1" dirty="0" err="1" smtClean="0"/>
              <a:t>BuRe</a:t>
            </a:r>
            <a:r>
              <a:rPr lang="de-DE" sz="1800" b="1" dirty="0" smtClean="0"/>
              <a:t> akzeptiert)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Incentive-Regionalisierung durch technologische Differenzierung</a:t>
            </a:r>
          </a:p>
          <a:p>
            <a:pPr marL="400050" lvl="1" indent="0" eaLnBrk="1" hangingPunct="1">
              <a:spcAft>
                <a:spcPts val="0"/>
              </a:spcAft>
              <a:buNone/>
            </a:pPr>
            <a:r>
              <a:rPr lang="de-DE" sz="1800" b="1" dirty="0" smtClean="0"/>
              <a:t>Sowie Änderungen im Detail: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Nicht-</a:t>
            </a:r>
            <a:r>
              <a:rPr lang="de-DE" sz="1800" b="1" dirty="0" err="1" smtClean="0"/>
              <a:t>dargebotsabhängige</a:t>
            </a:r>
            <a:r>
              <a:rPr lang="de-DE" sz="1800" b="1" dirty="0" smtClean="0"/>
              <a:t> (</a:t>
            </a:r>
            <a:r>
              <a:rPr lang="de-DE" sz="1800" b="1" dirty="0" err="1" smtClean="0"/>
              <a:t>willkülich</a:t>
            </a:r>
            <a:r>
              <a:rPr lang="de-DE" sz="1800" b="1" dirty="0" smtClean="0"/>
              <a:t> einsetzbare; </a:t>
            </a:r>
            <a:r>
              <a:rPr lang="de-DE" sz="1800" b="1" dirty="0" err="1" smtClean="0"/>
              <a:t>einlastbare</a:t>
            </a:r>
            <a:r>
              <a:rPr lang="de-DE" sz="1800" b="1" dirty="0" smtClean="0"/>
              <a:t>) EE-Optionen werden (in </a:t>
            </a:r>
            <a:r>
              <a:rPr lang="de-DE" sz="1800" b="1" dirty="0" err="1" smtClean="0"/>
              <a:t>Zukunfskohorten</a:t>
            </a:r>
            <a:r>
              <a:rPr lang="de-DE" sz="1800" b="1" dirty="0" smtClean="0"/>
              <a:t>) aus der </a:t>
            </a:r>
            <a:r>
              <a:rPr lang="de-DE" sz="1800" b="1" i="1" dirty="0" smtClean="0"/>
              <a:t>must </a:t>
            </a:r>
            <a:r>
              <a:rPr lang="de-DE" sz="1800" b="1" i="1" dirty="0" err="1" smtClean="0"/>
              <a:t>run</a:t>
            </a:r>
            <a:r>
              <a:rPr lang="de-DE" sz="1800" b="1" dirty="0" smtClean="0"/>
              <a:t>-Privilegierung herausgenommen, ihre Fähigkeit zur  Ausgleichsfunktion wird genutzt und in Wert gesetzt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Basis der Umlage (von EE-Förderung &amp; Netzkosten) wird angepasst</a:t>
            </a:r>
          </a:p>
          <a:p>
            <a:pPr marL="400050" lvl="1" indent="0" eaLnBrk="1" hangingPunct="1">
              <a:spcAft>
                <a:spcPts val="0"/>
              </a:spcAft>
              <a:buNone/>
            </a:pPr>
            <a:r>
              <a:rPr lang="de-DE" sz="1800" b="1" dirty="0"/>
              <a:t>Sowie </a:t>
            </a:r>
            <a:r>
              <a:rPr lang="de-DE" sz="1800" b="1" dirty="0" smtClean="0"/>
              <a:t>ungelöste Grundprobleme: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Wie Dynamik zum </a:t>
            </a:r>
            <a:r>
              <a:rPr lang="de-DE" sz="1800" b="1" dirty="0" err="1" smtClean="0"/>
              <a:t>Stop</a:t>
            </a:r>
            <a:r>
              <a:rPr lang="de-DE" sz="1800" b="1" dirty="0" smtClean="0"/>
              <a:t> bzw. zum Auslaufen bringen?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Wie mit Problem der ‚Ausbeutbarkeit‘ der mengenbezogen abgerechneten Leistungen bzw. Transfers durch suboptimale Mikro-Ausgleichs-Strategien?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Welches SMD, das willkürfrei die Aufgabe löst, Kriterien dafür bietet, welche Erzeugungs- bzw. Ausgleichsoption zum Einsatz kommen soll, wenn das Potential solcher Optionen mit Grenzkosten = Null &gt; 100% ist?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endParaRPr lang="de-DE" b="1" dirty="0" smtClean="0"/>
          </a:p>
          <a:p>
            <a:pPr eaLnBrk="1" hangingPunct="1">
              <a:spcAft>
                <a:spcPts val="600"/>
              </a:spcAft>
              <a:buNone/>
            </a:pPr>
            <a:endParaRPr lang="de-DE" b="1" dirty="0" smtClean="0"/>
          </a:p>
          <a:p>
            <a:pPr eaLnBrk="1" hangingPunct="1">
              <a:spcAft>
                <a:spcPts val="600"/>
              </a:spcAft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9900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457200" indent="-457200" eaLnBrk="1" hangingPunct="1">
              <a:buFont typeface="Wingdings" charset="2"/>
              <a:buAutoNum type="arabicPlain" startAt="5"/>
            </a:pPr>
            <a:r>
              <a:rPr lang="de-DE" dirty="0"/>
              <a:t>Nicht Reform des EEG an Haupt und Gliedern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smtClean="0"/>
              <a:t>neues SMD </a:t>
            </a:r>
            <a:r>
              <a:rPr lang="de-DE" dirty="0"/>
              <a:t>als Ensemble von mehreren Elementen </a:t>
            </a:r>
            <a:endParaRPr lang="de-DE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99" y="1143001"/>
            <a:ext cx="8991601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57250" lvl="1" indent="-457200" eaLnBrk="1" hangingPunct="1">
              <a:spcAft>
                <a:spcPts val="0"/>
              </a:spcAft>
              <a:buFont typeface="+mj-lt"/>
              <a:buAutoNum type="arabicParenBoth"/>
            </a:pPr>
            <a:r>
              <a:rPr lang="de-DE" sz="1800" b="1" dirty="0" smtClean="0"/>
              <a:t>Jedes SMD ist pragmatisch mängelbehaftet; dennoch ist der grundsätzliche Ansatz  hilfreich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SMD der Liberalisierung ist nicht optimal, deshalb kein Referenzrahmen,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Ist mit „</a:t>
            </a:r>
            <a:r>
              <a:rPr lang="de-DE" sz="1800" b="1" dirty="0" err="1" smtClean="0"/>
              <a:t>eenrgy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only</a:t>
            </a:r>
            <a:r>
              <a:rPr lang="de-DE" sz="1800" b="1" dirty="0" smtClean="0"/>
              <a:t> SMD </a:t>
            </a:r>
            <a:r>
              <a:rPr lang="de-DE" sz="1800" b="1" dirty="0" err="1" smtClean="0"/>
              <a:t>gnz</a:t>
            </a:r>
            <a:r>
              <a:rPr lang="de-DE" sz="1800" b="1" dirty="0" smtClean="0"/>
              <a:t> gut charakterisiert. Mangeldiagnose; d.h. Qualität von Strom nicht voll getroffen</a:t>
            </a:r>
          </a:p>
          <a:p>
            <a:pPr marL="857250" lvl="1" indent="-457200" eaLnBrk="1" hangingPunct="1">
              <a:spcAft>
                <a:spcPts val="0"/>
              </a:spcAft>
              <a:buFont typeface="+mj-lt"/>
              <a:buAutoNum type="arabicParenBoth" startAt="2"/>
            </a:pPr>
            <a:r>
              <a:rPr lang="de-DE" sz="1800" b="1" dirty="0" smtClean="0"/>
              <a:t>3 Zugänge zu ‚wahrer‘ Qualität von Strom aus dem Netz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Fakt vs. Potential, d.i. Arbeit vs. Leistung</a:t>
            </a:r>
            <a:endParaRPr lang="de-DE" sz="1800" b="1" dirty="0"/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Differenzierung nach Zeitpunkt bzw. Knappheitssituation der Lieferung</a:t>
            </a:r>
            <a:br>
              <a:rPr lang="de-DE" sz="1800" b="1" dirty="0" smtClean="0"/>
            </a:br>
            <a:r>
              <a:rPr lang="de-DE" sz="1800" b="1" dirty="0" smtClean="0"/>
              <a:t>(Lösung im Ideal: </a:t>
            </a:r>
            <a:r>
              <a:rPr lang="de-DE" sz="1800" b="1" dirty="0" err="1" smtClean="0"/>
              <a:t>homöostatic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pricing</a:t>
            </a:r>
            <a:r>
              <a:rPr lang="de-DE" sz="1800" b="1" dirty="0" smtClean="0"/>
              <a:t>)</a:t>
            </a:r>
          </a:p>
          <a:p>
            <a:pPr marL="857250" lvl="1" indent="-457200" eaLnBrk="1" hangingPunct="1">
              <a:spcAft>
                <a:spcPts val="0"/>
              </a:spcAft>
              <a:buFont typeface="Wingdings" charset="2"/>
              <a:buChar char="§"/>
            </a:pPr>
            <a:r>
              <a:rPr lang="de-DE" sz="1800" b="1" dirty="0" smtClean="0"/>
              <a:t>Differenzierung nach Ort der Lieferung (gegen Ideal des Netzes als Kupferplatte; </a:t>
            </a:r>
            <a:r>
              <a:rPr lang="de-DE" sz="1800" b="1" dirty="0"/>
              <a:t>Lösung im Ideal: </a:t>
            </a:r>
            <a:r>
              <a:rPr lang="de-DE" sz="1800" b="1" dirty="0" err="1" smtClean="0"/>
              <a:t>nodal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pricing</a:t>
            </a:r>
            <a:r>
              <a:rPr lang="de-DE" sz="1800" b="1" dirty="0" smtClean="0"/>
              <a:t>)</a:t>
            </a:r>
            <a:endParaRPr lang="de-DE" sz="1800" b="1" dirty="0"/>
          </a:p>
          <a:p>
            <a:pPr marL="857250" lvl="1" indent="-457200" eaLnBrk="1" hangingPunct="1">
              <a:spcAft>
                <a:spcPts val="0"/>
              </a:spcAft>
              <a:buFont typeface="+mj-lt"/>
              <a:buAutoNum type="arabicParenBoth" startAt="2"/>
            </a:pPr>
            <a:r>
              <a:rPr lang="de-DE" sz="1800" b="1" dirty="0" smtClean="0"/>
              <a:t>Durchgang durch diese drei theoretisch korrekten Lösung im Hinblick auf pragmatisch </a:t>
            </a:r>
            <a:r>
              <a:rPr lang="de-DE" sz="1800" b="1" dirty="0" err="1" smtClean="0"/>
              <a:t>Erwartbares</a:t>
            </a:r>
            <a:r>
              <a:rPr lang="de-DE" sz="1800" b="1" dirty="0" smtClean="0"/>
              <a:t>.“</a:t>
            </a:r>
          </a:p>
          <a:p>
            <a:pPr marL="1257300" lvl="2" indent="-457200" eaLnBrk="1" hangingPunct="1">
              <a:spcAft>
                <a:spcPts val="0"/>
              </a:spcAft>
              <a:buFont typeface="Symbol" charset="2"/>
              <a:buChar char="-"/>
            </a:pPr>
            <a:endParaRPr lang="de-DE" sz="1800" b="1" dirty="0"/>
          </a:p>
          <a:p>
            <a:pPr marL="0" indent="0" eaLnBrk="1" hangingPunct="1">
              <a:spcAft>
                <a:spcPts val="0"/>
              </a:spcAft>
              <a:buNone/>
            </a:pPr>
            <a:endParaRPr lang="de-DE" b="1" dirty="0" smtClean="0"/>
          </a:p>
          <a:p>
            <a:pPr eaLnBrk="1" hangingPunct="1">
              <a:spcAft>
                <a:spcPts val="600"/>
              </a:spcAft>
              <a:buNone/>
            </a:pPr>
            <a:endParaRPr lang="de-DE" b="1" dirty="0" smtClean="0"/>
          </a:p>
          <a:p>
            <a:pPr eaLnBrk="1" hangingPunct="1">
              <a:spcAft>
                <a:spcPts val="600"/>
              </a:spcAft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41468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6180138" y="4497388"/>
            <a:ext cx="2136775" cy="1752600"/>
          </a:xfrm>
          <a:noFill/>
        </p:spPr>
        <p:txBody>
          <a:bodyPr anchor="b"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r>
              <a:rPr lang="de-DE" sz="1400" smtClean="0"/>
              <a:t>Weitere Informationen </a:t>
            </a:r>
            <a:br>
              <a:rPr lang="de-DE" sz="1400" smtClean="0"/>
            </a:br>
            <a:r>
              <a:rPr lang="de-DE" sz="1400" smtClean="0"/>
              <a:t>finden Sie auf unserer </a:t>
            </a:r>
            <a:br>
              <a:rPr lang="de-DE" sz="1400" smtClean="0"/>
            </a:br>
            <a:r>
              <a:rPr lang="de-DE" sz="1400" smtClean="0"/>
              <a:t>Website: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endParaRPr lang="de-DE" sz="1400" smtClean="0"/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r>
              <a:rPr lang="de-DE" sz="1400" b="1" smtClean="0">
                <a:solidFill>
                  <a:srgbClr val="385773"/>
                </a:solidFill>
                <a:hlinkClick r:id="rId3"/>
              </a:rPr>
              <a:t>www.wupperinst.org</a:t>
            </a:r>
            <a:endParaRPr lang="de-DE" sz="1400" b="1" smtClean="0">
              <a:solidFill>
                <a:srgbClr val="385773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endParaRPr lang="de-DE" sz="1400" smtClean="0"/>
          </a:p>
        </p:txBody>
      </p:sp>
      <p:sp>
        <p:nvSpPr>
          <p:cNvPr id="125955" name="Rectangle 8"/>
          <p:cNvSpPr>
            <a:spLocks noChangeArrowheads="1"/>
          </p:cNvSpPr>
          <p:nvPr/>
        </p:nvSpPr>
        <p:spPr bwMode="auto">
          <a:xfrm>
            <a:off x="1619250" y="2159000"/>
            <a:ext cx="668655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Tx/>
              <a:buNone/>
            </a:pPr>
            <a:r>
              <a:rPr lang="de-DE" sz="2400" b="0">
                <a:solidFill>
                  <a:srgbClr val="A4000C"/>
                </a:solidFill>
              </a:rPr>
              <a:t/>
            </a:r>
            <a:br>
              <a:rPr lang="de-DE" sz="2400" b="0">
                <a:solidFill>
                  <a:srgbClr val="A4000C"/>
                </a:solidFill>
              </a:rPr>
            </a:br>
            <a:r>
              <a:rPr lang="de-DE" sz="2400" b="0">
                <a:solidFill>
                  <a:srgbClr val="A4000C"/>
                </a:solidFill>
              </a:rPr>
              <a:t> </a:t>
            </a:r>
            <a:br>
              <a:rPr lang="de-DE" sz="2400" b="0">
                <a:solidFill>
                  <a:srgbClr val="A4000C"/>
                </a:solidFill>
              </a:rPr>
            </a:br>
            <a:r>
              <a:rPr lang="de-DE" sz="2400">
                <a:solidFill>
                  <a:srgbClr val="A4000C"/>
                </a:solidFill>
              </a:rPr>
              <a:t>Vielen Dank für Ihre Aufmerksamkeit ! </a:t>
            </a:r>
            <a:br>
              <a:rPr lang="de-DE" sz="2400">
                <a:solidFill>
                  <a:srgbClr val="A4000C"/>
                </a:solidFill>
              </a:rPr>
            </a:br>
            <a:endParaRPr lang="de-DE" sz="3200">
              <a:solidFill>
                <a:srgbClr val="750000"/>
              </a:solidFill>
              <a:latin typeface="Arial Narrow" pitchFamily="1" charset="0"/>
            </a:endParaRPr>
          </a:p>
        </p:txBody>
      </p:sp>
      <p:sp>
        <p:nvSpPr>
          <p:cNvPr id="125956" name="Rectangle 13"/>
          <p:cNvSpPr>
            <a:spLocks noChangeArrowheads="1"/>
          </p:cNvSpPr>
          <p:nvPr/>
        </p:nvSpPr>
        <p:spPr bwMode="auto">
          <a:xfrm>
            <a:off x="8610600" y="0"/>
            <a:ext cx="533400" cy="6848475"/>
          </a:xfrm>
          <a:prstGeom prst="rect">
            <a:avLst/>
          </a:prstGeom>
          <a:solidFill>
            <a:srgbClr val="3857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5957" name="Rectangle 17"/>
          <p:cNvSpPr>
            <a:spLocks noChangeArrowheads="1"/>
          </p:cNvSpPr>
          <p:nvPr/>
        </p:nvSpPr>
        <p:spPr bwMode="auto">
          <a:xfrm rot="10800000">
            <a:off x="8686800" y="0"/>
            <a:ext cx="457200" cy="6850063"/>
          </a:xfrm>
          <a:prstGeom prst="rect">
            <a:avLst/>
          </a:prstGeom>
          <a:gradFill rotWithShape="0">
            <a:gsLst>
              <a:gs pos="0">
                <a:srgbClr val="86A3C5"/>
              </a:gs>
              <a:gs pos="100000">
                <a:srgbClr val="385773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5958" name="Rectangle 18"/>
          <p:cNvSpPr>
            <a:spLocks noChangeArrowheads="1"/>
          </p:cNvSpPr>
          <p:nvPr/>
        </p:nvSpPr>
        <p:spPr bwMode="auto">
          <a:xfrm rot="10800000">
            <a:off x="0" y="0"/>
            <a:ext cx="838200" cy="6850063"/>
          </a:xfrm>
          <a:prstGeom prst="rect">
            <a:avLst/>
          </a:prstGeom>
          <a:gradFill rotWithShape="0">
            <a:gsLst>
              <a:gs pos="0">
                <a:srgbClr val="385773"/>
              </a:gs>
              <a:gs pos="100000">
                <a:srgbClr val="86A3C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25959" name="Picture 20" descr="WI-Logo_NEU_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2413" y="358775"/>
            <a:ext cx="290353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5960" name="Picture 21" descr="PPT-Vorlage-WI-(d)-Mai2007"/>
          <p:cNvPicPr>
            <a:picLocks noChangeAspect="1" noChangeArrowheads="1"/>
          </p:cNvPicPr>
          <p:nvPr/>
        </p:nvPicPr>
        <p:blipFill>
          <a:blip r:embed="rId5"/>
          <a:srcRect l="1358" t="1125" r="453" b="674"/>
          <a:stretch>
            <a:fillRect/>
          </a:stretch>
        </p:blipFill>
        <p:spPr bwMode="auto">
          <a:xfrm>
            <a:off x="1692275" y="4911725"/>
            <a:ext cx="1936750" cy="1944688"/>
          </a:xfrm>
          <a:prstGeom prst="rect">
            <a:avLst/>
          </a:prstGeom>
          <a:noFill/>
          <a:ln w="3175">
            <a:solidFill>
              <a:srgbClr val="4E79A0"/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18. April 2013</a:t>
            </a:r>
            <a:endParaRPr lang="de-DE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sz="1400" dirty="0"/>
              <a:t>d</a:t>
            </a:r>
            <a:r>
              <a:rPr lang="de-DE" sz="1400" dirty="0" smtClean="0"/>
              <a:t>) </a:t>
            </a:r>
            <a:r>
              <a:rPr lang="de-DE" sz="1400" dirty="0"/>
              <a:t>1</a:t>
            </a:r>
            <a:r>
              <a:rPr lang="de-DE" sz="1400" dirty="0" smtClean="0"/>
              <a:t>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Größenordnung des Ausgleichsbedarfs nach ENTSO-E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99" y="1143001"/>
            <a:ext cx="8991601" cy="525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eaLnBrk="1" hangingPunct="1">
              <a:spcAft>
                <a:spcPts val="600"/>
              </a:spcAft>
              <a:buNone/>
            </a:pPr>
            <a:endParaRPr lang="de-DE" dirty="0" smtClean="0"/>
          </a:p>
          <a:p>
            <a:pPr eaLnBrk="1" hangingPunct="1"/>
            <a:endParaRPr lang="de-DE" b="1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  <p:pic>
        <p:nvPicPr>
          <p:cNvPr id="2" name="Bild 1" descr="PastedGraphic-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05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76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Times" pitchFamily="-109" charset="0"/>
          <a:buNone/>
          <a:tabLst/>
          <a:defRPr kumimoji="0" lang="de-DE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Times" pitchFamily="-109" charset="0"/>
          <a:buNone/>
          <a:tabLst/>
          <a:defRPr kumimoji="0" lang="de-DE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Macintosh PowerPoint</Application>
  <PresentationFormat>Bildschirmpräsentation (4:3)</PresentationFormat>
  <Paragraphs>100</Paragraphs>
  <Slides>9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Leer</vt:lpstr>
      <vt:lpstr>Das EEG wirkt und muss im Rahmen eines neuen Strommarktregimes völlig reformiert werden</vt:lpstr>
      <vt:lpstr>Überblick</vt:lpstr>
      <vt:lpstr>Klärungen zum Kontext</vt:lpstr>
      <vt:lpstr>Der Sinn des EEG als Element eines Strommarktdesigns </vt:lpstr>
      <vt:lpstr>Wieso das EEG so überraschend stark wirkt  Polit-Ökonomie &amp; Polit-Systemtheorie </vt:lpstr>
      <vt:lpstr>Wieso das EEG so überraschend stark wirkt  Polit-Ökonomie &amp; Polit-Systemtheorie - weiter</vt:lpstr>
      <vt:lpstr>Nicht Reform des EEG an Haupt und Gliedern, neues SMD als Ensemble von mehreren Elementen </vt:lpstr>
      <vt:lpstr>PowerPoint-Präsentation</vt:lpstr>
      <vt:lpstr>d) 1   Größenordnung des Ausgleichsbedarfs nach ENTSO-E</vt:lpstr>
    </vt:vector>
  </TitlesOfParts>
  <Company>H 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Entwicklungsperspektiven des Wuppertal Instituts: Erfolg bei der Forschung –  Sorgen bei den Finanzen</dc:title>
  <dc:creator>Gast</dc:creator>
  <cp:lastModifiedBy>Jochen Luhmann</cp:lastModifiedBy>
  <cp:revision>258</cp:revision>
  <cp:lastPrinted>2012-12-11T10:34:47Z</cp:lastPrinted>
  <dcterms:created xsi:type="dcterms:W3CDTF">2011-05-18T09:17:33Z</dcterms:created>
  <dcterms:modified xsi:type="dcterms:W3CDTF">2013-04-18T08:15:42Z</dcterms:modified>
</cp:coreProperties>
</file>