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9" r:id="rId5"/>
    <p:sldId id="260" r:id="rId6"/>
    <p:sldId id="286" r:id="rId7"/>
    <p:sldId id="258" r:id="rId8"/>
    <p:sldId id="265" r:id="rId9"/>
    <p:sldId id="283" r:id="rId10"/>
    <p:sldId id="295" r:id="rId11"/>
    <p:sldId id="287" r:id="rId12"/>
    <p:sldId id="261" r:id="rId13"/>
    <p:sldId id="263" r:id="rId14"/>
    <p:sldId id="288" r:id="rId15"/>
    <p:sldId id="293" r:id="rId16"/>
    <p:sldId id="294" r:id="rId17"/>
    <p:sldId id="266" r:id="rId18"/>
    <p:sldId id="275" r:id="rId19"/>
    <p:sldId id="276" r:id="rId20"/>
    <p:sldId id="289" r:id="rId21"/>
    <p:sldId id="262" r:id="rId22"/>
    <p:sldId id="267" r:id="rId23"/>
    <p:sldId id="279" r:id="rId24"/>
    <p:sldId id="282" r:id="rId25"/>
    <p:sldId id="281" r:id="rId26"/>
    <p:sldId id="268" r:id="rId27"/>
    <p:sldId id="291" r:id="rId28"/>
    <p:sldId id="303" r:id="rId29"/>
    <p:sldId id="271" r:id="rId30"/>
    <p:sldId id="272" r:id="rId31"/>
    <p:sldId id="302" r:id="rId32"/>
    <p:sldId id="304" r:id="rId33"/>
    <p:sldId id="270" r:id="rId34"/>
    <p:sldId id="306" r:id="rId35"/>
    <p:sldId id="290" r:id="rId36"/>
    <p:sldId id="301" r:id="rId37"/>
    <p:sldId id="305" r:id="rId38"/>
    <p:sldId id="298" r:id="rId39"/>
    <p:sldId id="299" r:id="rId40"/>
    <p:sldId id="300" r:id="rId41"/>
    <p:sldId id="285" r:id="rId42"/>
    <p:sldId id="296" r:id="rId4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ADA"/>
    <a:srgbClr val="000000"/>
    <a:srgbClr val="C3D69B"/>
    <a:srgbClr val="C3F765"/>
    <a:srgbClr val="DDD9C3"/>
    <a:srgbClr val="FFFFFF"/>
    <a:srgbClr val="77C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8474-7826-4D02-9861-EFAAF5524094}" type="datetimeFigureOut">
              <a:rPr lang="de-DE" smtClean="0"/>
              <a:t>12.11.2013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35A2-5615-4431-AC12-22FD9BB214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4804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8474-7826-4D02-9861-EFAAF5524094}" type="datetimeFigureOut">
              <a:rPr lang="de-DE" smtClean="0"/>
              <a:t>12.11.2013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35A2-5615-4431-AC12-22FD9BB214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006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8474-7826-4D02-9861-EFAAF5524094}" type="datetimeFigureOut">
              <a:rPr lang="de-DE" smtClean="0"/>
              <a:t>12.11.2013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35A2-5615-4431-AC12-22FD9BB214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287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8474-7826-4D02-9861-EFAAF5524094}" type="datetimeFigureOut">
              <a:rPr lang="de-DE" smtClean="0"/>
              <a:t>12.11.2013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35A2-5615-4431-AC12-22FD9BB214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216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8474-7826-4D02-9861-EFAAF5524094}" type="datetimeFigureOut">
              <a:rPr lang="de-DE" smtClean="0"/>
              <a:t>12.11.2013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35A2-5615-4431-AC12-22FD9BB214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056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8474-7826-4D02-9861-EFAAF5524094}" type="datetimeFigureOut">
              <a:rPr lang="de-DE" smtClean="0"/>
              <a:t>12.11.2013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35A2-5615-4431-AC12-22FD9BB214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1590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8474-7826-4D02-9861-EFAAF5524094}" type="datetimeFigureOut">
              <a:rPr lang="de-DE" smtClean="0"/>
              <a:t>12.11.2013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35A2-5615-4431-AC12-22FD9BB214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366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8474-7826-4D02-9861-EFAAF5524094}" type="datetimeFigureOut">
              <a:rPr lang="de-DE" smtClean="0"/>
              <a:t>12.11.2013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35A2-5615-4431-AC12-22FD9BB214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0101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8474-7826-4D02-9861-EFAAF5524094}" type="datetimeFigureOut">
              <a:rPr lang="de-DE" smtClean="0"/>
              <a:t>12.11.2013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35A2-5615-4431-AC12-22FD9BB214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735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8474-7826-4D02-9861-EFAAF5524094}" type="datetimeFigureOut">
              <a:rPr lang="de-DE" smtClean="0"/>
              <a:t>12.11.2013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35A2-5615-4431-AC12-22FD9BB214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9621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8474-7826-4D02-9861-EFAAF5524094}" type="datetimeFigureOut">
              <a:rPr lang="de-DE" smtClean="0"/>
              <a:t>12.11.2013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35A2-5615-4431-AC12-22FD9BB214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438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88474-7826-4D02-9861-EFAAF5524094}" type="datetimeFigureOut">
              <a:rPr lang="de-DE" smtClean="0"/>
              <a:t>12.11.2013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435A2-5615-4431-AC12-22FD9BB214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2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5"/>
            <a:ext cx="9144000" cy="6804601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/>
          <a:p>
            <a:r>
              <a:rPr lang="de-DE" sz="2800" b="1" dirty="0" smtClean="0"/>
              <a:t>Stromflaute: Was tun?</a:t>
            </a:r>
            <a:endParaRPr lang="de-DE" sz="2800" b="1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371600" y="4124672"/>
            <a:ext cx="6400800" cy="1752600"/>
          </a:xfrm>
        </p:spPr>
        <p:txBody>
          <a:bodyPr>
            <a:norm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Hermann </a:t>
            </a:r>
            <a:r>
              <a:rPr lang="de-DE" sz="2000" dirty="0" err="1" smtClean="0">
                <a:solidFill>
                  <a:schemeClr val="tx1"/>
                </a:solidFill>
              </a:rPr>
              <a:t>Pütter</a:t>
            </a:r>
            <a:endParaRPr lang="de-DE" sz="2000" dirty="0" smtClean="0">
              <a:solidFill>
                <a:schemeClr val="tx1"/>
              </a:solidFill>
            </a:endParaRPr>
          </a:p>
          <a:p>
            <a:r>
              <a:rPr lang="de-DE" sz="2000" dirty="0" smtClean="0">
                <a:solidFill>
                  <a:schemeClr val="tx1"/>
                </a:solidFill>
              </a:rPr>
              <a:t>Gesellschaft Deutscher Chemiker</a:t>
            </a:r>
          </a:p>
          <a:p>
            <a:r>
              <a:rPr lang="de-DE" sz="2000" dirty="0" smtClean="0">
                <a:solidFill>
                  <a:schemeClr val="tx1"/>
                </a:solidFill>
              </a:rPr>
              <a:t>Arbeitskreis Energie Herbstsitzung 2013</a:t>
            </a:r>
          </a:p>
          <a:p>
            <a:r>
              <a:rPr lang="de-DE" sz="2000" dirty="0" smtClean="0">
                <a:solidFill>
                  <a:schemeClr val="tx1"/>
                </a:solidFill>
              </a:rPr>
              <a:t>14.11.13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467544" y="1124744"/>
            <a:ext cx="8136904" cy="39801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/>
              <a:t>2050: Versorgung mit Strom </a:t>
            </a:r>
            <a:r>
              <a:rPr lang="de-DE" sz="2400" b="1" dirty="0" smtClean="0">
                <a:solidFill>
                  <a:schemeClr val="bg1">
                    <a:lumMod val="65000"/>
                  </a:schemeClr>
                </a:solidFill>
              </a:rPr>
              <a:t>und Wärme</a:t>
            </a:r>
            <a:r>
              <a:rPr lang="de-DE" sz="2400" b="1" baseline="30000" dirty="0" smtClean="0"/>
              <a:t>1)</a:t>
            </a:r>
            <a:endParaRPr lang="de-DE" sz="2400" b="1" baseline="30000" dirty="0"/>
          </a:p>
        </p:txBody>
      </p:sp>
      <p:sp>
        <p:nvSpPr>
          <p:cNvPr id="2" name="Textfeld 1"/>
          <p:cNvSpPr txBox="1"/>
          <p:nvPr/>
        </p:nvSpPr>
        <p:spPr>
          <a:xfrm>
            <a:off x="611560" y="6165304"/>
            <a:ext cx="3832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1) H.-M. Henning, A. </a:t>
            </a:r>
            <a:r>
              <a:rPr lang="de-DE" sz="1400" b="1" dirty="0" err="1" smtClean="0"/>
              <a:t>Palzer</a:t>
            </a:r>
            <a:r>
              <a:rPr lang="de-DE" sz="1400" b="1" dirty="0" smtClean="0"/>
              <a:t>, BWK 65(2013), 26-30</a:t>
            </a:r>
            <a:endParaRPr lang="de-DE" sz="14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539552" y="1288505"/>
            <a:ext cx="1951175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FEE: 	569 </a:t>
            </a:r>
            <a:r>
              <a:rPr lang="de-DE" dirty="0" err="1" smtClean="0"/>
              <a:t>TWh</a:t>
            </a:r>
            <a:endParaRPr lang="de-DE" dirty="0" smtClean="0"/>
          </a:p>
          <a:p>
            <a:r>
              <a:rPr lang="de-DE" dirty="0" smtClean="0"/>
              <a:t>Wasser: 	  21 </a:t>
            </a:r>
            <a:r>
              <a:rPr lang="de-DE" dirty="0" err="1" smtClean="0"/>
              <a:t>TWh</a:t>
            </a:r>
            <a:endParaRPr lang="de-DE" dirty="0" smtClean="0"/>
          </a:p>
          <a:p>
            <a:r>
              <a:rPr lang="de-DE" dirty="0" smtClean="0"/>
              <a:t>Kohle: 	  39 </a:t>
            </a:r>
            <a:r>
              <a:rPr lang="de-DE" dirty="0" err="1" smtClean="0"/>
              <a:t>TWh</a:t>
            </a:r>
            <a:endParaRPr lang="de-DE" dirty="0" smtClean="0"/>
          </a:p>
          <a:p>
            <a:r>
              <a:rPr lang="de-DE" dirty="0" smtClean="0"/>
              <a:t>„CH</a:t>
            </a:r>
            <a:r>
              <a:rPr lang="de-DE" baseline="-25000" dirty="0" smtClean="0"/>
              <a:t>4</a:t>
            </a:r>
            <a:r>
              <a:rPr lang="de-DE" dirty="0" smtClean="0"/>
              <a:t>“: 	121 </a:t>
            </a:r>
            <a:r>
              <a:rPr lang="de-DE" dirty="0" err="1" smtClean="0"/>
              <a:t>TWh</a:t>
            </a:r>
            <a:endParaRPr lang="de-DE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2848526" y="1711261"/>
            <a:ext cx="2443554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Strom gesamt: 750 </a:t>
            </a:r>
            <a:r>
              <a:rPr lang="de-DE" dirty="0" err="1" smtClean="0"/>
              <a:t>TWh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581098" y="2273269"/>
            <a:ext cx="1755609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f</a:t>
            </a:r>
            <a:r>
              <a:rPr lang="de-DE" dirty="0" smtClean="0">
                <a:sym typeface="Wingdings" panose="05000000000000000000" pitchFamily="2" charset="2"/>
              </a:rPr>
              <a:t>ür P2G: 65 TWH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580116" y="1238563"/>
            <a:ext cx="2328971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Strombedarf: 500 </a:t>
            </a:r>
            <a:r>
              <a:rPr lang="de-DE" dirty="0" err="1" smtClean="0"/>
              <a:t>TWh</a:t>
            </a:r>
            <a:endParaRPr lang="de-DE" dirty="0" smtClean="0"/>
          </a:p>
          <a:p>
            <a:r>
              <a:rPr lang="de-DE" sz="1200" dirty="0" smtClean="0"/>
              <a:t>(ohne Strom für Wärme)</a:t>
            </a:r>
            <a:endParaRPr lang="de-DE" sz="1200" dirty="0"/>
          </a:p>
        </p:txBody>
      </p:sp>
      <p:sp>
        <p:nvSpPr>
          <p:cNvPr id="9" name="Textfeld 8"/>
          <p:cNvSpPr txBox="1"/>
          <p:nvPr/>
        </p:nvSpPr>
        <p:spPr>
          <a:xfrm>
            <a:off x="5580112" y="1842503"/>
            <a:ext cx="2774606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Strom für Wärme: 150 </a:t>
            </a:r>
            <a:r>
              <a:rPr lang="de-DE" dirty="0" err="1" smtClean="0"/>
              <a:t>TWh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683568" y="2728665"/>
            <a:ext cx="2113079" cy="184665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b="1" u="sng" dirty="0" smtClean="0"/>
              <a:t>Primärenergieträger</a:t>
            </a:r>
          </a:p>
          <a:p>
            <a:r>
              <a:rPr lang="de-DE" dirty="0" smtClean="0"/>
              <a:t>Kohle: 101 THW</a:t>
            </a:r>
          </a:p>
          <a:p>
            <a:r>
              <a:rPr lang="de-DE" dirty="0" smtClean="0"/>
              <a:t>„CH</a:t>
            </a:r>
            <a:r>
              <a:rPr lang="de-DE" baseline="-25000" dirty="0" smtClean="0"/>
              <a:t>4</a:t>
            </a:r>
            <a:r>
              <a:rPr lang="de-DE" dirty="0" smtClean="0"/>
              <a:t>“: 239 </a:t>
            </a:r>
            <a:r>
              <a:rPr lang="de-DE" dirty="0" err="1" smtClean="0"/>
              <a:t>TWh</a:t>
            </a:r>
            <a:endParaRPr lang="de-DE" dirty="0" smtClean="0"/>
          </a:p>
          <a:p>
            <a:r>
              <a:rPr lang="de-DE" sz="1400" b="1" dirty="0" smtClean="0"/>
              <a:t>…davon:</a:t>
            </a:r>
          </a:p>
          <a:p>
            <a:r>
              <a:rPr lang="de-DE" sz="1400" b="1" dirty="0" smtClean="0"/>
              <a:t>- Erdgas    (150 </a:t>
            </a:r>
            <a:r>
              <a:rPr lang="de-DE" sz="1400" b="1" dirty="0" err="1" smtClean="0"/>
              <a:t>TWh</a:t>
            </a:r>
            <a:r>
              <a:rPr lang="de-DE" sz="1400" b="1" dirty="0" smtClean="0"/>
              <a:t>)</a:t>
            </a:r>
          </a:p>
          <a:p>
            <a:r>
              <a:rPr lang="de-DE" sz="1400" b="1" dirty="0" smtClean="0"/>
              <a:t>- Biomasse (50 </a:t>
            </a:r>
            <a:r>
              <a:rPr lang="de-DE" sz="1400" b="1" dirty="0" err="1" smtClean="0"/>
              <a:t>TWh</a:t>
            </a:r>
            <a:r>
              <a:rPr lang="de-DE" sz="1400" b="1" dirty="0" smtClean="0"/>
              <a:t>)</a:t>
            </a:r>
          </a:p>
          <a:p>
            <a:r>
              <a:rPr lang="de-DE" sz="1400" b="1" dirty="0" smtClean="0"/>
              <a:t>- P2G-CH</a:t>
            </a:r>
            <a:r>
              <a:rPr lang="de-DE" sz="1400" b="1" baseline="-25000" dirty="0" smtClean="0"/>
              <a:t>4</a:t>
            </a:r>
            <a:r>
              <a:rPr lang="de-DE" sz="1400" b="1" dirty="0" smtClean="0"/>
              <a:t>   (39 </a:t>
            </a:r>
            <a:r>
              <a:rPr lang="de-DE" sz="1400" b="1" dirty="0" err="1" smtClean="0"/>
              <a:t>TWh</a:t>
            </a:r>
            <a:r>
              <a:rPr lang="de-DE" sz="1400" b="1" dirty="0" smtClean="0"/>
              <a:t>)</a:t>
            </a:r>
            <a:endParaRPr lang="de-DE" sz="14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5581098" y="2734831"/>
            <a:ext cx="222778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i="1" dirty="0" smtClean="0"/>
              <a:t>Transportverluste: 5%</a:t>
            </a:r>
            <a:endParaRPr lang="de-DE" i="1" dirty="0"/>
          </a:p>
        </p:txBody>
      </p:sp>
      <p:sp>
        <p:nvSpPr>
          <p:cNvPr id="12" name="Textfeld 11"/>
          <p:cNvSpPr txBox="1"/>
          <p:nvPr/>
        </p:nvSpPr>
        <p:spPr>
          <a:xfrm>
            <a:off x="2699792" y="3068960"/>
            <a:ext cx="1167179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b="1" i="1" dirty="0" smtClean="0"/>
              <a:t>34 Mio. t CO</a:t>
            </a:r>
            <a:r>
              <a:rPr lang="de-DE" sz="1400" b="1" i="1" baseline="-25000" dirty="0" smtClean="0"/>
              <a:t>2</a:t>
            </a:r>
            <a:endParaRPr lang="de-DE" sz="1400" b="1" i="1" baseline="-25000" dirty="0"/>
          </a:p>
        </p:txBody>
      </p:sp>
      <p:sp>
        <p:nvSpPr>
          <p:cNvPr id="13" name="Textfeld 12"/>
          <p:cNvSpPr txBox="1"/>
          <p:nvPr/>
        </p:nvSpPr>
        <p:spPr>
          <a:xfrm>
            <a:off x="2699792" y="3736777"/>
            <a:ext cx="1167179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b="1" i="1" dirty="0" smtClean="0"/>
              <a:t>30 Mio. t CO</a:t>
            </a:r>
            <a:r>
              <a:rPr lang="de-DE" sz="1400" b="1" i="1" baseline="-25000" dirty="0" smtClean="0"/>
              <a:t>2</a:t>
            </a:r>
            <a:endParaRPr lang="de-DE" sz="1400" b="1" i="1" baseline="-25000" dirty="0"/>
          </a:p>
        </p:txBody>
      </p:sp>
      <p:sp>
        <p:nvSpPr>
          <p:cNvPr id="14" name="Textfeld 13"/>
          <p:cNvSpPr txBox="1"/>
          <p:nvPr/>
        </p:nvSpPr>
        <p:spPr>
          <a:xfrm>
            <a:off x="683568" y="4744889"/>
            <a:ext cx="2951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/>
              <a:t>FEE: PV, Wind </a:t>
            </a:r>
            <a:r>
              <a:rPr lang="de-DE" sz="1400" i="1" dirty="0" err="1" smtClean="0"/>
              <a:t>onshore</a:t>
            </a:r>
            <a:r>
              <a:rPr lang="de-DE" sz="1400" i="1" dirty="0" smtClean="0"/>
              <a:t>, Wind offshore</a:t>
            </a:r>
            <a:endParaRPr lang="de-DE" sz="1400" i="1" dirty="0"/>
          </a:p>
        </p:txBody>
      </p:sp>
      <p:sp>
        <p:nvSpPr>
          <p:cNvPr id="15" name="Textfeld 14"/>
          <p:cNvSpPr txBox="1"/>
          <p:nvPr/>
        </p:nvSpPr>
        <p:spPr>
          <a:xfrm>
            <a:off x="5292080" y="3222848"/>
            <a:ext cx="3136756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b="1" u="sng" dirty="0" smtClean="0"/>
              <a:t>Wirkungsgrade (</a:t>
            </a:r>
            <a:r>
              <a:rPr lang="de-DE" b="1" u="sng" dirty="0"/>
              <a:t>S</a:t>
            </a:r>
            <a:r>
              <a:rPr lang="de-DE" b="1" u="sng" dirty="0" smtClean="0"/>
              <a:t>trom):</a:t>
            </a:r>
          </a:p>
          <a:p>
            <a:r>
              <a:rPr lang="de-DE" dirty="0" smtClean="0"/>
              <a:t>Steinkohle: 40%</a:t>
            </a:r>
          </a:p>
          <a:p>
            <a:r>
              <a:rPr lang="de-DE" dirty="0" smtClean="0"/>
              <a:t>Braunkohle: 36%</a:t>
            </a:r>
          </a:p>
          <a:p>
            <a:r>
              <a:rPr lang="de-DE" dirty="0" smtClean="0"/>
              <a:t>Erdgas, Biomasse: 	</a:t>
            </a:r>
            <a:r>
              <a:rPr lang="de-DE" dirty="0" err="1" smtClean="0"/>
              <a:t>GuD</a:t>
            </a:r>
            <a:r>
              <a:rPr lang="de-DE" dirty="0" smtClean="0"/>
              <a:t> 55%</a:t>
            </a:r>
          </a:p>
          <a:p>
            <a:r>
              <a:rPr lang="de-DE" dirty="0"/>
              <a:t>	</a:t>
            </a:r>
            <a:r>
              <a:rPr lang="de-DE" dirty="0" smtClean="0"/>
              <a:t>	BHKW: 45%</a:t>
            </a:r>
          </a:p>
          <a:p>
            <a:r>
              <a:rPr lang="de-DE" dirty="0" smtClean="0"/>
              <a:t>P2G: 33% (</a:t>
            </a:r>
            <a:r>
              <a:rPr lang="de-DE" dirty="0" err="1" smtClean="0"/>
              <a:t>GuD</a:t>
            </a:r>
            <a:r>
              <a:rPr lang="de-DE" dirty="0" smtClean="0"/>
              <a:t>): 27% (BHKW)</a:t>
            </a:r>
            <a:endParaRPr lang="de-DE" dirty="0"/>
          </a:p>
        </p:txBody>
      </p:sp>
      <p:sp>
        <p:nvSpPr>
          <p:cNvPr id="18" name="Geschweifte Klammer rechts 17"/>
          <p:cNvSpPr/>
          <p:nvPr/>
        </p:nvSpPr>
        <p:spPr>
          <a:xfrm>
            <a:off x="2562735" y="1343211"/>
            <a:ext cx="233912" cy="109742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rechts 18"/>
          <p:cNvSpPr/>
          <p:nvPr/>
        </p:nvSpPr>
        <p:spPr>
          <a:xfrm>
            <a:off x="5364088" y="1360513"/>
            <a:ext cx="14401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rechts 19"/>
          <p:cNvSpPr/>
          <p:nvPr/>
        </p:nvSpPr>
        <p:spPr>
          <a:xfrm>
            <a:off x="5364088" y="1864569"/>
            <a:ext cx="14401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 nach rechts 20"/>
          <p:cNvSpPr/>
          <p:nvPr/>
        </p:nvSpPr>
        <p:spPr>
          <a:xfrm>
            <a:off x="5364088" y="2296617"/>
            <a:ext cx="14401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611560" y="5445224"/>
            <a:ext cx="4748929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b="1" i="1" dirty="0" smtClean="0"/>
              <a:t>64 Mio. t CO</a:t>
            </a:r>
            <a:r>
              <a:rPr lang="de-DE" b="1" i="1" baseline="-25000" dirty="0" smtClean="0"/>
              <a:t>2</a:t>
            </a:r>
            <a:r>
              <a:rPr lang="de-DE" b="1" i="1" dirty="0" smtClean="0"/>
              <a:t>: 5% der THG-Emissionen von 1990</a:t>
            </a:r>
            <a:endParaRPr lang="de-DE" b="1" i="1" dirty="0"/>
          </a:p>
        </p:txBody>
      </p:sp>
    </p:spTree>
    <p:extLst>
      <p:ext uri="{BB962C8B-B14F-4D97-AF65-F5344CB8AC3E}">
        <p14:creationId xmlns:p14="http://schemas.microsoft.com/office/powerpoint/2010/main" val="291277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/>
              <a:t>Was ist tun?  ….und was nicht</a:t>
            </a:r>
            <a:endParaRPr lang="de-DE" sz="24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611560" y="1772816"/>
            <a:ext cx="5920852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i="1" dirty="0" smtClean="0"/>
              <a:t>Elektrolyse: Beispiel für einen flexiblen Stromkunden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i="1" dirty="0" smtClean="0"/>
              <a:t>Erdgas als Primärenergieträger für Strom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i="1" dirty="0" smtClean="0">
                <a:solidFill>
                  <a:srgbClr val="FF0000"/>
                </a:solidFill>
              </a:rPr>
              <a:t>Preissignal in der Stromflaute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i="1" dirty="0" smtClean="0"/>
              <a:t>Verhalten der Verbraucher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i="1" dirty="0" smtClean="0"/>
              <a:t>Methan klimaneutral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i="1" dirty="0" smtClean="0"/>
              <a:t>Elektrolyse: Beispiel für einen flexiblen Stromkunden </a:t>
            </a:r>
            <a:endParaRPr lang="de-DE" sz="2000" i="1" dirty="0"/>
          </a:p>
        </p:txBody>
      </p:sp>
    </p:spTree>
    <p:extLst>
      <p:ext uri="{BB962C8B-B14F-4D97-AF65-F5344CB8AC3E}">
        <p14:creationId xmlns:p14="http://schemas.microsoft.com/office/powerpoint/2010/main" val="2793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>
          <a:xfrm>
            <a:off x="899592" y="2204864"/>
            <a:ext cx="6984776" cy="288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/>
              <a:t>Strompreise zum Jahresende 2050</a:t>
            </a:r>
            <a:endParaRPr lang="de-DE" sz="24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981644" y="5085184"/>
            <a:ext cx="6856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45	46	47	48	49	50	51	52</a:t>
            </a:r>
            <a:endParaRPr lang="de-DE" sz="1600" b="1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971600" y="4149080"/>
            <a:ext cx="422004" cy="432048"/>
            <a:chOff x="981644" y="3933056"/>
            <a:chExt cx="422004" cy="432048"/>
          </a:xfrm>
        </p:grpSpPr>
        <p:sp>
          <p:nvSpPr>
            <p:cNvPr id="3" name="Rechteck 2"/>
            <p:cNvSpPr/>
            <p:nvPr/>
          </p:nvSpPr>
          <p:spPr>
            <a:xfrm>
              <a:off x="981644" y="3933056"/>
              <a:ext cx="422004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Rechteck 4"/>
            <p:cNvSpPr/>
            <p:nvPr/>
          </p:nvSpPr>
          <p:spPr>
            <a:xfrm>
              <a:off x="981644" y="4149080"/>
              <a:ext cx="422004" cy="2160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1888565" y="4077072"/>
            <a:ext cx="422004" cy="432048"/>
            <a:chOff x="981644" y="3933056"/>
            <a:chExt cx="422004" cy="432048"/>
          </a:xfrm>
        </p:grpSpPr>
        <p:sp>
          <p:nvSpPr>
            <p:cNvPr id="8" name="Rechteck 7"/>
            <p:cNvSpPr/>
            <p:nvPr/>
          </p:nvSpPr>
          <p:spPr>
            <a:xfrm>
              <a:off x="981644" y="3933056"/>
              <a:ext cx="422004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981644" y="4149080"/>
              <a:ext cx="422004" cy="2160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2781844" y="4077072"/>
            <a:ext cx="422004" cy="432048"/>
            <a:chOff x="981644" y="3933056"/>
            <a:chExt cx="422004" cy="432048"/>
          </a:xfrm>
        </p:grpSpPr>
        <p:sp>
          <p:nvSpPr>
            <p:cNvPr id="11" name="Rechteck 10"/>
            <p:cNvSpPr/>
            <p:nvPr/>
          </p:nvSpPr>
          <p:spPr>
            <a:xfrm>
              <a:off x="981644" y="3933056"/>
              <a:ext cx="422004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981644" y="4149080"/>
              <a:ext cx="422004" cy="2160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3722495" y="4149080"/>
            <a:ext cx="422004" cy="432048"/>
            <a:chOff x="981644" y="3933056"/>
            <a:chExt cx="422004" cy="432048"/>
          </a:xfrm>
        </p:grpSpPr>
        <p:sp>
          <p:nvSpPr>
            <p:cNvPr id="14" name="Rechteck 13"/>
            <p:cNvSpPr/>
            <p:nvPr/>
          </p:nvSpPr>
          <p:spPr>
            <a:xfrm>
              <a:off x="981644" y="3933056"/>
              <a:ext cx="422004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981644" y="4149080"/>
              <a:ext cx="422004" cy="2160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4639460" y="4221088"/>
            <a:ext cx="422004" cy="432048"/>
            <a:chOff x="981644" y="3933056"/>
            <a:chExt cx="422004" cy="432048"/>
          </a:xfrm>
        </p:grpSpPr>
        <p:sp>
          <p:nvSpPr>
            <p:cNvPr id="17" name="Rechteck 16"/>
            <p:cNvSpPr/>
            <p:nvPr/>
          </p:nvSpPr>
          <p:spPr>
            <a:xfrm>
              <a:off x="981644" y="3933056"/>
              <a:ext cx="422004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981644" y="4149080"/>
              <a:ext cx="422004" cy="2160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5556425" y="4149080"/>
            <a:ext cx="422004" cy="432048"/>
            <a:chOff x="981644" y="3933056"/>
            <a:chExt cx="422004" cy="432048"/>
          </a:xfrm>
        </p:grpSpPr>
        <p:sp>
          <p:nvSpPr>
            <p:cNvPr id="20" name="Rechteck 19"/>
            <p:cNvSpPr/>
            <p:nvPr/>
          </p:nvSpPr>
          <p:spPr>
            <a:xfrm>
              <a:off x="981644" y="3933056"/>
              <a:ext cx="422004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981644" y="4149080"/>
              <a:ext cx="422004" cy="2160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6473390" y="4077072"/>
            <a:ext cx="422004" cy="432048"/>
            <a:chOff x="981644" y="3933056"/>
            <a:chExt cx="422004" cy="432048"/>
          </a:xfrm>
        </p:grpSpPr>
        <p:sp>
          <p:nvSpPr>
            <p:cNvPr id="23" name="Rechteck 22"/>
            <p:cNvSpPr/>
            <p:nvPr/>
          </p:nvSpPr>
          <p:spPr>
            <a:xfrm>
              <a:off x="981644" y="3933056"/>
              <a:ext cx="422004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981644" y="4149080"/>
              <a:ext cx="422004" cy="2160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7390356" y="4653136"/>
            <a:ext cx="422004" cy="432048"/>
            <a:chOff x="981644" y="3933056"/>
            <a:chExt cx="422004" cy="432048"/>
          </a:xfrm>
        </p:grpSpPr>
        <p:sp>
          <p:nvSpPr>
            <p:cNvPr id="26" name="Rechteck 25"/>
            <p:cNvSpPr/>
            <p:nvPr/>
          </p:nvSpPr>
          <p:spPr>
            <a:xfrm>
              <a:off x="981644" y="3933056"/>
              <a:ext cx="422004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981644" y="4149080"/>
              <a:ext cx="422004" cy="2160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9" name="Textfeld 28"/>
          <p:cNvSpPr txBox="1"/>
          <p:nvPr/>
        </p:nvSpPr>
        <p:spPr>
          <a:xfrm>
            <a:off x="467544" y="4211796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0,1</a:t>
            </a:r>
            <a:endParaRPr lang="de-DE" sz="1600" b="1" dirty="0"/>
          </a:p>
        </p:txBody>
      </p:sp>
      <p:sp>
        <p:nvSpPr>
          <p:cNvPr id="30" name="Textfeld 29"/>
          <p:cNvSpPr txBox="1"/>
          <p:nvPr/>
        </p:nvSpPr>
        <p:spPr>
          <a:xfrm>
            <a:off x="467544" y="3460358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0,2</a:t>
            </a:r>
            <a:endParaRPr lang="de-DE" sz="1600" b="1" dirty="0"/>
          </a:p>
        </p:txBody>
      </p:sp>
      <p:sp>
        <p:nvSpPr>
          <p:cNvPr id="31" name="Textfeld 30"/>
          <p:cNvSpPr txBox="1"/>
          <p:nvPr/>
        </p:nvSpPr>
        <p:spPr>
          <a:xfrm>
            <a:off x="467544" y="2708920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0,3</a:t>
            </a:r>
            <a:endParaRPr lang="de-DE" sz="1600" b="1" dirty="0"/>
          </a:p>
        </p:txBody>
      </p:sp>
      <p:sp>
        <p:nvSpPr>
          <p:cNvPr id="32" name="Textfeld 31"/>
          <p:cNvSpPr txBox="1"/>
          <p:nvPr/>
        </p:nvSpPr>
        <p:spPr>
          <a:xfrm>
            <a:off x="7092280" y="3720891"/>
            <a:ext cx="122413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Caflisch Script Pro Regular" pitchFamily="34" charset="0"/>
              </a:rPr>
              <a:t>Weihnachten</a:t>
            </a:r>
            <a:r>
              <a:rPr lang="de-DE" b="1" dirty="0" smtClean="0"/>
              <a:t> </a:t>
            </a:r>
            <a:r>
              <a:rPr lang="de-DE" b="1" dirty="0" smtClean="0">
                <a:latin typeface="Caflisch Script Pro Regular" pitchFamily="34" charset="0"/>
              </a:rPr>
              <a:t>Silvester</a:t>
            </a:r>
            <a:endParaRPr lang="de-DE" b="1" dirty="0">
              <a:latin typeface="Caflisch Script Pro Regular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3518952" y="5363924"/>
            <a:ext cx="837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Woche</a:t>
            </a:r>
            <a:endParaRPr lang="de-DE" b="1" dirty="0"/>
          </a:p>
        </p:txBody>
      </p:sp>
      <p:sp>
        <p:nvSpPr>
          <p:cNvPr id="35" name="Textfeld 34"/>
          <p:cNvSpPr txBox="1"/>
          <p:nvPr/>
        </p:nvSpPr>
        <p:spPr>
          <a:xfrm>
            <a:off x="846577" y="2204864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€/kWh</a:t>
            </a:r>
            <a:endParaRPr lang="de-DE" b="1" dirty="0">
              <a:solidFill>
                <a:schemeClr val="bg1"/>
              </a:solidFill>
            </a:endParaRPr>
          </a:p>
        </p:txBody>
      </p:sp>
      <p:cxnSp>
        <p:nvCxnSpPr>
          <p:cNvPr id="37" name="Gerade Verbindung mit Pfeil 36"/>
          <p:cNvCxnSpPr/>
          <p:nvPr/>
        </p:nvCxnSpPr>
        <p:spPr>
          <a:xfrm flipV="1">
            <a:off x="1043608" y="2528900"/>
            <a:ext cx="0" cy="576064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>
            <a:stCxn id="29" idx="3"/>
          </p:cNvCxnSpPr>
          <p:nvPr/>
        </p:nvCxnSpPr>
        <p:spPr>
          <a:xfrm flipV="1">
            <a:off x="913500" y="4367222"/>
            <a:ext cx="6970868" cy="1385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827584" y="1835532"/>
            <a:ext cx="4723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Durchschnittlicher Strombedarf: 12 </a:t>
            </a:r>
            <a:r>
              <a:rPr lang="de-DE" dirty="0" err="1" smtClean="0"/>
              <a:t>TWh</a:t>
            </a:r>
            <a:r>
              <a:rPr lang="de-DE" dirty="0" smtClean="0"/>
              <a:t>/Woche</a:t>
            </a:r>
            <a:endParaRPr lang="de-DE" dirty="0"/>
          </a:p>
        </p:txBody>
      </p:sp>
      <p:sp>
        <p:nvSpPr>
          <p:cNvPr id="45" name="Textfeld 44"/>
          <p:cNvSpPr txBox="1"/>
          <p:nvPr/>
        </p:nvSpPr>
        <p:spPr>
          <a:xfrm>
            <a:off x="827584" y="1228110"/>
            <a:ext cx="343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Europäischer Verbund funktioniert</a:t>
            </a:r>
            <a:endParaRPr lang="de-DE" dirty="0"/>
          </a:p>
        </p:txBody>
      </p:sp>
      <p:sp>
        <p:nvSpPr>
          <p:cNvPr id="46" name="Textfeld 45"/>
          <p:cNvSpPr txBox="1"/>
          <p:nvPr/>
        </p:nvSpPr>
        <p:spPr>
          <a:xfrm>
            <a:off x="827584" y="1531821"/>
            <a:ext cx="398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Anbieter und Verbraucher im Smart </a:t>
            </a:r>
            <a:r>
              <a:rPr lang="de-DE" dirty="0" err="1" smtClean="0"/>
              <a:t>Grid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417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>
          <a:xfrm>
            <a:off x="899592" y="2204864"/>
            <a:ext cx="6984776" cy="288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/>
              <a:t>Strompreise bei Stromflaute</a:t>
            </a:r>
            <a:endParaRPr lang="de-DE" sz="24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981644" y="5085184"/>
            <a:ext cx="6856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45	46	47	48	49	50	51	52</a:t>
            </a:r>
            <a:endParaRPr lang="de-DE" sz="1600" b="1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971600" y="4149080"/>
            <a:ext cx="422004" cy="432048"/>
            <a:chOff x="981644" y="3933056"/>
            <a:chExt cx="422004" cy="432048"/>
          </a:xfrm>
        </p:grpSpPr>
        <p:sp>
          <p:nvSpPr>
            <p:cNvPr id="3" name="Rechteck 2"/>
            <p:cNvSpPr/>
            <p:nvPr/>
          </p:nvSpPr>
          <p:spPr>
            <a:xfrm>
              <a:off x="981644" y="3933056"/>
              <a:ext cx="422004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Rechteck 4"/>
            <p:cNvSpPr/>
            <p:nvPr/>
          </p:nvSpPr>
          <p:spPr>
            <a:xfrm>
              <a:off x="981644" y="4149080"/>
              <a:ext cx="422004" cy="2160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1888565" y="4077072"/>
            <a:ext cx="422004" cy="432048"/>
            <a:chOff x="981644" y="3933056"/>
            <a:chExt cx="422004" cy="432048"/>
          </a:xfrm>
        </p:grpSpPr>
        <p:sp>
          <p:nvSpPr>
            <p:cNvPr id="8" name="Rechteck 7"/>
            <p:cNvSpPr/>
            <p:nvPr/>
          </p:nvSpPr>
          <p:spPr>
            <a:xfrm>
              <a:off x="981644" y="3933056"/>
              <a:ext cx="422004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981644" y="4149080"/>
              <a:ext cx="422004" cy="2160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2805530" y="3140968"/>
            <a:ext cx="422004" cy="432048"/>
            <a:chOff x="981644" y="3933056"/>
            <a:chExt cx="422004" cy="432048"/>
          </a:xfrm>
        </p:grpSpPr>
        <p:sp>
          <p:nvSpPr>
            <p:cNvPr id="11" name="Rechteck 10"/>
            <p:cNvSpPr/>
            <p:nvPr/>
          </p:nvSpPr>
          <p:spPr>
            <a:xfrm>
              <a:off x="981644" y="3933056"/>
              <a:ext cx="422004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981644" y="4149080"/>
              <a:ext cx="422004" cy="2160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3722495" y="2996952"/>
            <a:ext cx="422004" cy="432048"/>
            <a:chOff x="981644" y="3933056"/>
            <a:chExt cx="422004" cy="432048"/>
          </a:xfrm>
        </p:grpSpPr>
        <p:sp>
          <p:nvSpPr>
            <p:cNvPr id="14" name="Rechteck 13"/>
            <p:cNvSpPr/>
            <p:nvPr/>
          </p:nvSpPr>
          <p:spPr>
            <a:xfrm>
              <a:off x="981644" y="3933056"/>
              <a:ext cx="422004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981644" y="4149080"/>
              <a:ext cx="422004" cy="2160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4639460" y="4221088"/>
            <a:ext cx="422004" cy="432048"/>
            <a:chOff x="981644" y="3933056"/>
            <a:chExt cx="422004" cy="432048"/>
          </a:xfrm>
        </p:grpSpPr>
        <p:sp>
          <p:nvSpPr>
            <p:cNvPr id="17" name="Rechteck 16"/>
            <p:cNvSpPr/>
            <p:nvPr/>
          </p:nvSpPr>
          <p:spPr>
            <a:xfrm>
              <a:off x="981644" y="3933056"/>
              <a:ext cx="422004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981644" y="4149080"/>
              <a:ext cx="422004" cy="2160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5556425" y="4149080"/>
            <a:ext cx="422004" cy="432048"/>
            <a:chOff x="981644" y="3933056"/>
            <a:chExt cx="422004" cy="432048"/>
          </a:xfrm>
        </p:grpSpPr>
        <p:sp>
          <p:nvSpPr>
            <p:cNvPr id="20" name="Rechteck 19"/>
            <p:cNvSpPr/>
            <p:nvPr/>
          </p:nvSpPr>
          <p:spPr>
            <a:xfrm>
              <a:off x="981644" y="3933056"/>
              <a:ext cx="422004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981644" y="4149080"/>
              <a:ext cx="422004" cy="2160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6473390" y="4077072"/>
            <a:ext cx="422004" cy="432048"/>
            <a:chOff x="981644" y="3933056"/>
            <a:chExt cx="422004" cy="432048"/>
          </a:xfrm>
        </p:grpSpPr>
        <p:sp>
          <p:nvSpPr>
            <p:cNvPr id="23" name="Rechteck 22"/>
            <p:cNvSpPr/>
            <p:nvPr/>
          </p:nvSpPr>
          <p:spPr>
            <a:xfrm>
              <a:off x="981644" y="3933056"/>
              <a:ext cx="422004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981644" y="4149080"/>
              <a:ext cx="422004" cy="2160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7390356" y="4653136"/>
            <a:ext cx="422004" cy="432048"/>
            <a:chOff x="981644" y="3933056"/>
            <a:chExt cx="422004" cy="432048"/>
          </a:xfrm>
        </p:grpSpPr>
        <p:sp>
          <p:nvSpPr>
            <p:cNvPr id="26" name="Rechteck 25"/>
            <p:cNvSpPr/>
            <p:nvPr/>
          </p:nvSpPr>
          <p:spPr>
            <a:xfrm>
              <a:off x="981644" y="3933056"/>
              <a:ext cx="422004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981644" y="4149080"/>
              <a:ext cx="422004" cy="2160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9" name="Textfeld 28"/>
          <p:cNvSpPr txBox="1"/>
          <p:nvPr/>
        </p:nvSpPr>
        <p:spPr>
          <a:xfrm>
            <a:off x="467544" y="4211796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0,1</a:t>
            </a:r>
            <a:endParaRPr lang="de-DE" sz="1600" b="1" dirty="0"/>
          </a:p>
        </p:txBody>
      </p:sp>
      <p:sp>
        <p:nvSpPr>
          <p:cNvPr id="30" name="Textfeld 29"/>
          <p:cNvSpPr txBox="1"/>
          <p:nvPr/>
        </p:nvSpPr>
        <p:spPr>
          <a:xfrm>
            <a:off x="467544" y="3460358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0,2</a:t>
            </a:r>
            <a:endParaRPr lang="de-DE" sz="1600" b="1" dirty="0"/>
          </a:p>
        </p:txBody>
      </p:sp>
      <p:sp>
        <p:nvSpPr>
          <p:cNvPr id="31" name="Textfeld 30"/>
          <p:cNvSpPr txBox="1"/>
          <p:nvPr/>
        </p:nvSpPr>
        <p:spPr>
          <a:xfrm>
            <a:off x="467544" y="2708920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0,3</a:t>
            </a:r>
            <a:endParaRPr lang="de-DE" sz="1600" b="1" dirty="0"/>
          </a:p>
        </p:txBody>
      </p:sp>
      <p:sp>
        <p:nvSpPr>
          <p:cNvPr id="32" name="Textfeld 31"/>
          <p:cNvSpPr txBox="1"/>
          <p:nvPr/>
        </p:nvSpPr>
        <p:spPr>
          <a:xfrm>
            <a:off x="7092280" y="3720891"/>
            <a:ext cx="122413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Caflisch Script Pro Regular" pitchFamily="34" charset="0"/>
              </a:rPr>
              <a:t>Weihnachten</a:t>
            </a:r>
            <a:r>
              <a:rPr lang="de-DE" b="1" dirty="0" smtClean="0"/>
              <a:t> </a:t>
            </a:r>
            <a:r>
              <a:rPr lang="de-DE" b="1" dirty="0" smtClean="0">
                <a:latin typeface="Caflisch Script Pro Regular" pitchFamily="34" charset="0"/>
              </a:rPr>
              <a:t>Silvester</a:t>
            </a:r>
            <a:endParaRPr lang="de-DE" b="1" dirty="0">
              <a:latin typeface="Caflisch Script Pro Regular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2771800" y="2545803"/>
            <a:ext cx="1198085" cy="338554"/>
          </a:xfrm>
          <a:prstGeom prst="rect">
            <a:avLst/>
          </a:prstGeom>
          <a:solidFill>
            <a:srgbClr val="FF00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Stromflaute</a:t>
            </a:r>
            <a:endParaRPr lang="de-DE" sz="1600" b="1" dirty="0"/>
          </a:p>
        </p:txBody>
      </p:sp>
      <p:sp>
        <p:nvSpPr>
          <p:cNvPr id="34" name="Textfeld 33"/>
          <p:cNvSpPr txBox="1"/>
          <p:nvPr/>
        </p:nvSpPr>
        <p:spPr>
          <a:xfrm>
            <a:off x="3518952" y="5363924"/>
            <a:ext cx="837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Woche</a:t>
            </a:r>
            <a:endParaRPr lang="de-DE" b="1" dirty="0"/>
          </a:p>
        </p:txBody>
      </p:sp>
      <p:sp>
        <p:nvSpPr>
          <p:cNvPr id="35" name="Textfeld 34"/>
          <p:cNvSpPr txBox="1"/>
          <p:nvPr/>
        </p:nvSpPr>
        <p:spPr>
          <a:xfrm>
            <a:off x="846577" y="2204864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€/kWh</a:t>
            </a:r>
            <a:endParaRPr lang="de-DE" b="1" dirty="0">
              <a:solidFill>
                <a:schemeClr val="bg1"/>
              </a:solidFill>
            </a:endParaRPr>
          </a:p>
        </p:txBody>
      </p:sp>
      <p:cxnSp>
        <p:nvCxnSpPr>
          <p:cNvPr id="37" name="Gerade Verbindung mit Pfeil 36"/>
          <p:cNvCxnSpPr/>
          <p:nvPr/>
        </p:nvCxnSpPr>
        <p:spPr>
          <a:xfrm flipV="1">
            <a:off x="1043608" y="2528900"/>
            <a:ext cx="0" cy="576064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827584" y="1835532"/>
            <a:ext cx="4723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Durchschnittlicher Strombedarf: 12 </a:t>
            </a:r>
            <a:r>
              <a:rPr lang="de-DE" dirty="0" err="1" smtClean="0"/>
              <a:t>TWh</a:t>
            </a:r>
            <a:r>
              <a:rPr lang="de-DE" dirty="0" smtClean="0"/>
              <a:t>/Woche</a:t>
            </a:r>
            <a:endParaRPr lang="de-DE" dirty="0"/>
          </a:p>
        </p:txBody>
      </p:sp>
      <p:sp>
        <p:nvSpPr>
          <p:cNvPr id="45" name="Textfeld 44"/>
          <p:cNvSpPr txBox="1"/>
          <p:nvPr/>
        </p:nvSpPr>
        <p:spPr>
          <a:xfrm>
            <a:off x="827584" y="1228110"/>
            <a:ext cx="343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Europäischer Verbund funktioniert</a:t>
            </a:r>
            <a:endParaRPr lang="de-DE" dirty="0"/>
          </a:p>
        </p:txBody>
      </p:sp>
      <p:sp>
        <p:nvSpPr>
          <p:cNvPr id="46" name="Textfeld 45"/>
          <p:cNvSpPr txBox="1"/>
          <p:nvPr/>
        </p:nvSpPr>
        <p:spPr>
          <a:xfrm>
            <a:off x="827584" y="1531821"/>
            <a:ext cx="398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Anbieter und Verbraucher im Smart </a:t>
            </a:r>
            <a:r>
              <a:rPr lang="de-DE" dirty="0" err="1" smtClean="0"/>
              <a:t>Grid</a:t>
            </a:r>
            <a:endParaRPr lang="de-DE" dirty="0"/>
          </a:p>
        </p:txBody>
      </p:sp>
      <p:grpSp>
        <p:nvGrpSpPr>
          <p:cNvPr id="41" name="Gruppieren 40"/>
          <p:cNvGrpSpPr/>
          <p:nvPr/>
        </p:nvGrpSpPr>
        <p:grpSpPr>
          <a:xfrm>
            <a:off x="2781844" y="4077072"/>
            <a:ext cx="422004" cy="432048"/>
            <a:chOff x="981644" y="3933056"/>
            <a:chExt cx="422004" cy="432048"/>
          </a:xfrm>
        </p:grpSpPr>
        <p:sp>
          <p:nvSpPr>
            <p:cNvPr id="42" name="Rechteck 41"/>
            <p:cNvSpPr/>
            <p:nvPr/>
          </p:nvSpPr>
          <p:spPr>
            <a:xfrm>
              <a:off x="981644" y="3933056"/>
              <a:ext cx="422004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Rechteck 46"/>
            <p:cNvSpPr/>
            <p:nvPr/>
          </p:nvSpPr>
          <p:spPr>
            <a:xfrm>
              <a:off x="981644" y="4149080"/>
              <a:ext cx="422004" cy="2160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3722495" y="4149080"/>
            <a:ext cx="422004" cy="432048"/>
            <a:chOff x="981644" y="3933056"/>
            <a:chExt cx="422004" cy="432048"/>
          </a:xfrm>
        </p:grpSpPr>
        <p:sp>
          <p:nvSpPr>
            <p:cNvPr id="49" name="Rechteck 48"/>
            <p:cNvSpPr/>
            <p:nvPr/>
          </p:nvSpPr>
          <p:spPr>
            <a:xfrm>
              <a:off x="981644" y="3933056"/>
              <a:ext cx="422004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Rechteck 49"/>
            <p:cNvSpPr/>
            <p:nvPr/>
          </p:nvSpPr>
          <p:spPr>
            <a:xfrm>
              <a:off x="981644" y="4149080"/>
              <a:ext cx="422004" cy="2160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43" name="Gerade Verbindung 42"/>
          <p:cNvCxnSpPr>
            <a:stCxn id="29" idx="3"/>
          </p:cNvCxnSpPr>
          <p:nvPr/>
        </p:nvCxnSpPr>
        <p:spPr>
          <a:xfrm flipV="1">
            <a:off x="913500" y="4367222"/>
            <a:ext cx="6970868" cy="1385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1269128" y="5733256"/>
            <a:ext cx="6036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 smtClean="0"/>
              <a:t>Wie verhalten sich Anbieter und Verbraucher?</a:t>
            </a:r>
            <a:endParaRPr lang="de-DE" sz="2400" b="1" i="1" dirty="0"/>
          </a:p>
        </p:txBody>
      </p:sp>
      <p:grpSp>
        <p:nvGrpSpPr>
          <p:cNvPr id="59" name="Gruppieren 58"/>
          <p:cNvGrpSpPr/>
          <p:nvPr/>
        </p:nvGrpSpPr>
        <p:grpSpPr>
          <a:xfrm>
            <a:off x="5580112" y="1484784"/>
            <a:ext cx="2837303" cy="2204864"/>
            <a:chOff x="5551121" y="0"/>
            <a:chExt cx="2837303" cy="2204864"/>
          </a:xfrm>
        </p:grpSpPr>
        <p:sp>
          <p:nvSpPr>
            <p:cNvPr id="39" name="Rechteck 38"/>
            <p:cNvSpPr/>
            <p:nvPr/>
          </p:nvSpPr>
          <p:spPr>
            <a:xfrm>
              <a:off x="5551121" y="0"/>
              <a:ext cx="2837303" cy="220486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5868144" y="1844824"/>
              <a:ext cx="2177199" cy="33855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DE" sz="1600" b="1" dirty="0"/>
                <a:t>6</a:t>
              </a:r>
              <a:r>
                <a:rPr lang="de-DE" sz="1600" b="1" dirty="0" smtClean="0"/>
                <a:t>00 </a:t>
              </a:r>
              <a:r>
                <a:rPr lang="de-DE" sz="1600" b="1" dirty="0" err="1" smtClean="0"/>
                <a:t>TWh</a:t>
              </a:r>
              <a:r>
                <a:rPr lang="de-DE" sz="1600" b="1" dirty="0" smtClean="0"/>
                <a:t>  oder  12 </a:t>
              </a:r>
              <a:r>
                <a:rPr lang="de-DE" sz="1600" b="1" dirty="0" err="1" smtClean="0"/>
                <a:t>TWh</a:t>
              </a:r>
              <a:endParaRPr lang="de-DE" sz="1600" b="1" dirty="0"/>
            </a:p>
          </p:txBody>
        </p:sp>
        <p:sp>
          <p:nvSpPr>
            <p:cNvPr id="40" name="Rechteck 39"/>
            <p:cNvSpPr/>
            <p:nvPr/>
          </p:nvSpPr>
          <p:spPr>
            <a:xfrm>
              <a:off x="5959145" y="548680"/>
              <a:ext cx="2213255" cy="12868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Textfeld 50"/>
            <p:cNvSpPr txBox="1"/>
            <p:nvPr/>
          </p:nvSpPr>
          <p:spPr>
            <a:xfrm>
              <a:off x="5959145" y="512676"/>
              <a:ext cx="845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€/kWh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  <p:cxnSp>
          <p:nvCxnSpPr>
            <p:cNvPr id="52" name="Gerade Verbindung mit Pfeil 51"/>
            <p:cNvCxnSpPr/>
            <p:nvPr/>
          </p:nvCxnSpPr>
          <p:spPr>
            <a:xfrm flipV="1">
              <a:off x="6156176" y="836712"/>
              <a:ext cx="0" cy="576064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feld 52"/>
            <p:cNvSpPr txBox="1"/>
            <p:nvPr/>
          </p:nvSpPr>
          <p:spPr>
            <a:xfrm>
              <a:off x="5580112" y="980728"/>
              <a:ext cx="44595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/>
                <a:t>0,1</a:t>
              </a:r>
            </a:p>
            <a:p>
              <a:endParaRPr lang="de-DE" sz="2800" b="1" dirty="0"/>
            </a:p>
            <a:p>
              <a:r>
                <a:rPr lang="de-DE" sz="1600" b="1" dirty="0" smtClean="0"/>
                <a:t>0,0</a:t>
              </a:r>
              <a:endParaRPr lang="de-DE" sz="1600" b="1" dirty="0"/>
            </a:p>
          </p:txBody>
        </p:sp>
        <p:sp>
          <p:nvSpPr>
            <p:cNvPr id="54" name="Rechteck 53"/>
            <p:cNvSpPr/>
            <p:nvPr/>
          </p:nvSpPr>
          <p:spPr>
            <a:xfrm>
              <a:off x="7390356" y="1124744"/>
              <a:ext cx="422004" cy="71078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6" name="Gerade Verbindung 55"/>
            <p:cNvCxnSpPr/>
            <p:nvPr/>
          </p:nvCxnSpPr>
          <p:spPr>
            <a:xfrm>
              <a:off x="6026068" y="1818000"/>
              <a:ext cx="447322" cy="0"/>
            </a:xfrm>
            <a:prstGeom prst="line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feld 57"/>
            <p:cNvSpPr txBox="1"/>
            <p:nvPr/>
          </p:nvSpPr>
          <p:spPr>
            <a:xfrm>
              <a:off x="5767427" y="0"/>
              <a:ext cx="21246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i="1" dirty="0" smtClean="0"/>
                <a:t>Abschreibung für die Reserve: Wer </a:t>
              </a:r>
              <a:r>
                <a:rPr lang="de-DE" sz="1600" b="1" i="1" dirty="0"/>
                <a:t>zahlt </a:t>
              </a:r>
              <a:r>
                <a:rPr lang="de-DE" sz="1600" b="1" i="1" dirty="0" smtClean="0"/>
                <a:t>? </a:t>
              </a:r>
              <a:endParaRPr lang="de-DE" sz="16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3562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/>
              <a:t>Was ist tun?  ….und was nicht</a:t>
            </a:r>
            <a:endParaRPr lang="de-DE" sz="24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611560" y="1772816"/>
            <a:ext cx="5920852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i="1" dirty="0" smtClean="0"/>
              <a:t>Elektrolyse: Beispiel für einen flexiblen Stromkunden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i="1" dirty="0" smtClean="0"/>
              <a:t>Erdgas als Primärenergieträger für Strom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i="1" dirty="0" smtClean="0"/>
              <a:t>Preissignal in der Stromflaute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i="1" dirty="0" smtClean="0">
                <a:solidFill>
                  <a:srgbClr val="FF0000"/>
                </a:solidFill>
              </a:rPr>
              <a:t>Verhalten der Verbraucher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i="1" dirty="0" smtClean="0"/>
              <a:t>Methan klimaneutral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i="1" dirty="0" smtClean="0"/>
              <a:t>Elektrolyse: Beispiel für einen flexiblen Stromkunden </a:t>
            </a:r>
            <a:endParaRPr lang="de-DE" sz="2000" i="1" dirty="0"/>
          </a:p>
        </p:txBody>
      </p:sp>
    </p:spTree>
    <p:extLst>
      <p:ext uri="{BB962C8B-B14F-4D97-AF65-F5344CB8AC3E}">
        <p14:creationId xmlns:p14="http://schemas.microsoft.com/office/powerpoint/2010/main" val="404106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2730599" y="1916832"/>
            <a:ext cx="2849513" cy="36724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98876" cy="850106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/>
              <a:t>Stromangebot und Stromverbrauch in der Flaute von zwei Wochen</a:t>
            </a:r>
            <a:endParaRPr lang="de-DE" sz="24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467544" y="2316936"/>
            <a:ext cx="226305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de-DE" sz="2400" b="1" dirty="0" smtClean="0"/>
              <a:t>Wind</a:t>
            </a:r>
          </a:p>
          <a:p>
            <a:pPr algn="r">
              <a:lnSpc>
                <a:spcPct val="250000"/>
              </a:lnSpc>
            </a:pPr>
            <a:r>
              <a:rPr lang="de-DE" sz="2400" b="1" dirty="0" smtClean="0"/>
              <a:t>Photovoltaik</a:t>
            </a:r>
          </a:p>
          <a:p>
            <a:pPr algn="r"/>
            <a:endParaRPr lang="de-DE" dirty="0" smtClean="0"/>
          </a:p>
          <a:p>
            <a:pPr algn="r"/>
            <a:endParaRPr lang="de-DE" dirty="0" smtClean="0"/>
          </a:p>
          <a:p>
            <a:pPr algn="r"/>
            <a:r>
              <a:rPr lang="de-DE" dirty="0" smtClean="0"/>
              <a:t>Wasser</a:t>
            </a:r>
          </a:p>
          <a:p>
            <a:pPr algn="r"/>
            <a:r>
              <a:rPr lang="de-DE" dirty="0" smtClean="0"/>
              <a:t>Biomasse</a:t>
            </a:r>
          </a:p>
          <a:p>
            <a:pPr algn="r"/>
            <a:r>
              <a:rPr lang="de-DE" dirty="0" smtClean="0"/>
              <a:t>Geothermie</a:t>
            </a:r>
          </a:p>
          <a:p>
            <a:pPr algn="r"/>
            <a:r>
              <a:rPr lang="de-DE" dirty="0" smtClean="0"/>
              <a:t>Europäischer Verbund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2802607" y="1988840"/>
            <a:ext cx="720080" cy="26642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802607" y="4653136"/>
            <a:ext cx="720080" cy="9361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2" name="Gruppieren 21"/>
          <p:cNvGrpSpPr/>
          <p:nvPr/>
        </p:nvGrpSpPr>
        <p:grpSpPr>
          <a:xfrm>
            <a:off x="3738711" y="4221088"/>
            <a:ext cx="720080" cy="1368152"/>
            <a:chOff x="4067944" y="4221088"/>
            <a:chExt cx="720080" cy="1368152"/>
          </a:xfrm>
        </p:grpSpPr>
        <p:sp>
          <p:nvSpPr>
            <p:cNvPr id="6" name="Rechteck 5"/>
            <p:cNvSpPr/>
            <p:nvPr/>
          </p:nvSpPr>
          <p:spPr>
            <a:xfrm>
              <a:off x="4067944" y="4221088"/>
              <a:ext cx="720080" cy="4320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/>
            <p:cNvSpPr/>
            <p:nvPr/>
          </p:nvSpPr>
          <p:spPr>
            <a:xfrm>
              <a:off x="4067944" y="4653136"/>
              <a:ext cx="720080" cy="93610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2832701" y="1979548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100%</a:t>
            </a:r>
            <a:endParaRPr lang="de-DE" b="1" dirty="0"/>
          </a:p>
        </p:txBody>
      </p:sp>
      <p:grpSp>
        <p:nvGrpSpPr>
          <p:cNvPr id="30" name="Gruppieren 29"/>
          <p:cNvGrpSpPr/>
          <p:nvPr/>
        </p:nvGrpSpPr>
        <p:grpSpPr>
          <a:xfrm>
            <a:off x="3954735" y="4139788"/>
            <a:ext cx="720080" cy="1449452"/>
            <a:chOff x="5940152" y="4139788"/>
            <a:chExt cx="720080" cy="1449452"/>
          </a:xfrm>
        </p:grpSpPr>
        <p:sp>
          <p:nvSpPr>
            <p:cNvPr id="8" name="Rechteck 7"/>
            <p:cNvSpPr/>
            <p:nvPr/>
          </p:nvSpPr>
          <p:spPr>
            <a:xfrm>
              <a:off x="5940152" y="4149080"/>
              <a:ext cx="720080" cy="4320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5940152" y="4581128"/>
              <a:ext cx="720080" cy="100811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6012160" y="4139788"/>
              <a:ext cx="583814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b="1" dirty="0" smtClean="0"/>
                <a:t>40%</a:t>
              </a:r>
              <a:endParaRPr lang="de-DE" b="1" dirty="0"/>
            </a:p>
          </p:txBody>
        </p:sp>
      </p:grpSp>
      <p:grpSp>
        <p:nvGrpSpPr>
          <p:cNvPr id="32" name="Gruppieren 31"/>
          <p:cNvGrpSpPr/>
          <p:nvPr/>
        </p:nvGrpSpPr>
        <p:grpSpPr>
          <a:xfrm>
            <a:off x="4192607" y="1979548"/>
            <a:ext cx="811441" cy="3609692"/>
            <a:chOff x="4048591" y="1979548"/>
            <a:chExt cx="811441" cy="3609692"/>
          </a:xfrm>
        </p:grpSpPr>
        <p:sp>
          <p:nvSpPr>
            <p:cNvPr id="10" name="Rechteck 9"/>
            <p:cNvSpPr/>
            <p:nvPr/>
          </p:nvSpPr>
          <p:spPr>
            <a:xfrm>
              <a:off x="4120599" y="4149080"/>
              <a:ext cx="720080" cy="4320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4120599" y="4581128"/>
              <a:ext cx="720080" cy="100811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4120599" y="1988840"/>
              <a:ext cx="720080" cy="21602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4048591" y="1979548"/>
              <a:ext cx="811441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b="1" dirty="0" smtClean="0"/>
                <a:t>100%?</a:t>
              </a:r>
              <a:endParaRPr lang="de-DE" b="1" dirty="0"/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4219740" y="1340768"/>
            <a:ext cx="1360372" cy="4248472"/>
            <a:chOff x="4435764" y="1340768"/>
            <a:chExt cx="1360372" cy="4248472"/>
          </a:xfrm>
        </p:grpSpPr>
        <p:sp>
          <p:nvSpPr>
            <p:cNvPr id="13" name="Rechteck 12"/>
            <p:cNvSpPr/>
            <p:nvPr/>
          </p:nvSpPr>
          <p:spPr>
            <a:xfrm>
              <a:off x="4795804" y="4149080"/>
              <a:ext cx="720080" cy="4320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4795804" y="4581128"/>
              <a:ext cx="720080" cy="100811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4795804" y="2316936"/>
              <a:ext cx="720080" cy="1832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4435764" y="1340768"/>
              <a:ext cx="1360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i="1" dirty="0" smtClean="0"/>
                <a:t>Verbraucher</a:t>
              </a:r>
              <a:endParaRPr lang="de-DE" b="1" i="1" dirty="0"/>
            </a:p>
          </p:txBody>
        </p:sp>
        <p:sp>
          <p:nvSpPr>
            <p:cNvPr id="20" name="Pfeil nach unten 19"/>
            <p:cNvSpPr/>
            <p:nvPr/>
          </p:nvSpPr>
          <p:spPr>
            <a:xfrm>
              <a:off x="4939820" y="1988840"/>
              <a:ext cx="360040" cy="288032"/>
            </a:xfrm>
            <a:prstGeom prst="down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6" name="Pfeil nach oben und unten 25"/>
          <p:cNvSpPr/>
          <p:nvPr/>
        </p:nvSpPr>
        <p:spPr>
          <a:xfrm>
            <a:off x="5796136" y="2316936"/>
            <a:ext cx="216024" cy="1822852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6012160" y="2924944"/>
            <a:ext cx="998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10 </a:t>
            </a:r>
            <a:r>
              <a:rPr lang="de-DE" sz="2000" b="1" dirty="0" err="1" smtClean="0"/>
              <a:t>TWh</a:t>
            </a:r>
            <a:endParaRPr lang="de-DE" sz="2000" b="1" dirty="0"/>
          </a:p>
        </p:txBody>
      </p:sp>
      <p:sp>
        <p:nvSpPr>
          <p:cNvPr id="28" name="Textfeld 27"/>
          <p:cNvSpPr txBox="1"/>
          <p:nvPr/>
        </p:nvSpPr>
        <p:spPr>
          <a:xfrm>
            <a:off x="3635896" y="5589240"/>
            <a:ext cx="1287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smtClean="0"/>
              <a:t>2 Wochen Flaute</a:t>
            </a:r>
            <a:endParaRPr lang="de-DE" i="1" dirty="0"/>
          </a:p>
        </p:txBody>
      </p:sp>
      <p:sp>
        <p:nvSpPr>
          <p:cNvPr id="33" name="Textfeld 32"/>
          <p:cNvSpPr txBox="1"/>
          <p:nvPr/>
        </p:nvSpPr>
        <p:spPr>
          <a:xfrm>
            <a:off x="5775427" y="4211796"/>
            <a:ext cx="3053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Europäischer Verbund reagiert</a:t>
            </a:r>
            <a:endParaRPr lang="de-DE" dirty="0"/>
          </a:p>
        </p:txBody>
      </p:sp>
      <p:sp>
        <p:nvSpPr>
          <p:cNvPr id="34" name="Textfeld 33"/>
          <p:cNvSpPr txBox="1"/>
          <p:nvPr/>
        </p:nvSpPr>
        <p:spPr>
          <a:xfrm>
            <a:off x="5796136" y="4581128"/>
            <a:ext cx="239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Gasturbinen greifen ein</a:t>
            </a:r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5796136" y="4931876"/>
            <a:ext cx="304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Smart </a:t>
            </a:r>
            <a:r>
              <a:rPr lang="de-DE" dirty="0" err="1" smtClean="0"/>
              <a:t>Grid</a:t>
            </a:r>
            <a:r>
              <a:rPr lang="de-DE" dirty="0" smtClean="0"/>
              <a:t> sendet Preissignale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097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2730599" y="1916832"/>
            <a:ext cx="2849513" cy="36724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winkliges Dreieck 24"/>
          <p:cNvSpPr/>
          <p:nvPr/>
        </p:nvSpPr>
        <p:spPr>
          <a:xfrm>
            <a:off x="5436096" y="1525434"/>
            <a:ext cx="720080" cy="463406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850106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/>
              <a:t>Stromangebot und Stromverbrauch in der Flaute von zwei Wochen …und danach</a:t>
            </a:r>
            <a:endParaRPr lang="de-DE" sz="24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467544" y="2316936"/>
            <a:ext cx="226305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de-DE" sz="2400" b="1" dirty="0" smtClean="0"/>
              <a:t>Wind</a:t>
            </a:r>
          </a:p>
          <a:p>
            <a:pPr algn="r">
              <a:lnSpc>
                <a:spcPct val="250000"/>
              </a:lnSpc>
            </a:pPr>
            <a:r>
              <a:rPr lang="de-DE" sz="2400" b="1" dirty="0" smtClean="0"/>
              <a:t>Photovoltaik</a:t>
            </a:r>
          </a:p>
          <a:p>
            <a:pPr algn="r"/>
            <a:endParaRPr lang="de-DE" dirty="0" smtClean="0"/>
          </a:p>
          <a:p>
            <a:pPr algn="r"/>
            <a:endParaRPr lang="de-DE" dirty="0" smtClean="0"/>
          </a:p>
          <a:p>
            <a:pPr algn="r"/>
            <a:r>
              <a:rPr lang="de-DE" dirty="0" smtClean="0"/>
              <a:t>Wasser</a:t>
            </a:r>
          </a:p>
          <a:p>
            <a:pPr algn="r"/>
            <a:r>
              <a:rPr lang="de-DE" dirty="0" smtClean="0"/>
              <a:t>Biomasse</a:t>
            </a:r>
          </a:p>
          <a:p>
            <a:pPr algn="r"/>
            <a:r>
              <a:rPr lang="de-DE" dirty="0" smtClean="0"/>
              <a:t>Geothermie</a:t>
            </a:r>
          </a:p>
          <a:p>
            <a:pPr algn="r"/>
            <a:r>
              <a:rPr lang="de-DE" dirty="0" smtClean="0"/>
              <a:t>Europäischer Verbund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2802607" y="1988840"/>
            <a:ext cx="720080" cy="26642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802607" y="4653136"/>
            <a:ext cx="720080" cy="9361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2" name="Gruppieren 21"/>
          <p:cNvGrpSpPr/>
          <p:nvPr/>
        </p:nvGrpSpPr>
        <p:grpSpPr>
          <a:xfrm>
            <a:off x="3738711" y="4221088"/>
            <a:ext cx="720080" cy="1368152"/>
            <a:chOff x="4067944" y="4221088"/>
            <a:chExt cx="720080" cy="1368152"/>
          </a:xfrm>
        </p:grpSpPr>
        <p:sp>
          <p:nvSpPr>
            <p:cNvPr id="6" name="Rechteck 5"/>
            <p:cNvSpPr/>
            <p:nvPr/>
          </p:nvSpPr>
          <p:spPr>
            <a:xfrm>
              <a:off x="4067944" y="4221088"/>
              <a:ext cx="720080" cy="4320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/>
            <p:cNvSpPr/>
            <p:nvPr/>
          </p:nvSpPr>
          <p:spPr>
            <a:xfrm>
              <a:off x="4067944" y="4653136"/>
              <a:ext cx="720080" cy="93610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2832701" y="1979548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100%</a:t>
            </a:r>
            <a:endParaRPr lang="de-DE" b="1" dirty="0"/>
          </a:p>
        </p:txBody>
      </p:sp>
      <p:grpSp>
        <p:nvGrpSpPr>
          <p:cNvPr id="30" name="Gruppieren 29"/>
          <p:cNvGrpSpPr/>
          <p:nvPr/>
        </p:nvGrpSpPr>
        <p:grpSpPr>
          <a:xfrm>
            <a:off x="3954735" y="4139788"/>
            <a:ext cx="720080" cy="1449452"/>
            <a:chOff x="5940152" y="4139788"/>
            <a:chExt cx="720080" cy="1449452"/>
          </a:xfrm>
        </p:grpSpPr>
        <p:sp>
          <p:nvSpPr>
            <p:cNvPr id="8" name="Rechteck 7"/>
            <p:cNvSpPr/>
            <p:nvPr/>
          </p:nvSpPr>
          <p:spPr>
            <a:xfrm>
              <a:off x="5940152" y="4149080"/>
              <a:ext cx="720080" cy="4320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5940152" y="4581128"/>
              <a:ext cx="720080" cy="100811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6012160" y="4139788"/>
              <a:ext cx="583814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b="1" dirty="0" smtClean="0"/>
                <a:t>40%</a:t>
              </a:r>
              <a:endParaRPr lang="de-DE" b="1" dirty="0"/>
            </a:p>
          </p:txBody>
        </p:sp>
      </p:grpSp>
      <p:grpSp>
        <p:nvGrpSpPr>
          <p:cNvPr id="32" name="Gruppieren 31"/>
          <p:cNvGrpSpPr/>
          <p:nvPr/>
        </p:nvGrpSpPr>
        <p:grpSpPr>
          <a:xfrm>
            <a:off x="4192607" y="1979548"/>
            <a:ext cx="811441" cy="3609692"/>
            <a:chOff x="4048591" y="1979548"/>
            <a:chExt cx="811441" cy="3609692"/>
          </a:xfrm>
        </p:grpSpPr>
        <p:sp>
          <p:nvSpPr>
            <p:cNvPr id="10" name="Rechteck 9"/>
            <p:cNvSpPr/>
            <p:nvPr/>
          </p:nvSpPr>
          <p:spPr>
            <a:xfrm>
              <a:off x="4120599" y="4149080"/>
              <a:ext cx="720080" cy="4320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4120599" y="4581128"/>
              <a:ext cx="720080" cy="100811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4120599" y="1988840"/>
              <a:ext cx="720080" cy="21602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4048591" y="1979548"/>
              <a:ext cx="811441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b="1" dirty="0" smtClean="0"/>
                <a:t>100%?</a:t>
              </a:r>
              <a:endParaRPr lang="de-DE" b="1" dirty="0"/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4219740" y="1340768"/>
            <a:ext cx="1360372" cy="4248472"/>
            <a:chOff x="4435764" y="1340768"/>
            <a:chExt cx="1360372" cy="4248472"/>
          </a:xfrm>
        </p:grpSpPr>
        <p:sp>
          <p:nvSpPr>
            <p:cNvPr id="13" name="Rechteck 12"/>
            <p:cNvSpPr/>
            <p:nvPr/>
          </p:nvSpPr>
          <p:spPr>
            <a:xfrm>
              <a:off x="4795804" y="4149080"/>
              <a:ext cx="720080" cy="4320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4795804" y="4581128"/>
              <a:ext cx="720080" cy="100811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4795804" y="2316936"/>
              <a:ext cx="720080" cy="1832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4435764" y="1340768"/>
              <a:ext cx="1360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i="1" dirty="0" smtClean="0"/>
                <a:t>Verbraucher</a:t>
              </a:r>
              <a:endParaRPr lang="de-DE" b="1" i="1" dirty="0"/>
            </a:p>
          </p:txBody>
        </p:sp>
        <p:sp>
          <p:nvSpPr>
            <p:cNvPr id="20" name="Pfeil nach unten 19"/>
            <p:cNvSpPr/>
            <p:nvPr/>
          </p:nvSpPr>
          <p:spPr>
            <a:xfrm>
              <a:off x="4939820" y="1988840"/>
              <a:ext cx="360040" cy="288032"/>
            </a:xfrm>
            <a:prstGeom prst="down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8" name="Textfeld 27"/>
          <p:cNvSpPr txBox="1"/>
          <p:nvPr/>
        </p:nvSpPr>
        <p:spPr>
          <a:xfrm>
            <a:off x="3635896" y="5589240"/>
            <a:ext cx="1287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smtClean="0"/>
              <a:t>2 Wochen Flaute</a:t>
            </a:r>
            <a:endParaRPr lang="de-DE" i="1" dirty="0"/>
          </a:p>
        </p:txBody>
      </p:sp>
      <p:sp>
        <p:nvSpPr>
          <p:cNvPr id="36" name="Rechteck 35"/>
          <p:cNvSpPr/>
          <p:nvPr/>
        </p:nvSpPr>
        <p:spPr>
          <a:xfrm>
            <a:off x="5436096" y="1988840"/>
            <a:ext cx="720080" cy="26642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/>
          <p:cNvSpPr/>
          <p:nvPr/>
        </p:nvSpPr>
        <p:spPr>
          <a:xfrm>
            <a:off x="5436096" y="4653136"/>
            <a:ext cx="720080" cy="9361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feld 37"/>
          <p:cNvSpPr txBox="1"/>
          <p:nvPr/>
        </p:nvSpPr>
        <p:spPr>
          <a:xfrm>
            <a:off x="5364088" y="558924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smtClean="0"/>
              <a:t>die Wochen danach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129047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/>
        </p:nvSpPr>
        <p:spPr>
          <a:xfrm>
            <a:off x="611560" y="1412776"/>
            <a:ext cx="5256584" cy="38318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/>
              <a:t>Stromsparmodus in der Stromflaute</a:t>
            </a:r>
            <a:endParaRPr lang="de-DE" sz="24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611560" y="1412776"/>
            <a:ext cx="2609689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i="1" dirty="0" smtClean="0"/>
              <a:t>Waschmaschine</a:t>
            </a:r>
          </a:p>
          <a:p>
            <a:pPr>
              <a:lnSpc>
                <a:spcPct val="150000"/>
              </a:lnSpc>
            </a:pPr>
            <a:r>
              <a:rPr lang="de-DE" i="1" dirty="0" smtClean="0"/>
              <a:t>Bügeleisen</a:t>
            </a:r>
          </a:p>
          <a:p>
            <a:pPr>
              <a:lnSpc>
                <a:spcPct val="150000"/>
              </a:lnSpc>
            </a:pPr>
            <a:r>
              <a:rPr lang="de-DE" i="1" dirty="0" smtClean="0"/>
              <a:t>Weihnachtsgebäck</a:t>
            </a:r>
          </a:p>
          <a:p>
            <a:pPr>
              <a:lnSpc>
                <a:spcPct val="150000"/>
              </a:lnSpc>
            </a:pPr>
            <a:r>
              <a:rPr lang="de-DE" i="1" dirty="0" smtClean="0"/>
              <a:t>Schaufensterbeleuchtung</a:t>
            </a:r>
          </a:p>
          <a:p>
            <a:pPr>
              <a:lnSpc>
                <a:spcPct val="150000"/>
              </a:lnSpc>
            </a:pPr>
            <a:r>
              <a:rPr lang="de-DE" i="1" dirty="0" smtClean="0"/>
              <a:t>Weihnachtsbeleuchtung</a:t>
            </a:r>
          </a:p>
          <a:p>
            <a:pPr>
              <a:lnSpc>
                <a:spcPct val="150000"/>
              </a:lnSpc>
            </a:pPr>
            <a:r>
              <a:rPr lang="de-DE" b="1" dirty="0" smtClean="0"/>
              <a:t>Produktion 1</a:t>
            </a:r>
          </a:p>
          <a:p>
            <a:pPr>
              <a:lnSpc>
                <a:spcPct val="150000"/>
              </a:lnSpc>
            </a:pPr>
            <a:r>
              <a:rPr lang="de-DE" b="1" dirty="0" smtClean="0"/>
              <a:t>Produktion 2</a:t>
            </a:r>
          </a:p>
          <a:p>
            <a:pPr>
              <a:lnSpc>
                <a:spcPct val="150000"/>
              </a:lnSpc>
            </a:pPr>
            <a:r>
              <a:rPr lang="de-DE" b="1" dirty="0" smtClean="0"/>
              <a:t>Produktion 3</a:t>
            </a:r>
          </a:p>
          <a:p>
            <a:pPr>
              <a:lnSpc>
                <a:spcPct val="150000"/>
              </a:lnSpc>
            </a:pPr>
            <a:r>
              <a:rPr lang="de-DE" b="1" dirty="0" smtClean="0"/>
              <a:t>Produktion 4</a:t>
            </a:r>
            <a:endParaRPr lang="de-DE" b="1" dirty="0"/>
          </a:p>
        </p:txBody>
      </p:sp>
      <p:sp>
        <p:nvSpPr>
          <p:cNvPr id="3" name="Pfeil nach unten 2"/>
          <p:cNvSpPr/>
          <p:nvPr/>
        </p:nvSpPr>
        <p:spPr>
          <a:xfrm>
            <a:off x="3491880" y="1515644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unten 6"/>
          <p:cNvSpPr/>
          <p:nvPr/>
        </p:nvSpPr>
        <p:spPr>
          <a:xfrm>
            <a:off x="3491880" y="1957979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unten 7"/>
          <p:cNvSpPr/>
          <p:nvPr/>
        </p:nvSpPr>
        <p:spPr>
          <a:xfrm>
            <a:off x="3491880" y="3573016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unten 8"/>
          <p:cNvSpPr/>
          <p:nvPr/>
        </p:nvSpPr>
        <p:spPr>
          <a:xfrm>
            <a:off x="3491880" y="2770641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unten 9"/>
          <p:cNvSpPr/>
          <p:nvPr/>
        </p:nvSpPr>
        <p:spPr>
          <a:xfrm>
            <a:off x="3491880" y="4365104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3527884" y="240031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3527884" y="399477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3527884" y="32129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unten 19"/>
          <p:cNvSpPr/>
          <p:nvPr/>
        </p:nvSpPr>
        <p:spPr>
          <a:xfrm>
            <a:off x="755576" y="5445224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755576" y="580526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1085197" y="5394702"/>
            <a:ext cx="2406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Stromverbrauch reduziert                </a:t>
            </a:r>
            <a:endParaRPr lang="de-DE" sz="1600" dirty="0"/>
          </a:p>
        </p:txBody>
      </p:sp>
      <p:sp>
        <p:nvSpPr>
          <p:cNvPr id="25" name="Textfeld 24"/>
          <p:cNvSpPr txBox="1"/>
          <p:nvPr/>
        </p:nvSpPr>
        <p:spPr>
          <a:xfrm>
            <a:off x="1081661" y="5754742"/>
            <a:ext cx="1906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Stromverbrauch Null</a:t>
            </a:r>
            <a:endParaRPr lang="de-DE" sz="1600" dirty="0"/>
          </a:p>
        </p:txBody>
      </p:sp>
      <p:sp>
        <p:nvSpPr>
          <p:cNvPr id="28" name="Pfeil nach unten 27"/>
          <p:cNvSpPr/>
          <p:nvPr/>
        </p:nvSpPr>
        <p:spPr>
          <a:xfrm>
            <a:off x="3491880" y="4797152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082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/>
        </p:nvSpPr>
        <p:spPr>
          <a:xfrm>
            <a:off x="611560" y="1412776"/>
            <a:ext cx="5256584" cy="38318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/>
              <a:t>Stromsparmodus in der Stromflaute – und danach</a:t>
            </a:r>
            <a:endParaRPr lang="de-DE" sz="24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611560" y="1412776"/>
            <a:ext cx="2609689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i="1" dirty="0" smtClean="0"/>
              <a:t>Waschmaschine</a:t>
            </a:r>
          </a:p>
          <a:p>
            <a:pPr>
              <a:lnSpc>
                <a:spcPct val="150000"/>
              </a:lnSpc>
            </a:pPr>
            <a:r>
              <a:rPr lang="de-DE" i="1" dirty="0" smtClean="0"/>
              <a:t>Bügeleisen</a:t>
            </a:r>
          </a:p>
          <a:p>
            <a:pPr>
              <a:lnSpc>
                <a:spcPct val="150000"/>
              </a:lnSpc>
            </a:pPr>
            <a:r>
              <a:rPr lang="de-DE" i="1" dirty="0" smtClean="0"/>
              <a:t>Weihnachtsgebäck</a:t>
            </a:r>
          </a:p>
          <a:p>
            <a:pPr>
              <a:lnSpc>
                <a:spcPct val="150000"/>
              </a:lnSpc>
            </a:pPr>
            <a:r>
              <a:rPr lang="de-DE" i="1" dirty="0" smtClean="0"/>
              <a:t>Schaufensterbeleuchtung</a:t>
            </a:r>
          </a:p>
          <a:p>
            <a:pPr>
              <a:lnSpc>
                <a:spcPct val="150000"/>
              </a:lnSpc>
            </a:pPr>
            <a:r>
              <a:rPr lang="de-DE" i="1" dirty="0" smtClean="0"/>
              <a:t>Weihnachtsbeleuchtung</a:t>
            </a:r>
          </a:p>
          <a:p>
            <a:pPr>
              <a:lnSpc>
                <a:spcPct val="150000"/>
              </a:lnSpc>
            </a:pPr>
            <a:r>
              <a:rPr lang="de-DE" b="1" dirty="0" smtClean="0"/>
              <a:t>Produktion 1</a:t>
            </a:r>
          </a:p>
          <a:p>
            <a:pPr>
              <a:lnSpc>
                <a:spcPct val="150000"/>
              </a:lnSpc>
            </a:pPr>
            <a:r>
              <a:rPr lang="de-DE" b="1" dirty="0" smtClean="0"/>
              <a:t>Produktion 2</a:t>
            </a:r>
          </a:p>
          <a:p>
            <a:pPr>
              <a:lnSpc>
                <a:spcPct val="150000"/>
              </a:lnSpc>
            </a:pPr>
            <a:r>
              <a:rPr lang="de-DE" b="1" dirty="0" smtClean="0"/>
              <a:t>Produktion 3</a:t>
            </a:r>
          </a:p>
          <a:p>
            <a:pPr>
              <a:lnSpc>
                <a:spcPct val="150000"/>
              </a:lnSpc>
            </a:pPr>
            <a:r>
              <a:rPr lang="de-DE" b="1" dirty="0" smtClean="0"/>
              <a:t>Produktion 4</a:t>
            </a:r>
            <a:endParaRPr lang="de-DE" b="1" dirty="0"/>
          </a:p>
        </p:txBody>
      </p:sp>
      <p:sp>
        <p:nvSpPr>
          <p:cNvPr id="3" name="Pfeil nach unten 2"/>
          <p:cNvSpPr/>
          <p:nvPr/>
        </p:nvSpPr>
        <p:spPr>
          <a:xfrm>
            <a:off x="3491880" y="1515644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unten 5"/>
          <p:cNvSpPr/>
          <p:nvPr/>
        </p:nvSpPr>
        <p:spPr>
          <a:xfrm flipV="1">
            <a:off x="4511611" y="1484784"/>
            <a:ext cx="364588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unten 6"/>
          <p:cNvSpPr/>
          <p:nvPr/>
        </p:nvSpPr>
        <p:spPr>
          <a:xfrm>
            <a:off x="3491880" y="1957979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unten 7"/>
          <p:cNvSpPr/>
          <p:nvPr/>
        </p:nvSpPr>
        <p:spPr>
          <a:xfrm>
            <a:off x="3491880" y="3573016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unten 8"/>
          <p:cNvSpPr/>
          <p:nvPr/>
        </p:nvSpPr>
        <p:spPr>
          <a:xfrm>
            <a:off x="3491880" y="2770641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unten 9"/>
          <p:cNvSpPr/>
          <p:nvPr/>
        </p:nvSpPr>
        <p:spPr>
          <a:xfrm>
            <a:off x="3491880" y="4365104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3527884" y="240031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3527884" y="399477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3527884" y="32129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unten 12"/>
          <p:cNvSpPr/>
          <p:nvPr/>
        </p:nvSpPr>
        <p:spPr>
          <a:xfrm flipV="1">
            <a:off x="4499992" y="1863449"/>
            <a:ext cx="364588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unten 13"/>
          <p:cNvSpPr/>
          <p:nvPr/>
        </p:nvSpPr>
        <p:spPr>
          <a:xfrm flipV="1">
            <a:off x="4495444" y="2242114"/>
            <a:ext cx="364588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unten 14"/>
          <p:cNvSpPr/>
          <p:nvPr/>
        </p:nvSpPr>
        <p:spPr>
          <a:xfrm flipV="1">
            <a:off x="4495444" y="3573016"/>
            <a:ext cx="364588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unten 15"/>
          <p:cNvSpPr/>
          <p:nvPr/>
        </p:nvSpPr>
        <p:spPr>
          <a:xfrm flipV="1">
            <a:off x="4499992" y="3966786"/>
            <a:ext cx="364588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unten 16"/>
          <p:cNvSpPr/>
          <p:nvPr/>
        </p:nvSpPr>
        <p:spPr>
          <a:xfrm rot="5400000" flipV="1">
            <a:off x="4518323" y="4766825"/>
            <a:ext cx="36458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unten 17"/>
          <p:cNvSpPr/>
          <p:nvPr/>
        </p:nvSpPr>
        <p:spPr>
          <a:xfrm rot="5400000" flipV="1">
            <a:off x="4533722" y="2731065"/>
            <a:ext cx="36458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unten 18"/>
          <p:cNvSpPr/>
          <p:nvPr/>
        </p:nvSpPr>
        <p:spPr>
          <a:xfrm rot="5400000" flipV="1">
            <a:off x="4533722" y="3186286"/>
            <a:ext cx="36458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unten 19"/>
          <p:cNvSpPr/>
          <p:nvPr/>
        </p:nvSpPr>
        <p:spPr>
          <a:xfrm>
            <a:off x="755576" y="5445224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755576" y="580526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 nach unten 21"/>
          <p:cNvSpPr/>
          <p:nvPr/>
        </p:nvSpPr>
        <p:spPr>
          <a:xfrm rot="5400000" flipV="1">
            <a:off x="3813642" y="5406946"/>
            <a:ext cx="36458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 nach unten 22"/>
          <p:cNvSpPr/>
          <p:nvPr/>
        </p:nvSpPr>
        <p:spPr>
          <a:xfrm flipV="1">
            <a:off x="3775364" y="5733256"/>
            <a:ext cx="364588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1085197" y="5394702"/>
            <a:ext cx="2406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Stromverbrauch reduziert                </a:t>
            </a:r>
            <a:endParaRPr lang="de-DE" sz="1600" dirty="0"/>
          </a:p>
        </p:txBody>
      </p:sp>
      <p:sp>
        <p:nvSpPr>
          <p:cNvPr id="25" name="Textfeld 24"/>
          <p:cNvSpPr txBox="1"/>
          <p:nvPr/>
        </p:nvSpPr>
        <p:spPr>
          <a:xfrm>
            <a:off x="1081661" y="5754742"/>
            <a:ext cx="1906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Stromverbrauch Null</a:t>
            </a:r>
            <a:endParaRPr lang="de-DE" sz="1600" dirty="0"/>
          </a:p>
        </p:txBody>
      </p:sp>
      <p:sp>
        <p:nvSpPr>
          <p:cNvPr id="26" name="Textfeld 25"/>
          <p:cNvSpPr txBox="1"/>
          <p:nvPr/>
        </p:nvSpPr>
        <p:spPr>
          <a:xfrm>
            <a:off x="4277403" y="5373216"/>
            <a:ext cx="225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Stromverbrauch</a:t>
            </a:r>
            <a:r>
              <a:rPr lang="de-DE" dirty="0" smtClean="0"/>
              <a:t> </a:t>
            </a:r>
            <a:r>
              <a:rPr lang="de-DE" sz="1600" dirty="0" smtClean="0"/>
              <a:t>normal</a:t>
            </a:r>
            <a:endParaRPr lang="de-DE" sz="1600" dirty="0"/>
          </a:p>
        </p:txBody>
      </p:sp>
      <p:sp>
        <p:nvSpPr>
          <p:cNvPr id="27" name="Textfeld 26"/>
          <p:cNvSpPr txBox="1"/>
          <p:nvPr/>
        </p:nvSpPr>
        <p:spPr>
          <a:xfrm>
            <a:off x="4277403" y="5723964"/>
            <a:ext cx="2215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Stromverbrauch</a:t>
            </a:r>
            <a:r>
              <a:rPr lang="de-DE" dirty="0" smtClean="0"/>
              <a:t> </a:t>
            </a:r>
            <a:r>
              <a:rPr lang="de-DE" sz="1600" dirty="0" smtClean="0"/>
              <a:t>erhöht</a:t>
            </a:r>
            <a:endParaRPr lang="de-DE" sz="1600" dirty="0"/>
          </a:p>
        </p:txBody>
      </p:sp>
      <p:sp>
        <p:nvSpPr>
          <p:cNvPr id="28" name="Pfeil nach unten 27"/>
          <p:cNvSpPr/>
          <p:nvPr/>
        </p:nvSpPr>
        <p:spPr>
          <a:xfrm>
            <a:off x="3491880" y="4797152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Pfeil nach unten 28"/>
          <p:cNvSpPr/>
          <p:nvPr/>
        </p:nvSpPr>
        <p:spPr>
          <a:xfrm rot="3286409" flipV="1">
            <a:off x="4540490" y="4349146"/>
            <a:ext cx="364588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5076056" y="3966786"/>
            <a:ext cx="2987293" cy="3385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600" i="1" dirty="0" smtClean="0"/>
              <a:t>Produktion wird rasch nachgeholt</a:t>
            </a:r>
            <a:endParaRPr lang="de-DE" sz="1600" i="1" dirty="0"/>
          </a:p>
        </p:txBody>
      </p:sp>
      <p:sp>
        <p:nvSpPr>
          <p:cNvPr id="31" name="Textfeld 30"/>
          <p:cNvSpPr txBox="1"/>
          <p:nvPr/>
        </p:nvSpPr>
        <p:spPr>
          <a:xfrm>
            <a:off x="5086110" y="4746630"/>
            <a:ext cx="3374322" cy="3385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600" i="1" dirty="0" smtClean="0"/>
              <a:t>Produktion „atmet“ über großes Lager</a:t>
            </a:r>
            <a:endParaRPr lang="de-DE" sz="1600" i="1" dirty="0"/>
          </a:p>
        </p:txBody>
      </p:sp>
      <p:sp>
        <p:nvSpPr>
          <p:cNvPr id="32" name="Textfeld 31"/>
          <p:cNvSpPr txBox="1"/>
          <p:nvPr/>
        </p:nvSpPr>
        <p:spPr>
          <a:xfrm>
            <a:off x="5081356" y="4347995"/>
            <a:ext cx="2731004" cy="3385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1600" i="1"/>
            </a:lvl1pPr>
          </a:lstStyle>
          <a:p>
            <a:r>
              <a:rPr lang="de-DE" dirty="0"/>
              <a:t>Produktionskapazität begrenzt</a:t>
            </a:r>
          </a:p>
        </p:txBody>
      </p:sp>
    </p:spTree>
    <p:extLst>
      <p:ext uri="{BB962C8B-B14F-4D97-AF65-F5344CB8AC3E}">
        <p14:creationId xmlns:p14="http://schemas.microsoft.com/office/powerpoint/2010/main" val="30163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/>
        </p:nvSpPr>
        <p:spPr>
          <a:xfrm>
            <a:off x="611560" y="1412776"/>
            <a:ext cx="5256584" cy="38318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/>
              <a:t>Stromsparmodus in der Stromflaute – und danach</a:t>
            </a:r>
            <a:endParaRPr lang="de-DE" sz="24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611560" y="1412776"/>
            <a:ext cx="2544607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i="1" dirty="0" smtClean="0"/>
              <a:t>Waschmaschine</a:t>
            </a:r>
          </a:p>
          <a:p>
            <a:pPr>
              <a:lnSpc>
                <a:spcPct val="150000"/>
              </a:lnSpc>
            </a:pPr>
            <a:r>
              <a:rPr lang="de-DE" i="1" dirty="0" smtClean="0"/>
              <a:t>Bügeleisen</a:t>
            </a:r>
          </a:p>
          <a:p>
            <a:pPr>
              <a:lnSpc>
                <a:spcPct val="150000"/>
              </a:lnSpc>
            </a:pPr>
            <a:r>
              <a:rPr lang="de-DE" i="1" dirty="0" smtClean="0"/>
              <a:t>Weihnachtsgebäck</a:t>
            </a:r>
          </a:p>
          <a:p>
            <a:pPr>
              <a:lnSpc>
                <a:spcPct val="150000"/>
              </a:lnSpc>
            </a:pPr>
            <a:r>
              <a:rPr lang="de-DE" i="1" dirty="0" smtClean="0"/>
              <a:t>Schaufensterbeleuchtung</a:t>
            </a:r>
          </a:p>
          <a:p>
            <a:pPr>
              <a:lnSpc>
                <a:spcPct val="150000"/>
              </a:lnSpc>
            </a:pPr>
            <a:r>
              <a:rPr lang="de-DE" i="1" dirty="0" smtClean="0"/>
              <a:t>Weihnachtsbeleuchtung</a:t>
            </a:r>
          </a:p>
          <a:p>
            <a:pPr>
              <a:lnSpc>
                <a:spcPct val="150000"/>
              </a:lnSpc>
            </a:pPr>
            <a:r>
              <a:rPr lang="de-DE" b="1" dirty="0" smtClean="0"/>
              <a:t>Produktion 1</a:t>
            </a:r>
          </a:p>
          <a:p>
            <a:pPr>
              <a:lnSpc>
                <a:spcPct val="150000"/>
              </a:lnSpc>
            </a:pPr>
            <a:r>
              <a:rPr lang="de-DE" b="1" dirty="0" smtClean="0"/>
              <a:t>Produktion 2</a:t>
            </a:r>
          </a:p>
          <a:p>
            <a:pPr>
              <a:lnSpc>
                <a:spcPct val="150000"/>
              </a:lnSpc>
            </a:pPr>
            <a:r>
              <a:rPr lang="de-DE" b="1" dirty="0" smtClean="0"/>
              <a:t>Produktion 3</a:t>
            </a:r>
          </a:p>
          <a:p>
            <a:pPr>
              <a:lnSpc>
                <a:spcPct val="150000"/>
              </a:lnSpc>
            </a:pPr>
            <a:r>
              <a:rPr lang="de-DE" sz="2000" b="1" dirty="0" smtClean="0">
                <a:solidFill>
                  <a:schemeClr val="accent1">
                    <a:lumMod val="50000"/>
                  </a:schemeClr>
                </a:solidFill>
              </a:rPr>
              <a:t>Produktion 4</a:t>
            </a:r>
            <a:endParaRPr lang="de-DE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feil nach unten 2"/>
          <p:cNvSpPr/>
          <p:nvPr/>
        </p:nvSpPr>
        <p:spPr>
          <a:xfrm>
            <a:off x="3491880" y="1515644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unten 5"/>
          <p:cNvSpPr/>
          <p:nvPr/>
        </p:nvSpPr>
        <p:spPr>
          <a:xfrm flipV="1">
            <a:off x="4511611" y="1484784"/>
            <a:ext cx="364588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unten 6"/>
          <p:cNvSpPr/>
          <p:nvPr/>
        </p:nvSpPr>
        <p:spPr>
          <a:xfrm>
            <a:off x="3491880" y="1957979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unten 7"/>
          <p:cNvSpPr/>
          <p:nvPr/>
        </p:nvSpPr>
        <p:spPr>
          <a:xfrm>
            <a:off x="3491880" y="3573016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unten 8"/>
          <p:cNvSpPr/>
          <p:nvPr/>
        </p:nvSpPr>
        <p:spPr>
          <a:xfrm>
            <a:off x="3491880" y="2770641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unten 9"/>
          <p:cNvSpPr/>
          <p:nvPr/>
        </p:nvSpPr>
        <p:spPr>
          <a:xfrm>
            <a:off x="3491880" y="4365104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3527884" y="240031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3527884" y="399477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3527884" y="32129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unten 12"/>
          <p:cNvSpPr/>
          <p:nvPr/>
        </p:nvSpPr>
        <p:spPr>
          <a:xfrm flipV="1">
            <a:off x="4499992" y="1863449"/>
            <a:ext cx="364588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unten 13"/>
          <p:cNvSpPr/>
          <p:nvPr/>
        </p:nvSpPr>
        <p:spPr>
          <a:xfrm flipV="1">
            <a:off x="4495444" y="2242114"/>
            <a:ext cx="364588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unten 14"/>
          <p:cNvSpPr/>
          <p:nvPr/>
        </p:nvSpPr>
        <p:spPr>
          <a:xfrm flipV="1">
            <a:off x="4495444" y="3573016"/>
            <a:ext cx="364588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unten 15"/>
          <p:cNvSpPr/>
          <p:nvPr/>
        </p:nvSpPr>
        <p:spPr>
          <a:xfrm flipV="1">
            <a:off x="4499992" y="3966786"/>
            <a:ext cx="364588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unten 16"/>
          <p:cNvSpPr/>
          <p:nvPr/>
        </p:nvSpPr>
        <p:spPr>
          <a:xfrm rot="5400000" flipV="1">
            <a:off x="4518323" y="4766825"/>
            <a:ext cx="36458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unten 17"/>
          <p:cNvSpPr/>
          <p:nvPr/>
        </p:nvSpPr>
        <p:spPr>
          <a:xfrm rot="5400000" flipV="1">
            <a:off x="4533722" y="2731065"/>
            <a:ext cx="36458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unten 18"/>
          <p:cNvSpPr/>
          <p:nvPr/>
        </p:nvSpPr>
        <p:spPr>
          <a:xfrm rot="5400000" flipV="1">
            <a:off x="4533722" y="3186286"/>
            <a:ext cx="36458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unten 19"/>
          <p:cNvSpPr/>
          <p:nvPr/>
        </p:nvSpPr>
        <p:spPr>
          <a:xfrm>
            <a:off x="755576" y="5445224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755576" y="580526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 nach unten 21"/>
          <p:cNvSpPr/>
          <p:nvPr/>
        </p:nvSpPr>
        <p:spPr>
          <a:xfrm rot="5400000" flipV="1">
            <a:off x="3813642" y="5406946"/>
            <a:ext cx="36458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 nach unten 22"/>
          <p:cNvSpPr/>
          <p:nvPr/>
        </p:nvSpPr>
        <p:spPr>
          <a:xfrm flipV="1">
            <a:off x="3775364" y="5733256"/>
            <a:ext cx="364588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1085197" y="5394702"/>
            <a:ext cx="2406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Stromverbrauch reduziert                </a:t>
            </a:r>
            <a:endParaRPr lang="de-DE" sz="1600" dirty="0"/>
          </a:p>
        </p:txBody>
      </p:sp>
      <p:sp>
        <p:nvSpPr>
          <p:cNvPr id="25" name="Textfeld 24"/>
          <p:cNvSpPr txBox="1"/>
          <p:nvPr/>
        </p:nvSpPr>
        <p:spPr>
          <a:xfrm>
            <a:off x="1081661" y="5754742"/>
            <a:ext cx="1906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Stromverbrauch Null</a:t>
            </a:r>
            <a:endParaRPr lang="de-DE" sz="1600" dirty="0"/>
          </a:p>
        </p:txBody>
      </p:sp>
      <p:sp>
        <p:nvSpPr>
          <p:cNvPr id="26" name="Textfeld 25"/>
          <p:cNvSpPr txBox="1"/>
          <p:nvPr/>
        </p:nvSpPr>
        <p:spPr>
          <a:xfrm>
            <a:off x="4277403" y="5373216"/>
            <a:ext cx="225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Stromverbrauch</a:t>
            </a:r>
            <a:r>
              <a:rPr lang="de-DE" dirty="0" smtClean="0"/>
              <a:t> </a:t>
            </a:r>
            <a:r>
              <a:rPr lang="de-DE" sz="1600" dirty="0" smtClean="0"/>
              <a:t>normal</a:t>
            </a:r>
            <a:endParaRPr lang="de-DE" sz="1600" dirty="0"/>
          </a:p>
        </p:txBody>
      </p:sp>
      <p:sp>
        <p:nvSpPr>
          <p:cNvPr id="27" name="Textfeld 26"/>
          <p:cNvSpPr txBox="1"/>
          <p:nvPr/>
        </p:nvSpPr>
        <p:spPr>
          <a:xfrm>
            <a:off x="4277403" y="5723964"/>
            <a:ext cx="2215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Stromverbrauch</a:t>
            </a:r>
            <a:r>
              <a:rPr lang="de-DE" dirty="0" smtClean="0"/>
              <a:t> </a:t>
            </a:r>
            <a:r>
              <a:rPr lang="de-DE" sz="1600" dirty="0" smtClean="0"/>
              <a:t>erhöht</a:t>
            </a:r>
            <a:endParaRPr lang="de-DE" sz="1600" dirty="0"/>
          </a:p>
        </p:txBody>
      </p:sp>
      <p:sp>
        <p:nvSpPr>
          <p:cNvPr id="28" name="Pfeil nach unten 27"/>
          <p:cNvSpPr/>
          <p:nvPr/>
        </p:nvSpPr>
        <p:spPr>
          <a:xfrm>
            <a:off x="3491880" y="4797152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Pfeil nach unten 28"/>
          <p:cNvSpPr/>
          <p:nvPr/>
        </p:nvSpPr>
        <p:spPr>
          <a:xfrm rot="3286409" flipV="1">
            <a:off x="4540490" y="4349146"/>
            <a:ext cx="364588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5076056" y="3966786"/>
            <a:ext cx="2987293" cy="3385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600" i="1" dirty="0" smtClean="0"/>
              <a:t>Produktion wird rasch nachgeholt</a:t>
            </a:r>
            <a:endParaRPr lang="de-DE" sz="1600" i="1" dirty="0"/>
          </a:p>
        </p:txBody>
      </p:sp>
      <p:sp>
        <p:nvSpPr>
          <p:cNvPr id="31" name="Textfeld 30"/>
          <p:cNvSpPr txBox="1"/>
          <p:nvPr/>
        </p:nvSpPr>
        <p:spPr>
          <a:xfrm>
            <a:off x="5086110" y="4746630"/>
            <a:ext cx="3374322" cy="3385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600" i="1" dirty="0" smtClean="0"/>
              <a:t>Produktion „atmet“ über großes Lager</a:t>
            </a:r>
            <a:endParaRPr lang="de-DE" sz="1600" i="1" dirty="0"/>
          </a:p>
        </p:txBody>
      </p:sp>
      <p:sp>
        <p:nvSpPr>
          <p:cNvPr id="32" name="Textfeld 31"/>
          <p:cNvSpPr txBox="1"/>
          <p:nvPr/>
        </p:nvSpPr>
        <p:spPr>
          <a:xfrm>
            <a:off x="5081356" y="4347995"/>
            <a:ext cx="2731004" cy="3385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1600" i="1"/>
            </a:lvl1pPr>
          </a:lstStyle>
          <a:p>
            <a:r>
              <a:rPr lang="de-DE" dirty="0"/>
              <a:t>Produktionskapazität begrenzt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574148" y="5135463"/>
            <a:ext cx="1890730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i="1" dirty="0" smtClean="0">
                <a:solidFill>
                  <a:schemeClr val="bg1"/>
                </a:solidFill>
              </a:rPr>
              <a:t>Ideal:</a:t>
            </a:r>
          </a:p>
          <a:p>
            <a:r>
              <a:rPr lang="de-DE" sz="1600" i="1" dirty="0">
                <a:solidFill>
                  <a:schemeClr val="bg1"/>
                </a:solidFill>
              </a:rPr>
              <a:t>g</a:t>
            </a:r>
            <a:r>
              <a:rPr lang="de-DE" sz="1600" i="1" dirty="0" smtClean="0">
                <a:solidFill>
                  <a:schemeClr val="bg1"/>
                </a:solidFill>
              </a:rPr>
              <a:t>roßer Stromkunde mit großem Lager</a:t>
            </a:r>
            <a:endParaRPr lang="de-DE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60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/>
              <a:t>Was ist tun?  ….und was nicht</a:t>
            </a:r>
            <a:endParaRPr lang="de-DE" sz="24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611560" y="1772816"/>
            <a:ext cx="5920852" cy="28146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i="1" dirty="0" smtClean="0"/>
              <a:t>Elektrolyse: Beispiel für einen flexiblen Stromkunden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i="1" dirty="0" smtClean="0"/>
              <a:t>Erdgas als Primärenergieträger für Strom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i="1" dirty="0" smtClean="0"/>
              <a:t>Preissignal in der Stromflaute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i="1" dirty="0" smtClean="0"/>
              <a:t>Verhalten der Verbraucher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i="1" dirty="0" smtClean="0"/>
              <a:t>Methan klimaneutral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i="1" dirty="0" smtClean="0"/>
              <a:t>Elektrolyse: Beispiel für einen flexiblen Stromkunden </a:t>
            </a:r>
            <a:endParaRPr lang="de-DE" sz="2000" i="1" dirty="0"/>
          </a:p>
        </p:txBody>
      </p:sp>
    </p:spTree>
    <p:extLst>
      <p:ext uri="{BB962C8B-B14F-4D97-AF65-F5344CB8AC3E}">
        <p14:creationId xmlns:p14="http://schemas.microsoft.com/office/powerpoint/2010/main" val="70890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/>
              <a:t>Was ist tun?  ….und was nicht</a:t>
            </a:r>
            <a:endParaRPr lang="de-DE" sz="24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611560" y="1772816"/>
            <a:ext cx="5920852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i="1" dirty="0" smtClean="0"/>
              <a:t>Elektrolyse: Beispiel für einen flexiblen Stromkunden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i="1" dirty="0" smtClean="0"/>
              <a:t>Erdgas als Primärenergieträger für Strom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i="1" dirty="0" smtClean="0"/>
              <a:t>Preissignal in der Stromflaute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i="1" dirty="0" smtClean="0"/>
              <a:t>Verhalten der Verbraucher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i="1" dirty="0" smtClean="0">
                <a:solidFill>
                  <a:srgbClr val="FF0000"/>
                </a:solidFill>
              </a:rPr>
              <a:t>Methan klimaneutral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i="1" dirty="0" smtClean="0"/>
              <a:t>Elektrolyse: Beispiel für einen flexiblen Stromkunden </a:t>
            </a:r>
            <a:endParaRPr lang="de-DE" sz="2000" i="1" dirty="0"/>
          </a:p>
        </p:txBody>
      </p:sp>
    </p:spTree>
    <p:extLst>
      <p:ext uri="{BB962C8B-B14F-4D97-AF65-F5344CB8AC3E}">
        <p14:creationId xmlns:p14="http://schemas.microsoft.com/office/powerpoint/2010/main" val="396770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755576" y="1628800"/>
            <a:ext cx="7395392" cy="14070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/>
              <a:t>Methan klimaneutral</a:t>
            </a:r>
            <a:endParaRPr lang="de-DE" sz="24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827584" y="1844824"/>
            <a:ext cx="1414875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Stromspitzen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699792" y="1844824"/>
            <a:ext cx="1203599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Elektrolyse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386952" y="1835532"/>
            <a:ext cx="401072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H</a:t>
            </a:r>
            <a:r>
              <a:rPr lang="de-DE" sz="1100" b="1" dirty="0" smtClean="0"/>
              <a:t>2</a:t>
            </a:r>
            <a:endParaRPr lang="de-DE" sz="11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5220072" y="1844824"/>
            <a:ext cx="543739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CH</a:t>
            </a:r>
            <a:r>
              <a:rPr lang="de-DE" sz="1100" b="1" dirty="0" smtClean="0"/>
              <a:t>4</a:t>
            </a:r>
            <a:endParaRPr lang="de-DE" sz="11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6198250" y="1844824"/>
            <a:ext cx="750014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Strom</a:t>
            </a:r>
            <a:endParaRPr lang="de-DE" dirty="0"/>
          </a:p>
        </p:txBody>
      </p:sp>
      <p:sp>
        <p:nvSpPr>
          <p:cNvPr id="8" name="Pfeil nach rechts 7"/>
          <p:cNvSpPr/>
          <p:nvPr/>
        </p:nvSpPr>
        <p:spPr>
          <a:xfrm>
            <a:off x="2339752" y="1844824"/>
            <a:ext cx="288032" cy="297324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rechts 8"/>
          <p:cNvSpPr/>
          <p:nvPr/>
        </p:nvSpPr>
        <p:spPr>
          <a:xfrm>
            <a:off x="3995936" y="1844824"/>
            <a:ext cx="288032" cy="297324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rechts 9"/>
          <p:cNvSpPr/>
          <p:nvPr/>
        </p:nvSpPr>
        <p:spPr>
          <a:xfrm>
            <a:off x="4860032" y="1844824"/>
            <a:ext cx="288032" cy="297324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rechts 10"/>
          <p:cNvSpPr/>
          <p:nvPr/>
        </p:nvSpPr>
        <p:spPr>
          <a:xfrm>
            <a:off x="5868144" y="1844824"/>
            <a:ext cx="288032" cy="297324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2771800" y="2204864"/>
            <a:ext cx="1152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/>
              <a:t>f</a:t>
            </a:r>
            <a:r>
              <a:rPr lang="de-DE" sz="1600" i="1" dirty="0" smtClean="0"/>
              <a:t>lexibel,</a:t>
            </a:r>
          </a:p>
          <a:p>
            <a:r>
              <a:rPr lang="de-DE" sz="1600" i="1" dirty="0" smtClean="0"/>
              <a:t>klein und dezentral</a:t>
            </a:r>
            <a:endParaRPr lang="de-DE" sz="1600" i="1" dirty="0"/>
          </a:p>
        </p:txBody>
      </p:sp>
      <p:sp>
        <p:nvSpPr>
          <p:cNvPr id="13" name="Textfeld 12"/>
          <p:cNvSpPr txBox="1"/>
          <p:nvPr/>
        </p:nvSpPr>
        <p:spPr>
          <a:xfrm>
            <a:off x="7092280" y="1844824"/>
            <a:ext cx="105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WG: 15%</a:t>
            </a:r>
            <a:endParaRPr lang="de-DE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6084168" y="2204864"/>
            <a:ext cx="1044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/>
              <a:t>s</a:t>
            </a:r>
            <a:r>
              <a:rPr lang="de-DE" sz="1600" i="1" dirty="0" smtClean="0"/>
              <a:t>ehr teuer</a:t>
            </a:r>
            <a:endParaRPr lang="de-DE" sz="1600" i="1" dirty="0"/>
          </a:p>
        </p:txBody>
      </p:sp>
      <p:sp>
        <p:nvSpPr>
          <p:cNvPr id="15" name="Textfeld 14"/>
          <p:cNvSpPr txBox="1"/>
          <p:nvPr/>
        </p:nvSpPr>
        <p:spPr>
          <a:xfrm>
            <a:off x="971600" y="2492896"/>
            <a:ext cx="148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Power-</a:t>
            </a:r>
            <a:r>
              <a:rPr lang="de-DE" b="1" dirty="0" err="1" smtClean="0"/>
              <a:t>to</a:t>
            </a:r>
            <a:r>
              <a:rPr lang="de-DE" b="1" dirty="0" smtClean="0"/>
              <a:t>-Gas</a:t>
            </a:r>
            <a:endParaRPr lang="de-DE" b="1" dirty="0"/>
          </a:p>
        </p:txBody>
      </p:sp>
      <p:grpSp>
        <p:nvGrpSpPr>
          <p:cNvPr id="36" name="Gruppieren 35"/>
          <p:cNvGrpSpPr/>
          <p:nvPr/>
        </p:nvGrpSpPr>
        <p:grpSpPr>
          <a:xfrm>
            <a:off x="683568" y="3315324"/>
            <a:ext cx="7467400" cy="1407061"/>
            <a:chOff x="683568" y="3315324"/>
            <a:chExt cx="7467400" cy="1407061"/>
          </a:xfrm>
        </p:grpSpPr>
        <p:sp>
          <p:nvSpPr>
            <p:cNvPr id="34" name="Rechteck 33"/>
            <p:cNvSpPr/>
            <p:nvPr/>
          </p:nvSpPr>
          <p:spPr>
            <a:xfrm>
              <a:off x="755576" y="3315324"/>
              <a:ext cx="7395392" cy="140706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323138" y="3726324"/>
              <a:ext cx="750014" cy="369332"/>
            </a:xfrm>
            <a:prstGeom prst="rect">
              <a:avLst/>
            </a:prstGeom>
            <a:solidFill>
              <a:srgbClr val="C3F765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Strom</a:t>
              </a:r>
              <a:endParaRPr lang="de-DE" dirty="0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2505200" y="3726324"/>
              <a:ext cx="1203599" cy="369332"/>
            </a:xfrm>
            <a:prstGeom prst="rect">
              <a:avLst/>
            </a:prstGeom>
            <a:solidFill>
              <a:srgbClr val="C3F765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Elektrolyse</a:t>
              </a:r>
              <a:endParaRPr lang="de-DE" dirty="0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4192360" y="3717032"/>
              <a:ext cx="401072" cy="369332"/>
            </a:xfrm>
            <a:prstGeom prst="rect">
              <a:avLst/>
            </a:prstGeom>
            <a:solidFill>
              <a:srgbClr val="C3F765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H</a:t>
              </a:r>
              <a:r>
                <a:rPr lang="de-DE" sz="1100" b="1" dirty="0" smtClean="0"/>
                <a:t>2</a:t>
              </a:r>
              <a:endParaRPr lang="de-DE" sz="1100" b="1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5025480" y="3726324"/>
              <a:ext cx="543739" cy="369332"/>
            </a:xfrm>
            <a:prstGeom prst="rect">
              <a:avLst/>
            </a:prstGeom>
            <a:solidFill>
              <a:srgbClr val="C3F765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CH</a:t>
              </a:r>
              <a:r>
                <a:rPr lang="de-DE" sz="1100" b="1" dirty="0" smtClean="0"/>
                <a:t>4</a:t>
              </a:r>
              <a:endParaRPr lang="de-DE" sz="1100" b="1" dirty="0"/>
            </a:p>
          </p:txBody>
        </p:sp>
        <p:sp>
          <p:nvSpPr>
            <p:cNvPr id="22" name="Pfeil nach rechts 21"/>
            <p:cNvSpPr/>
            <p:nvPr/>
          </p:nvSpPr>
          <p:spPr>
            <a:xfrm>
              <a:off x="2145160" y="3726324"/>
              <a:ext cx="288032" cy="297324"/>
            </a:xfrm>
            <a:prstGeom prst="rightArrow">
              <a:avLst/>
            </a:prstGeom>
            <a:solidFill>
              <a:srgbClr val="C3F76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Pfeil nach rechts 22"/>
            <p:cNvSpPr/>
            <p:nvPr/>
          </p:nvSpPr>
          <p:spPr>
            <a:xfrm>
              <a:off x="3801344" y="3726324"/>
              <a:ext cx="288032" cy="297324"/>
            </a:xfrm>
            <a:prstGeom prst="rightArrow">
              <a:avLst/>
            </a:prstGeom>
            <a:solidFill>
              <a:srgbClr val="C3F76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Pfeil nach rechts 23"/>
            <p:cNvSpPr/>
            <p:nvPr/>
          </p:nvSpPr>
          <p:spPr>
            <a:xfrm>
              <a:off x="4665440" y="3726324"/>
              <a:ext cx="288032" cy="297324"/>
            </a:xfrm>
            <a:prstGeom prst="rightArrow">
              <a:avLst/>
            </a:prstGeom>
            <a:solidFill>
              <a:srgbClr val="C3F76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2365553" y="4077072"/>
              <a:ext cx="15583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i="1" dirty="0"/>
                <a:t>k</a:t>
              </a:r>
              <a:r>
                <a:rPr lang="de-DE" sz="1600" i="1" dirty="0" smtClean="0"/>
                <a:t>ontinuierlich,</a:t>
              </a:r>
            </a:p>
            <a:p>
              <a:pPr algn="ctr"/>
              <a:r>
                <a:rPr lang="de-DE" sz="1600" i="1" dirty="0" smtClean="0"/>
                <a:t>groß</a:t>
              </a:r>
              <a:r>
                <a:rPr lang="de-DE" sz="1600" i="1" dirty="0"/>
                <a:t> </a:t>
              </a:r>
              <a:r>
                <a:rPr lang="de-DE" sz="1600" i="1" dirty="0" smtClean="0"/>
                <a:t>und zentral</a:t>
              </a:r>
              <a:endParaRPr lang="de-DE" sz="1600" i="1" dirty="0"/>
            </a:p>
          </p:txBody>
        </p:sp>
        <p:sp>
          <p:nvSpPr>
            <p:cNvPr id="29" name="Pfeil nach rechts 28"/>
            <p:cNvSpPr/>
            <p:nvPr/>
          </p:nvSpPr>
          <p:spPr>
            <a:xfrm>
              <a:off x="5673552" y="3735616"/>
              <a:ext cx="288032" cy="297324"/>
            </a:xfrm>
            <a:prstGeom prst="rightArrow">
              <a:avLst/>
            </a:prstGeom>
            <a:solidFill>
              <a:srgbClr val="C3F76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6042950" y="3726324"/>
              <a:ext cx="1913426" cy="369332"/>
            </a:xfrm>
            <a:prstGeom prst="rect">
              <a:avLst/>
            </a:prstGeom>
            <a:solidFill>
              <a:srgbClr val="C3F765"/>
            </a:solidFill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Mobilität,</a:t>
              </a:r>
              <a:r>
                <a:rPr lang="de-DE" dirty="0"/>
                <a:t> </a:t>
              </a:r>
              <a:r>
                <a:rPr lang="de-DE" dirty="0" smtClean="0"/>
                <a:t>etc.</a:t>
              </a:r>
              <a:endParaRPr lang="de-DE" dirty="0"/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683568" y="4234155"/>
              <a:ext cx="1609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/>
                <a:t>„Power-</a:t>
              </a:r>
              <a:r>
                <a:rPr lang="de-DE" b="1" dirty="0" err="1" smtClean="0"/>
                <a:t>to</a:t>
              </a:r>
              <a:r>
                <a:rPr lang="de-DE" b="1" dirty="0" smtClean="0"/>
                <a:t>-Go“</a:t>
              </a:r>
              <a:endParaRPr lang="de-DE" b="1" dirty="0"/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4355976" y="4149080"/>
            <a:ext cx="1867884" cy="1437258"/>
            <a:chOff x="4355976" y="4149080"/>
            <a:chExt cx="1867884" cy="1437258"/>
          </a:xfrm>
        </p:grpSpPr>
        <p:sp>
          <p:nvSpPr>
            <p:cNvPr id="31" name="Textfeld 30"/>
            <p:cNvSpPr txBox="1"/>
            <p:nvPr/>
          </p:nvSpPr>
          <p:spPr>
            <a:xfrm>
              <a:off x="4355976" y="4509120"/>
              <a:ext cx="1867884" cy="107721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/>
                <a:t>Abgas von</a:t>
              </a:r>
            </a:p>
            <a:p>
              <a:r>
                <a:rPr lang="de-DE" sz="1600" b="1" dirty="0" smtClean="0"/>
                <a:t> - Stahlproduktion</a:t>
              </a:r>
            </a:p>
            <a:p>
              <a:r>
                <a:rPr lang="de-DE" sz="1600" b="1" dirty="0" smtClean="0"/>
                <a:t> - Zementwerken</a:t>
              </a:r>
            </a:p>
            <a:p>
              <a:r>
                <a:rPr lang="de-DE" sz="1600" b="1" dirty="0" smtClean="0"/>
                <a:t>Biogas </a:t>
              </a:r>
              <a:r>
                <a:rPr lang="de-DE" sz="1600" b="1" dirty="0" smtClean="0">
                  <a:sym typeface="Wingdings" panose="05000000000000000000" pitchFamily="2" charset="2"/>
                </a:rPr>
                <a:t> Bioerdgas</a:t>
              </a:r>
              <a:endParaRPr lang="de-DE" sz="1600" b="1" dirty="0"/>
            </a:p>
          </p:txBody>
        </p:sp>
        <p:sp>
          <p:nvSpPr>
            <p:cNvPr id="37" name="Pfeil nach oben 36"/>
            <p:cNvSpPr/>
            <p:nvPr/>
          </p:nvSpPr>
          <p:spPr>
            <a:xfrm>
              <a:off x="5148064" y="4149080"/>
              <a:ext cx="288032" cy="293549"/>
            </a:xfrm>
            <a:prstGeom prst="up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9" name="Textfeld 38"/>
          <p:cNvSpPr txBox="1"/>
          <p:nvPr/>
        </p:nvSpPr>
        <p:spPr>
          <a:xfrm>
            <a:off x="1662929" y="4987915"/>
            <a:ext cx="2621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i="1" dirty="0"/>
              <a:t>k</a:t>
            </a:r>
            <a:r>
              <a:rPr lang="de-DE" sz="1600" b="1" i="1" dirty="0" smtClean="0"/>
              <a:t>ontinuierliche CO</a:t>
            </a:r>
            <a:r>
              <a:rPr lang="de-DE" sz="1600" b="1" i="1" baseline="-25000" dirty="0" smtClean="0"/>
              <a:t>2</a:t>
            </a:r>
            <a:r>
              <a:rPr lang="de-DE" sz="1600" b="1" i="1" dirty="0" smtClean="0"/>
              <a:t>-Quellen?</a:t>
            </a:r>
            <a:endParaRPr lang="de-DE" sz="1600" b="1" i="1" dirty="0"/>
          </a:p>
        </p:txBody>
      </p:sp>
      <p:sp>
        <p:nvSpPr>
          <p:cNvPr id="40" name="Textfeld 39"/>
          <p:cNvSpPr txBox="1"/>
          <p:nvPr/>
        </p:nvSpPr>
        <p:spPr>
          <a:xfrm>
            <a:off x="6300658" y="4987915"/>
            <a:ext cx="1692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i="1" dirty="0"/>
              <a:t>g</a:t>
            </a:r>
            <a:r>
              <a:rPr lang="de-DE" sz="1600" b="1" i="1" dirty="0" smtClean="0"/>
              <a:t>roß </a:t>
            </a:r>
            <a:r>
              <a:rPr lang="de-DE" sz="1600" b="1" i="1" dirty="0"/>
              <a:t>u</a:t>
            </a:r>
            <a:r>
              <a:rPr lang="de-DE" sz="1600" b="1" i="1" dirty="0" smtClean="0"/>
              <a:t>nd zentral?</a:t>
            </a:r>
            <a:endParaRPr lang="de-DE" sz="1600" b="1" i="1" dirty="0"/>
          </a:p>
        </p:txBody>
      </p:sp>
    </p:spTree>
    <p:extLst>
      <p:ext uri="{BB962C8B-B14F-4D97-AF65-F5344CB8AC3E}">
        <p14:creationId xmlns:p14="http://schemas.microsoft.com/office/powerpoint/2010/main" val="178708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/>
          <p:cNvSpPr/>
          <p:nvPr/>
        </p:nvSpPr>
        <p:spPr>
          <a:xfrm>
            <a:off x="755576" y="3315324"/>
            <a:ext cx="7395392" cy="140706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755576" y="1628800"/>
            <a:ext cx="7395392" cy="14070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/>
              <a:t>Methan klimaneutral?</a:t>
            </a:r>
            <a:endParaRPr lang="de-DE" sz="24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827584" y="1844824"/>
            <a:ext cx="1414875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Stromspitzen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699792" y="1844824"/>
            <a:ext cx="1203599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Elektrolyse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386952" y="1835532"/>
            <a:ext cx="401072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H</a:t>
            </a:r>
            <a:r>
              <a:rPr lang="de-DE" sz="1100" b="1" dirty="0" smtClean="0"/>
              <a:t>2</a:t>
            </a:r>
            <a:endParaRPr lang="de-DE" sz="11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5220072" y="1844824"/>
            <a:ext cx="543739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CH</a:t>
            </a:r>
            <a:r>
              <a:rPr lang="de-DE" sz="1100" b="1" dirty="0" smtClean="0"/>
              <a:t>4</a:t>
            </a:r>
            <a:endParaRPr lang="de-DE" sz="11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6198250" y="1844824"/>
            <a:ext cx="750014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Strom</a:t>
            </a:r>
            <a:endParaRPr lang="de-DE" dirty="0"/>
          </a:p>
        </p:txBody>
      </p:sp>
      <p:sp>
        <p:nvSpPr>
          <p:cNvPr id="8" name="Pfeil nach rechts 7"/>
          <p:cNvSpPr/>
          <p:nvPr/>
        </p:nvSpPr>
        <p:spPr>
          <a:xfrm>
            <a:off x="2339752" y="1844824"/>
            <a:ext cx="288032" cy="297324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rechts 8"/>
          <p:cNvSpPr/>
          <p:nvPr/>
        </p:nvSpPr>
        <p:spPr>
          <a:xfrm>
            <a:off x="3995936" y="1844824"/>
            <a:ext cx="288032" cy="297324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rechts 9"/>
          <p:cNvSpPr/>
          <p:nvPr/>
        </p:nvSpPr>
        <p:spPr>
          <a:xfrm>
            <a:off x="4860032" y="1844824"/>
            <a:ext cx="288032" cy="297324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rechts 10"/>
          <p:cNvSpPr/>
          <p:nvPr/>
        </p:nvSpPr>
        <p:spPr>
          <a:xfrm>
            <a:off x="5868144" y="1844824"/>
            <a:ext cx="288032" cy="297324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2771800" y="2204864"/>
            <a:ext cx="1152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/>
              <a:t>f</a:t>
            </a:r>
            <a:r>
              <a:rPr lang="de-DE" sz="1600" i="1" dirty="0" smtClean="0"/>
              <a:t>lexibel,</a:t>
            </a:r>
          </a:p>
          <a:p>
            <a:r>
              <a:rPr lang="de-DE" sz="1600" i="1" dirty="0" smtClean="0"/>
              <a:t>klein und dezentral</a:t>
            </a:r>
            <a:endParaRPr lang="de-DE" sz="1600" i="1" dirty="0"/>
          </a:p>
        </p:txBody>
      </p:sp>
      <p:sp>
        <p:nvSpPr>
          <p:cNvPr id="13" name="Textfeld 12"/>
          <p:cNvSpPr txBox="1"/>
          <p:nvPr/>
        </p:nvSpPr>
        <p:spPr>
          <a:xfrm>
            <a:off x="7092280" y="1844824"/>
            <a:ext cx="105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WG: 15%</a:t>
            </a:r>
            <a:endParaRPr lang="de-DE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6084168" y="2204864"/>
            <a:ext cx="1044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/>
              <a:t>s</a:t>
            </a:r>
            <a:r>
              <a:rPr lang="de-DE" sz="1600" i="1" dirty="0" smtClean="0"/>
              <a:t>ehr teuer</a:t>
            </a:r>
            <a:endParaRPr lang="de-DE" sz="1600" i="1" dirty="0"/>
          </a:p>
        </p:txBody>
      </p:sp>
      <p:sp>
        <p:nvSpPr>
          <p:cNvPr id="15" name="Textfeld 14"/>
          <p:cNvSpPr txBox="1"/>
          <p:nvPr/>
        </p:nvSpPr>
        <p:spPr>
          <a:xfrm>
            <a:off x="971600" y="2492896"/>
            <a:ext cx="148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Power-</a:t>
            </a:r>
            <a:r>
              <a:rPr lang="de-DE" b="1" dirty="0" err="1" smtClean="0"/>
              <a:t>to</a:t>
            </a:r>
            <a:r>
              <a:rPr lang="de-DE" b="1" dirty="0" smtClean="0"/>
              <a:t>-Gas</a:t>
            </a:r>
            <a:endParaRPr lang="de-DE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1323138" y="3726324"/>
            <a:ext cx="750014" cy="369332"/>
          </a:xfrm>
          <a:prstGeom prst="rect">
            <a:avLst/>
          </a:prstGeom>
          <a:solidFill>
            <a:srgbClr val="C3F76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Strom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505200" y="3726324"/>
            <a:ext cx="1203599" cy="369332"/>
          </a:xfrm>
          <a:prstGeom prst="rect">
            <a:avLst/>
          </a:prstGeom>
          <a:solidFill>
            <a:srgbClr val="C3F76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Elektrolyse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4192360" y="3717032"/>
            <a:ext cx="401072" cy="369332"/>
          </a:xfrm>
          <a:prstGeom prst="rect">
            <a:avLst/>
          </a:prstGeom>
          <a:solidFill>
            <a:srgbClr val="C3F76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H</a:t>
            </a:r>
            <a:r>
              <a:rPr lang="de-DE" sz="1100" b="1" dirty="0" smtClean="0"/>
              <a:t>2</a:t>
            </a:r>
            <a:endParaRPr lang="de-DE" sz="1100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5025480" y="3726324"/>
            <a:ext cx="543739" cy="369332"/>
          </a:xfrm>
          <a:prstGeom prst="rect">
            <a:avLst/>
          </a:prstGeom>
          <a:solidFill>
            <a:srgbClr val="C3F76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CH</a:t>
            </a:r>
            <a:r>
              <a:rPr lang="de-DE" sz="1100" b="1" dirty="0" smtClean="0"/>
              <a:t>4</a:t>
            </a:r>
            <a:endParaRPr lang="de-DE" sz="1100" b="1" dirty="0"/>
          </a:p>
        </p:txBody>
      </p:sp>
      <p:sp>
        <p:nvSpPr>
          <p:cNvPr id="22" name="Pfeil nach rechts 21"/>
          <p:cNvSpPr/>
          <p:nvPr/>
        </p:nvSpPr>
        <p:spPr>
          <a:xfrm>
            <a:off x="2145160" y="3726324"/>
            <a:ext cx="288032" cy="297324"/>
          </a:xfrm>
          <a:prstGeom prst="rightArrow">
            <a:avLst/>
          </a:prstGeom>
          <a:solidFill>
            <a:srgbClr val="C3F76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 nach rechts 22"/>
          <p:cNvSpPr/>
          <p:nvPr/>
        </p:nvSpPr>
        <p:spPr>
          <a:xfrm>
            <a:off x="3801344" y="3726324"/>
            <a:ext cx="288032" cy="297324"/>
          </a:xfrm>
          <a:prstGeom prst="rightArrow">
            <a:avLst/>
          </a:prstGeom>
          <a:solidFill>
            <a:srgbClr val="C3F76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rechts 23"/>
          <p:cNvSpPr/>
          <p:nvPr/>
        </p:nvSpPr>
        <p:spPr>
          <a:xfrm>
            <a:off x="4665440" y="3726324"/>
            <a:ext cx="288032" cy="297324"/>
          </a:xfrm>
          <a:prstGeom prst="rightArrow">
            <a:avLst/>
          </a:prstGeom>
          <a:solidFill>
            <a:srgbClr val="C3F76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2365553" y="4077072"/>
            <a:ext cx="1558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i="1" dirty="0"/>
              <a:t>k</a:t>
            </a:r>
            <a:r>
              <a:rPr lang="de-DE" sz="1600" i="1" dirty="0" smtClean="0"/>
              <a:t>ontinuierlich,</a:t>
            </a:r>
          </a:p>
          <a:p>
            <a:pPr algn="ctr"/>
            <a:r>
              <a:rPr lang="de-DE" sz="1600" i="1" dirty="0" smtClean="0"/>
              <a:t>groß</a:t>
            </a:r>
            <a:r>
              <a:rPr lang="de-DE" sz="1600" i="1" dirty="0"/>
              <a:t> </a:t>
            </a:r>
            <a:r>
              <a:rPr lang="de-DE" sz="1600" i="1" dirty="0" smtClean="0"/>
              <a:t>und zentral</a:t>
            </a:r>
            <a:endParaRPr lang="de-DE" sz="1600" i="1" dirty="0"/>
          </a:p>
        </p:txBody>
      </p:sp>
      <p:sp>
        <p:nvSpPr>
          <p:cNvPr id="29" name="Pfeil nach rechts 28"/>
          <p:cNvSpPr/>
          <p:nvPr/>
        </p:nvSpPr>
        <p:spPr>
          <a:xfrm>
            <a:off x="5673552" y="3735616"/>
            <a:ext cx="288032" cy="297324"/>
          </a:xfrm>
          <a:prstGeom prst="rightArrow">
            <a:avLst/>
          </a:prstGeom>
          <a:solidFill>
            <a:srgbClr val="C3F76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6042950" y="3726324"/>
            <a:ext cx="1913426" cy="369332"/>
          </a:xfrm>
          <a:prstGeom prst="rect">
            <a:avLst/>
          </a:prstGeom>
          <a:solidFill>
            <a:srgbClr val="C3F765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Mobilität,</a:t>
            </a:r>
            <a:r>
              <a:rPr lang="de-DE" dirty="0"/>
              <a:t> </a:t>
            </a:r>
            <a:r>
              <a:rPr lang="de-DE" dirty="0" smtClean="0"/>
              <a:t>Chemie</a:t>
            </a:r>
            <a:endParaRPr lang="de-DE" dirty="0"/>
          </a:p>
        </p:txBody>
      </p:sp>
      <p:sp>
        <p:nvSpPr>
          <p:cNvPr id="31" name="Textfeld 30"/>
          <p:cNvSpPr txBox="1"/>
          <p:nvPr/>
        </p:nvSpPr>
        <p:spPr>
          <a:xfrm>
            <a:off x="4355976" y="4509120"/>
            <a:ext cx="186788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Abgas von</a:t>
            </a:r>
          </a:p>
          <a:p>
            <a:r>
              <a:rPr lang="de-DE" sz="1600" b="1" dirty="0" smtClean="0"/>
              <a:t> - Stahlproduktion</a:t>
            </a:r>
          </a:p>
          <a:p>
            <a:r>
              <a:rPr lang="de-DE" sz="1600" b="1" dirty="0" smtClean="0"/>
              <a:t> - Zementwerken</a:t>
            </a:r>
          </a:p>
          <a:p>
            <a:r>
              <a:rPr lang="de-DE" sz="1600" b="1" dirty="0" smtClean="0"/>
              <a:t>Biogas </a:t>
            </a:r>
            <a:r>
              <a:rPr lang="de-DE" sz="1600" b="1" dirty="0" smtClean="0">
                <a:sym typeface="Wingdings" panose="05000000000000000000" pitchFamily="2" charset="2"/>
              </a:rPr>
              <a:t> Bioerdgas</a:t>
            </a:r>
            <a:endParaRPr lang="de-DE" sz="1600" b="1" dirty="0"/>
          </a:p>
        </p:txBody>
      </p:sp>
      <p:sp>
        <p:nvSpPr>
          <p:cNvPr id="32" name="Pfeil nach oben 31"/>
          <p:cNvSpPr/>
          <p:nvPr/>
        </p:nvSpPr>
        <p:spPr>
          <a:xfrm>
            <a:off x="5148064" y="4149080"/>
            <a:ext cx="288032" cy="293549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/>
          <p:cNvSpPr txBox="1"/>
          <p:nvPr/>
        </p:nvSpPr>
        <p:spPr>
          <a:xfrm>
            <a:off x="683568" y="4234155"/>
            <a:ext cx="160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„Power-</a:t>
            </a:r>
            <a:r>
              <a:rPr lang="de-DE" b="1" dirty="0" err="1" smtClean="0"/>
              <a:t>to</a:t>
            </a:r>
            <a:r>
              <a:rPr lang="de-DE" b="1" dirty="0" smtClean="0"/>
              <a:t>-Go“</a:t>
            </a:r>
            <a:endParaRPr lang="de-DE" b="1" dirty="0"/>
          </a:p>
        </p:txBody>
      </p:sp>
      <p:sp>
        <p:nvSpPr>
          <p:cNvPr id="25" name="Freihandform 24"/>
          <p:cNvSpPr/>
          <p:nvPr/>
        </p:nvSpPr>
        <p:spPr>
          <a:xfrm>
            <a:off x="1411550" y="1482571"/>
            <a:ext cx="4989250" cy="1658397"/>
          </a:xfrm>
          <a:custGeom>
            <a:avLst/>
            <a:gdLst>
              <a:gd name="connsiteX0" fmla="*/ 0 w 4350058"/>
              <a:gd name="connsiteY0" fmla="*/ 0 h 1846555"/>
              <a:gd name="connsiteX1" fmla="*/ 328473 w 4350058"/>
              <a:gd name="connsiteY1" fmla="*/ 142043 h 1846555"/>
              <a:gd name="connsiteX2" fmla="*/ 390617 w 4350058"/>
              <a:gd name="connsiteY2" fmla="*/ 177553 h 1846555"/>
              <a:gd name="connsiteX3" fmla="*/ 745724 w 4350058"/>
              <a:gd name="connsiteY3" fmla="*/ 328474 h 1846555"/>
              <a:gd name="connsiteX4" fmla="*/ 807867 w 4350058"/>
              <a:gd name="connsiteY4" fmla="*/ 346229 h 1846555"/>
              <a:gd name="connsiteX5" fmla="*/ 843378 w 4350058"/>
              <a:gd name="connsiteY5" fmla="*/ 363984 h 1846555"/>
              <a:gd name="connsiteX6" fmla="*/ 905522 w 4350058"/>
              <a:gd name="connsiteY6" fmla="*/ 390617 h 1846555"/>
              <a:gd name="connsiteX7" fmla="*/ 1278384 w 4350058"/>
              <a:gd name="connsiteY7" fmla="*/ 532660 h 1846555"/>
              <a:gd name="connsiteX8" fmla="*/ 1358283 w 4350058"/>
              <a:gd name="connsiteY8" fmla="*/ 559293 h 1846555"/>
              <a:gd name="connsiteX9" fmla="*/ 1553592 w 4350058"/>
              <a:gd name="connsiteY9" fmla="*/ 630314 h 1846555"/>
              <a:gd name="connsiteX10" fmla="*/ 1669001 w 4350058"/>
              <a:gd name="connsiteY10" fmla="*/ 683580 h 1846555"/>
              <a:gd name="connsiteX11" fmla="*/ 1748900 w 4350058"/>
              <a:gd name="connsiteY11" fmla="*/ 719091 h 1846555"/>
              <a:gd name="connsiteX12" fmla="*/ 1917576 w 4350058"/>
              <a:gd name="connsiteY12" fmla="*/ 798990 h 1846555"/>
              <a:gd name="connsiteX13" fmla="*/ 1997475 w 4350058"/>
              <a:gd name="connsiteY13" fmla="*/ 825623 h 1846555"/>
              <a:gd name="connsiteX14" fmla="*/ 2032986 w 4350058"/>
              <a:gd name="connsiteY14" fmla="*/ 843379 h 1846555"/>
              <a:gd name="connsiteX15" fmla="*/ 2077374 w 4350058"/>
              <a:gd name="connsiteY15" fmla="*/ 861134 h 1846555"/>
              <a:gd name="connsiteX16" fmla="*/ 2121763 w 4350058"/>
              <a:gd name="connsiteY16" fmla="*/ 887767 h 1846555"/>
              <a:gd name="connsiteX17" fmla="*/ 2299316 w 4350058"/>
              <a:gd name="connsiteY17" fmla="*/ 967666 h 1846555"/>
              <a:gd name="connsiteX18" fmla="*/ 2441359 w 4350058"/>
              <a:gd name="connsiteY18" fmla="*/ 1038687 h 1846555"/>
              <a:gd name="connsiteX19" fmla="*/ 2530135 w 4350058"/>
              <a:gd name="connsiteY19" fmla="*/ 1074198 h 1846555"/>
              <a:gd name="connsiteX20" fmla="*/ 2610034 w 4350058"/>
              <a:gd name="connsiteY20" fmla="*/ 1118586 h 1846555"/>
              <a:gd name="connsiteX21" fmla="*/ 2796466 w 4350058"/>
              <a:gd name="connsiteY21" fmla="*/ 1207363 h 1846555"/>
              <a:gd name="connsiteX22" fmla="*/ 2823099 w 4350058"/>
              <a:gd name="connsiteY22" fmla="*/ 1216241 h 1846555"/>
              <a:gd name="connsiteX23" fmla="*/ 2982897 w 4350058"/>
              <a:gd name="connsiteY23" fmla="*/ 1296140 h 1846555"/>
              <a:gd name="connsiteX24" fmla="*/ 3053918 w 4350058"/>
              <a:gd name="connsiteY24" fmla="*/ 1331650 h 1846555"/>
              <a:gd name="connsiteX25" fmla="*/ 3089429 w 4350058"/>
              <a:gd name="connsiteY25" fmla="*/ 1349406 h 1846555"/>
              <a:gd name="connsiteX26" fmla="*/ 3151572 w 4350058"/>
              <a:gd name="connsiteY26" fmla="*/ 1376039 h 1846555"/>
              <a:gd name="connsiteX27" fmla="*/ 3222594 w 4350058"/>
              <a:gd name="connsiteY27" fmla="*/ 1411549 h 1846555"/>
              <a:gd name="connsiteX28" fmla="*/ 3284737 w 4350058"/>
              <a:gd name="connsiteY28" fmla="*/ 1438182 h 1846555"/>
              <a:gd name="connsiteX29" fmla="*/ 3320248 w 4350058"/>
              <a:gd name="connsiteY29" fmla="*/ 1447060 h 1846555"/>
              <a:gd name="connsiteX30" fmla="*/ 3355759 w 4350058"/>
              <a:gd name="connsiteY30" fmla="*/ 1464815 h 1846555"/>
              <a:gd name="connsiteX31" fmla="*/ 3471168 w 4350058"/>
              <a:gd name="connsiteY31" fmla="*/ 1509204 h 1846555"/>
              <a:gd name="connsiteX32" fmla="*/ 3595456 w 4350058"/>
              <a:gd name="connsiteY32" fmla="*/ 1553592 h 1846555"/>
              <a:gd name="connsiteX33" fmla="*/ 3666477 w 4350058"/>
              <a:gd name="connsiteY33" fmla="*/ 1589103 h 1846555"/>
              <a:gd name="connsiteX34" fmla="*/ 3755254 w 4350058"/>
              <a:gd name="connsiteY34" fmla="*/ 1624613 h 1846555"/>
              <a:gd name="connsiteX35" fmla="*/ 3781887 w 4350058"/>
              <a:gd name="connsiteY35" fmla="*/ 1633491 h 1846555"/>
              <a:gd name="connsiteX36" fmla="*/ 3852908 w 4350058"/>
              <a:gd name="connsiteY36" fmla="*/ 1669002 h 1846555"/>
              <a:gd name="connsiteX37" fmla="*/ 3879541 w 4350058"/>
              <a:gd name="connsiteY37" fmla="*/ 1677879 h 1846555"/>
              <a:gd name="connsiteX38" fmla="*/ 3968318 w 4350058"/>
              <a:gd name="connsiteY38" fmla="*/ 1713390 h 1846555"/>
              <a:gd name="connsiteX39" fmla="*/ 3994951 w 4350058"/>
              <a:gd name="connsiteY39" fmla="*/ 1722268 h 1846555"/>
              <a:gd name="connsiteX40" fmla="*/ 4048217 w 4350058"/>
              <a:gd name="connsiteY40" fmla="*/ 1731146 h 1846555"/>
              <a:gd name="connsiteX41" fmla="*/ 4119238 w 4350058"/>
              <a:gd name="connsiteY41" fmla="*/ 1766656 h 1846555"/>
              <a:gd name="connsiteX42" fmla="*/ 4163627 w 4350058"/>
              <a:gd name="connsiteY42" fmla="*/ 1775534 h 1846555"/>
              <a:gd name="connsiteX43" fmla="*/ 4208015 w 4350058"/>
              <a:gd name="connsiteY43" fmla="*/ 1802167 h 1846555"/>
              <a:gd name="connsiteX44" fmla="*/ 4296792 w 4350058"/>
              <a:gd name="connsiteY44" fmla="*/ 1819922 h 1846555"/>
              <a:gd name="connsiteX45" fmla="*/ 4332302 w 4350058"/>
              <a:gd name="connsiteY45" fmla="*/ 1828800 h 1846555"/>
              <a:gd name="connsiteX46" fmla="*/ 4350058 w 4350058"/>
              <a:gd name="connsiteY46" fmla="*/ 1846555 h 184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50058" h="1846555">
                <a:moveTo>
                  <a:pt x="0" y="0"/>
                </a:moveTo>
                <a:cubicBezTo>
                  <a:pt x="109491" y="47348"/>
                  <a:pt x="229217" y="75874"/>
                  <a:pt x="328473" y="142043"/>
                </a:cubicBezTo>
                <a:cubicBezTo>
                  <a:pt x="355574" y="160110"/>
                  <a:pt x="358641" y="163745"/>
                  <a:pt x="390617" y="177553"/>
                </a:cubicBezTo>
                <a:cubicBezTo>
                  <a:pt x="508694" y="228541"/>
                  <a:pt x="626483" y="280270"/>
                  <a:pt x="745724" y="328474"/>
                </a:cubicBezTo>
                <a:cubicBezTo>
                  <a:pt x="765697" y="336548"/>
                  <a:pt x="787621" y="338867"/>
                  <a:pt x="807867" y="346229"/>
                </a:cubicBezTo>
                <a:cubicBezTo>
                  <a:pt x="820304" y="350752"/>
                  <a:pt x="831330" y="358508"/>
                  <a:pt x="843378" y="363984"/>
                </a:cubicBezTo>
                <a:cubicBezTo>
                  <a:pt x="863895" y="373310"/>
                  <a:pt x="884510" y="382469"/>
                  <a:pt x="905522" y="390617"/>
                </a:cubicBezTo>
                <a:cubicBezTo>
                  <a:pt x="1029527" y="438700"/>
                  <a:pt x="1152209" y="490602"/>
                  <a:pt x="1278384" y="532660"/>
                </a:cubicBezTo>
                <a:cubicBezTo>
                  <a:pt x="1305017" y="541538"/>
                  <a:pt x="1331826" y="549905"/>
                  <a:pt x="1358283" y="559293"/>
                </a:cubicBezTo>
                <a:lnTo>
                  <a:pt x="1553592" y="630314"/>
                </a:lnTo>
                <a:cubicBezTo>
                  <a:pt x="1609575" y="667638"/>
                  <a:pt x="1561859" y="638468"/>
                  <a:pt x="1669001" y="683580"/>
                </a:cubicBezTo>
                <a:cubicBezTo>
                  <a:pt x="1695862" y="694890"/>
                  <a:pt x="1722561" y="706614"/>
                  <a:pt x="1748900" y="719091"/>
                </a:cubicBezTo>
                <a:cubicBezTo>
                  <a:pt x="1817465" y="751569"/>
                  <a:pt x="1848212" y="772015"/>
                  <a:pt x="1917576" y="798990"/>
                </a:cubicBezTo>
                <a:cubicBezTo>
                  <a:pt x="1943741" y="809165"/>
                  <a:pt x="1971273" y="815545"/>
                  <a:pt x="1997475" y="825623"/>
                </a:cubicBezTo>
                <a:cubicBezTo>
                  <a:pt x="2009827" y="830374"/>
                  <a:pt x="2020892" y="838004"/>
                  <a:pt x="2032986" y="843379"/>
                </a:cubicBezTo>
                <a:cubicBezTo>
                  <a:pt x="2047548" y="849851"/>
                  <a:pt x="2063121" y="854007"/>
                  <a:pt x="2077374" y="861134"/>
                </a:cubicBezTo>
                <a:cubicBezTo>
                  <a:pt x="2092808" y="868851"/>
                  <a:pt x="2106207" y="880300"/>
                  <a:pt x="2121763" y="887767"/>
                </a:cubicBezTo>
                <a:cubicBezTo>
                  <a:pt x="2180273" y="915852"/>
                  <a:pt x="2240630" y="939953"/>
                  <a:pt x="2299316" y="967666"/>
                </a:cubicBezTo>
                <a:cubicBezTo>
                  <a:pt x="2347184" y="990270"/>
                  <a:pt x="2391139" y="1021947"/>
                  <a:pt x="2441359" y="1038687"/>
                </a:cubicBezTo>
                <a:cubicBezTo>
                  <a:pt x="2483078" y="1052594"/>
                  <a:pt x="2474548" y="1048931"/>
                  <a:pt x="2530135" y="1074198"/>
                </a:cubicBezTo>
                <a:cubicBezTo>
                  <a:pt x="2624197" y="1116953"/>
                  <a:pt x="2498080" y="1062609"/>
                  <a:pt x="2610034" y="1118586"/>
                </a:cubicBezTo>
                <a:cubicBezTo>
                  <a:pt x="2671598" y="1149368"/>
                  <a:pt x="2731168" y="1185596"/>
                  <a:pt x="2796466" y="1207363"/>
                </a:cubicBezTo>
                <a:cubicBezTo>
                  <a:pt x="2805344" y="1210322"/>
                  <a:pt x="2814602" y="1212319"/>
                  <a:pt x="2823099" y="1216241"/>
                </a:cubicBezTo>
                <a:cubicBezTo>
                  <a:pt x="2823100" y="1216242"/>
                  <a:pt x="2972244" y="1290813"/>
                  <a:pt x="2982897" y="1296140"/>
                </a:cubicBezTo>
                <a:lnTo>
                  <a:pt x="3053918" y="1331650"/>
                </a:lnTo>
                <a:cubicBezTo>
                  <a:pt x="3065755" y="1337569"/>
                  <a:pt x="3077265" y="1344193"/>
                  <a:pt x="3089429" y="1349406"/>
                </a:cubicBezTo>
                <a:cubicBezTo>
                  <a:pt x="3110143" y="1358284"/>
                  <a:pt x="3131150" y="1366509"/>
                  <a:pt x="3151572" y="1376039"/>
                </a:cubicBezTo>
                <a:cubicBezTo>
                  <a:pt x="3175557" y="1387232"/>
                  <a:pt x="3198266" y="1401123"/>
                  <a:pt x="3222594" y="1411549"/>
                </a:cubicBezTo>
                <a:cubicBezTo>
                  <a:pt x="3243308" y="1420427"/>
                  <a:pt x="3263557" y="1430480"/>
                  <a:pt x="3284737" y="1438182"/>
                </a:cubicBezTo>
                <a:cubicBezTo>
                  <a:pt x="3296204" y="1442352"/>
                  <a:pt x="3308824" y="1442776"/>
                  <a:pt x="3320248" y="1447060"/>
                </a:cubicBezTo>
                <a:cubicBezTo>
                  <a:pt x="3332639" y="1451707"/>
                  <a:pt x="3343522" y="1459776"/>
                  <a:pt x="3355759" y="1464815"/>
                </a:cubicBezTo>
                <a:cubicBezTo>
                  <a:pt x="3393871" y="1480508"/>
                  <a:pt x="3432433" y="1495118"/>
                  <a:pt x="3471168" y="1509204"/>
                </a:cubicBezTo>
                <a:cubicBezTo>
                  <a:pt x="3517566" y="1526076"/>
                  <a:pt x="3552600" y="1533812"/>
                  <a:pt x="3595456" y="1553592"/>
                </a:cubicBezTo>
                <a:cubicBezTo>
                  <a:pt x="3619488" y="1564684"/>
                  <a:pt x="3641367" y="1580733"/>
                  <a:pt x="3666477" y="1589103"/>
                </a:cubicBezTo>
                <a:cubicBezTo>
                  <a:pt x="3787707" y="1629512"/>
                  <a:pt x="3663823" y="1585428"/>
                  <a:pt x="3755254" y="1624613"/>
                </a:cubicBezTo>
                <a:cubicBezTo>
                  <a:pt x="3763855" y="1628299"/>
                  <a:pt x="3773368" y="1629619"/>
                  <a:pt x="3781887" y="1633491"/>
                </a:cubicBezTo>
                <a:cubicBezTo>
                  <a:pt x="3805983" y="1644444"/>
                  <a:pt x="3828812" y="1658049"/>
                  <a:pt x="3852908" y="1669002"/>
                </a:cubicBezTo>
                <a:cubicBezTo>
                  <a:pt x="3861427" y="1672874"/>
                  <a:pt x="3870807" y="1674520"/>
                  <a:pt x="3879541" y="1677879"/>
                </a:cubicBezTo>
                <a:cubicBezTo>
                  <a:pt x="3909289" y="1689320"/>
                  <a:pt x="3938571" y="1701949"/>
                  <a:pt x="3968318" y="1713390"/>
                </a:cubicBezTo>
                <a:cubicBezTo>
                  <a:pt x="3977052" y="1716749"/>
                  <a:pt x="3985816" y="1720238"/>
                  <a:pt x="3994951" y="1722268"/>
                </a:cubicBezTo>
                <a:cubicBezTo>
                  <a:pt x="4012523" y="1726173"/>
                  <a:pt x="4030645" y="1727241"/>
                  <a:pt x="4048217" y="1731146"/>
                </a:cubicBezTo>
                <a:cubicBezTo>
                  <a:pt x="4096326" y="1741837"/>
                  <a:pt x="4057411" y="1741925"/>
                  <a:pt x="4119238" y="1766656"/>
                </a:cubicBezTo>
                <a:cubicBezTo>
                  <a:pt x="4133248" y="1772260"/>
                  <a:pt x="4148831" y="1772575"/>
                  <a:pt x="4163627" y="1775534"/>
                </a:cubicBezTo>
                <a:cubicBezTo>
                  <a:pt x="4178423" y="1784412"/>
                  <a:pt x="4191645" y="1796711"/>
                  <a:pt x="4208015" y="1802167"/>
                </a:cubicBezTo>
                <a:cubicBezTo>
                  <a:pt x="4236645" y="1811710"/>
                  <a:pt x="4267515" y="1812602"/>
                  <a:pt x="4296792" y="1819922"/>
                </a:cubicBezTo>
                <a:lnTo>
                  <a:pt x="4332302" y="1828800"/>
                </a:lnTo>
                <a:lnTo>
                  <a:pt x="4350058" y="1846555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Freihandform 25"/>
          <p:cNvSpPr/>
          <p:nvPr/>
        </p:nvSpPr>
        <p:spPr>
          <a:xfrm>
            <a:off x="1411551" y="1482571"/>
            <a:ext cx="4989250" cy="1553290"/>
          </a:xfrm>
          <a:custGeom>
            <a:avLst/>
            <a:gdLst>
              <a:gd name="connsiteX0" fmla="*/ 4651899 w 4651899"/>
              <a:gd name="connsiteY0" fmla="*/ 0 h 1927566"/>
              <a:gd name="connsiteX1" fmla="*/ 4376691 w 4651899"/>
              <a:gd name="connsiteY1" fmla="*/ 106532 h 1927566"/>
              <a:gd name="connsiteX2" fmla="*/ 4314548 w 4651899"/>
              <a:gd name="connsiteY2" fmla="*/ 142043 h 1927566"/>
              <a:gd name="connsiteX3" fmla="*/ 4261282 w 4651899"/>
              <a:gd name="connsiteY3" fmla="*/ 177554 h 1927566"/>
              <a:gd name="connsiteX4" fmla="*/ 4225771 w 4651899"/>
              <a:gd name="connsiteY4" fmla="*/ 195309 h 1927566"/>
              <a:gd name="connsiteX5" fmla="*/ 4154749 w 4651899"/>
              <a:gd name="connsiteY5" fmla="*/ 248575 h 1927566"/>
              <a:gd name="connsiteX6" fmla="*/ 4083728 w 4651899"/>
              <a:gd name="connsiteY6" fmla="*/ 292963 h 1927566"/>
              <a:gd name="connsiteX7" fmla="*/ 3906175 w 4651899"/>
              <a:gd name="connsiteY7" fmla="*/ 408373 h 1927566"/>
              <a:gd name="connsiteX8" fmla="*/ 3666478 w 4651899"/>
              <a:gd name="connsiteY8" fmla="*/ 568171 h 1927566"/>
              <a:gd name="connsiteX9" fmla="*/ 3613212 w 4651899"/>
              <a:gd name="connsiteY9" fmla="*/ 603682 h 1927566"/>
              <a:gd name="connsiteX10" fmla="*/ 3542190 w 4651899"/>
              <a:gd name="connsiteY10" fmla="*/ 639192 h 1927566"/>
              <a:gd name="connsiteX11" fmla="*/ 3302493 w 4651899"/>
              <a:gd name="connsiteY11" fmla="*/ 763480 h 1927566"/>
              <a:gd name="connsiteX12" fmla="*/ 3222594 w 4651899"/>
              <a:gd name="connsiteY12" fmla="*/ 816746 h 1927566"/>
              <a:gd name="connsiteX13" fmla="*/ 3107184 w 4651899"/>
              <a:gd name="connsiteY13" fmla="*/ 870012 h 1927566"/>
              <a:gd name="connsiteX14" fmla="*/ 3071674 w 4651899"/>
              <a:gd name="connsiteY14" fmla="*/ 887767 h 1927566"/>
              <a:gd name="connsiteX15" fmla="*/ 2831977 w 4651899"/>
              <a:gd name="connsiteY15" fmla="*/ 994299 h 1927566"/>
              <a:gd name="connsiteX16" fmla="*/ 2760955 w 4651899"/>
              <a:gd name="connsiteY16" fmla="*/ 1020932 h 1927566"/>
              <a:gd name="connsiteX17" fmla="*/ 2734322 w 4651899"/>
              <a:gd name="connsiteY17" fmla="*/ 1029810 h 1927566"/>
              <a:gd name="connsiteX18" fmla="*/ 2601157 w 4651899"/>
              <a:gd name="connsiteY18" fmla="*/ 1056443 h 1927566"/>
              <a:gd name="connsiteX19" fmla="*/ 2370338 w 4651899"/>
              <a:gd name="connsiteY19" fmla="*/ 1136342 h 1927566"/>
              <a:gd name="connsiteX20" fmla="*/ 2290439 w 4651899"/>
              <a:gd name="connsiteY20" fmla="*/ 1162975 h 1927566"/>
              <a:gd name="connsiteX21" fmla="*/ 2263806 w 4651899"/>
              <a:gd name="connsiteY21" fmla="*/ 1171853 h 1927566"/>
              <a:gd name="connsiteX22" fmla="*/ 2228295 w 4651899"/>
              <a:gd name="connsiteY22" fmla="*/ 1180730 h 1927566"/>
              <a:gd name="connsiteX23" fmla="*/ 2183907 w 4651899"/>
              <a:gd name="connsiteY23" fmla="*/ 1189608 h 1927566"/>
              <a:gd name="connsiteX24" fmla="*/ 2104008 w 4651899"/>
              <a:gd name="connsiteY24" fmla="*/ 1225119 h 1927566"/>
              <a:gd name="connsiteX25" fmla="*/ 1979720 w 4651899"/>
              <a:gd name="connsiteY25" fmla="*/ 1260629 h 1927566"/>
              <a:gd name="connsiteX26" fmla="*/ 1899821 w 4651899"/>
              <a:gd name="connsiteY26" fmla="*/ 1296140 h 1927566"/>
              <a:gd name="connsiteX27" fmla="*/ 1864311 w 4651899"/>
              <a:gd name="connsiteY27" fmla="*/ 1305018 h 1927566"/>
              <a:gd name="connsiteX28" fmla="*/ 1828800 w 4651899"/>
              <a:gd name="connsiteY28" fmla="*/ 1322773 h 1927566"/>
              <a:gd name="connsiteX29" fmla="*/ 1775534 w 4651899"/>
              <a:gd name="connsiteY29" fmla="*/ 1340528 h 1927566"/>
              <a:gd name="connsiteX30" fmla="*/ 1615736 w 4651899"/>
              <a:gd name="connsiteY30" fmla="*/ 1411550 h 1927566"/>
              <a:gd name="connsiteX31" fmla="*/ 1526959 w 4651899"/>
              <a:gd name="connsiteY31" fmla="*/ 1447060 h 1927566"/>
              <a:gd name="connsiteX32" fmla="*/ 1482571 w 4651899"/>
              <a:gd name="connsiteY32" fmla="*/ 1464816 h 1927566"/>
              <a:gd name="connsiteX33" fmla="*/ 1420427 w 4651899"/>
              <a:gd name="connsiteY33" fmla="*/ 1491449 h 1927566"/>
              <a:gd name="connsiteX34" fmla="*/ 1358283 w 4651899"/>
              <a:gd name="connsiteY34" fmla="*/ 1509204 h 1927566"/>
              <a:gd name="connsiteX35" fmla="*/ 1322773 w 4651899"/>
              <a:gd name="connsiteY35" fmla="*/ 1526959 h 1927566"/>
              <a:gd name="connsiteX36" fmla="*/ 1296140 w 4651899"/>
              <a:gd name="connsiteY36" fmla="*/ 1544715 h 1927566"/>
              <a:gd name="connsiteX37" fmla="*/ 1251751 w 4651899"/>
              <a:gd name="connsiteY37" fmla="*/ 1553592 h 1927566"/>
              <a:gd name="connsiteX38" fmla="*/ 1154097 w 4651899"/>
              <a:gd name="connsiteY38" fmla="*/ 1597981 h 1927566"/>
              <a:gd name="connsiteX39" fmla="*/ 1083076 w 4651899"/>
              <a:gd name="connsiteY39" fmla="*/ 1615736 h 1927566"/>
              <a:gd name="connsiteX40" fmla="*/ 1047565 w 4651899"/>
              <a:gd name="connsiteY40" fmla="*/ 1633491 h 1927566"/>
              <a:gd name="connsiteX41" fmla="*/ 976544 w 4651899"/>
              <a:gd name="connsiteY41" fmla="*/ 1651247 h 1927566"/>
              <a:gd name="connsiteX42" fmla="*/ 941033 w 4651899"/>
              <a:gd name="connsiteY42" fmla="*/ 1669002 h 1927566"/>
              <a:gd name="connsiteX43" fmla="*/ 870012 w 4651899"/>
              <a:gd name="connsiteY43" fmla="*/ 1686757 h 1927566"/>
              <a:gd name="connsiteX44" fmla="*/ 807868 w 4651899"/>
              <a:gd name="connsiteY44" fmla="*/ 1704513 h 1927566"/>
              <a:gd name="connsiteX45" fmla="*/ 781235 w 4651899"/>
              <a:gd name="connsiteY45" fmla="*/ 1713390 h 1927566"/>
              <a:gd name="connsiteX46" fmla="*/ 710214 w 4651899"/>
              <a:gd name="connsiteY46" fmla="*/ 1731146 h 1927566"/>
              <a:gd name="connsiteX47" fmla="*/ 674703 w 4651899"/>
              <a:gd name="connsiteY47" fmla="*/ 1740023 h 1927566"/>
              <a:gd name="connsiteX48" fmla="*/ 639192 w 4651899"/>
              <a:gd name="connsiteY48" fmla="*/ 1748901 h 1927566"/>
              <a:gd name="connsiteX49" fmla="*/ 585926 w 4651899"/>
              <a:gd name="connsiteY49" fmla="*/ 1757779 h 1927566"/>
              <a:gd name="connsiteX50" fmla="*/ 550416 w 4651899"/>
              <a:gd name="connsiteY50" fmla="*/ 1775534 h 1927566"/>
              <a:gd name="connsiteX51" fmla="*/ 488272 w 4651899"/>
              <a:gd name="connsiteY51" fmla="*/ 1793289 h 1927566"/>
              <a:gd name="connsiteX52" fmla="*/ 381740 w 4651899"/>
              <a:gd name="connsiteY52" fmla="*/ 1837678 h 1927566"/>
              <a:gd name="connsiteX53" fmla="*/ 301841 w 4651899"/>
              <a:gd name="connsiteY53" fmla="*/ 1855433 h 1927566"/>
              <a:gd name="connsiteX54" fmla="*/ 275208 w 4651899"/>
              <a:gd name="connsiteY54" fmla="*/ 1873189 h 1927566"/>
              <a:gd name="connsiteX55" fmla="*/ 186431 w 4651899"/>
              <a:gd name="connsiteY55" fmla="*/ 1890944 h 1927566"/>
              <a:gd name="connsiteX56" fmla="*/ 142043 w 4651899"/>
              <a:gd name="connsiteY56" fmla="*/ 1899822 h 1927566"/>
              <a:gd name="connsiteX57" fmla="*/ 106532 w 4651899"/>
              <a:gd name="connsiteY57" fmla="*/ 1917577 h 1927566"/>
              <a:gd name="connsiteX58" fmla="*/ 0 w 4651899"/>
              <a:gd name="connsiteY58" fmla="*/ 1926455 h 192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651899" h="1927566">
                <a:moveTo>
                  <a:pt x="4651899" y="0"/>
                </a:moveTo>
                <a:cubicBezTo>
                  <a:pt x="4560163" y="35511"/>
                  <a:pt x="4462099" y="57726"/>
                  <a:pt x="4376691" y="106532"/>
                </a:cubicBezTo>
                <a:cubicBezTo>
                  <a:pt x="4355977" y="118369"/>
                  <a:pt x="4334867" y="129539"/>
                  <a:pt x="4314548" y="142043"/>
                </a:cubicBezTo>
                <a:cubicBezTo>
                  <a:pt x="4296374" y="153227"/>
                  <a:pt x="4280369" y="168011"/>
                  <a:pt x="4261282" y="177554"/>
                </a:cubicBezTo>
                <a:cubicBezTo>
                  <a:pt x="4249445" y="183472"/>
                  <a:pt x="4236782" y="187968"/>
                  <a:pt x="4225771" y="195309"/>
                </a:cubicBezTo>
                <a:cubicBezTo>
                  <a:pt x="4201149" y="211724"/>
                  <a:pt x="4179134" y="231810"/>
                  <a:pt x="4154749" y="248575"/>
                </a:cubicBezTo>
                <a:cubicBezTo>
                  <a:pt x="4131744" y="264391"/>
                  <a:pt x="4106509" y="276826"/>
                  <a:pt x="4083728" y="292963"/>
                </a:cubicBezTo>
                <a:cubicBezTo>
                  <a:pt x="3918123" y="410266"/>
                  <a:pt x="4001947" y="384429"/>
                  <a:pt x="3906175" y="408373"/>
                </a:cubicBezTo>
                <a:lnTo>
                  <a:pt x="3666478" y="568171"/>
                </a:lnTo>
                <a:cubicBezTo>
                  <a:pt x="3648723" y="580008"/>
                  <a:pt x="3633025" y="595757"/>
                  <a:pt x="3613212" y="603682"/>
                </a:cubicBezTo>
                <a:cubicBezTo>
                  <a:pt x="3499346" y="649227"/>
                  <a:pt x="3621967" y="596644"/>
                  <a:pt x="3542190" y="639192"/>
                </a:cubicBezTo>
                <a:cubicBezTo>
                  <a:pt x="3462777" y="681546"/>
                  <a:pt x="3377379" y="713556"/>
                  <a:pt x="3302493" y="763480"/>
                </a:cubicBezTo>
                <a:cubicBezTo>
                  <a:pt x="3275860" y="781235"/>
                  <a:pt x="3250295" y="800708"/>
                  <a:pt x="3222594" y="816746"/>
                </a:cubicBezTo>
                <a:cubicBezTo>
                  <a:pt x="3046541" y="918671"/>
                  <a:pt x="3187522" y="835581"/>
                  <a:pt x="3107184" y="870012"/>
                </a:cubicBezTo>
                <a:cubicBezTo>
                  <a:pt x="3095020" y="875225"/>
                  <a:pt x="3083735" y="882320"/>
                  <a:pt x="3071674" y="887767"/>
                </a:cubicBezTo>
                <a:cubicBezTo>
                  <a:pt x="2991988" y="923754"/>
                  <a:pt x="2913845" y="963599"/>
                  <a:pt x="2831977" y="994299"/>
                </a:cubicBezTo>
                <a:lnTo>
                  <a:pt x="2760955" y="1020932"/>
                </a:lnTo>
                <a:cubicBezTo>
                  <a:pt x="2752160" y="1024130"/>
                  <a:pt x="2743457" y="1027780"/>
                  <a:pt x="2734322" y="1029810"/>
                </a:cubicBezTo>
                <a:cubicBezTo>
                  <a:pt x="2690133" y="1039630"/>
                  <a:pt x="2643934" y="1041636"/>
                  <a:pt x="2601157" y="1056443"/>
                </a:cubicBezTo>
                <a:lnTo>
                  <a:pt x="2370338" y="1136342"/>
                </a:lnTo>
                <a:lnTo>
                  <a:pt x="2290439" y="1162975"/>
                </a:lnTo>
                <a:cubicBezTo>
                  <a:pt x="2281561" y="1165934"/>
                  <a:pt x="2272885" y="1169584"/>
                  <a:pt x="2263806" y="1171853"/>
                </a:cubicBezTo>
                <a:cubicBezTo>
                  <a:pt x="2251969" y="1174812"/>
                  <a:pt x="2240206" y="1178083"/>
                  <a:pt x="2228295" y="1180730"/>
                </a:cubicBezTo>
                <a:cubicBezTo>
                  <a:pt x="2213565" y="1184003"/>
                  <a:pt x="2198360" y="1185272"/>
                  <a:pt x="2183907" y="1189608"/>
                </a:cubicBezTo>
                <a:cubicBezTo>
                  <a:pt x="2112476" y="1211037"/>
                  <a:pt x="2166024" y="1201266"/>
                  <a:pt x="2104008" y="1225119"/>
                </a:cubicBezTo>
                <a:cubicBezTo>
                  <a:pt x="2035965" y="1251290"/>
                  <a:pt x="2037571" y="1249060"/>
                  <a:pt x="1979720" y="1260629"/>
                </a:cubicBezTo>
                <a:cubicBezTo>
                  <a:pt x="1953087" y="1272466"/>
                  <a:pt x="1927023" y="1285677"/>
                  <a:pt x="1899821" y="1296140"/>
                </a:cubicBezTo>
                <a:cubicBezTo>
                  <a:pt x="1888433" y="1300520"/>
                  <a:pt x="1875735" y="1300734"/>
                  <a:pt x="1864311" y="1305018"/>
                </a:cubicBezTo>
                <a:cubicBezTo>
                  <a:pt x="1851920" y="1309665"/>
                  <a:pt x="1841088" y="1317858"/>
                  <a:pt x="1828800" y="1322773"/>
                </a:cubicBezTo>
                <a:cubicBezTo>
                  <a:pt x="1811423" y="1329724"/>
                  <a:pt x="1792810" y="1333330"/>
                  <a:pt x="1775534" y="1340528"/>
                </a:cubicBezTo>
                <a:cubicBezTo>
                  <a:pt x="1721728" y="1362947"/>
                  <a:pt x="1669857" y="1389902"/>
                  <a:pt x="1615736" y="1411550"/>
                </a:cubicBezTo>
                <a:lnTo>
                  <a:pt x="1526959" y="1447060"/>
                </a:lnTo>
                <a:lnTo>
                  <a:pt x="1482571" y="1464816"/>
                </a:lnTo>
                <a:cubicBezTo>
                  <a:pt x="1461768" y="1473484"/>
                  <a:pt x="1442291" y="1485983"/>
                  <a:pt x="1420427" y="1491449"/>
                </a:cubicBezTo>
                <a:cubicBezTo>
                  <a:pt x="1402401" y="1495955"/>
                  <a:pt x="1376118" y="1501560"/>
                  <a:pt x="1358283" y="1509204"/>
                </a:cubicBezTo>
                <a:cubicBezTo>
                  <a:pt x="1346119" y="1514417"/>
                  <a:pt x="1334263" y="1520393"/>
                  <a:pt x="1322773" y="1526959"/>
                </a:cubicBezTo>
                <a:cubicBezTo>
                  <a:pt x="1313509" y="1532253"/>
                  <a:pt x="1306130" y="1540969"/>
                  <a:pt x="1296140" y="1544715"/>
                </a:cubicBezTo>
                <a:cubicBezTo>
                  <a:pt x="1282011" y="1550013"/>
                  <a:pt x="1266547" y="1550633"/>
                  <a:pt x="1251751" y="1553592"/>
                </a:cubicBezTo>
                <a:cubicBezTo>
                  <a:pt x="1219200" y="1568388"/>
                  <a:pt x="1187649" y="1585620"/>
                  <a:pt x="1154097" y="1597981"/>
                </a:cubicBezTo>
                <a:cubicBezTo>
                  <a:pt x="1131199" y="1606417"/>
                  <a:pt x="1104902" y="1604823"/>
                  <a:pt x="1083076" y="1615736"/>
                </a:cubicBezTo>
                <a:cubicBezTo>
                  <a:pt x="1071239" y="1621654"/>
                  <a:pt x="1060120" y="1629306"/>
                  <a:pt x="1047565" y="1633491"/>
                </a:cubicBezTo>
                <a:cubicBezTo>
                  <a:pt x="1024415" y="1641208"/>
                  <a:pt x="998370" y="1640334"/>
                  <a:pt x="976544" y="1651247"/>
                </a:cubicBezTo>
                <a:cubicBezTo>
                  <a:pt x="964707" y="1657165"/>
                  <a:pt x="953588" y="1664817"/>
                  <a:pt x="941033" y="1669002"/>
                </a:cubicBezTo>
                <a:cubicBezTo>
                  <a:pt x="917883" y="1676719"/>
                  <a:pt x="893162" y="1679040"/>
                  <a:pt x="870012" y="1686757"/>
                </a:cubicBezTo>
                <a:cubicBezTo>
                  <a:pt x="806176" y="1708037"/>
                  <a:pt x="885873" y="1682226"/>
                  <a:pt x="807868" y="1704513"/>
                </a:cubicBezTo>
                <a:cubicBezTo>
                  <a:pt x="798870" y="1707084"/>
                  <a:pt x="790263" y="1710928"/>
                  <a:pt x="781235" y="1713390"/>
                </a:cubicBezTo>
                <a:cubicBezTo>
                  <a:pt x="757693" y="1719811"/>
                  <a:pt x="733888" y="1725228"/>
                  <a:pt x="710214" y="1731146"/>
                </a:cubicBezTo>
                <a:lnTo>
                  <a:pt x="674703" y="1740023"/>
                </a:lnTo>
                <a:cubicBezTo>
                  <a:pt x="662866" y="1742982"/>
                  <a:pt x="651227" y="1746895"/>
                  <a:pt x="639192" y="1748901"/>
                </a:cubicBezTo>
                <a:lnTo>
                  <a:pt x="585926" y="1757779"/>
                </a:lnTo>
                <a:cubicBezTo>
                  <a:pt x="574089" y="1763697"/>
                  <a:pt x="562580" y="1770321"/>
                  <a:pt x="550416" y="1775534"/>
                </a:cubicBezTo>
                <a:cubicBezTo>
                  <a:pt x="532583" y="1783177"/>
                  <a:pt x="506295" y="1788783"/>
                  <a:pt x="488272" y="1793289"/>
                </a:cubicBezTo>
                <a:cubicBezTo>
                  <a:pt x="456504" y="1809173"/>
                  <a:pt x="417787" y="1831670"/>
                  <a:pt x="381740" y="1837678"/>
                </a:cubicBezTo>
                <a:cubicBezTo>
                  <a:pt x="319244" y="1848094"/>
                  <a:pt x="345551" y="1840864"/>
                  <a:pt x="301841" y="1855433"/>
                </a:cubicBezTo>
                <a:cubicBezTo>
                  <a:pt x="292963" y="1861352"/>
                  <a:pt x="284751" y="1868417"/>
                  <a:pt x="275208" y="1873189"/>
                </a:cubicBezTo>
                <a:cubicBezTo>
                  <a:pt x="249689" y="1885949"/>
                  <a:pt x="210959" y="1886856"/>
                  <a:pt x="186431" y="1890944"/>
                </a:cubicBezTo>
                <a:cubicBezTo>
                  <a:pt x="171547" y="1893425"/>
                  <a:pt x="156839" y="1896863"/>
                  <a:pt x="142043" y="1899822"/>
                </a:cubicBezTo>
                <a:cubicBezTo>
                  <a:pt x="130206" y="1905740"/>
                  <a:pt x="118923" y="1912930"/>
                  <a:pt x="106532" y="1917577"/>
                </a:cubicBezTo>
                <a:cubicBezTo>
                  <a:pt x="67545" y="1932197"/>
                  <a:pt x="45405" y="1926455"/>
                  <a:pt x="0" y="1926455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6669284" y="4060665"/>
            <a:ext cx="6607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b="1" dirty="0" smtClean="0">
                <a:solidFill>
                  <a:srgbClr val="FF0000"/>
                </a:solidFill>
              </a:rPr>
              <a:t>?</a:t>
            </a:r>
            <a:endParaRPr lang="de-DE" sz="8000" b="1" dirty="0">
              <a:solidFill>
                <a:srgbClr val="FF0000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1662929" y="4987915"/>
            <a:ext cx="2621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i="1" dirty="0"/>
              <a:t>k</a:t>
            </a:r>
            <a:r>
              <a:rPr lang="de-DE" sz="1600" b="1" i="1" dirty="0" smtClean="0"/>
              <a:t>ontinuierliche CO</a:t>
            </a:r>
            <a:r>
              <a:rPr lang="de-DE" sz="1600" b="1" i="1" baseline="-25000" dirty="0" smtClean="0"/>
              <a:t>2</a:t>
            </a:r>
            <a:r>
              <a:rPr lang="de-DE" sz="1600" b="1" i="1" dirty="0" smtClean="0"/>
              <a:t>-Quellen?</a:t>
            </a:r>
            <a:endParaRPr lang="de-DE" sz="1600" b="1" i="1" dirty="0"/>
          </a:p>
        </p:txBody>
      </p:sp>
      <p:sp>
        <p:nvSpPr>
          <p:cNvPr id="37" name="Textfeld 36"/>
          <p:cNvSpPr txBox="1"/>
          <p:nvPr/>
        </p:nvSpPr>
        <p:spPr>
          <a:xfrm>
            <a:off x="6300658" y="4987915"/>
            <a:ext cx="1692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i="1" dirty="0"/>
              <a:t>g</a:t>
            </a:r>
            <a:r>
              <a:rPr lang="de-DE" sz="1600" b="1" i="1" dirty="0" smtClean="0"/>
              <a:t>roß </a:t>
            </a:r>
            <a:r>
              <a:rPr lang="de-DE" sz="1600" b="1" i="1" dirty="0"/>
              <a:t>u</a:t>
            </a:r>
            <a:r>
              <a:rPr lang="de-DE" sz="1600" b="1" i="1" dirty="0" smtClean="0"/>
              <a:t>nd zentral?</a:t>
            </a:r>
            <a:endParaRPr lang="de-DE" sz="1600" b="1" i="1" dirty="0"/>
          </a:p>
        </p:txBody>
      </p:sp>
    </p:spTree>
    <p:extLst>
      <p:ext uri="{BB962C8B-B14F-4D97-AF65-F5344CB8AC3E}">
        <p14:creationId xmlns:p14="http://schemas.microsoft.com/office/powerpoint/2010/main" val="141738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/>
          <p:cNvSpPr/>
          <p:nvPr/>
        </p:nvSpPr>
        <p:spPr>
          <a:xfrm>
            <a:off x="2627784" y="1772816"/>
            <a:ext cx="2664296" cy="23042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/>
              <a:t>„Perspektiven der Langzeitspeicheroption Power-to-Gas“</a:t>
            </a:r>
            <a:r>
              <a:rPr lang="de-DE" sz="2400" b="1" baseline="30000" dirty="0" smtClean="0"/>
              <a:t>1)</a:t>
            </a:r>
            <a:endParaRPr lang="de-DE" sz="2400" b="1" baseline="30000" dirty="0"/>
          </a:p>
        </p:txBody>
      </p:sp>
      <p:sp>
        <p:nvSpPr>
          <p:cNvPr id="28" name="Textfeld 27"/>
          <p:cNvSpPr txBox="1"/>
          <p:nvPr/>
        </p:nvSpPr>
        <p:spPr>
          <a:xfrm>
            <a:off x="465902" y="1564337"/>
            <a:ext cx="1657826" cy="28007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Investkosten</a:t>
            </a:r>
            <a:r>
              <a:rPr lang="de-DE" sz="1600" b="1" baseline="30000" dirty="0" smtClean="0"/>
              <a:t>1)</a:t>
            </a:r>
            <a:r>
              <a:rPr lang="de-DE" sz="1600" b="1" dirty="0" smtClean="0"/>
              <a:t>:</a:t>
            </a:r>
          </a:p>
          <a:p>
            <a:r>
              <a:rPr lang="de-DE" sz="1600" b="1" dirty="0" smtClean="0"/>
              <a:t>750€/kW</a:t>
            </a:r>
          </a:p>
          <a:p>
            <a:r>
              <a:rPr lang="de-DE" sz="1600" b="1" dirty="0" smtClean="0"/>
              <a:t>Betriebskosten</a:t>
            </a:r>
          </a:p>
          <a:p>
            <a:r>
              <a:rPr lang="de-DE" sz="1600" b="1" dirty="0"/>
              <a:t>f</a:t>
            </a:r>
            <a:r>
              <a:rPr lang="de-DE" sz="1600" b="1" dirty="0" smtClean="0"/>
              <a:t>ix</a:t>
            </a:r>
            <a:r>
              <a:rPr lang="de-DE" sz="1600" b="1" baseline="30000" dirty="0" smtClean="0"/>
              <a:t>1)</a:t>
            </a:r>
            <a:r>
              <a:rPr lang="de-DE" sz="1600" b="1" dirty="0" smtClean="0"/>
              <a:t>: 118 €/kW</a:t>
            </a:r>
          </a:p>
          <a:p>
            <a:r>
              <a:rPr lang="de-DE" sz="1600" b="1" dirty="0"/>
              <a:t>W</a:t>
            </a:r>
            <a:r>
              <a:rPr lang="de-DE" sz="1600" b="1" dirty="0" smtClean="0"/>
              <a:t>irkungsgrad</a:t>
            </a:r>
          </a:p>
          <a:p>
            <a:r>
              <a:rPr lang="de-DE" sz="1600" b="1" dirty="0" smtClean="0"/>
              <a:t>Elektrolyse und</a:t>
            </a:r>
          </a:p>
          <a:p>
            <a:r>
              <a:rPr lang="de-DE" sz="1600" b="1" dirty="0" err="1" smtClean="0"/>
              <a:t>Methanisierung</a:t>
            </a:r>
            <a:endParaRPr lang="de-DE" sz="1600" b="1" dirty="0" smtClean="0"/>
          </a:p>
          <a:p>
            <a:r>
              <a:rPr lang="de-DE" sz="1600" b="1" dirty="0" smtClean="0"/>
              <a:t>Gesamt</a:t>
            </a:r>
            <a:r>
              <a:rPr lang="de-DE" sz="1600" b="1" baseline="30000" dirty="0" smtClean="0"/>
              <a:t>1)</a:t>
            </a:r>
            <a:r>
              <a:rPr lang="de-DE" sz="1600" b="1" dirty="0" smtClean="0"/>
              <a:t>: 62%</a:t>
            </a:r>
          </a:p>
          <a:p>
            <a:r>
              <a:rPr lang="de-DE" sz="1600" b="1" dirty="0" smtClean="0"/>
              <a:t>Erdgaspreis frei</a:t>
            </a:r>
          </a:p>
          <a:p>
            <a:r>
              <a:rPr lang="de-DE" sz="1600" b="1" dirty="0" smtClean="0"/>
              <a:t>Kraftwerk</a:t>
            </a:r>
            <a:r>
              <a:rPr lang="de-DE" sz="1600" b="1" baseline="30000" dirty="0" smtClean="0"/>
              <a:t>1)</a:t>
            </a:r>
            <a:r>
              <a:rPr lang="de-DE" sz="1600" b="1" dirty="0" smtClean="0"/>
              <a:t>: </a:t>
            </a:r>
          </a:p>
          <a:p>
            <a:r>
              <a:rPr lang="de-DE" sz="1600" b="1" dirty="0" smtClean="0"/>
              <a:t>0,05 -0,09 €/kWh</a:t>
            </a:r>
            <a:endParaRPr lang="de-DE" sz="1600" b="1" dirty="0"/>
          </a:p>
        </p:txBody>
      </p:sp>
      <p:sp>
        <p:nvSpPr>
          <p:cNvPr id="29" name="Textfeld 28"/>
          <p:cNvSpPr txBox="1"/>
          <p:nvPr/>
        </p:nvSpPr>
        <p:spPr>
          <a:xfrm>
            <a:off x="323528" y="6001543"/>
            <a:ext cx="3304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1) M. Jentsch, BWK 65(2013), Nr.10, 54-56</a:t>
            </a:r>
            <a:endParaRPr lang="de-DE" sz="1400" b="1" dirty="0"/>
          </a:p>
        </p:txBody>
      </p:sp>
      <p:sp>
        <p:nvSpPr>
          <p:cNvPr id="35" name="Textfeld 34"/>
          <p:cNvSpPr txBox="1"/>
          <p:nvPr/>
        </p:nvSpPr>
        <p:spPr>
          <a:xfrm>
            <a:off x="2915816" y="1916832"/>
            <a:ext cx="226440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Fluktuierende EE</a:t>
            </a:r>
          </a:p>
          <a:p>
            <a:endParaRPr lang="de-DE" dirty="0" smtClean="0"/>
          </a:p>
          <a:p>
            <a:r>
              <a:rPr lang="de-DE" dirty="0" smtClean="0"/>
              <a:t>Elektrolyse</a:t>
            </a:r>
          </a:p>
          <a:p>
            <a:endParaRPr lang="de-DE" dirty="0" smtClean="0"/>
          </a:p>
          <a:p>
            <a:r>
              <a:rPr lang="de-DE" dirty="0" err="1" smtClean="0"/>
              <a:t>Methanisierung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Synthetisches Methan</a:t>
            </a:r>
            <a:endParaRPr lang="de-DE" dirty="0"/>
          </a:p>
        </p:txBody>
      </p:sp>
      <p:sp>
        <p:nvSpPr>
          <p:cNvPr id="36" name="Pfeil nach unten 35"/>
          <p:cNvSpPr/>
          <p:nvPr/>
        </p:nvSpPr>
        <p:spPr>
          <a:xfrm>
            <a:off x="3628407" y="2276872"/>
            <a:ext cx="295521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Pfeil nach unten 36"/>
          <p:cNvSpPr/>
          <p:nvPr/>
        </p:nvSpPr>
        <p:spPr>
          <a:xfrm>
            <a:off x="3635896" y="2852936"/>
            <a:ext cx="295521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Pfeil nach unten 37"/>
          <p:cNvSpPr/>
          <p:nvPr/>
        </p:nvSpPr>
        <p:spPr>
          <a:xfrm>
            <a:off x="3635896" y="3429000"/>
            <a:ext cx="295521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Textfeld 38"/>
          <p:cNvSpPr txBox="1"/>
          <p:nvPr/>
        </p:nvSpPr>
        <p:spPr>
          <a:xfrm>
            <a:off x="5580112" y="1772816"/>
            <a:ext cx="2736304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Forschungsprojekt:</a:t>
            </a:r>
          </a:p>
          <a:p>
            <a:r>
              <a:rPr lang="de-DE" b="1" dirty="0" smtClean="0"/>
              <a:t>„</a:t>
            </a:r>
            <a:r>
              <a:rPr lang="de-DE" b="1" dirty="0"/>
              <a:t>E</a:t>
            </a:r>
            <a:r>
              <a:rPr lang="de-DE" b="1" dirty="0" smtClean="0"/>
              <a:t>rrichtung und Betrieb einer Forschungsanlage zur Speicherung von erneuerbarem Strom als erneuerbares Methan im 250 kW (</a:t>
            </a:r>
            <a:r>
              <a:rPr lang="de-DE" b="1" dirty="0" err="1" smtClean="0"/>
              <a:t>el</a:t>
            </a:r>
            <a:r>
              <a:rPr lang="de-DE" b="1" dirty="0" smtClean="0"/>
              <a:t>)-Maßstab“</a:t>
            </a:r>
          </a:p>
          <a:p>
            <a:endParaRPr lang="de-DE" dirty="0" smtClean="0"/>
          </a:p>
          <a:p>
            <a:r>
              <a:rPr lang="de-DE" sz="1600" b="1" dirty="0" smtClean="0"/>
              <a:t>IWES, Kassel, BMU-gefördert</a:t>
            </a:r>
            <a:endParaRPr lang="de-DE" sz="1600" b="1" dirty="0"/>
          </a:p>
        </p:txBody>
      </p:sp>
      <p:sp>
        <p:nvSpPr>
          <p:cNvPr id="41" name="Textfeld 40"/>
          <p:cNvSpPr txBox="1"/>
          <p:nvPr/>
        </p:nvSpPr>
        <p:spPr>
          <a:xfrm>
            <a:off x="2915816" y="3933056"/>
            <a:ext cx="1906109" cy="7694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i="1" dirty="0"/>
              <a:t>s</a:t>
            </a:r>
            <a:r>
              <a:rPr lang="de-DE" sz="2000" b="1" i="1" dirty="0" smtClean="0"/>
              <a:t>ehr teuer</a:t>
            </a:r>
          </a:p>
          <a:p>
            <a:r>
              <a:rPr lang="de-DE" sz="1200" i="1" dirty="0" smtClean="0"/>
              <a:t>H. </a:t>
            </a:r>
            <a:r>
              <a:rPr lang="de-DE" sz="1200" i="1" dirty="0" err="1" smtClean="0"/>
              <a:t>Pütter</a:t>
            </a:r>
            <a:r>
              <a:rPr lang="de-DE" sz="1200" i="1" dirty="0" smtClean="0"/>
              <a:t>, </a:t>
            </a:r>
            <a:r>
              <a:rPr lang="de-DE" sz="1200" i="1" dirty="0" err="1" smtClean="0"/>
              <a:t>Naturw</a:t>
            </a:r>
            <a:r>
              <a:rPr lang="de-DE" sz="1200" i="1" dirty="0" smtClean="0"/>
              <a:t>. Rundschau </a:t>
            </a:r>
            <a:r>
              <a:rPr lang="de-DE" sz="1200" i="1" u="sng" dirty="0" smtClean="0"/>
              <a:t>66</a:t>
            </a:r>
            <a:r>
              <a:rPr lang="de-DE" sz="1200" i="1" dirty="0" smtClean="0"/>
              <a:t>(2013) 61-68</a:t>
            </a:r>
            <a:endParaRPr lang="de-DE" sz="1200" i="1" dirty="0"/>
          </a:p>
        </p:txBody>
      </p:sp>
    </p:spTree>
    <p:extLst>
      <p:ext uri="{BB962C8B-B14F-4D97-AF65-F5344CB8AC3E}">
        <p14:creationId xmlns:p14="http://schemas.microsoft.com/office/powerpoint/2010/main" val="356457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/>
          <p:cNvSpPr/>
          <p:nvPr/>
        </p:nvSpPr>
        <p:spPr>
          <a:xfrm>
            <a:off x="2627784" y="1772816"/>
            <a:ext cx="2664296" cy="23042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/>
              <a:t>„Perspektiven der Langzeitspeicheroption Power-to-</a:t>
            </a:r>
            <a:r>
              <a:rPr lang="de-DE" sz="2400" b="1" dirty="0" smtClean="0">
                <a:solidFill>
                  <a:srgbClr val="FF0000"/>
                </a:solidFill>
              </a:rPr>
              <a:t>Go</a:t>
            </a:r>
            <a:r>
              <a:rPr lang="de-DE" sz="2400" b="1" dirty="0" smtClean="0"/>
              <a:t>“</a:t>
            </a:r>
            <a:r>
              <a:rPr lang="de-DE" sz="2400" b="1" baseline="30000" dirty="0" smtClean="0"/>
              <a:t>1)</a:t>
            </a:r>
            <a:endParaRPr lang="de-DE" sz="2400" b="1" baseline="30000" dirty="0"/>
          </a:p>
        </p:txBody>
      </p:sp>
      <p:sp>
        <p:nvSpPr>
          <p:cNvPr id="28" name="Textfeld 27"/>
          <p:cNvSpPr txBox="1"/>
          <p:nvPr/>
        </p:nvSpPr>
        <p:spPr>
          <a:xfrm>
            <a:off x="465902" y="1564337"/>
            <a:ext cx="1657826" cy="28007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Investkosten</a:t>
            </a:r>
            <a:r>
              <a:rPr lang="de-DE" sz="1600" b="1" baseline="30000" dirty="0" smtClean="0"/>
              <a:t>1)</a:t>
            </a:r>
            <a:r>
              <a:rPr lang="de-DE" sz="1600" b="1" dirty="0" smtClean="0"/>
              <a:t>:</a:t>
            </a:r>
          </a:p>
          <a:p>
            <a:r>
              <a:rPr lang="de-DE" sz="1600" b="1" dirty="0" smtClean="0"/>
              <a:t>750€/kW</a:t>
            </a:r>
          </a:p>
          <a:p>
            <a:r>
              <a:rPr lang="de-DE" sz="1600" b="1" dirty="0" smtClean="0"/>
              <a:t>Betriebskosten</a:t>
            </a:r>
          </a:p>
          <a:p>
            <a:r>
              <a:rPr lang="de-DE" sz="1600" b="1" dirty="0"/>
              <a:t>f</a:t>
            </a:r>
            <a:r>
              <a:rPr lang="de-DE" sz="1600" b="1" dirty="0" smtClean="0"/>
              <a:t>ix</a:t>
            </a:r>
            <a:r>
              <a:rPr lang="de-DE" sz="1600" b="1" baseline="30000" dirty="0" smtClean="0"/>
              <a:t>1)</a:t>
            </a:r>
            <a:r>
              <a:rPr lang="de-DE" sz="1600" b="1" dirty="0" smtClean="0"/>
              <a:t>: 118 €/kW</a:t>
            </a:r>
          </a:p>
          <a:p>
            <a:r>
              <a:rPr lang="de-DE" sz="1600" b="1" dirty="0"/>
              <a:t>W</a:t>
            </a:r>
            <a:r>
              <a:rPr lang="de-DE" sz="1600" b="1" dirty="0" smtClean="0"/>
              <a:t>irkungsgrad</a:t>
            </a:r>
          </a:p>
          <a:p>
            <a:r>
              <a:rPr lang="de-DE" sz="1600" b="1" dirty="0" smtClean="0"/>
              <a:t>Elektrolyse und</a:t>
            </a:r>
          </a:p>
          <a:p>
            <a:r>
              <a:rPr lang="de-DE" sz="1600" b="1" dirty="0" err="1" smtClean="0"/>
              <a:t>Methanisierung</a:t>
            </a:r>
            <a:endParaRPr lang="de-DE" sz="1600" b="1" dirty="0" smtClean="0"/>
          </a:p>
          <a:p>
            <a:r>
              <a:rPr lang="de-DE" sz="1600" b="1" dirty="0" smtClean="0"/>
              <a:t>Gesamt</a:t>
            </a:r>
            <a:r>
              <a:rPr lang="de-DE" sz="1600" b="1" baseline="30000" dirty="0" smtClean="0"/>
              <a:t>1)</a:t>
            </a:r>
            <a:r>
              <a:rPr lang="de-DE" sz="1600" b="1" dirty="0" smtClean="0"/>
              <a:t>: 62%</a:t>
            </a:r>
          </a:p>
          <a:p>
            <a:r>
              <a:rPr lang="de-DE" sz="1600" b="1" dirty="0" smtClean="0"/>
              <a:t>Erdgaspreis frei</a:t>
            </a:r>
          </a:p>
          <a:p>
            <a:r>
              <a:rPr lang="de-DE" sz="1600" b="1" dirty="0" smtClean="0"/>
              <a:t>Kraftwerk</a:t>
            </a:r>
            <a:r>
              <a:rPr lang="de-DE" sz="1600" b="1" baseline="30000" dirty="0" smtClean="0"/>
              <a:t>1)</a:t>
            </a:r>
            <a:r>
              <a:rPr lang="de-DE" sz="1600" b="1" dirty="0" smtClean="0"/>
              <a:t>: </a:t>
            </a:r>
          </a:p>
          <a:p>
            <a:r>
              <a:rPr lang="de-DE" sz="1600" b="1" dirty="0" smtClean="0"/>
              <a:t>0,05 -0,09 €/kWh</a:t>
            </a:r>
            <a:endParaRPr lang="de-DE" sz="1600" b="1" dirty="0"/>
          </a:p>
        </p:txBody>
      </p:sp>
      <p:sp>
        <p:nvSpPr>
          <p:cNvPr id="29" name="Textfeld 28"/>
          <p:cNvSpPr txBox="1"/>
          <p:nvPr/>
        </p:nvSpPr>
        <p:spPr>
          <a:xfrm>
            <a:off x="323528" y="6001543"/>
            <a:ext cx="3304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1) M. Jentsch, BWK 65(2013), Nr.10, 54-56</a:t>
            </a:r>
            <a:endParaRPr lang="de-DE" sz="1400" b="1" dirty="0"/>
          </a:p>
        </p:txBody>
      </p:sp>
      <p:sp>
        <p:nvSpPr>
          <p:cNvPr id="35" name="Textfeld 34"/>
          <p:cNvSpPr txBox="1"/>
          <p:nvPr/>
        </p:nvSpPr>
        <p:spPr>
          <a:xfrm>
            <a:off x="2915816" y="1916832"/>
            <a:ext cx="226440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    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Grundlast</a:t>
            </a:r>
          </a:p>
          <a:p>
            <a:endParaRPr lang="de-DE" dirty="0" smtClean="0"/>
          </a:p>
          <a:p>
            <a:r>
              <a:rPr lang="de-DE" dirty="0" smtClean="0"/>
              <a:t>Elektrolyse</a:t>
            </a:r>
          </a:p>
          <a:p>
            <a:endParaRPr lang="de-DE" dirty="0" smtClean="0"/>
          </a:p>
          <a:p>
            <a:r>
              <a:rPr lang="de-DE" dirty="0" err="1" smtClean="0"/>
              <a:t>Methanisierung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Synthetisches Methan</a:t>
            </a:r>
            <a:endParaRPr lang="de-DE" dirty="0"/>
          </a:p>
        </p:txBody>
      </p:sp>
      <p:sp>
        <p:nvSpPr>
          <p:cNvPr id="36" name="Pfeil nach unten 35"/>
          <p:cNvSpPr/>
          <p:nvPr/>
        </p:nvSpPr>
        <p:spPr>
          <a:xfrm>
            <a:off x="3628407" y="2276872"/>
            <a:ext cx="295521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Pfeil nach unten 36"/>
          <p:cNvSpPr/>
          <p:nvPr/>
        </p:nvSpPr>
        <p:spPr>
          <a:xfrm>
            <a:off x="3635896" y="2852936"/>
            <a:ext cx="295521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Pfeil nach unten 37"/>
          <p:cNvSpPr/>
          <p:nvPr/>
        </p:nvSpPr>
        <p:spPr>
          <a:xfrm>
            <a:off x="3635896" y="3429000"/>
            <a:ext cx="295521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Textfeld 38"/>
          <p:cNvSpPr txBox="1"/>
          <p:nvPr/>
        </p:nvSpPr>
        <p:spPr>
          <a:xfrm>
            <a:off x="5580112" y="1772816"/>
            <a:ext cx="2736304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Forschungsprojekt:</a:t>
            </a:r>
          </a:p>
          <a:p>
            <a:r>
              <a:rPr lang="de-DE" b="1" dirty="0" smtClean="0"/>
              <a:t>„</a:t>
            </a:r>
            <a:r>
              <a:rPr lang="de-DE" b="1" dirty="0"/>
              <a:t>E</a:t>
            </a:r>
            <a:r>
              <a:rPr lang="de-DE" b="1" dirty="0" smtClean="0"/>
              <a:t>rrichtung und Betrieb einer Forschungsanlage zur Speicherung von erneuerbarem Strom als erneuerbares Methan im 250 kW (</a:t>
            </a:r>
            <a:r>
              <a:rPr lang="de-DE" b="1" dirty="0" err="1" smtClean="0"/>
              <a:t>el</a:t>
            </a:r>
            <a:r>
              <a:rPr lang="de-DE" b="1" dirty="0" smtClean="0"/>
              <a:t>)-Maßstab“</a:t>
            </a:r>
          </a:p>
          <a:p>
            <a:endParaRPr lang="de-DE" dirty="0" smtClean="0"/>
          </a:p>
          <a:p>
            <a:r>
              <a:rPr lang="de-DE" sz="1600" b="1" dirty="0" smtClean="0"/>
              <a:t>IWES, Kassel, BMU-gefördert</a:t>
            </a:r>
            <a:endParaRPr lang="de-DE" sz="1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4932040" y="2812286"/>
            <a:ext cx="148963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Kontinuierlich</a:t>
            </a:r>
            <a:endParaRPr lang="de-DE" dirty="0"/>
          </a:p>
        </p:txBody>
      </p:sp>
      <p:sp>
        <p:nvSpPr>
          <p:cNvPr id="3" name="Geschweifte Klammer rechts 2"/>
          <p:cNvSpPr/>
          <p:nvPr/>
        </p:nvSpPr>
        <p:spPr>
          <a:xfrm>
            <a:off x="4373226" y="2564904"/>
            <a:ext cx="486806" cy="864096"/>
          </a:xfrm>
          <a:prstGeom prst="rightBrac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702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/>
        </p:nvSpPr>
        <p:spPr>
          <a:xfrm>
            <a:off x="2411760" y="1196752"/>
            <a:ext cx="5760640" cy="36724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/>
              <a:t>„Perspektiven der Langzeitspeicheroption Power-to-Go“</a:t>
            </a:r>
            <a:r>
              <a:rPr lang="de-DE" sz="2400" b="1" baseline="30000" dirty="0" smtClean="0"/>
              <a:t>1)</a:t>
            </a:r>
            <a:endParaRPr lang="de-DE" sz="2400" b="1" baseline="30000" dirty="0"/>
          </a:p>
        </p:txBody>
      </p:sp>
      <p:sp>
        <p:nvSpPr>
          <p:cNvPr id="2" name="Textfeld 1"/>
          <p:cNvSpPr txBox="1"/>
          <p:nvPr/>
        </p:nvSpPr>
        <p:spPr>
          <a:xfrm>
            <a:off x="2762883" y="1628800"/>
            <a:ext cx="1985031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Gleichrichter (97%)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51204" y="2516899"/>
            <a:ext cx="179671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</a:lstStyle>
          <a:p>
            <a:r>
              <a:rPr lang="de-DE" dirty="0"/>
              <a:t>Elektrolyse (</a:t>
            </a:r>
            <a:r>
              <a:rPr lang="de-DE" dirty="0" smtClean="0"/>
              <a:t>85%)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483768" y="3404998"/>
            <a:ext cx="2264146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</a:lstStyle>
          <a:p>
            <a:r>
              <a:rPr lang="de-DE" dirty="0" err="1"/>
              <a:t>Methanisierung</a:t>
            </a:r>
            <a:r>
              <a:rPr lang="de-DE" dirty="0"/>
              <a:t> </a:t>
            </a:r>
            <a:r>
              <a:rPr lang="de-DE" dirty="0" smtClean="0"/>
              <a:t>(90%)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551094" y="4427820"/>
            <a:ext cx="219682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</a:lstStyle>
          <a:p>
            <a:r>
              <a:rPr lang="de-DE" dirty="0"/>
              <a:t>Gesamtprozess </a:t>
            </a:r>
            <a:r>
              <a:rPr lang="de-DE" dirty="0" smtClean="0"/>
              <a:t>(74%)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894193" y="1259468"/>
            <a:ext cx="320619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</a:lstStyle>
          <a:p>
            <a:r>
              <a:rPr lang="de-DE" dirty="0"/>
              <a:t>Strom aus dem Netz (100 </a:t>
            </a:r>
            <a:r>
              <a:rPr lang="de-DE" dirty="0" err="1"/>
              <a:t>MWh</a:t>
            </a:r>
            <a:r>
              <a:rPr lang="de-DE" dirty="0"/>
              <a:t>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894193" y="2123564"/>
            <a:ext cx="23232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</a:lstStyle>
          <a:p>
            <a:r>
              <a:rPr lang="de-DE" dirty="0"/>
              <a:t>Gleichstrom (97 </a:t>
            </a:r>
            <a:r>
              <a:rPr lang="de-DE" dirty="0" err="1"/>
              <a:t>MWh</a:t>
            </a:r>
            <a:r>
              <a:rPr lang="de-DE" dirty="0"/>
              <a:t>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894193" y="2987660"/>
            <a:ext cx="229120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</a:lstStyle>
          <a:p>
            <a:r>
              <a:rPr lang="de-DE" dirty="0"/>
              <a:t>Wasserstoff </a:t>
            </a:r>
            <a:r>
              <a:rPr lang="de-DE" dirty="0" smtClean="0"/>
              <a:t>(82 </a:t>
            </a:r>
            <a:r>
              <a:rPr lang="de-DE" dirty="0" err="1"/>
              <a:t>MWh</a:t>
            </a:r>
            <a:r>
              <a:rPr lang="de-DE" dirty="0"/>
              <a:t>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894193" y="3851756"/>
            <a:ext cx="205735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</a:lstStyle>
          <a:p>
            <a:r>
              <a:rPr lang="de-DE" dirty="0" smtClean="0"/>
              <a:t>Methan</a:t>
            </a:r>
            <a:r>
              <a:rPr lang="de-DE" baseline="30000" dirty="0" smtClean="0"/>
              <a:t>2)</a:t>
            </a:r>
            <a:r>
              <a:rPr lang="de-DE" dirty="0" smtClean="0"/>
              <a:t> (62 </a:t>
            </a:r>
            <a:r>
              <a:rPr lang="de-DE" dirty="0" err="1"/>
              <a:t>MWh</a:t>
            </a:r>
            <a:r>
              <a:rPr lang="de-DE" dirty="0"/>
              <a:t>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23528" y="6217567"/>
            <a:ext cx="428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2</a:t>
            </a:r>
            <a:r>
              <a:rPr lang="de-DE" sz="1400" b="1" dirty="0" smtClean="0"/>
              <a:t>) </a:t>
            </a:r>
            <a:r>
              <a:rPr lang="de-DE" sz="1400" b="1" dirty="0" err="1" smtClean="0"/>
              <a:t>theor</a:t>
            </a:r>
            <a:r>
              <a:rPr lang="de-DE" sz="1400" b="1" dirty="0" smtClean="0"/>
              <a:t>: 1,2 MJH</a:t>
            </a:r>
            <a:r>
              <a:rPr lang="de-DE" sz="1400" b="1" baseline="-25000" dirty="0" smtClean="0"/>
              <a:t>2</a:t>
            </a:r>
            <a:r>
              <a:rPr lang="de-DE" sz="1400" b="1" dirty="0" smtClean="0"/>
              <a:t>/MJCH</a:t>
            </a:r>
            <a:r>
              <a:rPr lang="de-DE" sz="1400" b="1" baseline="-25000" dirty="0" smtClean="0"/>
              <a:t>4 </a:t>
            </a:r>
            <a:r>
              <a:rPr lang="de-DE" sz="1400" b="1" dirty="0" smtClean="0"/>
              <a:t>; 90% WG:</a:t>
            </a:r>
            <a:r>
              <a:rPr lang="de-DE" sz="1400" b="1" dirty="0"/>
              <a:t> </a:t>
            </a:r>
            <a:r>
              <a:rPr lang="de-DE" sz="1400" b="1" dirty="0" smtClean="0"/>
              <a:t>1,33 </a:t>
            </a:r>
            <a:r>
              <a:rPr lang="de-DE" sz="1400" b="1" dirty="0"/>
              <a:t>MJH</a:t>
            </a:r>
            <a:r>
              <a:rPr lang="de-DE" sz="1400" b="1" baseline="-25000" dirty="0"/>
              <a:t>2</a:t>
            </a:r>
            <a:r>
              <a:rPr lang="de-DE" sz="1400" b="1" dirty="0"/>
              <a:t>/MJCH</a:t>
            </a:r>
            <a:r>
              <a:rPr lang="de-DE" sz="1400" b="1" baseline="-25000" dirty="0"/>
              <a:t>4</a:t>
            </a:r>
            <a:r>
              <a:rPr lang="de-DE" sz="1400" b="1" dirty="0" smtClean="0"/>
              <a:t> </a:t>
            </a:r>
            <a:endParaRPr lang="de-DE" sz="14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4894193" y="4427820"/>
            <a:ext cx="227414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</a:lstStyle>
          <a:p>
            <a:r>
              <a:rPr lang="de-DE" dirty="0"/>
              <a:t>Energieausbeute: </a:t>
            </a:r>
            <a:r>
              <a:rPr lang="de-DE" dirty="0" smtClean="0"/>
              <a:t>62%</a:t>
            </a:r>
            <a:endParaRPr lang="de-DE" dirty="0"/>
          </a:p>
        </p:txBody>
      </p:sp>
      <p:sp>
        <p:nvSpPr>
          <p:cNvPr id="13" name="Rechteckiger Pfeil 12"/>
          <p:cNvSpPr/>
          <p:nvPr/>
        </p:nvSpPr>
        <p:spPr>
          <a:xfrm flipV="1">
            <a:off x="4099842" y="2068203"/>
            <a:ext cx="648072" cy="280677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4" name="Rechteckiger Pfeil 13"/>
          <p:cNvSpPr/>
          <p:nvPr/>
        </p:nvSpPr>
        <p:spPr>
          <a:xfrm flipV="1">
            <a:off x="4139952" y="2968303"/>
            <a:ext cx="648072" cy="280677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5" name="Rechteckiger Pfeil 14"/>
          <p:cNvSpPr/>
          <p:nvPr/>
        </p:nvSpPr>
        <p:spPr>
          <a:xfrm flipV="1">
            <a:off x="4139952" y="3868403"/>
            <a:ext cx="648072" cy="280677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Pfeil nach unten 16"/>
          <p:cNvSpPr/>
          <p:nvPr/>
        </p:nvSpPr>
        <p:spPr>
          <a:xfrm>
            <a:off x="3203848" y="2051556"/>
            <a:ext cx="216024" cy="369332"/>
          </a:xfrm>
          <a:prstGeom prst="downArrow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unten 18"/>
          <p:cNvSpPr/>
          <p:nvPr/>
        </p:nvSpPr>
        <p:spPr>
          <a:xfrm>
            <a:off x="3203848" y="2951656"/>
            <a:ext cx="216024" cy="369332"/>
          </a:xfrm>
          <a:prstGeom prst="downArrow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unten 19"/>
          <p:cNvSpPr/>
          <p:nvPr/>
        </p:nvSpPr>
        <p:spPr>
          <a:xfrm>
            <a:off x="3203848" y="3851756"/>
            <a:ext cx="216024" cy="369332"/>
          </a:xfrm>
          <a:prstGeom prst="downArrow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 nach unten 20"/>
          <p:cNvSpPr/>
          <p:nvPr/>
        </p:nvSpPr>
        <p:spPr>
          <a:xfrm>
            <a:off x="5846119" y="1682138"/>
            <a:ext cx="216024" cy="369332"/>
          </a:xfrm>
          <a:prstGeom prst="downArrow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 nach unten 21"/>
          <p:cNvSpPr/>
          <p:nvPr/>
        </p:nvSpPr>
        <p:spPr>
          <a:xfrm>
            <a:off x="5868144" y="2555612"/>
            <a:ext cx="216024" cy="369332"/>
          </a:xfrm>
          <a:prstGeom prst="downArrow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 nach unten 22"/>
          <p:cNvSpPr/>
          <p:nvPr/>
        </p:nvSpPr>
        <p:spPr>
          <a:xfrm>
            <a:off x="5868144" y="3419708"/>
            <a:ext cx="216024" cy="369332"/>
          </a:xfrm>
          <a:prstGeom prst="downArrow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" name="Gerade Verbindung 24"/>
          <p:cNvCxnSpPr/>
          <p:nvPr/>
        </p:nvCxnSpPr>
        <p:spPr>
          <a:xfrm>
            <a:off x="2411760" y="4293096"/>
            <a:ext cx="504056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eschweifte Klammer links 26"/>
          <p:cNvSpPr/>
          <p:nvPr/>
        </p:nvSpPr>
        <p:spPr>
          <a:xfrm>
            <a:off x="2195736" y="1628800"/>
            <a:ext cx="144016" cy="222295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465902" y="1348313"/>
            <a:ext cx="1657826" cy="28007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Investkosten</a:t>
            </a:r>
            <a:r>
              <a:rPr lang="de-DE" sz="1600" b="1" baseline="30000" dirty="0" smtClean="0"/>
              <a:t>1)</a:t>
            </a:r>
            <a:r>
              <a:rPr lang="de-DE" sz="1600" b="1" dirty="0" smtClean="0"/>
              <a:t>:</a:t>
            </a:r>
          </a:p>
          <a:p>
            <a:r>
              <a:rPr lang="de-DE" sz="1600" b="1" dirty="0" smtClean="0"/>
              <a:t>750€/kW</a:t>
            </a:r>
          </a:p>
          <a:p>
            <a:r>
              <a:rPr lang="de-DE" sz="1600" b="1" dirty="0" smtClean="0"/>
              <a:t>Betriebskosten</a:t>
            </a:r>
          </a:p>
          <a:p>
            <a:r>
              <a:rPr lang="de-DE" sz="1600" b="1" dirty="0"/>
              <a:t>f</a:t>
            </a:r>
            <a:r>
              <a:rPr lang="de-DE" sz="1600" b="1" dirty="0" smtClean="0"/>
              <a:t>ix</a:t>
            </a:r>
            <a:r>
              <a:rPr lang="de-DE" sz="1600" b="1" baseline="30000" dirty="0" smtClean="0"/>
              <a:t>1)</a:t>
            </a:r>
            <a:r>
              <a:rPr lang="de-DE" sz="1600" b="1" dirty="0" smtClean="0"/>
              <a:t>: 118 €/kW</a:t>
            </a:r>
          </a:p>
          <a:p>
            <a:r>
              <a:rPr lang="de-DE" sz="1600" b="1" dirty="0"/>
              <a:t>W</a:t>
            </a:r>
            <a:r>
              <a:rPr lang="de-DE" sz="1600" b="1" dirty="0" smtClean="0"/>
              <a:t>irkungsgrad</a:t>
            </a:r>
          </a:p>
          <a:p>
            <a:r>
              <a:rPr lang="de-DE" sz="1600" b="1" dirty="0" smtClean="0"/>
              <a:t>Elektrolyse und</a:t>
            </a:r>
          </a:p>
          <a:p>
            <a:r>
              <a:rPr lang="de-DE" sz="1600" b="1" dirty="0" err="1" smtClean="0"/>
              <a:t>Methanisierung</a:t>
            </a:r>
            <a:endParaRPr lang="de-DE" sz="1600" b="1" dirty="0" smtClean="0"/>
          </a:p>
          <a:p>
            <a:r>
              <a:rPr lang="de-DE" sz="1600" b="1" dirty="0" smtClean="0"/>
              <a:t>Gesamt</a:t>
            </a:r>
            <a:r>
              <a:rPr lang="de-DE" sz="1600" b="1" baseline="30000" dirty="0" smtClean="0"/>
              <a:t>1)</a:t>
            </a:r>
            <a:r>
              <a:rPr lang="de-DE" sz="1600" b="1" dirty="0" smtClean="0"/>
              <a:t>: 62%</a:t>
            </a:r>
          </a:p>
          <a:p>
            <a:r>
              <a:rPr lang="de-DE" sz="1600" b="1" dirty="0" smtClean="0"/>
              <a:t>Erdgaspreis frei</a:t>
            </a:r>
          </a:p>
          <a:p>
            <a:r>
              <a:rPr lang="de-DE" sz="1600" b="1" dirty="0" smtClean="0"/>
              <a:t>Kraftwerk</a:t>
            </a:r>
            <a:r>
              <a:rPr lang="de-DE" sz="1600" b="1" baseline="30000" dirty="0" smtClean="0"/>
              <a:t>1)</a:t>
            </a:r>
            <a:r>
              <a:rPr lang="de-DE" sz="1600" b="1" dirty="0" smtClean="0"/>
              <a:t>: </a:t>
            </a:r>
          </a:p>
          <a:p>
            <a:r>
              <a:rPr lang="de-DE" sz="1600" b="1" dirty="0" smtClean="0"/>
              <a:t>0,05 -0,09 €/kWh</a:t>
            </a:r>
            <a:endParaRPr lang="de-DE" sz="1600" b="1" dirty="0"/>
          </a:p>
        </p:txBody>
      </p:sp>
      <p:sp>
        <p:nvSpPr>
          <p:cNvPr id="29" name="Textfeld 28"/>
          <p:cNvSpPr txBox="1"/>
          <p:nvPr/>
        </p:nvSpPr>
        <p:spPr>
          <a:xfrm>
            <a:off x="323528" y="6001543"/>
            <a:ext cx="3304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1) M. Jentsch, BWK 65(2013), Nr.10, 54-56</a:t>
            </a:r>
            <a:endParaRPr lang="de-DE" sz="1400" b="1" dirty="0"/>
          </a:p>
        </p:txBody>
      </p:sp>
      <p:sp>
        <p:nvSpPr>
          <p:cNvPr id="30" name="Textfeld 29"/>
          <p:cNvSpPr txBox="1"/>
          <p:nvPr/>
        </p:nvSpPr>
        <p:spPr>
          <a:xfrm>
            <a:off x="577023" y="4594987"/>
            <a:ext cx="1584176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b="1" i="1" dirty="0" smtClean="0"/>
              <a:t>Stromkosten: 0,1€/kWh</a:t>
            </a:r>
          </a:p>
          <a:p>
            <a:r>
              <a:rPr lang="de-DE" sz="1600" b="1" i="1" dirty="0" smtClean="0"/>
              <a:t>Betriebszeit:</a:t>
            </a:r>
          </a:p>
          <a:p>
            <a:r>
              <a:rPr lang="de-DE" sz="1600" b="1" i="1" dirty="0" smtClean="0"/>
              <a:t>8000 h/a</a:t>
            </a:r>
            <a:endParaRPr lang="de-DE" sz="1600" b="1" i="1" dirty="0"/>
          </a:p>
        </p:txBody>
      </p:sp>
      <p:sp>
        <p:nvSpPr>
          <p:cNvPr id="31" name="Pfeil nach rechts 30"/>
          <p:cNvSpPr/>
          <p:nvPr/>
        </p:nvSpPr>
        <p:spPr>
          <a:xfrm>
            <a:off x="2267744" y="5087430"/>
            <a:ext cx="720080" cy="17138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3059832" y="4987334"/>
            <a:ext cx="3235373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„Synthetisches Erdgas</a:t>
            </a:r>
            <a:r>
              <a:rPr lang="de-DE" sz="1600" b="1" smtClean="0"/>
              <a:t>“: 0,18 </a:t>
            </a:r>
            <a:r>
              <a:rPr lang="de-DE" sz="1600" b="1" dirty="0" smtClean="0"/>
              <a:t>€/kWh</a:t>
            </a:r>
            <a:endParaRPr lang="de-DE" sz="1600" b="1" dirty="0"/>
          </a:p>
        </p:txBody>
      </p:sp>
      <p:sp>
        <p:nvSpPr>
          <p:cNvPr id="33" name="Textfeld 32"/>
          <p:cNvSpPr txBox="1"/>
          <p:nvPr/>
        </p:nvSpPr>
        <p:spPr>
          <a:xfrm>
            <a:off x="3285002" y="5301208"/>
            <a:ext cx="2655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i="1" dirty="0"/>
              <a:t>o</a:t>
            </a:r>
            <a:r>
              <a:rPr lang="de-DE" sz="1600" b="1" i="1" dirty="0" smtClean="0"/>
              <a:t>hne variable Betriebskosten</a:t>
            </a:r>
          </a:p>
          <a:p>
            <a:r>
              <a:rPr lang="de-DE" sz="1600" b="1" i="1" dirty="0" smtClean="0"/>
              <a:t>und ohne Rendite !!</a:t>
            </a:r>
            <a:endParaRPr lang="de-DE" sz="1600" b="1" i="1" dirty="0"/>
          </a:p>
        </p:txBody>
      </p:sp>
      <p:sp>
        <p:nvSpPr>
          <p:cNvPr id="34" name="Textfeld 33"/>
          <p:cNvSpPr txBox="1"/>
          <p:nvPr/>
        </p:nvSpPr>
        <p:spPr>
          <a:xfrm>
            <a:off x="6372200" y="4941168"/>
            <a:ext cx="187788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Preis frei Kraftwerk:</a:t>
            </a:r>
          </a:p>
          <a:p>
            <a:r>
              <a:rPr lang="de-DE" sz="1600" b="1" dirty="0" smtClean="0"/>
              <a:t>&gt; 0,2 €/kWh</a:t>
            </a:r>
            <a:endParaRPr lang="de-DE" sz="1600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5796136" y="5661248"/>
            <a:ext cx="2830337" cy="769441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Erdgaspreise D für industrielle Großkunden: 0,04€/kWh</a:t>
            </a:r>
          </a:p>
          <a:p>
            <a:r>
              <a:rPr lang="de-DE" sz="1200" b="1" dirty="0" smtClean="0"/>
              <a:t> Stat. Bundesamt (2.HJ.2013)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135422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/>
      <p:bldP spid="34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/>
          <p:cNvSpPr/>
          <p:nvPr/>
        </p:nvSpPr>
        <p:spPr>
          <a:xfrm>
            <a:off x="4421020" y="4365104"/>
            <a:ext cx="2743268" cy="13681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/>
          <p:cNvSpPr/>
          <p:nvPr/>
        </p:nvSpPr>
        <p:spPr>
          <a:xfrm>
            <a:off x="3177791" y="1412776"/>
            <a:ext cx="4374172" cy="24267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611560" y="4365104"/>
            <a:ext cx="3744416" cy="13681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/>
              <a:t>Methan klimaneutral?</a:t>
            </a:r>
            <a:endParaRPr lang="de-DE" sz="24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539552" y="1772816"/>
            <a:ext cx="24802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Erdgasnetz:</a:t>
            </a:r>
          </a:p>
          <a:p>
            <a:r>
              <a:rPr lang="de-DE" dirty="0" smtClean="0"/>
              <a:t>Kapazität: 420 </a:t>
            </a:r>
            <a:r>
              <a:rPr lang="de-DE" dirty="0" err="1" smtClean="0"/>
              <a:t>TWh</a:t>
            </a:r>
            <a:endParaRPr lang="de-DE" dirty="0" smtClean="0"/>
          </a:p>
          <a:p>
            <a:r>
              <a:rPr lang="de-DE" dirty="0" smtClean="0"/>
              <a:t>Entspricht: 82 Mio. t CO</a:t>
            </a:r>
            <a:r>
              <a:rPr lang="de-DE" sz="1050" b="1" dirty="0" smtClean="0"/>
              <a:t>2</a:t>
            </a:r>
            <a:endParaRPr lang="de-DE" sz="105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4365104"/>
            <a:ext cx="2539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Biogaspotenzial:  140 TWh</a:t>
            </a:r>
            <a:r>
              <a:rPr lang="de-DE" sz="1600" b="1" baseline="30000" dirty="0" smtClean="0"/>
              <a:t>1)</a:t>
            </a:r>
            <a:endParaRPr lang="de-DE" sz="1600" b="1" baseline="30000" dirty="0"/>
          </a:p>
        </p:txBody>
      </p:sp>
      <p:sp>
        <p:nvSpPr>
          <p:cNvPr id="5" name="Textfeld 4"/>
          <p:cNvSpPr txBox="1"/>
          <p:nvPr/>
        </p:nvSpPr>
        <p:spPr>
          <a:xfrm>
            <a:off x="755575" y="5805264"/>
            <a:ext cx="51985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1) FNR: Basisdaten Bioenergie Deutschland, Aug. 2012, </a:t>
            </a:r>
          </a:p>
          <a:p>
            <a:r>
              <a:rPr lang="de-DE" sz="1400" b="1" dirty="0"/>
              <a:t> </a:t>
            </a:r>
            <a:r>
              <a:rPr lang="de-DE" sz="1400" b="1" dirty="0" smtClean="0"/>
              <a:t>   S. 37: Technisches Primärenergiepotenzial für Biogas: 500 PJ/a</a:t>
            </a:r>
          </a:p>
          <a:p>
            <a:r>
              <a:rPr lang="de-DE" sz="1400" b="1" dirty="0" smtClean="0"/>
              <a:t>    S.35 Zusammensetzung Biogas CH4: 50-75%; CO2 25-45%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55576" y="5363924"/>
            <a:ext cx="2999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Bio</a:t>
            </a:r>
            <a:r>
              <a:rPr lang="de-DE" sz="1600" b="1" u="sng" dirty="0" smtClean="0"/>
              <a:t>erd</a:t>
            </a:r>
            <a:r>
              <a:rPr lang="de-DE" sz="1600" b="1" dirty="0" smtClean="0"/>
              <a:t>gaspotenzial:  ca. 230 </a:t>
            </a:r>
            <a:r>
              <a:rPr lang="de-DE" sz="1600" b="1" dirty="0" err="1"/>
              <a:t>T</a:t>
            </a:r>
            <a:r>
              <a:rPr lang="de-DE" sz="1600" b="1" dirty="0" err="1" smtClean="0"/>
              <a:t>Wh</a:t>
            </a:r>
            <a:endParaRPr lang="de-DE" sz="1600" b="1" baseline="30000" dirty="0"/>
          </a:p>
        </p:txBody>
      </p:sp>
      <p:sp>
        <p:nvSpPr>
          <p:cNvPr id="7" name="Pfeil nach unten 6"/>
          <p:cNvSpPr/>
          <p:nvPr/>
        </p:nvSpPr>
        <p:spPr>
          <a:xfrm>
            <a:off x="1979712" y="4869160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/>
          </a:p>
        </p:txBody>
      </p:sp>
      <p:sp>
        <p:nvSpPr>
          <p:cNvPr id="8" name="Pfeil nach rechts 7"/>
          <p:cNvSpPr/>
          <p:nvPr/>
        </p:nvSpPr>
        <p:spPr>
          <a:xfrm>
            <a:off x="1475656" y="4941168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/>
          </a:p>
        </p:txBody>
      </p:sp>
      <p:sp>
        <p:nvSpPr>
          <p:cNvPr id="9" name="Textfeld 8"/>
          <p:cNvSpPr txBox="1"/>
          <p:nvPr/>
        </p:nvSpPr>
        <p:spPr>
          <a:xfrm>
            <a:off x="827584" y="4864514"/>
            <a:ext cx="445956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DE" sz="1600" b="1" dirty="0"/>
              <a:t>H</a:t>
            </a:r>
            <a:r>
              <a:rPr lang="de-DE" sz="1600" b="1" baseline="-25000" dirty="0"/>
              <a:t>2</a:t>
            </a:r>
          </a:p>
        </p:txBody>
      </p:sp>
      <p:cxnSp>
        <p:nvCxnSpPr>
          <p:cNvPr id="19" name="Gerade Verbindung 18"/>
          <p:cNvCxnSpPr/>
          <p:nvPr/>
        </p:nvCxnSpPr>
        <p:spPr>
          <a:xfrm flipV="1">
            <a:off x="3289785" y="1582053"/>
            <a:ext cx="0" cy="192563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flipV="1">
            <a:off x="3289785" y="1984484"/>
            <a:ext cx="2988332" cy="1512168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4572000" y="4365104"/>
            <a:ext cx="2420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Biogas: 60% CH</a:t>
            </a:r>
            <a:r>
              <a:rPr lang="de-DE" sz="1600" b="1" baseline="-25000" dirty="0" smtClean="0"/>
              <a:t>4</a:t>
            </a:r>
            <a:r>
              <a:rPr lang="de-DE" sz="1600" b="1" dirty="0" smtClean="0"/>
              <a:t> ; 40% CO</a:t>
            </a:r>
            <a:r>
              <a:rPr lang="de-DE" sz="1600" b="1" baseline="-25000" dirty="0" smtClean="0"/>
              <a:t>2</a:t>
            </a:r>
            <a:endParaRPr lang="de-DE" sz="1600" b="1" baseline="-25000" dirty="0"/>
          </a:p>
        </p:txBody>
      </p:sp>
      <p:sp>
        <p:nvSpPr>
          <p:cNvPr id="26" name="Pfeil nach unten 25"/>
          <p:cNvSpPr/>
          <p:nvPr/>
        </p:nvSpPr>
        <p:spPr>
          <a:xfrm>
            <a:off x="5652120" y="4869160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/>
          </a:p>
        </p:txBody>
      </p:sp>
      <p:sp>
        <p:nvSpPr>
          <p:cNvPr id="27" name="Textfeld 26"/>
          <p:cNvSpPr txBox="1"/>
          <p:nvPr/>
        </p:nvSpPr>
        <p:spPr>
          <a:xfrm>
            <a:off x="4932040" y="5301208"/>
            <a:ext cx="1940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Bio</a:t>
            </a:r>
            <a:r>
              <a:rPr lang="de-DE" sz="1600" b="1" u="sng" dirty="0" smtClean="0"/>
              <a:t>erd</a:t>
            </a:r>
            <a:r>
              <a:rPr lang="de-DE" sz="1600" b="1" dirty="0" smtClean="0"/>
              <a:t>gas: 100% CH</a:t>
            </a:r>
            <a:r>
              <a:rPr lang="de-DE" sz="1600" b="1" baseline="-25000" dirty="0" smtClean="0"/>
              <a:t>4</a:t>
            </a:r>
            <a:endParaRPr lang="de-DE" sz="1600" b="1" baseline="-25000" dirty="0"/>
          </a:p>
        </p:txBody>
      </p:sp>
      <p:sp>
        <p:nvSpPr>
          <p:cNvPr id="29" name="Textfeld 28"/>
          <p:cNvSpPr txBox="1"/>
          <p:nvPr/>
        </p:nvSpPr>
        <p:spPr>
          <a:xfrm>
            <a:off x="3328777" y="1799818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82</a:t>
            </a:r>
            <a:endParaRPr lang="de-DE" sz="1600" b="1" dirty="0"/>
          </a:p>
        </p:txBody>
      </p:sp>
      <p:cxnSp>
        <p:nvCxnSpPr>
          <p:cNvPr id="36" name="Gerade Verbindung 35"/>
          <p:cNvCxnSpPr/>
          <p:nvPr/>
        </p:nvCxnSpPr>
        <p:spPr>
          <a:xfrm flipV="1">
            <a:off x="6278117" y="3496652"/>
            <a:ext cx="0" cy="72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 flipV="1">
            <a:off x="3289785" y="1984484"/>
            <a:ext cx="7200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/>
          <p:nvPr/>
        </p:nvCxnSpPr>
        <p:spPr>
          <a:xfrm>
            <a:off x="3577817" y="2128500"/>
            <a:ext cx="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feld 58"/>
          <p:cNvSpPr txBox="1"/>
          <p:nvPr/>
        </p:nvSpPr>
        <p:spPr>
          <a:xfrm>
            <a:off x="3345641" y="2594400"/>
            <a:ext cx="487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40?</a:t>
            </a:r>
            <a:endParaRPr lang="de-DE" sz="1600" b="1" dirty="0"/>
          </a:p>
        </p:txBody>
      </p:sp>
      <p:sp>
        <p:nvSpPr>
          <p:cNvPr id="60" name="Textfeld 59"/>
          <p:cNvSpPr txBox="1"/>
          <p:nvPr/>
        </p:nvSpPr>
        <p:spPr>
          <a:xfrm>
            <a:off x="3275856" y="1506270"/>
            <a:ext cx="1093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Mio. t CO</a:t>
            </a:r>
            <a:r>
              <a:rPr lang="de-DE" sz="1600" b="1" baseline="-25000" dirty="0" smtClean="0"/>
              <a:t>2</a:t>
            </a:r>
            <a:endParaRPr lang="de-DE" sz="1600" b="1" baseline="-25000" dirty="0"/>
          </a:p>
        </p:txBody>
      </p:sp>
      <p:cxnSp>
        <p:nvCxnSpPr>
          <p:cNvPr id="63" name="Gerade Verbindung 62"/>
          <p:cNvCxnSpPr/>
          <p:nvPr/>
        </p:nvCxnSpPr>
        <p:spPr>
          <a:xfrm flipV="1">
            <a:off x="3289785" y="2776571"/>
            <a:ext cx="7200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3289785" y="3496652"/>
            <a:ext cx="32403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feld 63"/>
          <p:cNvSpPr txBox="1"/>
          <p:nvPr/>
        </p:nvSpPr>
        <p:spPr>
          <a:xfrm>
            <a:off x="5954081" y="3501008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420 </a:t>
            </a:r>
            <a:r>
              <a:rPr lang="de-DE" sz="1600" b="1" dirty="0" err="1" smtClean="0"/>
              <a:t>TWh</a:t>
            </a:r>
            <a:endParaRPr lang="de-DE" sz="1600" b="1" dirty="0"/>
          </a:p>
        </p:txBody>
      </p:sp>
      <p:grpSp>
        <p:nvGrpSpPr>
          <p:cNvPr id="76" name="Gruppieren 75"/>
          <p:cNvGrpSpPr/>
          <p:nvPr/>
        </p:nvGrpSpPr>
        <p:grpSpPr>
          <a:xfrm>
            <a:off x="4729945" y="1969095"/>
            <a:ext cx="2866391" cy="883841"/>
            <a:chOff x="4729945" y="1969095"/>
            <a:chExt cx="2866391" cy="883841"/>
          </a:xfrm>
        </p:grpSpPr>
        <p:grpSp>
          <p:nvGrpSpPr>
            <p:cNvPr id="75" name="Gruppieren 74"/>
            <p:cNvGrpSpPr/>
            <p:nvPr/>
          </p:nvGrpSpPr>
          <p:grpSpPr>
            <a:xfrm>
              <a:off x="6386129" y="1969095"/>
              <a:ext cx="1210207" cy="883841"/>
              <a:chOff x="6386129" y="1969095"/>
              <a:chExt cx="1210207" cy="883841"/>
            </a:xfrm>
          </p:grpSpPr>
          <p:cxnSp>
            <p:nvCxnSpPr>
              <p:cNvPr id="44" name="Gerade Verbindung mit Pfeil 43"/>
              <p:cNvCxnSpPr/>
              <p:nvPr/>
            </p:nvCxnSpPr>
            <p:spPr>
              <a:xfrm flipV="1">
                <a:off x="6386129" y="1969095"/>
                <a:ext cx="0" cy="231413"/>
              </a:xfrm>
              <a:prstGeom prst="straightConnector1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mit Pfeil 45"/>
              <p:cNvCxnSpPr/>
              <p:nvPr/>
            </p:nvCxnSpPr>
            <p:spPr>
              <a:xfrm>
                <a:off x="6386129" y="2200508"/>
                <a:ext cx="0" cy="360040"/>
              </a:xfrm>
              <a:prstGeom prst="straightConnector1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  <a:prstDash val="sys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mit Pfeil 48"/>
              <p:cNvCxnSpPr/>
              <p:nvPr/>
            </p:nvCxnSpPr>
            <p:spPr>
              <a:xfrm>
                <a:off x="6458137" y="2276872"/>
                <a:ext cx="0" cy="360040"/>
              </a:xfrm>
              <a:prstGeom prst="straightConnector1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sysDash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mit Pfeil 49"/>
              <p:cNvCxnSpPr/>
              <p:nvPr/>
            </p:nvCxnSpPr>
            <p:spPr>
              <a:xfrm>
                <a:off x="6530145" y="2420888"/>
                <a:ext cx="0" cy="432048"/>
              </a:xfrm>
              <a:prstGeom prst="straightConnector1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prstDash val="sysDash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feld 53"/>
              <p:cNvSpPr txBox="1"/>
              <p:nvPr/>
            </p:nvSpPr>
            <p:spPr>
              <a:xfrm>
                <a:off x="6530145" y="2018553"/>
                <a:ext cx="10218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Bioerdgas</a:t>
                </a:r>
                <a:endParaRPr lang="de-DE" sz="16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5" name="Textfeld 54"/>
              <p:cNvSpPr txBox="1"/>
              <p:nvPr/>
            </p:nvSpPr>
            <p:spPr>
              <a:xfrm>
                <a:off x="6602153" y="2276872"/>
                <a:ext cx="9941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de-DE"/>
                </a:defPPr>
                <a:lvl1pPr>
                  <a:defRPr sz="1600" b="1">
                    <a:solidFill>
                      <a:schemeClr val="accent3">
                        <a:lumMod val="50000"/>
                      </a:schemeClr>
                    </a:solidFill>
                  </a:defRPr>
                </a:lvl1pPr>
              </a:lstStyle>
              <a:p>
                <a:r>
                  <a:rPr lang="de-DE" dirty="0">
                    <a:solidFill>
                      <a:schemeClr val="accent6">
                        <a:lumMod val="75000"/>
                      </a:schemeClr>
                    </a:solidFill>
                  </a:rPr>
                  <a:t>Biomasse</a:t>
                </a:r>
              </a:p>
            </p:txBody>
          </p:sp>
          <p:sp>
            <p:nvSpPr>
              <p:cNvPr id="56" name="Textfeld 55"/>
              <p:cNvSpPr txBox="1"/>
              <p:nvPr/>
            </p:nvSpPr>
            <p:spPr>
              <a:xfrm>
                <a:off x="6674161" y="2514382"/>
                <a:ext cx="8075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Andere</a:t>
                </a:r>
                <a:endParaRPr lang="de-DE"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68" name="Gerade Verbindung 67"/>
            <p:cNvCxnSpPr/>
            <p:nvPr/>
          </p:nvCxnSpPr>
          <p:spPr>
            <a:xfrm flipH="1">
              <a:off x="4729945" y="1988840"/>
              <a:ext cx="1548172" cy="774837"/>
            </a:xfrm>
            <a:prstGeom prst="line">
              <a:avLst/>
            </a:prstGeom>
            <a:ln w="57150">
              <a:solidFill>
                <a:schemeClr val="accent6">
                  <a:lumMod val="20000"/>
                  <a:lumOff val="8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feld 72"/>
          <p:cNvSpPr txBox="1"/>
          <p:nvPr/>
        </p:nvSpPr>
        <p:spPr>
          <a:xfrm>
            <a:off x="539552" y="2924944"/>
            <a:ext cx="222670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CO</a:t>
            </a:r>
            <a:r>
              <a:rPr lang="de-DE" sz="1600" b="1" baseline="-25000" dirty="0" smtClean="0"/>
              <a:t>2</a:t>
            </a:r>
            <a:r>
              <a:rPr lang="de-DE" sz="1600" b="1" dirty="0" smtClean="0"/>
              <a:t> + 4H</a:t>
            </a:r>
            <a:r>
              <a:rPr lang="de-DE" sz="1600" b="1" baseline="-25000" dirty="0" smtClean="0"/>
              <a:t>2</a:t>
            </a:r>
            <a:r>
              <a:rPr lang="de-DE" sz="1600" b="1" dirty="0" smtClean="0"/>
              <a:t> </a:t>
            </a:r>
            <a:r>
              <a:rPr lang="de-DE" sz="1600" b="1" dirty="0" smtClean="0">
                <a:sym typeface="Wingdings" panose="05000000000000000000" pitchFamily="2" charset="2"/>
              </a:rPr>
              <a:t> CH</a:t>
            </a:r>
            <a:r>
              <a:rPr lang="de-DE" sz="1600" b="1" baseline="-25000" dirty="0" smtClean="0">
                <a:sym typeface="Wingdings" panose="05000000000000000000" pitchFamily="2" charset="2"/>
              </a:rPr>
              <a:t>4</a:t>
            </a:r>
            <a:r>
              <a:rPr lang="de-DE" sz="1600" b="1" dirty="0" smtClean="0">
                <a:sym typeface="Wingdings" panose="05000000000000000000" pitchFamily="2" charset="2"/>
              </a:rPr>
              <a:t> + 2H</a:t>
            </a:r>
            <a:r>
              <a:rPr lang="de-DE" sz="1600" b="1" baseline="-25000" dirty="0" smtClean="0">
                <a:sym typeface="Wingdings" panose="05000000000000000000" pitchFamily="2" charset="2"/>
              </a:rPr>
              <a:t>2</a:t>
            </a:r>
            <a:r>
              <a:rPr lang="de-DE" sz="1600" b="1" dirty="0" smtClean="0">
                <a:sym typeface="Wingdings" panose="05000000000000000000" pitchFamily="2" charset="2"/>
              </a:rPr>
              <a:t>O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1921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10" grpId="0" animBg="1"/>
      <p:bldP spid="3" grpId="0"/>
      <p:bldP spid="5" grpId="0"/>
      <p:bldP spid="6" grpId="0"/>
      <p:bldP spid="7" grpId="0" animBg="1"/>
      <p:bldP spid="8" grpId="0" animBg="1"/>
      <p:bldP spid="9" grpId="0" animBg="1"/>
      <p:bldP spid="25" grpId="0"/>
      <p:bldP spid="26" grpId="0" animBg="1"/>
      <p:bldP spid="27" grpId="0"/>
      <p:bldP spid="7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/>
              <a:t>Was ist tun?  ….und was nicht</a:t>
            </a:r>
            <a:endParaRPr lang="de-DE" sz="24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611560" y="1772816"/>
            <a:ext cx="5920852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i="1" dirty="0" smtClean="0"/>
              <a:t>Elektrolyse: Beispiel für einen flexiblen Stromkunden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i="1" dirty="0" smtClean="0"/>
              <a:t>Erdgas als Primärenergieträger für Strom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i="1" dirty="0" smtClean="0"/>
              <a:t>Preissignal in der Stromflaute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i="1" dirty="0" smtClean="0"/>
              <a:t>Verhalten der Verbraucher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i="1" dirty="0" smtClean="0"/>
              <a:t>Methan klimaneutral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i="1" dirty="0" smtClean="0">
                <a:solidFill>
                  <a:srgbClr val="FF0000"/>
                </a:solidFill>
              </a:rPr>
              <a:t>Elektrolyse: Beispiel für einen flexiblen Stromkunden </a:t>
            </a:r>
            <a:endParaRPr lang="de-DE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0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hteck 110"/>
          <p:cNvSpPr/>
          <p:nvPr/>
        </p:nvSpPr>
        <p:spPr>
          <a:xfrm>
            <a:off x="899592" y="1052736"/>
            <a:ext cx="4968552" cy="48965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/>
              <a:t>Produktverbund Wasserelektrolyse</a:t>
            </a:r>
            <a:endParaRPr lang="de-DE" sz="24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1189193" y="2267580"/>
            <a:ext cx="449162" cy="369332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smtClean="0">
                <a:solidFill>
                  <a:prstClr val="black"/>
                </a:solidFill>
              </a:rPr>
              <a:t>    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09633" y="4653136"/>
            <a:ext cx="607859" cy="369332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>
            <a:defPPr>
              <a:defRPr lang="de-DE"/>
            </a:defPPr>
          </a:lstStyle>
          <a:p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smtClean="0">
                <a:solidFill>
                  <a:prstClr val="black"/>
                </a:solidFill>
              </a:rPr>
              <a:t>       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759053" y="4653136"/>
            <a:ext cx="607859" cy="369332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>
            <a:defPPr>
              <a:defRPr lang="de-DE"/>
            </a:defPPr>
          </a:lstStyle>
          <a:p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smtClean="0">
                <a:solidFill>
                  <a:prstClr val="black"/>
                </a:solidFill>
              </a:rPr>
              <a:t>       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756918" y="4651657"/>
            <a:ext cx="58702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</a:lstStyle>
          <a:p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smtClean="0">
                <a:solidFill>
                  <a:prstClr val="black"/>
                </a:solidFill>
              </a:rPr>
              <a:t> O</a:t>
            </a:r>
            <a:r>
              <a:rPr lang="de-DE" sz="1100" b="1" dirty="0" smtClean="0">
                <a:solidFill>
                  <a:prstClr val="black"/>
                </a:solidFill>
              </a:rPr>
              <a:t>2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endParaRPr lang="de-DE" sz="1600" b="1" dirty="0">
              <a:solidFill>
                <a:prstClr val="black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957454" y="2821578"/>
            <a:ext cx="505139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DE" dirty="0" smtClean="0">
                <a:solidFill>
                  <a:prstClr val="black"/>
                </a:solidFill>
              </a:rPr>
              <a:t>H</a:t>
            </a:r>
            <a:r>
              <a:rPr lang="de-DE" sz="1050" b="1" dirty="0" smtClean="0">
                <a:solidFill>
                  <a:prstClr val="black"/>
                </a:solidFill>
              </a:rPr>
              <a:t>2</a:t>
            </a:r>
            <a:r>
              <a:rPr lang="de-DE" dirty="0" smtClean="0">
                <a:solidFill>
                  <a:prstClr val="black"/>
                </a:solidFill>
              </a:rPr>
              <a:t>  </a:t>
            </a:r>
            <a:endParaRPr lang="de-DE" sz="2000" b="1" dirty="0">
              <a:solidFill>
                <a:prstClr val="black"/>
              </a:solidFill>
            </a:endParaRPr>
          </a:p>
        </p:txBody>
      </p:sp>
      <p:cxnSp>
        <p:nvCxnSpPr>
          <p:cNvPr id="17" name="Gewinkelte Verbindung 16"/>
          <p:cNvCxnSpPr/>
          <p:nvPr/>
        </p:nvCxnSpPr>
        <p:spPr>
          <a:xfrm rot="16200000" flipH="1">
            <a:off x="1287989" y="3811619"/>
            <a:ext cx="1430864" cy="252170"/>
          </a:xfrm>
          <a:prstGeom prst="bentConnector3">
            <a:avLst/>
          </a:prstGeom>
          <a:ln w="952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winkelte Verbindung 18"/>
          <p:cNvCxnSpPr>
            <a:endCxn id="8" idx="0"/>
          </p:cNvCxnSpPr>
          <p:nvPr/>
        </p:nvCxnSpPr>
        <p:spPr>
          <a:xfrm rot="5400000">
            <a:off x="741411" y="3794423"/>
            <a:ext cx="1430865" cy="286560"/>
          </a:xfrm>
          <a:prstGeom prst="bentConnector3">
            <a:avLst/>
          </a:prstGeom>
          <a:ln w="952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winkelte Verbindung 24"/>
          <p:cNvCxnSpPr>
            <a:endCxn id="10" idx="0"/>
          </p:cNvCxnSpPr>
          <p:nvPr/>
        </p:nvCxnSpPr>
        <p:spPr>
          <a:xfrm rot="16200000" flipH="1">
            <a:off x="1963237" y="3564466"/>
            <a:ext cx="1398612" cy="775770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7" idx="3"/>
            <a:endCxn id="11" idx="1"/>
          </p:cNvCxnSpPr>
          <p:nvPr/>
        </p:nvCxnSpPr>
        <p:spPr>
          <a:xfrm flipV="1">
            <a:off x="2510894" y="3006244"/>
            <a:ext cx="446560" cy="4674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/>
          <p:cNvSpPr/>
          <p:nvPr/>
        </p:nvSpPr>
        <p:spPr>
          <a:xfrm>
            <a:off x="3749542" y="2204864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3749542" y="2636912"/>
            <a:ext cx="43204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3749542" y="3068960"/>
            <a:ext cx="43204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3749542" y="3501008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3749542" y="3933056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98" name="Pfeil nach rechts 97"/>
          <p:cNvSpPr/>
          <p:nvPr/>
        </p:nvSpPr>
        <p:spPr>
          <a:xfrm>
            <a:off x="3462594" y="2924944"/>
            <a:ext cx="245310" cy="21453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99" name="Pfeil nach rechts 98"/>
          <p:cNvSpPr/>
          <p:nvPr/>
        </p:nvSpPr>
        <p:spPr>
          <a:xfrm>
            <a:off x="4283968" y="2277615"/>
            <a:ext cx="245310" cy="214537"/>
          </a:xfrm>
          <a:prstGeom prst="rightArrow">
            <a:avLst/>
          </a:prstGeom>
          <a:solidFill>
            <a:srgbClr val="C3D69B">
              <a:alpha val="41961"/>
            </a:srgbClr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0" name="Pfeil nach rechts 99"/>
          <p:cNvSpPr/>
          <p:nvPr/>
        </p:nvSpPr>
        <p:spPr>
          <a:xfrm>
            <a:off x="4283968" y="2714309"/>
            <a:ext cx="245310" cy="21453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1" name="Pfeil nach rechts 100"/>
          <p:cNvSpPr/>
          <p:nvPr/>
        </p:nvSpPr>
        <p:spPr>
          <a:xfrm>
            <a:off x="4283968" y="3129991"/>
            <a:ext cx="245310" cy="21453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2" name="Pfeil nach rechts 101"/>
          <p:cNvSpPr/>
          <p:nvPr/>
        </p:nvSpPr>
        <p:spPr>
          <a:xfrm>
            <a:off x="4283968" y="3573759"/>
            <a:ext cx="245310" cy="214537"/>
          </a:xfrm>
          <a:prstGeom prst="rightArrow">
            <a:avLst/>
          </a:prstGeom>
          <a:solidFill>
            <a:srgbClr val="C3D69B">
              <a:alpha val="41961"/>
            </a:srgbClr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3" name="Pfeil nach rechts 102"/>
          <p:cNvSpPr/>
          <p:nvPr/>
        </p:nvSpPr>
        <p:spPr>
          <a:xfrm>
            <a:off x="4283968" y="4005807"/>
            <a:ext cx="245310" cy="214537"/>
          </a:xfrm>
          <a:prstGeom prst="rightArrow">
            <a:avLst/>
          </a:prstGeom>
          <a:solidFill>
            <a:srgbClr val="C3D69B">
              <a:alpha val="41961"/>
            </a:srgbClr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4829662" y="2204864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4829662" y="2636912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4829662" y="3068960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4829662" y="3501008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4829662" y="3933056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4829662" y="4365104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4829662" y="4797152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3" name="Rechteck 52"/>
          <p:cNvSpPr/>
          <p:nvPr/>
        </p:nvSpPr>
        <p:spPr>
          <a:xfrm>
            <a:off x="5333718" y="2204864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5333718" y="2636912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5333718" y="3068960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5333718" y="3501008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5333718" y="3933056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5333718" y="4365104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9" name="Rechteck 58"/>
          <p:cNvSpPr/>
          <p:nvPr/>
        </p:nvSpPr>
        <p:spPr>
          <a:xfrm>
            <a:off x="5333718" y="4797152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1" name="Rechteck 60"/>
          <p:cNvSpPr/>
          <p:nvPr/>
        </p:nvSpPr>
        <p:spPr>
          <a:xfrm>
            <a:off x="6357015" y="2204864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2" name="Rechteck 61"/>
          <p:cNvSpPr/>
          <p:nvPr/>
        </p:nvSpPr>
        <p:spPr>
          <a:xfrm>
            <a:off x="6357015" y="2636912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3" name="Rechteck 62"/>
          <p:cNvSpPr/>
          <p:nvPr/>
        </p:nvSpPr>
        <p:spPr>
          <a:xfrm>
            <a:off x="6357015" y="3068960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4" name="Rechteck 63"/>
          <p:cNvSpPr/>
          <p:nvPr/>
        </p:nvSpPr>
        <p:spPr>
          <a:xfrm>
            <a:off x="6357015" y="3501008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5" name="Rechteck 64"/>
          <p:cNvSpPr/>
          <p:nvPr/>
        </p:nvSpPr>
        <p:spPr>
          <a:xfrm>
            <a:off x="6357015" y="3933056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6" name="Rechteck 65"/>
          <p:cNvSpPr/>
          <p:nvPr/>
        </p:nvSpPr>
        <p:spPr>
          <a:xfrm>
            <a:off x="6357015" y="4365104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7" name="Rechteck 66"/>
          <p:cNvSpPr/>
          <p:nvPr/>
        </p:nvSpPr>
        <p:spPr>
          <a:xfrm>
            <a:off x="6357015" y="4797152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8" name="Rechteck 67"/>
          <p:cNvSpPr/>
          <p:nvPr/>
        </p:nvSpPr>
        <p:spPr>
          <a:xfrm>
            <a:off x="6357015" y="5229200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9" name="Rechteck 68"/>
          <p:cNvSpPr/>
          <p:nvPr/>
        </p:nvSpPr>
        <p:spPr>
          <a:xfrm>
            <a:off x="6876256" y="2204864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0" name="Rechteck 69"/>
          <p:cNvSpPr/>
          <p:nvPr/>
        </p:nvSpPr>
        <p:spPr>
          <a:xfrm>
            <a:off x="6876256" y="2636912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1" name="Rechteck 70"/>
          <p:cNvSpPr/>
          <p:nvPr/>
        </p:nvSpPr>
        <p:spPr>
          <a:xfrm>
            <a:off x="6876256" y="3068960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2" name="Rechteck 71"/>
          <p:cNvSpPr/>
          <p:nvPr/>
        </p:nvSpPr>
        <p:spPr>
          <a:xfrm>
            <a:off x="6876256" y="3501008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3" name="Rechteck 72"/>
          <p:cNvSpPr/>
          <p:nvPr/>
        </p:nvSpPr>
        <p:spPr>
          <a:xfrm>
            <a:off x="6876256" y="3933056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4" name="Rechteck 73"/>
          <p:cNvSpPr/>
          <p:nvPr/>
        </p:nvSpPr>
        <p:spPr>
          <a:xfrm>
            <a:off x="6876256" y="4365104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5" name="Rechteck 74"/>
          <p:cNvSpPr/>
          <p:nvPr/>
        </p:nvSpPr>
        <p:spPr>
          <a:xfrm>
            <a:off x="6876256" y="4797152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6" name="Rechteck 75"/>
          <p:cNvSpPr/>
          <p:nvPr/>
        </p:nvSpPr>
        <p:spPr>
          <a:xfrm>
            <a:off x="6876256" y="5229200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7" name="Rechteck 76"/>
          <p:cNvSpPr/>
          <p:nvPr/>
        </p:nvSpPr>
        <p:spPr>
          <a:xfrm>
            <a:off x="7380312" y="2204864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8" name="Rechteck 77"/>
          <p:cNvSpPr/>
          <p:nvPr/>
        </p:nvSpPr>
        <p:spPr>
          <a:xfrm>
            <a:off x="7380312" y="2636912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9" name="Rechteck 78"/>
          <p:cNvSpPr/>
          <p:nvPr/>
        </p:nvSpPr>
        <p:spPr>
          <a:xfrm>
            <a:off x="7380312" y="3068960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80" name="Rechteck 79"/>
          <p:cNvSpPr/>
          <p:nvPr/>
        </p:nvSpPr>
        <p:spPr>
          <a:xfrm>
            <a:off x="7380312" y="3501008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81" name="Rechteck 80"/>
          <p:cNvSpPr/>
          <p:nvPr/>
        </p:nvSpPr>
        <p:spPr>
          <a:xfrm>
            <a:off x="7380312" y="3933056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82" name="Rechteck 81"/>
          <p:cNvSpPr/>
          <p:nvPr/>
        </p:nvSpPr>
        <p:spPr>
          <a:xfrm>
            <a:off x="7380312" y="4365104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83" name="Rechteck 82"/>
          <p:cNvSpPr/>
          <p:nvPr/>
        </p:nvSpPr>
        <p:spPr>
          <a:xfrm>
            <a:off x="7380312" y="4797152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84" name="Rechteck 83"/>
          <p:cNvSpPr/>
          <p:nvPr/>
        </p:nvSpPr>
        <p:spPr>
          <a:xfrm>
            <a:off x="7380312" y="5229200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85" name="Rechteck 84"/>
          <p:cNvSpPr/>
          <p:nvPr/>
        </p:nvSpPr>
        <p:spPr>
          <a:xfrm>
            <a:off x="7899553" y="2204864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86" name="Rechteck 85"/>
          <p:cNvSpPr/>
          <p:nvPr/>
        </p:nvSpPr>
        <p:spPr>
          <a:xfrm>
            <a:off x="7899553" y="2636912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87" name="Rechteck 86"/>
          <p:cNvSpPr/>
          <p:nvPr/>
        </p:nvSpPr>
        <p:spPr>
          <a:xfrm>
            <a:off x="7899553" y="3068960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88" name="Rechteck 87"/>
          <p:cNvSpPr/>
          <p:nvPr/>
        </p:nvSpPr>
        <p:spPr>
          <a:xfrm>
            <a:off x="7899553" y="3501008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89" name="Rechteck 88"/>
          <p:cNvSpPr/>
          <p:nvPr/>
        </p:nvSpPr>
        <p:spPr>
          <a:xfrm>
            <a:off x="7899553" y="3933056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90" name="Rechteck 89"/>
          <p:cNvSpPr/>
          <p:nvPr/>
        </p:nvSpPr>
        <p:spPr>
          <a:xfrm>
            <a:off x="7899553" y="4365104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91" name="Rechteck 90"/>
          <p:cNvSpPr/>
          <p:nvPr/>
        </p:nvSpPr>
        <p:spPr>
          <a:xfrm>
            <a:off x="7899553" y="4797152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92" name="Rechteck 91"/>
          <p:cNvSpPr/>
          <p:nvPr/>
        </p:nvSpPr>
        <p:spPr>
          <a:xfrm>
            <a:off x="7899553" y="5229200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93" name="Rechteck 92"/>
          <p:cNvSpPr/>
          <p:nvPr/>
        </p:nvSpPr>
        <p:spPr>
          <a:xfrm>
            <a:off x="6357015" y="5661248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94" name="Rechteck 93"/>
          <p:cNvSpPr/>
          <p:nvPr/>
        </p:nvSpPr>
        <p:spPr>
          <a:xfrm>
            <a:off x="6876256" y="5661248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95" name="Rechteck 94"/>
          <p:cNvSpPr/>
          <p:nvPr/>
        </p:nvSpPr>
        <p:spPr>
          <a:xfrm>
            <a:off x="7380312" y="5661248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96" name="Rechteck 95"/>
          <p:cNvSpPr/>
          <p:nvPr/>
        </p:nvSpPr>
        <p:spPr>
          <a:xfrm>
            <a:off x="7899553" y="5661248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4" name="Pfeil nach rechts 103"/>
          <p:cNvSpPr/>
          <p:nvPr/>
        </p:nvSpPr>
        <p:spPr>
          <a:xfrm>
            <a:off x="5825422" y="2276872"/>
            <a:ext cx="245310" cy="21453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5" name="Pfeil nach rechts 104"/>
          <p:cNvSpPr/>
          <p:nvPr/>
        </p:nvSpPr>
        <p:spPr>
          <a:xfrm>
            <a:off x="5825422" y="2713566"/>
            <a:ext cx="245310" cy="21453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6" name="Pfeil nach rechts 105"/>
          <p:cNvSpPr/>
          <p:nvPr/>
        </p:nvSpPr>
        <p:spPr>
          <a:xfrm>
            <a:off x="5825422" y="3129248"/>
            <a:ext cx="245310" cy="21453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7" name="Pfeil nach rechts 106"/>
          <p:cNvSpPr/>
          <p:nvPr/>
        </p:nvSpPr>
        <p:spPr>
          <a:xfrm>
            <a:off x="5825422" y="3573016"/>
            <a:ext cx="245310" cy="21453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8" name="Pfeil nach rechts 107"/>
          <p:cNvSpPr/>
          <p:nvPr/>
        </p:nvSpPr>
        <p:spPr>
          <a:xfrm>
            <a:off x="5825422" y="4005064"/>
            <a:ext cx="245310" cy="21453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9" name="Pfeil nach rechts 108"/>
          <p:cNvSpPr/>
          <p:nvPr/>
        </p:nvSpPr>
        <p:spPr>
          <a:xfrm>
            <a:off x="5825422" y="4438599"/>
            <a:ext cx="245310" cy="21453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10" name="Pfeil nach rechts 109"/>
          <p:cNvSpPr/>
          <p:nvPr/>
        </p:nvSpPr>
        <p:spPr>
          <a:xfrm>
            <a:off x="5825422" y="4875293"/>
            <a:ext cx="245310" cy="21453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15" name="Geschweifte Klammer links 114"/>
          <p:cNvSpPr/>
          <p:nvPr/>
        </p:nvSpPr>
        <p:spPr>
          <a:xfrm>
            <a:off x="4601286" y="2195736"/>
            <a:ext cx="160449" cy="2961456"/>
          </a:xfrm>
          <a:prstGeom prst="leftBrace">
            <a:avLst/>
          </a:prstGeom>
          <a:ln w="952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/>
              </a:solidFill>
            </a:endParaRPr>
          </a:p>
        </p:txBody>
      </p:sp>
      <p:sp>
        <p:nvSpPr>
          <p:cNvPr id="116" name="Geschweifte Klammer links 115"/>
          <p:cNvSpPr/>
          <p:nvPr/>
        </p:nvSpPr>
        <p:spPr>
          <a:xfrm>
            <a:off x="6117590" y="2267580"/>
            <a:ext cx="160449" cy="3624747"/>
          </a:xfrm>
          <a:prstGeom prst="leftBrace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157254" y="2852936"/>
            <a:ext cx="1353640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</a:lstStyle>
          <a:p>
            <a:r>
              <a:rPr lang="de-DE" sz="2000" b="1" dirty="0">
                <a:solidFill>
                  <a:prstClr val="black"/>
                </a:solidFill>
              </a:rPr>
              <a:t>Elektrolyse</a:t>
            </a:r>
          </a:p>
        </p:txBody>
      </p:sp>
      <p:cxnSp>
        <p:nvCxnSpPr>
          <p:cNvPr id="128" name="Gerade Verbindung mit Pfeil 127"/>
          <p:cNvCxnSpPr/>
          <p:nvPr/>
        </p:nvCxnSpPr>
        <p:spPr>
          <a:xfrm>
            <a:off x="1452496" y="2636912"/>
            <a:ext cx="0" cy="216024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Gewinkelte Verbindung 129"/>
          <p:cNvCxnSpPr>
            <a:endCxn id="7" idx="0"/>
          </p:cNvCxnSpPr>
          <p:nvPr/>
        </p:nvCxnSpPr>
        <p:spPr>
          <a:xfrm>
            <a:off x="1696542" y="2026459"/>
            <a:ext cx="137532" cy="826477"/>
          </a:xfrm>
          <a:prstGeom prst="bentConnector2">
            <a:avLst/>
          </a:prstGeom>
          <a:ln w="952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Pfeil nach unten 121"/>
          <p:cNvSpPr/>
          <p:nvPr/>
        </p:nvSpPr>
        <p:spPr>
          <a:xfrm>
            <a:off x="1157253" y="5157192"/>
            <a:ext cx="366959" cy="684076"/>
          </a:xfrm>
          <a:prstGeom prst="downArrow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23" name="Pfeil nach unten 122"/>
          <p:cNvSpPr/>
          <p:nvPr/>
        </p:nvSpPr>
        <p:spPr>
          <a:xfrm>
            <a:off x="1907704" y="5157192"/>
            <a:ext cx="366959" cy="684076"/>
          </a:xfrm>
          <a:prstGeom prst="downArrow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24" name="Pfeil nach unten 123"/>
          <p:cNvSpPr/>
          <p:nvPr/>
        </p:nvSpPr>
        <p:spPr>
          <a:xfrm>
            <a:off x="2764881" y="5157192"/>
            <a:ext cx="366959" cy="684076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12" name="Textfeld 111"/>
          <p:cNvSpPr txBox="1"/>
          <p:nvPr/>
        </p:nvSpPr>
        <p:spPr>
          <a:xfrm>
            <a:off x="1043608" y="1826404"/>
            <a:ext cx="652934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prstClr val="black"/>
                </a:solidFill>
              </a:rPr>
              <a:t> </a:t>
            </a:r>
            <a:r>
              <a:rPr lang="de-DE" sz="2000" dirty="0" smtClean="0">
                <a:solidFill>
                  <a:prstClr val="black"/>
                </a:solidFill>
              </a:rPr>
              <a:t>H</a:t>
            </a:r>
            <a:r>
              <a:rPr lang="de-DE" sz="1200" b="1" dirty="0" smtClean="0">
                <a:solidFill>
                  <a:prstClr val="black"/>
                </a:solidFill>
              </a:rPr>
              <a:t>2</a:t>
            </a:r>
            <a:r>
              <a:rPr lang="de-DE" sz="2000" dirty="0" smtClean="0">
                <a:solidFill>
                  <a:prstClr val="black"/>
                </a:solidFill>
              </a:rPr>
              <a:t>O</a:t>
            </a:r>
            <a:r>
              <a:rPr lang="de-DE" sz="2000" b="1" dirty="0" smtClean="0">
                <a:solidFill>
                  <a:prstClr val="black"/>
                </a:solidFill>
              </a:rPr>
              <a:t> </a:t>
            </a:r>
            <a:endParaRPr lang="de-DE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3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>
          <a:xfrm>
            <a:off x="899592" y="1052736"/>
            <a:ext cx="4968552" cy="48965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/>
              <a:t>Produktverbund Wasserelektrolyse</a:t>
            </a:r>
            <a:endParaRPr lang="de-DE" sz="2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756918" y="4651657"/>
            <a:ext cx="58702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</a:lstStyle>
          <a:p>
            <a:r>
              <a:rPr lang="de-DE" dirty="0"/>
              <a:t> </a:t>
            </a:r>
            <a:r>
              <a:rPr lang="de-DE" dirty="0" smtClean="0"/>
              <a:t> O</a:t>
            </a:r>
            <a:r>
              <a:rPr lang="de-DE" sz="1100" b="1" dirty="0" smtClean="0"/>
              <a:t>2</a:t>
            </a:r>
            <a:r>
              <a:rPr lang="de-DE" dirty="0" smtClean="0"/>
              <a:t> </a:t>
            </a:r>
            <a:endParaRPr lang="de-DE" sz="16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2957454" y="2821578"/>
            <a:ext cx="505139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DE" dirty="0" smtClean="0"/>
              <a:t>H</a:t>
            </a:r>
            <a:r>
              <a:rPr lang="de-DE" sz="1050" b="1" dirty="0" smtClean="0"/>
              <a:t>2</a:t>
            </a:r>
            <a:r>
              <a:rPr lang="de-DE" dirty="0" smtClean="0"/>
              <a:t>  </a:t>
            </a:r>
            <a:endParaRPr lang="de-DE" sz="2000" b="1" dirty="0"/>
          </a:p>
        </p:txBody>
      </p:sp>
      <p:cxnSp>
        <p:nvCxnSpPr>
          <p:cNvPr id="25" name="Gewinkelte Verbindung 24"/>
          <p:cNvCxnSpPr>
            <a:endCxn id="10" idx="0"/>
          </p:cNvCxnSpPr>
          <p:nvPr/>
        </p:nvCxnSpPr>
        <p:spPr>
          <a:xfrm rot="16200000" flipH="1">
            <a:off x="1963237" y="3564466"/>
            <a:ext cx="1398612" cy="775770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7" idx="3"/>
            <a:endCxn id="11" idx="1"/>
          </p:cNvCxnSpPr>
          <p:nvPr/>
        </p:nvCxnSpPr>
        <p:spPr>
          <a:xfrm flipV="1">
            <a:off x="2510894" y="3006244"/>
            <a:ext cx="446560" cy="4674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 37"/>
          <p:cNvSpPr/>
          <p:nvPr/>
        </p:nvSpPr>
        <p:spPr>
          <a:xfrm>
            <a:off x="3749542" y="2636912"/>
            <a:ext cx="43204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/>
          <p:cNvSpPr/>
          <p:nvPr/>
        </p:nvSpPr>
        <p:spPr>
          <a:xfrm>
            <a:off x="3749542" y="3068960"/>
            <a:ext cx="43204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Pfeil nach rechts 97"/>
          <p:cNvSpPr/>
          <p:nvPr/>
        </p:nvSpPr>
        <p:spPr>
          <a:xfrm>
            <a:off x="3462594" y="2924944"/>
            <a:ext cx="245310" cy="21453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0" name="Pfeil nach rechts 99"/>
          <p:cNvSpPr/>
          <p:nvPr/>
        </p:nvSpPr>
        <p:spPr>
          <a:xfrm>
            <a:off x="4283968" y="2714309"/>
            <a:ext cx="245310" cy="21453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1" name="Pfeil nach rechts 100"/>
          <p:cNvSpPr/>
          <p:nvPr/>
        </p:nvSpPr>
        <p:spPr>
          <a:xfrm>
            <a:off x="4283968" y="3129991"/>
            <a:ext cx="245310" cy="21453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157254" y="2852936"/>
            <a:ext cx="1353640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</a:lstStyle>
          <a:p>
            <a:r>
              <a:rPr lang="de-DE" sz="2000" b="1" dirty="0"/>
              <a:t>Elektrolyse</a:t>
            </a:r>
          </a:p>
        </p:txBody>
      </p:sp>
      <p:cxnSp>
        <p:nvCxnSpPr>
          <p:cNvPr id="130" name="Gewinkelte Verbindung 129"/>
          <p:cNvCxnSpPr>
            <a:endCxn id="7" idx="0"/>
          </p:cNvCxnSpPr>
          <p:nvPr/>
        </p:nvCxnSpPr>
        <p:spPr>
          <a:xfrm>
            <a:off x="1409470" y="2026459"/>
            <a:ext cx="424604" cy="826477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Pfeil nach unten 110"/>
          <p:cNvSpPr/>
          <p:nvPr/>
        </p:nvSpPr>
        <p:spPr>
          <a:xfrm>
            <a:off x="2764881" y="5157192"/>
            <a:ext cx="366959" cy="684076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461792" y="1268760"/>
            <a:ext cx="900439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Zement</a:t>
            </a:r>
          </a:p>
          <a:p>
            <a:r>
              <a:rPr lang="de-DE" dirty="0">
                <a:solidFill>
                  <a:schemeClr val="tx1"/>
                </a:solidFill>
              </a:rPr>
              <a:t>Stahl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707904" y="2060848"/>
            <a:ext cx="57535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CO</a:t>
            </a:r>
            <a:r>
              <a:rPr lang="de-DE" sz="11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Rechteckiger Pfeil 11"/>
          <p:cNvSpPr/>
          <p:nvPr/>
        </p:nvSpPr>
        <p:spPr>
          <a:xfrm rot="16200000" flipH="1">
            <a:off x="3960110" y="1542327"/>
            <a:ext cx="410330" cy="482695"/>
          </a:xfrm>
          <a:prstGeom prst="ben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" name="Pfeil nach oben 12"/>
          <p:cNvSpPr/>
          <p:nvPr/>
        </p:nvSpPr>
        <p:spPr>
          <a:xfrm>
            <a:off x="3851920" y="3356992"/>
            <a:ext cx="241348" cy="379335"/>
          </a:xfrm>
          <a:prstGeom prst="up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4572000" y="2708920"/>
            <a:ext cx="100312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2000" b="1" dirty="0">
                <a:solidFill>
                  <a:schemeClr val="tx1"/>
                </a:solidFill>
              </a:rPr>
              <a:t>Erdgas-Netz</a:t>
            </a:r>
          </a:p>
        </p:txBody>
      </p:sp>
      <p:sp>
        <p:nvSpPr>
          <p:cNvPr id="8" name="Pfeil nach unten 7"/>
          <p:cNvSpPr/>
          <p:nvPr/>
        </p:nvSpPr>
        <p:spPr>
          <a:xfrm flipV="1">
            <a:off x="1409470" y="3344527"/>
            <a:ext cx="424604" cy="1676461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de-DE" sz="2400" b="1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157254" y="5157192"/>
            <a:ext cx="95833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Strom</a:t>
            </a:r>
            <a:endParaRPr lang="de-DE" sz="2400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5580112" y="1255343"/>
            <a:ext cx="2673874" cy="1600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b="1" u="sng" dirty="0" smtClean="0"/>
              <a:t>Weitgehend konstant:</a:t>
            </a:r>
          </a:p>
          <a:p>
            <a:r>
              <a:rPr lang="de-DE" sz="1600" dirty="0" smtClean="0"/>
              <a:t> Stromdichte</a:t>
            </a:r>
          </a:p>
          <a:p>
            <a:r>
              <a:rPr lang="de-DE" sz="1600" dirty="0" smtClean="0"/>
              <a:t>H</a:t>
            </a:r>
            <a:r>
              <a:rPr lang="de-DE" sz="1050" dirty="0" smtClean="0"/>
              <a:t>2</a:t>
            </a:r>
            <a:r>
              <a:rPr lang="de-DE" sz="1600" dirty="0" smtClean="0"/>
              <a:t>O-Bedarf (O</a:t>
            </a:r>
            <a:r>
              <a:rPr lang="de-DE" sz="1050" dirty="0" smtClean="0"/>
              <a:t>2</a:t>
            </a:r>
            <a:r>
              <a:rPr lang="de-DE" sz="1600" dirty="0" smtClean="0"/>
              <a:t>-Produktion)</a:t>
            </a:r>
          </a:p>
          <a:p>
            <a:r>
              <a:rPr lang="de-DE" sz="1600" dirty="0" smtClean="0"/>
              <a:t>H</a:t>
            </a:r>
            <a:r>
              <a:rPr lang="de-DE" sz="1050" dirty="0" smtClean="0"/>
              <a:t>2</a:t>
            </a:r>
            <a:r>
              <a:rPr lang="de-DE" sz="1600" dirty="0" smtClean="0"/>
              <a:t>-Produktion</a:t>
            </a:r>
          </a:p>
          <a:p>
            <a:r>
              <a:rPr lang="de-DE" sz="1600" dirty="0" smtClean="0"/>
              <a:t>CH</a:t>
            </a:r>
            <a:r>
              <a:rPr lang="de-DE" sz="1050" dirty="0" smtClean="0"/>
              <a:t>4</a:t>
            </a:r>
            <a:r>
              <a:rPr lang="de-DE" sz="1600" dirty="0" smtClean="0"/>
              <a:t>-Produktion</a:t>
            </a:r>
          </a:p>
          <a:p>
            <a:r>
              <a:rPr lang="de-DE" sz="1600" dirty="0" smtClean="0"/>
              <a:t>Betriebstemperatur CH</a:t>
            </a:r>
            <a:r>
              <a:rPr lang="de-DE" sz="1050" dirty="0" smtClean="0"/>
              <a:t>4</a:t>
            </a:r>
            <a:r>
              <a:rPr lang="de-DE" sz="1600" dirty="0" smtClean="0"/>
              <a:t>-Stufe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043608" y="1826404"/>
            <a:ext cx="652934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 </a:t>
            </a:r>
            <a:r>
              <a:rPr lang="de-DE" sz="2000" dirty="0" smtClean="0"/>
              <a:t>H</a:t>
            </a:r>
            <a:r>
              <a:rPr lang="de-DE" sz="1200" b="1" dirty="0" smtClean="0"/>
              <a:t>2</a:t>
            </a:r>
            <a:r>
              <a:rPr lang="de-DE" sz="2000" dirty="0" smtClean="0"/>
              <a:t>O</a:t>
            </a:r>
            <a:r>
              <a:rPr lang="de-DE" sz="2000" b="1" dirty="0" smtClean="0"/>
              <a:t> </a:t>
            </a:r>
            <a:endParaRPr lang="de-DE" sz="20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5652120" y="4302388"/>
            <a:ext cx="3157275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b="1" dirty="0" smtClean="0"/>
              <a:t>Wasserelektrolyse: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nur ein Produkt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>
                <a:sym typeface="Wingdings" panose="05000000000000000000" pitchFamily="2" charset="2"/>
              </a:rPr>
              <a:t>n</a:t>
            </a:r>
            <a:r>
              <a:rPr lang="de-DE" dirty="0" smtClean="0">
                <a:sym typeface="Wingdings" panose="05000000000000000000" pitchFamily="2" charset="2"/>
              </a:rPr>
              <a:t>ur ein Folgeprodukt</a:t>
            </a:r>
            <a:endParaRPr lang="de-DE" dirty="0" smtClean="0"/>
          </a:p>
          <a:p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Erdgasnetz: riesiger Speicher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3411361" y="3657218"/>
            <a:ext cx="1160639" cy="707886"/>
            <a:chOff x="3411361" y="3952351"/>
            <a:chExt cx="1160639" cy="707886"/>
          </a:xfrm>
        </p:grpSpPr>
        <p:sp>
          <p:nvSpPr>
            <p:cNvPr id="18" name="Rechteck 17"/>
            <p:cNvSpPr/>
            <p:nvPr/>
          </p:nvSpPr>
          <p:spPr>
            <a:xfrm>
              <a:off x="3585249" y="4077072"/>
              <a:ext cx="821374" cy="57458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3411361" y="3952351"/>
              <a:ext cx="1160639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ctr">
                <a:defRPr sz="2000" b="1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de-DE" sz="1800" b="0" dirty="0">
                  <a:solidFill>
                    <a:schemeClr val="tx1"/>
                  </a:solidFill>
                </a:rPr>
                <a:t>Biogas</a:t>
              </a:r>
            </a:p>
            <a:p>
              <a:r>
                <a:rPr lang="de-DE" sz="1400" dirty="0">
                  <a:solidFill>
                    <a:schemeClr val="tx1"/>
                  </a:solidFill>
                </a:rPr>
                <a:t>CH</a:t>
              </a:r>
              <a:r>
                <a:rPr lang="de-DE" sz="1400" baseline="-25000" dirty="0">
                  <a:solidFill>
                    <a:schemeClr val="tx1"/>
                  </a:solidFill>
                </a:rPr>
                <a:t>4</a:t>
              </a:r>
              <a:r>
                <a:rPr lang="de-DE" sz="1400" dirty="0">
                  <a:solidFill>
                    <a:schemeClr val="tx1"/>
                  </a:solidFill>
                </a:rPr>
                <a:t>/CO</a:t>
              </a:r>
              <a:r>
                <a:rPr lang="de-DE" sz="1400" baseline="-250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30" name="Pfeil nach rechts 29"/>
          <p:cNvSpPr/>
          <p:nvPr/>
        </p:nvSpPr>
        <p:spPr>
          <a:xfrm rot="5400000">
            <a:off x="3869024" y="2484386"/>
            <a:ext cx="245310" cy="21453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7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/>
              <a:t>Produktverbund Chloralkalielektrolyse</a:t>
            </a:r>
            <a:endParaRPr lang="de-DE" sz="24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687798" y="1826404"/>
            <a:ext cx="938911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 smtClean="0"/>
              <a:t>KCl</a:t>
            </a:r>
            <a:r>
              <a:rPr lang="de-DE" dirty="0" smtClean="0"/>
              <a:t>-Sole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39552" y="2267580"/>
            <a:ext cx="1087157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 smtClean="0"/>
              <a:t>NaCl</a:t>
            </a:r>
            <a:r>
              <a:rPr lang="de-DE" dirty="0" smtClean="0"/>
              <a:t>-Sole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009633" y="4653136"/>
            <a:ext cx="590483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</a:lstStyle>
          <a:p>
            <a:r>
              <a:rPr lang="de-DE" dirty="0"/>
              <a:t>KOH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759053" y="4653136"/>
            <a:ext cx="740908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</a:lstStyle>
          <a:p>
            <a:r>
              <a:rPr lang="de-DE" dirty="0" err="1"/>
              <a:t>NaOH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756918" y="4651657"/>
            <a:ext cx="401072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</a:lstStyle>
          <a:p>
            <a:r>
              <a:rPr lang="de-DE" dirty="0"/>
              <a:t>H</a:t>
            </a:r>
            <a:r>
              <a:rPr lang="de-DE" sz="1100" b="1" dirty="0"/>
              <a:t>2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957454" y="2821578"/>
            <a:ext cx="43313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</a:lstStyle>
          <a:p>
            <a:r>
              <a:rPr lang="de-DE" dirty="0"/>
              <a:t>Cl</a:t>
            </a:r>
            <a:r>
              <a:rPr lang="de-DE" sz="1100" b="1" dirty="0"/>
              <a:t>2</a:t>
            </a:r>
          </a:p>
        </p:txBody>
      </p:sp>
      <p:cxnSp>
        <p:nvCxnSpPr>
          <p:cNvPr id="17" name="Gewinkelte Verbindung 16"/>
          <p:cNvCxnSpPr/>
          <p:nvPr/>
        </p:nvCxnSpPr>
        <p:spPr>
          <a:xfrm rot="16200000" flipH="1">
            <a:off x="1287989" y="3811619"/>
            <a:ext cx="1430864" cy="252170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winkelte Verbindung 18"/>
          <p:cNvCxnSpPr>
            <a:endCxn id="8" idx="0"/>
          </p:cNvCxnSpPr>
          <p:nvPr/>
        </p:nvCxnSpPr>
        <p:spPr>
          <a:xfrm rot="5400000">
            <a:off x="737063" y="3790083"/>
            <a:ext cx="1430866" cy="295241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winkelte Verbindung 24"/>
          <p:cNvCxnSpPr>
            <a:endCxn id="10" idx="0"/>
          </p:cNvCxnSpPr>
          <p:nvPr/>
        </p:nvCxnSpPr>
        <p:spPr>
          <a:xfrm rot="16200000" flipH="1">
            <a:off x="1916752" y="3610955"/>
            <a:ext cx="1398612" cy="682791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7" idx="3"/>
            <a:endCxn id="11" idx="1"/>
          </p:cNvCxnSpPr>
          <p:nvPr/>
        </p:nvCxnSpPr>
        <p:spPr>
          <a:xfrm flipV="1">
            <a:off x="2510894" y="3006244"/>
            <a:ext cx="446560" cy="4674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Gruppieren 134"/>
          <p:cNvGrpSpPr/>
          <p:nvPr/>
        </p:nvGrpSpPr>
        <p:grpSpPr>
          <a:xfrm>
            <a:off x="3462594" y="2204864"/>
            <a:ext cx="1066684" cy="2088232"/>
            <a:chOff x="3462594" y="2204864"/>
            <a:chExt cx="1066684" cy="2088232"/>
          </a:xfrm>
        </p:grpSpPr>
        <p:sp>
          <p:nvSpPr>
            <p:cNvPr id="37" name="Rechteck 36"/>
            <p:cNvSpPr/>
            <p:nvPr/>
          </p:nvSpPr>
          <p:spPr>
            <a:xfrm>
              <a:off x="3749542" y="2204864"/>
              <a:ext cx="432048" cy="36004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3749542" y="2636912"/>
              <a:ext cx="432048" cy="36004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3749542" y="3068960"/>
              <a:ext cx="432048" cy="36004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Rechteck 39"/>
            <p:cNvSpPr/>
            <p:nvPr/>
          </p:nvSpPr>
          <p:spPr>
            <a:xfrm>
              <a:off x="3749542" y="3501008"/>
              <a:ext cx="432048" cy="36004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Rechteck 40"/>
            <p:cNvSpPr/>
            <p:nvPr/>
          </p:nvSpPr>
          <p:spPr>
            <a:xfrm>
              <a:off x="3749542" y="3933056"/>
              <a:ext cx="432048" cy="36004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Pfeil nach rechts 97"/>
            <p:cNvSpPr/>
            <p:nvPr/>
          </p:nvSpPr>
          <p:spPr>
            <a:xfrm>
              <a:off x="3462594" y="2924944"/>
              <a:ext cx="245310" cy="214537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Pfeil nach rechts 98"/>
            <p:cNvSpPr/>
            <p:nvPr/>
          </p:nvSpPr>
          <p:spPr>
            <a:xfrm>
              <a:off x="4283968" y="2277615"/>
              <a:ext cx="245310" cy="214537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Pfeil nach rechts 99"/>
            <p:cNvSpPr/>
            <p:nvPr/>
          </p:nvSpPr>
          <p:spPr>
            <a:xfrm>
              <a:off x="4283968" y="2714309"/>
              <a:ext cx="245310" cy="214537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Pfeil nach rechts 100"/>
            <p:cNvSpPr/>
            <p:nvPr/>
          </p:nvSpPr>
          <p:spPr>
            <a:xfrm>
              <a:off x="4283968" y="3129991"/>
              <a:ext cx="245310" cy="214537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Pfeil nach rechts 101"/>
            <p:cNvSpPr/>
            <p:nvPr/>
          </p:nvSpPr>
          <p:spPr>
            <a:xfrm>
              <a:off x="4283968" y="3573759"/>
              <a:ext cx="245310" cy="214537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Pfeil nach rechts 102"/>
            <p:cNvSpPr/>
            <p:nvPr/>
          </p:nvSpPr>
          <p:spPr>
            <a:xfrm>
              <a:off x="4283968" y="4005807"/>
              <a:ext cx="245310" cy="214537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34" name="Gruppieren 133"/>
          <p:cNvGrpSpPr/>
          <p:nvPr/>
        </p:nvGrpSpPr>
        <p:grpSpPr>
          <a:xfrm>
            <a:off x="3749542" y="1454051"/>
            <a:ext cx="4582059" cy="4567237"/>
            <a:chOff x="3749542" y="1454051"/>
            <a:chExt cx="4582059" cy="4567237"/>
          </a:xfrm>
        </p:grpSpPr>
        <p:sp>
          <p:nvSpPr>
            <p:cNvPr id="97" name="Textfeld 96"/>
            <p:cNvSpPr txBox="1"/>
            <p:nvPr/>
          </p:nvSpPr>
          <p:spPr>
            <a:xfrm>
              <a:off x="3749542" y="1454051"/>
              <a:ext cx="36141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/>
                <a:t>Zwischenprodukte (Endprodukte)</a:t>
              </a:r>
            </a:p>
            <a:p>
              <a:r>
                <a:rPr lang="de-DE" b="1" dirty="0" smtClean="0">
                  <a:solidFill>
                    <a:schemeClr val="tx2"/>
                  </a:solidFill>
                </a:rPr>
                <a:t>1.Stufe</a:t>
              </a:r>
              <a:r>
                <a:rPr lang="de-DE" b="1" dirty="0" smtClean="0"/>
                <a:t>	   </a:t>
              </a:r>
              <a:r>
                <a:rPr lang="de-DE" b="1" dirty="0" smtClean="0">
                  <a:solidFill>
                    <a:schemeClr val="accent2">
                      <a:lumMod val="75000"/>
                    </a:schemeClr>
                  </a:solidFill>
                </a:rPr>
                <a:t> 2.Stufe</a:t>
              </a:r>
              <a:r>
                <a:rPr lang="de-DE" b="1" dirty="0" smtClean="0"/>
                <a:t>		</a:t>
              </a:r>
              <a:r>
                <a:rPr lang="de-DE" b="1" dirty="0" smtClean="0">
                  <a:solidFill>
                    <a:schemeClr val="accent6">
                      <a:lumMod val="75000"/>
                    </a:schemeClr>
                  </a:solidFill>
                </a:rPr>
                <a:t>3.Stufe</a:t>
              </a:r>
              <a:endParaRPr lang="de-DE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32" name="Gruppieren 131"/>
            <p:cNvGrpSpPr/>
            <p:nvPr/>
          </p:nvGrpSpPr>
          <p:grpSpPr>
            <a:xfrm>
              <a:off x="4601286" y="2195736"/>
              <a:ext cx="3730315" cy="3825552"/>
              <a:chOff x="4601286" y="2195736"/>
              <a:chExt cx="3730315" cy="3825552"/>
            </a:xfrm>
          </p:grpSpPr>
          <p:sp>
            <p:nvSpPr>
              <p:cNvPr id="45" name="Rechteck 44"/>
              <p:cNvSpPr/>
              <p:nvPr/>
            </p:nvSpPr>
            <p:spPr>
              <a:xfrm>
                <a:off x="4829662" y="2204864"/>
                <a:ext cx="432048" cy="36004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" name="Rechteck 45"/>
              <p:cNvSpPr/>
              <p:nvPr/>
            </p:nvSpPr>
            <p:spPr>
              <a:xfrm>
                <a:off x="4829662" y="2636912"/>
                <a:ext cx="432048" cy="36004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" name="Rechteck 46"/>
              <p:cNvSpPr/>
              <p:nvPr/>
            </p:nvSpPr>
            <p:spPr>
              <a:xfrm>
                <a:off x="4829662" y="3068960"/>
                <a:ext cx="432048" cy="36004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" name="Rechteck 47"/>
              <p:cNvSpPr/>
              <p:nvPr/>
            </p:nvSpPr>
            <p:spPr>
              <a:xfrm>
                <a:off x="4829662" y="3501008"/>
                <a:ext cx="432048" cy="36004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" name="Rechteck 48"/>
              <p:cNvSpPr/>
              <p:nvPr/>
            </p:nvSpPr>
            <p:spPr>
              <a:xfrm>
                <a:off x="4829662" y="3933056"/>
                <a:ext cx="432048" cy="36004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" name="Rechteck 49"/>
              <p:cNvSpPr/>
              <p:nvPr/>
            </p:nvSpPr>
            <p:spPr>
              <a:xfrm>
                <a:off x="4829662" y="4365104"/>
                <a:ext cx="432048" cy="36004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" name="Rechteck 50"/>
              <p:cNvSpPr/>
              <p:nvPr/>
            </p:nvSpPr>
            <p:spPr>
              <a:xfrm>
                <a:off x="4829662" y="4797152"/>
                <a:ext cx="432048" cy="36004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3" name="Rechteck 52"/>
              <p:cNvSpPr/>
              <p:nvPr/>
            </p:nvSpPr>
            <p:spPr>
              <a:xfrm>
                <a:off x="5333718" y="2204864"/>
                <a:ext cx="432048" cy="36004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" name="Rechteck 53"/>
              <p:cNvSpPr/>
              <p:nvPr/>
            </p:nvSpPr>
            <p:spPr>
              <a:xfrm>
                <a:off x="5333718" y="2636912"/>
                <a:ext cx="432048" cy="36004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" name="Rechteck 54"/>
              <p:cNvSpPr/>
              <p:nvPr/>
            </p:nvSpPr>
            <p:spPr>
              <a:xfrm>
                <a:off x="5333718" y="3068960"/>
                <a:ext cx="432048" cy="36004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" name="Rechteck 55"/>
              <p:cNvSpPr/>
              <p:nvPr/>
            </p:nvSpPr>
            <p:spPr>
              <a:xfrm>
                <a:off x="5333718" y="3501008"/>
                <a:ext cx="432048" cy="36004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7" name="Rechteck 56"/>
              <p:cNvSpPr/>
              <p:nvPr/>
            </p:nvSpPr>
            <p:spPr>
              <a:xfrm>
                <a:off x="5333718" y="3933056"/>
                <a:ext cx="432048" cy="36004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" name="Rechteck 57"/>
              <p:cNvSpPr/>
              <p:nvPr/>
            </p:nvSpPr>
            <p:spPr>
              <a:xfrm>
                <a:off x="5333718" y="4365104"/>
                <a:ext cx="432048" cy="36004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" name="Rechteck 58"/>
              <p:cNvSpPr/>
              <p:nvPr/>
            </p:nvSpPr>
            <p:spPr>
              <a:xfrm>
                <a:off x="5333718" y="4797152"/>
                <a:ext cx="432048" cy="36004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" name="Rechteck 60"/>
              <p:cNvSpPr/>
              <p:nvPr/>
            </p:nvSpPr>
            <p:spPr>
              <a:xfrm>
                <a:off x="6357015" y="2204864"/>
                <a:ext cx="432048" cy="36004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2" name="Rechteck 61"/>
              <p:cNvSpPr/>
              <p:nvPr/>
            </p:nvSpPr>
            <p:spPr>
              <a:xfrm>
                <a:off x="6357015" y="2636912"/>
                <a:ext cx="432048" cy="36004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3" name="Rechteck 62"/>
              <p:cNvSpPr/>
              <p:nvPr/>
            </p:nvSpPr>
            <p:spPr>
              <a:xfrm>
                <a:off x="6357015" y="3068960"/>
                <a:ext cx="432048" cy="36004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" name="Rechteck 63"/>
              <p:cNvSpPr/>
              <p:nvPr/>
            </p:nvSpPr>
            <p:spPr>
              <a:xfrm>
                <a:off x="6357015" y="3501008"/>
                <a:ext cx="432048" cy="36004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" name="Rechteck 64"/>
              <p:cNvSpPr/>
              <p:nvPr/>
            </p:nvSpPr>
            <p:spPr>
              <a:xfrm>
                <a:off x="6357015" y="3933056"/>
                <a:ext cx="432048" cy="36004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" name="Rechteck 65"/>
              <p:cNvSpPr/>
              <p:nvPr/>
            </p:nvSpPr>
            <p:spPr>
              <a:xfrm>
                <a:off x="6357015" y="4365104"/>
                <a:ext cx="432048" cy="36004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7" name="Rechteck 66"/>
              <p:cNvSpPr/>
              <p:nvPr/>
            </p:nvSpPr>
            <p:spPr>
              <a:xfrm>
                <a:off x="6357015" y="4797152"/>
                <a:ext cx="432048" cy="36004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8" name="Rechteck 67"/>
              <p:cNvSpPr/>
              <p:nvPr/>
            </p:nvSpPr>
            <p:spPr>
              <a:xfrm>
                <a:off x="6357015" y="5229200"/>
                <a:ext cx="432048" cy="36004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" name="Rechteck 68"/>
              <p:cNvSpPr/>
              <p:nvPr/>
            </p:nvSpPr>
            <p:spPr>
              <a:xfrm>
                <a:off x="6876256" y="2204864"/>
                <a:ext cx="432048" cy="36004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" name="Rechteck 69"/>
              <p:cNvSpPr/>
              <p:nvPr/>
            </p:nvSpPr>
            <p:spPr>
              <a:xfrm>
                <a:off x="6876256" y="2636912"/>
                <a:ext cx="432048" cy="36004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" name="Rechteck 70"/>
              <p:cNvSpPr/>
              <p:nvPr/>
            </p:nvSpPr>
            <p:spPr>
              <a:xfrm>
                <a:off x="6876256" y="3068960"/>
                <a:ext cx="432048" cy="36004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" name="Rechteck 71"/>
              <p:cNvSpPr/>
              <p:nvPr/>
            </p:nvSpPr>
            <p:spPr>
              <a:xfrm>
                <a:off x="6876256" y="3501008"/>
                <a:ext cx="432048" cy="36004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" name="Rechteck 72"/>
              <p:cNvSpPr/>
              <p:nvPr/>
            </p:nvSpPr>
            <p:spPr>
              <a:xfrm>
                <a:off x="6876256" y="3933056"/>
                <a:ext cx="432048" cy="36004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" name="Rechteck 73"/>
              <p:cNvSpPr/>
              <p:nvPr/>
            </p:nvSpPr>
            <p:spPr>
              <a:xfrm>
                <a:off x="6876256" y="4365104"/>
                <a:ext cx="432048" cy="36004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5" name="Rechteck 74"/>
              <p:cNvSpPr/>
              <p:nvPr/>
            </p:nvSpPr>
            <p:spPr>
              <a:xfrm>
                <a:off x="6876256" y="4797152"/>
                <a:ext cx="432048" cy="36004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" name="Rechteck 75"/>
              <p:cNvSpPr/>
              <p:nvPr/>
            </p:nvSpPr>
            <p:spPr>
              <a:xfrm>
                <a:off x="6876256" y="5229200"/>
                <a:ext cx="432048" cy="36004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" name="Rechteck 76"/>
              <p:cNvSpPr/>
              <p:nvPr/>
            </p:nvSpPr>
            <p:spPr>
              <a:xfrm>
                <a:off x="7380312" y="2204864"/>
                <a:ext cx="432048" cy="36004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" name="Rechteck 77"/>
              <p:cNvSpPr/>
              <p:nvPr/>
            </p:nvSpPr>
            <p:spPr>
              <a:xfrm>
                <a:off x="7380312" y="2636912"/>
                <a:ext cx="432048" cy="36004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9" name="Rechteck 78"/>
              <p:cNvSpPr/>
              <p:nvPr/>
            </p:nvSpPr>
            <p:spPr>
              <a:xfrm>
                <a:off x="7380312" y="3068960"/>
                <a:ext cx="432048" cy="36004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" name="Rechteck 79"/>
              <p:cNvSpPr/>
              <p:nvPr/>
            </p:nvSpPr>
            <p:spPr>
              <a:xfrm>
                <a:off x="7380312" y="3501008"/>
                <a:ext cx="432048" cy="36004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1" name="Rechteck 80"/>
              <p:cNvSpPr/>
              <p:nvPr/>
            </p:nvSpPr>
            <p:spPr>
              <a:xfrm>
                <a:off x="7380312" y="3933056"/>
                <a:ext cx="432048" cy="36004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2" name="Rechteck 81"/>
              <p:cNvSpPr/>
              <p:nvPr/>
            </p:nvSpPr>
            <p:spPr>
              <a:xfrm>
                <a:off x="7380312" y="4365104"/>
                <a:ext cx="432048" cy="36004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" name="Rechteck 82"/>
              <p:cNvSpPr/>
              <p:nvPr/>
            </p:nvSpPr>
            <p:spPr>
              <a:xfrm>
                <a:off x="7380312" y="4797152"/>
                <a:ext cx="432048" cy="36004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4" name="Rechteck 83"/>
              <p:cNvSpPr/>
              <p:nvPr/>
            </p:nvSpPr>
            <p:spPr>
              <a:xfrm>
                <a:off x="7380312" y="5229200"/>
                <a:ext cx="432048" cy="36004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5" name="Rechteck 84"/>
              <p:cNvSpPr/>
              <p:nvPr/>
            </p:nvSpPr>
            <p:spPr>
              <a:xfrm>
                <a:off x="7899553" y="2204864"/>
                <a:ext cx="432048" cy="36004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6" name="Rechteck 85"/>
              <p:cNvSpPr/>
              <p:nvPr/>
            </p:nvSpPr>
            <p:spPr>
              <a:xfrm>
                <a:off x="7899553" y="2636912"/>
                <a:ext cx="432048" cy="36004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" name="Rechteck 86"/>
              <p:cNvSpPr/>
              <p:nvPr/>
            </p:nvSpPr>
            <p:spPr>
              <a:xfrm>
                <a:off x="7899553" y="3068960"/>
                <a:ext cx="432048" cy="36004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" name="Rechteck 87"/>
              <p:cNvSpPr/>
              <p:nvPr/>
            </p:nvSpPr>
            <p:spPr>
              <a:xfrm>
                <a:off x="7899553" y="3501008"/>
                <a:ext cx="432048" cy="36004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9" name="Rechteck 88"/>
              <p:cNvSpPr/>
              <p:nvPr/>
            </p:nvSpPr>
            <p:spPr>
              <a:xfrm>
                <a:off x="7899553" y="3933056"/>
                <a:ext cx="432048" cy="36004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0" name="Rechteck 89"/>
              <p:cNvSpPr/>
              <p:nvPr/>
            </p:nvSpPr>
            <p:spPr>
              <a:xfrm>
                <a:off x="7899553" y="4365104"/>
                <a:ext cx="432048" cy="36004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1" name="Rechteck 90"/>
              <p:cNvSpPr/>
              <p:nvPr/>
            </p:nvSpPr>
            <p:spPr>
              <a:xfrm>
                <a:off x="7899553" y="4797152"/>
                <a:ext cx="432048" cy="36004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2" name="Rechteck 91"/>
              <p:cNvSpPr/>
              <p:nvPr/>
            </p:nvSpPr>
            <p:spPr>
              <a:xfrm>
                <a:off x="7899553" y="5229200"/>
                <a:ext cx="432048" cy="36004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3" name="Rechteck 92"/>
              <p:cNvSpPr/>
              <p:nvPr/>
            </p:nvSpPr>
            <p:spPr>
              <a:xfrm>
                <a:off x="6357015" y="5661248"/>
                <a:ext cx="432048" cy="36004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4" name="Rechteck 93"/>
              <p:cNvSpPr/>
              <p:nvPr/>
            </p:nvSpPr>
            <p:spPr>
              <a:xfrm>
                <a:off x="6876256" y="5661248"/>
                <a:ext cx="432048" cy="36004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5" name="Rechteck 94"/>
              <p:cNvSpPr/>
              <p:nvPr/>
            </p:nvSpPr>
            <p:spPr>
              <a:xfrm>
                <a:off x="7380312" y="5661248"/>
                <a:ext cx="432048" cy="36004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6" name="Rechteck 95"/>
              <p:cNvSpPr/>
              <p:nvPr/>
            </p:nvSpPr>
            <p:spPr>
              <a:xfrm>
                <a:off x="7899553" y="5661248"/>
                <a:ext cx="432048" cy="36004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4" name="Pfeil nach rechts 103"/>
              <p:cNvSpPr/>
              <p:nvPr/>
            </p:nvSpPr>
            <p:spPr>
              <a:xfrm>
                <a:off x="5825422" y="2276872"/>
                <a:ext cx="245310" cy="214537"/>
              </a:xfrm>
              <a:prstGeom prst="rightArrow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5" name="Pfeil nach rechts 104"/>
              <p:cNvSpPr/>
              <p:nvPr/>
            </p:nvSpPr>
            <p:spPr>
              <a:xfrm>
                <a:off x="5825422" y="2713566"/>
                <a:ext cx="245310" cy="214537"/>
              </a:xfrm>
              <a:prstGeom prst="rightArrow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6" name="Pfeil nach rechts 105"/>
              <p:cNvSpPr/>
              <p:nvPr/>
            </p:nvSpPr>
            <p:spPr>
              <a:xfrm>
                <a:off x="5825422" y="3129248"/>
                <a:ext cx="245310" cy="214537"/>
              </a:xfrm>
              <a:prstGeom prst="rightArrow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7" name="Pfeil nach rechts 106"/>
              <p:cNvSpPr/>
              <p:nvPr/>
            </p:nvSpPr>
            <p:spPr>
              <a:xfrm>
                <a:off x="5825422" y="3573016"/>
                <a:ext cx="245310" cy="214537"/>
              </a:xfrm>
              <a:prstGeom prst="rightArrow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8" name="Pfeil nach rechts 107"/>
              <p:cNvSpPr/>
              <p:nvPr/>
            </p:nvSpPr>
            <p:spPr>
              <a:xfrm>
                <a:off x="5825422" y="4005064"/>
                <a:ext cx="245310" cy="214537"/>
              </a:xfrm>
              <a:prstGeom prst="rightArrow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9" name="Pfeil nach rechts 108"/>
              <p:cNvSpPr/>
              <p:nvPr/>
            </p:nvSpPr>
            <p:spPr>
              <a:xfrm>
                <a:off x="5825422" y="4438599"/>
                <a:ext cx="245310" cy="214537"/>
              </a:xfrm>
              <a:prstGeom prst="rightArrow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0" name="Pfeil nach rechts 109"/>
              <p:cNvSpPr/>
              <p:nvPr/>
            </p:nvSpPr>
            <p:spPr>
              <a:xfrm>
                <a:off x="5825422" y="4875293"/>
                <a:ext cx="245310" cy="214537"/>
              </a:xfrm>
              <a:prstGeom prst="rightArrow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5" name="Geschweifte Klammer links 114"/>
              <p:cNvSpPr/>
              <p:nvPr/>
            </p:nvSpPr>
            <p:spPr>
              <a:xfrm>
                <a:off x="4601286" y="2195736"/>
                <a:ext cx="160449" cy="2961456"/>
              </a:xfrm>
              <a:prstGeom prst="leftBrac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6" name="Geschweifte Klammer links 115"/>
              <p:cNvSpPr/>
              <p:nvPr/>
            </p:nvSpPr>
            <p:spPr>
              <a:xfrm>
                <a:off x="6117590" y="2267580"/>
                <a:ext cx="160449" cy="3624747"/>
              </a:xfrm>
              <a:prstGeom prst="leftBrac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33" name="Gruppieren 132"/>
          <p:cNvGrpSpPr/>
          <p:nvPr/>
        </p:nvGrpSpPr>
        <p:grpSpPr>
          <a:xfrm>
            <a:off x="3851920" y="5589240"/>
            <a:ext cx="1773306" cy="648072"/>
            <a:chOff x="3851920" y="5589240"/>
            <a:chExt cx="1773306" cy="648072"/>
          </a:xfrm>
        </p:grpSpPr>
        <p:sp>
          <p:nvSpPr>
            <p:cNvPr id="117" name="Rechteck 116"/>
            <p:cNvSpPr/>
            <p:nvPr/>
          </p:nvSpPr>
          <p:spPr>
            <a:xfrm>
              <a:off x="3851920" y="5589240"/>
              <a:ext cx="329670" cy="3030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8" name="Rechteck 117"/>
            <p:cNvSpPr/>
            <p:nvPr/>
          </p:nvSpPr>
          <p:spPr>
            <a:xfrm>
              <a:off x="3851920" y="5934225"/>
              <a:ext cx="329670" cy="3030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Textfeld 118"/>
            <p:cNvSpPr txBox="1"/>
            <p:nvPr/>
          </p:nvSpPr>
          <p:spPr>
            <a:xfrm>
              <a:off x="4406623" y="5740783"/>
              <a:ext cx="12186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o</a:t>
              </a:r>
              <a:r>
                <a:rPr lang="de-DE" dirty="0" smtClean="0"/>
                <a:t>hne Chlor</a:t>
              </a:r>
              <a:endParaRPr lang="de-DE" dirty="0"/>
            </a:p>
          </p:txBody>
        </p:sp>
        <p:sp>
          <p:nvSpPr>
            <p:cNvPr id="120" name="Geschweifte Klammer rechts 119"/>
            <p:cNvSpPr/>
            <p:nvPr/>
          </p:nvSpPr>
          <p:spPr>
            <a:xfrm>
              <a:off x="4283968" y="5740783"/>
              <a:ext cx="122655" cy="369332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1157254" y="2852936"/>
            <a:ext cx="1353640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</a:lstStyle>
          <a:p>
            <a:r>
              <a:rPr lang="de-DE" sz="2000" b="1" dirty="0"/>
              <a:t>Elektrolyse</a:t>
            </a:r>
          </a:p>
        </p:txBody>
      </p:sp>
      <p:cxnSp>
        <p:nvCxnSpPr>
          <p:cNvPr id="128" name="Gerade Verbindung mit Pfeil 127"/>
          <p:cNvCxnSpPr/>
          <p:nvPr/>
        </p:nvCxnSpPr>
        <p:spPr>
          <a:xfrm>
            <a:off x="1452496" y="2636912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Gewinkelte Verbindung 129"/>
          <p:cNvCxnSpPr>
            <a:stCxn id="5" idx="3"/>
            <a:endCxn id="7" idx="0"/>
          </p:cNvCxnSpPr>
          <p:nvPr/>
        </p:nvCxnSpPr>
        <p:spPr>
          <a:xfrm>
            <a:off x="1626709" y="2011070"/>
            <a:ext cx="207365" cy="841866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Gruppieren 135"/>
          <p:cNvGrpSpPr/>
          <p:nvPr/>
        </p:nvGrpSpPr>
        <p:grpSpPr>
          <a:xfrm>
            <a:off x="827585" y="5157192"/>
            <a:ext cx="2880319" cy="1438419"/>
            <a:chOff x="827585" y="5157192"/>
            <a:chExt cx="2880319" cy="1438419"/>
          </a:xfrm>
        </p:grpSpPr>
        <p:sp>
          <p:nvSpPr>
            <p:cNvPr id="122" name="Pfeil nach unten 121"/>
            <p:cNvSpPr/>
            <p:nvPr/>
          </p:nvSpPr>
          <p:spPr>
            <a:xfrm>
              <a:off x="1157253" y="5157192"/>
              <a:ext cx="366959" cy="684076"/>
            </a:xfrm>
            <a:prstGeom prst="downArrow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23" name="Pfeil nach unten 122"/>
            <p:cNvSpPr/>
            <p:nvPr/>
          </p:nvSpPr>
          <p:spPr>
            <a:xfrm>
              <a:off x="1907704" y="5157192"/>
              <a:ext cx="366959" cy="684076"/>
            </a:xfrm>
            <a:prstGeom prst="downArrow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24" name="Pfeil nach unten 123"/>
            <p:cNvSpPr/>
            <p:nvPr/>
          </p:nvSpPr>
          <p:spPr>
            <a:xfrm>
              <a:off x="2764881" y="5157192"/>
              <a:ext cx="366959" cy="684076"/>
            </a:xfrm>
            <a:prstGeom prst="downArrow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31" name="Textfeld 130"/>
            <p:cNvSpPr txBox="1"/>
            <p:nvPr/>
          </p:nvSpPr>
          <p:spPr>
            <a:xfrm>
              <a:off x="827585" y="5949280"/>
              <a:ext cx="28803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Ebenso zahlreiche Produkt-familien wie bei Chlor</a:t>
              </a:r>
              <a:endParaRPr lang="de-DE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3485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/>
        </p:nvSpPr>
        <p:spPr>
          <a:xfrm>
            <a:off x="899592" y="1052736"/>
            <a:ext cx="4968552" cy="48965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/>
              <a:t>Produktverbund Wasserelektrolyse in </a:t>
            </a:r>
            <a:r>
              <a:rPr lang="de-DE" sz="2400" b="1" dirty="0" err="1" smtClean="0"/>
              <a:t>Flautezeiten</a:t>
            </a:r>
            <a:endParaRPr lang="de-DE" sz="2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756918" y="4651657"/>
            <a:ext cx="58702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0000">
                <a:alpha val="52941"/>
              </a:srgbClr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</a:lstStyle>
          <a:p>
            <a:r>
              <a:rPr lang="de-DE" dirty="0"/>
              <a:t> 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O</a:t>
            </a:r>
            <a:r>
              <a:rPr lang="de-DE" sz="1100" b="1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de-DE" dirty="0" smtClean="0"/>
              <a:t> </a:t>
            </a:r>
            <a:endParaRPr lang="de-DE" sz="16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2957454" y="2821578"/>
            <a:ext cx="505139" cy="369332"/>
          </a:xfrm>
          <a:prstGeom prst="rect">
            <a:avLst/>
          </a:prstGeom>
          <a:solidFill>
            <a:srgbClr val="C3D69B">
              <a:alpha val="38039"/>
            </a:srgbClr>
          </a:solidFill>
          <a:ln w="28575"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de-DE" sz="1050" b="1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de-DE" dirty="0" smtClean="0"/>
              <a:t>  </a:t>
            </a:r>
            <a:endParaRPr lang="de-DE" sz="2000" b="1" dirty="0"/>
          </a:p>
        </p:txBody>
      </p:sp>
      <p:cxnSp>
        <p:nvCxnSpPr>
          <p:cNvPr id="25" name="Gewinkelte Verbindung 24"/>
          <p:cNvCxnSpPr>
            <a:endCxn id="10" idx="0"/>
          </p:cNvCxnSpPr>
          <p:nvPr/>
        </p:nvCxnSpPr>
        <p:spPr>
          <a:xfrm rot="16200000" flipH="1">
            <a:off x="1963237" y="3564466"/>
            <a:ext cx="1398612" cy="775770"/>
          </a:xfrm>
          <a:prstGeom prst="bentConnector3">
            <a:avLst/>
          </a:prstGeom>
          <a:ln w="317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7" idx="3"/>
            <a:endCxn id="11" idx="1"/>
          </p:cNvCxnSpPr>
          <p:nvPr/>
        </p:nvCxnSpPr>
        <p:spPr>
          <a:xfrm flipV="1">
            <a:off x="2510894" y="3006244"/>
            <a:ext cx="446560" cy="46747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 37"/>
          <p:cNvSpPr/>
          <p:nvPr/>
        </p:nvSpPr>
        <p:spPr>
          <a:xfrm>
            <a:off x="3749542" y="2636912"/>
            <a:ext cx="43204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/>
          <p:cNvSpPr/>
          <p:nvPr/>
        </p:nvSpPr>
        <p:spPr>
          <a:xfrm>
            <a:off x="3749542" y="3068960"/>
            <a:ext cx="43204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Pfeil nach rechts 97"/>
          <p:cNvSpPr/>
          <p:nvPr/>
        </p:nvSpPr>
        <p:spPr>
          <a:xfrm>
            <a:off x="3462594" y="2924944"/>
            <a:ext cx="245310" cy="21453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0" name="Pfeil nach rechts 99"/>
          <p:cNvSpPr/>
          <p:nvPr/>
        </p:nvSpPr>
        <p:spPr>
          <a:xfrm>
            <a:off x="4283968" y="2714309"/>
            <a:ext cx="245310" cy="21453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3D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1" name="Pfeil nach rechts 100"/>
          <p:cNvSpPr/>
          <p:nvPr/>
        </p:nvSpPr>
        <p:spPr>
          <a:xfrm>
            <a:off x="4283968" y="3129991"/>
            <a:ext cx="245310" cy="21453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157254" y="2852936"/>
            <a:ext cx="1353640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</a:lstStyle>
          <a:p>
            <a:r>
              <a:rPr lang="de-DE" sz="2000" b="1" dirty="0"/>
              <a:t>Elektrolyse</a:t>
            </a:r>
          </a:p>
        </p:txBody>
      </p:sp>
      <p:cxnSp>
        <p:nvCxnSpPr>
          <p:cNvPr id="130" name="Gewinkelte Verbindung 129"/>
          <p:cNvCxnSpPr>
            <a:endCxn id="7" idx="0"/>
          </p:cNvCxnSpPr>
          <p:nvPr/>
        </p:nvCxnSpPr>
        <p:spPr>
          <a:xfrm>
            <a:off x="1391837" y="2011070"/>
            <a:ext cx="442237" cy="841866"/>
          </a:xfrm>
          <a:prstGeom prst="bentConnector2">
            <a:avLst/>
          </a:prstGeom>
          <a:ln w="317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4461792" y="1268760"/>
            <a:ext cx="900439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Zement</a:t>
            </a:r>
          </a:p>
          <a:p>
            <a:r>
              <a:rPr lang="de-DE" dirty="0">
                <a:solidFill>
                  <a:schemeClr val="tx1"/>
                </a:solidFill>
              </a:rPr>
              <a:t>Stahl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778050" y="901296"/>
            <a:ext cx="57535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CO</a:t>
            </a:r>
            <a:r>
              <a:rPr lang="de-DE" sz="11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Rechteckiger Pfeil 11"/>
          <p:cNvSpPr/>
          <p:nvPr/>
        </p:nvSpPr>
        <p:spPr>
          <a:xfrm rot="5400000" flipH="1" flipV="1">
            <a:off x="3960110" y="1304586"/>
            <a:ext cx="410330" cy="482695"/>
          </a:xfrm>
          <a:prstGeom prst="ben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157254" y="5157192"/>
            <a:ext cx="95833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Strom</a:t>
            </a:r>
            <a:endParaRPr lang="de-DE" sz="2400" b="1" dirty="0"/>
          </a:p>
        </p:txBody>
      </p:sp>
      <p:cxnSp>
        <p:nvCxnSpPr>
          <p:cNvPr id="8" name="Gerade Verbindung mit Pfeil 7"/>
          <p:cNvCxnSpPr/>
          <p:nvPr/>
        </p:nvCxnSpPr>
        <p:spPr>
          <a:xfrm flipV="1">
            <a:off x="1636423" y="3429000"/>
            <a:ext cx="0" cy="1591989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feil nach rechts 26"/>
          <p:cNvSpPr/>
          <p:nvPr/>
        </p:nvSpPr>
        <p:spPr>
          <a:xfrm>
            <a:off x="4436368" y="4006551"/>
            <a:ext cx="245310" cy="21453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4732571" y="3933056"/>
            <a:ext cx="775533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BHKW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5580112" y="1255343"/>
            <a:ext cx="2673874" cy="1600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b="1" u="sng" dirty="0" smtClean="0"/>
              <a:t>Deutlich reduziert:</a:t>
            </a:r>
          </a:p>
          <a:p>
            <a:r>
              <a:rPr lang="de-DE" sz="1600" dirty="0" smtClean="0"/>
              <a:t> Stromdichte</a:t>
            </a:r>
          </a:p>
          <a:p>
            <a:r>
              <a:rPr lang="de-DE" sz="1600" dirty="0" smtClean="0"/>
              <a:t>H</a:t>
            </a:r>
            <a:r>
              <a:rPr lang="de-DE" sz="1050" dirty="0" smtClean="0"/>
              <a:t>2</a:t>
            </a:r>
            <a:r>
              <a:rPr lang="de-DE" sz="1600" dirty="0" smtClean="0"/>
              <a:t>O-Bedarf (O</a:t>
            </a:r>
            <a:r>
              <a:rPr lang="de-DE" sz="1050" dirty="0" smtClean="0"/>
              <a:t>2</a:t>
            </a:r>
            <a:r>
              <a:rPr lang="de-DE" sz="1600" dirty="0" smtClean="0"/>
              <a:t>-Produktion)</a:t>
            </a:r>
          </a:p>
          <a:p>
            <a:r>
              <a:rPr lang="de-DE" sz="1600" dirty="0" smtClean="0"/>
              <a:t>H</a:t>
            </a:r>
            <a:r>
              <a:rPr lang="de-DE" sz="1050" dirty="0" smtClean="0"/>
              <a:t>2</a:t>
            </a:r>
            <a:r>
              <a:rPr lang="de-DE" sz="1600" dirty="0" smtClean="0"/>
              <a:t>-Produktion</a:t>
            </a:r>
          </a:p>
          <a:p>
            <a:r>
              <a:rPr lang="de-DE" sz="1600" dirty="0" smtClean="0"/>
              <a:t>CH</a:t>
            </a:r>
            <a:r>
              <a:rPr lang="de-DE" sz="1050" dirty="0" smtClean="0"/>
              <a:t>4</a:t>
            </a:r>
            <a:r>
              <a:rPr lang="de-DE" sz="1600" dirty="0" smtClean="0"/>
              <a:t>-Produktion</a:t>
            </a:r>
          </a:p>
          <a:p>
            <a:r>
              <a:rPr lang="de-DE" sz="1600" dirty="0" smtClean="0">
                <a:solidFill>
                  <a:srgbClr val="FF0000"/>
                </a:solidFill>
              </a:rPr>
              <a:t>Betriebstemperatur CH</a:t>
            </a:r>
            <a:r>
              <a:rPr lang="de-DE" sz="1050" dirty="0" smtClean="0">
                <a:solidFill>
                  <a:srgbClr val="FF0000"/>
                </a:solidFill>
              </a:rPr>
              <a:t>4</a:t>
            </a:r>
            <a:r>
              <a:rPr lang="de-DE" sz="1600" dirty="0" smtClean="0">
                <a:solidFill>
                  <a:srgbClr val="FF0000"/>
                </a:solidFill>
              </a:rPr>
              <a:t>-Stufe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4572000" y="2708920"/>
            <a:ext cx="100312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2000" b="1" dirty="0">
                <a:solidFill>
                  <a:schemeClr val="tx1"/>
                </a:solidFill>
              </a:rPr>
              <a:t>Erdgas-Netz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1043608" y="1826404"/>
            <a:ext cx="652934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 </a:t>
            </a:r>
            <a:r>
              <a:rPr lang="de-DE" sz="2000" dirty="0" smtClean="0">
                <a:solidFill>
                  <a:schemeClr val="bg1">
                    <a:lumMod val="75000"/>
                  </a:schemeClr>
                </a:solidFill>
              </a:rPr>
              <a:t>H</a:t>
            </a:r>
            <a:r>
              <a:rPr lang="de-DE" sz="1200" b="1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de-DE" sz="2000" dirty="0" smtClean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de-DE" sz="2000" b="1" dirty="0" smtClean="0"/>
              <a:t> </a:t>
            </a:r>
            <a:endParaRPr lang="de-DE" sz="2000" b="1" dirty="0"/>
          </a:p>
        </p:txBody>
      </p:sp>
      <p:cxnSp>
        <p:nvCxnSpPr>
          <p:cNvPr id="18" name="Gewinkelte Verbindung 17"/>
          <p:cNvCxnSpPr>
            <a:stCxn id="9" idx="2"/>
          </p:cNvCxnSpPr>
          <p:nvPr/>
        </p:nvCxnSpPr>
        <p:spPr>
          <a:xfrm rot="5400000">
            <a:off x="3075148" y="3342834"/>
            <a:ext cx="1085636" cy="3004745"/>
          </a:xfrm>
          <a:prstGeom prst="bentConnector2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pieren 35"/>
          <p:cNvGrpSpPr/>
          <p:nvPr/>
        </p:nvGrpSpPr>
        <p:grpSpPr>
          <a:xfrm>
            <a:off x="3411361" y="3657218"/>
            <a:ext cx="1160639" cy="707886"/>
            <a:chOff x="3411361" y="3952351"/>
            <a:chExt cx="1160639" cy="707886"/>
          </a:xfrm>
        </p:grpSpPr>
        <p:sp>
          <p:nvSpPr>
            <p:cNvPr id="37" name="Rechteck 36"/>
            <p:cNvSpPr/>
            <p:nvPr/>
          </p:nvSpPr>
          <p:spPr>
            <a:xfrm>
              <a:off x="3585249" y="4077072"/>
              <a:ext cx="821374" cy="57458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3411361" y="3952351"/>
              <a:ext cx="1160639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ctr">
                <a:defRPr sz="2000" b="1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de-DE" sz="1800" b="0" dirty="0">
                  <a:solidFill>
                    <a:schemeClr val="tx1"/>
                  </a:solidFill>
                </a:rPr>
                <a:t>Biogas</a:t>
              </a:r>
            </a:p>
            <a:p>
              <a:r>
                <a:rPr lang="de-DE" sz="1400" dirty="0">
                  <a:solidFill>
                    <a:schemeClr val="tx1"/>
                  </a:solidFill>
                </a:rPr>
                <a:t>CH</a:t>
              </a:r>
              <a:r>
                <a:rPr lang="de-DE" sz="1400" baseline="-25000" dirty="0">
                  <a:solidFill>
                    <a:schemeClr val="tx1"/>
                  </a:solidFill>
                </a:rPr>
                <a:t>4</a:t>
              </a:r>
              <a:r>
                <a:rPr lang="de-DE" sz="1400" dirty="0">
                  <a:solidFill>
                    <a:schemeClr val="tx1"/>
                  </a:solidFill>
                </a:rPr>
                <a:t>/CO</a:t>
              </a:r>
              <a:r>
                <a:rPr lang="de-DE" sz="1400" baseline="-250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31" name="Textfeld 30"/>
          <p:cNvSpPr txBox="1"/>
          <p:nvPr/>
        </p:nvSpPr>
        <p:spPr>
          <a:xfrm>
            <a:off x="6669284" y="4060665"/>
            <a:ext cx="6607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b="1" dirty="0" smtClean="0">
                <a:solidFill>
                  <a:srgbClr val="FF0000"/>
                </a:solidFill>
              </a:rPr>
              <a:t>?</a:t>
            </a:r>
            <a:endParaRPr lang="de-DE" sz="8000" b="1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156176" y="3657218"/>
            <a:ext cx="16375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8000" b="1">
                <a:solidFill>
                  <a:srgbClr val="FF0000"/>
                </a:solidFill>
              </a:defRPr>
            </a:lvl1pPr>
          </a:lstStyle>
          <a:p>
            <a:r>
              <a:rPr lang="de-DE" sz="4000" dirty="0"/>
              <a:t>Kosten</a:t>
            </a:r>
          </a:p>
        </p:txBody>
      </p:sp>
    </p:spTree>
    <p:extLst>
      <p:ext uri="{BB962C8B-B14F-4D97-AF65-F5344CB8AC3E}">
        <p14:creationId xmlns:p14="http://schemas.microsoft.com/office/powerpoint/2010/main" val="283352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de-DE" sz="3600" b="1" baseline="-25000" dirty="0" smtClean="0"/>
              <a:t>Hauptkostenverursacher Power-</a:t>
            </a:r>
            <a:r>
              <a:rPr lang="de-DE" sz="3600" b="1" baseline="-25000" dirty="0" err="1" smtClean="0"/>
              <a:t>to</a:t>
            </a:r>
            <a:r>
              <a:rPr lang="de-DE" sz="3600" b="1" baseline="-25000" dirty="0" smtClean="0"/>
              <a:t>-Gas und Power-</a:t>
            </a:r>
            <a:r>
              <a:rPr lang="de-DE" sz="3600" b="1" baseline="-25000" dirty="0" err="1" smtClean="0"/>
              <a:t>to</a:t>
            </a:r>
            <a:r>
              <a:rPr lang="de-DE" sz="3600" b="1" baseline="-25000" dirty="0" smtClean="0"/>
              <a:t>-Go</a:t>
            </a:r>
            <a:endParaRPr lang="de-DE" sz="3600" b="1" baseline="-25000" dirty="0"/>
          </a:p>
        </p:txBody>
      </p:sp>
      <p:sp>
        <p:nvSpPr>
          <p:cNvPr id="2" name="Textfeld 1"/>
          <p:cNvSpPr txBox="1"/>
          <p:nvPr/>
        </p:nvSpPr>
        <p:spPr>
          <a:xfrm>
            <a:off x="539552" y="1268760"/>
            <a:ext cx="3740704" cy="20313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b="1" u="sng" dirty="0" smtClean="0"/>
              <a:t>Power-</a:t>
            </a:r>
            <a:r>
              <a:rPr lang="de-DE" b="1" u="sng" dirty="0" err="1" smtClean="0"/>
              <a:t>to</a:t>
            </a:r>
            <a:r>
              <a:rPr lang="de-DE" b="1" u="sng" dirty="0" smtClean="0"/>
              <a:t>-Gas: nur Stromüberschüsse</a:t>
            </a:r>
          </a:p>
          <a:p>
            <a:r>
              <a:rPr lang="de-DE" dirty="0" smtClean="0"/>
              <a:t>Betriebszeit: 1000 h</a:t>
            </a:r>
          </a:p>
          <a:p>
            <a:r>
              <a:rPr lang="de-DE" dirty="0" smtClean="0"/>
              <a:t>Wirkungsgrad 62%</a:t>
            </a:r>
          </a:p>
          <a:p>
            <a:r>
              <a:rPr lang="de-DE" dirty="0" smtClean="0">
                <a:solidFill>
                  <a:srgbClr val="0070C0"/>
                </a:solidFill>
              </a:rPr>
              <a:t>Stromkosten: 0,00 €/kWh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Fixe Betriebskosten: 118 €/kW</a:t>
            </a:r>
          </a:p>
          <a:p>
            <a:r>
              <a:rPr lang="de-DE" dirty="0" smtClean="0"/>
              <a:t>CO2-Bereitstellungskosten: …..</a:t>
            </a:r>
          </a:p>
          <a:p>
            <a:r>
              <a:rPr lang="de-DE" dirty="0" smtClean="0"/>
              <a:t>Variable Betriebskosten:  ….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3496940"/>
            <a:ext cx="3668696" cy="20313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Power-</a:t>
            </a:r>
            <a:r>
              <a:rPr lang="de-DE" b="1" u="sng" dirty="0" err="1" smtClean="0"/>
              <a:t>to</a:t>
            </a:r>
            <a:r>
              <a:rPr lang="de-DE" b="1" u="sng" dirty="0" smtClean="0"/>
              <a:t>-Go: kontinuierlich</a:t>
            </a:r>
          </a:p>
          <a:p>
            <a:r>
              <a:rPr lang="de-DE" dirty="0" smtClean="0"/>
              <a:t>Betriebszeit: 7500 h</a:t>
            </a:r>
          </a:p>
          <a:p>
            <a:r>
              <a:rPr lang="de-DE" dirty="0" smtClean="0"/>
              <a:t>Wirkungsgrad 62%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Stromkosten: 0,10 €/kWh</a:t>
            </a:r>
          </a:p>
          <a:p>
            <a:r>
              <a:rPr lang="de-DE" dirty="0">
                <a:solidFill>
                  <a:srgbClr val="0070C0"/>
                </a:solidFill>
              </a:rPr>
              <a:t>Fixe Betriebskosten: …..</a:t>
            </a:r>
          </a:p>
          <a:p>
            <a:r>
              <a:rPr lang="de-DE" dirty="0" smtClean="0"/>
              <a:t>CO2-Bereitstellungskosten: …..</a:t>
            </a:r>
          </a:p>
          <a:p>
            <a:r>
              <a:rPr lang="de-DE" dirty="0" smtClean="0"/>
              <a:t>Variable Betriebskosten:  ….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076056" y="1772816"/>
            <a:ext cx="3058401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Betriebskosten: 2650 €/t CH</a:t>
            </a:r>
            <a:r>
              <a:rPr lang="de-DE" baseline="-25000" dirty="0" smtClean="0"/>
              <a:t>4</a:t>
            </a:r>
          </a:p>
          <a:p>
            <a:r>
              <a:rPr lang="de-DE" dirty="0" smtClean="0"/>
              <a:t>Erlös: 	              700 €/t CH</a:t>
            </a:r>
            <a:r>
              <a:rPr lang="de-DE" baseline="-25000" dirty="0" smtClean="0"/>
              <a:t>4</a:t>
            </a:r>
          </a:p>
          <a:p>
            <a:r>
              <a:rPr lang="de-DE" dirty="0" smtClean="0"/>
              <a:t>Verlust</a:t>
            </a:r>
            <a:r>
              <a:rPr lang="de-DE" baseline="30000" dirty="0" smtClean="0"/>
              <a:t>1)</a:t>
            </a:r>
            <a:r>
              <a:rPr lang="de-DE" dirty="0" smtClean="0"/>
              <a:t>: 	            1950 €/t CH</a:t>
            </a:r>
            <a:r>
              <a:rPr lang="de-DE" baseline="-25000" dirty="0" smtClean="0"/>
              <a:t>4</a:t>
            </a:r>
          </a:p>
          <a:p>
            <a:r>
              <a:rPr lang="de-DE" dirty="0" smtClean="0"/>
              <a:t>Klimabilanz:          710 € t/CO</a:t>
            </a:r>
            <a:r>
              <a:rPr lang="de-DE" baseline="-25000" dirty="0" smtClean="0"/>
              <a:t>2</a:t>
            </a:r>
          </a:p>
          <a:p>
            <a:r>
              <a:rPr lang="de-DE" sz="1200" dirty="0" smtClean="0"/>
              <a:t>1) ohne Berücksichtigung der übrigen Kosten 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5076056" y="3895888"/>
            <a:ext cx="3046988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Stromkosten:     2240 €/t CH</a:t>
            </a:r>
            <a:r>
              <a:rPr lang="de-DE" baseline="-25000" dirty="0" smtClean="0"/>
              <a:t>4</a:t>
            </a:r>
          </a:p>
          <a:p>
            <a:r>
              <a:rPr lang="de-DE" dirty="0" smtClean="0"/>
              <a:t>Erlös: 	              700 €/t CH</a:t>
            </a:r>
            <a:r>
              <a:rPr lang="de-DE" baseline="-25000" dirty="0" smtClean="0"/>
              <a:t>4</a:t>
            </a:r>
          </a:p>
          <a:p>
            <a:r>
              <a:rPr lang="de-DE" dirty="0" smtClean="0"/>
              <a:t>Verlust</a:t>
            </a:r>
            <a:r>
              <a:rPr lang="de-DE" baseline="30000" dirty="0"/>
              <a:t>1)</a:t>
            </a:r>
            <a:r>
              <a:rPr lang="de-DE" dirty="0" smtClean="0"/>
              <a:t>: 	            1550 €/t CH</a:t>
            </a:r>
            <a:r>
              <a:rPr lang="de-DE" baseline="-25000" dirty="0" smtClean="0"/>
              <a:t>4</a:t>
            </a:r>
          </a:p>
          <a:p>
            <a:r>
              <a:rPr lang="de-DE" dirty="0" smtClean="0"/>
              <a:t>Klimabilanz:          560 € t/CO</a:t>
            </a:r>
            <a:r>
              <a:rPr lang="de-DE" baseline="-25000" dirty="0" smtClean="0"/>
              <a:t>2</a:t>
            </a:r>
          </a:p>
          <a:p>
            <a:r>
              <a:rPr lang="de-DE" sz="1200" dirty="0" smtClean="0"/>
              <a:t> </a:t>
            </a:r>
            <a:r>
              <a:rPr lang="de-DE" sz="1200" dirty="0"/>
              <a:t>1) ohne Berücksichtigung der übrigen Kosten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27584" y="6093296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Erdgaspreis: 0,05 €/kWh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290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3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sz="2400" b="1" baseline="-25000" dirty="0"/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609600" y="4270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/>
              <a:t>Andere Wertprodukte als Methan</a:t>
            </a:r>
            <a:r>
              <a:rPr lang="de-DE" sz="2400" b="1" baseline="-25000" dirty="0" smtClean="0"/>
              <a:t> </a:t>
            </a:r>
            <a:endParaRPr lang="de-DE" sz="2400" b="1" baseline="-25000" dirty="0"/>
          </a:p>
        </p:txBody>
      </p:sp>
      <p:sp>
        <p:nvSpPr>
          <p:cNvPr id="3" name="Textfeld 2"/>
          <p:cNvSpPr txBox="1"/>
          <p:nvPr/>
        </p:nvSpPr>
        <p:spPr>
          <a:xfrm>
            <a:off x="1043608" y="1340768"/>
            <a:ext cx="3905941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i="1" u="sng" dirty="0" smtClean="0"/>
              <a:t>Bekannte Hydrierverfahren:</a:t>
            </a:r>
          </a:p>
          <a:p>
            <a:pPr>
              <a:lnSpc>
                <a:spcPct val="150000"/>
              </a:lnSpc>
            </a:pPr>
            <a:r>
              <a:rPr lang="de-DE" b="1" dirty="0" smtClean="0"/>
              <a:t>CO</a:t>
            </a:r>
            <a:r>
              <a:rPr lang="de-DE" b="1" baseline="-25000" dirty="0" smtClean="0"/>
              <a:t>2</a:t>
            </a:r>
            <a:r>
              <a:rPr lang="de-DE" b="1" dirty="0" smtClean="0"/>
              <a:t> + 4 H</a:t>
            </a:r>
            <a:r>
              <a:rPr lang="de-DE" b="1" baseline="-25000" dirty="0" smtClean="0"/>
              <a:t>2</a:t>
            </a:r>
            <a:r>
              <a:rPr lang="de-DE" b="1" dirty="0" smtClean="0"/>
              <a:t> </a:t>
            </a:r>
            <a:r>
              <a:rPr lang="de-DE" b="1" dirty="0" smtClean="0">
                <a:sym typeface="Wingdings" panose="05000000000000000000" pitchFamily="2" charset="2"/>
              </a:rPr>
              <a:t> </a:t>
            </a:r>
            <a:r>
              <a:rPr lang="de-DE" b="1" dirty="0" smtClean="0"/>
              <a:t>CH</a:t>
            </a:r>
            <a:r>
              <a:rPr lang="de-DE" b="1" baseline="-25000" dirty="0" smtClean="0"/>
              <a:t>4</a:t>
            </a:r>
            <a:r>
              <a:rPr lang="de-DE" b="1" dirty="0" smtClean="0"/>
              <a:t> + 2 H</a:t>
            </a:r>
            <a:r>
              <a:rPr lang="de-DE" b="1" baseline="-25000" dirty="0" smtClean="0"/>
              <a:t>2</a:t>
            </a:r>
            <a:r>
              <a:rPr lang="de-DE" b="1" dirty="0" smtClean="0"/>
              <a:t>O</a:t>
            </a:r>
          </a:p>
          <a:p>
            <a:pPr>
              <a:lnSpc>
                <a:spcPct val="150000"/>
              </a:lnSpc>
            </a:pPr>
            <a:r>
              <a:rPr lang="de-DE" b="1" dirty="0" smtClean="0"/>
              <a:t>CO</a:t>
            </a:r>
            <a:r>
              <a:rPr lang="de-DE" b="1" baseline="-25000" dirty="0" smtClean="0"/>
              <a:t>2</a:t>
            </a:r>
            <a:r>
              <a:rPr lang="de-DE" b="1" dirty="0" smtClean="0"/>
              <a:t> + 1 H</a:t>
            </a:r>
            <a:r>
              <a:rPr lang="de-DE" b="1" baseline="-25000" dirty="0" smtClean="0"/>
              <a:t>2</a:t>
            </a:r>
            <a:r>
              <a:rPr lang="de-DE" b="1" dirty="0" smtClean="0"/>
              <a:t> </a:t>
            </a:r>
            <a:r>
              <a:rPr lang="de-DE" b="1" dirty="0" smtClean="0">
                <a:sym typeface="Wingdings" panose="05000000000000000000" pitchFamily="2" charset="2"/>
              </a:rPr>
              <a:t> HCOOH</a:t>
            </a:r>
          </a:p>
          <a:p>
            <a:pPr>
              <a:lnSpc>
                <a:spcPct val="150000"/>
              </a:lnSpc>
            </a:pPr>
            <a:r>
              <a:rPr lang="de-DE" b="1" dirty="0" smtClean="0">
                <a:sym typeface="Wingdings" panose="05000000000000000000" pitchFamily="2" charset="2"/>
              </a:rPr>
              <a:t>CO</a:t>
            </a:r>
            <a:r>
              <a:rPr lang="de-DE" b="1" baseline="-25000" dirty="0" smtClean="0">
                <a:sym typeface="Wingdings" panose="05000000000000000000" pitchFamily="2" charset="2"/>
              </a:rPr>
              <a:t>2</a:t>
            </a:r>
            <a:r>
              <a:rPr lang="de-DE" b="1" dirty="0" smtClean="0">
                <a:sym typeface="Wingdings" panose="05000000000000000000" pitchFamily="2" charset="2"/>
              </a:rPr>
              <a:t> + 3 H</a:t>
            </a:r>
            <a:r>
              <a:rPr lang="de-DE" b="1" baseline="-25000" dirty="0" smtClean="0">
                <a:sym typeface="Wingdings" panose="05000000000000000000" pitchFamily="2" charset="2"/>
              </a:rPr>
              <a:t>2</a:t>
            </a:r>
            <a:r>
              <a:rPr lang="de-DE" b="1" dirty="0" smtClean="0">
                <a:sym typeface="Wingdings" panose="05000000000000000000" pitchFamily="2" charset="2"/>
              </a:rPr>
              <a:t>  CH</a:t>
            </a:r>
            <a:r>
              <a:rPr lang="de-DE" b="1" baseline="-25000" dirty="0" smtClean="0">
                <a:sym typeface="Wingdings" panose="05000000000000000000" pitchFamily="2" charset="2"/>
              </a:rPr>
              <a:t>3</a:t>
            </a:r>
            <a:r>
              <a:rPr lang="de-DE" b="1" dirty="0" smtClean="0">
                <a:sym typeface="Wingdings" panose="05000000000000000000" pitchFamily="2" charset="2"/>
              </a:rPr>
              <a:t>OH + H</a:t>
            </a:r>
            <a:r>
              <a:rPr lang="de-DE" b="1" baseline="-25000" dirty="0" smtClean="0">
                <a:sym typeface="Wingdings" panose="05000000000000000000" pitchFamily="2" charset="2"/>
              </a:rPr>
              <a:t>2</a:t>
            </a:r>
            <a:r>
              <a:rPr lang="de-DE" b="1" dirty="0" smtClean="0">
                <a:sym typeface="Wingdings" panose="05000000000000000000" pitchFamily="2" charset="2"/>
              </a:rPr>
              <a:t>O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1043608" y="3501008"/>
            <a:ext cx="3905941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i="1" u="sng" dirty="0" smtClean="0"/>
              <a:t>Stöchiometrische Gewichtsverhältnisse</a:t>
            </a:r>
          </a:p>
          <a:p>
            <a:pPr>
              <a:lnSpc>
                <a:spcPct val="150000"/>
              </a:lnSpc>
            </a:pPr>
            <a:r>
              <a:rPr lang="de-DE" b="1" dirty="0" smtClean="0"/>
              <a:t>Wasserstoff/ Methan:	0,50	</a:t>
            </a:r>
          </a:p>
          <a:p>
            <a:pPr>
              <a:lnSpc>
                <a:spcPct val="150000"/>
              </a:lnSpc>
            </a:pPr>
            <a:r>
              <a:rPr lang="de-DE" b="1" dirty="0" smtClean="0"/>
              <a:t>Wasserstoff/Ameisensäure:	0,04</a:t>
            </a:r>
          </a:p>
          <a:p>
            <a:pPr>
              <a:lnSpc>
                <a:spcPct val="150000"/>
              </a:lnSpc>
            </a:pPr>
            <a:r>
              <a:rPr lang="de-DE" b="1" dirty="0" smtClean="0"/>
              <a:t>Wasserstoff/Methanol:	0,19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724129" y="1916832"/>
            <a:ext cx="2448271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i="1" dirty="0" smtClean="0">
                <a:latin typeface="Comic Sans MS" panose="030F0702030302020204" pitchFamily="66" charset="0"/>
              </a:rPr>
              <a:t>Aus Methanol als Basischemikalie lässt sich eine komplette Wertschöpfungs-kette für die Chemie aufbauen</a:t>
            </a:r>
            <a:r>
              <a:rPr lang="de-DE" sz="2000" i="1" baseline="30000" dirty="0" smtClean="0">
                <a:latin typeface="Comic Sans MS" panose="030F0702030302020204" pitchFamily="66" charset="0"/>
              </a:rPr>
              <a:t>1)</a:t>
            </a:r>
            <a:r>
              <a:rPr lang="de-DE" sz="2000" i="1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27584" y="5805264"/>
            <a:ext cx="521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1) G.A. </a:t>
            </a:r>
            <a:r>
              <a:rPr lang="de-DE" sz="1400" b="1" dirty="0" err="1" smtClean="0"/>
              <a:t>Olah</a:t>
            </a:r>
            <a:r>
              <a:rPr lang="de-DE" sz="1400" b="1" dirty="0" smtClean="0"/>
              <a:t>, et. al., </a:t>
            </a:r>
            <a:r>
              <a:rPr lang="de-DE" sz="1400" b="1" dirty="0" err="1" smtClean="0"/>
              <a:t>Beyond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Oil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and</a:t>
            </a:r>
            <a:r>
              <a:rPr lang="de-DE" sz="1400" b="1" dirty="0" smtClean="0"/>
              <a:t> Gas: The Methanol Economy, </a:t>
            </a:r>
            <a:r>
              <a:rPr lang="de-DE" sz="1400" b="1" dirty="0" err="1" smtClean="0"/>
              <a:t>Wiley</a:t>
            </a:r>
            <a:r>
              <a:rPr lang="de-DE" sz="1400" b="1" dirty="0" smtClean="0"/>
              <a:t>-VCH, Weinheim, 2006, ISBN 978-3-527-31275-7</a:t>
            </a:r>
            <a:endParaRPr lang="de-DE" sz="1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5076542" y="4509120"/>
            <a:ext cx="2447786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600" b="1" dirty="0" err="1" smtClean="0"/>
              <a:t>Methanolpreis</a:t>
            </a:r>
            <a:r>
              <a:rPr lang="de-DE" sz="1600" b="1" dirty="0" smtClean="0"/>
              <a:t>: 408 €/t </a:t>
            </a:r>
          </a:p>
          <a:p>
            <a:r>
              <a:rPr lang="de-DE" sz="1200" dirty="0" smtClean="0"/>
              <a:t>01.10-31.12.2013</a:t>
            </a:r>
          </a:p>
          <a:p>
            <a:r>
              <a:rPr lang="de-DE" sz="1200" dirty="0" smtClean="0"/>
              <a:t>methanex.com/</a:t>
            </a:r>
            <a:r>
              <a:rPr lang="de-DE" sz="1200" dirty="0" err="1" smtClean="0"/>
              <a:t>products</a:t>
            </a:r>
            <a:r>
              <a:rPr lang="de-DE" sz="1200" dirty="0" smtClean="0"/>
              <a:t>/</a:t>
            </a:r>
            <a:r>
              <a:rPr lang="de-DE" sz="1200" dirty="0" err="1" smtClean="0"/>
              <a:t>price</a:t>
            </a:r>
            <a:r>
              <a:rPr lang="de-DE" sz="1200" dirty="0" smtClean="0"/>
              <a:t>/</a:t>
            </a:r>
            <a:r>
              <a:rPr lang="de-DE" sz="1200" dirty="0" err="1" smtClean="0"/>
              <a:t>html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7307170" y="4602614"/>
            <a:ext cx="1369286" cy="33855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73,38 €/</a:t>
            </a:r>
            <a:r>
              <a:rPr lang="de-DE" sz="1600" b="1" dirty="0" err="1" smtClean="0"/>
              <a:t>MWh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334419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hteck 110"/>
          <p:cNvSpPr/>
          <p:nvPr/>
        </p:nvSpPr>
        <p:spPr>
          <a:xfrm>
            <a:off x="899592" y="1196752"/>
            <a:ext cx="4968552" cy="43204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/>
              <a:t>Produktverbund Wasserelektrolyse - </a:t>
            </a:r>
            <a:r>
              <a:rPr lang="de-DE" sz="2400" b="1" dirty="0" err="1" smtClean="0"/>
              <a:t>Methanolherstellung</a:t>
            </a:r>
            <a:endParaRPr lang="de-DE" sz="2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756918" y="4651657"/>
            <a:ext cx="58702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</a:lstStyle>
          <a:p>
            <a:r>
              <a:rPr lang="de-DE" dirty="0"/>
              <a:t> </a:t>
            </a:r>
            <a:r>
              <a:rPr lang="de-DE" dirty="0" smtClean="0"/>
              <a:t> O</a:t>
            </a:r>
            <a:r>
              <a:rPr lang="de-DE" sz="1100" b="1" dirty="0" smtClean="0"/>
              <a:t>2</a:t>
            </a:r>
            <a:r>
              <a:rPr lang="de-DE" dirty="0" smtClean="0"/>
              <a:t> </a:t>
            </a:r>
            <a:endParaRPr lang="de-DE" sz="16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2915816" y="2843644"/>
            <a:ext cx="505139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DE" dirty="0" smtClean="0"/>
              <a:t>H</a:t>
            </a:r>
            <a:r>
              <a:rPr lang="de-DE" sz="1050" b="1" dirty="0" smtClean="0"/>
              <a:t>2</a:t>
            </a:r>
            <a:r>
              <a:rPr lang="de-DE" dirty="0" smtClean="0"/>
              <a:t>  </a:t>
            </a:r>
            <a:endParaRPr lang="de-DE" sz="2000" b="1" dirty="0"/>
          </a:p>
        </p:txBody>
      </p:sp>
      <p:cxnSp>
        <p:nvCxnSpPr>
          <p:cNvPr id="25" name="Gewinkelte Verbindung 24"/>
          <p:cNvCxnSpPr>
            <a:endCxn id="10" idx="0"/>
          </p:cNvCxnSpPr>
          <p:nvPr/>
        </p:nvCxnSpPr>
        <p:spPr>
          <a:xfrm rot="16200000" flipH="1">
            <a:off x="1963237" y="3564466"/>
            <a:ext cx="1398612" cy="775770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39"/>
          <p:cNvSpPr/>
          <p:nvPr/>
        </p:nvSpPr>
        <p:spPr>
          <a:xfrm>
            <a:off x="3851920" y="3573016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Pfeil nach rechts 97"/>
          <p:cNvSpPr/>
          <p:nvPr/>
        </p:nvSpPr>
        <p:spPr>
          <a:xfrm>
            <a:off x="3462594" y="2924944"/>
            <a:ext cx="245310" cy="21453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0" name="Pfeil nach rechts 99"/>
          <p:cNvSpPr/>
          <p:nvPr/>
        </p:nvSpPr>
        <p:spPr>
          <a:xfrm>
            <a:off x="4716016" y="2926431"/>
            <a:ext cx="245310" cy="21453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" name="Pfeil nach rechts 101"/>
          <p:cNvSpPr/>
          <p:nvPr/>
        </p:nvSpPr>
        <p:spPr>
          <a:xfrm>
            <a:off x="4398698" y="3646511"/>
            <a:ext cx="245310" cy="214537"/>
          </a:xfrm>
          <a:prstGeom prst="rightArrow">
            <a:avLst/>
          </a:prstGeom>
          <a:solidFill>
            <a:srgbClr val="C3D69B">
              <a:alpha val="41961"/>
            </a:srgbClr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hteck 45"/>
          <p:cNvSpPr/>
          <p:nvPr/>
        </p:nvSpPr>
        <p:spPr>
          <a:xfrm>
            <a:off x="5174517" y="1997968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hteck 46"/>
          <p:cNvSpPr/>
          <p:nvPr/>
        </p:nvSpPr>
        <p:spPr>
          <a:xfrm>
            <a:off x="5174517" y="2430016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>
            <a:off x="5174517" y="2862064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hteck 48"/>
          <p:cNvSpPr/>
          <p:nvPr/>
        </p:nvSpPr>
        <p:spPr>
          <a:xfrm>
            <a:off x="5174517" y="3294112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5174517" y="3726160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/>
          <p:cNvSpPr/>
          <p:nvPr/>
        </p:nvSpPr>
        <p:spPr>
          <a:xfrm>
            <a:off x="5678573" y="1997968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/>
          <p:cNvSpPr/>
          <p:nvPr/>
        </p:nvSpPr>
        <p:spPr>
          <a:xfrm>
            <a:off x="5678573" y="2430016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/>
          <p:cNvSpPr/>
          <p:nvPr/>
        </p:nvSpPr>
        <p:spPr>
          <a:xfrm>
            <a:off x="5678573" y="2862064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/>
          <p:cNvSpPr/>
          <p:nvPr/>
        </p:nvSpPr>
        <p:spPr>
          <a:xfrm>
            <a:off x="5678573" y="3294112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/>
          <p:cNvSpPr/>
          <p:nvPr/>
        </p:nvSpPr>
        <p:spPr>
          <a:xfrm>
            <a:off x="5678573" y="3726160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/>
          <p:cNvSpPr/>
          <p:nvPr/>
        </p:nvSpPr>
        <p:spPr>
          <a:xfrm>
            <a:off x="6701870" y="1565920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/>
          <p:cNvSpPr/>
          <p:nvPr/>
        </p:nvSpPr>
        <p:spPr>
          <a:xfrm>
            <a:off x="6701870" y="1997968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/>
          <p:cNvSpPr/>
          <p:nvPr/>
        </p:nvSpPr>
        <p:spPr>
          <a:xfrm>
            <a:off x="6701870" y="2430016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/>
          <p:cNvSpPr/>
          <p:nvPr/>
        </p:nvSpPr>
        <p:spPr>
          <a:xfrm>
            <a:off x="6701870" y="2862064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/>
          <p:cNvSpPr/>
          <p:nvPr/>
        </p:nvSpPr>
        <p:spPr>
          <a:xfrm>
            <a:off x="6701870" y="3294112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/>
          <p:cNvSpPr/>
          <p:nvPr/>
        </p:nvSpPr>
        <p:spPr>
          <a:xfrm>
            <a:off x="6701870" y="3726160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/>
          <p:cNvSpPr/>
          <p:nvPr/>
        </p:nvSpPr>
        <p:spPr>
          <a:xfrm>
            <a:off x="6701870" y="4158208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hteck 67"/>
          <p:cNvSpPr/>
          <p:nvPr/>
        </p:nvSpPr>
        <p:spPr>
          <a:xfrm>
            <a:off x="6701870" y="4590256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/>
          <p:cNvSpPr/>
          <p:nvPr/>
        </p:nvSpPr>
        <p:spPr>
          <a:xfrm>
            <a:off x="7221111" y="1565920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hteck 69"/>
          <p:cNvSpPr/>
          <p:nvPr/>
        </p:nvSpPr>
        <p:spPr>
          <a:xfrm>
            <a:off x="7221111" y="1997968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/>
          <p:cNvSpPr/>
          <p:nvPr/>
        </p:nvSpPr>
        <p:spPr>
          <a:xfrm>
            <a:off x="7221111" y="2430016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Rechteck 71"/>
          <p:cNvSpPr/>
          <p:nvPr/>
        </p:nvSpPr>
        <p:spPr>
          <a:xfrm>
            <a:off x="7221111" y="2862064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/>
          <p:cNvSpPr/>
          <p:nvPr/>
        </p:nvSpPr>
        <p:spPr>
          <a:xfrm>
            <a:off x="7221111" y="3294112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hteck 73"/>
          <p:cNvSpPr/>
          <p:nvPr/>
        </p:nvSpPr>
        <p:spPr>
          <a:xfrm>
            <a:off x="7221111" y="3726160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/>
          <p:cNvSpPr/>
          <p:nvPr/>
        </p:nvSpPr>
        <p:spPr>
          <a:xfrm>
            <a:off x="7221111" y="4158208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/>
          <p:cNvSpPr/>
          <p:nvPr/>
        </p:nvSpPr>
        <p:spPr>
          <a:xfrm>
            <a:off x="7221111" y="4590256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/>
          <p:cNvSpPr/>
          <p:nvPr/>
        </p:nvSpPr>
        <p:spPr>
          <a:xfrm>
            <a:off x="7725167" y="1565920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Rechteck 77"/>
          <p:cNvSpPr/>
          <p:nvPr/>
        </p:nvSpPr>
        <p:spPr>
          <a:xfrm>
            <a:off x="7725167" y="1997968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/>
          <p:cNvSpPr/>
          <p:nvPr/>
        </p:nvSpPr>
        <p:spPr>
          <a:xfrm>
            <a:off x="7725167" y="2430016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/>
          <p:cNvSpPr/>
          <p:nvPr/>
        </p:nvSpPr>
        <p:spPr>
          <a:xfrm>
            <a:off x="7725167" y="2862064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 80"/>
          <p:cNvSpPr/>
          <p:nvPr/>
        </p:nvSpPr>
        <p:spPr>
          <a:xfrm>
            <a:off x="7725167" y="3294112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Rechteck 81"/>
          <p:cNvSpPr/>
          <p:nvPr/>
        </p:nvSpPr>
        <p:spPr>
          <a:xfrm>
            <a:off x="7725167" y="3726160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/>
          <p:cNvSpPr/>
          <p:nvPr/>
        </p:nvSpPr>
        <p:spPr>
          <a:xfrm>
            <a:off x="7725167" y="4158208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 83"/>
          <p:cNvSpPr/>
          <p:nvPr/>
        </p:nvSpPr>
        <p:spPr>
          <a:xfrm>
            <a:off x="7725167" y="4590256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Rechteck 84"/>
          <p:cNvSpPr/>
          <p:nvPr/>
        </p:nvSpPr>
        <p:spPr>
          <a:xfrm>
            <a:off x="8244408" y="1565920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Rechteck 85"/>
          <p:cNvSpPr/>
          <p:nvPr/>
        </p:nvSpPr>
        <p:spPr>
          <a:xfrm>
            <a:off x="8244408" y="1997968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Rechteck 86"/>
          <p:cNvSpPr/>
          <p:nvPr/>
        </p:nvSpPr>
        <p:spPr>
          <a:xfrm>
            <a:off x="8244408" y="2430016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Rechteck 87"/>
          <p:cNvSpPr/>
          <p:nvPr/>
        </p:nvSpPr>
        <p:spPr>
          <a:xfrm>
            <a:off x="8244408" y="2862064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Rechteck 88"/>
          <p:cNvSpPr/>
          <p:nvPr/>
        </p:nvSpPr>
        <p:spPr>
          <a:xfrm>
            <a:off x="8244408" y="3294112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Rechteck 89"/>
          <p:cNvSpPr/>
          <p:nvPr/>
        </p:nvSpPr>
        <p:spPr>
          <a:xfrm>
            <a:off x="8244408" y="3726160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Rechteck 90"/>
          <p:cNvSpPr/>
          <p:nvPr/>
        </p:nvSpPr>
        <p:spPr>
          <a:xfrm>
            <a:off x="8244408" y="4158208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Rechteck 91"/>
          <p:cNvSpPr/>
          <p:nvPr/>
        </p:nvSpPr>
        <p:spPr>
          <a:xfrm>
            <a:off x="8244408" y="4590256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Rechteck 92"/>
          <p:cNvSpPr/>
          <p:nvPr/>
        </p:nvSpPr>
        <p:spPr>
          <a:xfrm>
            <a:off x="6701870" y="5022304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Rechteck 93"/>
          <p:cNvSpPr/>
          <p:nvPr/>
        </p:nvSpPr>
        <p:spPr>
          <a:xfrm>
            <a:off x="7221111" y="5022304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Rechteck 94"/>
          <p:cNvSpPr/>
          <p:nvPr/>
        </p:nvSpPr>
        <p:spPr>
          <a:xfrm>
            <a:off x="7725167" y="5022304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Rechteck 95"/>
          <p:cNvSpPr/>
          <p:nvPr/>
        </p:nvSpPr>
        <p:spPr>
          <a:xfrm>
            <a:off x="8244408" y="5022304"/>
            <a:ext cx="432048" cy="360040"/>
          </a:xfrm>
          <a:prstGeom prst="rect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Pfeil nach rechts 104"/>
          <p:cNvSpPr/>
          <p:nvPr/>
        </p:nvSpPr>
        <p:spPr>
          <a:xfrm>
            <a:off x="6170277" y="2074622"/>
            <a:ext cx="245310" cy="21453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Pfeil nach rechts 105"/>
          <p:cNvSpPr/>
          <p:nvPr/>
        </p:nvSpPr>
        <p:spPr>
          <a:xfrm>
            <a:off x="6170277" y="2490304"/>
            <a:ext cx="245310" cy="21453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Pfeil nach rechts 106"/>
          <p:cNvSpPr/>
          <p:nvPr/>
        </p:nvSpPr>
        <p:spPr>
          <a:xfrm>
            <a:off x="6170277" y="2934072"/>
            <a:ext cx="245310" cy="21453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8" name="Pfeil nach rechts 107"/>
          <p:cNvSpPr/>
          <p:nvPr/>
        </p:nvSpPr>
        <p:spPr>
          <a:xfrm>
            <a:off x="6170277" y="3366120"/>
            <a:ext cx="245310" cy="21453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Pfeil nach rechts 108"/>
          <p:cNvSpPr/>
          <p:nvPr/>
        </p:nvSpPr>
        <p:spPr>
          <a:xfrm>
            <a:off x="6170277" y="3799655"/>
            <a:ext cx="245310" cy="21453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Geschweifte Klammer links 114"/>
          <p:cNvSpPr/>
          <p:nvPr/>
        </p:nvSpPr>
        <p:spPr>
          <a:xfrm>
            <a:off x="5057884" y="2010045"/>
            <a:ext cx="80224" cy="2148163"/>
          </a:xfrm>
          <a:prstGeom prst="leftBrace">
            <a:avLst/>
          </a:prstGeom>
          <a:ln w="952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6" name="Geschweifte Klammer links 115"/>
          <p:cNvSpPr/>
          <p:nvPr/>
        </p:nvSpPr>
        <p:spPr>
          <a:xfrm>
            <a:off x="6462445" y="1628636"/>
            <a:ext cx="160449" cy="3624747"/>
          </a:xfrm>
          <a:prstGeom prst="leftBrace">
            <a:avLst/>
          </a:prstGeom>
          <a:solidFill>
            <a:srgbClr val="C3D69B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157254" y="2852936"/>
            <a:ext cx="1353640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</a:lstStyle>
          <a:p>
            <a:r>
              <a:rPr lang="de-DE" sz="2000" b="1" dirty="0"/>
              <a:t>Elektrolyse</a:t>
            </a:r>
          </a:p>
        </p:txBody>
      </p:sp>
      <p:cxnSp>
        <p:nvCxnSpPr>
          <p:cNvPr id="130" name="Gewinkelte Verbindung 129"/>
          <p:cNvCxnSpPr>
            <a:endCxn id="7" idx="0"/>
          </p:cNvCxnSpPr>
          <p:nvPr/>
        </p:nvCxnSpPr>
        <p:spPr>
          <a:xfrm>
            <a:off x="1696542" y="2026459"/>
            <a:ext cx="137532" cy="826477"/>
          </a:xfrm>
          <a:prstGeom prst="bentConnector2">
            <a:avLst/>
          </a:prstGeom>
          <a:ln w="952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feld 111"/>
          <p:cNvSpPr txBox="1"/>
          <p:nvPr/>
        </p:nvSpPr>
        <p:spPr>
          <a:xfrm>
            <a:off x="1043608" y="1826404"/>
            <a:ext cx="652934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 </a:t>
            </a:r>
            <a:r>
              <a:rPr lang="de-DE" sz="2000" dirty="0" smtClean="0"/>
              <a:t>H</a:t>
            </a:r>
            <a:r>
              <a:rPr lang="de-DE" sz="1200" b="1" dirty="0" smtClean="0"/>
              <a:t>2</a:t>
            </a:r>
            <a:r>
              <a:rPr lang="de-DE" sz="2000" dirty="0" smtClean="0"/>
              <a:t>O</a:t>
            </a:r>
            <a:r>
              <a:rPr lang="de-DE" sz="2000" b="1" dirty="0" smtClean="0"/>
              <a:t> </a:t>
            </a:r>
            <a:endParaRPr lang="de-DE" sz="20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3778065" y="2852936"/>
            <a:ext cx="865943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DE" dirty="0"/>
              <a:t>CH</a:t>
            </a:r>
            <a:r>
              <a:rPr lang="de-DE" baseline="-25000" dirty="0"/>
              <a:t>3</a:t>
            </a:r>
            <a:r>
              <a:rPr lang="de-DE" dirty="0"/>
              <a:t>OH</a:t>
            </a:r>
          </a:p>
        </p:txBody>
      </p:sp>
      <p:sp>
        <p:nvSpPr>
          <p:cNvPr id="97" name="Pfeil nach rechts 96"/>
          <p:cNvSpPr/>
          <p:nvPr/>
        </p:nvSpPr>
        <p:spPr>
          <a:xfrm>
            <a:off x="2598498" y="2924944"/>
            <a:ext cx="245310" cy="21453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winkelte Verbindung 4"/>
          <p:cNvCxnSpPr>
            <a:endCxn id="40" idx="1"/>
          </p:cNvCxnSpPr>
          <p:nvPr/>
        </p:nvCxnSpPr>
        <p:spPr>
          <a:xfrm rot="5400000" flipH="1" flipV="1">
            <a:off x="3112031" y="3911769"/>
            <a:ext cx="898621" cy="581157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Pfeil nach rechts 112"/>
          <p:cNvSpPr/>
          <p:nvPr/>
        </p:nvSpPr>
        <p:spPr>
          <a:xfrm rot="5400000">
            <a:off x="3980550" y="3271084"/>
            <a:ext cx="245310" cy="21453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Textfeld 113"/>
          <p:cNvSpPr txBox="1"/>
          <p:nvPr/>
        </p:nvSpPr>
        <p:spPr>
          <a:xfrm>
            <a:off x="4607665" y="1268760"/>
            <a:ext cx="900439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Zement</a:t>
            </a:r>
          </a:p>
          <a:p>
            <a:r>
              <a:rPr lang="de-DE" dirty="0">
                <a:solidFill>
                  <a:schemeClr val="tx1"/>
                </a:solidFill>
              </a:rPr>
              <a:t>Stahl</a:t>
            </a:r>
          </a:p>
        </p:txBody>
      </p:sp>
      <p:sp>
        <p:nvSpPr>
          <p:cNvPr id="117" name="Textfeld 116"/>
          <p:cNvSpPr txBox="1"/>
          <p:nvPr/>
        </p:nvSpPr>
        <p:spPr>
          <a:xfrm>
            <a:off x="3924642" y="2123564"/>
            <a:ext cx="57535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CO</a:t>
            </a:r>
            <a:r>
              <a:rPr lang="de-DE" sz="11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8" name="Rechteckiger Pfeil 117"/>
          <p:cNvSpPr/>
          <p:nvPr/>
        </p:nvSpPr>
        <p:spPr>
          <a:xfrm rot="16200000" flipH="1">
            <a:off x="4105983" y="1592618"/>
            <a:ext cx="410330" cy="482695"/>
          </a:xfrm>
          <a:prstGeom prst="ben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9" name="Pfeil nach rechts 118"/>
          <p:cNvSpPr/>
          <p:nvPr/>
        </p:nvSpPr>
        <p:spPr>
          <a:xfrm rot="5400000">
            <a:off x="4054044" y="2580291"/>
            <a:ext cx="245310" cy="21453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unten 19"/>
          <p:cNvSpPr/>
          <p:nvPr/>
        </p:nvSpPr>
        <p:spPr>
          <a:xfrm>
            <a:off x="2915816" y="5085184"/>
            <a:ext cx="354947" cy="36004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389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467544" y="1124744"/>
            <a:ext cx="8136904" cy="39801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/>
              <a:t>2050: Versorgung mit Strom, </a:t>
            </a:r>
            <a:r>
              <a:rPr lang="de-DE" sz="2400" b="1" dirty="0" smtClean="0">
                <a:solidFill>
                  <a:srgbClr val="FF0000"/>
                </a:solidFill>
              </a:rPr>
              <a:t>Methanol</a:t>
            </a:r>
            <a:r>
              <a:rPr lang="de-DE" sz="2400" b="1" dirty="0" smtClean="0"/>
              <a:t> </a:t>
            </a:r>
            <a:r>
              <a:rPr lang="de-DE" sz="2400" b="1" dirty="0" smtClean="0">
                <a:solidFill>
                  <a:schemeClr val="bg1">
                    <a:lumMod val="65000"/>
                  </a:schemeClr>
                </a:solidFill>
              </a:rPr>
              <a:t>und Wärme</a:t>
            </a:r>
            <a:endParaRPr lang="de-DE" sz="2400" b="1" baseline="30000" dirty="0"/>
          </a:p>
        </p:txBody>
      </p:sp>
      <p:sp>
        <p:nvSpPr>
          <p:cNvPr id="3" name="Textfeld 2"/>
          <p:cNvSpPr txBox="1"/>
          <p:nvPr/>
        </p:nvSpPr>
        <p:spPr>
          <a:xfrm>
            <a:off x="539552" y="1288505"/>
            <a:ext cx="1951175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FEE: 	569 </a:t>
            </a:r>
            <a:r>
              <a:rPr lang="de-DE" dirty="0" err="1" smtClean="0"/>
              <a:t>TWh</a:t>
            </a:r>
            <a:endParaRPr lang="de-DE" dirty="0" smtClean="0"/>
          </a:p>
          <a:p>
            <a:r>
              <a:rPr lang="de-DE" dirty="0" smtClean="0"/>
              <a:t>Wasser: 	  21 </a:t>
            </a:r>
            <a:r>
              <a:rPr lang="de-DE" dirty="0" err="1" smtClean="0"/>
              <a:t>TWh</a:t>
            </a:r>
            <a:endParaRPr lang="de-DE" dirty="0" smtClean="0"/>
          </a:p>
          <a:p>
            <a:r>
              <a:rPr lang="de-DE" dirty="0" smtClean="0"/>
              <a:t>Kohle: 	  39 </a:t>
            </a:r>
            <a:r>
              <a:rPr lang="de-DE" dirty="0" err="1" smtClean="0"/>
              <a:t>TWh</a:t>
            </a:r>
            <a:endParaRPr lang="de-DE" dirty="0" smtClean="0"/>
          </a:p>
          <a:p>
            <a:r>
              <a:rPr lang="de-DE" dirty="0" smtClean="0"/>
              <a:t>„CH</a:t>
            </a:r>
            <a:r>
              <a:rPr lang="de-DE" baseline="-25000" dirty="0" smtClean="0"/>
              <a:t>4</a:t>
            </a:r>
            <a:r>
              <a:rPr lang="de-DE" dirty="0" smtClean="0"/>
              <a:t>“: 	121 </a:t>
            </a:r>
            <a:r>
              <a:rPr lang="de-DE" dirty="0" err="1" smtClean="0"/>
              <a:t>TWh</a:t>
            </a:r>
            <a:endParaRPr lang="de-DE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2848526" y="1711261"/>
            <a:ext cx="2443554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Strom gesamt: 750 </a:t>
            </a:r>
            <a:r>
              <a:rPr lang="de-DE" dirty="0" err="1" smtClean="0"/>
              <a:t>TWh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581098" y="2273269"/>
            <a:ext cx="1806905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f</a:t>
            </a:r>
            <a:r>
              <a:rPr lang="de-DE" dirty="0" smtClean="0">
                <a:sym typeface="Wingdings" panose="05000000000000000000" pitchFamily="2" charset="2"/>
              </a:rPr>
              <a:t>ür P2</a:t>
            </a:r>
            <a:r>
              <a:rPr lang="de-DE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M</a:t>
            </a:r>
            <a:r>
              <a:rPr lang="de-DE" dirty="0" smtClean="0">
                <a:sym typeface="Wingdings" panose="05000000000000000000" pitchFamily="2" charset="2"/>
              </a:rPr>
              <a:t>: 65 TWH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580116" y="1238563"/>
            <a:ext cx="2328971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Strombedarf: 500 </a:t>
            </a:r>
            <a:r>
              <a:rPr lang="de-DE" dirty="0" err="1" smtClean="0"/>
              <a:t>TWh</a:t>
            </a:r>
            <a:endParaRPr lang="de-DE" dirty="0" smtClean="0"/>
          </a:p>
          <a:p>
            <a:r>
              <a:rPr lang="de-DE" sz="1200" dirty="0" smtClean="0"/>
              <a:t>(ohne Strom für Wärme)</a:t>
            </a:r>
            <a:endParaRPr lang="de-DE" sz="1200" dirty="0"/>
          </a:p>
        </p:txBody>
      </p:sp>
      <p:sp>
        <p:nvSpPr>
          <p:cNvPr id="9" name="Textfeld 8"/>
          <p:cNvSpPr txBox="1"/>
          <p:nvPr/>
        </p:nvSpPr>
        <p:spPr>
          <a:xfrm>
            <a:off x="5580112" y="1842503"/>
            <a:ext cx="2774606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Strom für Wärme: 150 </a:t>
            </a:r>
            <a:r>
              <a:rPr lang="de-DE" dirty="0" err="1" smtClean="0"/>
              <a:t>TWh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683568" y="2728665"/>
            <a:ext cx="2113079" cy="184665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b="1" u="sng" dirty="0" smtClean="0"/>
              <a:t>Primärenergieträger</a:t>
            </a:r>
          </a:p>
          <a:p>
            <a:r>
              <a:rPr lang="de-DE" dirty="0" smtClean="0"/>
              <a:t>Kohle: 101 THW</a:t>
            </a:r>
          </a:p>
          <a:p>
            <a:r>
              <a:rPr lang="de-DE" dirty="0" smtClean="0"/>
              <a:t>„CH</a:t>
            </a:r>
            <a:r>
              <a:rPr lang="de-DE" baseline="-25000" dirty="0" smtClean="0"/>
              <a:t>4</a:t>
            </a:r>
            <a:r>
              <a:rPr lang="de-DE" dirty="0" smtClean="0"/>
              <a:t>“: 239 </a:t>
            </a:r>
            <a:r>
              <a:rPr lang="de-DE" dirty="0" err="1" smtClean="0"/>
              <a:t>TWh</a:t>
            </a:r>
            <a:endParaRPr lang="de-DE" dirty="0" smtClean="0"/>
          </a:p>
          <a:p>
            <a:r>
              <a:rPr lang="de-DE" sz="1400" b="1" dirty="0" smtClean="0"/>
              <a:t>…davon:</a:t>
            </a:r>
          </a:p>
          <a:p>
            <a:r>
              <a:rPr lang="de-DE" sz="1400" b="1" dirty="0" smtClean="0"/>
              <a:t>- Erdgas    (150 </a:t>
            </a:r>
            <a:r>
              <a:rPr lang="de-DE" sz="1400" b="1" dirty="0" err="1" smtClean="0"/>
              <a:t>TWh</a:t>
            </a:r>
            <a:r>
              <a:rPr lang="de-DE" sz="1400" b="1" dirty="0" smtClean="0"/>
              <a:t>)</a:t>
            </a:r>
          </a:p>
          <a:p>
            <a:r>
              <a:rPr lang="de-DE" sz="1400" b="1" dirty="0" smtClean="0"/>
              <a:t>- Biomasse (50 </a:t>
            </a:r>
            <a:r>
              <a:rPr lang="de-DE" sz="1400" b="1" dirty="0" err="1" smtClean="0"/>
              <a:t>TWh</a:t>
            </a:r>
            <a:r>
              <a:rPr lang="de-DE" sz="1400" b="1" dirty="0" smtClean="0"/>
              <a:t>)</a:t>
            </a:r>
          </a:p>
          <a:p>
            <a:r>
              <a:rPr lang="de-DE" sz="1400" b="1" dirty="0" smtClean="0"/>
              <a:t>- P2G-CH</a:t>
            </a:r>
            <a:r>
              <a:rPr lang="de-DE" sz="1400" b="1" baseline="-25000" dirty="0" smtClean="0"/>
              <a:t>4</a:t>
            </a:r>
            <a:r>
              <a:rPr lang="de-DE" sz="1400" b="1" dirty="0" smtClean="0"/>
              <a:t>   (39 </a:t>
            </a:r>
            <a:r>
              <a:rPr lang="de-DE" sz="1400" b="1" dirty="0" err="1" smtClean="0"/>
              <a:t>TWh</a:t>
            </a:r>
            <a:r>
              <a:rPr lang="de-DE" sz="1400" b="1" dirty="0" smtClean="0"/>
              <a:t>)</a:t>
            </a:r>
            <a:endParaRPr lang="de-DE" sz="14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2699792" y="3068960"/>
            <a:ext cx="1167179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b="1" i="1" dirty="0" smtClean="0"/>
              <a:t>34 Mio. t CO</a:t>
            </a:r>
            <a:r>
              <a:rPr lang="de-DE" sz="1400" b="1" i="1" baseline="-25000" dirty="0" smtClean="0"/>
              <a:t>2</a:t>
            </a:r>
            <a:endParaRPr lang="de-DE" sz="1400" b="1" i="1" baseline="-25000" dirty="0"/>
          </a:p>
        </p:txBody>
      </p:sp>
      <p:sp>
        <p:nvSpPr>
          <p:cNvPr id="13" name="Textfeld 12"/>
          <p:cNvSpPr txBox="1"/>
          <p:nvPr/>
        </p:nvSpPr>
        <p:spPr>
          <a:xfrm>
            <a:off x="2699792" y="3736777"/>
            <a:ext cx="1167179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b="1" i="1" dirty="0" smtClean="0"/>
              <a:t>30 Mio. t CO</a:t>
            </a:r>
            <a:r>
              <a:rPr lang="de-DE" sz="1400" b="1" i="1" baseline="-25000" dirty="0" smtClean="0"/>
              <a:t>2</a:t>
            </a:r>
            <a:endParaRPr lang="de-DE" sz="1400" b="1" i="1" baseline="-25000" dirty="0"/>
          </a:p>
        </p:txBody>
      </p:sp>
      <p:sp>
        <p:nvSpPr>
          <p:cNvPr id="14" name="Textfeld 13"/>
          <p:cNvSpPr txBox="1"/>
          <p:nvPr/>
        </p:nvSpPr>
        <p:spPr>
          <a:xfrm>
            <a:off x="683568" y="4744889"/>
            <a:ext cx="2951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/>
              <a:t>FEE: PV, Wind </a:t>
            </a:r>
            <a:r>
              <a:rPr lang="de-DE" sz="1400" i="1" dirty="0" err="1" smtClean="0"/>
              <a:t>onshore</a:t>
            </a:r>
            <a:r>
              <a:rPr lang="de-DE" sz="1400" i="1" dirty="0" smtClean="0"/>
              <a:t>, Wind offshore</a:t>
            </a:r>
            <a:endParaRPr lang="de-DE" sz="1400" i="1" dirty="0"/>
          </a:p>
        </p:txBody>
      </p:sp>
      <p:sp>
        <p:nvSpPr>
          <p:cNvPr id="18" name="Geschweifte Klammer rechts 17"/>
          <p:cNvSpPr/>
          <p:nvPr/>
        </p:nvSpPr>
        <p:spPr>
          <a:xfrm>
            <a:off x="2562735" y="1343211"/>
            <a:ext cx="233912" cy="109742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rechts 18"/>
          <p:cNvSpPr/>
          <p:nvPr/>
        </p:nvSpPr>
        <p:spPr>
          <a:xfrm>
            <a:off x="5364088" y="1360513"/>
            <a:ext cx="14401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rechts 19"/>
          <p:cNvSpPr/>
          <p:nvPr/>
        </p:nvSpPr>
        <p:spPr>
          <a:xfrm>
            <a:off x="5364088" y="1864569"/>
            <a:ext cx="14401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 nach rechts 20"/>
          <p:cNvSpPr/>
          <p:nvPr/>
        </p:nvSpPr>
        <p:spPr>
          <a:xfrm>
            <a:off x="5364088" y="2296617"/>
            <a:ext cx="14401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611560" y="5445224"/>
            <a:ext cx="4748929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b="1" i="1" dirty="0" smtClean="0"/>
              <a:t>64 Mio. t CO</a:t>
            </a:r>
            <a:r>
              <a:rPr lang="de-DE" b="1" i="1" baseline="-25000" dirty="0" smtClean="0"/>
              <a:t>2</a:t>
            </a:r>
            <a:r>
              <a:rPr lang="de-DE" b="1" i="1" dirty="0" smtClean="0"/>
              <a:t>: 5% der THG-Emissionen von 1990</a:t>
            </a:r>
            <a:endParaRPr lang="de-DE" b="1" i="1" dirty="0"/>
          </a:p>
        </p:txBody>
      </p:sp>
      <p:grpSp>
        <p:nvGrpSpPr>
          <p:cNvPr id="37" name="Gruppieren 36"/>
          <p:cNvGrpSpPr/>
          <p:nvPr/>
        </p:nvGrpSpPr>
        <p:grpSpPr>
          <a:xfrm>
            <a:off x="611560" y="1895927"/>
            <a:ext cx="8123149" cy="2469177"/>
            <a:chOff x="611560" y="1895927"/>
            <a:chExt cx="8123149" cy="2469177"/>
          </a:xfrm>
        </p:grpSpPr>
        <p:cxnSp>
          <p:nvCxnSpPr>
            <p:cNvPr id="17" name="Gerade Verbindung 16"/>
            <p:cNvCxnSpPr/>
            <p:nvPr/>
          </p:nvCxnSpPr>
          <p:spPr>
            <a:xfrm>
              <a:off x="611560" y="4365104"/>
              <a:ext cx="187916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hteckiger Pfeil 22"/>
            <p:cNvSpPr/>
            <p:nvPr/>
          </p:nvSpPr>
          <p:spPr>
            <a:xfrm flipV="1">
              <a:off x="6084168" y="2708919"/>
              <a:ext cx="504056" cy="667817"/>
            </a:xfrm>
            <a:prstGeom prst="bentArrow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4283968" y="198884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</a:rPr>
                <a:t>730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cxnSp>
          <p:nvCxnSpPr>
            <p:cNvPr id="26" name="Gerade Verbindung 25"/>
            <p:cNvCxnSpPr/>
            <p:nvPr/>
          </p:nvCxnSpPr>
          <p:spPr>
            <a:xfrm>
              <a:off x="4283968" y="1895927"/>
              <a:ext cx="43204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feld 26"/>
            <p:cNvSpPr txBox="1"/>
            <p:nvPr/>
          </p:nvSpPr>
          <p:spPr>
            <a:xfrm>
              <a:off x="6457552" y="249289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</a:rPr>
                <a:t>45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Gerade Verbindung 28"/>
            <p:cNvCxnSpPr/>
            <p:nvPr/>
          </p:nvCxnSpPr>
          <p:spPr>
            <a:xfrm flipH="1">
              <a:off x="6484550" y="2473384"/>
              <a:ext cx="31969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33"/>
            <p:cNvSpPr txBox="1"/>
            <p:nvPr/>
          </p:nvSpPr>
          <p:spPr>
            <a:xfrm>
              <a:off x="6608175" y="2926685"/>
              <a:ext cx="2126534" cy="64633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Flexible Elektrolysen für </a:t>
              </a:r>
              <a:r>
                <a:rPr lang="de-DE" b="1" dirty="0" smtClean="0">
                  <a:solidFill>
                    <a:srgbClr val="FF0000"/>
                  </a:solidFill>
                </a:rPr>
                <a:t>Methanol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Geschweifte Klammer rechts 34"/>
            <p:cNvSpPr/>
            <p:nvPr/>
          </p:nvSpPr>
          <p:spPr>
            <a:xfrm>
              <a:off x="3923928" y="3890665"/>
              <a:ext cx="146375" cy="402431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b="1" dirty="0"/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4090636" y="3923764"/>
              <a:ext cx="3721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/>
                <a:t>Kapazität für 10 Wochen Stromflaute</a:t>
              </a:r>
              <a:endParaRPr lang="de-DE" b="1" dirty="0"/>
            </a:p>
          </p:txBody>
        </p:sp>
      </p:grpSp>
      <p:grpSp>
        <p:nvGrpSpPr>
          <p:cNvPr id="41" name="Gruppieren 40"/>
          <p:cNvGrpSpPr/>
          <p:nvPr/>
        </p:nvGrpSpPr>
        <p:grpSpPr>
          <a:xfrm>
            <a:off x="1472245" y="2276872"/>
            <a:ext cx="535724" cy="369332"/>
            <a:chOff x="1472245" y="2276872"/>
            <a:chExt cx="535724" cy="369332"/>
          </a:xfrm>
        </p:grpSpPr>
        <p:sp>
          <p:nvSpPr>
            <p:cNvPr id="38" name="Textfeld 37"/>
            <p:cNvSpPr txBox="1"/>
            <p:nvPr/>
          </p:nvSpPr>
          <p:spPr>
            <a:xfrm>
              <a:off x="1472245" y="2276872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</a:rPr>
                <a:t>101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cxnSp>
          <p:nvCxnSpPr>
            <p:cNvPr id="40" name="Gerade Verbindung 39"/>
            <p:cNvCxnSpPr/>
            <p:nvPr/>
          </p:nvCxnSpPr>
          <p:spPr>
            <a:xfrm>
              <a:off x="1551143" y="2296617"/>
              <a:ext cx="35656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512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99"/>
            <a:ext cx="9144000" cy="6804601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/>
              <a:t>Was ist tun?  ….und was nicht</a:t>
            </a:r>
            <a:endParaRPr lang="de-DE" sz="24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611560" y="1772816"/>
            <a:ext cx="5863144" cy="3323987"/>
          </a:xfrm>
          <a:prstGeom prst="rect">
            <a:avLst/>
          </a:prstGeom>
          <a:solidFill>
            <a:srgbClr val="FDEADA">
              <a:alpha val="16863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i="1" dirty="0" smtClean="0"/>
              <a:t>Elektrolyse: Beispiel für einen flexiblen Stromkunden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i="1" dirty="0" smtClean="0"/>
              <a:t>Erdgas als Primärenergieträger für Strom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i="1" dirty="0" smtClean="0"/>
              <a:t>Preissignal in der Stromflaute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i="1" dirty="0" smtClean="0"/>
              <a:t>Verhalten der Verbraucher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i="1" dirty="0" smtClean="0"/>
              <a:t>Methan klimaneutral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i="1" dirty="0" smtClean="0"/>
              <a:t>Elektrolyse: Beispiel für einen flexiblen Stromkunden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i="1" dirty="0" smtClean="0">
                <a:solidFill>
                  <a:srgbClr val="FF0000"/>
                </a:solidFill>
              </a:rPr>
              <a:t>Vielen Dank für Ihre Aufmerksamkeit </a:t>
            </a:r>
            <a:endParaRPr lang="de-DE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93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5765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424850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/>
              <a:t>Strom</a:t>
            </a:r>
            <a:r>
              <a:rPr lang="de-DE" sz="2400" b="1" baseline="-25000" dirty="0"/>
              <a:t> </a:t>
            </a:r>
            <a:r>
              <a:rPr lang="de-DE" sz="2400" b="1" dirty="0"/>
              <a:t>gespeichert: Die Wirkungsgradkette</a:t>
            </a:r>
            <a:r>
              <a:rPr lang="de-DE" sz="2400" b="1" baseline="-25000" dirty="0"/>
              <a:t/>
            </a:r>
            <a:br>
              <a:rPr lang="de-DE" sz="2400" b="1" baseline="-25000" dirty="0"/>
            </a:br>
            <a:endParaRPr lang="de-DE" sz="2400" b="1" baseline="-25000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971800" y="3263900"/>
            <a:ext cx="1739900" cy="7747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092700" y="3251200"/>
            <a:ext cx="1409700" cy="7747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022600" y="4902200"/>
            <a:ext cx="3454400" cy="8890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901700" y="1498600"/>
            <a:ext cx="1384300" cy="4699000"/>
          </a:xfrm>
          <a:prstGeom prst="rect">
            <a:avLst/>
          </a:prstGeom>
          <a:solidFill>
            <a:srgbClr val="FFCC66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016000" y="1600200"/>
            <a:ext cx="1003300" cy="1955800"/>
          </a:xfrm>
          <a:prstGeom prst="rect">
            <a:avLst/>
          </a:prstGeom>
          <a:solidFill>
            <a:srgbClr val="FFFFCC">
              <a:alpha val="57001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6819900" y="1498600"/>
            <a:ext cx="1092200" cy="4298950"/>
          </a:xfrm>
          <a:prstGeom prst="rect">
            <a:avLst/>
          </a:prstGeom>
          <a:solidFill>
            <a:srgbClr val="FF99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946400" y="1511300"/>
            <a:ext cx="3556000" cy="6604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933700" y="2235200"/>
            <a:ext cx="3568700" cy="7747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5106988" y="2287588"/>
            <a:ext cx="1333500" cy="6985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20" name="Group 12"/>
          <p:cNvGrpSpPr>
            <a:grpSpLocks/>
          </p:cNvGrpSpPr>
          <p:nvPr/>
        </p:nvGrpSpPr>
        <p:grpSpPr bwMode="auto">
          <a:xfrm>
            <a:off x="1066800" y="1676400"/>
            <a:ext cx="863600" cy="660400"/>
            <a:chOff x="168" y="1200"/>
            <a:chExt cx="576" cy="440"/>
          </a:xfrm>
        </p:grpSpPr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168" y="1200"/>
              <a:ext cx="576" cy="440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280" y="1326"/>
              <a:ext cx="30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PV</a:t>
              </a:r>
            </a:p>
          </p:txBody>
        </p:sp>
      </p:grpSp>
      <p:grpSp>
        <p:nvGrpSpPr>
          <p:cNvPr id="23" name="Group 15"/>
          <p:cNvGrpSpPr>
            <a:grpSpLocks/>
          </p:cNvGrpSpPr>
          <p:nvPr/>
        </p:nvGrpSpPr>
        <p:grpSpPr bwMode="auto">
          <a:xfrm>
            <a:off x="1096963" y="2392363"/>
            <a:ext cx="838200" cy="660400"/>
            <a:chOff x="163" y="1707"/>
            <a:chExt cx="576" cy="440"/>
          </a:xfrm>
        </p:grpSpPr>
        <p:sp>
          <p:nvSpPr>
            <p:cNvPr id="24" name="Rectangle 16"/>
            <p:cNvSpPr>
              <a:spLocks noChangeArrowheads="1"/>
            </p:cNvSpPr>
            <p:nvPr/>
          </p:nvSpPr>
          <p:spPr bwMode="auto">
            <a:xfrm>
              <a:off x="163" y="1707"/>
              <a:ext cx="576" cy="440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200" y="1838"/>
              <a:ext cx="468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Wind</a:t>
              </a:r>
            </a:p>
          </p:txBody>
        </p:sp>
      </p:grp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1039813" y="3629025"/>
            <a:ext cx="922337" cy="835025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Gas-kraft-werke</a:t>
            </a:r>
          </a:p>
        </p:txBody>
      </p:sp>
      <p:grpSp>
        <p:nvGrpSpPr>
          <p:cNvPr id="27" name="Group 19"/>
          <p:cNvGrpSpPr>
            <a:grpSpLocks/>
          </p:cNvGrpSpPr>
          <p:nvPr/>
        </p:nvGrpSpPr>
        <p:grpSpPr bwMode="auto">
          <a:xfrm>
            <a:off x="2933700" y="2292350"/>
            <a:ext cx="1366838" cy="698500"/>
            <a:chOff x="2112" y="1492"/>
            <a:chExt cx="861" cy="440"/>
          </a:xfrm>
        </p:grpSpPr>
        <p:sp>
          <p:nvSpPr>
            <p:cNvPr id="28" name="Rectangle 20"/>
            <p:cNvSpPr>
              <a:spLocks noChangeArrowheads="1"/>
            </p:cNvSpPr>
            <p:nvPr/>
          </p:nvSpPr>
          <p:spPr bwMode="auto">
            <a:xfrm>
              <a:off x="2140" y="1492"/>
              <a:ext cx="816" cy="440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2112" y="1518"/>
              <a:ext cx="86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Wasser-Elektrolyse</a:t>
              </a:r>
            </a:p>
          </p:txBody>
        </p:sp>
      </p:grp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5078413" y="2460625"/>
            <a:ext cx="1333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600" b="1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de-DE" altLang="de-DE" sz="1600" b="1" baseline="-2500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de-DE" altLang="de-DE" sz="1600" b="1" smtClean="0">
                <a:solidFill>
                  <a:srgbClr val="000000"/>
                </a:solidFill>
                <a:latin typeface="Arial" charset="0"/>
              </a:rPr>
              <a:t>-Speicher</a:t>
            </a: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3017838" y="4302125"/>
            <a:ext cx="2316162" cy="346075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Erdgasnetz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3025775" y="3343275"/>
            <a:ext cx="1441450" cy="346075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H</a:t>
            </a:r>
            <a:r>
              <a:rPr kumimoji="0" lang="de-DE" altLang="de-DE" sz="1600" b="1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r>
              <a:rPr kumimoji="0" lang="de-DE" alt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de-DE" alt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Wingdings" pitchFamily="2" charset="2"/>
              </a:rPr>
              <a:t> </a:t>
            </a:r>
            <a:r>
              <a:rPr kumimoji="0" lang="de-DE" alt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Methan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451225" y="4987925"/>
            <a:ext cx="914400" cy="6985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3379788" y="5038725"/>
            <a:ext cx="8143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600" b="1" smtClean="0">
                <a:solidFill>
                  <a:srgbClr val="000000"/>
                </a:solidFill>
                <a:latin typeface="Arial" charset="0"/>
              </a:rPr>
              <a:t>GuD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600" b="1" smtClean="0">
                <a:solidFill>
                  <a:srgbClr val="000000"/>
                </a:solidFill>
                <a:latin typeface="Arial" charset="0"/>
              </a:rPr>
              <a:t>BHKW</a:t>
            </a: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2982913" y="1555750"/>
            <a:ext cx="2252662" cy="56515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Pumpspeicher,</a:t>
            </a:r>
          </a:p>
          <a:p>
            <a:pPr marL="0" marR="0" lvl="0" indent="0" defTabSz="91440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Batterien, AA-CAES</a:t>
            </a:r>
          </a:p>
        </p:txBody>
      </p:sp>
      <p:sp>
        <p:nvSpPr>
          <p:cNvPr id="36" name="Text Box 28"/>
          <p:cNvSpPr txBox="1">
            <a:spLocks noChangeArrowheads="1"/>
          </p:cNvSpPr>
          <p:nvPr/>
        </p:nvSpPr>
        <p:spPr bwMode="auto">
          <a:xfrm>
            <a:off x="873125" y="1116013"/>
            <a:ext cx="1365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b="1" u="sng" smtClean="0">
                <a:solidFill>
                  <a:srgbClr val="000000"/>
                </a:solidFill>
                <a:latin typeface="Arial" charset="0"/>
              </a:rPr>
              <a:t>Erzeugung</a:t>
            </a: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3113088" y="1131888"/>
            <a:ext cx="295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b="1" u="sng" smtClean="0">
                <a:solidFill>
                  <a:srgbClr val="000000"/>
                </a:solidFill>
                <a:latin typeface="Arial" charset="0"/>
              </a:rPr>
              <a:t>Speicherung, Konversion</a:t>
            </a:r>
          </a:p>
        </p:txBody>
      </p: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5440363" y="1746250"/>
            <a:ext cx="1008062" cy="34607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7C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</a:rPr>
              <a:t>60 - 80%</a:t>
            </a: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955675" y="3049588"/>
            <a:ext cx="11477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400" b="1" smtClean="0">
                <a:solidFill>
                  <a:srgbClr val="000000"/>
                </a:solidFill>
                <a:latin typeface="Comic Sans MS" pitchFamily="66" charset="0"/>
              </a:rPr>
              <a:t> fluktu-ierend</a:t>
            </a:r>
          </a:p>
        </p:txBody>
      </p:sp>
      <p:sp>
        <p:nvSpPr>
          <p:cNvPr id="40" name="Text Box 32"/>
          <p:cNvSpPr txBox="1">
            <a:spLocks noChangeArrowheads="1"/>
          </p:cNvSpPr>
          <p:nvPr/>
        </p:nvSpPr>
        <p:spPr bwMode="auto">
          <a:xfrm>
            <a:off x="6886575" y="3397250"/>
            <a:ext cx="600075" cy="34607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25%</a:t>
            </a:r>
          </a:p>
        </p:txBody>
      </p:sp>
      <p:sp>
        <p:nvSpPr>
          <p:cNvPr id="41" name="AutoShape 33"/>
          <p:cNvSpPr>
            <a:spLocks noChangeArrowheads="1"/>
          </p:cNvSpPr>
          <p:nvPr/>
        </p:nvSpPr>
        <p:spPr bwMode="auto">
          <a:xfrm rot="5400000">
            <a:off x="1530350" y="2571750"/>
            <a:ext cx="2260600" cy="3810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2" name="AutoShape 34"/>
          <p:cNvSpPr>
            <a:spLocks noChangeArrowheads="1"/>
          </p:cNvSpPr>
          <p:nvPr/>
        </p:nvSpPr>
        <p:spPr bwMode="auto">
          <a:xfrm rot="10800000">
            <a:off x="5362575" y="3051175"/>
            <a:ext cx="660400" cy="177800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3" name="Text Box 35"/>
          <p:cNvSpPr txBox="1">
            <a:spLocks noChangeArrowheads="1"/>
          </p:cNvSpPr>
          <p:nvPr/>
        </p:nvSpPr>
        <p:spPr bwMode="auto">
          <a:xfrm>
            <a:off x="6899275" y="1687513"/>
            <a:ext cx="893763" cy="34607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50-75%</a:t>
            </a:r>
          </a:p>
        </p:txBody>
      </p:sp>
      <p:sp>
        <p:nvSpPr>
          <p:cNvPr id="44" name="Text Box 36"/>
          <p:cNvSpPr txBox="1">
            <a:spLocks noChangeArrowheads="1"/>
          </p:cNvSpPr>
          <p:nvPr/>
        </p:nvSpPr>
        <p:spPr bwMode="auto">
          <a:xfrm>
            <a:off x="6754813" y="1144588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b="1" u="sng" smtClean="0">
                <a:solidFill>
                  <a:srgbClr val="000000"/>
                </a:solidFill>
                <a:latin typeface="Arial" charset="0"/>
              </a:rPr>
              <a:t>Strom</a:t>
            </a:r>
          </a:p>
        </p:txBody>
      </p:sp>
      <p:sp>
        <p:nvSpPr>
          <p:cNvPr id="45" name="Text Box 37"/>
          <p:cNvSpPr txBox="1">
            <a:spLocks noChangeArrowheads="1"/>
          </p:cNvSpPr>
          <p:nvPr/>
        </p:nvSpPr>
        <p:spPr bwMode="auto">
          <a:xfrm>
            <a:off x="957263" y="4916488"/>
            <a:ext cx="1258887" cy="9525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Strom aus: Kohle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Wasserkraft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Biomasse</a:t>
            </a:r>
          </a:p>
        </p:txBody>
      </p:sp>
      <p:sp>
        <p:nvSpPr>
          <p:cNvPr id="46" name="Line 38"/>
          <p:cNvSpPr>
            <a:spLocks noChangeShapeType="1"/>
          </p:cNvSpPr>
          <p:nvPr/>
        </p:nvSpPr>
        <p:spPr bwMode="auto">
          <a:xfrm>
            <a:off x="4271963" y="2684463"/>
            <a:ext cx="8636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7" name="Text Box 39"/>
          <p:cNvSpPr txBox="1">
            <a:spLocks noChangeArrowheads="1"/>
          </p:cNvSpPr>
          <p:nvPr/>
        </p:nvSpPr>
        <p:spPr bwMode="auto">
          <a:xfrm>
            <a:off x="4379913" y="2274888"/>
            <a:ext cx="600075" cy="34607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7C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</a:rPr>
              <a:t>60%</a:t>
            </a:r>
          </a:p>
        </p:txBody>
      </p:sp>
      <p:sp>
        <p:nvSpPr>
          <p:cNvPr id="48" name="Text Box 40"/>
          <p:cNvSpPr txBox="1">
            <a:spLocks noChangeArrowheads="1"/>
          </p:cNvSpPr>
          <p:nvPr/>
        </p:nvSpPr>
        <p:spPr bwMode="auto">
          <a:xfrm>
            <a:off x="960438" y="4413250"/>
            <a:ext cx="11477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400" b="1" smtClean="0">
                <a:solidFill>
                  <a:srgbClr val="000000"/>
                </a:solidFill>
                <a:latin typeface="Comic Sans MS" pitchFamily="66" charset="0"/>
              </a:rPr>
              <a:t>vorwiegend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400" b="1" smtClean="0">
                <a:solidFill>
                  <a:srgbClr val="000000"/>
                </a:solidFill>
                <a:latin typeface="Comic Sans MS" pitchFamily="66" charset="0"/>
              </a:rPr>
              <a:t>flexibel</a:t>
            </a:r>
          </a:p>
        </p:txBody>
      </p:sp>
      <p:sp>
        <p:nvSpPr>
          <p:cNvPr id="49" name="Text Box 41"/>
          <p:cNvSpPr txBox="1">
            <a:spLocks noChangeArrowheads="1"/>
          </p:cNvSpPr>
          <p:nvPr/>
        </p:nvSpPr>
        <p:spPr bwMode="auto">
          <a:xfrm>
            <a:off x="5140325" y="3313113"/>
            <a:ext cx="1263650" cy="59055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Brennstoff-zellen</a:t>
            </a:r>
          </a:p>
        </p:txBody>
      </p:sp>
      <p:sp>
        <p:nvSpPr>
          <p:cNvPr id="50" name="Text Box 42"/>
          <p:cNvSpPr txBox="1">
            <a:spLocks noChangeArrowheads="1"/>
          </p:cNvSpPr>
          <p:nvPr/>
        </p:nvSpPr>
        <p:spPr bwMode="auto">
          <a:xfrm>
            <a:off x="3717925" y="5878513"/>
            <a:ext cx="53387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200" b="1" smtClean="0">
                <a:solidFill>
                  <a:srgbClr val="FF3300"/>
                </a:solidFill>
                <a:latin typeface="Arial" charset="0"/>
              </a:rPr>
              <a:t>Rot: Wirkungsgrad der einzelnen Stufe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200" b="1" smtClean="0">
                <a:solidFill>
                  <a:srgbClr val="000000"/>
                </a:solidFill>
                <a:latin typeface="Arial" charset="0"/>
              </a:rPr>
              <a:t>Schwarz: 	Wirkungsgrad der Kette, incl. Transportverluste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200" b="1" smtClean="0">
                <a:solidFill>
                  <a:srgbClr val="3333CC"/>
                </a:solidFill>
                <a:latin typeface="Arial" charset="0"/>
              </a:rPr>
              <a:t>Dreieck Blau: Stromweg;</a:t>
            </a:r>
            <a:r>
              <a:rPr lang="de-DE" altLang="de-DE" sz="1200" b="1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altLang="de-DE" sz="1200" b="1" smtClean="0">
                <a:solidFill>
                  <a:srgbClr val="808080"/>
                </a:solidFill>
                <a:latin typeface="Arial" charset="0"/>
              </a:rPr>
              <a:t>Dreieck grau H</a:t>
            </a:r>
            <a:r>
              <a:rPr lang="de-DE" altLang="de-DE" sz="1200" b="1" baseline="-25000" smtClean="0">
                <a:solidFill>
                  <a:srgbClr val="808080"/>
                </a:solidFill>
                <a:latin typeface="Arial" charset="0"/>
              </a:rPr>
              <a:t>2</a:t>
            </a:r>
            <a:r>
              <a:rPr lang="de-DE" altLang="de-DE" sz="1200" b="1" smtClean="0">
                <a:solidFill>
                  <a:srgbClr val="808080"/>
                </a:solidFill>
                <a:latin typeface="Arial" charset="0"/>
              </a:rPr>
              <a:t>- bzw. CH</a:t>
            </a:r>
            <a:r>
              <a:rPr lang="de-DE" altLang="de-DE" sz="1200" b="1" baseline="-25000" smtClean="0">
                <a:solidFill>
                  <a:srgbClr val="808080"/>
                </a:solidFill>
                <a:latin typeface="Arial" charset="0"/>
              </a:rPr>
              <a:t>4</a:t>
            </a:r>
            <a:r>
              <a:rPr lang="de-DE" altLang="de-DE" sz="1200" b="1" smtClean="0">
                <a:solidFill>
                  <a:srgbClr val="808080"/>
                </a:solidFill>
                <a:latin typeface="Arial" charset="0"/>
              </a:rPr>
              <a:t>-Weg</a:t>
            </a:r>
          </a:p>
        </p:txBody>
      </p:sp>
      <p:sp>
        <p:nvSpPr>
          <p:cNvPr id="51" name="Text Box 43"/>
          <p:cNvSpPr txBox="1">
            <a:spLocks noChangeArrowheads="1"/>
          </p:cNvSpPr>
          <p:nvPr/>
        </p:nvSpPr>
        <p:spPr bwMode="auto">
          <a:xfrm>
            <a:off x="4143375" y="4959350"/>
            <a:ext cx="600075" cy="34607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7C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</a:rPr>
              <a:t>50%</a:t>
            </a:r>
          </a:p>
        </p:txBody>
      </p:sp>
      <p:sp>
        <p:nvSpPr>
          <p:cNvPr id="52" name="Text Box 44"/>
          <p:cNvSpPr txBox="1">
            <a:spLocks noChangeArrowheads="1"/>
          </p:cNvSpPr>
          <p:nvPr/>
        </p:nvSpPr>
        <p:spPr bwMode="auto">
          <a:xfrm>
            <a:off x="2778125" y="5713413"/>
            <a:ext cx="784225" cy="52705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Nutz-wärme</a:t>
            </a:r>
          </a:p>
        </p:txBody>
      </p:sp>
      <p:sp>
        <p:nvSpPr>
          <p:cNvPr id="53" name="AutoShape 45"/>
          <p:cNvSpPr>
            <a:spLocks noChangeArrowheads="1"/>
          </p:cNvSpPr>
          <p:nvPr/>
        </p:nvSpPr>
        <p:spPr bwMode="auto">
          <a:xfrm rot="16200000" flipH="1">
            <a:off x="3092450" y="5391150"/>
            <a:ext cx="355600" cy="3683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4" name="Text Box 46"/>
          <p:cNvSpPr txBox="1">
            <a:spLocks noChangeArrowheads="1"/>
          </p:cNvSpPr>
          <p:nvPr/>
        </p:nvSpPr>
        <p:spPr bwMode="auto">
          <a:xfrm>
            <a:off x="1025525" y="5856288"/>
            <a:ext cx="1330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600" smtClean="0">
                <a:solidFill>
                  <a:srgbClr val="000000"/>
                </a:solidFill>
                <a:latin typeface="Comic Sans MS" pitchFamily="66" charset="0"/>
              </a:rPr>
              <a:t>Grundlast</a:t>
            </a:r>
          </a:p>
        </p:txBody>
      </p:sp>
      <p:sp>
        <p:nvSpPr>
          <p:cNvPr id="55" name="AutoShape 47"/>
          <p:cNvSpPr>
            <a:spLocks noChangeArrowheads="1"/>
          </p:cNvSpPr>
          <p:nvPr/>
        </p:nvSpPr>
        <p:spPr bwMode="auto">
          <a:xfrm rot="5400000">
            <a:off x="6327775" y="1743075"/>
            <a:ext cx="660400" cy="1778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6" name="AutoShape 48"/>
          <p:cNvSpPr>
            <a:spLocks noChangeArrowheads="1"/>
          </p:cNvSpPr>
          <p:nvPr/>
        </p:nvSpPr>
        <p:spPr bwMode="auto">
          <a:xfrm rot="5400000">
            <a:off x="6340475" y="3521075"/>
            <a:ext cx="660400" cy="1778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7" name="AutoShape 49"/>
          <p:cNvSpPr>
            <a:spLocks noChangeArrowheads="1"/>
          </p:cNvSpPr>
          <p:nvPr/>
        </p:nvSpPr>
        <p:spPr bwMode="auto">
          <a:xfrm rot="5400000">
            <a:off x="6538119" y="5010944"/>
            <a:ext cx="230188" cy="1778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8" name="Text Box 50"/>
          <p:cNvSpPr txBox="1">
            <a:spLocks noChangeArrowheads="1"/>
          </p:cNvSpPr>
          <p:nvPr/>
        </p:nvSpPr>
        <p:spPr bwMode="auto">
          <a:xfrm>
            <a:off x="5895975" y="3625850"/>
            <a:ext cx="600075" cy="34607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7C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</a:rPr>
              <a:t>50%</a:t>
            </a:r>
          </a:p>
        </p:txBody>
      </p:sp>
      <p:sp>
        <p:nvSpPr>
          <p:cNvPr id="59" name="Text Box 51"/>
          <p:cNvSpPr txBox="1">
            <a:spLocks noChangeArrowheads="1"/>
          </p:cNvSpPr>
          <p:nvPr/>
        </p:nvSpPr>
        <p:spPr bwMode="auto">
          <a:xfrm>
            <a:off x="3698875" y="3638550"/>
            <a:ext cx="600075" cy="34607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7C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</a:rPr>
              <a:t>80%</a:t>
            </a:r>
          </a:p>
        </p:txBody>
      </p:sp>
      <p:sp>
        <p:nvSpPr>
          <p:cNvPr id="60" name="AutoShape 52"/>
          <p:cNvSpPr>
            <a:spLocks noChangeArrowheads="1"/>
          </p:cNvSpPr>
          <p:nvPr/>
        </p:nvSpPr>
        <p:spPr bwMode="auto">
          <a:xfrm rot="10800000">
            <a:off x="3330575" y="3051175"/>
            <a:ext cx="660400" cy="177800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1" name="AutoShape 53"/>
          <p:cNvSpPr>
            <a:spLocks noChangeArrowheads="1"/>
          </p:cNvSpPr>
          <p:nvPr/>
        </p:nvSpPr>
        <p:spPr bwMode="auto">
          <a:xfrm rot="10800000">
            <a:off x="3457575" y="4079875"/>
            <a:ext cx="660400" cy="177800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2" name="Line 54"/>
          <p:cNvSpPr>
            <a:spLocks noChangeShapeType="1"/>
          </p:cNvSpPr>
          <p:nvPr/>
        </p:nvSpPr>
        <p:spPr bwMode="auto">
          <a:xfrm>
            <a:off x="4826000" y="2686050"/>
            <a:ext cx="0" cy="1627188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3" name="Text Box 55"/>
          <p:cNvSpPr txBox="1">
            <a:spLocks noChangeArrowheads="1"/>
          </p:cNvSpPr>
          <p:nvPr/>
        </p:nvSpPr>
        <p:spPr bwMode="auto">
          <a:xfrm>
            <a:off x="5457825" y="4924425"/>
            <a:ext cx="10287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600" b="1" smtClean="0">
                <a:solidFill>
                  <a:srgbClr val="000000"/>
                </a:solidFill>
                <a:latin typeface="Arial" charset="0"/>
              </a:rPr>
              <a:t>Erdgas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600" b="1" smtClean="0">
                <a:solidFill>
                  <a:srgbClr val="000000"/>
                </a:solidFill>
                <a:latin typeface="Arial" charset="0"/>
              </a:rPr>
              <a:t>P2G-H</a:t>
            </a:r>
            <a:r>
              <a:rPr lang="de-DE" altLang="de-DE" sz="1600" b="1" baseline="-25000" smtClean="0">
                <a:solidFill>
                  <a:srgbClr val="000000"/>
                </a:solidFill>
                <a:latin typeface="Arial" charset="0"/>
              </a:rPr>
              <a:t>2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600" b="1" smtClean="0">
                <a:solidFill>
                  <a:srgbClr val="000000"/>
                </a:solidFill>
                <a:latin typeface="Arial" charset="0"/>
              </a:rPr>
              <a:t>P2G-CH</a:t>
            </a:r>
            <a:r>
              <a:rPr lang="de-DE" altLang="de-DE" sz="1600" b="1" baseline="-25000" smtClean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64" name="Text Box 56"/>
          <p:cNvSpPr txBox="1">
            <a:spLocks noChangeArrowheads="1"/>
          </p:cNvSpPr>
          <p:nvPr/>
        </p:nvSpPr>
        <p:spPr bwMode="auto">
          <a:xfrm>
            <a:off x="4156075" y="5403850"/>
            <a:ext cx="600075" cy="34607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7C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</a:rPr>
              <a:t>30%</a:t>
            </a:r>
          </a:p>
        </p:txBody>
      </p:sp>
      <p:sp>
        <p:nvSpPr>
          <p:cNvPr id="65" name="Text Box 57"/>
          <p:cNvSpPr txBox="1">
            <a:spLocks noChangeArrowheads="1"/>
          </p:cNvSpPr>
          <p:nvPr/>
        </p:nvSpPr>
        <p:spPr bwMode="auto">
          <a:xfrm>
            <a:off x="4905375" y="5187950"/>
            <a:ext cx="600075" cy="34607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7C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</a:rPr>
              <a:t>40%</a:t>
            </a:r>
          </a:p>
        </p:txBody>
      </p:sp>
      <p:sp>
        <p:nvSpPr>
          <p:cNvPr id="66" name="AutoShape 58"/>
          <p:cNvSpPr>
            <a:spLocks/>
          </p:cNvSpPr>
          <p:nvPr/>
        </p:nvSpPr>
        <p:spPr bwMode="auto">
          <a:xfrm>
            <a:off x="4787900" y="5130800"/>
            <a:ext cx="88900" cy="4445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" name="Text Box 59"/>
          <p:cNvSpPr txBox="1">
            <a:spLocks noChangeArrowheads="1"/>
          </p:cNvSpPr>
          <p:nvPr/>
        </p:nvSpPr>
        <p:spPr bwMode="auto">
          <a:xfrm>
            <a:off x="6873875" y="4927600"/>
            <a:ext cx="600075" cy="83502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35%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20%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15%</a:t>
            </a:r>
          </a:p>
        </p:txBody>
      </p:sp>
      <p:sp>
        <p:nvSpPr>
          <p:cNvPr id="68" name="AutoShape 60"/>
          <p:cNvSpPr>
            <a:spLocks noChangeArrowheads="1"/>
          </p:cNvSpPr>
          <p:nvPr/>
        </p:nvSpPr>
        <p:spPr bwMode="auto">
          <a:xfrm rot="10800000">
            <a:off x="3749675" y="4702175"/>
            <a:ext cx="660400" cy="177800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9" name="AutoShape 61"/>
          <p:cNvSpPr>
            <a:spLocks noChangeArrowheads="1"/>
          </p:cNvSpPr>
          <p:nvPr/>
        </p:nvSpPr>
        <p:spPr bwMode="auto">
          <a:xfrm rot="5400000">
            <a:off x="6539706" y="5250657"/>
            <a:ext cx="230187" cy="1778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0" name="AutoShape 62"/>
          <p:cNvSpPr>
            <a:spLocks noChangeArrowheads="1"/>
          </p:cNvSpPr>
          <p:nvPr/>
        </p:nvSpPr>
        <p:spPr bwMode="auto">
          <a:xfrm rot="5400000">
            <a:off x="6541294" y="5490369"/>
            <a:ext cx="230188" cy="17780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5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de-DE" altLang="de-DE" sz="2400" b="1" dirty="0">
                <a:latin typeface="Arial" charset="0"/>
              </a:rPr>
              <a:t>Vom Wirkungsgrad der Teilzelle zum Gesamtwirkungsgrad</a:t>
            </a:r>
            <a:endParaRPr lang="de-DE" sz="2400" b="1" baseline="-25000" dirty="0"/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254000" y="6210300"/>
            <a:ext cx="718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200" b="1" smtClean="0">
                <a:solidFill>
                  <a:srgbClr val="000000"/>
                </a:solidFill>
                <a:latin typeface="Arial" charset="0"/>
              </a:rPr>
              <a:t>1) Siehe z.B.: Siemens, DWV-Pressekonferenz, Berlin, 14.02.12: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200" b="1" smtClean="0">
                <a:solidFill>
                  <a:srgbClr val="000000"/>
                </a:solidFill>
                <a:latin typeface="Arial" charset="0"/>
              </a:rPr>
              <a:t>Elektrolyse – neue Potenziale in einer sich verändernden Energielandschaft</a:t>
            </a:r>
          </a:p>
        </p:txBody>
      </p:sp>
      <p:grpSp>
        <p:nvGrpSpPr>
          <p:cNvPr id="65" name="Group 13"/>
          <p:cNvGrpSpPr>
            <a:grpSpLocks/>
          </p:cNvGrpSpPr>
          <p:nvPr/>
        </p:nvGrpSpPr>
        <p:grpSpPr bwMode="auto">
          <a:xfrm>
            <a:off x="1084263" y="4446588"/>
            <a:ext cx="3067050" cy="1395412"/>
            <a:chOff x="603" y="2961"/>
            <a:chExt cx="1932" cy="879"/>
          </a:xfrm>
        </p:grpSpPr>
        <p:sp>
          <p:nvSpPr>
            <p:cNvPr id="66" name="Rectangle 14"/>
            <p:cNvSpPr>
              <a:spLocks noChangeArrowheads="1"/>
            </p:cNvSpPr>
            <p:nvPr/>
          </p:nvSpPr>
          <p:spPr bwMode="auto">
            <a:xfrm>
              <a:off x="645" y="2997"/>
              <a:ext cx="1854" cy="81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7" name="Rectangle 15"/>
            <p:cNvSpPr>
              <a:spLocks noChangeArrowheads="1"/>
            </p:cNvSpPr>
            <p:nvPr/>
          </p:nvSpPr>
          <p:spPr bwMode="auto">
            <a:xfrm>
              <a:off x="678" y="3027"/>
              <a:ext cx="1203" cy="744"/>
            </a:xfrm>
            <a:prstGeom prst="rect">
              <a:avLst/>
            </a:prstGeom>
            <a:solidFill>
              <a:srgbClr val="FFFF66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8" name="Rectangle 16"/>
            <p:cNvSpPr>
              <a:spLocks noChangeArrowheads="1"/>
            </p:cNvSpPr>
            <p:nvPr/>
          </p:nvSpPr>
          <p:spPr bwMode="auto">
            <a:xfrm>
              <a:off x="711" y="3084"/>
              <a:ext cx="1062" cy="504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9" name="Rectangle 17"/>
            <p:cNvSpPr>
              <a:spLocks noChangeArrowheads="1"/>
            </p:cNvSpPr>
            <p:nvPr/>
          </p:nvSpPr>
          <p:spPr bwMode="auto">
            <a:xfrm>
              <a:off x="804" y="3135"/>
              <a:ext cx="765" cy="246"/>
            </a:xfrm>
            <a:prstGeom prst="rect">
              <a:avLst/>
            </a:prstGeom>
            <a:solidFill>
              <a:srgbClr val="FF9999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0" name="Text Box 18"/>
            <p:cNvSpPr txBox="1">
              <a:spLocks noChangeArrowheads="1"/>
            </p:cNvSpPr>
            <p:nvPr/>
          </p:nvSpPr>
          <p:spPr bwMode="auto">
            <a:xfrm>
              <a:off x="857" y="3159"/>
              <a:ext cx="370" cy="19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Zelle</a:t>
              </a:r>
            </a:p>
          </p:txBody>
        </p:sp>
        <p:sp>
          <p:nvSpPr>
            <p:cNvPr id="71" name="Text Box 19"/>
            <p:cNvSpPr txBox="1">
              <a:spLocks noChangeArrowheads="1"/>
            </p:cNvSpPr>
            <p:nvPr/>
          </p:nvSpPr>
          <p:spPr bwMode="auto">
            <a:xfrm>
              <a:off x="1186" y="3167"/>
              <a:ext cx="41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Stack</a:t>
              </a:r>
            </a:p>
          </p:txBody>
        </p:sp>
        <p:sp>
          <p:nvSpPr>
            <p:cNvPr id="72" name="Text Box 20"/>
            <p:cNvSpPr txBox="1">
              <a:spLocks noChangeArrowheads="1"/>
            </p:cNvSpPr>
            <p:nvPr/>
          </p:nvSpPr>
          <p:spPr bwMode="auto">
            <a:xfrm>
              <a:off x="821" y="3375"/>
              <a:ext cx="65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Zellensaal</a:t>
              </a:r>
            </a:p>
          </p:txBody>
        </p:sp>
        <p:sp>
          <p:nvSpPr>
            <p:cNvPr id="73" name="Text Box 21"/>
            <p:cNvSpPr txBox="1">
              <a:spLocks noChangeArrowheads="1"/>
            </p:cNvSpPr>
            <p:nvPr/>
          </p:nvSpPr>
          <p:spPr bwMode="auto">
            <a:xfrm>
              <a:off x="686" y="3567"/>
              <a:ext cx="87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Gesamtanlage</a:t>
              </a:r>
            </a:p>
          </p:txBody>
        </p:sp>
        <p:sp>
          <p:nvSpPr>
            <p:cNvPr id="74" name="Text Box 22"/>
            <p:cNvSpPr txBox="1">
              <a:spLocks noChangeArrowheads="1"/>
            </p:cNvSpPr>
            <p:nvPr/>
          </p:nvSpPr>
          <p:spPr bwMode="auto">
            <a:xfrm>
              <a:off x="1872" y="3313"/>
              <a:ext cx="50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Peri-pherie</a:t>
              </a:r>
            </a:p>
          </p:txBody>
        </p:sp>
        <p:sp>
          <p:nvSpPr>
            <p:cNvPr id="75" name="Rectangle 23"/>
            <p:cNvSpPr>
              <a:spLocks noChangeArrowheads="1"/>
            </p:cNvSpPr>
            <p:nvPr/>
          </p:nvSpPr>
          <p:spPr bwMode="auto">
            <a:xfrm>
              <a:off x="603" y="2961"/>
              <a:ext cx="1932" cy="879"/>
            </a:xfrm>
            <a:prstGeom prst="rect">
              <a:avLst/>
            </a:prstGeom>
            <a:noFill/>
            <a:ln w="38100" algn="ctr">
              <a:solidFill>
                <a:srgbClr val="FFCC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76" name="Rectangle 24"/>
          <p:cNvSpPr>
            <a:spLocks noChangeArrowheads="1"/>
          </p:cNvSpPr>
          <p:nvPr/>
        </p:nvSpPr>
        <p:spPr bwMode="auto">
          <a:xfrm>
            <a:off x="825500" y="1600200"/>
            <a:ext cx="3644900" cy="28067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7" name="Text Box 25"/>
          <p:cNvSpPr txBox="1">
            <a:spLocks noChangeArrowheads="1"/>
          </p:cNvSpPr>
          <p:nvPr/>
        </p:nvSpPr>
        <p:spPr bwMode="auto">
          <a:xfrm>
            <a:off x="1960563" y="3187700"/>
            <a:ext cx="15351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200" b="1" smtClean="0">
                <a:solidFill>
                  <a:srgbClr val="000000"/>
                </a:solidFill>
                <a:latin typeface="Arial" charset="0"/>
              </a:rPr>
              <a:t>PEM-Elektrolyse</a:t>
            </a:r>
            <a:r>
              <a:rPr lang="de-DE" altLang="de-DE" sz="1200" b="1" baseline="30000" smtClean="0">
                <a:solidFill>
                  <a:srgbClr val="000000"/>
                </a:solidFill>
                <a:latin typeface="Arial" charset="0"/>
              </a:rPr>
              <a:t>1)</a:t>
            </a:r>
          </a:p>
        </p:txBody>
      </p:sp>
      <p:sp>
        <p:nvSpPr>
          <p:cNvPr id="78" name="Line 26"/>
          <p:cNvSpPr>
            <a:spLocks noChangeShapeType="1"/>
          </p:cNvSpPr>
          <p:nvPr/>
        </p:nvSpPr>
        <p:spPr bwMode="auto">
          <a:xfrm>
            <a:off x="2198688" y="3646488"/>
            <a:ext cx="7905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9" name="Line 27"/>
          <p:cNvSpPr>
            <a:spLocks noChangeShapeType="1"/>
          </p:cNvSpPr>
          <p:nvPr/>
        </p:nvSpPr>
        <p:spPr bwMode="auto">
          <a:xfrm>
            <a:off x="3048000" y="3641725"/>
            <a:ext cx="558800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0" name="Line 28"/>
          <p:cNvSpPr>
            <a:spLocks noChangeShapeType="1"/>
          </p:cNvSpPr>
          <p:nvPr/>
        </p:nvSpPr>
        <p:spPr bwMode="auto">
          <a:xfrm>
            <a:off x="1795463" y="3646488"/>
            <a:ext cx="558800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1" name="Freeform 29"/>
          <p:cNvSpPr>
            <a:spLocks/>
          </p:cNvSpPr>
          <p:nvPr/>
        </p:nvSpPr>
        <p:spPr bwMode="auto">
          <a:xfrm>
            <a:off x="1689100" y="2124075"/>
            <a:ext cx="1892300" cy="588963"/>
          </a:xfrm>
          <a:custGeom>
            <a:avLst/>
            <a:gdLst>
              <a:gd name="T0" fmla="*/ 0 w 1192"/>
              <a:gd name="T1" fmla="*/ 0 h 376"/>
              <a:gd name="T2" fmla="*/ 224 w 1192"/>
              <a:gd name="T3" fmla="*/ 152 h 376"/>
              <a:gd name="T4" fmla="*/ 560 w 1192"/>
              <a:gd name="T5" fmla="*/ 264 h 376"/>
              <a:gd name="T6" fmla="*/ 1192 w 1192"/>
              <a:gd name="T7" fmla="*/ 37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92" h="376">
                <a:moveTo>
                  <a:pt x="0" y="0"/>
                </a:moveTo>
                <a:cubicBezTo>
                  <a:pt x="37" y="25"/>
                  <a:pt x="131" y="108"/>
                  <a:pt x="224" y="152"/>
                </a:cubicBezTo>
                <a:cubicBezTo>
                  <a:pt x="317" y="196"/>
                  <a:pt x="399" y="227"/>
                  <a:pt x="560" y="264"/>
                </a:cubicBezTo>
                <a:cubicBezTo>
                  <a:pt x="721" y="301"/>
                  <a:pt x="1060" y="353"/>
                  <a:pt x="1192" y="376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2" name="Text Box 30"/>
          <p:cNvSpPr txBox="1">
            <a:spLocks noChangeArrowheads="1"/>
          </p:cNvSpPr>
          <p:nvPr/>
        </p:nvSpPr>
        <p:spPr bwMode="auto">
          <a:xfrm>
            <a:off x="1766888" y="3841750"/>
            <a:ext cx="430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400" b="1" smtClean="0">
                <a:solidFill>
                  <a:srgbClr val="000000"/>
                </a:solidFill>
                <a:latin typeface="Arial" charset="0"/>
              </a:rPr>
              <a:t>0,5</a:t>
            </a:r>
          </a:p>
        </p:txBody>
      </p:sp>
      <p:sp>
        <p:nvSpPr>
          <p:cNvPr id="83" name="Text Box 31"/>
          <p:cNvSpPr txBox="1">
            <a:spLocks noChangeArrowheads="1"/>
          </p:cNvSpPr>
          <p:nvPr/>
        </p:nvSpPr>
        <p:spPr bwMode="auto">
          <a:xfrm>
            <a:off x="2635250" y="3846513"/>
            <a:ext cx="430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400" b="1" smtClean="0">
                <a:solidFill>
                  <a:srgbClr val="000000"/>
                </a:solidFill>
                <a:latin typeface="Arial" charset="0"/>
              </a:rPr>
              <a:t>1,5</a:t>
            </a:r>
          </a:p>
        </p:txBody>
      </p:sp>
      <p:sp>
        <p:nvSpPr>
          <p:cNvPr id="84" name="Text Box 32"/>
          <p:cNvSpPr txBox="1">
            <a:spLocks noChangeArrowheads="1"/>
          </p:cNvSpPr>
          <p:nvPr/>
        </p:nvSpPr>
        <p:spPr bwMode="auto">
          <a:xfrm>
            <a:off x="3554413" y="3851275"/>
            <a:ext cx="430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400" b="1" smtClean="0">
                <a:solidFill>
                  <a:srgbClr val="000000"/>
                </a:solidFill>
                <a:latin typeface="Arial" charset="0"/>
              </a:rPr>
              <a:t>2,5</a:t>
            </a:r>
          </a:p>
        </p:txBody>
      </p:sp>
      <p:sp>
        <p:nvSpPr>
          <p:cNvPr id="85" name="Text Box 33"/>
          <p:cNvSpPr txBox="1">
            <a:spLocks noChangeArrowheads="1"/>
          </p:cNvSpPr>
          <p:nvPr/>
        </p:nvSpPr>
        <p:spPr bwMode="auto">
          <a:xfrm>
            <a:off x="1266825" y="36909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400" b="1" smtClean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86" name="Text Box 34"/>
          <p:cNvSpPr txBox="1">
            <a:spLocks noChangeArrowheads="1"/>
          </p:cNvSpPr>
          <p:nvPr/>
        </p:nvSpPr>
        <p:spPr bwMode="auto">
          <a:xfrm>
            <a:off x="1168400" y="2663825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400" b="1" smtClean="0">
                <a:solidFill>
                  <a:srgbClr val="000000"/>
                </a:solidFill>
                <a:latin typeface="Arial" charset="0"/>
              </a:rPr>
              <a:t>50</a:t>
            </a:r>
          </a:p>
        </p:txBody>
      </p:sp>
      <p:sp>
        <p:nvSpPr>
          <p:cNvPr id="87" name="Text Box 35"/>
          <p:cNvSpPr txBox="1">
            <a:spLocks noChangeArrowheads="1"/>
          </p:cNvSpPr>
          <p:nvPr/>
        </p:nvSpPr>
        <p:spPr bwMode="auto">
          <a:xfrm>
            <a:off x="1182688" y="1849438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400" b="1" smtClean="0">
                <a:solidFill>
                  <a:srgbClr val="000000"/>
                </a:solidFill>
                <a:latin typeface="Arial" charset="0"/>
              </a:rPr>
              <a:t>90</a:t>
            </a:r>
          </a:p>
        </p:txBody>
      </p:sp>
      <p:sp>
        <p:nvSpPr>
          <p:cNvPr id="88" name="Line 36"/>
          <p:cNvSpPr>
            <a:spLocks noChangeShapeType="1"/>
          </p:cNvSpPr>
          <p:nvPr/>
        </p:nvSpPr>
        <p:spPr bwMode="auto">
          <a:xfrm>
            <a:off x="1473200" y="3843338"/>
            <a:ext cx="1397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9" name="Line 37"/>
          <p:cNvSpPr>
            <a:spLocks noChangeShapeType="1"/>
          </p:cNvSpPr>
          <p:nvPr/>
        </p:nvSpPr>
        <p:spPr bwMode="auto">
          <a:xfrm>
            <a:off x="1477963" y="2808288"/>
            <a:ext cx="1397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0" name="Line 38"/>
          <p:cNvSpPr>
            <a:spLocks noChangeShapeType="1"/>
          </p:cNvSpPr>
          <p:nvPr/>
        </p:nvSpPr>
        <p:spPr bwMode="auto">
          <a:xfrm>
            <a:off x="1482725" y="1998663"/>
            <a:ext cx="1397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1" name="Text Box 39"/>
          <p:cNvSpPr txBox="1">
            <a:spLocks noChangeArrowheads="1"/>
          </p:cNvSpPr>
          <p:nvPr/>
        </p:nvSpPr>
        <p:spPr bwMode="auto">
          <a:xfrm>
            <a:off x="1939925" y="4029075"/>
            <a:ext cx="187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400" b="1" smtClean="0">
                <a:solidFill>
                  <a:srgbClr val="000000"/>
                </a:solidFill>
                <a:latin typeface="Arial" charset="0"/>
              </a:rPr>
              <a:t>Stromdichte [A/cm²]</a:t>
            </a:r>
          </a:p>
        </p:txBody>
      </p:sp>
      <p:sp>
        <p:nvSpPr>
          <p:cNvPr id="92" name="Text Box 40"/>
          <p:cNvSpPr txBox="1">
            <a:spLocks noChangeArrowheads="1"/>
          </p:cNvSpPr>
          <p:nvPr/>
        </p:nvSpPr>
        <p:spPr bwMode="auto">
          <a:xfrm rot="16200000">
            <a:off x="222250" y="2695575"/>
            <a:ext cx="170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400" b="1" smtClean="0">
                <a:solidFill>
                  <a:srgbClr val="000000"/>
                </a:solidFill>
                <a:latin typeface="Arial" charset="0"/>
              </a:rPr>
              <a:t>Wirkungsgrad [%]</a:t>
            </a:r>
          </a:p>
        </p:txBody>
      </p:sp>
      <p:sp>
        <p:nvSpPr>
          <p:cNvPr id="93" name="Line 41"/>
          <p:cNvSpPr>
            <a:spLocks noChangeShapeType="1"/>
          </p:cNvSpPr>
          <p:nvPr/>
        </p:nvSpPr>
        <p:spPr bwMode="auto">
          <a:xfrm flipV="1">
            <a:off x="1549400" y="3830638"/>
            <a:ext cx="2654300" cy="12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4" name="Line 42"/>
          <p:cNvSpPr>
            <a:spLocks noChangeShapeType="1"/>
          </p:cNvSpPr>
          <p:nvPr/>
        </p:nvSpPr>
        <p:spPr bwMode="auto">
          <a:xfrm>
            <a:off x="1984375" y="3827463"/>
            <a:ext cx="0" cy="873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5" name="Line 43"/>
          <p:cNvSpPr>
            <a:spLocks noChangeShapeType="1"/>
          </p:cNvSpPr>
          <p:nvPr/>
        </p:nvSpPr>
        <p:spPr bwMode="auto">
          <a:xfrm>
            <a:off x="2868613" y="3822700"/>
            <a:ext cx="0" cy="873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6" name="Line 44"/>
          <p:cNvSpPr>
            <a:spLocks noChangeShapeType="1"/>
          </p:cNvSpPr>
          <p:nvPr/>
        </p:nvSpPr>
        <p:spPr bwMode="auto">
          <a:xfrm>
            <a:off x="3741738" y="3829050"/>
            <a:ext cx="0" cy="873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7" name="Line 45"/>
          <p:cNvSpPr>
            <a:spLocks noChangeShapeType="1"/>
          </p:cNvSpPr>
          <p:nvPr/>
        </p:nvSpPr>
        <p:spPr bwMode="auto">
          <a:xfrm flipV="1">
            <a:off x="1549400" y="1751013"/>
            <a:ext cx="0" cy="20796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8" name="Line 46"/>
          <p:cNvSpPr>
            <a:spLocks noChangeShapeType="1"/>
          </p:cNvSpPr>
          <p:nvPr/>
        </p:nvSpPr>
        <p:spPr bwMode="auto">
          <a:xfrm>
            <a:off x="1625600" y="2263775"/>
            <a:ext cx="0" cy="450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99" name="Group 62"/>
          <p:cNvGrpSpPr>
            <a:grpSpLocks/>
          </p:cNvGrpSpPr>
          <p:nvPr/>
        </p:nvGrpSpPr>
        <p:grpSpPr bwMode="auto">
          <a:xfrm>
            <a:off x="4699000" y="1600200"/>
            <a:ext cx="3822700" cy="4114800"/>
            <a:chOff x="2960" y="1008"/>
            <a:chExt cx="2408" cy="2592"/>
          </a:xfrm>
        </p:grpSpPr>
        <p:sp>
          <p:nvSpPr>
            <p:cNvPr id="100" name="Rectangle 2"/>
            <p:cNvSpPr>
              <a:spLocks noChangeArrowheads="1"/>
            </p:cNvSpPr>
            <p:nvPr/>
          </p:nvSpPr>
          <p:spPr bwMode="auto">
            <a:xfrm>
              <a:off x="2960" y="1008"/>
              <a:ext cx="2408" cy="2592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1" name="Rectangle 5"/>
            <p:cNvSpPr>
              <a:spLocks noChangeArrowheads="1"/>
            </p:cNvSpPr>
            <p:nvPr/>
          </p:nvSpPr>
          <p:spPr bwMode="auto">
            <a:xfrm>
              <a:off x="3832" y="1521"/>
              <a:ext cx="1392" cy="64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2" name="Text Box 6"/>
            <p:cNvSpPr txBox="1">
              <a:spLocks noChangeArrowheads="1"/>
            </p:cNvSpPr>
            <p:nvPr/>
          </p:nvSpPr>
          <p:spPr bwMode="auto">
            <a:xfrm>
              <a:off x="3036" y="1438"/>
              <a:ext cx="742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nur Zelle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Stack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Zellensaal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Anlage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Peripherie</a:t>
              </a:r>
            </a:p>
          </p:txBody>
        </p:sp>
        <p:sp>
          <p:nvSpPr>
            <p:cNvPr id="103" name="Rectangle 7"/>
            <p:cNvSpPr>
              <a:spLocks noChangeArrowheads="1"/>
            </p:cNvSpPr>
            <p:nvPr/>
          </p:nvSpPr>
          <p:spPr bwMode="auto">
            <a:xfrm>
              <a:off x="3832" y="1677"/>
              <a:ext cx="1323" cy="64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4" name="Rectangle 8"/>
            <p:cNvSpPr>
              <a:spLocks noChangeArrowheads="1"/>
            </p:cNvSpPr>
            <p:nvPr/>
          </p:nvSpPr>
          <p:spPr bwMode="auto">
            <a:xfrm>
              <a:off x="3832" y="1831"/>
              <a:ext cx="1266" cy="61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5" name="Rectangle 9"/>
            <p:cNvSpPr>
              <a:spLocks noChangeArrowheads="1"/>
            </p:cNvSpPr>
            <p:nvPr/>
          </p:nvSpPr>
          <p:spPr bwMode="auto">
            <a:xfrm>
              <a:off x="3832" y="1973"/>
              <a:ext cx="1119" cy="67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6" name="Text Box 10"/>
            <p:cNvSpPr txBox="1">
              <a:spLocks noChangeArrowheads="1"/>
            </p:cNvSpPr>
            <p:nvPr/>
          </p:nvSpPr>
          <p:spPr bwMode="auto">
            <a:xfrm>
              <a:off x="3065" y="1271"/>
              <a:ext cx="20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große Anlage kontinuierlich</a:t>
              </a:r>
            </a:p>
          </p:txBody>
        </p:sp>
        <p:sp>
          <p:nvSpPr>
            <p:cNvPr id="107" name="Text Box 11"/>
            <p:cNvSpPr txBox="1">
              <a:spLocks noChangeArrowheads="1"/>
            </p:cNvSpPr>
            <p:nvPr/>
          </p:nvSpPr>
          <p:spPr bwMode="auto">
            <a:xfrm>
              <a:off x="3016" y="2258"/>
              <a:ext cx="195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dezentrale Anlage diskontinuierlich</a:t>
              </a:r>
            </a:p>
          </p:txBody>
        </p:sp>
        <p:sp>
          <p:nvSpPr>
            <p:cNvPr id="108" name="Text Box 12"/>
            <p:cNvSpPr txBox="1">
              <a:spLocks noChangeArrowheads="1"/>
            </p:cNvSpPr>
            <p:nvPr/>
          </p:nvSpPr>
          <p:spPr bwMode="auto">
            <a:xfrm>
              <a:off x="3055" y="1063"/>
              <a:ext cx="20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1" i="0" u="sng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Tatsächlicher Wirkungsgrad</a:t>
              </a:r>
            </a:p>
          </p:txBody>
        </p:sp>
        <p:sp>
          <p:nvSpPr>
            <p:cNvPr id="109" name="Rectangle 48"/>
            <p:cNvSpPr>
              <a:spLocks noChangeArrowheads="1"/>
            </p:cNvSpPr>
            <p:nvPr/>
          </p:nvSpPr>
          <p:spPr bwMode="auto">
            <a:xfrm>
              <a:off x="3843" y="2128"/>
              <a:ext cx="999" cy="75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110" name="Group 49"/>
            <p:cNvGrpSpPr>
              <a:grpSpLocks/>
            </p:cNvGrpSpPr>
            <p:nvPr/>
          </p:nvGrpSpPr>
          <p:grpSpPr bwMode="auto">
            <a:xfrm>
              <a:off x="3031" y="2609"/>
              <a:ext cx="2265" cy="919"/>
              <a:chOff x="3031" y="2609"/>
              <a:chExt cx="2265" cy="919"/>
            </a:xfrm>
          </p:grpSpPr>
          <p:sp>
            <p:nvSpPr>
              <p:cNvPr id="111" name="Rectangle 50"/>
              <p:cNvSpPr>
                <a:spLocks noChangeArrowheads="1"/>
              </p:cNvSpPr>
              <p:nvPr/>
            </p:nvSpPr>
            <p:spPr bwMode="auto">
              <a:xfrm>
                <a:off x="3827" y="2692"/>
                <a:ext cx="1392" cy="64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12" name="Text Box 51"/>
              <p:cNvSpPr txBox="1">
                <a:spLocks noChangeArrowheads="1"/>
              </p:cNvSpPr>
              <p:nvPr/>
            </p:nvSpPr>
            <p:spPr bwMode="auto">
              <a:xfrm>
                <a:off x="3031" y="2609"/>
                <a:ext cx="742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nur Zelle</a:t>
                </a:r>
              </a:p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Stack</a:t>
                </a:r>
              </a:p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Zellensaal</a:t>
                </a:r>
              </a:p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Anlage</a:t>
                </a:r>
              </a:p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Peripherie</a:t>
                </a:r>
              </a:p>
            </p:txBody>
          </p:sp>
          <p:sp>
            <p:nvSpPr>
              <p:cNvPr id="113" name="Rectangle 52"/>
              <p:cNvSpPr>
                <a:spLocks noChangeArrowheads="1"/>
              </p:cNvSpPr>
              <p:nvPr/>
            </p:nvSpPr>
            <p:spPr bwMode="auto">
              <a:xfrm>
                <a:off x="3827" y="2848"/>
                <a:ext cx="1323" cy="64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14" name="Rectangle 53"/>
              <p:cNvSpPr>
                <a:spLocks noChangeArrowheads="1"/>
              </p:cNvSpPr>
              <p:nvPr/>
            </p:nvSpPr>
            <p:spPr bwMode="auto">
              <a:xfrm>
                <a:off x="3827" y="3002"/>
                <a:ext cx="1266" cy="61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15" name="Rectangle 54"/>
              <p:cNvSpPr>
                <a:spLocks noChangeArrowheads="1"/>
              </p:cNvSpPr>
              <p:nvPr/>
            </p:nvSpPr>
            <p:spPr bwMode="auto">
              <a:xfrm>
                <a:off x="3827" y="3144"/>
                <a:ext cx="1119" cy="67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16" name="AutoShape 55"/>
              <p:cNvSpPr>
                <a:spLocks noChangeArrowheads="1"/>
              </p:cNvSpPr>
              <p:nvPr/>
            </p:nvSpPr>
            <p:spPr bwMode="auto">
              <a:xfrm>
                <a:off x="4993" y="2851"/>
                <a:ext cx="150" cy="124"/>
              </a:xfrm>
              <a:prstGeom prst="leftArrow">
                <a:avLst>
                  <a:gd name="adj1" fmla="val 50000"/>
                  <a:gd name="adj2" fmla="val 30242"/>
                </a:avLst>
              </a:prstGeom>
              <a:solidFill>
                <a:srgbClr val="FF9999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17" name="AutoShape 56"/>
              <p:cNvSpPr>
                <a:spLocks noChangeArrowheads="1"/>
              </p:cNvSpPr>
              <p:nvPr/>
            </p:nvSpPr>
            <p:spPr bwMode="auto">
              <a:xfrm>
                <a:off x="4889" y="2993"/>
                <a:ext cx="204" cy="124"/>
              </a:xfrm>
              <a:prstGeom prst="leftArrow">
                <a:avLst>
                  <a:gd name="adj1" fmla="val 50000"/>
                  <a:gd name="adj2" fmla="val 41129"/>
                </a:avLst>
              </a:prstGeom>
              <a:solidFill>
                <a:srgbClr val="FF9999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18" name="AutoShape 57"/>
              <p:cNvSpPr>
                <a:spLocks noChangeArrowheads="1"/>
              </p:cNvSpPr>
              <p:nvPr/>
            </p:nvSpPr>
            <p:spPr bwMode="auto">
              <a:xfrm>
                <a:off x="4704" y="3132"/>
                <a:ext cx="240" cy="124"/>
              </a:xfrm>
              <a:prstGeom prst="leftArrow">
                <a:avLst>
                  <a:gd name="adj1" fmla="val 50000"/>
                  <a:gd name="adj2" fmla="val 48387"/>
                </a:avLst>
              </a:prstGeom>
              <a:solidFill>
                <a:srgbClr val="FF9999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19" name="Line 58"/>
              <p:cNvSpPr>
                <a:spLocks noChangeShapeType="1"/>
              </p:cNvSpPr>
              <p:nvPr/>
            </p:nvSpPr>
            <p:spPr bwMode="auto">
              <a:xfrm>
                <a:off x="4984" y="2656"/>
                <a:ext cx="31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20" name="Rectangle 59"/>
              <p:cNvSpPr>
                <a:spLocks noChangeArrowheads="1"/>
              </p:cNvSpPr>
              <p:nvPr/>
            </p:nvSpPr>
            <p:spPr bwMode="auto">
              <a:xfrm>
                <a:off x="3822" y="3299"/>
                <a:ext cx="999" cy="75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21" name="AutoShape 60"/>
              <p:cNvSpPr>
                <a:spLocks noChangeArrowheads="1"/>
              </p:cNvSpPr>
              <p:nvPr/>
            </p:nvSpPr>
            <p:spPr bwMode="auto">
              <a:xfrm>
                <a:off x="4531" y="3303"/>
                <a:ext cx="280" cy="124"/>
              </a:xfrm>
              <a:prstGeom prst="leftArrow">
                <a:avLst>
                  <a:gd name="adj1" fmla="val 50000"/>
                  <a:gd name="adj2" fmla="val 56452"/>
                </a:avLst>
              </a:prstGeom>
              <a:solidFill>
                <a:srgbClr val="FF9999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22" name="AutoShape 61"/>
              <p:cNvSpPr>
                <a:spLocks noChangeArrowheads="1"/>
              </p:cNvSpPr>
              <p:nvPr/>
            </p:nvSpPr>
            <p:spPr bwMode="auto">
              <a:xfrm>
                <a:off x="4547" y="3416"/>
                <a:ext cx="91" cy="112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FF0000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sp>
        <p:nvSpPr>
          <p:cNvPr id="123" name="Line 47"/>
          <p:cNvSpPr>
            <a:spLocks noChangeShapeType="1"/>
          </p:cNvSpPr>
          <p:nvPr/>
        </p:nvSpPr>
        <p:spPr bwMode="auto">
          <a:xfrm flipH="1">
            <a:off x="2298700" y="2463800"/>
            <a:ext cx="25654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57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lipse 26"/>
          <p:cNvSpPr/>
          <p:nvPr/>
        </p:nvSpPr>
        <p:spPr>
          <a:xfrm>
            <a:off x="611560" y="1196752"/>
            <a:ext cx="3660007" cy="511256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971600" y="5229200"/>
            <a:ext cx="1196161" cy="36933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Smart </a:t>
            </a:r>
            <a:r>
              <a:rPr lang="de-DE" dirty="0" err="1" smtClean="0"/>
              <a:t>Grid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/>
              <a:t>Produktionsverbund Chloralkalielektrolyse</a:t>
            </a:r>
            <a:endParaRPr lang="de-DE" sz="2400" b="1" dirty="0"/>
          </a:p>
        </p:txBody>
      </p:sp>
      <p:sp>
        <p:nvSpPr>
          <p:cNvPr id="26" name="Ellipse 25"/>
          <p:cNvSpPr/>
          <p:nvPr/>
        </p:nvSpPr>
        <p:spPr>
          <a:xfrm>
            <a:off x="611560" y="1484784"/>
            <a:ext cx="7128792" cy="4176464"/>
          </a:xfrm>
          <a:prstGeom prst="ellipse">
            <a:avLst/>
          </a:prstGeom>
          <a:solidFill>
            <a:srgbClr val="77CBB7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659589" y="5115440"/>
            <a:ext cx="69570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</a:lstStyle>
          <a:p>
            <a:r>
              <a:rPr lang="de-DE" dirty="0"/>
              <a:t>Läger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771800" y="1916832"/>
            <a:ext cx="137351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Elektrolyse 2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6948264" y="4347264"/>
            <a:ext cx="1162241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</a:lstStyle>
          <a:p>
            <a:r>
              <a:rPr lang="de-DE" dirty="0"/>
              <a:t>Kläranlage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967508" y="2360516"/>
            <a:ext cx="143718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</a:lstStyle>
          <a:p>
            <a:r>
              <a:rPr lang="de-DE" dirty="0"/>
              <a:t>Salzhersteller</a:t>
            </a:r>
          </a:p>
        </p:txBody>
      </p:sp>
      <p:cxnSp>
        <p:nvCxnSpPr>
          <p:cNvPr id="24" name="Gerade Verbindung 23"/>
          <p:cNvCxnSpPr/>
          <p:nvPr/>
        </p:nvCxnSpPr>
        <p:spPr>
          <a:xfrm>
            <a:off x="2339752" y="5013176"/>
            <a:ext cx="4032448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/>
          <p:cNvSpPr/>
          <p:nvPr/>
        </p:nvSpPr>
        <p:spPr>
          <a:xfrm>
            <a:off x="1835696" y="2515458"/>
            <a:ext cx="3528392" cy="220968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4" name="Gruppieren 33"/>
          <p:cNvGrpSpPr/>
          <p:nvPr/>
        </p:nvGrpSpPr>
        <p:grpSpPr>
          <a:xfrm>
            <a:off x="971600" y="2708920"/>
            <a:ext cx="6859765" cy="2060753"/>
            <a:chOff x="971600" y="2708920"/>
            <a:chExt cx="6859765" cy="2060753"/>
          </a:xfrm>
        </p:grpSpPr>
        <p:sp>
          <p:nvSpPr>
            <p:cNvPr id="2" name="Textfeld 1"/>
            <p:cNvSpPr txBox="1"/>
            <p:nvPr/>
          </p:nvSpPr>
          <p:spPr>
            <a:xfrm>
              <a:off x="2856759" y="3429000"/>
              <a:ext cx="1353640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2000" b="1" dirty="0"/>
                <a:t>Elektrolyse</a:t>
              </a:r>
            </a:p>
          </p:txBody>
        </p:sp>
        <p:sp>
          <p:nvSpPr>
            <p:cNvPr id="3" name="Textfeld 2"/>
            <p:cNvSpPr txBox="1"/>
            <p:nvPr/>
          </p:nvSpPr>
          <p:spPr>
            <a:xfrm>
              <a:off x="971600" y="3059668"/>
              <a:ext cx="1379288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de-DE"/>
              </a:defPPr>
            </a:lstStyle>
            <a:p>
              <a:r>
                <a:rPr lang="de-DE" dirty="0" smtClean="0"/>
                <a:t>Solebetriebe</a:t>
              </a:r>
              <a:endParaRPr lang="de-DE" dirty="0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1243490" y="3995772"/>
              <a:ext cx="1096262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de-DE"/>
              </a:defPPr>
            </a:lstStyle>
            <a:p>
              <a:r>
                <a:rPr lang="de-DE" dirty="0"/>
                <a:t>Kraftwerk</a:t>
              </a: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2519936" y="4400341"/>
              <a:ext cx="1690463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de-DE"/>
              </a:defPPr>
            </a:lstStyle>
            <a:p>
              <a:r>
                <a:rPr lang="de-DE" dirty="0"/>
                <a:t>Wasserstoffnetz</a:t>
              </a: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4318247" y="2708920"/>
              <a:ext cx="2364558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de-DE"/>
              </a:defPPr>
            </a:lstStyle>
            <a:p>
              <a:r>
                <a:rPr lang="de-DE" dirty="0" smtClean="0"/>
                <a:t>direkte </a:t>
              </a:r>
              <a:r>
                <a:rPr lang="de-DE" dirty="0"/>
                <a:t>Chlorabnehmer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5292080" y="3419708"/>
              <a:ext cx="2539285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de-DE"/>
              </a:defPPr>
            </a:lstStyle>
            <a:p>
              <a:r>
                <a:rPr lang="de-DE" dirty="0"/>
                <a:t>indirekte Chlorabnehmer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4355292" y="4400341"/>
              <a:ext cx="2392258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de-DE"/>
              </a:defPPr>
            </a:lstStyle>
            <a:p>
              <a:r>
                <a:rPr lang="de-DE" dirty="0" err="1"/>
                <a:t>NaOH</a:t>
              </a:r>
              <a:r>
                <a:rPr lang="de-DE" dirty="0"/>
                <a:t>-, KOH-Abnehmer</a:t>
              </a:r>
            </a:p>
          </p:txBody>
        </p:sp>
        <p:sp>
          <p:nvSpPr>
            <p:cNvPr id="15" name="Pfeil nach rechts 14"/>
            <p:cNvSpPr/>
            <p:nvPr/>
          </p:nvSpPr>
          <p:spPr>
            <a:xfrm rot="19303685">
              <a:off x="4028177" y="3132456"/>
              <a:ext cx="286471" cy="23284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Pfeil nach rechts 16"/>
            <p:cNvSpPr/>
            <p:nvPr/>
          </p:nvSpPr>
          <p:spPr>
            <a:xfrm>
              <a:off x="4427984" y="3502174"/>
              <a:ext cx="720080" cy="184666"/>
            </a:xfrm>
            <a:prstGeom prst="rightArrow">
              <a:avLst/>
            </a:prstGeom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Pfeil nach rechts 17"/>
            <p:cNvSpPr/>
            <p:nvPr/>
          </p:nvSpPr>
          <p:spPr>
            <a:xfrm rot="3208655">
              <a:off x="2537148" y="3268297"/>
              <a:ext cx="251864" cy="19980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Pfeil nach rechts 18"/>
            <p:cNvSpPr/>
            <p:nvPr/>
          </p:nvSpPr>
          <p:spPr>
            <a:xfrm rot="19303685">
              <a:off x="2464557" y="3892409"/>
              <a:ext cx="286471" cy="23655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Pfeil nach unten 19"/>
            <p:cNvSpPr/>
            <p:nvPr/>
          </p:nvSpPr>
          <p:spPr>
            <a:xfrm>
              <a:off x="3365167" y="3933056"/>
              <a:ext cx="168412" cy="3693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Pfeil nach unten 20"/>
            <p:cNvSpPr/>
            <p:nvPr/>
          </p:nvSpPr>
          <p:spPr>
            <a:xfrm rot="18911025">
              <a:off x="4367811" y="3969919"/>
              <a:ext cx="233396" cy="3693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5" name="Pfeil nach oben und unten 24"/>
          <p:cNvSpPr/>
          <p:nvPr/>
        </p:nvSpPr>
        <p:spPr>
          <a:xfrm>
            <a:off x="3275856" y="2360516"/>
            <a:ext cx="324036" cy="888363"/>
          </a:xfrm>
          <a:prstGeom prst="upDown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969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6" grpId="0" animBg="1"/>
      <p:bldP spid="6" grpId="0" animBg="1"/>
      <p:bldP spid="8" grpId="0" animBg="1"/>
      <p:bldP spid="13" grpId="0" animBg="1"/>
      <p:bldP spid="14" grpId="0" animBg="1"/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de-DE" sz="3600" b="1" baseline="-25000" dirty="0" smtClean="0"/>
              <a:t>Hauptkostenverursacher Power-</a:t>
            </a:r>
            <a:r>
              <a:rPr lang="de-DE" sz="3600" b="1" baseline="-25000" dirty="0" err="1" smtClean="0"/>
              <a:t>to</a:t>
            </a:r>
            <a:r>
              <a:rPr lang="de-DE" sz="3600" b="1" baseline="-25000" dirty="0" smtClean="0"/>
              <a:t>-Gas und Power-</a:t>
            </a:r>
            <a:r>
              <a:rPr lang="de-DE" sz="3600" b="1" baseline="-25000" dirty="0" err="1" smtClean="0"/>
              <a:t>to</a:t>
            </a:r>
            <a:r>
              <a:rPr lang="de-DE" sz="3600" b="1" baseline="-25000" dirty="0" smtClean="0"/>
              <a:t>-Go</a:t>
            </a:r>
            <a:endParaRPr lang="de-DE" sz="3600" b="1" baseline="-25000" dirty="0"/>
          </a:p>
        </p:txBody>
      </p:sp>
      <p:sp>
        <p:nvSpPr>
          <p:cNvPr id="2" name="Textfeld 1"/>
          <p:cNvSpPr txBox="1"/>
          <p:nvPr/>
        </p:nvSpPr>
        <p:spPr>
          <a:xfrm>
            <a:off x="539552" y="1268760"/>
            <a:ext cx="3740704" cy="20313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b="1" u="sng" dirty="0" smtClean="0"/>
              <a:t>Power-</a:t>
            </a:r>
            <a:r>
              <a:rPr lang="de-DE" b="1" u="sng" dirty="0" err="1" smtClean="0"/>
              <a:t>to</a:t>
            </a:r>
            <a:r>
              <a:rPr lang="de-DE" b="1" u="sng" dirty="0" smtClean="0"/>
              <a:t>-Gas: nur Stromüberschüsse</a:t>
            </a:r>
          </a:p>
          <a:p>
            <a:r>
              <a:rPr lang="de-DE" dirty="0" smtClean="0"/>
              <a:t>Betriebszeit: 1000 h</a:t>
            </a:r>
          </a:p>
          <a:p>
            <a:r>
              <a:rPr lang="de-DE" dirty="0" smtClean="0"/>
              <a:t>Wirkungsgrad 40%</a:t>
            </a:r>
          </a:p>
          <a:p>
            <a:r>
              <a:rPr lang="de-DE" dirty="0" smtClean="0">
                <a:solidFill>
                  <a:srgbClr val="0070C0"/>
                </a:solidFill>
              </a:rPr>
              <a:t>Stromkosten: 0,00 €/kWh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Fixe Betriebskosten: 118 €/kW</a:t>
            </a:r>
          </a:p>
          <a:p>
            <a:r>
              <a:rPr lang="de-DE" dirty="0" smtClean="0"/>
              <a:t>CO2-Bereitstellungskosten: …..</a:t>
            </a:r>
          </a:p>
          <a:p>
            <a:r>
              <a:rPr lang="de-DE" dirty="0" smtClean="0"/>
              <a:t>Variable Betriebskosten:  ….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3496940"/>
            <a:ext cx="3668696" cy="20313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Power-</a:t>
            </a:r>
            <a:r>
              <a:rPr lang="de-DE" b="1" u="sng" dirty="0" err="1" smtClean="0"/>
              <a:t>to</a:t>
            </a:r>
            <a:r>
              <a:rPr lang="de-DE" b="1" u="sng" dirty="0" smtClean="0"/>
              <a:t>-Go: kontinuierlich</a:t>
            </a:r>
          </a:p>
          <a:p>
            <a:r>
              <a:rPr lang="de-DE" dirty="0" smtClean="0"/>
              <a:t>Betriebszeit: 7500 h</a:t>
            </a:r>
          </a:p>
          <a:p>
            <a:r>
              <a:rPr lang="de-DE" dirty="0" smtClean="0"/>
              <a:t>Wirkungsgrad 62%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Stromkosten: 0,10 €/kWh</a:t>
            </a:r>
          </a:p>
          <a:p>
            <a:r>
              <a:rPr lang="de-DE" dirty="0">
                <a:solidFill>
                  <a:srgbClr val="0070C0"/>
                </a:solidFill>
              </a:rPr>
              <a:t>Fixe Betriebskosten: …..</a:t>
            </a:r>
          </a:p>
          <a:p>
            <a:r>
              <a:rPr lang="de-DE" dirty="0" smtClean="0"/>
              <a:t>CO2-Bereitstellungskosten: …..</a:t>
            </a:r>
          </a:p>
          <a:p>
            <a:r>
              <a:rPr lang="de-DE" dirty="0" smtClean="0"/>
              <a:t>Variable Betriebskosten:  ….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076056" y="1772816"/>
            <a:ext cx="3058401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Betriebskosten: 4100 €/t CH</a:t>
            </a:r>
            <a:r>
              <a:rPr lang="de-DE" baseline="-25000" dirty="0" smtClean="0"/>
              <a:t>4</a:t>
            </a:r>
          </a:p>
          <a:p>
            <a:r>
              <a:rPr lang="de-DE" dirty="0" smtClean="0"/>
              <a:t>Erlös: 	              700 €/t CH</a:t>
            </a:r>
            <a:r>
              <a:rPr lang="de-DE" baseline="-25000" dirty="0" smtClean="0"/>
              <a:t>4</a:t>
            </a:r>
          </a:p>
          <a:p>
            <a:r>
              <a:rPr lang="de-DE" dirty="0" smtClean="0"/>
              <a:t>Verlust</a:t>
            </a:r>
            <a:r>
              <a:rPr lang="de-DE" baseline="30000" dirty="0" smtClean="0"/>
              <a:t>1)</a:t>
            </a:r>
            <a:r>
              <a:rPr lang="de-DE" dirty="0" smtClean="0"/>
              <a:t>: 	            3400 €/t CH</a:t>
            </a:r>
            <a:r>
              <a:rPr lang="de-DE" baseline="-25000" dirty="0" smtClean="0"/>
              <a:t>4</a:t>
            </a:r>
          </a:p>
          <a:p>
            <a:r>
              <a:rPr lang="de-DE" dirty="0" smtClean="0"/>
              <a:t>Klimabilanz:          1240 € t/CO</a:t>
            </a:r>
            <a:r>
              <a:rPr lang="de-DE" baseline="-25000" dirty="0" smtClean="0"/>
              <a:t>2</a:t>
            </a:r>
          </a:p>
          <a:p>
            <a:r>
              <a:rPr lang="de-DE" sz="1200" dirty="0" smtClean="0"/>
              <a:t>1) ohne Berücksichtigung der übrigen Kosten 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5076056" y="3895888"/>
            <a:ext cx="3046988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Stromkosten:     2240 €/t CH</a:t>
            </a:r>
            <a:r>
              <a:rPr lang="de-DE" baseline="-25000" dirty="0" smtClean="0"/>
              <a:t>4</a:t>
            </a:r>
          </a:p>
          <a:p>
            <a:r>
              <a:rPr lang="de-DE" dirty="0" smtClean="0"/>
              <a:t>Erlös: 	              700 €/t CH</a:t>
            </a:r>
            <a:r>
              <a:rPr lang="de-DE" baseline="-25000" dirty="0" smtClean="0"/>
              <a:t>4</a:t>
            </a:r>
          </a:p>
          <a:p>
            <a:r>
              <a:rPr lang="de-DE" dirty="0" smtClean="0"/>
              <a:t>Verlust</a:t>
            </a:r>
            <a:r>
              <a:rPr lang="de-DE" baseline="30000" dirty="0"/>
              <a:t>1)</a:t>
            </a:r>
            <a:r>
              <a:rPr lang="de-DE" dirty="0" smtClean="0"/>
              <a:t>: 	            1550 €/t CH</a:t>
            </a:r>
            <a:r>
              <a:rPr lang="de-DE" baseline="-25000" dirty="0" smtClean="0"/>
              <a:t>4</a:t>
            </a:r>
          </a:p>
          <a:p>
            <a:r>
              <a:rPr lang="de-DE" dirty="0" smtClean="0"/>
              <a:t>Klimabilanz:          560 € t/CO</a:t>
            </a:r>
            <a:r>
              <a:rPr lang="de-DE" baseline="-25000" dirty="0" smtClean="0"/>
              <a:t>2</a:t>
            </a:r>
          </a:p>
          <a:p>
            <a:r>
              <a:rPr lang="de-DE" sz="1200" dirty="0" smtClean="0"/>
              <a:t> </a:t>
            </a:r>
            <a:r>
              <a:rPr lang="de-DE" sz="1200" dirty="0"/>
              <a:t>1) ohne Berücksichtigung der übrigen Kosten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827584" y="6093296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Erdgaspreis: 0,05 €/kWh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951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/>
              <a:t>Power-</a:t>
            </a:r>
            <a:r>
              <a:rPr lang="de-DE" sz="2400" b="1" dirty="0" err="1" smtClean="0"/>
              <a:t>to</a:t>
            </a:r>
            <a:r>
              <a:rPr lang="de-DE" sz="2400" b="1" dirty="0" smtClean="0"/>
              <a:t>-Gas: Kosten pro Tonne vermiedenes CO</a:t>
            </a:r>
            <a:r>
              <a:rPr lang="de-DE" sz="2400" b="1" baseline="-25000" dirty="0" smtClean="0"/>
              <a:t>2</a:t>
            </a:r>
            <a:endParaRPr lang="de-DE" sz="2400" b="1" baseline="-25000" dirty="0"/>
          </a:p>
        </p:txBody>
      </p:sp>
      <p:sp>
        <p:nvSpPr>
          <p:cNvPr id="2" name="Textfeld 1"/>
          <p:cNvSpPr txBox="1"/>
          <p:nvPr/>
        </p:nvSpPr>
        <p:spPr>
          <a:xfrm>
            <a:off x="827584" y="1835239"/>
            <a:ext cx="2857769" cy="21698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e-DE" dirty="0" smtClean="0"/>
              <a:t>Strompreis</a:t>
            </a:r>
          </a:p>
          <a:p>
            <a:pPr algn="r">
              <a:lnSpc>
                <a:spcPct val="150000"/>
              </a:lnSpc>
            </a:pPr>
            <a:r>
              <a:rPr lang="de-DE" dirty="0" smtClean="0"/>
              <a:t>Einsatzstoffkosten (CO</a:t>
            </a:r>
            <a:r>
              <a:rPr lang="de-DE" baseline="-25000" dirty="0" smtClean="0"/>
              <a:t>2</a:t>
            </a:r>
            <a:r>
              <a:rPr lang="de-DE" dirty="0" smtClean="0"/>
              <a:t>)</a:t>
            </a:r>
          </a:p>
          <a:p>
            <a:pPr algn="r">
              <a:lnSpc>
                <a:spcPct val="150000"/>
              </a:lnSpc>
            </a:pPr>
            <a:r>
              <a:rPr lang="de-DE" dirty="0" smtClean="0"/>
              <a:t>Erdgaspreis</a:t>
            </a:r>
          </a:p>
          <a:p>
            <a:pPr algn="r">
              <a:lnSpc>
                <a:spcPct val="150000"/>
              </a:lnSpc>
            </a:pPr>
            <a:r>
              <a:rPr lang="de-DE" dirty="0" smtClean="0"/>
              <a:t>Wirkungsgrad gesamt</a:t>
            </a:r>
          </a:p>
          <a:p>
            <a:pPr algn="r">
              <a:lnSpc>
                <a:spcPct val="150000"/>
              </a:lnSpc>
            </a:pPr>
            <a:r>
              <a:rPr lang="de-DE" dirty="0" smtClean="0"/>
              <a:t>Kosten für vermiedenes CO</a:t>
            </a:r>
            <a:r>
              <a:rPr lang="de-DE" baseline="-25000" dirty="0" smtClean="0"/>
              <a:t>2</a:t>
            </a:r>
            <a:endParaRPr lang="de-DE" baseline="-25000" dirty="0"/>
          </a:p>
        </p:txBody>
      </p:sp>
      <p:sp>
        <p:nvSpPr>
          <p:cNvPr id="3" name="Textfeld 2"/>
          <p:cNvSpPr txBox="1"/>
          <p:nvPr/>
        </p:nvSpPr>
        <p:spPr>
          <a:xfrm>
            <a:off x="3707904" y="1412776"/>
            <a:ext cx="1284326" cy="258532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/>
              <a:t>o</a:t>
            </a:r>
            <a:r>
              <a:rPr lang="de-DE" dirty="0" smtClean="0"/>
              <a:t>ptimal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0,00 €/kWh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0,0 €/t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0,09 €/kWh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62%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510 €/t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027719" y="1412776"/>
            <a:ext cx="1320811" cy="258532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/>
              <a:t>o</a:t>
            </a:r>
            <a:r>
              <a:rPr lang="de-DE" dirty="0" smtClean="0"/>
              <a:t>ptimistisch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0,05 €/kWh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10 €/t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0,09 €/kWh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50%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1260 €/t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384018" y="1412776"/>
            <a:ext cx="1284326" cy="258532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 smtClean="0"/>
              <a:t>realistisch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0,1 €/kWh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10 €/t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0,05 €/kWh</a:t>
            </a:r>
          </a:p>
          <a:p>
            <a:pPr>
              <a:lnSpc>
                <a:spcPct val="150000"/>
              </a:lnSpc>
            </a:pPr>
            <a:r>
              <a:rPr lang="de-DE" dirty="0"/>
              <a:t>4</a:t>
            </a:r>
            <a:r>
              <a:rPr lang="de-DE" dirty="0" smtClean="0"/>
              <a:t>0%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1816 €/t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971600" y="4365104"/>
            <a:ext cx="42083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Annahmen: </a:t>
            </a:r>
          </a:p>
          <a:p>
            <a:r>
              <a:rPr lang="de-DE" dirty="0" smtClean="0"/>
              <a:t>10-MW-Anlage</a:t>
            </a:r>
          </a:p>
          <a:p>
            <a:r>
              <a:rPr lang="de-DE" dirty="0" smtClean="0"/>
              <a:t>Fixkosten 118€/kW</a:t>
            </a:r>
          </a:p>
          <a:p>
            <a:r>
              <a:rPr lang="de-DE" dirty="0" smtClean="0"/>
              <a:t>Betriebszeit: 1000 h (optimal, optimistisch)</a:t>
            </a:r>
          </a:p>
          <a:p>
            <a:r>
              <a:rPr lang="de-DE" dirty="0" smtClean="0"/>
              <a:t>Betriebszeit: 2000 h (realistisch)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377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/>
              <a:t>Power-</a:t>
            </a:r>
            <a:r>
              <a:rPr lang="de-DE" sz="2400" b="1" dirty="0" err="1" smtClean="0"/>
              <a:t>to</a:t>
            </a:r>
            <a:r>
              <a:rPr lang="de-DE" sz="2400" b="1" dirty="0" smtClean="0"/>
              <a:t>-Go: Kosten pro Tonne vermiedenes CO</a:t>
            </a:r>
            <a:r>
              <a:rPr lang="de-DE" sz="2400" b="1" baseline="-25000" dirty="0" smtClean="0"/>
              <a:t>2</a:t>
            </a:r>
            <a:endParaRPr lang="de-DE" sz="2400" b="1" baseline="-25000" dirty="0"/>
          </a:p>
        </p:txBody>
      </p:sp>
      <p:sp>
        <p:nvSpPr>
          <p:cNvPr id="2" name="Textfeld 1"/>
          <p:cNvSpPr txBox="1"/>
          <p:nvPr/>
        </p:nvSpPr>
        <p:spPr>
          <a:xfrm>
            <a:off x="827584" y="1835239"/>
            <a:ext cx="2857769" cy="21698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e-DE" dirty="0" smtClean="0"/>
              <a:t>Strompreis</a:t>
            </a:r>
          </a:p>
          <a:p>
            <a:pPr algn="r">
              <a:lnSpc>
                <a:spcPct val="150000"/>
              </a:lnSpc>
            </a:pPr>
            <a:r>
              <a:rPr lang="de-DE" dirty="0" smtClean="0"/>
              <a:t>Einsatzstoffkosten (CO</a:t>
            </a:r>
            <a:r>
              <a:rPr lang="de-DE" baseline="-25000" dirty="0" smtClean="0"/>
              <a:t>2</a:t>
            </a:r>
            <a:r>
              <a:rPr lang="de-DE" dirty="0" smtClean="0"/>
              <a:t>)</a:t>
            </a:r>
          </a:p>
          <a:p>
            <a:pPr algn="r">
              <a:lnSpc>
                <a:spcPct val="150000"/>
              </a:lnSpc>
            </a:pPr>
            <a:r>
              <a:rPr lang="de-DE" dirty="0" smtClean="0"/>
              <a:t>Erdgaspreis</a:t>
            </a:r>
          </a:p>
          <a:p>
            <a:pPr algn="r">
              <a:lnSpc>
                <a:spcPct val="150000"/>
              </a:lnSpc>
            </a:pPr>
            <a:r>
              <a:rPr lang="de-DE" dirty="0" smtClean="0"/>
              <a:t>Wirkungsgrad gesamt</a:t>
            </a:r>
          </a:p>
          <a:p>
            <a:pPr algn="r">
              <a:lnSpc>
                <a:spcPct val="150000"/>
              </a:lnSpc>
            </a:pPr>
            <a:r>
              <a:rPr lang="de-DE" dirty="0" smtClean="0"/>
              <a:t>Kosten für vermiedenes CO</a:t>
            </a:r>
            <a:r>
              <a:rPr lang="de-DE" baseline="-25000" dirty="0" smtClean="0"/>
              <a:t>2</a:t>
            </a:r>
            <a:endParaRPr lang="de-DE" baseline="-25000" dirty="0"/>
          </a:p>
        </p:txBody>
      </p:sp>
      <p:sp>
        <p:nvSpPr>
          <p:cNvPr id="5" name="Textfeld 4"/>
          <p:cNvSpPr txBox="1"/>
          <p:nvPr/>
        </p:nvSpPr>
        <p:spPr>
          <a:xfrm>
            <a:off x="5027719" y="1412776"/>
            <a:ext cx="1320811" cy="258532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/>
              <a:t>o</a:t>
            </a:r>
            <a:r>
              <a:rPr lang="de-DE" dirty="0" smtClean="0"/>
              <a:t>ptimistisch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0,05 €/kWh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10 €/t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0,09 €/kWh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50%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1260 €/t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384018" y="1412776"/>
            <a:ext cx="1284326" cy="258532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 smtClean="0"/>
              <a:t>realistisch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0,1 €/kWh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10 €/t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0,05 €/kWh</a:t>
            </a:r>
          </a:p>
          <a:p>
            <a:pPr>
              <a:lnSpc>
                <a:spcPct val="150000"/>
              </a:lnSpc>
            </a:pPr>
            <a:r>
              <a:rPr lang="de-DE" dirty="0"/>
              <a:t>4</a:t>
            </a:r>
            <a:r>
              <a:rPr lang="de-DE" dirty="0" smtClean="0"/>
              <a:t>0%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1816 €/t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332957" y="4365104"/>
            <a:ext cx="20473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Annahmen P2Go: </a:t>
            </a:r>
          </a:p>
          <a:p>
            <a:r>
              <a:rPr lang="de-DE" dirty="0"/>
              <a:t>5</a:t>
            </a:r>
            <a:r>
              <a:rPr lang="de-DE" dirty="0" smtClean="0"/>
              <a:t>0-MW-Anlage</a:t>
            </a:r>
          </a:p>
          <a:p>
            <a:r>
              <a:rPr lang="de-DE" dirty="0" smtClean="0"/>
              <a:t>Fixkosten 60 €/kW</a:t>
            </a:r>
          </a:p>
          <a:p>
            <a:r>
              <a:rPr lang="de-DE" dirty="0" smtClean="0"/>
              <a:t>Betriebszeit: 8000 h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074472" y="1412776"/>
            <a:ext cx="1297728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3500000" algn="br" rotWithShape="0">
              <a:prstClr val="black">
                <a:alpha val="92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 smtClean="0"/>
              <a:t>P2Go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0,01 €/kWh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10 €/t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0,09 €/kWh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62%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434 €/t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971600" y="4365104"/>
            <a:ext cx="42083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Annahmen: </a:t>
            </a:r>
          </a:p>
          <a:p>
            <a:r>
              <a:rPr lang="de-DE" dirty="0" smtClean="0"/>
              <a:t>10-MW-Anlage</a:t>
            </a:r>
          </a:p>
          <a:p>
            <a:r>
              <a:rPr lang="de-DE" dirty="0" smtClean="0"/>
              <a:t>Fixkosten 118€/kW</a:t>
            </a:r>
          </a:p>
          <a:p>
            <a:r>
              <a:rPr lang="de-DE" dirty="0" smtClean="0"/>
              <a:t>Betriebszeit: 1000 h (optimal, optimistisch)</a:t>
            </a:r>
          </a:p>
          <a:p>
            <a:r>
              <a:rPr lang="de-DE" dirty="0" smtClean="0"/>
              <a:t>Betriebszeit: 2000 h (realistisch)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923928" y="2492896"/>
            <a:ext cx="1193005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i="1" dirty="0" smtClean="0"/>
              <a:t>Höherer Preis für Mobilität?</a:t>
            </a:r>
            <a:endParaRPr lang="de-DE" sz="1600" b="1" i="1" dirty="0"/>
          </a:p>
        </p:txBody>
      </p:sp>
      <p:sp>
        <p:nvSpPr>
          <p:cNvPr id="11" name="Textfeld 10"/>
          <p:cNvSpPr txBox="1"/>
          <p:nvPr/>
        </p:nvSpPr>
        <p:spPr>
          <a:xfrm>
            <a:off x="4211960" y="3212976"/>
            <a:ext cx="6607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b="1" dirty="0" smtClean="0">
                <a:solidFill>
                  <a:srgbClr val="FF0000"/>
                </a:solidFill>
              </a:rPr>
              <a:t>?</a:t>
            </a:r>
            <a:endParaRPr lang="de-DE" sz="8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179996" y="5539879"/>
            <a:ext cx="3208428" cy="769441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Erdgaskosten D für Kunden &lt; 200 GJ Jahresverbrauch: 0,07€/kWh</a:t>
            </a:r>
          </a:p>
          <a:p>
            <a:r>
              <a:rPr lang="de-DE" sz="1200" b="1" dirty="0" smtClean="0"/>
              <a:t> Stat. Bundesamt (2.HJ.2013)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371259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lipse 26"/>
          <p:cNvSpPr/>
          <p:nvPr/>
        </p:nvSpPr>
        <p:spPr>
          <a:xfrm>
            <a:off x="611560" y="1196752"/>
            <a:ext cx="3660007" cy="511256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971600" y="5229200"/>
            <a:ext cx="1196161" cy="36933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dirty="0" smtClean="0"/>
              <a:t>Smart </a:t>
            </a:r>
            <a:r>
              <a:rPr lang="de-DE" dirty="0" err="1" smtClean="0"/>
              <a:t>Grid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/>
              <a:t>Produktionsverbund Chloralkalielektrolyse</a:t>
            </a:r>
            <a:endParaRPr lang="de-DE" sz="2400" b="1" dirty="0"/>
          </a:p>
        </p:txBody>
      </p:sp>
      <p:sp>
        <p:nvSpPr>
          <p:cNvPr id="22" name="Ellipse 21"/>
          <p:cNvSpPr/>
          <p:nvPr/>
        </p:nvSpPr>
        <p:spPr>
          <a:xfrm>
            <a:off x="1835696" y="2515458"/>
            <a:ext cx="3528392" cy="220968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611560" y="1484784"/>
            <a:ext cx="7128792" cy="4176464"/>
          </a:xfrm>
          <a:prstGeom prst="ellipse">
            <a:avLst/>
          </a:prstGeom>
          <a:solidFill>
            <a:srgbClr val="77CBB7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659589" y="5115440"/>
            <a:ext cx="69570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</a:lstStyle>
          <a:p>
            <a:r>
              <a:rPr lang="de-DE" dirty="0"/>
              <a:t>Läger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771800" y="1916832"/>
            <a:ext cx="137351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Elektrolyse 2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6948264" y="4347264"/>
            <a:ext cx="1162241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</a:lstStyle>
          <a:p>
            <a:r>
              <a:rPr lang="de-DE" dirty="0"/>
              <a:t>Kläranlage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967508" y="2360516"/>
            <a:ext cx="143718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</a:lstStyle>
          <a:p>
            <a:r>
              <a:rPr lang="de-DE" dirty="0"/>
              <a:t>Salzhersteller</a:t>
            </a:r>
          </a:p>
        </p:txBody>
      </p:sp>
      <p:cxnSp>
        <p:nvCxnSpPr>
          <p:cNvPr id="24" name="Gerade Verbindung 23"/>
          <p:cNvCxnSpPr/>
          <p:nvPr/>
        </p:nvCxnSpPr>
        <p:spPr>
          <a:xfrm>
            <a:off x="2339752" y="5013176"/>
            <a:ext cx="4032448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feil nach oben und unten 24"/>
          <p:cNvSpPr/>
          <p:nvPr/>
        </p:nvSpPr>
        <p:spPr>
          <a:xfrm>
            <a:off x="3275856" y="2360516"/>
            <a:ext cx="324036" cy="888363"/>
          </a:xfrm>
          <a:prstGeom prst="upDown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4" name="Gruppieren 33"/>
          <p:cNvGrpSpPr/>
          <p:nvPr/>
        </p:nvGrpSpPr>
        <p:grpSpPr>
          <a:xfrm>
            <a:off x="971600" y="2708920"/>
            <a:ext cx="6859765" cy="2060753"/>
            <a:chOff x="971600" y="2708920"/>
            <a:chExt cx="6859765" cy="2060753"/>
          </a:xfrm>
        </p:grpSpPr>
        <p:sp>
          <p:nvSpPr>
            <p:cNvPr id="2" name="Textfeld 1"/>
            <p:cNvSpPr txBox="1"/>
            <p:nvPr/>
          </p:nvSpPr>
          <p:spPr>
            <a:xfrm>
              <a:off x="2856759" y="3429000"/>
              <a:ext cx="1353640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2000" b="1" dirty="0"/>
                <a:t>Elektrolyse</a:t>
              </a:r>
            </a:p>
          </p:txBody>
        </p:sp>
        <p:sp>
          <p:nvSpPr>
            <p:cNvPr id="3" name="Textfeld 2"/>
            <p:cNvSpPr txBox="1"/>
            <p:nvPr/>
          </p:nvSpPr>
          <p:spPr>
            <a:xfrm>
              <a:off x="971600" y="3059668"/>
              <a:ext cx="1379288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de-DE"/>
              </a:defPPr>
            </a:lstStyle>
            <a:p>
              <a:r>
                <a:rPr lang="de-DE" dirty="0" smtClean="0"/>
                <a:t>Solebetriebe</a:t>
              </a:r>
              <a:endParaRPr lang="de-DE" dirty="0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1243490" y="3995772"/>
              <a:ext cx="1096262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de-DE"/>
              </a:defPPr>
            </a:lstStyle>
            <a:p>
              <a:r>
                <a:rPr lang="de-DE" dirty="0"/>
                <a:t>Kraftwerk</a:t>
              </a: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2519936" y="4400341"/>
              <a:ext cx="1690463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de-DE"/>
              </a:defPPr>
            </a:lstStyle>
            <a:p>
              <a:r>
                <a:rPr lang="de-DE" dirty="0"/>
                <a:t>Wasserstoffnetz</a:t>
              </a: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4318247" y="2708920"/>
              <a:ext cx="2364558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de-DE"/>
              </a:defPPr>
            </a:lstStyle>
            <a:p>
              <a:r>
                <a:rPr lang="de-DE" dirty="0" smtClean="0"/>
                <a:t>direkte </a:t>
              </a:r>
              <a:r>
                <a:rPr lang="de-DE" dirty="0"/>
                <a:t>Chlorabnehmer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5292080" y="3419708"/>
              <a:ext cx="2539285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de-DE"/>
              </a:defPPr>
            </a:lstStyle>
            <a:p>
              <a:r>
                <a:rPr lang="de-DE" dirty="0"/>
                <a:t>indirekte Chlorabnehmer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4355292" y="4400341"/>
              <a:ext cx="2392258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de-DE"/>
              </a:defPPr>
            </a:lstStyle>
            <a:p>
              <a:r>
                <a:rPr lang="de-DE" dirty="0" err="1"/>
                <a:t>NaOH</a:t>
              </a:r>
              <a:r>
                <a:rPr lang="de-DE" dirty="0"/>
                <a:t>-, KOH-Abnehmer</a:t>
              </a:r>
            </a:p>
          </p:txBody>
        </p:sp>
        <p:sp>
          <p:nvSpPr>
            <p:cNvPr id="15" name="Pfeil nach rechts 14"/>
            <p:cNvSpPr/>
            <p:nvPr/>
          </p:nvSpPr>
          <p:spPr>
            <a:xfrm rot="19303685">
              <a:off x="4028177" y="3132456"/>
              <a:ext cx="286471" cy="23284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Pfeil nach rechts 16"/>
            <p:cNvSpPr/>
            <p:nvPr/>
          </p:nvSpPr>
          <p:spPr>
            <a:xfrm>
              <a:off x="4427984" y="3502174"/>
              <a:ext cx="720080" cy="184666"/>
            </a:xfrm>
            <a:prstGeom prst="rightArrow">
              <a:avLst/>
            </a:prstGeom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Pfeil nach rechts 17"/>
            <p:cNvSpPr/>
            <p:nvPr/>
          </p:nvSpPr>
          <p:spPr>
            <a:xfrm rot="3208655">
              <a:off x="2537148" y="3268297"/>
              <a:ext cx="251864" cy="19980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Pfeil nach rechts 18"/>
            <p:cNvSpPr/>
            <p:nvPr/>
          </p:nvSpPr>
          <p:spPr>
            <a:xfrm rot="19303685">
              <a:off x="2464557" y="3892409"/>
              <a:ext cx="286471" cy="23655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Pfeil nach unten 19"/>
            <p:cNvSpPr/>
            <p:nvPr/>
          </p:nvSpPr>
          <p:spPr>
            <a:xfrm>
              <a:off x="3365167" y="3933056"/>
              <a:ext cx="168412" cy="3693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Pfeil nach unten 20"/>
            <p:cNvSpPr/>
            <p:nvPr/>
          </p:nvSpPr>
          <p:spPr>
            <a:xfrm rot="18911025">
              <a:off x="4367811" y="3969919"/>
              <a:ext cx="233396" cy="3693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Pfeil nach links und rechts 9"/>
          <p:cNvSpPr/>
          <p:nvPr/>
        </p:nvSpPr>
        <p:spPr>
          <a:xfrm rot="18575486">
            <a:off x="1380687" y="4354480"/>
            <a:ext cx="2016224" cy="371688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reihandform 15"/>
          <p:cNvSpPr/>
          <p:nvPr/>
        </p:nvSpPr>
        <p:spPr>
          <a:xfrm>
            <a:off x="3036498" y="2510287"/>
            <a:ext cx="810883" cy="500332"/>
          </a:xfrm>
          <a:custGeom>
            <a:avLst/>
            <a:gdLst>
              <a:gd name="connsiteX0" fmla="*/ 810883 w 810883"/>
              <a:gd name="connsiteY0" fmla="*/ 0 h 500332"/>
              <a:gd name="connsiteX1" fmla="*/ 724619 w 810883"/>
              <a:gd name="connsiteY1" fmla="*/ 34505 h 500332"/>
              <a:gd name="connsiteX2" fmla="*/ 672860 w 810883"/>
              <a:gd name="connsiteY2" fmla="*/ 69011 h 500332"/>
              <a:gd name="connsiteX3" fmla="*/ 621102 w 810883"/>
              <a:gd name="connsiteY3" fmla="*/ 77638 h 500332"/>
              <a:gd name="connsiteX4" fmla="*/ 586596 w 810883"/>
              <a:gd name="connsiteY4" fmla="*/ 94890 h 500332"/>
              <a:gd name="connsiteX5" fmla="*/ 526211 w 810883"/>
              <a:gd name="connsiteY5" fmla="*/ 112143 h 500332"/>
              <a:gd name="connsiteX6" fmla="*/ 500332 w 810883"/>
              <a:gd name="connsiteY6" fmla="*/ 129396 h 500332"/>
              <a:gd name="connsiteX7" fmla="*/ 474453 w 810883"/>
              <a:gd name="connsiteY7" fmla="*/ 138022 h 500332"/>
              <a:gd name="connsiteX8" fmla="*/ 414068 w 810883"/>
              <a:gd name="connsiteY8" fmla="*/ 198407 h 500332"/>
              <a:gd name="connsiteX9" fmla="*/ 388189 w 810883"/>
              <a:gd name="connsiteY9" fmla="*/ 215660 h 500332"/>
              <a:gd name="connsiteX10" fmla="*/ 336430 w 810883"/>
              <a:gd name="connsiteY10" fmla="*/ 250166 h 500332"/>
              <a:gd name="connsiteX11" fmla="*/ 319177 w 810883"/>
              <a:gd name="connsiteY11" fmla="*/ 276045 h 500332"/>
              <a:gd name="connsiteX12" fmla="*/ 258793 w 810883"/>
              <a:gd name="connsiteY12" fmla="*/ 327804 h 500332"/>
              <a:gd name="connsiteX13" fmla="*/ 241540 w 810883"/>
              <a:gd name="connsiteY13" fmla="*/ 353683 h 500332"/>
              <a:gd name="connsiteX14" fmla="*/ 215660 w 810883"/>
              <a:gd name="connsiteY14" fmla="*/ 362309 h 500332"/>
              <a:gd name="connsiteX15" fmla="*/ 172528 w 810883"/>
              <a:gd name="connsiteY15" fmla="*/ 379562 h 500332"/>
              <a:gd name="connsiteX16" fmla="*/ 120770 w 810883"/>
              <a:gd name="connsiteY16" fmla="*/ 414068 h 500332"/>
              <a:gd name="connsiteX17" fmla="*/ 86264 w 810883"/>
              <a:gd name="connsiteY17" fmla="*/ 439947 h 500332"/>
              <a:gd name="connsiteX18" fmla="*/ 60385 w 810883"/>
              <a:gd name="connsiteY18" fmla="*/ 448573 h 500332"/>
              <a:gd name="connsiteX19" fmla="*/ 34506 w 810883"/>
              <a:gd name="connsiteY19" fmla="*/ 474453 h 500332"/>
              <a:gd name="connsiteX20" fmla="*/ 0 w 810883"/>
              <a:gd name="connsiteY20" fmla="*/ 500332 h 50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10883" h="500332">
                <a:moveTo>
                  <a:pt x="810883" y="0"/>
                </a:moveTo>
                <a:cubicBezTo>
                  <a:pt x="755369" y="11102"/>
                  <a:pt x="775681" y="2011"/>
                  <a:pt x="724619" y="34505"/>
                </a:cubicBezTo>
                <a:cubicBezTo>
                  <a:pt x="707125" y="45637"/>
                  <a:pt x="693313" y="65602"/>
                  <a:pt x="672860" y="69011"/>
                </a:cubicBezTo>
                <a:lnTo>
                  <a:pt x="621102" y="77638"/>
                </a:lnTo>
                <a:cubicBezTo>
                  <a:pt x="609600" y="83389"/>
                  <a:pt x="598416" y="89824"/>
                  <a:pt x="586596" y="94890"/>
                </a:cubicBezTo>
                <a:cubicBezTo>
                  <a:pt x="569263" y="102318"/>
                  <a:pt x="543731" y="107763"/>
                  <a:pt x="526211" y="112143"/>
                </a:cubicBezTo>
                <a:cubicBezTo>
                  <a:pt x="517585" y="117894"/>
                  <a:pt x="509605" y="124759"/>
                  <a:pt x="500332" y="129396"/>
                </a:cubicBezTo>
                <a:cubicBezTo>
                  <a:pt x="492199" y="133462"/>
                  <a:pt x="481553" y="132342"/>
                  <a:pt x="474453" y="138022"/>
                </a:cubicBezTo>
                <a:cubicBezTo>
                  <a:pt x="452225" y="155804"/>
                  <a:pt x="437753" y="182617"/>
                  <a:pt x="414068" y="198407"/>
                </a:cubicBezTo>
                <a:cubicBezTo>
                  <a:pt x="405442" y="204158"/>
                  <a:pt x="396154" y="209023"/>
                  <a:pt x="388189" y="215660"/>
                </a:cubicBezTo>
                <a:cubicBezTo>
                  <a:pt x="345111" y="251559"/>
                  <a:pt x="381911" y="235005"/>
                  <a:pt x="336430" y="250166"/>
                </a:cubicBezTo>
                <a:cubicBezTo>
                  <a:pt x="330679" y="258792"/>
                  <a:pt x="326508" y="268714"/>
                  <a:pt x="319177" y="276045"/>
                </a:cubicBezTo>
                <a:cubicBezTo>
                  <a:pt x="262057" y="333165"/>
                  <a:pt x="305746" y="271459"/>
                  <a:pt x="258793" y="327804"/>
                </a:cubicBezTo>
                <a:cubicBezTo>
                  <a:pt x="252156" y="335769"/>
                  <a:pt x="249636" y="347207"/>
                  <a:pt x="241540" y="353683"/>
                </a:cubicBezTo>
                <a:cubicBezTo>
                  <a:pt x="234439" y="359363"/>
                  <a:pt x="224174" y="359116"/>
                  <a:pt x="215660" y="362309"/>
                </a:cubicBezTo>
                <a:cubicBezTo>
                  <a:pt x="201161" y="367746"/>
                  <a:pt x="186122" y="372147"/>
                  <a:pt x="172528" y="379562"/>
                </a:cubicBezTo>
                <a:cubicBezTo>
                  <a:pt x="154325" y="389491"/>
                  <a:pt x="137358" y="401627"/>
                  <a:pt x="120770" y="414068"/>
                </a:cubicBezTo>
                <a:cubicBezTo>
                  <a:pt x="109268" y="422694"/>
                  <a:pt x="98747" y="432814"/>
                  <a:pt x="86264" y="439947"/>
                </a:cubicBezTo>
                <a:cubicBezTo>
                  <a:pt x="78369" y="444458"/>
                  <a:pt x="69011" y="445698"/>
                  <a:pt x="60385" y="448573"/>
                </a:cubicBezTo>
                <a:cubicBezTo>
                  <a:pt x="51759" y="457200"/>
                  <a:pt x="43878" y="466643"/>
                  <a:pt x="34506" y="474453"/>
                </a:cubicBezTo>
                <a:cubicBezTo>
                  <a:pt x="-24026" y="523230"/>
                  <a:pt x="27439" y="472893"/>
                  <a:pt x="0" y="500332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reihandform 22"/>
          <p:cNvSpPr/>
          <p:nvPr/>
        </p:nvSpPr>
        <p:spPr>
          <a:xfrm>
            <a:off x="3036498" y="2527540"/>
            <a:ext cx="863705" cy="439947"/>
          </a:xfrm>
          <a:custGeom>
            <a:avLst/>
            <a:gdLst>
              <a:gd name="connsiteX0" fmla="*/ 0 w 863705"/>
              <a:gd name="connsiteY0" fmla="*/ 0 h 439947"/>
              <a:gd name="connsiteX1" fmla="*/ 43132 w 863705"/>
              <a:gd name="connsiteY1" fmla="*/ 17252 h 439947"/>
              <a:gd name="connsiteX2" fmla="*/ 69011 w 863705"/>
              <a:gd name="connsiteY2" fmla="*/ 51758 h 439947"/>
              <a:gd name="connsiteX3" fmla="*/ 86264 w 863705"/>
              <a:gd name="connsiteY3" fmla="*/ 77637 h 439947"/>
              <a:gd name="connsiteX4" fmla="*/ 189781 w 863705"/>
              <a:gd name="connsiteY4" fmla="*/ 129396 h 439947"/>
              <a:gd name="connsiteX5" fmla="*/ 224287 w 863705"/>
              <a:gd name="connsiteY5" fmla="*/ 146649 h 439947"/>
              <a:gd name="connsiteX6" fmla="*/ 267419 w 863705"/>
              <a:gd name="connsiteY6" fmla="*/ 163902 h 439947"/>
              <a:gd name="connsiteX7" fmla="*/ 336430 w 863705"/>
              <a:gd name="connsiteY7" fmla="*/ 198407 h 439947"/>
              <a:gd name="connsiteX8" fmla="*/ 388189 w 863705"/>
              <a:gd name="connsiteY8" fmla="*/ 215660 h 439947"/>
              <a:gd name="connsiteX9" fmla="*/ 414068 w 863705"/>
              <a:gd name="connsiteY9" fmla="*/ 232913 h 439947"/>
              <a:gd name="connsiteX10" fmla="*/ 483079 w 863705"/>
              <a:gd name="connsiteY10" fmla="*/ 250166 h 439947"/>
              <a:gd name="connsiteX11" fmla="*/ 543464 w 863705"/>
              <a:gd name="connsiteY11" fmla="*/ 284671 h 439947"/>
              <a:gd name="connsiteX12" fmla="*/ 612476 w 863705"/>
              <a:gd name="connsiteY12" fmla="*/ 319177 h 439947"/>
              <a:gd name="connsiteX13" fmla="*/ 664234 w 863705"/>
              <a:gd name="connsiteY13" fmla="*/ 353683 h 439947"/>
              <a:gd name="connsiteX14" fmla="*/ 690113 w 863705"/>
              <a:gd name="connsiteY14" fmla="*/ 379562 h 439947"/>
              <a:gd name="connsiteX15" fmla="*/ 724619 w 863705"/>
              <a:gd name="connsiteY15" fmla="*/ 388188 h 439947"/>
              <a:gd name="connsiteX16" fmla="*/ 802257 w 863705"/>
              <a:gd name="connsiteY16" fmla="*/ 414068 h 439947"/>
              <a:gd name="connsiteX17" fmla="*/ 862642 w 863705"/>
              <a:gd name="connsiteY17" fmla="*/ 431320 h 439947"/>
              <a:gd name="connsiteX18" fmla="*/ 862642 w 863705"/>
              <a:gd name="connsiteY18" fmla="*/ 439947 h 43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3705" h="439947">
                <a:moveTo>
                  <a:pt x="0" y="0"/>
                </a:moveTo>
                <a:cubicBezTo>
                  <a:pt x="14377" y="5751"/>
                  <a:pt x="30744" y="7961"/>
                  <a:pt x="43132" y="17252"/>
                </a:cubicBezTo>
                <a:cubicBezTo>
                  <a:pt x="54634" y="25878"/>
                  <a:pt x="60654" y="40059"/>
                  <a:pt x="69011" y="51758"/>
                </a:cubicBezTo>
                <a:cubicBezTo>
                  <a:pt x="75037" y="60194"/>
                  <a:pt x="77543" y="72031"/>
                  <a:pt x="86264" y="77637"/>
                </a:cubicBezTo>
                <a:cubicBezTo>
                  <a:pt x="118715" y="98499"/>
                  <a:pt x="155275" y="112143"/>
                  <a:pt x="189781" y="129396"/>
                </a:cubicBezTo>
                <a:cubicBezTo>
                  <a:pt x="201283" y="135147"/>
                  <a:pt x="212347" y="141873"/>
                  <a:pt x="224287" y="146649"/>
                </a:cubicBezTo>
                <a:cubicBezTo>
                  <a:pt x="238664" y="152400"/>
                  <a:pt x="253569" y="156977"/>
                  <a:pt x="267419" y="163902"/>
                </a:cubicBezTo>
                <a:cubicBezTo>
                  <a:pt x="344137" y="202260"/>
                  <a:pt x="226983" y="158608"/>
                  <a:pt x="336430" y="198407"/>
                </a:cubicBezTo>
                <a:cubicBezTo>
                  <a:pt x="353521" y="204622"/>
                  <a:pt x="388189" y="215660"/>
                  <a:pt x="388189" y="215660"/>
                </a:cubicBezTo>
                <a:cubicBezTo>
                  <a:pt x="396815" y="221411"/>
                  <a:pt x="404325" y="229370"/>
                  <a:pt x="414068" y="232913"/>
                </a:cubicBezTo>
                <a:cubicBezTo>
                  <a:pt x="436352" y="241016"/>
                  <a:pt x="483079" y="250166"/>
                  <a:pt x="483079" y="250166"/>
                </a:cubicBezTo>
                <a:cubicBezTo>
                  <a:pt x="537318" y="286323"/>
                  <a:pt x="477782" y="248180"/>
                  <a:pt x="543464" y="284671"/>
                </a:cubicBezTo>
                <a:cubicBezTo>
                  <a:pt x="604578" y="318624"/>
                  <a:pt x="565166" y="303408"/>
                  <a:pt x="612476" y="319177"/>
                </a:cubicBezTo>
                <a:cubicBezTo>
                  <a:pt x="649792" y="375154"/>
                  <a:pt x="604246" y="319404"/>
                  <a:pt x="664234" y="353683"/>
                </a:cubicBezTo>
                <a:cubicBezTo>
                  <a:pt x="674826" y="359736"/>
                  <a:pt x="679521" y="373509"/>
                  <a:pt x="690113" y="379562"/>
                </a:cubicBezTo>
                <a:cubicBezTo>
                  <a:pt x="700407" y="385444"/>
                  <a:pt x="713287" y="384701"/>
                  <a:pt x="724619" y="388188"/>
                </a:cubicBezTo>
                <a:cubicBezTo>
                  <a:pt x="750692" y="396210"/>
                  <a:pt x="775792" y="407452"/>
                  <a:pt x="802257" y="414068"/>
                </a:cubicBezTo>
                <a:cubicBezTo>
                  <a:pt x="806857" y="415218"/>
                  <a:pt x="855218" y="426371"/>
                  <a:pt x="862642" y="431320"/>
                </a:cubicBezTo>
                <a:cubicBezTo>
                  <a:pt x="865035" y="432915"/>
                  <a:pt x="862642" y="437071"/>
                  <a:pt x="862642" y="439947"/>
                </a:cubicBezTo>
              </a:path>
            </a:pathLst>
          </a:cu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543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/>
              <a:t>Was ist tun?  ….und was nicht</a:t>
            </a:r>
            <a:endParaRPr lang="de-DE" sz="24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611560" y="1772816"/>
            <a:ext cx="5920852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i="1" dirty="0" smtClean="0"/>
              <a:t>Elektrolyse: Beispiel für einen flexiblen Stromkunden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i="1" dirty="0" smtClean="0">
                <a:solidFill>
                  <a:srgbClr val="FF0000"/>
                </a:solidFill>
              </a:rPr>
              <a:t>Erdgas als Primärenergieträger für Strom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i="1" dirty="0" smtClean="0"/>
              <a:t>Preissignal in der Stromflaute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i="1" dirty="0" smtClean="0"/>
              <a:t>Verhalten der Verbraucher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i="1" dirty="0" smtClean="0"/>
              <a:t>Methan klimaneutral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i="1" dirty="0" smtClean="0"/>
              <a:t>Elektrolyse: Beispiel für einen flexiblen Stromkunden </a:t>
            </a:r>
            <a:endParaRPr lang="de-DE" sz="2000" i="1" dirty="0"/>
          </a:p>
        </p:txBody>
      </p:sp>
    </p:spTree>
    <p:extLst>
      <p:ext uri="{BB962C8B-B14F-4D97-AF65-F5344CB8AC3E}">
        <p14:creationId xmlns:p14="http://schemas.microsoft.com/office/powerpoint/2010/main" val="339277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971600" y="2492896"/>
            <a:ext cx="7200800" cy="23762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/>
              <a:t>Kostenvergleich Erdgas-GUD und Gasturbine</a:t>
            </a:r>
            <a:endParaRPr lang="de-DE" sz="2400" b="1" dirty="0"/>
          </a:p>
        </p:txBody>
      </p:sp>
      <p:sp>
        <p:nvSpPr>
          <p:cNvPr id="8" name="Rechteck 7"/>
          <p:cNvSpPr/>
          <p:nvPr/>
        </p:nvSpPr>
        <p:spPr>
          <a:xfrm>
            <a:off x="971600" y="2708920"/>
            <a:ext cx="360040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1331640" y="2708920"/>
            <a:ext cx="180020" cy="7200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1475656" y="2708920"/>
            <a:ext cx="1584176" cy="7200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971600" y="3717032"/>
            <a:ext cx="1944216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2915816" y="3717032"/>
            <a:ext cx="792088" cy="7200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3707904" y="3717032"/>
            <a:ext cx="2373300" cy="7200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3491880" y="287270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68 €/</a:t>
            </a:r>
            <a:r>
              <a:rPr lang="de-DE" b="1" dirty="0" err="1" smtClean="0"/>
              <a:t>MWh</a:t>
            </a:r>
            <a:r>
              <a:rPr lang="de-DE" b="1" dirty="0" smtClean="0"/>
              <a:t>*</a:t>
            </a:r>
            <a:endParaRPr lang="de-DE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6372200" y="3892406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175 €/</a:t>
            </a:r>
            <a:r>
              <a:rPr lang="de-DE" b="1" dirty="0" err="1" smtClean="0"/>
              <a:t>MWh</a:t>
            </a:r>
            <a:r>
              <a:rPr lang="de-DE" b="1" dirty="0" smtClean="0"/>
              <a:t>*</a:t>
            </a:r>
            <a:endParaRPr lang="de-DE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1691680" y="2838127"/>
            <a:ext cx="855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CCGT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641850" y="3846239"/>
            <a:ext cx="900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O</a:t>
            </a:r>
            <a:r>
              <a:rPr lang="de-DE" sz="2400" b="1" dirty="0" smtClean="0"/>
              <a:t>CGT</a:t>
            </a:r>
            <a:endParaRPr lang="de-DE" sz="2400" b="1" dirty="0"/>
          </a:p>
        </p:txBody>
      </p:sp>
      <p:sp>
        <p:nvSpPr>
          <p:cNvPr id="21" name="Rechteck 20"/>
          <p:cNvSpPr/>
          <p:nvPr/>
        </p:nvSpPr>
        <p:spPr>
          <a:xfrm>
            <a:off x="971600" y="5013176"/>
            <a:ext cx="720080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971600" y="5445224"/>
            <a:ext cx="720080" cy="2160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971600" y="5877272"/>
            <a:ext cx="720080" cy="2160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1835696" y="4962654"/>
            <a:ext cx="1731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Investitionskosten</a:t>
            </a:r>
            <a:endParaRPr lang="de-DE" sz="16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1835696" y="5394702"/>
            <a:ext cx="1452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Betriebskosten</a:t>
            </a:r>
            <a:endParaRPr lang="de-DE" sz="1600" b="1" dirty="0"/>
          </a:p>
        </p:txBody>
      </p:sp>
      <p:sp>
        <p:nvSpPr>
          <p:cNvPr id="26" name="Textfeld 25"/>
          <p:cNvSpPr txBox="1"/>
          <p:nvPr/>
        </p:nvSpPr>
        <p:spPr>
          <a:xfrm>
            <a:off x="1763688" y="5826750"/>
            <a:ext cx="1648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B</a:t>
            </a:r>
            <a:r>
              <a:rPr lang="de-DE" sz="1600" b="1" dirty="0" smtClean="0"/>
              <a:t>rennstoffkosten</a:t>
            </a:r>
            <a:endParaRPr lang="de-DE" sz="1600" b="1" dirty="0"/>
          </a:p>
        </p:txBody>
      </p:sp>
      <p:sp>
        <p:nvSpPr>
          <p:cNvPr id="27" name="Textfeld 26"/>
          <p:cNvSpPr txBox="1"/>
          <p:nvPr/>
        </p:nvSpPr>
        <p:spPr>
          <a:xfrm>
            <a:off x="971600" y="4571255"/>
            <a:ext cx="6048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Nach: DECC: </a:t>
            </a:r>
            <a:r>
              <a:rPr lang="de-DE" sz="1400" b="1" dirty="0" err="1" smtClean="0"/>
              <a:t>Electricity</a:t>
            </a:r>
            <a:r>
              <a:rPr lang="de-DE" sz="1400" b="1" dirty="0" smtClean="0"/>
              <a:t> Generation </a:t>
            </a:r>
            <a:r>
              <a:rPr lang="de-DE" sz="1400" b="1" dirty="0" err="1" smtClean="0"/>
              <a:t>Costs</a:t>
            </a:r>
            <a:r>
              <a:rPr lang="de-DE" sz="1400" b="1" dirty="0" smtClean="0"/>
              <a:t>, </a:t>
            </a:r>
            <a:r>
              <a:rPr lang="de-DE" sz="1400" b="1" dirty="0" err="1" smtClean="0"/>
              <a:t>July</a:t>
            </a:r>
            <a:r>
              <a:rPr lang="de-DE" sz="1400" b="1" dirty="0" smtClean="0"/>
              <a:t> 2013; CCGT: </a:t>
            </a:r>
            <a:r>
              <a:rPr lang="de-DE" sz="1400" b="1" dirty="0" err="1" smtClean="0"/>
              <a:t>baseload</a:t>
            </a:r>
            <a:r>
              <a:rPr lang="de-DE" sz="1400" b="1" dirty="0" smtClean="0"/>
              <a:t>; OCGT 7%</a:t>
            </a:r>
            <a:endParaRPr lang="de-DE" sz="1400" b="1" dirty="0"/>
          </a:p>
        </p:txBody>
      </p:sp>
      <p:sp>
        <p:nvSpPr>
          <p:cNvPr id="28" name="Textfeld 27"/>
          <p:cNvSpPr txBox="1"/>
          <p:nvPr/>
        </p:nvSpPr>
        <p:spPr>
          <a:xfrm>
            <a:off x="3557956" y="3347119"/>
            <a:ext cx="1663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*ohne </a:t>
            </a:r>
            <a:r>
              <a:rPr lang="de-DE" sz="1400" b="1" dirty="0" err="1" smtClean="0"/>
              <a:t>Carbon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Costs</a:t>
            </a:r>
            <a:endParaRPr lang="de-DE" sz="1400" b="1" dirty="0"/>
          </a:p>
        </p:txBody>
      </p:sp>
      <p:sp>
        <p:nvSpPr>
          <p:cNvPr id="29" name="Textfeld 28"/>
          <p:cNvSpPr txBox="1"/>
          <p:nvPr/>
        </p:nvSpPr>
        <p:spPr>
          <a:xfrm>
            <a:off x="956694" y="1556792"/>
            <a:ext cx="7215706" cy="8617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Agentur für </a:t>
            </a:r>
            <a:r>
              <a:rPr lang="de-DE" b="1" dirty="0"/>
              <a:t>E</a:t>
            </a:r>
            <a:r>
              <a:rPr lang="de-DE" b="1" dirty="0" smtClean="0"/>
              <a:t>rneuerbare Energien, Spezifische Investitionskosten:</a:t>
            </a:r>
          </a:p>
          <a:p>
            <a:r>
              <a:rPr lang="de-DE" b="1" dirty="0" smtClean="0"/>
              <a:t>Erdgas </a:t>
            </a:r>
            <a:r>
              <a:rPr lang="de-DE" b="1" dirty="0" err="1" smtClean="0"/>
              <a:t>GuD</a:t>
            </a:r>
            <a:r>
              <a:rPr lang="de-DE" b="1" dirty="0" smtClean="0"/>
              <a:t>: 700-1000 €/kWh; Gasturbine: 400 €/kWh</a:t>
            </a:r>
          </a:p>
          <a:p>
            <a:r>
              <a:rPr lang="de-DE" sz="1400" b="1" dirty="0" smtClean="0"/>
              <a:t>Studienvergleich: </a:t>
            </a:r>
            <a:r>
              <a:rPr lang="de-DE" sz="1400" b="1" dirty="0"/>
              <a:t>E</a:t>
            </a:r>
            <a:r>
              <a:rPr lang="de-DE" sz="1400" b="1" dirty="0" smtClean="0"/>
              <a:t>ntwicklung der Investitionskosten neuer Kraftwerke, Nov. 2012</a:t>
            </a:r>
            <a:endParaRPr lang="de-DE" sz="14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4716017" y="5049889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Erdgaspreis UK 2012/13: 30 €/</a:t>
            </a:r>
            <a:r>
              <a:rPr lang="de-DE" sz="1600" b="1" dirty="0" err="1" smtClean="0"/>
              <a:t>MWh</a:t>
            </a:r>
            <a:endParaRPr lang="de-DE" sz="1600" b="1" dirty="0" smtClean="0"/>
          </a:p>
          <a:p>
            <a:r>
              <a:rPr lang="de-DE" sz="1200" dirty="0" smtClean="0"/>
              <a:t>Stat. Bundesamt: Preise – Daten zur Energiepreisentwicklung 2013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10127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FDEADA"/>
          </a:solidFill>
        </p:spPr>
        <p:txBody>
          <a:bodyPr>
            <a:normAutofit/>
          </a:bodyPr>
          <a:lstStyle/>
          <a:p>
            <a:pPr algn="l"/>
            <a:r>
              <a:rPr lang="de-DE" sz="2400" b="1" dirty="0" smtClean="0"/>
              <a:t>Klimakiller OCGT?</a:t>
            </a:r>
            <a:endParaRPr lang="de-DE" sz="24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971600" y="1556792"/>
            <a:ext cx="384227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CCGT: &lt; 400 kg CO</a:t>
            </a:r>
            <a:r>
              <a:rPr lang="de-DE" sz="1100" b="1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MWh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&gt;49% WG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OCGT:   500 kg CO</a:t>
            </a:r>
            <a:r>
              <a:rPr lang="de-DE" sz="1100" b="1" dirty="0" smtClean="0">
                <a:sym typeface="Wingdings" panose="05000000000000000000" pitchFamily="2" charset="2"/>
              </a:rPr>
              <a:t>2</a:t>
            </a:r>
            <a:r>
              <a:rPr lang="de-DE" dirty="0" smtClean="0">
                <a:sym typeface="Wingdings" panose="05000000000000000000" pitchFamily="2" charset="2"/>
              </a:rPr>
              <a:t>/</a:t>
            </a:r>
            <a:r>
              <a:rPr lang="de-DE" dirty="0" err="1" smtClean="0">
                <a:sym typeface="Wingdings" panose="05000000000000000000" pitchFamily="2" charset="2"/>
              </a:rPr>
              <a:t>MWh</a:t>
            </a:r>
            <a:r>
              <a:rPr lang="de-DE" dirty="0" smtClean="0">
                <a:sym typeface="Wingdings" panose="05000000000000000000" pitchFamily="2" charset="2"/>
              </a:rPr>
              <a:t>     39% WG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10 </a:t>
            </a:r>
            <a:r>
              <a:rPr lang="de-DE" dirty="0" err="1" smtClean="0">
                <a:sym typeface="Wingdings" panose="05000000000000000000" pitchFamily="2" charset="2"/>
              </a:rPr>
              <a:t>TWh</a:t>
            </a:r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OCGT: 	5 </a:t>
            </a:r>
            <a:r>
              <a:rPr lang="de-DE" dirty="0" err="1" smtClean="0">
                <a:sym typeface="Wingdings" panose="05000000000000000000" pitchFamily="2" charset="2"/>
              </a:rPr>
              <a:t>Mio</a:t>
            </a:r>
            <a:r>
              <a:rPr lang="de-DE" dirty="0" smtClean="0">
                <a:sym typeface="Wingdings" panose="05000000000000000000" pitchFamily="2" charset="2"/>
              </a:rPr>
              <a:t> t CO</a:t>
            </a:r>
            <a:r>
              <a:rPr lang="de-DE" baseline="-25000" dirty="0" smtClean="0">
                <a:sym typeface="Wingdings" panose="05000000000000000000" pitchFamily="2" charset="2"/>
              </a:rPr>
              <a:t>2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Erdgasbedarf: 26 </a:t>
            </a:r>
            <a:r>
              <a:rPr lang="de-DE" dirty="0" err="1" smtClean="0">
                <a:sym typeface="Wingdings" panose="05000000000000000000" pitchFamily="2" charset="2"/>
              </a:rPr>
              <a:t>TWh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860032" y="2924944"/>
            <a:ext cx="2875082" cy="9233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Erdgasspeicher Deutschland </a:t>
            </a:r>
          </a:p>
          <a:p>
            <a:r>
              <a:rPr lang="de-DE" dirty="0" smtClean="0"/>
              <a:t>heute: 230 </a:t>
            </a:r>
            <a:r>
              <a:rPr lang="de-DE" dirty="0" err="1" smtClean="0"/>
              <a:t>TWh</a:t>
            </a:r>
            <a:endParaRPr lang="de-DE" dirty="0" smtClean="0"/>
          </a:p>
          <a:p>
            <a:r>
              <a:rPr lang="de-DE" dirty="0"/>
              <a:t>g</a:t>
            </a:r>
            <a:r>
              <a:rPr lang="de-DE" dirty="0" smtClean="0"/>
              <a:t>eplant: 150 </a:t>
            </a:r>
            <a:r>
              <a:rPr lang="de-DE" dirty="0" err="1" smtClean="0"/>
              <a:t>TWh</a:t>
            </a:r>
            <a:r>
              <a:rPr lang="de-DE" dirty="0" smtClean="0"/>
              <a:t> zusätzlich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860032" y="1556792"/>
            <a:ext cx="3600400" cy="1308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u="sng" dirty="0" smtClean="0"/>
              <a:t>Klimaziel der Bundesrepublik</a:t>
            </a:r>
          </a:p>
          <a:p>
            <a:r>
              <a:rPr lang="de-DE" sz="1600" dirty="0" smtClean="0"/>
              <a:t>2050: energiebezogene CO</a:t>
            </a:r>
            <a:r>
              <a:rPr lang="de-DE" sz="1050" b="1" dirty="0" smtClean="0"/>
              <a:t>2</a:t>
            </a:r>
            <a:r>
              <a:rPr lang="de-DE" sz="1600" dirty="0" smtClean="0"/>
              <a:t>-Emissionen um 80-95% reduziert</a:t>
            </a:r>
            <a:r>
              <a:rPr lang="de-DE" sz="1600" baseline="30000" dirty="0" smtClean="0"/>
              <a:t>1)</a:t>
            </a:r>
          </a:p>
          <a:p>
            <a:endParaRPr lang="de-DE" sz="1100" b="1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2050   ~ 125 </a:t>
            </a:r>
            <a:r>
              <a:rPr lang="de-DE" dirty="0" err="1" smtClean="0">
                <a:sym typeface="Wingdings" panose="05000000000000000000" pitchFamily="2" charset="2"/>
              </a:rPr>
              <a:t>Mio</a:t>
            </a:r>
            <a:r>
              <a:rPr lang="de-DE" dirty="0" smtClean="0">
                <a:sym typeface="Wingdings" panose="05000000000000000000" pitchFamily="2" charset="2"/>
              </a:rPr>
              <a:t> t CO</a:t>
            </a:r>
            <a:r>
              <a:rPr lang="de-DE" sz="1100" b="1" dirty="0" smtClean="0">
                <a:sym typeface="Wingdings" panose="05000000000000000000" pitchFamily="2" charset="2"/>
              </a:rPr>
              <a:t>2eq</a:t>
            </a:r>
            <a:r>
              <a:rPr lang="de-DE" baseline="30000" dirty="0" smtClean="0">
                <a:sym typeface="Wingdings" panose="05000000000000000000" pitchFamily="2" charset="2"/>
              </a:rPr>
              <a:t>2)</a:t>
            </a:r>
            <a:endParaRPr lang="de-DE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471565" y="4077072"/>
            <a:ext cx="5681684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z="2000" b="1" i="1" dirty="0" smtClean="0"/>
              <a:t>OCGT: Stromerzeugung in zwei Wochen Stromflaute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de-DE" sz="2000" b="1" i="1" dirty="0" smtClean="0">
                <a:sym typeface="Wingdings" panose="05000000000000000000" pitchFamily="2" charset="2"/>
              </a:rPr>
              <a:t>Belastet das Klimabudget um ca. 4%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de-DE" sz="2000" b="1" i="1" dirty="0" smtClean="0">
                <a:sym typeface="Wingdings" panose="05000000000000000000" pitchFamily="2" charset="2"/>
              </a:rPr>
              <a:t>Benötigt ein Speichervolumen von &lt; 10%</a:t>
            </a:r>
            <a:endParaRPr lang="de-DE" sz="2000" b="1" i="1" dirty="0"/>
          </a:p>
        </p:txBody>
      </p:sp>
      <p:sp>
        <p:nvSpPr>
          <p:cNvPr id="7" name="Textfeld 6"/>
          <p:cNvSpPr txBox="1"/>
          <p:nvPr/>
        </p:nvSpPr>
        <p:spPr>
          <a:xfrm>
            <a:off x="5868144" y="5864290"/>
            <a:ext cx="30366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1) UBA: 	1990: 1251 </a:t>
            </a:r>
            <a:r>
              <a:rPr lang="de-DE" sz="1400" b="1" dirty="0" err="1" smtClean="0"/>
              <a:t>Mio</a:t>
            </a:r>
            <a:r>
              <a:rPr lang="de-DE" sz="1400" b="1" dirty="0" smtClean="0"/>
              <a:t> t CO</a:t>
            </a:r>
            <a:r>
              <a:rPr lang="de-DE" sz="1400" b="1" baseline="-25000" dirty="0" smtClean="0"/>
              <a:t>2eq</a:t>
            </a:r>
          </a:p>
          <a:p>
            <a:r>
              <a:rPr lang="de-DE" sz="1400" b="1" dirty="0" smtClean="0"/>
              <a:t>	2020: 750 </a:t>
            </a:r>
            <a:r>
              <a:rPr lang="de-DE" sz="1400" b="1" dirty="0" err="1"/>
              <a:t>Mio</a:t>
            </a:r>
            <a:r>
              <a:rPr lang="de-DE" sz="1400" b="1" dirty="0"/>
              <a:t> t CO</a:t>
            </a:r>
            <a:r>
              <a:rPr lang="de-DE" sz="1400" b="1" baseline="-25000" dirty="0"/>
              <a:t>2eq</a:t>
            </a:r>
            <a:endParaRPr lang="de-DE" sz="1400" b="1" dirty="0" smtClean="0"/>
          </a:p>
          <a:p>
            <a:r>
              <a:rPr lang="de-DE" sz="1400" b="1" dirty="0"/>
              <a:t>	</a:t>
            </a:r>
            <a:r>
              <a:rPr lang="de-DE" sz="1400" b="1" dirty="0" smtClean="0"/>
              <a:t>2050: 63 - 250</a:t>
            </a:r>
            <a:r>
              <a:rPr lang="de-DE" sz="1400" b="1" dirty="0"/>
              <a:t> </a:t>
            </a:r>
            <a:r>
              <a:rPr lang="de-DE" sz="1400" b="1" dirty="0" err="1"/>
              <a:t>Mio</a:t>
            </a:r>
            <a:r>
              <a:rPr lang="de-DE" sz="1400" b="1" dirty="0"/>
              <a:t> t </a:t>
            </a:r>
            <a:r>
              <a:rPr lang="de-DE" sz="1400" b="1" dirty="0" smtClean="0"/>
              <a:t>CO</a:t>
            </a:r>
            <a:r>
              <a:rPr lang="de-DE" sz="1400" b="1" baseline="-25000" dirty="0" smtClean="0"/>
              <a:t>2eq</a:t>
            </a:r>
          </a:p>
          <a:p>
            <a:r>
              <a:rPr lang="de-DE" sz="1400" b="1" dirty="0" smtClean="0"/>
              <a:t>2) bei 90% THG-Reduktion</a:t>
            </a:r>
            <a:endParaRPr lang="de-DE" sz="14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971600" y="5571902"/>
            <a:ext cx="3946080" cy="769441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Erdgasaufkommen D 2012: 1102 </a:t>
            </a:r>
            <a:r>
              <a:rPr lang="de-DE" sz="1600" b="1" dirty="0" err="1" smtClean="0"/>
              <a:t>TWh</a:t>
            </a:r>
            <a:endParaRPr lang="de-DE" sz="1600" b="1" dirty="0" smtClean="0"/>
          </a:p>
          <a:p>
            <a:r>
              <a:rPr lang="de-DE" sz="1600" b="1" dirty="0"/>
              <a:t>d</a:t>
            </a:r>
            <a:r>
              <a:rPr lang="de-DE" sz="1600" b="1" dirty="0" smtClean="0"/>
              <a:t>avon 11% aus deutscher Förderung</a:t>
            </a:r>
          </a:p>
          <a:p>
            <a:r>
              <a:rPr lang="de-DE" sz="1200" dirty="0" smtClean="0"/>
              <a:t>AGEB: Energieverbrauch in Deutschland im Jahr 2012, S. 16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79363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467544" y="1124744"/>
            <a:ext cx="8136904" cy="39801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/>
              <a:t>2050: Versorgung mit Strom </a:t>
            </a:r>
            <a:r>
              <a:rPr lang="de-DE" sz="2400" b="1" dirty="0" smtClean="0">
                <a:solidFill>
                  <a:schemeClr val="bg1">
                    <a:lumMod val="65000"/>
                  </a:schemeClr>
                </a:solidFill>
              </a:rPr>
              <a:t>und Wärme</a:t>
            </a:r>
            <a:r>
              <a:rPr lang="de-DE" sz="2400" b="1" baseline="30000" dirty="0" smtClean="0"/>
              <a:t>1)</a:t>
            </a:r>
            <a:endParaRPr lang="de-DE" sz="2400" b="1" baseline="30000" dirty="0"/>
          </a:p>
        </p:txBody>
      </p:sp>
      <p:sp>
        <p:nvSpPr>
          <p:cNvPr id="2" name="Textfeld 1"/>
          <p:cNvSpPr txBox="1"/>
          <p:nvPr/>
        </p:nvSpPr>
        <p:spPr>
          <a:xfrm>
            <a:off x="611560" y="6165304"/>
            <a:ext cx="3832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1) H.-M. Henning, A. </a:t>
            </a:r>
            <a:r>
              <a:rPr lang="de-DE" sz="1400" b="1" dirty="0" err="1" smtClean="0"/>
              <a:t>Palzer</a:t>
            </a:r>
            <a:r>
              <a:rPr lang="de-DE" sz="1400" b="1" dirty="0" smtClean="0"/>
              <a:t>, BWK 65(2013), 26-30</a:t>
            </a:r>
            <a:endParaRPr lang="de-DE" sz="14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539552" y="1288505"/>
            <a:ext cx="1951175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FEE: 	569 </a:t>
            </a:r>
            <a:r>
              <a:rPr lang="de-DE" dirty="0" err="1" smtClean="0"/>
              <a:t>TWh</a:t>
            </a:r>
            <a:endParaRPr lang="de-DE" dirty="0" smtClean="0"/>
          </a:p>
          <a:p>
            <a:r>
              <a:rPr lang="de-DE" dirty="0" smtClean="0"/>
              <a:t>Wasser: 	  21 </a:t>
            </a:r>
            <a:r>
              <a:rPr lang="de-DE" dirty="0" err="1" smtClean="0"/>
              <a:t>TWh</a:t>
            </a:r>
            <a:endParaRPr lang="de-DE" dirty="0" smtClean="0"/>
          </a:p>
          <a:p>
            <a:r>
              <a:rPr lang="de-DE" dirty="0" smtClean="0"/>
              <a:t>Kohle: 	  39 </a:t>
            </a:r>
            <a:r>
              <a:rPr lang="de-DE" dirty="0" err="1" smtClean="0"/>
              <a:t>TWh</a:t>
            </a:r>
            <a:endParaRPr lang="de-DE" dirty="0" smtClean="0"/>
          </a:p>
          <a:p>
            <a:r>
              <a:rPr lang="de-DE" dirty="0" smtClean="0"/>
              <a:t>„CH</a:t>
            </a:r>
            <a:r>
              <a:rPr lang="de-DE" baseline="-25000" dirty="0" smtClean="0"/>
              <a:t>4</a:t>
            </a:r>
            <a:r>
              <a:rPr lang="de-DE" dirty="0" smtClean="0"/>
              <a:t>“: 	121 </a:t>
            </a:r>
            <a:r>
              <a:rPr lang="de-DE" dirty="0" err="1" smtClean="0"/>
              <a:t>TWh</a:t>
            </a:r>
            <a:endParaRPr lang="de-DE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2848526" y="1711261"/>
            <a:ext cx="2443554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Strom gesamt: 750 </a:t>
            </a:r>
            <a:r>
              <a:rPr lang="de-DE" dirty="0" err="1" smtClean="0"/>
              <a:t>TWh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581098" y="2273269"/>
            <a:ext cx="1755609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f</a:t>
            </a:r>
            <a:r>
              <a:rPr lang="de-DE" dirty="0" smtClean="0">
                <a:sym typeface="Wingdings" panose="05000000000000000000" pitchFamily="2" charset="2"/>
              </a:rPr>
              <a:t>ür P2G: 65 TWH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580116" y="1238563"/>
            <a:ext cx="2328971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Strombedarf: 500 </a:t>
            </a:r>
            <a:r>
              <a:rPr lang="de-DE" dirty="0" err="1" smtClean="0"/>
              <a:t>TWh</a:t>
            </a:r>
            <a:endParaRPr lang="de-DE" dirty="0" smtClean="0"/>
          </a:p>
          <a:p>
            <a:r>
              <a:rPr lang="de-DE" sz="1200" dirty="0" smtClean="0"/>
              <a:t>(ohne Strom für Wärme)</a:t>
            </a:r>
            <a:endParaRPr lang="de-DE" sz="1200" dirty="0"/>
          </a:p>
        </p:txBody>
      </p:sp>
      <p:sp>
        <p:nvSpPr>
          <p:cNvPr id="9" name="Textfeld 8"/>
          <p:cNvSpPr txBox="1"/>
          <p:nvPr/>
        </p:nvSpPr>
        <p:spPr>
          <a:xfrm>
            <a:off x="5580112" y="1842503"/>
            <a:ext cx="2774606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Strom für Wärme: 150 </a:t>
            </a:r>
            <a:r>
              <a:rPr lang="de-DE" dirty="0" err="1" smtClean="0"/>
              <a:t>TWh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683568" y="2728665"/>
            <a:ext cx="2113079" cy="184665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b="1" u="sng" dirty="0" smtClean="0"/>
              <a:t>Primärenergieträger</a:t>
            </a:r>
          </a:p>
          <a:p>
            <a:r>
              <a:rPr lang="de-DE" dirty="0" smtClean="0"/>
              <a:t>Kohle: 101 THW</a:t>
            </a:r>
          </a:p>
          <a:p>
            <a:r>
              <a:rPr lang="de-DE" dirty="0" smtClean="0"/>
              <a:t>„CH</a:t>
            </a:r>
            <a:r>
              <a:rPr lang="de-DE" baseline="-25000" dirty="0" smtClean="0"/>
              <a:t>4</a:t>
            </a:r>
            <a:r>
              <a:rPr lang="de-DE" dirty="0" smtClean="0"/>
              <a:t>“: 239 </a:t>
            </a:r>
            <a:r>
              <a:rPr lang="de-DE" dirty="0" err="1" smtClean="0"/>
              <a:t>TWh</a:t>
            </a:r>
            <a:endParaRPr lang="de-DE" dirty="0" smtClean="0"/>
          </a:p>
          <a:p>
            <a:r>
              <a:rPr lang="de-DE" sz="1400" b="1" dirty="0" smtClean="0"/>
              <a:t>…davon:</a:t>
            </a:r>
          </a:p>
          <a:p>
            <a:r>
              <a:rPr lang="de-DE" sz="1400" b="1" dirty="0" smtClean="0"/>
              <a:t>- Erdgas    (150 </a:t>
            </a:r>
            <a:r>
              <a:rPr lang="de-DE" sz="1400" b="1" dirty="0" err="1" smtClean="0"/>
              <a:t>TWh</a:t>
            </a:r>
            <a:r>
              <a:rPr lang="de-DE" sz="1400" b="1" dirty="0" smtClean="0"/>
              <a:t>)</a:t>
            </a:r>
          </a:p>
          <a:p>
            <a:r>
              <a:rPr lang="de-DE" sz="1400" b="1" dirty="0" smtClean="0"/>
              <a:t>- Biomasse (50 </a:t>
            </a:r>
            <a:r>
              <a:rPr lang="de-DE" sz="1400" b="1" dirty="0" err="1" smtClean="0"/>
              <a:t>TWh</a:t>
            </a:r>
            <a:r>
              <a:rPr lang="de-DE" sz="1400" b="1" dirty="0" smtClean="0"/>
              <a:t>)</a:t>
            </a:r>
          </a:p>
          <a:p>
            <a:r>
              <a:rPr lang="de-DE" sz="1400" b="1" dirty="0" smtClean="0"/>
              <a:t>- P2G-CH</a:t>
            </a:r>
            <a:r>
              <a:rPr lang="de-DE" sz="1400" b="1" baseline="-25000" dirty="0" smtClean="0"/>
              <a:t>4</a:t>
            </a:r>
            <a:r>
              <a:rPr lang="de-DE" sz="1400" b="1" dirty="0" smtClean="0"/>
              <a:t>   (39 </a:t>
            </a:r>
            <a:r>
              <a:rPr lang="de-DE" sz="1400" b="1" dirty="0" err="1" smtClean="0"/>
              <a:t>TWh</a:t>
            </a:r>
            <a:r>
              <a:rPr lang="de-DE" sz="1400" b="1" dirty="0" smtClean="0"/>
              <a:t>)</a:t>
            </a:r>
            <a:endParaRPr lang="de-DE" sz="14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2699792" y="3068960"/>
            <a:ext cx="1167179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b="1" i="1" dirty="0" smtClean="0"/>
              <a:t>34 Mio. t CO</a:t>
            </a:r>
            <a:r>
              <a:rPr lang="de-DE" sz="1400" b="1" i="1" baseline="-25000" dirty="0" smtClean="0"/>
              <a:t>2</a:t>
            </a:r>
            <a:endParaRPr lang="de-DE" sz="1400" b="1" i="1" baseline="-25000" dirty="0"/>
          </a:p>
        </p:txBody>
      </p:sp>
      <p:sp>
        <p:nvSpPr>
          <p:cNvPr id="13" name="Textfeld 12"/>
          <p:cNvSpPr txBox="1"/>
          <p:nvPr/>
        </p:nvSpPr>
        <p:spPr>
          <a:xfrm>
            <a:off x="2699792" y="3736777"/>
            <a:ext cx="1167179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b="1" i="1" dirty="0" smtClean="0"/>
              <a:t>30 Mio. t CO</a:t>
            </a:r>
            <a:r>
              <a:rPr lang="de-DE" sz="1400" b="1" i="1" baseline="-25000" dirty="0" smtClean="0"/>
              <a:t>2</a:t>
            </a:r>
            <a:endParaRPr lang="de-DE" sz="1400" b="1" i="1" baseline="-25000" dirty="0"/>
          </a:p>
        </p:txBody>
      </p:sp>
      <p:sp>
        <p:nvSpPr>
          <p:cNvPr id="14" name="Textfeld 13"/>
          <p:cNvSpPr txBox="1"/>
          <p:nvPr/>
        </p:nvSpPr>
        <p:spPr>
          <a:xfrm>
            <a:off x="683568" y="4744889"/>
            <a:ext cx="2951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/>
              <a:t>FEE: PV, Wind </a:t>
            </a:r>
            <a:r>
              <a:rPr lang="de-DE" sz="1400" i="1" dirty="0" err="1" smtClean="0"/>
              <a:t>onshore</a:t>
            </a:r>
            <a:r>
              <a:rPr lang="de-DE" sz="1400" i="1" dirty="0" smtClean="0"/>
              <a:t>, Wind offshore</a:t>
            </a:r>
            <a:endParaRPr lang="de-DE" sz="1400" i="1" dirty="0"/>
          </a:p>
        </p:txBody>
      </p:sp>
      <p:sp>
        <p:nvSpPr>
          <p:cNvPr id="18" name="Geschweifte Klammer rechts 17"/>
          <p:cNvSpPr/>
          <p:nvPr/>
        </p:nvSpPr>
        <p:spPr>
          <a:xfrm>
            <a:off x="2562735" y="1343211"/>
            <a:ext cx="233912" cy="109742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rechts 18"/>
          <p:cNvSpPr/>
          <p:nvPr/>
        </p:nvSpPr>
        <p:spPr>
          <a:xfrm>
            <a:off x="5364088" y="1360513"/>
            <a:ext cx="14401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rechts 19"/>
          <p:cNvSpPr/>
          <p:nvPr/>
        </p:nvSpPr>
        <p:spPr>
          <a:xfrm>
            <a:off x="5364088" y="1864569"/>
            <a:ext cx="14401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 nach rechts 20"/>
          <p:cNvSpPr/>
          <p:nvPr/>
        </p:nvSpPr>
        <p:spPr>
          <a:xfrm>
            <a:off x="5364088" y="2296617"/>
            <a:ext cx="14401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611560" y="5445224"/>
            <a:ext cx="4748929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b="1" i="1" dirty="0" smtClean="0"/>
              <a:t>64 Mio. t CO</a:t>
            </a:r>
            <a:r>
              <a:rPr lang="de-DE" b="1" i="1" baseline="-25000" dirty="0" smtClean="0"/>
              <a:t>2</a:t>
            </a:r>
            <a:r>
              <a:rPr lang="de-DE" b="1" i="1" dirty="0" smtClean="0"/>
              <a:t>: 5% der THG-Emissionen von 1990</a:t>
            </a:r>
            <a:endParaRPr lang="de-DE" b="1" i="1" dirty="0"/>
          </a:p>
        </p:txBody>
      </p:sp>
      <p:grpSp>
        <p:nvGrpSpPr>
          <p:cNvPr id="29" name="Gruppieren 28"/>
          <p:cNvGrpSpPr/>
          <p:nvPr/>
        </p:nvGrpSpPr>
        <p:grpSpPr>
          <a:xfrm>
            <a:off x="5652120" y="2708920"/>
            <a:ext cx="1713097" cy="2051651"/>
            <a:chOff x="6084168" y="3501008"/>
            <a:chExt cx="1713097" cy="2051651"/>
          </a:xfrm>
        </p:grpSpPr>
        <p:sp>
          <p:nvSpPr>
            <p:cNvPr id="27" name="Rechteck 26"/>
            <p:cNvSpPr/>
            <p:nvPr/>
          </p:nvSpPr>
          <p:spPr>
            <a:xfrm>
              <a:off x="6084168" y="3501008"/>
              <a:ext cx="1713097" cy="201622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6156175" y="3736777"/>
              <a:ext cx="1641090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b="1" dirty="0" smtClean="0"/>
                <a:t>Elektrolyse: </a:t>
              </a:r>
            </a:p>
            <a:p>
              <a:pPr algn="ctr"/>
              <a:endParaRPr lang="de-DE" sz="1600" b="1" dirty="0"/>
            </a:p>
            <a:p>
              <a:pPr algn="ctr"/>
              <a:r>
                <a:rPr lang="de-DE" sz="1600" b="1" dirty="0" smtClean="0"/>
                <a:t>H</a:t>
              </a:r>
              <a:r>
                <a:rPr lang="de-DE" sz="1600" b="1" baseline="-25000" dirty="0" smtClean="0"/>
                <a:t>2</a:t>
              </a:r>
              <a:r>
                <a:rPr lang="de-DE" sz="1600" b="1" dirty="0" smtClean="0"/>
                <a:t> (52 </a:t>
              </a:r>
              <a:r>
                <a:rPr lang="de-DE" sz="1600" b="1" dirty="0" err="1" smtClean="0"/>
                <a:t>TWh</a:t>
              </a:r>
              <a:r>
                <a:rPr lang="de-DE" sz="1600" b="1" dirty="0" smtClean="0"/>
                <a:t>)</a:t>
              </a:r>
            </a:p>
            <a:p>
              <a:pPr algn="ctr"/>
              <a:endParaRPr lang="de-DE" sz="1600" b="1" dirty="0" smtClean="0"/>
            </a:p>
            <a:p>
              <a:pPr algn="ctr"/>
              <a:r>
                <a:rPr lang="de-DE" sz="1600" b="1" dirty="0" smtClean="0"/>
                <a:t>Sabatier-Prozess:</a:t>
              </a:r>
            </a:p>
            <a:p>
              <a:pPr algn="ctr"/>
              <a:r>
                <a:rPr lang="de-DE" sz="1600" b="1" dirty="0" smtClean="0"/>
                <a:t> </a:t>
              </a:r>
            </a:p>
            <a:p>
              <a:pPr algn="ctr"/>
              <a:r>
                <a:rPr lang="de-DE" sz="1600" b="1" dirty="0" smtClean="0"/>
                <a:t>CH</a:t>
              </a:r>
              <a:r>
                <a:rPr lang="de-DE" sz="1600" b="1" baseline="-25000" dirty="0" smtClean="0"/>
                <a:t>4</a:t>
              </a:r>
              <a:r>
                <a:rPr lang="de-DE" sz="1600" b="1" dirty="0" smtClean="0"/>
                <a:t> (39 </a:t>
              </a:r>
              <a:r>
                <a:rPr lang="de-DE" sz="1600" b="1" dirty="0" err="1" smtClean="0"/>
                <a:t>TWh</a:t>
              </a:r>
              <a:r>
                <a:rPr lang="de-DE" sz="1600" b="1" dirty="0" smtClean="0"/>
                <a:t>)</a:t>
              </a:r>
              <a:endParaRPr lang="de-DE" sz="1600" b="1" dirty="0"/>
            </a:p>
          </p:txBody>
        </p:sp>
        <p:sp>
          <p:nvSpPr>
            <p:cNvPr id="24" name="Pfeil nach rechts 23"/>
            <p:cNvSpPr/>
            <p:nvPr/>
          </p:nvSpPr>
          <p:spPr>
            <a:xfrm rot="5400000">
              <a:off x="6840252" y="4018875"/>
              <a:ext cx="144016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Pfeil nach rechts 24"/>
            <p:cNvSpPr/>
            <p:nvPr/>
          </p:nvSpPr>
          <p:spPr>
            <a:xfrm rot="5400000">
              <a:off x="6840252" y="4545124"/>
              <a:ext cx="144016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Pfeil nach rechts 25"/>
            <p:cNvSpPr/>
            <p:nvPr/>
          </p:nvSpPr>
          <p:spPr>
            <a:xfrm rot="5400000">
              <a:off x="6840252" y="4977172"/>
              <a:ext cx="144016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Pfeil nach rechts 27"/>
            <p:cNvSpPr/>
            <p:nvPr/>
          </p:nvSpPr>
          <p:spPr>
            <a:xfrm rot="5400000">
              <a:off x="6840252" y="3537012"/>
              <a:ext cx="144016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0" name="Textfeld 29"/>
          <p:cNvSpPr txBox="1"/>
          <p:nvPr/>
        </p:nvSpPr>
        <p:spPr>
          <a:xfrm>
            <a:off x="5860098" y="5157192"/>
            <a:ext cx="2183034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600" b="1" u="sng" dirty="0" smtClean="0"/>
              <a:t>Wirkungsgrade P2G:</a:t>
            </a:r>
          </a:p>
          <a:p>
            <a:r>
              <a:rPr lang="de-DE" sz="1600" dirty="0" smtClean="0"/>
              <a:t>Elektrolyse: 80%</a:t>
            </a:r>
          </a:p>
          <a:p>
            <a:r>
              <a:rPr lang="de-DE" sz="1600" dirty="0" smtClean="0"/>
              <a:t>Sabatier-Prozess: 89%</a:t>
            </a:r>
          </a:p>
          <a:p>
            <a:r>
              <a:rPr lang="de-DE" sz="1600" dirty="0" smtClean="0"/>
              <a:t>Gesamt-WG (CH</a:t>
            </a:r>
            <a:r>
              <a:rPr lang="de-DE" sz="1600" baseline="-25000" dirty="0" smtClean="0"/>
              <a:t>4</a:t>
            </a:r>
            <a:r>
              <a:rPr lang="de-DE" sz="1600" dirty="0" smtClean="0"/>
              <a:t>): 71%</a:t>
            </a:r>
          </a:p>
          <a:p>
            <a:endParaRPr lang="de-DE" sz="800" dirty="0" smtClean="0"/>
          </a:p>
          <a:p>
            <a:r>
              <a:rPr lang="de-DE" sz="1600" dirty="0" smtClean="0"/>
              <a:t>TWh</a:t>
            </a:r>
            <a:r>
              <a:rPr lang="de-DE" sz="1600" baseline="-25000" dirty="0" smtClean="0"/>
              <a:t>Strom</a:t>
            </a:r>
            <a:r>
              <a:rPr lang="de-DE" sz="1600" dirty="0" smtClean="0">
                <a:sym typeface="Wingdings" panose="05000000000000000000" pitchFamily="2" charset="2"/>
              </a:rPr>
              <a:t>TWh</a:t>
            </a:r>
            <a:r>
              <a:rPr lang="de-DE" sz="1600" baseline="-25000" dirty="0" smtClean="0">
                <a:sym typeface="Wingdings" panose="05000000000000000000" pitchFamily="2" charset="2"/>
              </a:rPr>
              <a:t>CH4</a:t>
            </a:r>
            <a:r>
              <a:rPr lang="de-DE" sz="1600" dirty="0" smtClean="0">
                <a:sym typeface="Wingdings" panose="05000000000000000000" pitchFamily="2" charset="2"/>
              </a:rPr>
              <a:t>: 60%</a:t>
            </a:r>
            <a:endParaRPr lang="de-DE" sz="1600" dirty="0"/>
          </a:p>
        </p:txBody>
      </p:sp>
      <p:cxnSp>
        <p:nvCxnSpPr>
          <p:cNvPr id="31" name="Gerade Verbindung 30"/>
          <p:cNvCxnSpPr/>
          <p:nvPr/>
        </p:nvCxnSpPr>
        <p:spPr>
          <a:xfrm>
            <a:off x="5915433" y="6237312"/>
            <a:ext cx="2112951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91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2476</Words>
  <Application>Microsoft Office PowerPoint</Application>
  <PresentationFormat>Bildschirmpräsentation (4:3)</PresentationFormat>
  <Paragraphs>753</Paragraphs>
  <Slides>42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43" baseType="lpstr">
      <vt:lpstr>Larissa</vt:lpstr>
      <vt:lpstr>Stromflaute: Was tun?</vt:lpstr>
      <vt:lpstr>Was ist tun?  ….und was nicht</vt:lpstr>
      <vt:lpstr>Produktverbund Chloralkalielektrolyse</vt:lpstr>
      <vt:lpstr>Produktionsverbund Chloralkalielektrolyse</vt:lpstr>
      <vt:lpstr>Produktionsverbund Chloralkalielektrolyse</vt:lpstr>
      <vt:lpstr>Was ist tun?  ….und was nicht</vt:lpstr>
      <vt:lpstr>Kostenvergleich Erdgas-GUD und Gasturbine</vt:lpstr>
      <vt:lpstr>Klimakiller OCGT?</vt:lpstr>
      <vt:lpstr>2050: Versorgung mit Strom und Wärme1)</vt:lpstr>
      <vt:lpstr>2050: Versorgung mit Strom und Wärme1)</vt:lpstr>
      <vt:lpstr>Was ist tun?  ….und was nicht</vt:lpstr>
      <vt:lpstr>Strompreise zum Jahresende 2050</vt:lpstr>
      <vt:lpstr>Strompreise bei Stromflaute</vt:lpstr>
      <vt:lpstr>Was ist tun?  ….und was nicht</vt:lpstr>
      <vt:lpstr>Stromangebot und Stromverbrauch in der Flaute von zwei Wochen</vt:lpstr>
      <vt:lpstr>Stromangebot und Stromverbrauch in der Flaute von zwei Wochen …und danach</vt:lpstr>
      <vt:lpstr>Stromsparmodus in der Stromflaute</vt:lpstr>
      <vt:lpstr>Stromsparmodus in der Stromflaute – und danach</vt:lpstr>
      <vt:lpstr>Stromsparmodus in der Stromflaute – und danach</vt:lpstr>
      <vt:lpstr>Was ist tun?  ….und was nicht</vt:lpstr>
      <vt:lpstr>Methan klimaneutral</vt:lpstr>
      <vt:lpstr>Methan klimaneutral?</vt:lpstr>
      <vt:lpstr>„Perspektiven der Langzeitspeicheroption Power-to-Gas“1)</vt:lpstr>
      <vt:lpstr>„Perspektiven der Langzeitspeicheroption Power-to-Go“1)</vt:lpstr>
      <vt:lpstr>„Perspektiven der Langzeitspeicheroption Power-to-Go“1)</vt:lpstr>
      <vt:lpstr>Methan klimaneutral?</vt:lpstr>
      <vt:lpstr>Was ist tun?  ….und was nicht</vt:lpstr>
      <vt:lpstr>Produktverbund Wasserelektrolyse</vt:lpstr>
      <vt:lpstr>Produktverbund Wasserelektrolyse</vt:lpstr>
      <vt:lpstr>Produktverbund Wasserelektrolyse in Flautezeiten</vt:lpstr>
      <vt:lpstr>Hauptkostenverursacher Power-to-Gas und Power-to-Go</vt:lpstr>
      <vt:lpstr>Andere Wertprodukte als Methan </vt:lpstr>
      <vt:lpstr>Produktverbund Wasserelektrolyse - Methanolherstellung</vt:lpstr>
      <vt:lpstr>2050: Versorgung mit Strom, Methanol und Wärme</vt:lpstr>
      <vt:lpstr>Was ist tun?  ….und was nicht</vt:lpstr>
      <vt:lpstr>PowerPoint-Präsentation</vt:lpstr>
      <vt:lpstr>PowerPoint-Präsentation</vt:lpstr>
      <vt:lpstr>Strom gespeichert: Die Wirkungsgradkette </vt:lpstr>
      <vt:lpstr>Vom Wirkungsgrad der Teilzelle zum Gesamtwirkungsgrad</vt:lpstr>
      <vt:lpstr>Hauptkostenverursacher Power-to-Gas und Power-to-Go</vt:lpstr>
      <vt:lpstr>Power-to-Gas: Kosten pro Tonne vermiedenes CO2</vt:lpstr>
      <vt:lpstr>Power-to-Go: Kosten pro Tonne vermiedenes CO2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Stromflaute: Was tun?</dc:title>
  <dc:creator>Hermann</dc:creator>
  <cp:lastModifiedBy>Hermann</cp:lastModifiedBy>
  <cp:revision>148</cp:revision>
  <cp:lastPrinted>2013-10-30T16:47:23Z</cp:lastPrinted>
  <dcterms:created xsi:type="dcterms:W3CDTF">2013-10-22T10:47:42Z</dcterms:created>
  <dcterms:modified xsi:type="dcterms:W3CDTF">2013-11-12T17:39:57Z</dcterms:modified>
</cp:coreProperties>
</file>