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633" r:id="rId3"/>
    <p:sldId id="634" r:id="rId4"/>
    <p:sldId id="604" r:id="rId5"/>
    <p:sldId id="635" r:id="rId6"/>
    <p:sldId id="636" r:id="rId7"/>
    <p:sldId id="591" r:id="rId8"/>
    <p:sldId id="637" r:id="rId9"/>
    <p:sldId id="638" r:id="rId10"/>
    <p:sldId id="639" r:id="rId11"/>
    <p:sldId id="563" r:id="rId12"/>
    <p:sldId id="607" r:id="rId13"/>
    <p:sldId id="640" r:id="rId14"/>
    <p:sldId id="608" r:id="rId15"/>
    <p:sldId id="641" r:id="rId16"/>
    <p:sldId id="585" r:id="rId17"/>
    <p:sldId id="642" r:id="rId18"/>
    <p:sldId id="609" r:id="rId19"/>
    <p:sldId id="611" r:id="rId20"/>
    <p:sldId id="579" r:id="rId21"/>
    <p:sldId id="644" r:id="rId22"/>
    <p:sldId id="610" r:id="rId23"/>
    <p:sldId id="643" r:id="rId24"/>
    <p:sldId id="557" r:id="rId25"/>
    <p:sldId id="612" r:id="rId26"/>
    <p:sldId id="613" r:id="rId27"/>
    <p:sldId id="603" r:id="rId28"/>
    <p:sldId id="558" r:id="rId29"/>
    <p:sldId id="616" r:id="rId30"/>
    <p:sldId id="617" r:id="rId31"/>
    <p:sldId id="569" r:id="rId32"/>
    <p:sldId id="570" r:id="rId33"/>
    <p:sldId id="571" r:id="rId34"/>
    <p:sldId id="572" r:id="rId35"/>
    <p:sldId id="645" r:id="rId36"/>
    <p:sldId id="614" r:id="rId37"/>
    <p:sldId id="577" r:id="rId38"/>
    <p:sldId id="606" r:id="rId39"/>
    <p:sldId id="548" r:id="rId40"/>
    <p:sldId id="620" r:id="rId41"/>
    <p:sldId id="621" r:id="rId42"/>
    <p:sldId id="622" r:id="rId43"/>
    <p:sldId id="626" r:id="rId44"/>
    <p:sldId id="630" r:id="rId45"/>
    <p:sldId id="628" r:id="rId4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95"/>
    <a:srgbClr val="0033CC"/>
    <a:srgbClr val="BBE0E3"/>
    <a:srgbClr val="003399"/>
    <a:srgbClr val="0066CC"/>
    <a:srgbClr val="FF0000"/>
    <a:srgbClr val="F8F8F8"/>
    <a:srgbClr val="FFFF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4638" autoAdjust="0"/>
  </p:normalViewPr>
  <p:slideViewPr>
    <p:cSldViewPr>
      <p:cViewPr>
        <p:scale>
          <a:sx n="90" d="100"/>
          <a:sy n="90" d="100"/>
        </p:scale>
        <p:origin x="-9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61" d="100"/>
          <a:sy n="61" d="100"/>
        </p:scale>
        <p:origin x="-2862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-Arbeitsblat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-Arbeitsblat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9.3533487297921505E-2"/>
          <c:y val="4.6370967741935533E-2"/>
          <c:w val="0.89260969976905402"/>
          <c:h val="0.7560483870967807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Biomasse (fest, fl., gasf.)</c:v>
                </c:pt>
              </c:strCache>
            </c:strRef>
          </c:tx>
          <c:spPr>
            <a:ln w="38539">
              <a:solidFill>
                <a:srgbClr val="626C21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626C21"/>
              </a:solidFill>
              <a:ln>
                <a:solidFill>
                  <a:srgbClr val="626C2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316718277477632E-2"/>
                  <c:y val="-2.784104568170608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152813652076445E-2"/>
                  <c:y val="-3.056544002599274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0192739070920196E-2"/>
                  <c:y val="-2.125425519956879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1842357860177847E-2"/>
                  <c:y val="-2.646428504032238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3142125724077681E-2"/>
                  <c:y val="-4.058244031233940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9822874681518813E-2"/>
                  <c:y val="-4.167527285430470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9163100712135855E-2"/>
                  <c:y val="-4.3691401886562821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rgbClr val="626C2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Sheet1!$B$2:$J$2</c:f>
              <c:numCache>
                <c:formatCode>0.00</c:formatCode>
                <c:ptCount val="9"/>
                <c:pt idx="0">
                  <c:v>16.100000000000001</c:v>
                </c:pt>
                <c:pt idx="1">
                  <c:v>16.86</c:v>
                </c:pt>
                <c:pt idx="2">
                  <c:v>19.149999999999999</c:v>
                </c:pt>
                <c:pt idx="3">
                  <c:v>17.18</c:v>
                </c:pt>
                <c:pt idx="4">
                  <c:v>19.600000000000001</c:v>
                </c:pt>
                <c:pt idx="5">
                  <c:v>18.75</c:v>
                </c:pt>
                <c:pt idx="6">
                  <c:v>16.34</c:v>
                </c:pt>
                <c:pt idx="7">
                  <c:v>16.2</c:v>
                </c:pt>
                <c:pt idx="8">
                  <c:v>16.130000000000031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Wasser</c:v>
                </c:pt>
              </c:strCache>
            </c:strRef>
          </c:tx>
          <c:spPr>
            <a:ln w="38539">
              <a:solidFill>
                <a:srgbClr val="0068A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68AF"/>
              </a:solidFill>
              <a:ln>
                <a:solidFill>
                  <a:srgbClr val="0068A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193693481079597E-2"/>
                  <c:y val="2.975180626057414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5533919511696701E-2"/>
                  <c:y val="2.61228358691326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4524158906484197E-2"/>
                  <c:y val="3.7296224246248171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214" b="1" i="0" u="none" strike="noStrike" baseline="0">
                    <a:solidFill>
                      <a:srgbClr val="0068AF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b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Sheet1!$B$3:$J$3</c:f>
              <c:numCache>
                <c:formatCode>0.00</c:formatCode>
                <c:ptCount val="9"/>
                <c:pt idx="0">
                  <c:v>7.84</c:v>
                </c:pt>
                <c:pt idx="1">
                  <c:v>8.34</c:v>
                </c:pt>
                <c:pt idx="2">
                  <c:v>9.6399999999999988</c:v>
                </c:pt>
                <c:pt idx="3">
                  <c:v>8.49</c:v>
                </c:pt>
                <c:pt idx="4">
                  <c:v>8.7100000000000009</c:v>
                </c:pt>
                <c:pt idx="5">
                  <c:v>8.6399999999999988</c:v>
                </c:pt>
                <c:pt idx="6">
                  <c:v>8.51</c:v>
                </c:pt>
                <c:pt idx="7">
                  <c:v>8.4</c:v>
                </c:pt>
                <c:pt idx="8">
                  <c:v>8.4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DKG-Gase</c:v>
                </c:pt>
              </c:strCache>
            </c:strRef>
          </c:tx>
          <c:spPr>
            <a:ln w="38539">
              <a:solidFill>
                <a:srgbClr val="BE8DA5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BE8DA5"/>
              </a:solidFill>
              <a:ln>
                <a:solidFill>
                  <a:srgbClr val="BE8DA5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038959069993739E-2"/>
                  <c:y val="5.828023313355089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5533919511696701E-2"/>
                  <c:y val="6.029636216580880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6028761480345865E-2"/>
                  <c:y val="6.090105381819239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5368987510962841E-2"/>
                  <c:y val="5.485266672141896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586382947961274E-2"/>
                  <c:y val="5.88849247859344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6358671448262191E-2"/>
                  <c:y val="5.233254802643183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5699056172576333E-2"/>
                  <c:y val="5.552640582604421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6988990773081725E-2"/>
                  <c:y val="5.72582279498821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6988990773081725E-2"/>
                  <c:y val="5.725822794988214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214" b="1" i="0" u="none" strike="noStrike" baseline="0">
                    <a:solidFill>
                      <a:srgbClr val="BE8DA5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b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Sheet1!$B$4:$J$4</c:f>
              <c:numCache>
                <c:formatCode>0.00</c:formatCode>
                <c:ptCount val="9"/>
                <c:pt idx="0">
                  <c:v>7.06</c:v>
                </c:pt>
                <c:pt idx="1">
                  <c:v>7.18</c:v>
                </c:pt>
                <c:pt idx="2">
                  <c:v>7.3599999999999985</c:v>
                </c:pt>
                <c:pt idx="3">
                  <c:v>7.17</c:v>
                </c:pt>
                <c:pt idx="4">
                  <c:v>7.81</c:v>
                </c:pt>
                <c:pt idx="5">
                  <c:v>7.83</c:v>
                </c:pt>
                <c:pt idx="6">
                  <c:v>7.8599999999999985</c:v>
                </c:pt>
                <c:pt idx="7">
                  <c:v>7.96</c:v>
                </c:pt>
                <c:pt idx="8">
                  <c:v>7.99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Geothermie</c:v>
                </c:pt>
              </c:strCache>
            </c:strRef>
          </c:tx>
          <c:spPr>
            <a:ln w="38539">
              <a:solidFill>
                <a:schemeClr val="accent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1"/>
            <c:marker>
              <c:symbol val="dash"/>
              <c:size val="7"/>
            </c:marker>
          </c:dPt>
          <c:dLbls>
            <c:dLbl>
              <c:idx val="1"/>
              <c:delete val="1"/>
            </c:dLbl>
            <c:dLbl>
              <c:idx val="6"/>
              <c:layout>
                <c:manualLayout>
                  <c:x val="-2.6812110505029463E-2"/>
                  <c:y val="3.728432732771431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4335149367270917E-2"/>
                  <c:y val="2.4259252725830235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1325933822374412E-2"/>
                  <c:y val="2.6864267646207033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Sheet1!$B$5:$J$5</c:f>
              <c:numCache>
                <c:formatCode>0.00</c:formatCode>
                <c:ptCount val="9"/>
                <c:pt idx="0">
                  <c:v>19.84</c:v>
                </c:pt>
                <c:pt idx="1">
                  <c:v>20.58</c:v>
                </c:pt>
                <c:pt idx="2">
                  <c:v>20.69</c:v>
                </c:pt>
                <c:pt idx="3">
                  <c:v>22.09</c:v>
                </c:pt>
                <c:pt idx="4">
                  <c:v>23.58</c:v>
                </c:pt>
                <c:pt idx="5">
                  <c:v>24.12</c:v>
                </c:pt>
                <c:pt idx="6">
                  <c:v>24.330000000000005</c:v>
                </c:pt>
                <c:pt idx="7">
                  <c:v>24.459999999999987</c:v>
                </c:pt>
                <c:pt idx="8">
                  <c:v>24.55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 onshore</c:v>
                </c:pt>
              </c:strCache>
            </c:strRef>
          </c:tx>
          <c:spPr>
            <a:ln w="38539">
              <a:solidFill>
                <a:srgbClr val="A6B2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A6B2C0"/>
              </a:solidFill>
              <a:ln>
                <a:solidFill>
                  <a:srgbClr val="A6B2C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038959069993739E-2"/>
                  <c:y val="-3.52739201309970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4379185100610882E-2"/>
                  <c:y val="-3.759260010873160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3719292658175101E-2"/>
                  <c:y val="-3.512274721790108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059518688792212E-2"/>
                  <c:y val="-3.562694199991502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4709095068527226E-2"/>
                  <c:y val="-3.562694199991502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5203937037177319E-2"/>
                  <c:y val="-3.562694199991502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4544163067794042E-2"/>
                  <c:y val="-3.9659200064431181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Sheet1!$B$6:$J$6</c:f>
              <c:numCache>
                <c:formatCode>0.00</c:formatCode>
                <c:ptCount val="9"/>
                <c:pt idx="0">
                  <c:v>8.7900000000000009</c:v>
                </c:pt>
                <c:pt idx="1">
                  <c:v>8.8500000000000068</c:v>
                </c:pt>
                <c:pt idx="2">
                  <c:v>9.18</c:v>
                </c:pt>
                <c:pt idx="3">
                  <c:v>8.83</c:v>
                </c:pt>
                <c:pt idx="4">
                  <c:v>9.0400000000000009</c:v>
                </c:pt>
                <c:pt idx="5">
                  <c:v>9.0500000000000007</c:v>
                </c:pt>
                <c:pt idx="6">
                  <c:v>9.120000000000001</c:v>
                </c:pt>
                <c:pt idx="7">
                  <c:v>9.09</c:v>
                </c:pt>
                <c:pt idx="8">
                  <c:v>9.0400000000000009</c:v>
                </c:pt>
              </c:numCache>
            </c:numRef>
          </c:val>
        </c:ser>
        <c:ser>
          <c:idx val="6"/>
          <c:order val="5"/>
          <c:tx>
            <c:strRef>
              <c:f>Sheet1!$A$7</c:f>
              <c:strCache>
                <c:ptCount val="1"/>
                <c:pt idx="0">
                  <c:v>Wind offshore**</c:v>
                </c:pt>
              </c:strCache>
            </c:strRef>
          </c:tx>
          <c:spPr>
            <a:ln w="38539">
              <a:solidFill>
                <a:srgbClr val="00206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2.9657896714335462E-2"/>
                  <c:y val="2.233690456154369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152857156038118E-2"/>
                  <c:y val="2.032077552928529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492964713602184E-2"/>
                  <c:y val="2.435303359380160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7678456333134E-2"/>
                  <c:y val="2.636916262605968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173298301783691E-2"/>
                  <c:y val="2.636916262605968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9822874681518813E-2"/>
                  <c:y val="2.233690456154369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9163100712135855E-2"/>
                  <c:y val="2.2840894224272702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rgbClr val="00206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b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Sheet1!$B$7:$J$7</c:f>
              <c:numCache>
                <c:formatCode>0.00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15.000002964794803</c:v>
                </c:pt>
                <c:pt idx="3">
                  <c:v>15.6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Photovoltaik***</c:v>
                </c:pt>
              </c:strCache>
            </c:strRef>
          </c:tx>
          <c:spPr>
            <a:ln w="38539">
              <a:solidFill>
                <a:srgbClr val="C2986D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2986D"/>
              </a:solidFill>
              <a:ln>
                <a:solidFill>
                  <a:srgbClr val="C2986D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2.8316718277477552E-2"/>
                  <c:y val="-3.0446060602082568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1325933822374412E-2"/>
                  <c:y val="-3.0446060602082568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25693">
                <a:noFill/>
              </a:ln>
            </c:spPr>
            <c:txPr>
              <a:bodyPr/>
              <a:lstStyle/>
              <a:p>
                <a:pPr>
                  <a:defRPr sz="1163" b="1" i="0" u="none" strike="noStrike" baseline="0">
                    <a:solidFill>
                      <a:srgbClr val="C2986D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t"/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 formatCode="0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Sheet1!$B$8:$J$8</c:f>
              <c:numCache>
                <c:formatCode>0.00</c:formatCode>
                <c:ptCount val="9"/>
                <c:pt idx="0">
                  <c:v>47.98</c:v>
                </c:pt>
                <c:pt idx="1">
                  <c:v>43.57</c:v>
                </c:pt>
                <c:pt idx="2">
                  <c:v>40.160000000000011</c:v>
                </c:pt>
                <c:pt idx="3">
                  <c:v>36.51</c:v>
                </c:pt>
                <c:pt idx="4">
                  <c:v>32.08</c:v>
                </c:pt>
                <c:pt idx="5">
                  <c:v>29.37</c:v>
                </c:pt>
                <c:pt idx="6">
                  <c:v>26.25</c:v>
                </c:pt>
                <c:pt idx="7">
                  <c:v>25.56</c:v>
                </c:pt>
                <c:pt idx="8">
                  <c:v>25.71</c:v>
                </c:pt>
              </c:numCache>
            </c:numRef>
          </c:val>
        </c:ser>
        <c:marker val="1"/>
        <c:axId val="112718592"/>
        <c:axId val="112720128"/>
      </c:lineChart>
      <c:catAx>
        <c:axId val="112718592"/>
        <c:scaling>
          <c:orientation val="minMax"/>
        </c:scaling>
        <c:axPos val="b"/>
        <c:numFmt formatCode="General" sourceLinked="1"/>
        <c:tickLblPos val="nextTo"/>
        <c:spPr>
          <a:ln w="32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12720128"/>
        <c:crosses val="autoZero"/>
        <c:auto val="1"/>
        <c:lblAlgn val="ctr"/>
        <c:lblOffset val="100"/>
        <c:tickLblSkip val="1"/>
        <c:tickMarkSkip val="1"/>
      </c:catAx>
      <c:valAx>
        <c:axId val="112720128"/>
        <c:scaling>
          <c:orientation val="minMax"/>
          <c:max val="50"/>
        </c:scaling>
        <c:axPos val="l"/>
        <c:title>
          <c:tx>
            <c:rich>
              <a:bodyPr/>
              <a:lstStyle/>
              <a:p>
                <a:pPr>
                  <a:defRPr sz="116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durchschnittliche </a:t>
                </a:r>
                <a:r>
                  <a:rPr lang="de-DE" smtClean="0"/>
                  <a:t>EEG-Vergütung* </a:t>
                </a:r>
                <a:r>
                  <a:rPr lang="de-DE"/>
                  <a:t>in ct/kWh</a:t>
                </a:r>
              </a:p>
            </c:rich>
          </c:tx>
          <c:layout>
            <c:manualLayout>
              <c:xMode val="edge"/>
              <c:yMode val="edge"/>
              <c:x val="8.0831408775983195E-3"/>
              <c:y val="9.4758064516130711E-2"/>
            </c:manualLayout>
          </c:layout>
          <c:spPr>
            <a:noFill/>
            <a:ln w="25693">
              <a:noFill/>
            </a:ln>
          </c:spPr>
        </c:title>
        <c:numFmt formatCode="#,##0" sourceLinked="0"/>
        <c:tickLblPos val="nextTo"/>
        <c:spPr>
          <a:ln w="32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12718592"/>
        <c:crosses val="autoZero"/>
        <c:crossBetween val="between"/>
      </c:valAx>
      <c:spPr>
        <a:noFill/>
        <a:ln w="25693">
          <a:noFill/>
        </a:ln>
      </c:spPr>
    </c:plotArea>
    <c:legend>
      <c:legendPos val="b"/>
      <c:layout>
        <c:manualLayout>
          <c:xMode val="edge"/>
          <c:yMode val="edge"/>
          <c:x val="4.1570417183900303E-2"/>
          <c:y val="0.85810217073636808"/>
          <c:w val="0.9471960864085599"/>
          <c:h val="9.8790322580647918E-2"/>
        </c:manualLayout>
      </c:layout>
      <c:spPr>
        <a:noFill/>
        <a:ln w="25693">
          <a:noFill/>
        </a:ln>
      </c:spPr>
      <c:txPr>
        <a:bodyPr/>
        <a:lstStyle/>
        <a:p>
          <a:pPr>
            <a:defRPr sz="11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Mwst</c:v>
                </c:pt>
              </c:strCache>
            </c:strRef>
          </c:tx>
          <c:spPr>
            <a:solidFill>
              <a:srgbClr val="BE8DA5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4.13</c:v>
                </c:pt>
                <c:pt idx="1">
                  <c:v>4.55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Konzessionsabgabe</c:v>
                </c:pt>
              </c:strCache>
            </c:strRef>
          </c:tx>
          <c:spPr>
            <a:solidFill>
              <a:srgbClr val="626C2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1.79</c:v>
                </c:pt>
                <c:pt idx="1">
                  <c:v>1.79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Stromsteuer</c:v>
                </c:pt>
              </c:strCache>
            </c:strRef>
          </c:tx>
          <c:spPr>
            <a:solidFill>
              <a:srgbClr val="7E1C4B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2.0499999999999998</c:v>
                </c:pt>
                <c:pt idx="1">
                  <c:v>2.0499999999999998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EEG-Umlage</c:v>
                </c:pt>
              </c:strCache>
            </c:strRef>
          </c:tx>
          <c:spPr>
            <a:solidFill>
              <a:srgbClr val="B0B59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Tabelle1!$E$2:$E$3</c:f>
              <c:numCache>
                <c:formatCode>0.000</c:formatCode>
                <c:ptCount val="2"/>
                <c:pt idx="0">
                  <c:v>3.5919999999999987</c:v>
                </c:pt>
                <c:pt idx="1">
                  <c:v>5.2770000000000001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KWK-G-Umlage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0.13882786470540154"/>
                  <c:y val="2.27631303605939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0,002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367558070232314"/>
                  <c:y val="3.41446955408909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0,126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Tabelle1!$F$2:$F$3</c:f>
              <c:numCache>
                <c:formatCode>0.000</c:formatCode>
                <c:ptCount val="2"/>
                <c:pt idx="0">
                  <c:v>0.15000000000000013</c:v>
                </c:pt>
                <c:pt idx="1">
                  <c:v>0.15000000000000013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§19-Umlage</c:v>
                </c:pt>
              </c:strCache>
            </c:strRef>
          </c:tx>
          <c:spPr>
            <a:solidFill>
              <a:srgbClr val="82470A"/>
            </a:solidFill>
          </c:spPr>
          <c:dLbls>
            <c:dLbl>
              <c:idx val="0"/>
              <c:layout>
                <c:manualLayout>
                  <c:x val="-0.13882786470540154"/>
                  <c:y val="-1.1381565180296987E-2"/>
                </c:manualLayout>
              </c:layout>
              <c:showVal val="1"/>
            </c:dLbl>
            <c:dLbl>
              <c:idx val="1"/>
              <c:layout>
                <c:manualLayout>
                  <c:x val="0.1367558070232314"/>
                  <c:y val="8.536173885222739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0.15100000000000013</c:v>
                </c:pt>
                <c:pt idx="1">
                  <c:v>0.3290000000000004</c:v>
                </c:pt>
              </c:numCache>
            </c:numRef>
          </c:val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Offshore-Haftungsumlage</c:v>
                </c:pt>
              </c:strCache>
            </c:strRef>
          </c:tx>
          <c:spPr>
            <a:solidFill>
              <a:srgbClr val="A6B2C0"/>
            </a:solidFill>
          </c:spPr>
          <c:dLbls>
            <c:dLbl>
              <c:idx val="1"/>
              <c:layout>
                <c:manualLayout>
                  <c:x val="0.1346837493410612"/>
                  <c:y val="-1.42269564753712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0,250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0486395138828623"/>
                  <c:y val="-2.560852165566822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de-DE"/>
                </a:p>
              </c:txPr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Val val="1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Tabelle1!$H$2:$H$3</c:f>
              <c:numCache>
                <c:formatCode>General</c:formatCode>
                <c:ptCount val="2"/>
                <c:pt idx="1">
                  <c:v>0.25</c:v>
                </c:pt>
              </c:numCache>
            </c:numRef>
          </c:val>
        </c:ser>
        <c:overlap val="100"/>
        <c:serLines/>
        <c:axId val="126208640"/>
        <c:axId val="125059456"/>
      </c:barChart>
      <c:catAx>
        <c:axId val="1262086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125059456"/>
        <c:crosses val="autoZero"/>
        <c:auto val="1"/>
        <c:lblAlgn val="ctr"/>
        <c:lblOffset val="100"/>
      </c:catAx>
      <c:valAx>
        <c:axId val="125059456"/>
        <c:scaling>
          <c:orientation val="minMax"/>
        </c:scaling>
        <c:delete val="1"/>
        <c:axPos val="l"/>
        <c:numFmt formatCode="General" sourceLinked="1"/>
        <c:tickLblPos val="none"/>
        <c:crossAx val="12620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9.3394077448747226E-2"/>
          <c:y val="4.8997772828507834E-2"/>
          <c:w val="0.89521640091115418"/>
          <c:h val="0.60731581196090123"/>
        </c:manualLayout>
      </c:layout>
      <c:barChart>
        <c:barDir val="col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Saldo aus Mittelzufluss und Mittelabfluss 2011</c:v>
                </c:pt>
              </c:strCache>
            </c:strRef>
          </c:tx>
          <c:spPr>
            <a:solidFill>
              <a:srgbClr val="666699"/>
            </a:solidFill>
            <a:ln w="25333">
              <a:noFill/>
            </a:ln>
          </c:spPr>
          <c:dLbls>
            <c:dLbl>
              <c:idx val="15"/>
              <c:layout>
                <c:manualLayout>
                  <c:x val="-3.010914565299218E-3"/>
                  <c:y val="1.3266908256717863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100" b="0"/>
                </a:pPr>
                <a:endParaRPr lang="de-DE"/>
              </a:p>
            </c:txPr>
            <c:showVal val="1"/>
          </c:dLbls>
          <c:cat>
            <c:strRef>
              <c:f>Sheet1!$B$1:$Q$1</c:f>
              <c:strCache>
                <c:ptCount val="16"/>
                <c:pt idx="0">
                  <c:v>Bayern</c:v>
                </c:pt>
                <c:pt idx="1">
                  <c:v>Schleswig-Holst.</c:v>
                </c:pt>
                <c:pt idx="2">
                  <c:v>Brandenburg</c:v>
                </c:pt>
                <c:pt idx="3">
                  <c:v>Sachsen-Anhalt</c:v>
                </c:pt>
                <c:pt idx="4">
                  <c:v>Niedersachsen</c:v>
                </c:pt>
                <c:pt idx="5">
                  <c:v>Mecklenbg.-Vorp.</c:v>
                </c:pt>
                <c:pt idx="6">
                  <c:v>Thüringen</c:v>
                </c:pt>
                <c:pt idx="7">
                  <c:v>Bremen</c:v>
                </c:pt>
                <c:pt idx="8">
                  <c:v>Sachsen</c:v>
                </c:pt>
                <c:pt idx="9">
                  <c:v>Saarland</c:v>
                </c:pt>
                <c:pt idx="10">
                  <c:v>Rheinland-Pfalz</c:v>
                </c:pt>
                <c:pt idx="11">
                  <c:v>Hamburg</c:v>
                </c:pt>
                <c:pt idx="12">
                  <c:v>Berlin</c:v>
                </c:pt>
                <c:pt idx="13">
                  <c:v>Baden-Württ.</c:v>
                </c:pt>
                <c:pt idx="14">
                  <c:v>Hessen</c:v>
                </c:pt>
                <c:pt idx="15">
                  <c:v>Nordrhein-Westf.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1230.3957623215881</c:v>
                </c:pt>
                <c:pt idx="1">
                  <c:v>413.11646634418724</c:v>
                </c:pt>
                <c:pt idx="2">
                  <c:v>407.62178726638643</c:v>
                </c:pt>
                <c:pt idx="3">
                  <c:v>307.85817230375164</c:v>
                </c:pt>
                <c:pt idx="4">
                  <c:v>249.04288648625584</c:v>
                </c:pt>
                <c:pt idx="5">
                  <c:v>229.19686982836058</c:v>
                </c:pt>
                <c:pt idx="6">
                  <c:v>9.5704891228052489</c:v>
                </c:pt>
                <c:pt idx="7">
                  <c:v>-115.1793278300179</c:v>
                </c:pt>
                <c:pt idx="8">
                  <c:v>-115.61782145487086</c:v>
                </c:pt>
                <c:pt idx="9">
                  <c:v>-144.43602599333499</c:v>
                </c:pt>
                <c:pt idx="10">
                  <c:v>-209.08696519659233</c:v>
                </c:pt>
                <c:pt idx="11">
                  <c:v>-319.95759739293027</c:v>
                </c:pt>
                <c:pt idx="12">
                  <c:v>-365.52236506464544</c:v>
                </c:pt>
                <c:pt idx="13">
                  <c:v>-471.42575283815711</c:v>
                </c:pt>
                <c:pt idx="14">
                  <c:v>-612.9142118671532</c:v>
                </c:pt>
                <c:pt idx="15">
                  <c:v>-1848.8104228856294</c:v>
                </c:pt>
              </c:numCache>
            </c:numRef>
          </c:val>
        </c:ser>
        <c:gapWidth val="100"/>
        <c:overlap val="40"/>
        <c:axId val="133671168"/>
        <c:axId val="128323584"/>
      </c:barChart>
      <c:catAx>
        <c:axId val="133671168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8323584"/>
        <c:crosses val="autoZero"/>
        <c:auto val="1"/>
        <c:lblAlgn val="ctr"/>
        <c:lblOffset val="100"/>
        <c:tickLblSkip val="1"/>
        <c:tickMarkSkip val="1"/>
      </c:catAx>
      <c:valAx>
        <c:axId val="128323584"/>
        <c:scaling>
          <c:orientation val="minMax"/>
        </c:scaling>
        <c:axPos val="l"/>
        <c:majorGridlines>
          <c:spPr>
            <a:ln w="316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100"/>
                  <a:t>in Mio. Euro</a:t>
                </a:r>
              </a:p>
            </c:rich>
          </c:tx>
          <c:layout>
            <c:manualLayout>
              <c:xMode val="edge"/>
              <c:yMode val="edge"/>
              <c:x val="1.0538200978547234E-2"/>
              <c:y val="0.21353266427723044"/>
            </c:manualLayout>
          </c:layout>
          <c:spPr>
            <a:noFill/>
            <a:ln w="25333">
              <a:noFill/>
            </a:ln>
          </c:spPr>
        </c:title>
        <c:numFmt formatCode="#,##0" sourceLinked="0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04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3671168"/>
        <c:crosses val="autoZero"/>
        <c:crossBetween val="between"/>
      </c:valAx>
      <c:spPr>
        <a:noFill/>
        <a:ln w="2533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2.7771864700356096E-2"/>
          <c:y val="6.8240590868196907E-2"/>
          <c:w val="0.82521847690387884"/>
          <c:h val="0.783701879074262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Biomasse GWh</c:v>
                </c:pt>
              </c:strCache>
            </c:strRef>
          </c:tx>
          <c:spPr>
            <a:solidFill>
              <a:srgbClr val="626C21"/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75</c:v>
                </c:pt>
                <c:pt idx="1">
                  <c:v>140</c:v>
                </c:pt>
                <c:pt idx="2">
                  <c:v>231.7</c:v>
                </c:pt>
                <c:pt idx="3">
                  <c:v>326.7</c:v>
                </c:pt>
                <c:pt idx="4">
                  <c:v>508.5</c:v>
                </c:pt>
                <c:pt idx="5">
                  <c:v>795.2</c:v>
                </c:pt>
                <c:pt idx="6" formatCode="#,##0.00">
                  <c:v>1337.4</c:v>
                </c:pt>
                <c:pt idx="7" formatCode="#,##0.00">
                  <c:v>2162.13</c:v>
                </c:pt>
                <c:pt idx="8">
                  <c:v>2698.7</c:v>
                </c:pt>
                <c:pt idx="9" formatCode="#,##0.00">
                  <c:v>3699.9900000000002</c:v>
                </c:pt>
                <c:pt idx="10">
                  <c:v>4240.4299999999994</c:v>
                </c:pt>
                <c:pt idx="11">
                  <c:v>4476.17</c:v>
                </c:pt>
                <c:pt idx="12" formatCode="#,##0">
                  <c:v>4764</c:v>
                </c:pt>
                <c:pt idx="13" formatCode="#,##0">
                  <c:v>4967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Wasser GWh</c:v>
                </c:pt>
              </c:strCache>
            </c:strRef>
          </c:tx>
          <c:spPr>
            <a:solidFill>
              <a:srgbClr val="00004D"/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395.8</c:v>
                </c:pt>
                <c:pt idx="1">
                  <c:v>441.6</c:v>
                </c:pt>
                <c:pt idx="2">
                  <c:v>476.8</c:v>
                </c:pt>
                <c:pt idx="3">
                  <c:v>427.5</c:v>
                </c:pt>
                <c:pt idx="4">
                  <c:v>337.7</c:v>
                </c:pt>
                <c:pt idx="5">
                  <c:v>364.1</c:v>
                </c:pt>
                <c:pt idx="6">
                  <c:v>366.6</c:v>
                </c:pt>
                <c:pt idx="7">
                  <c:v>417.7</c:v>
                </c:pt>
                <c:pt idx="8">
                  <c:v>378.8</c:v>
                </c:pt>
                <c:pt idx="9">
                  <c:v>382.38</c:v>
                </c:pt>
                <c:pt idx="10">
                  <c:v>421.06</c:v>
                </c:pt>
                <c:pt idx="11">
                  <c:v>231.07</c:v>
                </c:pt>
                <c:pt idx="12">
                  <c:v>292</c:v>
                </c:pt>
                <c:pt idx="13">
                  <c:v>268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Gase GWh</c:v>
                </c:pt>
              </c:strCache>
            </c:strRef>
          </c:tx>
          <c:spPr>
            <a:solidFill>
              <a:srgbClr val="7E1C4B"/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Sheet1!$B$4:$O$4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182.2</c:v>
                </c:pt>
                <c:pt idx="5">
                  <c:v>219.8</c:v>
                </c:pt>
                <c:pt idx="6">
                  <c:v>195.6</c:v>
                </c:pt>
                <c:pt idx="7">
                  <c:v>192.88000000000031</c:v>
                </c:pt>
                <c:pt idx="8">
                  <c:v>155.9</c:v>
                </c:pt>
                <c:pt idx="9">
                  <c:v>142.63999999999999</c:v>
                </c:pt>
                <c:pt idx="10">
                  <c:v>83.26</c:v>
                </c:pt>
                <c:pt idx="11">
                  <c:v>35.879999999999995</c:v>
                </c:pt>
                <c:pt idx="12">
                  <c:v>36</c:v>
                </c:pt>
                <c:pt idx="13">
                  <c:v>48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Geothermie GWh</c:v>
                </c:pt>
              </c:strCache>
            </c:strRef>
          </c:tx>
          <c:spPr>
            <a:solidFill>
              <a:schemeClr val="folHlink"/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Sheet1!$B$5:$O$5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6.0000000000000032E-2</c:v>
                </c:pt>
                <c:pt idx="8">
                  <c:v>2.64</c:v>
                </c:pt>
                <c:pt idx="9">
                  <c:v>3.73</c:v>
                </c:pt>
                <c:pt idx="10">
                  <c:v>5.7</c:v>
                </c:pt>
                <c:pt idx="11">
                  <c:v>3.9</c:v>
                </c:pt>
                <c:pt idx="12">
                  <c:v>23</c:v>
                </c:pt>
                <c:pt idx="13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 onshore GWh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Sheet1!$B$6:$O$6</c:f>
              <c:numCache>
                <c:formatCode>General</c:formatCode>
                <c:ptCount val="14"/>
                <c:pt idx="0">
                  <c:v>687.1</c:v>
                </c:pt>
                <c:pt idx="1">
                  <c:v>956.4</c:v>
                </c:pt>
                <c:pt idx="2" formatCode="#,##0.00">
                  <c:v>1435.3</c:v>
                </c:pt>
                <c:pt idx="3" formatCode="#,##0.00">
                  <c:v>1695.9</c:v>
                </c:pt>
                <c:pt idx="4" formatCode="#,##0.00">
                  <c:v>2300.5</c:v>
                </c:pt>
                <c:pt idx="5" formatCode="#,##0.00">
                  <c:v>2440.6999999999998</c:v>
                </c:pt>
                <c:pt idx="6" formatCode="#,##0.00">
                  <c:v>2733.8</c:v>
                </c:pt>
                <c:pt idx="7" formatCode="#,##0.00">
                  <c:v>3508.44</c:v>
                </c:pt>
                <c:pt idx="8">
                  <c:v>3561</c:v>
                </c:pt>
                <c:pt idx="9">
                  <c:v>3394.52</c:v>
                </c:pt>
                <c:pt idx="10">
                  <c:v>3315.64</c:v>
                </c:pt>
                <c:pt idx="11">
                  <c:v>4164.7</c:v>
                </c:pt>
                <c:pt idx="12" formatCode="#,##0">
                  <c:v>3984</c:v>
                </c:pt>
                <c:pt idx="13" formatCode="#,##0">
                  <c:v>3226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Wind offshore GWh</c:v>
                </c:pt>
              </c:strCache>
            </c:strRef>
          </c:tx>
          <c:spPr>
            <a:solidFill>
              <a:srgbClr val="4D6581"/>
            </a:solidFill>
            <a:ln w="25355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Sheet1!$B$7:$O$7</c:f>
              <c:numCache>
                <c:formatCode>General</c:formatCode>
                <c:ptCount val="14"/>
                <c:pt idx="10">
                  <c:v>26.06</c:v>
                </c:pt>
                <c:pt idx="11">
                  <c:v>85.22</c:v>
                </c:pt>
                <c:pt idx="12" formatCode="#,##0">
                  <c:v>192</c:v>
                </c:pt>
                <c:pt idx="13" formatCode="#,##0">
                  <c:v>344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Solarenergie GWh</c:v>
                </c:pt>
              </c:strCache>
            </c:strRef>
          </c:tx>
          <c:spPr>
            <a:solidFill>
              <a:srgbClr val="A26C35"/>
            </a:solidFill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Sheet1!$B$8:$O$8</c:f>
              <c:numCache>
                <c:formatCode>General</c:formatCode>
                <c:ptCount val="14"/>
                <c:pt idx="0">
                  <c:v>19.399999999999999</c:v>
                </c:pt>
                <c:pt idx="1">
                  <c:v>38.6</c:v>
                </c:pt>
                <c:pt idx="2">
                  <c:v>81.7</c:v>
                </c:pt>
                <c:pt idx="3">
                  <c:v>153.69999999999999</c:v>
                </c:pt>
                <c:pt idx="4">
                  <c:v>282.60000000000002</c:v>
                </c:pt>
                <c:pt idx="5">
                  <c:v>679.1</c:v>
                </c:pt>
                <c:pt idx="6" formatCode="#,##0.00">
                  <c:v>1176.8</c:v>
                </c:pt>
                <c:pt idx="7" formatCode="#,##0.00">
                  <c:v>1597.48</c:v>
                </c:pt>
                <c:pt idx="8">
                  <c:v>2218.6</c:v>
                </c:pt>
                <c:pt idx="9" formatCode="#,##0.00">
                  <c:v>3156.52</c:v>
                </c:pt>
                <c:pt idx="10">
                  <c:v>5089.9000000000005</c:v>
                </c:pt>
                <c:pt idx="11">
                  <c:v>7766.07</c:v>
                </c:pt>
                <c:pt idx="12" formatCode="#,##0">
                  <c:v>8753</c:v>
                </c:pt>
                <c:pt idx="13" formatCode="#,##0">
                  <c:v>10155</c:v>
                </c:pt>
              </c:numCache>
            </c:numRef>
          </c:val>
        </c:ser>
        <c:overlap val="100"/>
        <c:axId val="95305088"/>
        <c:axId val="95310976"/>
      </c:barChart>
      <c:catAx>
        <c:axId val="95305088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169">
            <a:solidFill>
              <a:schemeClr val="tx1"/>
            </a:solidFill>
            <a:prstDash val="solid"/>
          </a:ln>
        </c:spPr>
        <c:crossAx val="95310976"/>
        <c:crosses val="autoZero"/>
        <c:auto val="1"/>
        <c:lblAlgn val="ctr"/>
        <c:lblOffset val="100"/>
        <c:tickMarkSkip val="1"/>
      </c:catAx>
      <c:valAx>
        <c:axId val="95310976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1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smtClean="0"/>
                  <a:t>EEG-Auszahlungen*** in </a:t>
                </a:r>
                <a:r>
                  <a:rPr lang="de-DE" dirty="0"/>
                  <a:t>Mio. </a:t>
                </a:r>
                <a:r>
                  <a:rPr lang="de-DE" dirty="0" smtClean="0"/>
                  <a:t>€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93413883116922869"/>
              <c:y val="0.1797458717307874"/>
            </c:manualLayout>
          </c:layout>
          <c:spPr>
            <a:noFill/>
            <a:ln w="25355">
              <a:noFill/>
            </a:ln>
          </c:spPr>
        </c:title>
        <c:numFmt formatCode="#,##0" sourceLinked="0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5305088"/>
        <c:crosses val="max"/>
        <c:crossBetween val="between"/>
        <c:majorUnit val="2000"/>
      </c:valAx>
      <c:spPr>
        <a:noFill/>
        <a:ln w="2535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0.11985021328180764"/>
          <c:y val="9.3852753699905173E-2"/>
          <c:w val="0.86641697877652857"/>
          <c:h val="0.70902820970908065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B0B590"/>
            </a:solidFill>
            <a:ln w="25561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780</c:v>
                </c:pt>
                <c:pt idx="1">
                  <c:v>1472</c:v>
                </c:pt>
                <c:pt idx="2">
                  <c:v>2442</c:v>
                </c:pt>
                <c:pt idx="3">
                  <c:v>3484</c:v>
                </c:pt>
                <c:pt idx="4">
                  <c:v>5241</c:v>
                </c:pt>
                <c:pt idx="5">
                  <c:v>7366</c:v>
                </c:pt>
                <c:pt idx="6">
                  <c:v>10902</c:v>
                </c:pt>
                <c:pt idx="7">
                  <c:v>15524</c:v>
                </c:pt>
                <c:pt idx="8">
                  <c:v>18947</c:v>
                </c:pt>
                <c:pt idx="9">
                  <c:v>22980</c:v>
                </c:pt>
                <c:pt idx="10">
                  <c:v>25146</c:v>
                </c:pt>
                <c:pt idx="11">
                  <c:v>23374</c:v>
                </c:pt>
                <c:pt idx="12">
                  <c:v>29640</c:v>
                </c:pt>
                <c:pt idx="13">
                  <c:v>33166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Wasser*</c:v>
                </c:pt>
              </c:strCache>
            </c:strRef>
          </c:tx>
          <c:spPr>
            <a:solidFill>
              <a:srgbClr val="7F7FA6"/>
            </a:solidFill>
            <a:ln w="25561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5486</c:v>
                </c:pt>
                <c:pt idx="1">
                  <c:v>6088</c:v>
                </c:pt>
                <c:pt idx="2">
                  <c:v>6579</c:v>
                </c:pt>
                <c:pt idx="3">
                  <c:v>5908</c:v>
                </c:pt>
                <c:pt idx="4">
                  <c:v>4616</c:v>
                </c:pt>
                <c:pt idx="5">
                  <c:v>4953</c:v>
                </c:pt>
                <c:pt idx="6">
                  <c:v>4924</c:v>
                </c:pt>
                <c:pt idx="7">
                  <c:v>5426</c:v>
                </c:pt>
                <c:pt idx="8">
                  <c:v>4981.5</c:v>
                </c:pt>
                <c:pt idx="9">
                  <c:v>4877</c:v>
                </c:pt>
                <c:pt idx="10">
                  <c:v>5049</c:v>
                </c:pt>
                <c:pt idx="11">
                  <c:v>2397</c:v>
                </c:pt>
                <c:pt idx="12">
                  <c:v>4824</c:v>
                </c:pt>
                <c:pt idx="13">
                  <c:v>5731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DKG-Gase</c:v>
                </c:pt>
              </c:strCache>
            </c:strRef>
          </c:tx>
          <c:spPr>
            <a:solidFill>
              <a:srgbClr val="BE8DA5"/>
            </a:solidFill>
            <a:ln w="25561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Sheet1!$B$4:$O$4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2589</c:v>
                </c:pt>
                <c:pt idx="5">
                  <c:v>3136</c:v>
                </c:pt>
                <c:pt idx="6">
                  <c:v>2789</c:v>
                </c:pt>
                <c:pt idx="7">
                  <c:v>3186</c:v>
                </c:pt>
                <c:pt idx="8">
                  <c:v>2208.1999999999998</c:v>
                </c:pt>
                <c:pt idx="9">
                  <c:v>2020</c:v>
                </c:pt>
                <c:pt idx="10">
                  <c:v>1160</c:v>
                </c:pt>
                <c:pt idx="11">
                  <c:v>487</c:v>
                </c:pt>
                <c:pt idx="12">
                  <c:v>724</c:v>
                </c:pt>
                <c:pt idx="13">
                  <c:v>1438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Geothermie**</c:v>
                </c:pt>
              </c:strCache>
            </c:strRef>
          </c:tx>
          <c:spPr>
            <a:solidFill>
              <a:schemeClr val="folHlink"/>
            </a:solidFill>
            <a:ln w="25561">
              <a:noFill/>
            </a:ln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Sheet1!$B$5:$O$5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0.2</c:v>
                </c:pt>
                <c:pt idx="6">
                  <c:v>0.4</c:v>
                </c:pt>
                <c:pt idx="7">
                  <c:v>15</c:v>
                </c:pt>
                <c:pt idx="8">
                  <c:v>18</c:v>
                </c:pt>
                <c:pt idx="9">
                  <c:v>19</c:v>
                </c:pt>
                <c:pt idx="10">
                  <c:v>28</c:v>
                </c:pt>
                <c:pt idx="11">
                  <c:v>18.844999999999999</c:v>
                </c:pt>
                <c:pt idx="12">
                  <c:v>108</c:v>
                </c:pt>
                <c:pt idx="13">
                  <c:v>77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561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Sheet1!$B$6:$O$6</c:f>
              <c:numCache>
                <c:formatCode>General</c:formatCode>
                <c:ptCount val="14"/>
                <c:pt idx="0">
                  <c:v>7550</c:v>
                </c:pt>
                <c:pt idx="1">
                  <c:v>10509</c:v>
                </c:pt>
                <c:pt idx="2">
                  <c:v>15786</c:v>
                </c:pt>
                <c:pt idx="3">
                  <c:v>18713</c:v>
                </c:pt>
                <c:pt idx="4">
                  <c:v>25509</c:v>
                </c:pt>
                <c:pt idx="5">
                  <c:v>27229</c:v>
                </c:pt>
                <c:pt idx="6">
                  <c:v>30710</c:v>
                </c:pt>
                <c:pt idx="7">
                  <c:v>39536</c:v>
                </c:pt>
                <c:pt idx="8">
                  <c:v>40573.699999999997</c:v>
                </c:pt>
                <c:pt idx="9">
                  <c:v>38542</c:v>
                </c:pt>
                <c:pt idx="10">
                  <c:v>37460</c:v>
                </c:pt>
                <c:pt idx="11">
                  <c:v>45043</c:v>
                </c:pt>
                <c:pt idx="12">
                  <c:v>48598</c:v>
                </c:pt>
                <c:pt idx="13">
                  <c:v>54940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561">
              <a:noFill/>
            </a:ln>
            <a:effectLst/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Sheet1!$B$7:$O$7</c:f>
              <c:numCache>
                <c:formatCode>General</c:formatCode>
                <c:ptCount val="14"/>
                <c:pt idx="9">
                  <c:v>37.5</c:v>
                </c:pt>
                <c:pt idx="10">
                  <c:v>174</c:v>
                </c:pt>
                <c:pt idx="11">
                  <c:v>568.14</c:v>
                </c:pt>
                <c:pt idx="12">
                  <c:v>1362</c:v>
                </c:pt>
                <c:pt idx="13">
                  <c:v>2494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Solarenergie</c:v>
                </c:pt>
              </c:strCache>
            </c:strRef>
          </c:tx>
          <c:spPr>
            <a:solidFill>
              <a:srgbClr val="C2986D"/>
            </a:solidFill>
          </c:spPr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Sheet1!$B$8:$O$8</c:f>
              <c:numCache>
                <c:formatCode>General</c:formatCode>
                <c:ptCount val="14"/>
                <c:pt idx="0">
                  <c:v>38</c:v>
                </c:pt>
                <c:pt idx="1">
                  <c:v>76</c:v>
                </c:pt>
                <c:pt idx="2">
                  <c:v>162</c:v>
                </c:pt>
                <c:pt idx="3">
                  <c:v>313</c:v>
                </c:pt>
                <c:pt idx="4">
                  <c:v>556</c:v>
                </c:pt>
                <c:pt idx="5">
                  <c:v>1282</c:v>
                </c:pt>
                <c:pt idx="6">
                  <c:v>2220</c:v>
                </c:pt>
                <c:pt idx="7">
                  <c:v>3366</c:v>
                </c:pt>
                <c:pt idx="8">
                  <c:v>4419.8</c:v>
                </c:pt>
                <c:pt idx="9">
                  <c:v>6578</c:v>
                </c:pt>
                <c:pt idx="10">
                  <c:v>11683</c:v>
                </c:pt>
                <c:pt idx="11">
                  <c:v>19339</c:v>
                </c:pt>
                <c:pt idx="12">
                  <c:v>24072</c:v>
                </c:pt>
                <c:pt idx="13">
                  <c:v>34673</c:v>
                </c:pt>
              </c:numCache>
            </c:numRef>
          </c:val>
        </c:ser>
        <c:overlap val="100"/>
        <c:axId val="117236864"/>
        <c:axId val="117238400"/>
      </c:barChart>
      <c:catAx>
        <c:axId val="117236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17238400"/>
        <c:crosses val="autoZero"/>
        <c:auto val="1"/>
        <c:lblAlgn val="ctr"/>
        <c:lblOffset val="100"/>
        <c:tickLblSkip val="1"/>
        <c:tickMarkSkip val="1"/>
      </c:catAx>
      <c:valAx>
        <c:axId val="117238400"/>
        <c:scaling>
          <c:orientation val="minMax"/>
          <c:max val="180000"/>
        </c:scaling>
        <c:axPos val="l"/>
        <c:title>
          <c:tx>
            <c:rich>
              <a:bodyPr/>
              <a:lstStyle/>
              <a:p>
                <a:pPr>
                  <a:defRPr sz="120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 smtClean="0"/>
                  <a:t>EEG-Strommenge </a:t>
                </a:r>
                <a:r>
                  <a:rPr lang="de-DE" dirty="0"/>
                  <a:t>in </a:t>
                </a:r>
                <a:r>
                  <a:rPr lang="de-DE" dirty="0" err="1"/>
                  <a:t>GWh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"/>
              <c:y val="0.1252699784017279"/>
            </c:manualLayout>
          </c:layout>
          <c:spPr>
            <a:noFill/>
            <a:ln w="25561">
              <a:noFill/>
            </a:ln>
          </c:spPr>
        </c:title>
        <c:numFmt formatCode="#,##0" sourceLinked="0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17236864"/>
        <c:crosses val="autoZero"/>
        <c:crossBetween val="between"/>
        <c:majorUnit val="20000"/>
      </c:valAx>
      <c:spPr>
        <a:noFill/>
        <a:ln w="25561">
          <a:noFill/>
        </a:ln>
      </c:spPr>
    </c:plotArea>
    <c:legend>
      <c:legendPos val="b"/>
      <c:layout>
        <c:manualLayout>
          <c:xMode val="edge"/>
          <c:yMode val="edge"/>
          <c:x val="0"/>
          <c:y val="0.87982399258917321"/>
          <c:w val="1"/>
          <c:h val="0.11177264606630161"/>
        </c:manualLayout>
      </c:layout>
      <c:overlay val="1"/>
      <c:spPr>
        <a:noFill/>
        <a:ln w="25561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0.10711301813899236"/>
          <c:y val="0.25835979152689342"/>
          <c:w val="0.71796725898790426"/>
          <c:h val="0.63280535788785064"/>
        </c:manualLayout>
      </c:layout>
      <c:doughnutChart>
        <c:varyColors val="1"/>
        <c:ser>
          <c:idx val="2"/>
          <c:order val="0"/>
          <c:tx>
            <c:strRef>
              <c:f>Sheet1!$A$2</c:f>
              <c:strCache>
                <c:ptCount val="1"/>
                <c:pt idx="0">
                  <c:v>Kundengruppe</c:v>
                </c:pt>
              </c:strCache>
            </c:strRef>
          </c:tx>
          <c:spPr>
            <a:ln w="20678">
              <a:noFill/>
            </a:ln>
          </c:spPr>
          <c:explosion val="1"/>
          <c:dPt>
            <c:idx val="0"/>
            <c:spPr>
              <a:solidFill>
                <a:srgbClr val="002060"/>
              </a:solidFill>
              <a:ln w="20678">
                <a:noFill/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20678">
                <a:noFill/>
              </a:ln>
            </c:spPr>
          </c:dPt>
          <c:dPt>
            <c:idx val="2"/>
            <c:spPr>
              <a:solidFill>
                <a:schemeClr val="tx1">
                  <a:lumMod val="75000"/>
                  <a:lumOff val="25000"/>
                </a:schemeClr>
              </a:solidFill>
              <a:ln w="20678">
                <a:noFill/>
              </a:ln>
            </c:spPr>
          </c:dPt>
          <c:dPt>
            <c:idx val="3"/>
            <c:spPr>
              <a:solidFill>
                <a:srgbClr val="626C21"/>
              </a:solidFill>
              <a:ln w="20678">
                <a:noFill/>
              </a:ln>
            </c:spPr>
          </c:dPt>
          <c:dPt>
            <c:idx val="4"/>
            <c:spPr>
              <a:solidFill>
                <a:srgbClr val="BE8DA5"/>
              </a:solidFill>
              <a:ln w="20678">
                <a:noFill/>
              </a:ln>
            </c:spPr>
          </c:dPt>
          <c:dPt>
            <c:idx val="5"/>
            <c:spPr>
              <a:solidFill>
                <a:schemeClr val="accent1"/>
              </a:solidFill>
              <a:ln w="20678">
                <a:noFill/>
              </a:ln>
            </c:spPr>
          </c:dPt>
          <c:cat>
            <c:strRef>
              <c:f>Sheet1!$B$1:$I$1</c:f>
              <c:strCache>
                <c:ptCount val="6"/>
                <c:pt idx="0">
                  <c:v>Industrie</c:v>
                </c:pt>
                <c:pt idx="1">
                  <c:v>GHD</c:v>
                </c:pt>
                <c:pt idx="2">
                  <c:v>Verkehr</c:v>
                </c:pt>
                <c:pt idx="3">
                  <c:v>Landwirtschaft</c:v>
                </c:pt>
                <c:pt idx="4">
                  <c:v>Öffentliche Einrichtungen</c:v>
                </c:pt>
                <c:pt idx="5">
                  <c:v>Private Haushalte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6"/>
                <c:pt idx="0">
                  <c:v>6.6</c:v>
                </c:pt>
                <c:pt idx="1">
                  <c:v>3.6</c:v>
                </c:pt>
                <c:pt idx="2">
                  <c:v>0.5</c:v>
                </c:pt>
                <c:pt idx="3">
                  <c:v>0.4</c:v>
                </c:pt>
                <c:pt idx="4">
                  <c:v>2.1</c:v>
                </c:pt>
                <c:pt idx="5">
                  <c:v>7.2</c:v>
                </c:pt>
              </c:numCache>
            </c:numRef>
          </c:val>
        </c:ser>
        <c:firstSliceAng val="0"/>
        <c:holeSize val="50"/>
      </c:doughnutChart>
      <c:spPr>
        <a:noFill/>
        <a:ln w="206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6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0.10711301813899236"/>
          <c:y val="0.25835979152689342"/>
          <c:w val="0.71796725898790426"/>
          <c:h val="0.63280535788785064"/>
        </c:manualLayout>
      </c:layout>
      <c:doughnutChart>
        <c:varyColors val="1"/>
        <c:ser>
          <c:idx val="2"/>
          <c:order val="0"/>
          <c:tx>
            <c:strRef>
              <c:f>Sheet1!$A$2</c:f>
              <c:strCache>
                <c:ptCount val="1"/>
                <c:pt idx="0">
                  <c:v>Kundengruppe</c:v>
                </c:pt>
              </c:strCache>
            </c:strRef>
          </c:tx>
          <c:spPr>
            <a:ln w="20678">
              <a:noFill/>
            </a:ln>
          </c:spPr>
          <c:explosion val="1"/>
          <c:dPt>
            <c:idx val="0"/>
            <c:spPr>
              <a:solidFill>
                <a:schemeClr val="accent1"/>
              </a:solidFill>
              <a:ln w="20678">
                <a:noFill/>
              </a:ln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 w="20678">
                <a:noFill/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0678">
                <a:noFill/>
              </a:ln>
            </c:spPr>
          </c:dPt>
          <c:dPt>
            <c:idx val="3"/>
            <c:spPr>
              <a:solidFill>
                <a:schemeClr val="accent2">
                  <a:lumMod val="50000"/>
                </a:schemeClr>
              </a:solidFill>
              <a:ln w="20678">
                <a:noFill/>
              </a:ln>
            </c:spPr>
          </c:dPt>
          <c:dPt>
            <c:idx val="4"/>
            <c:spPr>
              <a:solidFill>
                <a:srgbClr val="626C21"/>
              </a:solidFill>
              <a:ln w="20678"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Percent val="1"/>
          </c:dLbls>
          <c:cat>
            <c:numRef>
              <c:f>Sheet1!$B$1:$H$1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5"/>
                <c:pt idx="0">
                  <c:v>113800</c:v>
                </c:pt>
                <c:pt idx="1">
                  <c:v>60620</c:v>
                </c:pt>
                <c:pt idx="2">
                  <c:v>20879</c:v>
                </c:pt>
                <c:pt idx="3">
                  <c:v>9927</c:v>
                </c:pt>
                <c:pt idx="4">
                  <c:v>37900</c:v>
                </c:pt>
              </c:numCache>
            </c:numRef>
          </c:val>
        </c:ser>
        <c:firstSliceAng val="0"/>
        <c:holeSize val="50"/>
      </c:doughnutChart>
      <c:spPr>
        <a:noFill/>
        <a:ln w="206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6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0.10711301813899236"/>
          <c:y val="0.2636389597627618"/>
          <c:w val="0.71186737409321243"/>
          <c:h val="0.61608828598293486"/>
        </c:manualLayout>
      </c:layout>
      <c:doughnutChart>
        <c:varyColors val="1"/>
        <c:ser>
          <c:idx val="2"/>
          <c:order val="0"/>
          <c:tx>
            <c:strRef>
              <c:f>Sheet1!$A$2</c:f>
              <c:strCache>
                <c:ptCount val="1"/>
                <c:pt idx="0">
                  <c:v>Kundengruppe</c:v>
                </c:pt>
              </c:strCache>
            </c:strRef>
          </c:tx>
          <c:spPr>
            <a:ln w="20678">
              <a:noFill/>
            </a:ln>
          </c:spPr>
          <c:dPt>
            <c:idx val="0"/>
            <c:spPr>
              <a:solidFill>
                <a:schemeClr val="accent1"/>
              </a:solidFill>
              <a:ln w="20678">
                <a:noFill/>
              </a:ln>
            </c:spPr>
          </c:dPt>
          <c:dPt>
            <c:idx val="1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82000">
                    <a:schemeClr val="accent6"/>
                  </a:gs>
                  <a:gs pos="5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/>
                  </a:gs>
                </a:gsLst>
                <a:lin ang="0" scaled="0"/>
                <a:tileRect/>
              </a:gradFill>
              <a:ln w="20678">
                <a:noFill/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0678">
                <a:noFill/>
              </a:ln>
            </c:spPr>
          </c:dPt>
          <c:dPt>
            <c:idx val="3"/>
            <c:spPr>
              <a:solidFill>
                <a:schemeClr val="accent2">
                  <a:lumMod val="50000"/>
                </a:schemeClr>
              </a:solidFill>
              <a:ln w="20678">
                <a:noFill/>
              </a:ln>
            </c:spPr>
          </c:dPt>
          <c:dPt>
            <c:idx val="4"/>
            <c:spPr>
              <a:solidFill>
                <a:srgbClr val="626C21"/>
              </a:solidFill>
              <a:ln w="20678">
                <a:noFill/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Percent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42865</c:v>
                </c:pt>
                <c:pt idx="1">
                  <c:v>2000</c:v>
                </c:pt>
              </c:numCache>
            </c:numRef>
          </c:val>
        </c:ser>
        <c:firstSliceAng val="7"/>
        <c:holeSize val="50"/>
      </c:doughnutChart>
      <c:spPr>
        <a:noFill/>
        <a:ln w="206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6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4513788098693759E-2"/>
          <c:y val="0.10125448248659168"/>
          <c:w val="0.94920174165457893"/>
          <c:h val="0.7304286574717399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Wasserkraft, Geothermie, Gase</c:v>
                </c:pt>
              </c:strCache>
            </c:strRef>
          </c:tx>
          <c:spPr>
            <a:solidFill>
              <a:srgbClr val="BE8DA5"/>
            </a:solidFill>
            <a:ln w="22015">
              <a:noFill/>
            </a:ln>
          </c:spPr>
          <c:dLbls>
            <c:numFmt formatCode="0.0%" sourceLinked="0"/>
            <c:spPr>
              <a:noFill/>
              <a:ln w="22015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Sheet1!$B$2:$C$2</c:f>
              <c:numCache>
                <c:formatCode>0.0%</c:formatCode>
                <c:ptCount val="2"/>
                <c:pt idx="0" formatCode="0.00%">
                  <c:v>1.2E-2</c:v>
                </c:pt>
                <c:pt idx="1">
                  <c:v>1.3201749713508551E-2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B0B590"/>
            </a:solidFill>
            <a:ln w="22015">
              <a:noFill/>
            </a:ln>
          </c:spPr>
          <c:dLbls>
            <c:numFmt formatCode="0.0%" sourceLinked="0"/>
            <c:spPr>
              <a:noFill/>
              <a:ln w="22015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Sheet1!$B$3:$C$3</c:f>
              <c:numCache>
                <c:formatCode>0.0%</c:formatCode>
                <c:ptCount val="2"/>
                <c:pt idx="0" formatCode="0.00%">
                  <c:v>0.253</c:v>
                </c:pt>
                <c:pt idx="1">
                  <c:v>0.25920945587597527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00004D"/>
            </a:solidFill>
            <a:ln w="22015">
              <a:noFill/>
            </a:ln>
          </c:spPr>
          <c:dLbls>
            <c:numFmt formatCode="0.0%" sourceLinked="0"/>
            <c:spPr>
              <a:noFill/>
              <a:ln w="22015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Sheet1!$B$4:$C$4</c:f>
              <c:numCache>
                <c:formatCode>0.0%</c:formatCode>
                <c:ptCount val="2"/>
                <c:pt idx="0" formatCode="0.00%">
                  <c:v>1.0999999999999998E-2</c:v>
                </c:pt>
                <c:pt idx="1">
                  <c:v>2.0006907811998282E-2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rgbClr val="A6B2C0"/>
            </a:solidFill>
            <a:ln w="22015">
              <a:noFill/>
            </a:ln>
          </c:spPr>
          <c:dLbls>
            <c:numFmt formatCode="0.0%" sourceLinked="0"/>
            <c:spPr>
              <a:noFill/>
              <a:ln w="22015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Sheet1!$B$5:$C$5</c:f>
              <c:numCache>
                <c:formatCode>0.0%</c:formatCode>
                <c:ptCount val="2"/>
                <c:pt idx="0" formatCode="0.00%">
                  <c:v>0.13800000000000001</c:v>
                </c:pt>
                <c:pt idx="1">
                  <c:v>0.16388653475501766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Photovoltaik*</c:v>
                </c:pt>
              </c:strCache>
            </c:strRef>
          </c:tx>
          <c:spPr>
            <a:solidFill>
              <a:srgbClr val="C2986D"/>
            </a:solidFill>
            <a:ln w="22015">
              <a:noFill/>
            </a:ln>
          </c:spPr>
          <c:dLbls>
            <c:numFmt formatCode="0.0%" sourceLinked="0"/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Sheet1!$B$6:$C$6</c:f>
              <c:numCache>
                <c:formatCode>0.0%</c:formatCode>
                <c:ptCount val="2"/>
                <c:pt idx="0" formatCode="0.00%">
                  <c:v>0.56100000000000005</c:v>
                </c:pt>
                <c:pt idx="1">
                  <c:v>0.5335468306505865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Sonstige Kosten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0.0%" sourceLinked="0"/>
            <c:showVal val="1"/>
          </c:dLbls>
          <c:val>
            <c:numRef>
              <c:f>Sheet1!$B$7:$C$7</c:f>
              <c:numCache>
                <c:formatCode>0.0%</c:formatCode>
                <c:ptCount val="2"/>
                <c:pt idx="0" formatCode="0.00%">
                  <c:v>2.5000000000000001E-2</c:v>
                </c:pt>
                <c:pt idx="1">
                  <c:v>1.0148521192915627E-2</c:v>
                </c:pt>
              </c:numCache>
            </c:numRef>
          </c:val>
        </c:ser>
        <c:dLbls>
          <c:showVal val="1"/>
        </c:dLbls>
        <c:gapWidth val="164"/>
        <c:overlap val="100"/>
        <c:axId val="124000896"/>
        <c:axId val="124023168"/>
      </c:barChart>
      <c:catAx>
        <c:axId val="12400089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8255">
            <a:noFill/>
          </a:ln>
        </c:spPr>
        <c:crossAx val="124023168"/>
        <c:crosses val="autoZero"/>
        <c:lblAlgn val="ctr"/>
        <c:lblOffset val="100"/>
        <c:tickMarkSkip val="1"/>
      </c:catAx>
      <c:valAx>
        <c:axId val="124023168"/>
        <c:scaling>
          <c:orientation val="minMax"/>
        </c:scaling>
        <c:delete val="1"/>
        <c:axPos val="l"/>
        <c:numFmt formatCode="0%" sourceLinked="1"/>
        <c:tickLblPos val="none"/>
        <c:crossAx val="124000896"/>
        <c:crosses val="autoZero"/>
        <c:crossBetween val="between"/>
      </c:valAx>
      <c:spPr>
        <a:noFill/>
        <a:ln w="22015">
          <a:noFill/>
        </a:ln>
      </c:spPr>
    </c:plotArea>
    <c:plotVisOnly val="1"/>
    <c:dispBlanksAs val="gap"/>
  </c:chart>
  <c:spPr>
    <a:solidFill>
      <a:srgbClr val="F4F4F4"/>
    </a:solidFill>
    <a:ln>
      <a:noFill/>
    </a:ln>
  </c:spPr>
  <c:txPr>
    <a:bodyPr/>
    <a:lstStyle/>
    <a:p>
      <a:pPr>
        <a:defRPr sz="13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0033444816053512E-2"/>
          <c:y val="3.4552845528455292E-2"/>
          <c:w val="0.98996655518393895"/>
          <c:h val="0.8739837398373984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Gase</c:v>
                </c:pt>
              </c:strCache>
            </c:strRef>
          </c:tx>
          <c:spPr>
            <a:solidFill>
              <a:srgbClr val="BE8DA5"/>
            </a:solidFill>
            <a:ln w="23680">
              <a:noFill/>
            </a:ln>
          </c:spPr>
          <c:dLbls>
            <c:txPr>
              <a:bodyPr/>
              <a:lstStyle/>
              <a:p>
                <a:pPr algn="ctr">
                  <a:defRPr lang="de-DE" sz="16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5.0000000000000044E-3</c:v>
                </c:pt>
                <c:pt idx="1">
                  <c:v>7.0000000000000045E-3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626C21"/>
            </a:solidFill>
            <a:ln w="23680">
              <a:noFill/>
            </a:ln>
          </c:spPr>
          <c:dLbls>
            <c:txPr>
              <a:bodyPr/>
              <a:lstStyle/>
              <a:p>
                <a:pPr algn="ctr">
                  <a:defRPr lang="de-DE" sz="16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8.7000000000000022E-2</c:v>
                </c:pt>
                <c:pt idx="1">
                  <c:v>0.25800000000000001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7.1999999999999995E-2</c:v>
                </c:pt>
                <c:pt idx="1">
                  <c:v>0.14800000000000013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0.126984126984127"/>
                  <c:y val="-5.6980056980056983E-3"/>
                </c:manualLayout>
              </c:layout>
              <c:showVal val="1"/>
            </c:dLbl>
            <c:dLbl>
              <c:idx val="1"/>
              <c:layout>
                <c:manualLayout>
                  <c:x val="0.13639035861258084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Sheet1!$B$5:$C$5</c:f>
              <c:numCache>
                <c:formatCode>0.0%</c:formatCode>
                <c:ptCount val="2"/>
                <c:pt idx="0">
                  <c:v>3.0000000000000022E-3</c:v>
                </c:pt>
                <c:pt idx="1">
                  <c:v>5.0000000000000044E-3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Sheet1!$B$6:$C$6</c:f>
              <c:numCache>
                <c:formatCode>0.0%</c:formatCode>
                <c:ptCount val="2"/>
                <c:pt idx="0">
                  <c:v>0.45200000000000001</c:v>
                </c:pt>
                <c:pt idx="1">
                  <c:v>0.41400000000000026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Geothermie</c:v>
                </c:pt>
              </c:strCache>
            </c:strRef>
          </c:tx>
          <c:spPr>
            <a:solidFill>
              <a:srgbClr val="C2986D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1"/>
                        </a:solidFill>
                      </a:rPr>
                      <a:t>0,01%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1"/>
                        </a:solidFill>
                      </a:rPr>
                      <a:t>0,02%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Sheet1!$B$7:$C$7</c:f>
              <c:numCache>
                <c:formatCode>0.0%</c:formatCode>
                <c:ptCount val="2"/>
                <c:pt idx="0">
                  <c:v>1.0000000000000011E-4</c:v>
                </c:pt>
                <c:pt idx="1">
                  <c:v>2.0000000000000023E-4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C2986D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Kapazität</c:v>
                </c:pt>
                <c:pt idx="1">
                  <c:v>Erzeugung</c:v>
                </c:pt>
              </c:strCache>
            </c:strRef>
          </c:cat>
          <c:val>
            <c:numRef>
              <c:f>Sheet1!$B$8:$C$8</c:f>
              <c:numCache>
                <c:formatCode>0.0%</c:formatCode>
                <c:ptCount val="2"/>
                <c:pt idx="0">
                  <c:v>0.38100000000000034</c:v>
                </c:pt>
                <c:pt idx="1">
                  <c:v>0.16800000000000001</c:v>
                </c:pt>
              </c:numCache>
            </c:numRef>
          </c:val>
        </c:ser>
        <c:dLbls>
          <c:showVal val="1"/>
        </c:dLbls>
        <c:gapWidth val="190"/>
        <c:overlap val="100"/>
        <c:serLines>
          <c:spPr>
            <a:ln w="2960">
              <a:solidFill>
                <a:srgbClr val="A26C35"/>
              </a:solidFill>
              <a:prstDash val="sysDash"/>
            </a:ln>
          </c:spPr>
        </c:serLines>
        <c:axId val="124764544"/>
        <c:axId val="124766080"/>
      </c:barChart>
      <c:catAx>
        <c:axId val="124764544"/>
        <c:scaling>
          <c:orientation val="minMax"/>
        </c:scaling>
        <c:axPos val="b"/>
        <c:majorTickMark val="none"/>
        <c:tickLblPos val="none"/>
        <c:spPr>
          <a:ln w="11840">
            <a:solidFill>
              <a:srgbClr val="808080"/>
            </a:solidFill>
            <a:prstDash val="solid"/>
          </a:ln>
        </c:spPr>
        <c:crossAx val="124766080"/>
        <c:crosses val="autoZero"/>
        <c:lblAlgn val="ctr"/>
        <c:lblOffset val="100"/>
        <c:tickMarkSkip val="1"/>
      </c:catAx>
      <c:valAx>
        <c:axId val="124766080"/>
        <c:scaling>
          <c:orientation val="minMax"/>
          <c:max val="1"/>
        </c:scaling>
        <c:axPos val="l"/>
        <c:numFmt formatCode="0.0%" sourceLinked="1"/>
        <c:tickLblPos val="none"/>
        <c:spPr>
          <a:ln w="8880">
            <a:noFill/>
          </a:ln>
        </c:spPr>
        <c:crossAx val="124764544"/>
        <c:crosses val="autoZero"/>
        <c:crossBetween val="between"/>
        <c:majorUnit val="0.2"/>
        <c:minorUnit val="1.0000000000000005E-2"/>
      </c:valAx>
      <c:spPr>
        <a:noFill/>
        <a:ln w="23680">
          <a:noFill/>
        </a:ln>
      </c:spPr>
    </c:plotArea>
    <c:plotVisOnly val="1"/>
    <c:dispBlanksAs val="gap"/>
  </c:chart>
  <c:spPr>
    <a:solidFill>
      <a:srgbClr val="F4F4F4"/>
    </a:solidFill>
    <a:ln>
      <a:noFill/>
    </a:ln>
  </c:spPr>
  <c:txPr>
    <a:bodyPr/>
    <a:lstStyle/>
    <a:p>
      <a:pPr>
        <a:defRPr sz="111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264908147985653E-2"/>
          <c:y val="0.15106024045381444"/>
          <c:w val="0.98449281204728067"/>
          <c:h val="0.6669056388112845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26C21"/>
            </a:solidFill>
            <a:ln w="28277">
              <a:noFill/>
            </a:ln>
          </c:spPr>
          <c:dLbls>
            <c:numFmt formatCode="0\ &quot;€/MWh&quot;" sourceLinked="0"/>
            <c:spPr>
              <a:solidFill>
                <a:srgbClr val="F4F4F4"/>
              </a:solidFill>
              <a:ln w="28277">
                <a:noFill/>
              </a:ln>
            </c:spPr>
            <c:txPr>
              <a:bodyPr/>
              <a:lstStyle/>
              <a:p>
                <a:pPr algn="l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Val val="1"/>
          </c:dLbls>
          <c:cat>
            <c:strRef>
              <c:f>Sheet1!$B$1:$I$1</c:f>
              <c:strCache>
                <c:ptCount val="8"/>
                <c:pt idx="0">
                  <c:v>DKG-Gase</c:v>
                </c:pt>
                <c:pt idx="1">
                  <c:v>Wasser</c:v>
                </c:pt>
                <c:pt idx="2">
                  <c:v>Wind onshore</c:v>
                </c:pt>
                <c:pt idx="3">
                  <c:v>Biomasse</c:v>
                </c:pt>
                <c:pt idx="4">
                  <c:v>Wind offshore</c:v>
                </c:pt>
                <c:pt idx="5">
                  <c:v>Geothermie</c:v>
                </c:pt>
                <c:pt idx="6">
                  <c:v>Photovoltaik</c:v>
                </c:pt>
                <c:pt idx="7">
                  <c:v>alle EEG-Anlagen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49</c:v>
                </c:pt>
                <c:pt idx="3">
                  <c:v>126</c:v>
                </c:pt>
                <c:pt idx="4">
                  <c:v>138</c:v>
                </c:pt>
                <c:pt idx="5">
                  <c:v>182</c:v>
                </c:pt>
                <c:pt idx="6">
                  <c:v>246</c:v>
                </c:pt>
                <c:pt idx="7">
                  <c:v>121</c:v>
                </c:pt>
              </c:numCache>
            </c:numRef>
          </c:val>
        </c:ser>
        <c:dLbls>
          <c:showVal val="1"/>
        </c:dLbls>
        <c:gapWidth val="50"/>
        <c:axId val="124774272"/>
        <c:axId val="124775808"/>
      </c:barChart>
      <c:catAx>
        <c:axId val="124774272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rgbClr val="F4F4F4"/>
          </a:solidFill>
          <a:ln w="10604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24775808"/>
        <c:crosses val="autoZero"/>
        <c:auto val="1"/>
        <c:lblAlgn val="ctr"/>
        <c:lblOffset val="100"/>
        <c:tickLblSkip val="1"/>
        <c:tickMarkSkip val="1"/>
      </c:catAx>
      <c:valAx>
        <c:axId val="124775808"/>
        <c:scaling>
          <c:orientation val="minMax"/>
        </c:scaling>
        <c:delete val="1"/>
        <c:axPos val="l"/>
        <c:majorGridlines>
          <c:spPr>
            <a:ln w="14138">
              <a:solidFill>
                <a:schemeClr val="tx1"/>
              </a:solidFill>
              <a:prstDash val="solid"/>
            </a:ln>
          </c:spPr>
        </c:majorGridlines>
        <c:numFmt formatCode="0" sourceLinked="1"/>
        <c:tickLblPos val="none"/>
        <c:crossAx val="124774272"/>
        <c:crosses val="autoZero"/>
        <c:crossBetween val="between"/>
      </c:valAx>
      <c:spPr>
        <a:noFill/>
        <a:ln w="28277">
          <a:noFill/>
        </a:ln>
      </c:spPr>
    </c:plotArea>
    <c:plotVisOnly val="1"/>
    <c:dispBlanksAs val="gap"/>
  </c:chart>
  <c:spPr>
    <a:solidFill>
      <a:srgbClr val="F4F4F4"/>
    </a:solidFill>
    <a:ln>
      <a:noFill/>
    </a:ln>
  </c:spPr>
  <c:txPr>
    <a:bodyPr/>
    <a:lstStyle/>
    <a:p>
      <a:pPr>
        <a:defRPr sz="19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0.3208</cdr:x>
      <cdr:y>0.5371</cdr:y>
    </cdr:from>
    <cdr:to>
      <cdr:x>0.58727</cdr:x>
      <cdr:y>0.60876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35815" y="2584184"/>
          <a:ext cx="1109599" cy="344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2200"/>
            </a:lnSpc>
            <a:buClr>
              <a:schemeClr val="accent1"/>
            </a:buClr>
          </a:pPr>
          <a:r>
            <a:rPr lang="de-DE" sz="1400" b="1" dirty="0" smtClean="0">
              <a:solidFill>
                <a:srgbClr val="073395"/>
              </a:solidFill>
            </a:rPr>
            <a:t>20,4 Mrd. €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0.34541</cdr:x>
      <cdr:y>0.53579</cdr:y>
    </cdr:from>
    <cdr:to>
      <cdr:x>0.60226</cdr:x>
      <cdr:y>0.61362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438304" y="2577866"/>
          <a:ext cx="1069524" cy="3744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2200"/>
            </a:lnSpc>
            <a:buClr>
              <a:schemeClr val="accent1"/>
            </a:buClr>
          </a:pPr>
          <a:r>
            <a:rPr lang="de-DE" sz="1400" b="1" smtClean="0">
              <a:solidFill>
                <a:schemeClr val="tx1"/>
              </a:solidFill>
            </a:rPr>
            <a:t>243,1 TWh</a:t>
          </a:r>
          <a:endParaRPr lang="de-DE" sz="1400" b="1" dirty="0" err="1" smtClean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0.38044</cdr:x>
      <cdr:y>0.53605</cdr:y>
    </cdr:from>
    <cdr:to>
      <cdr:x>0.55606</cdr:x>
      <cdr:y>0.61388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84157" y="2579132"/>
          <a:ext cx="731290" cy="3744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ts val="2200"/>
            </a:lnSpc>
            <a:buClr>
              <a:schemeClr val="accent1"/>
            </a:buClr>
          </a:pPr>
          <a:r>
            <a:rPr lang="de-DE" sz="1400" b="1" dirty="0" smtClean="0">
              <a:solidFill>
                <a:srgbClr val="073395"/>
              </a:solidFill>
            </a:rPr>
            <a:t>44.865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0.40326</cdr:x>
      <cdr:y>0.11758</cdr:y>
    </cdr:to>
    <cdr:sp macro="" textlink="">
      <cdr:nvSpPr>
        <cdr:cNvPr id="2" name="Textfeld 18"/>
        <cdr:cNvSpPr txBox="1"/>
      </cdr:nvSpPr>
      <cdr:spPr>
        <a:xfrm xmlns:a="http://schemas.openxmlformats.org/drawingml/2006/main">
          <a:off x="0" y="0"/>
          <a:ext cx="3339376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i="1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GB" sz="1800" b="1" i="0" dirty="0" smtClean="0"/>
            <a:t>Subvention pro </a:t>
          </a:r>
          <a:r>
            <a:rPr lang="en-GB" sz="1800" b="1" i="0" dirty="0" err="1" smtClean="0"/>
            <a:t>MWh</a:t>
          </a:r>
          <a:r>
            <a:rPr lang="en-GB" sz="1800" b="1" i="0" dirty="0" smtClean="0"/>
            <a:t> in 2013</a:t>
          </a:r>
        </a:p>
        <a:p xmlns:a="http://schemas.openxmlformats.org/drawingml/2006/main">
          <a:endParaRPr lang="de-DE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0.69985</cdr:x>
      <cdr:y>0.08955</cdr:y>
    </cdr:from>
    <cdr:to>
      <cdr:x>0.80824</cdr:x>
      <cdr:y>0.2806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903923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5" y="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403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b" anchorCtr="0" compatLnSpc="1">
            <a:prstTxWarp prst="textNoShape">
              <a:avLst/>
            </a:prstTxWarp>
          </a:bodyPr>
          <a:lstStyle>
            <a:lvl1pPr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5" y="972403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b" anchorCtr="0" compatLnSpc="1">
            <a:prstTxWarp prst="textNoShape">
              <a:avLst/>
            </a:prstTxWarp>
          </a:bodyPr>
          <a:lstStyle>
            <a:lvl1pPr algn="r" defTabSz="995421">
              <a:defRPr sz="1200" i="0">
                <a:cs typeface="+mn-cs"/>
              </a:defRPr>
            </a:lvl1pPr>
          </a:lstStyle>
          <a:p>
            <a:pPr>
              <a:defRPr/>
            </a:pPr>
            <a:fld id="{82AC3141-772A-44EB-BF03-FB5280BF97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1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0380"/>
            <a:ext cx="5680104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3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b" anchorCtr="0" compatLnSpc="1">
            <a:prstTxWarp prst="textNoShape">
              <a:avLst/>
            </a:prstTxWarp>
          </a:bodyPr>
          <a:lstStyle>
            <a:lvl1pPr defTabSz="995421">
              <a:defRPr sz="1200" i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2393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b" anchorCtr="0" compatLnSpc="1">
            <a:prstTxWarp prst="textNoShape">
              <a:avLst/>
            </a:prstTxWarp>
          </a:bodyPr>
          <a:lstStyle>
            <a:lvl1pPr algn="r" defTabSz="995421">
              <a:defRPr sz="1200" i="0">
                <a:cs typeface="+mn-cs"/>
              </a:defRPr>
            </a:lvl1pPr>
          </a:lstStyle>
          <a:p>
            <a:pPr>
              <a:defRPr/>
            </a:pPr>
            <a:fld id="{4F2233F4-60D4-4EF6-A8A6-3F314FD600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5187"/>
            <a:fld id="{19015C34-B9BF-4D77-B3A0-2F2719E4380B}" type="slidenum">
              <a:rPr lang="de-DE" smtClean="0"/>
              <a:pPr defTabSz="995187"/>
              <a:t>1</a:t>
            </a:fld>
            <a:endParaRPr lang="de-DE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11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12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13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16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17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0B442-419A-4D1F-A28E-66A5E7C069A2}" type="slidenum">
              <a:rPr lang="de-DE"/>
              <a:pPr/>
              <a:t>19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20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0B442-419A-4D1F-A28E-66A5E7C069A2}" type="slidenum">
              <a:rPr lang="de-DE"/>
              <a:pPr/>
              <a:t>21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6CA53-9E8D-40CB-A63F-45379CA2A6A8}" type="slidenum">
              <a:rPr lang="de-DE"/>
              <a:pPr/>
              <a:t>22</a:t>
            </a:fld>
            <a:endParaRPr lang="de-DE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0B442-419A-4D1F-A28E-66A5E7C069A2}" type="slidenum">
              <a:rPr lang="de-DE"/>
              <a:pPr/>
              <a:t>23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B4DB0-DBEE-48CC-B6D3-8012D754AA86}" type="slidenum">
              <a:rPr lang="de-DE"/>
              <a:pPr/>
              <a:t>2</a:t>
            </a:fld>
            <a:endParaRPr lang="de-DE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50872-F0FC-4ED8-953E-22437BBC7764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0B442-419A-4D1F-A28E-66A5E7C069A2}" type="slidenum">
              <a:rPr lang="de-DE"/>
              <a:pPr/>
              <a:t>25</a:t>
            </a:fld>
            <a:endParaRPr lang="de-DE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6209B-BA84-4040-8D37-67C1498CAF8A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26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6209B-BA84-4040-8D37-67C1498CAF8A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27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50872-F0FC-4ED8-953E-22437BBC7764}" type="slidenum">
              <a:rPr lang="de-DE" smtClean="0"/>
              <a:pPr>
                <a:defRPr/>
              </a:pPr>
              <a:t>28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515EC7-4600-4798-949C-7FA907F3E5D6}" type="slidenum">
              <a:rPr lang="de-DE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515EC7-4600-4798-949C-7FA907F3E5D6}" type="slidenum">
              <a:rPr lang="de-DE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829A6-42F3-4404-8393-451F65879B2D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31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5BBCC7-4BC9-4E10-B7F4-C6E2E003C91A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32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6D8D2-01FA-4EF8-868A-4664A38AF2C3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33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3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6209B-BA84-4040-8D37-67C1498CAF8A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34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6209B-BA84-4040-8D37-67C1498CAF8A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35</a:t>
            </a:fld>
            <a:endParaRPr lang="de-DE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36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08955-87A6-40BA-9B3F-4FD9BF5CE08D}" type="slidenum">
              <a:rPr lang="de-DE"/>
              <a:pPr/>
              <a:t>37</a:t>
            </a:fld>
            <a:endParaRPr lang="de-DE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08955-87A6-40BA-9B3F-4FD9BF5CE08D}" type="slidenum">
              <a:rPr lang="de-DE"/>
              <a:pPr/>
              <a:t>38</a:t>
            </a:fld>
            <a:endParaRPr lang="de-DE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5187"/>
            <a:fld id="{B2D60A85-F41F-47E2-9900-8731F92A9B15}" type="slidenum">
              <a:rPr lang="de-DE" smtClean="0"/>
              <a:pPr defTabSz="995187"/>
              <a:t>39</a:t>
            </a:fld>
            <a:endParaRPr lang="de-DE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40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41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42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43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44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45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5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7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8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2A3A5-AA13-4D3A-A68F-94FDA021FE31}" type="slidenum">
              <a:rPr lang="de-DE"/>
              <a:pPr/>
              <a:t>9</a:t>
            </a:fld>
            <a:endParaRPr lang="de-DE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B20-6121-420C-BDFD-8F2E74C88D45}" type="slidenum">
              <a:rPr lang="de-DE"/>
              <a:pPr/>
              <a:t>10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4788"/>
            <a:ext cx="6842125" cy="7762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52413" y="1341438"/>
            <a:ext cx="8639175" cy="47847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8038" y="6429396"/>
            <a:ext cx="2447925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Erneuerbare Energien und das EEG: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693025" y="6407150"/>
            <a:ext cx="1296988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31.01.2013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89850" y="6559550"/>
            <a:ext cx="1298575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1BE62D7-B9CD-4580-9B25-EC9724899E2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44463" y="5876925"/>
            <a:ext cx="88201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79388" y="188913"/>
            <a:ext cx="612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i="0" dirty="0" smtClean="0">
                <a:solidFill>
                  <a:srgbClr val="003399"/>
                </a:solidFill>
                <a:cs typeface="+mn-cs"/>
              </a:rPr>
              <a:t>Alternativen zum EEG</a:t>
            </a:r>
            <a:endParaRPr lang="de-DE" b="1" i="0" dirty="0" smtClean="0">
              <a:solidFill>
                <a:srgbClr val="003399"/>
              </a:solidFill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44463" y="765175"/>
            <a:ext cx="88201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7164288" y="6446664"/>
            <a:ext cx="1943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220E2627-7BBF-485F-92B1-790636BBE035}" type="slidenum">
              <a:rPr lang="de-DE" sz="1400" b="1" i="0">
                <a:solidFill>
                  <a:srgbClr val="003399"/>
                </a:solidFill>
                <a:cs typeface="+mn-cs"/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sz="1400" b="1" i="0" dirty="0">
              <a:solidFill>
                <a:srgbClr val="003399"/>
              </a:solidFill>
              <a:cs typeface="+mn-cs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2555875" y="5953779"/>
            <a:ext cx="619283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de-DE" sz="1800" b="1" i="0" dirty="0" smtClean="0">
                <a:solidFill>
                  <a:srgbClr val="003399"/>
                </a:solidFill>
                <a:cs typeface="+mn-cs"/>
              </a:rPr>
              <a:t>Prof. Dr. Justus Haucap,</a:t>
            </a:r>
            <a:r>
              <a:rPr lang="de-DE" sz="1800" b="1" i="0" baseline="0" dirty="0" smtClean="0">
                <a:solidFill>
                  <a:srgbClr val="003399"/>
                </a:solidFill>
                <a:cs typeface="+mn-cs"/>
              </a:rPr>
              <a:t> Universität Düsseldorf</a:t>
            </a:r>
          </a:p>
          <a:p>
            <a:pPr>
              <a:spcBef>
                <a:spcPct val="25000"/>
              </a:spcBef>
              <a:defRPr/>
            </a:pPr>
            <a:r>
              <a:rPr lang="de-DE" sz="1800" b="1" i="0" baseline="0" dirty="0" smtClean="0">
                <a:solidFill>
                  <a:srgbClr val="003399"/>
                </a:solidFill>
                <a:cs typeface="+mn-cs"/>
              </a:rPr>
              <a:t>Düsseldorfer Institut für Wettbewerbsökonomie (DICE)</a:t>
            </a:r>
          </a:p>
        </p:txBody>
      </p:sp>
      <p:pic>
        <p:nvPicPr>
          <p:cNvPr id="9" name="Grafik 0" descr="Logo_DICE_mitHHU_neu Kopie2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5536" y="5958790"/>
            <a:ext cx="2160280" cy="710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-energie-online.de/Zukunftsfragen/tabid/63/NewsId/466/Zeit-fur-eine-grundlegende-Reform-der-EEGForderung--das-Quotenmodell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nopolkommission.de/" TargetMode="External"/><Relationship Id="rId4" Type="http://schemas.openxmlformats.org/officeDocument/2006/relationships/hyperlink" Target="http://ideas.repec.org/p/zbw/diceop/11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e.hhu.d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monopolkommission.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196752"/>
            <a:ext cx="8568951" cy="165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600" b="1" dirty="0" smtClean="0">
                <a:solidFill>
                  <a:srgbClr val="003399"/>
                </a:solidFill>
              </a:rPr>
              <a:t>Alternativen zum EEG: </a:t>
            </a:r>
            <a:br>
              <a:rPr lang="de-DE" sz="3600" b="1" dirty="0" smtClean="0">
                <a:solidFill>
                  <a:srgbClr val="003399"/>
                </a:solidFill>
              </a:rPr>
            </a:br>
            <a:r>
              <a:rPr lang="de-DE" sz="3600" b="1" dirty="0" smtClean="0">
                <a:solidFill>
                  <a:srgbClr val="003399"/>
                </a:solidFill>
              </a:rPr>
              <a:t>Marktprämien, Ausschreibungen und Quotenmodell</a:t>
            </a:r>
            <a:endParaRPr lang="de-DE" sz="3600" dirty="0" smtClean="0">
              <a:solidFill>
                <a:srgbClr val="003399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716338"/>
            <a:ext cx="77724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4400" i="0">
              <a:solidFill>
                <a:schemeClr val="tx2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28600" y="3594075"/>
            <a:ext cx="87137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DE" sz="2300" i="0" dirty="0" smtClean="0">
                <a:solidFill>
                  <a:srgbClr val="003399"/>
                </a:solidFill>
              </a:rPr>
              <a:t>Arbeitskreis Energie der Deutschen Physikalischen Gesellschaft</a:t>
            </a:r>
            <a:endParaRPr lang="de-DE" sz="2300" i="0" dirty="0" smtClean="0">
              <a:solidFill>
                <a:srgbClr val="003399"/>
              </a:solidFill>
            </a:endParaRPr>
          </a:p>
          <a:p>
            <a:pPr algn="r"/>
            <a:r>
              <a:rPr lang="de-DE" sz="2300" i="0" dirty="0" smtClean="0">
                <a:solidFill>
                  <a:srgbClr val="003399"/>
                </a:solidFill>
              </a:rPr>
              <a:t>Bad Honnef, 14</a:t>
            </a:r>
            <a:r>
              <a:rPr lang="de-DE" sz="2300" i="0" dirty="0" smtClean="0">
                <a:solidFill>
                  <a:srgbClr val="003399"/>
                </a:solidFill>
              </a:rPr>
              <a:t>. November 2013</a:t>
            </a:r>
            <a:r>
              <a:rPr lang="de-DE" sz="2400" i="0" dirty="0">
                <a:solidFill>
                  <a:srgbClr val="003399"/>
                </a:solidFill>
              </a:rPr>
              <a:t/>
            </a:r>
            <a:br>
              <a:rPr lang="de-DE" sz="2400" i="0" dirty="0">
                <a:solidFill>
                  <a:srgbClr val="003399"/>
                </a:solidFill>
              </a:rPr>
            </a:br>
            <a:endParaRPr lang="de-DE" sz="1200" i="0" dirty="0" smtClean="0">
              <a:solidFill>
                <a:schemeClr val="tx2"/>
              </a:solidFill>
            </a:endParaRPr>
          </a:p>
          <a:p>
            <a:pPr algn="r"/>
            <a:r>
              <a:rPr lang="de-DE" sz="2300" i="0" dirty="0" smtClean="0">
                <a:solidFill>
                  <a:srgbClr val="003399"/>
                </a:solidFill>
              </a:rPr>
              <a:t>Prof. Dr. Justus Haucap </a:t>
            </a:r>
            <a:br>
              <a:rPr lang="de-DE" sz="2300" i="0" dirty="0" smtClean="0">
                <a:solidFill>
                  <a:srgbClr val="003399"/>
                </a:solidFill>
              </a:rPr>
            </a:br>
            <a:r>
              <a:rPr lang="de-DE" sz="2300" i="0" dirty="0" smtClean="0">
                <a:solidFill>
                  <a:srgbClr val="003399"/>
                </a:solidFill>
              </a:rPr>
              <a:t>Düsseldorfer Institut für Wettbewerbsökonomie (DICE)</a:t>
            </a:r>
          </a:p>
          <a:p>
            <a:pPr algn="r"/>
            <a:r>
              <a:rPr lang="de-DE" sz="2300" i="0" dirty="0" smtClean="0">
                <a:solidFill>
                  <a:srgbClr val="003399"/>
                </a:solidFill>
              </a:rPr>
              <a:t>Heinrich-Heine Universität Düsseldorf</a:t>
            </a:r>
            <a:endParaRPr lang="de-DE" sz="23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00034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Exkurs: Handel mit CO</a:t>
            </a:r>
            <a:r>
              <a:rPr lang="de-DE" sz="32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3200" i="0" dirty="0" smtClean="0">
                <a:solidFill>
                  <a:srgbClr val="003399"/>
                </a:solidFill>
              </a:rPr>
              <a:t>-Emissionsrechten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23850" y="1452563"/>
            <a:ext cx="8534400" cy="26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Beispiel: 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Zwei Kraftwerke (A und B) stoßen CO</a:t>
            </a:r>
            <a:r>
              <a:rPr lang="de-DE" i="0" baseline="-25000" dirty="0" smtClean="0">
                <a:solidFill>
                  <a:srgbClr val="003399"/>
                </a:solidFill>
              </a:rPr>
              <a:t>2</a:t>
            </a:r>
            <a:r>
              <a:rPr lang="de-DE" i="0" dirty="0" smtClean="0">
                <a:solidFill>
                  <a:srgbClr val="003399"/>
                </a:solidFill>
              </a:rPr>
              <a:t> aus.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Folgende Kosten fallen bei der Vermeidung von CO</a:t>
            </a:r>
            <a:r>
              <a:rPr lang="de-DE" i="0" baseline="-25000" dirty="0" smtClean="0">
                <a:solidFill>
                  <a:srgbClr val="003399"/>
                </a:solidFill>
              </a:rPr>
              <a:t>2</a:t>
            </a:r>
            <a:r>
              <a:rPr lang="de-DE" i="0" dirty="0" smtClean="0">
                <a:solidFill>
                  <a:srgbClr val="003399"/>
                </a:solidFill>
              </a:rPr>
              <a:t> an: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Kraftwerk A: 1000t  (2000t) weniger kosten 15.000 Euro (35.000 Euro)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Kraftwerk B: 1000 t (2000t) weniger kosten 25.000 Euro (60.000 Euro)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Was sollte getan werden?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54868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Ordnungspolitisches Versagen des EEG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23850" y="1196752"/>
            <a:ext cx="8534400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42938" lvl="1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Abnahmegarantie zu festgelegten Preisen induziert „</a:t>
            </a:r>
            <a:r>
              <a:rPr lang="de-DE" sz="2000" i="0" dirty="0" err="1" smtClean="0">
                <a:solidFill>
                  <a:srgbClr val="003399"/>
                </a:solidFill>
              </a:rPr>
              <a:t>Produce</a:t>
            </a:r>
            <a:r>
              <a:rPr lang="de-DE" sz="2000" i="0" dirty="0" smtClean="0">
                <a:solidFill>
                  <a:srgbClr val="003399"/>
                </a:solidFill>
              </a:rPr>
              <a:t> and Forget“-Mentalität, bekannt aus der EU-Landwirtschaftspolitik.</a:t>
            </a:r>
          </a:p>
          <a:p>
            <a:pPr marL="642938" lvl="1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Im Extremfall: negative Strompreise (=Entsorgungsgebühren)</a:t>
            </a:r>
          </a:p>
          <a:p>
            <a:pPr marL="642938" lvl="1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Massive Überförderung einzelner Technologien (insbesondere Solarenergie)</a:t>
            </a:r>
          </a:p>
          <a:p>
            <a:pPr marL="1100138" lvl="2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Folge 1: Massive Ineffizienz der Förderung mit gravierenden Allokationsverzerrungen (mehr als 35% aller weltweit installierten Solaranlagen in Deutschland),</a:t>
            </a:r>
          </a:p>
          <a:p>
            <a:pPr marL="1100138" lvl="2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i="0" dirty="0" smtClean="0">
                <a:solidFill>
                  <a:srgbClr val="003399"/>
                </a:solidFill>
              </a:rPr>
              <a:t>Folge 2: Massive Umverteilungswirkungen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AutoNum type="alphaLcParenBoth"/>
            </a:pPr>
            <a:r>
              <a:rPr lang="de-DE" i="0" dirty="0" smtClean="0">
                <a:solidFill>
                  <a:srgbClr val="003399"/>
                </a:solidFill>
              </a:rPr>
              <a:t>zwischen Bundesländern</a:t>
            </a:r>
          </a:p>
          <a:p>
            <a:pPr marL="1714500" lvl="3" indent="-342900">
              <a:spcBef>
                <a:spcPts val="600"/>
              </a:spcBef>
              <a:spcAft>
                <a:spcPts val="300"/>
              </a:spcAft>
              <a:buAutoNum type="alphaLcParenBoth"/>
            </a:pPr>
            <a:r>
              <a:rPr lang="de-DE" i="0" dirty="0" smtClean="0">
                <a:solidFill>
                  <a:srgbClr val="003399"/>
                </a:solidFill>
              </a:rPr>
              <a:t>zwischen Bevölkerungsschichten</a:t>
            </a:r>
          </a:p>
          <a:p>
            <a:pPr marL="642938" lvl="1" indent="-185738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2000" i="0" dirty="0" err="1" smtClean="0">
                <a:solidFill>
                  <a:srgbClr val="003399"/>
                </a:solidFill>
              </a:rPr>
              <a:t>Einspeisetarife</a:t>
            </a:r>
            <a:r>
              <a:rPr lang="de-DE" sz="2000" i="0" dirty="0" smtClean="0">
                <a:solidFill>
                  <a:srgbClr val="003399"/>
                </a:solidFill>
              </a:rPr>
              <a:t> heute rein politische Preise, weitgehend losgelöst von ökonomischen Realitäten.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47667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Entwicklung der EEG-Umlage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236296" y="5589240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  <p:pic>
        <p:nvPicPr>
          <p:cNvPr id="7" name="Grafik 6" descr="EEG-Umlage-2003-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414" y="1058550"/>
            <a:ext cx="7520010" cy="453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47667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EEG-Vergütungssätze (Durchschnitt)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0077513"/>
              </p:ext>
            </p:extLst>
          </p:nvPr>
        </p:nvGraphicFramePr>
        <p:xfrm>
          <a:off x="323528" y="1052736"/>
          <a:ext cx="8440738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7236296" y="5497487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66115334"/>
              </p:ext>
            </p:extLst>
          </p:nvPr>
        </p:nvGraphicFramePr>
        <p:xfrm>
          <a:off x="1019106" y="1285860"/>
          <a:ext cx="8169275" cy="410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65307419"/>
              </p:ext>
            </p:extLst>
          </p:nvPr>
        </p:nvGraphicFramePr>
        <p:xfrm>
          <a:off x="214282" y="1142984"/>
          <a:ext cx="7773987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634678"/>
            <a:ext cx="8507288" cy="706090"/>
          </a:xfrm>
        </p:spPr>
        <p:txBody>
          <a:bodyPr/>
          <a:lstStyle/>
          <a:p>
            <a:r>
              <a:rPr lang="de-DE" sz="3200" dirty="0" smtClean="0">
                <a:solidFill>
                  <a:srgbClr val="073395"/>
                </a:solidFill>
              </a:rPr>
              <a:t>EEG-Strommengen und EEG-Auszahlungen</a:t>
            </a:r>
            <a:endParaRPr lang="de-DE" sz="3200" dirty="0">
              <a:solidFill>
                <a:srgbClr val="073395"/>
              </a:solidFill>
            </a:endParaRPr>
          </a:p>
        </p:txBody>
      </p:sp>
      <p:sp>
        <p:nvSpPr>
          <p:cNvPr id="15" name="Rechteck 14"/>
          <p:cNvSpPr>
            <a:spLocks noChangeAspect="1"/>
          </p:cNvSpPr>
          <p:nvPr/>
        </p:nvSpPr>
        <p:spPr>
          <a:xfrm>
            <a:off x="1230548" y="5302925"/>
            <a:ext cx="162000" cy="162000"/>
          </a:xfrm>
          <a:prstGeom prst="rect">
            <a:avLst/>
          </a:prstGeom>
          <a:gradFill>
            <a:gsLst>
              <a:gs pos="0">
                <a:srgbClr val="7F7FA6"/>
              </a:gs>
              <a:gs pos="81000">
                <a:srgbClr val="0000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>
            <a:spLocks noChangeAspect="1"/>
          </p:cNvSpPr>
          <p:nvPr/>
        </p:nvSpPr>
        <p:spPr>
          <a:xfrm>
            <a:off x="276667" y="5309974"/>
            <a:ext cx="162000" cy="162000"/>
          </a:xfrm>
          <a:prstGeom prst="rect">
            <a:avLst/>
          </a:prstGeom>
          <a:gradFill>
            <a:gsLst>
              <a:gs pos="0">
                <a:srgbClr val="B0B590"/>
              </a:gs>
              <a:gs pos="81000">
                <a:srgbClr val="626C2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>
            <a:spLocks noChangeAspect="1"/>
          </p:cNvSpPr>
          <p:nvPr/>
        </p:nvSpPr>
        <p:spPr>
          <a:xfrm>
            <a:off x="4265984" y="5302925"/>
            <a:ext cx="162000" cy="16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1000">
                <a:schemeClr val="bg1">
                  <a:lumMod val="6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>
            <a:off x="6803954" y="5301939"/>
            <a:ext cx="162000" cy="162000"/>
          </a:xfrm>
          <a:prstGeom prst="rect">
            <a:avLst/>
          </a:prstGeom>
          <a:gradFill>
            <a:gsLst>
              <a:gs pos="0">
                <a:srgbClr val="C2986D"/>
              </a:gs>
              <a:gs pos="81000">
                <a:srgbClr val="A26C3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>
            <a:spLocks noChangeAspect="1"/>
          </p:cNvSpPr>
          <p:nvPr/>
        </p:nvSpPr>
        <p:spPr>
          <a:xfrm>
            <a:off x="5534969" y="5310992"/>
            <a:ext cx="162000" cy="162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1000">
                <a:srgbClr val="4D658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>
            <a:spLocks noChangeAspect="1"/>
          </p:cNvSpPr>
          <p:nvPr/>
        </p:nvSpPr>
        <p:spPr>
          <a:xfrm>
            <a:off x="2060773" y="5292886"/>
            <a:ext cx="162000" cy="162000"/>
          </a:xfrm>
          <a:prstGeom prst="rect">
            <a:avLst/>
          </a:prstGeom>
          <a:gradFill>
            <a:gsLst>
              <a:gs pos="0">
                <a:srgbClr val="BE8DA5"/>
              </a:gs>
              <a:gs pos="81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>
            <a:spLocks noChangeAspect="1"/>
          </p:cNvSpPr>
          <p:nvPr/>
        </p:nvSpPr>
        <p:spPr>
          <a:xfrm>
            <a:off x="3078060" y="5301939"/>
            <a:ext cx="162000" cy="162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1000">
                <a:schemeClr val="tx1">
                  <a:lumMod val="95000"/>
                  <a:lumOff val="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08304" y="5569495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634678"/>
            <a:ext cx="8507288" cy="706090"/>
          </a:xfrm>
        </p:spPr>
        <p:txBody>
          <a:bodyPr/>
          <a:lstStyle/>
          <a:p>
            <a:r>
              <a:rPr lang="de-DE" sz="3200" dirty="0" smtClean="0">
                <a:solidFill>
                  <a:srgbClr val="073395"/>
                </a:solidFill>
              </a:rPr>
              <a:t>Wer zahlt das EEG?</a:t>
            </a:r>
            <a:endParaRPr lang="de-DE" sz="3200" dirty="0">
              <a:solidFill>
                <a:srgbClr val="073395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524328" y="571351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  <p:graphicFrame>
        <p:nvGraphicFramePr>
          <p:cNvPr id="25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088436379"/>
              </p:ext>
            </p:extLst>
          </p:nvPr>
        </p:nvGraphicFramePr>
        <p:xfrm>
          <a:off x="2424211" y="927658"/>
          <a:ext cx="4164013" cy="48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feld 1"/>
          <p:cNvSpPr txBox="1"/>
          <p:nvPr/>
        </p:nvSpPr>
        <p:spPr>
          <a:xfrm>
            <a:off x="5715075" y="2916307"/>
            <a:ext cx="1795684" cy="34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Industrie: </a:t>
            </a:r>
            <a:r>
              <a:rPr lang="de-DE" sz="1400" b="1" i="0" dirty="0" smtClean="0">
                <a:solidFill>
                  <a:srgbClr val="073395"/>
                </a:solidFill>
              </a:rPr>
              <a:t>6,1 Mrd. €</a:t>
            </a:r>
          </a:p>
        </p:txBody>
      </p:sp>
      <p:sp>
        <p:nvSpPr>
          <p:cNvPr id="28" name="Textfeld 1"/>
          <p:cNvSpPr txBox="1"/>
          <p:nvPr/>
        </p:nvSpPr>
        <p:spPr>
          <a:xfrm>
            <a:off x="683568" y="2566027"/>
            <a:ext cx="2523448" cy="34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Private Haushalte: </a:t>
            </a:r>
            <a:r>
              <a:rPr lang="de-DE" sz="1400" b="1" i="0" dirty="0" smtClean="0">
                <a:solidFill>
                  <a:srgbClr val="073395"/>
                </a:solidFill>
              </a:rPr>
              <a:t>7,2 Mrd. €</a:t>
            </a:r>
          </a:p>
        </p:txBody>
      </p:sp>
      <p:sp>
        <p:nvSpPr>
          <p:cNvPr id="29" name="Textfeld 1"/>
          <p:cNvSpPr txBox="1"/>
          <p:nvPr/>
        </p:nvSpPr>
        <p:spPr>
          <a:xfrm>
            <a:off x="5076056" y="4907025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Gewerbe, Handel,</a:t>
            </a:r>
            <a:br>
              <a:rPr lang="de-DE" sz="1400" i="0" dirty="0" smtClean="0">
                <a:solidFill>
                  <a:srgbClr val="073395"/>
                </a:solidFill>
              </a:rPr>
            </a:br>
            <a:r>
              <a:rPr lang="de-DE" sz="1400" i="0" dirty="0" smtClean="0">
                <a:solidFill>
                  <a:srgbClr val="073395"/>
                </a:solidFill>
              </a:rPr>
              <a:t>Dienstleistungen: </a:t>
            </a:r>
            <a:r>
              <a:rPr lang="de-DE" sz="1400" b="1" i="0" dirty="0" smtClean="0">
                <a:solidFill>
                  <a:srgbClr val="073395"/>
                </a:solidFill>
              </a:rPr>
              <a:t>4,0 Mrd. €</a:t>
            </a:r>
          </a:p>
        </p:txBody>
      </p:sp>
      <p:sp>
        <p:nvSpPr>
          <p:cNvPr id="30" name="Textfeld 1"/>
          <p:cNvSpPr txBox="1"/>
          <p:nvPr/>
        </p:nvSpPr>
        <p:spPr>
          <a:xfrm>
            <a:off x="323528" y="4725144"/>
            <a:ext cx="313765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Öffentliche Einrichtungen: </a:t>
            </a:r>
            <a:r>
              <a:rPr lang="de-DE" sz="1400" b="1" i="0" dirty="0" smtClean="0">
                <a:solidFill>
                  <a:srgbClr val="073395"/>
                </a:solidFill>
              </a:rPr>
              <a:t>2,4 Mrd. €</a:t>
            </a:r>
          </a:p>
        </p:txBody>
      </p:sp>
      <p:sp>
        <p:nvSpPr>
          <p:cNvPr id="31" name="Textfeld 1"/>
          <p:cNvSpPr txBox="1"/>
          <p:nvPr/>
        </p:nvSpPr>
        <p:spPr>
          <a:xfrm>
            <a:off x="1835696" y="5157192"/>
            <a:ext cx="2263761" cy="34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Landwirtschaft: </a:t>
            </a:r>
            <a:r>
              <a:rPr lang="de-DE" sz="1400" b="1" i="0" dirty="0" smtClean="0">
                <a:solidFill>
                  <a:srgbClr val="073395"/>
                </a:solidFill>
              </a:rPr>
              <a:t>0,5 Mrd. €</a:t>
            </a:r>
          </a:p>
        </p:txBody>
      </p:sp>
      <p:sp>
        <p:nvSpPr>
          <p:cNvPr id="32" name="Textfeld 1"/>
          <p:cNvSpPr txBox="1"/>
          <p:nvPr/>
        </p:nvSpPr>
        <p:spPr>
          <a:xfrm>
            <a:off x="3786366" y="5481245"/>
            <a:ext cx="1726498" cy="34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Verkehr: </a:t>
            </a:r>
            <a:r>
              <a:rPr lang="de-DE" sz="1400" b="1" i="0" dirty="0" smtClean="0">
                <a:solidFill>
                  <a:srgbClr val="073395"/>
                </a:solidFill>
              </a:rPr>
              <a:t>0,2 Mrd. €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55576" y="1340768"/>
            <a:ext cx="7763792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  <a:buClr>
                <a:srgbClr val="7E1C4B"/>
              </a:buClr>
            </a:pPr>
            <a:r>
              <a:rPr lang="de-DE" i="0" dirty="0" smtClean="0">
                <a:solidFill>
                  <a:srgbClr val="073395"/>
                </a:solidFill>
              </a:rPr>
              <a:t>Von den Verbrauchern zu tragende Kosten für das EEG 2013: </a:t>
            </a:r>
            <a:r>
              <a:rPr lang="de-DE" b="1" i="0" dirty="0" smtClean="0">
                <a:solidFill>
                  <a:srgbClr val="073395"/>
                </a:solidFill>
              </a:rPr>
              <a:t>20,4 Mrd. €</a:t>
            </a:r>
          </a:p>
        </p:txBody>
      </p:sp>
      <p:sp>
        <p:nvSpPr>
          <p:cNvPr id="34" name="Geschweifte Klammer rechts 33"/>
          <p:cNvSpPr/>
          <p:nvPr/>
        </p:nvSpPr>
        <p:spPr bwMode="auto">
          <a:xfrm>
            <a:off x="7315517" y="2071149"/>
            <a:ext cx="208811" cy="3708000"/>
          </a:xfrm>
          <a:prstGeom prst="rightBrace">
            <a:avLst>
              <a:gd name="adj1" fmla="val 8333"/>
              <a:gd name="adj2" fmla="val 502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372956" y="3331081"/>
            <a:ext cx="166354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Clr>
                <a:srgbClr val="7E1C4B"/>
              </a:buClr>
            </a:pPr>
            <a:r>
              <a:rPr lang="de-DE" sz="1400" i="0" dirty="0" smtClean="0">
                <a:solidFill>
                  <a:srgbClr val="073395"/>
                </a:solidFill>
              </a:rPr>
              <a:t>Industrie, Gewerbe, Handel etc.:</a:t>
            </a:r>
            <a:br>
              <a:rPr lang="de-DE" sz="1400" i="0" dirty="0" smtClean="0">
                <a:solidFill>
                  <a:srgbClr val="073395"/>
                </a:solidFill>
              </a:rPr>
            </a:br>
            <a:r>
              <a:rPr lang="de-DE" sz="1400" b="1" i="0" dirty="0" smtClean="0">
                <a:solidFill>
                  <a:srgbClr val="073395"/>
                </a:solidFill>
              </a:rPr>
              <a:t>10,8 Mrd. 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Entlastung der Industrie vom EEG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596336" y="571351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582790842"/>
              </p:ext>
            </p:extLst>
          </p:nvPr>
        </p:nvGraphicFramePr>
        <p:xfrm>
          <a:off x="4979987" y="1124744"/>
          <a:ext cx="4164013" cy="48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1"/>
          <p:cNvSpPr txBox="1"/>
          <p:nvPr/>
        </p:nvSpPr>
        <p:spPr>
          <a:xfrm>
            <a:off x="7524328" y="2083073"/>
            <a:ext cx="156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b="1" i="0" dirty="0" smtClean="0">
                <a:solidFill>
                  <a:srgbClr val="073395"/>
                </a:solidFill>
              </a:rPr>
              <a:t>Volle EEG-Umlage:</a:t>
            </a:r>
            <a:br>
              <a:rPr lang="de-DE" sz="1200" b="1" i="0" dirty="0" smtClean="0">
                <a:solidFill>
                  <a:srgbClr val="073395"/>
                </a:solidFill>
              </a:rPr>
            </a:br>
            <a:r>
              <a:rPr lang="de-DE" sz="1200" b="1" i="0" dirty="0" smtClean="0">
                <a:solidFill>
                  <a:srgbClr val="073395"/>
                </a:solidFill>
              </a:rPr>
              <a:t>5,277 </a:t>
            </a:r>
            <a:r>
              <a:rPr lang="de-DE" sz="1200" b="1" i="0" dirty="0" err="1" smtClean="0">
                <a:solidFill>
                  <a:srgbClr val="073395"/>
                </a:solidFill>
              </a:rPr>
              <a:t>ct</a:t>
            </a:r>
            <a:r>
              <a:rPr lang="de-DE" sz="1200" b="1" i="0" dirty="0" smtClean="0">
                <a:solidFill>
                  <a:srgbClr val="073395"/>
                </a:solidFill>
              </a:rPr>
              <a:t>/</a:t>
            </a:r>
            <a:r>
              <a:rPr lang="de-DE" sz="1200" b="1" i="0" dirty="0" err="1" smtClean="0">
                <a:solidFill>
                  <a:srgbClr val="073395"/>
                </a:solidFill>
              </a:rPr>
              <a:t>kWh</a:t>
            </a:r>
            <a:endParaRPr lang="de-DE" sz="1200" b="1" i="0" dirty="0" smtClean="0">
              <a:solidFill>
                <a:srgbClr val="073395"/>
              </a:solidFill>
            </a:endParaRPr>
          </a:p>
        </p:txBody>
      </p:sp>
      <p:sp>
        <p:nvSpPr>
          <p:cNvPr id="11" name="Textfeld 1"/>
          <p:cNvSpPr txBox="1"/>
          <p:nvPr/>
        </p:nvSpPr>
        <p:spPr>
          <a:xfrm>
            <a:off x="5076056" y="496339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i="0" dirty="0" smtClean="0">
                <a:solidFill>
                  <a:srgbClr val="073395"/>
                </a:solidFill>
              </a:rPr>
              <a:t>Begrenzte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EEG-Umlage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0,05 </a:t>
            </a:r>
            <a:r>
              <a:rPr lang="de-DE" sz="1200" i="0" dirty="0" err="1" smtClean="0">
                <a:solidFill>
                  <a:srgbClr val="073395"/>
                </a:solidFill>
              </a:rPr>
              <a:t>ct</a:t>
            </a:r>
            <a:r>
              <a:rPr lang="de-DE" sz="1200" i="0" dirty="0" smtClean="0">
                <a:solidFill>
                  <a:srgbClr val="073395"/>
                </a:solidFill>
              </a:rPr>
              <a:t>/</a:t>
            </a:r>
            <a:r>
              <a:rPr lang="de-DE" sz="1200" i="0" dirty="0" err="1" smtClean="0">
                <a:solidFill>
                  <a:srgbClr val="073395"/>
                </a:solidFill>
              </a:rPr>
              <a:t>kWh</a:t>
            </a:r>
            <a:endParaRPr lang="de-DE" sz="1200" i="0" dirty="0" smtClean="0">
              <a:solidFill>
                <a:srgbClr val="073395"/>
              </a:solidFill>
            </a:endParaRPr>
          </a:p>
        </p:txBody>
      </p:sp>
      <p:sp>
        <p:nvSpPr>
          <p:cNvPr id="12" name="Textfeld 1"/>
          <p:cNvSpPr txBox="1"/>
          <p:nvPr/>
        </p:nvSpPr>
        <p:spPr>
          <a:xfrm>
            <a:off x="3995936" y="3433535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i="0" dirty="0" smtClean="0">
                <a:solidFill>
                  <a:srgbClr val="073395"/>
                </a:solidFill>
              </a:rPr>
              <a:t>Geminderte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EEG-Umlage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1%/0,05277 </a:t>
            </a:r>
            <a:r>
              <a:rPr lang="de-DE" sz="1200" i="0" dirty="0" err="1" smtClean="0">
                <a:solidFill>
                  <a:srgbClr val="073395"/>
                </a:solidFill>
              </a:rPr>
              <a:t>ct</a:t>
            </a:r>
            <a:r>
              <a:rPr lang="de-DE" sz="1200" i="0" dirty="0" smtClean="0">
                <a:solidFill>
                  <a:srgbClr val="073395"/>
                </a:solidFill>
              </a:rPr>
              <a:t>/</a:t>
            </a:r>
            <a:r>
              <a:rPr lang="de-DE" sz="1200" i="0" dirty="0" err="1" smtClean="0">
                <a:solidFill>
                  <a:srgbClr val="073395"/>
                </a:solidFill>
              </a:rPr>
              <a:t>kWh</a:t>
            </a:r>
            <a:endParaRPr lang="de-DE" sz="1200" i="0" dirty="0" smtClean="0">
              <a:solidFill>
                <a:srgbClr val="073395"/>
              </a:solidFill>
            </a:endParaRPr>
          </a:p>
        </p:txBody>
      </p:sp>
      <p:sp>
        <p:nvSpPr>
          <p:cNvPr id="13" name="Textfeld 1"/>
          <p:cNvSpPr txBox="1"/>
          <p:nvPr/>
        </p:nvSpPr>
        <p:spPr>
          <a:xfrm>
            <a:off x="4127735" y="27492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i="0" dirty="0" smtClean="0">
                <a:solidFill>
                  <a:srgbClr val="073395"/>
                </a:solidFill>
              </a:rPr>
              <a:t>Geminderte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EEG-Umlage</a:t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10%/0,5277 </a:t>
            </a:r>
            <a:r>
              <a:rPr lang="de-DE" sz="1200" i="0" dirty="0" err="1" smtClean="0">
                <a:solidFill>
                  <a:srgbClr val="073395"/>
                </a:solidFill>
              </a:rPr>
              <a:t>ct</a:t>
            </a:r>
            <a:r>
              <a:rPr lang="de-DE" sz="1200" i="0" dirty="0" smtClean="0">
                <a:solidFill>
                  <a:srgbClr val="073395"/>
                </a:solidFill>
              </a:rPr>
              <a:t>/</a:t>
            </a:r>
            <a:r>
              <a:rPr lang="de-DE" sz="1200" i="0" dirty="0" err="1" smtClean="0">
                <a:solidFill>
                  <a:srgbClr val="073395"/>
                </a:solidFill>
              </a:rPr>
              <a:t>kWh</a:t>
            </a:r>
            <a:endParaRPr lang="de-DE" sz="1200" i="0" dirty="0" smtClean="0">
              <a:solidFill>
                <a:srgbClr val="073395"/>
              </a:solidFill>
            </a:endParaRPr>
          </a:p>
        </p:txBody>
      </p:sp>
      <p:sp>
        <p:nvSpPr>
          <p:cNvPr id="14" name="Textfeld 1"/>
          <p:cNvSpPr txBox="1"/>
          <p:nvPr/>
        </p:nvSpPr>
        <p:spPr>
          <a:xfrm>
            <a:off x="5017710" y="2125464"/>
            <a:ext cx="19360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i="0" dirty="0" smtClean="0">
                <a:solidFill>
                  <a:srgbClr val="073395"/>
                </a:solidFill>
              </a:rPr>
              <a:t>EEG-</a:t>
            </a:r>
            <a:r>
              <a:rPr lang="de-DE" sz="1200" i="0" dirty="0" err="1" smtClean="0">
                <a:solidFill>
                  <a:srgbClr val="073395"/>
                </a:solidFill>
              </a:rPr>
              <a:t>Umlagenbefreiung</a:t>
            </a:r>
            <a:r>
              <a:rPr lang="de-DE" sz="1200" i="0" dirty="0" smtClean="0">
                <a:solidFill>
                  <a:srgbClr val="073395"/>
                </a:solidFill>
              </a:rPr>
              <a:t/>
            </a:r>
            <a:br>
              <a:rPr lang="de-DE" sz="1200" i="0" dirty="0" smtClean="0">
                <a:solidFill>
                  <a:srgbClr val="073395"/>
                </a:solidFill>
              </a:rPr>
            </a:br>
            <a:r>
              <a:rPr lang="de-DE" sz="1200" i="0" dirty="0" smtClean="0">
                <a:solidFill>
                  <a:srgbClr val="073395"/>
                </a:solidFill>
              </a:rPr>
              <a:t>nach §37 EEG</a:t>
            </a:r>
          </a:p>
        </p:txBody>
      </p:sp>
      <p:graphicFrame>
        <p:nvGraphicFramePr>
          <p:cNvPr id="15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247163341"/>
              </p:ext>
            </p:extLst>
          </p:nvPr>
        </p:nvGraphicFramePr>
        <p:xfrm>
          <a:off x="179512" y="1065908"/>
          <a:ext cx="4164013" cy="48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feld 1"/>
          <p:cNvSpPr txBox="1"/>
          <p:nvPr/>
        </p:nvSpPr>
        <p:spPr>
          <a:xfrm>
            <a:off x="1907704" y="5292155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200" b="1" smtClean="0">
                <a:solidFill>
                  <a:schemeClr val="accent1"/>
                </a:solidFill>
              </a:rPr>
              <a:t>Volle EEG-Umlage:</a:t>
            </a:r>
          </a:p>
          <a:p>
            <a:pPr algn="l">
              <a:buClr>
                <a:schemeClr val="accent1"/>
              </a:buClr>
            </a:pPr>
            <a:r>
              <a:rPr lang="de-DE" sz="1200" b="1" smtClean="0">
                <a:solidFill>
                  <a:schemeClr val="accent1"/>
                </a:solidFill>
              </a:rPr>
              <a:t>über 42.865 Industriebetriebe</a:t>
            </a:r>
            <a:endParaRPr lang="de-DE" sz="1200" b="1" dirty="0" err="1" smtClean="0">
              <a:solidFill>
                <a:schemeClr val="accent1"/>
              </a:solidFill>
            </a:endParaRPr>
          </a:p>
        </p:txBody>
      </p:sp>
      <p:sp>
        <p:nvSpPr>
          <p:cNvPr id="17" name="Textfeld 1"/>
          <p:cNvSpPr txBox="1"/>
          <p:nvPr/>
        </p:nvSpPr>
        <p:spPr>
          <a:xfrm>
            <a:off x="487090" y="1628800"/>
            <a:ext cx="4085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de-DE" sz="1300" i="0" dirty="0" smtClean="0">
                <a:solidFill>
                  <a:srgbClr val="073395"/>
                </a:solidFill>
              </a:rPr>
              <a:t>Begünstigt durch die besondere Ausgleichsregelung </a:t>
            </a:r>
          </a:p>
          <a:p>
            <a:pPr algn="l">
              <a:buClr>
                <a:schemeClr val="accent1"/>
              </a:buClr>
            </a:pPr>
            <a:r>
              <a:rPr lang="de-DE" sz="1300" i="0" dirty="0" smtClean="0">
                <a:solidFill>
                  <a:srgbClr val="073395"/>
                </a:solidFill>
              </a:rPr>
              <a:t>nach § 41 EEG: gut 2.000 Industriebetriebe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3440" y="1257644"/>
            <a:ext cx="3300904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b="1" i="0" dirty="0" smtClean="0">
                <a:solidFill>
                  <a:srgbClr val="073395"/>
                </a:solidFill>
              </a:rPr>
              <a:t>Anzahl der Industriebetriebe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572000" y="1259524"/>
            <a:ext cx="4326826" cy="35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200"/>
              </a:lnSpc>
              <a:buClr>
                <a:schemeClr val="accent1"/>
              </a:buClr>
            </a:pPr>
            <a:r>
              <a:rPr lang="de-DE" b="1" i="0" dirty="0" smtClean="0">
                <a:solidFill>
                  <a:srgbClr val="073395"/>
                </a:solidFill>
              </a:rPr>
              <a:t>Stromverbrauch der Industriebetriebe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EEG-Subventionen und Ø-</a:t>
            </a:r>
            <a:r>
              <a:rPr lang="de-DE" sz="3200" i="0" dirty="0" err="1" smtClean="0">
                <a:solidFill>
                  <a:srgbClr val="003399"/>
                </a:solidFill>
              </a:rPr>
              <a:t>Einspeisetarif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80112" y="5569495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BDEW, eigene Berechnungen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62466" name="Objec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392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93790660"/>
              </p:ext>
            </p:extLst>
          </p:nvPr>
        </p:nvGraphicFramePr>
        <p:xfrm>
          <a:off x="2843808" y="1124744"/>
          <a:ext cx="6098752" cy="488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64481"/>
            <a:ext cx="8353623" cy="776287"/>
          </a:xfrm>
        </p:spPr>
        <p:txBody>
          <a:bodyPr/>
          <a:lstStyle/>
          <a:p>
            <a:r>
              <a:rPr lang="de-DE" sz="3200" dirty="0">
                <a:solidFill>
                  <a:srgbClr val="073395"/>
                </a:solidFill>
              </a:rPr>
              <a:t>EEG-Umlage </a:t>
            </a:r>
            <a:r>
              <a:rPr lang="de-DE" sz="3200" dirty="0" smtClean="0">
                <a:solidFill>
                  <a:srgbClr val="073395"/>
                </a:solidFill>
              </a:rPr>
              <a:t>2012 </a:t>
            </a:r>
            <a:r>
              <a:rPr lang="de-DE" sz="3200" dirty="0">
                <a:solidFill>
                  <a:srgbClr val="073395"/>
                </a:solidFill>
              </a:rPr>
              <a:t>und </a:t>
            </a:r>
            <a:r>
              <a:rPr lang="de-DE" sz="3200" dirty="0" smtClean="0">
                <a:solidFill>
                  <a:srgbClr val="073395"/>
                </a:solidFill>
              </a:rPr>
              <a:t>2013</a:t>
            </a:r>
            <a:endParaRPr lang="de-DE" sz="3200" dirty="0">
              <a:solidFill>
                <a:srgbClr val="073395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23850" y="2593675"/>
            <a:ext cx="1555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>
                <a:solidFill>
                  <a:srgbClr val="CC6600"/>
                </a:solidFill>
              </a:rPr>
              <a:t>Photovoltaik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23850" y="3782368"/>
            <a:ext cx="170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>
                <a:solidFill>
                  <a:schemeClr val="accent2">
                    <a:lumMod val="60000"/>
                    <a:lumOff val="40000"/>
                  </a:schemeClr>
                </a:solidFill>
              </a:rPr>
              <a:t>Wind onshore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3850" y="4104846"/>
            <a:ext cx="1720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b="1">
                <a:solidFill>
                  <a:srgbClr val="000099"/>
                </a:solidFill>
              </a:rPr>
              <a:t>Wind offshore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21835" y="4326278"/>
            <a:ext cx="197361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folHlink"/>
                </a:solidFill>
              </a:rPr>
              <a:t>Biomasse</a:t>
            </a:r>
            <a:br>
              <a:rPr lang="de-DE" b="1" dirty="0" smtClean="0">
                <a:solidFill>
                  <a:schemeClr val="folHlink"/>
                </a:solidFill>
              </a:rPr>
            </a:br>
            <a:r>
              <a:rPr lang="de-DE" sz="1200" b="1" dirty="0" smtClean="0">
                <a:solidFill>
                  <a:schemeClr val="folHlink"/>
                </a:solidFill>
              </a:rPr>
              <a:t>(fest, flüssig, gasförmig)</a:t>
            </a:r>
            <a:endParaRPr lang="de-DE" sz="1200" b="1" dirty="0">
              <a:solidFill>
                <a:schemeClr val="folHlink"/>
              </a:solidFill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23850" y="4772106"/>
            <a:ext cx="221509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smtClean="0">
                <a:solidFill>
                  <a:srgbClr val="BE8DA5"/>
                </a:solidFill>
              </a:rPr>
              <a:t>Wasserkraft, DKG-</a:t>
            </a:r>
            <a:br>
              <a:rPr lang="de-DE" b="1" smtClean="0">
                <a:solidFill>
                  <a:srgbClr val="BE8DA5"/>
                </a:solidFill>
              </a:rPr>
            </a:br>
            <a:r>
              <a:rPr lang="de-DE" b="1" smtClean="0">
                <a:solidFill>
                  <a:srgbClr val="BE8DA5"/>
                </a:solidFill>
              </a:rPr>
              <a:t>Gase</a:t>
            </a:r>
            <a:r>
              <a:rPr lang="de-DE" b="1">
                <a:solidFill>
                  <a:srgbClr val="BE8DA5"/>
                </a:solidFill>
              </a:rPr>
              <a:t>, Geothermie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841625" y="1700808"/>
            <a:ext cx="583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471222" y="4599117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chemeClr val="folHlink"/>
                </a:solidFill>
              </a:rPr>
              <a:t>0,908 </a:t>
            </a:r>
            <a:r>
              <a:rPr lang="de-DE" sz="1600" b="1" i="0" dirty="0" err="1">
                <a:solidFill>
                  <a:schemeClr val="folHlink"/>
                </a:solidFill>
              </a:rPr>
              <a:t>ct</a:t>
            </a:r>
            <a:r>
              <a:rPr lang="de-DE" sz="1600" b="1" i="0" dirty="0">
                <a:solidFill>
                  <a:schemeClr val="folHlink"/>
                </a:solidFill>
              </a:rPr>
              <a:t>/</a:t>
            </a:r>
            <a:r>
              <a:rPr lang="de-DE" sz="1600" b="1" i="0" dirty="0" err="1">
                <a:solidFill>
                  <a:schemeClr val="folHlink"/>
                </a:solidFill>
              </a:rPr>
              <a:t>kWh</a:t>
            </a:r>
            <a:endParaRPr lang="de-DE" sz="1600" b="1" i="0" dirty="0">
              <a:solidFill>
                <a:schemeClr val="folHlink"/>
              </a:solidFill>
            </a:endParaRP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471222" y="4143441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000099"/>
                </a:solidFill>
              </a:rPr>
              <a:t>0,038 </a:t>
            </a:r>
            <a:r>
              <a:rPr lang="de-DE" sz="1600" b="1" i="0" dirty="0" err="1">
                <a:solidFill>
                  <a:srgbClr val="000099"/>
                </a:solidFill>
              </a:rPr>
              <a:t>ct</a:t>
            </a:r>
            <a:r>
              <a:rPr lang="de-DE" sz="1600" b="1" i="0" dirty="0">
                <a:solidFill>
                  <a:srgbClr val="000099"/>
                </a:solidFill>
              </a:rPr>
              <a:t>/</a:t>
            </a:r>
            <a:r>
              <a:rPr lang="de-DE" sz="1600" b="1" i="0" dirty="0" err="1">
                <a:solidFill>
                  <a:srgbClr val="000099"/>
                </a:solidFill>
              </a:rPr>
              <a:t>kWh</a:t>
            </a:r>
            <a:endParaRPr lang="de-DE" sz="1600" b="1" i="0" dirty="0">
              <a:solidFill>
                <a:srgbClr val="000099"/>
              </a:solidFill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477494" y="3810110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0,496 </a:t>
            </a:r>
            <a:r>
              <a:rPr lang="de-DE" sz="1600" b="1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ct</a:t>
            </a:r>
            <a:r>
              <a:rPr lang="de-DE" sz="1600" b="1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1600" b="1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kWh</a:t>
            </a:r>
            <a:endParaRPr lang="de-DE" sz="1600" b="1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471222" y="2624606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CC6600"/>
                </a:solidFill>
              </a:rPr>
              <a:t>2,016 </a:t>
            </a:r>
            <a:r>
              <a:rPr lang="de-DE" sz="1600" b="1" i="0" dirty="0" err="1">
                <a:solidFill>
                  <a:srgbClr val="CC6600"/>
                </a:solidFill>
              </a:rPr>
              <a:t>ct</a:t>
            </a:r>
            <a:r>
              <a:rPr lang="de-DE" sz="1600" b="1" i="0" dirty="0">
                <a:solidFill>
                  <a:srgbClr val="CC6600"/>
                </a:solidFill>
              </a:rPr>
              <a:t>/</a:t>
            </a:r>
            <a:r>
              <a:rPr lang="de-DE" sz="1600" b="1" i="0" dirty="0" err="1">
                <a:solidFill>
                  <a:srgbClr val="CC6600"/>
                </a:solidFill>
              </a:rPr>
              <a:t>kWh</a:t>
            </a:r>
            <a:endParaRPr lang="de-DE" sz="1600" b="1" i="0" dirty="0">
              <a:solidFill>
                <a:srgbClr val="CC6600"/>
              </a:solidFill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471222" y="4997150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BE8DA5"/>
                </a:solidFill>
              </a:rPr>
              <a:t>0,043 </a:t>
            </a:r>
            <a:r>
              <a:rPr lang="de-DE" sz="1600" b="1" i="0" dirty="0" err="1">
                <a:solidFill>
                  <a:srgbClr val="BE8DA5"/>
                </a:solidFill>
              </a:rPr>
              <a:t>ct</a:t>
            </a:r>
            <a:r>
              <a:rPr lang="de-DE" sz="1600" b="1" i="0" dirty="0">
                <a:solidFill>
                  <a:srgbClr val="BE8DA5"/>
                </a:solidFill>
              </a:rPr>
              <a:t>/</a:t>
            </a:r>
            <a:r>
              <a:rPr lang="de-DE" sz="1600" b="1" i="0" dirty="0" err="1">
                <a:solidFill>
                  <a:srgbClr val="BE8DA5"/>
                </a:solidFill>
              </a:rPr>
              <a:t>kWh</a:t>
            </a:r>
            <a:endParaRPr lang="de-DE" sz="1600" b="1" i="0" dirty="0">
              <a:solidFill>
                <a:srgbClr val="BE8DA5"/>
              </a:solidFill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2843213" y="5270200"/>
            <a:ext cx="5834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5391247" y="5286388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i="0" dirty="0" smtClean="0"/>
              <a:t>5,277 </a:t>
            </a:r>
            <a:r>
              <a:rPr lang="de-DE" sz="1600" b="1" i="0" dirty="0" err="1"/>
              <a:t>ct</a:t>
            </a:r>
            <a:r>
              <a:rPr lang="de-DE" sz="1600" b="1" i="0" dirty="0"/>
              <a:t>/</a:t>
            </a:r>
            <a:r>
              <a:rPr lang="de-DE" sz="1600" b="1" i="0" dirty="0" err="1"/>
              <a:t>kWh</a:t>
            </a:r>
            <a:endParaRPr lang="de-DE" sz="1600" b="1" i="0" dirty="0"/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64088" y="4608220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chemeClr val="folHlink"/>
                </a:solidFill>
              </a:rPr>
              <a:t>1,368 </a:t>
            </a:r>
            <a:r>
              <a:rPr lang="de-DE" sz="1600" b="1" i="0" dirty="0" err="1">
                <a:solidFill>
                  <a:schemeClr val="folHlink"/>
                </a:solidFill>
              </a:rPr>
              <a:t>ct</a:t>
            </a:r>
            <a:r>
              <a:rPr lang="de-DE" sz="1600" b="1" i="0" dirty="0">
                <a:solidFill>
                  <a:schemeClr val="folHlink"/>
                </a:solidFill>
              </a:rPr>
              <a:t>/</a:t>
            </a:r>
            <a:r>
              <a:rPr lang="de-DE" sz="1600" b="1" i="0" dirty="0" err="1">
                <a:solidFill>
                  <a:schemeClr val="folHlink"/>
                </a:solidFill>
              </a:rPr>
              <a:t>kWh</a:t>
            </a:r>
            <a:endParaRPr lang="de-DE" sz="1600" b="1" i="0" dirty="0">
              <a:solidFill>
                <a:schemeClr val="folHlink"/>
              </a:solidFill>
            </a:endParaRP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5364088" y="4095178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000099"/>
                </a:solidFill>
              </a:rPr>
              <a:t>0,105 </a:t>
            </a:r>
            <a:r>
              <a:rPr lang="de-DE" sz="1600" b="1" i="0" dirty="0" err="1">
                <a:solidFill>
                  <a:srgbClr val="000099"/>
                </a:solidFill>
              </a:rPr>
              <a:t>ct</a:t>
            </a:r>
            <a:r>
              <a:rPr lang="de-DE" sz="1600" b="1" i="0" dirty="0">
                <a:solidFill>
                  <a:srgbClr val="000099"/>
                </a:solidFill>
              </a:rPr>
              <a:t>/</a:t>
            </a:r>
            <a:r>
              <a:rPr lang="de-DE" sz="1600" b="1" i="0" dirty="0" err="1">
                <a:solidFill>
                  <a:srgbClr val="000099"/>
                </a:solidFill>
              </a:rPr>
              <a:t>kWh</a:t>
            </a:r>
            <a:endParaRPr lang="de-DE" sz="1600" b="1" i="0" dirty="0">
              <a:solidFill>
                <a:srgbClr val="000099"/>
              </a:solidFill>
            </a:endParaRP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5391248" y="3717032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0,865 </a:t>
            </a:r>
            <a:r>
              <a:rPr lang="de-DE" sz="1600" b="1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ct</a:t>
            </a:r>
            <a:r>
              <a:rPr lang="de-DE" sz="1600" b="1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1600" b="1" i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kWh</a:t>
            </a:r>
            <a:endParaRPr lang="de-DE" sz="1600" b="1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5364088" y="2528692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CC6600"/>
                </a:solidFill>
              </a:rPr>
              <a:t>2,815 </a:t>
            </a:r>
            <a:r>
              <a:rPr lang="de-DE" sz="1600" b="1" i="0" dirty="0" err="1">
                <a:solidFill>
                  <a:srgbClr val="CC6600"/>
                </a:solidFill>
              </a:rPr>
              <a:t>ct</a:t>
            </a:r>
            <a:r>
              <a:rPr lang="de-DE" sz="1600" b="1" i="0" dirty="0">
                <a:solidFill>
                  <a:srgbClr val="CC6600"/>
                </a:solidFill>
              </a:rPr>
              <a:t>/</a:t>
            </a:r>
            <a:r>
              <a:rPr lang="de-DE" sz="1600" b="1" i="0" dirty="0" err="1">
                <a:solidFill>
                  <a:srgbClr val="CC6600"/>
                </a:solidFill>
              </a:rPr>
              <a:t>kWh</a:t>
            </a:r>
            <a:endParaRPr lang="de-DE" sz="1600" b="1" i="0" dirty="0">
              <a:solidFill>
                <a:srgbClr val="CC6600"/>
              </a:solidFill>
            </a:endParaRP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5364088" y="4993099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rgbClr val="BE8DA5"/>
                </a:solidFill>
              </a:rPr>
              <a:t>0,070 </a:t>
            </a:r>
            <a:r>
              <a:rPr lang="de-DE" sz="1600" b="1" i="0" dirty="0" err="1">
                <a:solidFill>
                  <a:srgbClr val="BE8DA5"/>
                </a:solidFill>
              </a:rPr>
              <a:t>ct</a:t>
            </a:r>
            <a:r>
              <a:rPr lang="de-DE" sz="1600" b="1" i="0" dirty="0">
                <a:solidFill>
                  <a:srgbClr val="BE8DA5"/>
                </a:solidFill>
              </a:rPr>
              <a:t>/</a:t>
            </a:r>
            <a:r>
              <a:rPr lang="de-DE" sz="1600" b="1" i="0" dirty="0" err="1">
                <a:solidFill>
                  <a:srgbClr val="BE8DA5"/>
                </a:solidFill>
              </a:rPr>
              <a:t>kWh</a:t>
            </a:r>
            <a:endParaRPr lang="de-DE" sz="1600" b="1" i="0" dirty="0">
              <a:solidFill>
                <a:srgbClr val="BE8DA5"/>
              </a:solidFill>
            </a:endParaRP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2492552" y="5288902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i="0" dirty="0" smtClean="0"/>
              <a:t>3,592 </a:t>
            </a:r>
            <a:r>
              <a:rPr lang="de-DE" sz="1600" b="1" i="0" dirty="0" err="1"/>
              <a:t>ct</a:t>
            </a:r>
            <a:r>
              <a:rPr lang="de-DE" sz="1600" b="1" i="0" dirty="0"/>
              <a:t>/</a:t>
            </a:r>
            <a:r>
              <a:rPr lang="de-DE" sz="1600" b="1" i="0" dirty="0" err="1"/>
              <a:t>kWh</a:t>
            </a:r>
            <a:endParaRPr lang="de-DE" sz="1600" b="1" i="0" dirty="0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3362649" y="1263650"/>
            <a:ext cx="202010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73395"/>
                </a:solidFill>
              </a:rPr>
              <a:t>EEG-Umlage* 2012</a:t>
            </a:r>
            <a:endParaRPr lang="de-DE" sz="1600" b="1" dirty="0">
              <a:solidFill>
                <a:srgbClr val="073395"/>
              </a:solidFill>
            </a:endParaRP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6238468" y="1263650"/>
            <a:ext cx="202010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73395"/>
                </a:solidFill>
              </a:rPr>
              <a:t>EEG-Umlage* 2013</a:t>
            </a:r>
            <a:endParaRPr lang="de-DE" sz="1600" b="1" dirty="0">
              <a:solidFill>
                <a:srgbClr val="073395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21932" y="1646906"/>
            <a:ext cx="21852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Sonstige Kosten**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364088" y="1655543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chemeClr val="accent1"/>
                </a:solidFill>
              </a:rPr>
              <a:t>0,054 </a:t>
            </a:r>
            <a:r>
              <a:rPr lang="de-DE" sz="1600" b="1" i="0" dirty="0" err="1">
                <a:solidFill>
                  <a:schemeClr val="accent1"/>
                </a:solidFill>
              </a:rPr>
              <a:t>ct</a:t>
            </a:r>
            <a:r>
              <a:rPr lang="de-DE" sz="1600" b="1" i="0" dirty="0">
                <a:solidFill>
                  <a:schemeClr val="accent1"/>
                </a:solidFill>
              </a:rPr>
              <a:t>/</a:t>
            </a:r>
            <a:r>
              <a:rPr lang="de-DE" sz="1600" b="1" i="0" dirty="0" err="1">
                <a:solidFill>
                  <a:schemeClr val="accent1"/>
                </a:solidFill>
              </a:rPr>
              <a:t>kWh</a:t>
            </a:r>
            <a:endParaRPr lang="de-DE" sz="1600" b="1" i="0" dirty="0">
              <a:solidFill>
                <a:schemeClr val="accent1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483768" y="1655959"/>
            <a:ext cx="14285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600" b="1" i="0" dirty="0" smtClean="0">
                <a:solidFill>
                  <a:schemeClr val="accent1"/>
                </a:solidFill>
              </a:rPr>
              <a:t>0,091 </a:t>
            </a:r>
            <a:r>
              <a:rPr lang="de-DE" sz="1600" b="1" i="0" dirty="0" err="1">
                <a:solidFill>
                  <a:schemeClr val="accent1"/>
                </a:solidFill>
              </a:rPr>
              <a:t>ct</a:t>
            </a:r>
            <a:r>
              <a:rPr lang="de-DE" sz="1600" b="1" i="0" dirty="0">
                <a:solidFill>
                  <a:schemeClr val="accent1"/>
                </a:solidFill>
              </a:rPr>
              <a:t>/</a:t>
            </a:r>
            <a:r>
              <a:rPr lang="de-DE" sz="1600" b="1" i="0" dirty="0" err="1">
                <a:solidFill>
                  <a:schemeClr val="accent1"/>
                </a:solidFill>
              </a:rPr>
              <a:t>kWh</a:t>
            </a:r>
            <a:endParaRPr lang="de-DE" sz="1600" b="1" i="0" dirty="0">
              <a:solidFill>
                <a:schemeClr val="accent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236296" y="5497487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395536" y="620688"/>
            <a:ext cx="8640960" cy="6119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i="0" dirty="0" smtClean="0">
                <a:solidFill>
                  <a:srgbClr val="073395"/>
                </a:solidFill>
              </a:rPr>
              <a:t>Installierte Leistung und Stromerzeugung</a:t>
            </a:r>
            <a:endParaRPr lang="de-DE" sz="3200" b="1" i="0" dirty="0">
              <a:solidFill>
                <a:srgbClr val="073395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82167701"/>
              </p:ext>
            </p:extLst>
          </p:nvPr>
        </p:nvGraphicFramePr>
        <p:xfrm>
          <a:off x="2916238" y="1516192"/>
          <a:ext cx="540067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gray">
          <a:xfrm>
            <a:off x="1258888" y="3095703"/>
            <a:ext cx="2952750" cy="2413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80000"/>
              </a:lnSpc>
              <a:tabLst>
                <a:tab pos="482600" algn="l"/>
                <a:tab pos="3238500" algn="l"/>
              </a:tabLst>
            </a:pPr>
            <a:r>
              <a:rPr lang="de-DE" sz="1600" b="1" i="0" dirty="0" err="1">
                <a:solidFill>
                  <a:schemeClr val="accent1"/>
                </a:solidFill>
              </a:rPr>
              <a:t>Geothermie</a:t>
            </a:r>
            <a:endParaRPr lang="en-GB" sz="1600" b="1" i="0" dirty="0">
              <a:solidFill>
                <a:schemeClr val="accent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1258888" y="3956538"/>
            <a:ext cx="2652712" cy="3513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Wind </a:t>
            </a:r>
            <a:r>
              <a:rPr lang="de-DE" sz="1600" b="1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onshore</a:t>
            </a:r>
            <a:endParaRPr lang="en-GB" sz="1600" b="1" i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gray">
          <a:xfrm>
            <a:off x="1258888" y="4918650"/>
            <a:ext cx="2652712" cy="3513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>
                <a:solidFill>
                  <a:srgbClr val="0068AF"/>
                </a:solidFill>
              </a:rPr>
              <a:t>Wasserkraft</a:t>
            </a:r>
            <a:endParaRPr lang="en-GB" sz="1600" b="1">
              <a:solidFill>
                <a:srgbClr val="0068A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1258888" y="5120980"/>
            <a:ext cx="2449016" cy="39087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wrap="square"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 smtClean="0">
                <a:solidFill>
                  <a:srgbClr val="626C21"/>
                </a:solidFill>
              </a:rPr>
              <a:t>Biomasse</a:t>
            </a:r>
            <a:r>
              <a:rPr lang="de-DE" sz="1000" b="1" smtClean="0">
                <a:solidFill>
                  <a:srgbClr val="626C21"/>
                </a:solidFill>
              </a:rPr>
              <a:t> (fest, flüssig, gasf.)</a:t>
            </a:r>
            <a:endParaRPr lang="en-GB" sz="1000" b="1">
              <a:solidFill>
                <a:srgbClr val="626C2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32921" y="5625554"/>
            <a:ext cx="258756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ctr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de-DE" sz="1600" b="1" i="0" dirty="0" smtClean="0">
                <a:solidFill>
                  <a:srgbClr val="073395"/>
                </a:solidFill>
              </a:rPr>
              <a:t>Installierte </a:t>
            </a:r>
            <a:r>
              <a:rPr lang="de-DE" sz="1600" b="1" i="0" dirty="0">
                <a:solidFill>
                  <a:srgbClr val="073395"/>
                </a:solidFill>
              </a:rPr>
              <a:t>Leistung</a:t>
            </a:r>
            <a:endParaRPr lang="de-DE" sz="1600" i="0" dirty="0">
              <a:solidFill>
                <a:srgbClr val="073395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52247" y="5631904"/>
            <a:ext cx="227498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ctr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de-DE" sz="1600" b="1" i="0" dirty="0" smtClean="0">
                <a:solidFill>
                  <a:srgbClr val="073395"/>
                </a:solidFill>
              </a:rPr>
              <a:t>Stromerzeugung</a:t>
            </a:r>
            <a:endParaRPr lang="de-DE" sz="1600" i="0" dirty="0">
              <a:solidFill>
                <a:srgbClr val="073395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gray">
          <a:xfrm>
            <a:off x="1258888" y="2000240"/>
            <a:ext cx="2652712" cy="3513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 i="0" dirty="0">
                <a:solidFill>
                  <a:srgbClr val="A26C35"/>
                </a:solidFill>
              </a:rPr>
              <a:t>Photovoltaik</a:t>
            </a:r>
            <a:endParaRPr lang="en-GB" sz="1600" b="1" i="0" dirty="0">
              <a:solidFill>
                <a:srgbClr val="A26C35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gray">
          <a:xfrm>
            <a:off x="1265460" y="4695742"/>
            <a:ext cx="2652712" cy="3513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 i="0" dirty="0" smtClean="0">
                <a:solidFill>
                  <a:srgbClr val="002060"/>
                </a:solidFill>
              </a:rPr>
              <a:t>Wind offshore</a:t>
            </a:r>
            <a:endParaRPr lang="en-GB" sz="1600" b="1" i="0" dirty="0">
              <a:solidFill>
                <a:srgbClr val="00206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1259632" y="5301208"/>
            <a:ext cx="2652712" cy="3513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tabLst>
                <a:tab pos="482600" algn="l"/>
                <a:tab pos="3238500" algn="l"/>
              </a:tabLst>
            </a:pPr>
            <a:r>
              <a:rPr lang="de-DE" sz="1600" b="1" i="0" dirty="0" smtClean="0">
                <a:solidFill>
                  <a:srgbClr val="BE8DA5"/>
                </a:solidFill>
              </a:rPr>
              <a:t>DKG-Gase</a:t>
            </a:r>
            <a:endParaRPr lang="en-GB" sz="1600" b="1" i="0" dirty="0">
              <a:solidFill>
                <a:srgbClr val="BE8DA5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812360" y="5785519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Energiewende 2011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458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Moratorium nach dem Reaktorunglück in Fukushima.</a:t>
            </a:r>
          </a:p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Sofortige Stilllegung von sieben (acht) Kernkraftwerken und stufenweiser  vollständiger Atomausstieg bis 2022.</a:t>
            </a:r>
          </a:p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Ausbau der erneuerbaren Energien auf 35% des Stromverbrauchs bis spätestens 2020, sogar auf 80% bis spätestens 2050.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endParaRPr lang="de-DE" sz="2000" i="0" dirty="0" smtClean="0">
              <a:solidFill>
                <a:srgbClr val="003399"/>
              </a:solidFill>
            </a:endParaRP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Energiestrategie 2020 der Europäischen Kommission: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Reduktion von Treibhausgasemissionen um 20% (gegenüber 1990)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Ausbau erneuerbarer Energien auf 20% (D: 35% bis 2022),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Steigerung der Energieeffizienz um 20%.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251520" y="548680"/>
            <a:ext cx="86409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i="0" dirty="0" err="1" smtClean="0">
                <a:solidFill>
                  <a:srgbClr val="003399"/>
                </a:solidFill>
              </a:rPr>
              <a:t>Subventionen</a:t>
            </a:r>
            <a:r>
              <a:rPr lang="en-US" sz="3200" i="0" dirty="0" smtClean="0">
                <a:solidFill>
                  <a:srgbClr val="003399"/>
                </a:solidFill>
              </a:rPr>
              <a:t> für </a:t>
            </a:r>
            <a:r>
              <a:rPr lang="en-US" sz="3200" i="0" dirty="0" err="1" smtClean="0">
                <a:solidFill>
                  <a:srgbClr val="003399"/>
                </a:solidFill>
              </a:rPr>
              <a:t>Erneuerbare</a:t>
            </a:r>
            <a:r>
              <a:rPr lang="en-US" sz="3200" i="0" dirty="0" smtClean="0">
                <a:solidFill>
                  <a:srgbClr val="003399"/>
                </a:solidFill>
              </a:rPr>
              <a:t> </a:t>
            </a:r>
            <a:r>
              <a:rPr lang="en-US" sz="3200" i="0" dirty="0" err="1" smtClean="0">
                <a:solidFill>
                  <a:srgbClr val="003399"/>
                </a:solidFill>
              </a:rPr>
              <a:t>Energien</a:t>
            </a:r>
            <a:endParaRPr lang="en-US" sz="3200" i="0" dirty="0" smtClean="0">
              <a:solidFill>
                <a:srgbClr val="003399"/>
              </a:solidFill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4318023"/>
              </p:ext>
            </p:extLst>
          </p:nvPr>
        </p:nvGraphicFramePr>
        <p:xfrm>
          <a:off x="323528" y="1196752"/>
          <a:ext cx="8280920" cy="45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hteck 3"/>
          <p:cNvSpPr/>
          <p:nvPr/>
        </p:nvSpPr>
        <p:spPr>
          <a:xfrm>
            <a:off x="7164288" y="535347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395536" y="620688"/>
            <a:ext cx="8640960" cy="6119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i="0" dirty="0" smtClean="0">
                <a:solidFill>
                  <a:srgbClr val="073395"/>
                </a:solidFill>
              </a:rPr>
              <a:t>Weitere Förderbestandteile</a:t>
            </a:r>
            <a:endParaRPr lang="de-DE" sz="3200" b="1" i="0" dirty="0">
              <a:solidFill>
                <a:srgbClr val="073395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6618" y="5024209"/>
            <a:ext cx="122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en-US" sz="1200" i="0" dirty="0" err="1" smtClean="0">
                <a:solidFill>
                  <a:srgbClr val="003399"/>
                </a:solidFill>
              </a:rPr>
              <a:t>Quelle</a:t>
            </a:r>
            <a:r>
              <a:rPr lang="en-US" sz="1200" i="0" dirty="0" smtClean="0">
                <a:solidFill>
                  <a:srgbClr val="003399"/>
                </a:solidFill>
              </a:rPr>
              <a:t>: EEX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 bwMode="auto">
          <a:xfrm>
            <a:off x="3348038" y="6605588"/>
            <a:ext cx="2447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sz="1000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 txBox="1">
            <a:spLocks noGrp="1"/>
          </p:cNvSpPr>
          <p:nvPr/>
        </p:nvSpPr>
        <p:spPr bwMode="auto">
          <a:xfrm>
            <a:off x="7693025" y="6605588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sz="1000">
              <a:solidFill>
                <a:srgbClr val="FFFFFF"/>
              </a:solidFill>
            </a:endParaRPr>
          </a:p>
        </p:txBody>
      </p:sp>
      <p:sp>
        <p:nvSpPr>
          <p:cNvPr id="8" name="AutoShape 2"/>
          <p:cNvSpPr>
            <a:spLocks noChangeAspect="1" noChangeArrowheads="1" noTextEdit="1"/>
          </p:cNvSpPr>
          <p:nvPr/>
        </p:nvSpPr>
        <p:spPr bwMode="auto">
          <a:xfrm>
            <a:off x="3276600" y="2027238"/>
            <a:ext cx="3600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>
              <a:solidFill>
                <a:srgbClr val="00004D"/>
              </a:solidFill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xmlns="" val="1292130714"/>
              </p:ext>
            </p:extLst>
          </p:nvPr>
        </p:nvGraphicFramePr>
        <p:xfrm>
          <a:off x="2915210" y="1475706"/>
          <a:ext cx="6129173" cy="446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943741" y="1698828"/>
            <a:ext cx="115903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sz="1400" smtClean="0">
                <a:solidFill>
                  <a:srgbClr val="000000"/>
                </a:solidFill>
              </a:rPr>
              <a:t>2012:</a:t>
            </a:r>
            <a:br>
              <a:rPr lang="de-DE" sz="1400" smtClean="0">
                <a:solidFill>
                  <a:srgbClr val="000000"/>
                </a:solidFill>
              </a:rPr>
            </a:br>
            <a:r>
              <a:rPr lang="de-DE" sz="1400" smtClean="0">
                <a:solidFill>
                  <a:srgbClr val="000000"/>
                </a:solidFill>
              </a:rPr>
              <a:t>11,7 ct/kWh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44654" y="1199412"/>
            <a:ext cx="116891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sz="1400" smtClean="0">
                <a:solidFill>
                  <a:srgbClr val="000000"/>
                </a:solidFill>
              </a:rPr>
              <a:t>2013:</a:t>
            </a:r>
            <a:r>
              <a:rPr lang="de-DE" sz="1400">
                <a:solidFill>
                  <a:srgbClr val="000000"/>
                </a:solidFill>
              </a:rPr>
              <a:t/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 smtClean="0">
                <a:solidFill>
                  <a:srgbClr val="000000"/>
                </a:solidFill>
              </a:rPr>
              <a:t>14,4 ct/kWh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1803" y="4163754"/>
            <a:ext cx="1943976" cy="307777"/>
          </a:xfrm>
          <a:prstGeom prst="rect">
            <a:avLst/>
          </a:prstGeom>
          <a:solidFill>
            <a:srgbClr val="626C21"/>
          </a:solidFill>
        </p:spPr>
        <p:txBody>
          <a:bodyPr wrap="none" lIns="72000" rIns="72000" rtlCol="0">
            <a:spAutoFit/>
          </a:bodyPr>
          <a:lstStyle/>
          <a:p>
            <a:r>
              <a:rPr lang="de-DE" sz="1400" b="1" smtClean="0">
                <a:solidFill>
                  <a:srgbClr val="FFFFFF"/>
                </a:solidFill>
              </a:rPr>
              <a:t>Konzessionsabgabe*</a:t>
            </a:r>
            <a:endParaRPr lang="de-DE" sz="1400" b="1">
              <a:solidFill>
                <a:srgbClr val="FFFF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4247" y="4832175"/>
            <a:ext cx="1887871" cy="307777"/>
          </a:xfrm>
          <a:prstGeom prst="rect">
            <a:avLst/>
          </a:prstGeom>
          <a:solidFill>
            <a:srgbClr val="BE8DA5"/>
          </a:solidFill>
        </p:spPr>
        <p:txBody>
          <a:bodyPr wrap="none" lIns="72000" rIns="7200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Mehrwertsteuer 19%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2746" y="3671890"/>
            <a:ext cx="1241045" cy="307777"/>
          </a:xfrm>
          <a:prstGeom prst="rect">
            <a:avLst/>
          </a:prstGeom>
          <a:solidFill>
            <a:srgbClr val="7E1C4B"/>
          </a:solidFill>
        </p:spPr>
        <p:txBody>
          <a:bodyPr wrap="none" lIns="72000" rIns="72000" rtlCol="0">
            <a:spAutoFit/>
          </a:bodyPr>
          <a:lstStyle/>
          <a:p>
            <a:r>
              <a:rPr lang="de-DE" sz="1400" b="1" smtClean="0">
                <a:solidFill>
                  <a:srgbClr val="FFFFFF"/>
                </a:solidFill>
              </a:rPr>
              <a:t>Stromsteuer</a:t>
            </a:r>
            <a:endParaRPr lang="de-DE" sz="1400" b="1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0298" y="3136262"/>
            <a:ext cx="1271502" cy="307777"/>
          </a:xfrm>
          <a:prstGeom prst="rect">
            <a:avLst/>
          </a:prstGeom>
          <a:solidFill>
            <a:srgbClr val="B0B590"/>
          </a:solidFill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EEG-Umlage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7850" y="2754535"/>
            <a:ext cx="1537600" cy="307777"/>
          </a:xfrm>
          <a:prstGeom prst="rect">
            <a:avLst/>
          </a:prstGeom>
          <a:solidFill>
            <a:srgbClr val="00004D"/>
          </a:solidFill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FFFF"/>
                </a:solidFill>
              </a:rPr>
              <a:t>KWK-Aufschlag</a:t>
            </a:r>
            <a:endParaRPr lang="de-DE" sz="1400" b="1">
              <a:solidFill>
                <a:srgbClr val="FFFF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0298" y="2379016"/>
            <a:ext cx="2178545" cy="307777"/>
          </a:xfrm>
          <a:prstGeom prst="rect">
            <a:avLst/>
          </a:prstGeom>
          <a:solidFill>
            <a:srgbClr val="82470A"/>
          </a:solidFill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FFFF"/>
                </a:solidFill>
              </a:rPr>
              <a:t>§ 19 StromNEV-Umlage</a:t>
            </a:r>
            <a:endParaRPr lang="de-DE" sz="1400" b="1">
              <a:solidFill>
                <a:srgbClr val="FFFF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7850" y="2006342"/>
            <a:ext cx="3214341" cy="307777"/>
          </a:xfrm>
          <a:prstGeom prst="rect">
            <a:avLst/>
          </a:prstGeom>
          <a:solidFill>
            <a:srgbClr val="A6B2C0"/>
          </a:solidFill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Offshore-Haftungsumlage (ab 2013)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 rot="20631364">
            <a:off x="5172373" y="1573822"/>
            <a:ext cx="1527819" cy="22633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mtClean="0">
              <a:solidFill>
                <a:srgbClr val="00004D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589245" y="1304972"/>
            <a:ext cx="720000" cy="7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b="1" smtClean="0">
                <a:solidFill>
                  <a:srgbClr val="FFFFFF"/>
                </a:solidFill>
              </a:rPr>
              <a:t>+2,7</a:t>
            </a:r>
            <a:br>
              <a:rPr lang="de-DE" sz="1400" b="1" smtClean="0">
                <a:solidFill>
                  <a:srgbClr val="FFFFFF"/>
                </a:solidFill>
              </a:rPr>
            </a:br>
            <a:r>
              <a:rPr lang="de-DE" sz="1400" b="1" smtClean="0">
                <a:solidFill>
                  <a:srgbClr val="FFFFFF"/>
                </a:solidFill>
              </a:rPr>
              <a:t>ct/kWh</a:t>
            </a:r>
          </a:p>
        </p:txBody>
      </p:sp>
      <p:sp>
        <p:nvSpPr>
          <p:cNvPr id="26" name="Rechteck 25"/>
          <p:cNvSpPr/>
          <p:nvPr/>
        </p:nvSpPr>
        <p:spPr>
          <a:xfrm>
            <a:off x="7740352" y="571351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611188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Preisbildung </a:t>
            </a:r>
            <a:r>
              <a:rPr lang="de-DE" sz="3200" i="0" dirty="0">
                <a:solidFill>
                  <a:srgbClr val="003399"/>
                </a:solidFill>
              </a:rPr>
              <a:t>an der </a:t>
            </a:r>
            <a:r>
              <a:rPr lang="de-DE" sz="3200" i="0" dirty="0" smtClean="0">
                <a:solidFill>
                  <a:srgbClr val="003399"/>
                </a:solidFill>
              </a:rPr>
              <a:t>Strombörse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1956" name="Oval 4"/>
          <p:cNvSpPr>
            <a:spLocks noChangeArrowheads="1"/>
          </p:cNvSpPr>
          <p:nvPr/>
        </p:nvSpPr>
        <p:spPr bwMode="auto">
          <a:xfrm>
            <a:off x="4140200" y="1773238"/>
            <a:ext cx="16557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57" name="Line 5"/>
          <p:cNvSpPr>
            <a:spLocks noChangeShapeType="1"/>
          </p:cNvSpPr>
          <p:nvPr/>
        </p:nvSpPr>
        <p:spPr bwMode="auto">
          <a:xfrm flipV="1">
            <a:off x="684213" y="1052513"/>
            <a:ext cx="0" cy="4752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1042988" y="2636838"/>
            <a:ext cx="3744912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i="0">
                <a:solidFill>
                  <a:srgbClr val="003399"/>
                </a:solidFill>
                <a:cs typeface="Arial" charset="0"/>
              </a:rPr>
              <a:t>Merit-Order in Deutschland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7523163" y="5788025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0">
                <a:solidFill>
                  <a:srgbClr val="003399"/>
                </a:solidFill>
                <a:cs typeface="Arial" charset="0"/>
              </a:rPr>
              <a:t>Menge</a:t>
            </a: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684213" y="5516563"/>
            <a:ext cx="647700" cy="288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1331913" y="5516563"/>
            <a:ext cx="503237" cy="288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1835150" y="5229225"/>
            <a:ext cx="1152525" cy="5762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2987675" y="5013325"/>
            <a:ext cx="936625" cy="7921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4" name="Rectangle 12"/>
          <p:cNvSpPr>
            <a:spLocks noChangeArrowheads="1"/>
          </p:cNvSpPr>
          <p:nvPr/>
        </p:nvSpPr>
        <p:spPr bwMode="auto">
          <a:xfrm>
            <a:off x="3924300" y="4581525"/>
            <a:ext cx="1439863" cy="122396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5" name="Rectangle 13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6" name="Rectangle 14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7" name="Rectangle 15"/>
          <p:cNvSpPr>
            <a:spLocks noChangeArrowheads="1"/>
          </p:cNvSpPr>
          <p:nvPr/>
        </p:nvSpPr>
        <p:spPr bwMode="auto">
          <a:xfrm>
            <a:off x="6659563" y="3933825"/>
            <a:ext cx="433387" cy="18716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8" name="Rectangle 16"/>
          <p:cNvSpPr>
            <a:spLocks noChangeArrowheads="1"/>
          </p:cNvSpPr>
          <p:nvPr/>
        </p:nvSpPr>
        <p:spPr bwMode="auto">
          <a:xfrm>
            <a:off x="7092950" y="3716338"/>
            <a:ext cx="142875" cy="20891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69" name="Rectangle 17"/>
          <p:cNvSpPr>
            <a:spLocks noChangeArrowheads="1"/>
          </p:cNvSpPr>
          <p:nvPr/>
        </p:nvSpPr>
        <p:spPr bwMode="auto">
          <a:xfrm>
            <a:off x="7235825" y="3429000"/>
            <a:ext cx="288925" cy="23764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7524750" y="3141663"/>
            <a:ext cx="360363" cy="2663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1" name="Rectangle 19"/>
          <p:cNvSpPr>
            <a:spLocks noChangeArrowheads="1"/>
          </p:cNvSpPr>
          <p:nvPr/>
        </p:nvSpPr>
        <p:spPr bwMode="auto">
          <a:xfrm>
            <a:off x="7885113" y="2852738"/>
            <a:ext cx="144462" cy="295275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2" name="Rectangle 20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3" name="Rectangle 21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4" name="Rectangle 22"/>
          <p:cNvSpPr>
            <a:spLocks noChangeArrowheads="1"/>
          </p:cNvSpPr>
          <p:nvPr/>
        </p:nvSpPr>
        <p:spPr bwMode="auto">
          <a:xfrm>
            <a:off x="6659563" y="3933825"/>
            <a:ext cx="433387" cy="18716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5" name="Rectangle 23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6" name="Rectangle 24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7" name="Rectangle 25"/>
          <p:cNvSpPr>
            <a:spLocks noChangeArrowheads="1"/>
          </p:cNvSpPr>
          <p:nvPr/>
        </p:nvSpPr>
        <p:spPr bwMode="auto">
          <a:xfrm>
            <a:off x="6659563" y="3933825"/>
            <a:ext cx="433387" cy="18716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8" name="Rectangle 26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79" name="Rectangle 27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0" name="Rectangle 28"/>
          <p:cNvSpPr>
            <a:spLocks noChangeArrowheads="1"/>
          </p:cNvSpPr>
          <p:nvPr/>
        </p:nvSpPr>
        <p:spPr bwMode="auto">
          <a:xfrm>
            <a:off x="7092950" y="3716338"/>
            <a:ext cx="142875" cy="20891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1" name="Rectangle 29"/>
          <p:cNvSpPr>
            <a:spLocks noChangeArrowheads="1"/>
          </p:cNvSpPr>
          <p:nvPr/>
        </p:nvSpPr>
        <p:spPr bwMode="auto">
          <a:xfrm>
            <a:off x="6659563" y="3933825"/>
            <a:ext cx="433387" cy="18716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2" name="Rectangle 30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3" name="Rectangle 31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4" name="Rectangle 32"/>
          <p:cNvSpPr>
            <a:spLocks noChangeArrowheads="1"/>
          </p:cNvSpPr>
          <p:nvPr/>
        </p:nvSpPr>
        <p:spPr bwMode="auto">
          <a:xfrm>
            <a:off x="7235825" y="3429000"/>
            <a:ext cx="288925" cy="23764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5" name="Rectangle 33"/>
          <p:cNvSpPr>
            <a:spLocks noChangeArrowheads="1"/>
          </p:cNvSpPr>
          <p:nvPr/>
        </p:nvSpPr>
        <p:spPr bwMode="auto">
          <a:xfrm>
            <a:off x="7092950" y="3716338"/>
            <a:ext cx="142875" cy="20891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6" name="Rectangle 34"/>
          <p:cNvSpPr>
            <a:spLocks noChangeArrowheads="1"/>
          </p:cNvSpPr>
          <p:nvPr/>
        </p:nvSpPr>
        <p:spPr bwMode="auto">
          <a:xfrm>
            <a:off x="6659563" y="3933825"/>
            <a:ext cx="433387" cy="18716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7" name="Rectangle 35"/>
          <p:cNvSpPr>
            <a:spLocks noChangeArrowheads="1"/>
          </p:cNvSpPr>
          <p:nvPr/>
        </p:nvSpPr>
        <p:spPr bwMode="auto">
          <a:xfrm>
            <a:off x="5364163" y="4292600"/>
            <a:ext cx="647700" cy="15128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8" name="Rectangle 36"/>
          <p:cNvSpPr>
            <a:spLocks noChangeArrowheads="1"/>
          </p:cNvSpPr>
          <p:nvPr/>
        </p:nvSpPr>
        <p:spPr bwMode="auto">
          <a:xfrm>
            <a:off x="6011863" y="4076700"/>
            <a:ext cx="647700" cy="17287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89" name="Rectangle 37"/>
          <p:cNvSpPr>
            <a:spLocks noChangeArrowheads="1"/>
          </p:cNvSpPr>
          <p:nvPr/>
        </p:nvSpPr>
        <p:spPr bwMode="auto">
          <a:xfrm>
            <a:off x="6588125" y="4076700"/>
            <a:ext cx="144463" cy="17287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90" name="Rectangle 38"/>
          <p:cNvSpPr>
            <a:spLocks noChangeArrowheads="1"/>
          </p:cNvSpPr>
          <p:nvPr/>
        </p:nvSpPr>
        <p:spPr bwMode="auto">
          <a:xfrm>
            <a:off x="5940425" y="4292600"/>
            <a:ext cx="144463" cy="15128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91" name="Rectangle 39"/>
          <p:cNvSpPr>
            <a:spLocks noChangeArrowheads="1"/>
          </p:cNvSpPr>
          <p:nvPr/>
        </p:nvSpPr>
        <p:spPr bwMode="auto">
          <a:xfrm>
            <a:off x="7019925" y="3933825"/>
            <a:ext cx="144463" cy="18716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92" name="Rectangle 40"/>
          <p:cNvSpPr>
            <a:spLocks noChangeArrowheads="1"/>
          </p:cNvSpPr>
          <p:nvPr/>
        </p:nvSpPr>
        <p:spPr bwMode="auto">
          <a:xfrm>
            <a:off x="7164388" y="3716338"/>
            <a:ext cx="144462" cy="20891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1993" name="Line 41"/>
          <p:cNvSpPr>
            <a:spLocks noChangeShapeType="1"/>
          </p:cNvSpPr>
          <p:nvPr/>
        </p:nvSpPr>
        <p:spPr bwMode="auto">
          <a:xfrm flipV="1">
            <a:off x="684213" y="5805488"/>
            <a:ext cx="7920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1994" name="Text Box 42"/>
          <p:cNvSpPr txBox="1">
            <a:spLocks noChangeArrowheads="1"/>
          </p:cNvSpPr>
          <p:nvPr/>
        </p:nvSpPr>
        <p:spPr bwMode="auto">
          <a:xfrm>
            <a:off x="684213" y="5516563"/>
            <a:ext cx="574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i="0" dirty="0">
                <a:solidFill>
                  <a:srgbClr val="003399"/>
                </a:solidFill>
                <a:cs typeface="Arial" charset="0"/>
              </a:rPr>
              <a:t>Wind</a:t>
            </a:r>
          </a:p>
        </p:txBody>
      </p:sp>
      <p:sp>
        <p:nvSpPr>
          <p:cNvPr id="381995" name="Text Box 43"/>
          <p:cNvSpPr txBox="1">
            <a:spLocks noChangeArrowheads="1"/>
          </p:cNvSpPr>
          <p:nvPr/>
        </p:nvSpPr>
        <p:spPr bwMode="auto">
          <a:xfrm>
            <a:off x="1258888" y="5589240"/>
            <a:ext cx="649287" cy="22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de-DE" sz="1200" b="1" i="0" dirty="0" smtClean="0">
                <a:solidFill>
                  <a:srgbClr val="003399"/>
                </a:solidFill>
                <a:cs typeface="Arial" charset="0"/>
              </a:rPr>
              <a:t>PV</a:t>
            </a:r>
            <a:endParaRPr lang="de-DE" sz="1200" b="1" i="0" dirty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81996" name="Text Box 44"/>
          <p:cNvSpPr txBox="1">
            <a:spLocks noChangeArrowheads="1"/>
          </p:cNvSpPr>
          <p:nvPr/>
        </p:nvSpPr>
        <p:spPr bwMode="auto">
          <a:xfrm>
            <a:off x="1835150" y="5157788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0">
                <a:latin typeface="Times New Roman" pitchFamily="18" charset="0"/>
                <a:cs typeface="Arial" charset="0"/>
              </a:rPr>
              <a:t>  </a:t>
            </a:r>
            <a:r>
              <a:rPr lang="de-DE" sz="1400" b="1" i="0">
                <a:solidFill>
                  <a:srgbClr val="003399"/>
                </a:solidFill>
                <a:cs typeface="Arial" charset="0"/>
              </a:rPr>
              <a:t>Kernenergie</a:t>
            </a:r>
          </a:p>
        </p:txBody>
      </p:sp>
      <p:sp>
        <p:nvSpPr>
          <p:cNvPr id="381997" name="Text Box 45"/>
          <p:cNvSpPr txBox="1">
            <a:spLocks noChangeArrowheads="1"/>
          </p:cNvSpPr>
          <p:nvPr/>
        </p:nvSpPr>
        <p:spPr bwMode="auto">
          <a:xfrm>
            <a:off x="2771775" y="5157788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0">
                <a:latin typeface="Times New Roman" pitchFamily="18" charset="0"/>
                <a:cs typeface="Arial" charset="0"/>
              </a:rPr>
              <a:t>  </a:t>
            </a:r>
            <a:r>
              <a:rPr lang="de-DE" sz="1400" b="1" i="0">
                <a:solidFill>
                  <a:srgbClr val="003399"/>
                </a:solidFill>
                <a:cs typeface="Arial" charset="0"/>
              </a:rPr>
              <a:t>Braun-    kohle</a:t>
            </a:r>
          </a:p>
        </p:txBody>
      </p:sp>
      <p:sp>
        <p:nvSpPr>
          <p:cNvPr id="381998" name="Text Box 46"/>
          <p:cNvSpPr txBox="1">
            <a:spLocks noChangeArrowheads="1"/>
          </p:cNvSpPr>
          <p:nvPr/>
        </p:nvSpPr>
        <p:spPr bwMode="auto">
          <a:xfrm>
            <a:off x="3995738" y="50133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i="0">
                <a:latin typeface="Times New Roman" pitchFamily="18" charset="0"/>
                <a:cs typeface="Arial" charset="0"/>
              </a:rPr>
              <a:t>  </a:t>
            </a:r>
            <a:r>
              <a:rPr lang="de-DE" sz="1400" b="1" i="0">
                <a:solidFill>
                  <a:srgbClr val="003399"/>
                </a:solidFill>
                <a:cs typeface="Arial" charset="0"/>
              </a:rPr>
              <a:t>Steinkohle</a:t>
            </a:r>
          </a:p>
        </p:txBody>
      </p:sp>
      <p:sp>
        <p:nvSpPr>
          <p:cNvPr id="381999" name="Text Box 47"/>
          <p:cNvSpPr txBox="1">
            <a:spLocks noChangeArrowheads="1"/>
          </p:cNvSpPr>
          <p:nvPr/>
        </p:nvSpPr>
        <p:spPr bwMode="auto">
          <a:xfrm>
            <a:off x="5867400" y="45815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0">
                <a:latin typeface="Times New Roman" pitchFamily="18" charset="0"/>
                <a:cs typeface="Arial" charset="0"/>
              </a:rPr>
              <a:t>  </a:t>
            </a:r>
            <a:r>
              <a:rPr lang="de-DE" sz="1400" b="1" i="0">
                <a:solidFill>
                  <a:srgbClr val="003399"/>
                </a:solidFill>
                <a:cs typeface="Arial" charset="0"/>
              </a:rPr>
              <a:t>Gas</a:t>
            </a:r>
          </a:p>
        </p:txBody>
      </p:sp>
      <p:sp>
        <p:nvSpPr>
          <p:cNvPr id="382000" name="Text Box 48"/>
          <p:cNvSpPr txBox="1">
            <a:spLocks noChangeArrowheads="1"/>
          </p:cNvSpPr>
          <p:nvPr/>
        </p:nvSpPr>
        <p:spPr bwMode="auto">
          <a:xfrm>
            <a:off x="7164388" y="35734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0">
                <a:latin typeface="Times New Roman" pitchFamily="18" charset="0"/>
                <a:cs typeface="Arial" charset="0"/>
              </a:rPr>
              <a:t>   </a:t>
            </a:r>
            <a:r>
              <a:rPr lang="de-DE" sz="1400" b="1" i="0">
                <a:solidFill>
                  <a:srgbClr val="003399"/>
                </a:solidFill>
                <a:cs typeface="Arial" charset="0"/>
              </a:rPr>
              <a:t>Öl</a:t>
            </a:r>
          </a:p>
        </p:txBody>
      </p:sp>
      <p:sp>
        <p:nvSpPr>
          <p:cNvPr id="382001" name="Line 49"/>
          <p:cNvSpPr>
            <a:spLocks noChangeShapeType="1"/>
          </p:cNvSpPr>
          <p:nvPr/>
        </p:nvSpPr>
        <p:spPr bwMode="auto">
          <a:xfrm>
            <a:off x="5867400" y="2133600"/>
            <a:ext cx="0" cy="367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2002" name="Text Box 50"/>
          <p:cNvSpPr txBox="1">
            <a:spLocks noChangeArrowheads="1"/>
          </p:cNvSpPr>
          <p:nvPr/>
        </p:nvSpPr>
        <p:spPr bwMode="auto">
          <a:xfrm>
            <a:off x="4427538" y="1773238"/>
            <a:ext cx="1150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 b="1" i="0">
                <a:solidFill>
                  <a:schemeClr val="bg1"/>
                </a:solidFill>
                <a:cs typeface="Arial" charset="0"/>
              </a:rPr>
              <a:t>Nachfrage</a:t>
            </a:r>
          </a:p>
        </p:txBody>
      </p:sp>
      <p:sp>
        <p:nvSpPr>
          <p:cNvPr id="382003" name="Line 51"/>
          <p:cNvSpPr>
            <a:spLocks noChangeShapeType="1"/>
          </p:cNvSpPr>
          <p:nvPr/>
        </p:nvSpPr>
        <p:spPr bwMode="auto">
          <a:xfrm>
            <a:off x="5219700" y="2133600"/>
            <a:ext cx="576263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395536" y="620688"/>
            <a:ext cx="8640960" cy="6119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b="1" i="0" dirty="0" smtClean="0">
                <a:solidFill>
                  <a:srgbClr val="073395"/>
                </a:solidFill>
              </a:rPr>
              <a:t>Strompreise (EEX) vs. EEG-Umlage</a:t>
            </a:r>
            <a:endParaRPr lang="de-DE" sz="3200" b="1" i="0" dirty="0">
              <a:solidFill>
                <a:srgbClr val="07339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185639"/>
            <a:ext cx="7734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6618" y="5024209"/>
            <a:ext cx="122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en-US" sz="1400" i="0" dirty="0" err="1" smtClean="0">
                <a:solidFill>
                  <a:srgbClr val="003399"/>
                </a:solidFill>
              </a:rPr>
              <a:t>Quelle</a:t>
            </a:r>
            <a:r>
              <a:rPr lang="en-US" sz="1400" i="0" dirty="0" smtClean="0">
                <a:solidFill>
                  <a:srgbClr val="003399"/>
                </a:solidFill>
              </a:rPr>
              <a:t>: EEX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Weitere Probleme des EEG</a:t>
            </a:r>
            <a:endParaRPr lang="de-DE" sz="3000" i="0" dirty="0">
              <a:solidFill>
                <a:srgbClr val="003399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851" y="1463293"/>
            <a:ext cx="835260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42938" lvl="1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Netzausbaubedarf steigt (</a:t>
            </a:r>
            <a:r>
              <a:rPr lang="de-DE" sz="2000" i="0" dirty="0" err="1" smtClean="0">
                <a:solidFill>
                  <a:srgbClr val="073395"/>
                </a:solidFill>
              </a:rPr>
              <a:t>Verteilnetze</a:t>
            </a:r>
            <a:r>
              <a:rPr lang="de-DE" sz="2000" i="0" dirty="0" smtClean="0">
                <a:solidFill>
                  <a:srgbClr val="073395"/>
                </a:solidFill>
              </a:rPr>
              <a:t> bei Solar und </a:t>
            </a:r>
            <a:r>
              <a:rPr lang="de-DE" sz="2000" i="0" dirty="0" err="1" smtClean="0">
                <a:solidFill>
                  <a:srgbClr val="073395"/>
                </a:solidFill>
              </a:rPr>
              <a:t>verbrauchs</a:t>
            </a:r>
            <a:r>
              <a:rPr lang="de-DE" sz="2000" i="0" dirty="0" smtClean="0">
                <a:solidFill>
                  <a:srgbClr val="073395"/>
                </a:solidFill>
              </a:rPr>
              <a:t>-nahen Windrädern, Übertragungsnetze bei Off-</a:t>
            </a:r>
            <a:r>
              <a:rPr lang="de-DE" sz="2000" i="0" dirty="0" err="1" smtClean="0">
                <a:solidFill>
                  <a:srgbClr val="073395"/>
                </a:solidFill>
              </a:rPr>
              <a:t>Shore</a:t>
            </a:r>
            <a:r>
              <a:rPr lang="de-DE" sz="2000" i="0" dirty="0" smtClean="0">
                <a:solidFill>
                  <a:srgbClr val="073395"/>
                </a:solidFill>
              </a:rPr>
              <a:t>-Wind und On-</a:t>
            </a:r>
            <a:r>
              <a:rPr lang="de-DE" sz="2000" i="0" dirty="0" err="1" smtClean="0">
                <a:solidFill>
                  <a:srgbClr val="073395"/>
                </a:solidFill>
              </a:rPr>
              <a:t>Shore</a:t>
            </a:r>
            <a:r>
              <a:rPr lang="de-DE" sz="2000" i="0" dirty="0" smtClean="0">
                <a:solidFill>
                  <a:srgbClr val="073395"/>
                </a:solidFill>
              </a:rPr>
              <a:t>-Windstrom aus Nord- und Nordostdeutschland).</a:t>
            </a:r>
          </a:p>
          <a:p>
            <a:pPr marL="642938" lvl="1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Zunehmende Frage nach Sicherstellung der </a:t>
            </a:r>
            <a:r>
              <a:rPr lang="de-DE" sz="2000" u="sng" dirty="0" smtClean="0">
                <a:solidFill>
                  <a:srgbClr val="073395"/>
                </a:solidFill>
              </a:rPr>
              <a:t>erzeugungsseitigen</a:t>
            </a:r>
            <a:r>
              <a:rPr lang="de-DE" sz="2000" i="0" dirty="0" smtClean="0">
                <a:solidFill>
                  <a:srgbClr val="073395"/>
                </a:solidFill>
              </a:rPr>
              <a:t> Versorgungssicherheit, da grenzkostenlos </a:t>
            </a:r>
            <a:r>
              <a:rPr lang="de-DE" sz="2000" i="0" dirty="0" err="1" smtClean="0">
                <a:solidFill>
                  <a:srgbClr val="073395"/>
                </a:solidFill>
              </a:rPr>
              <a:t>produzierbarer</a:t>
            </a:r>
            <a:r>
              <a:rPr lang="de-DE" sz="2000" i="0" dirty="0" smtClean="0">
                <a:solidFill>
                  <a:srgbClr val="073395"/>
                </a:solidFill>
              </a:rPr>
              <a:t> EE-Strom Börsenpreis drückt, so dass Neubau und teilweise </a:t>
            </a:r>
            <a:r>
              <a:rPr lang="de-DE" sz="2000" dirty="0" smtClean="0">
                <a:solidFill>
                  <a:srgbClr val="073395"/>
                </a:solidFill>
              </a:rPr>
              <a:t>a</a:t>
            </a:r>
            <a:r>
              <a:rPr lang="de-DE" sz="2000" i="0" dirty="0" smtClean="0">
                <a:solidFill>
                  <a:srgbClr val="073395"/>
                </a:solidFill>
              </a:rPr>
              <a:t>uch Weiterbetrieb konventioneller Kraftwerke zunehmend fraglich wird </a:t>
            </a:r>
            <a:r>
              <a:rPr lang="de-DE" sz="2000" dirty="0" smtClean="0">
                <a:solidFill>
                  <a:srgbClr val="073395"/>
                </a:solidFill>
                <a:sym typeface="Symbol"/>
              </a:rPr>
              <a:t></a:t>
            </a:r>
            <a:r>
              <a:rPr lang="de-DE" sz="2000" i="0" dirty="0" smtClean="0">
                <a:solidFill>
                  <a:srgbClr val="073395"/>
                </a:solidFill>
              </a:rPr>
              <a:t> Kapazitätsmechanismen?</a:t>
            </a:r>
          </a:p>
          <a:p>
            <a:pPr marL="642938" lvl="1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Integrationsfähigkeit der Fördermechanismen im Europäischen Binnenmarkt (jüngste Vorstöße der Europäischen Kommission)?</a:t>
            </a:r>
          </a:p>
          <a:p>
            <a:pPr marL="642938" lvl="1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Nota </a:t>
            </a:r>
            <a:r>
              <a:rPr lang="de-DE" sz="2000" i="0" dirty="0" err="1" smtClean="0">
                <a:solidFill>
                  <a:srgbClr val="073395"/>
                </a:solidFill>
              </a:rPr>
              <a:t>bene</a:t>
            </a:r>
            <a:r>
              <a:rPr lang="de-DE" sz="2000" i="0" dirty="0" smtClean="0">
                <a:solidFill>
                  <a:srgbClr val="073395"/>
                </a:solidFill>
              </a:rPr>
              <a:t>: Selbst bei Reform des EEG wird durch die sog. Netzparität der PV-Ausbau weiter voranschreiten.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904871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92080" y="5240233"/>
            <a:ext cx="3672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en-US" sz="1200" i="0" dirty="0" err="1" smtClean="0">
                <a:solidFill>
                  <a:srgbClr val="003399"/>
                </a:solidFill>
              </a:rPr>
              <a:t>Quelle</a:t>
            </a:r>
            <a:r>
              <a:rPr lang="en-US" sz="1200" i="0" dirty="0" smtClean="0">
                <a:solidFill>
                  <a:srgbClr val="003399"/>
                </a:solidFill>
              </a:rPr>
              <a:t>: </a:t>
            </a:r>
            <a:r>
              <a:rPr lang="en-US" sz="1200" i="0" dirty="0" err="1" smtClean="0">
                <a:solidFill>
                  <a:srgbClr val="003399"/>
                </a:solidFill>
              </a:rPr>
              <a:t>Renewables</a:t>
            </a:r>
            <a:r>
              <a:rPr lang="en-US" sz="1200" i="0" dirty="0" smtClean="0">
                <a:solidFill>
                  <a:srgbClr val="003399"/>
                </a:solidFill>
              </a:rPr>
              <a:t> 2012 Global Status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Grafik 10" descr="abb1 strahlungskarte europa quelle pvgis_europe-solar_opt_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7007"/>
            <a:ext cx="6048672" cy="57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064896" cy="518457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92080" y="5517232"/>
            <a:ext cx="36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>
              <a:spcBef>
                <a:spcPct val="50000"/>
              </a:spcBef>
            </a:pPr>
            <a:r>
              <a:rPr lang="en-US" sz="1200" i="0" dirty="0" err="1" smtClean="0">
                <a:solidFill>
                  <a:srgbClr val="003399"/>
                </a:solidFill>
              </a:rPr>
              <a:t>Quelle</a:t>
            </a:r>
            <a:r>
              <a:rPr lang="en-US" sz="1200" i="0" dirty="0" smtClean="0">
                <a:solidFill>
                  <a:srgbClr val="003399"/>
                </a:solidFill>
              </a:rPr>
              <a:t>: </a:t>
            </a:r>
            <a:r>
              <a:rPr lang="en-US" sz="1200" i="0" dirty="0" err="1" smtClean="0">
                <a:solidFill>
                  <a:srgbClr val="003399"/>
                </a:solidFill>
              </a:rPr>
              <a:t>Renewables</a:t>
            </a:r>
            <a:r>
              <a:rPr lang="en-US" sz="1200" i="0" dirty="0" smtClean="0">
                <a:solidFill>
                  <a:srgbClr val="003399"/>
                </a:solidFill>
              </a:rPr>
              <a:t> 2012 Global Status Report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Alternativen zum EEG</a:t>
            </a:r>
            <a:endParaRPr lang="de-DE" sz="3000" i="0" dirty="0">
              <a:solidFill>
                <a:srgbClr val="003399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1327871"/>
            <a:ext cx="8569325" cy="39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spcBef>
                <a:spcPct val="20000"/>
              </a:spcBef>
              <a:spcAft>
                <a:spcPct val="40000"/>
              </a:spcAft>
              <a:buFont typeface="+mj-lt"/>
              <a:buAutoNum type="arabicPeriod"/>
            </a:pPr>
            <a:r>
              <a:rPr lang="de-DE" sz="2200" i="0" dirty="0" smtClean="0">
                <a:solidFill>
                  <a:srgbClr val="003399"/>
                </a:solidFill>
              </a:rPr>
              <a:t>Abschaffung des EEG – vollständige Marktintegration von EE-Strom – unrealistisch.</a:t>
            </a:r>
          </a:p>
          <a:p>
            <a:pPr lvl="1" indent="-457200">
              <a:spcBef>
                <a:spcPct val="20000"/>
              </a:spcBef>
              <a:spcAft>
                <a:spcPct val="40000"/>
              </a:spcAft>
              <a:buFont typeface="+mj-lt"/>
              <a:buAutoNum type="arabicPeriod"/>
            </a:pPr>
            <a:r>
              <a:rPr lang="de-DE" sz="2200" i="0" dirty="0" smtClean="0">
                <a:solidFill>
                  <a:srgbClr val="003399"/>
                </a:solidFill>
              </a:rPr>
              <a:t>Einheitlicher EEG-</a:t>
            </a:r>
            <a:r>
              <a:rPr lang="de-DE" sz="2200" i="0" dirty="0" err="1" smtClean="0">
                <a:solidFill>
                  <a:srgbClr val="003399"/>
                </a:solidFill>
              </a:rPr>
              <a:t>Einspeisetarif</a:t>
            </a:r>
            <a:r>
              <a:rPr lang="de-DE" sz="2200" i="0" dirty="0" smtClean="0">
                <a:solidFill>
                  <a:srgbClr val="003399"/>
                </a:solidFill>
              </a:rPr>
              <a:t> ohne jede Ausdifferenzierung.</a:t>
            </a:r>
          </a:p>
          <a:p>
            <a:pPr lvl="1" indent="-457200">
              <a:spcBef>
                <a:spcPct val="20000"/>
              </a:spcBef>
              <a:spcAft>
                <a:spcPct val="40000"/>
              </a:spcAft>
              <a:buFont typeface="+mj-lt"/>
              <a:buAutoNum type="arabicPeriod"/>
            </a:pPr>
            <a:r>
              <a:rPr lang="de-DE" sz="2200" i="0" dirty="0" smtClean="0">
                <a:solidFill>
                  <a:srgbClr val="003399"/>
                </a:solidFill>
              </a:rPr>
              <a:t>Diverse Marktprämienmodelle (technologiespezifisch/-neutral).</a:t>
            </a:r>
          </a:p>
          <a:p>
            <a:pPr lvl="1" indent="-457200">
              <a:spcBef>
                <a:spcPct val="20000"/>
              </a:spcBef>
              <a:spcAft>
                <a:spcPct val="40000"/>
              </a:spcAft>
              <a:buFont typeface="+mj-lt"/>
              <a:buAutoNum type="arabicPeriod"/>
            </a:pPr>
            <a:r>
              <a:rPr lang="de-DE" sz="2200" i="0" dirty="0" smtClean="0">
                <a:solidFill>
                  <a:srgbClr val="003399"/>
                </a:solidFill>
              </a:rPr>
              <a:t>Ausschreibungsmodell: EE-Kapazitäten werden </a:t>
            </a:r>
            <a:r>
              <a:rPr lang="de-DE" sz="2200" i="0" dirty="0" err="1" smtClean="0">
                <a:solidFill>
                  <a:srgbClr val="003399"/>
                </a:solidFill>
              </a:rPr>
              <a:t>ausge</a:t>
            </a:r>
            <a:r>
              <a:rPr lang="de-DE" sz="2200" i="0" dirty="0" smtClean="0">
                <a:solidFill>
                  <a:srgbClr val="003399"/>
                </a:solidFill>
              </a:rPr>
              <a:t>-schrieben (à la Bestellverkehr bei der Bahn, öffentliche Ausschreibungen).</a:t>
            </a:r>
          </a:p>
          <a:p>
            <a:pPr lvl="1" indent="-457200">
              <a:spcBef>
                <a:spcPct val="20000"/>
              </a:spcBef>
              <a:spcAft>
                <a:spcPct val="40000"/>
              </a:spcAft>
              <a:buFont typeface="+mj-lt"/>
              <a:buAutoNum type="arabicPeriod"/>
            </a:pPr>
            <a:r>
              <a:rPr lang="de-DE" sz="2200" i="0" dirty="0" smtClean="0">
                <a:solidFill>
                  <a:srgbClr val="003399"/>
                </a:solidFill>
              </a:rPr>
              <a:t>Quotenmodell: Stromversorger und/oder Netzbetreiber werden verpflichtet, x % EE-Strom zu vertreiben bzw. aufzunehmen.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/>
          </p:cNvSpPr>
          <p:nvPr/>
        </p:nvSpPr>
        <p:spPr bwMode="auto">
          <a:xfrm>
            <a:off x="246063" y="1487488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</a:pP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Übergang zu einheitlichen </a:t>
            </a:r>
            <a:r>
              <a:rPr lang="de-DE" sz="20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Einspeisetarifen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für alle Arten von EE-Strom, alle Anlagenarten und Anschlusszeitpunkte, z.B. ab 1.1.2014</a:t>
            </a:r>
          </a:p>
          <a:p>
            <a:pPr marL="1181100" lvl="2" indent="-266700">
              <a:spcBef>
                <a:spcPts val="575"/>
              </a:spcBef>
              <a:buFont typeface="Courier New" pitchFamily="-65" charset="0"/>
              <a:buChar char="o"/>
            </a:pPr>
            <a:r>
              <a:rPr lang="de-DE" sz="18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ggf. Differenzierung nach fluktuierenden EE (PV, Wind) und nicht-fluktuierenden EE (Biomasse, Wasser)</a:t>
            </a:r>
          </a:p>
          <a:p>
            <a:pPr marL="1181100" lvl="2" indent="-266700">
              <a:spcBef>
                <a:spcPts val="575"/>
              </a:spcBef>
              <a:buFont typeface="Courier New" pitchFamily="-65" charset="0"/>
              <a:buChar char="o"/>
            </a:pPr>
            <a:r>
              <a:rPr lang="de-DE" sz="18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ggf. geographische Differenzierung nach Verbrauchsnähe (Nord/Süd)</a:t>
            </a:r>
          </a:p>
          <a:p>
            <a:pPr marL="1181100" lvl="2" indent="-266700">
              <a:spcBef>
                <a:spcPts val="575"/>
              </a:spcBef>
              <a:buFont typeface="Courier New" pitchFamily="-65" charset="0"/>
              <a:buChar char="o"/>
            </a:pPr>
            <a:r>
              <a:rPr lang="de-DE" sz="18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institutionell: ggf. Festlegung des Tarifs oder der Tarife durch die </a:t>
            </a:r>
            <a:r>
              <a:rPr lang="de-DE" sz="18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BNetzA</a:t>
            </a:r>
            <a:r>
              <a:rPr lang="de-DE" sz="18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(Entpolitisierung der Vergütung) am Maßstab der Kosten der effizienten Leistungsbereitstellung von EE</a:t>
            </a:r>
            <a:endParaRPr lang="de-DE" sz="2000" i="0" dirty="0" smtClean="0">
              <a:solidFill>
                <a:srgbClr val="073395"/>
              </a:solidFill>
              <a:latin typeface="Lucida Grande" pitchFamily="-65" charset="0"/>
              <a:sym typeface="Lucida Grande" pitchFamily="-65" charset="0"/>
            </a:endParaRPr>
          </a:p>
          <a:p>
            <a:pPr marL="809625" lvl="2" indent="-358775">
              <a:spcBef>
                <a:spcPts val="575"/>
              </a:spcBef>
            </a:pPr>
            <a:endParaRPr lang="de-DE" sz="2000" i="0" dirty="0" smtClean="0">
              <a:solidFill>
                <a:srgbClr val="073395"/>
              </a:solidFill>
              <a:latin typeface="Lucida Grande" pitchFamily="-65" charset="0"/>
              <a:sym typeface="Lucida Grande" pitchFamily="-65" charset="0"/>
            </a:endParaRPr>
          </a:p>
          <a:p>
            <a:pPr marL="809625" lvl="2" indent="-358775">
              <a:spcBef>
                <a:spcPts val="575"/>
              </a:spcBef>
            </a:pP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	ABER: Anpassung der </a:t>
            </a:r>
            <a:r>
              <a:rPr lang="de-DE" sz="20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Einspeisetarife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hat bisher auch nie mit den Kostensenkungen Schritt halten können.</a:t>
            </a:r>
            <a:r>
              <a:rPr lang="de-DE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</a:t>
            </a:r>
            <a:r>
              <a:rPr lang="de-DE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Einspeisetarife</a:t>
            </a:r>
            <a:r>
              <a:rPr lang="de-DE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sind eine Stellschraube der Politik.</a:t>
            </a:r>
            <a:endParaRPr lang="de-DE" sz="1800" i="0" dirty="0" smtClean="0">
              <a:solidFill>
                <a:srgbClr val="073395"/>
              </a:solidFill>
              <a:latin typeface="Lucida Grande" pitchFamily="-65" charset="0"/>
              <a:sym typeface="Lucida Grande" pitchFamily="-65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Verbesserung des Systems der </a:t>
            </a:r>
            <a:r>
              <a:rPr lang="de-DE" sz="3000" i="0" dirty="0" err="1" smtClean="0">
                <a:solidFill>
                  <a:srgbClr val="003399"/>
                </a:solidFill>
              </a:rPr>
              <a:t>Einspeisetarife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6016" y="5301208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BDEW, eigene Berechnungen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 descr="AEE_Strommix_Deutschland_2012_mrz1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259" y="620688"/>
            <a:ext cx="692314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/>
          </p:cNvSpPr>
          <p:nvPr/>
        </p:nvSpPr>
        <p:spPr bwMode="auto">
          <a:xfrm>
            <a:off x="246063" y="1340768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914400" lvl="1" indent="-457200">
              <a:spcBef>
                <a:spcPts val="575"/>
              </a:spcBef>
              <a:buAutoNum type="alphaLcParenR"/>
            </a:pPr>
            <a:r>
              <a:rPr lang="de-DE" sz="20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BNetzA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schreibt in jedem Jahr eine bestimmte </a:t>
            </a:r>
            <a:r>
              <a:rPr lang="de-DE" sz="20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Zubaumenge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 an  </a:t>
            </a:r>
            <a:b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</a:b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EE-Anlagen aus, für 20 (?) Jahre fixer </a:t>
            </a:r>
            <a:r>
              <a:rPr lang="de-DE" sz="2000" i="0" dirty="0" err="1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Einspeisetarif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 oder Investitionskostenzuschuss, der sich aber endogen durch eine Auktion/Ausschreibung ergibt,</a:t>
            </a:r>
          </a:p>
          <a:p>
            <a:pPr marL="914400" lvl="1" indent="-457200">
              <a:spcBef>
                <a:spcPts val="575"/>
              </a:spcBef>
              <a:buAutoNum type="alphaLcParenR"/>
            </a:pPr>
            <a:endParaRPr lang="de-DE" sz="1200" i="0" dirty="0" smtClean="0">
              <a:solidFill>
                <a:srgbClr val="073395"/>
              </a:solidFill>
              <a:latin typeface="Lucida Grande" pitchFamily="-65" charset="0"/>
              <a:sym typeface="Lucida Grande" pitchFamily="-65" charset="0"/>
            </a:endParaRPr>
          </a:p>
          <a:p>
            <a:pPr marL="914400" lvl="1" indent="-457200">
              <a:spcBef>
                <a:spcPts val="575"/>
              </a:spcBef>
              <a:buAutoNum type="alphaLcParenR"/>
            </a:pP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Alternativen: Netzbetreiber oder Energieversorger übernehmen </a:t>
            </a:r>
            <a:b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</a:b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Ausschreibungen</a:t>
            </a:r>
          </a:p>
          <a:p>
            <a:pPr marL="1181100" lvl="2" indent="-266700">
              <a:spcBef>
                <a:spcPts val="575"/>
              </a:spcBef>
              <a:buFont typeface="Courier New" pitchFamily="-65" charset="0"/>
              <a:buChar char="o"/>
            </a:pPr>
            <a:r>
              <a:rPr lang="de-DE" sz="18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Verpflichtung für jeden Netzbetreiber (oder Versorger) x Prozent EE-Strom aufzunehmen (bzw. zu vertreiben).</a:t>
            </a:r>
          </a:p>
          <a:p>
            <a:pPr marL="450850" lvl="1" indent="6350">
              <a:spcBef>
                <a:spcPts val="575"/>
              </a:spcBef>
            </a:pPr>
            <a:endParaRPr lang="de-DE" sz="1200" i="0" dirty="0" smtClean="0">
              <a:solidFill>
                <a:srgbClr val="073395"/>
              </a:solidFill>
              <a:latin typeface="+mj-lt"/>
              <a:sym typeface="Lucida Grande" pitchFamily="-65" charset="0"/>
            </a:endParaRPr>
          </a:p>
          <a:p>
            <a:pPr marL="450850" lvl="1" indent="6350">
              <a:spcBef>
                <a:spcPts val="575"/>
              </a:spcBef>
            </a:pPr>
            <a:r>
              <a:rPr lang="de-DE" sz="2000" i="0" dirty="0" smtClean="0">
                <a:solidFill>
                  <a:srgbClr val="073395"/>
                </a:solidFill>
                <a:latin typeface="+mj-lt"/>
                <a:sym typeface="Lucida Grande" pitchFamily="-65" charset="0"/>
              </a:rPr>
              <a:t>Aber: </a:t>
            </a: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tendenziell noch immer ein planwirtschaftlicher Ansatz,  </a:t>
            </a:r>
            <a:b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</a:br>
            <a:r>
              <a:rPr lang="de-DE" sz="2000" i="0" dirty="0" smtClean="0">
                <a:solidFill>
                  <a:srgbClr val="073395"/>
                </a:solidFill>
                <a:latin typeface="Lucida Grande" pitchFamily="-65" charset="0"/>
                <a:sym typeface="Lucida Grande" pitchFamily="-65" charset="0"/>
              </a:rPr>
              <a:t>System der öffentlichen Beschaffung – kein Wettbewerb um ein effizientes Beschaffungsmanagement / kein Vertragswettbewerb</a:t>
            </a:r>
            <a:endParaRPr lang="de-DE" sz="2000" b="1" i="0" dirty="0">
              <a:solidFill>
                <a:srgbClr val="073395"/>
              </a:solidFill>
              <a:latin typeface="Lucida Grande" pitchFamily="-65" charset="0"/>
              <a:sym typeface="Lucida Grande" pitchFamily="-65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512" y="692696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Ausschreibungsverfahren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/>
          </p:cNvSpPr>
          <p:nvPr/>
        </p:nvSpPr>
        <p:spPr bwMode="auto">
          <a:xfrm>
            <a:off x="246063" y="1340768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defRPr/>
            </a:pPr>
            <a:r>
              <a:rPr lang="de-DE" sz="2400" b="1" dirty="0" smtClean="0">
                <a:solidFill>
                  <a:schemeClr val="tx1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	</a:t>
            </a:r>
            <a:r>
              <a:rPr lang="de-DE" sz="2400" b="1" i="0" dirty="0" smtClean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Quotenvorgabe </a:t>
            </a:r>
            <a:r>
              <a:rPr lang="de-DE" sz="2400" b="1" i="0" dirty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für Elektrizitätsversorger und bestimmte </a:t>
            </a:r>
            <a:r>
              <a:rPr lang="de-DE" sz="2400" b="1" i="0" dirty="0" smtClean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Letztverbraucher (nach schwedischem Vorbild)</a:t>
            </a:r>
            <a:endParaRPr lang="de-DE" sz="2400" b="1" i="0" dirty="0">
              <a:solidFill>
                <a:srgbClr val="073395"/>
              </a:solidFill>
              <a:latin typeface="Lucida Grande" pitchFamily="-65" charset="0"/>
              <a:ea typeface="ヒラギノ角ゴ ProN W3" pitchFamily="-65" charset="-128"/>
              <a:cs typeface="+mn-cs"/>
              <a:sym typeface="Lucida Grande" pitchFamily="-65" charset="0"/>
            </a:endParaRP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Gesetzgeber macht (a) Elektrizitätsversorgungsunternehmen (</a:t>
            </a:r>
            <a:r>
              <a:rPr lang="de-DE" i="0" dirty="0" err="1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EltVU</a:t>
            </a: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), (b) Letztverbrauchern in dem Ausmaß, in dem sie Strom selbst erzeugt, importiert oder an der Börse bezogen haben, und (c) stromintensiven Unternehmen Vorgaben über den Anteil an EE-Strom, welche sie im Jahresdurchschnitt zu beziehen </a:t>
            </a:r>
            <a:r>
              <a:rPr lang="de-DE" i="0" dirty="0" smtClean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haben (Vorbild: Schweden).</a:t>
            </a:r>
            <a:endParaRPr lang="de-DE" i="0" dirty="0">
              <a:solidFill>
                <a:srgbClr val="073395"/>
              </a:solidFill>
              <a:latin typeface="+mn-lt"/>
              <a:ea typeface="ヒラギノ角ゴ ProN W3" pitchFamily="-65" charset="-128"/>
              <a:cs typeface="+mn-cs"/>
              <a:sym typeface="Gill Sans" pitchFamily="-65" charset="0"/>
            </a:endParaRP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In dem Ausmaß, wie die in </a:t>
            </a: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(c) genannten stromintensiven Unternehmen Strom von </a:t>
            </a:r>
            <a:r>
              <a:rPr lang="de-DE" i="0" dirty="0" err="1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EltVU</a:t>
            </a: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 beziehen, werden erstere von einer Nachweispflicht befreit (keine Doppelbelastung).</a:t>
            </a:r>
            <a:endParaRPr lang="de-DE" i="0" dirty="0">
              <a:solidFill>
                <a:srgbClr val="073395"/>
              </a:solidFill>
              <a:latin typeface="+mn-lt"/>
              <a:ea typeface="ヒラギノ角ゴ ProN W3" pitchFamily="-65" charset="-128"/>
              <a:cs typeface="+mn-cs"/>
              <a:sym typeface="Gill Sans" pitchFamily="-65" charset="0"/>
            </a:endParaRP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Die Erzeuger von EE-Strom erhalten </a:t>
            </a:r>
            <a:r>
              <a:rPr lang="de-DE" i="0" dirty="0" smtClean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pro 100 </a:t>
            </a:r>
            <a:r>
              <a:rPr lang="de-DE" i="0" dirty="0" err="1" smtClean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kWh</a:t>
            </a:r>
            <a:r>
              <a:rPr lang="de-DE" i="0" dirty="0" smtClean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 </a:t>
            </a: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erzeugtem grünen Strom ein Grünstromzertifikat, das handelbar ist.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EE-Quotenmodell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/>
          </p:cNvSpPr>
          <p:nvPr/>
        </p:nvSpPr>
        <p:spPr bwMode="auto">
          <a:xfrm>
            <a:off x="246063" y="1268760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	</a:t>
            </a:r>
            <a:r>
              <a:rPr lang="de-DE" sz="2400" b="1" i="0" dirty="0" smtClean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Quotenvorgabe </a:t>
            </a:r>
            <a:r>
              <a:rPr lang="de-DE" sz="2400" b="1" i="0" dirty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für Elektrizitätsversorger und bestimmte Letztverbraucher </a:t>
            </a:r>
            <a:r>
              <a:rPr lang="de-DE" sz="2400" i="0" dirty="0">
                <a:solidFill>
                  <a:srgbClr val="073395"/>
                </a:solidFill>
                <a:latin typeface="Lucida Grande" pitchFamily="-65" charset="0"/>
                <a:ea typeface="ヒラギノ角ゴ ProN W3" pitchFamily="-65" charset="-128"/>
                <a:cs typeface="+mn-cs"/>
                <a:sym typeface="Lucida Grande" pitchFamily="-65" charset="0"/>
              </a:rPr>
              <a:t>(Fortsetzung)</a:t>
            </a:r>
            <a:endParaRPr lang="en-US" sz="2400" i="0" dirty="0">
              <a:solidFill>
                <a:srgbClr val="073395"/>
              </a:solidFill>
              <a:latin typeface="Lucida Grande" pitchFamily="-65" charset="0"/>
              <a:ea typeface="ヒラギノ角ゴ ProN W3" pitchFamily="-65" charset="-128"/>
              <a:cs typeface="+mn-cs"/>
              <a:sym typeface="Lucida Grande" pitchFamily="-65" charset="0"/>
            </a:endParaRP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endParaRPr lang="de-DE" sz="600" i="0" dirty="0">
              <a:solidFill>
                <a:srgbClr val="073395"/>
              </a:solidFill>
              <a:latin typeface="+mn-lt"/>
              <a:ea typeface="ヒラギノ角ゴ ProN W3" pitchFamily="-65" charset="-128"/>
              <a:cs typeface="+mn-cs"/>
              <a:sym typeface="Gill Sans" pitchFamily="-65" charset="0"/>
            </a:endParaRP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Ab dem 1.1.2015 sollen jährlich bis 2020 als EE-Strom-</a:t>
            </a:r>
            <a:r>
              <a:rPr lang="de-DE" i="0" dirty="0" err="1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Zubaurate</a:t>
            </a: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 z hinzukommen: z=(35-B)/6, wobei B der Anteil an EE-Strom im Jahr 2013 (Bestand) ist (dies lässt sich 2014 ermitteln). Ist also B gleich 26%, dann wären es z=1,5 Prozentpunkte Zubau pro Jahr.</a:t>
            </a: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Die Pflicht des Nachweises der Grünstromzertifikate liegt vor allem bei denjenigen, die auf dem Markt für den erstmaligen Absatz von elektrischer Energie (nicht Endkundenmarkt!) als </a:t>
            </a:r>
            <a:r>
              <a:rPr lang="de-DE" i="0" u="sng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Nachfrager</a:t>
            </a: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 auftreten.</a:t>
            </a: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Netzanschlusspflicht </a:t>
            </a:r>
            <a:r>
              <a:rPr lang="de-DE" i="0" dirty="0" smtClean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bleibt erhalten</a:t>
            </a:r>
            <a:r>
              <a:rPr lang="de-DE" i="0" dirty="0">
                <a:solidFill>
                  <a:srgbClr val="073395"/>
                </a:solidFill>
                <a:latin typeface="+mn-lt"/>
                <a:ea typeface="ヒラギノ角ゴ ProN W3" pitchFamily="-65" charset="-128"/>
                <a:cs typeface="+mn-cs"/>
                <a:sym typeface="Gill Sans" pitchFamily="-65" charset="0"/>
              </a:rPr>
              <a:t>.</a:t>
            </a:r>
          </a:p>
          <a:p>
            <a:pPr marL="723900" lvl="1" indent="-266700">
              <a:spcBef>
                <a:spcPts val="575"/>
              </a:spcBef>
              <a:buFont typeface="Symbol" pitchFamily="-65" charset="2"/>
              <a:buChar char="-"/>
              <a:defRPr/>
            </a:pP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Für alle bis zum 31.12.2014 errichteten Anlagen gilt die jeweils </a:t>
            </a:r>
            <a:r>
              <a:rPr lang="de-DE" i="0" dirty="0" smtClean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gesetzlich </a:t>
            </a:r>
            <a:r>
              <a:rPr lang="de-DE" i="0" dirty="0">
                <a:solidFill>
                  <a:srgbClr val="073395"/>
                </a:solidFill>
                <a:latin typeface="Gill Sans" pitchFamily="-65" charset="0"/>
                <a:ea typeface="ヒラギノ角ゴ ProN W3" pitchFamily="-65" charset="-128"/>
                <a:cs typeface="+mn-cs"/>
                <a:sym typeface="Gill Sans" pitchFamily="-65" charset="0"/>
              </a:rPr>
              <a:t>garantierte Förderung nach EEG weiter (Vertrauensschutz).</a:t>
            </a:r>
            <a:endParaRPr lang="de-DE" i="0" dirty="0">
              <a:solidFill>
                <a:srgbClr val="073395"/>
              </a:solidFill>
              <a:latin typeface="+mn-lt"/>
              <a:ea typeface="ヒラギノ角ゴ ProN W3" pitchFamily="-65" charset="-128"/>
              <a:cs typeface="+mn-cs"/>
              <a:sym typeface="Gill Sans" pitchFamily="-65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EE-Quotenmodell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/>
          </p:cNvSpPr>
          <p:nvPr/>
        </p:nvSpPr>
        <p:spPr bwMode="auto">
          <a:xfrm>
            <a:off x="246063" y="1052736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latin typeface="Lucida Grande"/>
                <a:cs typeface="ヒラギノ角ゴ ProN W3"/>
                <a:sym typeface="Lucida Grande"/>
              </a:rPr>
              <a:t>	</a:t>
            </a:r>
            <a:r>
              <a:rPr lang="de-DE" sz="2400" b="1" i="0" dirty="0" smtClean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Quotenvorgabe </a:t>
            </a:r>
            <a:r>
              <a:rPr lang="de-DE" sz="2400" b="1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für Elektrizitätsversorger und bestimmte Letztverbraucher</a:t>
            </a:r>
            <a:r>
              <a:rPr lang="en-US" sz="2400" b="1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 </a:t>
            </a:r>
            <a:r>
              <a:rPr lang="en-US" sz="2400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(</a:t>
            </a:r>
            <a:r>
              <a:rPr lang="en-US" sz="2400" i="0" dirty="0" err="1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Fortsetzung</a:t>
            </a:r>
            <a:r>
              <a:rPr lang="en-US" sz="2400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)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Um die vorgegeben Quote zu erfüllen, können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EltVU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(z.B. </a:t>
            </a: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Stadtwerke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) selbst EE-Strom erzeugen, diesen von dritten beziehen oder die </a:t>
            </a:r>
            <a:r>
              <a:rPr lang="de-DE" i="0" dirty="0" err="1" smtClean="0">
                <a:solidFill>
                  <a:srgbClr val="073395"/>
                </a:solidFill>
                <a:cs typeface="ヒラギノ角ゴ ProN W3"/>
              </a:rPr>
              <a:t>Grünstromzerti-fikate</a:t>
            </a: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 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kaufen. Die Vertragsgestaltung zwischen Grünstromerzeugern und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EltVU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bleibt allein diesen überlassen.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EltVU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können Grünstromzertifikate am Markt erwerben oder auch selbst Ausschreibungen für Grünstromerzeugung vornehmen und dort auch garantierte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Einspeisevergütungen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anbieten oder diese aushandeln.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Erreichen die als (a), (b) und (c) genannten die vorgegebene Quote nicht, so ist eine Pönale In Höhe des 1,5-fachen vom </a:t>
            </a: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durchschnittlichen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Zertifikatepreis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zu entrichten.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Wird die Quote übertroffen, so ist ein Übertrag in das nächste Jahr und darüber hinaus möglich. Im umgekehrten Fall eines „Defizits“ bei Nicht-Erreichen der Quote ist hingegen stets die Pönale fällig, eine „Nacherfüllung“ im nächsten Jahr ist nicht möglich.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91331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EE-Quotenmodell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/>
          </p:cNvSpPr>
          <p:nvPr/>
        </p:nvSpPr>
        <p:spPr bwMode="auto">
          <a:xfrm>
            <a:off x="246063" y="1196752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latin typeface="Lucida Grande"/>
                <a:cs typeface="ヒラギノ角ゴ ProN W3"/>
                <a:sym typeface="Lucida Grande"/>
              </a:rPr>
              <a:t>	</a:t>
            </a:r>
            <a:r>
              <a:rPr lang="de-DE" sz="2400" b="1" i="0" dirty="0" smtClean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Quotenvorgabe </a:t>
            </a:r>
            <a:r>
              <a:rPr lang="de-DE" sz="2400" b="1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für Elektrizitätsversorger und bestimmte Letztverbraucher</a:t>
            </a:r>
            <a:r>
              <a:rPr lang="en-US" sz="2400" b="1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 </a:t>
            </a:r>
            <a:r>
              <a:rPr lang="en-US" sz="2400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(</a:t>
            </a:r>
            <a:r>
              <a:rPr lang="en-US" sz="2400" i="0" dirty="0" err="1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Fortsetzung</a:t>
            </a:r>
            <a:r>
              <a:rPr lang="en-US" sz="2400" i="0" dirty="0">
                <a:solidFill>
                  <a:srgbClr val="073395"/>
                </a:solidFill>
                <a:latin typeface="Lucida Grande"/>
                <a:cs typeface="ヒラギノ角ゴ ProN W3"/>
                <a:sym typeface="Lucida Grande"/>
              </a:rPr>
              <a:t>)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Vorteil 1: 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EltVUs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 stehen zunehmend im Wettbewerb um Kunden und haben starke Anreize, die günstigsten Formen der Produktion von EE-Strom zu kontrahieren (Technologien, Standorte, Anlagengrößen).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Vorteil 2: Passgenaue Steuerung des Zubaus an EE-Kapazitäten möglich, damit auch Netzausbaubedarf besser planbar.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Vorteil 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3: Modell ermöglicht Vertragswettbewerb – weniger staatliche Planung als bei öffentlichen Ausschreibungen.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Vorteil 4: Selbstverbrauchter Strom kann berücksichtigt werden (Aufkauf der Grünstromzertifikate).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Vorteil 5: Untervarianten mit „Teilquoten“ z.B. für PV möglich oder durch höhere Zuteilungsraten für PV und Off-</a:t>
            </a:r>
            <a:r>
              <a:rPr lang="de-DE" i="0" dirty="0" err="1">
                <a:solidFill>
                  <a:srgbClr val="073395"/>
                </a:solidFill>
                <a:cs typeface="ヒラギノ角ゴ ProN W3"/>
              </a:rPr>
              <a:t>shore</a:t>
            </a:r>
            <a:r>
              <a:rPr lang="de-DE" i="0" dirty="0">
                <a:solidFill>
                  <a:srgbClr val="073395"/>
                </a:solidFill>
                <a:cs typeface="ヒラギノ角ゴ ProN W3"/>
              </a:rPr>
              <a:t>-Wind</a:t>
            </a: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.</a:t>
            </a:r>
          </a:p>
          <a:p>
            <a:pPr marL="723900" lvl="1" indent="-266700">
              <a:spcBef>
                <a:spcPts val="575"/>
              </a:spcBef>
              <a:buFont typeface="Symbol" pitchFamily="18" charset="2"/>
              <a:buChar char="-"/>
            </a:pPr>
            <a:r>
              <a:rPr lang="de-DE" i="0" dirty="0" smtClean="0">
                <a:solidFill>
                  <a:srgbClr val="073395"/>
                </a:solidFill>
                <a:cs typeface="ヒラギノ角ゴ ProN W3"/>
              </a:rPr>
              <a:t>Vorteil 6: Binnenmarktfähigkeit.</a:t>
            </a:r>
            <a:endParaRPr lang="de-DE" i="0" dirty="0">
              <a:solidFill>
                <a:srgbClr val="073395"/>
              </a:solidFill>
              <a:cs typeface="ヒラギノ角ゴ ProN W3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EE-Quotenmodell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/>
          </p:cNvSpPr>
          <p:nvPr/>
        </p:nvSpPr>
        <p:spPr bwMode="auto">
          <a:xfrm>
            <a:off x="246063" y="1368648"/>
            <a:ext cx="8661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Fehlende Planungssicherheit führt zu höheren Kapitalkosten bei Investoren, macht alles daher teurer 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A:	Das ist eine Frage der Vertragsgestaltung zwischen Stadtwerken und Investoren – Stadtwerke können 20-Jahres-Verträge machen, wenn das am günstigsten ist.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In Großbritannien hat das nicht funktioniert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A:Richtig aufgrund mangelhafter Netzanschlusspflicht und geringen Pönalen. In Schweden funktioniert es.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Windenergie in UK ist teurer als in D.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</a:pP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A: Da stimmt wohl, aber in UK müssen Erzeuger auch mehr Kosten tragen (Regelenergie, Netzgebühren). Zudem ist grüner Strom insgesamt pro </a:t>
            </a:r>
            <a:r>
              <a:rPr lang="de-DE" sz="2000" i="0" dirty="0" err="1" smtClean="0">
                <a:solidFill>
                  <a:srgbClr val="073395"/>
                </a:solidFill>
                <a:cs typeface="ヒラギノ角ゴ ProN W3"/>
              </a:rPr>
              <a:t>kwh</a:t>
            </a:r>
            <a:r>
              <a:rPr lang="de-DE" sz="2000" i="0" dirty="0" smtClean="0">
                <a:solidFill>
                  <a:srgbClr val="073395"/>
                </a:solidFill>
                <a:cs typeface="ヒラギノ角ゴ ProN W3"/>
              </a:rPr>
              <a:t> deutlich billiger in UK als bei uns – das ist entscheidend.</a:t>
            </a: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de-DE" sz="2000" i="0" dirty="0" smtClean="0">
              <a:solidFill>
                <a:srgbClr val="073395"/>
              </a:solidFill>
              <a:cs typeface="ヒラギノ角ゴ ProN W3"/>
            </a:endParaRP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de-DE" sz="2000" i="0" dirty="0" smtClean="0">
              <a:solidFill>
                <a:srgbClr val="073395"/>
              </a:solidFill>
              <a:cs typeface="ヒラギノ角ゴ ProN W3"/>
            </a:endParaRP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de-DE" sz="2000" i="0" dirty="0" smtClean="0">
              <a:solidFill>
                <a:srgbClr val="073395"/>
              </a:solidFill>
              <a:cs typeface="ヒラギノ角ゴ ProN W3"/>
            </a:endParaRPr>
          </a:p>
          <a:p>
            <a:pPr marL="266700" indent="-266700">
              <a:spcBef>
                <a:spcPts val="57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de-DE" i="0" dirty="0">
              <a:solidFill>
                <a:srgbClr val="073395"/>
              </a:solidFill>
              <a:cs typeface="ヒラギノ角ゴ ProN W3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000" i="0" dirty="0" smtClean="0">
                <a:solidFill>
                  <a:srgbClr val="003399"/>
                </a:solidFill>
              </a:rPr>
              <a:t>Kritik am EE-Quotenmodell</a:t>
            </a:r>
            <a:endParaRPr lang="de-DE" sz="30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54868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i="0" dirty="0" err="1" smtClean="0">
                <a:solidFill>
                  <a:srgbClr val="003399"/>
                </a:solidFill>
              </a:rPr>
              <a:t>Regionale</a:t>
            </a:r>
            <a:r>
              <a:rPr lang="en-US" sz="3200" i="0" dirty="0" smtClean="0">
                <a:solidFill>
                  <a:srgbClr val="003399"/>
                </a:solidFill>
              </a:rPr>
              <a:t> </a:t>
            </a:r>
            <a:r>
              <a:rPr lang="en-US" sz="3200" i="0" dirty="0" err="1" smtClean="0">
                <a:solidFill>
                  <a:srgbClr val="003399"/>
                </a:solidFill>
              </a:rPr>
              <a:t>Umverteilungseffekte</a:t>
            </a:r>
            <a:r>
              <a:rPr lang="en-US" sz="3200" i="0" dirty="0" smtClean="0">
                <a:solidFill>
                  <a:srgbClr val="003399"/>
                </a:solidFill>
              </a:rPr>
              <a:t> 2012</a:t>
            </a:r>
            <a:endParaRPr lang="en-US" sz="3200" i="0" dirty="0">
              <a:solidFill>
                <a:srgbClr val="003399"/>
              </a:solidFill>
            </a:endParaRPr>
          </a:p>
        </p:txBody>
      </p:sp>
      <p:graphicFrame>
        <p:nvGraphicFramePr>
          <p:cNvPr id="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7902208"/>
              </p:ext>
            </p:extLst>
          </p:nvPr>
        </p:nvGraphicFramePr>
        <p:xfrm>
          <a:off x="467544" y="1340768"/>
          <a:ext cx="8435975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hteck 3"/>
          <p:cNvSpPr/>
          <p:nvPr/>
        </p:nvSpPr>
        <p:spPr>
          <a:xfrm>
            <a:off x="7524328" y="571351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>
                <a:solidFill>
                  <a:srgbClr val="003399"/>
                </a:solidFill>
              </a:rPr>
              <a:t>Fazit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Wenn die Energiewende Vorbildcharakter für andere haben soll, dürfen die Kosten nicht aus dem Ruder laufen, dann wird das niemand nachahmen.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Auch die Akzeptanz in Deutschland selbst ist gefährdet.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Eine EEG-Reform muss nun dringend angegangen werden. Mehr Markt und Wettbewerb sind dringendst erforderlich. 80% Planwirtschaft und 20% Restmarkt werden nicht funktionieren.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Die Monopolkommission und auch der Sachverständigenrat halten jetzt ein Quotenmodell für das beste. Aber auch andere marktbasierte Fördermodelle sind besser als das heutige EEG.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Eine Reform ist jedoch aufgrund des brachialen Lobbyismus gerade aus dem Bereich der „guten“ erneuerbaren Energien extrem sehr schwierig.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Literaturhinweise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323155" y="1124744"/>
            <a:ext cx="8569325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73395"/>
                </a:solidFill>
              </a:rPr>
              <a:t>Haucap, J. &amp; J. </a:t>
            </a:r>
            <a:r>
              <a:rPr lang="de-DE" i="0" dirty="0" err="1" smtClean="0">
                <a:solidFill>
                  <a:srgbClr val="073395"/>
                </a:solidFill>
              </a:rPr>
              <a:t>Kühling</a:t>
            </a:r>
            <a:r>
              <a:rPr lang="de-DE" i="0" dirty="0" smtClean="0">
                <a:solidFill>
                  <a:srgbClr val="073395"/>
                </a:solidFill>
              </a:rPr>
              <a:t> (2013), „Zeit für eine grundlegende Reform der EEG-Förderung: Das Quotenmodell“, </a:t>
            </a:r>
            <a:r>
              <a:rPr lang="de-DE" dirty="0" smtClean="0">
                <a:solidFill>
                  <a:srgbClr val="073395"/>
                </a:solidFill>
              </a:rPr>
              <a:t>Energiewirtschaftliche Tagesfragen</a:t>
            </a:r>
            <a:r>
              <a:rPr lang="de-DE" i="0" dirty="0" smtClean="0">
                <a:solidFill>
                  <a:srgbClr val="073395"/>
                </a:solidFill>
              </a:rPr>
              <a:t> 63/3, 41-49,</a:t>
            </a:r>
            <a:br>
              <a:rPr lang="de-DE" i="0" dirty="0" smtClean="0">
                <a:solidFill>
                  <a:srgbClr val="073395"/>
                </a:solidFill>
              </a:rPr>
            </a:br>
            <a:r>
              <a:rPr lang="de-DE" i="0" dirty="0" smtClean="0">
                <a:solidFill>
                  <a:srgbClr val="073395"/>
                </a:solidFill>
              </a:rPr>
              <a:t>online unter: </a:t>
            </a:r>
            <a:r>
              <a:rPr lang="de-DE" sz="1400" i="0" dirty="0" smtClean="0">
                <a:solidFill>
                  <a:srgbClr val="073395"/>
                </a:solidFill>
                <a:hlinkClick r:id="rId3"/>
              </a:rPr>
              <a:t>http://www.et-energie-online.de/Zukunftsfragen/tabid/63/NewsId/466/Zeit-fur-eine-grundlegende-Reform-der-EEGForderung--das-Quotenmodell.aspx</a:t>
            </a:r>
            <a:r>
              <a:rPr lang="de-DE" sz="1400" i="0" dirty="0" smtClean="0">
                <a:solidFill>
                  <a:srgbClr val="073395"/>
                </a:solidFill>
              </a:rPr>
              <a:t> 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73395"/>
                </a:solidFill>
              </a:rPr>
              <a:t>Haucap, J., C. Klein &amp; J. </a:t>
            </a:r>
            <a:r>
              <a:rPr lang="de-DE" i="0" dirty="0" err="1" smtClean="0">
                <a:solidFill>
                  <a:srgbClr val="073395"/>
                </a:solidFill>
              </a:rPr>
              <a:t>Kühling</a:t>
            </a:r>
            <a:r>
              <a:rPr lang="de-DE" i="0" dirty="0" smtClean="0">
                <a:solidFill>
                  <a:srgbClr val="073395"/>
                </a:solidFill>
              </a:rPr>
              <a:t> (2013), </a:t>
            </a:r>
            <a:r>
              <a:rPr lang="de-DE" dirty="0" smtClean="0">
                <a:solidFill>
                  <a:srgbClr val="073395"/>
                </a:solidFill>
              </a:rPr>
              <a:t>Die Marktintegration der Strom-</a:t>
            </a:r>
            <a:r>
              <a:rPr lang="de-DE" dirty="0" err="1" smtClean="0">
                <a:solidFill>
                  <a:srgbClr val="073395"/>
                </a:solidFill>
              </a:rPr>
              <a:t>erzeugung</a:t>
            </a:r>
            <a:r>
              <a:rPr lang="de-DE" dirty="0" smtClean="0">
                <a:solidFill>
                  <a:srgbClr val="073395"/>
                </a:solidFill>
              </a:rPr>
              <a:t> aus erneuerbaren Energien: Eine ökonomische und juristische Analyse</a:t>
            </a:r>
            <a:r>
              <a:rPr lang="de-DE" i="0" dirty="0" smtClean="0">
                <a:solidFill>
                  <a:srgbClr val="073395"/>
                </a:solidFill>
              </a:rPr>
              <a:t>, Nomos Verlag: Baden-Baden, ISBN: 978-3-8487-0350-0.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73395"/>
                </a:solidFill>
              </a:rPr>
              <a:t>Haucap, J. &amp; M. Coenen, „Mehr Plan- als Marktwirtschaft in der </a:t>
            </a:r>
            <a:r>
              <a:rPr lang="de-DE" i="0" dirty="0" err="1" smtClean="0">
                <a:solidFill>
                  <a:srgbClr val="073395"/>
                </a:solidFill>
              </a:rPr>
              <a:t>energie</a:t>
            </a:r>
            <a:r>
              <a:rPr lang="de-DE" i="0" dirty="0" smtClean="0">
                <a:solidFill>
                  <a:srgbClr val="073395"/>
                </a:solidFill>
              </a:rPr>
              <a:t>-politischen Strategie 2020 der Europäischen Kommission“, in: D. Joost, H. Oetker &amp; M. Paschke</a:t>
            </a:r>
            <a:r>
              <a:rPr lang="de-CH" i="0" dirty="0" smtClean="0">
                <a:solidFill>
                  <a:srgbClr val="073395"/>
                </a:solidFill>
              </a:rPr>
              <a:t> (Hrsg.), </a:t>
            </a:r>
            <a:r>
              <a:rPr lang="de-CH" dirty="0" smtClean="0">
                <a:solidFill>
                  <a:srgbClr val="073395"/>
                </a:solidFill>
              </a:rPr>
              <a:t>Festschrift für Franz Jürgen Säcker zum</a:t>
            </a:r>
            <a:br>
              <a:rPr lang="de-CH" dirty="0" smtClean="0">
                <a:solidFill>
                  <a:srgbClr val="073395"/>
                </a:solidFill>
              </a:rPr>
            </a:br>
            <a:r>
              <a:rPr lang="de-CH" dirty="0" smtClean="0">
                <a:solidFill>
                  <a:srgbClr val="073395"/>
                </a:solidFill>
              </a:rPr>
              <a:t>70. Geburtstag</a:t>
            </a:r>
            <a:r>
              <a:rPr lang="de-CH" i="0" dirty="0" smtClean="0">
                <a:solidFill>
                  <a:srgbClr val="073395"/>
                </a:solidFill>
              </a:rPr>
              <a:t>, Verlag C.H. Beck: München 2011, </a:t>
            </a:r>
            <a:r>
              <a:rPr lang="de-DE" i="0" dirty="0" smtClean="0">
                <a:solidFill>
                  <a:srgbClr val="073395"/>
                </a:solidFill>
              </a:rPr>
              <a:t>S. 721-736, online unter:</a:t>
            </a:r>
            <a:r>
              <a:rPr lang="de-DE" sz="2000" i="0" dirty="0" smtClean="0">
                <a:solidFill>
                  <a:srgbClr val="073395"/>
                </a:solidFill>
              </a:rPr>
              <a:t> </a:t>
            </a:r>
            <a:r>
              <a:rPr lang="de-DE" sz="1400" i="0" dirty="0" smtClean="0">
                <a:solidFill>
                  <a:srgbClr val="073395"/>
                </a:solidFill>
                <a:hlinkClick r:id="rId4"/>
              </a:rPr>
              <a:t>http://ideas.repec.org/p/zbw/diceop/11.html</a:t>
            </a:r>
            <a:r>
              <a:rPr lang="de-DE" sz="1400" i="0" dirty="0" smtClean="0">
                <a:solidFill>
                  <a:srgbClr val="073395"/>
                </a:solidFill>
              </a:rPr>
              <a:t> 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i="0" dirty="0" smtClean="0">
                <a:solidFill>
                  <a:srgbClr val="073395"/>
                </a:solidFill>
              </a:rPr>
              <a:t>Monopolkommission (2013), Wettbewerb in Zeiten der Energiewende, 65. Sondergutachten, September 2013. </a:t>
            </a:r>
            <a:r>
              <a:rPr lang="de-DE" sz="1400" i="0" dirty="0" smtClean="0">
                <a:solidFill>
                  <a:srgbClr val="073395"/>
                </a:solidFill>
                <a:hlinkClick r:id="rId5"/>
              </a:rPr>
              <a:t>http://www.monopolkommission.de</a:t>
            </a:r>
            <a:r>
              <a:rPr lang="de-DE" sz="1400" i="0" dirty="0" smtClean="0">
                <a:solidFill>
                  <a:srgbClr val="07339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4400" i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9810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DE" sz="3200" i="0" dirty="0">
                <a:solidFill>
                  <a:srgbClr val="003399"/>
                </a:solidFill>
              </a:rPr>
              <a:t>Vielen Dank für Ihre Aufmerksamkeit!</a:t>
            </a:r>
            <a:endParaRPr lang="de-DE" i="0" dirty="0">
              <a:solidFill>
                <a:srgbClr val="003399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DE" sz="1000" i="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		Professor Dr. Justus Haucap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</a:t>
            </a:r>
            <a:r>
              <a:rPr lang="de-DE" sz="2000" i="0" dirty="0" smtClean="0">
                <a:solidFill>
                  <a:srgbClr val="003399"/>
                </a:solidFill>
              </a:rPr>
              <a:t>		Heinrich-Heine-Universität </a:t>
            </a:r>
            <a:r>
              <a:rPr lang="de-DE" sz="2000" i="0" dirty="0">
                <a:solidFill>
                  <a:srgbClr val="003399"/>
                </a:solidFill>
              </a:rPr>
              <a:t>Düsseldorf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		Institut für Wettbewerbsökonomie (DICE)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		Universitätsstr.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		D-40225 Düsseldorf</a:t>
            </a:r>
            <a:endParaRPr lang="de-DE" sz="1200" i="0" dirty="0">
              <a:solidFill>
                <a:srgbClr val="00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1200" i="0" dirty="0">
              <a:solidFill>
                <a:srgbClr val="003399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>
                <a:solidFill>
                  <a:srgbClr val="003399"/>
                </a:solidFill>
              </a:rPr>
              <a:t>			Fax: 0211 81-15499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/>
              <a:t>			</a:t>
            </a:r>
            <a:r>
              <a:rPr lang="de-DE" sz="2000" i="0" dirty="0">
                <a:solidFill>
                  <a:srgbClr val="003399"/>
                </a:solidFill>
              </a:rPr>
              <a:t>email:</a:t>
            </a:r>
            <a:r>
              <a:rPr lang="de-DE" sz="2000" i="0" dirty="0"/>
              <a:t> </a:t>
            </a:r>
            <a:r>
              <a:rPr lang="de-DE" sz="2000" i="0" dirty="0" smtClean="0">
                <a:solidFill>
                  <a:srgbClr val="FF0000"/>
                </a:solidFill>
              </a:rPr>
              <a:t>haucap@dice.hhu.de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 smtClean="0"/>
              <a:t>	</a:t>
            </a:r>
            <a:r>
              <a:rPr lang="de-DE" sz="2000" i="0" dirty="0">
                <a:solidFill>
                  <a:srgbClr val="FF0000"/>
                </a:solidFill>
              </a:rPr>
              <a:t>		</a:t>
            </a:r>
            <a:r>
              <a:rPr lang="de-DE" sz="2000" i="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de-DE" sz="2000" i="0" dirty="0" smtClean="0">
                <a:solidFill>
                  <a:srgbClr val="FF0000"/>
                </a:solidFill>
                <a:hlinkClick r:id="rId3"/>
              </a:rPr>
              <a:t>www.dice.hhu.de</a:t>
            </a:r>
            <a:endParaRPr lang="de-DE" sz="2000" i="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 smtClean="0">
                <a:solidFill>
                  <a:srgbClr val="FF0000"/>
                </a:solidFill>
              </a:rPr>
              <a:t>		</a:t>
            </a:r>
            <a:r>
              <a:rPr lang="de-DE" sz="2000" i="0" smtClean="0">
                <a:solidFill>
                  <a:srgbClr val="FF0000"/>
                </a:solidFill>
              </a:rPr>
              <a:t>	</a:t>
            </a:r>
            <a:r>
              <a:rPr lang="de-DE" sz="2000" i="0" smtClean="0">
                <a:solidFill>
                  <a:srgbClr val="FF0000"/>
                </a:solidFill>
                <a:hlinkClick r:id="rId4"/>
              </a:rPr>
              <a:t>http://www.monopolkommission.de</a:t>
            </a:r>
            <a:r>
              <a:rPr lang="de-DE" sz="2000" i="0" smtClean="0">
                <a:solidFill>
                  <a:srgbClr val="FF0000"/>
                </a:solidFill>
              </a:rPr>
              <a:t> </a:t>
            </a:r>
            <a:endParaRPr lang="de-DE" sz="2000" i="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 smtClean="0">
                <a:solidFill>
                  <a:srgbClr val="FF0000"/>
                </a:solidFill>
              </a:rPr>
              <a:t>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 smtClean="0">
                <a:solidFill>
                  <a:srgbClr val="FF0000"/>
                </a:solidFill>
              </a:rPr>
              <a:t>			</a:t>
            </a:r>
            <a:r>
              <a:rPr lang="de-DE" sz="2000" i="0" dirty="0" err="1" smtClean="0">
                <a:solidFill>
                  <a:srgbClr val="0033CC"/>
                </a:solidFill>
              </a:rPr>
              <a:t>Twitter</a:t>
            </a:r>
            <a:r>
              <a:rPr lang="de-DE" sz="2000" i="0" dirty="0" smtClean="0">
                <a:solidFill>
                  <a:srgbClr val="0033CC"/>
                </a:solidFill>
              </a:rPr>
              <a:t>: @</a:t>
            </a:r>
            <a:r>
              <a:rPr lang="de-DE" sz="2000" i="0" dirty="0" err="1" smtClean="0">
                <a:solidFill>
                  <a:srgbClr val="0033CC"/>
                </a:solidFill>
              </a:rPr>
              <a:t>haucap</a:t>
            </a:r>
            <a:r>
              <a:rPr lang="de-DE" sz="2000" i="0" dirty="0" smtClean="0">
                <a:solidFill>
                  <a:srgbClr val="0033CC"/>
                </a:solidFill>
              </a:rPr>
              <a:t> sowie @DICEHHU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000" i="0" dirty="0" smtClean="0">
                <a:solidFill>
                  <a:srgbClr val="0033CC"/>
                </a:solidFill>
              </a:rPr>
              <a:t>			</a:t>
            </a:r>
            <a:endParaRPr lang="de-DE" sz="2000" i="0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DE" sz="1000" i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1000" i="0" dirty="0">
                <a:solidFill>
                  <a:srgbClr val="FF0000"/>
                </a:solidFill>
              </a:rPr>
              <a:t>	</a:t>
            </a:r>
            <a:r>
              <a:rPr lang="de-DE" sz="1200" i="0" dirty="0"/>
              <a:t>		</a:t>
            </a:r>
          </a:p>
        </p:txBody>
      </p:sp>
      <p:pic>
        <p:nvPicPr>
          <p:cNvPr id="4" name="Grafik 3" descr="twi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5165749"/>
            <a:ext cx="495499" cy="49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Das Erneuerbare Energien Gesetz</a:t>
            </a:r>
          </a:p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23850" y="1452563"/>
            <a:ext cx="8534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Bisher: Ausbau durch das EEG gesteuert,</a:t>
            </a:r>
          </a:p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Über 4000 staatlich festgelegte, ausdifferenzierte Fördersätze nach </a:t>
            </a:r>
          </a:p>
          <a:p>
            <a:pPr marL="642938" lvl="1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Erzeugungstechnologie (Solar, Biomasse, Wind, </a:t>
            </a:r>
            <a:r>
              <a:rPr lang="de-DE" sz="2000" i="0" dirty="0" err="1" smtClean="0">
                <a:solidFill>
                  <a:srgbClr val="003399"/>
                </a:solidFill>
              </a:rPr>
              <a:t>Geothermie</a:t>
            </a:r>
            <a:r>
              <a:rPr lang="de-DE" sz="2000" i="0" dirty="0" smtClean="0">
                <a:solidFill>
                  <a:srgbClr val="003399"/>
                </a:solidFill>
              </a:rPr>
              <a:t>, etc.)</a:t>
            </a:r>
          </a:p>
          <a:p>
            <a:pPr marL="642938" lvl="1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Anlagengröße,</a:t>
            </a:r>
          </a:p>
          <a:p>
            <a:pPr marL="642938" lvl="1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Anlagenstandort,</a:t>
            </a:r>
          </a:p>
          <a:p>
            <a:pPr marL="642938" lvl="1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Errichtungszeitpunkt.</a:t>
            </a:r>
          </a:p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EEG zeichnet sich durch nahezu völlige Abwesenheit von Markt und Wettbewerb aus.</a:t>
            </a:r>
          </a:p>
          <a:p>
            <a:pPr marL="185738" indent="-185738">
              <a:spcBef>
                <a:spcPct val="50000"/>
              </a:spcBef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Die Kosten steigen rasant 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6016" y="5301208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1400" i="0" dirty="0" smtClean="0">
                <a:solidFill>
                  <a:srgbClr val="003399"/>
                </a:solidFill>
              </a:rPr>
              <a:t>Quelle: BDEW, eigene Berechnungen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" name="Grafik 6" descr="Strompreis-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7091365" cy="51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 descr="strompreisentwicklung_1998-2012_prognose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9689"/>
            <a:ext cx="7632848" cy="524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539552" y="587152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" name="Grafik 4" descr="industriestrompr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68" y="621035"/>
            <a:ext cx="7884356" cy="525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395536" y="620713"/>
            <a:ext cx="82166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Marktmacht auf dem dt.-</a:t>
            </a:r>
            <a:r>
              <a:rPr lang="de-DE" sz="3200" i="0" dirty="0" err="1" smtClean="0">
                <a:solidFill>
                  <a:srgbClr val="003399"/>
                </a:solidFill>
              </a:rPr>
              <a:t>öster</a:t>
            </a:r>
            <a:r>
              <a:rPr lang="de-DE" sz="3200" i="0" dirty="0" smtClean="0">
                <a:solidFill>
                  <a:srgbClr val="003399"/>
                </a:solidFill>
              </a:rPr>
              <a:t>. Strommarkt?</a:t>
            </a:r>
            <a:endParaRPr lang="de-DE" sz="3200" i="0" dirty="0">
              <a:solidFill>
                <a:srgbClr val="003399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110" y="1628800"/>
            <a:ext cx="579246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379240"/>
            <a:ext cx="82166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2400" i="0" dirty="0" smtClean="0">
                <a:solidFill>
                  <a:srgbClr val="003399"/>
                </a:solidFill>
              </a:rPr>
              <a:t>Marktanteile an den installierten Kapazitäten 2012</a:t>
            </a:r>
            <a:endParaRPr lang="de-DE" sz="2400" i="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395536" y="620713"/>
            <a:ext cx="82166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Marktmacht auf dem dt.-</a:t>
            </a:r>
            <a:r>
              <a:rPr lang="de-DE" sz="3200" i="0" dirty="0" err="1" smtClean="0">
                <a:solidFill>
                  <a:srgbClr val="003399"/>
                </a:solidFill>
              </a:rPr>
              <a:t>öster</a:t>
            </a:r>
            <a:r>
              <a:rPr lang="de-DE" sz="3200" i="0" dirty="0" smtClean="0">
                <a:solidFill>
                  <a:srgbClr val="003399"/>
                </a:solidFill>
              </a:rPr>
              <a:t>. Strommarkt?</a:t>
            </a:r>
            <a:endParaRPr lang="de-DE" sz="3200" i="0" dirty="0">
              <a:solidFill>
                <a:srgbClr val="003399"/>
              </a:solidFill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2204864"/>
            <a:ext cx="8982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99431"/>
            <a:ext cx="3571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" y="4005064"/>
            <a:ext cx="9134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395536" y="620713"/>
            <a:ext cx="82166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Börsenpreisentwicklung</a:t>
            </a:r>
            <a:endParaRPr lang="de-DE" sz="3200" i="0" dirty="0">
              <a:solidFill>
                <a:srgbClr val="003399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358255"/>
            <a:ext cx="90963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4297159"/>
            <a:ext cx="8534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2000" i="0" dirty="0" smtClean="0">
                <a:solidFill>
                  <a:srgbClr val="003399"/>
                </a:solidFill>
              </a:rPr>
              <a:t>ABER: 2012 hatten wir noch immer Überkapazitäten im deutschen Markt. Keine Hinweise auf nationale Unterversorgung.</a:t>
            </a:r>
          </a:p>
          <a:p>
            <a:pPr marL="0" lvl="1">
              <a:spcBef>
                <a:spcPct val="20000"/>
              </a:spcBef>
              <a:spcAft>
                <a:spcPct val="40000"/>
              </a:spcAft>
            </a:pPr>
            <a:r>
              <a:rPr lang="de-DE" sz="2000" i="0" dirty="0" smtClean="0">
                <a:solidFill>
                  <a:srgbClr val="003399"/>
                </a:solidFill>
              </a:rPr>
              <a:t>Zu unterscheiden von regionaler Unterversorgung aufgrund von regionalen Netzengpässen.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Förderung erneuerbarer Energien</a:t>
            </a:r>
          </a:p>
          <a:p>
            <a:pPr algn="ctr"/>
            <a:endParaRPr lang="de-DE" sz="3200" i="0" dirty="0">
              <a:solidFill>
                <a:srgbClr val="00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8748"/>
            <a:ext cx="7776864" cy="54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2695982" y="5373703"/>
            <a:ext cx="554400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3219777" y="4928999"/>
            <a:ext cx="10795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3240415" y="4844861"/>
            <a:ext cx="71437" cy="28733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2260436" y="4370594"/>
            <a:ext cx="50400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126231" y="3109899"/>
            <a:ext cx="72000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1969867" y="2433628"/>
            <a:ext cx="291465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019950" y="1795449"/>
            <a:ext cx="989012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74" name="Oval 2"/>
          <p:cNvSpPr>
            <a:spLocks noChangeArrowheads="1"/>
          </p:cNvSpPr>
          <p:nvPr/>
        </p:nvSpPr>
        <p:spPr bwMode="auto">
          <a:xfrm>
            <a:off x="5901603" y="5303853"/>
            <a:ext cx="71438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2652337" y="1728774"/>
            <a:ext cx="71438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7505" y="620688"/>
            <a:ext cx="89289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0" dirty="0" smtClean="0">
                <a:solidFill>
                  <a:srgbClr val="073395"/>
                </a:solidFill>
              </a:rPr>
              <a:t>EEG-Vergütungssätze und Vergütung 2011 in </a:t>
            </a:r>
            <a:r>
              <a:rPr lang="de-DE" sz="2800" i="0" dirty="0" err="1" smtClean="0">
                <a:solidFill>
                  <a:srgbClr val="073395"/>
                </a:solidFill>
              </a:rPr>
              <a:t>cent</a:t>
            </a:r>
            <a:r>
              <a:rPr lang="de-DE" sz="2800" i="0" dirty="0" smtClean="0">
                <a:solidFill>
                  <a:srgbClr val="073395"/>
                </a:solidFill>
              </a:rPr>
              <a:t>/</a:t>
            </a:r>
            <a:r>
              <a:rPr lang="de-DE" sz="2800" i="0" dirty="0" err="1" smtClean="0">
                <a:solidFill>
                  <a:srgbClr val="073395"/>
                </a:solidFill>
              </a:rPr>
              <a:t>kwh</a:t>
            </a:r>
            <a:endParaRPr lang="de-DE" sz="2800" i="0" dirty="0">
              <a:solidFill>
                <a:srgbClr val="073395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14771" y="1717661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3,43</a:t>
            </a:r>
            <a:endParaRPr lang="de-DE" sz="1400" b="1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945462" y="1712899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dirty="0"/>
              <a:t>12,67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2428147" y="1452549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9,64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3672595" y="2357428"/>
            <a:ext cx="71437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494851" y="2349490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3,40</a:t>
            </a:r>
            <a:endParaRPr lang="de-DE" sz="1400" b="1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844830" y="2349490"/>
            <a:ext cx="627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/>
              <a:t>30,67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390776" y="2109778"/>
            <a:ext cx="6319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19,15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auto">
          <a:xfrm>
            <a:off x="2433977" y="3033699"/>
            <a:ext cx="71438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1651215" y="3028936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4,04</a:t>
            </a:r>
            <a:endParaRPr lang="de-DE" sz="1400" b="1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2801863" y="3027349"/>
            <a:ext cx="627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/>
              <a:t>11,00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2203070" y="2751124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7,36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2597736" y="4294394"/>
            <a:ext cx="71437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783832" y="4292806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5,28</a:t>
            </a:r>
            <a:endParaRPr lang="de-DE" sz="1400" b="1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2715961" y="4288044"/>
            <a:ext cx="6319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10,20</a:t>
            </a:r>
            <a:endParaRPr lang="de-DE" sz="1400" b="1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2365608" y="4067577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9,18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2619702" y="4836924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/>
              <a:t>15,00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3305502" y="4841686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/>
              <a:t>15,00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951490" y="4587686"/>
            <a:ext cx="627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15,00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2177630" y="5300678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9,48</a:t>
            </a:r>
            <a:endParaRPr lang="de-DE" sz="1400" b="1"/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8205788" y="5287978"/>
            <a:ext cx="627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/>
              <a:t>62,40</a:t>
            </a: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131763" y="1711311"/>
            <a:ext cx="1200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Wasserkraft</a:t>
            </a:r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131763" y="2352665"/>
            <a:ext cx="17139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smtClean="0"/>
              <a:t>Biomasse</a:t>
            </a:r>
            <a:br>
              <a:rPr lang="de-DE" sz="1400" b="1" smtClean="0"/>
            </a:br>
            <a:r>
              <a:rPr lang="de-DE" sz="1000" b="1" smtClean="0"/>
              <a:t>(fest, flüssig, gasförmig)</a:t>
            </a:r>
            <a:endParaRPr lang="de-DE" sz="1000" b="1"/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131763" y="2932099"/>
            <a:ext cx="14938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Deponie-, Klär-,</a:t>
            </a:r>
            <a:br>
              <a:rPr lang="de-DE" sz="1400" b="1"/>
            </a:br>
            <a:r>
              <a:rPr lang="de-DE" sz="1400" b="1"/>
              <a:t>und Grubengas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131763" y="4289631"/>
            <a:ext cx="1435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Wind onshore*</a:t>
            </a: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131763" y="4832161"/>
            <a:ext cx="1444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Wind offshore*</a:t>
            </a: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131763" y="5324490"/>
            <a:ext cx="13981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smtClean="0"/>
              <a:t>Photovoltaik**</a:t>
            </a:r>
            <a:endParaRPr lang="de-DE" sz="1400" b="1"/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5625377" y="4949840"/>
            <a:ext cx="6319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40,16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2020792" y="2028811"/>
            <a:ext cx="993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2339752" y="2670165"/>
            <a:ext cx="2016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2125785" y="3344849"/>
            <a:ext cx="756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>
            <a:off x="2627792" y="4646420"/>
            <a:ext cx="7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3272164" y="5203636"/>
            <a:ext cx="432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2267744" y="5634053"/>
            <a:ext cx="2016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857881" y="1643050"/>
            <a:ext cx="2939053" cy="1584325"/>
            <a:chOff x="4286" y="1117"/>
            <a:chExt cx="1375" cy="998"/>
          </a:xfrm>
        </p:grpSpPr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4286" y="1117"/>
              <a:ext cx="1370" cy="99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1" name="Rectangle 49"/>
            <p:cNvSpPr>
              <a:spLocks noChangeArrowheads="1"/>
            </p:cNvSpPr>
            <p:nvPr/>
          </p:nvSpPr>
          <p:spPr bwMode="auto">
            <a:xfrm>
              <a:off x="4354" y="1265"/>
              <a:ext cx="204" cy="91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2" name="Text Box 50"/>
            <p:cNvSpPr txBox="1">
              <a:spLocks noChangeArrowheads="1"/>
            </p:cNvSpPr>
            <p:nvPr/>
          </p:nvSpPr>
          <p:spPr bwMode="auto">
            <a:xfrm>
              <a:off x="4558" y="1162"/>
              <a:ext cx="110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smtClean="0"/>
                <a:t>Spannbreite Inbetriebnahmen</a:t>
              </a:r>
              <a:br>
                <a:rPr lang="de-DE" sz="1200" b="1" smtClean="0"/>
              </a:br>
              <a:r>
                <a:rPr lang="de-DE" sz="1200" b="1" smtClean="0"/>
                <a:t>bis 31.12.2011</a:t>
              </a:r>
              <a:endParaRPr lang="de-DE" sz="1200" b="1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4365" y="1925"/>
              <a:ext cx="181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4" name="Oval 52"/>
            <p:cNvSpPr>
              <a:spLocks noChangeArrowheads="1"/>
            </p:cNvSpPr>
            <p:nvPr/>
          </p:nvSpPr>
          <p:spPr bwMode="auto">
            <a:xfrm>
              <a:off x="4444" y="1525"/>
              <a:ext cx="45" cy="181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5" name="Text Box 53"/>
            <p:cNvSpPr txBox="1">
              <a:spLocks noChangeArrowheads="1"/>
            </p:cNvSpPr>
            <p:nvPr/>
          </p:nvSpPr>
          <p:spPr bwMode="auto">
            <a:xfrm>
              <a:off x="4558" y="1464"/>
              <a:ext cx="6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/>
                <a:t>durchschnittliche</a:t>
              </a:r>
              <a:br>
                <a:rPr lang="de-DE" sz="1200" b="1"/>
              </a:br>
              <a:r>
                <a:rPr lang="de-DE" sz="1200" b="1"/>
                <a:t>Vergütung </a:t>
              </a:r>
              <a:r>
                <a:rPr lang="de-DE" sz="1200" b="1" smtClean="0"/>
                <a:t>2011</a:t>
              </a:r>
              <a:endParaRPr lang="de-DE" sz="1200" b="1"/>
            </a:p>
          </p:txBody>
        </p:sp>
        <p:sp>
          <p:nvSpPr>
            <p:cNvPr id="79926" name="Text Box 54"/>
            <p:cNvSpPr txBox="1">
              <a:spLocks noChangeArrowheads="1"/>
            </p:cNvSpPr>
            <p:nvPr/>
          </p:nvSpPr>
          <p:spPr bwMode="auto">
            <a:xfrm>
              <a:off x="4558" y="1782"/>
              <a:ext cx="84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smtClean="0"/>
                <a:t>Spannbreite</a:t>
              </a:r>
              <a:br>
                <a:rPr lang="de-DE" sz="1200" b="1" smtClean="0"/>
              </a:br>
              <a:r>
                <a:rPr lang="de-DE" sz="1200" b="1" smtClean="0"/>
                <a:t>Inbetriebnahmen 2012</a:t>
              </a:r>
              <a:endParaRPr lang="de-DE" sz="1200" b="1"/>
            </a:p>
          </p:txBody>
        </p:sp>
      </p:grp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452942" y="3786188"/>
            <a:ext cx="2106000" cy="144462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Oval 11"/>
          <p:cNvSpPr>
            <a:spLocks noChangeArrowheads="1"/>
          </p:cNvSpPr>
          <p:nvPr/>
        </p:nvSpPr>
        <p:spPr bwMode="auto">
          <a:xfrm>
            <a:off x="3810393" y="3709988"/>
            <a:ext cx="71437" cy="28733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1981451" y="3711575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7,16</a:t>
            </a:r>
            <a:endParaRPr lang="de-DE" sz="1400" b="1"/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4507108" y="3711575"/>
            <a:ext cx="6319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/>
              <a:t>27,00</a:t>
            </a:r>
            <a:endParaRPr lang="de-DE" sz="1400" b="1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3526155" y="3462338"/>
            <a:ext cx="6319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 b="1" smtClean="0">
                <a:solidFill>
                  <a:schemeClr val="accent2"/>
                </a:solidFill>
              </a:rPr>
              <a:t>20,69</a:t>
            </a:r>
            <a:endParaRPr lang="de-DE" sz="1400" b="1">
              <a:solidFill>
                <a:schemeClr val="accent2"/>
              </a:solidFill>
            </a:endParaRPr>
          </a:p>
        </p:txBody>
      </p:sp>
      <p:sp>
        <p:nvSpPr>
          <p:cNvPr id="66" name="Text Box 35"/>
          <p:cNvSpPr txBox="1">
            <a:spLocks noChangeArrowheads="1"/>
          </p:cNvSpPr>
          <p:nvPr/>
        </p:nvSpPr>
        <p:spPr bwMode="auto">
          <a:xfrm>
            <a:off x="123794" y="3705225"/>
            <a:ext cx="11801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smtClean="0"/>
              <a:t>Geothermie</a:t>
            </a:r>
            <a:endParaRPr lang="de-DE" sz="1400" b="1"/>
          </a:p>
        </p:txBody>
      </p:sp>
      <p:sp>
        <p:nvSpPr>
          <p:cNvPr id="67" name="Line 42"/>
          <p:cNvSpPr>
            <a:spLocks noChangeShapeType="1"/>
          </p:cNvSpPr>
          <p:nvPr/>
        </p:nvSpPr>
        <p:spPr bwMode="auto">
          <a:xfrm>
            <a:off x="4337916" y="4022725"/>
            <a:ext cx="50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54868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Klimapolitisches Versagen des EEG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23850" y="1341536"/>
            <a:ext cx="85344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Zunahme des EEG-Stroms in Deutschland führt zu sinkender Nachfrage nach CO</a:t>
            </a:r>
            <a:r>
              <a:rPr lang="de-DE" sz="20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</a:rPr>
              <a:t>-Zertifikaten </a:t>
            </a: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 Preis fällt,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Stromproduktion mit Braunkohle wird günstiger,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Andere Industrien (Stahl, etc.) können günstiger CO</a:t>
            </a:r>
            <a:r>
              <a:rPr lang="de-DE" sz="2000" i="0" baseline="-25000" dirty="0" smtClean="0">
                <a:solidFill>
                  <a:srgbClr val="003399"/>
                </a:solidFill>
                <a:sym typeface="Symbol"/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 ausstoßen,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Gesamtmenge an CO</a:t>
            </a:r>
            <a:r>
              <a:rPr lang="de-DE" sz="2000" i="0" baseline="-25000" dirty="0" smtClean="0">
                <a:solidFill>
                  <a:srgbClr val="003399"/>
                </a:solidFill>
                <a:sym typeface="Symbol"/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  <a:sym typeface="Symbol"/>
              </a:rPr>
              <a:t>-Ausstoß aber durch Gesamtmenge an </a:t>
            </a:r>
            <a:r>
              <a:rPr lang="de-DE" sz="2000" i="0" dirty="0" smtClean="0">
                <a:solidFill>
                  <a:srgbClr val="073395"/>
                </a:solidFill>
                <a:sym typeface="Symbol"/>
              </a:rPr>
              <a:t>Zertifikaten gedeckelt, nicht durch Menge an EEG-Strom berührt.</a:t>
            </a:r>
          </a:p>
          <a:p>
            <a:pPr marL="642938" lvl="1" indent="-185738">
              <a:spcBef>
                <a:spcPct val="20000"/>
              </a:spcBef>
              <a:spcAft>
                <a:spcPct val="40000"/>
              </a:spcAft>
              <a:buFont typeface="Arial" pitchFamily="34" charset="0"/>
              <a:buChar char="•"/>
            </a:pPr>
            <a:r>
              <a:rPr lang="de-DE" sz="2000" i="0" dirty="0" smtClean="0">
                <a:solidFill>
                  <a:srgbClr val="073395"/>
                </a:solidFill>
                <a:sym typeface="Symbol"/>
              </a:rPr>
              <a:t>Klimaeffekt des EEG = Null – Tragödie!!</a:t>
            </a:r>
          </a:p>
          <a:p>
            <a:pPr marL="642938" lvl="1" indent="-185738">
              <a:spcBef>
                <a:spcPts val="400"/>
              </a:spcBef>
              <a:buFont typeface="Symbol" pitchFamily="18" charset="2"/>
              <a:buChar char="-"/>
            </a:pPr>
            <a:r>
              <a:rPr lang="de-DE" sz="2000" i="0" dirty="0" smtClean="0">
                <a:solidFill>
                  <a:srgbClr val="073395"/>
                </a:solidFill>
              </a:rPr>
              <a:t>Nota </a:t>
            </a:r>
            <a:r>
              <a:rPr lang="de-DE" sz="2000" i="0" dirty="0" err="1" smtClean="0">
                <a:solidFill>
                  <a:srgbClr val="073395"/>
                </a:solidFill>
              </a:rPr>
              <a:t>bene</a:t>
            </a:r>
            <a:r>
              <a:rPr lang="de-DE" sz="2000" i="0" dirty="0" smtClean="0">
                <a:solidFill>
                  <a:srgbClr val="073395"/>
                </a:solidFill>
              </a:rPr>
              <a:t>: Separate Förderung von EE-Strom bei effizienter Ausgestaltung des </a:t>
            </a:r>
            <a:r>
              <a:rPr lang="de-DE" sz="2000" i="0" dirty="0" smtClean="0">
                <a:solidFill>
                  <a:srgbClr val="073395"/>
                </a:solidFill>
                <a:sym typeface="Symbol"/>
              </a:rPr>
              <a:t>CO</a:t>
            </a:r>
            <a:r>
              <a:rPr lang="de-DE" sz="2000" i="0" baseline="-25000" dirty="0" smtClean="0">
                <a:solidFill>
                  <a:srgbClr val="073395"/>
                </a:solidFill>
                <a:sym typeface="Symbol"/>
              </a:rPr>
              <a:t>2</a:t>
            </a:r>
            <a:r>
              <a:rPr lang="de-DE" sz="2000" i="0" dirty="0" smtClean="0">
                <a:solidFill>
                  <a:srgbClr val="073395"/>
                </a:solidFill>
              </a:rPr>
              <a:t>-Handels nicht notwendig</a:t>
            </a:r>
          </a:p>
          <a:p>
            <a:pPr marL="1100138" lvl="2" indent="-185738">
              <a:spcBef>
                <a:spcPts val="400"/>
              </a:spcBef>
              <a:buFont typeface="Courier New"/>
              <a:buChar char="o"/>
            </a:pPr>
            <a:r>
              <a:rPr lang="de-DE" i="0" dirty="0" smtClean="0">
                <a:solidFill>
                  <a:srgbClr val="073395"/>
                </a:solidFill>
              </a:rPr>
              <a:t> Sinnvoll ggf. gezielte F&amp;E-Beihilfen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11188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Exkurs: Handel mit CO</a:t>
            </a:r>
            <a:r>
              <a:rPr lang="de-DE" sz="32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3200" i="0" dirty="0" smtClean="0">
                <a:solidFill>
                  <a:srgbClr val="003399"/>
                </a:solidFill>
              </a:rPr>
              <a:t>-Emissionsrechten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23850" y="1452563"/>
            <a:ext cx="853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>
                <a:solidFill>
                  <a:srgbClr val="003399"/>
                </a:solidFill>
              </a:rPr>
              <a:t>Umwelt- und Klimaschutz sind „klassische“ Beispiele für ein so genanntes Marktversagen – ohne staatliche Eingriffe werden nicht die gesellschaftlich optimalen Ergebnisse erzielt.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>
                <a:solidFill>
                  <a:srgbClr val="003399"/>
                </a:solidFill>
              </a:rPr>
              <a:t>Grund sind sog. </a:t>
            </a:r>
            <a:r>
              <a:rPr lang="de-DE" sz="2000" i="0" dirty="0" err="1" smtClean="0">
                <a:solidFill>
                  <a:srgbClr val="003399"/>
                </a:solidFill>
              </a:rPr>
              <a:t>Externalitäten</a:t>
            </a:r>
            <a:r>
              <a:rPr lang="de-DE" sz="2000" i="0" dirty="0">
                <a:solidFill>
                  <a:srgbClr val="003399"/>
                </a:solidFill>
              </a:rPr>
              <a:t>, auch externe Effekte genannt.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>
                <a:solidFill>
                  <a:srgbClr val="003399"/>
                </a:solidFill>
              </a:rPr>
              <a:t>Ein externer Effekt entsteht, wenn das Handeln eines Unternehmens (oder Individuums) jemanden anderen (positiv oder negativ) beeinflusst, ohne dass letzterer dafür kompensiert wird.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>
                <a:solidFill>
                  <a:srgbClr val="003399"/>
                </a:solidFill>
              </a:rPr>
              <a:t>Bei der Stromerzeugung mit fossilen Brennstoffen werden ohne ein staatliches Eingreifen die negativen Folgen für den Klimaschutz nicht hinreichend berücksichtigt. Es bedarf einer staatlichen Korrektur des Marktes.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611188" y="620713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3200" i="0" dirty="0" smtClean="0">
                <a:solidFill>
                  <a:srgbClr val="003399"/>
                </a:solidFill>
              </a:rPr>
              <a:t>Exkurs: Handel </a:t>
            </a:r>
            <a:r>
              <a:rPr lang="de-DE" sz="3200" i="0" dirty="0">
                <a:solidFill>
                  <a:srgbClr val="003399"/>
                </a:solidFill>
              </a:rPr>
              <a:t>mit </a:t>
            </a:r>
            <a:r>
              <a:rPr lang="de-DE" sz="3200" i="0" dirty="0" smtClean="0">
                <a:solidFill>
                  <a:srgbClr val="003399"/>
                </a:solidFill>
              </a:rPr>
              <a:t>CO</a:t>
            </a:r>
            <a:r>
              <a:rPr lang="de-DE" sz="32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3200" i="0" dirty="0" smtClean="0">
                <a:solidFill>
                  <a:srgbClr val="003399"/>
                </a:solidFill>
              </a:rPr>
              <a:t>-Emissionsrechten</a:t>
            </a:r>
            <a:endParaRPr lang="de-DE" sz="3200" i="0" dirty="0">
              <a:solidFill>
                <a:srgbClr val="003399"/>
              </a:solidFill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1340768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Europäische Kommission gibt (seit 2013) EU-weite Gesamtobergrenze für CO</a:t>
            </a:r>
            <a:r>
              <a:rPr lang="de-DE" sz="2000" i="0" baseline="-25000" dirty="0" smtClean="0">
                <a:solidFill>
                  <a:srgbClr val="073395"/>
                </a:solidFill>
              </a:rPr>
              <a:t>2</a:t>
            </a:r>
            <a:r>
              <a:rPr lang="de-DE" sz="2000" i="0" dirty="0" smtClean="0">
                <a:solidFill>
                  <a:srgbClr val="073395"/>
                </a:solidFill>
              </a:rPr>
              <a:t>-Emissionen vor (zuvor nationale Pläne). Die Obergrenze beträgt im Jahr 2013 1,97 Mrd. t CO</a:t>
            </a:r>
            <a:r>
              <a:rPr lang="de-DE" sz="2000" i="0" baseline="-25000" dirty="0" smtClean="0">
                <a:solidFill>
                  <a:srgbClr val="073395"/>
                </a:solidFill>
              </a:rPr>
              <a:t>2</a:t>
            </a:r>
            <a:r>
              <a:rPr lang="de-DE" sz="2000" i="0" dirty="0" smtClean="0">
                <a:solidFill>
                  <a:srgbClr val="073395"/>
                </a:solidFill>
              </a:rPr>
              <a:t>, nach 2,12 Mrd. t in 2005 und 2,08 Mrd. t in 2008.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73395"/>
                </a:solidFill>
              </a:rPr>
              <a:t>Die Menge wird danach jährlich um 1,74 Prozent gesenkt, um sie schließlich im Jahr 2020 auf 1,72 Milliarden t oder 79 % der Emissionen des Jahres 2005 zu begrenzen.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Durch die Begrenzung der Menge an CO</a:t>
            </a:r>
            <a:r>
              <a:rPr lang="de-DE" sz="20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</a:rPr>
              <a:t>, die ausgestoßen werden darf, ist eine Mengensteuerung möglich.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Alternative: Preissteuerung, z.B. durch eine CO</a:t>
            </a:r>
            <a:r>
              <a:rPr lang="de-DE" sz="20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</a:rPr>
              <a:t>-Steuer,</a:t>
            </a:r>
          </a:p>
          <a:p>
            <a:pPr marL="185738" indent="-185738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de-DE" sz="2000" i="0" dirty="0" smtClean="0">
                <a:solidFill>
                  <a:srgbClr val="003399"/>
                </a:solidFill>
              </a:rPr>
              <a:t>Problem: Eine CO</a:t>
            </a:r>
            <a:r>
              <a:rPr lang="de-DE" sz="2000" i="0" baseline="-25000" dirty="0" smtClean="0">
                <a:solidFill>
                  <a:srgbClr val="003399"/>
                </a:solidFill>
              </a:rPr>
              <a:t>2</a:t>
            </a:r>
            <a:r>
              <a:rPr lang="de-DE" sz="2000" i="0" dirty="0" smtClean="0">
                <a:solidFill>
                  <a:srgbClr val="003399"/>
                </a:solidFill>
              </a:rPr>
              <a:t>-Steuer kann Einsparziele weniger gut steuern und kann zudem teurer sein als eine Mengensteuerung.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DEW-Farben">
    <a:dk1>
      <a:srgbClr val="000000"/>
    </a:dk1>
    <a:lt1>
      <a:srgbClr val="FFFFFF"/>
    </a:lt1>
    <a:dk2>
      <a:srgbClr val="000000"/>
    </a:dk2>
    <a:lt2>
      <a:srgbClr val="FFFFFF"/>
    </a:lt2>
    <a:accent1>
      <a:srgbClr val="7E1C4B"/>
    </a:accent1>
    <a:accent2>
      <a:srgbClr val="4D6581"/>
    </a:accent2>
    <a:accent3>
      <a:srgbClr val="BE8DA5"/>
    </a:accent3>
    <a:accent4>
      <a:srgbClr val="C2986D"/>
    </a:accent4>
    <a:accent5>
      <a:srgbClr val="626C21"/>
    </a:accent5>
    <a:accent6>
      <a:srgbClr val="A6B2C0"/>
    </a:accent6>
    <a:hlink>
      <a:srgbClr val="00004D"/>
    </a:hlink>
    <a:folHlink>
      <a:srgbClr val="BE8DA5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Bildschirmpräsentation (4:3)</PresentationFormat>
  <Paragraphs>379</Paragraphs>
  <Slides>45</Slides>
  <Notes>41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Standarddesign</vt:lpstr>
      <vt:lpstr>Alternativen zum EEG:  Marktprämien, Ausschreibungen und Quotenmodell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EEG-Strommengen und EEG-Auszahlungen</vt:lpstr>
      <vt:lpstr>Wer zahlt das EEG?</vt:lpstr>
      <vt:lpstr>Folie 16</vt:lpstr>
      <vt:lpstr>Folie 17</vt:lpstr>
      <vt:lpstr>EEG-Umlage 2012 und 2013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</vt:vector>
  </TitlesOfParts>
  <Company>Ruhr-Universität Bochum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 Hartwich</dc:creator>
  <cp:lastModifiedBy>Haucap</cp:lastModifiedBy>
  <cp:revision>864</cp:revision>
  <dcterms:created xsi:type="dcterms:W3CDTF">2004-10-18T07:07:10Z</dcterms:created>
  <dcterms:modified xsi:type="dcterms:W3CDTF">2013-11-14T06:17:16Z</dcterms:modified>
</cp:coreProperties>
</file>