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8" r:id="rId3"/>
    <p:sldId id="298" r:id="rId4"/>
    <p:sldId id="303" r:id="rId5"/>
    <p:sldId id="280" r:id="rId6"/>
    <p:sldId id="269" r:id="rId7"/>
    <p:sldId id="286" r:id="rId8"/>
    <p:sldId id="270" r:id="rId9"/>
    <p:sldId id="271" r:id="rId10"/>
    <p:sldId id="273" r:id="rId11"/>
    <p:sldId id="285" r:id="rId12"/>
    <p:sldId id="306" r:id="rId13"/>
    <p:sldId id="291" r:id="rId14"/>
    <p:sldId id="294" r:id="rId15"/>
    <p:sldId id="292" r:id="rId16"/>
    <p:sldId id="297" r:id="rId17"/>
    <p:sldId id="274" r:id="rId18"/>
    <p:sldId id="275" r:id="rId19"/>
    <p:sldId id="299" r:id="rId20"/>
    <p:sldId id="300" r:id="rId21"/>
    <p:sldId id="301" r:id="rId22"/>
    <p:sldId id="302" r:id="rId23"/>
    <p:sldId id="310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FF"/>
    <a:srgbClr val="FFFFCC"/>
    <a:srgbClr val="0000FF"/>
    <a:srgbClr val="CC9900"/>
    <a:srgbClr val="FFCC00"/>
    <a:srgbClr val="FFCC66"/>
    <a:srgbClr val="FFCC99"/>
    <a:srgbClr val="66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102A9-E7CC-485A-82C2-470E0B804F20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429C4-E5C1-49B5-86DD-91EA7ED4C4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768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32255-E7B9-4681-9D46-15F4460B464D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A6F5-1E32-43B1-BA93-48D20B7A40C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19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8A6F5-1E32-43B1-BA93-48D20B7A40C0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438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B4ED-1F0F-4963-96AE-BE67EDD21485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C842-F084-4694-BE4D-FC85FC3A894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B4ED-1F0F-4963-96AE-BE67EDD21485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C842-F084-4694-BE4D-FC85FC3A894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B4ED-1F0F-4963-96AE-BE67EDD21485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C842-F084-4694-BE4D-FC85FC3A894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B4ED-1F0F-4963-96AE-BE67EDD21485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C842-F084-4694-BE4D-FC85FC3A894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B4ED-1F0F-4963-96AE-BE67EDD21485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C842-F084-4694-BE4D-FC85FC3A894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B4ED-1F0F-4963-96AE-BE67EDD21485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C842-F084-4694-BE4D-FC85FC3A894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B4ED-1F0F-4963-96AE-BE67EDD21485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C842-F084-4694-BE4D-FC85FC3A894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B4ED-1F0F-4963-96AE-BE67EDD21485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C842-F084-4694-BE4D-FC85FC3A894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B4ED-1F0F-4963-96AE-BE67EDD21485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C842-F084-4694-BE4D-FC85FC3A894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B4ED-1F0F-4963-96AE-BE67EDD21485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C842-F084-4694-BE4D-FC85FC3A894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B4ED-1F0F-4963-96AE-BE67EDD21485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C842-F084-4694-BE4D-FC85FC3A894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EB4ED-1F0F-4963-96AE-BE67EDD21485}" type="datetimeFigureOut">
              <a:rPr lang="de-DE" smtClean="0"/>
              <a:pPr/>
              <a:t>13.12.2013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9C842-F084-4694-BE4D-FC85FC3A894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uther.Gerhard@vdi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uni-saarland.de/fak7/fze/" TargetMode="External"/><Relationship Id="rId4" Type="http://schemas.openxmlformats.org/officeDocument/2006/relationships/hyperlink" Target="mailto:luther.gerhard@mx.uni-saarland.d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pg-physik.de/veroeffentlichung/broschueren/studie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luther.gerhard@vdi.de" TargetMode="External"/><Relationship Id="rId4" Type="http://schemas.openxmlformats.org/officeDocument/2006/relationships/hyperlink" Target="http://www.uni-saarland.de/fak7/fze/ThOptHeizen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0040" y="1916832"/>
            <a:ext cx="7772400" cy="1470025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txBody>
          <a:bodyPr/>
          <a:lstStyle/>
          <a:p>
            <a:r>
              <a:rPr lang="de-DE" dirty="0" smtClean="0"/>
              <a:t>Unsinnige steuerliche Belastung der Wärmepumpen</a:t>
            </a:r>
            <a:endParaRPr lang="de-DE" dirty="0"/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627784" y="3933056"/>
            <a:ext cx="392541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1800" b="1" dirty="0"/>
              <a:t>Dr. Gerhard Luther</a:t>
            </a:r>
            <a:br>
              <a:rPr lang="de-DE" sz="1800" b="1" dirty="0"/>
            </a:br>
            <a:r>
              <a:rPr lang="de-DE" sz="1400" dirty="0"/>
              <a:t>Universität des Saarlandes, </a:t>
            </a:r>
            <a:r>
              <a:rPr lang="de-DE" sz="1400" dirty="0" err="1"/>
              <a:t>FSt</a:t>
            </a:r>
            <a:r>
              <a:rPr lang="de-DE" sz="1400" dirty="0"/>
              <a:t>. Zukunftsenergie  </a:t>
            </a:r>
          </a:p>
          <a:p>
            <a:pPr algn="ctr"/>
            <a:r>
              <a:rPr lang="de-DE" sz="1400" dirty="0"/>
              <a:t>c/o </a:t>
            </a:r>
            <a:r>
              <a:rPr lang="de-DE" sz="1400" dirty="0" smtClean="0"/>
              <a:t>Experimental </a:t>
            </a:r>
            <a:r>
              <a:rPr lang="de-DE" sz="1400" dirty="0"/>
              <a:t>Physik – Bau E26</a:t>
            </a:r>
          </a:p>
          <a:p>
            <a:pPr algn="ctr"/>
            <a:r>
              <a:rPr lang="de-DE" sz="1400" dirty="0" smtClean="0"/>
              <a:t>D-66123 </a:t>
            </a:r>
            <a:r>
              <a:rPr lang="de-DE" sz="1400" dirty="0"/>
              <a:t>Saarbrücken</a:t>
            </a:r>
            <a:br>
              <a:rPr lang="de-DE" sz="1400" dirty="0"/>
            </a:br>
            <a:r>
              <a:rPr lang="de-DE" sz="1400" dirty="0"/>
              <a:t>EU - Germany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61925" y="5908675"/>
            <a:ext cx="4724400" cy="77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de-DE" sz="1200" b="1" dirty="0"/>
              <a:t>Tel.: </a:t>
            </a:r>
            <a:r>
              <a:rPr lang="de-DE" sz="1200" dirty="0"/>
              <a:t>(49)  0681/ 302-2737; Fax /302-4676</a:t>
            </a:r>
            <a:br>
              <a:rPr lang="de-DE" sz="1200" dirty="0"/>
            </a:br>
            <a:r>
              <a:rPr lang="de-DE" sz="1200" b="1" dirty="0"/>
              <a:t>        e-</a:t>
            </a:r>
            <a:r>
              <a:rPr lang="de-DE" sz="1200" b="1" dirty="0" err="1"/>
              <a:t>mail</a:t>
            </a:r>
            <a:r>
              <a:rPr lang="de-DE" sz="1200" b="1" dirty="0"/>
              <a:t>: </a:t>
            </a:r>
            <a:r>
              <a:rPr lang="de-DE" sz="1200" b="1" dirty="0" smtClean="0">
                <a:hlinkClick r:id="rId3"/>
              </a:rPr>
              <a:t>Luther.Gerhard@ingenieur.de</a:t>
            </a:r>
            <a:r>
              <a:rPr lang="de-DE" sz="1200" b="1" dirty="0">
                <a:hlinkClick r:id="rId3"/>
              </a:rPr>
              <a:t/>
            </a:r>
            <a:br>
              <a:rPr lang="de-DE" sz="1200" b="1" dirty="0">
                <a:hlinkClick r:id="rId3"/>
              </a:rPr>
            </a:br>
            <a:r>
              <a:rPr lang="de-DE" sz="1200" b="1" dirty="0"/>
              <a:t>                    </a:t>
            </a:r>
            <a:r>
              <a:rPr lang="de-DE" sz="1200" b="1" dirty="0">
                <a:hlinkClick r:id="rId4"/>
              </a:rPr>
              <a:t>luther.gerhard@mx.uni-saarland.de</a:t>
            </a:r>
            <a:r>
              <a:rPr lang="de-DE" sz="1200" b="1" dirty="0"/>
              <a:t> </a:t>
            </a:r>
            <a:endParaRPr lang="de-DE" sz="1200" dirty="0"/>
          </a:p>
          <a:p>
            <a:pPr>
              <a:spcBef>
                <a:spcPct val="20000"/>
              </a:spcBef>
            </a:pPr>
            <a:r>
              <a:rPr lang="de-DE" sz="1200" b="1" dirty="0"/>
              <a:t>Homepage</a:t>
            </a:r>
            <a:r>
              <a:rPr lang="de-DE" sz="1200" dirty="0"/>
              <a:t>: </a:t>
            </a:r>
            <a:r>
              <a:rPr lang="de-DE" sz="1200" b="1" dirty="0">
                <a:hlinkClick r:id="rId5"/>
              </a:rPr>
              <a:t>http://www.uni-saarland.de/fak7/fze</a:t>
            </a:r>
            <a:endParaRPr lang="de-DE" sz="12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0" y="0"/>
            <a:ext cx="298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V_AKE2013H_Stromtarife-undWP</a:t>
            </a:r>
            <a:endParaRPr lang="de-DE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feld 4"/>
          <p:cNvSpPr txBox="1">
            <a:spLocks noChangeArrowheads="1"/>
          </p:cNvSpPr>
          <p:nvPr/>
        </p:nvSpPr>
        <p:spPr bwMode="auto">
          <a:xfrm>
            <a:off x="611560" y="2420888"/>
            <a:ext cx="7956884" cy="147732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b="1" dirty="0"/>
              <a:t>Fazit:</a:t>
            </a:r>
            <a:r>
              <a:rPr lang="de-DE" dirty="0"/>
              <a:t> </a:t>
            </a:r>
          </a:p>
          <a:p>
            <a:r>
              <a:rPr lang="de-DE" dirty="0"/>
              <a:t>     </a:t>
            </a:r>
            <a:r>
              <a:rPr lang="de-DE" dirty="0" smtClean="0"/>
              <a:t> </a:t>
            </a:r>
            <a:r>
              <a:rPr lang="de-DE" dirty="0"/>
              <a:t>Die von der KWK-Lobby, </a:t>
            </a:r>
            <a:r>
              <a:rPr lang="de-DE" dirty="0" smtClean="0"/>
              <a:t> </a:t>
            </a:r>
            <a:r>
              <a:rPr lang="de-DE" dirty="0"/>
              <a:t>oberflächlichen Politikern und  Journalisten</a:t>
            </a:r>
          </a:p>
          <a:p>
            <a:r>
              <a:rPr lang="de-DE" dirty="0"/>
              <a:t>     </a:t>
            </a:r>
            <a:r>
              <a:rPr lang="de-DE" dirty="0" smtClean="0"/>
              <a:t>    </a:t>
            </a:r>
            <a:r>
              <a:rPr lang="de-DE" dirty="0"/>
              <a:t>immer wieder vorgetragene Behauptung 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      von </a:t>
            </a:r>
            <a:r>
              <a:rPr lang="de-DE" dirty="0"/>
              <a:t>einer großartigen </a:t>
            </a:r>
            <a:r>
              <a:rPr lang="de-DE" b="1" dirty="0" smtClean="0">
                <a:solidFill>
                  <a:srgbClr val="C00000"/>
                </a:solidFill>
              </a:rPr>
              <a:t>Überlegenheit der KWK </a:t>
            </a:r>
            <a:r>
              <a:rPr lang="de-DE" dirty="0" smtClean="0"/>
              <a:t>(Kraftwärmekopplung)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         </a:t>
            </a:r>
            <a:r>
              <a:rPr lang="de-DE" dirty="0" smtClean="0"/>
              <a:t>                                                                  </a:t>
            </a:r>
            <a:r>
              <a:rPr lang="de-DE" dirty="0">
                <a:solidFill>
                  <a:srgbClr val="C00000"/>
                </a:solidFill>
              </a:rPr>
              <a:t>ist </a:t>
            </a:r>
            <a:r>
              <a:rPr lang="de-DE" b="1" dirty="0">
                <a:solidFill>
                  <a:srgbClr val="C00000"/>
                </a:solidFill>
              </a:rPr>
              <a:t>ein Mythos </a:t>
            </a:r>
            <a:r>
              <a:rPr lang="de-DE" dirty="0"/>
              <a:t>(freundlich ausgedrückt).</a:t>
            </a:r>
          </a:p>
        </p:txBody>
      </p:sp>
      <p:sp>
        <p:nvSpPr>
          <p:cNvPr id="61443" name="Textfeld 5"/>
          <p:cNvSpPr txBox="1">
            <a:spLocks noChangeArrowheads="1"/>
          </p:cNvSpPr>
          <p:nvPr/>
        </p:nvSpPr>
        <p:spPr bwMode="auto">
          <a:xfrm>
            <a:off x="503238" y="441325"/>
            <a:ext cx="81105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600">
                <a:cs typeface="Arial" charset="0"/>
              </a:rPr>
              <a:t>Überlegenheit der KWK ist ein Mythos </a:t>
            </a:r>
          </a:p>
        </p:txBody>
      </p:sp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8532813" y="296863"/>
            <a:ext cx="450850" cy="4508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feld 4"/>
          <p:cNvSpPr txBox="1">
            <a:spLocks noChangeArrowheads="1"/>
          </p:cNvSpPr>
          <p:nvPr/>
        </p:nvSpPr>
        <p:spPr bwMode="auto">
          <a:xfrm flipH="1">
            <a:off x="250825" y="85725"/>
            <a:ext cx="21748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de-DE" sz="1600" b="1"/>
              <a:t> 3 </a:t>
            </a:r>
            <a:endParaRPr lang="de-DE" b="1"/>
          </a:p>
        </p:txBody>
      </p:sp>
      <p:sp>
        <p:nvSpPr>
          <p:cNvPr id="62467" name="Rechteck 2"/>
          <p:cNvSpPr>
            <a:spLocks noChangeArrowheads="1"/>
          </p:cNvSpPr>
          <p:nvPr/>
        </p:nvSpPr>
        <p:spPr bwMode="auto">
          <a:xfrm>
            <a:off x="1367644" y="2528900"/>
            <a:ext cx="64135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400" b="1" dirty="0">
                <a:solidFill>
                  <a:srgbClr val="FF0000"/>
                </a:solidFill>
              </a:rPr>
              <a:t> </a:t>
            </a:r>
            <a:r>
              <a:rPr lang="de-DE" sz="3200" b="1" dirty="0"/>
              <a:t>Diskriminierungsfreier WP-Tarif</a:t>
            </a:r>
            <a:endParaRPr lang="de-DE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48780"/>
            <a:ext cx="7812868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Textfeld 2"/>
          <p:cNvSpPr txBox="1">
            <a:spLocks noChangeArrowheads="1"/>
          </p:cNvSpPr>
          <p:nvPr/>
        </p:nvSpPr>
        <p:spPr bwMode="auto">
          <a:xfrm>
            <a:off x="179512" y="950814"/>
            <a:ext cx="825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400" b="1" u="sng" dirty="0"/>
              <a:t>-2. Sondervertragskunden (</a:t>
            </a:r>
            <a:r>
              <a:rPr lang="de-DE" sz="1800" b="1" u="sng" dirty="0"/>
              <a:t>Speicherheizung, </a:t>
            </a:r>
            <a:r>
              <a:rPr lang="de-DE" sz="2400" b="1" u="sng" dirty="0">
                <a:solidFill>
                  <a:srgbClr val="FF0000"/>
                </a:solidFill>
              </a:rPr>
              <a:t>Wärmepumpe</a:t>
            </a:r>
            <a:r>
              <a:rPr lang="de-DE" sz="2400" b="1" u="sng" dirty="0"/>
              <a:t>)</a:t>
            </a:r>
          </a:p>
        </p:txBody>
      </p:sp>
      <p:sp>
        <p:nvSpPr>
          <p:cNvPr id="22533" name="Textfeld 7"/>
          <p:cNvSpPr txBox="1">
            <a:spLocks noChangeArrowheads="1"/>
          </p:cNvSpPr>
          <p:nvPr/>
        </p:nvSpPr>
        <p:spPr bwMode="auto">
          <a:xfrm>
            <a:off x="358775" y="6104909"/>
            <a:ext cx="6553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de-DE" sz="1400" b="1" dirty="0"/>
              <a:t>EEG + </a:t>
            </a:r>
            <a:r>
              <a:rPr lang="de-DE" sz="1400" dirty="0"/>
              <a:t>KWKG</a:t>
            </a:r>
            <a:r>
              <a:rPr lang="de-DE" sz="1400" b="1" dirty="0"/>
              <a:t> + </a:t>
            </a:r>
            <a:r>
              <a:rPr lang="de-DE" sz="1400" b="1" dirty="0" err="1"/>
              <a:t>StromSt</a:t>
            </a:r>
            <a:r>
              <a:rPr lang="de-DE" sz="1400" dirty="0"/>
              <a:t> </a:t>
            </a:r>
            <a:r>
              <a:rPr lang="de-DE" sz="1400" dirty="0" smtClean="0"/>
              <a:t> +3 Umlagen=  </a:t>
            </a:r>
            <a:r>
              <a:rPr lang="de-DE" b="1" dirty="0" smtClean="0">
                <a:solidFill>
                  <a:schemeClr val="accent2"/>
                </a:solidFill>
              </a:rPr>
              <a:t>8.767</a:t>
            </a:r>
            <a:r>
              <a:rPr lang="de-DE" dirty="0" smtClean="0"/>
              <a:t>   </a:t>
            </a:r>
            <a:r>
              <a:rPr lang="de-DE" sz="1800" dirty="0" smtClean="0"/>
              <a:t>          </a:t>
            </a:r>
            <a:r>
              <a:rPr lang="de-DE" sz="1800" dirty="0"/>
              <a:t>[</a:t>
            </a:r>
            <a:r>
              <a:rPr lang="de-DE" sz="1800" dirty="0" err="1"/>
              <a:t>ct</a:t>
            </a:r>
            <a:r>
              <a:rPr lang="de-DE" sz="1800" dirty="0"/>
              <a:t>/kWh] (ohne MWST.)</a:t>
            </a:r>
          </a:p>
          <a:p>
            <a:r>
              <a:rPr lang="de-DE" sz="1400" dirty="0"/>
              <a:t> </a:t>
            </a:r>
            <a:r>
              <a:rPr lang="de-DE" sz="1400" dirty="0" smtClean="0"/>
              <a:t>6.24 </a:t>
            </a:r>
            <a:r>
              <a:rPr lang="de-DE" sz="1400" dirty="0"/>
              <a:t>+  </a:t>
            </a:r>
            <a:r>
              <a:rPr lang="de-DE" sz="1400" dirty="0" smtClean="0"/>
              <a:t>0.126   </a:t>
            </a:r>
            <a:r>
              <a:rPr lang="de-DE" sz="1400" dirty="0"/>
              <a:t>+  </a:t>
            </a:r>
            <a:r>
              <a:rPr lang="de-DE" sz="1400" dirty="0" smtClean="0"/>
              <a:t>2.05 +(0.092+0,25+0,009)</a:t>
            </a:r>
            <a:endParaRPr lang="de-DE" sz="1400" dirty="0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131840" y="4473116"/>
            <a:ext cx="713657" cy="369332"/>
          </a:xfrm>
          <a:prstGeom prst="rect">
            <a:avLst/>
          </a:prstGeom>
          <a:solidFill>
            <a:srgbClr val="FFFFCC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 dirty="0" smtClean="0"/>
              <a:t>0.225</a:t>
            </a:r>
            <a:endParaRPr lang="de-DE" b="1" dirty="0"/>
          </a:p>
        </p:txBody>
      </p:sp>
      <p:sp>
        <p:nvSpPr>
          <p:cNvPr id="12" name="Textfeld 4"/>
          <p:cNvSpPr txBox="1">
            <a:spLocks noChangeArrowheads="1"/>
          </p:cNvSpPr>
          <p:nvPr/>
        </p:nvSpPr>
        <p:spPr bwMode="auto">
          <a:xfrm>
            <a:off x="683568" y="0"/>
            <a:ext cx="748883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3600" b="1" dirty="0"/>
              <a:t>Staatliche Belastung der Elektrizität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39553" y="620688"/>
            <a:ext cx="1836204" cy="338554"/>
          </a:xfrm>
          <a:prstGeom prst="rect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Arial" pitchFamily="34" charset="0"/>
                <a:cs typeface="Arial" pitchFamily="34" charset="0"/>
              </a:rPr>
              <a:t>Stand 2013.1106</a:t>
            </a:r>
            <a:endParaRPr lang="de-DE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Gruppieren 15"/>
          <p:cNvGrpSpPr/>
          <p:nvPr/>
        </p:nvGrpSpPr>
        <p:grpSpPr>
          <a:xfrm>
            <a:off x="3061419" y="2291990"/>
            <a:ext cx="863599" cy="4125342"/>
            <a:chOff x="3061419" y="2291990"/>
            <a:chExt cx="863599" cy="4125342"/>
          </a:xfrm>
        </p:grpSpPr>
        <p:sp>
          <p:nvSpPr>
            <p:cNvPr id="22536" name="Text Box 9"/>
            <p:cNvSpPr txBox="1">
              <a:spLocks noChangeArrowheads="1"/>
            </p:cNvSpPr>
            <p:nvPr/>
          </p:nvSpPr>
          <p:spPr bwMode="auto">
            <a:xfrm>
              <a:off x="3095836" y="5894112"/>
              <a:ext cx="829073" cy="523220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800" b="1" dirty="0" smtClean="0">
                  <a:solidFill>
                    <a:schemeClr val="accent2"/>
                  </a:solidFill>
                </a:rPr>
                <a:t>8.77</a:t>
              </a:r>
              <a:endParaRPr lang="de-DE" sz="2800" b="1" dirty="0">
                <a:solidFill>
                  <a:schemeClr val="accent2"/>
                </a:solidFill>
              </a:endParaRPr>
            </a:p>
          </p:txBody>
        </p:sp>
        <p:sp>
          <p:nvSpPr>
            <p:cNvPr id="22537" name="Rectangle 11"/>
            <p:cNvSpPr>
              <a:spLocks noChangeArrowheads="1"/>
            </p:cNvSpPr>
            <p:nvPr/>
          </p:nvSpPr>
          <p:spPr bwMode="auto">
            <a:xfrm>
              <a:off x="3061419" y="2291990"/>
              <a:ext cx="863599" cy="1821086"/>
            </a:xfrm>
            <a:prstGeom prst="rect">
              <a:avLst/>
            </a:prstGeom>
            <a:noFill/>
            <a:ln w="571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" name="Textfeld 3"/>
          <p:cNvSpPr txBox="1">
            <a:spLocks noChangeArrowheads="1"/>
          </p:cNvSpPr>
          <p:nvPr/>
        </p:nvSpPr>
        <p:spPr bwMode="auto">
          <a:xfrm>
            <a:off x="4572000" y="6664714"/>
            <a:ext cx="4392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de-DE" sz="1200" dirty="0"/>
              <a:t>Speicher: </a:t>
            </a:r>
            <a:r>
              <a:rPr lang="de-DE" sz="1200" dirty="0" smtClean="0"/>
              <a:t>StaatlicheBelastung-Elektrizitaet_2014.xls !SB2014:Tabelle2</a:t>
            </a:r>
            <a:endParaRPr lang="de-DE" sz="1200" dirty="0"/>
          </a:p>
        </p:txBody>
      </p:sp>
      <p:grpSp>
        <p:nvGrpSpPr>
          <p:cNvPr id="3" name="Gruppieren 7"/>
          <p:cNvGrpSpPr>
            <a:grpSpLocks/>
          </p:cNvGrpSpPr>
          <p:nvPr/>
        </p:nvGrpSpPr>
        <p:grpSpPr bwMode="auto">
          <a:xfrm>
            <a:off x="214782" y="4149080"/>
            <a:ext cx="3745161" cy="288032"/>
            <a:chOff x="251520" y="3356992"/>
            <a:chExt cx="3312368" cy="288032"/>
          </a:xfrm>
        </p:grpSpPr>
        <p:sp>
          <p:nvSpPr>
            <p:cNvPr id="5" name="Rechteck 4"/>
            <p:cNvSpPr/>
            <p:nvPr/>
          </p:nvSpPr>
          <p:spPr>
            <a:xfrm>
              <a:off x="2735961" y="3356992"/>
              <a:ext cx="827927" cy="288032"/>
            </a:xfrm>
            <a:prstGeom prst="rect">
              <a:avLst/>
            </a:prstGeom>
            <a:noFill/>
            <a:ln w="50800">
              <a:solidFill>
                <a:srgbClr val="7030A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sz="1800"/>
            </a:p>
          </p:txBody>
        </p:sp>
        <p:cxnSp>
          <p:nvCxnSpPr>
            <p:cNvPr id="7" name="Gerade Verbindung 6"/>
            <p:cNvCxnSpPr/>
            <p:nvPr/>
          </p:nvCxnSpPr>
          <p:spPr>
            <a:xfrm>
              <a:off x="251520" y="3573016"/>
              <a:ext cx="2484441" cy="0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1620" y="2456892"/>
            <a:ext cx="684076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4514" name="Text Box 12"/>
          <p:cNvSpPr txBox="1">
            <a:spLocks noChangeArrowheads="1"/>
          </p:cNvSpPr>
          <p:nvPr/>
        </p:nvSpPr>
        <p:spPr bwMode="auto">
          <a:xfrm>
            <a:off x="68263" y="4184650"/>
            <a:ext cx="11557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de-DE" sz="1400" b="1" u="sng"/>
              <a:t>Rückwälzen:</a:t>
            </a:r>
            <a:endParaRPr lang="de-DE" sz="1400"/>
          </a:p>
          <a:p>
            <a:endParaRPr lang="de-DE" sz="1400"/>
          </a:p>
          <a:p>
            <a:endParaRPr lang="de-DE" sz="1400"/>
          </a:p>
          <a:p>
            <a:endParaRPr lang="de-DE" sz="1400"/>
          </a:p>
          <a:p>
            <a:endParaRPr lang="de-DE" sz="1400"/>
          </a:p>
        </p:txBody>
      </p:sp>
      <p:sp>
        <p:nvSpPr>
          <p:cNvPr id="64515" name="Textfeld 2"/>
          <p:cNvSpPr txBox="1">
            <a:spLocks noChangeArrowheads="1"/>
          </p:cNvSpPr>
          <p:nvPr/>
        </p:nvSpPr>
        <p:spPr bwMode="auto">
          <a:xfrm>
            <a:off x="395288" y="260350"/>
            <a:ext cx="85232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bIns="0">
            <a:spAutoFit/>
          </a:bodyPr>
          <a:lstStyle/>
          <a:p>
            <a:r>
              <a:rPr lang="de-DE" sz="3200" b="1"/>
              <a:t>Struktur des Erdgaspreises für GuD  </a:t>
            </a:r>
            <a:r>
              <a:rPr lang="de-DE"/>
              <a:t>ohne MWSt.</a:t>
            </a:r>
            <a:endParaRPr lang="de-DE" sz="2800" b="1"/>
          </a:p>
        </p:txBody>
      </p:sp>
      <p:sp>
        <p:nvSpPr>
          <p:cNvPr id="64516" name="Textfeld 1"/>
          <p:cNvSpPr txBox="1">
            <a:spLocks noChangeArrowheads="1"/>
          </p:cNvSpPr>
          <p:nvPr/>
        </p:nvSpPr>
        <p:spPr bwMode="auto">
          <a:xfrm>
            <a:off x="225425" y="1439863"/>
            <a:ext cx="8693150" cy="831850"/>
          </a:xfrm>
          <a:prstGeom prst="rect">
            <a:avLst/>
          </a:prstGeom>
          <a:solidFill>
            <a:srgbClr val="FFFF99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/>
              <a:t>Rückwälzung: </a:t>
            </a:r>
            <a:r>
              <a:rPr lang="de-DE" sz="2400"/>
              <a:t>Die  </a:t>
            </a:r>
            <a:r>
              <a:rPr lang="de-DE" sz="2400" b="1">
                <a:solidFill>
                  <a:srgbClr val="0000FF"/>
                </a:solidFill>
              </a:rPr>
              <a:t>StromAbgaben</a:t>
            </a:r>
            <a:r>
              <a:rPr lang="de-DE" sz="2400"/>
              <a:t> werden auf den Erdgas-</a:t>
            </a:r>
            <a:br>
              <a:rPr lang="de-DE" sz="2400"/>
            </a:br>
            <a:r>
              <a:rPr lang="de-DE" sz="2400"/>
              <a:t>                                       einsatz in einem GuD zurückgewälzt.</a:t>
            </a:r>
          </a:p>
        </p:txBody>
      </p:sp>
      <p:sp>
        <p:nvSpPr>
          <p:cNvPr id="64517" name="Textfeld 3"/>
          <p:cNvSpPr txBox="1">
            <a:spLocks noChangeArrowheads="1"/>
          </p:cNvSpPr>
          <p:nvPr/>
        </p:nvSpPr>
        <p:spPr bwMode="auto">
          <a:xfrm>
            <a:off x="582613" y="6500813"/>
            <a:ext cx="44574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200" dirty="0"/>
              <a:t>Speicher: </a:t>
            </a:r>
            <a:r>
              <a:rPr lang="de-DE" sz="1200" dirty="0" smtClean="0"/>
              <a:t>StaatlicheBelastung-Elektrizitaet_2014.xls !EG2014; Kap2</a:t>
            </a:r>
            <a:endParaRPr lang="de-DE" sz="1200" dirty="0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31800" y="4464050"/>
            <a:ext cx="611188" cy="684213"/>
            <a:chOff x="363" y="2812"/>
            <a:chExt cx="385" cy="431"/>
          </a:xfrm>
        </p:grpSpPr>
        <p:sp>
          <p:nvSpPr>
            <p:cNvPr id="64521" name="Text Box 10"/>
            <p:cNvSpPr txBox="1">
              <a:spLocks noChangeArrowheads="1"/>
            </p:cNvSpPr>
            <p:nvPr/>
          </p:nvSpPr>
          <p:spPr bwMode="auto">
            <a:xfrm>
              <a:off x="366" y="3069"/>
              <a:ext cx="326" cy="17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de-DE" b="1" dirty="0">
                  <a:solidFill>
                    <a:schemeClr val="accent2"/>
                  </a:solidFill>
                </a:rPr>
                <a:t> </a:t>
              </a:r>
              <a:r>
                <a:rPr lang="de-DE" b="1" dirty="0" smtClean="0">
                  <a:solidFill>
                    <a:schemeClr val="accent2"/>
                  </a:solidFill>
                </a:rPr>
                <a:t>8.77 </a:t>
              </a:r>
              <a:endParaRPr lang="de-DE" b="1" dirty="0">
                <a:solidFill>
                  <a:schemeClr val="accent2"/>
                </a:solidFill>
              </a:endParaRPr>
            </a:p>
          </p:txBody>
        </p:sp>
        <p:sp>
          <p:nvSpPr>
            <p:cNvPr id="64522" name="Text Box 11"/>
            <p:cNvSpPr txBox="1">
              <a:spLocks noChangeArrowheads="1"/>
            </p:cNvSpPr>
            <p:nvPr/>
          </p:nvSpPr>
          <p:spPr bwMode="auto">
            <a:xfrm>
              <a:off x="363" y="2812"/>
              <a:ext cx="385" cy="17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b="1" dirty="0">
                  <a:solidFill>
                    <a:schemeClr val="accent2"/>
                  </a:solidFill>
                </a:rPr>
                <a:t> </a:t>
              </a:r>
              <a:r>
                <a:rPr lang="de-DE" sz="1400" b="1" dirty="0" smtClean="0">
                  <a:solidFill>
                    <a:schemeClr val="accent2"/>
                  </a:solidFill>
                </a:rPr>
                <a:t>0.225</a:t>
              </a:r>
              <a:r>
                <a:rPr lang="de-DE" b="1" dirty="0" smtClean="0">
                  <a:solidFill>
                    <a:schemeClr val="accent2"/>
                  </a:solidFill>
                </a:rPr>
                <a:t> </a:t>
              </a:r>
              <a:endParaRPr lang="de-DE" b="1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3" name="Textfeld 12"/>
          <p:cNvSpPr txBox="1"/>
          <p:nvPr/>
        </p:nvSpPr>
        <p:spPr>
          <a:xfrm>
            <a:off x="395536" y="908720"/>
            <a:ext cx="144016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Stand 2014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12780" y="4041068"/>
            <a:ext cx="1043496" cy="2160240"/>
            <a:chOff x="3833" y="2591"/>
            <a:chExt cx="680" cy="1315"/>
          </a:xfrm>
        </p:grpSpPr>
        <p:sp>
          <p:nvSpPr>
            <p:cNvPr id="64523" name="Text Box 7"/>
            <p:cNvSpPr txBox="1">
              <a:spLocks noChangeArrowheads="1"/>
            </p:cNvSpPr>
            <p:nvPr/>
          </p:nvSpPr>
          <p:spPr bwMode="auto">
            <a:xfrm>
              <a:off x="3833" y="3543"/>
              <a:ext cx="622" cy="363"/>
            </a:xfrm>
            <a:prstGeom prst="rect">
              <a:avLst/>
            </a:prstGeom>
            <a:solidFill>
              <a:srgbClr val="FFFFCC"/>
            </a:solidFill>
            <a:ln w="5715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tIns="72000" bIns="72000">
              <a:spAutoFit/>
            </a:bodyPr>
            <a:lstStyle/>
            <a:p>
              <a:r>
                <a:rPr lang="de-DE" b="1" dirty="0"/>
                <a:t> </a:t>
              </a:r>
              <a:r>
                <a:rPr lang="de-DE" sz="2800" b="1" dirty="0" smtClean="0"/>
                <a:t>5.40</a:t>
              </a:r>
              <a:r>
                <a:rPr lang="de-DE" b="1" dirty="0" smtClean="0"/>
                <a:t>  </a:t>
              </a:r>
              <a:endParaRPr lang="de-DE" b="1" dirty="0"/>
            </a:p>
          </p:txBody>
        </p:sp>
        <p:sp>
          <p:nvSpPr>
            <p:cNvPr id="64524" name="Rectangle 8"/>
            <p:cNvSpPr>
              <a:spLocks noChangeArrowheads="1"/>
            </p:cNvSpPr>
            <p:nvPr/>
          </p:nvSpPr>
          <p:spPr bwMode="auto">
            <a:xfrm>
              <a:off x="3833" y="2591"/>
              <a:ext cx="680" cy="703"/>
            </a:xfrm>
            <a:prstGeom prst="rect">
              <a:avLst/>
            </a:prstGeom>
            <a:noFill/>
            <a:ln w="5715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85827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hteck 1"/>
          <p:cNvSpPr>
            <a:spLocks noChangeArrowheads="1"/>
          </p:cNvSpPr>
          <p:nvPr/>
        </p:nvSpPr>
        <p:spPr bwMode="auto">
          <a:xfrm>
            <a:off x="387350" y="225425"/>
            <a:ext cx="83169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800" b="1" dirty="0">
                <a:solidFill>
                  <a:srgbClr val="000000"/>
                </a:solidFill>
                <a:latin typeface="Calibri" pitchFamily="34" charset="0"/>
              </a:rPr>
              <a:t>Vergleich der Einsatzpreise für Erdgas in verschiedenen Anlagen der</a:t>
            </a:r>
            <a:r>
              <a:rPr lang="de-DE" sz="2800" b="1" u="sng" dirty="0">
                <a:solidFill>
                  <a:srgbClr val="000000"/>
                </a:solidFill>
                <a:latin typeface="Calibri" pitchFamily="34" charset="0"/>
              </a:rPr>
              <a:t> Wärmeerzeugung</a:t>
            </a:r>
          </a:p>
        </p:txBody>
      </p: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142875" y="5805488"/>
            <a:ext cx="8928100" cy="830262"/>
          </a:xfrm>
          <a:prstGeom prst="rect">
            <a:avLst/>
          </a:prstGeom>
          <a:solidFill>
            <a:srgbClr val="FF99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 b="1" dirty="0">
                <a:solidFill>
                  <a:srgbClr val="000000"/>
                </a:solidFill>
                <a:latin typeface="Calibri" pitchFamily="34" charset="0"/>
              </a:rPr>
              <a:t>Kommentar:  </a:t>
            </a:r>
            <a:r>
              <a:rPr lang="de-DE" sz="2400" b="1" dirty="0">
                <a:solidFill>
                  <a:srgbClr val="C00000"/>
                </a:solidFill>
                <a:latin typeface="Calibri" pitchFamily="34" charset="0"/>
              </a:rPr>
              <a:t>Eine unglaubliche Diskriminierung</a:t>
            </a:r>
            <a:r>
              <a:rPr lang="de-DE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Calibri" pitchFamily="34" charset="0"/>
              </a:rPr>
              <a:t>des </a:t>
            </a:r>
            <a:br>
              <a:rPr lang="de-DE" sz="24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de-DE" sz="2400" dirty="0">
                <a:solidFill>
                  <a:srgbClr val="000000"/>
                </a:solidFill>
                <a:latin typeface="Calibri" pitchFamily="34" charset="0"/>
              </a:rPr>
              <a:t> Erdgaseinsatzes im GuD zur Versorgung der Wärmepumpen.</a:t>
            </a:r>
            <a:endParaRPr lang="de-DE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5540" name="Textfeld 6"/>
          <p:cNvSpPr txBox="1">
            <a:spLocks noChangeArrowheads="1"/>
          </p:cNvSpPr>
          <p:nvPr/>
        </p:nvSpPr>
        <p:spPr bwMode="auto">
          <a:xfrm>
            <a:off x="34925" y="80963"/>
            <a:ext cx="5413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200">
                <a:solidFill>
                  <a:srgbClr val="000000"/>
                </a:solidFill>
                <a:latin typeface="Calibri" pitchFamily="34" charset="0"/>
              </a:rPr>
              <a:t>2.4</a:t>
            </a:r>
          </a:p>
        </p:txBody>
      </p:sp>
      <p:sp>
        <p:nvSpPr>
          <p:cNvPr id="65541" name="Textfeld 8"/>
          <p:cNvSpPr txBox="1">
            <a:spLocks noChangeArrowheads="1"/>
          </p:cNvSpPr>
          <p:nvPr/>
        </p:nvSpPr>
        <p:spPr bwMode="auto">
          <a:xfrm>
            <a:off x="5760578" y="6695492"/>
            <a:ext cx="331192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r>
              <a:rPr lang="de-DE" sz="1000" dirty="0">
                <a:solidFill>
                  <a:srgbClr val="000000"/>
                </a:solidFill>
                <a:latin typeface="Calibri" pitchFamily="34" charset="0"/>
              </a:rPr>
              <a:t>Speicher: StaatlicheBelastung-Elektrizitaet.xls !</a:t>
            </a:r>
            <a:r>
              <a:rPr lang="de-DE" sz="1000" dirty="0" smtClean="0">
                <a:solidFill>
                  <a:srgbClr val="000000"/>
                </a:solidFill>
                <a:latin typeface="Calibri" pitchFamily="34" charset="0"/>
              </a:rPr>
              <a:t>EG2014: Kap.3</a:t>
            </a:r>
            <a:endParaRPr lang="de-DE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95536" y="1116052"/>
            <a:ext cx="1440160" cy="369332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Stand 2014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580" y="1664804"/>
            <a:ext cx="7344816" cy="382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7844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/>
          <p:cNvSpPr>
            <a:spLocks noGrp="1"/>
          </p:cNvSpPr>
          <p:nvPr>
            <p:ph type="ctrTitle"/>
          </p:nvPr>
        </p:nvSpPr>
        <p:spPr>
          <a:xfrm>
            <a:off x="576263" y="1052513"/>
            <a:ext cx="7772400" cy="4248150"/>
          </a:xfrm>
          <a:solidFill>
            <a:srgbClr val="FFCCCC"/>
          </a:solidFill>
        </p:spPr>
        <p:txBody>
          <a:bodyPr/>
          <a:lstStyle/>
          <a:p>
            <a:r>
              <a:rPr lang="de-DE" altLang="de-DE" sz="3200" smtClean="0"/>
              <a:t>Preisstruktur</a:t>
            </a:r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> Wärmepumpen-</a:t>
            </a:r>
            <a:r>
              <a:rPr lang="de-DE" altLang="de-DE" b="1" smtClean="0">
                <a:solidFill>
                  <a:srgbClr val="CC0000"/>
                </a:solidFill>
              </a:rPr>
              <a:t>Tarif</a:t>
            </a:r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b="1" smtClean="0">
                <a:solidFill>
                  <a:srgbClr val="C00000"/>
                </a:solidFill>
              </a:rPr>
              <a:t>ohne </a:t>
            </a:r>
            <a:br>
              <a:rPr lang="de-DE" altLang="de-DE" b="1" smtClean="0">
                <a:solidFill>
                  <a:srgbClr val="C00000"/>
                </a:solidFill>
              </a:rPr>
            </a:br>
            <a:r>
              <a:rPr lang="de-DE" altLang="de-DE" b="1" smtClean="0">
                <a:solidFill>
                  <a:srgbClr val="C00000"/>
                </a:solidFill>
              </a:rPr>
              <a:t>Diskriminierung </a:t>
            </a:r>
            <a:r>
              <a:rPr lang="de-DE" altLang="de-DE" smtClean="0"/>
              <a:t> </a:t>
            </a:r>
            <a:br>
              <a:rPr lang="de-DE" altLang="de-DE" smtClean="0"/>
            </a:br>
            <a:r>
              <a:rPr lang="de-DE" altLang="de-DE" sz="3200" smtClean="0"/>
              <a:t>im Vergleich zum</a:t>
            </a:r>
            <a:r>
              <a:rPr lang="de-DE" altLang="de-DE" smtClean="0"/>
              <a:t> </a:t>
            </a:r>
            <a:br>
              <a:rPr lang="de-DE" altLang="de-DE" smtClean="0"/>
            </a:br>
            <a:r>
              <a:rPr lang="de-DE" altLang="de-DE" smtClean="0"/>
              <a:t>Alt-Tarif</a:t>
            </a:r>
          </a:p>
        </p:txBody>
      </p:sp>
    </p:spTree>
    <p:extLst>
      <p:ext uri="{BB962C8B-B14F-4D97-AF65-F5344CB8AC3E}">
        <p14:creationId xmlns:p14="http://schemas.microsoft.com/office/powerpoint/2010/main" val="232783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hteck 2"/>
          <p:cNvSpPr>
            <a:spLocks noChangeArrowheads="1"/>
          </p:cNvSpPr>
          <p:nvPr/>
        </p:nvSpPr>
        <p:spPr bwMode="auto">
          <a:xfrm>
            <a:off x="242888" y="188640"/>
            <a:ext cx="54086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800" b="1" dirty="0"/>
              <a:t>Struktur des </a:t>
            </a:r>
            <a:r>
              <a:rPr lang="de-DE" altLang="de-DE" sz="2800" b="1" dirty="0">
                <a:solidFill>
                  <a:srgbClr val="C00000"/>
                </a:solidFill>
              </a:rPr>
              <a:t>vorgeschlagenen</a:t>
            </a:r>
            <a:r>
              <a:rPr lang="de-DE" altLang="de-DE" sz="2800" b="1" dirty="0"/>
              <a:t> </a:t>
            </a:r>
            <a:br>
              <a:rPr lang="de-DE" altLang="de-DE" sz="2800" b="1" dirty="0"/>
            </a:br>
            <a:r>
              <a:rPr lang="de-DE" altLang="de-DE" sz="3200" b="1" u="sng" dirty="0">
                <a:solidFill>
                  <a:srgbClr val="C00000"/>
                </a:solidFill>
              </a:rPr>
              <a:t>Wärmepum</a:t>
            </a:r>
            <a:r>
              <a:rPr lang="de-DE" altLang="de-DE" sz="3200" b="1" u="sng" dirty="0">
                <a:solidFill>
                  <a:srgbClr val="CC0000"/>
                </a:solidFill>
              </a:rPr>
              <a:t>pe</a:t>
            </a:r>
            <a:r>
              <a:rPr lang="de-DE" altLang="de-DE" sz="3200" b="1" u="sng" dirty="0">
                <a:solidFill>
                  <a:srgbClr val="C00000"/>
                </a:solidFill>
              </a:rPr>
              <a:t>ntarifes</a:t>
            </a:r>
            <a:endParaRPr lang="de-DE" altLang="de-DE" sz="3200" u="sng" dirty="0">
              <a:solidFill>
                <a:srgbClr val="C0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6303331" y="543996"/>
            <a:ext cx="1440160" cy="369332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Stand 2014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71500" y="4797152"/>
            <a:ext cx="8721600" cy="1785104"/>
            <a:chOff x="71500" y="4797152"/>
            <a:chExt cx="8721600" cy="1785104"/>
          </a:xfrm>
        </p:grpSpPr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4067175" y="4797152"/>
              <a:ext cx="4500784" cy="707886"/>
            </a:xfrm>
            <a:prstGeom prst="rect">
              <a:avLst/>
            </a:prstGeom>
            <a:solidFill>
              <a:srgbClr val="FFFFCC"/>
            </a:solidFill>
            <a:ln w="5715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DE" altLang="de-DE" sz="2400" dirty="0">
                  <a:solidFill>
                    <a:srgbClr val="CC0000"/>
                  </a:solidFill>
                </a:rPr>
                <a:t>also</a:t>
              </a:r>
              <a:r>
                <a:rPr lang="de-DE" altLang="de-DE" sz="3200" dirty="0"/>
                <a:t> </a:t>
              </a:r>
              <a:r>
                <a:rPr lang="de-DE" altLang="de-DE" sz="4000" b="1" dirty="0" smtClean="0">
                  <a:solidFill>
                    <a:srgbClr val="CC0000"/>
                  </a:solidFill>
                </a:rPr>
                <a:t>7.8</a:t>
              </a:r>
              <a:r>
                <a:rPr lang="de-DE" altLang="de-DE" sz="3200" dirty="0" smtClean="0"/>
                <a:t> </a:t>
              </a:r>
              <a:r>
                <a:rPr lang="de-DE" altLang="de-DE" sz="2400" dirty="0"/>
                <a:t>statt</a:t>
              </a:r>
              <a:r>
                <a:rPr lang="de-DE" altLang="de-DE" sz="3200" dirty="0"/>
                <a:t> </a:t>
              </a:r>
              <a:r>
                <a:rPr lang="de-DE" altLang="de-DE" sz="3200" dirty="0" smtClean="0"/>
                <a:t>16.8  </a:t>
              </a:r>
              <a:r>
                <a:rPr lang="de-DE" altLang="de-DE" sz="2400" dirty="0">
                  <a:solidFill>
                    <a:srgbClr val="CC0000"/>
                  </a:solidFill>
                </a:rPr>
                <a:t>[ct/</a:t>
              </a:r>
              <a:r>
                <a:rPr lang="de-DE" altLang="de-DE" sz="2400" dirty="0" err="1">
                  <a:solidFill>
                    <a:srgbClr val="CC0000"/>
                  </a:solidFill>
                </a:rPr>
                <a:t>kW</a:t>
              </a:r>
              <a:r>
                <a:rPr lang="de-DE" altLang="de-DE" sz="2400" baseline="-25000" dirty="0" err="1">
                  <a:solidFill>
                    <a:srgbClr val="CC0000"/>
                  </a:solidFill>
                </a:rPr>
                <a:t>el</a:t>
              </a:r>
              <a:r>
                <a:rPr lang="de-DE" altLang="de-DE" sz="2400" dirty="0">
                  <a:solidFill>
                    <a:srgbClr val="CC0000"/>
                  </a:solidFill>
                </a:rPr>
                <a:t>]</a:t>
              </a:r>
            </a:p>
          </p:txBody>
        </p:sp>
        <p:sp>
          <p:nvSpPr>
            <p:cNvPr id="2" name="Textfeld 1"/>
            <p:cNvSpPr txBox="1"/>
            <p:nvPr/>
          </p:nvSpPr>
          <p:spPr>
            <a:xfrm>
              <a:off x="71500" y="5505038"/>
              <a:ext cx="87216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Der durch Steuern bedingte Nachteil der WP beträgt also:   </a:t>
              </a:r>
              <a:r>
                <a:rPr lang="de-DE" sz="1600" dirty="0" smtClean="0"/>
                <a:t>16.8/7.8 </a:t>
              </a:r>
              <a:r>
                <a:rPr lang="de-DE" sz="1600" dirty="0" smtClean="0"/>
                <a:t>= </a:t>
              </a:r>
              <a:r>
                <a:rPr lang="de-DE" sz="1600" b="1" dirty="0" smtClean="0">
                  <a:solidFill>
                    <a:srgbClr val="C00000"/>
                  </a:solidFill>
                </a:rPr>
                <a:t>Faktor </a:t>
              </a:r>
              <a:r>
                <a:rPr lang="de-DE" sz="1600" b="1" dirty="0" smtClean="0">
                  <a:solidFill>
                    <a:srgbClr val="C00000"/>
                  </a:solidFill>
                </a:rPr>
                <a:t>2.15 </a:t>
              </a:r>
              <a:endParaRPr lang="de-DE" sz="1600" b="1" dirty="0" smtClean="0">
                <a:solidFill>
                  <a:srgbClr val="C00000"/>
                </a:solidFill>
              </a:endParaRPr>
            </a:p>
            <a:p>
              <a:r>
                <a:rPr lang="de-DE" sz="1600" dirty="0" smtClean="0"/>
                <a:t>Eine technische Kompensation</a:t>
              </a:r>
            </a:p>
            <a:p>
              <a:r>
                <a:rPr lang="de-DE" sz="1600" dirty="0" smtClean="0"/>
                <a:t> erforderte statt eines COP = ca. 4.0</a:t>
              </a:r>
            </a:p>
            <a:p>
              <a:r>
                <a:rPr lang="de-DE" sz="1600" dirty="0" smtClean="0"/>
                <a:t>                          einen COP von ca. 4 *</a:t>
              </a:r>
              <a:r>
                <a:rPr lang="de-DE" sz="1600" b="1" dirty="0" smtClean="0">
                  <a:solidFill>
                    <a:srgbClr val="C00000"/>
                  </a:solidFill>
                </a:rPr>
                <a:t>2.15</a:t>
              </a:r>
              <a:r>
                <a:rPr lang="de-DE" sz="1600" dirty="0" smtClean="0"/>
                <a:t>:</a:t>
              </a:r>
              <a:endParaRPr lang="de-DE" sz="1600" dirty="0"/>
            </a:p>
          </p:txBody>
        </p:sp>
      </p:grp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887924" y="5895189"/>
            <a:ext cx="5092741" cy="646331"/>
          </a:xfrm>
          <a:prstGeom prst="rect">
            <a:avLst/>
          </a:prstGeom>
          <a:solidFill>
            <a:srgbClr val="FFFFCC"/>
          </a:solidFill>
          <a:ln w="5715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dirty="0" smtClean="0">
                <a:solidFill>
                  <a:srgbClr val="CC0000"/>
                </a:solidFill>
              </a:rPr>
              <a:t>Kompensation erst bei </a:t>
            </a:r>
            <a:r>
              <a:rPr lang="de-DE" altLang="de-DE" sz="3600" b="1" dirty="0" smtClean="0">
                <a:solidFill>
                  <a:srgbClr val="CC0000"/>
                </a:solidFill>
              </a:rPr>
              <a:t>COP =</a:t>
            </a:r>
            <a:r>
              <a:rPr lang="de-DE" altLang="de-DE" sz="3600" b="1" dirty="0" smtClean="0"/>
              <a:t> </a:t>
            </a:r>
            <a:r>
              <a:rPr lang="de-DE" altLang="de-DE" sz="3600" b="1" dirty="0" smtClean="0">
                <a:solidFill>
                  <a:srgbClr val="CC0000"/>
                </a:solidFill>
              </a:rPr>
              <a:t>8.6</a:t>
            </a:r>
            <a:r>
              <a:rPr lang="de-DE" altLang="de-DE" sz="3600" dirty="0" smtClean="0"/>
              <a:t> </a:t>
            </a:r>
            <a:endParaRPr lang="de-DE" altLang="de-DE" sz="3600" dirty="0">
              <a:solidFill>
                <a:srgbClr val="CC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13977"/>
            <a:ext cx="8149397" cy="3547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7" name="Text Box 10"/>
          <p:cNvSpPr txBox="1">
            <a:spLocks noChangeArrowheads="1"/>
          </p:cNvSpPr>
          <p:nvPr/>
        </p:nvSpPr>
        <p:spPr bwMode="auto">
          <a:xfrm>
            <a:off x="7884368" y="3625279"/>
            <a:ext cx="620713" cy="307777"/>
          </a:xfrm>
          <a:prstGeom prst="rect">
            <a:avLst/>
          </a:prstGeom>
          <a:solidFill>
            <a:srgbClr val="FFFFCC"/>
          </a:solidFill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b="1" dirty="0">
                <a:solidFill>
                  <a:schemeClr val="accent2"/>
                </a:solidFill>
              </a:rPr>
              <a:t> </a:t>
            </a:r>
            <a:r>
              <a:rPr lang="de-DE" altLang="de-DE" sz="1800" b="1" dirty="0" smtClean="0">
                <a:solidFill>
                  <a:schemeClr val="accent2"/>
                </a:solidFill>
              </a:rPr>
              <a:t>8.77 </a:t>
            </a:r>
            <a:endParaRPr lang="de-DE" altLang="de-DE" sz="1800" b="1" dirty="0">
              <a:solidFill>
                <a:schemeClr val="accent2"/>
              </a:solidFill>
            </a:endParaRPr>
          </a:p>
        </p:txBody>
      </p:sp>
      <p:sp>
        <p:nvSpPr>
          <p:cNvPr id="44038" name="Text Box 11"/>
          <p:cNvSpPr txBox="1">
            <a:spLocks noChangeArrowheads="1"/>
          </p:cNvSpPr>
          <p:nvPr/>
        </p:nvSpPr>
        <p:spPr bwMode="auto">
          <a:xfrm>
            <a:off x="7842858" y="2473151"/>
            <a:ext cx="761590" cy="307777"/>
          </a:xfrm>
          <a:prstGeom prst="rect">
            <a:avLst/>
          </a:prstGeom>
          <a:solidFill>
            <a:srgbClr val="FFFFCC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b="1" dirty="0">
                <a:solidFill>
                  <a:schemeClr val="accent2"/>
                </a:solidFill>
              </a:rPr>
              <a:t> </a:t>
            </a:r>
            <a:r>
              <a:rPr lang="de-DE" altLang="de-DE" b="1" dirty="0" smtClean="0">
                <a:solidFill>
                  <a:schemeClr val="accent2"/>
                </a:solidFill>
              </a:rPr>
              <a:t> </a:t>
            </a:r>
            <a:r>
              <a:rPr lang="de-DE" altLang="de-DE" sz="1600" b="1" dirty="0" smtClean="0">
                <a:solidFill>
                  <a:schemeClr val="accent2"/>
                </a:solidFill>
              </a:rPr>
              <a:t>0.225 </a:t>
            </a:r>
            <a:r>
              <a:rPr lang="de-DE" altLang="de-DE" sz="1800" b="1" dirty="0" smtClean="0">
                <a:solidFill>
                  <a:schemeClr val="accent2"/>
                </a:solidFill>
              </a:rPr>
              <a:t>    </a:t>
            </a:r>
            <a:r>
              <a:rPr lang="de-DE" altLang="de-DE" b="1" dirty="0" smtClean="0">
                <a:solidFill>
                  <a:schemeClr val="accent2"/>
                </a:solidFill>
              </a:rPr>
              <a:t> </a:t>
            </a:r>
            <a:endParaRPr lang="de-DE" altLang="de-DE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36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feld 1"/>
          <p:cNvSpPr txBox="1">
            <a:spLocks noChangeArrowheads="1"/>
          </p:cNvSpPr>
          <p:nvPr/>
        </p:nvSpPr>
        <p:spPr bwMode="auto">
          <a:xfrm>
            <a:off x="125413" y="738188"/>
            <a:ext cx="8928100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400" b="1" dirty="0">
                <a:latin typeface="Calibri" pitchFamily="34" charset="0"/>
              </a:rPr>
              <a:t>Feststellung: </a:t>
            </a:r>
          </a:p>
          <a:p>
            <a:r>
              <a:rPr lang="de-DE" dirty="0">
                <a:latin typeface="Calibri" pitchFamily="34" charset="0"/>
              </a:rPr>
              <a:t>  1. Die </a:t>
            </a:r>
            <a:r>
              <a:rPr lang="de-DE" b="1" dirty="0">
                <a:solidFill>
                  <a:srgbClr val="9900CC"/>
                </a:solidFill>
                <a:latin typeface="Calibri" pitchFamily="34" charset="0"/>
              </a:rPr>
              <a:t>elektrische Wärmepumpe (WP),</a:t>
            </a:r>
            <a:r>
              <a:rPr lang="de-DE" dirty="0">
                <a:latin typeface="Calibri" pitchFamily="34" charset="0"/>
              </a:rPr>
              <a:t> gespeist aus hocheffizienten  Kraftwerken,</a:t>
            </a:r>
            <a:br>
              <a:rPr lang="de-DE" dirty="0">
                <a:latin typeface="Calibri" pitchFamily="34" charset="0"/>
              </a:rPr>
            </a:br>
            <a:r>
              <a:rPr lang="de-DE" dirty="0">
                <a:latin typeface="Calibri" pitchFamily="34" charset="0"/>
              </a:rPr>
              <a:t>                                              kann Wärme </a:t>
            </a:r>
            <a:r>
              <a:rPr lang="de-DE" b="1" dirty="0">
                <a:solidFill>
                  <a:srgbClr val="9900CC"/>
                </a:solidFill>
                <a:latin typeface="Calibri" pitchFamily="34" charset="0"/>
              </a:rPr>
              <a:t>mit Abstand am effizientesten erzeugen</a:t>
            </a:r>
            <a:r>
              <a:rPr lang="de-DE" dirty="0">
                <a:latin typeface="Calibri" pitchFamily="34" charset="0"/>
              </a:rPr>
              <a:t>.</a:t>
            </a:r>
          </a:p>
          <a:p>
            <a:endParaRPr lang="de-DE" dirty="0">
              <a:latin typeface="Calibri" pitchFamily="34" charset="0"/>
            </a:endParaRPr>
          </a:p>
          <a:p>
            <a:r>
              <a:rPr lang="de-DE" dirty="0">
                <a:latin typeface="Calibri" pitchFamily="34" charset="0"/>
              </a:rPr>
              <a:t>  2. </a:t>
            </a:r>
            <a:r>
              <a:rPr lang="de-DE" b="1" dirty="0">
                <a:latin typeface="Calibri" pitchFamily="34" charset="0"/>
              </a:rPr>
              <a:t>Bei </a:t>
            </a:r>
            <a:r>
              <a:rPr lang="de-DE" b="1" dirty="0" err="1">
                <a:latin typeface="Calibri" pitchFamily="34" charset="0"/>
              </a:rPr>
              <a:t>Rückwälzung</a:t>
            </a:r>
            <a:r>
              <a:rPr lang="de-DE" dirty="0">
                <a:latin typeface="Calibri" pitchFamily="34" charset="0"/>
              </a:rPr>
              <a:t> der Energiesteuern und </a:t>
            </a:r>
            <a:r>
              <a:rPr lang="de-DE" dirty="0" smtClean="0">
                <a:latin typeface="Calibri" pitchFamily="34" charset="0"/>
              </a:rPr>
              <a:t>–abgaben </a:t>
            </a:r>
            <a:r>
              <a:rPr lang="de-DE" b="1" dirty="0">
                <a:latin typeface="Calibri" pitchFamily="34" charset="0"/>
              </a:rPr>
              <a:t>auf das eingesetzte Erdgas </a:t>
            </a:r>
            <a:r>
              <a:rPr lang="de-DE" dirty="0">
                <a:latin typeface="Calibri" pitchFamily="34" charset="0"/>
              </a:rPr>
              <a:t/>
            </a:r>
            <a:br>
              <a:rPr lang="de-DE" dirty="0">
                <a:latin typeface="Calibri" pitchFamily="34" charset="0"/>
              </a:rPr>
            </a:br>
            <a:r>
              <a:rPr lang="de-DE" dirty="0">
                <a:latin typeface="Calibri" pitchFamily="34" charset="0"/>
              </a:rPr>
              <a:t>    zeigt sich, dass  die el. WP </a:t>
            </a:r>
            <a:r>
              <a:rPr lang="de-DE" b="1" dirty="0">
                <a:latin typeface="Calibri" pitchFamily="34" charset="0"/>
              </a:rPr>
              <a:t> </a:t>
            </a:r>
            <a:r>
              <a:rPr lang="de-DE" dirty="0">
                <a:latin typeface="Calibri" pitchFamily="34" charset="0"/>
              </a:rPr>
              <a:t>mit hohen und</a:t>
            </a:r>
            <a:r>
              <a:rPr lang="de-DE" b="1" dirty="0">
                <a:latin typeface="Calibri" pitchFamily="34" charset="0"/>
              </a:rPr>
              <a:t> </a:t>
            </a:r>
            <a:r>
              <a:rPr lang="de-DE" sz="1400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de-DE" b="1" dirty="0">
                <a:solidFill>
                  <a:srgbClr val="FF00FF"/>
                </a:solidFill>
                <a:latin typeface="Calibri" pitchFamily="34" charset="0"/>
              </a:rPr>
              <a:t>diskriminierende Steuern </a:t>
            </a:r>
            <a:r>
              <a:rPr lang="de-DE" b="1" dirty="0" smtClean="0">
                <a:solidFill>
                  <a:srgbClr val="FF00FF"/>
                </a:solidFill>
                <a:latin typeface="Calibri" pitchFamily="34" charset="0"/>
              </a:rPr>
              <a:t>und  Abgaben</a:t>
            </a:r>
            <a:br>
              <a:rPr lang="de-DE" b="1" dirty="0" smtClean="0">
                <a:solidFill>
                  <a:srgbClr val="FF00FF"/>
                </a:solidFill>
                <a:latin typeface="Calibri" pitchFamily="34" charset="0"/>
              </a:rPr>
            </a:br>
            <a:r>
              <a:rPr lang="de-DE" b="1" dirty="0" smtClean="0">
                <a:solidFill>
                  <a:srgbClr val="FF00FF"/>
                </a:solidFill>
                <a:latin typeface="Calibri" pitchFamily="34" charset="0"/>
              </a:rPr>
              <a:t>   </a:t>
            </a:r>
            <a:r>
              <a:rPr lang="de-DE" b="1" dirty="0" smtClean="0">
                <a:latin typeface="Calibri" pitchFamily="34" charset="0"/>
              </a:rPr>
              <a:t> </a:t>
            </a:r>
            <a:r>
              <a:rPr lang="de-DE" b="1" dirty="0">
                <a:latin typeface="Calibri" pitchFamily="34" charset="0"/>
              </a:rPr>
              <a:t>belastet wird. B</a:t>
            </a:r>
            <a:r>
              <a:rPr lang="de-DE" dirty="0">
                <a:latin typeface="Calibri" pitchFamily="34" charset="0"/>
              </a:rPr>
              <a:t>ei </a:t>
            </a:r>
            <a:r>
              <a:rPr lang="de-DE" b="1" dirty="0">
                <a:solidFill>
                  <a:srgbClr val="9900CC"/>
                </a:solidFill>
                <a:latin typeface="Calibri" pitchFamily="34" charset="0"/>
              </a:rPr>
              <a:t>GuD</a:t>
            </a:r>
            <a:r>
              <a:rPr lang="de-DE" dirty="0">
                <a:latin typeface="Calibri" pitchFamily="34" charset="0"/>
              </a:rPr>
              <a:t>-Kraftwerk: </a:t>
            </a:r>
            <a:r>
              <a:rPr lang="de-DE" sz="2400" b="1" dirty="0" smtClean="0">
                <a:solidFill>
                  <a:srgbClr val="9900CC"/>
                </a:solidFill>
                <a:latin typeface="Calibri" pitchFamily="34" charset="0"/>
              </a:rPr>
              <a:t>5,40</a:t>
            </a:r>
            <a:r>
              <a:rPr lang="de-DE" b="1" dirty="0" smtClean="0">
                <a:solidFill>
                  <a:srgbClr val="9900CC"/>
                </a:solidFill>
                <a:latin typeface="Calibri" pitchFamily="34" charset="0"/>
              </a:rPr>
              <a:t> </a:t>
            </a:r>
            <a:r>
              <a:rPr lang="de-DE" dirty="0">
                <a:latin typeface="Calibri" pitchFamily="34" charset="0"/>
              </a:rPr>
              <a:t>[</a:t>
            </a:r>
            <a:r>
              <a:rPr lang="de-DE" dirty="0" err="1">
                <a:latin typeface="Calibri" pitchFamily="34" charset="0"/>
              </a:rPr>
              <a:t>ct</a:t>
            </a:r>
            <a:r>
              <a:rPr lang="de-DE" dirty="0">
                <a:latin typeface="Calibri" pitchFamily="34" charset="0"/>
              </a:rPr>
              <a:t>/</a:t>
            </a:r>
            <a:r>
              <a:rPr lang="de-DE" dirty="0" err="1">
                <a:latin typeface="Calibri" pitchFamily="34" charset="0"/>
              </a:rPr>
              <a:t>kWh</a:t>
            </a:r>
            <a:r>
              <a:rPr lang="de-DE" b="1" baseline="-25000" dirty="0" err="1">
                <a:latin typeface="Calibri" pitchFamily="34" charset="0"/>
              </a:rPr>
              <a:t>th</a:t>
            </a:r>
            <a:r>
              <a:rPr lang="de-DE" dirty="0">
                <a:latin typeface="Calibri" pitchFamily="34" charset="0"/>
              </a:rPr>
              <a:t> </a:t>
            </a:r>
            <a:r>
              <a:rPr lang="de-DE" dirty="0" smtClean="0">
                <a:latin typeface="Calibri" pitchFamily="34" charset="0"/>
              </a:rPr>
              <a:t>]         (2011 waren es noch 3,82)</a:t>
            </a:r>
            <a:r>
              <a:rPr lang="de-DE" dirty="0">
                <a:latin typeface="Calibri" pitchFamily="34" charset="0"/>
              </a:rPr>
              <a:t/>
            </a:r>
            <a:br>
              <a:rPr lang="de-DE" dirty="0">
                <a:latin typeface="Calibri" pitchFamily="34" charset="0"/>
              </a:rPr>
            </a:br>
            <a:r>
              <a:rPr lang="de-DE" dirty="0">
                <a:latin typeface="Calibri" pitchFamily="34" charset="0"/>
              </a:rPr>
              <a:t>           </a:t>
            </a:r>
            <a:r>
              <a:rPr lang="de-DE" dirty="0" smtClean="0">
                <a:latin typeface="Calibri" pitchFamily="34" charset="0"/>
              </a:rPr>
              <a:t>  </a:t>
            </a:r>
            <a:r>
              <a:rPr lang="de-DE" dirty="0">
                <a:latin typeface="Calibri" pitchFamily="34" charset="0"/>
              </a:rPr>
              <a:t>zum Vergleich</a:t>
            </a:r>
            <a:r>
              <a:rPr lang="de-DE" sz="2000" dirty="0">
                <a:latin typeface="Calibri" pitchFamily="34" charset="0"/>
              </a:rPr>
              <a:t>: </a:t>
            </a:r>
            <a:r>
              <a:rPr lang="de-DE" sz="2000" dirty="0" smtClean="0">
                <a:latin typeface="Calibri" pitchFamily="34" charset="0"/>
              </a:rPr>
              <a:t>           </a:t>
            </a:r>
            <a:r>
              <a:rPr lang="de-DE" sz="2000" b="1" dirty="0">
                <a:latin typeface="Calibri" pitchFamily="34" charset="0"/>
              </a:rPr>
              <a:t>KWK:  0,00 </a:t>
            </a:r>
            <a:br>
              <a:rPr lang="de-DE" sz="2000" b="1" dirty="0">
                <a:latin typeface="Calibri" pitchFamily="34" charset="0"/>
              </a:rPr>
            </a:br>
            <a:r>
              <a:rPr lang="de-DE" b="1" dirty="0">
                <a:latin typeface="Calibri" pitchFamily="34" charset="0"/>
              </a:rPr>
              <a:t>                                       </a:t>
            </a:r>
            <a:r>
              <a:rPr lang="de-DE" b="1" dirty="0" smtClean="0">
                <a:latin typeface="Calibri" pitchFamily="34" charset="0"/>
              </a:rPr>
              <a:t>  </a:t>
            </a:r>
            <a:r>
              <a:rPr lang="de-DE" sz="2000" b="1" dirty="0">
                <a:solidFill>
                  <a:srgbClr val="006600"/>
                </a:solidFill>
                <a:latin typeface="Calibri" pitchFamily="34" charset="0"/>
              </a:rPr>
              <a:t>Heizkessel:  0,55 </a:t>
            </a:r>
            <a:r>
              <a:rPr lang="de-DE" sz="2000" dirty="0">
                <a:latin typeface="Calibri" pitchFamily="34" charset="0"/>
              </a:rPr>
              <a:t> </a:t>
            </a:r>
          </a:p>
          <a:p>
            <a:r>
              <a:rPr lang="de-DE" sz="2400" dirty="0">
                <a:latin typeface="Calibri" pitchFamily="34" charset="0"/>
              </a:rPr>
              <a:t>    </a:t>
            </a:r>
            <a:r>
              <a:rPr lang="de-DE" sz="2400" b="1" dirty="0">
                <a:solidFill>
                  <a:srgbClr val="9900CC"/>
                </a:solidFill>
                <a:latin typeface="Calibri" pitchFamily="34" charset="0"/>
              </a:rPr>
              <a:t>Dies ist administrativer Unsinn.</a:t>
            </a:r>
            <a:r>
              <a:rPr lang="de-DE" sz="2400" dirty="0">
                <a:latin typeface="Calibri" pitchFamily="34" charset="0"/>
              </a:rPr>
              <a:t>   </a:t>
            </a:r>
          </a:p>
        </p:txBody>
      </p:sp>
      <p:sp>
        <p:nvSpPr>
          <p:cNvPr id="69635" name="Textfeld 2"/>
          <p:cNvSpPr txBox="1">
            <a:spLocks noChangeArrowheads="1"/>
          </p:cNvSpPr>
          <p:nvPr/>
        </p:nvSpPr>
        <p:spPr bwMode="auto">
          <a:xfrm>
            <a:off x="250825" y="4869160"/>
            <a:ext cx="81010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 dirty="0">
                <a:solidFill>
                  <a:srgbClr val="FF00FF"/>
                </a:solidFill>
                <a:latin typeface="Calibri" pitchFamily="34" charset="0"/>
              </a:rPr>
              <a:t>4. </a:t>
            </a:r>
            <a:r>
              <a:rPr lang="de-DE" dirty="0">
                <a:solidFill>
                  <a:srgbClr val="FF00FF"/>
                </a:solidFill>
                <a:latin typeface="Calibri" pitchFamily="34" charset="0"/>
              </a:rPr>
              <a:t>Der </a:t>
            </a:r>
            <a:r>
              <a:rPr lang="de-DE" b="1" dirty="0">
                <a:latin typeface="Calibri" pitchFamily="34" charset="0"/>
              </a:rPr>
              <a:t>WP-Tarif </a:t>
            </a:r>
            <a:r>
              <a:rPr lang="de-DE" dirty="0">
                <a:latin typeface="Calibri" pitchFamily="34" charset="0"/>
              </a:rPr>
              <a:t>kann so ausgestaltet werden, dass gleichzeitig</a:t>
            </a:r>
            <a:r>
              <a:rPr lang="de-DE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de-DE" b="1" dirty="0">
                <a:latin typeface="Calibri" pitchFamily="34" charset="0"/>
              </a:rPr>
              <a:t>Anreize für</a:t>
            </a:r>
            <a:br>
              <a:rPr lang="de-DE" b="1" dirty="0">
                <a:latin typeface="Calibri" pitchFamily="34" charset="0"/>
              </a:rPr>
            </a:br>
            <a:r>
              <a:rPr lang="de-DE" b="1" dirty="0">
                <a:latin typeface="Calibri" pitchFamily="34" charset="0"/>
              </a:rPr>
              <a:t>                              </a:t>
            </a:r>
            <a:r>
              <a:rPr lang="de-DE" b="1" dirty="0">
                <a:solidFill>
                  <a:srgbClr val="0000FF"/>
                </a:solidFill>
                <a:latin typeface="Calibri" pitchFamily="34" charset="0"/>
              </a:rPr>
              <a:t>fortlaufende Verbesserungen der WP</a:t>
            </a:r>
            <a:r>
              <a:rPr lang="de-DE" b="1" dirty="0">
                <a:solidFill>
                  <a:srgbClr val="FF00FF"/>
                </a:solidFill>
                <a:latin typeface="Calibri" pitchFamily="34" charset="0"/>
              </a:rPr>
              <a:t>  </a:t>
            </a:r>
            <a:r>
              <a:rPr lang="de-DE" b="1" dirty="0">
                <a:latin typeface="Calibri" pitchFamily="34" charset="0"/>
              </a:rPr>
              <a:t> </a:t>
            </a:r>
            <a:r>
              <a:rPr lang="de-DE" dirty="0">
                <a:latin typeface="Calibri" pitchFamily="34" charset="0"/>
              </a:rPr>
              <a:t>und für</a:t>
            </a:r>
            <a:r>
              <a:rPr lang="de-DE" dirty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de-DE" b="1" dirty="0">
                <a:solidFill>
                  <a:srgbClr val="006600"/>
                </a:solidFill>
                <a:latin typeface="Calibri" pitchFamily="34" charset="0"/>
              </a:rPr>
              <a:t/>
            </a:r>
            <a:br>
              <a:rPr lang="de-DE" b="1" dirty="0">
                <a:solidFill>
                  <a:srgbClr val="006600"/>
                </a:solidFill>
                <a:latin typeface="Calibri" pitchFamily="34" charset="0"/>
              </a:rPr>
            </a:br>
            <a:r>
              <a:rPr lang="de-DE" b="1" dirty="0">
                <a:solidFill>
                  <a:srgbClr val="006600"/>
                </a:solidFill>
                <a:latin typeface="Calibri" pitchFamily="34" charset="0"/>
              </a:rPr>
              <a:t>                              Erdgaseinsatz</a:t>
            </a:r>
            <a:r>
              <a:rPr lang="de-DE" b="1" dirty="0">
                <a:solidFill>
                  <a:srgbClr val="FF00FF"/>
                </a:solidFill>
                <a:latin typeface="Calibri" pitchFamily="34" charset="0"/>
              </a:rPr>
              <a:t>                                  </a:t>
            </a:r>
            <a:r>
              <a:rPr lang="de-DE" dirty="0">
                <a:latin typeface="Calibri" pitchFamily="34" charset="0"/>
              </a:rPr>
              <a:t>gesetzt werden.</a:t>
            </a:r>
            <a:br>
              <a:rPr lang="de-DE" dirty="0">
                <a:latin typeface="Calibri" pitchFamily="34" charset="0"/>
              </a:rPr>
            </a:br>
            <a:r>
              <a:rPr lang="de-DE" sz="800" dirty="0">
                <a:latin typeface="Calibri" pitchFamily="34" charset="0"/>
              </a:rPr>
              <a:t> </a:t>
            </a:r>
          </a:p>
          <a:p>
            <a:r>
              <a:rPr lang="de-DE" b="1" dirty="0">
                <a:solidFill>
                  <a:srgbClr val="FF00FF"/>
                </a:solidFill>
                <a:latin typeface="Calibri" pitchFamily="34" charset="0"/>
              </a:rPr>
              <a:t>5</a:t>
            </a:r>
            <a:r>
              <a:rPr lang="de-DE" dirty="0">
                <a:solidFill>
                  <a:srgbClr val="FF00FF"/>
                </a:solidFill>
                <a:latin typeface="Calibri" pitchFamily="34" charset="0"/>
              </a:rPr>
              <a:t>. Der</a:t>
            </a:r>
            <a:r>
              <a:rPr lang="de-DE" dirty="0">
                <a:latin typeface="Calibri" pitchFamily="34" charset="0"/>
              </a:rPr>
              <a:t> </a:t>
            </a:r>
            <a:r>
              <a:rPr lang="de-DE" b="1" dirty="0">
                <a:latin typeface="Calibri" pitchFamily="34" charset="0"/>
              </a:rPr>
              <a:t>WP-Tarif</a:t>
            </a:r>
            <a:r>
              <a:rPr lang="de-DE" dirty="0">
                <a:latin typeface="Calibri" pitchFamily="34" charset="0"/>
              </a:rPr>
              <a:t> ist </a:t>
            </a:r>
            <a:r>
              <a:rPr lang="de-DE" b="1" dirty="0">
                <a:latin typeface="Calibri" pitchFamily="34" charset="0"/>
              </a:rPr>
              <a:t>aufkommensneutra</a:t>
            </a:r>
            <a:r>
              <a:rPr lang="de-DE" dirty="0">
                <a:latin typeface="Calibri" pitchFamily="34" charset="0"/>
              </a:rPr>
              <a:t>l.</a:t>
            </a:r>
            <a:br>
              <a:rPr lang="de-DE" dirty="0">
                <a:latin typeface="Calibri" pitchFamily="34" charset="0"/>
              </a:rPr>
            </a:br>
            <a:r>
              <a:rPr lang="de-DE" dirty="0">
                <a:latin typeface="Calibri" pitchFamily="34" charset="0"/>
              </a:rPr>
              <a:t>    </a:t>
            </a:r>
            <a:r>
              <a:rPr lang="de-DE" sz="1400" dirty="0">
                <a:latin typeface="Calibri" pitchFamily="34" charset="0"/>
              </a:rPr>
              <a:t>Allerdings ergeben sich auch keine Beiträge zu einer Entlastung der sonstigen Stromabnehmer. </a:t>
            </a:r>
          </a:p>
        </p:txBody>
      </p:sp>
      <p:sp>
        <p:nvSpPr>
          <p:cNvPr id="69636" name="Textfeld 3"/>
          <p:cNvSpPr txBox="1">
            <a:spLocks noChangeArrowheads="1"/>
          </p:cNvSpPr>
          <p:nvPr/>
        </p:nvSpPr>
        <p:spPr bwMode="auto">
          <a:xfrm>
            <a:off x="2627313" y="152400"/>
            <a:ext cx="39243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latin typeface="Calibri" pitchFamily="34" charset="0"/>
              </a:rPr>
              <a:t>Zusammenfassung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07950" y="3897052"/>
            <a:ext cx="8748713" cy="8921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2">
                <a:lumMod val="50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latin typeface="+mn-lt"/>
              </a:rPr>
              <a:t>Abhilfe: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>
                <a:latin typeface="+mn-lt"/>
              </a:rPr>
              <a:t> </a:t>
            </a:r>
            <a:r>
              <a:rPr lang="de-DE" sz="2000" b="1" dirty="0" smtClean="0">
                <a:latin typeface="+mn-lt"/>
              </a:rPr>
              <a:t>   </a:t>
            </a:r>
            <a:r>
              <a:rPr lang="de-DE" sz="2000" b="1" dirty="0">
                <a:latin typeface="+mn-lt"/>
              </a:rPr>
              <a:t>3. WP- Tarif  </a:t>
            </a:r>
            <a:r>
              <a:rPr lang="de-DE" sz="2800" b="1" dirty="0">
                <a:solidFill>
                  <a:srgbClr val="FF00FF"/>
                </a:solidFill>
                <a:latin typeface="+mn-lt"/>
              </a:rPr>
              <a:t>ohne</a:t>
            </a:r>
            <a:r>
              <a:rPr lang="de-DE" sz="2400" b="1" dirty="0">
                <a:solidFill>
                  <a:srgbClr val="FF00FF"/>
                </a:solidFill>
                <a:latin typeface="+mn-lt"/>
              </a:rPr>
              <a:t> </a:t>
            </a:r>
            <a:r>
              <a:rPr lang="de-DE" sz="2000" b="1" dirty="0">
                <a:solidFill>
                  <a:srgbClr val="FF00FF"/>
                </a:solidFill>
                <a:latin typeface="+mn-lt"/>
              </a:rPr>
              <a:t>die diskriminierenden Steuern und Abgaben.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feld 1"/>
          <p:cNvSpPr txBox="1">
            <a:spLocks noChangeArrowheads="1"/>
          </p:cNvSpPr>
          <p:nvPr/>
        </p:nvSpPr>
        <p:spPr bwMode="auto">
          <a:xfrm>
            <a:off x="503238" y="1233488"/>
            <a:ext cx="8135937" cy="1570037"/>
          </a:xfrm>
          <a:prstGeom prst="rect">
            <a:avLst/>
          </a:prstGeom>
          <a:solidFill>
            <a:srgbClr val="99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de-DE" sz="2400" b="1">
                <a:latin typeface="Calibri" pitchFamily="34" charset="0"/>
              </a:rPr>
              <a:t>Für Gebäudewärme muss die </a:t>
            </a:r>
            <a:r>
              <a:rPr lang="de-DE" sz="2400" b="1">
                <a:solidFill>
                  <a:srgbClr val="C00000"/>
                </a:solidFill>
                <a:latin typeface="Calibri" pitchFamily="34" charset="0"/>
              </a:rPr>
              <a:t>staatliche Belastung</a:t>
            </a:r>
            <a:r>
              <a:rPr lang="de-DE" sz="2400" b="1">
                <a:latin typeface="Calibri" pitchFamily="34" charset="0"/>
              </a:rPr>
              <a:t/>
            </a:r>
            <a:br>
              <a:rPr lang="de-DE" sz="2400" b="1">
                <a:latin typeface="Calibri" pitchFamily="34" charset="0"/>
              </a:rPr>
            </a:br>
            <a:r>
              <a:rPr lang="de-DE" sz="2400" b="1">
                <a:latin typeface="Calibri" pitchFamily="34" charset="0"/>
              </a:rPr>
              <a:t> des direkten oder indirekten Erdgaseinsatzes</a:t>
            </a:r>
            <a:br>
              <a:rPr lang="de-DE" sz="2400" b="1">
                <a:latin typeface="Calibri" pitchFamily="34" charset="0"/>
              </a:rPr>
            </a:br>
            <a:r>
              <a:rPr lang="de-DE" sz="2400" b="1">
                <a:latin typeface="Calibri" pitchFamily="34" charset="0"/>
              </a:rPr>
              <a:t> </a:t>
            </a:r>
            <a:r>
              <a:rPr lang="de-DE" sz="2400" b="1">
                <a:solidFill>
                  <a:srgbClr val="0000FF"/>
                </a:solidFill>
                <a:latin typeface="Calibri" pitchFamily="34" charset="0"/>
              </a:rPr>
              <a:t>für jede Technik oder Prozesskette</a:t>
            </a:r>
          </a:p>
          <a:p>
            <a:pPr marL="457200" indent="-457200" algn="ctr" eaLnBrk="0" hangingPunct="0"/>
            <a:r>
              <a:rPr lang="de-DE" sz="2400" b="1">
                <a:latin typeface="Calibri" pitchFamily="34" charset="0"/>
              </a:rPr>
              <a:t> </a:t>
            </a:r>
            <a:r>
              <a:rPr lang="de-DE" sz="2400" b="1">
                <a:solidFill>
                  <a:srgbClr val="C00000"/>
                </a:solidFill>
                <a:latin typeface="Calibri" pitchFamily="34" charset="0"/>
              </a:rPr>
              <a:t>gleich sein</a:t>
            </a:r>
            <a:r>
              <a:rPr lang="de-DE" sz="2400" b="1">
                <a:latin typeface="Calibri" pitchFamily="34" charset="0"/>
              </a:rPr>
              <a:t>.</a:t>
            </a:r>
            <a:endParaRPr lang="de-DE" sz="2400">
              <a:latin typeface="Calibri" pitchFamily="34" charset="0"/>
            </a:endParaRPr>
          </a:p>
        </p:txBody>
      </p:sp>
      <p:sp>
        <p:nvSpPr>
          <p:cNvPr id="70659" name="Textfeld 2"/>
          <p:cNvSpPr txBox="1">
            <a:spLocks noChangeArrowheads="1"/>
          </p:cNvSpPr>
          <p:nvPr/>
        </p:nvSpPr>
        <p:spPr bwMode="auto">
          <a:xfrm>
            <a:off x="287338" y="4337050"/>
            <a:ext cx="853281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600">
                <a:latin typeface="Calibri" pitchFamily="34" charset="0"/>
              </a:rPr>
              <a:t>Diese  Forderung gilt für alle </a:t>
            </a:r>
            <a:r>
              <a:rPr lang="de-DE" sz="1600" b="1">
                <a:solidFill>
                  <a:srgbClr val="7030A0"/>
                </a:solidFill>
                <a:latin typeface="Calibri" pitchFamily="34" charset="0"/>
              </a:rPr>
              <a:t>Stromanwendungen in technischer Konkurrenz   </a:t>
            </a:r>
            <a:r>
              <a:rPr lang="de-DE" sz="1600">
                <a:latin typeface="Calibri" pitchFamily="34" charset="0"/>
              </a:rPr>
              <a:t>mit einem </a:t>
            </a:r>
            <a:r>
              <a:rPr lang="de-DE" sz="1600" b="1">
                <a:solidFill>
                  <a:srgbClr val="7030A0"/>
                </a:solidFill>
                <a:latin typeface="Calibri" pitchFamily="34" charset="0"/>
              </a:rPr>
              <a:t>direkten Brennstoffeinsatz </a:t>
            </a:r>
            <a:r>
              <a:rPr lang="de-DE" sz="1600">
                <a:latin typeface="Calibri" pitchFamily="34" charset="0"/>
              </a:rPr>
              <a:t>, die nicht aus sonstigen Gründen verhindert werden sollen.</a:t>
            </a:r>
          </a:p>
          <a:p>
            <a:endParaRPr lang="de-DE" sz="1600">
              <a:latin typeface="Calibri" pitchFamily="34" charset="0"/>
            </a:endParaRPr>
          </a:p>
          <a:p>
            <a:r>
              <a:rPr lang="de-DE" sz="1600">
                <a:latin typeface="Calibri" pitchFamily="34" charset="0"/>
              </a:rPr>
              <a:t>Sie ist auch eine direkte Anwendung  des volkswirtschaftlichen  </a:t>
            </a:r>
            <a:r>
              <a:rPr lang="de-DE">
                <a:latin typeface="Calibri" pitchFamily="34" charset="0"/>
              </a:rPr>
              <a:t>"</a:t>
            </a:r>
            <a:r>
              <a:rPr lang="de-DE" b="1">
                <a:solidFill>
                  <a:srgbClr val="FF0000"/>
                </a:solidFill>
                <a:latin typeface="Calibri" pitchFamily="34" charset="0"/>
              </a:rPr>
              <a:t>Gesetzes des einen Preises"</a:t>
            </a:r>
            <a:r>
              <a:rPr lang="de-DE">
                <a:latin typeface="Calibri" pitchFamily="34" charset="0"/>
              </a:rPr>
              <a:t>.</a:t>
            </a:r>
          </a:p>
        </p:txBody>
      </p:sp>
      <p:sp>
        <p:nvSpPr>
          <p:cNvPr id="70660" name="Textfeld 3"/>
          <p:cNvSpPr txBox="1">
            <a:spLocks noChangeArrowheads="1"/>
          </p:cNvSpPr>
          <p:nvPr/>
        </p:nvSpPr>
        <p:spPr bwMode="auto">
          <a:xfrm>
            <a:off x="792163" y="225425"/>
            <a:ext cx="68405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4000" dirty="0">
                <a:latin typeface="Calibri" pitchFamily="34" charset="0"/>
              </a:rPr>
              <a:t>Quintessenz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2852936"/>
            <a:ext cx="66607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Zum Vergleich</a:t>
            </a:r>
            <a:r>
              <a:rPr lang="de-DE" dirty="0" smtClean="0"/>
              <a:t>: </a:t>
            </a:r>
          </a:p>
          <a:p>
            <a:endParaRPr lang="de-DE" dirty="0" smtClean="0"/>
          </a:p>
          <a:p>
            <a:r>
              <a:rPr lang="de-DE" dirty="0" smtClean="0"/>
              <a:t>        </a:t>
            </a:r>
            <a:r>
              <a:rPr lang="de-DE" sz="2800" b="1" dirty="0" smtClean="0"/>
              <a:t>die entsprechenden Werte von 2011</a:t>
            </a:r>
            <a:endParaRPr lang="de-DE" sz="28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57175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6480212" y="595200"/>
            <a:ext cx="14401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Stand 2011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023828" y="1556792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/>
              <a:t>Anhang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95669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83568" y="1700808"/>
            <a:ext cx="77011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Stellenwert der Wärmepumpe aus physikalischer Sicht</a:t>
            </a:r>
          </a:p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  Thermodynamisch optimales Heizen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.2  Vergleich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: KWK und  {GuD + WP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.3  </a:t>
            </a:r>
            <a:r>
              <a:rPr lang="de-DE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Diskriminierungsfreier </a:t>
            </a:r>
            <a:r>
              <a:rPr lang="de-DE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WP-Tarif</a:t>
            </a:r>
            <a:endParaRPr lang="de-DE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b="1" dirty="0" smtClean="0"/>
          </a:p>
          <a:p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2"/>
          <p:cNvSpPr txBox="1">
            <a:spLocks noChangeArrowheads="1"/>
          </p:cNvSpPr>
          <p:nvPr/>
        </p:nvSpPr>
        <p:spPr bwMode="auto">
          <a:xfrm>
            <a:off x="179512" y="908720"/>
            <a:ext cx="825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400" b="1" u="sng" dirty="0"/>
              <a:t>-2. Sondervertragskunden (</a:t>
            </a:r>
            <a:r>
              <a:rPr lang="de-DE" sz="1800" b="1" u="sng" dirty="0"/>
              <a:t>Speicherheizung, </a:t>
            </a:r>
            <a:r>
              <a:rPr lang="de-DE" sz="2400" b="1" u="sng" dirty="0">
                <a:solidFill>
                  <a:srgbClr val="FF0000"/>
                </a:solidFill>
              </a:rPr>
              <a:t>Wärmepumpe</a:t>
            </a:r>
            <a:r>
              <a:rPr lang="de-DE" sz="2400" b="1" u="sng" dirty="0"/>
              <a:t>)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1736725"/>
            <a:ext cx="878363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pieren 7"/>
          <p:cNvGrpSpPr>
            <a:grpSpLocks/>
          </p:cNvGrpSpPr>
          <p:nvPr/>
        </p:nvGrpSpPr>
        <p:grpSpPr bwMode="auto">
          <a:xfrm>
            <a:off x="250825" y="3933825"/>
            <a:ext cx="3313113" cy="358775"/>
            <a:chOff x="251520" y="3356992"/>
            <a:chExt cx="3312368" cy="360040"/>
          </a:xfrm>
        </p:grpSpPr>
        <p:sp>
          <p:nvSpPr>
            <p:cNvPr id="5" name="Rechteck 4"/>
            <p:cNvSpPr/>
            <p:nvPr/>
          </p:nvSpPr>
          <p:spPr>
            <a:xfrm>
              <a:off x="2556052" y="3356992"/>
              <a:ext cx="1007836" cy="360040"/>
            </a:xfrm>
            <a:prstGeom prst="rect">
              <a:avLst/>
            </a:prstGeom>
            <a:noFill/>
            <a:ln w="76200">
              <a:solidFill>
                <a:srgbClr val="7030A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sz="1800"/>
            </a:p>
          </p:txBody>
        </p:sp>
        <p:cxnSp>
          <p:nvCxnSpPr>
            <p:cNvPr id="7" name="Gerade Verbindung 6"/>
            <p:cNvCxnSpPr/>
            <p:nvPr/>
          </p:nvCxnSpPr>
          <p:spPr>
            <a:xfrm>
              <a:off x="251520" y="3717032"/>
              <a:ext cx="2304532" cy="0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3" name="Textfeld 7"/>
          <p:cNvSpPr txBox="1">
            <a:spLocks noChangeArrowheads="1"/>
          </p:cNvSpPr>
          <p:nvPr/>
        </p:nvSpPr>
        <p:spPr bwMode="auto">
          <a:xfrm>
            <a:off x="358775" y="6092825"/>
            <a:ext cx="6553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de-DE" sz="1400" b="1"/>
              <a:t>EEG + </a:t>
            </a:r>
            <a:r>
              <a:rPr lang="de-DE" sz="1400"/>
              <a:t>KWKG</a:t>
            </a:r>
            <a:r>
              <a:rPr lang="de-DE" sz="1400" b="1"/>
              <a:t> + StromSt</a:t>
            </a:r>
            <a:r>
              <a:rPr lang="de-DE" sz="1400"/>
              <a:t> =  </a:t>
            </a:r>
            <a:r>
              <a:rPr lang="de-DE" b="1">
                <a:solidFill>
                  <a:schemeClr val="accent2"/>
                </a:solidFill>
              </a:rPr>
              <a:t>5.61</a:t>
            </a:r>
            <a:r>
              <a:rPr lang="de-DE"/>
              <a:t>   </a:t>
            </a:r>
            <a:r>
              <a:rPr lang="de-DE" sz="1800"/>
              <a:t>  [ct/kWh] (ohne MWST.)</a:t>
            </a:r>
          </a:p>
          <a:p>
            <a:r>
              <a:rPr lang="de-DE" sz="1400"/>
              <a:t> 3.53 +  0.03    +  2.05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741613" y="4365104"/>
            <a:ext cx="706437" cy="425450"/>
          </a:xfrm>
          <a:prstGeom prst="rect">
            <a:avLst/>
          </a:prstGeom>
          <a:solidFill>
            <a:srgbClr val="FFFFCC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 dirty="0"/>
              <a:t>0.75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195513" y="2708275"/>
            <a:ext cx="1331912" cy="3789363"/>
            <a:chOff x="1383" y="1706"/>
            <a:chExt cx="839" cy="2387"/>
          </a:xfrm>
        </p:grpSpPr>
        <p:sp>
          <p:nvSpPr>
            <p:cNvPr id="22536" name="Text Box 9"/>
            <p:cNvSpPr txBox="1">
              <a:spLocks noChangeArrowheads="1"/>
            </p:cNvSpPr>
            <p:nvPr/>
          </p:nvSpPr>
          <p:spPr bwMode="auto">
            <a:xfrm>
              <a:off x="1383" y="3748"/>
              <a:ext cx="571" cy="345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800" b="1" dirty="0">
                  <a:solidFill>
                    <a:schemeClr val="accent2"/>
                  </a:solidFill>
                </a:rPr>
                <a:t>5.61</a:t>
              </a:r>
            </a:p>
          </p:txBody>
        </p:sp>
        <p:sp>
          <p:nvSpPr>
            <p:cNvPr id="22537" name="Rectangle 11"/>
            <p:cNvSpPr>
              <a:spLocks noChangeArrowheads="1"/>
            </p:cNvSpPr>
            <p:nvPr/>
          </p:nvSpPr>
          <p:spPr bwMode="auto">
            <a:xfrm>
              <a:off x="1633" y="1706"/>
              <a:ext cx="589" cy="749"/>
            </a:xfrm>
            <a:prstGeom prst="rect">
              <a:avLst/>
            </a:prstGeom>
            <a:noFill/>
            <a:ln w="571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2" name="Textfeld 4"/>
          <p:cNvSpPr txBox="1">
            <a:spLocks noChangeArrowheads="1"/>
          </p:cNvSpPr>
          <p:nvPr/>
        </p:nvSpPr>
        <p:spPr bwMode="auto">
          <a:xfrm>
            <a:off x="683568" y="0"/>
            <a:ext cx="748883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3600" b="1" dirty="0"/>
              <a:t>Staatliche Belastung der Elektrizität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39552" y="620688"/>
            <a:ext cx="14401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Stand 2011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8532813" y="296863"/>
            <a:ext cx="450850" cy="4508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3200">
              <a:solidFill>
                <a:srgbClr val="000000"/>
              </a:solidFill>
            </a:endParaRPr>
          </a:p>
        </p:txBody>
      </p:sp>
      <p:sp>
        <p:nvSpPr>
          <p:cNvPr id="15" name="Textfeld 3"/>
          <p:cNvSpPr txBox="1">
            <a:spLocks noChangeArrowheads="1"/>
          </p:cNvSpPr>
          <p:nvPr/>
        </p:nvSpPr>
        <p:spPr bwMode="auto">
          <a:xfrm>
            <a:off x="582613" y="6500813"/>
            <a:ext cx="4168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200" dirty="0"/>
              <a:t>Speicher: </a:t>
            </a:r>
            <a:r>
              <a:rPr lang="de-DE" sz="1200" dirty="0" err="1" smtClean="0"/>
              <a:t>StaatlicheBelastung-Elektrizitaet_2014.xls</a:t>
            </a:r>
            <a:r>
              <a:rPr lang="de-DE" sz="1200" dirty="0" smtClean="0"/>
              <a:t> !</a:t>
            </a:r>
            <a:r>
              <a:rPr lang="de-DE" sz="1200" dirty="0" err="1" smtClean="0"/>
              <a:t>EG2014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2"/>
          <p:cNvSpPr txBox="1">
            <a:spLocks noChangeArrowheads="1"/>
          </p:cNvSpPr>
          <p:nvPr/>
        </p:nvSpPr>
        <p:spPr bwMode="auto">
          <a:xfrm>
            <a:off x="68263" y="4184650"/>
            <a:ext cx="11557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de-DE" sz="1400" b="1" u="sng"/>
              <a:t>Rückwälzen:</a:t>
            </a:r>
            <a:endParaRPr lang="de-DE" sz="1400"/>
          </a:p>
          <a:p>
            <a:endParaRPr lang="de-DE" sz="1400"/>
          </a:p>
          <a:p>
            <a:endParaRPr lang="de-DE" sz="1400"/>
          </a:p>
          <a:p>
            <a:endParaRPr lang="de-DE" sz="1400"/>
          </a:p>
          <a:p>
            <a:endParaRPr lang="de-DE" sz="1400"/>
          </a:p>
        </p:txBody>
      </p:sp>
      <p:sp>
        <p:nvSpPr>
          <p:cNvPr id="64515" name="Textfeld 2"/>
          <p:cNvSpPr txBox="1">
            <a:spLocks noChangeArrowheads="1"/>
          </p:cNvSpPr>
          <p:nvPr/>
        </p:nvSpPr>
        <p:spPr bwMode="auto">
          <a:xfrm>
            <a:off x="395288" y="260350"/>
            <a:ext cx="85232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bIns="0">
            <a:spAutoFit/>
          </a:bodyPr>
          <a:lstStyle/>
          <a:p>
            <a:r>
              <a:rPr lang="de-DE" sz="3200" b="1"/>
              <a:t>Struktur des Erdgaspreises für GuD  </a:t>
            </a:r>
            <a:r>
              <a:rPr lang="de-DE"/>
              <a:t>ohne MWSt.</a:t>
            </a:r>
            <a:endParaRPr lang="de-DE" sz="2800" b="1"/>
          </a:p>
        </p:txBody>
      </p:sp>
      <p:sp>
        <p:nvSpPr>
          <p:cNvPr id="64516" name="Textfeld 1"/>
          <p:cNvSpPr txBox="1">
            <a:spLocks noChangeArrowheads="1"/>
          </p:cNvSpPr>
          <p:nvPr/>
        </p:nvSpPr>
        <p:spPr bwMode="auto">
          <a:xfrm>
            <a:off x="225425" y="1439863"/>
            <a:ext cx="8693150" cy="831850"/>
          </a:xfrm>
          <a:prstGeom prst="rect">
            <a:avLst/>
          </a:prstGeom>
          <a:solidFill>
            <a:srgbClr val="FFFF99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/>
              <a:t>Rückwälzung: </a:t>
            </a:r>
            <a:r>
              <a:rPr lang="de-DE" sz="2400"/>
              <a:t>Die  </a:t>
            </a:r>
            <a:r>
              <a:rPr lang="de-DE" sz="2400" b="1">
                <a:solidFill>
                  <a:srgbClr val="0000FF"/>
                </a:solidFill>
              </a:rPr>
              <a:t>StromAbgaben</a:t>
            </a:r>
            <a:r>
              <a:rPr lang="de-DE" sz="2400"/>
              <a:t> werden auf den Erdgas-</a:t>
            </a:r>
            <a:br>
              <a:rPr lang="de-DE" sz="2400"/>
            </a:br>
            <a:r>
              <a:rPr lang="de-DE" sz="2400"/>
              <a:t>                                       einsatz in einem GuD zurückgewälzt.</a:t>
            </a:r>
          </a:p>
        </p:txBody>
      </p:sp>
      <p:sp>
        <p:nvSpPr>
          <p:cNvPr id="64517" name="Textfeld 3"/>
          <p:cNvSpPr txBox="1">
            <a:spLocks noChangeArrowheads="1"/>
          </p:cNvSpPr>
          <p:nvPr/>
        </p:nvSpPr>
        <p:spPr bwMode="auto">
          <a:xfrm>
            <a:off x="582613" y="6500813"/>
            <a:ext cx="4168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200"/>
              <a:t>Speicher: StaatlicheBelastung-Elektrizitaet.xls !Erdgas</a:t>
            </a:r>
          </a:p>
        </p:txBody>
      </p:sp>
      <p:pic>
        <p:nvPicPr>
          <p:cNvPr id="645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3813" y="2600325"/>
            <a:ext cx="6823075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84888" y="4098950"/>
            <a:ext cx="1144587" cy="2138362"/>
            <a:chOff x="3833" y="2591"/>
            <a:chExt cx="721" cy="1347"/>
          </a:xfrm>
        </p:grpSpPr>
        <p:sp>
          <p:nvSpPr>
            <p:cNvPr id="64523" name="Text Box 7"/>
            <p:cNvSpPr txBox="1">
              <a:spLocks noChangeArrowheads="1"/>
            </p:cNvSpPr>
            <p:nvPr/>
          </p:nvSpPr>
          <p:spPr bwMode="auto">
            <a:xfrm>
              <a:off x="3833" y="3543"/>
              <a:ext cx="721" cy="395"/>
            </a:xfrm>
            <a:prstGeom prst="rect">
              <a:avLst/>
            </a:prstGeom>
            <a:solidFill>
              <a:srgbClr val="FFFFCC"/>
            </a:solidFill>
            <a:ln w="5715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tIns="72000" bIns="72000">
              <a:spAutoFit/>
            </a:bodyPr>
            <a:lstStyle/>
            <a:p>
              <a:r>
                <a:rPr lang="de-DE" b="1" dirty="0"/>
                <a:t> </a:t>
              </a:r>
              <a:r>
                <a:rPr lang="de-DE" sz="2800" b="1" dirty="0"/>
                <a:t>3.82</a:t>
              </a:r>
              <a:r>
                <a:rPr lang="de-DE" b="1" dirty="0"/>
                <a:t>  </a:t>
              </a:r>
            </a:p>
          </p:txBody>
        </p:sp>
        <p:sp>
          <p:nvSpPr>
            <p:cNvPr id="64524" name="Rectangle 8"/>
            <p:cNvSpPr>
              <a:spLocks noChangeArrowheads="1"/>
            </p:cNvSpPr>
            <p:nvPr/>
          </p:nvSpPr>
          <p:spPr bwMode="auto">
            <a:xfrm>
              <a:off x="3833" y="2591"/>
              <a:ext cx="680" cy="703"/>
            </a:xfrm>
            <a:prstGeom prst="rect">
              <a:avLst/>
            </a:prstGeom>
            <a:noFill/>
            <a:ln w="5715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31800" y="4464050"/>
            <a:ext cx="611188" cy="741363"/>
            <a:chOff x="363" y="2812"/>
            <a:chExt cx="385" cy="467"/>
          </a:xfrm>
        </p:grpSpPr>
        <p:sp>
          <p:nvSpPr>
            <p:cNvPr id="64521" name="Text Box 10"/>
            <p:cNvSpPr txBox="1">
              <a:spLocks noChangeArrowheads="1"/>
            </p:cNvSpPr>
            <p:nvPr/>
          </p:nvSpPr>
          <p:spPr bwMode="auto">
            <a:xfrm>
              <a:off x="366" y="3069"/>
              <a:ext cx="382" cy="21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de-DE" b="1" dirty="0">
                  <a:solidFill>
                    <a:schemeClr val="accent2"/>
                  </a:solidFill>
                </a:rPr>
                <a:t> </a:t>
              </a:r>
              <a:r>
                <a:rPr lang="de-DE" b="1" dirty="0" smtClean="0">
                  <a:solidFill>
                    <a:schemeClr val="accent2"/>
                  </a:solidFill>
                </a:rPr>
                <a:t>5.61 </a:t>
              </a:r>
              <a:endParaRPr lang="de-DE" b="1" dirty="0">
                <a:solidFill>
                  <a:schemeClr val="accent2"/>
                </a:solidFill>
              </a:endParaRPr>
            </a:p>
          </p:txBody>
        </p:sp>
        <p:sp>
          <p:nvSpPr>
            <p:cNvPr id="64522" name="Text Box 11"/>
            <p:cNvSpPr txBox="1">
              <a:spLocks noChangeArrowheads="1"/>
            </p:cNvSpPr>
            <p:nvPr/>
          </p:nvSpPr>
          <p:spPr bwMode="auto">
            <a:xfrm>
              <a:off x="363" y="2812"/>
              <a:ext cx="385" cy="21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b="1">
                  <a:solidFill>
                    <a:schemeClr val="accent2"/>
                  </a:solidFill>
                </a:rPr>
                <a:t> 0.75 </a:t>
              </a:r>
            </a:p>
          </p:txBody>
        </p:sp>
      </p:grpSp>
      <p:sp>
        <p:nvSpPr>
          <p:cNvPr id="13" name="Textfeld 12"/>
          <p:cNvSpPr txBox="1"/>
          <p:nvPr/>
        </p:nvSpPr>
        <p:spPr>
          <a:xfrm>
            <a:off x="395536" y="908720"/>
            <a:ext cx="14401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Stand 2011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57175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hteck 2"/>
          <p:cNvSpPr>
            <a:spLocks noChangeArrowheads="1"/>
          </p:cNvSpPr>
          <p:nvPr/>
        </p:nvSpPr>
        <p:spPr bwMode="auto">
          <a:xfrm>
            <a:off x="242888" y="225425"/>
            <a:ext cx="54086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800" b="1"/>
              <a:t>Struktur des </a:t>
            </a:r>
            <a:r>
              <a:rPr lang="de-DE" altLang="de-DE" sz="2800" b="1">
                <a:solidFill>
                  <a:srgbClr val="C00000"/>
                </a:solidFill>
              </a:rPr>
              <a:t>vorgeschlagenen</a:t>
            </a:r>
            <a:r>
              <a:rPr lang="de-DE" altLang="de-DE" sz="2800" b="1"/>
              <a:t> </a:t>
            </a:r>
            <a:br>
              <a:rPr lang="de-DE" altLang="de-DE" sz="2800" b="1"/>
            </a:br>
            <a:r>
              <a:rPr lang="de-DE" altLang="de-DE" sz="3200" b="1" u="sng">
                <a:solidFill>
                  <a:srgbClr val="C00000"/>
                </a:solidFill>
              </a:rPr>
              <a:t>Wärmepum</a:t>
            </a:r>
            <a:r>
              <a:rPr lang="de-DE" altLang="de-DE" sz="3200" b="1" u="sng">
                <a:solidFill>
                  <a:srgbClr val="CC0000"/>
                </a:solidFill>
              </a:rPr>
              <a:t>pe</a:t>
            </a:r>
            <a:r>
              <a:rPr lang="de-DE" altLang="de-DE" sz="3200" b="1" u="sng">
                <a:solidFill>
                  <a:srgbClr val="C00000"/>
                </a:solidFill>
              </a:rPr>
              <a:t>ntarifes</a:t>
            </a:r>
            <a:endParaRPr lang="de-DE" altLang="de-DE" sz="3200" u="sng">
              <a:solidFill>
                <a:srgbClr val="C00000"/>
              </a:solidFill>
            </a:endParaRPr>
          </a:p>
        </p:txBody>
      </p:sp>
      <p:grpSp>
        <p:nvGrpSpPr>
          <p:cNvPr id="2" name="Gruppieren 1"/>
          <p:cNvGrpSpPr>
            <a:grpSpLocks/>
          </p:cNvGrpSpPr>
          <p:nvPr/>
        </p:nvGrpSpPr>
        <p:grpSpPr bwMode="auto">
          <a:xfrm>
            <a:off x="150378" y="1160748"/>
            <a:ext cx="8274050" cy="3459163"/>
            <a:chOff x="258763" y="1311275"/>
            <a:chExt cx="8274050" cy="3459163"/>
          </a:xfrm>
        </p:grpSpPr>
        <p:pic>
          <p:nvPicPr>
            <p:cNvPr id="44039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763" y="1989138"/>
              <a:ext cx="7092950" cy="277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" name="Gruppieren 4"/>
            <p:cNvGrpSpPr>
              <a:grpSpLocks/>
            </p:cNvGrpSpPr>
            <p:nvPr/>
          </p:nvGrpSpPr>
          <p:grpSpPr bwMode="auto">
            <a:xfrm>
              <a:off x="4637088" y="1311275"/>
              <a:ext cx="3895725" cy="3459163"/>
              <a:chOff x="4637218" y="1311732"/>
              <a:chExt cx="3895222" cy="3458879"/>
            </a:xfrm>
          </p:grpSpPr>
          <p:pic>
            <p:nvPicPr>
              <p:cNvPr id="44041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38653" y="1988840"/>
                <a:ext cx="1128569" cy="27817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042" name="Textfeld 3"/>
              <p:cNvSpPr txBox="1">
                <a:spLocks noChangeArrowheads="1"/>
              </p:cNvSpPr>
              <p:nvPr/>
            </p:nvSpPr>
            <p:spPr bwMode="auto">
              <a:xfrm>
                <a:off x="4637218" y="1311732"/>
                <a:ext cx="3895222" cy="6714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de-DE" altLang="de-DE" sz="1800"/>
                  <a:t>zum Vergleich: der diskriminierende</a:t>
                </a:r>
                <a:br>
                  <a:rPr lang="de-DE" altLang="de-DE" sz="1800"/>
                </a:br>
                <a:r>
                  <a:rPr lang="de-DE" altLang="de-DE" sz="1800"/>
                  <a:t>                                          </a:t>
                </a:r>
                <a:r>
                  <a:rPr lang="de-DE" altLang="de-DE" b="1"/>
                  <a:t>Alt-Tarif</a:t>
                </a:r>
                <a:r>
                  <a:rPr lang="de-DE" altLang="de-DE" sz="1800" b="1"/>
                  <a:t> </a:t>
                </a:r>
              </a:p>
            </p:txBody>
          </p:sp>
        </p:grpSp>
      </p:grp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4067175" y="5192713"/>
            <a:ext cx="4521200" cy="758825"/>
          </a:xfrm>
          <a:prstGeom prst="rect">
            <a:avLst/>
          </a:prstGeom>
          <a:solidFill>
            <a:srgbClr val="FFFFCC"/>
          </a:solidFill>
          <a:ln w="5715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400">
                <a:solidFill>
                  <a:srgbClr val="CC0000"/>
                </a:solidFill>
              </a:rPr>
              <a:t>also</a:t>
            </a:r>
            <a:r>
              <a:rPr lang="de-DE" altLang="de-DE" sz="3200"/>
              <a:t> </a:t>
            </a:r>
            <a:r>
              <a:rPr lang="de-DE" altLang="de-DE" sz="4000" b="1">
                <a:solidFill>
                  <a:srgbClr val="CC0000"/>
                </a:solidFill>
              </a:rPr>
              <a:t>8.0</a:t>
            </a:r>
            <a:r>
              <a:rPr lang="de-DE" altLang="de-DE" sz="3200"/>
              <a:t> </a:t>
            </a:r>
            <a:r>
              <a:rPr lang="de-DE" altLang="de-DE" sz="2400"/>
              <a:t>statt</a:t>
            </a:r>
            <a:r>
              <a:rPr lang="de-DE" altLang="de-DE" sz="3200"/>
              <a:t> 14.4  </a:t>
            </a:r>
            <a:r>
              <a:rPr lang="de-DE" altLang="de-DE" sz="2400">
                <a:solidFill>
                  <a:srgbClr val="CC0000"/>
                </a:solidFill>
              </a:rPr>
              <a:t>[ct/kW</a:t>
            </a:r>
            <a:r>
              <a:rPr lang="de-DE" altLang="de-DE" sz="2400" baseline="-25000">
                <a:solidFill>
                  <a:srgbClr val="CC0000"/>
                </a:solidFill>
              </a:rPr>
              <a:t>el</a:t>
            </a:r>
            <a:r>
              <a:rPr lang="de-DE" altLang="de-DE" sz="2400">
                <a:solidFill>
                  <a:srgbClr val="CC0000"/>
                </a:solidFill>
              </a:rPr>
              <a:t>]</a:t>
            </a:r>
          </a:p>
        </p:txBody>
      </p:sp>
      <p:sp>
        <p:nvSpPr>
          <p:cNvPr id="44037" name="Text Box 10"/>
          <p:cNvSpPr txBox="1">
            <a:spLocks noChangeArrowheads="1"/>
          </p:cNvSpPr>
          <p:nvPr/>
        </p:nvSpPr>
        <p:spPr bwMode="auto">
          <a:xfrm>
            <a:off x="7480300" y="3860800"/>
            <a:ext cx="620713" cy="333375"/>
          </a:xfrm>
          <a:prstGeom prst="rect">
            <a:avLst/>
          </a:prstGeom>
          <a:solidFill>
            <a:srgbClr val="FFFFCC"/>
          </a:solidFill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b="1">
                <a:solidFill>
                  <a:schemeClr val="accent2"/>
                </a:solidFill>
              </a:rPr>
              <a:t> </a:t>
            </a:r>
            <a:r>
              <a:rPr lang="de-DE" altLang="de-DE" sz="1800" b="1">
                <a:solidFill>
                  <a:schemeClr val="accent2"/>
                </a:solidFill>
              </a:rPr>
              <a:t>5.61 </a:t>
            </a:r>
          </a:p>
        </p:txBody>
      </p:sp>
      <p:sp>
        <p:nvSpPr>
          <p:cNvPr id="44038" name="Text Box 11"/>
          <p:cNvSpPr txBox="1">
            <a:spLocks noChangeArrowheads="1"/>
          </p:cNvSpPr>
          <p:nvPr/>
        </p:nvSpPr>
        <p:spPr bwMode="auto">
          <a:xfrm>
            <a:off x="7634288" y="2708275"/>
            <a:ext cx="646112" cy="3333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b="1">
                <a:solidFill>
                  <a:schemeClr val="accent2"/>
                </a:solidFill>
              </a:rPr>
              <a:t> 0.75 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57175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feld 11"/>
          <p:cNvSpPr txBox="1"/>
          <p:nvPr/>
        </p:nvSpPr>
        <p:spPr>
          <a:xfrm>
            <a:off x="6041708" y="304284"/>
            <a:ext cx="14401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Stand 2011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0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hteck 1"/>
          <p:cNvSpPr>
            <a:spLocks noChangeArrowheads="1"/>
          </p:cNvSpPr>
          <p:nvPr/>
        </p:nvSpPr>
        <p:spPr bwMode="auto">
          <a:xfrm>
            <a:off x="387350" y="225425"/>
            <a:ext cx="83169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800" b="1" dirty="0">
                <a:solidFill>
                  <a:srgbClr val="000000"/>
                </a:solidFill>
                <a:latin typeface="Calibri" pitchFamily="34" charset="0"/>
              </a:rPr>
              <a:t>Vergleich der Einsatzpreise für Erdgas in verschiedenen Anlagen der</a:t>
            </a:r>
            <a:r>
              <a:rPr lang="de-DE" sz="2800" b="1" u="sng" dirty="0">
                <a:solidFill>
                  <a:srgbClr val="000000"/>
                </a:solidFill>
                <a:latin typeface="Calibri" pitchFamily="34" charset="0"/>
              </a:rPr>
              <a:t> Wärmeerzeugung</a:t>
            </a:r>
          </a:p>
        </p:txBody>
      </p: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142875" y="5805488"/>
            <a:ext cx="8928100" cy="830262"/>
          </a:xfrm>
          <a:prstGeom prst="rect">
            <a:avLst/>
          </a:prstGeom>
          <a:solidFill>
            <a:srgbClr val="FF99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 b="1">
                <a:solidFill>
                  <a:srgbClr val="000000"/>
                </a:solidFill>
                <a:latin typeface="Calibri" pitchFamily="34" charset="0"/>
              </a:rPr>
              <a:t>Kommentar:  </a:t>
            </a:r>
            <a:r>
              <a:rPr lang="de-DE" sz="2400" b="1">
                <a:solidFill>
                  <a:srgbClr val="FF0000"/>
                </a:solidFill>
                <a:latin typeface="Calibri" pitchFamily="34" charset="0"/>
              </a:rPr>
              <a:t>Eine unglaubliche Diskriminierung</a:t>
            </a:r>
            <a:r>
              <a:rPr lang="de-DE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Calibri" pitchFamily="34" charset="0"/>
              </a:rPr>
              <a:t>des </a:t>
            </a:r>
            <a:br>
              <a:rPr lang="de-DE" sz="2400">
                <a:solidFill>
                  <a:srgbClr val="000000"/>
                </a:solidFill>
                <a:latin typeface="Calibri" pitchFamily="34" charset="0"/>
              </a:rPr>
            </a:br>
            <a:r>
              <a:rPr lang="de-DE" sz="2400">
                <a:solidFill>
                  <a:srgbClr val="000000"/>
                </a:solidFill>
                <a:latin typeface="Calibri" pitchFamily="34" charset="0"/>
              </a:rPr>
              <a:t> Erdgaseinsatzes im GuD zur Versorgung der Wärmepumpen.</a:t>
            </a:r>
            <a:endParaRPr lang="de-DE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5540" name="Textfeld 6"/>
          <p:cNvSpPr txBox="1">
            <a:spLocks noChangeArrowheads="1"/>
          </p:cNvSpPr>
          <p:nvPr/>
        </p:nvSpPr>
        <p:spPr bwMode="auto">
          <a:xfrm>
            <a:off x="34925" y="80963"/>
            <a:ext cx="5413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200">
                <a:solidFill>
                  <a:srgbClr val="000000"/>
                </a:solidFill>
                <a:latin typeface="Calibri" pitchFamily="34" charset="0"/>
              </a:rPr>
              <a:t>2.4</a:t>
            </a:r>
          </a:p>
        </p:txBody>
      </p:sp>
      <p:sp>
        <p:nvSpPr>
          <p:cNvPr id="65541" name="Textfeld 8"/>
          <p:cNvSpPr txBox="1">
            <a:spLocks noChangeArrowheads="1"/>
          </p:cNvSpPr>
          <p:nvPr/>
        </p:nvSpPr>
        <p:spPr bwMode="auto">
          <a:xfrm>
            <a:off x="107950" y="6664325"/>
            <a:ext cx="416877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>
            <a:spAutoFit/>
          </a:bodyPr>
          <a:lstStyle/>
          <a:p>
            <a:r>
              <a:rPr lang="de-DE" sz="1200">
                <a:solidFill>
                  <a:srgbClr val="000000"/>
                </a:solidFill>
                <a:latin typeface="Calibri" pitchFamily="34" charset="0"/>
              </a:rPr>
              <a:t>Speicher: StaatlicheBelastung-Elektrizitaet.xls !Erdgas</a:t>
            </a:r>
          </a:p>
        </p:txBody>
      </p:sp>
      <p:pic>
        <p:nvPicPr>
          <p:cNvPr id="6554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0438" y="1520825"/>
            <a:ext cx="7319962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425" y="73978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395536" y="1336159"/>
            <a:ext cx="14401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Stand 2011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907704" y="2783931"/>
            <a:ext cx="53420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 smtClean="0">
                <a:solidFill>
                  <a:srgbClr val="000000"/>
                </a:solidFill>
              </a:rPr>
              <a:t>1. Thermodynamisch </a:t>
            </a:r>
            <a:r>
              <a:rPr lang="de-DE" sz="2400" b="1" dirty="0">
                <a:solidFill>
                  <a:srgbClr val="000000"/>
                </a:solidFill>
              </a:rPr>
              <a:t>optimiertes Heizen</a:t>
            </a:r>
            <a:endParaRPr lang="de-D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56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2613" y="719138"/>
            <a:ext cx="4787900" cy="616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Text Box 6"/>
          <p:cNvSpPr txBox="1">
            <a:spLocks noChangeArrowheads="1"/>
          </p:cNvSpPr>
          <p:nvPr/>
        </p:nvSpPr>
        <p:spPr bwMode="auto">
          <a:xfrm>
            <a:off x="5759450" y="2673350"/>
            <a:ext cx="2952750" cy="14271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lIns="90000" tIns="180000" rIns="90000" bIns="180000">
            <a:spAutoFit/>
          </a:bodyPr>
          <a:lstStyle/>
          <a:p>
            <a:r>
              <a:rPr lang="de-DE" sz="1400" b="1" u="sng">
                <a:solidFill>
                  <a:srgbClr val="000000"/>
                </a:solidFill>
              </a:rPr>
              <a:t>Zum Original:</a:t>
            </a:r>
            <a:r>
              <a:rPr lang="de-DE" sz="1400" b="1">
                <a:solidFill>
                  <a:srgbClr val="000000"/>
                </a:solidFill>
              </a:rPr>
              <a:t> </a:t>
            </a:r>
          </a:p>
          <a:p>
            <a:r>
              <a:rPr lang="de-DE" sz="800">
                <a:solidFill>
                  <a:srgbClr val="000000"/>
                </a:solidFill>
              </a:rPr>
              <a:t> </a:t>
            </a:r>
          </a:p>
          <a:p>
            <a:r>
              <a:rPr lang="de-DE" sz="1600" b="1">
                <a:solidFill>
                  <a:srgbClr val="000000"/>
                </a:solidFill>
                <a:hlinkClick r:id="rId3"/>
              </a:rPr>
              <a:t>http://www.dpg-physik.de/veroeffentlichung/broschueren/studien.html</a:t>
            </a:r>
            <a:r>
              <a:rPr lang="de-DE" sz="1600" b="1">
                <a:solidFill>
                  <a:srgbClr val="000000"/>
                </a:solidFill>
              </a:rPr>
              <a:t> </a:t>
            </a:r>
            <a:endParaRPr lang="de-DE" sz="1600">
              <a:solidFill>
                <a:srgbClr val="000000"/>
              </a:solidFill>
            </a:endParaRPr>
          </a:p>
        </p:txBody>
      </p:sp>
      <p:sp>
        <p:nvSpPr>
          <p:cNvPr id="79876" name="Text Box 7"/>
          <p:cNvSpPr txBox="1">
            <a:spLocks noChangeArrowheads="1"/>
          </p:cNvSpPr>
          <p:nvPr/>
        </p:nvSpPr>
        <p:spPr bwMode="auto">
          <a:xfrm>
            <a:off x="71438" y="836613"/>
            <a:ext cx="5292725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de-DE" sz="1600" b="1">
                <a:solidFill>
                  <a:srgbClr val="FF3300"/>
                </a:solidFill>
              </a:rPr>
              <a:t>                              Exzerpt:</a:t>
            </a:r>
          </a:p>
          <a:p>
            <a:r>
              <a:rPr lang="de-DE" sz="1000" b="1">
                <a:solidFill>
                  <a:srgbClr val="FF3300"/>
                </a:solidFill>
              </a:rPr>
              <a:t> </a:t>
            </a:r>
          </a:p>
          <a:p>
            <a:r>
              <a:rPr lang="de-DE" sz="1400" b="1">
                <a:solidFill>
                  <a:srgbClr val="333399"/>
                </a:solidFill>
              </a:rPr>
              <a:t>Teil I:</a:t>
            </a:r>
            <a:r>
              <a:rPr lang="de-DE" sz="1400" b="1">
                <a:solidFill>
                  <a:srgbClr val="000000"/>
                </a:solidFill>
              </a:rPr>
              <a:t> </a:t>
            </a:r>
            <a:r>
              <a:rPr lang="de-DE" sz="1600" b="1">
                <a:solidFill>
                  <a:srgbClr val="333399"/>
                </a:solidFill>
              </a:rPr>
              <a:t>Nutzung von elektrischer Energie</a:t>
            </a:r>
          </a:p>
          <a:p>
            <a:r>
              <a:rPr lang="de-DE" sz="1400" b="1">
                <a:solidFill>
                  <a:srgbClr val="000000"/>
                </a:solidFill>
              </a:rPr>
              <a:t>     .........</a:t>
            </a:r>
          </a:p>
          <a:p>
            <a:r>
              <a:rPr lang="de-DE" sz="1400" b="1">
                <a:solidFill>
                  <a:srgbClr val="000000"/>
                </a:solidFill>
              </a:rPr>
              <a:t>  2. Thermodynamisch optimiertes Heizen   (p. 27 ff)</a:t>
            </a:r>
          </a:p>
          <a:p>
            <a:r>
              <a:rPr lang="de-DE" sz="1400">
                <a:solidFill>
                  <a:srgbClr val="000000"/>
                </a:solidFill>
              </a:rPr>
              <a:t>   </a:t>
            </a:r>
            <a:r>
              <a:rPr lang="de-DE" sz="1200">
                <a:solidFill>
                  <a:srgbClr val="000000"/>
                </a:solidFill>
              </a:rPr>
              <a:t>2.1 Die zum Heizen benötigte Exergie </a:t>
            </a:r>
          </a:p>
          <a:p>
            <a:r>
              <a:rPr lang="de-DE" sz="1200">
                <a:solidFill>
                  <a:srgbClr val="000000"/>
                </a:solidFill>
              </a:rPr>
              <a:t>   2.2 Quellen für Heizenergie und ihr Exergiegehalt </a:t>
            </a:r>
          </a:p>
          <a:p>
            <a:r>
              <a:rPr lang="de-DE" sz="1200">
                <a:solidFill>
                  <a:srgbClr val="000000"/>
                </a:solidFill>
              </a:rPr>
              <a:t>   2.3 Optimierung von Gebäudeisolierung und Wärmebereitstellung </a:t>
            </a:r>
          </a:p>
          <a:p>
            <a:r>
              <a:rPr lang="de-DE" sz="1200">
                <a:solidFill>
                  <a:srgbClr val="000000"/>
                </a:solidFill>
              </a:rPr>
              <a:t>   2.4 Zusammenfassung und Ausblick</a:t>
            </a:r>
            <a:r>
              <a:rPr lang="de-DE" sz="1400">
                <a:solidFill>
                  <a:srgbClr val="000000"/>
                </a:solidFill>
              </a:rPr>
              <a:t> </a:t>
            </a:r>
          </a:p>
          <a:p>
            <a:r>
              <a:rPr lang="de-DE" sz="1400" b="1">
                <a:solidFill>
                  <a:srgbClr val="000000"/>
                </a:solidFill>
              </a:rPr>
              <a:t>......</a:t>
            </a:r>
          </a:p>
          <a:p>
            <a:r>
              <a:rPr lang="de-DE" sz="1400" b="1">
                <a:solidFill>
                  <a:srgbClr val="333399"/>
                </a:solidFill>
              </a:rPr>
              <a:t>Teil II: </a:t>
            </a:r>
            <a:r>
              <a:rPr lang="de-DE" sz="1600" b="1">
                <a:solidFill>
                  <a:srgbClr val="333399"/>
                </a:solidFill>
              </a:rPr>
              <a:t>Bereitstellung von elektrischer Energie</a:t>
            </a:r>
          </a:p>
          <a:p>
            <a:r>
              <a:rPr lang="de-DE" sz="1400" b="1">
                <a:solidFill>
                  <a:srgbClr val="000000"/>
                </a:solidFill>
              </a:rPr>
              <a:t>     .........</a:t>
            </a:r>
          </a:p>
          <a:p>
            <a:r>
              <a:rPr lang="de-DE" sz="1400" b="1">
                <a:solidFill>
                  <a:srgbClr val="000000"/>
                </a:solidFill>
              </a:rPr>
              <a:t>   3. KWK und Systemvergleich    (p. 74 ff)</a:t>
            </a:r>
          </a:p>
          <a:p>
            <a:r>
              <a:rPr lang="de-DE" sz="1400">
                <a:solidFill>
                  <a:srgbClr val="000000"/>
                </a:solidFill>
              </a:rPr>
              <a:t>    </a:t>
            </a:r>
            <a:r>
              <a:rPr lang="de-DE" sz="1200">
                <a:solidFill>
                  <a:srgbClr val="000000"/>
                </a:solidFill>
              </a:rPr>
              <a:t>3.1 Die Besonderheiten der Kraft-Wärme-Kopplung (KWK)</a:t>
            </a:r>
          </a:p>
          <a:p>
            <a:r>
              <a:rPr lang="de-DE" sz="1200">
                <a:solidFill>
                  <a:srgbClr val="000000"/>
                </a:solidFill>
              </a:rPr>
              <a:t>    3.2 Vergleich: Erdgas KWK und getrennte Strom- und Wärmeerzeugung </a:t>
            </a:r>
          </a:p>
          <a:p>
            <a:r>
              <a:rPr lang="de-DE" sz="1200">
                <a:solidFill>
                  <a:srgbClr val="000000"/>
                </a:solidFill>
              </a:rPr>
              <a:t>    3.3 Die KWK in der Energiepolitik und der öffentlichen Diskussion </a:t>
            </a:r>
          </a:p>
          <a:p>
            <a:r>
              <a:rPr lang="de-DE" sz="1200">
                <a:solidFill>
                  <a:srgbClr val="000000"/>
                </a:solidFill>
              </a:rPr>
              <a:t>    3.4 Skizze zur Optimierung des Erdgaseinsatzes für Gebäudewärme </a:t>
            </a:r>
          </a:p>
          <a:p>
            <a:r>
              <a:rPr lang="de-DE" sz="1200">
                <a:solidFill>
                  <a:srgbClr val="000000"/>
                </a:solidFill>
              </a:rPr>
              <a:t>    3.5 Zusammenfassung und Ausblick</a:t>
            </a:r>
          </a:p>
          <a:p>
            <a:r>
              <a:rPr lang="de-DE" sz="1400">
                <a:solidFill>
                  <a:srgbClr val="000000"/>
                </a:solidFill>
              </a:rPr>
              <a:t>........</a:t>
            </a:r>
          </a:p>
        </p:txBody>
      </p:sp>
      <p:sp>
        <p:nvSpPr>
          <p:cNvPr id="79877" name="Text Box 8"/>
          <p:cNvSpPr txBox="1">
            <a:spLocks noChangeArrowheads="1"/>
          </p:cNvSpPr>
          <p:nvPr/>
        </p:nvSpPr>
        <p:spPr bwMode="auto">
          <a:xfrm>
            <a:off x="76200" y="5157788"/>
            <a:ext cx="3661387" cy="16619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000000"/>
                </a:solidFill>
              </a:rPr>
              <a:t>Zur Themenseite: </a:t>
            </a:r>
          </a:p>
          <a:p>
            <a:r>
              <a:rPr lang="de-DE" sz="1600" b="1" dirty="0">
                <a:solidFill>
                  <a:srgbClr val="000000"/>
                </a:solidFill>
                <a:hlinkClick r:id="rId4"/>
              </a:rPr>
              <a:t>Thermodynamisch Optimiertes Heizen</a:t>
            </a:r>
            <a:r>
              <a:rPr lang="de-DE" sz="1600" dirty="0">
                <a:solidFill>
                  <a:srgbClr val="000000"/>
                </a:solidFill>
              </a:rPr>
              <a:t> </a:t>
            </a:r>
          </a:p>
          <a:p>
            <a:r>
              <a:rPr lang="de-DE" sz="1200" dirty="0">
                <a:solidFill>
                  <a:srgbClr val="000000"/>
                </a:solidFill>
                <a:hlinkClick r:id="rId4"/>
              </a:rPr>
              <a:t>http://www.uni-saarland.de/fak7/fze/ThOptHeizen.htm</a:t>
            </a:r>
            <a:endParaRPr lang="de-DE" sz="1200" dirty="0">
              <a:solidFill>
                <a:srgbClr val="000000"/>
              </a:solidFill>
            </a:endParaRPr>
          </a:p>
          <a:p>
            <a:endParaRPr lang="de-DE" sz="1200" dirty="0">
              <a:solidFill>
                <a:srgbClr val="000000"/>
              </a:solidFill>
            </a:endParaRPr>
          </a:p>
          <a:p>
            <a:r>
              <a:rPr lang="de-DE" sz="1200" dirty="0">
                <a:solidFill>
                  <a:srgbClr val="000000"/>
                </a:solidFill>
              </a:rPr>
              <a:t>Dr. Gerhard  </a:t>
            </a:r>
            <a:r>
              <a:rPr lang="de-DE" sz="1200" b="1" dirty="0">
                <a:solidFill>
                  <a:srgbClr val="000000"/>
                </a:solidFill>
              </a:rPr>
              <a:t>LUTHER</a:t>
            </a:r>
            <a:r>
              <a:rPr lang="de-DE" sz="1200" dirty="0">
                <a:solidFill>
                  <a:srgbClr val="000000"/>
                </a:solidFill>
              </a:rPr>
              <a:t>,</a:t>
            </a:r>
          </a:p>
          <a:p>
            <a:r>
              <a:rPr lang="de-DE" sz="1200" dirty="0">
                <a:solidFill>
                  <a:srgbClr val="000000"/>
                </a:solidFill>
              </a:rPr>
              <a:t>Uni des Saarlandes, </a:t>
            </a:r>
            <a:r>
              <a:rPr lang="de-DE" sz="1200" dirty="0" smtClean="0">
                <a:solidFill>
                  <a:srgbClr val="000000"/>
                </a:solidFill>
              </a:rPr>
              <a:t>Experimentalphysik</a:t>
            </a:r>
            <a:r>
              <a:rPr lang="de-DE" sz="1200" dirty="0">
                <a:solidFill>
                  <a:srgbClr val="000000"/>
                </a:solidFill>
              </a:rPr>
              <a:t>, Bau E26</a:t>
            </a:r>
          </a:p>
          <a:p>
            <a:r>
              <a:rPr lang="de-DE" sz="1200" dirty="0" smtClean="0">
                <a:solidFill>
                  <a:srgbClr val="000000"/>
                </a:solidFill>
              </a:rPr>
              <a:t>661231 </a:t>
            </a:r>
            <a:r>
              <a:rPr lang="de-DE" sz="1200" dirty="0">
                <a:solidFill>
                  <a:srgbClr val="000000"/>
                </a:solidFill>
              </a:rPr>
              <a:t>Saarbrücken</a:t>
            </a:r>
          </a:p>
          <a:p>
            <a:r>
              <a:rPr lang="de-DE" sz="1200" dirty="0">
                <a:solidFill>
                  <a:srgbClr val="000000"/>
                </a:solidFill>
                <a:hlinkClick r:id="rId5"/>
              </a:rPr>
              <a:t>luther.gerhard@ingenieur.de</a:t>
            </a:r>
            <a:r>
              <a:rPr lang="de-DE" sz="1200" dirty="0">
                <a:solidFill>
                  <a:srgbClr val="000000"/>
                </a:solidFill>
              </a:rPr>
              <a:t>     Tel.: 0681-302-2737</a:t>
            </a:r>
          </a:p>
        </p:txBody>
      </p:sp>
      <p:sp>
        <p:nvSpPr>
          <p:cNvPr id="79878" name="Text Box 9"/>
          <p:cNvSpPr txBox="1">
            <a:spLocks noChangeArrowheads="1"/>
          </p:cNvSpPr>
          <p:nvPr/>
        </p:nvSpPr>
        <p:spPr bwMode="auto">
          <a:xfrm>
            <a:off x="1295400" y="80963"/>
            <a:ext cx="6480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800" b="1">
                <a:solidFill>
                  <a:srgbClr val="000000"/>
                </a:solidFill>
              </a:rPr>
              <a:t>Die Elektrizitätsstudie der DPG, 2010</a:t>
            </a:r>
            <a:r>
              <a:rPr lang="de-DE" sz="2400" b="1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791580" y="872716"/>
            <a:ext cx="66529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3200" b="1" dirty="0" smtClean="0">
                <a:solidFill>
                  <a:srgbClr val="000000"/>
                </a:solidFill>
              </a:rPr>
              <a:t>Thermodynamisch </a:t>
            </a:r>
            <a:r>
              <a:rPr lang="de-DE" sz="3200" b="1" dirty="0">
                <a:solidFill>
                  <a:srgbClr val="000000"/>
                </a:solidFill>
              </a:rPr>
              <a:t>optimiertes Heizen</a:t>
            </a:r>
            <a:endParaRPr lang="de-DE" sz="3200" dirty="0">
              <a:solidFill>
                <a:srgbClr val="000000"/>
              </a:solidFill>
            </a:endParaRP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42875" y="115888"/>
            <a:ext cx="147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de-DE" sz="1400" b="1">
                <a:solidFill>
                  <a:srgbClr val="000000"/>
                </a:solidFill>
              </a:rPr>
              <a:t>1.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215900" y="1736812"/>
            <a:ext cx="8928100" cy="228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de-DE" sz="2400" dirty="0">
                <a:solidFill>
                  <a:srgbClr val="000000"/>
                </a:solidFill>
              </a:rPr>
              <a:t>Minimaler</a:t>
            </a:r>
            <a:r>
              <a:rPr lang="de-DE" sz="2800" dirty="0">
                <a:solidFill>
                  <a:srgbClr val="FF3300"/>
                </a:solidFill>
              </a:rPr>
              <a:t> </a:t>
            </a:r>
            <a:r>
              <a:rPr lang="de-DE" sz="2800" b="1" dirty="0">
                <a:solidFill>
                  <a:srgbClr val="FF3300"/>
                </a:solidFill>
              </a:rPr>
              <a:t>Exergie- Einsatz</a:t>
            </a:r>
            <a:r>
              <a:rPr lang="de-DE" sz="2400" dirty="0">
                <a:solidFill>
                  <a:srgbClr val="FF3300"/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   zur Abdeckung des noch  </a:t>
            </a:r>
          </a:p>
          <a:p>
            <a:pPr>
              <a:lnSpc>
                <a:spcPct val="105000"/>
              </a:lnSpc>
            </a:pPr>
            <a:r>
              <a:rPr lang="de-DE" sz="2400" dirty="0">
                <a:solidFill>
                  <a:srgbClr val="000000"/>
                </a:solidFill>
              </a:rPr>
              <a:t>                                        übrig bleibenden Heizwärmebedarfes,</a:t>
            </a:r>
            <a:br>
              <a:rPr lang="de-DE" sz="2400" dirty="0">
                <a:solidFill>
                  <a:srgbClr val="000000"/>
                </a:solidFill>
              </a:rPr>
            </a:br>
            <a:r>
              <a:rPr lang="de-DE" sz="2000" dirty="0">
                <a:solidFill>
                  <a:srgbClr val="000000"/>
                </a:solidFill>
              </a:rPr>
              <a:t> </a:t>
            </a:r>
            <a:endParaRPr lang="de-DE" sz="800" b="1" dirty="0">
              <a:solidFill>
                <a:srgbClr val="333399"/>
              </a:solidFill>
            </a:endParaRPr>
          </a:p>
          <a:p>
            <a:pPr>
              <a:lnSpc>
                <a:spcPct val="105000"/>
              </a:lnSpc>
              <a:buFontTx/>
              <a:buChar char="•"/>
            </a:pPr>
            <a:r>
              <a:rPr lang="de-DE" sz="2400" b="1" dirty="0">
                <a:solidFill>
                  <a:srgbClr val="333399"/>
                </a:solidFill>
              </a:rPr>
              <a:t>  </a:t>
            </a:r>
            <a:r>
              <a:rPr lang="de-DE" sz="2000" b="1" dirty="0">
                <a:solidFill>
                  <a:srgbClr val="333399"/>
                </a:solidFill>
              </a:rPr>
              <a:t>nach thermischer Sanierung</a:t>
            </a:r>
            <a:r>
              <a:rPr lang="de-DE" sz="2000" dirty="0">
                <a:solidFill>
                  <a:srgbClr val="000000"/>
                </a:solidFill>
              </a:rPr>
              <a:t>, </a:t>
            </a:r>
            <a:r>
              <a:rPr lang="de-DE" sz="2000" b="1" dirty="0">
                <a:solidFill>
                  <a:srgbClr val="FF3399"/>
                </a:solidFill>
              </a:rPr>
              <a:t>Wärmerückgewinnung</a:t>
            </a:r>
            <a:r>
              <a:rPr lang="de-DE" sz="2000" dirty="0">
                <a:solidFill>
                  <a:srgbClr val="000000"/>
                </a:solidFill>
              </a:rPr>
              <a:t>,  </a:t>
            </a:r>
            <a:r>
              <a:rPr lang="de-DE" sz="2000" dirty="0">
                <a:solidFill>
                  <a:srgbClr val="009900"/>
                </a:solidFill>
              </a:rPr>
              <a:t>Einsatz von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b="1" dirty="0">
                <a:solidFill>
                  <a:srgbClr val="009900"/>
                </a:solidFill>
              </a:rPr>
              <a:t>RE</a:t>
            </a:r>
            <a:r>
              <a:rPr lang="de-DE" sz="2000" dirty="0">
                <a:solidFill>
                  <a:srgbClr val="000000"/>
                </a:solidFill>
              </a:rPr>
              <a:t>       </a:t>
            </a:r>
            <a:br>
              <a:rPr lang="de-DE" sz="2000" dirty="0">
                <a:solidFill>
                  <a:srgbClr val="000000"/>
                </a:solidFill>
              </a:rPr>
            </a:br>
            <a:r>
              <a:rPr lang="de-DE" sz="2000" dirty="0">
                <a:solidFill>
                  <a:srgbClr val="000000"/>
                </a:solidFill>
              </a:rPr>
              <a:t>     und im </a:t>
            </a:r>
          </a:p>
          <a:p>
            <a:pPr>
              <a:lnSpc>
                <a:spcPct val="105000"/>
              </a:lnSpc>
              <a:buFontTx/>
              <a:buChar char="•"/>
            </a:pPr>
            <a:r>
              <a:rPr lang="de-DE" sz="2000" dirty="0">
                <a:solidFill>
                  <a:srgbClr val="000000"/>
                </a:solidFill>
              </a:rPr>
              <a:t>  </a:t>
            </a:r>
            <a:r>
              <a:rPr lang="de-DE" sz="2000" b="1" dirty="0">
                <a:solidFill>
                  <a:srgbClr val="990099"/>
                </a:solidFill>
              </a:rPr>
              <a:t>Gesamt</a:t>
            </a:r>
            <a:r>
              <a:rPr lang="de-DE" sz="2000" dirty="0">
                <a:solidFill>
                  <a:srgbClr val="000000"/>
                </a:solidFill>
              </a:rPr>
              <a:t>rahmen der  </a:t>
            </a:r>
            <a:r>
              <a:rPr lang="de-DE" sz="2000" b="1" dirty="0">
                <a:solidFill>
                  <a:srgbClr val="990099"/>
                </a:solidFill>
              </a:rPr>
              <a:t>Strom- und Wärme- Erzeugung</a:t>
            </a:r>
          </a:p>
        </p:txBody>
      </p:sp>
      <p:sp>
        <p:nvSpPr>
          <p:cNvPr id="7" name="Rechteck 6"/>
          <p:cNvSpPr/>
          <p:nvPr/>
        </p:nvSpPr>
        <p:spPr>
          <a:xfrm>
            <a:off x="503548" y="4761148"/>
            <a:ext cx="712879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 smtClean="0">
                <a:solidFill>
                  <a:srgbClr val="000000"/>
                </a:solidFill>
              </a:rPr>
              <a:t>Die drei Ansätze zum thermodynamischen Heizen:</a:t>
            </a:r>
          </a:p>
          <a:p>
            <a:pPr marL="536575"/>
            <a:r>
              <a:rPr lang="de-DE" b="1" dirty="0" smtClean="0">
                <a:solidFill>
                  <a:srgbClr val="000000"/>
                </a:solidFill>
              </a:rPr>
              <a:t>1.  Strom Wärme Kopplung</a:t>
            </a:r>
            <a:r>
              <a:rPr lang="de-DE" dirty="0" smtClean="0">
                <a:solidFill>
                  <a:srgbClr val="000000"/>
                </a:solidFill>
              </a:rPr>
              <a:t> beim Brennstoff-Einsatz: </a:t>
            </a:r>
            <a:r>
              <a:rPr lang="de-DE" b="1" dirty="0" smtClean="0">
                <a:solidFill>
                  <a:srgbClr val="996600"/>
                </a:solidFill>
              </a:rPr>
              <a:t>KWK</a:t>
            </a:r>
            <a:r>
              <a:rPr lang="de-DE" b="1" dirty="0" smtClean="0">
                <a:solidFill>
                  <a:srgbClr val="000000"/>
                </a:solidFill>
              </a:rPr>
              <a:t> </a:t>
            </a:r>
          </a:p>
          <a:p>
            <a:pPr marL="536575"/>
            <a:r>
              <a:rPr lang="de-DE" b="1" dirty="0" smtClean="0">
                <a:solidFill>
                  <a:srgbClr val="000000"/>
                </a:solidFill>
              </a:rPr>
              <a:t>2.  Strom Wärme Kopplung</a:t>
            </a:r>
            <a:r>
              <a:rPr lang="de-DE" dirty="0" smtClean="0">
                <a:solidFill>
                  <a:srgbClr val="000000"/>
                </a:solidFill>
              </a:rPr>
              <a:t> beim      Stromeinsatz    : </a:t>
            </a:r>
            <a:r>
              <a:rPr lang="de-DE" b="1" dirty="0" smtClean="0">
                <a:solidFill>
                  <a:srgbClr val="FF0000"/>
                </a:solidFill>
              </a:rPr>
              <a:t>Wärmepumpe</a:t>
            </a:r>
          </a:p>
          <a:p>
            <a:pPr marL="536575"/>
            <a:r>
              <a:rPr lang="de-DE" b="1" dirty="0" smtClean="0"/>
              <a:t>3.</a:t>
            </a:r>
            <a:r>
              <a:rPr lang="de-DE" b="1" dirty="0" smtClean="0">
                <a:solidFill>
                  <a:srgbClr val="000000"/>
                </a:solidFill>
              </a:rPr>
              <a:t>  </a:t>
            </a:r>
            <a:r>
              <a:rPr lang="de-DE" dirty="0" smtClean="0">
                <a:solidFill>
                  <a:srgbClr val="000000"/>
                </a:solidFill>
              </a:rPr>
              <a:t>Das </a:t>
            </a:r>
            <a:r>
              <a:rPr lang="de-DE" b="1" dirty="0" smtClean="0">
                <a:solidFill>
                  <a:srgbClr val="000000"/>
                </a:solidFill>
              </a:rPr>
              <a:t>Auskommen mit kleinen Temperaturdifferenzen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el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179562"/>
          </a:xfrm>
        </p:spPr>
        <p:txBody>
          <a:bodyPr/>
          <a:lstStyle/>
          <a:p>
            <a:r>
              <a:rPr lang="de-DE" sz="3600" dirty="0" smtClean="0"/>
              <a:t>Vergleich: KWK und  {GuD + WP}</a:t>
            </a:r>
          </a:p>
        </p:txBody>
      </p:sp>
      <p:sp>
        <p:nvSpPr>
          <p:cNvPr id="58371" name="Textfeld 4"/>
          <p:cNvSpPr txBox="1">
            <a:spLocks noChangeArrowheads="1"/>
          </p:cNvSpPr>
          <p:nvPr/>
        </p:nvSpPr>
        <p:spPr bwMode="auto">
          <a:xfrm>
            <a:off x="4067175" y="4149725"/>
            <a:ext cx="381793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KWK  = KraftWärme -Kopplung</a:t>
            </a:r>
          </a:p>
          <a:p>
            <a:r>
              <a:rPr lang="de-DE"/>
              <a:t> GuD  = Gas-und Dampf -Kraftwerk</a:t>
            </a:r>
          </a:p>
          <a:p>
            <a:r>
              <a:rPr lang="de-DE"/>
              <a:t>  WP = elektrische Wärmepumpe</a:t>
            </a:r>
          </a:p>
        </p:txBody>
      </p:sp>
      <p:sp>
        <p:nvSpPr>
          <p:cNvPr id="58372" name="Textfeld 3"/>
          <p:cNvSpPr txBox="1">
            <a:spLocks noChangeArrowheads="1"/>
          </p:cNvSpPr>
          <p:nvPr/>
        </p:nvSpPr>
        <p:spPr bwMode="auto">
          <a:xfrm flipH="1">
            <a:off x="250825" y="85725"/>
            <a:ext cx="21748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de-DE" sz="1600" b="1" dirty="0"/>
              <a:t> </a:t>
            </a:r>
            <a:r>
              <a:rPr lang="de-DE" sz="1600" b="1" dirty="0" smtClean="0"/>
              <a:t>2 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734956" y="188913"/>
            <a:ext cx="7385163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3200" b="1" dirty="0">
                <a:solidFill>
                  <a:srgbClr val="000000"/>
                </a:solidFill>
              </a:rPr>
              <a:t>Die EU schreibt </a:t>
            </a:r>
            <a:r>
              <a:rPr lang="de-DE" sz="3200" b="1" dirty="0" smtClean="0">
                <a:solidFill>
                  <a:srgbClr val="000000"/>
                </a:solidFill>
              </a:rPr>
              <a:t>vor</a:t>
            </a:r>
            <a:r>
              <a:rPr lang="de-DE" sz="3200" b="1" dirty="0">
                <a:solidFill>
                  <a:srgbClr val="000000"/>
                </a:solidFill>
              </a:rPr>
              <a:t>,</a:t>
            </a:r>
          </a:p>
          <a:p>
            <a:pPr algn="ctr"/>
            <a:r>
              <a:rPr lang="de-DE" sz="2400" b="1" dirty="0">
                <a:solidFill>
                  <a:srgbClr val="000000"/>
                </a:solidFill>
              </a:rPr>
              <a:t>dass bei Förderung der KWK in den Mitgliedsländern,</a:t>
            </a:r>
          </a:p>
          <a:p>
            <a:pPr algn="ctr"/>
            <a:r>
              <a:rPr lang="de-DE" sz="2000" b="1" dirty="0">
                <a:solidFill>
                  <a:srgbClr val="000000"/>
                </a:solidFill>
              </a:rPr>
              <a:t>zum Vergleich mit der getrennter Erzeugung von Strom und Wärme</a:t>
            </a:r>
            <a:r>
              <a:rPr lang="de-DE" sz="2400" b="1" dirty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de-DE" b="1" dirty="0">
                <a:solidFill>
                  <a:srgbClr val="000000"/>
                </a:solidFill>
              </a:rPr>
              <a:t>betrachtet wird:</a:t>
            </a:r>
          </a:p>
          <a:p>
            <a:pPr algn="ctr"/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98438" y="3176588"/>
            <a:ext cx="88741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de-DE" sz="2400">
                <a:solidFill>
                  <a:srgbClr val="000000"/>
                </a:solidFill>
              </a:rPr>
              <a:t>2. </a:t>
            </a:r>
            <a:r>
              <a:rPr lang="de-DE" sz="2400" u="sng">
                <a:solidFill>
                  <a:srgbClr val="000000"/>
                </a:solidFill>
              </a:rPr>
              <a:t>Gleiche </a:t>
            </a:r>
            <a:r>
              <a:rPr lang="de-DE" sz="2400" b="1" u="sng">
                <a:solidFill>
                  <a:srgbClr val="0066FF"/>
                </a:solidFill>
              </a:rPr>
              <a:t>Primärenergie</a:t>
            </a:r>
            <a:r>
              <a:rPr lang="de-DE" sz="2400">
                <a:solidFill>
                  <a:srgbClr val="000000"/>
                </a:solidFill>
              </a:rPr>
              <a:t>träger</a:t>
            </a:r>
            <a:r>
              <a:rPr lang="de-DE" sz="800">
                <a:solidFill>
                  <a:srgbClr val="000000"/>
                </a:solidFill>
              </a:rPr>
              <a:t>   </a:t>
            </a:r>
          </a:p>
          <a:p>
            <a:r>
              <a:rPr lang="de-DE" sz="2400">
                <a:solidFill>
                  <a:srgbClr val="000000"/>
                </a:solidFill>
              </a:rPr>
              <a:t>      </a:t>
            </a:r>
            <a:r>
              <a:rPr lang="de-DE">
                <a:solidFill>
                  <a:srgbClr val="000000"/>
                </a:solidFill>
              </a:rPr>
              <a:t>also z.B. Erdgaseinsatz nicht nur bei KWK sondern auch bei getrennter Erzeugung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85725" y="2060575"/>
            <a:ext cx="901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de-DE" sz="2400">
                <a:solidFill>
                  <a:srgbClr val="000000"/>
                </a:solidFill>
              </a:rPr>
              <a:t>1. </a:t>
            </a:r>
            <a:r>
              <a:rPr lang="de-DE" sz="2400" b="1" u="sng">
                <a:solidFill>
                  <a:srgbClr val="CC0066"/>
                </a:solidFill>
              </a:rPr>
              <a:t>Eine detaillierte Gleicheit der Wärme- und Stromproduktion</a:t>
            </a:r>
            <a:r>
              <a:rPr lang="de-DE" sz="2400">
                <a:solidFill>
                  <a:srgbClr val="000000"/>
                </a:solidFill>
              </a:rPr>
              <a:t> </a:t>
            </a:r>
            <a:r>
              <a:rPr lang="de-DE">
                <a:solidFill>
                  <a:srgbClr val="000000"/>
                </a:solidFill>
              </a:rPr>
              <a:t/>
            </a:r>
            <a:br>
              <a:rPr lang="de-DE">
                <a:solidFill>
                  <a:srgbClr val="000000"/>
                </a:solidFill>
              </a:rPr>
            </a:br>
            <a:r>
              <a:rPr lang="de-DE" sz="800">
                <a:solidFill>
                  <a:srgbClr val="000000"/>
                </a:solidFill>
              </a:rPr>
              <a:t>  </a:t>
            </a:r>
          </a:p>
          <a:p>
            <a:r>
              <a:rPr lang="de-DE">
                <a:solidFill>
                  <a:srgbClr val="000000"/>
                </a:solidFill>
              </a:rPr>
              <a:t>             also gleiche Strom- und gleiche Wärmeproduktion auch in getrennter Erzeugung.</a:t>
            </a:r>
            <a:endParaRPr lang="de-DE" sz="1400">
              <a:solidFill>
                <a:srgbClr val="000000"/>
              </a:solidFill>
            </a:endParaRP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193675" y="4473575"/>
            <a:ext cx="6711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000000"/>
                </a:solidFill>
              </a:rPr>
              <a:t>3. </a:t>
            </a:r>
            <a:r>
              <a:rPr lang="de-DE" sz="2400" b="1" u="sng">
                <a:solidFill>
                  <a:srgbClr val="FF66FF"/>
                </a:solidFill>
              </a:rPr>
              <a:t>Moderne</a:t>
            </a:r>
            <a:r>
              <a:rPr lang="de-DE" sz="2400">
                <a:solidFill>
                  <a:srgbClr val="000000"/>
                </a:solidFill>
              </a:rPr>
              <a:t> Anlagen der getrennten Erzeugung</a:t>
            </a:r>
            <a:r>
              <a:rPr lang="de-DE" sz="800">
                <a:solidFill>
                  <a:srgbClr val="000000"/>
                </a:solidFill>
              </a:rPr>
              <a:t>   </a:t>
            </a:r>
          </a:p>
          <a:p>
            <a:r>
              <a:rPr lang="de-DE" sz="2400">
                <a:solidFill>
                  <a:srgbClr val="000000"/>
                </a:solidFill>
              </a:rPr>
              <a:t>                  </a:t>
            </a:r>
            <a:r>
              <a:rPr lang="de-DE">
                <a:solidFill>
                  <a:srgbClr val="000000"/>
                </a:solidFill>
              </a:rPr>
              <a:t>also z.B.:  GUD und Brennwertkessel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71438" y="80963"/>
            <a:ext cx="2460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de-DE" sz="1400">
                <a:solidFill>
                  <a:srgbClr val="000000"/>
                </a:solidFill>
              </a:rPr>
              <a:t>2.3</a:t>
            </a:r>
          </a:p>
        </p:txBody>
      </p:sp>
      <p:sp>
        <p:nvSpPr>
          <p:cNvPr id="86023" name="Oval 8"/>
          <p:cNvSpPr>
            <a:spLocks noChangeArrowheads="1"/>
          </p:cNvSpPr>
          <p:nvPr/>
        </p:nvSpPr>
        <p:spPr bwMode="auto">
          <a:xfrm>
            <a:off x="8532813" y="296863"/>
            <a:ext cx="450850" cy="4508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feld 39"/>
          <p:cNvSpPr txBox="1">
            <a:spLocks noChangeArrowheads="1"/>
          </p:cNvSpPr>
          <p:nvPr/>
        </p:nvSpPr>
        <p:spPr bwMode="auto">
          <a:xfrm>
            <a:off x="5472113" y="2673350"/>
            <a:ext cx="3384550" cy="768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r>
              <a:rPr lang="de-DE" sz="1600" b="1" u="sng">
                <a:cs typeface="Arial" charset="0"/>
              </a:rPr>
              <a:t>Mehrertrag GuD +WP:</a:t>
            </a:r>
          </a:p>
          <a:p>
            <a:r>
              <a:rPr lang="de-DE" sz="2800" b="1">
                <a:solidFill>
                  <a:srgbClr val="0000FF"/>
                </a:solidFill>
                <a:cs typeface="Arial" charset="0"/>
              </a:rPr>
              <a:t>30%-Punkte Wärme</a:t>
            </a:r>
          </a:p>
        </p:txBody>
      </p:sp>
      <p:grpSp>
        <p:nvGrpSpPr>
          <p:cNvPr id="2" name="Gruppieren 51"/>
          <p:cNvGrpSpPr>
            <a:grpSpLocks/>
          </p:cNvGrpSpPr>
          <p:nvPr/>
        </p:nvGrpSpPr>
        <p:grpSpPr bwMode="auto">
          <a:xfrm>
            <a:off x="431800" y="1412875"/>
            <a:ext cx="7524750" cy="5184775"/>
            <a:chOff x="431620" y="1052736"/>
            <a:chExt cx="7524756" cy="5184576"/>
          </a:xfrm>
        </p:grpSpPr>
        <p:sp>
          <p:nvSpPr>
            <p:cNvPr id="7" name="Pfeil nach unten 6"/>
            <p:cNvSpPr/>
            <p:nvPr/>
          </p:nvSpPr>
          <p:spPr>
            <a:xfrm>
              <a:off x="2123896" y="4868940"/>
              <a:ext cx="576263" cy="720697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5" name="Rechteck 4"/>
            <p:cNvSpPr/>
            <p:nvPr/>
          </p:nvSpPr>
          <p:spPr>
            <a:xfrm>
              <a:off x="3852686" y="4113319"/>
              <a:ext cx="1439863" cy="755621"/>
            </a:xfrm>
            <a:prstGeom prst="rect">
              <a:avLst/>
            </a:prstGeom>
            <a:solidFill>
              <a:srgbClr val="00FF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b="1" dirty="0" err="1">
                  <a:solidFill>
                    <a:srgbClr val="C00000"/>
                  </a:solidFill>
                  <a:cs typeface="Arial" pitchFamily="34" charset="0"/>
                </a:rPr>
                <a:t>GuD</a:t>
              </a:r>
              <a:r>
                <a:rPr lang="de-DE" b="1" dirty="0">
                  <a:solidFill>
                    <a:srgbClr val="C00000"/>
                  </a:solidFill>
                  <a:cs typeface="Arial" pitchFamily="34" charset="0"/>
                </a:rPr>
                <a:t/>
              </a:r>
              <a:br>
                <a:rPr lang="de-DE" b="1" dirty="0">
                  <a:solidFill>
                    <a:srgbClr val="C00000"/>
                  </a:solidFill>
                  <a:cs typeface="Arial" pitchFamily="34" charset="0"/>
                </a:rPr>
              </a:br>
              <a:r>
                <a:rPr lang="el-GR" b="1" dirty="0">
                  <a:solidFill>
                    <a:srgbClr val="C00000"/>
                  </a:solidFill>
                  <a:cs typeface="Arial" pitchFamily="34" charset="0"/>
                </a:rPr>
                <a:t>η</a:t>
              </a:r>
              <a:r>
                <a:rPr lang="de-DE" b="1" baseline="-25000" dirty="0" err="1">
                  <a:solidFill>
                    <a:srgbClr val="C00000"/>
                  </a:solidFill>
                  <a:cs typeface="Arial" pitchFamily="34" charset="0"/>
                </a:rPr>
                <a:t>el</a:t>
              </a:r>
              <a:r>
                <a:rPr lang="de-DE" b="1" dirty="0">
                  <a:solidFill>
                    <a:srgbClr val="C00000"/>
                  </a:solidFill>
                  <a:cs typeface="Arial" pitchFamily="34" charset="0"/>
                </a:rPr>
                <a:t> =60%</a:t>
              </a:r>
            </a:p>
          </p:txBody>
        </p:sp>
        <p:sp>
          <p:nvSpPr>
            <p:cNvPr id="8" name="Pfeil nach unten 7"/>
            <p:cNvSpPr/>
            <p:nvPr/>
          </p:nvSpPr>
          <p:spPr>
            <a:xfrm>
              <a:off x="4284486" y="4868940"/>
              <a:ext cx="576262" cy="720697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9" name="Pfeil nach unten 8"/>
            <p:cNvSpPr/>
            <p:nvPr/>
          </p:nvSpPr>
          <p:spPr>
            <a:xfrm flipV="1">
              <a:off x="4436886" y="3681535"/>
              <a:ext cx="287337" cy="431783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2" name="Pfeil nach unten 11"/>
            <p:cNvSpPr/>
            <p:nvPr/>
          </p:nvSpPr>
          <p:spPr>
            <a:xfrm flipV="1">
              <a:off x="2052459" y="1052736"/>
              <a:ext cx="719138" cy="2736745"/>
            </a:xfrm>
            <a:prstGeom prst="downArrow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dirty="0">
                <a:solidFill>
                  <a:schemeClr val="tx2"/>
                </a:solidFill>
              </a:endParaRPr>
            </a:p>
          </p:txBody>
        </p:sp>
        <p:sp>
          <p:nvSpPr>
            <p:cNvPr id="18" name="Rechteck 17"/>
            <p:cNvSpPr/>
            <p:nvPr/>
          </p:nvSpPr>
          <p:spPr>
            <a:xfrm>
              <a:off x="3852686" y="3041798"/>
              <a:ext cx="1439863" cy="639737"/>
            </a:xfrm>
            <a:prstGeom prst="rect">
              <a:avLst/>
            </a:prstGeom>
            <a:solidFill>
              <a:srgbClr val="00FFFF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1400" b="1" dirty="0">
                  <a:solidFill>
                    <a:srgbClr val="0000FF"/>
                  </a:solidFill>
                  <a:cs typeface="Arial" pitchFamily="34" charset="0"/>
                </a:rPr>
                <a:t>Wärmepumpe</a:t>
              </a:r>
            </a:p>
            <a:p>
              <a:pPr algn="ctr">
                <a:defRPr/>
              </a:pPr>
              <a:r>
                <a:rPr lang="de-DE" sz="1400" b="1" dirty="0">
                  <a:solidFill>
                    <a:srgbClr val="0000FF"/>
                  </a:solidFill>
                  <a:cs typeface="Arial" pitchFamily="34" charset="0"/>
                </a:rPr>
                <a:t>JAZ=4</a:t>
              </a:r>
            </a:p>
          </p:txBody>
        </p:sp>
        <p:grpSp>
          <p:nvGrpSpPr>
            <p:cNvPr id="3" name="Gruppieren 32"/>
            <p:cNvGrpSpPr>
              <a:grpSpLocks/>
            </p:cNvGrpSpPr>
            <p:nvPr/>
          </p:nvGrpSpPr>
          <p:grpSpPr bwMode="auto">
            <a:xfrm>
              <a:off x="4103948" y="1052736"/>
              <a:ext cx="3852428" cy="1980220"/>
              <a:chOff x="4103948" y="1664804"/>
              <a:chExt cx="3852428" cy="1980220"/>
            </a:xfrm>
          </p:grpSpPr>
          <p:sp>
            <p:nvSpPr>
              <p:cNvPr id="17" name="Pfeil nach unten 16"/>
              <p:cNvSpPr/>
              <p:nvPr/>
            </p:nvSpPr>
            <p:spPr>
              <a:xfrm flipV="1">
                <a:off x="4103511" y="1664804"/>
                <a:ext cx="720726" cy="971513"/>
              </a:xfrm>
              <a:prstGeom prst="downArrow">
                <a:avLst/>
              </a:prstGeom>
              <a:solidFill>
                <a:srgbClr val="00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20" name="Pfeil nach rechts 19"/>
              <p:cNvSpPr/>
              <p:nvPr/>
            </p:nvSpPr>
            <p:spPr>
              <a:xfrm>
                <a:off x="4643261" y="2312479"/>
                <a:ext cx="3313115" cy="431783"/>
              </a:xfrm>
              <a:prstGeom prst="rightArrow">
                <a:avLst/>
              </a:prstGeom>
              <a:solidFill>
                <a:srgbClr val="00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2" name="Rechteck 21"/>
              <p:cNvSpPr/>
              <p:nvPr/>
            </p:nvSpPr>
            <p:spPr>
              <a:xfrm>
                <a:off x="4282898" y="2636317"/>
                <a:ext cx="576263" cy="1008024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59409" name="Textfeld 23"/>
            <p:cNvSpPr txBox="1">
              <a:spLocks noChangeArrowheads="1"/>
            </p:cNvSpPr>
            <p:nvPr/>
          </p:nvSpPr>
          <p:spPr bwMode="auto">
            <a:xfrm>
              <a:off x="2303748" y="5193196"/>
              <a:ext cx="252028" cy="24622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600" b="1">
                  <a:cs typeface="Arial" charset="0"/>
                </a:rPr>
                <a:t>40</a:t>
              </a:r>
            </a:p>
          </p:txBody>
        </p:sp>
        <p:sp>
          <p:nvSpPr>
            <p:cNvPr id="59410" name="Textfeld 28"/>
            <p:cNvSpPr txBox="1">
              <a:spLocks noChangeArrowheads="1"/>
            </p:cNvSpPr>
            <p:nvPr/>
          </p:nvSpPr>
          <p:spPr bwMode="auto">
            <a:xfrm>
              <a:off x="4463988" y="5193196"/>
              <a:ext cx="252028" cy="24622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600" b="1">
                  <a:cs typeface="Arial" charset="0"/>
                </a:rPr>
                <a:t>40</a:t>
              </a:r>
            </a:p>
          </p:txBody>
        </p:sp>
        <p:sp>
          <p:nvSpPr>
            <p:cNvPr id="59411" name="Textfeld 29"/>
            <p:cNvSpPr txBox="1">
              <a:spLocks noChangeArrowheads="1"/>
            </p:cNvSpPr>
            <p:nvPr/>
          </p:nvSpPr>
          <p:spPr bwMode="auto">
            <a:xfrm>
              <a:off x="4680012" y="3866855"/>
              <a:ext cx="252028" cy="24622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600" b="1">
                  <a:cs typeface="Arial" charset="0"/>
                </a:rPr>
                <a:t>20</a:t>
              </a:r>
            </a:p>
          </p:txBody>
        </p:sp>
        <p:sp>
          <p:nvSpPr>
            <p:cNvPr id="59412" name="Textfeld 30"/>
            <p:cNvSpPr txBox="1">
              <a:spLocks noChangeArrowheads="1"/>
            </p:cNvSpPr>
            <p:nvPr/>
          </p:nvSpPr>
          <p:spPr bwMode="auto">
            <a:xfrm>
              <a:off x="2303748" y="2636912"/>
              <a:ext cx="252028" cy="24622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600" b="1">
                  <a:cs typeface="Arial" charset="0"/>
                </a:rPr>
                <a:t>50</a:t>
              </a:r>
            </a:p>
          </p:txBody>
        </p:sp>
        <p:sp>
          <p:nvSpPr>
            <p:cNvPr id="59413" name="Textfeld 31"/>
            <p:cNvSpPr txBox="1">
              <a:spLocks noChangeArrowheads="1"/>
            </p:cNvSpPr>
            <p:nvPr/>
          </p:nvSpPr>
          <p:spPr bwMode="auto">
            <a:xfrm>
              <a:off x="4391980" y="2636912"/>
              <a:ext cx="360040" cy="36933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2400" b="1">
                  <a:cs typeface="Arial" charset="0"/>
                </a:rPr>
                <a:t>80</a:t>
              </a:r>
            </a:p>
          </p:txBody>
        </p:sp>
        <p:sp>
          <p:nvSpPr>
            <p:cNvPr id="4" name="Rechteck 3"/>
            <p:cNvSpPr/>
            <p:nvPr/>
          </p:nvSpPr>
          <p:spPr>
            <a:xfrm>
              <a:off x="1692096" y="3032273"/>
              <a:ext cx="1439864" cy="1836667"/>
            </a:xfrm>
            <a:prstGeom prst="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sz="2000" b="1" dirty="0">
                <a:solidFill>
                  <a:srgbClr val="0000FF"/>
                </a:solidFill>
                <a:cs typeface="Arial" pitchFamily="34" charset="0"/>
              </a:endParaRPr>
            </a:p>
            <a:p>
              <a:pPr algn="ctr">
                <a:defRPr/>
              </a:pPr>
              <a:r>
                <a:rPr lang="el-GR" b="1" dirty="0">
                  <a:solidFill>
                    <a:srgbClr val="0000FF"/>
                  </a:solidFill>
                  <a:cs typeface="Arial" pitchFamily="34" charset="0"/>
                </a:rPr>
                <a:t>η</a:t>
              </a:r>
              <a:r>
                <a:rPr lang="de-DE" b="1" baseline="-25000" dirty="0" err="1">
                  <a:solidFill>
                    <a:srgbClr val="0000FF"/>
                  </a:solidFill>
                  <a:cs typeface="Arial" pitchFamily="34" charset="0"/>
                </a:rPr>
                <a:t>th</a:t>
              </a:r>
              <a:r>
                <a:rPr lang="de-DE" b="1" dirty="0">
                  <a:solidFill>
                    <a:srgbClr val="0000FF"/>
                  </a:solidFill>
                  <a:cs typeface="Arial" pitchFamily="34" charset="0"/>
                </a:rPr>
                <a:t> =50%</a:t>
              </a:r>
              <a:r>
                <a:rPr lang="de-DE" sz="2000" b="1" dirty="0">
                  <a:solidFill>
                    <a:srgbClr val="0000FF"/>
                  </a:solidFill>
                  <a:cs typeface="Arial" pitchFamily="34" charset="0"/>
                </a:rPr>
                <a:t/>
              </a:r>
              <a:br>
                <a:rPr lang="de-DE" sz="2000" b="1" dirty="0">
                  <a:solidFill>
                    <a:srgbClr val="0000FF"/>
                  </a:solidFill>
                  <a:cs typeface="Arial" pitchFamily="34" charset="0"/>
                </a:rPr>
              </a:br>
              <a:r>
                <a:rPr lang="de-DE" sz="400" b="1" dirty="0">
                  <a:solidFill>
                    <a:srgbClr val="0000FF"/>
                  </a:solidFill>
                  <a:cs typeface="Arial" pitchFamily="34" charset="0"/>
                </a:rPr>
                <a:t>   </a:t>
              </a:r>
            </a:p>
            <a:p>
              <a:pPr algn="ctr">
                <a:defRPr/>
              </a:pPr>
              <a:r>
                <a:rPr lang="de-DE" sz="2000" b="1" dirty="0">
                  <a:solidFill>
                    <a:srgbClr val="FF0000"/>
                  </a:solidFill>
                  <a:cs typeface="Arial" pitchFamily="34" charset="0"/>
                </a:rPr>
                <a:t>Kraft</a:t>
              </a:r>
              <a: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  <a:t> -</a:t>
              </a:r>
              <a:b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de-DE" sz="2000" b="1" dirty="0">
                  <a:solidFill>
                    <a:srgbClr val="0000FF"/>
                  </a:solidFill>
                  <a:cs typeface="Arial" pitchFamily="34" charset="0"/>
                </a:rPr>
                <a:t>Wärme</a:t>
              </a:r>
              <a: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  <a:t>-</a:t>
              </a:r>
            </a:p>
            <a:p>
              <a:pPr algn="ctr">
                <a:defRPr/>
              </a:pPr>
              <a: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  <a:t>Kopplung</a:t>
              </a:r>
              <a:b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de-DE" sz="400" b="1" dirty="0">
                  <a:solidFill>
                    <a:schemeClr val="tx1"/>
                  </a:solidFill>
                  <a:cs typeface="Arial" pitchFamily="34" charset="0"/>
                </a:rPr>
                <a:t>  </a:t>
              </a:r>
              <a: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l-GR" b="1" dirty="0">
                  <a:solidFill>
                    <a:srgbClr val="C00000"/>
                  </a:solidFill>
                  <a:cs typeface="Arial" pitchFamily="34" charset="0"/>
                </a:rPr>
                <a:t> η</a:t>
              </a:r>
              <a:r>
                <a:rPr lang="de-DE" b="1" baseline="-25000" dirty="0" err="1">
                  <a:solidFill>
                    <a:srgbClr val="C00000"/>
                  </a:solidFill>
                  <a:cs typeface="Arial" pitchFamily="34" charset="0"/>
                </a:rPr>
                <a:t>el</a:t>
              </a:r>
              <a:r>
                <a:rPr lang="de-DE" b="1" dirty="0">
                  <a:solidFill>
                    <a:srgbClr val="C00000"/>
                  </a:solidFill>
                  <a:cs typeface="Arial" pitchFamily="34" charset="0"/>
                </a:rPr>
                <a:t> =40%</a:t>
              </a:r>
              <a:endParaRPr lang="de-DE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algn="ctr">
                <a:defRPr/>
              </a:pPr>
              <a:endParaRPr lang="de-DE" sz="20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34" name="Rechteck 33"/>
            <p:cNvSpPr/>
            <p:nvPr/>
          </p:nvSpPr>
          <p:spPr>
            <a:xfrm>
              <a:off x="3852686" y="3032273"/>
              <a:ext cx="1439863" cy="18366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59416" name="Textfeld 34"/>
            <p:cNvSpPr txBox="1">
              <a:spLocks noChangeArrowheads="1"/>
            </p:cNvSpPr>
            <p:nvPr/>
          </p:nvSpPr>
          <p:spPr bwMode="auto">
            <a:xfrm>
              <a:off x="2303748" y="1202559"/>
              <a:ext cx="252028" cy="24622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600" b="1">
                  <a:cs typeface="Arial" charset="0"/>
                </a:rPr>
                <a:t>50</a:t>
              </a:r>
            </a:p>
          </p:txBody>
        </p:sp>
        <p:sp>
          <p:nvSpPr>
            <p:cNvPr id="59417" name="Textfeld 35"/>
            <p:cNvSpPr txBox="1">
              <a:spLocks noChangeArrowheads="1"/>
            </p:cNvSpPr>
            <p:nvPr/>
          </p:nvSpPr>
          <p:spPr bwMode="auto">
            <a:xfrm>
              <a:off x="4355976" y="1196752"/>
              <a:ext cx="252028" cy="24622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600" b="1">
                  <a:cs typeface="Arial" charset="0"/>
                </a:rPr>
                <a:t>50</a:t>
              </a:r>
            </a:p>
          </p:txBody>
        </p:sp>
        <p:sp>
          <p:nvSpPr>
            <p:cNvPr id="59418" name="Textfeld 36"/>
            <p:cNvSpPr txBox="1">
              <a:spLocks noChangeArrowheads="1"/>
            </p:cNvSpPr>
            <p:nvPr/>
          </p:nvSpPr>
          <p:spPr bwMode="auto">
            <a:xfrm>
              <a:off x="7488324" y="1808820"/>
              <a:ext cx="252028" cy="2154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400" b="1">
                  <a:solidFill>
                    <a:srgbClr val="C00000"/>
                  </a:solidFill>
                  <a:cs typeface="Arial" charset="0"/>
                </a:rPr>
                <a:t>30</a:t>
              </a:r>
            </a:p>
          </p:txBody>
        </p:sp>
        <p:sp>
          <p:nvSpPr>
            <p:cNvPr id="38" name="Pfeil nach rechts 37"/>
            <p:cNvSpPr/>
            <p:nvPr/>
          </p:nvSpPr>
          <p:spPr>
            <a:xfrm>
              <a:off x="431620" y="3860916"/>
              <a:ext cx="1260476" cy="971513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  <a:cs typeface="Arial" pitchFamily="34" charset="0"/>
                </a:rPr>
                <a:t>Erdgas</a:t>
              </a:r>
              <a:r>
                <a:rPr lang="de-DE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br>
                <a:rPr lang="de-DE" dirty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de-DE" b="1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  <a:t>100 %</a:t>
              </a:r>
            </a:p>
          </p:txBody>
        </p:sp>
        <p:sp>
          <p:nvSpPr>
            <p:cNvPr id="39" name="Pfeil nach rechts 38"/>
            <p:cNvSpPr/>
            <p:nvPr/>
          </p:nvSpPr>
          <p:spPr>
            <a:xfrm flipH="1">
              <a:off x="5327474" y="3897427"/>
              <a:ext cx="1260476" cy="971513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  <a:cs typeface="Arial" pitchFamily="34" charset="0"/>
                </a:rPr>
                <a:t>Erdgas</a:t>
              </a:r>
              <a:r>
                <a:rPr lang="de-DE" b="1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br>
                <a:rPr lang="de-DE" b="1" dirty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  <a:t>100 %</a:t>
              </a:r>
            </a:p>
          </p:txBody>
        </p:sp>
        <p:grpSp>
          <p:nvGrpSpPr>
            <p:cNvPr id="6" name="Gruppieren 43"/>
            <p:cNvGrpSpPr>
              <a:grpSpLocks/>
            </p:cNvGrpSpPr>
            <p:nvPr/>
          </p:nvGrpSpPr>
          <p:grpSpPr bwMode="auto">
            <a:xfrm>
              <a:off x="2699792" y="1412776"/>
              <a:ext cx="1431776" cy="900100"/>
              <a:chOff x="2888196" y="692696"/>
              <a:chExt cx="1431776" cy="720000"/>
            </a:xfrm>
          </p:grpSpPr>
          <p:cxnSp>
            <p:nvCxnSpPr>
              <p:cNvPr id="42" name="Gerade Verbindung 41"/>
              <p:cNvCxnSpPr/>
              <p:nvPr/>
            </p:nvCxnSpPr>
            <p:spPr>
              <a:xfrm flipV="1">
                <a:off x="3599764" y="692943"/>
                <a:ext cx="720726" cy="71998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 Verbindung 42"/>
              <p:cNvCxnSpPr/>
              <p:nvPr/>
            </p:nvCxnSpPr>
            <p:spPr>
              <a:xfrm>
                <a:off x="2888564" y="692943"/>
                <a:ext cx="720726" cy="71998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422" name="Textfeld 44"/>
            <p:cNvSpPr txBox="1">
              <a:spLocks noChangeArrowheads="1"/>
            </p:cNvSpPr>
            <p:nvPr/>
          </p:nvSpPr>
          <p:spPr bwMode="auto">
            <a:xfrm>
              <a:off x="2771800" y="1630541"/>
              <a:ext cx="1296144" cy="6463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de-DE" b="1">
                  <a:solidFill>
                    <a:srgbClr val="0000FF"/>
                  </a:solidFill>
                  <a:cs typeface="Arial" charset="0"/>
                </a:rPr>
                <a:t>gleichviel Wärme</a:t>
              </a:r>
            </a:p>
          </p:txBody>
        </p:sp>
        <p:grpSp>
          <p:nvGrpSpPr>
            <p:cNvPr id="10" name="Gruppieren 46"/>
            <p:cNvGrpSpPr>
              <a:grpSpLocks/>
            </p:cNvGrpSpPr>
            <p:nvPr/>
          </p:nvGrpSpPr>
          <p:grpSpPr bwMode="auto">
            <a:xfrm>
              <a:off x="2708176" y="5337212"/>
              <a:ext cx="1611796" cy="900100"/>
              <a:chOff x="2888196" y="692696"/>
              <a:chExt cx="1431776" cy="720000"/>
            </a:xfrm>
          </p:grpSpPr>
          <p:cxnSp>
            <p:nvCxnSpPr>
              <p:cNvPr id="48" name="Gerade Verbindung 47"/>
              <p:cNvCxnSpPr/>
              <p:nvPr/>
            </p:nvCxnSpPr>
            <p:spPr>
              <a:xfrm flipV="1">
                <a:off x="3600274" y="692714"/>
                <a:ext cx="719199" cy="71998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 Verbindung 48"/>
              <p:cNvCxnSpPr/>
              <p:nvPr/>
            </p:nvCxnSpPr>
            <p:spPr>
              <a:xfrm>
                <a:off x="2888126" y="692714"/>
                <a:ext cx="719199" cy="71998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424" name="Textfeld 45"/>
            <p:cNvSpPr txBox="1">
              <a:spLocks noChangeArrowheads="1"/>
            </p:cNvSpPr>
            <p:nvPr/>
          </p:nvSpPr>
          <p:spPr bwMode="auto">
            <a:xfrm>
              <a:off x="2843808" y="5553236"/>
              <a:ext cx="1296144" cy="6463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de-DE" b="1">
                  <a:solidFill>
                    <a:srgbClr val="FF0000"/>
                  </a:solidFill>
                  <a:cs typeface="Arial" charset="0"/>
                </a:rPr>
                <a:t>gleichviel Strom</a:t>
              </a:r>
            </a:p>
          </p:txBody>
        </p:sp>
      </p:grpSp>
      <p:sp>
        <p:nvSpPr>
          <p:cNvPr id="50" name="Rechteck 49"/>
          <p:cNvSpPr/>
          <p:nvPr/>
        </p:nvSpPr>
        <p:spPr>
          <a:xfrm>
            <a:off x="539750" y="80963"/>
            <a:ext cx="7235825" cy="539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b="1" u="sng" dirty="0">
                <a:solidFill>
                  <a:schemeClr val="tx1"/>
                </a:solidFill>
                <a:cs typeface="Arial" pitchFamily="34" charset="0"/>
              </a:rPr>
              <a:t>Moderne Erdgasanlagen:</a:t>
            </a:r>
            <a:r>
              <a:rPr lang="de-DE" sz="2400" b="1" dirty="0">
                <a:solidFill>
                  <a:schemeClr val="tx1"/>
                </a:solidFill>
                <a:cs typeface="Arial" pitchFamily="34" charset="0"/>
              </a:rPr>
              <a:t> KWK  ist technisch überholt</a:t>
            </a:r>
          </a:p>
        </p:txBody>
      </p:sp>
      <p:sp>
        <p:nvSpPr>
          <p:cNvPr id="59397" name="Textfeld 50"/>
          <p:cNvSpPr txBox="1">
            <a:spLocks noChangeArrowheads="1"/>
          </p:cNvSpPr>
          <p:nvPr/>
        </p:nvSpPr>
        <p:spPr bwMode="auto">
          <a:xfrm>
            <a:off x="71438" y="6597650"/>
            <a:ext cx="3348037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r>
              <a:rPr lang="de-DE" sz="900">
                <a:cs typeface="Arial" charset="0"/>
              </a:rPr>
              <a:t>G. Luther, Uni Saarbrücken, Technische Physik, Stand 2011 AD</a:t>
            </a:r>
          </a:p>
        </p:txBody>
      </p:sp>
      <p:sp>
        <p:nvSpPr>
          <p:cNvPr id="59398" name="Textfeld 52"/>
          <p:cNvSpPr txBox="1">
            <a:spLocks noChangeArrowheads="1"/>
          </p:cNvSpPr>
          <p:nvPr/>
        </p:nvSpPr>
        <p:spPr bwMode="auto">
          <a:xfrm>
            <a:off x="792163" y="944563"/>
            <a:ext cx="2592387" cy="369887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b="1" u="sng">
                <a:cs typeface="Arial" charset="0"/>
              </a:rPr>
              <a:t>KWK</a:t>
            </a:r>
            <a:r>
              <a:rPr lang="de-DE" u="sng">
                <a:cs typeface="Arial" charset="0"/>
              </a:rPr>
              <a:t>:          </a:t>
            </a:r>
          </a:p>
        </p:txBody>
      </p:sp>
      <p:sp>
        <p:nvSpPr>
          <p:cNvPr id="59399" name="Textfeld 53"/>
          <p:cNvSpPr txBox="1">
            <a:spLocks noChangeArrowheads="1"/>
          </p:cNvSpPr>
          <p:nvPr/>
        </p:nvSpPr>
        <p:spPr bwMode="auto">
          <a:xfrm>
            <a:off x="3527425" y="944563"/>
            <a:ext cx="4645025" cy="369887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b="1" u="sng">
                <a:solidFill>
                  <a:srgbClr val="FF0000"/>
                </a:solidFill>
                <a:cs typeface="Arial" charset="0"/>
              </a:rPr>
              <a:t>GuD-Kraftwerk</a:t>
            </a:r>
            <a:r>
              <a:rPr lang="de-DE" u="sng">
                <a:cs typeface="Arial" charset="0"/>
              </a:rPr>
              <a:t> und </a:t>
            </a:r>
            <a:r>
              <a:rPr lang="de-DE" b="1" u="sng">
                <a:solidFill>
                  <a:srgbClr val="0000FF"/>
                </a:solidFill>
                <a:cs typeface="Arial" charset="0"/>
              </a:rPr>
              <a:t>Wärmepumpe</a:t>
            </a:r>
            <a:r>
              <a:rPr lang="de-DE" u="sng">
                <a:cs typeface="Arial" charset="0"/>
              </a:rPr>
              <a:t>:</a:t>
            </a:r>
          </a:p>
        </p:txBody>
      </p:sp>
      <p:cxnSp>
        <p:nvCxnSpPr>
          <p:cNvPr id="56" name="Gerade Verbindung 55"/>
          <p:cNvCxnSpPr/>
          <p:nvPr/>
        </p:nvCxnSpPr>
        <p:spPr>
          <a:xfrm>
            <a:off x="3455988" y="836613"/>
            <a:ext cx="0" cy="10445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01" name="Textfeld 58"/>
          <p:cNvSpPr txBox="1">
            <a:spLocks noChangeArrowheads="1"/>
          </p:cNvSpPr>
          <p:nvPr/>
        </p:nvSpPr>
        <p:spPr bwMode="auto">
          <a:xfrm>
            <a:off x="6443663" y="5319713"/>
            <a:ext cx="2520950" cy="13858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 b="1">
                <a:cs typeface="Arial" charset="0"/>
              </a:rPr>
              <a:t>KWK  = Kraftwärmekopplung</a:t>
            </a:r>
          </a:p>
          <a:p>
            <a:r>
              <a:rPr lang="de-DE" sz="1000" b="1">
                <a:solidFill>
                  <a:srgbClr val="FF0000"/>
                </a:solidFill>
                <a:cs typeface="Arial" charset="0"/>
              </a:rPr>
              <a:t>GuD  </a:t>
            </a:r>
            <a:r>
              <a:rPr lang="de-DE" sz="1000" b="1">
                <a:solidFill>
                  <a:srgbClr val="C00000"/>
                </a:solidFill>
                <a:cs typeface="Arial" charset="0"/>
              </a:rPr>
              <a:t>= </a:t>
            </a:r>
            <a:r>
              <a:rPr lang="de-DE" sz="1000" b="1">
                <a:cs typeface="Arial" charset="0"/>
              </a:rPr>
              <a:t>Gas-und Dampfkraftwerk</a:t>
            </a:r>
            <a:br>
              <a:rPr lang="de-DE" sz="1000" b="1">
                <a:cs typeface="Arial" charset="0"/>
              </a:rPr>
            </a:br>
            <a:r>
              <a:rPr lang="de-DE" sz="400" b="1">
                <a:solidFill>
                  <a:srgbClr val="FF0000"/>
                </a:solidFill>
                <a:cs typeface="Arial" charset="0"/>
              </a:rPr>
              <a:t>   </a:t>
            </a:r>
            <a:r>
              <a:rPr lang="de-DE" sz="1100" b="1">
                <a:solidFill>
                  <a:srgbClr val="FF0000"/>
                </a:solidFill>
                <a:cs typeface="Arial" charset="0"/>
              </a:rPr>
              <a:t>   </a:t>
            </a:r>
            <a:r>
              <a:rPr lang="el-GR" sz="1100" b="1">
                <a:solidFill>
                  <a:srgbClr val="FF0000"/>
                </a:solidFill>
                <a:cs typeface="Arial" charset="0"/>
              </a:rPr>
              <a:t>η</a:t>
            </a:r>
            <a:r>
              <a:rPr lang="de-DE" sz="1100" b="1" baseline="-25000">
                <a:solidFill>
                  <a:srgbClr val="FF0000"/>
                </a:solidFill>
                <a:cs typeface="Arial" charset="0"/>
              </a:rPr>
              <a:t>el </a:t>
            </a:r>
            <a:r>
              <a:rPr lang="de-DE" sz="1100" b="1">
                <a:solidFill>
                  <a:srgbClr val="FF0000"/>
                </a:solidFill>
                <a:cs typeface="Arial" charset="0"/>
              </a:rPr>
              <a:t> </a:t>
            </a:r>
            <a:r>
              <a:rPr lang="de-DE" sz="1100">
                <a:solidFill>
                  <a:srgbClr val="FF0000"/>
                </a:solidFill>
                <a:cs typeface="Arial" charset="0"/>
              </a:rPr>
              <a:t>= </a:t>
            </a:r>
            <a:r>
              <a:rPr lang="de-DE" sz="1100" b="1">
                <a:solidFill>
                  <a:srgbClr val="FF0000"/>
                </a:solidFill>
                <a:cs typeface="Arial" charset="0"/>
              </a:rPr>
              <a:t>elektrischer </a:t>
            </a:r>
            <a:r>
              <a:rPr lang="de-DE" sz="1100">
                <a:cs typeface="Arial" charset="0"/>
              </a:rPr>
              <a:t>Wirkungsgrad </a:t>
            </a:r>
          </a:p>
          <a:p>
            <a:r>
              <a:rPr lang="de-DE" sz="1100" b="1">
                <a:solidFill>
                  <a:srgbClr val="FF0000"/>
                </a:solidFill>
                <a:cs typeface="Arial" charset="0"/>
              </a:rPr>
              <a:t>    </a:t>
            </a:r>
            <a:r>
              <a:rPr lang="el-GR" sz="1100" b="1">
                <a:solidFill>
                  <a:srgbClr val="0000FF"/>
                </a:solidFill>
                <a:cs typeface="Arial" charset="0"/>
              </a:rPr>
              <a:t>η</a:t>
            </a:r>
            <a:r>
              <a:rPr lang="de-DE" sz="1100" b="1" baseline="-25000">
                <a:solidFill>
                  <a:srgbClr val="0000FF"/>
                </a:solidFill>
                <a:cs typeface="Arial" charset="0"/>
              </a:rPr>
              <a:t>th </a:t>
            </a:r>
            <a:r>
              <a:rPr lang="de-DE" sz="11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de-DE" sz="1100">
                <a:solidFill>
                  <a:srgbClr val="0000FF"/>
                </a:solidFill>
                <a:cs typeface="Arial" charset="0"/>
              </a:rPr>
              <a:t>= </a:t>
            </a:r>
            <a:r>
              <a:rPr lang="de-DE" sz="1100" b="1">
                <a:solidFill>
                  <a:srgbClr val="0000FF"/>
                </a:solidFill>
                <a:cs typeface="Arial" charset="0"/>
              </a:rPr>
              <a:t>thermischer </a:t>
            </a:r>
            <a:r>
              <a:rPr lang="de-DE" sz="1100">
                <a:cs typeface="Arial" charset="0"/>
              </a:rPr>
              <a:t>Wirkungsgrad </a:t>
            </a:r>
          </a:p>
          <a:p>
            <a:endParaRPr lang="de-DE" sz="1000" b="1">
              <a:cs typeface="Arial" charset="0"/>
            </a:endParaRPr>
          </a:p>
          <a:p>
            <a:r>
              <a:rPr lang="de-DE" sz="1000" b="1">
                <a:cs typeface="Arial" charset="0"/>
              </a:rPr>
              <a:t>  WP   = Wärmepumpe</a:t>
            </a:r>
            <a:endParaRPr lang="de-DE" sz="400" b="1">
              <a:solidFill>
                <a:srgbClr val="C00000"/>
              </a:solidFill>
              <a:cs typeface="Arial" charset="0"/>
            </a:endParaRPr>
          </a:p>
          <a:p>
            <a:r>
              <a:rPr lang="de-DE" sz="11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de-DE" sz="1100">
                <a:solidFill>
                  <a:srgbClr val="0000FF"/>
                </a:solidFill>
                <a:cs typeface="Arial" charset="0"/>
              </a:rPr>
              <a:t>JAZ  </a:t>
            </a:r>
            <a:r>
              <a:rPr lang="de-DE" sz="1100">
                <a:cs typeface="Arial" charset="0"/>
              </a:rPr>
              <a:t>= </a:t>
            </a:r>
            <a:r>
              <a:rPr lang="de-DE" sz="1100">
                <a:solidFill>
                  <a:srgbClr val="0000FF"/>
                </a:solidFill>
                <a:cs typeface="Arial" charset="0"/>
              </a:rPr>
              <a:t> </a:t>
            </a:r>
            <a:r>
              <a:rPr lang="de-DE" sz="1100">
                <a:cs typeface="Arial" charset="0"/>
              </a:rPr>
              <a:t>JahresArbeitsZahl</a:t>
            </a:r>
            <a:r>
              <a:rPr lang="de-DE" sz="1100" b="1">
                <a:cs typeface="Arial" charset="0"/>
              </a:rPr>
              <a:t/>
            </a:r>
            <a:br>
              <a:rPr lang="de-DE" sz="1100" b="1">
                <a:cs typeface="Arial" charset="0"/>
              </a:rPr>
            </a:br>
            <a:r>
              <a:rPr lang="de-DE" sz="1100" b="1">
                <a:cs typeface="Arial" charset="0"/>
              </a:rPr>
              <a:t> </a:t>
            </a:r>
            <a:r>
              <a:rPr lang="de-DE" sz="1100">
                <a:cs typeface="Arial" charset="0"/>
              </a:rPr>
              <a:t>         =  </a:t>
            </a:r>
            <a:r>
              <a:rPr lang="de-DE" sz="1100" b="1">
                <a:solidFill>
                  <a:srgbClr val="0000FF"/>
                </a:solidFill>
                <a:cs typeface="Arial" charset="0"/>
              </a:rPr>
              <a:t>WärmeOutpu</a:t>
            </a:r>
            <a:r>
              <a:rPr lang="de-DE" sz="1100">
                <a:cs typeface="Arial" charset="0"/>
              </a:rPr>
              <a:t>t </a:t>
            </a:r>
            <a:r>
              <a:rPr lang="de-DE" sz="1100" b="1">
                <a:cs typeface="Arial" charset="0"/>
              </a:rPr>
              <a:t>/ </a:t>
            </a:r>
            <a:r>
              <a:rPr lang="de-DE" sz="1100" b="1">
                <a:solidFill>
                  <a:srgbClr val="FF0000"/>
                </a:solidFill>
                <a:cs typeface="Arial" charset="0"/>
              </a:rPr>
              <a:t>StromInput </a:t>
            </a:r>
          </a:p>
        </p:txBody>
      </p:sp>
      <p:sp>
        <p:nvSpPr>
          <p:cNvPr id="40" name="Oval 8"/>
          <p:cNvSpPr>
            <a:spLocks noChangeArrowheads="1"/>
          </p:cNvSpPr>
          <p:nvPr/>
        </p:nvSpPr>
        <p:spPr bwMode="auto">
          <a:xfrm>
            <a:off x="8532813" y="296863"/>
            <a:ext cx="450850" cy="4508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feil nach rechts 54"/>
          <p:cNvSpPr/>
          <p:nvPr/>
        </p:nvSpPr>
        <p:spPr>
          <a:xfrm rot="6845487">
            <a:off x="6194425" y="3954463"/>
            <a:ext cx="571500" cy="323850"/>
          </a:xfrm>
          <a:prstGeom prst="right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0419" name="Textfeld 39"/>
          <p:cNvSpPr txBox="1">
            <a:spLocks noChangeArrowheads="1"/>
          </p:cNvSpPr>
          <p:nvPr/>
        </p:nvSpPr>
        <p:spPr bwMode="auto">
          <a:xfrm>
            <a:off x="5543550" y="3068638"/>
            <a:ext cx="3349625" cy="831850"/>
          </a:xfrm>
          <a:prstGeom prst="rect">
            <a:avLst/>
          </a:prstGeom>
          <a:solidFill>
            <a:srgbClr val="FFFF00"/>
          </a:soli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r>
              <a:rPr lang="de-DE" sz="1600" b="1" u="sng">
                <a:cs typeface="Arial" charset="0"/>
              </a:rPr>
              <a:t>Einsparung bei GuD +WP:</a:t>
            </a:r>
          </a:p>
          <a:p>
            <a:r>
              <a:rPr lang="de-DE" sz="800" b="1">
                <a:cs typeface="Arial" charset="0"/>
              </a:rPr>
              <a:t>   </a:t>
            </a:r>
          </a:p>
          <a:p>
            <a:r>
              <a:rPr lang="de-DE" sz="2400" b="1">
                <a:cs typeface="Arial" charset="0"/>
              </a:rPr>
              <a:t>   12,5 %</a:t>
            </a:r>
            <a:r>
              <a:rPr lang="de-DE" sz="1400" b="1">
                <a:cs typeface="Arial" charset="0"/>
              </a:rPr>
              <a:t>-Punkte  </a:t>
            </a:r>
            <a:r>
              <a:rPr lang="de-DE" sz="2400" b="1">
                <a:cs typeface="Arial" charset="0"/>
              </a:rPr>
              <a:t>Erdgas</a:t>
            </a:r>
          </a:p>
        </p:txBody>
      </p:sp>
      <p:grpSp>
        <p:nvGrpSpPr>
          <p:cNvPr id="2" name="Gruppieren 51"/>
          <p:cNvGrpSpPr>
            <a:grpSpLocks/>
          </p:cNvGrpSpPr>
          <p:nvPr/>
        </p:nvGrpSpPr>
        <p:grpSpPr bwMode="auto">
          <a:xfrm>
            <a:off x="431800" y="1412875"/>
            <a:ext cx="6156325" cy="5184775"/>
            <a:chOff x="431620" y="1052736"/>
            <a:chExt cx="6156604" cy="5184576"/>
          </a:xfrm>
        </p:grpSpPr>
        <p:sp>
          <p:nvSpPr>
            <p:cNvPr id="7" name="Pfeil nach unten 6"/>
            <p:cNvSpPr/>
            <p:nvPr/>
          </p:nvSpPr>
          <p:spPr>
            <a:xfrm>
              <a:off x="2123972" y="4868940"/>
              <a:ext cx="576289" cy="720697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5" name="Rechteck 4"/>
            <p:cNvSpPr/>
            <p:nvPr/>
          </p:nvSpPr>
          <p:spPr>
            <a:xfrm>
              <a:off x="3851250" y="4113319"/>
              <a:ext cx="1441515" cy="755621"/>
            </a:xfrm>
            <a:prstGeom prst="rect">
              <a:avLst/>
            </a:prstGeom>
            <a:solidFill>
              <a:srgbClr val="00FF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b="1" dirty="0" err="1">
                  <a:solidFill>
                    <a:srgbClr val="C00000"/>
                  </a:solidFill>
                  <a:cs typeface="Arial" pitchFamily="34" charset="0"/>
                </a:rPr>
                <a:t>GuD</a:t>
              </a:r>
              <a:r>
                <a:rPr lang="de-DE" b="1" dirty="0">
                  <a:solidFill>
                    <a:srgbClr val="C00000"/>
                  </a:solidFill>
                  <a:cs typeface="Arial" pitchFamily="34" charset="0"/>
                </a:rPr>
                <a:t/>
              </a:r>
              <a:br>
                <a:rPr lang="de-DE" b="1" dirty="0">
                  <a:solidFill>
                    <a:srgbClr val="C00000"/>
                  </a:solidFill>
                  <a:cs typeface="Arial" pitchFamily="34" charset="0"/>
                </a:rPr>
              </a:br>
              <a:r>
                <a:rPr lang="el-GR" b="1" dirty="0">
                  <a:solidFill>
                    <a:srgbClr val="C00000"/>
                  </a:solidFill>
                  <a:cs typeface="Arial" pitchFamily="34" charset="0"/>
                </a:rPr>
                <a:t>η</a:t>
              </a:r>
              <a:r>
                <a:rPr lang="de-DE" b="1" baseline="-25000" dirty="0" err="1">
                  <a:solidFill>
                    <a:srgbClr val="C00000"/>
                  </a:solidFill>
                  <a:cs typeface="Arial" pitchFamily="34" charset="0"/>
                </a:rPr>
                <a:t>el</a:t>
              </a:r>
              <a:r>
                <a:rPr lang="de-DE" b="1" dirty="0">
                  <a:solidFill>
                    <a:srgbClr val="C00000"/>
                  </a:solidFill>
                  <a:cs typeface="Arial" pitchFamily="34" charset="0"/>
                </a:rPr>
                <a:t> =60%</a:t>
              </a:r>
            </a:p>
          </p:txBody>
        </p:sp>
        <p:sp>
          <p:nvSpPr>
            <p:cNvPr id="8" name="Pfeil nach unten 7"/>
            <p:cNvSpPr/>
            <p:nvPr/>
          </p:nvSpPr>
          <p:spPr>
            <a:xfrm>
              <a:off x="4284658" y="4868940"/>
              <a:ext cx="574701" cy="720697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9" name="Pfeil nach unten 8"/>
            <p:cNvSpPr/>
            <p:nvPr/>
          </p:nvSpPr>
          <p:spPr>
            <a:xfrm flipV="1">
              <a:off x="4437065" y="3681535"/>
              <a:ext cx="179395" cy="431783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2" name="Pfeil nach unten 11"/>
            <p:cNvSpPr/>
            <p:nvPr/>
          </p:nvSpPr>
          <p:spPr>
            <a:xfrm flipV="1">
              <a:off x="2050943" y="1052736"/>
              <a:ext cx="720758" cy="2736745"/>
            </a:xfrm>
            <a:prstGeom prst="downArrow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dirty="0">
                <a:solidFill>
                  <a:schemeClr val="tx2"/>
                </a:solidFill>
              </a:endParaRPr>
            </a:p>
          </p:txBody>
        </p:sp>
        <p:sp>
          <p:nvSpPr>
            <p:cNvPr id="18" name="Rechteck 17"/>
            <p:cNvSpPr/>
            <p:nvPr/>
          </p:nvSpPr>
          <p:spPr>
            <a:xfrm>
              <a:off x="3851250" y="3041798"/>
              <a:ext cx="1441515" cy="639737"/>
            </a:xfrm>
            <a:prstGeom prst="rect">
              <a:avLst/>
            </a:prstGeom>
            <a:solidFill>
              <a:srgbClr val="00FFFF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1400" b="1" dirty="0">
                  <a:solidFill>
                    <a:srgbClr val="0000FF"/>
                  </a:solidFill>
                  <a:cs typeface="Arial" pitchFamily="34" charset="0"/>
                </a:rPr>
                <a:t>Wärmepumpe</a:t>
              </a:r>
            </a:p>
            <a:p>
              <a:pPr algn="ctr">
                <a:defRPr/>
              </a:pPr>
              <a:r>
                <a:rPr lang="de-DE" sz="1400" b="1" dirty="0">
                  <a:solidFill>
                    <a:srgbClr val="0000FF"/>
                  </a:solidFill>
                  <a:cs typeface="Arial" pitchFamily="34" charset="0"/>
                </a:rPr>
                <a:t>JAZ=4</a:t>
              </a:r>
            </a:p>
          </p:txBody>
        </p:sp>
        <p:sp>
          <p:nvSpPr>
            <p:cNvPr id="17" name="Pfeil nach unten 16"/>
            <p:cNvSpPr/>
            <p:nvPr/>
          </p:nvSpPr>
          <p:spPr>
            <a:xfrm flipV="1">
              <a:off x="4103674" y="1089248"/>
              <a:ext cx="720758" cy="1943025"/>
            </a:xfrm>
            <a:prstGeom prst="downArrow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dirty="0">
                <a:solidFill>
                  <a:schemeClr val="tx2"/>
                </a:solidFill>
              </a:endParaRPr>
            </a:p>
          </p:txBody>
        </p:sp>
        <p:sp>
          <p:nvSpPr>
            <p:cNvPr id="60436" name="Textfeld 23"/>
            <p:cNvSpPr txBox="1">
              <a:spLocks noChangeArrowheads="1"/>
            </p:cNvSpPr>
            <p:nvPr/>
          </p:nvSpPr>
          <p:spPr bwMode="auto">
            <a:xfrm>
              <a:off x="2303748" y="5193196"/>
              <a:ext cx="252028" cy="24622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600" b="1">
                  <a:cs typeface="Arial" charset="0"/>
                </a:rPr>
                <a:t>40</a:t>
              </a:r>
            </a:p>
          </p:txBody>
        </p:sp>
        <p:sp>
          <p:nvSpPr>
            <p:cNvPr id="60437" name="Textfeld 28"/>
            <p:cNvSpPr txBox="1">
              <a:spLocks noChangeArrowheads="1"/>
            </p:cNvSpPr>
            <p:nvPr/>
          </p:nvSpPr>
          <p:spPr bwMode="auto">
            <a:xfrm>
              <a:off x="4463988" y="5193196"/>
              <a:ext cx="252028" cy="24622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600" b="1">
                  <a:solidFill>
                    <a:srgbClr val="C00000"/>
                  </a:solidFill>
                  <a:cs typeface="Arial" charset="0"/>
                </a:rPr>
                <a:t>40</a:t>
              </a:r>
            </a:p>
          </p:txBody>
        </p:sp>
        <p:sp>
          <p:nvSpPr>
            <p:cNvPr id="60438" name="Textfeld 29"/>
            <p:cNvSpPr txBox="1">
              <a:spLocks noChangeArrowheads="1"/>
            </p:cNvSpPr>
            <p:nvPr/>
          </p:nvSpPr>
          <p:spPr bwMode="auto">
            <a:xfrm>
              <a:off x="4608004" y="3866855"/>
              <a:ext cx="396044" cy="24622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600" b="1">
                  <a:solidFill>
                    <a:srgbClr val="C00000"/>
                  </a:solidFill>
                  <a:cs typeface="Arial" charset="0"/>
                </a:rPr>
                <a:t>12,5</a:t>
              </a:r>
            </a:p>
          </p:txBody>
        </p:sp>
        <p:sp>
          <p:nvSpPr>
            <p:cNvPr id="60439" name="Textfeld 30"/>
            <p:cNvSpPr txBox="1">
              <a:spLocks noChangeArrowheads="1"/>
            </p:cNvSpPr>
            <p:nvPr/>
          </p:nvSpPr>
          <p:spPr bwMode="auto">
            <a:xfrm>
              <a:off x="2303748" y="2636912"/>
              <a:ext cx="252028" cy="24622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600" b="1">
                  <a:cs typeface="Arial" charset="0"/>
                </a:rPr>
                <a:t>50</a:t>
              </a:r>
            </a:p>
          </p:txBody>
        </p:sp>
        <p:sp>
          <p:nvSpPr>
            <p:cNvPr id="4" name="Rechteck 3"/>
            <p:cNvSpPr/>
            <p:nvPr/>
          </p:nvSpPr>
          <p:spPr>
            <a:xfrm>
              <a:off x="1692152" y="3032273"/>
              <a:ext cx="1439928" cy="1836667"/>
            </a:xfrm>
            <a:prstGeom prst="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sz="2000" b="1" dirty="0">
                <a:solidFill>
                  <a:srgbClr val="0000FF"/>
                </a:solidFill>
                <a:cs typeface="Arial" pitchFamily="34" charset="0"/>
              </a:endParaRPr>
            </a:p>
            <a:p>
              <a:pPr algn="ctr">
                <a:defRPr/>
              </a:pPr>
              <a:r>
                <a:rPr lang="el-GR" b="1" dirty="0">
                  <a:solidFill>
                    <a:srgbClr val="0000FF"/>
                  </a:solidFill>
                  <a:cs typeface="Arial" pitchFamily="34" charset="0"/>
                </a:rPr>
                <a:t>η</a:t>
              </a:r>
              <a:r>
                <a:rPr lang="de-DE" b="1" baseline="-25000" dirty="0" err="1">
                  <a:solidFill>
                    <a:srgbClr val="0000FF"/>
                  </a:solidFill>
                  <a:cs typeface="Arial" pitchFamily="34" charset="0"/>
                </a:rPr>
                <a:t>th</a:t>
              </a:r>
              <a:r>
                <a:rPr lang="de-DE" b="1" dirty="0">
                  <a:solidFill>
                    <a:srgbClr val="0000FF"/>
                  </a:solidFill>
                  <a:cs typeface="Arial" pitchFamily="34" charset="0"/>
                </a:rPr>
                <a:t> =50%</a:t>
              </a:r>
              <a:r>
                <a:rPr lang="de-DE" sz="2000" b="1" dirty="0">
                  <a:solidFill>
                    <a:srgbClr val="0000FF"/>
                  </a:solidFill>
                  <a:cs typeface="Arial" pitchFamily="34" charset="0"/>
                </a:rPr>
                <a:t/>
              </a:r>
              <a:br>
                <a:rPr lang="de-DE" sz="2000" b="1" dirty="0">
                  <a:solidFill>
                    <a:srgbClr val="0000FF"/>
                  </a:solidFill>
                  <a:cs typeface="Arial" pitchFamily="34" charset="0"/>
                </a:rPr>
              </a:br>
              <a:r>
                <a:rPr lang="de-DE" sz="400" b="1" dirty="0">
                  <a:solidFill>
                    <a:srgbClr val="0000FF"/>
                  </a:solidFill>
                  <a:cs typeface="Arial" pitchFamily="34" charset="0"/>
                </a:rPr>
                <a:t>   </a:t>
              </a:r>
            </a:p>
            <a:p>
              <a:pPr algn="ctr">
                <a:defRPr/>
              </a:pPr>
              <a:r>
                <a:rPr lang="de-DE" sz="2000" b="1" dirty="0">
                  <a:solidFill>
                    <a:srgbClr val="FF0000"/>
                  </a:solidFill>
                  <a:cs typeface="Arial" pitchFamily="34" charset="0"/>
                </a:rPr>
                <a:t>Kraft</a:t>
              </a:r>
              <a: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  <a:t> -</a:t>
              </a:r>
              <a:b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de-DE" sz="2000" b="1" dirty="0">
                  <a:solidFill>
                    <a:srgbClr val="0000FF"/>
                  </a:solidFill>
                  <a:cs typeface="Arial" pitchFamily="34" charset="0"/>
                </a:rPr>
                <a:t>Wärme</a:t>
              </a:r>
              <a: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  <a:t>-</a:t>
              </a:r>
            </a:p>
            <a:p>
              <a:pPr algn="ctr">
                <a:defRPr/>
              </a:pPr>
              <a: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  <a:t>Kopplung</a:t>
              </a:r>
              <a:b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de-DE" sz="400" b="1" dirty="0">
                  <a:solidFill>
                    <a:schemeClr val="tx1"/>
                  </a:solidFill>
                  <a:cs typeface="Arial" pitchFamily="34" charset="0"/>
                </a:rPr>
                <a:t>  </a:t>
              </a:r>
              <a: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l-GR" b="1" dirty="0">
                  <a:solidFill>
                    <a:srgbClr val="C00000"/>
                  </a:solidFill>
                  <a:cs typeface="Arial" pitchFamily="34" charset="0"/>
                </a:rPr>
                <a:t> η</a:t>
              </a:r>
              <a:r>
                <a:rPr lang="de-DE" b="1" baseline="-25000" dirty="0" err="1">
                  <a:solidFill>
                    <a:srgbClr val="C00000"/>
                  </a:solidFill>
                  <a:cs typeface="Arial" pitchFamily="34" charset="0"/>
                </a:rPr>
                <a:t>el</a:t>
              </a:r>
              <a:r>
                <a:rPr lang="de-DE" b="1" dirty="0">
                  <a:solidFill>
                    <a:srgbClr val="C00000"/>
                  </a:solidFill>
                  <a:cs typeface="Arial" pitchFamily="34" charset="0"/>
                </a:rPr>
                <a:t> =40%</a:t>
              </a:r>
              <a:endParaRPr lang="de-DE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algn="ctr">
                <a:defRPr/>
              </a:pPr>
              <a:endParaRPr lang="de-DE" sz="20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34" name="Rechteck 33"/>
            <p:cNvSpPr/>
            <p:nvPr/>
          </p:nvSpPr>
          <p:spPr>
            <a:xfrm>
              <a:off x="3851250" y="3032273"/>
              <a:ext cx="1441515" cy="18366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0442" name="Textfeld 34"/>
            <p:cNvSpPr txBox="1">
              <a:spLocks noChangeArrowheads="1"/>
            </p:cNvSpPr>
            <p:nvPr/>
          </p:nvSpPr>
          <p:spPr bwMode="auto">
            <a:xfrm>
              <a:off x="2303748" y="1202559"/>
              <a:ext cx="252028" cy="24622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600" b="1">
                  <a:cs typeface="Arial" charset="0"/>
                </a:rPr>
                <a:t>50</a:t>
              </a:r>
            </a:p>
          </p:txBody>
        </p:sp>
        <p:sp>
          <p:nvSpPr>
            <p:cNvPr id="60443" name="Textfeld 35"/>
            <p:cNvSpPr txBox="1">
              <a:spLocks noChangeArrowheads="1"/>
            </p:cNvSpPr>
            <p:nvPr/>
          </p:nvSpPr>
          <p:spPr bwMode="auto">
            <a:xfrm>
              <a:off x="4355976" y="1196752"/>
              <a:ext cx="252028" cy="24622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de-DE" sz="1600" b="1">
                  <a:cs typeface="Arial" charset="0"/>
                </a:rPr>
                <a:t>50</a:t>
              </a:r>
            </a:p>
          </p:txBody>
        </p:sp>
        <p:sp>
          <p:nvSpPr>
            <p:cNvPr id="38" name="Pfeil nach rechts 37"/>
            <p:cNvSpPr/>
            <p:nvPr/>
          </p:nvSpPr>
          <p:spPr>
            <a:xfrm>
              <a:off x="431620" y="3860916"/>
              <a:ext cx="1260532" cy="971513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  <a:cs typeface="Arial" pitchFamily="34" charset="0"/>
                </a:rPr>
                <a:t>Erdgas</a:t>
              </a:r>
              <a:r>
                <a:rPr lang="de-DE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br>
                <a:rPr lang="de-DE" dirty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de-DE" b="1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de-DE" sz="2000" b="1" dirty="0">
                  <a:solidFill>
                    <a:schemeClr val="tx1"/>
                  </a:solidFill>
                  <a:cs typeface="Arial" pitchFamily="34" charset="0"/>
                </a:rPr>
                <a:t>100 %</a:t>
              </a:r>
            </a:p>
          </p:txBody>
        </p:sp>
        <p:sp>
          <p:nvSpPr>
            <p:cNvPr id="39" name="Pfeil nach rechts 38"/>
            <p:cNvSpPr/>
            <p:nvPr/>
          </p:nvSpPr>
          <p:spPr>
            <a:xfrm flipH="1">
              <a:off x="5327692" y="3968862"/>
              <a:ext cx="1260532" cy="900077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FF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  <a:cs typeface="Arial" pitchFamily="34" charset="0"/>
                </a:rPr>
                <a:t>Erdgas</a:t>
              </a:r>
              <a:r>
                <a:rPr lang="de-DE" sz="1600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de-DE" sz="1600" b="1" dirty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de-DE" sz="1600" b="1" dirty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de-DE" b="1" dirty="0">
                  <a:solidFill>
                    <a:schemeClr val="tx1"/>
                  </a:solidFill>
                  <a:cs typeface="Arial" pitchFamily="34" charset="0"/>
                </a:rPr>
                <a:t>87.5 %</a:t>
              </a:r>
            </a:p>
          </p:txBody>
        </p:sp>
        <p:grpSp>
          <p:nvGrpSpPr>
            <p:cNvPr id="3" name="Gruppieren 43"/>
            <p:cNvGrpSpPr>
              <a:grpSpLocks/>
            </p:cNvGrpSpPr>
            <p:nvPr/>
          </p:nvGrpSpPr>
          <p:grpSpPr bwMode="auto">
            <a:xfrm>
              <a:off x="2699792" y="1412776"/>
              <a:ext cx="1431776" cy="900100"/>
              <a:chOff x="2888196" y="692696"/>
              <a:chExt cx="1431776" cy="720000"/>
            </a:xfrm>
          </p:grpSpPr>
          <p:cxnSp>
            <p:nvCxnSpPr>
              <p:cNvPr id="42" name="Gerade Verbindung 41"/>
              <p:cNvCxnSpPr/>
              <p:nvPr/>
            </p:nvCxnSpPr>
            <p:spPr>
              <a:xfrm flipV="1">
                <a:off x="3599897" y="692943"/>
                <a:ext cx="720758" cy="71998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 Verbindung 42"/>
              <p:cNvCxnSpPr/>
              <p:nvPr/>
            </p:nvCxnSpPr>
            <p:spPr>
              <a:xfrm>
                <a:off x="2888665" y="692943"/>
                <a:ext cx="720758" cy="71998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447" name="Textfeld 44"/>
            <p:cNvSpPr txBox="1">
              <a:spLocks noChangeArrowheads="1"/>
            </p:cNvSpPr>
            <p:nvPr/>
          </p:nvSpPr>
          <p:spPr bwMode="auto">
            <a:xfrm>
              <a:off x="2771800" y="1630541"/>
              <a:ext cx="1296144" cy="6463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de-DE" b="1">
                  <a:solidFill>
                    <a:srgbClr val="0000FF"/>
                  </a:solidFill>
                  <a:cs typeface="Arial" charset="0"/>
                </a:rPr>
                <a:t>gleichviel Wärme</a:t>
              </a:r>
            </a:p>
          </p:txBody>
        </p:sp>
        <p:grpSp>
          <p:nvGrpSpPr>
            <p:cNvPr id="6" name="Gruppieren 46"/>
            <p:cNvGrpSpPr>
              <a:grpSpLocks/>
            </p:cNvGrpSpPr>
            <p:nvPr/>
          </p:nvGrpSpPr>
          <p:grpSpPr bwMode="auto">
            <a:xfrm>
              <a:off x="2708176" y="5337212"/>
              <a:ext cx="1611796" cy="900100"/>
              <a:chOff x="2888196" y="692696"/>
              <a:chExt cx="1431776" cy="720000"/>
            </a:xfrm>
          </p:grpSpPr>
          <p:cxnSp>
            <p:nvCxnSpPr>
              <p:cNvPr id="48" name="Gerade Verbindung 47"/>
              <p:cNvCxnSpPr/>
              <p:nvPr/>
            </p:nvCxnSpPr>
            <p:spPr>
              <a:xfrm flipV="1">
                <a:off x="3600396" y="692714"/>
                <a:ext cx="719231" cy="71998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 Verbindung 48"/>
              <p:cNvCxnSpPr/>
              <p:nvPr/>
            </p:nvCxnSpPr>
            <p:spPr>
              <a:xfrm>
                <a:off x="2888216" y="692714"/>
                <a:ext cx="719231" cy="71998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449" name="Textfeld 45"/>
            <p:cNvSpPr txBox="1">
              <a:spLocks noChangeArrowheads="1"/>
            </p:cNvSpPr>
            <p:nvPr/>
          </p:nvSpPr>
          <p:spPr bwMode="auto">
            <a:xfrm>
              <a:off x="2843808" y="5553236"/>
              <a:ext cx="1296144" cy="6463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de-DE" b="1">
                  <a:solidFill>
                    <a:srgbClr val="FF0000"/>
                  </a:solidFill>
                  <a:cs typeface="Arial" charset="0"/>
                </a:rPr>
                <a:t>gleichviel Strom</a:t>
              </a:r>
            </a:p>
          </p:txBody>
        </p:sp>
      </p:grpSp>
      <p:sp>
        <p:nvSpPr>
          <p:cNvPr id="50" name="Rechteck 49"/>
          <p:cNvSpPr/>
          <p:nvPr/>
        </p:nvSpPr>
        <p:spPr>
          <a:xfrm>
            <a:off x="539750" y="80963"/>
            <a:ext cx="7235825" cy="539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>
                <a:solidFill>
                  <a:schemeClr val="tx1"/>
                </a:solidFill>
                <a:cs typeface="Arial" pitchFamily="34" charset="0"/>
              </a:rPr>
              <a:t>Primärenergieeinsparung  durch {</a:t>
            </a:r>
            <a:r>
              <a:rPr lang="de-DE" sz="2400" b="1" dirty="0" err="1">
                <a:solidFill>
                  <a:srgbClr val="C00000"/>
                </a:solidFill>
                <a:cs typeface="Arial" pitchFamily="34" charset="0"/>
              </a:rPr>
              <a:t>GuD</a:t>
            </a:r>
            <a:r>
              <a:rPr lang="de-DE" sz="2400" b="1" dirty="0">
                <a:solidFill>
                  <a:schemeClr val="tx1"/>
                </a:solidFill>
                <a:cs typeface="Arial" pitchFamily="34" charset="0"/>
              </a:rPr>
              <a:t> und WP} </a:t>
            </a:r>
          </a:p>
        </p:txBody>
      </p:sp>
      <p:sp>
        <p:nvSpPr>
          <p:cNvPr id="60422" name="Textfeld 50"/>
          <p:cNvSpPr txBox="1">
            <a:spLocks noChangeArrowheads="1"/>
          </p:cNvSpPr>
          <p:nvPr/>
        </p:nvSpPr>
        <p:spPr bwMode="auto">
          <a:xfrm>
            <a:off x="71438" y="6597650"/>
            <a:ext cx="3348037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r>
              <a:rPr lang="de-DE" sz="900">
                <a:cs typeface="Arial" charset="0"/>
              </a:rPr>
              <a:t>G. Luther, Uni Saarbrücken, Technische Physik, Stand 2011 AD</a:t>
            </a:r>
          </a:p>
        </p:txBody>
      </p:sp>
      <p:sp>
        <p:nvSpPr>
          <p:cNvPr id="60423" name="Textfeld 52"/>
          <p:cNvSpPr txBox="1">
            <a:spLocks noChangeArrowheads="1"/>
          </p:cNvSpPr>
          <p:nvPr/>
        </p:nvSpPr>
        <p:spPr bwMode="auto">
          <a:xfrm>
            <a:off x="792163" y="944563"/>
            <a:ext cx="2592387" cy="369887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b="1" u="sng">
                <a:cs typeface="Arial" charset="0"/>
              </a:rPr>
              <a:t>KWK</a:t>
            </a:r>
            <a:r>
              <a:rPr lang="de-DE" u="sng">
                <a:cs typeface="Arial" charset="0"/>
              </a:rPr>
              <a:t>:          </a:t>
            </a:r>
          </a:p>
        </p:txBody>
      </p:sp>
      <p:sp>
        <p:nvSpPr>
          <p:cNvPr id="60424" name="Textfeld 53"/>
          <p:cNvSpPr txBox="1">
            <a:spLocks noChangeArrowheads="1"/>
          </p:cNvSpPr>
          <p:nvPr/>
        </p:nvSpPr>
        <p:spPr bwMode="auto">
          <a:xfrm>
            <a:off x="3527425" y="944563"/>
            <a:ext cx="4645025" cy="369887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b="1" u="sng">
                <a:solidFill>
                  <a:srgbClr val="FF0000"/>
                </a:solidFill>
                <a:cs typeface="Arial" charset="0"/>
              </a:rPr>
              <a:t>GuD-Kraftwerk</a:t>
            </a:r>
            <a:r>
              <a:rPr lang="de-DE" u="sng">
                <a:cs typeface="Arial" charset="0"/>
              </a:rPr>
              <a:t> und </a:t>
            </a:r>
            <a:r>
              <a:rPr lang="de-DE" b="1" u="sng">
                <a:solidFill>
                  <a:srgbClr val="0000FF"/>
                </a:solidFill>
                <a:cs typeface="Arial" charset="0"/>
              </a:rPr>
              <a:t>Wärmepumpe</a:t>
            </a:r>
            <a:r>
              <a:rPr lang="de-DE" u="sng">
                <a:cs typeface="Arial" charset="0"/>
              </a:rPr>
              <a:t>:</a:t>
            </a:r>
          </a:p>
        </p:txBody>
      </p:sp>
      <p:cxnSp>
        <p:nvCxnSpPr>
          <p:cNvPr id="56" name="Gerade Verbindung 55"/>
          <p:cNvCxnSpPr/>
          <p:nvPr/>
        </p:nvCxnSpPr>
        <p:spPr>
          <a:xfrm>
            <a:off x="3455988" y="836613"/>
            <a:ext cx="0" cy="10445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26" name="Textfeld 58"/>
          <p:cNvSpPr txBox="1">
            <a:spLocks noChangeArrowheads="1"/>
          </p:cNvSpPr>
          <p:nvPr/>
        </p:nvSpPr>
        <p:spPr bwMode="auto">
          <a:xfrm>
            <a:off x="6840538" y="5624513"/>
            <a:ext cx="2052637" cy="107791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800" b="1">
                <a:cs typeface="Arial" charset="0"/>
              </a:rPr>
              <a:t>KWK  = Kraftwärmekopplung</a:t>
            </a:r>
          </a:p>
          <a:p>
            <a:r>
              <a:rPr lang="de-DE" sz="800" b="1">
                <a:solidFill>
                  <a:srgbClr val="FF0000"/>
                </a:solidFill>
                <a:cs typeface="Arial" charset="0"/>
              </a:rPr>
              <a:t>GuD  </a:t>
            </a:r>
            <a:r>
              <a:rPr lang="de-DE" sz="800" b="1">
                <a:solidFill>
                  <a:srgbClr val="C00000"/>
                </a:solidFill>
                <a:cs typeface="Arial" charset="0"/>
              </a:rPr>
              <a:t>= </a:t>
            </a:r>
            <a:r>
              <a:rPr lang="de-DE" sz="800" b="1">
                <a:cs typeface="Arial" charset="0"/>
              </a:rPr>
              <a:t>Gas-und Dampfkraftwerk</a:t>
            </a:r>
            <a:br>
              <a:rPr lang="de-DE" sz="800" b="1">
                <a:cs typeface="Arial" charset="0"/>
              </a:rPr>
            </a:br>
            <a:r>
              <a:rPr lang="de-DE" sz="800" b="1">
                <a:solidFill>
                  <a:srgbClr val="FF0000"/>
                </a:solidFill>
                <a:cs typeface="Arial" charset="0"/>
              </a:rPr>
              <a:t>      </a:t>
            </a:r>
            <a:r>
              <a:rPr lang="el-GR" sz="800" b="1">
                <a:solidFill>
                  <a:srgbClr val="FF0000"/>
                </a:solidFill>
                <a:cs typeface="Arial" charset="0"/>
              </a:rPr>
              <a:t>η</a:t>
            </a:r>
            <a:r>
              <a:rPr lang="de-DE" sz="800" b="1" baseline="-25000">
                <a:solidFill>
                  <a:srgbClr val="FF0000"/>
                </a:solidFill>
                <a:cs typeface="Arial" charset="0"/>
              </a:rPr>
              <a:t>el </a:t>
            </a:r>
            <a:r>
              <a:rPr lang="de-DE" sz="800" b="1">
                <a:solidFill>
                  <a:srgbClr val="FF0000"/>
                </a:solidFill>
                <a:cs typeface="Arial" charset="0"/>
              </a:rPr>
              <a:t> </a:t>
            </a:r>
            <a:r>
              <a:rPr lang="de-DE" sz="800">
                <a:solidFill>
                  <a:srgbClr val="FF0000"/>
                </a:solidFill>
                <a:cs typeface="Arial" charset="0"/>
              </a:rPr>
              <a:t>= </a:t>
            </a:r>
            <a:r>
              <a:rPr lang="de-DE" sz="800" b="1">
                <a:solidFill>
                  <a:srgbClr val="FF0000"/>
                </a:solidFill>
                <a:cs typeface="Arial" charset="0"/>
              </a:rPr>
              <a:t>elektrischer </a:t>
            </a:r>
            <a:r>
              <a:rPr lang="de-DE" sz="800">
                <a:cs typeface="Arial" charset="0"/>
              </a:rPr>
              <a:t>Wirkungsgrad </a:t>
            </a:r>
          </a:p>
          <a:p>
            <a:r>
              <a:rPr lang="de-DE" sz="800" b="1">
                <a:solidFill>
                  <a:srgbClr val="FF0000"/>
                </a:solidFill>
                <a:cs typeface="Arial" charset="0"/>
              </a:rPr>
              <a:t>    </a:t>
            </a:r>
            <a:r>
              <a:rPr lang="el-GR" sz="800" b="1">
                <a:solidFill>
                  <a:srgbClr val="0000FF"/>
                </a:solidFill>
                <a:cs typeface="Arial" charset="0"/>
              </a:rPr>
              <a:t>η</a:t>
            </a:r>
            <a:r>
              <a:rPr lang="de-DE" sz="800" b="1" baseline="-25000">
                <a:solidFill>
                  <a:srgbClr val="0000FF"/>
                </a:solidFill>
                <a:cs typeface="Arial" charset="0"/>
              </a:rPr>
              <a:t>th </a:t>
            </a:r>
            <a:r>
              <a:rPr lang="de-DE" sz="8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de-DE" sz="800">
                <a:solidFill>
                  <a:srgbClr val="0000FF"/>
                </a:solidFill>
                <a:cs typeface="Arial" charset="0"/>
              </a:rPr>
              <a:t>= </a:t>
            </a:r>
            <a:r>
              <a:rPr lang="de-DE" sz="800" b="1">
                <a:solidFill>
                  <a:srgbClr val="0000FF"/>
                </a:solidFill>
                <a:cs typeface="Arial" charset="0"/>
              </a:rPr>
              <a:t>thermischer </a:t>
            </a:r>
            <a:r>
              <a:rPr lang="de-DE" sz="800">
                <a:cs typeface="Arial" charset="0"/>
              </a:rPr>
              <a:t>Wirkungsgrad </a:t>
            </a:r>
          </a:p>
          <a:p>
            <a:endParaRPr lang="de-DE" sz="800" b="1">
              <a:cs typeface="Arial" charset="0"/>
            </a:endParaRPr>
          </a:p>
          <a:p>
            <a:r>
              <a:rPr lang="de-DE" sz="800" b="1">
                <a:cs typeface="Arial" charset="0"/>
              </a:rPr>
              <a:t>  WP   = Wärmepumpe</a:t>
            </a:r>
            <a:endParaRPr lang="de-DE" sz="800" b="1">
              <a:solidFill>
                <a:srgbClr val="C00000"/>
              </a:solidFill>
              <a:cs typeface="Arial" charset="0"/>
            </a:endParaRPr>
          </a:p>
          <a:p>
            <a:r>
              <a:rPr lang="de-DE" sz="8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de-DE" sz="800">
                <a:solidFill>
                  <a:srgbClr val="0000FF"/>
                </a:solidFill>
                <a:cs typeface="Arial" charset="0"/>
              </a:rPr>
              <a:t>JAZ  </a:t>
            </a:r>
            <a:r>
              <a:rPr lang="de-DE" sz="800">
                <a:cs typeface="Arial" charset="0"/>
              </a:rPr>
              <a:t>= </a:t>
            </a:r>
            <a:r>
              <a:rPr lang="de-DE" sz="800">
                <a:solidFill>
                  <a:srgbClr val="0000FF"/>
                </a:solidFill>
                <a:cs typeface="Arial" charset="0"/>
              </a:rPr>
              <a:t> </a:t>
            </a:r>
            <a:r>
              <a:rPr lang="de-DE" sz="800">
                <a:cs typeface="Arial" charset="0"/>
              </a:rPr>
              <a:t>JahresArbeitsZahl</a:t>
            </a:r>
            <a:r>
              <a:rPr lang="de-DE" sz="800" b="1">
                <a:cs typeface="Arial" charset="0"/>
              </a:rPr>
              <a:t/>
            </a:r>
            <a:br>
              <a:rPr lang="de-DE" sz="800" b="1">
                <a:cs typeface="Arial" charset="0"/>
              </a:rPr>
            </a:br>
            <a:r>
              <a:rPr lang="de-DE" sz="800" b="1">
                <a:cs typeface="Arial" charset="0"/>
              </a:rPr>
              <a:t> </a:t>
            </a:r>
            <a:r>
              <a:rPr lang="de-DE" sz="800">
                <a:cs typeface="Arial" charset="0"/>
              </a:rPr>
              <a:t>         =  </a:t>
            </a:r>
            <a:r>
              <a:rPr lang="de-DE" sz="800" b="1">
                <a:solidFill>
                  <a:srgbClr val="0000FF"/>
                </a:solidFill>
                <a:cs typeface="Arial" charset="0"/>
              </a:rPr>
              <a:t>WärmeOutpu</a:t>
            </a:r>
            <a:r>
              <a:rPr lang="de-DE" sz="800">
                <a:cs typeface="Arial" charset="0"/>
              </a:rPr>
              <a:t>t </a:t>
            </a:r>
            <a:r>
              <a:rPr lang="de-DE" sz="800" b="1">
                <a:cs typeface="Arial" charset="0"/>
              </a:rPr>
              <a:t>/ </a:t>
            </a:r>
            <a:r>
              <a:rPr lang="de-DE" sz="800" b="1">
                <a:solidFill>
                  <a:srgbClr val="FF0000"/>
                </a:solidFill>
                <a:cs typeface="Arial" charset="0"/>
              </a:rPr>
              <a:t>StromInput </a:t>
            </a:r>
          </a:p>
        </p:txBody>
      </p:sp>
      <p:sp>
        <p:nvSpPr>
          <p:cNvPr id="60427" name="Textfeld 40"/>
          <p:cNvSpPr txBox="1">
            <a:spLocks noChangeArrowheads="1"/>
          </p:cNvSpPr>
          <p:nvPr/>
        </p:nvSpPr>
        <p:spPr bwMode="auto">
          <a:xfrm>
            <a:off x="4356100" y="2930525"/>
            <a:ext cx="252413" cy="2460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de-DE" sz="1600" b="1">
                <a:cs typeface="Arial" charset="0"/>
              </a:rPr>
              <a:t>50</a:t>
            </a:r>
          </a:p>
        </p:txBody>
      </p:sp>
      <p:sp>
        <p:nvSpPr>
          <p:cNvPr id="60428" name="Textfeld 43"/>
          <p:cNvSpPr txBox="1">
            <a:spLocks noChangeArrowheads="1"/>
          </p:cNvSpPr>
          <p:nvPr/>
        </p:nvSpPr>
        <p:spPr bwMode="auto">
          <a:xfrm>
            <a:off x="7164388" y="4545013"/>
            <a:ext cx="1692275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Arial" charset="0"/>
              </a:rPr>
              <a:t>denn:  87.5*</a:t>
            </a:r>
            <a:r>
              <a:rPr lang="de-DE" sz="1000">
                <a:solidFill>
                  <a:srgbClr val="C00000"/>
                </a:solidFill>
                <a:cs typeface="Arial" charset="0"/>
              </a:rPr>
              <a:t>0.6</a:t>
            </a:r>
            <a:r>
              <a:rPr lang="de-DE" sz="1000">
                <a:cs typeface="Arial" charset="0"/>
              </a:rPr>
              <a:t>=    </a:t>
            </a:r>
            <a:r>
              <a:rPr lang="de-DE" sz="1000">
                <a:solidFill>
                  <a:srgbClr val="C00000"/>
                </a:solidFill>
                <a:cs typeface="Arial" charset="0"/>
              </a:rPr>
              <a:t>52.5</a:t>
            </a:r>
            <a:r>
              <a:rPr lang="de-DE" sz="1000">
                <a:cs typeface="Arial" charset="0"/>
              </a:rPr>
              <a:t/>
            </a:r>
            <a:br>
              <a:rPr lang="de-DE" sz="1000">
                <a:cs typeface="Arial" charset="0"/>
              </a:rPr>
            </a:br>
            <a:r>
              <a:rPr lang="de-DE" sz="1000">
                <a:cs typeface="Arial" charset="0"/>
              </a:rPr>
              <a:t>                         =  </a:t>
            </a:r>
            <a:r>
              <a:rPr lang="de-DE" sz="1000">
                <a:solidFill>
                  <a:srgbClr val="C00000"/>
                </a:solidFill>
                <a:cs typeface="Arial" charset="0"/>
              </a:rPr>
              <a:t>40+12.5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905</Words>
  <Application>Microsoft Office PowerPoint</Application>
  <PresentationFormat>Bildschirmpräsentation (4:3)</PresentationFormat>
  <Paragraphs>224</Paragraphs>
  <Slides>23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Larissa-Design</vt:lpstr>
      <vt:lpstr>Unsinnige steuerliche Belastung der Wärmepumpen</vt:lpstr>
      <vt:lpstr>PowerPoint-Präsentation</vt:lpstr>
      <vt:lpstr>PowerPoint-Präsentation</vt:lpstr>
      <vt:lpstr>PowerPoint-Präsentation</vt:lpstr>
      <vt:lpstr>PowerPoint-Präsentation</vt:lpstr>
      <vt:lpstr>Vergleich: KWK und  {GuD + WP}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Preisstruktur  Wärmepumpen-Tarif ohne  Diskriminierung   im Vergleich zum  Alt-Tarif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FZE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Warmwasser Wärmepumpen mit Temperaturgleit</dc:title>
  <dc:creator>Dr. Gerhard Luther</dc:creator>
  <cp:lastModifiedBy>jerrry</cp:lastModifiedBy>
  <cp:revision>73</cp:revision>
  <dcterms:created xsi:type="dcterms:W3CDTF">2013-06-12T14:21:31Z</dcterms:created>
  <dcterms:modified xsi:type="dcterms:W3CDTF">2013-12-13T09:46:43Z</dcterms:modified>
</cp:coreProperties>
</file>