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98" r:id="rId2"/>
  </p:sldMasterIdLst>
  <p:notesMasterIdLst>
    <p:notesMasterId r:id="rId36"/>
  </p:notesMasterIdLst>
  <p:handoutMasterIdLst>
    <p:handoutMasterId r:id="rId37"/>
  </p:handoutMasterIdLst>
  <p:sldIdLst>
    <p:sldId id="714" r:id="rId3"/>
    <p:sldId id="715" r:id="rId4"/>
    <p:sldId id="716" r:id="rId5"/>
    <p:sldId id="717" r:id="rId6"/>
    <p:sldId id="718" r:id="rId7"/>
    <p:sldId id="719" r:id="rId8"/>
    <p:sldId id="720" r:id="rId9"/>
    <p:sldId id="721" r:id="rId10"/>
    <p:sldId id="722" r:id="rId11"/>
    <p:sldId id="723" r:id="rId12"/>
    <p:sldId id="724" r:id="rId13"/>
    <p:sldId id="734" r:id="rId14"/>
    <p:sldId id="735" r:id="rId15"/>
    <p:sldId id="725" r:id="rId16"/>
    <p:sldId id="726" r:id="rId17"/>
    <p:sldId id="727" r:id="rId18"/>
    <p:sldId id="728" r:id="rId19"/>
    <p:sldId id="729" r:id="rId20"/>
    <p:sldId id="730" r:id="rId21"/>
    <p:sldId id="731" r:id="rId22"/>
    <p:sldId id="732" r:id="rId23"/>
    <p:sldId id="733" r:id="rId24"/>
    <p:sldId id="736" r:id="rId25"/>
    <p:sldId id="737" r:id="rId26"/>
    <p:sldId id="738" r:id="rId27"/>
    <p:sldId id="739" r:id="rId28"/>
    <p:sldId id="743" r:id="rId29"/>
    <p:sldId id="742" r:id="rId30"/>
    <p:sldId id="746" r:id="rId31"/>
    <p:sldId id="744" r:id="rId32"/>
    <p:sldId id="745" r:id="rId33"/>
    <p:sldId id="740" r:id="rId34"/>
    <p:sldId id="741" r:id="rId35"/>
  </p:sldIdLst>
  <p:sldSz cx="9144000" cy="6858000" type="screen4x3"/>
  <p:notesSz cx="6797675" cy="9928225"/>
  <p:defaultTextStyle>
    <a:defPPr>
      <a:defRPr lang="en-US"/>
    </a:defPPr>
    <a:lvl1pPr algn="l" rtl="0" fontAlgn="base">
      <a:lnSpc>
        <a:spcPct val="120000"/>
      </a:lnSpc>
      <a:spcBef>
        <a:spcPct val="0"/>
      </a:spcBef>
      <a:spcAft>
        <a:spcPct val="0"/>
      </a:spcAft>
      <a:buClr>
        <a:schemeClr val="tx2"/>
      </a:buClr>
      <a:buSzPct val="120000"/>
      <a:buFont typeface="Wingdings" panose="05000000000000000000" pitchFamily="2" charset="2"/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lnSpc>
        <a:spcPct val="120000"/>
      </a:lnSpc>
      <a:spcBef>
        <a:spcPct val="0"/>
      </a:spcBef>
      <a:spcAft>
        <a:spcPct val="0"/>
      </a:spcAft>
      <a:buClr>
        <a:schemeClr val="tx2"/>
      </a:buClr>
      <a:buSzPct val="120000"/>
      <a:buFont typeface="Wingdings" panose="05000000000000000000" pitchFamily="2" charset="2"/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lnSpc>
        <a:spcPct val="120000"/>
      </a:lnSpc>
      <a:spcBef>
        <a:spcPct val="0"/>
      </a:spcBef>
      <a:spcAft>
        <a:spcPct val="0"/>
      </a:spcAft>
      <a:buClr>
        <a:schemeClr val="tx2"/>
      </a:buClr>
      <a:buSzPct val="120000"/>
      <a:buFont typeface="Wingdings" panose="05000000000000000000" pitchFamily="2" charset="2"/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lnSpc>
        <a:spcPct val="120000"/>
      </a:lnSpc>
      <a:spcBef>
        <a:spcPct val="0"/>
      </a:spcBef>
      <a:spcAft>
        <a:spcPct val="0"/>
      </a:spcAft>
      <a:buClr>
        <a:schemeClr val="tx2"/>
      </a:buClr>
      <a:buSzPct val="120000"/>
      <a:buFont typeface="Wingdings" panose="05000000000000000000" pitchFamily="2" charset="2"/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lnSpc>
        <a:spcPct val="120000"/>
      </a:lnSpc>
      <a:spcBef>
        <a:spcPct val="0"/>
      </a:spcBef>
      <a:spcAft>
        <a:spcPct val="0"/>
      </a:spcAft>
      <a:buClr>
        <a:schemeClr val="tx2"/>
      </a:buClr>
      <a:buSzPct val="120000"/>
      <a:buFont typeface="Wingdings" panose="05000000000000000000" pitchFamily="2" charset="2"/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946">
          <p15:clr>
            <a:srgbClr val="A4A3A4"/>
          </p15:clr>
        </p15:guide>
        <p15:guide id="2" orient="horz" pos="771">
          <p15:clr>
            <a:srgbClr val="A4A3A4"/>
          </p15:clr>
        </p15:guide>
        <p15:guide id="3" pos="272">
          <p15:clr>
            <a:srgbClr val="A4A3A4"/>
          </p15:clr>
        </p15:guide>
        <p15:guide id="4" pos="548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C9F4"/>
    <a:srgbClr val="00B0F0"/>
    <a:srgbClr val="C0C0C0"/>
    <a:srgbClr val="3E9C98"/>
    <a:srgbClr val="AEAEAE"/>
    <a:srgbClr val="2E7471"/>
    <a:srgbClr val="DDDDDD"/>
    <a:srgbClr val="FF9933"/>
    <a:srgbClr val="FF0000"/>
    <a:srgbClr val="69C3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54" autoAdjust="0"/>
    <p:restoredTop sz="86432" autoAdjust="0"/>
  </p:normalViewPr>
  <p:slideViewPr>
    <p:cSldViewPr snapToGrid="0">
      <p:cViewPr>
        <p:scale>
          <a:sx n="97" d="100"/>
          <a:sy n="97" d="100"/>
        </p:scale>
        <p:origin x="-1074" y="24"/>
      </p:cViewPr>
      <p:guideLst>
        <p:guide orient="horz" pos="3946"/>
        <p:guide orient="horz" pos="771"/>
        <p:guide pos="272"/>
        <p:guide pos="5488"/>
      </p:guideLst>
    </p:cSldViewPr>
  </p:slideViewPr>
  <p:outlineViewPr>
    <p:cViewPr>
      <p:scale>
        <a:sx n="33" d="100"/>
        <a:sy n="33" d="100"/>
      </p:scale>
      <p:origin x="258" y="352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44"/>
    </p:cViewPr>
  </p:sorterViewPr>
  <p:notesViewPr>
    <p:cSldViewPr snapToGrid="0">
      <p:cViewPr varScale="1">
        <p:scale>
          <a:sx n="93" d="100"/>
          <a:sy n="93" d="100"/>
        </p:scale>
        <p:origin x="-3774" y="-102"/>
      </p:cViewPr>
      <p:guideLst>
        <p:guide orient="horz" pos="3127"/>
        <p:guide pos="2141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95DFE9D7-9A15-41F3-B8CD-9F73EBBE35DF}" type="datetimeFigureOut">
              <a:rPr lang="en-US"/>
              <a:pPr>
                <a:defRPr/>
              </a:pPr>
              <a:t>4/25/2014</a:t>
            </a:fld>
            <a:endParaRPr lang="en-US"/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0E91210-7F2C-44D6-A12F-83335A4EA04F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53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latin typeface="+mn-lt"/>
              </a:defRPr>
            </a:lvl1pPr>
          </a:lstStyle>
          <a:p>
            <a:pPr>
              <a:defRPr/>
            </a:pPr>
            <a:fld id="{E723FC58-FC0A-4697-AE04-BA6915CABD5D}" type="datetimeFigureOut">
              <a:rPr lang="en-US"/>
              <a:pPr>
                <a:defRPr/>
              </a:pPr>
              <a:t>4/25/2014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16463"/>
            <a:ext cx="5435600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SzTx/>
              <a:buFontTx/>
              <a:buNone/>
              <a:defRPr sz="1200">
                <a:latin typeface="Calibri" panose="020F0502020204030204" pitchFamily="34" charset="0"/>
              </a:defRPr>
            </a:lvl1pPr>
          </a:lstStyle>
          <a:p>
            <a:fld id="{B76547A1-C5B3-400A-AB31-CB2CC5E5A767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314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5124" name="Slide Number Placeholder 3"/>
          <p:cNvSpPr txBox="1">
            <a:spLocks noGrp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91ECD8C8-94D7-4FE0-91F4-9B893E36F944}" type="slidenum">
              <a:rPr lang="en-US">
                <a:solidFill>
                  <a:prstClr val="black"/>
                </a:solidFill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904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97273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72082"/>
            <a:ext cx="6400800" cy="9112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258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886700" cy="9286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384347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886700" cy="9286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288675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97273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72082"/>
            <a:ext cx="6400800" cy="9112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972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259" y="-24"/>
            <a:ext cx="8036004" cy="928694"/>
          </a:xfrm>
          <a:prstGeom prst="rect">
            <a:avLst/>
          </a:prstGeom>
        </p:spPr>
        <p:txBody>
          <a:bodyPr lIns="216000"/>
          <a:lstStyle>
            <a:lvl1pPr>
              <a:defRPr sz="20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31800" y="1314449"/>
            <a:ext cx="8283605" cy="4949825"/>
          </a:xfrm>
        </p:spPr>
        <p:txBody>
          <a:bodyPr>
            <a:normAutofit/>
          </a:bodyPr>
          <a:lstStyle>
            <a:lvl1pPr marL="177800" indent="-177800" algn="l" rtl="0" eaLnBrk="0" fontAlgn="base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>
              <a:buClr>
                <a:srgbClr val="116656"/>
              </a:buClr>
              <a:buSzPct val="200000"/>
              <a:buFont typeface="Wingdings" pitchFamily="2" charset="2"/>
              <a:buChar char="§"/>
              <a:defRPr sz="1000">
                <a:latin typeface="Verdana" pitchFamily="34" charset="0"/>
              </a:defRPr>
            </a:lvl4pPr>
            <a:lvl5pPr>
              <a:buClr>
                <a:srgbClr val="116656"/>
              </a:buClr>
              <a:buSzPct val="200000"/>
              <a:buFont typeface="Wingdings" pitchFamily="2" charset="2"/>
              <a:buChar char="§"/>
              <a:defRPr sz="800">
                <a:latin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40356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/>
          <a:lstStyle>
            <a:lvl1pPr algn="l">
              <a:defRPr sz="2000" b="1" cap="all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685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41259" y="-24"/>
            <a:ext cx="8036004" cy="928694"/>
          </a:xfrm>
          <a:prstGeom prst="rect">
            <a:avLst/>
          </a:prstGeom>
        </p:spPr>
        <p:txBody>
          <a:bodyPr lIns="216000"/>
          <a:lstStyle>
            <a:lvl1pPr>
              <a:defRPr sz="20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21575" y="1314450"/>
            <a:ext cx="4038600" cy="4949825"/>
          </a:xfrm>
        </p:spPr>
        <p:txBody>
          <a:bodyPr rtlCol="0">
            <a:normAutofit/>
          </a:bodyPr>
          <a:lstStyle>
            <a:lvl1pPr algn="l" defTabSz="914400" rtl="0" eaLnBrk="0" fontAlgn="base" latinLnBrk="0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algn="l" defTabSz="914400" rtl="0" eaLnBrk="0" fontAlgn="base" latinLnBrk="0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algn="l" defTabSz="914400" rtl="0" eaLnBrk="0" fontAlgn="base" latinLnBrk="0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rgbClr val="116656"/>
              </a:buClr>
              <a:buSzPct val="200000"/>
              <a:buFont typeface="Wingdings" pitchFamily="2" charset="2"/>
              <a:buChar char="§"/>
              <a:defRPr lang="en-US" sz="16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rgbClr val="116656"/>
              </a:buClr>
              <a:buSzPct val="200000"/>
              <a:buFont typeface="Wingdings" pitchFamily="2" charset="2"/>
              <a:buChar char="§"/>
              <a:defRPr lang="en-US" sz="1600" kern="1200" dirty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0"/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4450"/>
            <a:ext cx="4038600" cy="4949825"/>
          </a:xfrm>
        </p:spPr>
        <p:txBody>
          <a:bodyPr rtlCol="0">
            <a:normAutofit/>
          </a:bodyPr>
          <a:lstStyle>
            <a:lvl1pPr algn="l" defTabSz="914400" rtl="0" eaLnBrk="0" fontAlgn="base" latinLnBrk="0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algn="l" defTabSz="914400" rtl="0" eaLnBrk="0" fontAlgn="base" latinLnBrk="0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algn="l" defTabSz="914400" rtl="0" eaLnBrk="0" fontAlgn="base" latinLnBrk="0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rgbClr val="116656"/>
              </a:buClr>
              <a:buSzPct val="200000"/>
              <a:buFont typeface="Wingdings" pitchFamily="2" charset="2"/>
              <a:buChar char="§"/>
              <a:defRPr lang="en-US" sz="16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rgbClr val="116656"/>
              </a:buClr>
              <a:buSzPct val="200000"/>
              <a:buFont typeface="Wingdings" pitchFamily="2" charset="2"/>
              <a:buChar char="§"/>
              <a:defRPr lang="en-US" sz="1600" kern="1200" dirty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769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41259" y="-24"/>
            <a:ext cx="8036004" cy="928694"/>
          </a:xfrm>
          <a:prstGeom prst="rect">
            <a:avLst/>
          </a:prstGeom>
        </p:spPr>
        <p:txBody>
          <a:bodyPr lIns="216000"/>
          <a:lstStyle>
            <a:lvl1pPr>
              <a:defRPr sz="20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386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12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338" y="1314450"/>
            <a:ext cx="8297862" cy="4949825"/>
          </a:xfrm>
        </p:spPr>
        <p:txBody>
          <a:bodyPr/>
          <a:lstStyle>
            <a:lvl1pPr>
              <a:spcBef>
                <a:spcPts val="30"/>
              </a:spcBef>
              <a:defRPr/>
            </a:lvl1pPr>
            <a:lvl2pPr>
              <a:spcBef>
                <a:spcPts val="30"/>
              </a:spcBef>
              <a:defRPr/>
            </a:lvl2pPr>
            <a:lvl3pPr>
              <a:spcBef>
                <a:spcPts val="30"/>
              </a:spcBef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41259" y="-24"/>
            <a:ext cx="8036004" cy="928694"/>
          </a:xfrm>
          <a:prstGeom prst="rect">
            <a:avLst/>
          </a:prstGeom>
        </p:spPr>
        <p:txBody>
          <a:bodyPr lIns="216000"/>
          <a:lstStyle>
            <a:lvl1pPr>
              <a:defRPr sz="20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9316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42654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259" y="-24"/>
            <a:ext cx="8036004" cy="928694"/>
          </a:xfrm>
          <a:prstGeom prst="rect">
            <a:avLst/>
          </a:prstGeom>
        </p:spPr>
        <p:txBody>
          <a:bodyPr lIns="216000"/>
          <a:lstStyle>
            <a:lvl1pPr>
              <a:defRPr sz="20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31800" y="1314449"/>
            <a:ext cx="8283605" cy="4949825"/>
          </a:xfrm>
        </p:spPr>
        <p:txBody>
          <a:bodyPr>
            <a:normAutofit/>
          </a:bodyPr>
          <a:lstStyle>
            <a:lvl1pPr marL="177800" indent="-177800" algn="l" rtl="0" eaLnBrk="0" fontAlgn="base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>
              <a:buClr>
                <a:srgbClr val="116656"/>
              </a:buClr>
              <a:buSzPct val="200000"/>
              <a:buFont typeface="Wingdings" pitchFamily="2" charset="2"/>
              <a:buChar char="§"/>
              <a:defRPr sz="1000">
                <a:latin typeface="Verdana" pitchFamily="34" charset="0"/>
              </a:defRPr>
            </a:lvl4pPr>
            <a:lvl5pPr>
              <a:buClr>
                <a:srgbClr val="116656"/>
              </a:buClr>
              <a:buSzPct val="200000"/>
              <a:buFont typeface="Wingdings" pitchFamily="2" charset="2"/>
              <a:buChar char="§"/>
              <a:defRPr sz="800">
                <a:latin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9815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886700" cy="9286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176274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886700" cy="9286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703095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-28575" y="76200"/>
            <a:ext cx="8470900" cy="6172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5917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/>
          <a:lstStyle>
            <a:lvl1pPr algn="l">
              <a:defRPr sz="2000" b="1" cap="all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1568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41259" y="-24"/>
            <a:ext cx="8036004" cy="928694"/>
          </a:xfrm>
          <a:prstGeom prst="rect">
            <a:avLst/>
          </a:prstGeom>
        </p:spPr>
        <p:txBody>
          <a:bodyPr lIns="216000"/>
          <a:lstStyle>
            <a:lvl1pPr>
              <a:defRPr sz="20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21575" y="1314450"/>
            <a:ext cx="4038600" cy="4949825"/>
          </a:xfrm>
        </p:spPr>
        <p:txBody>
          <a:bodyPr rtlCol="0">
            <a:normAutofit/>
          </a:bodyPr>
          <a:lstStyle>
            <a:lvl1pPr algn="l" defTabSz="914400" rtl="0" eaLnBrk="0" fontAlgn="base" latinLnBrk="0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algn="l" defTabSz="914400" rtl="0" eaLnBrk="0" fontAlgn="base" latinLnBrk="0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algn="l" defTabSz="914400" rtl="0" eaLnBrk="0" fontAlgn="base" latinLnBrk="0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rgbClr val="116656"/>
              </a:buClr>
              <a:buSzPct val="200000"/>
              <a:buFont typeface="Wingdings" pitchFamily="2" charset="2"/>
              <a:buChar char="§"/>
              <a:defRPr lang="en-US" sz="16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rgbClr val="116656"/>
              </a:buClr>
              <a:buSzPct val="200000"/>
              <a:buFont typeface="Wingdings" pitchFamily="2" charset="2"/>
              <a:buChar char="§"/>
              <a:defRPr lang="en-US" sz="1600" kern="1200" dirty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0"/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4450"/>
            <a:ext cx="4038600" cy="4949825"/>
          </a:xfrm>
        </p:spPr>
        <p:txBody>
          <a:bodyPr rtlCol="0">
            <a:normAutofit/>
          </a:bodyPr>
          <a:lstStyle>
            <a:lvl1pPr algn="l" defTabSz="914400" rtl="0" eaLnBrk="0" fontAlgn="base" latinLnBrk="0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algn="l" defTabSz="914400" rtl="0" eaLnBrk="0" fontAlgn="base" latinLnBrk="0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algn="l" defTabSz="914400" rtl="0" eaLnBrk="0" fontAlgn="base" latinLnBrk="0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rgbClr val="116656"/>
              </a:buClr>
              <a:buSzPct val="200000"/>
              <a:buFont typeface="Wingdings" pitchFamily="2" charset="2"/>
              <a:buChar char="§"/>
              <a:defRPr lang="en-US" sz="16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rgbClr val="116656"/>
              </a:buClr>
              <a:buSzPct val="200000"/>
              <a:buFont typeface="Wingdings" pitchFamily="2" charset="2"/>
              <a:buChar char="§"/>
              <a:defRPr lang="en-US" sz="1600" kern="1200" dirty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742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41259" y="-24"/>
            <a:ext cx="8036004" cy="928694"/>
          </a:xfrm>
          <a:prstGeom prst="rect">
            <a:avLst/>
          </a:prstGeom>
        </p:spPr>
        <p:txBody>
          <a:bodyPr lIns="216000"/>
          <a:lstStyle>
            <a:lvl1pPr>
              <a:defRPr sz="20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813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78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338" y="1314450"/>
            <a:ext cx="8297862" cy="4949825"/>
          </a:xfrm>
        </p:spPr>
        <p:txBody>
          <a:bodyPr/>
          <a:lstStyle>
            <a:lvl1pPr>
              <a:spcBef>
                <a:spcPts val="30"/>
              </a:spcBef>
              <a:defRPr/>
            </a:lvl1pPr>
            <a:lvl2pPr>
              <a:spcBef>
                <a:spcPts val="30"/>
              </a:spcBef>
              <a:defRPr/>
            </a:lvl2pPr>
            <a:lvl3pPr>
              <a:spcBef>
                <a:spcPts val="30"/>
              </a:spcBef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41259" y="-24"/>
            <a:ext cx="8036004" cy="928694"/>
          </a:xfrm>
          <a:prstGeom prst="rect">
            <a:avLst/>
          </a:prstGeom>
        </p:spPr>
        <p:txBody>
          <a:bodyPr lIns="216000"/>
          <a:lstStyle>
            <a:lvl1pPr>
              <a:defRPr sz="20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353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2696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886700" cy="9286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650412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5163" y="0"/>
            <a:ext cx="78867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80000" rIns="360000" bIns="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-806450" y="1303338"/>
            <a:ext cx="62865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-806450" y="6270625"/>
            <a:ext cx="62865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126206" y="7406482"/>
            <a:ext cx="576263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126206" y="-529431"/>
            <a:ext cx="576263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8420894" y="7430294"/>
            <a:ext cx="5762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448800" y="1306513"/>
            <a:ext cx="62865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448800" y="6269038"/>
            <a:ext cx="62865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8417719" y="-505619"/>
            <a:ext cx="5762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9"/>
          <p:cNvSpPr>
            <a:spLocks noChangeArrowheads="1"/>
          </p:cNvSpPr>
          <p:nvPr/>
        </p:nvSpPr>
        <p:spPr bwMode="auto">
          <a:xfrm>
            <a:off x="0" y="0"/>
            <a:ext cx="9144000" cy="928688"/>
          </a:xfrm>
          <a:prstGeom prst="rect">
            <a:avLst/>
          </a:prstGeom>
          <a:gradFill rotWithShape="1">
            <a:gsLst>
              <a:gs pos="0">
                <a:srgbClr val="007363"/>
              </a:gs>
              <a:gs pos="3999">
                <a:srgbClr val="007363"/>
              </a:gs>
              <a:gs pos="3999">
                <a:srgbClr val="007363"/>
              </a:gs>
              <a:gs pos="61000">
                <a:srgbClr val="0399A1"/>
              </a:gs>
              <a:gs pos="75000">
                <a:srgbClr val="03989F"/>
              </a:gs>
              <a:gs pos="100000">
                <a:srgbClr val="028DBE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endParaRPr lang="de-DE">
              <a:solidFill>
                <a:srgbClr val="FFFFFF"/>
              </a:solidFill>
            </a:endParaRPr>
          </a:p>
        </p:txBody>
      </p:sp>
      <p:pic>
        <p:nvPicPr>
          <p:cNvPr id="1036" name="Picture 3" descr="Q:\TH\LOGO_W-1pt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2"/>
          <a:stretch>
            <a:fillRect/>
          </a:stretch>
        </p:blipFill>
        <p:spPr bwMode="auto">
          <a:xfrm>
            <a:off x="7997825" y="52388"/>
            <a:ext cx="11303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2000" b="1" kern="1200" dirty="0">
          <a:solidFill>
            <a:schemeClr val="bg1"/>
          </a:solidFill>
          <a:latin typeface="Verdana" pitchFamily="34" charset="0"/>
          <a:ea typeface="+mn-ea"/>
          <a:cs typeface="+mn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9pPr>
    </p:titleStyle>
    <p:bodyStyle>
      <a:lvl1pPr marL="177800" indent="-177800" algn="l" rtl="0" eaLnBrk="0" fontAlgn="base" hangingPunct="0">
        <a:lnSpc>
          <a:spcPct val="120000"/>
        </a:lnSpc>
        <a:spcBef>
          <a:spcPts val="25"/>
        </a:spcBef>
        <a:spcAft>
          <a:spcPct val="0"/>
        </a:spcAft>
        <a:buClr>
          <a:srgbClr val="7F7F7F"/>
        </a:buClr>
        <a:buSzPct val="120000"/>
        <a:buFont typeface="Wingdings" pitchFamily="2" charset="2"/>
        <a:buChar char="§"/>
        <a:defRPr kern="12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534988" indent="-179388" algn="l" rtl="0" eaLnBrk="0" fontAlgn="base" hangingPunct="0">
        <a:lnSpc>
          <a:spcPct val="120000"/>
        </a:lnSpc>
        <a:spcBef>
          <a:spcPts val="25"/>
        </a:spcBef>
        <a:spcAft>
          <a:spcPct val="0"/>
        </a:spcAft>
        <a:buClr>
          <a:srgbClr val="7F7F7F"/>
        </a:buClr>
        <a:buSzPct val="120000"/>
        <a:buFont typeface="Wingdings" pitchFamily="2" charset="2"/>
        <a:buChar char="§"/>
        <a:defRPr sz="1600" kern="1200">
          <a:solidFill>
            <a:schemeClr val="tx1"/>
          </a:solidFill>
          <a:latin typeface="Verdana" pitchFamily="34" charset="0"/>
          <a:ea typeface="+mn-ea"/>
          <a:cs typeface="+mn-cs"/>
        </a:defRPr>
      </a:lvl2pPr>
      <a:lvl3pPr marL="903288" indent="-190500" algn="l" rtl="0" eaLnBrk="0" fontAlgn="base" hangingPunct="0">
        <a:lnSpc>
          <a:spcPct val="120000"/>
        </a:lnSpc>
        <a:spcBef>
          <a:spcPts val="25"/>
        </a:spcBef>
        <a:spcAft>
          <a:spcPct val="0"/>
        </a:spcAft>
        <a:buClr>
          <a:srgbClr val="7F7F7F"/>
        </a:buClr>
        <a:buSzPct val="120000"/>
        <a:buFont typeface="Wingdings" pitchFamily="2" charset="2"/>
        <a:buChar char="§"/>
        <a:defRPr sz="1400" kern="1200">
          <a:solidFill>
            <a:schemeClr val="tx1"/>
          </a:solidFill>
          <a:latin typeface="Verdana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Verdana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800" kern="1200">
          <a:solidFill>
            <a:schemeClr val="tx1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5163" y="0"/>
            <a:ext cx="78867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80000" rIns="360000" bIns="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-806450" y="1303338"/>
            <a:ext cx="62865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-806450" y="6270625"/>
            <a:ext cx="62865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126206" y="7406482"/>
            <a:ext cx="576263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126206" y="-529431"/>
            <a:ext cx="576263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8420894" y="7430294"/>
            <a:ext cx="5762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448800" y="1306513"/>
            <a:ext cx="62865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448800" y="6269038"/>
            <a:ext cx="62865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8417719" y="-505619"/>
            <a:ext cx="5762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9"/>
          <p:cNvSpPr>
            <a:spLocks noChangeArrowheads="1"/>
          </p:cNvSpPr>
          <p:nvPr/>
        </p:nvSpPr>
        <p:spPr bwMode="auto">
          <a:xfrm>
            <a:off x="0" y="0"/>
            <a:ext cx="9144000" cy="928688"/>
          </a:xfrm>
          <a:prstGeom prst="rect">
            <a:avLst/>
          </a:prstGeom>
          <a:gradFill rotWithShape="1">
            <a:gsLst>
              <a:gs pos="0">
                <a:srgbClr val="007363"/>
              </a:gs>
              <a:gs pos="3999">
                <a:srgbClr val="007363"/>
              </a:gs>
              <a:gs pos="3999">
                <a:srgbClr val="007363"/>
              </a:gs>
              <a:gs pos="61000">
                <a:srgbClr val="0399A1"/>
              </a:gs>
              <a:gs pos="75000">
                <a:srgbClr val="03989F"/>
              </a:gs>
              <a:gs pos="100000">
                <a:srgbClr val="028DBE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Clr>
                <a:srgbClr val="007363"/>
              </a:buClr>
              <a:defRPr/>
            </a:pPr>
            <a:endParaRPr lang="de-DE" smtClean="0">
              <a:solidFill>
                <a:srgbClr val="FFFFFF"/>
              </a:solidFill>
            </a:endParaRPr>
          </a:p>
        </p:txBody>
      </p:sp>
      <p:pic>
        <p:nvPicPr>
          <p:cNvPr id="1036" name="Picture 3" descr="Q:\TH\LOGO_W-1pt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2"/>
          <a:stretch>
            <a:fillRect/>
          </a:stretch>
        </p:blipFill>
        <p:spPr bwMode="auto">
          <a:xfrm>
            <a:off x="7997825" y="52388"/>
            <a:ext cx="11303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106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2000" b="1" kern="1200" dirty="0">
          <a:solidFill>
            <a:schemeClr val="bg1"/>
          </a:solidFill>
          <a:latin typeface="Verdana" pitchFamily="34" charset="0"/>
          <a:ea typeface="+mn-ea"/>
          <a:cs typeface="+mn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9pPr>
    </p:titleStyle>
    <p:bodyStyle>
      <a:lvl1pPr marL="177800" indent="-177800" algn="l" rtl="0" eaLnBrk="0" fontAlgn="base" hangingPunct="0">
        <a:lnSpc>
          <a:spcPct val="120000"/>
        </a:lnSpc>
        <a:spcBef>
          <a:spcPts val="25"/>
        </a:spcBef>
        <a:spcAft>
          <a:spcPct val="0"/>
        </a:spcAft>
        <a:buClr>
          <a:srgbClr val="7F7F7F"/>
        </a:buClr>
        <a:buSzPct val="120000"/>
        <a:buFont typeface="Wingdings" pitchFamily="2" charset="2"/>
        <a:buChar char="§"/>
        <a:defRPr kern="12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534988" indent="-179388" algn="l" rtl="0" eaLnBrk="0" fontAlgn="base" hangingPunct="0">
        <a:lnSpc>
          <a:spcPct val="120000"/>
        </a:lnSpc>
        <a:spcBef>
          <a:spcPts val="25"/>
        </a:spcBef>
        <a:spcAft>
          <a:spcPct val="0"/>
        </a:spcAft>
        <a:buClr>
          <a:srgbClr val="7F7F7F"/>
        </a:buClr>
        <a:buSzPct val="120000"/>
        <a:buFont typeface="Wingdings" pitchFamily="2" charset="2"/>
        <a:buChar char="§"/>
        <a:defRPr sz="1600" kern="1200">
          <a:solidFill>
            <a:schemeClr val="tx1"/>
          </a:solidFill>
          <a:latin typeface="Verdana" pitchFamily="34" charset="0"/>
          <a:ea typeface="+mn-ea"/>
          <a:cs typeface="+mn-cs"/>
        </a:defRPr>
      </a:lvl2pPr>
      <a:lvl3pPr marL="903288" indent="-190500" algn="l" rtl="0" eaLnBrk="0" fontAlgn="base" hangingPunct="0">
        <a:lnSpc>
          <a:spcPct val="120000"/>
        </a:lnSpc>
        <a:spcBef>
          <a:spcPts val="25"/>
        </a:spcBef>
        <a:spcAft>
          <a:spcPct val="0"/>
        </a:spcAft>
        <a:buClr>
          <a:srgbClr val="7F7F7F"/>
        </a:buClr>
        <a:buSzPct val="120000"/>
        <a:buFont typeface="Wingdings" pitchFamily="2" charset="2"/>
        <a:buChar char="§"/>
        <a:defRPr sz="1400" kern="1200">
          <a:solidFill>
            <a:schemeClr val="tx1"/>
          </a:solidFill>
          <a:latin typeface="Verdana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Verdana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800" kern="1200">
          <a:solidFill>
            <a:schemeClr val="tx1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jpeg"/><Relationship Id="rId5" Type="http://schemas.openxmlformats.org/officeDocument/2006/relationships/image" Target="../media/image4.wm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pt-titelbild_vorl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2" t="27850" r="12633" b="24860"/>
          <a:stretch>
            <a:fillRect/>
          </a:stretch>
        </p:blipFill>
        <p:spPr bwMode="auto">
          <a:xfrm>
            <a:off x="0" y="1657350"/>
            <a:ext cx="91440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1771650"/>
          </a:xfrm>
          <a:prstGeom prst="rect">
            <a:avLst/>
          </a:prstGeom>
          <a:gradFill flip="none" rotWithShape="1">
            <a:gsLst>
              <a:gs pos="4000">
                <a:srgbClr val="007363"/>
              </a:gs>
              <a:gs pos="4000">
                <a:srgbClr val="007363"/>
              </a:gs>
              <a:gs pos="61000">
                <a:srgbClr val="0399A1"/>
              </a:gs>
              <a:gs pos="75000">
                <a:srgbClr val="03989F"/>
              </a:gs>
              <a:gs pos="100000">
                <a:srgbClr val="028DBE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7363"/>
              </a:buClr>
              <a:defRPr/>
            </a:pPr>
            <a:endParaRPr lang="de-DE" kern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100" name="Title 1"/>
          <p:cNvSpPr txBox="1">
            <a:spLocks/>
          </p:cNvSpPr>
          <p:nvPr/>
        </p:nvSpPr>
        <p:spPr bwMode="auto">
          <a:xfrm>
            <a:off x="827088" y="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0000" rIns="0" bIns="0" anchorCtr="1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de-DE" sz="2400" b="1" dirty="0" smtClean="0">
                <a:solidFill>
                  <a:srgbClr val="FFFFFF"/>
                </a:solidFill>
              </a:rPr>
              <a:t>Wenn das Öl zur Neige geht: Was treibt die Autos von Morgen an?</a:t>
            </a:r>
            <a:endParaRPr lang="de-DE" sz="2400" b="1" dirty="0">
              <a:solidFill>
                <a:srgbClr val="FFFFFF"/>
              </a:solidFill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de-DE" b="1" dirty="0">
                <a:solidFill>
                  <a:srgbClr val="FFFFFF"/>
                </a:solidFill>
              </a:rPr>
              <a:t>F. </a:t>
            </a:r>
            <a:r>
              <a:rPr lang="de-DE" b="1" dirty="0" err="1">
                <a:solidFill>
                  <a:srgbClr val="FFFFFF"/>
                </a:solidFill>
              </a:rPr>
              <a:t>Schüth</a:t>
            </a:r>
            <a:endParaRPr lang="de-DE" b="1" dirty="0">
              <a:solidFill>
                <a:srgbClr val="FFFFFF"/>
              </a:solidFill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de-DE" sz="1400" b="1" dirty="0" smtClean="0">
                <a:solidFill>
                  <a:srgbClr val="FFFFFF"/>
                </a:solidFill>
              </a:rPr>
              <a:t>Max-Planck-Institut </a:t>
            </a:r>
            <a:r>
              <a:rPr lang="de-DE" sz="1400" b="1" dirty="0">
                <a:solidFill>
                  <a:srgbClr val="FFFFFF"/>
                </a:solidFill>
              </a:rPr>
              <a:t>für Kohlenforschung</a:t>
            </a:r>
            <a:endParaRPr lang="en-US" sz="1400" b="1" dirty="0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6482" y="5105399"/>
            <a:ext cx="9156964" cy="1752600"/>
            <a:chOff x="-6482" y="5105399"/>
            <a:chExt cx="9156964" cy="1752600"/>
          </a:xfrm>
        </p:grpSpPr>
        <p:sp>
          <p:nvSpPr>
            <p:cNvPr id="4101" name="Rectangle 11"/>
            <p:cNvSpPr>
              <a:spLocks noChangeArrowheads="1"/>
            </p:cNvSpPr>
            <p:nvPr/>
          </p:nvSpPr>
          <p:spPr bwMode="auto">
            <a:xfrm>
              <a:off x="0" y="5105399"/>
              <a:ext cx="9144000" cy="1752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135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buClr>
                  <a:srgbClr val="007363"/>
                </a:buClr>
              </a:pPr>
              <a:endParaRPr lang="de-DE">
                <a:solidFill>
                  <a:prstClr val="black"/>
                </a:solidFill>
              </a:endParaRPr>
            </a:p>
          </p:txBody>
        </p:sp>
        <p:pic>
          <p:nvPicPr>
            <p:cNvPr id="16" name="Picture 3" descr="Solubility in NaOH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916"/>
            <a:stretch/>
          </p:blipFill>
          <p:spPr bwMode="auto">
            <a:xfrm>
              <a:off x="1640697" y="5105399"/>
              <a:ext cx="1710248" cy="113518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  <a:extLst/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5111" y="5105399"/>
              <a:ext cx="2211688" cy="113468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48" descr="b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482" y="5105399"/>
              <a:ext cx="1655195" cy="1135185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  <a:extLst/>
          </p:spPr>
        </p:pic>
        <p:pic>
          <p:nvPicPr>
            <p:cNvPr id="25" name="Picture 16" descr="Fig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53" t="32547" r="3371" b="54787"/>
            <a:stretch>
              <a:fillRect/>
            </a:stretch>
          </p:blipFill>
          <p:spPr bwMode="auto">
            <a:xfrm>
              <a:off x="3350945" y="5105399"/>
              <a:ext cx="1401017" cy="115354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  <a:extLst/>
          </p:spPr>
        </p:pic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6799" y="5105399"/>
              <a:ext cx="2183683" cy="1146368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2264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r>
              <a:rPr lang="de-DE" dirty="0" smtClean="0"/>
              <a:t>Warum </a:t>
            </a:r>
            <a:r>
              <a:rPr lang="de-DE" dirty="0" err="1" smtClean="0"/>
              <a:t>heisst</a:t>
            </a:r>
            <a:r>
              <a:rPr lang="de-DE" dirty="0" smtClean="0"/>
              <a:t> Synthesegas </a:t>
            </a:r>
            <a:r>
              <a:rPr lang="de-DE" dirty="0" err="1" smtClean="0"/>
              <a:t>Synthesegas</a:t>
            </a:r>
            <a:r>
              <a:rPr lang="de-DE" dirty="0" smtClean="0"/>
              <a:t>?</a:t>
            </a:r>
          </a:p>
        </p:txBody>
      </p:sp>
      <p:grpSp>
        <p:nvGrpSpPr>
          <p:cNvPr id="17" name="Group 4"/>
          <p:cNvGrpSpPr>
            <a:grpSpLocks/>
          </p:cNvGrpSpPr>
          <p:nvPr/>
        </p:nvGrpSpPr>
        <p:grpSpPr bwMode="auto">
          <a:xfrm>
            <a:off x="-36512" y="1312863"/>
            <a:ext cx="9078912" cy="5214937"/>
            <a:chOff x="41" y="1035"/>
            <a:chExt cx="5719" cy="3285"/>
          </a:xfrm>
        </p:grpSpPr>
        <p:pic>
          <p:nvPicPr>
            <p:cNvPr id="4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" y="1035"/>
              <a:ext cx="5719" cy="3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0" name="Rectangle 6"/>
            <p:cNvSpPr>
              <a:spLocks noChangeArrowheads="1"/>
            </p:cNvSpPr>
            <p:nvPr/>
          </p:nvSpPr>
          <p:spPr bwMode="auto">
            <a:xfrm>
              <a:off x="1499" y="3447"/>
              <a:ext cx="823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i="1" kern="0" smtClea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8538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dirty="0" smtClean="0"/>
              <a:t>Fischer-</a:t>
            </a:r>
            <a:r>
              <a:rPr lang="de-DE" dirty="0" err="1" smtClean="0"/>
              <a:t>Tropsch</a:t>
            </a:r>
            <a:r>
              <a:rPr lang="de-DE" dirty="0" smtClean="0"/>
              <a:t>-Synthese an Metallkatalysatoren</a:t>
            </a:r>
          </a:p>
        </p:txBody>
      </p:sp>
      <p:pic>
        <p:nvPicPr>
          <p:cNvPr id="6" name="The Fischer-Tropsch reaction 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72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dirty="0" smtClean="0"/>
              <a:t>Fischer-</a:t>
            </a:r>
            <a:r>
              <a:rPr lang="de-DE" dirty="0" err="1" smtClean="0"/>
              <a:t>Tropsch</a:t>
            </a:r>
            <a:r>
              <a:rPr lang="de-DE" dirty="0" smtClean="0"/>
              <a:t>-Synthese an Eisen- oder </a:t>
            </a:r>
            <a:r>
              <a:rPr lang="de-DE" dirty="0" err="1" smtClean="0"/>
              <a:t>Cobalt</a:t>
            </a:r>
            <a:r>
              <a:rPr lang="de-DE" dirty="0" smtClean="0"/>
              <a:t>-katalysatoren liefert hochwertigen Dieselkraftstoff</a:t>
            </a:r>
          </a:p>
        </p:txBody>
      </p:sp>
      <p:pic>
        <p:nvPicPr>
          <p:cNvPr id="10" name="Picture 4" descr="a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556" y="1193691"/>
            <a:ext cx="669448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7512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dirty="0" smtClean="0"/>
              <a:t>Kraftstoffe auf der Basis von Biomasse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60388" y="1511300"/>
            <a:ext cx="8016875" cy="4746625"/>
          </a:xfrm>
        </p:spPr>
        <p:txBody>
          <a:bodyPr>
            <a:normAutofit lnSpcReduction="10000"/>
          </a:bodyPr>
          <a:lstStyle>
            <a:lvl1pPr marL="177800" indent="-177800" algn="l" rtl="0" eaLnBrk="0" fontAlgn="base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534988" indent="-179388" algn="l" rtl="0" eaLnBrk="0" fontAlgn="base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sz="16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03288" indent="-190500" algn="l" rtl="0" eaLnBrk="0" fontAlgn="base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sz="14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16656"/>
              </a:buClr>
              <a:buSzPct val="200000"/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16656"/>
              </a:buClr>
              <a:buSzPct val="200000"/>
              <a:buFont typeface="Wingdings" pitchFamily="2" charset="2"/>
              <a:buChar char="§"/>
              <a:defRPr sz="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prstClr val="black"/>
                </a:solidFill>
              </a:rPr>
              <a:t>Biokraftstoffe der 1. Generation aus</a:t>
            </a:r>
            <a:br>
              <a:rPr lang="de-DE" dirty="0">
                <a:solidFill>
                  <a:prstClr val="black"/>
                </a:solidFill>
              </a:rPr>
            </a:br>
            <a:r>
              <a:rPr lang="de-DE" dirty="0">
                <a:solidFill>
                  <a:prstClr val="black"/>
                </a:solidFill>
              </a:rPr>
              <a:t>Früchten</a:t>
            </a:r>
          </a:p>
          <a:p>
            <a:pPr lvl="1"/>
            <a:r>
              <a:rPr lang="de-DE" dirty="0">
                <a:solidFill>
                  <a:prstClr val="black"/>
                </a:solidFill>
              </a:rPr>
              <a:t>Zweifelhafte CO</a:t>
            </a:r>
            <a:r>
              <a:rPr lang="de-DE" baseline="-25000" dirty="0">
                <a:solidFill>
                  <a:prstClr val="black"/>
                </a:solidFill>
              </a:rPr>
              <a:t>2</a:t>
            </a:r>
            <a:r>
              <a:rPr lang="de-DE" dirty="0">
                <a:solidFill>
                  <a:prstClr val="black"/>
                </a:solidFill>
              </a:rPr>
              <a:t> Bilanz</a:t>
            </a:r>
          </a:p>
          <a:p>
            <a:pPr lvl="1"/>
            <a:r>
              <a:rPr lang="de-DE" dirty="0">
                <a:solidFill>
                  <a:prstClr val="black"/>
                </a:solidFill>
              </a:rPr>
              <a:t>Konkurrenz zu Nahrungs- </a:t>
            </a:r>
            <a:br>
              <a:rPr lang="de-DE" dirty="0">
                <a:solidFill>
                  <a:prstClr val="black"/>
                </a:solidFill>
              </a:rPr>
            </a:br>
            <a:r>
              <a:rPr lang="de-DE" dirty="0">
                <a:solidFill>
                  <a:prstClr val="black"/>
                </a:solidFill>
              </a:rPr>
              <a:t>und Futtermitteln</a:t>
            </a:r>
          </a:p>
          <a:p>
            <a:pPr lvl="1"/>
            <a:endParaRPr lang="de-DE" dirty="0">
              <a:solidFill>
                <a:prstClr val="black"/>
              </a:solidFill>
            </a:endParaRPr>
          </a:p>
          <a:p>
            <a:pPr lvl="1"/>
            <a:endParaRPr lang="de-DE" dirty="0">
              <a:solidFill>
                <a:prstClr val="black"/>
              </a:solidFill>
            </a:endParaRPr>
          </a:p>
          <a:p>
            <a:pPr lvl="1"/>
            <a:endParaRPr lang="de-DE" dirty="0">
              <a:solidFill>
                <a:prstClr val="black"/>
              </a:solidFill>
            </a:endParaRPr>
          </a:p>
          <a:p>
            <a:pPr lvl="1"/>
            <a:endParaRPr lang="de-DE" dirty="0">
              <a:solidFill>
                <a:prstClr val="black"/>
              </a:solidFill>
            </a:endParaRPr>
          </a:p>
          <a:p>
            <a:r>
              <a:rPr lang="de-DE" dirty="0">
                <a:solidFill>
                  <a:prstClr val="black"/>
                </a:solidFill>
              </a:rPr>
              <a:t>Biokraftstoffe der 2. Generation aus</a:t>
            </a:r>
            <a:br>
              <a:rPr lang="de-DE" dirty="0">
                <a:solidFill>
                  <a:prstClr val="black"/>
                </a:solidFill>
              </a:rPr>
            </a:br>
            <a:r>
              <a:rPr lang="de-DE" dirty="0">
                <a:solidFill>
                  <a:prstClr val="black"/>
                </a:solidFill>
              </a:rPr>
              <a:t>Strukturbestandteilen von Pflanzen</a:t>
            </a:r>
          </a:p>
          <a:p>
            <a:pPr lvl="1"/>
            <a:r>
              <a:rPr lang="de-DE" dirty="0">
                <a:solidFill>
                  <a:prstClr val="black"/>
                </a:solidFill>
              </a:rPr>
              <a:t>Hochtemperaturprozesse zur Erzeugung </a:t>
            </a:r>
            <a:br>
              <a:rPr lang="de-DE" dirty="0">
                <a:solidFill>
                  <a:prstClr val="black"/>
                </a:solidFill>
              </a:rPr>
            </a:br>
            <a:r>
              <a:rPr lang="de-DE" dirty="0">
                <a:solidFill>
                  <a:prstClr val="black"/>
                </a:solidFill>
              </a:rPr>
              <a:t>von „Synthesegas“, anschließend Fischer-</a:t>
            </a:r>
            <a:br>
              <a:rPr lang="de-DE" dirty="0">
                <a:solidFill>
                  <a:prstClr val="black"/>
                </a:solidFill>
              </a:rPr>
            </a:br>
            <a:r>
              <a:rPr lang="de-DE" dirty="0" err="1">
                <a:solidFill>
                  <a:prstClr val="black"/>
                </a:solidFill>
              </a:rPr>
              <a:t>Tropsch</a:t>
            </a:r>
            <a:r>
              <a:rPr lang="de-DE" dirty="0">
                <a:solidFill>
                  <a:prstClr val="black"/>
                </a:solidFill>
              </a:rPr>
              <a:t>-Synthese oder </a:t>
            </a:r>
            <a:r>
              <a:rPr lang="de-DE" dirty="0" err="1">
                <a:solidFill>
                  <a:prstClr val="black"/>
                </a:solidFill>
              </a:rPr>
              <a:t>Methanolsynthese</a:t>
            </a:r>
            <a:endParaRPr lang="de-DE" dirty="0">
              <a:solidFill>
                <a:prstClr val="black"/>
              </a:solidFill>
            </a:endParaRPr>
          </a:p>
          <a:p>
            <a:pPr lvl="1"/>
            <a:r>
              <a:rPr lang="de-DE" dirty="0" err="1">
                <a:solidFill>
                  <a:prstClr val="black"/>
                </a:solidFill>
              </a:rPr>
              <a:t>Depolymerisation</a:t>
            </a:r>
            <a:r>
              <a:rPr lang="de-DE" dirty="0">
                <a:solidFill>
                  <a:prstClr val="black"/>
                </a:solidFill>
              </a:rPr>
              <a:t> von Cellulose zu Zucker, </a:t>
            </a:r>
            <a:br>
              <a:rPr lang="de-DE" dirty="0">
                <a:solidFill>
                  <a:prstClr val="black"/>
                </a:solidFill>
              </a:rPr>
            </a:br>
            <a:r>
              <a:rPr lang="de-DE" dirty="0">
                <a:solidFill>
                  <a:prstClr val="black"/>
                </a:solidFill>
              </a:rPr>
              <a:t>dann Vergärung</a:t>
            </a:r>
          </a:p>
        </p:txBody>
      </p:sp>
      <p:pic>
        <p:nvPicPr>
          <p:cNvPr id="8" name="Picture 5" descr="cabi41_g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1" t="13959" r="6326" b="16794"/>
          <a:stretch>
            <a:fillRect/>
          </a:stretch>
        </p:blipFill>
        <p:spPr bwMode="auto">
          <a:xfrm>
            <a:off x="5716588" y="4114800"/>
            <a:ext cx="2847975" cy="206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278688" y="4122738"/>
            <a:ext cx="12779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1200" b="1" i="0">
                <a:solidFill>
                  <a:srgbClr val="FFFFFF"/>
                </a:solidFill>
              </a:rPr>
              <a:t>Quelle: Choren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1" y="1651000"/>
            <a:ext cx="2709862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834188" y="3690938"/>
            <a:ext cx="16779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1200" b="1" i="0" dirty="0">
                <a:solidFill>
                  <a:prstClr val="black"/>
                </a:solidFill>
              </a:rPr>
              <a:t>Foto: </a:t>
            </a:r>
            <a:r>
              <a:rPr lang="de-DE" sz="1200" b="1" i="0" dirty="0" err="1">
                <a:solidFill>
                  <a:prstClr val="black"/>
                </a:solidFill>
              </a:rPr>
              <a:t>Ch</a:t>
            </a:r>
            <a:r>
              <a:rPr lang="de-DE" sz="1200" b="1" i="0" dirty="0">
                <a:solidFill>
                  <a:prstClr val="black"/>
                </a:solidFill>
              </a:rPr>
              <a:t>. Pagenkopf</a:t>
            </a:r>
          </a:p>
        </p:txBody>
      </p:sp>
    </p:spTree>
    <p:extLst>
      <p:ext uri="{BB962C8B-B14F-4D97-AF65-F5344CB8AC3E}">
        <p14:creationId xmlns:p14="http://schemas.microsoft.com/office/powerpoint/2010/main" val="38912305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r>
              <a:rPr lang="de-DE" dirty="0" err="1" smtClean="0"/>
              <a:t>Depolymerisation</a:t>
            </a:r>
            <a:r>
              <a:rPr lang="de-DE" dirty="0" smtClean="0"/>
              <a:t> von Cellulose</a:t>
            </a:r>
          </a:p>
        </p:txBody>
      </p:sp>
      <p:sp>
        <p:nvSpPr>
          <p:cNvPr id="17415" name="Text Box 8"/>
          <p:cNvSpPr txBox="1">
            <a:spLocks noChangeArrowheads="1"/>
          </p:cNvSpPr>
          <p:nvPr/>
        </p:nvSpPr>
        <p:spPr bwMode="auto">
          <a:xfrm>
            <a:off x="8562975" y="0"/>
            <a:ext cx="5810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buClr>
                <a:srgbClr val="007363"/>
              </a:buClr>
            </a:pPr>
            <a:r>
              <a:rPr lang="de-DE">
                <a:solidFill>
                  <a:prstClr val="black"/>
                </a:solidFill>
              </a:rPr>
              <a:t>36</a:t>
            </a: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577850" y="1892300"/>
            <a:ext cx="8108950" cy="4354513"/>
            <a:chOff x="418" y="328"/>
            <a:chExt cx="5108" cy="2743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766" y="2414"/>
              <a:ext cx="1496" cy="657"/>
            </a:xfrm>
            <a:custGeom>
              <a:avLst/>
              <a:gdLst>
                <a:gd name="T0" fmla="*/ 1496 w 1496"/>
                <a:gd name="T1" fmla="*/ 0 h 657"/>
                <a:gd name="T2" fmla="*/ 1481 w 1496"/>
                <a:gd name="T3" fmla="*/ 12 h 657"/>
                <a:gd name="T4" fmla="*/ 1139 w 1496"/>
                <a:gd name="T5" fmla="*/ 192 h 657"/>
                <a:gd name="T6" fmla="*/ 1100 w 1496"/>
                <a:gd name="T7" fmla="*/ 156 h 657"/>
                <a:gd name="T8" fmla="*/ 654 w 1496"/>
                <a:gd name="T9" fmla="*/ 411 h 657"/>
                <a:gd name="T10" fmla="*/ 555 w 1496"/>
                <a:gd name="T11" fmla="*/ 375 h 657"/>
                <a:gd name="T12" fmla="*/ 177 w 1496"/>
                <a:gd name="T13" fmla="*/ 657 h 657"/>
                <a:gd name="T14" fmla="*/ 3 w 1496"/>
                <a:gd name="T15" fmla="*/ 585 h 657"/>
                <a:gd name="T16" fmla="*/ 0 w 1496"/>
                <a:gd name="T17" fmla="*/ 513 h 657"/>
                <a:gd name="T18" fmla="*/ 63 w 1496"/>
                <a:gd name="T19" fmla="*/ 507 h 657"/>
                <a:gd name="T20" fmla="*/ 183 w 1496"/>
                <a:gd name="T21" fmla="*/ 558 h 657"/>
                <a:gd name="T22" fmla="*/ 522 w 1496"/>
                <a:gd name="T23" fmla="*/ 315 h 657"/>
                <a:gd name="T24" fmla="*/ 606 w 1496"/>
                <a:gd name="T25" fmla="*/ 300 h 657"/>
                <a:gd name="T26" fmla="*/ 636 w 1496"/>
                <a:gd name="T27" fmla="*/ 330 h 657"/>
                <a:gd name="T28" fmla="*/ 681 w 1496"/>
                <a:gd name="T29" fmla="*/ 327 h 657"/>
                <a:gd name="T30" fmla="*/ 782 w 1496"/>
                <a:gd name="T31" fmla="*/ 255 h 65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96" h="657">
                  <a:moveTo>
                    <a:pt x="1496" y="0"/>
                  </a:moveTo>
                  <a:cubicBezTo>
                    <a:pt x="1491" y="4"/>
                    <a:pt x="1481" y="12"/>
                    <a:pt x="1481" y="12"/>
                  </a:cubicBezTo>
                  <a:lnTo>
                    <a:pt x="1139" y="192"/>
                  </a:lnTo>
                  <a:lnTo>
                    <a:pt x="1100" y="156"/>
                  </a:lnTo>
                  <a:lnTo>
                    <a:pt x="654" y="411"/>
                  </a:lnTo>
                  <a:lnTo>
                    <a:pt x="555" y="375"/>
                  </a:lnTo>
                  <a:lnTo>
                    <a:pt x="177" y="657"/>
                  </a:lnTo>
                  <a:lnTo>
                    <a:pt x="3" y="585"/>
                  </a:lnTo>
                  <a:lnTo>
                    <a:pt x="0" y="513"/>
                  </a:lnTo>
                  <a:lnTo>
                    <a:pt x="63" y="507"/>
                  </a:lnTo>
                  <a:lnTo>
                    <a:pt x="183" y="558"/>
                  </a:lnTo>
                  <a:lnTo>
                    <a:pt x="522" y="315"/>
                  </a:lnTo>
                  <a:lnTo>
                    <a:pt x="606" y="300"/>
                  </a:lnTo>
                  <a:lnTo>
                    <a:pt x="636" y="330"/>
                  </a:lnTo>
                  <a:lnTo>
                    <a:pt x="681" y="327"/>
                  </a:lnTo>
                  <a:lnTo>
                    <a:pt x="782" y="255"/>
                  </a:lnTo>
                </a:path>
              </a:pathLst>
            </a:custGeom>
            <a:noFill/>
            <a:ln w="38100" cap="flat" cmpd="sng">
              <a:solidFill>
                <a:srgbClr val="0072E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 flipH="1" flipV="1">
              <a:off x="1552" y="2765"/>
              <a:ext cx="209" cy="160"/>
            </a:xfrm>
            <a:prstGeom prst="line">
              <a:avLst/>
            </a:prstGeom>
            <a:noFill/>
            <a:ln w="38100">
              <a:solidFill>
                <a:srgbClr val="0072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 flipH="1" flipV="1">
              <a:off x="2098" y="2588"/>
              <a:ext cx="193" cy="141"/>
            </a:xfrm>
            <a:prstGeom prst="line">
              <a:avLst/>
            </a:prstGeom>
            <a:noFill/>
            <a:ln w="38100">
              <a:solidFill>
                <a:srgbClr val="0072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V="1">
              <a:off x="2364" y="2631"/>
              <a:ext cx="66" cy="81"/>
            </a:xfrm>
            <a:prstGeom prst="line">
              <a:avLst/>
            </a:prstGeom>
            <a:noFill/>
            <a:ln w="38100">
              <a:solidFill>
                <a:srgbClr val="0072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708" y="640"/>
              <a:ext cx="108" cy="99"/>
            </a:xfrm>
            <a:prstGeom prst="line">
              <a:avLst/>
            </a:prstGeom>
            <a:noFill/>
            <a:ln w="38100">
              <a:solidFill>
                <a:srgbClr val="0072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1407" y="345"/>
              <a:ext cx="2034" cy="606"/>
            </a:xfrm>
            <a:custGeom>
              <a:avLst/>
              <a:gdLst>
                <a:gd name="T0" fmla="*/ 618 w 2034"/>
                <a:gd name="T1" fmla="*/ 384 h 606"/>
                <a:gd name="T2" fmla="*/ 117 w 2034"/>
                <a:gd name="T3" fmla="*/ 606 h 606"/>
                <a:gd name="T4" fmla="*/ 0 w 2034"/>
                <a:gd name="T5" fmla="*/ 519 h 606"/>
                <a:gd name="T6" fmla="*/ 45 w 2034"/>
                <a:gd name="T7" fmla="*/ 486 h 606"/>
                <a:gd name="T8" fmla="*/ 123 w 2034"/>
                <a:gd name="T9" fmla="*/ 519 h 606"/>
                <a:gd name="T10" fmla="*/ 168 w 2034"/>
                <a:gd name="T11" fmla="*/ 519 h 606"/>
                <a:gd name="T12" fmla="*/ 603 w 2034"/>
                <a:gd name="T13" fmla="*/ 315 h 606"/>
                <a:gd name="T14" fmla="*/ 696 w 2034"/>
                <a:gd name="T15" fmla="*/ 351 h 606"/>
                <a:gd name="T16" fmla="*/ 747 w 2034"/>
                <a:gd name="T17" fmla="*/ 351 h 606"/>
                <a:gd name="T18" fmla="*/ 1164 w 2034"/>
                <a:gd name="T19" fmla="*/ 162 h 606"/>
                <a:gd name="T20" fmla="*/ 1278 w 2034"/>
                <a:gd name="T21" fmla="*/ 207 h 606"/>
                <a:gd name="T22" fmla="*/ 1326 w 2034"/>
                <a:gd name="T23" fmla="*/ 207 h 606"/>
                <a:gd name="T24" fmla="*/ 1614 w 2034"/>
                <a:gd name="T25" fmla="*/ 57 h 606"/>
                <a:gd name="T26" fmla="*/ 1719 w 2034"/>
                <a:gd name="T27" fmla="*/ 111 h 606"/>
                <a:gd name="T28" fmla="*/ 1782 w 2034"/>
                <a:gd name="T29" fmla="*/ 111 h 606"/>
                <a:gd name="T30" fmla="*/ 2022 w 2034"/>
                <a:gd name="T31" fmla="*/ 0 h 606"/>
                <a:gd name="T32" fmla="*/ 2034 w 2034"/>
                <a:gd name="T33" fmla="*/ 63 h 606"/>
                <a:gd name="T34" fmla="*/ 1776 w 2034"/>
                <a:gd name="T35" fmla="*/ 168 h 606"/>
                <a:gd name="T36" fmla="*/ 1725 w 2034"/>
                <a:gd name="T37" fmla="*/ 168 h 606"/>
                <a:gd name="T38" fmla="*/ 1677 w 2034"/>
                <a:gd name="T39" fmla="*/ 141 h 606"/>
                <a:gd name="T40" fmla="*/ 1578 w 2034"/>
                <a:gd name="T41" fmla="*/ 141 h 606"/>
                <a:gd name="T42" fmla="*/ 1308 w 2034"/>
                <a:gd name="T43" fmla="*/ 303 h 606"/>
                <a:gd name="T44" fmla="*/ 1158 w 2034"/>
                <a:gd name="T45" fmla="*/ 228 h 606"/>
                <a:gd name="T46" fmla="*/ 774 w 2034"/>
                <a:gd name="T47" fmla="*/ 429 h 606"/>
                <a:gd name="T48" fmla="*/ 618 w 2034"/>
                <a:gd name="T49" fmla="*/ 384 h 6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034" h="606">
                  <a:moveTo>
                    <a:pt x="618" y="384"/>
                  </a:moveTo>
                  <a:lnTo>
                    <a:pt x="117" y="606"/>
                  </a:lnTo>
                  <a:lnTo>
                    <a:pt x="0" y="519"/>
                  </a:lnTo>
                  <a:lnTo>
                    <a:pt x="45" y="486"/>
                  </a:lnTo>
                  <a:lnTo>
                    <a:pt x="123" y="519"/>
                  </a:lnTo>
                  <a:lnTo>
                    <a:pt x="168" y="519"/>
                  </a:lnTo>
                  <a:lnTo>
                    <a:pt x="603" y="315"/>
                  </a:lnTo>
                  <a:lnTo>
                    <a:pt x="696" y="351"/>
                  </a:lnTo>
                  <a:lnTo>
                    <a:pt x="747" y="351"/>
                  </a:lnTo>
                  <a:lnTo>
                    <a:pt x="1164" y="162"/>
                  </a:lnTo>
                  <a:lnTo>
                    <a:pt x="1278" y="207"/>
                  </a:lnTo>
                  <a:lnTo>
                    <a:pt x="1326" y="207"/>
                  </a:lnTo>
                  <a:lnTo>
                    <a:pt x="1614" y="57"/>
                  </a:lnTo>
                  <a:lnTo>
                    <a:pt x="1719" y="111"/>
                  </a:lnTo>
                  <a:lnTo>
                    <a:pt x="1782" y="111"/>
                  </a:lnTo>
                  <a:lnTo>
                    <a:pt x="2022" y="0"/>
                  </a:lnTo>
                  <a:lnTo>
                    <a:pt x="2034" y="63"/>
                  </a:lnTo>
                  <a:lnTo>
                    <a:pt x="1776" y="168"/>
                  </a:lnTo>
                  <a:lnTo>
                    <a:pt x="1725" y="168"/>
                  </a:lnTo>
                  <a:lnTo>
                    <a:pt x="1677" y="141"/>
                  </a:lnTo>
                  <a:lnTo>
                    <a:pt x="1578" y="141"/>
                  </a:lnTo>
                  <a:lnTo>
                    <a:pt x="1308" y="303"/>
                  </a:lnTo>
                  <a:lnTo>
                    <a:pt x="1158" y="228"/>
                  </a:lnTo>
                  <a:lnTo>
                    <a:pt x="774" y="429"/>
                  </a:lnTo>
                  <a:lnTo>
                    <a:pt x="618" y="384"/>
                  </a:lnTo>
                  <a:close/>
                </a:path>
              </a:pathLst>
            </a:custGeom>
            <a:solidFill>
              <a:schemeClr val="tx1"/>
            </a:solidFill>
            <a:ln w="38100" cap="flat" cmpd="sng">
              <a:solidFill>
                <a:srgbClr val="0072E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H="1">
              <a:off x="634" y="1696"/>
              <a:ext cx="132" cy="412"/>
            </a:xfrm>
            <a:prstGeom prst="line">
              <a:avLst/>
            </a:prstGeom>
            <a:noFill/>
            <a:ln w="38100">
              <a:solidFill>
                <a:srgbClr val="0072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 flipH="1">
              <a:off x="1294" y="1556"/>
              <a:ext cx="96" cy="332"/>
            </a:xfrm>
            <a:prstGeom prst="line">
              <a:avLst/>
            </a:prstGeom>
            <a:noFill/>
            <a:ln w="38100">
              <a:solidFill>
                <a:srgbClr val="0072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8" name="Line 13"/>
            <p:cNvSpPr>
              <a:spLocks noChangeShapeType="1"/>
            </p:cNvSpPr>
            <p:nvPr/>
          </p:nvSpPr>
          <p:spPr bwMode="auto">
            <a:xfrm flipH="1">
              <a:off x="1894" y="1352"/>
              <a:ext cx="120" cy="348"/>
            </a:xfrm>
            <a:prstGeom prst="line">
              <a:avLst/>
            </a:prstGeom>
            <a:noFill/>
            <a:ln w="38100">
              <a:solidFill>
                <a:srgbClr val="0072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 flipH="1">
              <a:off x="2138" y="1444"/>
              <a:ext cx="48" cy="228"/>
            </a:xfrm>
            <a:prstGeom prst="line">
              <a:avLst/>
            </a:prstGeom>
            <a:noFill/>
            <a:ln w="38100">
              <a:solidFill>
                <a:srgbClr val="0072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H="1">
              <a:off x="2678" y="1348"/>
              <a:ext cx="36" cy="216"/>
            </a:xfrm>
            <a:prstGeom prst="line">
              <a:avLst/>
            </a:prstGeom>
            <a:noFill/>
            <a:ln w="38100">
              <a:solidFill>
                <a:srgbClr val="0072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>
              <a:off x="2674" y="1252"/>
              <a:ext cx="408" cy="320"/>
            </a:xfrm>
            <a:prstGeom prst="line">
              <a:avLst/>
            </a:prstGeom>
            <a:noFill/>
            <a:ln w="38100">
              <a:solidFill>
                <a:srgbClr val="0072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2" name="Line 17"/>
            <p:cNvSpPr>
              <a:spLocks noChangeShapeType="1"/>
            </p:cNvSpPr>
            <p:nvPr/>
          </p:nvSpPr>
          <p:spPr bwMode="auto">
            <a:xfrm flipH="1">
              <a:off x="3158" y="1152"/>
              <a:ext cx="52" cy="268"/>
            </a:xfrm>
            <a:prstGeom prst="line">
              <a:avLst/>
            </a:prstGeom>
            <a:noFill/>
            <a:ln w="38100">
              <a:solidFill>
                <a:srgbClr val="0072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3" name="Line 18"/>
            <p:cNvSpPr>
              <a:spLocks noChangeShapeType="1"/>
            </p:cNvSpPr>
            <p:nvPr/>
          </p:nvSpPr>
          <p:spPr bwMode="auto">
            <a:xfrm>
              <a:off x="3178" y="988"/>
              <a:ext cx="544" cy="424"/>
            </a:xfrm>
            <a:prstGeom prst="line">
              <a:avLst/>
            </a:prstGeom>
            <a:noFill/>
            <a:ln w="38100">
              <a:solidFill>
                <a:srgbClr val="0072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4094" y="848"/>
              <a:ext cx="284" cy="208"/>
            </a:xfrm>
            <a:prstGeom prst="line">
              <a:avLst/>
            </a:prstGeom>
            <a:noFill/>
            <a:ln w="38100">
              <a:solidFill>
                <a:srgbClr val="0072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5" name="Line 20"/>
            <p:cNvSpPr>
              <a:spLocks noChangeShapeType="1"/>
            </p:cNvSpPr>
            <p:nvPr/>
          </p:nvSpPr>
          <p:spPr bwMode="auto">
            <a:xfrm>
              <a:off x="1418" y="2004"/>
              <a:ext cx="220" cy="368"/>
            </a:xfrm>
            <a:prstGeom prst="line">
              <a:avLst/>
            </a:prstGeom>
            <a:noFill/>
            <a:ln w="38100">
              <a:solidFill>
                <a:srgbClr val="0072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6" name="Line 21"/>
            <p:cNvSpPr>
              <a:spLocks noChangeShapeType="1"/>
            </p:cNvSpPr>
            <p:nvPr/>
          </p:nvSpPr>
          <p:spPr bwMode="auto">
            <a:xfrm>
              <a:off x="754" y="2244"/>
              <a:ext cx="228" cy="372"/>
            </a:xfrm>
            <a:prstGeom prst="line">
              <a:avLst/>
            </a:prstGeom>
            <a:noFill/>
            <a:ln w="38100">
              <a:solidFill>
                <a:srgbClr val="0072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7" name="Line 22"/>
            <p:cNvSpPr>
              <a:spLocks noChangeShapeType="1"/>
            </p:cNvSpPr>
            <p:nvPr/>
          </p:nvSpPr>
          <p:spPr bwMode="auto">
            <a:xfrm>
              <a:off x="2346" y="1648"/>
              <a:ext cx="228" cy="436"/>
            </a:xfrm>
            <a:prstGeom prst="line">
              <a:avLst/>
            </a:prstGeom>
            <a:noFill/>
            <a:ln w="38100">
              <a:solidFill>
                <a:srgbClr val="0072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8" name="Line 23"/>
            <p:cNvSpPr>
              <a:spLocks noChangeShapeType="1"/>
            </p:cNvSpPr>
            <p:nvPr/>
          </p:nvSpPr>
          <p:spPr bwMode="auto">
            <a:xfrm>
              <a:off x="2890" y="1756"/>
              <a:ext cx="104" cy="192"/>
            </a:xfrm>
            <a:prstGeom prst="line">
              <a:avLst/>
            </a:prstGeom>
            <a:noFill/>
            <a:ln w="38100">
              <a:solidFill>
                <a:srgbClr val="0072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9" name="Line 24"/>
            <p:cNvSpPr>
              <a:spLocks noChangeShapeType="1"/>
            </p:cNvSpPr>
            <p:nvPr/>
          </p:nvSpPr>
          <p:spPr bwMode="auto">
            <a:xfrm flipH="1">
              <a:off x="3230" y="1532"/>
              <a:ext cx="52" cy="320"/>
            </a:xfrm>
            <a:prstGeom prst="line">
              <a:avLst/>
            </a:prstGeom>
            <a:noFill/>
            <a:ln w="38100">
              <a:solidFill>
                <a:srgbClr val="0072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2830" y="1200"/>
              <a:ext cx="1412" cy="568"/>
            </a:xfrm>
            <a:custGeom>
              <a:avLst/>
              <a:gdLst>
                <a:gd name="T0" fmla="*/ 256 w 1412"/>
                <a:gd name="T1" fmla="*/ 376 h 568"/>
                <a:gd name="T2" fmla="*/ 0 w 1412"/>
                <a:gd name="T3" fmla="*/ 504 h 568"/>
                <a:gd name="T4" fmla="*/ 4 w 1412"/>
                <a:gd name="T5" fmla="*/ 532 h 568"/>
                <a:gd name="T6" fmla="*/ 60 w 1412"/>
                <a:gd name="T7" fmla="*/ 568 h 568"/>
                <a:gd name="T8" fmla="*/ 236 w 1412"/>
                <a:gd name="T9" fmla="*/ 464 h 568"/>
                <a:gd name="T10" fmla="*/ 300 w 1412"/>
                <a:gd name="T11" fmla="*/ 460 h 568"/>
                <a:gd name="T12" fmla="*/ 368 w 1412"/>
                <a:gd name="T13" fmla="*/ 504 h 568"/>
                <a:gd name="T14" fmla="*/ 856 w 1412"/>
                <a:gd name="T15" fmla="*/ 272 h 568"/>
                <a:gd name="T16" fmla="*/ 976 w 1412"/>
                <a:gd name="T17" fmla="*/ 320 h 568"/>
                <a:gd name="T18" fmla="*/ 1396 w 1412"/>
                <a:gd name="T19" fmla="*/ 80 h 568"/>
                <a:gd name="T20" fmla="*/ 1412 w 1412"/>
                <a:gd name="T21" fmla="*/ 0 h 568"/>
                <a:gd name="T22" fmla="*/ 1012 w 1412"/>
                <a:gd name="T23" fmla="*/ 236 h 568"/>
                <a:gd name="T24" fmla="*/ 960 w 1412"/>
                <a:gd name="T25" fmla="*/ 232 h 568"/>
                <a:gd name="T26" fmla="*/ 864 w 1412"/>
                <a:gd name="T27" fmla="*/ 196 h 568"/>
                <a:gd name="T28" fmla="*/ 440 w 1412"/>
                <a:gd name="T29" fmla="*/ 396 h 568"/>
                <a:gd name="T30" fmla="*/ 396 w 1412"/>
                <a:gd name="T31" fmla="*/ 428 h 568"/>
                <a:gd name="T32" fmla="*/ 368 w 1412"/>
                <a:gd name="T33" fmla="*/ 428 h 568"/>
                <a:gd name="T34" fmla="*/ 256 w 1412"/>
                <a:gd name="T35" fmla="*/ 376 h 5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12" h="568">
                  <a:moveTo>
                    <a:pt x="256" y="376"/>
                  </a:moveTo>
                  <a:lnTo>
                    <a:pt x="0" y="504"/>
                  </a:lnTo>
                  <a:lnTo>
                    <a:pt x="4" y="532"/>
                  </a:lnTo>
                  <a:lnTo>
                    <a:pt x="60" y="568"/>
                  </a:lnTo>
                  <a:lnTo>
                    <a:pt x="236" y="464"/>
                  </a:lnTo>
                  <a:lnTo>
                    <a:pt x="300" y="460"/>
                  </a:lnTo>
                  <a:lnTo>
                    <a:pt x="368" y="504"/>
                  </a:lnTo>
                  <a:lnTo>
                    <a:pt x="856" y="272"/>
                  </a:lnTo>
                  <a:lnTo>
                    <a:pt x="976" y="320"/>
                  </a:lnTo>
                  <a:lnTo>
                    <a:pt x="1396" y="80"/>
                  </a:lnTo>
                  <a:lnTo>
                    <a:pt x="1412" y="0"/>
                  </a:lnTo>
                  <a:lnTo>
                    <a:pt x="1012" y="236"/>
                  </a:lnTo>
                  <a:lnTo>
                    <a:pt x="960" y="232"/>
                  </a:lnTo>
                  <a:lnTo>
                    <a:pt x="864" y="196"/>
                  </a:lnTo>
                  <a:lnTo>
                    <a:pt x="440" y="396"/>
                  </a:lnTo>
                  <a:lnTo>
                    <a:pt x="396" y="428"/>
                  </a:lnTo>
                  <a:lnTo>
                    <a:pt x="368" y="428"/>
                  </a:lnTo>
                  <a:lnTo>
                    <a:pt x="256" y="376"/>
                  </a:lnTo>
                  <a:close/>
                </a:path>
              </a:pathLst>
            </a:custGeom>
            <a:solidFill>
              <a:schemeClr val="tx1"/>
            </a:solidFill>
            <a:ln w="38100" cap="flat" cmpd="sng">
              <a:solidFill>
                <a:srgbClr val="0072E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418" y="1424"/>
              <a:ext cx="2908" cy="848"/>
            </a:xfrm>
            <a:custGeom>
              <a:avLst/>
              <a:gdLst>
                <a:gd name="T0" fmla="*/ 216 w 2908"/>
                <a:gd name="T1" fmla="*/ 680 h 848"/>
                <a:gd name="T2" fmla="*/ 0 w 2908"/>
                <a:gd name="T3" fmla="*/ 800 h 848"/>
                <a:gd name="T4" fmla="*/ 60 w 2908"/>
                <a:gd name="T5" fmla="*/ 848 h 848"/>
                <a:gd name="T6" fmla="*/ 212 w 2908"/>
                <a:gd name="T7" fmla="*/ 772 h 848"/>
                <a:gd name="T8" fmla="*/ 344 w 2908"/>
                <a:gd name="T9" fmla="*/ 824 h 848"/>
                <a:gd name="T10" fmla="*/ 860 w 2908"/>
                <a:gd name="T11" fmla="*/ 532 h 848"/>
                <a:gd name="T12" fmla="*/ 904 w 2908"/>
                <a:gd name="T13" fmla="*/ 532 h 848"/>
                <a:gd name="T14" fmla="*/ 1016 w 2908"/>
                <a:gd name="T15" fmla="*/ 580 h 848"/>
                <a:gd name="T16" fmla="*/ 1432 w 2908"/>
                <a:gd name="T17" fmla="*/ 360 h 848"/>
                <a:gd name="T18" fmla="*/ 1600 w 2908"/>
                <a:gd name="T19" fmla="*/ 380 h 848"/>
                <a:gd name="T20" fmla="*/ 1372 w 2908"/>
                <a:gd name="T21" fmla="*/ 528 h 848"/>
                <a:gd name="T22" fmla="*/ 1316 w 2908"/>
                <a:gd name="T23" fmla="*/ 504 h 848"/>
                <a:gd name="T24" fmla="*/ 1216 w 2908"/>
                <a:gd name="T25" fmla="*/ 512 h 848"/>
                <a:gd name="T26" fmla="*/ 1256 w 2908"/>
                <a:gd name="T27" fmla="*/ 568 h 848"/>
                <a:gd name="T28" fmla="*/ 1384 w 2908"/>
                <a:gd name="T29" fmla="*/ 600 h 848"/>
                <a:gd name="T30" fmla="*/ 1700 w 2908"/>
                <a:gd name="T31" fmla="*/ 396 h 848"/>
                <a:gd name="T32" fmla="*/ 1748 w 2908"/>
                <a:gd name="T33" fmla="*/ 396 h 848"/>
                <a:gd name="T34" fmla="*/ 1872 w 2908"/>
                <a:gd name="T35" fmla="*/ 432 h 848"/>
                <a:gd name="T36" fmla="*/ 2256 w 2908"/>
                <a:gd name="T37" fmla="*/ 216 h 848"/>
                <a:gd name="T38" fmla="*/ 2352 w 2908"/>
                <a:gd name="T39" fmla="*/ 256 h 848"/>
                <a:gd name="T40" fmla="*/ 2744 w 2908"/>
                <a:gd name="T41" fmla="*/ 68 h 848"/>
                <a:gd name="T42" fmla="*/ 2872 w 2908"/>
                <a:gd name="T43" fmla="*/ 104 h 848"/>
                <a:gd name="T44" fmla="*/ 2908 w 2908"/>
                <a:gd name="T45" fmla="*/ 64 h 848"/>
                <a:gd name="T46" fmla="*/ 2748 w 2908"/>
                <a:gd name="T47" fmla="*/ 0 h 848"/>
                <a:gd name="T48" fmla="*/ 2376 w 2908"/>
                <a:gd name="T49" fmla="*/ 184 h 848"/>
                <a:gd name="T50" fmla="*/ 2256 w 2908"/>
                <a:gd name="T51" fmla="*/ 148 h 848"/>
                <a:gd name="T52" fmla="*/ 1876 w 2908"/>
                <a:gd name="T53" fmla="*/ 352 h 848"/>
                <a:gd name="T54" fmla="*/ 1740 w 2908"/>
                <a:gd name="T55" fmla="*/ 316 h 848"/>
                <a:gd name="T56" fmla="*/ 1940 w 2908"/>
                <a:gd name="T57" fmla="*/ 216 h 848"/>
                <a:gd name="T58" fmla="*/ 1948 w 2908"/>
                <a:gd name="T59" fmla="*/ 176 h 848"/>
                <a:gd name="T60" fmla="*/ 1908 w 2908"/>
                <a:gd name="T61" fmla="*/ 156 h 848"/>
                <a:gd name="T62" fmla="*/ 1580 w 2908"/>
                <a:gd name="T63" fmla="*/ 312 h 848"/>
                <a:gd name="T64" fmla="*/ 1480 w 2908"/>
                <a:gd name="T65" fmla="*/ 280 h 848"/>
                <a:gd name="T66" fmla="*/ 1020 w 2908"/>
                <a:gd name="T67" fmla="*/ 500 h 848"/>
                <a:gd name="T68" fmla="*/ 980 w 2908"/>
                <a:gd name="T69" fmla="*/ 500 h 848"/>
                <a:gd name="T70" fmla="*/ 884 w 2908"/>
                <a:gd name="T71" fmla="*/ 468 h 848"/>
                <a:gd name="T72" fmla="*/ 372 w 2908"/>
                <a:gd name="T73" fmla="*/ 736 h 848"/>
                <a:gd name="T74" fmla="*/ 320 w 2908"/>
                <a:gd name="T75" fmla="*/ 736 h 848"/>
                <a:gd name="T76" fmla="*/ 216 w 2908"/>
                <a:gd name="T77" fmla="*/ 680 h 84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908" h="848">
                  <a:moveTo>
                    <a:pt x="216" y="680"/>
                  </a:moveTo>
                  <a:lnTo>
                    <a:pt x="0" y="800"/>
                  </a:lnTo>
                  <a:lnTo>
                    <a:pt x="60" y="848"/>
                  </a:lnTo>
                  <a:lnTo>
                    <a:pt x="212" y="772"/>
                  </a:lnTo>
                  <a:lnTo>
                    <a:pt x="344" y="824"/>
                  </a:lnTo>
                  <a:lnTo>
                    <a:pt x="860" y="532"/>
                  </a:lnTo>
                  <a:lnTo>
                    <a:pt x="904" y="532"/>
                  </a:lnTo>
                  <a:lnTo>
                    <a:pt x="1016" y="580"/>
                  </a:lnTo>
                  <a:lnTo>
                    <a:pt x="1432" y="360"/>
                  </a:lnTo>
                  <a:lnTo>
                    <a:pt x="1600" y="380"/>
                  </a:lnTo>
                  <a:lnTo>
                    <a:pt x="1372" y="528"/>
                  </a:lnTo>
                  <a:lnTo>
                    <a:pt x="1316" y="504"/>
                  </a:lnTo>
                  <a:lnTo>
                    <a:pt x="1216" y="512"/>
                  </a:lnTo>
                  <a:lnTo>
                    <a:pt x="1256" y="568"/>
                  </a:lnTo>
                  <a:lnTo>
                    <a:pt x="1384" y="600"/>
                  </a:lnTo>
                  <a:lnTo>
                    <a:pt x="1700" y="396"/>
                  </a:lnTo>
                  <a:lnTo>
                    <a:pt x="1748" y="396"/>
                  </a:lnTo>
                  <a:lnTo>
                    <a:pt x="1872" y="432"/>
                  </a:lnTo>
                  <a:lnTo>
                    <a:pt x="2256" y="216"/>
                  </a:lnTo>
                  <a:lnTo>
                    <a:pt x="2352" y="256"/>
                  </a:lnTo>
                  <a:lnTo>
                    <a:pt x="2744" y="68"/>
                  </a:lnTo>
                  <a:lnTo>
                    <a:pt x="2872" y="104"/>
                  </a:lnTo>
                  <a:lnTo>
                    <a:pt x="2908" y="64"/>
                  </a:lnTo>
                  <a:lnTo>
                    <a:pt x="2748" y="0"/>
                  </a:lnTo>
                  <a:lnTo>
                    <a:pt x="2376" y="184"/>
                  </a:lnTo>
                  <a:lnTo>
                    <a:pt x="2256" y="148"/>
                  </a:lnTo>
                  <a:lnTo>
                    <a:pt x="1876" y="352"/>
                  </a:lnTo>
                  <a:lnTo>
                    <a:pt x="1740" y="316"/>
                  </a:lnTo>
                  <a:lnTo>
                    <a:pt x="1940" y="216"/>
                  </a:lnTo>
                  <a:lnTo>
                    <a:pt x="1948" y="176"/>
                  </a:lnTo>
                  <a:lnTo>
                    <a:pt x="1908" y="156"/>
                  </a:lnTo>
                  <a:lnTo>
                    <a:pt x="1580" y="312"/>
                  </a:lnTo>
                  <a:lnTo>
                    <a:pt x="1480" y="280"/>
                  </a:lnTo>
                  <a:lnTo>
                    <a:pt x="1020" y="500"/>
                  </a:lnTo>
                  <a:lnTo>
                    <a:pt x="980" y="500"/>
                  </a:lnTo>
                  <a:lnTo>
                    <a:pt x="884" y="468"/>
                  </a:lnTo>
                  <a:lnTo>
                    <a:pt x="372" y="736"/>
                  </a:lnTo>
                  <a:lnTo>
                    <a:pt x="320" y="736"/>
                  </a:lnTo>
                  <a:lnTo>
                    <a:pt x="216" y="680"/>
                  </a:lnTo>
                  <a:close/>
                </a:path>
              </a:pathLst>
            </a:custGeom>
            <a:solidFill>
              <a:schemeClr val="tx1"/>
            </a:solidFill>
            <a:ln w="38100" cap="flat" cmpd="sng">
              <a:solidFill>
                <a:srgbClr val="0072E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grpSp>
          <p:nvGrpSpPr>
            <p:cNvPr id="32" name="Group 27"/>
            <p:cNvGrpSpPr>
              <a:grpSpLocks/>
            </p:cNvGrpSpPr>
            <p:nvPr/>
          </p:nvGrpSpPr>
          <p:grpSpPr bwMode="auto">
            <a:xfrm>
              <a:off x="883" y="1461"/>
              <a:ext cx="3392" cy="1480"/>
              <a:chOff x="1189" y="1461"/>
              <a:chExt cx="3392" cy="1480"/>
            </a:xfrm>
          </p:grpSpPr>
          <p:grpSp>
            <p:nvGrpSpPr>
              <p:cNvPr id="158" name="Group 28"/>
              <p:cNvGrpSpPr>
                <a:grpSpLocks/>
              </p:cNvGrpSpPr>
              <p:nvPr/>
            </p:nvGrpSpPr>
            <p:grpSpPr bwMode="auto">
              <a:xfrm>
                <a:off x="1189" y="1461"/>
                <a:ext cx="3392" cy="1480"/>
                <a:chOff x="1189" y="1461"/>
                <a:chExt cx="3392" cy="1480"/>
              </a:xfrm>
            </p:grpSpPr>
            <p:grpSp>
              <p:nvGrpSpPr>
                <p:cNvPr id="211" name="Group 29"/>
                <p:cNvGrpSpPr>
                  <a:grpSpLocks/>
                </p:cNvGrpSpPr>
                <p:nvPr/>
              </p:nvGrpSpPr>
              <p:grpSpPr bwMode="auto">
                <a:xfrm>
                  <a:off x="1206" y="1461"/>
                  <a:ext cx="3375" cy="1464"/>
                  <a:chOff x="1206" y="1461"/>
                  <a:chExt cx="3375" cy="1464"/>
                </a:xfrm>
              </p:grpSpPr>
              <p:sp>
                <p:nvSpPr>
                  <p:cNvPr id="253" name="Freeform 30" descr="Gepunktete Rauten"/>
                  <p:cNvSpPr>
                    <a:spLocks/>
                  </p:cNvSpPr>
                  <p:nvPr/>
                </p:nvSpPr>
                <p:spPr bwMode="auto">
                  <a:xfrm>
                    <a:off x="1206" y="1461"/>
                    <a:ext cx="3375" cy="1464"/>
                  </a:xfrm>
                  <a:custGeom>
                    <a:avLst/>
                    <a:gdLst>
                      <a:gd name="T0" fmla="*/ 165 w 3375"/>
                      <a:gd name="T1" fmla="*/ 1059 h 1464"/>
                      <a:gd name="T2" fmla="*/ 3375 w 3375"/>
                      <a:gd name="T3" fmla="*/ 0 h 1464"/>
                      <a:gd name="T4" fmla="*/ 2985 w 3375"/>
                      <a:gd name="T5" fmla="*/ 258 h 1464"/>
                      <a:gd name="T6" fmla="*/ 3063 w 3375"/>
                      <a:gd name="T7" fmla="*/ 291 h 1464"/>
                      <a:gd name="T8" fmla="*/ 2883 w 3375"/>
                      <a:gd name="T9" fmla="*/ 396 h 1464"/>
                      <a:gd name="T10" fmla="*/ 1449 w 3375"/>
                      <a:gd name="T11" fmla="*/ 1074 h 1464"/>
                      <a:gd name="T12" fmla="*/ 294 w 3375"/>
                      <a:gd name="T13" fmla="*/ 1452 h 1464"/>
                      <a:gd name="T14" fmla="*/ 216 w 3375"/>
                      <a:gd name="T15" fmla="*/ 1464 h 1464"/>
                      <a:gd name="T16" fmla="*/ 75 w 3375"/>
                      <a:gd name="T17" fmla="*/ 1419 h 1464"/>
                      <a:gd name="T18" fmla="*/ 15 w 3375"/>
                      <a:gd name="T19" fmla="*/ 1341 h 1464"/>
                      <a:gd name="T20" fmla="*/ 0 w 3375"/>
                      <a:gd name="T21" fmla="*/ 1248 h 1464"/>
                      <a:gd name="T22" fmla="*/ 42 w 3375"/>
                      <a:gd name="T23" fmla="*/ 1158 h 1464"/>
                      <a:gd name="T24" fmla="*/ 102 w 3375"/>
                      <a:gd name="T25" fmla="*/ 1089 h 1464"/>
                      <a:gd name="T26" fmla="*/ 165 w 3375"/>
                      <a:gd name="T27" fmla="*/ 1059 h 1464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0" t="0" r="r" b="b"/>
                    <a:pathLst>
                      <a:path w="3375" h="1464">
                        <a:moveTo>
                          <a:pt x="165" y="1059"/>
                        </a:moveTo>
                        <a:lnTo>
                          <a:pt x="3375" y="0"/>
                        </a:lnTo>
                        <a:lnTo>
                          <a:pt x="2985" y="258"/>
                        </a:lnTo>
                        <a:lnTo>
                          <a:pt x="3063" y="291"/>
                        </a:lnTo>
                        <a:lnTo>
                          <a:pt x="2883" y="396"/>
                        </a:lnTo>
                        <a:lnTo>
                          <a:pt x="1449" y="1074"/>
                        </a:lnTo>
                        <a:lnTo>
                          <a:pt x="294" y="1452"/>
                        </a:lnTo>
                        <a:lnTo>
                          <a:pt x="216" y="1464"/>
                        </a:lnTo>
                        <a:lnTo>
                          <a:pt x="75" y="1419"/>
                        </a:lnTo>
                        <a:lnTo>
                          <a:pt x="15" y="1341"/>
                        </a:lnTo>
                        <a:lnTo>
                          <a:pt x="0" y="1248"/>
                        </a:lnTo>
                        <a:lnTo>
                          <a:pt x="42" y="1158"/>
                        </a:lnTo>
                        <a:lnTo>
                          <a:pt x="102" y="1089"/>
                        </a:lnTo>
                        <a:lnTo>
                          <a:pt x="165" y="1059"/>
                        </a:lnTo>
                        <a:close/>
                      </a:path>
                    </a:pathLst>
                  </a:custGeom>
                  <a:pattFill prst="dotDmnd">
                    <a:fgClr>
                      <a:schemeClr val="hlink"/>
                    </a:fgClr>
                    <a:bgClr>
                      <a:schemeClr val="accent1"/>
                    </a:bgClr>
                  </a:patt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4" name="Line 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75" y="1466"/>
                    <a:ext cx="3191" cy="105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5" name="Line 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38" y="1534"/>
                    <a:ext cx="3019" cy="99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6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91" y="1602"/>
                    <a:ext cx="2878" cy="94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7" name="Line 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28" y="1712"/>
                    <a:ext cx="2668" cy="87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8" name="Line 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62" y="1754"/>
                    <a:ext cx="2706" cy="89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9" name="Line 36" descr="Gepunktete Rauten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78" y="2354"/>
                    <a:ext cx="1076" cy="34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0" name="Line 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80" y="2421"/>
                    <a:ext cx="1050" cy="34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1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83" y="2474"/>
                    <a:ext cx="1047" cy="34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2" name="Line 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39" y="2515"/>
                    <a:ext cx="1101" cy="36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3" name="Line 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07" y="2543"/>
                    <a:ext cx="1119" cy="36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12" name="Group 41"/>
                <p:cNvGrpSpPr>
                  <a:grpSpLocks/>
                </p:cNvGrpSpPr>
                <p:nvPr/>
              </p:nvGrpSpPr>
              <p:grpSpPr bwMode="auto">
                <a:xfrm>
                  <a:off x="1189" y="2518"/>
                  <a:ext cx="414" cy="423"/>
                  <a:chOff x="1189" y="2518"/>
                  <a:chExt cx="414" cy="423"/>
                </a:xfrm>
              </p:grpSpPr>
              <p:sp>
                <p:nvSpPr>
                  <p:cNvPr id="213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1191" y="2668"/>
                    <a:ext cx="58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4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1189" y="2727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5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1431" y="2710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6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1398" y="2761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7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1339" y="2762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8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1417" y="2654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9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1363" y="2633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0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1309" y="2655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1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1298" y="2716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2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1360" y="2697"/>
                    <a:ext cx="66" cy="66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3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1245" y="2744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4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1284" y="2789"/>
                    <a:ext cx="59" cy="60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5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1336" y="2821"/>
                    <a:ext cx="60" cy="58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6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2689"/>
                    <a:ext cx="58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7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1302" y="2593"/>
                    <a:ext cx="60" cy="60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8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2628"/>
                    <a:ext cx="58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9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1246" y="2685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0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1447" y="2803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1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1395" y="2821"/>
                    <a:ext cx="58" cy="60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2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1361" y="2574"/>
                    <a:ext cx="58" cy="60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3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1419" y="2591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4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1471" y="2630"/>
                    <a:ext cx="58" cy="60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5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1477" y="2752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6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2787"/>
                    <a:ext cx="58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7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1467" y="2551"/>
                    <a:ext cx="60" cy="60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8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1545" y="2708"/>
                    <a:ext cx="58" cy="60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9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1505" y="2818"/>
                    <a:ext cx="59" cy="60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0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1412" y="2529"/>
                    <a:ext cx="58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1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1516" y="2589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2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1535" y="2648"/>
                    <a:ext cx="58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3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1288" y="2861"/>
                    <a:ext cx="59" cy="58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4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1344" y="2878"/>
                    <a:ext cx="59" cy="58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5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1534" y="2767"/>
                    <a:ext cx="59" cy="58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6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1238" y="2829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7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1461" y="2861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8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1202" y="2609"/>
                    <a:ext cx="60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9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1242" y="2564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0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1350" y="2518"/>
                    <a:ext cx="60" cy="58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1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1293" y="2532"/>
                    <a:ext cx="58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2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1404" y="2882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59" name="Group 82"/>
              <p:cNvGrpSpPr>
                <a:grpSpLocks/>
              </p:cNvGrpSpPr>
              <p:nvPr/>
            </p:nvGrpSpPr>
            <p:grpSpPr bwMode="auto">
              <a:xfrm>
                <a:off x="2616" y="1855"/>
                <a:ext cx="1470" cy="828"/>
                <a:chOff x="2616" y="1848"/>
                <a:chExt cx="1470" cy="828"/>
              </a:xfrm>
            </p:grpSpPr>
            <p:sp>
              <p:nvSpPr>
                <p:cNvPr id="160" name="Freeform 83" descr="Gepunktete Rauten"/>
                <p:cNvSpPr>
                  <a:spLocks/>
                </p:cNvSpPr>
                <p:nvPr/>
              </p:nvSpPr>
              <p:spPr bwMode="auto">
                <a:xfrm>
                  <a:off x="2642" y="1848"/>
                  <a:ext cx="1440" cy="800"/>
                </a:xfrm>
                <a:custGeom>
                  <a:avLst/>
                  <a:gdLst>
                    <a:gd name="T0" fmla="*/ 325 w 1440"/>
                    <a:gd name="T1" fmla="*/ 761 h 800"/>
                    <a:gd name="T2" fmla="*/ 225 w 1440"/>
                    <a:gd name="T3" fmla="*/ 800 h 800"/>
                    <a:gd name="T4" fmla="*/ 99 w 1440"/>
                    <a:gd name="T5" fmla="*/ 779 h 800"/>
                    <a:gd name="T6" fmla="*/ 22 w 1440"/>
                    <a:gd name="T7" fmla="*/ 711 h 800"/>
                    <a:gd name="T8" fmla="*/ 0 w 1440"/>
                    <a:gd name="T9" fmla="*/ 656 h 800"/>
                    <a:gd name="T10" fmla="*/ 7 w 1440"/>
                    <a:gd name="T11" fmla="*/ 552 h 800"/>
                    <a:gd name="T12" fmla="*/ 54 w 1440"/>
                    <a:gd name="T13" fmla="*/ 485 h 800"/>
                    <a:gd name="T14" fmla="*/ 138 w 1440"/>
                    <a:gd name="T15" fmla="*/ 414 h 800"/>
                    <a:gd name="T16" fmla="*/ 178 w 1440"/>
                    <a:gd name="T17" fmla="*/ 396 h 800"/>
                    <a:gd name="T18" fmla="*/ 1378 w 1440"/>
                    <a:gd name="T19" fmla="*/ 0 h 800"/>
                    <a:gd name="T20" fmla="*/ 1440 w 1440"/>
                    <a:gd name="T21" fmla="*/ 14 h 800"/>
                    <a:gd name="T22" fmla="*/ 1366 w 1440"/>
                    <a:gd name="T23" fmla="*/ 77 h 800"/>
                    <a:gd name="T24" fmla="*/ 1333 w 1440"/>
                    <a:gd name="T25" fmla="*/ 140 h 800"/>
                    <a:gd name="T26" fmla="*/ 1321 w 1440"/>
                    <a:gd name="T27" fmla="*/ 212 h 800"/>
                    <a:gd name="T28" fmla="*/ 1297 w 1440"/>
                    <a:gd name="T29" fmla="*/ 281 h 800"/>
                    <a:gd name="T30" fmla="*/ 1144 w 1440"/>
                    <a:gd name="T31" fmla="*/ 396 h 800"/>
                    <a:gd name="T32" fmla="*/ 1167 w 1440"/>
                    <a:gd name="T33" fmla="*/ 443 h 800"/>
                    <a:gd name="T34" fmla="*/ 1122 w 1440"/>
                    <a:gd name="T35" fmla="*/ 498 h 800"/>
                    <a:gd name="T36" fmla="*/ 325 w 1440"/>
                    <a:gd name="T37" fmla="*/ 761 h 80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440" h="800">
                      <a:moveTo>
                        <a:pt x="325" y="761"/>
                      </a:moveTo>
                      <a:lnTo>
                        <a:pt x="225" y="800"/>
                      </a:lnTo>
                      <a:lnTo>
                        <a:pt x="99" y="779"/>
                      </a:lnTo>
                      <a:lnTo>
                        <a:pt x="22" y="711"/>
                      </a:lnTo>
                      <a:lnTo>
                        <a:pt x="0" y="656"/>
                      </a:lnTo>
                      <a:lnTo>
                        <a:pt x="7" y="552"/>
                      </a:lnTo>
                      <a:lnTo>
                        <a:pt x="54" y="485"/>
                      </a:lnTo>
                      <a:lnTo>
                        <a:pt x="138" y="414"/>
                      </a:lnTo>
                      <a:lnTo>
                        <a:pt x="178" y="396"/>
                      </a:lnTo>
                      <a:lnTo>
                        <a:pt x="1378" y="0"/>
                      </a:lnTo>
                      <a:lnTo>
                        <a:pt x="1440" y="14"/>
                      </a:lnTo>
                      <a:lnTo>
                        <a:pt x="1366" y="77"/>
                      </a:lnTo>
                      <a:lnTo>
                        <a:pt x="1333" y="140"/>
                      </a:lnTo>
                      <a:lnTo>
                        <a:pt x="1321" y="212"/>
                      </a:lnTo>
                      <a:lnTo>
                        <a:pt x="1297" y="281"/>
                      </a:lnTo>
                      <a:lnTo>
                        <a:pt x="1144" y="396"/>
                      </a:lnTo>
                      <a:lnTo>
                        <a:pt x="1167" y="443"/>
                      </a:lnTo>
                      <a:lnTo>
                        <a:pt x="1122" y="498"/>
                      </a:lnTo>
                      <a:lnTo>
                        <a:pt x="325" y="761"/>
                      </a:lnTo>
                      <a:close/>
                    </a:path>
                  </a:pathLst>
                </a:custGeom>
                <a:pattFill prst="dotDmnd">
                  <a:fgClr>
                    <a:schemeClr val="hlink"/>
                  </a:fgClr>
                  <a:bgClr>
                    <a:schemeClr val="accent1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Oval 84"/>
                <p:cNvSpPr>
                  <a:spLocks noChangeArrowheads="1"/>
                </p:cNvSpPr>
                <p:nvPr/>
              </p:nvSpPr>
              <p:spPr bwMode="auto">
                <a:xfrm>
                  <a:off x="2618" y="2403"/>
                  <a:ext cx="58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Oval 85"/>
                <p:cNvSpPr>
                  <a:spLocks noChangeArrowheads="1"/>
                </p:cNvSpPr>
                <p:nvPr/>
              </p:nvSpPr>
              <p:spPr bwMode="auto">
                <a:xfrm>
                  <a:off x="2616" y="2462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163" name="Group 86"/>
                <p:cNvGrpSpPr>
                  <a:grpSpLocks/>
                </p:cNvGrpSpPr>
                <p:nvPr/>
              </p:nvGrpSpPr>
              <p:grpSpPr bwMode="auto">
                <a:xfrm>
                  <a:off x="2627" y="1848"/>
                  <a:ext cx="1459" cy="828"/>
                  <a:chOff x="2627" y="1848"/>
                  <a:chExt cx="1459" cy="828"/>
                </a:xfrm>
              </p:grpSpPr>
              <p:sp>
                <p:nvSpPr>
                  <p:cNvPr id="164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2858" y="2445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65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2825" y="2496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66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2766" y="2497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67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2844" y="2389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68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2790" y="2368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69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2736" y="2390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0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2725" y="2451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1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2787" y="2432"/>
                    <a:ext cx="66" cy="66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2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2672" y="2479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3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2711" y="2524"/>
                    <a:ext cx="59" cy="60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4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2763" y="2556"/>
                    <a:ext cx="60" cy="58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5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2915" y="2424"/>
                    <a:ext cx="58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2729" y="2328"/>
                    <a:ext cx="60" cy="60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2685" y="2363"/>
                    <a:ext cx="58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2673" y="2420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2874" y="2538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2822" y="2556"/>
                    <a:ext cx="58" cy="60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1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2788" y="2309"/>
                    <a:ext cx="58" cy="60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2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2846" y="2326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3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2897" y="2364"/>
                    <a:ext cx="58" cy="60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4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2904" y="2487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5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2627" y="2522"/>
                    <a:ext cx="58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6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2894" y="2286"/>
                    <a:ext cx="60" cy="60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7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2972" y="2443"/>
                    <a:ext cx="58" cy="60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8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2932" y="2553"/>
                    <a:ext cx="59" cy="60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9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2839" y="2264"/>
                    <a:ext cx="58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90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2943" y="2324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91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2962" y="2383"/>
                    <a:ext cx="58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92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2715" y="2596"/>
                    <a:ext cx="59" cy="58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93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2771" y="2613"/>
                    <a:ext cx="59" cy="58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94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2961" y="2502"/>
                    <a:ext cx="59" cy="58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95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2665" y="2564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96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2888" y="2596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97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2629" y="2344"/>
                    <a:ext cx="60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98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2669" y="2299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99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2777" y="2253"/>
                    <a:ext cx="60" cy="58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00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2720" y="2267"/>
                    <a:ext cx="58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01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2831" y="2617"/>
                    <a:ext cx="59" cy="59"/>
                  </a:xfrm>
                  <a:prstGeom prst="ellipse">
                    <a:avLst/>
                  </a:prstGeom>
                  <a:solidFill>
                    <a:srgbClr val="45A2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02" name="Line 1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01" y="1848"/>
                    <a:ext cx="1222" cy="40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03" name="Line 1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65" y="1861"/>
                    <a:ext cx="1221" cy="40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04" name="Line 1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18" y="1925"/>
                    <a:ext cx="1093" cy="3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05" name="Line 1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55" y="1989"/>
                    <a:ext cx="1021" cy="33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06" name="Line 1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89" y="2059"/>
                    <a:ext cx="975" cy="32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07" name="Line 1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99" y="2128"/>
                    <a:ext cx="944" cy="3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08" name="Line 1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08" y="2244"/>
                    <a:ext cx="778" cy="25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09" name="Line 1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10" y="2291"/>
                    <a:ext cx="798" cy="26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0" name="Line 1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70" y="2346"/>
                    <a:ext cx="794" cy="26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hangingPunct="0">
                      <a:lnSpc>
                        <a:spcPct val="100000"/>
                      </a:lnSpc>
                      <a:buClrTx/>
                      <a:buSzTx/>
                      <a:buFontTx/>
                      <a:buNone/>
                    </a:pPr>
                    <a:endParaRPr lang="de-DE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33" name="Group 134"/>
            <p:cNvGrpSpPr>
              <a:grpSpLocks/>
            </p:cNvGrpSpPr>
            <p:nvPr/>
          </p:nvGrpSpPr>
          <p:grpSpPr bwMode="auto">
            <a:xfrm>
              <a:off x="550" y="417"/>
              <a:ext cx="3599" cy="1373"/>
              <a:chOff x="856" y="417"/>
              <a:chExt cx="3599" cy="1373"/>
            </a:xfrm>
          </p:grpSpPr>
          <p:grpSp>
            <p:nvGrpSpPr>
              <p:cNvPr id="105" name="Group 135"/>
              <p:cNvGrpSpPr>
                <a:grpSpLocks/>
              </p:cNvGrpSpPr>
              <p:nvPr/>
            </p:nvGrpSpPr>
            <p:grpSpPr bwMode="auto">
              <a:xfrm>
                <a:off x="873" y="417"/>
                <a:ext cx="3582" cy="1357"/>
                <a:chOff x="873" y="417"/>
                <a:chExt cx="3582" cy="1357"/>
              </a:xfrm>
            </p:grpSpPr>
            <p:sp>
              <p:nvSpPr>
                <p:cNvPr id="147" name="Freeform 136" descr="Gepunktete Rauten"/>
                <p:cNvSpPr>
                  <a:spLocks/>
                </p:cNvSpPr>
                <p:nvPr/>
              </p:nvSpPr>
              <p:spPr bwMode="auto">
                <a:xfrm>
                  <a:off x="873" y="417"/>
                  <a:ext cx="3582" cy="1357"/>
                </a:xfrm>
                <a:custGeom>
                  <a:avLst/>
                  <a:gdLst>
                    <a:gd name="T0" fmla="*/ 165 w 3582"/>
                    <a:gd name="T1" fmla="*/ 952 h 1357"/>
                    <a:gd name="T2" fmla="*/ 3047 w 3582"/>
                    <a:gd name="T3" fmla="*/ 0 h 1357"/>
                    <a:gd name="T4" fmla="*/ 3141 w 3582"/>
                    <a:gd name="T5" fmla="*/ 3 h 1357"/>
                    <a:gd name="T6" fmla="*/ 3236 w 3582"/>
                    <a:gd name="T7" fmla="*/ 14 h 1357"/>
                    <a:gd name="T8" fmla="*/ 3362 w 3582"/>
                    <a:gd name="T9" fmla="*/ 26 h 1357"/>
                    <a:gd name="T10" fmla="*/ 3476 w 3582"/>
                    <a:gd name="T11" fmla="*/ 50 h 1357"/>
                    <a:gd name="T12" fmla="*/ 3582 w 3582"/>
                    <a:gd name="T13" fmla="*/ 32 h 1357"/>
                    <a:gd name="T14" fmla="*/ 2883 w 3582"/>
                    <a:gd name="T15" fmla="*/ 289 h 1357"/>
                    <a:gd name="T16" fmla="*/ 1449 w 3582"/>
                    <a:gd name="T17" fmla="*/ 967 h 1357"/>
                    <a:gd name="T18" fmla="*/ 294 w 3582"/>
                    <a:gd name="T19" fmla="*/ 1345 h 1357"/>
                    <a:gd name="T20" fmla="*/ 216 w 3582"/>
                    <a:gd name="T21" fmla="*/ 1357 h 1357"/>
                    <a:gd name="T22" fmla="*/ 75 w 3582"/>
                    <a:gd name="T23" fmla="*/ 1312 h 1357"/>
                    <a:gd name="T24" fmla="*/ 15 w 3582"/>
                    <a:gd name="T25" fmla="*/ 1234 h 1357"/>
                    <a:gd name="T26" fmla="*/ 0 w 3582"/>
                    <a:gd name="T27" fmla="*/ 1141 h 1357"/>
                    <a:gd name="T28" fmla="*/ 42 w 3582"/>
                    <a:gd name="T29" fmla="*/ 1051 h 1357"/>
                    <a:gd name="T30" fmla="*/ 102 w 3582"/>
                    <a:gd name="T31" fmla="*/ 982 h 1357"/>
                    <a:gd name="T32" fmla="*/ 165 w 3582"/>
                    <a:gd name="T33" fmla="*/ 952 h 135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3582" h="1357">
                      <a:moveTo>
                        <a:pt x="165" y="952"/>
                      </a:moveTo>
                      <a:lnTo>
                        <a:pt x="3047" y="0"/>
                      </a:lnTo>
                      <a:lnTo>
                        <a:pt x="3141" y="3"/>
                      </a:lnTo>
                      <a:lnTo>
                        <a:pt x="3236" y="14"/>
                      </a:lnTo>
                      <a:lnTo>
                        <a:pt x="3362" y="26"/>
                      </a:lnTo>
                      <a:lnTo>
                        <a:pt x="3476" y="50"/>
                      </a:lnTo>
                      <a:lnTo>
                        <a:pt x="3582" y="32"/>
                      </a:lnTo>
                      <a:lnTo>
                        <a:pt x="2883" y="289"/>
                      </a:lnTo>
                      <a:lnTo>
                        <a:pt x="1449" y="967"/>
                      </a:lnTo>
                      <a:lnTo>
                        <a:pt x="294" y="1345"/>
                      </a:lnTo>
                      <a:lnTo>
                        <a:pt x="216" y="1357"/>
                      </a:lnTo>
                      <a:lnTo>
                        <a:pt x="75" y="1312"/>
                      </a:lnTo>
                      <a:lnTo>
                        <a:pt x="15" y="1234"/>
                      </a:lnTo>
                      <a:lnTo>
                        <a:pt x="0" y="1141"/>
                      </a:lnTo>
                      <a:lnTo>
                        <a:pt x="42" y="1051"/>
                      </a:lnTo>
                      <a:lnTo>
                        <a:pt x="102" y="982"/>
                      </a:lnTo>
                      <a:lnTo>
                        <a:pt x="165" y="952"/>
                      </a:lnTo>
                      <a:close/>
                    </a:path>
                  </a:pathLst>
                </a:custGeom>
                <a:pattFill prst="dotDmnd">
                  <a:fgClr>
                    <a:schemeClr val="hlink"/>
                  </a:fgClr>
                  <a:bgClr>
                    <a:schemeClr val="accent1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Line 137"/>
                <p:cNvSpPr>
                  <a:spLocks noChangeShapeType="1"/>
                </p:cNvSpPr>
                <p:nvPr/>
              </p:nvSpPr>
              <p:spPr bwMode="auto">
                <a:xfrm flipV="1">
                  <a:off x="1042" y="418"/>
                  <a:ext cx="2878" cy="9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Line 138"/>
                <p:cNvSpPr>
                  <a:spLocks noChangeShapeType="1"/>
                </p:cNvSpPr>
                <p:nvPr/>
              </p:nvSpPr>
              <p:spPr bwMode="auto">
                <a:xfrm flipV="1">
                  <a:off x="1105" y="419"/>
                  <a:ext cx="2908" cy="95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Line 139"/>
                <p:cNvSpPr>
                  <a:spLocks noChangeShapeType="1"/>
                </p:cNvSpPr>
                <p:nvPr/>
              </p:nvSpPr>
              <p:spPr bwMode="auto">
                <a:xfrm flipV="1">
                  <a:off x="1158" y="430"/>
                  <a:ext cx="2942" cy="96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1" name="Line 140"/>
                <p:cNvSpPr>
                  <a:spLocks noChangeShapeType="1"/>
                </p:cNvSpPr>
                <p:nvPr/>
              </p:nvSpPr>
              <p:spPr bwMode="auto">
                <a:xfrm flipV="1">
                  <a:off x="1197" y="443"/>
                  <a:ext cx="3027" cy="9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1229" y="470"/>
                  <a:ext cx="3110" cy="102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Line 142"/>
                <p:cNvSpPr>
                  <a:spLocks noChangeShapeType="1"/>
                </p:cNvSpPr>
                <p:nvPr/>
              </p:nvSpPr>
              <p:spPr bwMode="auto">
                <a:xfrm flipV="1">
                  <a:off x="1245" y="1203"/>
                  <a:ext cx="1076" cy="34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Line 143"/>
                <p:cNvSpPr>
                  <a:spLocks noChangeShapeType="1"/>
                </p:cNvSpPr>
                <p:nvPr/>
              </p:nvSpPr>
              <p:spPr bwMode="auto">
                <a:xfrm flipV="1">
                  <a:off x="1247" y="1270"/>
                  <a:ext cx="1050" cy="34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5" name="Line 144"/>
                <p:cNvSpPr>
                  <a:spLocks noChangeShapeType="1"/>
                </p:cNvSpPr>
                <p:nvPr/>
              </p:nvSpPr>
              <p:spPr bwMode="auto">
                <a:xfrm flipV="1">
                  <a:off x="1250" y="1323"/>
                  <a:ext cx="1047" cy="34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1206" y="1364"/>
                  <a:ext cx="1101" cy="36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1174" y="1392"/>
                  <a:ext cx="1119" cy="36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6" name="Group 147"/>
              <p:cNvGrpSpPr>
                <a:grpSpLocks/>
              </p:cNvGrpSpPr>
              <p:nvPr/>
            </p:nvGrpSpPr>
            <p:grpSpPr bwMode="auto">
              <a:xfrm>
                <a:off x="856" y="1367"/>
                <a:ext cx="414" cy="423"/>
                <a:chOff x="1189" y="2518"/>
                <a:chExt cx="414" cy="423"/>
              </a:xfrm>
            </p:grpSpPr>
            <p:sp>
              <p:nvSpPr>
                <p:cNvPr id="107" name="Oval 148"/>
                <p:cNvSpPr>
                  <a:spLocks noChangeArrowheads="1"/>
                </p:cNvSpPr>
                <p:nvPr/>
              </p:nvSpPr>
              <p:spPr bwMode="auto">
                <a:xfrm>
                  <a:off x="1191" y="2668"/>
                  <a:ext cx="58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" name="Oval 149"/>
                <p:cNvSpPr>
                  <a:spLocks noChangeArrowheads="1"/>
                </p:cNvSpPr>
                <p:nvPr/>
              </p:nvSpPr>
              <p:spPr bwMode="auto">
                <a:xfrm>
                  <a:off x="1189" y="2727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9" name="Oval 150"/>
                <p:cNvSpPr>
                  <a:spLocks noChangeArrowheads="1"/>
                </p:cNvSpPr>
                <p:nvPr/>
              </p:nvSpPr>
              <p:spPr bwMode="auto">
                <a:xfrm>
                  <a:off x="1431" y="2710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0" name="Oval 151"/>
                <p:cNvSpPr>
                  <a:spLocks noChangeArrowheads="1"/>
                </p:cNvSpPr>
                <p:nvPr/>
              </p:nvSpPr>
              <p:spPr bwMode="auto">
                <a:xfrm>
                  <a:off x="1398" y="2761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1" name="Oval 152"/>
                <p:cNvSpPr>
                  <a:spLocks noChangeArrowheads="1"/>
                </p:cNvSpPr>
                <p:nvPr/>
              </p:nvSpPr>
              <p:spPr bwMode="auto">
                <a:xfrm>
                  <a:off x="1339" y="2762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2" name="Oval 153"/>
                <p:cNvSpPr>
                  <a:spLocks noChangeArrowheads="1"/>
                </p:cNvSpPr>
                <p:nvPr/>
              </p:nvSpPr>
              <p:spPr bwMode="auto">
                <a:xfrm>
                  <a:off x="1417" y="2654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3" name="Oval 154"/>
                <p:cNvSpPr>
                  <a:spLocks noChangeArrowheads="1"/>
                </p:cNvSpPr>
                <p:nvPr/>
              </p:nvSpPr>
              <p:spPr bwMode="auto">
                <a:xfrm>
                  <a:off x="1363" y="2633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Oval 155"/>
                <p:cNvSpPr>
                  <a:spLocks noChangeArrowheads="1"/>
                </p:cNvSpPr>
                <p:nvPr/>
              </p:nvSpPr>
              <p:spPr bwMode="auto">
                <a:xfrm>
                  <a:off x="1309" y="2655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5" name="Oval 156"/>
                <p:cNvSpPr>
                  <a:spLocks noChangeArrowheads="1"/>
                </p:cNvSpPr>
                <p:nvPr/>
              </p:nvSpPr>
              <p:spPr bwMode="auto">
                <a:xfrm>
                  <a:off x="1298" y="2716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Oval 157"/>
                <p:cNvSpPr>
                  <a:spLocks noChangeArrowheads="1"/>
                </p:cNvSpPr>
                <p:nvPr/>
              </p:nvSpPr>
              <p:spPr bwMode="auto">
                <a:xfrm>
                  <a:off x="1360" y="2697"/>
                  <a:ext cx="66" cy="66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7" name="Oval 158"/>
                <p:cNvSpPr>
                  <a:spLocks noChangeArrowheads="1"/>
                </p:cNvSpPr>
                <p:nvPr/>
              </p:nvSpPr>
              <p:spPr bwMode="auto">
                <a:xfrm>
                  <a:off x="1245" y="2744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Oval 159"/>
                <p:cNvSpPr>
                  <a:spLocks noChangeArrowheads="1"/>
                </p:cNvSpPr>
                <p:nvPr/>
              </p:nvSpPr>
              <p:spPr bwMode="auto">
                <a:xfrm>
                  <a:off x="1284" y="2789"/>
                  <a:ext cx="59" cy="60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9" name="Oval 160"/>
                <p:cNvSpPr>
                  <a:spLocks noChangeArrowheads="1"/>
                </p:cNvSpPr>
                <p:nvPr/>
              </p:nvSpPr>
              <p:spPr bwMode="auto">
                <a:xfrm>
                  <a:off x="1336" y="2821"/>
                  <a:ext cx="60" cy="58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0" name="Oval 161"/>
                <p:cNvSpPr>
                  <a:spLocks noChangeArrowheads="1"/>
                </p:cNvSpPr>
                <p:nvPr/>
              </p:nvSpPr>
              <p:spPr bwMode="auto">
                <a:xfrm>
                  <a:off x="1488" y="2689"/>
                  <a:ext cx="58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1" name="Oval 162"/>
                <p:cNvSpPr>
                  <a:spLocks noChangeArrowheads="1"/>
                </p:cNvSpPr>
                <p:nvPr/>
              </p:nvSpPr>
              <p:spPr bwMode="auto">
                <a:xfrm>
                  <a:off x="1302" y="2593"/>
                  <a:ext cx="60" cy="60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" name="Oval 163"/>
                <p:cNvSpPr>
                  <a:spLocks noChangeArrowheads="1"/>
                </p:cNvSpPr>
                <p:nvPr/>
              </p:nvSpPr>
              <p:spPr bwMode="auto">
                <a:xfrm>
                  <a:off x="1258" y="2628"/>
                  <a:ext cx="58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3" name="Oval 164"/>
                <p:cNvSpPr>
                  <a:spLocks noChangeArrowheads="1"/>
                </p:cNvSpPr>
                <p:nvPr/>
              </p:nvSpPr>
              <p:spPr bwMode="auto">
                <a:xfrm>
                  <a:off x="1246" y="2685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4" name="Oval 165"/>
                <p:cNvSpPr>
                  <a:spLocks noChangeArrowheads="1"/>
                </p:cNvSpPr>
                <p:nvPr/>
              </p:nvSpPr>
              <p:spPr bwMode="auto">
                <a:xfrm>
                  <a:off x="1447" y="2803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5" name="Oval 166"/>
                <p:cNvSpPr>
                  <a:spLocks noChangeArrowheads="1"/>
                </p:cNvSpPr>
                <p:nvPr/>
              </p:nvSpPr>
              <p:spPr bwMode="auto">
                <a:xfrm>
                  <a:off x="1395" y="2821"/>
                  <a:ext cx="58" cy="60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Oval 167"/>
                <p:cNvSpPr>
                  <a:spLocks noChangeArrowheads="1"/>
                </p:cNvSpPr>
                <p:nvPr/>
              </p:nvSpPr>
              <p:spPr bwMode="auto">
                <a:xfrm>
                  <a:off x="1361" y="2574"/>
                  <a:ext cx="58" cy="60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7" name="Oval 168"/>
                <p:cNvSpPr>
                  <a:spLocks noChangeArrowheads="1"/>
                </p:cNvSpPr>
                <p:nvPr/>
              </p:nvSpPr>
              <p:spPr bwMode="auto">
                <a:xfrm>
                  <a:off x="1419" y="2591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8" name="Oval 169"/>
                <p:cNvSpPr>
                  <a:spLocks noChangeArrowheads="1"/>
                </p:cNvSpPr>
                <p:nvPr/>
              </p:nvSpPr>
              <p:spPr bwMode="auto">
                <a:xfrm>
                  <a:off x="1471" y="2630"/>
                  <a:ext cx="58" cy="60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9" name="Oval 170"/>
                <p:cNvSpPr>
                  <a:spLocks noChangeArrowheads="1"/>
                </p:cNvSpPr>
                <p:nvPr/>
              </p:nvSpPr>
              <p:spPr bwMode="auto">
                <a:xfrm>
                  <a:off x="1477" y="2752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0" name="Oval 171"/>
                <p:cNvSpPr>
                  <a:spLocks noChangeArrowheads="1"/>
                </p:cNvSpPr>
                <p:nvPr/>
              </p:nvSpPr>
              <p:spPr bwMode="auto">
                <a:xfrm>
                  <a:off x="1200" y="2787"/>
                  <a:ext cx="58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" name="Oval 172"/>
                <p:cNvSpPr>
                  <a:spLocks noChangeArrowheads="1"/>
                </p:cNvSpPr>
                <p:nvPr/>
              </p:nvSpPr>
              <p:spPr bwMode="auto">
                <a:xfrm>
                  <a:off x="1467" y="2551"/>
                  <a:ext cx="60" cy="60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2" name="Oval 173"/>
                <p:cNvSpPr>
                  <a:spLocks noChangeArrowheads="1"/>
                </p:cNvSpPr>
                <p:nvPr/>
              </p:nvSpPr>
              <p:spPr bwMode="auto">
                <a:xfrm>
                  <a:off x="1545" y="2708"/>
                  <a:ext cx="58" cy="60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3" name="Oval 174"/>
                <p:cNvSpPr>
                  <a:spLocks noChangeArrowheads="1"/>
                </p:cNvSpPr>
                <p:nvPr/>
              </p:nvSpPr>
              <p:spPr bwMode="auto">
                <a:xfrm>
                  <a:off x="1505" y="2818"/>
                  <a:ext cx="59" cy="60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4" name="Oval 175"/>
                <p:cNvSpPr>
                  <a:spLocks noChangeArrowheads="1"/>
                </p:cNvSpPr>
                <p:nvPr/>
              </p:nvSpPr>
              <p:spPr bwMode="auto">
                <a:xfrm>
                  <a:off x="1412" y="2529"/>
                  <a:ext cx="58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5" name="Oval 176"/>
                <p:cNvSpPr>
                  <a:spLocks noChangeArrowheads="1"/>
                </p:cNvSpPr>
                <p:nvPr/>
              </p:nvSpPr>
              <p:spPr bwMode="auto">
                <a:xfrm>
                  <a:off x="1516" y="2589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6" name="Oval 177"/>
                <p:cNvSpPr>
                  <a:spLocks noChangeArrowheads="1"/>
                </p:cNvSpPr>
                <p:nvPr/>
              </p:nvSpPr>
              <p:spPr bwMode="auto">
                <a:xfrm>
                  <a:off x="1535" y="2648"/>
                  <a:ext cx="58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7" name="Oval 178"/>
                <p:cNvSpPr>
                  <a:spLocks noChangeArrowheads="1"/>
                </p:cNvSpPr>
                <p:nvPr/>
              </p:nvSpPr>
              <p:spPr bwMode="auto">
                <a:xfrm>
                  <a:off x="1288" y="2861"/>
                  <a:ext cx="59" cy="58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8" name="Oval 179"/>
                <p:cNvSpPr>
                  <a:spLocks noChangeArrowheads="1"/>
                </p:cNvSpPr>
                <p:nvPr/>
              </p:nvSpPr>
              <p:spPr bwMode="auto">
                <a:xfrm>
                  <a:off x="1344" y="2878"/>
                  <a:ext cx="59" cy="58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9" name="Oval 180"/>
                <p:cNvSpPr>
                  <a:spLocks noChangeArrowheads="1"/>
                </p:cNvSpPr>
                <p:nvPr/>
              </p:nvSpPr>
              <p:spPr bwMode="auto">
                <a:xfrm>
                  <a:off x="1534" y="2767"/>
                  <a:ext cx="59" cy="58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0" name="Oval 181"/>
                <p:cNvSpPr>
                  <a:spLocks noChangeArrowheads="1"/>
                </p:cNvSpPr>
                <p:nvPr/>
              </p:nvSpPr>
              <p:spPr bwMode="auto">
                <a:xfrm>
                  <a:off x="1238" y="2829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1" name="Oval 182"/>
                <p:cNvSpPr>
                  <a:spLocks noChangeArrowheads="1"/>
                </p:cNvSpPr>
                <p:nvPr/>
              </p:nvSpPr>
              <p:spPr bwMode="auto">
                <a:xfrm>
                  <a:off x="1461" y="2861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2" name="Oval 183"/>
                <p:cNvSpPr>
                  <a:spLocks noChangeArrowheads="1"/>
                </p:cNvSpPr>
                <p:nvPr/>
              </p:nvSpPr>
              <p:spPr bwMode="auto">
                <a:xfrm>
                  <a:off x="1202" y="2609"/>
                  <a:ext cx="60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" name="Oval 184"/>
                <p:cNvSpPr>
                  <a:spLocks noChangeArrowheads="1"/>
                </p:cNvSpPr>
                <p:nvPr/>
              </p:nvSpPr>
              <p:spPr bwMode="auto">
                <a:xfrm>
                  <a:off x="1242" y="2564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4" name="Oval 185"/>
                <p:cNvSpPr>
                  <a:spLocks noChangeArrowheads="1"/>
                </p:cNvSpPr>
                <p:nvPr/>
              </p:nvSpPr>
              <p:spPr bwMode="auto">
                <a:xfrm>
                  <a:off x="1350" y="2518"/>
                  <a:ext cx="60" cy="58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5" name="Oval 186"/>
                <p:cNvSpPr>
                  <a:spLocks noChangeArrowheads="1"/>
                </p:cNvSpPr>
                <p:nvPr/>
              </p:nvSpPr>
              <p:spPr bwMode="auto">
                <a:xfrm>
                  <a:off x="1293" y="2532"/>
                  <a:ext cx="58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6" name="Oval 187"/>
                <p:cNvSpPr>
                  <a:spLocks noChangeArrowheads="1"/>
                </p:cNvSpPr>
                <p:nvPr/>
              </p:nvSpPr>
              <p:spPr bwMode="auto">
                <a:xfrm>
                  <a:off x="1404" y="2882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34" name="Group 188"/>
            <p:cNvGrpSpPr>
              <a:grpSpLocks/>
            </p:cNvGrpSpPr>
            <p:nvPr/>
          </p:nvGrpSpPr>
          <p:grpSpPr bwMode="auto">
            <a:xfrm>
              <a:off x="1980" y="450"/>
              <a:ext cx="2453" cy="1082"/>
              <a:chOff x="2286" y="450"/>
              <a:chExt cx="2453" cy="1082"/>
            </a:xfrm>
          </p:grpSpPr>
          <p:sp>
            <p:nvSpPr>
              <p:cNvPr id="54" name="Freeform 189" descr="Gepunktete Rauten"/>
              <p:cNvSpPr>
                <a:spLocks/>
              </p:cNvSpPr>
              <p:nvPr/>
            </p:nvSpPr>
            <p:spPr bwMode="auto">
              <a:xfrm>
                <a:off x="2312" y="452"/>
                <a:ext cx="2427" cy="1052"/>
              </a:xfrm>
              <a:custGeom>
                <a:avLst/>
                <a:gdLst>
                  <a:gd name="T0" fmla="*/ 325 w 2427"/>
                  <a:gd name="T1" fmla="*/ 1013 h 1052"/>
                  <a:gd name="T2" fmla="*/ 225 w 2427"/>
                  <a:gd name="T3" fmla="*/ 1052 h 1052"/>
                  <a:gd name="T4" fmla="*/ 99 w 2427"/>
                  <a:gd name="T5" fmla="*/ 1031 h 1052"/>
                  <a:gd name="T6" fmla="*/ 22 w 2427"/>
                  <a:gd name="T7" fmla="*/ 963 h 1052"/>
                  <a:gd name="T8" fmla="*/ 0 w 2427"/>
                  <a:gd name="T9" fmla="*/ 908 h 1052"/>
                  <a:gd name="T10" fmla="*/ 7 w 2427"/>
                  <a:gd name="T11" fmla="*/ 804 h 1052"/>
                  <a:gd name="T12" fmla="*/ 54 w 2427"/>
                  <a:gd name="T13" fmla="*/ 737 h 1052"/>
                  <a:gd name="T14" fmla="*/ 138 w 2427"/>
                  <a:gd name="T15" fmla="*/ 666 h 1052"/>
                  <a:gd name="T16" fmla="*/ 178 w 2427"/>
                  <a:gd name="T17" fmla="*/ 648 h 1052"/>
                  <a:gd name="T18" fmla="*/ 2146 w 2427"/>
                  <a:gd name="T19" fmla="*/ 0 h 1052"/>
                  <a:gd name="T20" fmla="*/ 2277 w 2427"/>
                  <a:gd name="T21" fmla="*/ 25 h 1052"/>
                  <a:gd name="T22" fmla="*/ 2370 w 2427"/>
                  <a:gd name="T23" fmla="*/ 54 h 1052"/>
                  <a:gd name="T24" fmla="*/ 2427 w 2427"/>
                  <a:gd name="T25" fmla="*/ 100 h 1052"/>
                  <a:gd name="T26" fmla="*/ 2413 w 2427"/>
                  <a:gd name="T27" fmla="*/ 163 h 1052"/>
                  <a:gd name="T28" fmla="*/ 2406 w 2427"/>
                  <a:gd name="T29" fmla="*/ 228 h 1052"/>
                  <a:gd name="T30" fmla="*/ 2388 w 2427"/>
                  <a:gd name="T31" fmla="*/ 294 h 1052"/>
                  <a:gd name="T32" fmla="*/ 2353 w 2427"/>
                  <a:gd name="T33" fmla="*/ 337 h 1052"/>
                  <a:gd name="T34" fmla="*/ 325 w 2427"/>
                  <a:gd name="T35" fmla="*/ 1013 h 10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27" h="1052">
                    <a:moveTo>
                      <a:pt x="325" y="1013"/>
                    </a:moveTo>
                    <a:lnTo>
                      <a:pt x="225" y="1052"/>
                    </a:lnTo>
                    <a:lnTo>
                      <a:pt x="99" y="1031"/>
                    </a:lnTo>
                    <a:lnTo>
                      <a:pt x="22" y="963"/>
                    </a:lnTo>
                    <a:lnTo>
                      <a:pt x="0" y="908"/>
                    </a:lnTo>
                    <a:lnTo>
                      <a:pt x="7" y="804"/>
                    </a:lnTo>
                    <a:lnTo>
                      <a:pt x="54" y="737"/>
                    </a:lnTo>
                    <a:lnTo>
                      <a:pt x="138" y="666"/>
                    </a:lnTo>
                    <a:lnTo>
                      <a:pt x="178" y="648"/>
                    </a:lnTo>
                    <a:lnTo>
                      <a:pt x="2146" y="0"/>
                    </a:lnTo>
                    <a:lnTo>
                      <a:pt x="2277" y="25"/>
                    </a:lnTo>
                    <a:lnTo>
                      <a:pt x="2370" y="54"/>
                    </a:lnTo>
                    <a:lnTo>
                      <a:pt x="2427" y="100"/>
                    </a:lnTo>
                    <a:lnTo>
                      <a:pt x="2413" y="163"/>
                    </a:lnTo>
                    <a:lnTo>
                      <a:pt x="2406" y="228"/>
                    </a:lnTo>
                    <a:lnTo>
                      <a:pt x="2388" y="294"/>
                    </a:lnTo>
                    <a:lnTo>
                      <a:pt x="2353" y="337"/>
                    </a:lnTo>
                    <a:lnTo>
                      <a:pt x="325" y="1013"/>
                    </a:lnTo>
                    <a:close/>
                  </a:path>
                </a:pathLst>
              </a:custGeom>
              <a:pattFill prst="dotDmnd">
                <a:fgClr>
                  <a:schemeClr val="hlink"/>
                </a:fgClr>
                <a:bgClr>
                  <a:schemeClr val="accent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Oval 190"/>
              <p:cNvSpPr>
                <a:spLocks noChangeArrowheads="1"/>
              </p:cNvSpPr>
              <p:nvPr/>
            </p:nvSpPr>
            <p:spPr bwMode="auto">
              <a:xfrm>
                <a:off x="2288" y="1259"/>
                <a:ext cx="58" cy="59"/>
              </a:xfrm>
              <a:prstGeom prst="ellipse">
                <a:avLst/>
              </a:prstGeom>
              <a:solidFill>
                <a:srgbClr val="45A2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hangingPunct="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Oval 191"/>
              <p:cNvSpPr>
                <a:spLocks noChangeArrowheads="1"/>
              </p:cNvSpPr>
              <p:nvPr/>
            </p:nvSpPr>
            <p:spPr bwMode="auto">
              <a:xfrm>
                <a:off x="2286" y="1318"/>
                <a:ext cx="59" cy="59"/>
              </a:xfrm>
              <a:prstGeom prst="ellipse">
                <a:avLst/>
              </a:prstGeom>
              <a:solidFill>
                <a:srgbClr val="45A2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hangingPunct="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de-DE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57" name="Group 192"/>
              <p:cNvGrpSpPr>
                <a:grpSpLocks/>
              </p:cNvGrpSpPr>
              <p:nvPr/>
            </p:nvGrpSpPr>
            <p:grpSpPr bwMode="auto">
              <a:xfrm>
                <a:off x="2297" y="450"/>
                <a:ext cx="2440" cy="1082"/>
                <a:chOff x="2297" y="450"/>
                <a:chExt cx="2440" cy="1082"/>
              </a:xfrm>
            </p:grpSpPr>
            <p:sp>
              <p:nvSpPr>
                <p:cNvPr id="58" name="Oval 193"/>
                <p:cNvSpPr>
                  <a:spLocks noChangeArrowheads="1"/>
                </p:cNvSpPr>
                <p:nvPr/>
              </p:nvSpPr>
              <p:spPr bwMode="auto">
                <a:xfrm>
                  <a:off x="2528" y="1301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" name="Oval 194"/>
                <p:cNvSpPr>
                  <a:spLocks noChangeArrowheads="1"/>
                </p:cNvSpPr>
                <p:nvPr/>
              </p:nvSpPr>
              <p:spPr bwMode="auto">
                <a:xfrm>
                  <a:off x="2495" y="1352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" name="Oval 195"/>
                <p:cNvSpPr>
                  <a:spLocks noChangeArrowheads="1"/>
                </p:cNvSpPr>
                <p:nvPr/>
              </p:nvSpPr>
              <p:spPr bwMode="auto">
                <a:xfrm>
                  <a:off x="2436" y="1353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" name="Oval 196"/>
                <p:cNvSpPr>
                  <a:spLocks noChangeArrowheads="1"/>
                </p:cNvSpPr>
                <p:nvPr/>
              </p:nvSpPr>
              <p:spPr bwMode="auto">
                <a:xfrm>
                  <a:off x="2514" y="1245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" name="Oval 197"/>
                <p:cNvSpPr>
                  <a:spLocks noChangeArrowheads="1"/>
                </p:cNvSpPr>
                <p:nvPr/>
              </p:nvSpPr>
              <p:spPr bwMode="auto">
                <a:xfrm>
                  <a:off x="2460" y="1224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" name="Oval 198"/>
                <p:cNvSpPr>
                  <a:spLocks noChangeArrowheads="1"/>
                </p:cNvSpPr>
                <p:nvPr/>
              </p:nvSpPr>
              <p:spPr bwMode="auto">
                <a:xfrm>
                  <a:off x="2406" y="1246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" name="Oval 199"/>
                <p:cNvSpPr>
                  <a:spLocks noChangeArrowheads="1"/>
                </p:cNvSpPr>
                <p:nvPr/>
              </p:nvSpPr>
              <p:spPr bwMode="auto">
                <a:xfrm>
                  <a:off x="2395" y="1307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" name="Oval 200"/>
                <p:cNvSpPr>
                  <a:spLocks noChangeArrowheads="1"/>
                </p:cNvSpPr>
                <p:nvPr/>
              </p:nvSpPr>
              <p:spPr bwMode="auto">
                <a:xfrm>
                  <a:off x="2457" y="1288"/>
                  <a:ext cx="66" cy="66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" name="Oval 201"/>
                <p:cNvSpPr>
                  <a:spLocks noChangeArrowheads="1"/>
                </p:cNvSpPr>
                <p:nvPr/>
              </p:nvSpPr>
              <p:spPr bwMode="auto">
                <a:xfrm>
                  <a:off x="2342" y="1335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" name="Oval 202"/>
                <p:cNvSpPr>
                  <a:spLocks noChangeArrowheads="1"/>
                </p:cNvSpPr>
                <p:nvPr/>
              </p:nvSpPr>
              <p:spPr bwMode="auto">
                <a:xfrm>
                  <a:off x="2381" y="1380"/>
                  <a:ext cx="59" cy="60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" name="Oval 203"/>
                <p:cNvSpPr>
                  <a:spLocks noChangeArrowheads="1"/>
                </p:cNvSpPr>
                <p:nvPr/>
              </p:nvSpPr>
              <p:spPr bwMode="auto">
                <a:xfrm>
                  <a:off x="2433" y="1412"/>
                  <a:ext cx="60" cy="58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" name="Oval 204"/>
                <p:cNvSpPr>
                  <a:spLocks noChangeArrowheads="1"/>
                </p:cNvSpPr>
                <p:nvPr/>
              </p:nvSpPr>
              <p:spPr bwMode="auto">
                <a:xfrm>
                  <a:off x="2585" y="1280"/>
                  <a:ext cx="58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" name="Oval 205"/>
                <p:cNvSpPr>
                  <a:spLocks noChangeArrowheads="1"/>
                </p:cNvSpPr>
                <p:nvPr/>
              </p:nvSpPr>
              <p:spPr bwMode="auto">
                <a:xfrm>
                  <a:off x="2399" y="1184"/>
                  <a:ext cx="60" cy="60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" name="Oval 206"/>
                <p:cNvSpPr>
                  <a:spLocks noChangeArrowheads="1"/>
                </p:cNvSpPr>
                <p:nvPr/>
              </p:nvSpPr>
              <p:spPr bwMode="auto">
                <a:xfrm>
                  <a:off x="2355" y="1219"/>
                  <a:ext cx="58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" name="Oval 207"/>
                <p:cNvSpPr>
                  <a:spLocks noChangeArrowheads="1"/>
                </p:cNvSpPr>
                <p:nvPr/>
              </p:nvSpPr>
              <p:spPr bwMode="auto">
                <a:xfrm>
                  <a:off x="2343" y="1276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" name="Oval 208"/>
                <p:cNvSpPr>
                  <a:spLocks noChangeArrowheads="1"/>
                </p:cNvSpPr>
                <p:nvPr/>
              </p:nvSpPr>
              <p:spPr bwMode="auto">
                <a:xfrm>
                  <a:off x="2544" y="1394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Oval 209"/>
                <p:cNvSpPr>
                  <a:spLocks noChangeArrowheads="1"/>
                </p:cNvSpPr>
                <p:nvPr/>
              </p:nvSpPr>
              <p:spPr bwMode="auto">
                <a:xfrm>
                  <a:off x="2492" y="1412"/>
                  <a:ext cx="58" cy="60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Oval 210"/>
                <p:cNvSpPr>
                  <a:spLocks noChangeArrowheads="1"/>
                </p:cNvSpPr>
                <p:nvPr/>
              </p:nvSpPr>
              <p:spPr bwMode="auto">
                <a:xfrm>
                  <a:off x="2458" y="1165"/>
                  <a:ext cx="58" cy="60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Oval 211"/>
                <p:cNvSpPr>
                  <a:spLocks noChangeArrowheads="1"/>
                </p:cNvSpPr>
                <p:nvPr/>
              </p:nvSpPr>
              <p:spPr bwMode="auto">
                <a:xfrm>
                  <a:off x="2516" y="1182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Oval 212"/>
                <p:cNvSpPr>
                  <a:spLocks noChangeArrowheads="1"/>
                </p:cNvSpPr>
                <p:nvPr/>
              </p:nvSpPr>
              <p:spPr bwMode="auto">
                <a:xfrm>
                  <a:off x="2567" y="1220"/>
                  <a:ext cx="58" cy="60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" name="Oval 213"/>
                <p:cNvSpPr>
                  <a:spLocks noChangeArrowheads="1"/>
                </p:cNvSpPr>
                <p:nvPr/>
              </p:nvSpPr>
              <p:spPr bwMode="auto">
                <a:xfrm>
                  <a:off x="2574" y="1343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" name="Oval 214"/>
                <p:cNvSpPr>
                  <a:spLocks noChangeArrowheads="1"/>
                </p:cNvSpPr>
                <p:nvPr/>
              </p:nvSpPr>
              <p:spPr bwMode="auto">
                <a:xfrm>
                  <a:off x="2297" y="1378"/>
                  <a:ext cx="58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" name="Oval 215"/>
                <p:cNvSpPr>
                  <a:spLocks noChangeArrowheads="1"/>
                </p:cNvSpPr>
                <p:nvPr/>
              </p:nvSpPr>
              <p:spPr bwMode="auto">
                <a:xfrm>
                  <a:off x="2564" y="1142"/>
                  <a:ext cx="60" cy="60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Oval 216"/>
                <p:cNvSpPr>
                  <a:spLocks noChangeArrowheads="1"/>
                </p:cNvSpPr>
                <p:nvPr/>
              </p:nvSpPr>
              <p:spPr bwMode="auto">
                <a:xfrm>
                  <a:off x="2642" y="1299"/>
                  <a:ext cx="58" cy="60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Oval 217"/>
                <p:cNvSpPr>
                  <a:spLocks noChangeArrowheads="1"/>
                </p:cNvSpPr>
                <p:nvPr/>
              </p:nvSpPr>
              <p:spPr bwMode="auto">
                <a:xfrm>
                  <a:off x="2602" y="1409"/>
                  <a:ext cx="59" cy="60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Oval 218"/>
                <p:cNvSpPr>
                  <a:spLocks noChangeArrowheads="1"/>
                </p:cNvSpPr>
                <p:nvPr/>
              </p:nvSpPr>
              <p:spPr bwMode="auto">
                <a:xfrm>
                  <a:off x="2509" y="1120"/>
                  <a:ext cx="58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" name="Oval 219"/>
                <p:cNvSpPr>
                  <a:spLocks noChangeArrowheads="1"/>
                </p:cNvSpPr>
                <p:nvPr/>
              </p:nvSpPr>
              <p:spPr bwMode="auto">
                <a:xfrm>
                  <a:off x="2613" y="1180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" name="Oval 220"/>
                <p:cNvSpPr>
                  <a:spLocks noChangeArrowheads="1"/>
                </p:cNvSpPr>
                <p:nvPr/>
              </p:nvSpPr>
              <p:spPr bwMode="auto">
                <a:xfrm>
                  <a:off x="2632" y="1239"/>
                  <a:ext cx="58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" name="Oval 221"/>
                <p:cNvSpPr>
                  <a:spLocks noChangeArrowheads="1"/>
                </p:cNvSpPr>
                <p:nvPr/>
              </p:nvSpPr>
              <p:spPr bwMode="auto">
                <a:xfrm>
                  <a:off x="2385" y="1452"/>
                  <a:ext cx="59" cy="58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" name="Oval 222"/>
                <p:cNvSpPr>
                  <a:spLocks noChangeArrowheads="1"/>
                </p:cNvSpPr>
                <p:nvPr/>
              </p:nvSpPr>
              <p:spPr bwMode="auto">
                <a:xfrm>
                  <a:off x="2441" y="1469"/>
                  <a:ext cx="59" cy="58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" name="Oval 223"/>
                <p:cNvSpPr>
                  <a:spLocks noChangeArrowheads="1"/>
                </p:cNvSpPr>
                <p:nvPr/>
              </p:nvSpPr>
              <p:spPr bwMode="auto">
                <a:xfrm>
                  <a:off x="2631" y="1358"/>
                  <a:ext cx="59" cy="58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" name="Oval 224"/>
                <p:cNvSpPr>
                  <a:spLocks noChangeArrowheads="1"/>
                </p:cNvSpPr>
                <p:nvPr/>
              </p:nvSpPr>
              <p:spPr bwMode="auto">
                <a:xfrm>
                  <a:off x="2335" y="1420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" name="Oval 225"/>
                <p:cNvSpPr>
                  <a:spLocks noChangeArrowheads="1"/>
                </p:cNvSpPr>
                <p:nvPr/>
              </p:nvSpPr>
              <p:spPr bwMode="auto">
                <a:xfrm>
                  <a:off x="2558" y="1452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" name="Oval 226"/>
                <p:cNvSpPr>
                  <a:spLocks noChangeArrowheads="1"/>
                </p:cNvSpPr>
                <p:nvPr/>
              </p:nvSpPr>
              <p:spPr bwMode="auto">
                <a:xfrm>
                  <a:off x="2299" y="1200"/>
                  <a:ext cx="60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" name="Oval 227"/>
                <p:cNvSpPr>
                  <a:spLocks noChangeArrowheads="1"/>
                </p:cNvSpPr>
                <p:nvPr/>
              </p:nvSpPr>
              <p:spPr bwMode="auto">
                <a:xfrm>
                  <a:off x="2339" y="1155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" name="Oval 228"/>
                <p:cNvSpPr>
                  <a:spLocks noChangeArrowheads="1"/>
                </p:cNvSpPr>
                <p:nvPr/>
              </p:nvSpPr>
              <p:spPr bwMode="auto">
                <a:xfrm>
                  <a:off x="2447" y="1109"/>
                  <a:ext cx="60" cy="58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" name="Oval 229"/>
                <p:cNvSpPr>
                  <a:spLocks noChangeArrowheads="1"/>
                </p:cNvSpPr>
                <p:nvPr/>
              </p:nvSpPr>
              <p:spPr bwMode="auto">
                <a:xfrm>
                  <a:off x="2390" y="1123"/>
                  <a:ext cx="58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Oval 230"/>
                <p:cNvSpPr>
                  <a:spLocks noChangeArrowheads="1"/>
                </p:cNvSpPr>
                <p:nvPr/>
              </p:nvSpPr>
              <p:spPr bwMode="auto">
                <a:xfrm>
                  <a:off x="2501" y="1473"/>
                  <a:ext cx="59" cy="59"/>
                </a:xfrm>
                <a:prstGeom prst="ellipse">
                  <a:avLst/>
                </a:prstGeom>
                <a:solidFill>
                  <a:srgbClr val="45A2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" name="Line 231"/>
                <p:cNvSpPr>
                  <a:spLocks noChangeShapeType="1"/>
                </p:cNvSpPr>
                <p:nvPr/>
              </p:nvSpPr>
              <p:spPr bwMode="auto">
                <a:xfrm flipV="1">
                  <a:off x="2471" y="450"/>
                  <a:ext cx="1988" cy="65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" name="Line 232"/>
                <p:cNvSpPr>
                  <a:spLocks noChangeShapeType="1"/>
                </p:cNvSpPr>
                <p:nvPr/>
              </p:nvSpPr>
              <p:spPr bwMode="auto">
                <a:xfrm flipV="1">
                  <a:off x="2536" y="471"/>
                  <a:ext cx="1968" cy="6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" name="Line 233"/>
                <p:cNvSpPr>
                  <a:spLocks noChangeShapeType="1"/>
                </p:cNvSpPr>
                <p:nvPr/>
              </p:nvSpPr>
              <p:spPr bwMode="auto">
                <a:xfrm flipV="1">
                  <a:off x="2588" y="479"/>
                  <a:ext cx="1998" cy="66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" name="Line 234"/>
                <p:cNvSpPr>
                  <a:spLocks noChangeShapeType="1"/>
                </p:cNvSpPr>
                <p:nvPr/>
              </p:nvSpPr>
              <p:spPr bwMode="auto">
                <a:xfrm flipV="1">
                  <a:off x="2625" y="504"/>
                  <a:ext cx="2057" cy="67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" name="Line 235"/>
                <p:cNvSpPr>
                  <a:spLocks noChangeShapeType="1"/>
                </p:cNvSpPr>
                <p:nvPr/>
              </p:nvSpPr>
              <p:spPr bwMode="auto">
                <a:xfrm flipV="1">
                  <a:off x="2659" y="552"/>
                  <a:ext cx="2078" cy="68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" name="Line 236"/>
                <p:cNvSpPr>
                  <a:spLocks noChangeShapeType="1"/>
                </p:cNvSpPr>
                <p:nvPr/>
              </p:nvSpPr>
              <p:spPr bwMode="auto">
                <a:xfrm flipV="1">
                  <a:off x="2669" y="618"/>
                  <a:ext cx="2048" cy="67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" name="Line 237"/>
                <p:cNvSpPr>
                  <a:spLocks noChangeShapeType="1"/>
                </p:cNvSpPr>
                <p:nvPr/>
              </p:nvSpPr>
              <p:spPr bwMode="auto">
                <a:xfrm flipV="1">
                  <a:off x="2678" y="682"/>
                  <a:ext cx="2038" cy="67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" name="Line 238"/>
                <p:cNvSpPr>
                  <a:spLocks noChangeShapeType="1"/>
                </p:cNvSpPr>
                <p:nvPr/>
              </p:nvSpPr>
              <p:spPr bwMode="auto">
                <a:xfrm flipV="1">
                  <a:off x="2680" y="745"/>
                  <a:ext cx="2018" cy="66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" name="Line 239"/>
                <p:cNvSpPr>
                  <a:spLocks noChangeShapeType="1"/>
                </p:cNvSpPr>
                <p:nvPr/>
              </p:nvSpPr>
              <p:spPr bwMode="auto">
                <a:xfrm flipV="1">
                  <a:off x="2640" y="791"/>
                  <a:ext cx="2021" cy="67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endParaRPr lang="de-DE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35" name="Line 240"/>
            <p:cNvSpPr>
              <a:spLocks noChangeShapeType="1"/>
            </p:cNvSpPr>
            <p:nvPr/>
          </p:nvSpPr>
          <p:spPr bwMode="auto">
            <a:xfrm flipV="1">
              <a:off x="1353" y="942"/>
              <a:ext cx="186" cy="366"/>
            </a:xfrm>
            <a:prstGeom prst="line">
              <a:avLst/>
            </a:prstGeom>
            <a:noFill/>
            <a:ln w="38100">
              <a:solidFill>
                <a:srgbClr val="0072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6" name="Line 241"/>
            <p:cNvSpPr>
              <a:spLocks noChangeShapeType="1"/>
            </p:cNvSpPr>
            <p:nvPr/>
          </p:nvSpPr>
          <p:spPr bwMode="auto">
            <a:xfrm flipH="1">
              <a:off x="1848" y="732"/>
              <a:ext cx="180" cy="309"/>
            </a:xfrm>
            <a:prstGeom prst="line">
              <a:avLst/>
            </a:prstGeom>
            <a:noFill/>
            <a:ln w="38100">
              <a:solidFill>
                <a:srgbClr val="0072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7" name="Line 242"/>
            <p:cNvSpPr>
              <a:spLocks noChangeShapeType="1"/>
            </p:cNvSpPr>
            <p:nvPr/>
          </p:nvSpPr>
          <p:spPr bwMode="auto">
            <a:xfrm>
              <a:off x="2178" y="774"/>
              <a:ext cx="246" cy="180"/>
            </a:xfrm>
            <a:prstGeom prst="line">
              <a:avLst/>
            </a:prstGeom>
            <a:noFill/>
            <a:ln w="38100">
              <a:solidFill>
                <a:srgbClr val="0072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8" name="Line 243"/>
            <p:cNvSpPr>
              <a:spLocks noChangeShapeType="1"/>
            </p:cNvSpPr>
            <p:nvPr/>
          </p:nvSpPr>
          <p:spPr bwMode="auto">
            <a:xfrm flipH="1">
              <a:off x="2900" y="491"/>
              <a:ext cx="176" cy="282"/>
            </a:xfrm>
            <a:prstGeom prst="line">
              <a:avLst/>
            </a:prstGeom>
            <a:noFill/>
            <a:ln w="38100">
              <a:solidFill>
                <a:srgbClr val="0072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9" name="Line 244"/>
            <p:cNvSpPr>
              <a:spLocks noChangeShapeType="1"/>
            </p:cNvSpPr>
            <p:nvPr/>
          </p:nvSpPr>
          <p:spPr bwMode="auto">
            <a:xfrm>
              <a:off x="3432" y="402"/>
              <a:ext cx="137" cy="105"/>
            </a:xfrm>
            <a:prstGeom prst="line">
              <a:avLst/>
            </a:prstGeom>
            <a:noFill/>
            <a:ln w="38100">
              <a:solidFill>
                <a:srgbClr val="0072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0" name="Line 245"/>
            <p:cNvSpPr>
              <a:spLocks noChangeShapeType="1"/>
            </p:cNvSpPr>
            <p:nvPr/>
          </p:nvSpPr>
          <p:spPr bwMode="auto">
            <a:xfrm flipH="1">
              <a:off x="1726" y="2024"/>
              <a:ext cx="76" cy="368"/>
            </a:xfrm>
            <a:prstGeom prst="line">
              <a:avLst/>
            </a:prstGeom>
            <a:noFill/>
            <a:ln w="38100">
              <a:solidFill>
                <a:srgbClr val="0072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1" name="Line 246"/>
            <p:cNvSpPr>
              <a:spLocks noChangeShapeType="1"/>
            </p:cNvSpPr>
            <p:nvPr/>
          </p:nvSpPr>
          <p:spPr bwMode="auto">
            <a:xfrm flipH="1">
              <a:off x="2230" y="1860"/>
              <a:ext cx="64" cy="336"/>
            </a:xfrm>
            <a:prstGeom prst="line">
              <a:avLst/>
            </a:prstGeom>
            <a:noFill/>
            <a:ln w="38100">
              <a:solidFill>
                <a:srgbClr val="0072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2" name="Line 247"/>
            <p:cNvSpPr>
              <a:spLocks noChangeShapeType="1"/>
            </p:cNvSpPr>
            <p:nvPr/>
          </p:nvSpPr>
          <p:spPr bwMode="auto">
            <a:xfrm flipH="1">
              <a:off x="2998" y="1708"/>
              <a:ext cx="196" cy="252"/>
            </a:xfrm>
            <a:prstGeom prst="line">
              <a:avLst/>
            </a:prstGeom>
            <a:noFill/>
            <a:ln w="38100">
              <a:solidFill>
                <a:srgbClr val="0072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3" name="Line 248"/>
            <p:cNvSpPr>
              <a:spLocks noChangeShapeType="1"/>
            </p:cNvSpPr>
            <p:nvPr/>
          </p:nvSpPr>
          <p:spPr bwMode="auto">
            <a:xfrm flipH="1">
              <a:off x="3634" y="1516"/>
              <a:ext cx="172" cy="244"/>
            </a:xfrm>
            <a:prstGeom prst="line">
              <a:avLst/>
            </a:prstGeom>
            <a:noFill/>
            <a:ln w="38100">
              <a:solidFill>
                <a:srgbClr val="0072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4" name="Line 249"/>
            <p:cNvSpPr>
              <a:spLocks noChangeShapeType="1"/>
            </p:cNvSpPr>
            <p:nvPr/>
          </p:nvSpPr>
          <p:spPr bwMode="auto">
            <a:xfrm>
              <a:off x="3686" y="1476"/>
              <a:ext cx="132" cy="188"/>
            </a:xfrm>
            <a:prstGeom prst="line">
              <a:avLst/>
            </a:prstGeom>
            <a:noFill/>
            <a:ln w="38100">
              <a:solidFill>
                <a:srgbClr val="0072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5" name="Text Box 250"/>
            <p:cNvSpPr txBox="1">
              <a:spLocks noChangeArrowheads="1"/>
            </p:cNvSpPr>
            <p:nvPr/>
          </p:nvSpPr>
          <p:spPr bwMode="auto">
            <a:xfrm>
              <a:off x="4616" y="1848"/>
              <a:ext cx="91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72E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sz="1600" b="0">
                  <a:solidFill>
                    <a:prstClr val="black"/>
                  </a:solidFill>
                  <a:cs typeface="Arial" panose="020B0604020202020204" pitchFamily="34" charset="0"/>
                </a:rPr>
                <a:t>Hemicellulose</a:t>
              </a:r>
            </a:p>
          </p:txBody>
        </p:sp>
        <p:sp>
          <p:nvSpPr>
            <p:cNvPr id="46" name="Text Box 251"/>
            <p:cNvSpPr txBox="1">
              <a:spLocks noChangeArrowheads="1"/>
            </p:cNvSpPr>
            <p:nvPr/>
          </p:nvSpPr>
          <p:spPr bwMode="auto">
            <a:xfrm>
              <a:off x="4616" y="328"/>
              <a:ext cx="6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72E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sz="1600" b="0">
                  <a:solidFill>
                    <a:prstClr val="black"/>
                  </a:solidFill>
                  <a:cs typeface="Arial" panose="020B0604020202020204" pitchFamily="34" charset="0"/>
                </a:rPr>
                <a:t>Cellulose</a:t>
              </a:r>
            </a:p>
          </p:txBody>
        </p:sp>
        <p:sp>
          <p:nvSpPr>
            <p:cNvPr id="47" name="Text Box 252"/>
            <p:cNvSpPr txBox="1">
              <a:spLocks noChangeArrowheads="1"/>
            </p:cNvSpPr>
            <p:nvPr/>
          </p:nvSpPr>
          <p:spPr bwMode="auto">
            <a:xfrm>
              <a:off x="4616" y="1134"/>
              <a:ext cx="45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72E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sz="1600" b="0">
                  <a:solidFill>
                    <a:prstClr val="black"/>
                  </a:solidFill>
                  <a:cs typeface="Arial" panose="020B0604020202020204" pitchFamily="34" charset="0"/>
                </a:rPr>
                <a:t>Lignin</a:t>
              </a:r>
            </a:p>
          </p:txBody>
        </p:sp>
        <p:sp>
          <p:nvSpPr>
            <p:cNvPr id="48" name="Line 253"/>
            <p:cNvSpPr>
              <a:spLocks noChangeShapeType="1"/>
            </p:cNvSpPr>
            <p:nvPr/>
          </p:nvSpPr>
          <p:spPr bwMode="auto">
            <a:xfrm flipV="1">
              <a:off x="4326" y="444"/>
              <a:ext cx="294" cy="1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9" name="Line 254"/>
            <p:cNvSpPr>
              <a:spLocks noChangeShapeType="1"/>
            </p:cNvSpPr>
            <p:nvPr/>
          </p:nvSpPr>
          <p:spPr bwMode="auto">
            <a:xfrm>
              <a:off x="4242" y="1240"/>
              <a:ext cx="37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0" name="Line 255"/>
            <p:cNvSpPr>
              <a:spLocks noChangeShapeType="1"/>
            </p:cNvSpPr>
            <p:nvPr/>
          </p:nvSpPr>
          <p:spPr bwMode="auto">
            <a:xfrm>
              <a:off x="3839" y="1790"/>
              <a:ext cx="787" cy="13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1" name="Line 256"/>
            <p:cNvSpPr>
              <a:spLocks noChangeShapeType="1"/>
            </p:cNvSpPr>
            <p:nvPr/>
          </p:nvSpPr>
          <p:spPr bwMode="auto">
            <a:xfrm>
              <a:off x="3743" y="1878"/>
              <a:ext cx="883" cy="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2" name="Line 257"/>
            <p:cNvSpPr>
              <a:spLocks noChangeShapeType="1"/>
            </p:cNvSpPr>
            <p:nvPr/>
          </p:nvSpPr>
          <p:spPr bwMode="auto">
            <a:xfrm flipV="1">
              <a:off x="3638" y="1964"/>
              <a:ext cx="988" cy="1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3" name="Line 258"/>
            <p:cNvSpPr>
              <a:spLocks noChangeShapeType="1"/>
            </p:cNvSpPr>
            <p:nvPr/>
          </p:nvSpPr>
          <p:spPr bwMode="auto">
            <a:xfrm flipV="1">
              <a:off x="3497" y="1983"/>
              <a:ext cx="1129" cy="3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264" name="Picture 2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8" y="1833563"/>
            <a:ext cx="6524625" cy="463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5" name="Picture 2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5" t="44946"/>
          <a:stretch>
            <a:fillRect/>
          </a:stretch>
        </p:blipFill>
        <p:spPr bwMode="auto">
          <a:xfrm>
            <a:off x="4370388" y="3916363"/>
            <a:ext cx="3476625" cy="255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" name="Picture 26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503363"/>
            <a:ext cx="2600325" cy="184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7" name="Picture 2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4064000"/>
            <a:ext cx="6069012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8" name="Picture 2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88" y="5446713"/>
            <a:ext cx="2370137" cy="90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9" name="Picture 2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838325"/>
            <a:ext cx="5868988" cy="419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0" name="Picture 26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1584325"/>
            <a:ext cx="2084388" cy="149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23606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r>
              <a:rPr lang="de-DE" dirty="0" smtClean="0"/>
              <a:t>Bekannte Prozesse</a:t>
            </a:r>
          </a:p>
        </p:txBody>
      </p:sp>
      <p:graphicFrame>
        <p:nvGraphicFramePr>
          <p:cNvPr id="17" name="Group 104"/>
          <p:cNvGraphicFramePr>
            <a:graphicFrameLocks noGrp="1"/>
          </p:cNvGraphicFramePr>
          <p:nvPr/>
        </p:nvGraphicFramePr>
        <p:xfrm>
          <a:off x="298450" y="1655763"/>
          <a:ext cx="8280400" cy="4770439"/>
        </p:xfrm>
        <a:graphic>
          <a:graphicData uri="http://schemas.openxmlformats.org/drawingml/2006/table">
            <a:tbl>
              <a:tblPr/>
              <a:tblGrid>
                <a:gridCol w="1555750"/>
                <a:gridCol w="2241550"/>
                <a:gridCol w="2241550"/>
                <a:gridCol w="2241550"/>
              </a:tblGrid>
              <a:tr h="73156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Year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Process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6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Type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6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Temperature (</a:t>
                      </a:r>
                      <a:r>
                        <a:rPr kumimoji="0" lang="en-GB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C)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63"/>
                    </a:solidFill>
                  </a:tcPr>
                </a:tc>
              </a:tr>
              <a:tr h="56995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1923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6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Scholler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Dilute H</a:t>
                      </a:r>
                      <a:r>
                        <a:rPr kumimoji="0" lang="en-GB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kumimoji="0" lang="en-GB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Heterogeneous reaction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170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57312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1937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6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Bergius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Conc. HCl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Homogeneous reaction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25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56995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1945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6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Madison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Dilute H</a:t>
                      </a:r>
                      <a:r>
                        <a:rPr kumimoji="0" lang="en-GB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kumimoji="0" lang="en-GB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Heterogeneous reaction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180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57312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1960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6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Noguchi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Gaseous HCl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Homogeneous reaction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45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56995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1978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6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Grethlein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Dilute H</a:t>
                      </a:r>
                      <a:r>
                        <a:rPr kumimoji="0" lang="en-GB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kumimoji="0" lang="en-GB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Heterogeneous reaction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240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57312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1981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6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Hoechst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Anhydrous HF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Homogeneous reaction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40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6096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1985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6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Two-stage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Dilute H</a:t>
                      </a:r>
                      <a:r>
                        <a:rPr kumimoji="0" lang="en-GB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kumimoji="0" lang="en-GB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Heterogeneous reaction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75000"/>
                        <a:buFont typeface="Monotype Sorts" pitchFamily="2" charset="2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60000"/>
                        <a:buFont typeface="Monotype Sorts" pitchFamily="2" charset="2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30000"/>
                        </a:spcBef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SzPct val="100000"/>
                        <a:defRPr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170 (1</a:t>
                      </a:r>
                      <a:r>
                        <a:rPr kumimoji="0" lang="en-GB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 stage) 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190 (2</a:t>
                      </a:r>
                      <a:r>
                        <a:rPr kumimoji="0" lang="en-GB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 stage)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18" name="Text Box 105"/>
          <p:cNvSpPr txBox="1">
            <a:spLocks noChangeArrowheads="1"/>
          </p:cNvSpPr>
          <p:nvPr/>
        </p:nvSpPr>
        <p:spPr bwMode="auto">
          <a:xfrm>
            <a:off x="4843463" y="6575425"/>
            <a:ext cx="4241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>
                <a:solidFill>
                  <a:srgbClr val="007363"/>
                </a:solidFill>
              </a:rPr>
              <a:t>R. Rinaldi and F. Schüth, ChemSuschem 12, 1096 (2009)</a:t>
            </a:r>
          </a:p>
        </p:txBody>
      </p:sp>
      <p:pic>
        <p:nvPicPr>
          <p:cNvPr id="19" name="Picture 2" descr="K:\2009\perspective paper\wood transformation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625600"/>
            <a:ext cx="5237162" cy="477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07"/>
          <p:cNvSpPr txBox="1">
            <a:spLocks noChangeArrowheads="1"/>
          </p:cNvSpPr>
          <p:nvPr/>
        </p:nvSpPr>
        <p:spPr bwMode="auto">
          <a:xfrm>
            <a:off x="2944479" y="6560435"/>
            <a:ext cx="6140784" cy="35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de-DE" sz="1400" dirty="0">
                <a:solidFill>
                  <a:schemeClr val="tx2"/>
                </a:solidFill>
              </a:rPr>
              <a:t>R. </a:t>
            </a:r>
            <a:r>
              <a:rPr lang="de-DE" sz="1400" dirty="0" err="1">
                <a:solidFill>
                  <a:schemeClr val="tx2"/>
                </a:solidFill>
              </a:rPr>
              <a:t>Rinaldi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and</a:t>
            </a:r>
            <a:r>
              <a:rPr lang="de-DE" sz="1400" dirty="0">
                <a:solidFill>
                  <a:schemeClr val="tx2"/>
                </a:solidFill>
              </a:rPr>
              <a:t> F. </a:t>
            </a:r>
            <a:r>
              <a:rPr lang="de-DE" sz="1400" dirty="0" err="1">
                <a:solidFill>
                  <a:schemeClr val="tx2"/>
                </a:solidFill>
              </a:rPr>
              <a:t>Schüth</a:t>
            </a:r>
            <a:r>
              <a:rPr lang="de-DE" sz="1400" dirty="0">
                <a:solidFill>
                  <a:schemeClr val="tx2"/>
                </a:solidFill>
              </a:rPr>
              <a:t>, </a:t>
            </a:r>
            <a:r>
              <a:rPr lang="de-DE" sz="1400" dirty="0" err="1">
                <a:solidFill>
                  <a:schemeClr val="tx2"/>
                </a:solidFill>
              </a:rPr>
              <a:t>Energy&amp;Environmental</a:t>
            </a:r>
            <a:r>
              <a:rPr lang="de-DE" sz="1400" dirty="0">
                <a:solidFill>
                  <a:schemeClr val="tx2"/>
                </a:solidFill>
              </a:rPr>
              <a:t> Science 2, 610 (2009)</a:t>
            </a:r>
          </a:p>
        </p:txBody>
      </p:sp>
    </p:spTree>
    <p:extLst>
      <p:ext uri="{BB962C8B-B14F-4D97-AF65-F5344CB8AC3E}">
        <p14:creationId xmlns:p14="http://schemas.microsoft.com/office/powerpoint/2010/main" val="22187810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r>
              <a:rPr lang="de-DE" dirty="0" err="1" smtClean="0"/>
              <a:t>Mechanokatalytische</a:t>
            </a:r>
            <a:r>
              <a:rPr lang="de-DE" dirty="0" smtClean="0"/>
              <a:t> Spaltung von Cellulose</a:t>
            </a:r>
            <a:endParaRPr lang="de-DE" baseline="-25000" dirty="0" smtClean="0"/>
          </a:p>
        </p:txBody>
      </p:sp>
      <p:pic>
        <p:nvPicPr>
          <p:cNvPr id="5" name="Bild 31" descr="Beschreibung: bm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" y="2032000"/>
            <a:ext cx="8855075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9281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77825" y="292100"/>
            <a:ext cx="8077200" cy="635000"/>
          </a:xfrm>
        </p:spPr>
        <p:txBody>
          <a:bodyPr/>
          <a:lstStyle/>
          <a:p>
            <a:r>
              <a:rPr lang="de-DE" dirty="0" smtClean="0"/>
              <a:t>Auch zur Fraktionierung von Biomasse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757763" y="6530923"/>
            <a:ext cx="5401800" cy="32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2"/>
                </a:solidFill>
              </a:rPr>
              <a:t>F. </a:t>
            </a:r>
            <a:r>
              <a:rPr lang="de-DE" sz="1400" dirty="0" err="1">
                <a:solidFill>
                  <a:schemeClr val="tx2"/>
                </a:solidFill>
              </a:rPr>
              <a:t>Schüth</a:t>
            </a:r>
            <a:r>
              <a:rPr lang="de-DE" sz="1400" dirty="0">
                <a:solidFill>
                  <a:schemeClr val="tx2"/>
                </a:solidFill>
              </a:rPr>
              <a:t>, R. </a:t>
            </a:r>
            <a:r>
              <a:rPr lang="de-DE" sz="1400" dirty="0" err="1">
                <a:solidFill>
                  <a:schemeClr val="tx2"/>
                </a:solidFill>
              </a:rPr>
              <a:t>Rinaldi</a:t>
            </a:r>
            <a:r>
              <a:rPr lang="de-DE" sz="1400" dirty="0">
                <a:solidFill>
                  <a:schemeClr val="tx2"/>
                </a:solidFill>
              </a:rPr>
              <a:t>, N. Meine, M. </a:t>
            </a:r>
            <a:r>
              <a:rPr lang="de-DE" sz="1400" dirty="0" err="1">
                <a:solidFill>
                  <a:schemeClr val="tx2"/>
                </a:solidFill>
              </a:rPr>
              <a:t>Käldström</a:t>
            </a:r>
            <a:r>
              <a:rPr lang="de-DE" sz="1400" dirty="0">
                <a:solidFill>
                  <a:schemeClr val="tx2"/>
                </a:solidFill>
              </a:rPr>
              <a:t>, patent </a:t>
            </a:r>
            <a:r>
              <a:rPr lang="de-DE" sz="1400" dirty="0" err="1">
                <a:solidFill>
                  <a:schemeClr val="tx2"/>
                </a:solidFill>
              </a:rPr>
              <a:t>pending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20725" y="1460500"/>
            <a:ext cx="7839075" cy="4625975"/>
            <a:chOff x="377825" y="1460500"/>
            <a:chExt cx="7839075" cy="4625975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425" y="1589088"/>
              <a:ext cx="7385050" cy="4497387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362700" y="1460500"/>
              <a:ext cx="1854200" cy="246380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176213" indent="-176213" algn="ctr" eaLnBrk="0" hangingPunct="0">
                <a:buClr>
                  <a:srgbClr val="116656"/>
                </a:buClr>
                <a:buFont typeface="Wingdings" panose="05000000000000000000" pitchFamily="2" charset="2"/>
                <a:buChar char="§"/>
              </a:pPr>
              <a:endParaRPr lang="de-DE" dirty="0" err="1">
                <a:solidFill>
                  <a:prstClr val="black"/>
                </a:solidFill>
                <a:latin typeface="Verdana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77825" y="1511300"/>
              <a:ext cx="6149975" cy="128588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176213" indent="-176213" algn="ctr" eaLnBrk="0" hangingPunct="0">
                <a:buClr>
                  <a:srgbClr val="116656"/>
                </a:buClr>
                <a:buFont typeface="Wingdings" panose="05000000000000000000" pitchFamily="2" charset="2"/>
                <a:buChar char="§"/>
              </a:pPr>
              <a:endParaRPr lang="de-DE" dirty="0" err="1">
                <a:solidFill>
                  <a:prstClr val="black"/>
                </a:solidFill>
                <a:latin typeface="Verdana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2600" y="1460500"/>
              <a:ext cx="406400" cy="284480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176213" indent="-176213" algn="ctr" eaLnBrk="0" hangingPunct="0">
                <a:buClr>
                  <a:srgbClr val="116656"/>
                </a:buClr>
                <a:buFont typeface="Wingdings" panose="05000000000000000000" pitchFamily="2" charset="2"/>
                <a:buChar char="§"/>
              </a:pPr>
              <a:endParaRPr lang="de-DE" dirty="0" err="1">
                <a:solidFill>
                  <a:prstClr val="black"/>
                </a:solidFill>
                <a:latin typeface="Verdana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82600" y="3632200"/>
              <a:ext cx="2006600" cy="29210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176213" indent="-176213" algn="ctr" eaLnBrk="0" hangingPunct="0">
                <a:buClr>
                  <a:srgbClr val="116656"/>
                </a:buClr>
                <a:buFont typeface="Wingdings" panose="05000000000000000000" pitchFamily="2" charset="2"/>
                <a:buChar char="§"/>
              </a:pPr>
              <a:endParaRPr lang="de-DE" dirty="0" err="1">
                <a:solidFill>
                  <a:prstClr val="black"/>
                </a:solidFill>
                <a:latin typeface="Verdana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527300" y="3797300"/>
              <a:ext cx="3873500" cy="8890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176213" indent="-176213" algn="ctr" eaLnBrk="0" hangingPunct="0">
                <a:buClr>
                  <a:srgbClr val="116656"/>
                </a:buClr>
                <a:buFont typeface="Wingdings" panose="05000000000000000000" pitchFamily="2" charset="2"/>
                <a:buChar char="§"/>
              </a:pPr>
              <a:endParaRPr lang="de-DE" dirty="0" err="1">
                <a:solidFill>
                  <a:prstClr val="black"/>
                </a:solidFill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11507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dirty="0" err="1" smtClean="0"/>
              <a:t>Dimethylfuran</a:t>
            </a:r>
            <a:r>
              <a:rPr lang="de-DE" dirty="0" smtClean="0"/>
              <a:t> als Kraftstoff in wenigen Schritten aus Cellulose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793875" y="5702300"/>
            <a:ext cx="27686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>
                <a:solidFill>
                  <a:srgbClr val="007363"/>
                </a:solidFill>
                <a:ea typeface="MS PGothic" panose="020B0600070205080204" pitchFamily="34" charset="-128"/>
              </a:rPr>
              <a:t>Guanghui</a:t>
            </a:r>
            <a:r>
              <a:rPr lang="de-DE" sz="1400">
                <a:solidFill>
                  <a:srgbClr val="007363"/>
                </a:solidFill>
              </a:rPr>
              <a:t> </a:t>
            </a:r>
            <a:r>
              <a:rPr lang="de-DE">
                <a:solidFill>
                  <a:srgbClr val="007363"/>
                </a:solidFill>
                <a:ea typeface="MS PGothic" panose="020B0600070205080204" pitchFamily="34" charset="-128"/>
              </a:rPr>
              <a:t>Wang et al., unpublished</a:t>
            </a:r>
          </a:p>
        </p:txBody>
      </p:sp>
      <p:pic>
        <p:nvPicPr>
          <p:cNvPr id="6" name="Bild 31" descr="Beschreibung: bm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1130300"/>
            <a:ext cx="3149600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98488" y="1147763"/>
            <a:ext cx="438150" cy="5302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7800" indent="-177800">
              <a:lnSpc>
                <a:spcPct val="90000"/>
              </a:lnSpc>
              <a:spcBef>
                <a:spcPct val="30000"/>
              </a:spcBef>
              <a:buSzPct val="75000"/>
              <a:buFont typeface="Monotype Sorts" pitchFamily="2" charset="2"/>
              <a:buChar char="l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050" indent="-171450">
              <a:lnSpc>
                <a:spcPct val="90000"/>
              </a:lnSpc>
              <a:spcBef>
                <a:spcPct val="30000"/>
              </a:spcBef>
              <a:buSzPct val="60000"/>
              <a:buFont typeface="Monotype Sorts" pitchFamily="2" charset="2"/>
              <a:buChar char="l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00250" indent="-17145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57450" indent="-1714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14650" indent="-1714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71850" indent="-1714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29050" indent="-1714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>
                <a:solidFill>
                  <a:prstClr val="black"/>
                </a:solidFill>
              </a:rPr>
              <a:t>1.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309796" y="1328738"/>
            <a:ext cx="3496470" cy="52322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7800" indent="-177800">
              <a:lnSpc>
                <a:spcPct val="90000"/>
              </a:lnSpc>
              <a:spcBef>
                <a:spcPct val="30000"/>
              </a:spcBef>
              <a:buSzPct val="75000"/>
              <a:buFont typeface="Monotype Sorts" pitchFamily="2" charset="2"/>
              <a:buChar char="l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050" indent="-171450">
              <a:lnSpc>
                <a:spcPct val="90000"/>
              </a:lnSpc>
              <a:spcBef>
                <a:spcPct val="30000"/>
              </a:spcBef>
              <a:buSzPct val="60000"/>
              <a:buFont typeface="Monotype Sorts" pitchFamily="2" charset="2"/>
              <a:buChar char="l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00250" indent="-17145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57450" indent="-1714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14650" indent="-1714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71850" indent="-1714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29050" indent="-1714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sz="1400" dirty="0" smtClean="0">
                <a:solidFill>
                  <a:prstClr val="black"/>
                </a:solidFill>
                <a:latin typeface="Verdana" panose="020B0604030504040204" pitchFamily="34" charset="0"/>
              </a:rPr>
              <a:t>100 % Ausbeute wasserlöslicher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sz="1400" dirty="0" err="1" smtClean="0">
                <a:solidFill>
                  <a:prstClr val="black"/>
                </a:solidFill>
                <a:latin typeface="Verdana" panose="020B0604030504040204" pitchFamily="34" charset="0"/>
              </a:rPr>
              <a:t>Celloligomere</a:t>
            </a:r>
            <a:endParaRPr lang="de-DE" sz="1400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127125" y="2278063"/>
            <a:ext cx="46243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>
                <a:solidFill>
                  <a:srgbClr val="007363"/>
                </a:solidFill>
              </a:rPr>
              <a:t>N. Meine, R. Rinaldi, F. Schüth, ChemSusChem 5, 1449 (2012)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39763" y="4633913"/>
            <a:ext cx="438150" cy="5302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7800" indent="-177800">
              <a:lnSpc>
                <a:spcPct val="90000"/>
              </a:lnSpc>
              <a:spcBef>
                <a:spcPct val="30000"/>
              </a:spcBef>
              <a:buSzPct val="75000"/>
              <a:buFont typeface="Monotype Sorts" pitchFamily="2" charset="2"/>
              <a:buChar char="l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050" indent="-171450">
              <a:lnSpc>
                <a:spcPct val="90000"/>
              </a:lnSpc>
              <a:spcBef>
                <a:spcPct val="30000"/>
              </a:spcBef>
              <a:buSzPct val="60000"/>
              <a:buFont typeface="Monotype Sorts" pitchFamily="2" charset="2"/>
              <a:buChar char="l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00250" indent="-17145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57450" indent="-1714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14650" indent="-1714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71850" indent="-1714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29050" indent="-1714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>
                <a:solidFill>
                  <a:prstClr val="black"/>
                </a:solidFill>
              </a:rPr>
              <a:t>3.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98488" y="2900363"/>
            <a:ext cx="438150" cy="5302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7800" indent="-177800">
              <a:lnSpc>
                <a:spcPct val="90000"/>
              </a:lnSpc>
              <a:spcBef>
                <a:spcPct val="30000"/>
              </a:spcBef>
              <a:buSzPct val="75000"/>
              <a:buFont typeface="Monotype Sorts" pitchFamily="2" charset="2"/>
              <a:buChar char="l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050" indent="-171450">
              <a:lnSpc>
                <a:spcPct val="90000"/>
              </a:lnSpc>
              <a:spcBef>
                <a:spcPct val="30000"/>
              </a:spcBef>
              <a:buSzPct val="60000"/>
              <a:buFont typeface="Monotype Sorts" pitchFamily="2" charset="2"/>
              <a:buChar char="l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00250" indent="-17145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57450" indent="-1714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14650" indent="-1714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71850" indent="-1714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29050" indent="-1714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>
                <a:solidFill>
                  <a:prstClr val="black"/>
                </a:solidFill>
              </a:rPr>
              <a:t>2.</a:t>
            </a:r>
          </a:p>
        </p:txBody>
      </p:sp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1" b="25768"/>
          <a:stretch>
            <a:fillRect/>
          </a:stretch>
        </p:blipFill>
        <p:spPr bwMode="auto">
          <a:xfrm>
            <a:off x="1679575" y="2879725"/>
            <a:ext cx="3159125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5432198" y="2978150"/>
            <a:ext cx="2969083" cy="52322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7800" indent="-177800">
              <a:lnSpc>
                <a:spcPct val="90000"/>
              </a:lnSpc>
              <a:spcBef>
                <a:spcPct val="30000"/>
              </a:spcBef>
              <a:buSzPct val="75000"/>
              <a:buFont typeface="Monotype Sorts" pitchFamily="2" charset="2"/>
              <a:buChar char="l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050" indent="-171450">
              <a:lnSpc>
                <a:spcPct val="90000"/>
              </a:lnSpc>
              <a:spcBef>
                <a:spcPct val="30000"/>
              </a:spcBef>
              <a:buSzPct val="60000"/>
              <a:buFont typeface="Monotype Sorts" pitchFamily="2" charset="2"/>
              <a:buChar char="l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00250" indent="-17145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57450" indent="-1714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14650" indent="-1714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71850" indent="-1714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29050" indent="-1714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sz="1400" dirty="0" smtClean="0">
                <a:solidFill>
                  <a:prstClr val="black"/>
                </a:solidFill>
                <a:latin typeface="Verdana" panose="020B0604030504040204" pitchFamily="34" charset="0"/>
              </a:rPr>
              <a:t>Fast 80</a:t>
            </a:r>
            <a:r>
              <a:rPr lang="de-DE" sz="1400" dirty="0">
                <a:solidFill>
                  <a:prstClr val="black"/>
                </a:solidFill>
                <a:latin typeface="Verdana" panose="020B0604030504040204" pitchFamily="34" charset="0"/>
              </a:rPr>
              <a:t>% </a:t>
            </a:r>
            <a:r>
              <a:rPr lang="de-DE" sz="1400" dirty="0" smtClean="0">
                <a:solidFill>
                  <a:prstClr val="black"/>
                </a:solidFill>
                <a:latin typeface="Verdana" panose="020B0604030504040204" pitchFamily="34" charset="0"/>
              </a:rPr>
              <a:t>Ausbeute an HMF</a:t>
            </a:r>
            <a:endParaRPr lang="de-DE" sz="1400" dirty="0">
              <a:solidFill>
                <a:prstClr val="black"/>
              </a:solidFill>
              <a:latin typeface="Verdana" panose="020B060403050404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sz="1400" dirty="0" smtClean="0">
                <a:solidFill>
                  <a:prstClr val="black"/>
                </a:solidFill>
                <a:latin typeface="Verdana" panose="020B0604030504040204" pitchFamily="34" charset="0"/>
              </a:rPr>
              <a:t>aus </a:t>
            </a:r>
            <a:r>
              <a:rPr lang="de-DE" sz="1400" dirty="0" err="1" smtClean="0">
                <a:solidFill>
                  <a:prstClr val="black"/>
                </a:solidFill>
                <a:latin typeface="Verdana" panose="020B0604030504040204" pitchFamily="34" charset="0"/>
              </a:rPr>
              <a:t>Celloligomeren</a:t>
            </a:r>
            <a:endParaRPr lang="de-DE" sz="1400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 useBgFill="1"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858838" y="3990975"/>
            <a:ext cx="7658100" cy="27463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lnSpc>
                <a:spcPct val="90000"/>
              </a:lnSpc>
              <a:spcBef>
                <a:spcPct val="30000"/>
              </a:spcBef>
              <a:buSzPct val="75000"/>
              <a:buFont typeface="Monotype Sorts" pitchFamily="2" charset="2"/>
              <a:buChar char="l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60000"/>
              <a:buFont typeface="Monotype Sorts" pitchFamily="2" charset="2"/>
              <a:buChar char="l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sz="1200">
                <a:solidFill>
                  <a:srgbClr val="007363"/>
                </a:solidFill>
                <a:ea typeface="MS PGothic" panose="020B0600070205080204" pitchFamily="34" charset="-128"/>
              </a:rPr>
              <a:t>R. Carrasquillo-Flores, M. Käldström, F. Schüth, J. A. Dumesic,  R. Rinaldi, ACS Catal. 3, 993-997 (2013)</a:t>
            </a:r>
            <a:endParaRPr lang="en-US" sz="1200">
              <a:solidFill>
                <a:srgbClr val="007363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6" name="Picture 16" descr="Fig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" t="32547" r="1799" b="55869"/>
          <a:stretch>
            <a:fillRect/>
          </a:stretch>
        </p:blipFill>
        <p:spPr bwMode="auto">
          <a:xfrm>
            <a:off x="1517650" y="4792663"/>
            <a:ext cx="3678238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5751513" y="4604077"/>
            <a:ext cx="2720617" cy="52322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7800" indent="-177800">
              <a:lnSpc>
                <a:spcPct val="90000"/>
              </a:lnSpc>
              <a:spcBef>
                <a:spcPct val="30000"/>
              </a:spcBef>
              <a:buSzPct val="75000"/>
              <a:buFont typeface="Monotype Sorts" pitchFamily="2" charset="2"/>
              <a:buChar char="l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050" indent="-171450">
              <a:lnSpc>
                <a:spcPct val="90000"/>
              </a:lnSpc>
              <a:spcBef>
                <a:spcPct val="30000"/>
              </a:spcBef>
              <a:buSzPct val="60000"/>
              <a:buFont typeface="Monotype Sorts" pitchFamily="2" charset="2"/>
              <a:buChar char="l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00250" indent="-17145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57450" indent="-1714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14650" indent="-1714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71850" indent="-1714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29050" indent="-1714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sz="1400" dirty="0" smtClean="0">
                <a:solidFill>
                  <a:prstClr val="black"/>
                </a:solidFill>
                <a:latin typeface="Verdana" panose="020B0604030504040204" pitchFamily="34" charset="0"/>
              </a:rPr>
              <a:t>Fast 100 </a:t>
            </a:r>
            <a:r>
              <a:rPr lang="de-DE" sz="1400" dirty="0">
                <a:solidFill>
                  <a:prstClr val="black"/>
                </a:solidFill>
                <a:latin typeface="Verdana" panose="020B0604030504040204" pitchFamily="34" charset="0"/>
              </a:rPr>
              <a:t>% </a:t>
            </a:r>
            <a:r>
              <a:rPr lang="de-DE" sz="1400" dirty="0" smtClean="0">
                <a:solidFill>
                  <a:prstClr val="black"/>
                </a:solidFill>
                <a:latin typeface="Verdana" panose="020B0604030504040204" pitchFamily="34" charset="0"/>
              </a:rPr>
              <a:t>Ausbeute an </a:t>
            </a:r>
            <a:endParaRPr lang="de-DE" sz="1400" dirty="0">
              <a:solidFill>
                <a:prstClr val="black"/>
              </a:solidFill>
              <a:latin typeface="Verdana" panose="020B060403050404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sz="1400" dirty="0" err="1" smtClean="0">
                <a:solidFill>
                  <a:prstClr val="black"/>
                </a:solidFill>
                <a:latin typeface="Verdana" panose="020B0604030504040204" pitchFamily="34" charset="0"/>
              </a:rPr>
              <a:t>Dimethlyfuran</a:t>
            </a:r>
            <a:r>
              <a:rPr lang="de-DE" sz="1400" dirty="0" smtClean="0">
                <a:solidFill>
                  <a:prstClr val="black"/>
                </a:solidFill>
                <a:latin typeface="Verdana" panose="020B0604030504040204" pitchFamily="34" charset="0"/>
              </a:rPr>
              <a:t> aus HMF</a:t>
            </a:r>
            <a:endParaRPr lang="de-DE" sz="1400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2314" y="6378991"/>
            <a:ext cx="777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b="1" dirty="0">
                <a:solidFill>
                  <a:prstClr val="black"/>
                </a:solidFill>
              </a:rPr>
              <a:t>Insgesamt 75 % Ausbeute an </a:t>
            </a:r>
            <a:r>
              <a:rPr lang="de-DE" b="1" dirty="0" err="1">
                <a:solidFill>
                  <a:prstClr val="black"/>
                </a:solidFill>
              </a:rPr>
              <a:t>Dimethylfuran</a:t>
            </a:r>
            <a:r>
              <a:rPr lang="de-DE" b="1" dirty="0">
                <a:solidFill>
                  <a:prstClr val="black"/>
                </a:solidFill>
              </a:rPr>
              <a:t> aus Cellulose</a:t>
            </a:r>
          </a:p>
        </p:txBody>
      </p:sp>
      <p:pic>
        <p:nvPicPr>
          <p:cNvPr id="19" name="Picture 6" descr="US08324409-20121204-C0002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2"/>
          <a:stretch/>
        </p:blipFill>
        <p:spPr bwMode="auto">
          <a:xfrm>
            <a:off x="5751513" y="5153441"/>
            <a:ext cx="1291430" cy="111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 descr="TMFB_Logo_TextunterWo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821" y="5692377"/>
            <a:ext cx="1120160" cy="23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9385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dirty="0" smtClean="0"/>
              <a:t>Flüssigkraftstoffe werden vielfältiger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 bwMode="auto">
          <a:xfrm>
            <a:off x="431800" y="1314450"/>
            <a:ext cx="8283575" cy="494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spcBef>
                <a:spcPts val="25"/>
              </a:spcBef>
              <a:spcAft>
                <a:spcPct val="0"/>
              </a:spcAft>
            </a:pPr>
            <a:r>
              <a:rPr lang="de-DE" dirty="0" smtClean="0"/>
              <a:t>Für viele Jahre noch Erdöl als wesentliche Basis</a:t>
            </a:r>
            <a:endParaRPr lang="de-DE" dirty="0"/>
          </a:p>
          <a:p>
            <a:pPr>
              <a:spcBef>
                <a:spcPts val="25"/>
              </a:spcBef>
              <a:spcAft>
                <a:spcPct val="0"/>
              </a:spcAft>
            </a:pPr>
            <a:endParaRPr lang="de-DE" dirty="0"/>
          </a:p>
          <a:p>
            <a:pPr>
              <a:spcBef>
                <a:spcPts val="25"/>
              </a:spcBef>
              <a:spcAft>
                <a:spcPct val="0"/>
              </a:spcAft>
            </a:pPr>
            <a:r>
              <a:rPr lang="de-DE" dirty="0" smtClean="0"/>
              <a:t>Ergänzt durch Fischer-</a:t>
            </a:r>
            <a:r>
              <a:rPr lang="de-DE" dirty="0" err="1" smtClean="0"/>
              <a:t>Tropsch</a:t>
            </a:r>
            <a:r>
              <a:rPr lang="de-DE" dirty="0" smtClean="0"/>
              <a:t>-Kraftstoffe aus Gas, </a:t>
            </a:r>
            <a:br>
              <a:rPr lang="de-DE" dirty="0" smtClean="0"/>
            </a:br>
            <a:r>
              <a:rPr lang="de-DE" dirty="0" smtClean="0"/>
              <a:t>Kohle oder Biomasse</a:t>
            </a:r>
            <a:endParaRPr lang="de-DE" dirty="0"/>
          </a:p>
          <a:p>
            <a:pPr>
              <a:spcBef>
                <a:spcPts val="25"/>
              </a:spcBef>
              <a:spcAft>
                <a:spcPct val="0"/>
              </a:spcAft>
            </a:pPr>
            <a:endParaRPr lang="de-DE" dirty="0"/>
          </a:p>
          <a:p>
            <a:pPr>
              <a:spcBef>
                <a:spcPts val="25"/>
              </a:spcBef>
              <a:spcAft>
                <a:spcPct val="0"/>
              </a:spcAft>
            </a:pPr>
            <a:r>
              <a:rPr lang="de-DE" dirty="0" smtClean="0"/>
              <a:t>Ergänzt durch Bioethanol aus </a:t>
            </a:r>
            <a:r>
              <a:rPr lang="de-DE" dirty="0" err="1" smtClean="0"/>
              <a:t>Lignocellulose</a:t>
            </a:r>
            <a:r>
              <a:rPr lang="de-DE" dirty="0" smtClean="0"/>
              <a:t>,</a:t>
            </a:r>
            <a:br>
              <a:rPr lang="de-DE" dirty="0" smtClean="0"/>
            </a:br>
            <a:r>
              <a:rPr lang="de-DE" dirty="0" smtClean="0"/>
              <a:t>regional auch aus Zuckerrohr</a:t>
            </a:r>
            <a:endParaRPr lang="de-DE" dirty="0"/>
          </a:p>
          <a:p>
            <a:pPr>
              <a:spcBef>
                <a:spcPts val="25"/>
              </a:spcBef>
              <a:spcAft>
                <a:spcPct val="0"/>
              </a:spcAft>
            </a:pPr>
            <a:endParaRPr lang="de-DE" dirty="0"/>
          </a:p>
          <a:p>
            <a:pPr>
              <a:spcBef>
                <a:spcPts val="25"/>
              </a:spcBef>
              <a:spcAft>
                <a:spcPct val="0"/>
              </a:spcAft>
            </a:pPr>
            <a:r>
              <a:rPr lang="de-DE" dirty="0" smtClean="0"/>
              <a:t>Möglicherweise </a:t>
            </a:r>
            <a:r>
              <a:rPr lang="de-DE" dirty="0"/>
              <a:t>maßgeschneiderte </a:t>
            </a:r>
            <a:r>
              <a:rPr lang="de-DE" dirty="0" smtClean="0"/>
              <a:t>Kraftstoffe, </a:t>
            </a:r>
            <a:br>
              <a:rPr lang="de-DE" dirty="0" smtClean="0"/>
            </a:br>
            <a:r>
              <a:rPr lang="de-DE" dirty="0" smtClean="0"/>
              <a:t>wie </a:t>
            </a:r>
            <a:r>
              <a:rPr lang="de-DE" dirty="0" err="1" smtClean="0"/>
              <a:t>Furanderivate</a:t>
            </a:r>
            <a:r>
              <a:rPr lang="de-DE" dirty="0" smtClean="0"/>
              <a:t>, aus Biomasse </a:t>
            </a:r>
          </a:p>
          <a:p>
            <a:pPr>
              <a:spcBef>
                <a:spcPts val="25"/>
              </a:spcBef>
              <a:spcAft>
                <a:spcPct val="0"/>
              </a:spcAft>
            </a:pPr>
            <a:endParaRPr lang="de-DE" dirty="0"/>
          </a:p>
          <a:p>
            <a:pPr>
              <a:spcBef>
                <a:spcPts val="25"/>
              </a:spcBef>
              <a:spcAft>
                <a:spcPct val="0"/>
              </a:spcAft>
            </a:pPr>
            <a:endParaRPr lang="de-DE" dirty="0" smtClean="0"/>
          </a:p>
          <a:p>
            <a:pPr>
              <a:spcBef>
                <a:spcPts val="25"/>
              </a:spcBef>
              <a:spcAft>
                <a:spcPct val="0"/>
              </a:spcAft>
            </a:pPr>
            <a:r>
              <a:rPr lang="de-DE" dirty="0" smtClean="0"/>
              <a:t>Aber: Kraftstoffe auf fossiler Basis </a:t>
            </a:r>
            <a:br>
              <a:rPr lang="de-DE" dirty="0" smtClean="0"/>
            </a:br>
            <a:r>
              <a:rPr lang="de-DE" dirty="0" smtClean="0"/>
              <a:t>führen zu CO</a:t>
            </a:r>
            <a:r>
              <a:rPr lang="de-DE" baseline="-25000" dirty="0" smtClean="0"/>
              <a:t>2</a:t>
            </a:r>
            <a:r>
              <a:rPr lang="de-DE" dirty="0" smtClean="0"/>
              <a:t>-Emissionen, Biomasse-</a:t>
            </a:r>
            <a:br>
              <a:rPr lang="de-DE" dirty="0" smtClean="0"/>
            </a:br>
            <a:r>
              <a:rPr lang="de-DE" dirty="0" err="1" smtClean="0"/>
              <a:t>verfügbarkeit</a:t>
            </a:r>
            <a:r>
              <a:rPr lang="de-DE" dirty="0" smtClean="0"/>
              <a:t> nicht ausreichend</a:t>
            </a:r>
            <a:endParaRPr lang="de-DE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3" t="44788"/>
          <a:stretch/>
        </p:blipFill>
        <p:spPr bwMode="auto">
          <a:xfrm>
            <a:off x="5160885" y="4889955"/>
            <a:ext cx="2963784" cy="176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513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dirty="0" smtClean="0"/>
              <a:t>Speicherdichte unterschiedlicher Energieträger</a:t>
            </a:r>
            <a:br>
              <a:rPr lang="de-DE" dirty="0" smtClean="0"/>
            </a:br>
            <a:r>
              <a:rPr lang="de-DE" dirty="0" smtClean="0"/>
              <a:t>für Autos</a:t>
            </a:r>
          </a:p>
        </p:txBody>
      </p:sp>
      <p:sp>
        <p:nvSpPr>
          <p:cNvPr id="105" name="Text Box 4"/>
          <p:cNvSpPr txBox="1">
            <a:spLocks noChangeArrowheads="1"/>
          </p:cNvSpPr>
          <p:nvPr/>
        </p:nvSpPr>
        <p:spPr bwMode="auto">
          <a:xfrm>
            <a:off x="2938006" y="6550223"/>
            <a:ext cx="62059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U. Eberle, M.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Felderhoff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, F.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Schüth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,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Angew.Chem.Int.Ed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. 48, 6608 (2009)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90" y="1458534"/>
            <a:ext cx="8585955" cy="4421761"/>
          </a:xfrm>
          <a:prstGeom prst="rect">
            <a:avLst/>
          </a:prstGeom>
        </p:spPr>
      </p:pic>
      <p:sp>
        <p:nvSpPr>
          <p:cNvPr id="106" name="Text Box 5"/>
          <p:cNvSpPr txBox="1">
            <a:spLocks noChangeArrowheads="1"/>
          </p:cNvSpPr>
          <p:nvPr/>
        </p:nvSpPr>
        <p:spPr bwMode="auto">
          <a:xfrm>
            <a:off x="519857" y="1655838"/>
            <a:ext cx="22236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1600" b="1" dirty="0">
                <a:solidFill>
                  <a:srgbClr val="5F5F5F"/>
                </a:solidFill>
                <a:latin typeface="Arial Narrow" panose="020B0606020202030204" pitchFamily="34" charset="0"/>
              </a:rPr>
              <a:t>400 kWh </a:t>
            </a:r>
            <a:r>
              <a:rPr lang="de-DE" sz="1600" b="1" dirty="0" err="1">
                <a:solidFill>
                  <a:srgbClr val="5F5F5F"/>
                </a:solidFill>
                <a:latin typeface="Arial Narrow" panose="020B0606020202030204" pitchFamily="34" charset="0"/>
              </a:rPr>
              <a:t>chemical</a:t>
            </a:r>
            <a:r>
              <a:rPr lang="de-DE" sz="1600" b="1" dirty="0">
                <a:solidFill>
                  <a:srgbClr val="5F5F5F"/>
                </a:solidFill>
                <a:latin typeface="Arial Narrow" panose="020B0606020202030204" pitchFamily="34" charset="0"/>
              </a:rPr>
              <a:t> </a:t>
            </a:r>
            <a:r>
              <a:rPr lang="de-DE" sz="1600" b="1" dirty="0" err="1">
                <a:solidFill>
                  <a:srgbClr val="5F5F5F"/>
                </a:solidFill>
                <a:latin typeface="Arial Narrow" panose="020B0606020202030204" pitchFamily="34" charset="0"/>
              </a:rPr>
              <a:t>energy</a:t>
            </a:r>
            <a:endParaRPr lang="de-DE" sz="1600" b="1" dirty="0">
              <a:solidFill>
                <a:srgbClr val="5F5F5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2864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dirty="0" smtClean="0"/>
              <a:t>Eine Alternative: elektrischer Antrieb mit </a:t>
            </a:r>
            <a:br>
              <a:rPr lang="de-DE" dirty="0" smtClean="0"/>
            </a:br>
            <a:r>
              <a:rPr lang="de-DE" dirty="0" smtClean="0"/>
              <a:t>Batteriespeicher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4657" y="6272390"/>
            <a:ext cx="2295565" cy="585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Courtesy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of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 Dr. U. Eberle</a:t>
            </a:r>
          </a:p>
          <a:p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Adam Opel AG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3693" y="5772354"/>
            <a:ext cx="5713424" cy="389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1899                                            1900-1917</a:t>
            </a:r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579587" y="1007803"/>
            <a:ext cx="7959423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In der Frühzeit der Automobilisierung Wettbewerb zwischen Verbrennungs-</a:t>
            </a:r>
          </a:p>
          <a:p>
            <a:pPr algn="ctr"/>
            <a:r>
              <a:rPr lang="de-DE" sz="1600" dirty="0" smtClean="0"/>
              <a:t> und Elektromotor mit offenem Ausgang</a:t>
            </a:r>
            <a:endParaRPr lang="de-DE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0222" y="6129575"/>
            <a:ext cx="733778" cy="7355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2590"/>
            <a:ext cx="9144000" cy="400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491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dirty="0" smtClean="0"/>
              <a:t>State-</a:t>
            </a:r>
            <a:r>
              <a:rPr lang="de-DE" dirty="0" err="1" smtClean="0"/>
              <a:t>of</a:t>
            </a:r>
            <a:r>
              <a:rPr lang="de-DE" dirty="0" smtClean="0"/>
              <a:t>-</a:t>
            </a:r>
            <a:r>
              <a:rPr lang="de-DE" dirty="0" err="1" smtClean="0"/>
              <a:t>the</a:t>
            </a:r>
            <a:r>
              <a:rPr lang="de-DE" dirty="0" smtClean="0"/>
              <a:t>-art: die Li-Ionenbatterie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089" y="1433477"/>
            <a:ext cx="4218421" cy="44617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55330" y="5719836"/>
            <a:ext cx="1313180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©</a:t>
            </a:r>
            <a:r>
              <a:rPr lang="de-DE" sz="1400" dirty="0" err="1" smtClean="0"/>
              <a:t>Cepheiden</a:t>
            </a:r>
            <a:endParaRPr lang="de-DE" sz="14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541338" y="904274"/>
            <a:ext cx="8129728" cy="5557142"/>
            <a:chOff x="541338" y="1075724"/>
            <a:chExt cx="8129728" cy="5557142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2061078" y="4095031"/>
              <a:ext cx="2314504" cy="427622"/>
            </a:xfrm>
            <a:prstGeom prst="line">
              <a:avLst/>
            </a:prstGeom>
            <a:ln w="381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136672" y="3058168"/>
              <a:ext cx="1534394" cy="389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/>
                <a:t>18 </a:t>
              </a:r>
              <a:r>
                <a:rPr lang="de-DE" b="1" dirty="0" err="1" smtClean="0"/>
                <a:t>Gew</a:t>
              </a:r>
              <a:r>
                <a:rPr lang="de-DE" b="1" dirty="0" smtClean="0"/>
                <a:t>.%</a:t>
              </a:r>
              <a:endParaRPr lang="de-DE" b="1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>
              <a:off x="2075730" y="3184291"/>
              <a:ext cx="1331188" cy="542578"/>
            </a:xfrm>
            <a:prstGeom prst="line">
              <a:avLst/>
            </a:prstGeom>
            <a:ln w="381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915695" y="3718816"/>
              <a:ext cx="1534394" cy="389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FF0000"/>
                  </a:solidFill>
                </a:rPr>
                <a:t>46 </a:t>
              </a:r>
              <a:r>
                <a:rPr lang="de-DE" b="1" dirty="0" err="1" smtClean="0">
                  <a:solidFill>
                    <a:srgbClr val="FF0000"/>
                  </a:solidFill>
                </a:rPr>
                <a:t>Gew</a:t>
              </a:r>
              <a:r>
                <a:rPr lang="de-DE" b="1" dirty="0" smtClean="0">
                  <a:solidFill>
                    <a:srgbClr val="FF0000"/>
                  </a:solidFill>
                </a:rPr>
                <a:t>.%</a:t>
              </a:r>
              <a:endParaRPr lang="de-DE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163662" y="4327920"/>
              <a:ext cx="1370888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/>
                <a:t>2 </a:t>
              </a:r>
              <a:r>
                <a:rPr lang="de-DE" b="1" dirty="0" err="1" smtClean="0"/>
                <a:t>Gew</a:t>
              </a:r>
              <a:r>
                <a:rPr lang="de-DE" b="1" dirty="0" smtClean="0"/>
                <a:t>.%</a:t>
              </a:r>
              <a:endParaRPr lang="de-DE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92102" y="1075724"/>
              <a:ext cx="1534394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/>
                <a:t>11 </a:t>
              </a:r>
              <a:r>
                <a:rPr lang="de-DE" b="1" dirty="0" err="1" smtClean="0"/>
                <a:t>Gew</a:t>
              </a:r>
              <a:r>
                <a:rPr lang="de-DE" b="1" dirty="0" smtClean="0"/>
                <a:t>.%</a:t>
              </a:r>
              <a:endParaRPr lang="de-DE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1338" y="4448074"/>
              <a:ext cx="1534394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/>
                <a:t>15 </a:t>
              </a:r>
              <a:r>
                <a:rPr lang="de-DE" b="1" dirty="0" err="1" smtClean="0"/>
                <a:t>Gew</a:t>
              </a:r>
              <a:r>
                <a:rPr lang="de-DE" b="1" dirty="0" smtClean="0"/>
                <a:t>.%</a:t>
              </a:r>
              <a:endParaRPr lang="de-DE" b="1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6038128" y="3020289"/>
              <a:ext cx="1152381" cy="243339"/>
            </a:xfrm>
            <a:prstGeom prst="line">
              <a:avLst/>
            </a:prstGeom>
            <a:ln w="381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4559299" y="1505070"/>
              <a:ext cx="1664782" cy="917680"/>
            </a:xfrm>
            <a:prstGeom prst="line">
              <a:avLst/>
            </a:prstGeom>
            <a:ln w="381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6" idx="1"/>
            </p:cNvCxnSpPr>
            <p:nvPr/>
          </p:nvCxnSpPr>
          <p:spPr>
            <a:xfrm>
              <a:off x="4559299" y="2673156"/>
              <a:ext cx="2604363" cy="1867130"/>
            </a:xfrm>
            <a:prstGeom prst="line">
              <a:avLst/>
            </a:prstGeom>
            <a:ln w="381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2928504" y="1561487"/>
              <a:ext cx="1447078" cy="888230"/>
            </a:xfrm>
            <a:prstGeom prst="line">
              <a:avLst/>
            </a:prstGeom>
            <a:ln w="381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456526" y="6208134"/>
              <a:ext cx="6205545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/>
                <a:t>8 </a:t>
              </a:r>
              <a:r>
                <a:rPr lang="de-DE" b="1" dirty="0" err="1" smtClean="0"/>
                <a:t>Gew</a:t>
              </a:r>
              <a:r>
                <a:rPr lang="de-DE" b="1" dirty="0" smtClean="0"/>
                <a:t>.%: </a:t>
              </a:r>
              <a:r>
                <a:rPr lang="de-DE" b="1" dirty="0" err="1" smtClean="0"/>
                <a:t>electrode</a:t>
              </a:r>
              <a:r>
                <a:rPr lang="de-DE" b="1" dirty="0" smtClean="0"/>
                <a:t> additives, such </a:t>
              </a:r>
              <a:r>
                <a:rPr lang="de-DE" b="1" dirty="0" err="1" smtClean="0"/>
                <a:t>as</a:t>
              </a:r>
              <a:r>
                <a:rPr lang="de-DE" b="1" dirty="0" smtClean="0"/>
                <a:t> </a:t>
              </a:r>
              <a:r>
                <a:rPr lang="de-DE" b="1" dirty="0" err="1" smtClean="0"/>
                <a:t>binders</a:t>
              </a:r>
              <a:endParaRPr lang="de-DE" b="1" dirty="0"/>
            </a:p>
          </p:txBody>
        </p:sp>
      </p:grp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963226" y="6530923"/>
            <a:ext cx="6183937" cy="32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Data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from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: M.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Broussely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, G.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Archdale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,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J.Power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Sources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 136, 386 (2004)</a:t>
            </a:r>
          </a:p>
        </p:txBody>
      </p:sp>
    </p:spTree>
    <p:extLst>
      <p:ext uri="{BB962C8B-B14F-4D97-AF65-F5344CB8AC3E}">
        <p14:creationId xmlns:p14="http://schemas.microsoft.com/office/powerpoint/2010/main" val="478373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dirty="0" smtClean="0"/>
              <a:t>Entwicklungspotenzial der Lithium-Ionenbatterie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23" y="1552286"/>
            <a:ext cx="7307004" cy="394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905835" y="6530923"/>
            <a:ext cx="5238165" cy="32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M.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Broussely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, G.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Archdale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,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J.Power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Sources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 136, 386 (2004)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6132755" y="3066938"/>
            <a:ext cx="295275" cy="314325"/>
          </a:xfrm>
          <a:prstGeom prst="star5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2484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dirty="0" smtClean="0"/>
              <a:t>Zukünftige Batteriegenerationen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832" y="1212570"/>
            <a:ext cx="5842429" cy="435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884867" y="1378734"/>
            <a:ext cx="2371162" cy="25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000" b="1" dirty="0" err="1"/>
              <a:t>Electricity</a:t>
            </a:r>
            <a:r>
              <a:rPr lang="de-DE" sz="1000" b="1" dirty="0"/>
              <a:t> Storage </a:t>
            </a:r>
            <a:r>
              <a:rPr lang="de-DE" sz="1000" b="1" dirty="0" err="1"/>
              <a:t>Association</a:t>
            </a:r>
            <a:endParaRPr lang="de-DE" sz="1000" b="1" dirty="0"/>
          </a:p>
        </p:txBody>
      </p: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1489172" y="1175823"/>
            <a:ext cx="6140255" cy="3160993"/>
            <a:chOff x="512" y="1341"/>
            <a:chExt cx="4711" cy="2313"/>
          </a:xfrm>
        </p:grpSpPr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" y="1341"/>
              <a:ext cx="4711" cy="2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" y="3321"/>
              <a:ext cx="90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541338" y="4851870"/>
            <a:ext cx="7376290" cy="1757558"/>
            <a:chOff x="541338" y="4851870"/>
            <a:chExt cx="7376290" cy="175755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64085" y="4851870"/>
              <a:ext cx="1653543" cy="175755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41338" y="5552194"/>
              <a:ext cx="5783956" cy="356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/>
                <a:t>Großes Potential bei Lithium-Schwefel-Batterien</a:t>
              </a:r>
              <a:endParaRPr lang="de-DE" sz="1600" b="1" dirty="0"/>
            </a:p>
          </p:txBody>
        </p:sp>
      </p:grp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559859" y="6530923"/>
            <a:ext cx="3682803" cy="32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P. Bruce et al., Nature Mater. 11, 19 (2012)</a:t>
            </a:r>
          </a:p>
        </p:txBody>
      </p:sp>
    </p:spTree>
    <p:extLst>
      <p:ext uri="{BB962C8B-B14F-4D97-AF65-F5344CB8AC3E}">
        <p14:creationId xmlns:p14="http://schemas.microsoft.com/office/powerpoint/2010/main" val="2312986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dirty="0" smtClean="0"/>
              <a:t>Wohin könnte es gehen?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390" y="1234185"/>
            <a:ext cx="7443819" cy="4994832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61197" y="6530923"/>
            <a:ext cx="3682803" cy="32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P. Bruce et al., Nature Mater. 11, 19 (2012)</a:t>
            </a:r>
          </a:p>
        </p:txBody>
      </p:sp>
    </p:spTree>
    <p:extLst>
      <p:ext uri="{BB962C8B-B14F-4D97-AF65-F5344CB8AC3E}">
        <p14:creationId xmlns:p14="http://schemas.microsoft.com/office/powerpoint/2010/main" val="24364727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dirty="0" smtClean="0"/>
              <a:t>Effekte auf das Elektrizitätssystem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19933" y="1285753"/>
            <a:ext cx="7078733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Jahresfahrleistung 2011 PKW Deutschland: 609 Mrd. km</a:t>
            </a:r>
          </a:p>
          <a:p>
            <a:r>
              <a:rPr lang="de-DE" dirty="0" smtClean="0"/>
              <a:t>Elektrofahrzeuge 0.15 kWh/km</a:t>
            </a:r>
          </a:p>
          <a:p>
            <a:r>
              <a:rPr lang="de-DE" dirty="0" smtClean="0"/>
              <a:t>Entspricht einem Bedarf von 90.9 </a:t>
            </a:r>
            <a:r>
              <a:rPr lang="de-DE" dirty="0" err="1" smtClean="0"/>
              <a:t>TWh</a:t>
            </a:r>
            <a:r>
              <a:rPr lang="de-DE" dirty="0" smtClean="0"/>
              <a:t> elektrischer Energie</a:t>
            </a:r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541338" y="2519981"/>
            <a:ext cx="839986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Deutschlands Stromerzeugung im Mittel vergangener Jahre: 600 </a:t>
            </a:r>
            <a:r>
              <a:rPr lang="de-DE" dirty="0" err="1" smtClean="0"/>
              <a:t>TWh</a:t>
            </a:r>
            <a:r>
              <a:rPr lang="de-DE" dirty="0" smtClean="0"/>
              <a:t> </a:t>
            </a:r>
            <a:endParaRPr lang="de-DE" dirty="0"/>
          </a:p>
        </p:txBody>
      </p:sp>
      <p:grpSp>
        <p:nvGrpSpPr>
          <p:cNvPr id="7" name="Group 6"/>
          <p:cNvGrpSpPr/>
          <p:nvPr/>
        </p:nvGrpSpPr>
        <p:grpSpPr>
          <a:xfrm>
            <a:off x="1341354" y="3239682"/>
            <a:ext cx="6110371" cy="3461728"/>
            <a:chOff x="1341354" y="3239682"/>
            <a:chExt cx="6110371" cy="3461728"/>
          </a:xfrm>
        </p:grpSpPr>
        <p:sp>
          <p:nvSpPr>
            <p:cNvPr id="5898" name="Text Box 2944"/>
            <p:cNvSpPr txBox="1">
              <a:spLocks noChangeArrowheads="1"/>
            </p:cNvSpPr>
            <p:nvPr/>
          </p:nvSpPr>
          <p:spPr bwMode="auto">
            <a:xfrm>
              <a:off x="1831975" y="5840413"/>
              <a:ext cx="56197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b="1" smtClean="0">
                  <a:solidFill>
                    <a:srgbClr val="FFFFFF"/>
                  </a:solidFill>
                  <a:latin typeface="Arial" panose="020B0604020202020204" pitchFamily="34" charset="0"/>
                </a:rPr>
                <a:t>Windleistung in der 50 Hertz Regelzone April 2011</a:t>
              </a:r>
            </a:p>
          </p:txBody>
        </p:sp>
        <p:sp>
          <p:nvSpPr>
            <p:cNvPr id="5906" name="AutoShape 4"/>
            <p:cNvSpPr>
              <a:spLocks noChangeAspect="1" noChangeArrowheads="1" noTextEdit="1"/>
            </p:cNvSpPr>
            <p:nvPr/>
          </p:nvSpPr>
          <p:spPr bwMode="auto">
            <a:xfrm>
              <a:off x="1874087" y="3239682"/>
              <a:ext cx="5577638" cy="2838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sz="1200" dirty="0"/>
            </a:p>
          </p:txBody>
        </p:sp>
        <p:sp>
          <p:nvSpPr>
            <p:cNvPr id="5908" name="Line 6"/>
            <p:cNvSpPr>
              <a:spLocks noChangeShapeType="1"/>
            </p:cNvSpPr>
            <p:nvPr/>
          </p:nvSpPr>
          <p:spPr bwMode="auto">
            <a:xfrm>
              <a:off x="2261824" y="5623804"/>
              <a:ext cx="501830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09" name="Line 7"/>
            <p:cNvSpPr>
              <a:spLocks noChangeShapeType="1"/>
            </p:cNvSpPr>
            <p:nvPr/>
          </p:nvSpPr>
          <p:spPr bwMode="auto">
            <a:xfrm>
              <a:off x="2261824" y="5372219"/>
              <a:ext cx="501830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10" name="Line 8"/>
            <p:cNvSpPr>
              <a:spLocks noChangeShapeType="1"/>
            </p:cNvSpPr>
            <p:nvPr/>
          </p:nvSpPr>
          <p:spPr bwMode="auto">
            <a:xfrm>
              <a:off x="2261824" y="5124952"/>
              <a:ext cx="501830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11" name="Line 9"/>
            <p:cNvSpPr>
              <a:spLocks noChangeShapeType="1"/>
            </p:cNvSpPr>
            <p:nvPr/>
          </p:nvSpPr>
          <p:spPr bwMode="auto">
            <a:xfrm>
              <a:off x="2261824" y="4873367"/>
              <a:ext cx="501830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12" name="Line 10"/>
            <p:cNvSpPr>
              <a:spLocks noChangeShapeType="1"/>
            </p:cNvSpPr>
            <p:nvPr/>
          </p:nvSpPr>
          <p:spPr bwMode="auto">
            <a:xfrm>
              <a:off x="2261824" y="4626101"/>
              <a:ext cx="501830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13" name="Line 11"/>
            <p:cNvSpPr>
              <a:spLocks noChangeShapeType="1"/>
            </p:cNvSpPr>
            <p:nvPr/>
          </p:nvSpPr>
          <p:spPr bwMode="auto">
            <a:xfrm>
              <a:off x="2261824" y="4373435"/>
              <a:ext cx="501830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14" name="Line 12"/>
            <p:cNvSpPr>
              <a:spLocks noChangeShapeType="1"/>
            </p:cNvSpPr>
            <p:nvPr/>
          </p:nvSpPr>
          <p:spPr bwMode="auto">
            <a:xfrm>
              <a:off x="2261824" y="4126170"/>
              <a:ext cx="501830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 dirty="0"/>
            </a:p>
          </p:txBody>
        </p:sp>
        <p:sp>
          <p:nvSpPr>
            <p:cNvPr id="5915" name="Line 13"/>
            <p:cNvSpPr>
              <a:spLocks noChangeShapeType="1"/>
            </p:cNvSpPr>
            <p:nvPr/>
          </p:nvSpPr>
          <p:spPr bwMode="auto">
            <a:xfrm>
              <a:off x="2261824" y="3874584"/>
              <a:ext cx="501830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16" name="Line 14"/>
            <p:cNvSpPr>
              <a:spLocks noChangeShapeType="1"/>
            </p:cNvSpPr>
            <p:nvPr/>
          </p:nvSpPr>
          <p:spPr bwMode="auto">
            <a:xfrm>
              <a:off x="2261824" y="3627318"/>
              <a:ext cx="501830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17" name="Line 15"/>
            <p:cNvSpPr>
              <a:spLocks noChangeShapeType="1"/>
            </p:cNvSpPr>
            <p:nvPr/>
          </p:nvSpPr>
          <p:spPr bwMode="auto">
            <a:xfrm>
              <a:off x="2261824" y="3375732"/>
              <a:ext cx="501830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18" name="Rectangle 16"/>
            <p:cNvSpPr>
              <a:spLocks noChangeArrowheads="1"/>
            </p:cNvSpPr>
            <p:nvPr/>
          </p:nvSpPr>
          <p:spPr bwMode="auto">
            <a:xfrm>
              <a:off x="2261824" y="3375732"/>
              <a:ext cx="5018302" cy="2495338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19" name="Line 17"/>
            <p:cNvSpPr>
              <a:spLocks noChangeShapeType="1"/>
            </p:cNvSpPr>
            <p:nvPr/>
          </p:nvSpPr>
          <p:spPr bwMode="auto">
            <a:xfrm>
              <a:off x="2240865" y="3375732"/>
              <a:ext cx="0" cy="24953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20" name="Line 18"/>
            <p:cNvSpPr>
              <a:spLocks noChangeShapeType="1"/>
            </p:cNvSpPr>
            <p:nvPr/>
          </p:nvSpPr>
          <p:spPr bwMode="auto">
            <a:xfrm>
              <a:off x="2215977" y="5871070"/>
              <a:ext cx="2488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21" name="Line 19"/>
            <p:cNvSpPr>
              <a:spLocks noChangeShapeType="1"/>
            </p:cNvSpPr>
            <p:nvPr/>
          </p:nvSpPr>
          <p:spPr bwMode="auto">
            <a:xfrm>
              <a:off x="2215977" y="5623804"/>
              <a:ext cx="2488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22" name="Line 20"/>
            <p:cNvSpPr>
              <a:spLocks noChangeShapeType="1"/>
            </p:cNvSpPr>
            <p:nvPr/>
          </p:nvSpPr>
          <p:spPr bwMode="auto">
            <a:xfrm>
              <a:off x="2215977" y="5372219"/>
              <a:ext cx="2488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23" name="Line 21"/>
            <p:cNvSpPr>
              <a:spLocks noChangeShapeType="1"/>
            </p:cNvSpPr>
            <p:nvPr/>
          </p:nvSpPr>
          <p:spPr bwMode="auto">
            <a:xfrm>
              <a:off x="2215977" y="5124952"/>
              <a:ext cx="2488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24" name="Line 22"/>
            <p:cNvSpPr>
              <a:spLocks noChangeShapeType="1"/>
            </p:cNvSpPr>
            <p:nvPr/>
          </p:nvSpPr>
          <p:spPr bwMode="auto">
            <a:xfrm>
              <a:off x="2215977" y="4873367"/>
              <a:ext cx="2488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25" name="Line 23"/>
            <p:cNvSpPr>
              <a:spLocks noChangeShapeType="1"/>
            </p:cNvSpPr>
            <p:nvPr/>
          </p:nvSpPr>
          <p:spPr bwMode="auto">
            <a:xfrm>
              <a:off x="2215977" y="4626101"/>
              <a:ext cx="2488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26" name="Line 24"/>
            <p:cNvSpPr>
              <a:spLocks noChangeShapeType="1"/>
            </p:cNvSpPr>
            <p:nvPr/>
          </p:nvSpPr>
          <p:spPr bwMode="auto">
            <a:xfrm>
              <a:off x="2215977" y="4373435"/>
              <a:ext cx="2488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27" name="Line 25"/>
            <p:cNvSpPr>
              <a:spLocks noChangeShapeType="1"/>
            </p:cNvSpPr>
            <p:nvPr/>
          </p:nvSpPr>
          <p:spPr bwMode="auto">
            <a:xfrm>
              <a:off x="2215977" y="4126170"/>
              <a:ext cx="2488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28" name="Line 26"/>
            <p:cNvSpPr>
              <a:spLocks noChangeShapeType="1"/>
            </p:cNvSpPr>
            <p:nvPr/>
          </p:nvSpPr>
          <p:spPr bwMode="auto">
            <a:xfrm>
              <a:off x="2215977" y="3874584"/>
              <a:ext cx="2488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29" name="Line 27"/>
            <p:cNvSpPr>
              <a:spLocks noChangeShapeType="1"/>
            </p:cNvSpPr>
            <p:nvPr/>
          </p:nvSpPr>
          <p:spPr bwMode="auto">
            <a:xfrm>
              <a:off x="2215977" y="3627318"/>
              <a:ext cx="2488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30" name="Line 28"/>
            <p:cNvSpPr>
              <a:spLocks noChangeShapeType="1"/>
            </p:cNvSpPr>
            <p:nvPr/>
          </p:nvSpPr>
          <p:spPr bwMode="auto">
            <a:xfrm>
              <a:off x="2215977" y="3375732"/>
              <a:ext cx="2488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31" name="Line 29"/>
            <p:cNvSpPr>
              <a:spLocks noChangeShapeType="1"/>
            </p:cNvSpPr>
            <p:nvPr/>
          </p:nvSpPr>
          <p:spPr bwMode="auto">
            <a:xfrm>
              <a:off x="2261824" y="5871070"/>
              <a:ext cx="501830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32" name="Freeform 30"/>
            <p:cNvSpPr>
              <a:spLocks/>
            </p:cNvSpPr>
            <p:nvPr/>
          </p:nvSpPr>
          <p:spPr bwMode="auto">
            <a:xfrm>
              <a:off x="2240865" y="4563474"/>
              <a:ext cx="5240" cy="9718"/>
            </a:xfrm>
            <a:custGeom>
              <a:avLst/>
              <a:gdLst>
                <a:gd name="T0" fmla="*/ 0 w 6"/>
                <a:gd name="T1" fmla="*/ 0 h 12"/>
                <a:gd name="T2" fmla="*/ 6 w 6"/>
                <a:gd name="T3" fmla="*/ 6 h 12"/>
                <a:gd name="T4" fmla="*/ 6 w 6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2">
                  <a:moveTo>
                    <a:pt x="0" y="0"/>
                  </a:moveTo>
                  <a:lnTo>
                    <a:pt x="6" y="6"/>
                  </a:lnTo>
                  <a:lnTo>
                    <a:pt x="6" y="12"/>
                  </a:lnTo>
                </a:path>
              </a:pathLst>
            </a:custGeom>
            <a:noFill/>
            <a:ln w="190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33" name="Freeform 31"/>
            <p:cNvSpPr>
              <a:spLocks/>
            </p:cNvSpPr>
            <p:nvPr/>
          </p:nvSpPr>
          <p:spPr bwMode="auto">
            <a:xfrm>
              <a:off x="2246105" y="4559155"/>
              <a:ext cx="0" cy="14037"/>
            </a:xfrm>
            <a:custGeom>
              <a:avLst/>
              <a:gdLst>
                <a:gd name="T0" fmla="*/ 18 h 18"/>
                <a:gd name="T1" fmla="*/ 12 h 18"/>
                <a:gd name="T2" fmla="*/ 6 h 18"/>
                <a:gd name="T3" fmla="*/ 0 h 18"/>
                <a:gd name="T4" fmla="*/ 0 h 1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8">
                  <a:moveTo>
                    <a:pt x="0" y="18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90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34" name="Freeform 32"/>
            <p:cNvSpPr>
              <a:spLocks/>
            </p:cNvSpPr>
            <p:nvPr/>
          </p:nvSpPr>
          <p:spPr bwMode="auto">
            <a:xfrm>
              <a:off x="2246105" y="4559155"/>
              <a:ext cx="0" cy="28074"/>
            </a:xfrm>
            <a:custGeom>
              <a:avLst/>
              <a:gdLst>
                <a:gd name="T0" fmla="*/ 0 h 36"/>
                <a:gd name="T1" fmla="*/ 6 h 36"/>
                <a:gd name="T2" fmla="*/ 18 h 36"/>
                <a:gd name="T3" fmla="*/ 24 h 36"/>
                <a:gd name="T4" fmla="*/ 36 h 3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6">
                  <a:moveTo>
                    <a:pt x="0" y="0"/>
                  </a:moveTo>
                  <a:lnTo>
                    <a:pt x="0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36"/>
                  </a:lnTo>
                </a:path>
              </a:pathLst>
            </a:custGeom>
            <a:noFill/>
            <a:ln w="190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35" name="Line 33"/>
            <p:cNvSpPr>
              <a:spLocks noChangeShapeType="1"/>
            </p:cNvSpPr>
            <p:nvPr/>
          </p:nvSpPr>
          <p:spPr bwMode="auto">
            <a:xfrm>
              <a:off x="2246105" y="4587229"/>
              <a:ext cx="0" cy="15117"/>
            </a:xfrm>
            <a:prstGeom prst="line">
              <a:avLst/>
            </a:pr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36" name="Freeform 34"/>
            <p:cNvSpPr>
              <a:spLocks/>
            </p:cNvSpPr>
            <p:nvPr/>
          </p:nvSpPr>
          <p:spPr bwMode="auto">
            <a:xfrm>
              <a:off x="2246105" y="4602346"/>
              <a:ext cx="6549" cy="0"/>
            </a:xfrm>
            <a:custGeom>
              <a:avLst/>
              <a:gdLst>
                <a:gd name="T0" fmla="*/ 0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190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37" name="Line 35"/>
            <p:cNvSpPr>
              <a:spLocks noChangeShapeType="1"/>
            </p:cNvSpPr>
            <p:nvPr/>
          </p:nvSpPr>
          <p:spPr bwMode="auto">
            <a:xfrm>
              <a:off x="2252655" y="4602346"/>
              <a:ext cx="0" cy="4319"/>
            </a:xfrm>
            <a:prstGeom prst="line">
              <a:avLst/>
            </a:pr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38" name="Freeform 36"/>
            <p:cNvSpPr>
              <a:spLocks/>
            </p:cNvSpPr>
            <p:nvPr/>
          </p:nvSpPr>
          <p:spPr bwMode="auto">
            <a:xfrm>
              <a:off x="2252655" y="4606665"/>
              <a:ext cx="0" cy="9718"/>
            </a:xfrm>
            <a:custGeom>
              <a:avLst/>
              <a:gdLst>
                <a:gd name="T0" fmla="*/ 0 h 12"/>
                <a:gd name="T1" fmla="*/ 6 h 12"/>
                <a:gd name="T2" fmla="*/ 12 h 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2">
                  <a:moveTo>
                    <a:pt x="0" y="0"/>
                  </a:moveTo>
                  <a:lnTo>
                    <a:pt x="0" y="6"/>
                  </a:lnTo>
                  <a:lnTo>
                    <a:pt x="0" y="12"/>
                  </a:lnTo>
                </a:path>
              </a:pathLst>
            </a:custGeom>
            <a:noFill/>
            <a:ln w="190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39" name="Freeform 37"/>
            <p:cNvSpPr>
              <a:spLocks/>
            </p:cNvSpPr>
            <p:nvPr/>
          </p:nvSpPr>
          <p:spPr bwMode="auto">
            <a:xfrm>
              <a:off x="2252655" y="4616383"/>
              <a:ext cx="5240" cy="0"/>
            </a:xfrm>
            <a:custGeom>
              <a:avLst/>
              <a:gdLst>
                <a:gd name="T0" fmla="*/ 0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190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40" name="Freeform 38"/>
            <p:cNvSpPr>
              <a:spLocks/>
            </p:cNvSpPr>
            <p:nvPr/>
          </p:nvSpPr>
          <p:spPr bwMode="auto">
            <a:xfrm>
              <a:off x="2257894" y="4602346"/>
              <a:ext cx="0" cy="14037"/>
            </a:xfrm>
            <a:custGeom>
              <a:avLst/>
              <a:gdLst>
                <a:gd name="T0" fmla="*/ 18 h 18"/>
                <a:gd name="T1" fmla="*/ 12 h 18"/>
                <a:gd name="T2" fmla="*/ 0 h 1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8">
                  <a:moveTo>
                    <a:pt x="0" y="18"/>
                  </a:move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41" name="Line 39"/>
            <p:cNvSpPr>
              <a:spLocks noChangeShapeType="1"/>
            </p:cNvSpPr>
            <p:nvPr/>
          </p:nvSpPr>
          <p:spPr bwMode="auto">
            <a:xfrm flipV="1">
              <a:off x="2257894" y="4592628"/>
              <a:ext cx="0" cy="97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42" name="Line 40"/>
            <p:cNvSpPr>
              <a:spLocks noChangeShapeType="1"/>
            </p:cNvSpPr>
            <p:nvPr/>
          </p:nvSpPr>
          <p:spPr bwMode="auto">
            <a:xfrm flipV="1">
              <a:off x="2257894" y="4578591"/>
              <a:ext cx="0" cy="1403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43" name="Freeform 41"/>
            <p:cNvSpPr>
              <a:spLocks/>
            </p:cNvSpPr>
            <p:nvPr/>
          </p:nvSpPr>
          <p:spPr bwMode="auto">
            <a:xfrm>
              <a:off x="2257894" y="4563474"/>
              <a:ext cx="6549" cy="15117"/>
            </a:xfrm>
            <a:custGeom>
              <a:avLst/>
              <a:gdLst>
                <a:gd name="T0" fmla="*/ 0 w 6"/>
                <a:gd name="T1" fmla="*/ 18 h 18"/>
                <a:gd name="T2" fmla="*/ 0 w 6"/>
                <a:gd name="T3" fmla="*/ 6 h 18"/>
                <a:gd name="T4" fmla="*/ 6 w 6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8">
                  <a:moveTo>
                    <a:pt x="0" y="18"/>
                  </a:move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44" name="Freeform 42"/>
            <p:cNvSpPr>
              <a:spLocks/>
            </p:cNvSpPr>
            <p:nvPr/>
          </p:nvSpPr>
          <p:spPr bwMode="auto">
            <a:xfrm>
              <a:off x="2264443" y="4563474"/>
              <a:ext cx="0" cy="5399"/>
            </a:xfrm>
            <a:custGeom>
              <a:avLst/>
              <a:gdLst>
                <a:gd name="T0" fmla="*/ 0 h 6"/>
                <a:gd name="T1" fmla="*/ 0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45" name="Line 43"/>
            <p:cNvSpPr>
              <a:spLocks noChangeShapeType="1"/>
            </p:cNvSpPr>
            <p:nvPr/>
          </p:nvSpPr>
          <p:spPr bwMode="auto">
            <a:xfrm flipV="1">
              <a:off x="2264443" y="4563474"/>
              <a:ext cx="0" cy="539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46" name="Freeform 44"/>
            <p:cNvSpPr>
              <a:spLocks/>
            </p:cNvSpPr>
            <p:nvPr/>
          </p:nvSpPr>
          <p:spPr bwMode="auto">
            <a:xfrm>
              <a:off x="2264443" y="4539719"/>
              <a:ext cx="0" cy="23755"/>
            </a:xfrm>
            <a:custGeom>
              <a:avLst/>
              <a:gdLst>
                <a:gd name="T0" fmla="*/ 30 h 30"/>
                <a:gd name="T1" fmla="*/ 18 h 30"/>
                <a:gd name="T2" fmla="*/ 0 h 3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0">
                  <a:moveTo>
                    <a:pt x="0" y="30"/>
                  </a:move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47" name="Freeform 45"/>
            <p:cNvSpPr>
              <a:spLocks/>
            </p:cNvSpPr>
            <p:nvPr/>
          </p:nvSpPr>
          <p:spPr bwMode="auto">
            <a:xfrm>
              <a:off x="2264443" y="4511645"/>
              <a:ext cx="6549" cy="28074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18 h 36"/>
                <a:gd name="T4" fmla="*/ 6 w 6"/>
                <a:gd name="T5" fmla="*/ 6 h 36"/>
                <a:gd name="T6" fmla="*/ 6 w 6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6">
                  <a:moveTo>
                    <a:pt x="0" y="36"/>
                  </a:moveTo>
                  <a:lnTo>
                    <a:pt x="0" y="18"/>
                  </a:lnTo>
                  <a:lnTo>
                    <a:pt x="6" y="6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48" name="Freeform 46"/>
            <p:cNvSpPr>
              <a:spLocks/>
            </p:cNvSpPr>
            <p:nvPr/>
          </p:nvSpPr>
          <p:spPr bwMode="auto">
            <a:xfrm>
              <a:off x="2270993" y="4511645"/>
              <a:ext cx="0" cy="4319"/>
            </a:xfrm>
            <a:custGeom>
              <a:avLst/>
              <a:gdLst>
                <a:gd name="T0" fmla="*/ 0 h 6"/>
                <a:gd name="T1" fmla="*/ 0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49" name="Freeform 47"/>
            <p:cNvSpPr>
              <a:spLocks/>
            </p:cNvSpPr>
            <p:nvPr/>
          </p:nvSpPr>
          <p:spPr bwMode="auto">
            <a:xfrm>
              <a:off x="2270993" y="4515964"/>
              <a:ext cx="0" cy="29154"/>
            </a:xfrm>
            <a:custGeom>
              <a:avLst/>
              <a:gdLst>
                <a:gd name="T0" fmla="*/ 0 h 36"/>
                <a:gd name="T1" fmla="*/ 6 h 36"/>
                <a:gd name="T2" fmla="*/ 18 h 36"/>
                <a:gd name="T3" fmla="*/ 30 h 36"/>
                <a:gd name="T4" fmla="*/ 36 h 3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6">
                  <a:moveTo>
                    <a:pt x="0" y="0"/>
                  </a:moveTo>
                  <a:lnTo>
                    <a:pt x="0" y="6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0" y="3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50" name="Freeform 48"/>
            <p:cNvSpPr>
              <a:spLocks/>
            </p:cNvSpPr>
            <p:nvPr/>
          </p:nvSpPr>
          <p:spPr bwMode="auto">
            <a:xfrm>
              <a:off x="2270993" y="4539719"/>
              <a:ext cx="5240" cy="5399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6 w 6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51" name="Freeform 49"/>
            <p:cNvSpPr>
              <a:spLocks/>
            </p:cNvSpPr>
            <p:nvPr/>
          </p:nvSpPr>
          <p:spPr bwMode="auto">
            <a:xfrm>
              <a:off x="2276233" y="4525683"/>
              <a:ext cx="0" cy="14037"/>
            </a:xfrm>
            <a:custGeom>
              <a:avLst/>
              <a:gdLst>
                <a:gd name="T0" fmla="*/ 18 h 18"/>
                <a:gd name="T1" fmla="*/ 6 h 18"/>
                <a:gd name="T2" fmla="*/ 0 h 1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8">
                  <a:moveTo>
                    <a:pt x="0" y="18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52" name="Freeform 50"/>
            <p:cNvSpPr>
              <a:spLocks/>
            </p:cNvSpPr>
            <p:nvPr/>
          </p:nvSpPr>
          <p:spPr bwMode="auto">
            <a:xfrm>
              <a:off x="2276233" y="4525683"/>
              <a:ext cx="0" cy="5399"/>
            </a:xfrm>
            <a:custGeom>
              <a:avLst/>
              <a:gdLst>
                <a:gd name="T0" fmla="*/ 0 h 6"/>
                <a:gd name="T1" fmla="*/ 0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53" name="Freeform 51"/>
            <p:cNvSpPr>
              <a:spLocks/>
            </p:cNvSpPr>
            <p:nvPr/>
          </p:nvSpPr>
          <p:spPr bwMode="auto">
            <a:xfrm>
              <a:off x="2276233" y="4521364"/>
              <a:ext cx="0" cy="9718"/>
            </a:xfrm>
            <a:custGeom>
              <a:avLst/>
              <a:gdLst>
                <a:gd name="T0" fmla="*/ 12 h 12"/>
                <a:gd name="T1" fmla="*/ 6 h 12"/>
                <a:gd name="T2" fmla="*/ 0 h 12"/>
                <a:gd name="T3" fmla="*/ 0 h 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54" name="Freeform 52"/>
            <p:cNvSpPr>
              <a:spLocks/>
            </p:cNvSpPr>
            <p:nvPr/>
          </p:nvSpPr>
          <p:spPr bwMode="auto">
            <a:xfrm>
              <a:off x="2276233" y="4521364"/>
              <a:ext cx="6549" cy="14037"/>
            </a:xfrm>
            <a:custGeom>
              <a:avLst/>
              <a:gdLst>
                <a:gd name="T0" fmla="*/ 0 w 6"/>
                <a:gd name="T1" fmla="*/ 0 h 18"/>
                <a:gd name="T2" fmla="*/ 0 w 6"/>
                <a:gd name="T3" fmla="*/ 0 h 18"/>
                <a:gd name="T4" fmla="*/ 0 w 6"/>
                <a:gd name="T5" fmla="*/ 6 h 18"/>
                <a:gd name="T6" fmla="*/ 6 w 6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8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55" name="Line 53"/>
            <p:cNvSpPr>
              <a:spLocks noChangeShapeType="1"/>
            </p:cNvSpPr>
            <p:nvPr/>
          </p:nvSpPr>
          <p:spPr bwMode="auto">
            <a:xfrm>
              <a:off x="2282782" y="4535400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56" name="Freeform 54"/>
            <p:cNvSpPr>
              <a:spLocks/>
            </p:cNvSpPr>
            <p:nvPr/>
          </p:nvSpPr>
          <p:spPr bwMode="auto">
            <a:xfrm>
              <a:off x="2282782" y="4515964"/>
              <a:ext cx="0" cy="19436"/>
            </a:xfrm>
            <a:custGeom>
              <a:avLst/>
              <a:gdLst>
                <a:gd name="T0" fmla="*/ 24 h 24"/>
                <a:gd name="T1" fmla="*/ 12 h 24"/>
                <a:gd name="T2" fmla="*/ 0 h 2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4">
                  <a:moveTo>
                    <a:pt x="0" y="24"/>
                  </a:move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57" name="Freeform 55"/>
            <p:cNvSpPr>
              <a:spLocks/>
            </p:cNvSpPr>
            <p:nvPr/>
          </p:nvSpPr>
          <p:spPr bwMode="auto">
            <a:xfrm>
              <a:off x="2282782" y="4507326"/>
              <a:ext cx="5240" cy="8638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6 h 12"/>
                <a:gd name="T4" fmla="*/ 6 w 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58" name="Freeform 56"/>
            <p:cNvSpPr>
              <a:spLocks/>
            </p:cNvSpPr>
            <p:nvPr/>
          </p:nvSpPr>
          <p:spPr bwMode="auto">
            <a:xfrm>
              <a:off x="2288022" y="4507326"/>
              <a:ext cx="0" cy="18356"/>
            </a:xfrm>
            <a:custGeom>
              <a:avLst/>
              <a:gdLst>
                <a:gd name="T0" fmla="*/ 0 h 24"/>
                <a:gd name="T1" fmla="*/ 6 h 24"/>
                <a:gd name="T2" fmla="*/ 12 h 24"/>
                <a:gd name="T3" fmla="*/ 18 h 24"/>
                <a:gd name="T4" fmla="*/ 24 h 2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4">
                  <a:moveTo>
                    <a:pt x="0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59" name="Line 57"/>
            <p:cNvSpPr>
              <a:spLocks noChangeShapeType="1"/>
            </p:cNvSpPr>
            <p:nvPr/>
          </p:nvSpPr>
          <p:spPr bwMode="auto">
            <a:xfrm>
              <a:off x="2288022" y="4525683"/>
              <a:ext cx="0" cy="539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60" name="Line 58"/>
            <p:cNvSpPr>
              <a:spLocks noChangeShapeType="1"/>
            </p:cNvSpPr>
            <p:nvPr/>
          </p:nvSpPr>
          <p:spPr bwMode="auto">
            <a:xfrm>
              <a:off x="2288022" y="4531081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61" name="Freeform 59"/>
            <p:cNvSpPr>
              <a:spLocks/>
            </p:cNvSpPr>
            <p:nvPr/>
          </p:nvSpPr>
          <p:spPr bwMode="auto">
            <a:xfrm>
              <a:off x="2288022" y="4531081"/>
              <a:ext cx="6549" cy="8638"/>
            </a:xfrm>
            <a:custGeom>
              <a:avLst/>
              <a:gdLst>
                <a:gd name="T0" fmla="*/ 0 w 6"/>
                <a:gd name="T1" fmla="*/ 0 h 12"/>
                <a:gd name="T2" fmla="*/ 0 w 6"/>
                <a:gd name="T3" fmla="*/ 6 h 12"/>
                <a:gd name="T4" fmla="*/ 6 w 6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2">
                  <a:moveTo>
                    <a:pt x="0" y="0"/>
                  </a:moveTo>
                  <a:lnTo>
                    <a:pt x="0" y="6"/>
                  </a:lnTo>
                  <a:lnTo>
                    <a:pt x="6" y="12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62" name="Freeform 60"/>
            <p:cNvSpPr>
              <a:spLocks/>
            </p:cNvSpPr>
            <p:nvPr/>
          </p:nvSpPr>
          <p:spPr bwMode="auto">
            <a:xfrm>
              <a:off x="2294572" y="4539719"/>
              <a:ext cx="0" cy="38872"/>
            </a:xfrm>
            <a:custGeom>
              <a:avLst/>
              <a:gdLst>
                <a:gd name="T0" fmla="*/ 0 h 48"/>
                <a:gd name="T1" fmla="*/ 12 h 48"/>
                <a:gd name="T2" fmla="*/ 24 h 48"/>
                <a:gd name="T3" fmla="*/ 48 h 4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8">
                  <a:moveTo>
                    <a:pt x="0" y="0"/>
                  </a:moveTo>
                  <a:lnTo>
                    <a:pt x="0" y="12"/>
                  </a:lnTo>
                  <a:lnTo>
                    <a:pt x="0" y="24"/>
                  </a:lnTo>
                  <a:lnTo>
                    <a:pt x="0" y="4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63" name="Freeform 61"/>
            <p:cNvSpPr>
              <a:spLocks/>
            </p:cNvSpPr>
            <p:nvPr/>
          </p:nvSpPr>
          <p:spPr bwMode="auto">
            <a:xfrm>
              <a:off x="2294572" y="4578591"/>
              <a:ext cx="0" cy="28074"/>
            </a:xfrm>
            <a:custGeom>
              <a:avLst/>
              <a:gdLst>
                <a:gd name="T0" fmla="*/ 0 h 36"/>
                <a:gd name="T1" fmla="*/ 18 h 36"/>
                <a:gd name="T2" fmla="*/ 36 h 3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6">
                  <a:moveTo>
                    <a:pt x="0" y="0"/>
                  </a:moveTo>
                  <a:lnTo>
                    <a:pt x="0" y="18"/>
                  </a:lnTo>
                  <a:lnTo>
                    <a:pt x="0" y="3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64" name="Freeform 62"/>
            <p:cNvSpPr>
              <a:spLocks/>
            </p:cNvSpPr>
            <p:nvPr/>
          </p:nvSpPr>
          <p:spPr bwMode="auto">
            <a:xfrm>
              <a:off x="2294572" y="4606665"/>
              <a:ext cx="0" cy="14037"/>
            </a:xfrm>
            <a:custGeom>
              <a:avLst/>
              <a:gdLst>
                <a:gd name="T0" fmla="*/ 0 h 18"/>
                <a:gd name="T1" fmla="*/ 12 h 18"/>
                <a:gd name="T2" fmla="*/ 18 h 1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8">
                  <a:moveTo>
                    <a:pt x="0" y="0"/>
                  </a:moveTo>
                  <a:lnTo>
                    <a:pt x="0" y="12"/>
                  </a:lnTo>
                  <a:lnTo>
                    <a:pt x="0" y="1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65" name="Freeform 63"/>
            <p:cNvSpPr>
              <a:spLocks/>
            </p:cNvSpPr>
            <p:nvPr/>
          </p:nvSpPr>
          <p:spPr bwMode="auto">
            <a:xfrm>
              <a:off x="2294572" y="4606665"/>
              <a:ext cx="5240" cy="14037"/>
            </a:xfrm>
            <a:custGeom>
              <a:avLst/>
              <a:gdLst>
                <a:gd name="T0" fmla="*/ 0 w 6"/>
                <a:gd name="T1" fmla="*/ 18 h 18"/>
                <a:gd name="T2" fmla="*/ 0 w 6"/>
                <a:gd name="T3" fmla="*/ 12 h 18"/>
                <a:gd name="T4" fmla="*/ 6 w 6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8">
                  <a:moveTo>
                    <a:pt x="0" y="18"/>
                  </a:moveTo>
                  <a:lnTo>
                    <a:pt x="0" y="12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66" name="Freeform 64"/>
            <p:cNvSpPr>
              <a:spLocks/>
            </p:cNvSpPr>
            <p:nvPr/>
          </p:nvSpPr>
          <p:spPr bwMode="auto">
            <a:xfrm>
              <a:off x="2299812" y="4568873"/>
              <a:ext cx="0" cy="37792"/>
            </a:xfrm>
            <a:custGeom>
              <a:avLst/>
              <a:gdLst>
                <a:gd name="T0" fmla="*/ 48 h 48"/>
                <a:gd name="T1" fmla="*/ 24 h 48"/>
                <a:gd name="T2" fmla="*/ 0 h 4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8">
                  <a:moveTo>
                    <a:pt x="0" y="48"/>
                  </a:moveTo>
                  <a:lnTo>
                    <a:pt x="0" y="24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67" name="Freeform 65"/>
            <p:cNvSpPr>
              <a:spLocks/>
            </p:cNvSpPr>
            <p:nvPr/>
          </p:nvSpPr>
          <p:spPr bwMode="auto">
            <a:xfrm>
              <a:off x="2299812" y="4531081"/>
              <a:ext cx="0" cy="37792"/>
            </a:xfrm>
            <a:custGeom>
              <a:avLst/>
              <a:gdLst>
                <a:gd name="T0" fmla="*/ 48 h 48"/>
                <a:gd name="T1" fmla="*/ 24 h 48"/>
                <a:gd name="T2" fmla="*/ 0 h 4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8">
                  <a:moveTo>
                    <a:pt x="0" y="48"/>
                  </a:moveTo>
                  <a:lnTo>
                    <a:pt x="0" y="24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68" name="Freeform 66"/>
            <p:cNvSpPr>
              <a:spLocks/>
            </p:cNvSpPr>
            <p:nvPr/>
          </p:nvSpPr>
          <p:spPr bwMode="auto">
            <a:xfrm>
              <a:off x="2299812" y="4501928"/>
              <a:ext cx="6549" cy="29154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18 h 36"/>
                <a:gd name="T4" fmla="*/ 6 w 6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6">
                  <a:moveTo>
                    <a:pt x="0" y="36"/>
                  </a:moveTo>
                  <a:lnTo>
                    <a:pt x="0" y="18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69" name="Freeform 67"/>
            <p:cNvSpPr>
              <a:spLocks/>
            </p:cNvSpPr>
            <p:nvPr/>
          </p:nvSpPr>
          <p:spPr bwMode="auto">
            <a:xfrm>
              <a:off x="2306361" y="4454418"/>
              <a:ext cx="0" cy="47510"/>
            </a:xfrm>
            <a:custGeom>
              <a:avLst/>
              <a:gdLst>
                <a:gd name="T0" fmla="*/ 60 h 60"/>
                <a:gd name="T1" fmla="*/ 30 h 60"/>
                <a:gd name="T2" fmla="*/ 0 h 6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0">
                  <a:moveTo>
                    <a:pt x="0" y="60"/>
                  </a:move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70" name="Freeform 68"/>
            <p:cNvSpPr>
              <a:spLocks/>
            </p:cNvSpPr>
            <p:nvPr/>
          </p:nvSpPr>
          <p:spPr bwMode="auto">
            <a:xfrm>
              <a:off x="2306361" y="4397190"/>
              <a:ext cx="0" cy="57228"/>
            </a:xfrm>
            <a:custGeom>
              <a:avLst/>
              <a:gdLst>
                <a:gd name="T0" fmla="*/ 72 h 72"/>
                <a:gd name="T1" fmla="*/ 36 h 72"/>
                <a:gd name="T2" fmla="*/ 0 h 7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2">
                  <a:moveTo>
                    <a:pt x="0" y="72"/>
                  </a:moveTo>
                  <a:lnTo>
                    <a:pt x="0" y="36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71" name="Freeform 69"/>
            <p:cNvSpPr>
              <a:spLocks/>
            </p:cNvSpPr>
            <p:nvPr/>
          </p:nvSpPr>
          <p:spPr bwMode="auto">
            <a:xfrm>
              <a:off x="2306361" y="4345362"/>
              <a:ext cx="0" cy="51829"/>
            </a:xfrm>
            <a:custGeom>
              <a:avLst/>
              <a:gdLst>
                <a:gd name="T0" fmla="*/ 66 h 66"/>
                <a:gd name="T1" fmla="*/ 30 h 66"/>
                <a:gd name="T2" fmla="*/ 0 h 6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6">
                  <a:moveTo>
                    <a:pt x="0" y="66"/>
                  </a:move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72" name="Freeform 70"/>
            <p:cNvSpPr>
              <a:spLocks/>
            </p:cNvSpPr>
            <p:nvPr/>
          </p:nvSpPr>
          <p:spPr bwMode="auto">
            <a:xfrm>
              <a:off x="2306361" y="4316208"/>
              <a:ext cx="6549" cy="29154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18 h 36"/>
                <a:gd name="T4" fmla="*/ 6 w 6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6">
                  <a:moveTo>
                    <a:pt x="0" y="36"/>
                  </a:moveTo>
                  <a:lnTo>
                    <a:pt x="0" y="18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73" name="Freeform 71"/>
            <p:cNvSpPr>
              <a:spLocks/>
            </p:cNvSpPr>
            <p:nvPr/>
          </p:nvSpPr>
          <p:spPr bwMode="auto">
            <a:xfrm>
              <a:off x="2312911" y="4302171"/>
              <a:ext cx="0" cy="14037"/>
            </a:xfrm>
            <a:custGeom>
              <a:avLst/>
              <a:gdLst>
                <a:gd name="T0" fmla="*/ 18 h 18"/>
                <a:gd name="T1" fmla="*/ 6 h 18"/>
                <a:gd name="T2" fmla="*/ 0 h 1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8">
                  <a:moveTo>
                    <a:pt x="0" y="18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74" name="Freeform 72"/>
            <p:cNvSpPr>
              <a:spLocks/>
            </p:cNvSpPr>
            <p:nvPr/>
          </p:nvSpPr>
          <p:spPr bwMode="auto">
            <a:xfrm>
              <a:off x="2312911" y="4278416"/>
              <a:ext cx="0" cy="23755"/>
            </a:xfrm>
            <a:custGeom>
              <a:avLst/>
              <a:gdLst>
                <a:gd name="T0" fmla="*/ 30 h 30"/>
                <a:gd name="T1" fmla="*/ 12 h 30"/>
                <a:gd name="T2" fmla="*/ 0 h 3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0">
                  <a:moveTo>
                    <a:pt x="0" y="30"/>
                  </a:move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75" name="Freeform 73"/>
            <p:cNvSpPr>
              <a:spLocks/>
            </p:cNvSpPr>
            <p:nvPr/>
          </p:nvSpPr>
          <p:spPr bwMode="auto">
            <a:xfrm>
              <a:off x="2312911" y="4274097"/>
              <a:ext cx="5240" cy="4319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0 h 6"/>
                <a:gd name="T4" fmla="*/ 6 w 6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76" name="Line 74"/>
            <p:cNvSpPr>
              <a:spLocks noChangeShapeType="1"/>
            </p:cNvSpPr>
            <p:nvPr/>
          </p:nvSpPr>
          <p:spPr bwMode="auto">
            <a:xfrm flipV="1">
              <a:off x="2318151" y="4268699"/>
              <a:ext cx="0" cy="539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77" name="Freeform 75"/>
            <p:cNvSpPr>
              <a:spLocks/>
            </p:cNvSpPr>
            <p:nvPr/>
          </p:nvSpPr>
          <p:spPr bwMode="auto">
            <a:xfrm>
              <a:off x="2318151" y="4260060"/>
              <a:ext cx="0" cy="8638"/>
            </a:xfrm>
            <a:custGeom>
              <a:avLst/>
              <a:gdLst>
                <a:gd name="T0" fmla="*/ 12 h 12"/>
                <a:gd name="T1" fmla="*/ 6 h 12"/>
                <a:gd name="T2" fmla="*/ 0 h 12"/>
                <a:gd name="T3" fmla="*/ 0 h 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78" name="Freeform 76"/>
            <p:cNvSpPr>
              <a:spLocks/>
            </p:cNvSpPr>
            <p:nvPr/>
          </p:nvSpPr>
          <p:spPr bwMode="auto">
            <a:xfrm>
              <a:off x="2318151" y="4260060"/>
              <a:ext cx="0" cy="18356"/>
            </a:xfrm>
            <a:custGeom>
              <a:avLst/>
              <a:gdLst>
                <a:gd name="T0" fmla="*/ 0 h 24"/>
                <a:gd name="T1" fmla="*/ 6 h 24"/>
                <a:gd name="T2" fmla="*/ 12 h 24"/>
                <a:gd name="T3" fmla="*/ 24 h 2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4">
                  <a:moveTo>
                    <a:pt x="0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0" y="24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79" name="Freeform 77"/>
            <p:cNvSpPr>
              <a:spLocks/>
            </p:cNvSpPr>
            <p:nvPr/>
          </p:nvSpPr>
          <p:spPr bwMode="auto">
            <a:xfrm>
              <a:off x="2318151" y="4278416"/>
              <a:ext cx="6549" cy="14037"/>
            </a:xfrm>
            <a:custGeom>
              <a:avLst/>
              <a:gdLst>
                <a:gd name="T0" fmla="*/ 0 w 6"/>
                <a:gd name="T1" fmla="*/ 0 h 18"/>
                <a:gd name="T2" fmla="*/ 0 w 6"/>
                <a:gd name="T3" fmla="*/ 12 h 18"/>
                <a:gd name="T4" fmla="*/ 6 w 6"/>
                <a:gd name="T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8">
                  <a:moveTo>
                    <a:pt x="0" y="0"/>
                  </a:moveTo>
                  <a:lnTo>
                    <a:pt x="0" y="12"/>
                  </a:lnTo>
                  <a:lnTo>
                    <a:pt x="6" y="1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80" name="Line 78"/>
            <p:cNvSpPr>
              <a:spLocks noChangeShapeType="1"/>
            </p:cNvSpPr>
            <p:nvPr/>
          </p:nvSpPr>
          <p:spPr bwMode="auto">
            <a:xfrm>
              <a:off x="2324700" y="4292453"/>
              <a:ext cx="0" cy="539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81" name="Line 79"/>
            <p:cNvSpPr>
              <a:spLocks noChangeShapeType="1"/>
            </p:cNvSpPr>
            <p:nvPr/>
          </p:nvSpPr>
          <p:spPr bwMode="auto">
            <a:xfrm>
              <a:off x="2324700" y="4297852"/>
              <a:ext cx="0" cy="97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82" name="Freeform 80"/>
            <p:cNvSpPr>
              <a:spLocks/>
            </p:cNvSpPr>
            <p:nvPr/>
          </p:nvSpPr>
          <p:spPr bwMode="auto">
            <a:xfrm>
              <a:off x="2324700" y="4307570"/>
              <a:ext cx="0" cy="37792"/>
            </a:xfrm>
            <a:custGeom>
              <a:avLst/>
              <a:gdLst>
                <a:gd name="T0" fmla="*/ 0 h 48"/>
                <a:gd name="T1" fmla="*/ 12 h 48"/>
                <a:gd name="T2" fmla="*/ 24 h 48"/>
                <a:gd name="T3" fmla="*/ 48 h 4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8">
                  <a:moveTo>
                    <a:pt x="0" y="0"/>
                  </a:moveTo>
                  <a:lnTo>
                    <a:pt x="0" y="12"/>
                  </a:lnTo>
                  <a:lnTo>
                    <a:pt x="0" y="24"/>
                  </a:lnTo>
                  <a:lnTo>
                    <a:pt x="0" y="4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83" name="Freeform 81"/>
            <p:cNvSpPr>
              <a:spLocks/>
            </p:cNvSpPr>
            <p:nvPr/>
          </p:nvSpPr>
          <p:spPr bwMode="auto">
            <a:xfrm>
              <a:off x="2345658" y="4345362"/>
              <a:ext cx="5240" cy="28074"/>
            </a:xfrm>
            <a:custGeom>
              <a:avLst/>
              <a:gdLst>
                <a:gd name="T0" fmla="*/ 0 w 6"/>
                <a:gd name="T1" fmla="*/ 0 h 36"/>
                <a:gd name="T2" fmla="*/ 0 w 6"/>
                <a:gd name="T3" fmla="*/ 18 h 36"/>
                <a:gd name="T4" fmla="*/ 6 w 6"/>
                <a:gd name="T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6">
                  <a:moveTo>
                    <a:pt x="0" y="0"/>
                  </a:moveTo>
                  <a:lnTo>
                    <a:pt x="0" y="18"/>
                  </a:lnTo>
                  <a:lnTo>
                    <a:pt x="6" y="3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84" name="Line 82"/>
            <p:cNvSpPr>
              <a:spLocks noChangeShapeType="1"/>
            </p:cNvSpPr>
            <p:nvPr/>
          </p:nvSpPr>
          <p:spPr bwMode="auto">
            <a:xfrm>
              <a:off x="2350898" y="4373435"/>
              <a:ext cx="0" cy="2375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85" name="Line 83"/>
            <p:cNvSpPr>
              <a:spLocks noChangeShapeType="1"/>
            </p:cNvSpPr>
            <p:nvPr/>
          </p:nvSpPr>
          <p:spPr bwMode="auto">
            <a:xfrm>
              <a:off x="2350898" y="4397190"/>
              <a:ext cx="0" cy="2915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86" name="Freeform 84"/>
            <p:cNvSpPr>
              <a:spLocks/>
            </p:cNvSpPr>
            <p:nvPr/>
          </p:nvSpPr>
          <p:spPr bwMode="auto">
            <a:xfrm>
              <a:off x="2350898" y="4426344"/>
              <a:ext cx="6549" cy="28074"/>
            </a:xfrm>
            <a:custGeom>
              <a:avLst/>
              <a:gdLst>
                <a:gd name="T0" fmla="*/ 0 w 6"/>
                <a:gd name="T1" fmla="*/ 0 h 36"/>
                <a:gd name="T2" fmla="*/ 0 w 6"/>
                <a:gd name="T3" fmla="*/ 18 h 36"/>
                <a:gd name="T4" fmla="*/ 6 w 6"/>
                <a:gd name="T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6">
                  <a:moveTo>
                    <a:pt x="0" y="0"/>
                  </a:moveTo>
                  <a:lnTo>
                    <a:pt x="0" y="18"/>
                  </a:lnTo>
                  <a:lnTo>
                    <a:pt x="6" y="3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87" name="Freeform 85"/>
            <p:cNvSpPr>
              <a:spLocks/>
            </p:cNvSpPr>
            <p:nvPr/>
          </p:nvSpPr>
          <p:spPr bwMode="auto">
            <a:xfrm>
              <a:off x="2357448" y="4454418"/>
              <a:ext cx="0" cy="57228"/>
            </a:xfrm>
            <a:custGeom>
              <a:avLst/>
              <a:gdLst>
                <a:gd name="T0" fmla="*/ 0 h 72"/>
                <a:gd name="T1" fmla="*/ 18 h 72"/>
                <a:gd name="T2" fmla="*/ 36 h 72"/>
                <a:gd name="T3" fmla="*/ 60 h 72"/>
                <a:gd name="T4" fmla="*/ 72 h 7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72">
                  <a:moveTo>
                    <a:pt x="0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0" y="72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88" name="Line 86"/>
            <p:cNvSpPr>
              <a:spLocks noChangeShapeType="1"/>
            </p:cNvSpPr>
            <p:nvPr/>
          </p:nvSpPr>
          <p:spPr bwMode="auto">
            <a:xfrm>
              <a:off x="2357448" y="4511645"/>
              <a:ext cx="0" cy="43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89" name="Freeform 87"/>
            <p:cNvSpPr>
              <a:spLocks/>
            </p:cNvSpPr>
            <p:nvPr/>
          </p:nvSpPr>
          <p:spPr bwMode="auto">
            <a:xfrm>
              <a:off x="2357448" y="4515964"/>
              <a:ext cx="0" cy="38872"/>
            </a:xfrm>
            <a:custGeom>
              <a:avLst/>
              <a:gdLst>
                <a:gd name="T0" fmla="*/ 0 h 48"/>
                <a:gd name="T1" fmla="*/ 18 h 48"/>
                <a:gd name="T2" fmla="*/ 48 h 4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8">
                  <a:moveTo>
                    <a:pt x="0" y="0"/>
                  </a:moveTo>
                  <a:lnTo>
                    <a:pt x="0" y="18"/>
                  </a:lnTo>
                  <a:lnTo>
                    <a:pt x="0" y="4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90" name="Freeform 88"/>
            <p:cNvSpPr>
              <a:spLocks/>
            </p:cNvSpPr>
            <p:nvPr/>
          </p:nvSpPr>
          <p:spPr bwMode="auto">
            <a:xfrm>
              <a:off x="2357448" y="4554836"/>
              <a:ext cx="6549" cy="47510"/>
            </a:xfrm>
            <a:custGeom>
              <a:avLst/>
              <a:gdLst>
                <a:gd name="T0" fmla="*/ 0 w 6"/>
                <a:gd name="T1" fmla="*/ 0 h 60"/>
                <a:gd name="T2" fmla="*/ 0 w 6"/>
                <a:gd name="T3" fmla="*/ 30 h 60"/>
                <a:gd name="T4" fmla="*/ 6 w 6"/>
                <a:gd name="T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0">
                  <a:moveTo>
                    <a:pt x="0" y="0"/>
                  </a:moveTo>
                  <a:lnTo>
                    <a:pt x="0" y="30"/>
                  </a:lnTo>
                  <a:lnTo>
                    <a:pt x="6" y="6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91" name="Freeform 89"/>
            <p:cNvSpPr>
              <a:spLocks/>
            </p:cNvSpPr>
            <p:nvPr/>
          </p:nvSpPr>
          <p:spPr bwMode="auto">
            <a:xfrm>
              <a:off x="2363997" y="4602346"/>
              <a:ext cx="0" cy="42111"/>
            </a:xfrm>
            <a:custGeom>
              <a:avLst/>
              <a:gdLst>
                <a:gd name="T0" fmla="*/ 0 h 54"/>
                <a:gd name="T1" fmla="*/ 30 h 54"/>
                <a:gd name="T2" fmla="*/ 54 h 5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4">
                  <a:moveTo>
                    <a:pt x="0" y="0"/>
                  </a:moveTo>
                  <a:lnTo>
                    <a:pt x="0" y="30"/>
                  </a:lnTo>
                  <a:lnTo>
                    <a:pt x="0" y="54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92" name="Freeform 90"/>
            <p:cNvSpPr>
              <a:spLocks/>
            </p:cNvSpPr>
            <p:nvPr/>
          </p:nvSpPr>
          <p:spPr bwMode="auto">
            <a:xfrm>
              <a:off x="2363997" y="4644457"/>
              <a:ext cx="0" cy="33473"/>
            </a:xfrm>
            <a:custGeom>
              <a:avLst/>
              <a:gdLst>
                <a:gd name="T0" fmla="*/ 0 h 42"/>
                <a:gd name="T1" fmla="*/ 18 h 42"/>
                <a:gd name="T2" fmla="*/ 42 h 4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2">
                  <a:moveTo>
                    <a:pt x="0" y="0"/>
                  </a:moveTo>
                  <a:lnTo>
                    <a:pt x="0" y="18"/>
                  </a:lnTo>
                  <a:lnTo>
                    <a:pt x="0" y="42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93" name="Freeform 91"/>
            <p:cNvSpPr>
              <a:spLocks/>
            </p:cNvSpPr>
            <p:nvPr/>
          </p:nvSpPr>
          <p:spPr bwMode="auto">
            <a:xfrm>
              <a:off x="2363997" y="4677929"/>
              <a:ext cx="5240" cy="43191"/>
            </a:xfrm>
            <a:custGeom>
              <a:avLst/>
              <a:gdLst>
                <a:gd name="T0" fmla="*/ 0 w 6"/>
                <a:gd name="T1" fmla="*/ 0 h 54"/>
                <a:gd name="T2" fmla="*/ 0 w 6"/>
                <a:gd name="T3" fmla="*/ 24 h 54"/>
                <a:gd name="T4" fmla="*/ 6 w 6"/>
                <a:gd name="T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4">
                  <a:moveTo>
                    <a:pt x="0" y="0"/>
                  </a:moveTo>
                  <a:lnTo>
                    <a:pt x="0" y="24"/>
                  </a:lnTo>
                  <a:lnTo>
                    <a:pt x="6" y="54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94" name="Freeform 92"/>
            <p:cNvSpPr>
              <a:spLocks/>
            </p:cNvSpPr>
            <p:nvPr/>
          </p:nvSpPr>
          <p:spPr bwMode="auto">
            <a:xfrm>
              <a:off x="2369237" y="4721120"/>
              <a:ext cx="0" cy="57228"/>
            </a:xfrm>
            <a:custGeom>
              <a:avLst/>
              <a:gdLst>
                <a:gd name="T0" fmla="*/ 0 h 72"/>
                <a:gd name="T1" fmla="*/ 36 h 72"/>
                <a:gd name="T2" fmla="*/ 72 h 7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2">
                  <a:moveTo>
                    <a:pt x="0" y="0"/>
                  </a:moveTo>
                  <a:lnTo>
                    <a:pt x="0" y="36"/>
                  </a:lnTo>
                  <a:lnTo>
                    <a:pt x="0" y="72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95" name="Freeform 93"/>
            <p:cNvSpPr>
              <a:spLocks/>
            </p:cNvSpPr>
            <p:nvPr/>
          </p:nvSpPr>
          <p:spPr bwMode="auto">
            <a:xfrm>
              <a:off x="2369237" y="4778348"/>
              <a:ext cx="0" cy="65866"/>
            </a:xfrm>
            <a:custGeom>
              <a:avLst/>
              <a:gdLst>
                <a:gd name="T0" fmla="*/ 0 h 84"/>
                <a:gd name="T1" fmla="*/ 42 h 84"/>
                <a:gd name="T2" fmla="*/ 84 h 8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4">
                  <a:moveTo>
                    <a:pt x="0" y="0"/>
                  </a:moveTo>
                  <a:lnTo>
                    <a:pt x="0" y="42"/>
                  </a:lnTo>
                  <a:lnTo>
                    <a:pt x="0" y="84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96" name="Freeform 94"/>
            <p:cNvSpPr>
              <a:spLocks/>
            </p:cNvSpPr>
            <p:nvPr/>
          </p:nvSpPr>
          <p:spPr bwMode="auto">
            <a:xfrm>
              <a:off x="2369237" y="4844213"/>
              <a:ext cx="0" cy="57228"/>
            </a:xfrm>
            <a:custGeom>
              <a:avLst/>
              <a:gdLst>
                <a:gd name="T0" fmla="*/ 0 h 72"/>
                <a:gd name="T1" fmla="*/ 36 h 72"/>
                <a:gd name="T2" fmla="*/ 72 h 7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2">
                  <a:moveTo>
                    <a:pt x="0" y="0"/>
                  </a:moveTo>
                  <a:lnTo>
                    <a:pt x="0" y="36"/>
                  </a:lnTo>
                  <a:lnTo>
                    <a:pt x="0" y="72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97" name="Freeform 95"/>
            <p:cNvSpPr>
              <a:spLocks/>
            </p:cNvSpPr>
            <p:nvPr/>
          </p:nvSpPr>
          <p:spPr bwMode="auto">
            <a:xfrm>
              <a:off x="2369237" y="4901441"/>
              <a:ext cx="6549" cy="71265"/>
            </a:xfrm>
            <a:custGeom>
              <a:avLst/>
              <a:gdLst>
                <a:gd name="T0" fmla="*/ 0 w 6"/>
                <a:gd name="T1" fmla="*/ 0 h 90"/>
                <a:gd name="T2" fmla="*/ 0 w 6"/>
                <a:gd name="T3" fmla="*/ 48 h 90"/>
                <a:gd name="T4" fmla="*/ 6 w 6"/>
                <a:gd name="T5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90">
                  <a:moveTo>
                    <a:pt x="0" y="0"/>
                  </a:moveTo>
                  <a:lnTo>
                    <a:pt x="0" y="48"/>
                  </a:lnTo>
                  <a:lnTo>
                    <a:pt x="6" y="9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98" name="Freeform 96"/>
            <p:cNvSpPr>
              <a:spLocks/>
            </p:cNvSpPr>
            <p:nvPr/>
          </p:nvSpPr>
          <p:spPr bwMode="auto">
            <a:xfrm>
              <a:off x="2375787" y="4972705"/>
              <a:ext cx="0" cy="52909"/>
            </a:xfrm>
            <a:custGeom>
              <a:avLst/>
              <a:gdLst>
                <a:gd name="T0" fmla="*/ 0 h 66"/>
                <a:gd name="T1" fmla="*/ 30 h 66"/>
                <a:gd name="T2" fmla="*/ 66 h 6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6">
                  <a:moveTo>
                    <a:pt x="0" y="0"/>
                  </a:moveTo>
                  <a:lnTo>
                    <a:pt x="0" y="30"/>
                  </a:lnTo>
                  <a:lnTo>
                    <a:pt x="0" y="6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5999" name="Freeform 97"/>
            <p:cNvSpPr>
              <a:spLocks/>
            </p:cNvSpPr>
            <p:nvPr/>
          </p:nvSpPr>
          <p:spPr bwMode="auto">
            <a:xfrm>
              <a:off x="2375787" y="5025614"/>
              <a:ext cx="0" cy="71265"/>
            </a:xfrm>
            <a:custGeom>
              <a:avLst/>
              <a:gdLst>
                <a:gd name="T0" fmla="*/ 0 h 90"/>
                <a:gd name="T1" fmla="*/ 42 h 90"/>
                <a:gd name="T2" fmla="*/ 90 h 9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0">
                  <a:moveTo>
                    <a:pt x="0" y="0"/>
                  </a:moveTo>
                  <a:lnTo>
                    <a:pt x="0" y="42"/>
                  </a:lnTo>
                  <a:lnTo>
                    <a:pt x="0" y="9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00" name="Freeform 98"/>
            <p:cNvSpPr>
              <a:spLocks/>
            </p:cNvSpPr>
            <p:nvPr/>
          </p:nvSpPr>
          <p:spPr bwMode="auto">
            <a:xfrm>
              <a:off x="2375787" y="5096878"/>
              <a:ext cx="5240" cy="85302"/>
            </a:xfrm>
            <a:custGeom>
              <a:avLst/>
              <a:gdLst>
                <a:gd name="T0" fmla="*/ 0 w 6"/>
                <a:gd name="T1" fmla="*/ 0 h 108"/>
                <a:gd name="T2" fmla="*/ 0 w 6"/>
                <a:gd name="T3" fmla="*/ 54 h 108"/>
                <a:gd name="T4" fmla="*/ 6 w 6"/>
                <a:gd name="T5" fmla="*/ 84 h 108"/>
                <a:gd name="T6" fmla="*/ 6 w 6"/>
                <a:gd name="T7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08">
                  <a:moveTo>
                    <a:pt x="0" y="0"/>
                  </a:moveTo>
                  <a:lnTo>
                    <a:pt x="0" y="54"/>
                  </a:lnTo>
                  <a:lnTo>
                    <a:pt x="6" y="84"/>
                  </a:lnTo>
                  <a:lnTo>
                    <a:pt x="6" y="10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01" name="Freeform 99"/>
            <p:cNvSpPr>
              <a:spLocks/>
            </p:cNvSpPr>
            <p:nvPr/>
          </p:nvSpPr>
          <p:spPr bwMode="auto">
            <a:xfrm>
              <a:off x="2381027" y="5182180"/>
              <a:ext cx="0" cy="61547"/>
            </a:xfrm>
            <a:custGeom>
              <a:avLst/>
              <a:gdLst>
                <a:gd name="T0" fmla="*/ 0 h 78"/>
                <a:gd name="T1" fmla="*/ 42 h 78"/>
                <a:gd name="T2" fmla="*/ 78 h 7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8">
                  <a:moveTo>
                    <a:pt x="0" y="0"/>
                  </a:moveTo>
                  <a:lnTo>
                    <a:pt x="0" y="42"/>
                  </a:lnTo>
                  <a:lnTo>
                    <a:pt x="0" y="7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02" name="Line 100"/>
            <p:cNvSpPr>
              <a:spLocks noChangeShapeType="1"/>
            </p:cNvSpPr>
            <p:nvPr/>
          </p:nvSpPr>
          <p:spPr bwMode="auto">
            <a:xfrm>
              <a:off x="2381027" y="5243726"/>
              <a:ext cx="0" cy="6154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03" name="Freeform 101"/>
            <p:cNvSpPr>
              <a:spLocks/>
            </p:cNvSpPr>
            <p:nvPr/>
          </p:nvSpPr>
          <p:spPr bwMode="auto">
            <a:xfrm>
              <a:off x="2381027" y="5305273"/>
              <a:ext cx="0" cy="62626"/>
            </a:xfrm>
            <a:custGeom>
              <a:avLst/>
              <a:gdLst>
                <a:gd name="T0" fmla="*/ 0 h 78"/>
                <a:gd name="T1" fmla="*/ 36 h 78"/>
                <a:gd name="T2" fmla="*/ 78 h 7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8">
                  <a:moveTo>
                    <a:pt x="0" y="0"/>
                  </a:moveTo>
                  <a:lnTo>
                    <a:pt x="0" y="36"/>
                  </a:lnTo>
                  <a:lnTo>
                    <a:pt x="0" y="7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04" name="Freeform 102"/>
            <p:cNvSpPr>
              <a:spLocks/>
            </p:cNvSpPr>
            <p:nvPr/>
          </p:nvSpPr>
          <p:spPr bwMode="auto">
            <a:xfrm>
              <a:off x="2381027" y="5367900"/>
              <a:ext cx="6549" cy="71265"/>
            </a:xfrm>
            <a:custGeom>
              <a:avLst/>
              <a:gdLst>
                <a:gd name="T0" fmla="*/ 0 w 6"/>
                <a:gd name="T1" fmla="*/ 0 h 90"/>
                <a:gd name="T2" fmla="*/ 0 w 6"/>
                <a:gd name="T3" fmla="*/ 48 h 90"/>
                <a:gd name="T4" fmla="*/ 6 w 6"/>
                <a:gd name="T5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90">
                  <a:moveTo>
                    <a:pt x="0" y="0"/>
                  </a:moveTo>
                  <a:lnTo>
                    <a:pt x="0" y="48"/>
                  </a:lnTo>
                  <a:lnTo>
                    <a:pt x="6" y="9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05" name="Freeform 103"/>
            <p:cNvSpPr>
              <a:spLocks/>
            </p:cNvSpPr>
            <p:nvPr/>
          </p:nvSpPr>
          <p:spPr bwMode="auto">
            <a:xfrm>
              <a:off x="2387576" y="5439164"/>
              <a:ext cx="0" cy="51829"/>
            </a:xfrm>
            <a:custGeom>
              <a:avLst/>
              <a:gdLst>
                <a:gd name="T0" fmla="*/ 0 h 66"/>
                <a:gd name="T1" fmla="*/ 36 h 66"/>
                <a:gd name="T2" fmla="*/ 66 h 6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6">
                  <a:moveTo>
                    <a:pt x="0" y="0"/>
                  </a:moveTo>
                  <a:lnTo>
                    <a:pt x="0" y="36"/>
                  </a:lnTo>
                  <a:lnTo>
                    <a:pt x="0" y="6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06" name="Freeform 104"/>
            <p:cNvSpPr>
              <a:spLocks/>
            </p:cNvSpPr>
            <p:nvPr/>
          </p:nvSpPr>
          <p:spPr bwMode="auto">
            <a:xfrm>
              <a:off x="2387576" y="5490993"/>
              <a:ext cx="0" cy="29154"/>
            </a:xfrm>
            <a:custGeom>
              <a:avLst/>
              <a:gdLst>
                <a:gd name="T0" fmla="*/ 0 h 36"/>
                <a:gd name="T1" fmla="*/ 18 h 36"/>
                <a:gd name="T2" fmla="*/ 36 h 3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6">
                  <a:moveTo>
                    <a:pt x="0" y="0"/>
                  </a:moveTo>
                  <a:lnTo>
                    <a:pt x="0" y="18"/>
                  </a:lnTo>
                  <a:lnTo>
                    <a:pt x="0" y="3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07" name="Freeform 105"/>
            <p:cNvSpPr>
              <a:spLocks/>
            </p:cNvSpPr>
            <p:nvPr/>
          </p:nvSpPr>
          <p:spPr bwMode="auto">
            <a:xfrm>
              <a:off x="2387576" y="5520146"/>
              <a:ext cx="0" cy="37792"/>
            </a:xfrm>
            <a:custGeom>
              <a:avLst/>
              <a:gdLst>
                <a:gd name="T0" fmla="*/ 0 h 48"/>
                <a:gd name="T1" fmla="*/ 24 h 48"/>
                <a:gd name="T2" fmla="*/ 48 h 4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8">
                  <a:moveTo>
                    <a:pt x="0" y="0"/>
                  </a:moveTo>
                  <a:lnTo>
                    <a:pt x="0" y="24"/>
                  </a:lnTo>
                  <a:lnTo>
                    <a:pt x="0" y="4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08" name="Freeform 106"/>
            <p:cNvSpPr>
              <a:spLocks/>
            </p:cNvSpPr>
            <p:nvPr/>
          </p:nvSpPr>
          <p:spPr bwMode="auto">
            <a:xfrm>
              <a:off x="2387576" y="5557938"/>
              <a:ext cx="5240" cy="18356"/>
            </a:xfrm>
            <a:custGeom>
              <a:avLst/>
              <a:gdLst>
                <a:gd name="T0" fmla="*/ 0 w 6"/>
                <a:gd name="T1" fmla="*/ 0 h 24"/>
                <a:gd name="T2" fmla="*/ 0 w 6"/>
                <a:gd name="T3" fmla="*/ 12 h 24"/>
                <a:gd name="T4" fmla="*/ 6 w 6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4">
                  <a:moveTo>
                    <a:pt x="0" y="0"/>
                  </a:moveTo>
                  <a:lnTo>
                    <a:pt x="0" y="12"/>
                  </a:lnTo>
                  <a:lnTo>
                    <a:pt x="6" y="24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09" name="Freeform 107"/>
            <p:cNvSpPr>
              <a:spLocks/>
            </p:cNvSpPr>
            <p:nvPr/>
          </p:nvSpPr>
          <p:spPr bwMode="auto">
            <a:xfrm>
              <a:off x="2392816" y="5576294"/>
              <a:ext cx="0" cy="9718"/>
            </a:xfrm>
            <a:custGeom>
              <a:avLst/>
              <a:gdLst>
                <a:gd name="T0" fmla="*/ 0 h 12"/>
                <a:gd name="T1" fmla="*/ 6 h 12"/>
                <a:gd name="T2" fmla="*/ 12 h 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2">
                  <a:moveTo>
                    <a:pt x="0" y="0"/>
                  </a:moveTo>
                  <a:lnTo>
                    <a:pt x="0" y="6"/>
                  </a:lnTo>
                  <a:lnTo>
                    <a:pt x="0" y="12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10" name="Line 108"/>
            <p:cNvSpPr>
              <a:spLocks noChangeShapeType="1"/>
            </p:cNvSpPr>
            <p:nvPr/>
          </p:nvSpPr>
          <p:spPr bwMode="auto">
            <a:xfrm>
              <a:off x="2392816" y="5586012"/>
              <a:ext cx="0" cy="1403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11" name="Freeform 109"/>
            <p:cNvSpPr>
              <a:spLocks/>
            </p:cNvSpPr>
            <p:nvPr/>
          </p:nvSpPr>
          <p:spPr bwMode="auto">
            <a:xfrm>
              <a:off x="2392816" y="5600049"/>
              <a:ext cx="6549" cy="19436"/>
            </a:xfrm>
            <a:custGeom>
              <a:avLst/>
              <a:gdLst>
                <a:gd name="T0" fmla="*/ 0 w 6"/>
                <a:gd name="T1" fmla="*/ 0 h 24"/>
                <a:gd name="T2" fmla="*/ 0 w 6"/>
                <a:gd name="T3" fmla="*/ 12 h 24"/>
                <a:gd name="T4" fmla="*/ 6 w 6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4">
                  <a:moveTo>
                    <a:pt x="0" y="0"/>
                  </a:moveTo>
                  <a:lnTo>
                    <a:pt x="0" y="12"/>
                  </a:lnTo>
                  <a:lnTo>
                    <a:pt x="6" y="24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12" name="Freeform 110"/>
            <p:cNvSpPr>
              <a:spLocks/>
            </p:cNvSpPr>
            <p:nvPr/>
          </p:nvSpPr>
          <p:spPr bwMode="auto">
            <a:xfrm>
              <a:off x="2399366" y="5619484"/>
              <a:ext cx="0" cy="9718"/>
            </a:xfrm>
            <a:custGeom>
              <a:avLst/>
              <a:gdLst>
                <a:gd name="T0" fmla="*/ 0 h 12"/>
                <a:gd name="T1" fmla="*/ 6 h 12"/>
                <a:gd name="T2" fmla="*/ 12 h 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2">
                  <a:moveTo>
                    <a:pt x="0" y="0"/>
                  </a:moveTo>
                  <a:lnTo>
                    <a:pt x="0" y="6"/>
                  </a:lnTo>
                  <a:lnTo>
                    <a:pt x="0" y="12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13" name="Freeform 111"/>
            <p:cNvSpPr>
              <a:spLocks/>
            </p:cNvSpPr>
            <p:nvPr/>
          </p:nvSpPr>
          <p:spPr bwMode="auto">
            <a:xfrm>
              <a:off x="2399366" y="5615165"/>
              <a:ext cx="0" cy="14037"/>
            </a:xfrm>
            <a:custGeom>
              <a:avLst/>
              <a:gdLst>
                <a:gd name="T0" fmla="*/ 18 h 18"/>
                <a:gd name="T1" fmla="*/ 12 h 18"/>
                <a:gd name="T2" fmla="*/ 0 h 1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8">
                  <a:moveTo>
                    <a:pt x="0" y="18"/>
                  </a:move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14" name="Line 112"/>
            <p:cNvSpPr>
              <a:spLocks noChangeShapeType="1"/>
            </p:cNvSpPr>
            <p:nvPr/>
          </p:nvSpPr>
          <p:spPr bwMode="auto">
            <a:xfrm flipV="1">
              <a:off x="2399366" y="5605448"/>
              <a:ext cx="0" cy="97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15" name="Freeform 113"/>
            <p:cNvSpPr>
              <a:spLocks/>
            </p:cNvSpPr>
            <p:nvPr/>
          </p:nvSpPr>
          <p:spPr bwMode="auto">
            <a:xfrm>
              <a:off x="2399366" y="5600049"/>
              <a:ext cx="6549" cy="5399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0 h 6"/>
                <a:gd name="T4" fmla="*/ 6 w 6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16" name="Line 114"/>
            <p:cNvSpPr>
              <a:spLocks noChangeShapeType="1"/>
            </p:cNvSpPr>
            <p:nvPr/>
          </p:nvSpPr>
          <p:spPr bwMode="auto">
            <a:xfrm flipV="1">
              <a:off x="2405915" y="5591411"/>
              <a:ext cx="0" cy="863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17" name="Line 115"/>
            <p:cNvSpPr>
              <a:spLocks noChangeShapeType="1"/>
            </p:cNvSpPr>
            <p:nvPr/>
          </p:nvSpPr>
          <p:spPr bwMode="auto">
            <a:xfrm flipV="1">
              <a:off x="2405915" y="5576294"/>
              <a:ext cx="0" cy="1511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18" name="Freeform 116"/>
            <p:cNvSpPr>
              <a:spLocks/>
            </p:cNvSpPr>
            <p:nvPr/>
          </p:nvSpPr>
          <p:spPr bwMode="auto">
            <a:xfrm>
              <a:off x="2405915" y="5562257"/>
              <a:ext cx="5240" cy="14037"/>
            </a:xfrm>
            <a:custGeom>
              <a:avLst/>
              <a:gdLst>
                <a:gd name="T0" fmla="*/ 0 w 6"/>
                <a:gd name="T1" fmla="*/ 18 h 18"/>
                <a:gd name="T2" fmla="*/ 0 w 6"/>
                <a:gd name="T3" fmla="*/ 6 h 18"/>
                <a:gd name="T4" fmla="*/ 6 w 6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8">
                  <a:moveTo>
                    <a:pt x="0" y="18"/>
                  </a:move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19" name="Line 117"/>
            <p:cNvSpPr>
              <a:spLocks noChangeShapeType="1"/>
            </p:cNvSpPr>
            <p:nvPr/>
          </p:nvSpPr>
          <p:spPr bwMode="auto">
            <a:xfrm flipV="1">
              <a:off x="2411154" y="5552539"/>
              <a:ext cx="0" cy="97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20" name="Freeform 118"/>
            <p:cNvSpPr>
              <a:spLocks/>
            </p:cNvSpPr>
            <p:nvPr/>
          </p:nvSpPr>
          <p:spPr bwMode="auto">
            <a:xfrm>
              <a:off x="2411154" y="5548220"/>
              <a:ext cx="0" cy="4319"/>
            </a:xfrm>
            <a:custGeom>
              <a:avLst/>
              <a:gdLst>
                <a:gd name="T0" fmla="*/ 6 h 6"/>
                <a:gd name="T1" fmla="*/ 0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21" name="Freeform 119"/>
            <p:cNvSpPr>
              <a:spLocks/>
            </p:cNvSpPr>
            <p:nvPr/>
          </p:nvSpPr>
          <p:spPr bwMode="auto">
            <a:xfrm>
              <a:off x="2411154" y="5548220"/>
              <a:ext cx="0" cy="14037"/>
            </a:xfrm>
            <a:custGeom>
              <a:avLst/>
              <a:gdLst>
                <a:gd name="T0" fmla="*/ 0 h 18"/>
                <a:gd name="T1" fmla="*/ 6 h 18"/>
                <a:gd name="T2" fmla="*/ 18 h 1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8">
                  <a:moveTo>
                    <a:pt x="0" y="0"/>
                  </a:moveTo>
                  <a:lnTo>
                    <a:pt x="0" y="6"/>
                  </a:lnTo>
                  <a:lnTo>
                    <a:pt x="0" y="1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22" name="Freeform 120"/>
            <p:cNvSpPr>
              <a:spLocks/>
            </p:cNvSpPr>
            <p:nvPr/>
          </p:nvSpPr>
          <p:spPr bwMode="auto">
            <a:xfrm>
              <a:off x="2411154" y="5562257"/>
              <a:ext cx="6549" cy="23755"/>
            </a:xfrm>
            <a:custGeom>
              <a:avLst/>
              <a:gdLst>
                <a:gd name="T0" fmla="*/ 0 w 6"/>
                <a:gd name="T1" fmla="*/ 0 h 30"/>
                <a:gd name="T2" fmla="*/ 0 w 6"/>
                <a:gd name="T3" fmla="*/ 12 h 30"/>
                <a:gd name="T4" fmla="*/ 6 w 6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0">
                  <a:moveTo>
                    <a:pt x="0" y="0"/>
                  </a:moveTo>
                  <a:lnTo>
                    <a:pt x="0" y="12"/>
                  </a:lnTo>
                  <a:lnTo>
                    <a:pt x="6" y="3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23" name="Line 121"/>
            <p:cNvSpPr>
              <a:spLocks noChangeShapeType="1"/>
            </p:cNvSpPr>
            <p:nvPr/>
          </p:nvSpPr>
          <p:spPr bwMode="auto">
            <a:xfrm>
              <a:off x="2417704" y="5586012"/>
              <a:ext cx="0" cy="194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24" name="Line 122"/>
            <p:cNvSpPr>
              <a:spLocks noChangeShapeType="1"/>
            </p:cNvSpPr>
            <p:nvPr/>
          </p:nvSpPr>
          <p:spPr bwMode="auto">
            <a:xfrm>
              <a:off x="2417704" y="5605448"/>
              <a:ext cx="0" cy="1403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25" name="Line 123"/>
            <p:cNvSpPr>
              <a:spLocks noChangeShapeType="1"/>
            </p:cNvSpPr>
            <p:nvPr/>
          </p:nvSpPr>
          <p:spPr bwMode="auto">
            <a:xfrm>
              <a:off x="2417704" y="5619484"/>
              <a:ext cx="0" cy="1403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26" name="Freeform 124"/>
            <p:cNvSpPr>
              <a:spLocks/>
            </p:cNvSpPr>
            <p:nvPr/>
          </p:nvSpPr>
          <p:spPr bwMode="auto">
            <a:xfrm>
              <a:off x="2417704" y="5633522"/>
              <a:ext cx="5240" cy="19436"/>
            </a:xfrm>
            <a:custGeom>
              <a:avLst/>
              <a:gdLst>
                <a:gd name="T0" fmla="*/ 0 w 6"/>
                <a:gd name="T1" fmla="*/ 0 h 24"/>
                <a:gd name="T2" fmla="*/ 0 w 6"/>
                <a:gd name="T3" fmla="*/ 12 h 24"/>
                <a:gd name="T4" fmla="*/ 6 w 6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4">
                  <a:moveTo>
                    <a:pt x="0" y="0"/>
                  </a:moveTo>
                  <a:lnTo>
                    <a:pt x="0" y="12"/>
                  </a:lnTo>
                  <a:lnTo>
                    <a:pt x="6" y="24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27" name="Line 125"/>
            <p:cNvSpPr>
              <a:spLocks noChangeShapeType="1"/>
            </p:cNvSpPr>
            <p:nvPr/>
          </p:nvSpPr>
          <p:spPr bwMode="auto">
            <a:xfrm>
              <a:off x="2422944" y="5652958"/>
              <a:ext cx="0" cy="183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28" name="Line 126"/>
            <p:cNvSpPr>
              <a:spLocks noChangeShapeType="1"/>
            </p:cNvSpPr>
            <p:nvPr/>
          </p:nvSpPr>
          <p:spPr bwMode="auto">
            <a:xfrm>
              <a:off x="2422944" y="5671313"/>
              <a:ext cx="0" cy="1511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29" name="Freeform 127"/>
            <p:cNvSpPr>
              <a:spLocks/>
            </p:cNvSpPr>
            <p:nvPr/>
          </p:nvSpPr>
          <p:spPr bwMode="auto">
            <a:xfrm>
              <a:off x="2422944" y="5686430"/>
              <a:ext cx="6549" cy="18356"/>
            </a:xfrm>
            <a:custGeom>
              <a:avLst/>
              <a:gdLst>
                <a:gd name="T0" fmla="*/ 0 w 6"/>
                <a:gd name="T1" fmla="*/ 0 h 24"/>
                <a:gd name="T2" fmla="*/ 0 w 6"/>
                <a:gd name="T3" fmla="*/ 12 h 24"/>
                <a:gd name="T4" fmla="*/ 6 w 6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4">
                  <a:moveTo>
                    <a:pt x="0" y="0"/>
                  </a:moveTo>
                  <a:lnTo>
                    <a:pt x="0" y="12"/>
                  </a:lnTo>
                  <a:lnTo>
                    <a:pt x="6" y="24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30" name="Freeform 128"/>
            <p:cNvSpPr>
              <a:spLocks/>
            </p:cNvSpPr>
            <p:nvPr/>
          </p:nvSpPr>
          <p:spPr bwMode="auto">
            <a:xfrm>
              <a:off x="2429493" y="5704786"/>
              <a:ext cx="0" cy="15117"/>
            </a:xfrm>
            <a:custGeom>
              <a:avLst/>
              <a:gdLst>
                <a:gd name="T0" fmla="*/ 0 h 18"/>
                <a:gd name="T1" fmla="*/ 12 h 18"/>
                <a:gd name="T2" fmla="*/ 18 h 1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8">
                  <a:moveTo>
                    <a:pt x="0" y="0"/>
                  </a:moveTo>
                  <a:lnTo>
                    <a:pt x="0" y="12"/>
                  </a:lnTo>
                  <a:lnTo>
                    <a:pt x="0" y="1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31" name="Line 129"/>
            <p:cNvSpPr>
              <a:spLocks noChangeShapeType="1"/>
            </p:cNvSpPr>
            <p:nvPr/>
          </p:nvSpPr>
          <p:spPr bwMode="auto">
            <a:xfrm>
              <a:off x="2429493" y="5719903"/>
              <a:ext cx="0" cy="43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32" name="Line 130"/>
            <p:cNvSpPr>
              <a:spLocks noChangeShapeType="1"/>
            </p:cNvSpPr>
            <p:nvPr/>
          </p:nvSpPr>
          <p:spPr bwMode="auto">
            <a:xfrm>
              <a:off x="2429493" y="5724222"/>
              <a:ext cx="0" cy="43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33" name="Freeform 131"/>
            <p:cNvSpPr>
              <a:spLocks/>
            </p:cNvSpPr>
            <p:nvPr/>
          </p:nvSpPr>
          <p:spPr bwMode="auto">
            <a:xfrm>
              <a:off x="2429493" y="5728541"/>
              <a:ext cx="6549" cy="0"/>
            </a:xfrm>
            <a:custGeom>
              <a:avLst/>
              <a:gdLst>
                <a:gd name="T0" fmla="*/ 0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34" name="Line 132"/>
            <p:cNvSpPr>
              <a:spLocks noChangeShapeType="1"/>
            </p:cNvSpPr>
            <p:nvPr/>
          </p:nvSpPr>
          <p:spPr bwMode="auto">
            <a:xfrm>
              <a:off x="2436043" y="5728541"/>
              <a:ext cx="0" cy="539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35" name="Line 133"/>
            <p:cNvSpPr>
              <a:spLocks noChangeShapeType="1"/>
            </p:cNvSpPr>
            <p:nvPr/>
          </p:nvSpPr>
          <p:spPr bwMode="auto">
            <a:xfrm>
              <a:off x="2436043" y="5733940"/>
              <a:ext cx="0" cy="43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36" name="Freeform 134"/>
            <p:cNvSpPr>
              <a:spLocks/>
            </p:cNvSpPr>
            <p:nvPr/>
          </p:nvSpPr>
          <p:spPr bwMode="auto">
            <a:xfrm>
              <a:off x="2436043" y="5738259"/>
              <a:ext cx="5240" cy="5399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6 h 6"/>
                <a:gd name="T4" fmla="*/ 6 w 6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0" y="6"/>
                  </a:lnTo>
                  <a:lnTo>
                    <a:pt x="6" y="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37" name="Line 135"/>
            <p:cNvSpPr>
              <a:spLocks noChangeShapeType="1"/>
            </p:cNvSpPr>
            <p:nvPr/>
          </p:nvSpPr>
          <p:spPr bwMode="auto">
            <a:xfrm>
              <a:off x="2441283" y="5743658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38" name="Line 136"/>
            <p:cNvSpPr>
              <a:spLocks noChangeShapeType="1"/>
            </p:cNvSpPr>
            <p:nvPr/>
          </p:nvSpPr>
          <p:spPr bwMode="auto">
            <a:xfrm>
              <a:off x="2441283" y="5743658"/>
              <a:ext cx="0" cy="43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39" name="Line 137"/>
            <p:cNvSpPr>
              <a:spLocks noChangeShapeType="1"/>
            </p:cNvSpPr>
            <p:nvPr/>
          </p:nvSpPr>
          <p:spPr bwMode="auto">
            <a:xfrm>
              <a:off x="2441283" y="5747977"/>
              <a:ext cx="0" cy="43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40" name="Freeform 138"/>
            <p:cNvSpPr>
              <a:spLocks/>
            </p:cNvSpPr>
            <p:nvPr/>
          </p:nvSpPr>
          <p:spPr bwMode="auto">
            <a:xfrm>
              <a:off x="2441283" y="5752296"/>
              <a:ext cx="6549" cy="5399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41" name="Freeform 139"/>
            <p:cNvSpPr>
              <a:spLocks/>
            </p:cNvSpPr>
            <p:nvPr/>
          </p:nvSpPr>
          <p:spPr bwMode="auto">
            <a:xfrm>
              <a:off x="2447832" y="5757694"/>
              <a:ext cx="0" cy="9718"/>
            </a:xfrm>
            <a:custGeom>
              <a:avLst/>
              <a:gdLst>
                <a:gd name="T0" fmla="*/ 0 h 12"/>
                <a:gd name="T1" fmla="*/ 6 h 12"/>
                <a:gd name="T2" fmla="*/ 12 h 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2">
                  <a:moveTo>
                    <a:pt x="0" y="0"/>
                  </a:moveTo>
                  <a:lnTo>
                    <a:pt x="0" y="6"/>
                  </a:lnTo>
                  <a:lnTo>
                    <a:pt x="0" y="12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42" name="Line 140"/>
            <p:cNvSpPr>
              <a:spLocks noChangeShapeType="1"/>
            </p:cNvSpPr>
            <p:nvPr/>
          </p:nvSpPr>
          <p:spPr bwMode="auto">
            <a:xfrm>
              <a:off x="2447832" y="5767413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43" name="Line 141"/>
            <p:cNvSpPr>
              <a:spLocks noChangeShapeType="1"/>
            </p:cNvSpPr>
            <p:nvPr/>
          </p:nvSpPr>
          <p:spPr bwMode="auto">
            <a:xfrm>
              <a:off x="2447832" y="5767413"/>
              <a:ext cx="0" cy="43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44" name="Freeform 142"/>
            <p:cNvSpPr>
              <a:spLocks/>
            </p:cNvSpPr>
            <p:nvPr/>
          </p:nvSpPr>
          <p:spPr bwMode="auto">
            <a:xfrm>
              <a:off x="2447832" y="5771732"/>
              <a:ext cx="5240" cy="4319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6 h 6"/>
                <a:gd name="T4" fmla="*/ 6 w 6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0" y="6"/>
                  </a:lnTo>
                  <a:lnTo>
                    <a:pt x="6" y="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45" name="Line 143"/>
            <p:cNvSpPr>
              <a:spLocks noChangeShapeType="1"/>
            </p:cNvSpPr>
            <p:nvPr/>
          </p:nvSpPr>
          <p:spPr bwMode="auto">
            <a:xfrm>
              <a:off x="2453072" y="5776051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46" name="Freeform 144"/>
            <p:cNvSpPr>
              <a:spLocks/>
            </p:cNvSpPr>
            <p:nvPr/>
          </p:nvSpPr>
          <p:spPr bwMode="auto">
            <a:xfrm>
              <a:off x="2453072" y="5771732"/>
              <a:ext cx="0" cy="4319"/>
            </a:xfrm>
            <a:custGeom>
              <a:avLst/>
              <a:gdLst>
                <a:gd name="T0" fmla="*/ 6 h 6"/>
                <a:gd name="T1" fmla="*/ 0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47" name="Freeform 145"/>
            <p:cNvSpPr>
              <a:spLocks/>
            </p:cNvSpPr>
            <p:nvPr/>
          </p:nvSpPr>
          <p:spPr bwMode="auto">
            <a:xfrm>
              <a:off x="2453072" y="5771732"/>
              <a:ext cx="6549" cy="0"/>
            </a:xfrm>
            <a:custGeom>
              <a:avLst/>
              <a:gdLst>
                <a:gd name="T0" fmla="*/ 0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48" name="Line 146"/>
            <p:cNvSpPr>
              <a:spLocks noChangeShapeType="1"/>
            </p:cNvSpPr>
            <p:nvPr/>
          </p:nvSpPr>
          <p:spPr bwMode="auto">
            <a:xfrm>
              <a:off x="2459622" y="5771732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49" name="Line 147"/>
            <p:cNvSpPr>
              <a:spLocks noChangeShapeType="1"/>
            </p:cNvSpPr>
            <p:nvPr/>
          </p:nvSpPr>
          <p:spPr bwMode="auto">
            <a:xfrm>
              <a:off x="2459622" y="5771732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50" name="Line 148"/>
            <p:cNvSpPr>
              <a:spLocks noChangeShapeType="1"/>
            </p:cNvSpPr>
            <p:nvPr/>
          </p:nvSpPr>
          <p:spPr bwMode="auto">
            <a:xfrm>
              <a:off x="2459622" y="5771732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51" name="Freeform 149"/>
            <p:cNvSpPr>
              <a:spLocks/>
            </p:cNvSpPr>
            <p:nvPr/>
          </p:nvSpPr>
          <p:spPr bwMode="auto">
            <a:xfrm>
              <a:off x="2459622" y="5771732"/>
              <a:ext cx="5240" cy="0"/>
            </a:xfrm>
            <a:custGeom>
              <a:avLst/>
              <a:gdLst>
                <a:gd name="T0" fmla="*/ 0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52" name="Line 150"/>
            <p:cNvSpPr>
              <a:spLocks noChangeShapeType="1"/>
            </p:cNvSpPr>
            <p:nvPr/>
          </p:nvSpPr>
          <p:spPr bwMode="auto">
            <a:xfrm>
              <a:off x="2464862" y="5771732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53" name="Freeform 151"/>
            <p:cNvSpPr>
              <a:spLocks/>
            </p:cNvSpPr>
            <p:nvPr/>
          </p:nvSpPr>
          <p:spPr bwMode="auto">
            <a:xfrm>
              <a:off x="2464862" y="5767413"/>
              <a:ext cx="0" cy="4319"/>
            </a:xfrm>
            <a:custGeom>
              <a:avLst/>
              <a:gdLst>
                <a:gd name="T0" fmla="*/ 6 h 6"/>
                <a:gd name="T1" fmla="*/ 0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54" name="Freeform 152"/>
            <p:cNvSpPr>
              <a:spLocks/>
            </p:cNvSpPr>
            <p:nvPr/>
          </p:nvSpPr>
          <p:spPr bwMode="auto">
            <a:xfrm>
              <a:off x="2464862" y="5767413"/>
              <a:ext cx="6549" cy="0"/>
            </a:xfrm>
            <a:custGeom>
              <a:avLst/>
              <a:gdLst>
                <a:gd name="T0" fmla="*/ 0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55" name="Line 153"/>
            <p:cNvSpPr>
              <a:spLocks noChangeShapeType="1"/>
            </p:cNvSpPr>
            <p:nvPr/>
          </p:nvSpPr>
          <p:spPr bwMode="auto">
            <a:xfrm>
              <a:off x="2471411" y="5767413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56" name="Line 154"/>
            <p:cNvSpPr>
              <a:spLocks noChangeShapeType="1"/>
            </p:cNvSpPr>
            <p:nvPr/>
          </p:nvSpPr>
          <p:spPr bwMode="auto">
            <a:xfrm>
              <a:off x="2471411" y="5767413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57" name="Line 155"/>
            <p:cNvSpPr>
              <a:spLocks noChangeShapeType="1"/>
            </p:cNvSpPr>
            <p:nvPr/>
          </p:nvSpPr>
          <p:spPr bwMode="auto">
            <a:xfrm>
              <a:off x="2471411" y="5767413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58" name="Freeform 156"/>
            <p:cNvSpPr>
              <a:spLocks/>
            </p:cNvSpPr>
            <p:nvPr/>
          </p:nvSpPr>
          <p:spPr bwMode="auto">
            <a:xfrm>
              <a:off x="2471411" y="5767413"/>
              <a:ext cx="6549" cy="8638"/>
            </a:xfrm>
            <a:custGeom>
              <a:avLst/>
              <a:gdLst>
                <a:gd name="T0" fmla="*/ 0 w 6"/>
                <a:gd name="T1" fmla="*/ 0 h 12"/>
                <a:gd name="T2" fmla="*/ 0 w 6"/>
                <a:gd name="T3" fmla="*/ 6 h 12"/>
                <a:gd name="T4" fmla="*/ 6 w 6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2">
                  <a:moveTo>
                    <a:pt x="0" y="0"/>
                  </a:moveTo>
                  <a:lnTo>
                    <a:pt x="0" y="6"/>
                  </a:lnTo>
                  <a:lnTo>
                    <a:pt x="6" y="12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59" name="Line 157"/>
            <p:cNvSpPr>
              <a:spLocks noChangeShapeType="1"/>
            </p:cNvSpPr>
            <p:nvPr/>
          </p:nvSpPr>
          <p:spPr bwMode="auto">
            <a:xfrm>
              <a:off x="2477961" y="5776051"/>
              <a:ext cx="0" cy="539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60" name="Line 158"/>
            <p:cNvSpPr>
              <a:spLocks noChangeShapeType="1"/>
            </p:cNvSpPr>
            <p:nvPr/>
          </p:nvSpPr>
          <p:spPr bwMode="auto">
            <a:xfrm>
              <a:off x="2477961" y="5781449"/>
              <a:ext cx="0" cy="43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61" name="Freeform 159"/>
            <p:cNvSpPr>
              <a:spLocks/>
            </p:cNvSpPr>
            <p:nvPr/>
          </p:nvSpPr>
          <p:spPr bwMode="auto">
            <a:xfrm>
              <a:off x="2477961" y="5785768"/>
              <a:ext cx="5240" cy="9718"/>
            </a:xfrm>
            <a:custGeom>
              <a:avLst/>
              <a:gdLst>
                <a:gd name="T0" fmla="*/ 0 w 6"/>
                <a:gd name="T1" fmla="*/ 0 h 12"/>
                <a:gd name="T2" fmla="*/ 0 w 6"/>
                <a:gd name="T3" fmla="*/ 6 h 12"/>
                <a:gd name="T4" fmla="*/ 6 w 6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2">
                  <a:moveTo>
                    <a:pt x="0" y="0"/>
                  </a:moveTo>
                  <a:lnTo>
                    <a:pt x="0" y="6"/>
                  </a:lnTo>
                  <a:lnTo>
                    <a:pt x="6" y="12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62" name="Line 160"/>
            <p:cNvSpPr>
              <a:spLocks noChangeShapeType="1"/>
            </p:cNvSpPr>
            <p:nvPr/>
          </p:nvSpPr>
          <p:spPr bwMode="auto">
            <a:xfrm>
              <a:off x="2483200" y="5795487"/>
              <a:ext cx="0" cy="97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63" name="Line 161"/>
            <p:cNvSpPr>
              <a:spLocks noChangeShapeType="1"/>
            </p:cNvSpPr>
            <p:nvPr/>
          </p:nvSpPr>
          <p:spPr bwMode="auto">
            <a:xfrm>
              <a:off x="2483200" y="5805204"/>
              <a:ext cx="0" cy="1403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64" name="Line 162"/>
            <p:cNvSpPr>
              <a:spLocks noChangeShapeType="1"/>
            </p:cNvSpPr>
            <p:nvPr/>
          </p:nvSpPr>
          <p:spPr bwMode="auto">
            <a:xfrm>
              <a:off x="2483200" y="5819241"/>
              <a:ext cx="0" cy="1403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65" name="Freeform 163"/>
            <p:cNvSpPr>
              <a:spLocks/>
            </p:cNvSpPr>
            <p:nvPr/>
          </p:nvSpPr>
          <p:spPr bwMode="auto">
            <a:xfrm>
              <a:off x="2483200" y="5833278"/>
              <a:ext cx="6549" cy="9718"/>
            </a:xfrm>
            <a:custGeom>
              <a:avLst/>
              <a:gdLst>
                <a:gd name="T0" fmla="*/ 0 w 6"/>
                <a:gd name="T1" fmla="*/ 0 h 12"/>
                <a:gd name="T2" fmla="*/ 0 w 6"/>
                <a:gd name="T3" fmla="*/ 6 h 12"/>
                <a:gd name="T4" fmla="*/ 6 w 6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2">
                  <a:moveTo>
                    <a:pt x="0" y="0"/>
                  </a:moveTo>
                  <a:lnTo>
                    <a:pt x="0" y="6"/>
                  </a:lnTo>
                  <a:lnTo>
                    <a:pt x="6" y="12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66" name="Line 164"/>
            <p:cNvSpPr>
              <a:spLocks noChangeShapeType="1"/>
            </p:cNvSpPr>
            <p:nvPr/>
          </p:nvSpPr>
          <p:spPr bwMode="auto">
            <a:xfrm>
              <a:off x="2489750" y="5842996"/>
              <a:ext cx="0" cy="43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67" name="Line 165"/>
            <p:cNvSpPr>
              <a:spLocks noChangeShapeType="1"/>
            </p:cNvSpPr>
            <p:nvPr/>
          </p:nvSpPr>
          <p:spPr bwMode="auto">
            <a:xfrm>
              <a:off x="2489750" y="5847315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68" name="Line 166"/>
            <p:cNvSpPr>
              <a:spLocks noChangeShapeType="1"/>
            </p:cNvSpPr>
            <p:nvPr/>
          </p:nvSpPr>
          <p:spPr bwMode="auto">
            <a:xfrm>
              <a:off x="2489750" y="5847315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69" name="Freeform 167"/>
            <p:cNvSpPr>
              <a:spLocks/>
            </p:cNvSpPr>
            <p:nvPr/>
          </p:nvSpPr>
          <p:spPr bwMode="auto">
            <a:xfrm>
              <a:off x="2489750" y="5842996"/>
              <a:ext cx="5240" cy="4319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6 w 6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70" name="Line 168"/>
            <p:cNvSpPr>
              <a:spLocks noChangeShapeType="1"/>
            </p:cNvSpPr>
            <p:nvPr/>
          </p:nvSpPr>
          <p:spPr bwMode="auto">
            <a:xfrm flipV="1">
              <a:off x="2494989" y="5838677"/>
              <a:ext cx="0" cy="43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71" name="Line 169"/>
            <p:cNvSpPr>
              <a:spLocks noChangeShapeType="1"/>
            </p:cNvSpPr>
            <p:nvPr/>
          </p:nvSpPr>
          <p:spPr bwMode="auto">
            <a:xfrm flipV="1">
              <a:off x="2494989" y="5833278"/>
              <a:ext cx="0" cy="539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72" name="Freeform 170"/>
            <p:cNvSpPr>
              <a:spLocks/>
            </p:cNvSpPr>
            <p:nvPr/>
          </p:nvSpPr>
          <p:spPr bwMode="auto">
            <a:xfrm>
              <a:off x="2494989" y="5823560"/>
              <a:ext cx="6549" cy="9718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6 h 12"/>
                <a:gd name="T4" fmla="*/ 6 w 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73" name="Line 171"/>
            <p:cNvSpPr>
              <a:spLocks noChangeShapeType="1"/>
            </p:cNvSpPr>
            <p:nvPr/>
          </p:nvSpPr>
          <p:spPr bwMode="auto">
            <a:xfrm flipV="1">
              <a:off x="2501539" y="5814922"/>
              <a:ext cx="0" cy="863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74" name="Line 172"/>
            <p:cNvSpPr>
              <a:spLocks noChangeShapeType="1"/>
            </p:cNvSpPr>
            <p:nvPr/>
          </p:nvSpPr>
          <p:spPr bwMode="auto">
            <a:xfrm flipV="1">
              <a:off x="2501539" y="5809523"/>
              <a:ext cx="0" cy="539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75" name="Line 173"/>
            <p:cNvSpPr>
              <a:spLocks noChangeShapeType="1"/>
            </p:cNvSpPr>
            <p:nvPr/>
          </p:nvSpPr>
          <p:spPr bwMode="auto">
            <a:xfrm flipV="1">
              <a:off x="2501539" y="5805204"/>
              <a:ext cx="0" cy="43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76" name="Freeform 174"/>
            <p:cNvSpPr>
              <a:spLocks/>
            </p:cNvSpPr>
            <p:nvPr/>
          </p:nvSpPr>
          <p:spPr bwMode="auto">
            <a:xfrm>
              <a:off x="2501539" y="5799806"/>
              <a:ext cx="6549" cy="5399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0 h 6"/>
                <a:gd name="T4" fmla="*/ 6 w 6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77" name="Freeform 175"/>
            <p:cNvSpPr>
              <a:spLocks/>
            </p:cNvSpPr>
            <p:nvPr/>
          </p:nvSpPr>
          <p:spPr bwMode="auto">
            <a:xfrm>
              <a:off x="2508088" y="5799806"/>
              <a:ext cx="0" cy="5399"/>
            </a:xfrm>
            <a:custGeom>
              <a:avLst/>
              <a:gdLst>
                <a:gd name="T0" fmla="*/ 0 h 6"/>
                <a:gd name="T1" fmla="*/ 0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78" name="Line 176"/>
            <p:cNvSpPr>
              <a:spLocks noChangeShapeType="1"/>
            </p:cNvSpPr>
            <p:nvPr/>
          </p:nvSpPr>
          <p:spPr bwMode="auto">
            <a:xfrm>
              <a:off x="2508088" y="5805204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79" name="Freeform 177"/>
            <p:cNvSpPr>
              <a:spLocks/>
            </p:cNvSpPr>
            <p:nvPr/>
          </p:nvSpPr>
          <p:spPr bwMode="auto">
            <a:xfrm>
              <a:off x="2508088" y="5805204"/>
              <a:ext cx="5240" cy="0"/>
            </a:xfrm>
            <a:custGeom>
              <a:avLst/>
              <a:gdLst>
                <a:gd name="T0" fmla="*/ 0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80" name="Freeform 178"/>
            <p:cNvSpPr>
              <a:spLocks/>
            </p:cNvSpPr>
            <p:nvPr/>
          </p:nvSpPr>
          <p:spPr bwMode="auto">
            <a:xfrm>
              <a:off x="2513328" y="5805204"/>
              <a:ext cx="0" cy="4319"/>
            </a:xfrm>
            <a:custGeom>
              <a:avLst/>
              <a:gdLst>
                <a:gd name="T0" fmla="*/ 0 h 6"/>
                <a:gd name="T1" fmla="*/ 0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81" name="Line 179"/>
            <p:cNvSpPr>
              <a:spLocks noChangeShapeType="1"/>
            </p:cNvSpPr>
            <p:nvPr/>
          </p:nvSpPr>
          <p:spPr bwMode="auto">
            <a:xfrm>
              <a:off x="2513328" y="5809523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82" name="Line 180"/>
            <p:cNvSpPr>
              <a:spLocks noChangeShapeType="1"/>
            </p:cNvSpPr>
            <p:nvPr/>
          </p:nvSpPr>
          <p:spPr bwMode="auto">
            <a:xfrm>
              <a:off x="2513328" y="5809523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83" name="Freeform 181"/>
            <p:cNvSpPr>
              <a:spLocks/>
            </p:cNvSpPr>
            <p:nvPr/>
          </p:nvSpPr>
          <p:spPr bwMode="auto">
            <a:xfrm>
              <a:off x="2513328" y="5809523"/>
              <a:ext cx="6549" cy="0"/>
            </a:xfrm>
            <a:custGeom>
              <a:avLst/>
              <a:gdLst>
                <a:gd name="T0" fmla="*/ 0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84" name="Line 182"/>
            <p:cNvSpPr>
              <a:spLocks noChangeShapeType="1"/>
            </p:cNvSpPr>
            <p:nvPr/>
          </p:nvSpPr>
          <p:spPr bwMode="auto">
            <a:xfrm>
              <a:off x="2519878" y="5809523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85" name="Freeform 183"/>
            <p:cNvSpPr>
              <a:spLocks/>
            </p:cNvSpPr>
            <p:nvPr/>
          </p:nvSpPr>
          <p:spPr bwMode="auto">
            <a:xfrm>
              <a:off x="2519878" y="5805204"/>
              <a:ext cx="0" cy="4319"/>
            </a:xfrm>
            <a:custGeom>
              <a:avLst/>
              <a:gdLst>
                <a:gd name="T0" fmla="*/ 6 h 6"/>
                <a:gd name="T1" fmla="*/ 0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86" name="Line 184"/>
            <p:cNvSpPr>
              <a:spLocks noChangeShapeType="1"/>
            </p:cNvSpPr>
            <p:nvPr/>
          </p:nvSpPr>
          <p:spPr bwMode="auto">
            <a:xfrm>
              <a:off x="2519878" y="5805204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87" name="Freeform 185"/>
            <p:cNvSpPr>
              <a:spLocks/>
            </p:cNvSpPr>
            <p:nvPr/>
          </p:nvSpPr>
          <p:spPr bwMode="auto">
            <a:xfrm>
              <a:off x="2519878" y="5799806"/>
              <a:ext cx="5240" cy="5399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0 h 6"/>
                <a:gd name="T4" fmla="*/ 6 w 6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88" name="Line 186"/>
            <p:cNvSpPr>
              <a:spLocks noChangeShapeType="1"/>
            </p:cNvSpPr>
            <p:nvPr/>
          </p:nvSpPr>
          <p:spPr bwMode="auto">
            <a:xfrm>
              <a:off x="2525118" y="5799806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89" name="Line 187"/>
            <p:cNvSpPr>
              <a:spLocks noChangeShapeType="1"/>
            </p:cNvSpPr>
            <p:nvPr/>
          </p:nvSpPr>
          <p:spPr bwMode="auto">
            <a:xfrm flipV="1">
              <a:off x="2525118" y="5795487"/>
              <a:ext cx="0" cy="43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90" name="Freeform 188"/>
            <p:cNvSpPr>
              <a:spLocks/>
            </p:cNvSpPr>
            <p:nvPr/>
          </p:nvSpPr>
          <p:spPr bwMode="auto">
            <a:xfrm>
              <a:off x="2525118" y="5785768"/>
              <a:ext cx="6549" cy="9718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6 h 12"/>
                <a:gd name="T4" fmla="*/ 6 w 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91" name="Line 189"/>
            <p:cNvSpPr>
              <a:spLocks noChangeShapeType="1"/>
            </p:cNvSpPr>
            <p:nvPr/>
          </p:nvSpPr>
          <p:spPr bwMode="auto">
            <a:xfrm flipV="1">
              <a:off x="2531667" y="5776051"/>
              <a:ext cx="0" cy="97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92" name="Line 190"/>
            <p:cNvSpPr>
              <a:spLocks noChangeShapeType="1"/>
            </p:cNvSpPr>
            <p:nvPr/>
          </p:nvSpPr>
          <p:spPr bwMode="auto">
            <a:xfrm flipV="1">
              <a:off x="2531667" y="5767413"/>
              <a:ext cx="0" cy="863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93" name="Line 191"/>
            <p:cNvSpPr>
              <a:spLocks noChangeShapeType="1"/>
            </p:cNvSpPr>
            <p:nvPr/>
          </p:nvSpPr>
          <p:spPr bwMode="auto">
            <a:xfrm flipV="1">
              <a:off x="2531667" y="5762013"/>
              <a:ext cx="0" cy="539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94" name="Freeform 192"/>
            <p:cNvSpPr>
              <a:spLocks/>
            </p:cNvSpPr>
            <p:nvPr/>
          </p:nvSpPr>
          <p:spPr bwMode="auto">
            <a:xfrm>
              <a:off x="2531667" y="5752296"/>
              <a:ext cx="5240" cy="9718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6 h 12"/>
                <a:gd name="T4" fmla="*/ 6 w 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95" name="Line 193"/>
            <p:cNvSpPr>
              <a:spLocks noChangeShapeType="1"/>
            </p:cNvSpPr>
            <p:nvPr/>
          </p:nvSpPr>
          <p:spPr bwMode="auto">
            <a:xfrm flipV="1">
              <a:off x="2536907" y="5738259"/>
              <a:ext cx="0" cy="1403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96" name="Line 194"/>
            <p:cNvSpPr>
              <a:spLocks noChangeShapeType="1"/>
            </p:cNvSpPr>
            <p:nvPr/>
          </p:nvSpPr>
          <p:spPr bwMode="auto">
            <a:xfrm flipV="1">
              <a:off x="2536907" y="5724222"/>
              <a:ext cx="0" cy="1403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97" name="Freeform 195"/>
            <p:cNvSpPr>
              <a:spLocks/>
            </p:cNvSpPr>
            <p:nvPr/>
          </p:nvSpPr>
          <p:spPr bwMode="auto">
            <a:xfrm>
              <a:off x="2536907" y="5710185"/>
              <a:ext cx="6549" cy="14037"/>
            </a:xfrm>
            <a:custGeom>
              <a:avLst/>
              <a:gdLst>
                <a:gd name="T0" fmla="*/ 0 w 6"/>
                <a:gd name="T1" fmla="*/ 18 h 18"/>
                <a:gd name="T2" fmla="*/ 0 w 6"/>
                <a:gd name="T3" fmla="*/ 12 h 18"/>
                <a:gd name="T4" fmla="*/ 6 w 6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8">
                  <a:moveTo>
                    <a:pt x="0" y="18"/>
                  </a:moveTo>
                  <a:lnTo>
                    <a:pt x="0" y="12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098" name="Line 196"/>
            <p:cNvSpPr>
              <a:spLocks noChangeShapeType="1"/>
            </p:cNvSpPr>
            <p:nvPr/>
          </p:nvSpPr>
          <p:spPr bwMode="auto">
            <a:xfrm flipV="1">
              <a:off x="2543457" y="5690749"/>
              <a:ext cx="0" cy="194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grpSp>
          <p:nvGrpSpPr>
            <p:cNvPr id="6099" name="Group 197"/>
            <p:cNvGrpSpPr>
              <a:grpSpLocks/>
            </p:cNvGrpSpPr>
            <p:nvPr/>
          </p:nvGrpSpPr>
          <p:grpSpPr bwMode="auto">
            <a:xfrm>
              <a:off x="2529047" y="5018056"/>
              <a:ext cx="335339" cy="755836"/>
              <a:chOff x="767" y="2635"/>
              <a:chExt cx="336" cy="954"/>
            </a:xfrm>
          </p:grpSpPr>
          <p:sp>
            <p:nvSpPr>
              <p:cNvPr id="8646" name="Line 198"/>
              <p:cNvSpPr>
                <a:spLocks noChangeShapeType="1"/>
              </p:cNvSpPr>
              <p:nvPr/>
            </p:nvSpPr>
            <p:spPr bwMode="auto">
              <a:xfrm flipV="1">
                <a:off x="767" y="3445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47" name="Line 199"/>
              <p:cNvSpPr>
                <a:spLocks noChangeShapeType="1"/>
              </p:cNvSpPr>
              <p:nvPr/>
            </p:nvSpPr>
            <p:spPr bwMode="auto">
              <a:xfrm flipV="1">
                <a:off x="767" y="3421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48" name="Freeform 200"/>
              <p:cNvSpPr>
                <a:spLocks/>
              </p:cNvSpPr>
              <p:nvPr/>
            </p:nvSpPr>
            <p:spPr bwMode="auto">
              <a:xfrm>
                <a:off x="767" y="3391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18 h 30"/>
                  <a:gd name="T4" fmla="*/ 6 w 6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49" name="Line 201"/>
              <p:cNvSpPr>
                <a:spLocks noChangeShapeType="1"/>
              </p:cNvSpPr>
              <p:nvPr/>
            </p:nvSpPr>
            <p:spPr bwMode="auto">
              <a:xfrm flipV="1">
                <a:off x="773" y="3361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50" name="Freeform 202"/>
              <p:cNvSpPr>
                <a:spLocks/>
              </p:cNvSpPr>
              <p:nvPr/>
            </p:nvSpPr>
            <p:spPr bwMode="auto">
              <a:xfrm>
                <a:off x="773" y="3325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51" name="Line 203"/>
              <p:cNvSpPr>
                <a:spLocks noChangeShapeType="1"/>
              </p:cNvSpPr>
              <p:nvPr/>
            </p:nvSpPr>
            <p:spPr bwMode="auto">
              <a:xfrm flipV="1">
                <a:off x="773" y="3271"/>
                <a:ext cx="0" cy="5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52" name="Freeform 204"/>
              <p:cNvSpPr>
                <a:spLocks/>
              </p:cNvSpPr>
              <p:nvPr/>
            </p:nvSpPr>
            <p:spPr bwMode="auto">
              <a:xfrm>
                <a:off x="773" y="3199"/>
                <a:ext cx="6" cy="72"/>
              </a:xfrm>
              <a:custGeom>
                <a:avLst/>
                <a:gdLst>
                  <a:gd name="T0" fmla="*/ 0 w 6"/>
                  <a:gd name="T1" fmla="*/ 72 h 72"/>
                  <a:gd name="T2" fmla="*/ 0 w 6"/>
                  <a:gd name="T3" fmla="*/ 36 h 72"/>
                  <a:gd name="T4" fmla="*/ 6 w 6"/>
                  <a:gd name="T5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72">
                    <a:moveTo>
                      <a:pt x="0" y="72"/>
                    </a:moveTo>
                    <a:lnTo>
                      <a:pt x="0" y="3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53" name="Freeform 205"/>
              <p:cNvSpPr>
                <a:spLocks/>
              </p:cNvSpPr>
              <p:nvPr/>
            </p:nvSpPr>
            <p:spPr bwMode="auto">
              <a:xfrm>
                <a:off x="779" y="3121"/>
                <a:ext cx="0" cy="78"/>
              </a:xfrm>
              <a:custGeom>
                <a:avLst/>
                <a:gdLst>
                  <a:gd name="T0" fmla="*/ 78 h 78"/>
                  <a:gd name="T1" fmla="*/ 42 h 78"/>
                  <a:gd name="T2" fmla="*/ 0 h 7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8">
                    <a:moveTo>
                      <a:pt x="0" y="78"/>
                    </a:moveTo>
                    <a:lnTo>
                      <a:pt x="0" y="4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54" name="Freeform 206"/>
              <p:cNvSpPr>
                <a:spLocks/>
              </p:cNvSpPr>
              <p:nvPr/>
            </p:nvSpPr>
            <p:spPr bwMode="auto">
              <a:xfrm>
                <a:off x="779" y="3025"/>
                <a:ext cx="0" cy="96"/>
              </a:xfrm>
              <a:custGeom>
                <a:avLst/>
                <a:gdLst>
                  <a:gd name="T0" fmla="*/ 96 h 96"/>
                  <a:gd name="T1" fmla="*/ 48 h 96"/>
                  <a:gd name="T2" fmla="*/ 0 h 9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96">
                    <a:moveTo>
                      <a:pt x="0" y="96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55" name="Freeform 207"/>
              <p:cNvSpPr>
                <a:spLocks/>
              </p:cNvSpPr>
              <p:nvPr/>
            </p:nvSpPr>
            <p:spPr bwMode="auto">
              <a:xfrm>
                <a:off x="779" y="2923"/>
                <a:ext cx="6" cy="102"/>
              </a:xfrm>
              <a:custGeom>
                <a:avLst/>
                <a:gdLst>
                  <a:gd name="T0" fmla="*/ 0 w 6"/>
                  <a:gd name="T1" fmla="*/ 102 h 102"/>
                  <a:gd name="T2" fmla="*/ 0 w 6"/>
                  <a:gd name="T3" fmla="*/ 48 h 102"/>
                  <a:gd name="T4" fmla="*/ 6 w 6"/>
                  <a:gd name="T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02">
                    <a:moveTo>
                      <a:pt x="0" y="102"/>
                    </a:moveTo>
                    <a:lnTo>
                      <a:pt x="0" y="4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56" name="Freeform 208"/>
              <p:cNvSpPr>
                <a:spLocks/>
              </p:cNvSpPr>
              <p:nvPr/>
            </p:nvSpPr>
            <p:spPr bwMode="auto">
              <a:xfrm>
                <a:off x="785" y="2839"/>
                <a:ext cx="0" cy="84"/>
              </a:xfrm>
              <a:custGeom>
                <a:avLst/>
                <a:gdLst>
                  <a:gd name="T0" fmla="*/ 84 h 84"/>
                  <a:gd name="T1" fmla="*/ 42 h 84"/>
                  <a:gd name="T2" fmla="*/ 0 h 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4">
                    <a:moveTo>
                      <a:pt x="0" y="84"/>
                    </a:moveTo>
                    <a:lnTo>
                      <a:pt x="0" y="4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57" name="Freeform 209"/>
              <p:cNvSpPr>
                <a:spLocks/>
              </p:cNvSpPr>
              <p:nvPr/>
            </p:nvSpPr>
            <p:spPr bwMode="auto">
              <a:xfrm>
                <a:off x="785" y="2773"/>
                <a:ext cx="0" cy="66"/>
              </a:xfrm>
              <a:custGeom>
                <a:avLst/>
                <a:gdLst>
                  <a:gd name="T0" fmla="*/ 66 h 66"/>
                  <a:gd name="T1" fmla="*/ 30 h 66"/>
                  <a:gd name="T2" fmla="*/ 0 h 6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6">
                    <a:moveTo>
                      <a:pt x="0" y="66"/>
                    </a:moveTo>
                    <a:lnTo>
                      <a:pt x="0" y="3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58" name="Freeform 210"/>
              <p:cNvSpPr>
                <a:spLocks/>
              </p:cNvSpPr>
              <p:nvPr/>
            </p:nvSpPr>
            <p:spPr bwMode="auto">
              <a:xfrm>
                <a:off x="785" y="2725"/>
                <a:ext cx="0" cy="48"/>
              </a:xfrm>
              <a:custGeom>
                <a:avLst/>
                <a:gdLst>
                  <a:gd name="T0" fmla="*/ 48 h 48"/>
                  <a:gd name="T1" fmla="*/ 24 h 48"/>
                  <a:gd name="T2" fmla="*/ 0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">
                    <a:moveTo>
                      <a:pt x="0" y="48"/>
                    </a:move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59" name="Freeform 211"/>
              <p:cNvSpPr>
                <a:spLocks/>
              </p:cNvSpPr>
              <p:nvPr/>
            </p:nvSpPr>
            <p:spPr bwMode="auto">
              <a:xfrm>
                <a:off x="785" y="2689"/>
                <a:ext cx="6" cy="36"/>
              </a:xfrm>
              <a:custGeom>
                <a:avLst/>
                <a:gdLst>
                  <a:gd name="T0" fmla="*/ 0 w 6"/>
                  <a:gd name="T1" fmla="*/ 36 h 36"/>
                  <a:gd name="T2" fmla="*/ 0 w 6"/>
                  <a:gd name="T3" fmla="*/ 18 h 36"/>
                  <a:gd name="T4" fmla="*/ 6 w 6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36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60" name="Line 212"/>
              <p:cNvSpPr>
                <a:spLocks noChangeShapeType="1"/>
              </p:cNvSpPr>
              <p:nvPr/>
            </p:nvSpPr>
            <p:spPr bwMode="auto">
              <a:xfrm flipV="1">
                <a:off x="791" y="2659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61" name="Freeform 213"/>
              <p:cNvSpPr>
                <a:spLocks/>
              </p:cNvSpPr>
              <p:nvPr/>
            </p:nvSpPr>
            <p:spPr bwMode="auto">
              <a:xfrm>
                <a:off x="791" y="2635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62" name="Freeform 214"/>
              <p:cNvSpPr>
                <a:spLocks/>
              </p:cNvSpPr>
              <p:nvPr/>
            </p:nvSpPr>
            <p:spPr bwMode="auto">
              <a:xfrm>
                <a:off x="791" y="2635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63" name="Freeform 215"/>
              <p:cNvSpPr>
                <a:spLocks/>
              </p:cNvSpPr>
              <p:nvPr/>
            </p:nvSpPr>
            <p:spPr bwMode="auto">
              <a:xfrm>
                <a:off x="797" y="2635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64" name="Line 216"/>
              <p:cNvSpPr>
                <a:spLocks noChangeShapeType="1"/>
              </p:cNvSpPr>
              <p:nvPr/>
            </p:nvSpPr>
            <p:spPr bwMode="auto">
              <a:xfrm>
                <a:off x="797" y="2647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65" name="Freeform 217"/>
              <p:cNvSpPr>
                <a:spLocks/>
              </p:cNvSpPr>
              <p:nvPr/>
            </p:nvSpPr>
            <p:spPr bwMode="auto">
              <a:xfrm>
                <a:off x="797" y="2659"/>
                <a:ext cx="0" cy="18"/>
              </a:xfrm>
              <a:custGeom>
                <a:avLst/>
                <a:gdLst>
                  <a:gd name="T0" fmla="*/ 0 h 18"/>
                  <a:gd name="T1" fmla="*/ 12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66" name="Freeform 218"/>
              <p:cNvSpPr>
                <a:spLocks/>
              </p:cNvSpPr>
              <p:nvPr/>
            </p:nvSpPr>
            <p:spPr bwMode="auto">
              <a:xfrm>
                <a:off x="797" y="2677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67" name="Line 219"/>
              <p:cNvSpPr>
                <a:spLocks noChangeShapeType="1"/>
              </p:cNvSpPr>
              <p:nvPr/>
            </p:nvSpPr>
            <p:spPr bwMode="auto">
              <a:xfrm>
                <a:off x="803" y="268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68" name="Freeform 220"/>
              <p:cNvSpPr>
                <a:spLocks/>
              </p:cNvSpPr>
              <p:nvPr/>
            </p:nvSpPr>
            <p:spPr bwMode="auto">
              <a:xfrm>
                <a:off x="803" y="2689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69" name="Freeform 221"/>
              <p:cNvSpPr>
                <a:spLocks/>
              </p:cNvSpPr>
              <p:nvPr/>
            </p:nvSpPr>
            <p:spPr bwMode="auto">
              <a:xfrm>
                <a:off x="803" y="2701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70" name="Line 222"/>
              <p:cNvSpPr>
                <a:spLocks noChangeShapeType="1"/>
              </p:cNvSpPr>
              <p:nvPr/>
            </p:nvSpPr>
            <p:spPr bwMode="auto">
              <a:xfrm>
                <a:off x="809" y="270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71" name="Line 223"/>
              <p:cNvSpPr>
                <a:spLocks noChangeShapeType="1"/>
              </p:cNvSpPr>
              <p:nvPr/>
            </p:nvSpPr>
            <p:spPr bwMode="auto">
              <a:xfrm>
                <a:off x="809" y="270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72" name="Freeform 224"/>
              <p:cNvSpPr>
                <a:spLocks/>
              </p:cNvSpPr>
              <p:nvPr/>
            </p:nvSpPr>
            <p:spPr bwMode="auto">
              <a:xfrm>
                <a:off x="809" y="2701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73" name="Freeform 225"/>
              <p:cNvSpPr>
                <a:spLocks/>
              </p:cNvSpPr>
              <p:nvPr/>
            </p:nvSpPr>
            <p:spPr bwMode="auto">
              <a:xfrm>
                <a:off x="809" y="2713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74" name="Line 226"/>
              <p:cNvSpPr>
                <a:spLocks noChangeShapeType="1"/>
              </p:cNvSpPr>
              <p:nvPr/>
            </p:nvSpPr>
            <p:spPr bwMode="auto">
              <a:xfrm>
                <a:off x="815" y="271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75" name="Line 227"/>
              <p:cNvSpPr>
                <a:spLocks noChangeShapeType="1"/>
              </p:cNvSpPr>
              <p:nvPr/>
            </p:nvSpPr>
            <p:spPr bwMode="auto">
              <a:xfrm>
                <a:off x="815" y="273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76" name="Line 228"/>
              <p:cNvSpPr>
                <a:spLocks noChangeShapeType="1"/>
              </p:cNvSpPr>
              <p:nvPr/>
            </p:nvSpPr>
            <p:spPr bwMode="auto">
              <a:xfrm>
                <a:off x="815" y="273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77" name="Freeform 229"/>
              <p:cNvSpPr>
                <a:spLocks/>
              </p:cNvSpPr>
              <p:nvPr/>
            </p:nvSpPr>
            <p:spPr bwMode="auto">
              <a:xfrm>
                <a:off x="815" y="2743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78" name="Freeform 230"/>
              <p:cNvSpPr>
                <a:spLocks/>
              </p:cNvSpPr>
              <p:nvPr/>
            </p:nvSpPr>
            <p:spPr bwMode="auto">
              <a:xfrm>
                <a:off x="821" y="2749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79" name="Line 231"/>
              <p:cNvSpPr>
                <a:spLocks noChangeShapeType="1"/>
              </p:cNvSpPr>
              <p:nvPr/>
            </p:nvSpPr>
            <p:spPr bwMode="auto">
              <a:xfrm>
                <a:off x="821" y="276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80" name="Freeform 232"/>
              <p:cNvSpPr>
                <a:spLocks/>
              </p:cNvSpPr>
              <p:nvPr/>
            </p:nvSpPr>
            <p:spPr bwMode="auto">
              <a:xfrm>
                <a:off x="821" y="2761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81" name="Freeform 233"/>
              <p:cNvSpPr>
                <a:spLocks/>
              </p:cNvSpPr>
              <p:nvPr/>
            </p:nvSpPr>
            <p:spPr bwMode="auto">
              <a:xfrm>
                <a:off x="827" y="2761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82" name="Line 234"/>
              <p:cNvSpPr>
                <a:spLocks noChangeShapeType="1"/>
              </p:cNvSpPr>
              <p:nvPr/>
            </p:nvSpPr>
            <p:spPr bwMode="auto">
              <a:xfrm>
                <a:off x="827" y="277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83" name="Line 235"/>
              <p:cNvSpPr>
                <a:spLocks noChangeShapeType="1"/>
              </p:cNvSpPr>
              <p:nvPr/>
            </p:nvSpPr>
            <p:spPr bwMode="auto">
              <a:xfrm>
                <a:off x="827" y="277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84" name="Freeform 236"/>
              <p:cNvSpPr>
                <a:spLocks/>
              </p:cNvSpPr>
              <p:nvPr/>
            </p:nvSpPr>
            <p:spPr bwMode="auto">
              <a:xfrm>
                <a:off x="827" y="2779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85" name="Line 237"/>
              <p:cNvSpPr>
                <a:spLocks noChangeShapeType="1"/>
              </p:cNvSpPr>
              <p:nvPr/>
            </p:nvSpPr>
            <p:spPr bwMode="auto">
              <a:xfrm>
                <a:off x="833" y="2791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86" name="Line 238"/>
              <p:cNvSpPr>
                <a:spLocks noChangeShapeType="1"/>
              </p:cNvSpPr>
              <p:nvPr/>
            </p:nvSpPr>
            <p:spPr bwMode="auto">
              <a:xfrm>
                <a:off x="833" y="2803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87" name="Freeform 239"/>
              <p:cNvSpPr>
                <a:spLocks/>
              </p:cNvSpPr>
              <p:nvPr/>
            </p:nvSpPr>
            <p:spPr bwMode="auto">
              <a:xfrm>
                <a:off x="833" y="2821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88" name="Line 240"/>
              <p:cNvSpPr>
                <a:spLocks noChangeShapeType="1"/>
              </p:cNvSpPr>
              <p:nvPr/>
            </p:nvSpPr>
            <p:spPr bwMode="auto">
              <a:xfrm>
                <a:off x="839" y="2845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89" name="Line 241"/>
              <p:cNvSpPr>
                <a:spLocks noChangeShapeType="1"/>
              </p:cNvSpPr>
              <p:nvPr/>
            </p:nvSpPr>
            <p:spPr bwMode="auto">
              <a:xfrm>
                <a:off x="839" y="2869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90" name="Line 242"/>
              <p:cNvSpPr>
                <a:spLocks noChangeShapeType="1"/>
              </p:cNvSpPr>
              <p:nvPr/>
            </p:nvSpPr>
            <p:spPr bwMode="auto">
              <a:xfrm>
                <a:off x="839" y="2893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91" name="Freeform 243"/>
              <p:cNvSpPr>
                <a:spLocks/>
              </p:cNvSpPr>
              <p:nvPr/>
            </p:nvSpPr>
            <p:spPr bwMode="auto">
              <a:xfrm>
                <a:off x="839" y="2911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6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6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92" name="Freeform 244"/>
              <p:cNvSpPr>
                <a:spLocks/>
              </p:cNvSpPr>
              <p:nvPr/>
            </p:nvSpPr>
            <p:spPr bwMode="auto">
              <a:xfrm>
                <a:off x="845" y="2929"/>
                <a:ext cx="0" cy="18"/>
              </a:xfrm>
              <a:custGeom>
                <a:avLst/>
                <a:gdLst>
                  <a:gd name="T0" fmla="*/ 0 h 18"/>
                  <a:gd name="T1" fmla="*/ 12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93" name="Line 245"/>
              <p:cNvSpPr>
                <a:spLocks noChangeShapeType="1"/>
              </p:cNvSpPr>
              <p:nvPr/>
            </p:nvSpPr>
            <p:spPr bwMode="auto">
              <a:xfrm>
                <a:off x="845" y="294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94" name="Line 246"/>
              <p:cNvSpPr>
                <a:spLocks noChangeShapeType="1"/>
              </p:cNvSpPr>
              <p:nvPr/>
            </p:nvSpPr>
            <p:spPr bwMode="auto">
              <a:xfrm>
                <a:off x="845" y="295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95" name="Freeform 247"/>
              <p:cNvSpPr>
                <a:spLocks/>
              </p:cNvSpPr>
              <p:nvPr/>
            </p:nvSpPr>
            <p:spPr bwMode="auto">
              <a:xfrm>
                <a:off x="845" y="2959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6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6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96" name="Line 248"/>
              <p:cNvSpPr>
                <a:spLocks noChangeShapeType="1"/>
              </p:cNvSpPr>
              <p:nvPr/>
            </p:nvSpPr>
            <p:spPr bwMode="auto">
              <a:xfrm>
                <a:off x="851" y="2977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97" name="Line 249"/>
              <p:cNvSpPr>
                <a:spLocks noChangeShapeType="1"/>
              </p:cNvSpPr>
              <p:nvPr/>
            </p:nvSpPr>
            <p:spPr bwMode="auto">
              <a:xfrm>
                <a:off x="851" y="298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98" name="Freeform 250"/>
              <p:cNvSpPr>
                <a:spLocks/>
              </p:cNvSpPr>
              <p:nvPr/>
            </p:nvSpPr>
            <p:spPr bwMode="auto">
              <a:xfrm>
                <a:off x="851" y="3001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99" name="Line 251"/>
              <p:cNvSpPr>
                <a:spLocks noChangeShapeType="1"/>
              </p:cNvSpPr>
              <p:nvPr/>
            </p:nvSpPr>
            <p:spPr bwMode="auto">
              <a:xfrm>
                <a:off x="857" y="3025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00" name="Line 252"/>
              <p:cNvSpPr>
                <a:spLocks noChangeShapeType="1"/>
              </p:cNvSpPr>
              <p:nvPr/>
            </p:nvSpPr>
            <p:spPr bwMode="auto">
              <a:xfrm>
                <a:off x="857" y="3055"/>
                <a:ext cx="0" cy="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01" name="Freeform 253"/>
              <p:cNvSpPr>
                <a:spLocks/>
              </p:cNvSpPr>
              <p:nvPr/>
            </p:nvSpPr>
            <p:spPr bwMode="auto">
              <a:xfrm>
                <a:off x="857" y="3091"/>
                <a:ext cx="0" cy="36"/>
              </a:xfrm>
              <a:custGeom>
                <a:avLst/>
                <a:gdLst>
                  <a:gd name="T0" fmla="*/ 0 h 36"/>
                  <a:gd name="T1" fmla="*/ 18 h 36"/>
                  <a:gd name="T2" fmla="*/ 36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18"/>
                    </a:lnTo>
                    <a:lnTo>
                      <a:pt x="0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02" name="Freeform 254"/>
              <p:cNvSpPr>
                <a:spLocks/>
              </p:cNvSpPr>
              <p:nvPr/>
            </p:nvSpPr>
            <p:spPr bwMode="auto">
              <a:xfrm>
                <a:off x="857" y="3127"/>
                <a:ext cx="6" cy="48"/>
              </a:xfrm>
              <a:custGeom>
                <a:avLst/>
                <a:gdLst>
                  <a:gd name="T0" fmla="*/ 0 w 6"/>
                  <a:gd name="T1" fmla="*/ 0 h 48"/>
                  <a:gd name="T2" fmla="*/ 0 w 6"/>
                  <a:gd name="T3" fmla="*/ 24 h 48"/>
                  <a:gd name="T4" fmla="*/ 6 w 6"/>
                  <a:gd name="T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8">
                    <a:moveTo>
                      <a:pt x="0" y="0"/>
                    </a:moveTo>
                    <a:lnTo>
                      <a:pt x="0" y="24"/>
                    </a:lnTo>
                    <a:lnTo>
                      <a:pt x="6" y="4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03" name="Freeform 255"/>
              <p:cNvSpPr>
                <a:spLocks/>
              </p:cNvSpPr>
              <p:nvPr/>
            </p:nvSpPr>
            <p:spPr bwMode="auto">
              <a:xfrm>
                <a:off x="863" y="3175"/>
                <a:ext cx="0" cy="66"/>
              </a:xfrm>
              <a:custGeom>
                <a:avLst/>
                <a:gdLst>
                  <a:gd name="T0" fmla="*/ 0 h 66"/>
                  <a:gd name="T1" fmla="*/ 30 h 66"/>
                  <a:gd name="T2" fmla="*/ 66 h 6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6">
                    <a:moveTo>
                      <a:pt x="0" y="0"/>
                    </a:moveTo>
                    <a:lnTo>
                      <a:pt x="0" y="30"/>
                    </a:lnTo>
                    <a:lnTo>
                      <a:pt x="0" y="6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04" name="Freeform 256"/>
              <p:cNvSpPr>
                <a:spLocks/>
              </p:cNvSpPr>
              <p:nvPr/>
            </p:nvSpPr>
            <p:spPr bwMode="auto">
              <a:xfrm>
                <a:off x="863" y="3241"/>
                <a:ext cx="0" cy="78"/>
              </a:xfrm>
              <a:custGeom>
                <a:avLst/>
                <a:gdLst>
                  <a:gd name="T0" fmla="*/ 0 h 78"/>
                  <a:gd name="T1" fmla="*/ 36 h 78"/>
                  <a:gd name="T2" fmla="*/ 78 h 7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8">
                    <a:moveTo>
                      <a:pt x="0" y="0"/>
                    </a:moveTo>
                    <a:lnTo>
                      <a:pt x="0" y="36"/>
                    </a:lnTo>
                    <a:lnTo>
                      <a:pt x="0" y="7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05" name="Freeform 257"/>
              <p:cNvSpPr>
                <a:spLocks/>
              </p:cNvSpPr>
              <p:nvPr/>
            </p:nvSpPr>
            <p:spPr bwMode="auto">
              <a:xfrm>
                <a:off x="863" y="3319"/>
                <a:ext cx="6" cy="72"/>
              </a:xfrm>
              <a:custGeom>
                <a:avLst/>
                <a:gdLst>
                  <a:gd name="T0" fmla="*/ 0 w 6"/>
                  <a:gd name="T1" fmla="*/ 0 h 72"/>
                  <a:gd name="T2" fmla="*/ 0 w 6"/>
                  <a:gd name="T3" fmla="*/ 36 h 72"/>
                  <a:gd name="T4" fmla="*/ 6 w 6"/>
                  <a:gd name="T5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72">
                    <a:moveTo>
                      <a:pt x="0" y="0"/>
                    </a:moveTo>
                    <a:lnTo>
                      <a:pt x="0" y="36"/>
                    </a:lnTo>
                    <a:lnTo>
                      <a:pt x="6" y="7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06" name="Freeform 258"/>
              <p:cNvSpPr>
                <a:spLocks/>
              </p:cNvSpPr>
              <p:nvPr/>
            </p:nvSpPr>
            <p:spPr bwMode="auto">
              <a:xfrm>
                <a:off x="869" y="3391"/>
                <a:ext cx="0" cy="60"/>
              </a:xfrm>
              <a:custGeom>
                <a:avLst/>
                <a:gdLst>
                  <a:gd name="T0" fmla="*/ 0 h 60"/>
                  <a:gd name="T1" fmla="*/ 30 h 60"/>
                  <a:gd name="T2" fmla="*/ 60 h 6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0">
                    <a:moveTo>
                      <a:pt x="0" y="0"/>
                    </a:moveTo>
                    <a:lnTo>
                      <a:pt x="0" y="30"/>
                    </a:lnTo>
                    <a:lnTo>
                      <a:pt x="0" y="6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07" name="Freeform 259"/>
              <p:cNvSpPr>
                <a:spLocks/>
              </p:cNvSpPr>
              <p:nvPr/>
            </p:nvSpPr>
            <p:spPr bwMode="auto">
              <a:xfrm>
                <a:off x="869" y="3451"/>
                <a:ext cx="0" cy="42"/>
              </a:xfrm>
              <a:custGeom>
                <a:avLst/>
                <a:gdLst>
                  <a:gd name="T0" fmla="*/ 0 h 42"/>
                  <a:gd name="T1" fmla="*/ 24 h 42"/>
                  <a:gd name="T2" fmla="*/ 42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0"/>
                    </a:moveTo>
                    <a:lnTo>
                      <a:pt x="0" y="24"/>
                    </a:lnTo>
                    <a:lnTo>
                      <a:pt x="0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08" name="Line 260"/>
              <p:cNvSpPr>
                <a:spLocks noChangeShapeType="1"/>
              </p:cNvSpPr>
              <p:nvPr/>
            </p:nvSpPr>
            <p:spPr bwMode="auto">
              <a:xfrm>
                <a:off x="869" y="3493"/>
                <a:ext cx="0" cy="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09" name="Freeform 261"/>
              <p:cNvSpPr>
                <a:spLocks/>
              </p:cNvSpPr>
              <p:nvPr/>
            </p:nvSpPr>
            <p:spPr bwMode="auto">
              <a:xfrm>
                <a:off x="869" y="3529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0 w 6"/>
                  <a:gd name="T3" fmla="*/ 18 h 30"/>
                  <a:gd name="T4" fmla="*/ 6 w 6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0" y="18"/>
                    </a:lnTo>
                    <a:lnTo>
                      <a:pt x="6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10" name="Line 262"/>
              <p:cNvSpPr>
                <a:spLocks noChangeShapeType="1"/>
              </p:cNvSpPr>
              <p:nvPr/>
            </p:nvSpPr>
            <p:spPr bwMode="auto">
              <a:xfrm>
                <a:off x="875" y="3559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11" name="Line 263"/>
              <p:cNvSpPr>
                <a:spLocks noChangeShapeType="1"/>
              </p:cNvSpPr>
              <p:nvPr/>
            </p:nvSpPr>
            <p:spPr bwMode="auto">
              <a:xfrm>
                <a:off x="875" y="357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12" name="Line 264"/>
              <p:cNvSpPr>
                <a:spLocks noChangeShapeType="1"/>
              </p:cNvSpPr>
              <p:nvPr/>
            </p:nvSpPr>
            <p:spPr bwMode="auto">
              <a:xfrm>
                <a:off x="875" y="358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13" name="Freeform 265"/>
              <p:cNvSpPr>
                <a:spLocks/>
              </p:cNvSpPr>
              <p:nvPr/>
            </p:nvSpPr>
            <p:spPr bwMode="auto">
              <a:xfrm>
                <a:off x="875" y="3589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14" name="Freeform 266"/>
              <p:cNvSpPr>
                <a:spLocks/>
              </p:cNvSpPr>
              <p:nvPr/>
            </p:nvSpPr>
            <p:spPr bwMode="auto">
              <a:xfrm>
                <a:off x="881" y="3577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15" name="Line 267"/>
              <p:cNvSpPr>
                <a:spLocks noChangeShapeType="1"/>
              </p:cNvSpPr>
              <p:nvPr/>
            </p:nvSpPr>
            <p:spPr bwMode="auto">
              <a:xfrm flipV="1">
                <a:off x="881" y="357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16" name="Freeform 268"/>
              <p:cNvSpPr>
                <a:spLocks/>
              </p:cNvSpPr>
              <p:nvPr/>
            </p:nvSpPr>
            <p:spPr bwMode="auto">
              <a:xfrm>
                <a:off x="881" y="3571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17" name="Line 269"/>
              <p:cNvSpPr>
                <a:spLocks noChangeShapeType="1"/>
              </p:cNvSpPr>
              <p:nvPr/>
            </p:nvSpPr>
            <p:spPr bwMode="auto">
              <a:xfrm>
                <a:off x="887" y="357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18" name="Line 270"/>
              <p:cNvSpPr>
                <a:spLocks noChangeShapeType="1"/>
              </p:cNvSpPr>
              <p:nvPr/>
            </p:nvSpPr>
            <p:spPr bwMode="auto">
              <a:xfrm>
                <a:off x="887" y="358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19" name="Freeform 271"/>
              <p:cNvSpPr>
                <a:spLocks/>
              </p:cNvSpPr>
              <p:nvPr/>
            </p:nvSpPr>
            <p:spPr bwMode="auto">
              <a:xfrm>
                <a:off x="887" y="3577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20" name="Freeform 272"/>
              <p:cNvSpPr>
                <a:spLocks/>
              </p:cNvSpPr>
              <p:nvPr/>
            </p:nvSpPr>
            <p:spPr bwMode="auto">
              <a:xfrm>
                <a:off x="887" y="3577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21" name="Line 273"/>
              <p:cNvSpPr>
                <a:spLocks noChangeShapeType="1"/>
              </p:cNvSpPr>
              <p:nvPr/>
            </p:nvSpPr>
            <p:spPr bwMode="auto">
              <a:xfrm flipV="1">
                <a:off x="893" y="357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22" name="Line 274"/>
              <p:cNvSpPr>
                <a:spLocks noChangeShapeType="1"/>
              </p:cNvSpPr>
              <p:nvPr/>
            </p:nvSpPr>
            <p:spPr bwMode="auto">
              <a:xfrm flipV="1">
                <a:off x="893" y="356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23" name="Freeform 275"/>
              <p:cNvSpPr>
                <a:spLocks/>
              </p:cNvSpPr>
              <p:nvPr/>
            </p:nvSpPr>
            <p:spPr bwMode="auto">
              <a:xfrm>
                <a:off x="893" y="3559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24" name="Line 276"/>
              <p:cNvSpPr>
                <a:spLocks noChangeShapeType="1"/>
              </p:cNvSpPr>
              <p:nvPr/>
            </p:nvSpPr>
            <p:spPr bwMode="auto">
              <a:xfrm flipV="1">
                <a:off x="899" y="355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25" name="Line 277"/>
              <p:cNvSpPr>
                <a:spLocks noChangeShapeType="1"/>
              </p:cNvSpPr>
              <p:nvPr/>
            </p:nvSpPr>
            <p:spPr bwMode="auto">
              <a:xfrm flipV="1">
                <a:off x="899" y="354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26" name="Freeform 278"/>
              <p:cNvSpPr>
                <a:spLocks/>
              </p:cNvSpPr>
              <p:nvPr/>
            </p:nvSpPr>
            <p:spPr bwMode="auto">
              <a:xfrm>
                <a:off x="899" y="3535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27" name="Freeform 279"/>
              <p:cNvSpPr>
                <a:spLocks/>
              </p:cNvSpPr>
              <p:nvPr/>
            </p:nvSpPr>
            <p:spPr bwMode="auto">
              <a:xfrm>
                <a:off x="899" y="3535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28" name="Line 280"/>
              <p:cNvSpPr>
                <a:spLocks noChangeShapeType="1"/>
              </p:cNvSpPr>
              <p:nvPr/>
            </p:nvSpPr>
            <p:spPr bwMode="auto">
              <a:xfrm>
                <a:off x="905" y="353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29" name="Line 281"/>
              <p:cNvSpPr>
                <a:spLocks noChangeShapeType="1"/>
              </p:cNvSpPr>
              <p:nvPr/>
            </p:nvSpPr>
            <p:spPr bwMode="auto">
              <a:xfrm>
                <a:off x="905" y="353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30" name="Freeform 282"/>
              <p:cNvSpPr>
                <a:spLocks/>
              </p:cNvSpPr>
              <p:nvPr/>
            </p:nvSpPr>
            <p:spPr bwMode="auto">
              <a:xfrm>
                <a:off x="905" y="353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31" name="Line 283"/>
              <p:cNvSpPr>
                <a:spLocks noChangeShapeType="1"/>
              </p:cNvSpPr>
              <p:nvPr/>
            </p:nvSpPr>
            <p:spPr bwMode="auto">
              <a:xfrm>
                <a:off x="911" y="354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32" name="Freeform 284"/>
              <p:cNvSpPr>
                <a:spLocks/>
              </p:cNvSpPr>
              <p:nvPr/>
            </p:nvSpPr>
            <p:spPr bwMode="auto">
              <a:xfrm>
                <a:off x="911" y="3547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33" name="Freeform 285"/>
              <p:cNvSpPr>
                <a:spLocks/>
              </p:cNvSpPr>
              <p:nvPr/>
            </p:nvSpPr>
            <p:spPr bwMode="auto">
              <a:xfrm>
                <a:off x="911" y="3547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34" name="Freeform 286"/>
              <p:cNvSpPr>
                <a:spLocks/>
              </p:cNvSpPr>
              <p:nvPr/>
            </p:nvSpPr>
            <p:spPr bwMode="auto">
              <a:xfrm>
                <a:off x="911" y="3535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35" name="Line 287"/>
              <p:cNvSpPr>
                <a:spLocks noChangeShapeType="1"/>
              </p:cNvSpPr>
              <p:nvPr/>
            </p:nvSpPr>
            <p:spPr bwMode="auto">
              <a:xfrm flipV="1">
                <a:off x="917" y="3523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36" name="Freeform 288"/>
              <p:cNvSpPr>
                <a:spLocks/>
              </p:cNvSpPr>
              <p:nvPr/>
            </p:nvSpPr>
            <p:spPr bwMode="auto">
              <a:xfrm>
                <a:off x="917" y="3505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37" name="Line 289"/>
              <p:cNvSpPr>
                <a:spLocks noChangeShapeType="1"/>
              </p:cNvSpPr>
              <p:nvPr/>
            </p:nvSpPr>
            <p:spPr bwMode="auto">
              <a:xfrm flipV="1">
                <a:off x="917" y="349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38" name="Freeform 290"/>
              <p:cNvSpPr>
                <a:spLocks/>
              </p:cNvSpPr>
              <p:nvPr/>
            </p:nvSpPr>
            <p:spPr bwMode="auto">
              <a:xfrm>
                <a:off x="917" y="3481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39" name="Line 291"/>
              <p:cNvSpPr>
                <a:spLocks noChangeShapeType="1"/>
              </p:cNvSpPr>
              <p:nvPr/>
            </p:nvSpPr>
            <p:spPr bwMode="auto">
              <a:xfrm flipV="1">
                <a:off x="923" y="347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40" name="Freeform 292"/>
              <p:cNvSpPr>
                <a:spLocks/>
              </p:cNvSpPr>
              <p:nvPr/>
            </p:nvSpPr>
            <p:spPr bwMode="auto">
              <a:xfrm>
                <a:off x="923" y="3457"/>
                <a:ext cx="0" cy="18"/>
              </a:xfrm>
              <a:custGeom>
                <a:avLst/>
                <a:gdLst>
                  <a:gd name="T0" fmla="*/ 18 h 18"/>
                  <a:gd name="T1" fmla="*/ 12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41" name="Freeform 293"/>
              <p:cNvSpPr>
                <a:spLocks/>
              </p:cNvSpPr>
              <p:nvPr/>
            </p:nvSpPr>
            <p:spPr bwMode="auto">
              <a:xfrm>
                <a:off x="923" y="3433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12 h 24"/>
                  <a:gd name="T4" fmla="*/ 6 w 6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42" name="Line 294"/>
              <p:cNvSpPr>
                <a:spLocks noChangeShapeType="1"/>
              </p:cNvSpPr>
              <p:nvPr/>
            </p:nvSpPr>
            <p:spPr bwMode="auto">
              <a:xfrm flipV="1">
                <a:off x="929" y="3415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43" name="Freeform 295"/>
              <p:cNvSpPr>
                <a:spLocks/>
              </p:cNvSpPr>
              <p:nvPr/>
            </p:nvSpPr>
            <p:spPr bwMode="auto">
              <a:xfrm>
                <a:off x="929" y="3391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44" name="Line 296"/>
              <p:cNvSpPr>
                <a:spLocks noChangeShapeType="1"/>
              </p:cNvSpPr>
              <p:nvPr/>
            </p:nvSpPr>
            <p:spPr bwMode="auto">
              <a:xfrm flipV="1">
                <a:off x="929" y="3373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45" name="Freeform 297"/>
              <p:cNvSpPr>
                <a:spLocks/>
              </p:cNvSpPr>
              <p:nvPr/>
            </p:nvSpPr>
            <p:spPr bwMode="auto">
              <a:xfrm>
                <a:off x="929" y="3349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12 h 24"/>
                  <a:gd name="T4" fmla="*/ 6 w 6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46" name="Line 298"/>
              <p:cNvSpPr>
                <a:spLocks noChangeShapeType="1"/>
              </p:cNvSpPr>
              <p:nvPr/>
            </p:nvSpPr>
            <p:spPr bwMode="auto">
              <a:xfrm flipV="1">
                <a:off x="935" y="334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47" name="Line 299"/>
              <p:cNvSpPr>
                <a:spLocks noChangeShapeType="1"/>
              </p:cNvSpPr>
              <p:nvPr/>
            </p:nvSpPr>
            <p:spPr bwMode="auto">
              <a:xfrm flipV="1">
                <a:off x="935" y="333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48" name="Freeform 300"/>
              <p:cNvSpPr>
                <a:spLocks/>
              </p:cNvSpPr>
              <p:nvPr/>
            </p:nvSpPr>
            <p:spPr bwMode="auto">
              <a:xfrm>
                <a:off x="935" y="3307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18 h 30"/>
                  <a:gd name="T4" fmla="*/ 6 w 6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49" name="Line 301"/>
              <p:cNvSpPr>
                <a:spLocks noChangeShapeType="1"/>
              </p:cNvSpPr>
              <p:nvPr/>
            </p:nvSpPr>
            <p:spPr bwMode="auto">
              <a:xfrm flipV="1">
                <a:off x="941" y="3271"/>
                <a:ext cx="0" cy="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50" name="Freeform 302"/>
              <p:cNvSpPr>
                <a:spLocks/>
              </p:cNvSpPr>
              <p:nvPr/>
            </p:nvSpPr>
            <p:spPr bwMode="auto">
              <a:xfrm>
                <a:off x="941" y="3223"/>
                <a:ext cx="0" cy="48"/>
              </a:xfrm>
              <a:custGeom>
                <a:avLst/>
                <a:gdLst>
                  <a:gd name="T0" fmla="*/ 48 h 48"/>
                  <a:gd name="T1" fmla="*/ 24 h 48"/>
                  <a:gd name="T2" fmla="*/ 0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">
                    <a:moveTo>
                      <a:pt x="0" y="48"/>
                    </a:move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51" name="Line 303"/>
              <p:cNvSpPr>
                <a:spLocks noChangeShapeType="1"/>
              </p:cNvSpPr>
              <p:nvPr/>
            </p:nvSpPr>
            <p:spPr bwMode="auto">
              <a:xfrm flipV="1">
                <a:off x="941" y="3175"/>
                <a:ext cx="0" cy="4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52" name="Freeform 304"/>
              <p:cNvSpPr>
                <a:spLocks/>
              </p:cNvSpPr>
              <p:nvPr/>
            </p:nvSpPr>
            <p:spPr bwMode="auto">
              <a:xfrm>
                <a:off x="941" y="3121"/>
                <a:ext cx="6" cy="54"/>
              </a:xfrm>
              <a:custGeom>
                <a:avLst/>
                <a:gdLst>
                  <a:gd name="T0" fmla="*/ 0 w 6"/>
                  <a:gd name="T1" fmla="*/ 54 h 54"/>
                  <a:gd name="T2" fmla="*/ 0 w 6"/>
                  <a:gd name="T3" fmla="*/ 24 h 54"/>
                  <a:gd name="T4" fmla="*/ 6 w 6"/>
                  <a:gd name="T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4">
                    <a:moveTo>
                      <a:pt x="0" y="54"/>
                    </a:moveTo>
                    <a:lnTo>
                      <a:pt x="0" y="24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53" name="Freeform 305"/>
              <p:cNvSpPr>
                <a:spLocks/>
              </p:cNvSpPr>
              <p:nvPr/>
            </p:nvSpPr>
            <p:spPr bwMode="auto">
              <a:xfrm>
                <a:off x="947" y="3091"/>
                <a:ext cx="0" cy="30"/>
              </a:xfrm>
              <a:custGeom>
                <a:avLst/>
                <a:gdLst>
                  <a:gd name="T0" fmla="*/ 30 h 30"/>
                  <a:gd name="T1" fmla="*/ 12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54" name="Freeform 306"/>
              <p:cNvSpPr>
                <a:spLocks/>
              </p:cNvSpPr>
              <p:nvPr/>
            </p:nvSpPr>
            <p:spPr bwMode="auto">
              <a:xfrm>
                <a:off x="947" y="3043"/>
                <a:ext cx="0" cy="48"/>
              </a:xfrm>
              <a:custGeom>
                <a:avLst/>
                <a:gdLst>
                  <a:gd name="T0" fmla="*/ 48 h 48"/>
                  <a:gd name="T1" fmla="*/ 36 h 48"/>
                  <a:gd name="T2" fmla="*/ 24 h 48"/>
                  <a:gd name="T3" fmla="*/ 12 h 48"/>
                  <a:gd name="T4" fmla="*/ 0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8">
                    <a:moveTo>
                      <a:pt x="0" y="48"/>
                    </a:moveTo>
                    <a:lnTo>
                      <a:pt x="0" y="36"/>
                    </a:lnTo>
                    <a:lnTo>
                      <a:pt x="0" y="24"/>
                    </a:ln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55" name="Freeform 307"/>
              <p:cNvSpPr>
                <a:spLocks/>
              </p:cNvSpPr>
              <p:nvPr/>
            </p:nvSpPr>
            <p:spPr bwMode="auto">
              <a:xfrm>
                <a:off x="947" y="3031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56" name="Freeform 308"/>
              <p:cNvSpPr>
                <a:spLocks/>
              </p:cNvSpPr>
              <p:nvPr/>
            </p:nvSpPr>
            <p:spPr bwMode="auto">
              <a:xfrm>
                <a:off x="947" y="3031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57" name="Freeform 309"/>
              <p:cNvSpPr>
                <a:spLocks/>
              </p:cNvSpPr>
              <p:nvPr/>
            </p:nvSpPr>
            <p:spPr bwMode="auto">
              <a:xfrm>
                <a:off x="953" y="3037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58" name="Freeform 310"/>
              <p:cNvSpPr>
                <a:spLocks/>
              </p:cNvSpPr>
              <p:nvPr/>
            </p:nvSpPr>
            <p:spPr bwMode="auto">
              <a:xfrm>
                <a:off x="953" y="3013"/>
                <a:ext cx="0" cy="30"/>
              </a:xfrm>
              <a:custGeom>
                <a:avLst/>
                <a:gdLst>
                  <a:gd name="T0" fmla="*/ 30 h 30"/>
                  <a:gd name="T1" fmla="*/ 24 h 30"/>
                  <a:gd name="T2" fmla="*/ 18 h 30"/>
                  <a:gd name="T3" fmla="*/ 6 h 30"/>
                  <a:gd name="T4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24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59" name="Freeform 311"/>
              <p:cNvSpPr>
                <a:spLocks/>
              </p:cNvSpPr>
              <p:nvPr/>
            </p:nvSpPr>
            <p:spPr bwMode="auto">
              <a:xfrm>
                <a:off x="953" y="3007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60" name="Freeform 312"/>
              <p:cNvSpPr>
                <a:spLocks/>
              </p:cNvSpPr>
              <p:nvPr/>
            </p:nvSpPr>
            <p:spPr bwMode="auto">
              <a:xfrm>
                <a:off x="959" y="3007"/>
                <a:ext cx="0" cy="60"/>
              </a:xfrm>
              <a:custGeom>
                <a:avLst/>
                <a:gdLst>
                  <a:gd name="T0" fmla="*/ 0 h 60"/>
                  <a:gd name="T1" fmla="*/ 12 h 60"/>
                  <a:gd name="T2" fmla="*/ 24 h 60"/>
                  <a:gd name="T3" fmla="*/ 42 h 60"/>
                  <a:gd name="T4" fmla="*/ 60 h 6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60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  <a:lnTo>
                      <a:pt x="0" y="42"/>
                    </a:lnTo>
                    <a:lnTo>
                      <a:pt x="0" y="6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61" name="Freeform 313"/>
              <p:cNvSpPr>
                <a:spLocks/>
              </p:cNvSpPr>
              <p:nvPr/>
            </p:nvSpPr>
            <p:spPr bwMode="auto">
              <a:xfrm>
                <a:off x="959" y="3067"/>
                <a:ext cx="0" cy="48"/>
              </a:xfrm>
              <a:custGeom>
                <a:avLst/>
                <a:gdLst>
                  <a:gd name="T0" fmla="*/ 0 h 48"/>
                  <a:gd name="T1" fmla="*/ 24 h 48"/>
                  <a:gd name="T2" fmla="*/ 48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">
                    <a:moveTo>
                      <a:pt x="0" y="0"/>
                    </a:moveTo>
                    <a:lnTo>
                      <a:pt x="0" y="24"/>
                    </a:lnTo>
                    <a:lnTo>
                      <a:pt x="0" y="4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62" name="Freeform 314"/>
              <p:cNvSpPr>
                <a:spLocks/>
              </p:cNvSpPr>
              <p:nvPr/>
            </p:nvSpPr>
            <p:spPr bwMode="auto">
              <a:xfrm>
                <a:off x="959" y="3115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63" name="Freeform 315"/>
              <p:cNvSpPr>
                <a:spLocks/>
              </p:cNvSpPr>
              <p:nvPr/>
            </p:nvSpPr>
            <p:spPr bwMode="auto">
              <a:xfrm>
                <a:off x="959" y="3139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0 w 6"/>
                  <a:gd name="T3" fmla="*/ 12 h 30"/>
                  <a:gd name="T4" fmla="*/ 6 w 6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0" y="12"/>
                    </a:lnTo>
                    <a:lnTo>
                      <a:pt x="6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64" name="Freeform 316"/>
              <p:cNvSpPr>
                <a:spLocks/>
              </p:cNvSpPr>
              <p:nvPr/>
            </p:nvSpPr>
            <p:spPr bwMode="auto">
              <a:xfrm>
                <a:off x="965" y="3169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65" name="Line 317"/>
              <p:cNvSpPr>
                <a:spLocks noChangeShapeType="1"/>
              </p:cNvSpPr>
              <p:nvPr/>
            </p:nvSpPr>
            <p:spPr bwMode="auto">
              <a:xfrm>
                <a:off x="965" y="319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66" name="Freeform 318"/>
              <p:cNvSpPr>
                <a:spLocks/>
              </p:cNvSpPr>
              <p:nvPr/>
            </p:nvSpPr>
            <p:spPr bwMode="auto">
              <a:xfrm>
                <a:off x="965" y="3199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67" name="Line 319"/>
              <p:cNvSpPr>
                <a:spLocks noChangeShapeType="1"/>
              </p:cNvSpPr>
              <p:nvPr/>
            </p:nvSpPr>
            <p:spPr bwMode="auto">
              <a:xfrm>
                <a:off x="971" y="322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68" name="Line 320"/>
              <p:cNvSpPr>
                <a:spLocks noChangeShapeType="1"/>
              </p:cNvSpPr>
              <p:nvPr/>
            </p:nvSpPr>
            <p:spPr bwMode="auto">
              <a:xfrm>
                <a:off x="971" y="322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69" name="Freeform 321"/>
              <p:cNvSpPr>
                <a:spLocks/>
              </p:cNvSpPr>
              <p:nvPr/>
            </p:nvSpPr>
            <p:spPr bwMode="auto">
              <a:xfrm>
                <a:off x="971" y="3235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70" name="Freeform 322"/>
              <p:cNvSpPr>
                <a:spLocks/>
              </p:cNvSpPr>
              <p:nvPr/>
            </p:nvSpPr>
            <p:spPr bwMode="auto">
              <a:xfrm>
                <a:off x="971" y="3259"/>
                <a:ext cx="6" cy="66"/>
              </a:xfrm>
              <a:custGeom>
                <a:avLst/>
                <a:gdLst>
                  <a:gd name="T0" fmla="*/ 0 w 6"/>
                  <a:gd name="T1" fmla="*/ 0 h 66"/>
                  <a:gd name="T2" fmla="*/ 0 w 6"/>
                  <a:gd name="T3" fmla="*/ 12 h 66"/>
                  <a:gd name="T4" fmla="*/ 0 w 6"/>
                  <a:gd name="T5" fmla="*/ 36 h 66"/>
                  <a:gd name="T6" fmla="*/ 6 w 6"/>
                  <a:gd name="T7" fmla="*/ 54 h 66"/>
                  <a:gd name="T8" fmla="*/ 6 w 6"/>
                  <a:gd name="T9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6">
                    <a:moveTo>
                      <a:pt x="0" y="0"/>
                    </a:moveTo>
                    <a:lnTo>
                      <a:pt x="0" y="12"/>
                    </a:lnTo>
                    <a:lnTo>
                      <a:pt x="0" y="36"/>
                    </a:lnTo>
                    <a:lnTo>
                      <a:pt x="6" y="54"/>
                    </a:lnTo>
                    <a:lnTo>
                      <a:pt x="6" y="6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71" name="Line 323"/>
              <p:cNvSpPr>
                <a:spLocks noChangeShapeType="1"/>
              </p:cNvSpPr>
              <p:nvPr/>
            </p:nvSpPr>
            <p:spPr bwMode="auto">
              <a:xfrm>
                <a:off x="977" y="3325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72" name="Freeform 324"/>
              <p:cNvSpPr>
                <a:spLocks/>
              </p:cNvSpPr>
              <p:nvPr/>
            </p:nvSpPr>
            <p:spPr bwMode="auto">
              <a:xfrm>
                <a:off x="977" y="3337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73" name="Line 325"/>
              <p:cNvSpPr>
                <a:spLocks noChangeShapeType="1"/>
              </p:cNvSpPr>
              <p:nvPr/>
            </p:nvSpPr>
            <p:spPr bwMode="auto">
              <a:xfrm>
                <a:off x="977" y="336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74" name="Freeform 326"/>
              <p:cNvSpPr>
                <a:spLocks/>
              </p:cNvSpPr>
              <p:nvPr/>
            </p:nvSpPr>
            <p:spPr bwMode="auto">
              <a:xfrm>
                <a:off x="977" y="3367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75" name="Freeform 327"/>
              <p:cNvSpPr>
                <a:spLocks/>
              </p:cNvSpPr>
              <p:nvPr/>
            </p:nvSpPr>
            <p:spPr bwMode="auto">
              <a:xfrm>
                <a:off x="983" y="3373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76" name="Line 328"/>
              <p:cNvSpPr>
                <a:spLocks noChangeShapeType="1"/>
              </p:cNvSpPr>
              <p:nvPr/>
            </p:nvSpPr>
            <p:spPr bwMode="auto">
              <a:xfrm flipV="1">
                <a:off x="983" y="3361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77" name="Freeform 329"/>
              <p:cNvSpPr>
                <a:spLocks/>
              </p:cNvSpPr>
              <p:nvPr/>
            </p:nvSpPr>
            <p:spPr bwMode="auto">
              <a:xfrm>
                <a:off x="983" y="3343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78" name="Line 330"/>
              <p:cNvSpPr>
                <a:spLocks noChangeShapeType="1"/>
              </p:cNvSpPr>
              <p:nvPr/>
            </p:nvSpPr>
            <p:spPr bwMode="auto">
              <a:xfrm flipV="1">
                <a:off x="989" y="333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79" name="Freeform 331"/>
              <p:cNvSpPr>
                <a:spLocks/>
              </p:cNvSpPr>
              <p:nvPr/>
            </p:nvSpPr>
            <p:spPr bwMode="auto">
              <a:xfrm>
                <a:off x="989" y="3319"/>
                <a:ext cx="0" cy="18"/>
              </a:xfrm>
              <a:custGeom>
                <a:avLst/>
                <a:gdLst>
                  <a:gd name="T0" fmla="*/ 18 h 18"/>
                  <a:gd name="T1" fmla="*/ 12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80" name="Freeform 332"/>
              <p:cNvSpPr>
                <a:spLocks/>
              </p:cNvSpPr>
              <p:nvPr/>
            </p:nvSpPr>
            <p:spPr bwMode="auto">
              <a:xfrm>
                <a:off x="989" y="3301"/>
                <a:ext cx="0" cy="18"/>
              </a:xfrm>
              <a:custGeom>
                <a:avLst/>
                <a:gdLst>
                  <a:gd name="T0" fmla="*/ 18 h 18"/>
                  <a:gd name="T1" fmla="*/ 12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81" name="Freeform 333"/>
              <p:cNvSpPr>
                <a:spLocks/>
              </p:cNvSpPr>
              <p:nvPr/>
            </p:nvSpPr>
            <p:spPr bwMode="auto">
              <a:xfrm>
                <a:off x="989" y="3271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12 h 30"/>
                  <a:gd name="T4" fmla="*/ 6 w 6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82" name="Freeform 334"/>
              <p:cNvSpPr>
                <a:spLocks/>
              </p:cNvSpPr>
              <p:nvPr/>
            </p:nvSpPr>
            <p:spPr bwMode="auto">
              <a:xfrm>
                <a:off x="995" y="3265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83" name="Freeform 335"/>
              <p:cNvSpPr>
                <a:spLocks/>
              </p:cNvSpPr>
              <p:nvPr/>
            </p:nvSpPr>
            <p:spPr bwMode="auto">
              <a:xfrm>
                <a:off x="995" y="3265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84" name="Freeform 336"/>
              <p:cNvSpPr>
                <a:spLocks/>
              </p:cNvSpPr>
              <p:nvPr/>
            </p:nvSpPr>
            <p:spPr bwMode="auto">
              <a:xfrm>
                <a:off x="995" y="3271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85" name="Line 337"/>
              <p:cNvSpPr>
                <a:spLocks noChangeShapeType="1"/>
              </p:cNvSpPr>
              <p:nvPr/>
            </p:nvSpPr>
            <p:spPr bwMode="auto">
              <a:xfrm>
                <a:off x="1001" y="327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86" name="Freeform 338"/>
              <p:cNvSpPr>
                <a:spLocks/>
              </p:cNvSpPr>
              <p:nvPr/>
            </p:nvSpPr>
            <p:spPr bwMode="auto">
              <a:xfrm>
                <a:off x="1001" y="3259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87" name="Freeform 339"/>
              <p:cNvSpPr>
                <a:spLocks/>
              </p:cNvSpPr>
              <p:nvPr/>
            </p:nvSpPr>
            <p:spPr bwMode="auto">
              <a:xfrm>
                <a:off x="1001" y="3217"/>
                <a:ext cx="0" cy="42"/>
              </a:xfrm>
              <a:custGeom>
                <a:avLst/>
                <a:gdLst>
                  <a:gd name="T0" fmla="*/ 42 h 42"/>
                  <a:gd name="T1" fmla="*/ 24 h 42"/>
                  <a:gd name="T2" fmla="*/ 0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42"/>
                    </a:move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88" name="Freeform 340"/>
              <p:cNvSpPr>
                <a:spLocks/>
              </p:cNvSpPr>
              <p:nvPr/>
            </p:nvSpPr>
            <p:spPr bwMode="auto">
              <a:xfrm>
                <a:off x="1001" y="3175"/>
                <a:ext cx="6" cy="42"/>
              </a:xfrm>
              <a:custGeom>
                <a:avLst/>
                <a:gdLst>
                  <a:gd name="T0" fmla="*/ 0 w 6"/>
                  <a:gd name="T1" fmla="*/ 42 h 42"/>
                  <a:gd name="T2" fmla="*/ 0 w 6"/>
                  <a:gd name="T3" fmla="*/ 18 h 42"/>
                  <a:gd name="T4" fmla="*/ 6 w 6"/>
                  <a:gd name="T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2">
                    <a:moveTo>
                      <a:pt x="0" y="42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89" name="Freeform 341"/>
              <p:cNvSpPr>
                <a:spLocks/>
              </p:cNvSpPr>
              <p:nvPr/>
            </p:nvSpPr>
            <p:spPr bwMode="auto">
              <a:xfrm>
                <a:off x="1007" y="3157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90" name="Freeform 342"/>
              <p:cNvSpPr>
                <a:spLocks/>
              </p:cNvSpPr>
              <p:nvPr/>
            </p:nvSpPr>
            <p:spPr bwMode="auto">
              <a:xfrm>
                <a:off x="1007" y="3127"/>
                <a:ext cx="0" cy="30"/>
              </a:xfrm>
              <a:custGeom>
                <a:avLst/>
                <a:gdLst>
                  <a:gd name="T0" fmla="*/ 30 h 30"/>
                  <a:gd name="T1" fmla="*/ 12 h 30"/>
                  <a:gd name="T2" fmla="*/ 6 h 30"/>
                  <a:gd name="T3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91" name="Freeform 343"/>
              <p:cNvSpPr>
                <a:spLocks/>
              </p:cNvSpPr>
              <p:nvPr/>
            </p:nvSpPr>
            <p:spPr bwMode="auto">
              <a:xfrm>
                <a:off x="1007" y="3127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0 w 6"/>
                  <a:gd name="T5" fmla="*/ 0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92" name="Freeform 344"/>
              <p:cNvSpPr>
                <a:spLocks/>
              </p:cNvSpPr>
              <p:nvPr/>
            </p:nvSpPr>
            <p:spPr bwMode="auto">
              <a:xfrm>
                <a:off x="1013" y="3121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93" name="Freeform 345"/>
              <p:cNvSpPr>
                <a:spLocks/>
              </p:cNvSpPr>
              <p:nvPr/>
            </p:nvSpPr>
            <p:spPr bwMode="auto">
              <a:xfrm>
                <a:off x="1013" y="3115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94" name="Freeform 346"/>
              <p:cNvSpPr>
                <a:spLocks/>
              </p:cNvSpPr>
              <p:nvPr/>
            </p:nvSpPr>
            <p:spPr bwMode="auto">
              <a:xfrm>
                <a:off x="1013" y="3115"/>
                <a:ext cx="0" cy="30"/>
              </a:xfrm>
              <a:custGeom>
                <a:avLst/>
                <a:gdLst>
                  <a:gd name="T0" fmla="*/ 0 h 30"/>
                  <a:gd name="T1" fmla="*/ 6 h 30"/>
                  <a:gd name="T2" fmla="*/ 12 h 30"/>
                  <a:gd name="T3" fmla="*/ 24 h 30"/>
                  <a:gd name="T4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95" name="Freeform 347"/>
              <p:cNvSpPr>
                <a:spLocks/>
              </p:cNvSpPr>
              <p:nvPr/>
            </p:nvSpPr>
            <p:spPr bwMode="auto">
              <a:xfrm>
                <a:off x="1013" y="3145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96" name="Freeform 348"/>
              <p:cNvSpPr>
                <a:spLocks/>
              </p:cNvSpPr>
              <p:nvPr/>
            </p:nvSpPr>
            <p:spPr bwMode="auto">
              <a:xfrm>
                <a:off x="1019" y="3151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97" name="Freeform 349"/>
              <p:cNvSpPr>
                <a:spLocks/>
              </p:cNvSpPr>
              <p:nvPr/>
            </p:nvSpPr>
            <p:spPr bwMode="auto">
              <a:xfrm>
                <a:off x="1019" y="3133"/>
                <a:ext cx="0" cy="18"/>
              </a:xfrm>
              <a:custGeom>
                <a:avLst/>
                <a:gdLst>
                  <a:gd name="T0" fmla="*/ 18 h 18"/>
                  <a:gd name="T1" fmla="*/ 12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98" name="Line 350"/>
              <p:cNvSpPr>
                <a:spLocks noChangeShapeType="1"/>
              </p:cNvSpPr>
              <p:nvPr/>
            </p:nvSpPr>
            <p:spPr bwMode="auto">
              <a:xfrm flipV="1">
                <a:off x="1019" y="3121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799" name="Freeform 351"/>
              <p:cNvSpPr>
                <a:spLocks/>
              </p:cNvSpPr>
              <p:nvPr/>
            </p:nvSpPr>
            <p:spPr bwMode="auto">
              <a:xfrm>
                <a:off x="1019" y="3109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00" name="Line 352"/>
              <p:cNvSpPr>
                <a:spLocks noChangeShapeType="1"/>
              </p:cNvSpPr>
              <p:nvPr/>
            </p:nvSpPr>
            <p:spPr bwMode="auto">
              <a:xfrm flipV="1">
                <a:off x="1025" y="3097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01" name="Line 353"/>
              <p:cNvSpPr>
                <a:spLocks noChangeShapeType="1"/>
              </p:cNvSpPr>
              <p:nvPr/>
            </p:nvSpPr>
            <p:spPr bwMode="auto">
              <a:xfrm flipV="1">
                <a:off x="1025" y="3085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02" name="Freeform 354"/>
              <p:cNvSpPr>
                <a:spLocks/>
              </p:cNvSpPr>
              <p:nvPr/>
            </p:nvSpPr>
            <p:spPr bwMode="auto">
              <a:xfrm>
                <a:off x="1025" y="3067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03" name="Freeform 355"/>
              <p:cNvSpPr>
                <a:spLocks/>
              </p:cNvSpPr>
              <p:nvPr/>
            </p:nvSpPr>
            <p:spPr bwMode="auto">
              <a:xfrm>
                <a:off x="1031" y="3061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04" name="Line 356"/>
              <p:cNvSpPr>
                <a:spLocks noChangeShapeType="1"/>
              </p:cNvSpPr>
              <p:nvPr/>
            </p:nvSpPr>
            <p:spPr bwMode="auto">
              <a:xfrm>
                <a:off x="1031" y="306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05" name="Freeform 357"/>
              <p:cNvSpPr>
                <a:spLocks/>
              </p:cNvSpPr>
              <p:nvPr/>
            </p:nvSpPr>
            <p:spPr bwMode="auto">
              <a:xfrm>
                <a:off x="1031" y="3067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06" name="Freeform 358"/>
              <p:cNvSpPr>
                <a:spLocks/>
              </p:cNvSpPr>
              <p:nvPr/>
            </p:nvSpPr>
            <p:spPr bwMode="auto">
              <a:xfrm>
                <a:off x="1031" y="3085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6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6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07" name="Freeform 359"/>
              <p:cNvSpPr>
                <a:spLocks/>
              </p:cNvSpPr>
              <p:nvPr/>
            </p:nvSpPr>
            <p:spPr bwMode="auto">
              <a:xfrm>
                <a:off x="1037" y="3103"/>
                <a:ext cx="0" cy="30"/>
              </a:xfrm>
              <a:custGeom>
                <a:avLst/>
                <a:gdLst>
                  <a:gd name="T0" fmla="*/ 0 h 30"/>
                  <a:gd name="T1" fmla="*/ 12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2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08" name="Line 360"/>
              <p:cNvSpPr>
                <a:spLocks noChangeShapeType="1"/>
              </p:cNvSpPr>
              <p:nvPr/>
            </p:nvSpPr>
            <p:spPr bwMode="auto">
              <a:xfrm>
                <a:off x="1037" y="3133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09" name="Freeform 361"/>
              <p:cNvSpPr>
                <a:spLocks/>
              </p:cNvSpPr>
              <p:nvPr/>
            </p:nvSpPr>
            <p:spPr bwMode="auto">
              <a:xfrm>
                <a:off x="1037" y="3163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0 w 6"/>
                  <a:gd name="T3" fmla="*/ 18 h 30"/>
                  <a:gd name="T4" fmla="*/ 6 w 6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0" y="18"/>
                    </a:lnTo>
                    <a:lnTo>
                      <a:pt x="6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10" name="Line 362"/>
              <p:cNvSpPr>
                <a:spLocks noChangeShapeType="1"/>
              </p:cNvSpPr>
              <p:nvPr/>
            </p:nvSpPr>
            <p:spPr bwMode="auto">
              <a:xfrm>
                <a:off x="1043" y="3193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11" name="Line 363"/>
              <p:cNvSpPr>
                <a:spLocks noChangeShapeType="1"/>
              </p:cNvSpPr>
              <p:nvPr/>
            </p:nvSpPr>
            <p:spPr bwMode="auto">
              <a:xfrm>
                <a:off x="1043" y="321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12" name="Line 364"/>
              <p:cNvSpPr>
                <a:spLocks noChangeShapeType="1"/>
              </p:cNvSpPr>
              <p:nvPr/>
            </p:nvSpPr>
            <p:spPr bwMode="auto">
              <a:xfrm>
                <a:off x="1043" y="321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13" name="Freeform 365"/>
              <p:cNvSpPr>
                <a:spLocks/>
              </p:cNvSpPr>
              <p:nvPr/>
            </p:nvSpPr>
            <p:spPr bwMode="auto">
              <a:xfrm>
                <a:off x="1043" y="3223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14" name="Freeform 366"/>
              <p:cNvSpPr>
                <a:spLocks/>
              </p:cNvSpPr>
              <p:nvPr/>
            </p:nvSpPr>
            <p:spPr bwMode="auto">
              <a:xfrm>
                <a:off x="1049" y="3247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15" name="Line 367"/>
              <p:cNvSpPr>
                <a:spLocks noChangeShapeType="1"/>
              </p:cNvSpPr>
              <p:nvPr/>
            </p:nvSpPr>
            <p:spPr bwMode="auto">
              <a:xfrm>
                <a:off x="1049" y="325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16" name="Freeform 368"/>
              <p:cNvSpPr>
                <a:spLocks/>
              </p:cNvSpPr>
              <p:nvPr/>
            </p:nvSpPr>
            <p:spPr bwMode="auto">
              <a:xfrm>
                <a:off x="1049" y="3259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17" name="Freeform 369"/>
              <p:cNvSpPr>
                <a:spLocks/>
              </p:cNvSpPr>
              <p:nvPr/>
            </p:nvSpPr>
            <p:spPr bwMode="auto">
              <a:xfrm>
                <a:off x="1049" y="3277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18" name="Freeform 370"/>
              <p:cNvSpPr>
                <a:spLocks/>
              </p:cNvSpPr>
              <p:nvPr/>
            </p:nvSpPr>
            <p:spPr bwMode="auto">
              <a:xfrm>
                <a:off x="1055" y="3277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19" name="Freeform 371"/>
              <p:cNvSpPr>
                <a:spLocks/>
              </p:cNvSpPr>
              <p:nvPr/>
            </p:nvSpPr>
            <p:spPr bwMode="auto">
              <a:xfrm>
                <a:off x="1055" y="3277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20" name="Freeform 372"/>
              <p:cNvSpPr>
                <a:spLocks/>
              </p:cNvSpPr>
              <p:nvPr/>
            </p:nvSpPr>
            <p:spPr bwMode="auto">
              <a:xfrm>
                <a:off x="1055" y="3277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21" name="Line 373"/>
              <p:cNvSpPr>
                <a:spLocks noChangeShapeType="1"/>
              </p:cNvSpPr>
              <p:nvPr/>
            </p:nvSpPr>
            <p:spPr bwMode="auto">
              <a:xfrm>
                <a:off x="1061" y="327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22" name="Freeform 374"/>
              <p:cNvSpPr>
                <a:spLocks/>
              </p:cNvSpPr>
              <p:nvPr/>
            </p:nvSpPr>
            <p:spPr bwMode="auto">
              <a:xfrm>
                <a:off x="1061" y="3253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23" name="Line 375"/>
              <p:cNvSpPr>
                <a:spLocks noChangeShapeType="1"/>
              </p:cNvSpPr>
              <p:nvPr/>
            </p:nvSpPr>
            <p:spPr bwMode="auto">
              <a:xfrm flipV="1">
                <a:off x="1061" y="3223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24" name="Freeform 376"/>
              <p:cNvSpPr>
                <a:spLocks/>
              </p:cNvSpPr>
              <p:nvPr/>
            </p:nvSpPr>
            <p:spPr bwMode="auto">
              <a:xfrm>
                <a:off x="1061" y="3199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12 h 24"/>
                  <a:gd name="T4" fmla="*/ 6 w 6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25" name="Freeform 377"/>
              <p:cNvSpPr>
                <a:spLocks/>
              </p:cNvSpPr>
              <p:nvPr/>
            </p:nvSpPr>
            <p:spPr bwMode="auto">
              <a:xfrm>
                <a:off x="1067" y="3163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26" name="Line 378"/>
              <p:cNvSpPr>
                <a:spLocks noChangeShapeType="1"/>
              </p:cNvSpPr>
              <p:nvPr/>
            </p:nvSpPr>
            <p:spPr bwMode="auto">
              <a:xfrm flipV="1">
                <a:off x="1067" y="3133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27" name="Freeform 379"/>
              <p:cNvSpPr>
                <a:spLocks/>
              </p:cNvSpPr>
              <p:nvPr/>
            </p:nvSpPr>
            <p:spPr bwMode="auto">
              <a:xfrm>
                <a:off x="1067" y="3103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18 h 30"/>
                  <a:gd name="T4" fmla="*/ 6 w 6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28" name="Freeform 380"/>
              <p:cNvSpPr>
                <a:spLocks/>
              </p:cNvSpPr>
              <p:nvPr/>
            </p:nvSpPr>
            <p:spPr bwMode="auto">
              <a:xfrm>
                <a:off x="1073" y="3061"/>
                <a:ext cx="0" cy="42"/>
              </a:xfrm>
              <a:custGeom>
                <a:avLst/>
                <a:gdLst>
                  <a:gd name="T0" fmla="*/ 42 h 42"/>
                  <a:gd name="T1" fmla="*/ 18 h 42"/>
                  <a:gd name="T2" fmla="*/ 6 h 42"/>
                  <a:gd name="T3" fmla="*/ 0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2">
                    <a:moveTo>
                      <a:pt x="0" y="42"/>
                    </a:moveTo>
                    <a:lnTo>
                      <a:pt x="0" y="18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29" name="Line 381"/>
              <p:cNvSpPr>
                <a:spLocks noChangeShapeType="1"/>
              </p:cNvSpPr>
              <p:nvPr/>
            </p:nvSpPr>
            <p:spPr bwMode="auto">
              <a:xfrm flipV="1">
                <a:off x="1073" y="305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30" name="Line 382"/>
              <p:cNvSpPr>
                <a:spLocks noChangeShapeType="1"/>
              </p:cNvSpPr>
              <p:nvPr/>
            </p:nvSpPr>
            <p:spPr bwMode="auto">
              <a:xfrm>
                <a:off x="1073" y="305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31" name="Freeform 383"/>
              <p:cNvSpPr>
                <a:spLocks/>
              </p:cNvSpPr>
              <p:nvPr/>
            </p:nvSpPr>
            <p:spPr bwMode="auto">
              <a:xfrm>
                <a:off x="1073" y="3049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32" name="Freeform 384"/>
              <p:cNvSpPr>
                <a:spLocks/>
              </p:cNvSpPr>
              <p:nvPr/>
            </p:nvSpPr>
            <p:spPr bwMode="auto">
              <a:xfrm>
                <a:off x="1079" y="3049"/>
                <a:ext cx="0" cy="24"/>
              </a:xfrm>
              <a:custGeom>
                <a:avLst/>
                <a:gdLst>
                  <a:gd name="T0" fmla="*/ 0 h 24"/>
                  <a:gd name="T1" fmla="*/ 6 h 24"/>
                  <a:gd name="T2" fmla="*/ 12 h 24"/>
                  <a:gd name="T3" fmla="*/ 18 h 24"/>
                  <a:gd name="T4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33" name="Freeform 385"/>
              <p:cNvSpPr>
                <a:spLocks/>
              </p:cNvSpPr>
              <p:nvPr/>
            </p:nvSpPr>
            <p:spPr bwMode="auto">
              <a:xfrm>
                <a:off x="1079" y="3049"/>
                <a:ext cx="0" cy="24"/>
              </a:xfrm>
              <a:custGeom>
                <a:avLst/>
                <a:gdLst>
                  <a:gd name="T0" fmla="*/ 24 h 24"/>
                  <a:gd name="T1" fmla="*/ 24 h 24"/>
                  <a:gd name="T2" fmla="*/ 12 h 24"/>
                  <a:gd name="T3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24"/>
                    </a:ln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34" name="Freeform 386"/>
              <p:cNvSpPr>
                <a:spLocks/>
              </p:cNvSpPr>
              <p:nvPr/>
            </p:nvSpPr>
            <p:spPr bwMode="auto">
              <a:xfrm>
                <a:off x="1079" y="3025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35" name="Freeform 387"/>
              <p:cNvSpPr>
                <a:spLocks/>
              </p:cNvSpPr>
              <p:nvPr/>
            </p:nvSpPr>
            <p:spPr bwMode="auto">
              <a:xfrm>
                <a:off x="1079" y="302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36" name="Freeform 388"/>
              <p:cNvSpPr>
                <a:spLocks/>
              </p:cNvSpPr>
              <p:nvPr/>
            </p:nvSpPr>
            <p:spPr bwMode="auto">
              <a:xfrm>
                <a:off x="1085" y="3031"/>
                <a:ext cx="0" cy="30"/>
              </a:xfrm>
              <a:custGeom>
                <a:avLst/>
                <a:gdLst>
                  <a:gd name="T0" fmla="*/ 0 h 30"/>
                  <a:gd name="T1" fmla="*/ 12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2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37" name="Freeform 389"/>
              <p:cNvSpPr>
                <a:spLocks/>
              </p:cNvSpPr>
              <p:nvPr/>
            </p:nvSpPr>
            <p:spPr bwMode="auto">
              <a:xfrm>
                <a:off x="1085" y="3061"/>
                <a:ext cx="0" cy="36"/>
              </a:xfrm>
              <a:custGeom>
                <a:avLst/>
                <a:gdLst>
                  <a:gd name="T0" fmla="*/ 0 h 36"/>
                  <a:gd name="T1" fmla="*/ 18 h 36"/>
                  <a:gd name="T2" fmla="*/ 36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18"/>
                    </a:lnTo>
                    <a:lnTo>
                      <a:pt x="0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38" name="Freeform 390"/>
              <p:cNvSpPr>
                <a:spLocks/>
              </p:cNvSpPr>
              <p:nvPr/>
            </p:nvSpPr>
            <p:spPr bwMode="auto">
              <a:xfrm>
                <a:off x="1085" y="3097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39" name="Freeform 391"/>
              <p:cNvSpPr>
                <a:spLocks/>
              </p:cNvSpPr>
              <p:nvPr/>
            </p:nvSpPr>
            <p:spPr bwMode="auto">
              <a:xfrm>
                <a:off x="1091" y="3091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40" name="Freeform 392"/>
              <p:cNvSpPr>
                <a:spLocks/>
              </p:cNvSpPr>
              <p:nvPr/>
            </p:nvSpPr>
            <p:spPr bwMode="auto">
              <a:xfrm>
                <a:off x="1091" y="3091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41" name="Freeform 393"/>
              <p:cNvSpPr>
                <a:spLocks/>
              </p:cNvSpPr>
              <p:nvPr/>
            </p:nvSpPr>
            <p:spPr bwMode="auto">
              <a:xfrm>
                <a:off x="1091" y="3103"/>
                <a:ext cx="0" cy="18"/>
              </a:xfrm>
              <a:custGeom>
                <a:avLst/>
                <a:gdLst>
                  <a:gd name="T0" fmla="*/ 0 h 18"/>
                  <a:gd name="T1" fmla="*/ 12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42" name="Freeform 394"/>
              <p:cNvSpPr>
                <a:spLocks/>
              </p:cNvSpPr>
              <p:nvPr/>
            </p:nvSpPr>
            <p:spPr bwMode="auto">
              <a:xfrm>
                <a:off x="1091" y="3121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43" name="Freeform 395"/>
              <p:cNvSpPr>
                <a:spLocks/>
              </p:cNvSpPr>
              <p:nvPr/>
            </p:nvSpPr>
            <p:spPr bwMode="auto">
              <a:xfrm>
                <a:off x="1097" y="3127"/>
                <a:ext cx="0" cy="42"/>
              </a:xfrm>
              <a:custGeom>
                <a:avLst/>
                <a:gdLst>
                  <a:gd name="T0" fmla="*/ 0 h 42"/>
                  <a:gd name="T1" fmla="*/ 6 h 42"/>
                  <a:gd name="T2" fmla="*/ 18 h 42"/>
                  <a:gd name="T3" fmla="*/ 42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2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  <a:lnTo>
                      <a:pt x="0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44" name="Freeform 396"/>
              <p:cNvSpPr>
                <a:spLocks/>
              </p:cNvSpPr>
              <p:nvPr/>
            </p:nvSpPr>
            <p:spPr bwMode="auto">
              <a:xfrm>
                <a:off x="1097" y="3169"/>
                <a:ext cx="0" cy="36"/>
              </a:xfrm>
              <a:custGeom>
                <a:avLst/>
                <a:gdLst>
                  <a:gd name="T0" fmla="*/ 0 h 36"/>
                  <a:gd name="T1" fmla="*/ 18 h 36"/>
                  <a:gd name="T2" fmla="*/ 36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18"/>
                    </a:lnTo>
                    <a:lnTo>
                      <a:pt x="0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845" name="Freeform 397"/>
              <p:cNvSpPr>
                <a:spLocks/>
              </p:cNvSpPr>
              <p:nvPr/>
            </p:nvSpPr>
            <p:spPr bwMode="auto">
              <a:xfrm>
                <a:off x="1097" y="320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</p:grpSp>
        <p:grpSp>
          <p:nvGrpSpPr>
            <p:cNvPr id="6100" name="Group 398"/>
            <p:cNvGrpSpPr>
              <a:grpSpLocks/>
            </p:cNvGrpSpPr>
            <p:nvPr/>
          </p:nvGrpSpPr>
          <p:grpSpPr bwMode="auto">
            <a:xfrm>
              <a:off x="2864387" y="4813980"/>
              <a:ext cx="330100" cy="726682"/>
              <a:chOff x="1103" y="2377"/>
              <a:chExt cx="330" cy="918"/>
            </a:xfrm>
          </p:grpSpPr>
          <p:sp>
            <p:nvSpPr>
              <p:cNvPr id="8446" name="Line 399"/>
              <p:cNvSpPr>
                <a:spLocks noChangeShapeType="1"/>
              </p:cNvSpPr>
              <p:nvPr/>
            </p:nvSpPr>
            <p:spPr bwMode="auto">
              <a:xfrm>
                <a:off x="1103" y="321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47" name="Freeform 400"/>
              <p:cNvSpPr>
                <a:spLocks/>
              </p:cNvSpPr>
              <p:nvPr/>
            </p:nvSpPr>
            <p:spPr bwMode="auto">
              <a:xfrm>
                <a:off x="1103" y="3211"/>
                <a:ext cx="0" cy="42"/>
              </a:xfrm>
              <a:custGeom>
                <a:avLst/>
                <a:gdLst>
                  <a:gd name="T0" fmla="*/ 0 h 42"/>
                  <a:gd name="T1" fmla="*/ 6 h 42"/>
                  <a:gd name="T2" fmla="*/ 18 h 42"/>
                  <a:gd name="T3" fmla="*/ 30 h 42"/>
                  <a:gd name="T4" fmla="*/ 42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2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0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48" name="Freeform 401"/>
              <p:cNvSpPr>
                <a:spLocks/>
              </p:cNvSpPr>
              <p:nvPr/>
            </p:nvSpPr>
            <p:spPr bwMode="auto">
              <a:xfrm>
                <a:off x="1103" y="3253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49" name="Freeform 402"/>
              <p:cNvSpPr>
                <a:spLocks/>
              </p:cNvSpPr>
              <p:nvPr/>
            </p:nvSpPr>
            <p:spPr bwMode="auto">
              <a:xfrm>
                <a:off x="1103" y="3253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0 w 6"/>
                  <a:gd name="T5" fmla="*/ 6 h 12"/>
                  <a:gd name="T6" fmla="*/ 6 w 6"/>
                  <a:gd name="T7" fmla="*/ 0 h 12"/>
                  <a:gd name="T8" fmla="*/ 6 w 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12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50" name="Freeform 403"/>
              <p:cNvSpPr>
                <a:spLocks/>
              </p:cNvSpPr>
              <p:nvPr/>
            </p:nvSpPr>
            <p:spPr bwMode="auto">
              <a:xfrm>
                <a:off x="1109" y="3253"/>
                <a:ext cx="0" cy="18"/>
              </a:xfrm>
              <a:custGeom>
                <a:avLst/>
                <a:gdLst>
                  <a:gd name="T0" fmla="*/ 0 h 18"/>
                  <a:gd name="T1" fmla="*/ 0 h 18"/>
                  <a:gd name="T2" fmla="*/ 6 h 18"/>
                  <a:gd name="T3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51" name="Line 404"/>
              <p:cNvSpPr>
                <a:spLocks noChangeShapeType="1"/>
              </p:cNvSpPr>
              <p:nvPr/>
            </p:nvSpPr>
            <p:spPr bwMode="auto">
              <a:xfrm>
                <a:off x="1109" y="327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52" name="Freeform 405"/>
              <p:cNvSpPr>
                <a:spLocks/>
              </p:cNvSpPr>
              <p:nvPr/>
            </p:nvSpPr>
            <p:spPr bwMode="auto">
              <a:xfrm>
                <a:off x="1109" y="3277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53" name="Line 406"/>
              <p:cNvSpPr>
                <a:spLocks noChangeShapeType="1"/>
              </p:cNvSpPr>
              <p:nvPr/>
            </p:nvSpPr>
            <p:spPr bwMode="auto">
              <a:xfrm>
                <a:off x="1115" y="327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54" name="Freeform 407"/>
              <p:cNvSpPr>
                <a:spLocks/>
              </p:cNvSpPr>
              <p:nvPr/>
            </p:nvSpPr>
            <p:spPr bwMode="auto">
              <a:xfrm>
                <a:off x="1115" y="3253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55" name="Freeform 408"/>
              <p:cNvSpPr>
                <a:spLocks/>
              </p:cNvSpPr>
              <p:nvPr/>
            </p:nvSpPr>
            <p:spPr bwMode="auto">
              <a:xfrm>
                <a:off x="1115" y="3241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56" name="Freeform 409"/>
              <p:cNvSpPr>
                <a:spLocks/>
              </p:cNvSpPr>
              <p:nvPr/>
            </p:nvSpPr>
            <p:spPr bwMode="auto">
              <a:xfrm>
                <a:off x="1115" y="3223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12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57" name="Line 410"/>
              <p:cNvSpPr>
                <a:spLocks noChangeShapeType="1"/>
              </p:cNvSpPr>
              <p:nvPr/>
            </p:nvSpPr>
            <p:spPr bwMode="auto">
              <a:xfrm flipV="1">
                <a:off x="1121" y="3199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58" name="Freeform 411"/>
              <p:cNvSpPr>
                <a:spLocks/>
              </p:cNvSpPr>
              <p:nvPr/>
            </p:nvSpPr>
            <p:spPr bwMode="auto">
              <a:xfrm>
                <a:off x="1121" y="3175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59" name="Freeform 412"/>
              <p:cNvSpPr>
                <a:spLocks/>
              </p:cNvSpPr>
              <p:nvPr/>
            </p:nvSpPr>
            <p:spPr bwMode="auto">
              <a:xfrm>
                <a:off x="1121" y="3169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60" name="Freeform 413"/>
              <p:cNvSpPr>
                <a:spLocks/>
              </p:cNvSpPr>
              <p:nvPr/>
            </p:nvSpPr>
            <p:spPr bwMode="auto">
              <a:xfrm>
                <a:off x="1121" y="3169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61" name="Freeform 414"/>
              <p:cNvSpPr>
                <a:spLocks/>
              </p:cNvSpPr>
              <p:nvPr/>
            </p:nvSpPr>
            <p:spPr bwMode="auto">
              <a:xfrm>
                <a:off x="1127" y="3181"/>
                <a:ext cx="0" cy="18"/>
              </a:xfrm>
              <a:custGeom>
                <a:avLst/>
                <a:gdLst>
                  <a:gd name="T0" fmla="*/ 0 h 18"/>
                  <a:gd name="T1" fmla="*/ 12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62" name="Freeform 415"/>
              <p:cNvSpPr>
                <a:spLocks/>
              </p:cNvSpPr>
              <p:nvPr/>
            </p:nvSpPr>
            <p:spPr bwMode="auto">
              <a:xfrm>
                <a:off x="1127" y="3193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63" name="Freeform 416"/>
              <p:cNvSpPr>
                <a:spLocks/>
              </p:cNvSpPr>
              <p:nvPr/>
            </p:nvSpPr>
            <p:spPr bwMode="auto">
              <a:xfrm>
                <a:off x="1127" y="3193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64" name="Line 417"/>
              <p:cNvSpPr>
                <a:spLocks noChangeShapeType="1"/>
              </p:cNvSpPr>
              <p:nvPr/>
            </p:nvSpPr>
            <p:spPr bwMode="auto">
              <a:xfrm>
                <a:off x="1133" y="320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65" name="Line 418"/>
              <p:cNvSpPr>
                <a:spLocks noChangeShapeType="1"/>
              </p:cNvSpPr>
              <p:nvPr/>
            </p:nvSpPr>
            <p:spPr bwMode="auto">
              <a:xfrm>
                <a:off x="1133" y="321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66" name="Line 419"/>
              <p:cNvSpPr>
                <a:spLocks noChangeShapeType="1"/>
              </p:cNvSpPr>
              <p:nvPr/>
            </p:nvSpPr>
            <p:spPr bwMode="auto">
              <a:xfrm>
                <a:off x="1133" y="321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67" name="Freeform 420"/>
              <p:cNvSpPr>
                <a:spLocks/>
              </p:cNvSpPr>
              <p:nvPr/>
            </p:nvSpPr>
            <p:spPr bwMode="auto">
              <a:xfrm>
                <a:off x="1133" y="3223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68" name="Freeform 421"/>
              <p:cNvSpPr>
                <a:spLocks/>
              </p:cNvSpPr>
              <p:nvPr/>
            </p:nvSpPr>
            <p:spPr bwMode="auto">
              <a:xfrm>
                <a:off x="1139" y="3229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69" name="Freeform 422"/>
              <p:cNvSpPr>
                <a:spLocks/>
              </p:cNvSpPr>
              <p:nvPr/>
            </p:nvSpPr>
            <p:spPr bwMode="auto">
              <a:xfrm>
                <a:off x="1139" y="3229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70" name="Freeform 423"/>
              <p:cNvSpPr>
                <a:spLocks/>
              </p:cNvSpPr>
              <p:nvPr/>
            </p:nvSpPr>
            <p:spPr bwMode="auto">
              <a:xfrm>
                <a:off x="1139" y="3205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12 h 24"/>
                  <a:gd name="T4" fmla="*/ 6 w 6"/>
                  <a:gd name="T5" fmla="*/ 6 h 24"/>
                  <a:gd name="T6" fmla="*/ 6 w 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12"/>
                    </a:lnTo>
                    <a:lnTo>
                      <a:pt x="6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71" name="Freeform 424"/>
              <p:cNvSpPr>
                <a:spLocks/>
              </p:cNvSpPr>
              <p:nvPr/>
            </p:nvSpPr>
            <p:spPr bwMode="auto">
              <a:xfrm>
                <a:off x="1145" y="3205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72" name="Freeform 425"/>
              <p:cNvSpPr>
                <a:spLocks/>
              </p:cNvSpPr>
              <p:nvPr/>
            </p:nvSpPr>
            <p:spPr bwMode="auto">
              <a:xfrm>
                <a:off x="1145" y="3211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73" name="Line 426"/>
              <p:cNvSpPr>
                <a:spLocks noChangeShapeType="1"/>
              </p:cNvSpPr>
              <p:nvPr/>
            </p:nvSpPr>
            <p:spPr bwMode="auto">
              <a:xfrm>
                <a:off x="1145" y="322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74" name="Freeform 427"/>
              <p:cNvSpPr>
                <a:spLocks/>
              </p:cNvSpPr>
              <p:nvPr/>
            </p:nvSpPr>
            <p:spPr bwMode="auto">
              <a:xfrm>
                <a:off x="1145" y="3235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75" name="Freeform 428"/>
              <p:cNvSpPr>
                <a:spLocks/>
              </p:cNvSpPr>
              <p:nvPr/>
            </p:nvSpPr>
            <p:spPr bwMode="auto">
              <a:xfrm>
                <a:off x="1151" y="3235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76" name="Line 429"/>
              <p:cNvSpPr>
                <a:spLocks noChangeShapeType="1"/>
              </p:cNvSpPr>
              <p:nvPr/>
            </p:nvSpPr>
            <p:spPr bwMode="auto">
              <a:xfrm>
                <a:off x="1151" y="3253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77" name="Line 430"/>
              <p:cNvSpPr>
                <a:spLocks noChangeShapeType="1"/>
              </p:cNvSpPr>
              <p:nvPr/>
            </p:nvSpPr>
            <p:spPr bwMode="auto">
              <a:xfrm>
                <a:off x="1151" y="326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78" name="Freeform 431"/>
              <p:cNvSpPr>
                <a:spLocks/>
              </p:cNvSpPr>
              <p:nvPr/>
            </p:nvSpPr>
            <p:spPr bwMode="auto">
              <a:xfrm>
                <a:off x="1151" y="3271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79" name="Line 432"/>
              <p:cNvSpPr>
                <a:spLocks noChangeShapeType="1"/>
              </p:cNvSpPr>
              <p:nvPr/>
            </p:nvSpPr>
            <p:spPr bwMode="auto">
              <a:xfrm>
                <a:off x="1157" y="328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80" name="Freeform 433"/>
              <p:cNvSpPr>
                <a:spLocks/>
              </p:cNvSpPr>
              <p:nvPr/>
            </p:nvSpPr>
            <p:spPr bwMode="auto">
              <a:xfrm>
                <a:off x="1157" y="3289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81" name="Freeform 434"/>
              <p:cNvSpPr>
                <a:spLocks/>
              </p:cNvSpPr>
              <p:nvPr/>
            </p:nvSpPr>
            <p:spPr bwMode="auto">
              <a:xfrm>
                <a:off x="1157" y="3289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82" name="Line 435"/>
              <p:cNvSpPr>
                <a:spLocks noChangeShapeType="1"/>
              </p:cNvSpPr>
              <p:nvPr/>
            </p:nvSpPr>
            <p:spPr bwMode="auto">
              <a:xfrm flipV="1">
                <a:off x="1163" y="328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83" name="Line 436"/>
              <p:cNvSpPr>
                <a:spLocks noChangeShapeType="1"/>
              </p:cNvSpPr>
              <p:nvPr/>
            </p:nvSpPr>
            <p:spPr bwMode="auto">
              <a:xfrm flipV="1">
                <a:off x="1163" y="327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84" name="Freeform 437"/>
              <p:cNvSpPr>
                <a:spLocks/>
              </p:cNvSpPr>
              <p:nvPr/>
            </p:nvSpPr>
            <p:spPr bwMode="auto">
              <a:xfrm>
                <a:off x="1163" y="3265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85" name="Freeform 438"/>
              <p:cNvSpPr>
                <a:spLocks/>
              </p:cNvSpPr>
              <p:nvPr/>
            </p:nvSpPr>
            <p:spPr bwMode="auto">
              <a:xfrm>
                <a:off x="1163" y="326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86" name="Freeform 439"/>
              <p:cNvSpPr>
                <a:spLocks/>
              </p:cNvSpPr>
              <p:nvPr/>
            </p:nvSpPr>
            <p:spPr bwMode="auto">
              <a:xfrm>
                <a:off x="1169" y="3271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87" name="Line 440"/>
              <p:cNvSpPr>
                <a:spLocks noChangeShapeType="1"/>
              </p:cNvSpPr>
              <p:nvPr/>
            </p:nvSpPr>
            <p:spPr bwMode="auto">
              <a:xfrm>
                <a:off x="1169" y="329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88" name="Freeform 441"/>
              <p:cNvSpPr>
                <a:spLocks/>
              </p:cNvSpPr>
              <p:nvPr/>
            </p:nvSpPr>
            <p:spPr bwMode="auto">
              <a:xfrm>
                <a:off x="1169" y="3277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12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89" name="Freeform 442"/>
              <p:cNvSpPr>
                <a:spLocks/>
              </p:cNvSpPr>
              <p:nvPr/>
            </p:nvSpPr>
            <p:spPr bwMode="auto">
              <a:xfrm>
                <a:off x="1175" y="3259"/>
                <a:ext cx="0" cy="18"/>
              </a:xfrm>
              <a:custGeom>
                <a:avLst/>
                <a:gdLst>
                  <a:gd name="T0" fmla="*/ 18 h 18"/>
                  <a:gd name="T1" fmla="*/ 12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90" name="Freeform 443"/>
              <p:cNvSpPr>
                <a:spLocks/>
              </p:cNvSpPr>
              <p:nvPr/>
            </p:nvSpPr>
            <p:spPr bwMode="auto">
              <a:xfrm>
                <a:off x="1175" y="3223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91" name="Freeform 444"/>
              <p:cNvSpPr>
                <a:spLocks/>
              </p:cNvSpPr>
              <p:nvPr/>
            </p:nvSpPr>
            <p:spPr bwMode="auto">
              <a:xfrm>
                <a:off x="1175" y="3187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92" name="Freeform 445"/>
              <p:cNvSpPr>
                <a:spLocks/>
              </p:cNvSpPr>
              <p:nvPr/>
            </p:nvSpPr>
            <p:spPr bwMode="auto">
              <a:xfrm>
                <a:off x="1175" y="3139"/>
                <a:ext cx="6" cy="48"/>
              </a:xfrm>
              <a:custGeom>
                <a:avLst/>
                <a:gdLst>
                  <a:gd name="T0" fmla="*/ 0 w 6"/>
                  <a:gd name="T1" fmla="*/ 48 h 48"/>
                  <a:gd name="T2" fmla="*/ 0 w 6"/>
                  <a:gd name="T3" fmla="*/ 24 h 48"/>
                  <a:gd name="T4" fmla="*/ 6 w 6"/>
                  <a:gd name="T5" fmla="*/ 12 h 48"/>
                  <a:gd name="T6" fmla="*/ 6 w 6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8">
                    <a:moveTo>
                      <a:pt x="0" y="48"/>
                    </a:moveTo>
                    <a:lnTo>
                      <a:pt x="0" y="24"/>
                    </a:lnTo>
                    <a:lnTo>
                      <a:pt x="6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93" name="Freeform 446"/>
              <p:cNvSpPr>
                <a:spLocks/>
              </p:cNvSpPr>
              <p:nvPr/>
            </p:nvSpPr>
            <p:spPr bwMode="auto">
              <a:xfrm>
                <a:off x="1181" y="3133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94" name="Freeform 447"/>
              <p:cNvSpPr>
                <a:spLocks/>
              </p:cNvSpPr>
              <p:nvPr/>
            </p:nvSpPr>
            <p:spPr bwMode="auto">
              <a:xfrm>
                <a:off x="1181" y="3133"/>
                <a:ext cx="0" cy="30"/>
              </a:xfrm>
              <a:custGeom>
                <a:avLst/>
                <a:gdLst>
                  <a:gd name="T0" fmla="*/ 0 h 30"/>
                  <a:gd name="T1" fmla="*/ 12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2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95" name="Line 448"/>
              <p:cNvSpPr>
                <a:spLocks noChangeShapeType="1"/>
              </p:cNvSpPr>
              <p:nvPr/>
            </p:nvSpPr>
            <p:spPr bwMode="auto">
              <a:xfrm>
                <a:off x="1181" y="3163"/>
                <a:ext cx="0" cy="4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96" name="Freeform 449"/>
              <p:cNvSpPr>
                <a:spLocks/>
              </p:cNvSpPr>
              <p:nvPr/>
            </p:nvSpPr>
            <p:spPr bwMode="auto">
              <a:xfrm>
                <a:off x="1181" y="3205"/>
                <a:ext cx="6" cy="48"/>
              </a:xfrm>
              <a:custGeom>
                <a:avLst/>
                <a:gdLst>
                  <a:gd name="T0" fmla="*/ 0 w 6"/>
                  <a:gd name="T1" fmla="*/ 0 h 48"/>
                  <a:gd name="T2" fmla="*/ 0 w 6"/>
                  <a:gd name="T3" fmla="*/ 24 h 48"/>
                  <a:gd name="T4" fmla="*/ 6 w 6"/>
                  <a:gd name="T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8">
                    <a:moveTo>
                      <a:pt x="0" y="0"/>
                    </a:moveTo>
                    <a:lnTo>
                      <a:pt x="0" y="24"/>
                    </a:lnTo>
                    <a:lnTo>
                      <a:pt x="6" y="4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97" name="Line 450"/>
              <p:cNvSpPr>
                <a:spLocks noChangeShapeType="1"/>
              </p:cNvSpPr>
              <p:nvPr/>
            </p:nvSpPr>
            <p:spPr bwMode="auto">
              <a:xfrm>
                <a:off x="1187" y="3253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98" name="Freeform 451"/>
              <p:cNvSpPr>
                <a:spLocks/>
              </p:cNvSpPr>
              <p:nvPr/>
            </p:nvSpPr>
            <p:spPr bwMode="auto">
              <a:xfrm>
                <a:off x="1187" y="3271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99" name="Freeform 452"/>
              <p:cNvSpPr>
                <a:spLocks/>
              </p:cNvSpPr>
              <p:nvPr/>
            </p:nvSpPr>
            <p:spPr bwMode="auto">
              <a:xfrm>
                <a:off x="1187" y="3265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12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00" name="Freeform 453"/>
              <p:cNvSpPr>
                <a:spLocks/>
              </p:cNvSpPr>
              <p:nvPr/>
            </p:nvSpPr>
            <p:spPr bwMode="auto">
              <a:xfrm>
                <a:off x="1193" y="3235"/>
                <a:ext cx="0" cy="30"/>
              </a:xfrm>
              <a:custGeom>
                <a:avLst/>
                <a:gdLst>
                  <a:gd name="T0" fmla="*/ 30 h 30"/>
                  <a:gd name="T1" fmla="*/ 18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01" name="Freeform 454"/>
              <p:cNvSpPr>
                <a:spLocks/>
              </p:cNvSpPr>
              <p:nvPr/>
            </p:nvSpPr>
            <p:spPr bwMode="auto">
              <a:xfrm>
                <a:off x="1193" y="3157"/>
                <a:ext cx="0" cy="78"/>
              </a:xfrm>
              <a:custGeom>
                <a:avLst/>
                <a:gdLst>
                  <a:gd name="T0" fmla="*/ 78 h 78"/>
                  <a:gd name="T1" fmla="*/ 60 h 78"/>
                  <a:gd name="T2" fmla="*/ 42 h 78"/>
                  <a:gd name="T3" fmla="*/ 0 h 7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78">
                    <a:moveTo>
                      <a:pt x="0" y="78"/>
                    </a:moveTo>
                    <a:lnTo>
                      <a:pt x="0" y="60"/>
                    </a:lnTo>
                    <a:lnTo>
                      <a:pt x="0" y="4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02" name="Freeform 455"/>
              <p:cNvSpPr>
                <a:spLocks/>
              </p:cNvSpPr>
              <p:nvPr/>
            </p:nvSpPr>
            <p:spPr bwMode="auto">
              <a:xfrm>
                <a:off x="1193" y="3079"/>
                <a:ext cx="0" cy="78"/>
              </a:xfrm>
              <a:custGeom>
                <a:avLst/>
                <a:gdLst>
                  <a:gd name="T0" fmla="*/ 78 h 78"/>
                  <a:gd name="T1" fmla="*/ 36 h 78"/>
                  <a:gd name="T2" fmla="*/ 0 h 7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8">
                    <a:moveTo>
                      <a:pt x="0" y="78"/>
                    </a:moveTo>
                    <a:lnTo>
                      <a:pt x="0" y="3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03" name="Freeform 456"/>
              <p:cNvSpPr>
                <a:spLocks/>
              </p:cNvSpPr>
              <p:nvPr/>
            </p:nvSpPr>
            <p:spPr bwMode="auto">
              <a:xfrm>
                <a:off x="1193" y="3031"/>
                <a:ext cx="6" cy="48"/>
              </a:xfrm>
              <a:custGeom>
                <a:avLst/>
                <a:gdLst>
                  <a:gd name="T0" fmla="*/ 0 w 6"/>
                  <a:gd name="T1" fmla="*/ 48 h 48"/>
                  <a:gd name="T2" fmla="*/ 0 w 6"/>
                  <a:gd name="T3" fmla="*/ 24 h 48"/>
                  <a:gd name="T4" fmla="*/ 6 w 6"/>
                  <a:gd name="T5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8">
                    <a:moveTo>
                      <a:pt x="0" y="48"/>
                    </a:moveTo>
                    <a:lnTo>
                      <a:pt x="0" y="24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04" name="Line 457"/>
              <p:cNvSpPr>
                <a:spLocks noChangeShapeType="1"/>
              </p:cNvSpPr>
              <p:nvPr/>
            </p:nvSpPr>
            <p:spPr bwMode="auto">
              <a:xfrm flipV="1">
                <a:off x="1199" y="2995"/>
                <a:ext cx="0" cy="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05" name="Freeform 458"/>
              <p:cNvSpPr>
                <a:spLocks/>
              </p:cNvSpPr>
              <p:nvPr/>
            </p:nvSpPr>
            <p:spPr bwMode="auto">
              <a:xfrm>
                <a:off x="1199" y="2971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06" name="Freeform 459"/>
              <p:cNvSpPr>
                <a:spLocks/>
              </p:cNvSpPr>
              <p:nvPr/>
            </p:nvSpPr>
            <p:spPr bwMode="auto">
              <a:xfrm>
                <a:off x="1199" y="2935"/>
                <a:ext cx="6" cy="36"/>
              </a:xfrm>
              <a:custGeom>
                <a:avLst/>
                <a:gdLst>
                  <a:gd name="T0" fmla="*/ 0 w 6"/>
                  <a:gd name="T1" fmla="*/ 36 h 36"/>
                  <a:gd name="T2" fmla="*/ 0 w 6"/>
                  <a:gd name="T3" fmla="*/ 18 h 36"/>
                  <a:gd name="T4" fmla="*/ 6 w 6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36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07" name="Freeform 460"/>
              <p:cNvSpPr>
                <a:spLocks/>
              </p:cNvSpPr>
              <p:nvPr/>
            </p:nvSpPr>
            <p:spPr bwMode="auto">
              <a:xfrm>
                <a:off x="1205" y="2899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08" name="Freeform 461"/>
              <p:cNvSpPr>
                <a:spLocks/>
              </p:cNvSpPr>
              <p:nvPr/>
            </p:nvSpPr>
            <p:spPr bwMode="auto">
              <a:xfrm>
                <a:off x="1205" y="2881"/>
                <a:ext cx="0" cy="18"/>
              </a:xfrm>
              <a:custGeom>
                <a:avLst/>
                <a:gdLst>
                  <a:gd name="T0" fmla="*/ 18 h 18"/>
                  <a:gd name="T1" fmla="*/ 12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09" name="Freeform 462"/>
              <p:cNvSpPr>
                <a:spLocks/>
              </p:cNvSpPr>
              <p:nvPr/>
            </p:nvSpPr>
            <p:spPr bwMode="auto">
              <a:xfrm>
                <a:off x="1205" y="2833"/>
                <a:ext cx="0" cy="48"/>
              </a:xfrm>
              <a:custGeom>
                <a:avLst/>
                <a:gdLst>
                  <a:gd name="T0" fmla="*/ 48 h 48"/>
                  <a:gd name="T1" fmla="*/ 24 h 48"/>
                  <a:gd name="T2" fmla="*/ 0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">
                    <a:moveTo>
                      <a:pt x="0" y="48"/>
                    </a:move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10" name="Freeform 463"/>
              <p:cNvSpPr>
                <a:spLocks/>
              </p:cNvSpPr>
              <p:nvPr/>
            </p:nvSpPr>
            <p:spPr bwMode="auto">
              <a:xfrm>
                <a:off x="1205" y="2791"/>
                <a:ext cx="6" cy="42"/>
              </a:xfrm>
              <a:custGeom>
                <a:avLst/>
                <a:gdLst>
                  <a:gd name="T0" fmla="*/ 0 w 6"/>
                  <a:gd name="T1" fmla="*/ 42 h 42"/>
                  <a:gd name="T2" fmla="*/ 0 w 6"/>
                  <a:gd name="T3" fmla="*/ 18 h 42"/>
                  <a:gd name="T4" fmla="*/ 6 w 6"/>
                  <a:gd name="T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2">
                    <a:moveTo>
                      <a:pt x="0" y="42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11" name="Freeform 464"/>
              <p:cNvSpPr>
                <a:spLocks/>
              </p:cNvSpPr>
              <p:nvPr/>
            </p:nvSpPr>
            <p:spPr bwMode="auto">
              <a:xfrm>
                <a:off x="1211" y="2755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12" name="Line 465"/>
              <p:cNvSpPr>
                <a:spLocks noChangeShapeType="1"/>
              </p:cNvSpPr>
              <p:nvPr/>
            </p:nvSpPr>
            <p:spPr bwMode="auto">
              <a:xfrm flipV="1">
                <a:off x="1211" y="274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13" name="Line 466"/>
              <p:cNvSpPr>
                <a:spLocks noChangeShapeType="1"/>
              </p:cNvSpPr>
              <p:nvPr/>
            </p:nvSpPr>
            <p:spPr bwMode="auto">
              <a:xfrm>
                <a:off x="1211" y="274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14" name="Freeform 467"/>
              <p:cNvSpPr>
                <a:spLocks/>
              </p:cNvSpPr>
              <p:nvPr/>
            </p:nvSpPr>
            <p:spPr bwMode="auto">
              <a:xfrm>
                <a:off x="1211" y="2719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18 h 30"/>
                  <a:gd name="T4" fmla="*/ 6 w 6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15" name="Freeform 468"/>
              <p:cNvSpPr>
                <a:spLocks/>
              </p:cNvSpPr>
              <p:nvPr/>
            </p:nvSpPr>
            <p:spPr bwMode="auto">
              <a:xfrm>
                <a:off x="1217" y="2689"/>
                <a:ext cx="0" cy="30"/>
              </a:xfrm>
              <a:custGeom>
                <a:avLst/>
                <a:gdLst>
                  <a:gd name="T0" fmla="*/ 30 h 30"/>
                  <a:gd name="T1" fmla="*/ 18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16" name="Freeform 469"/>
              <p:cNvSpPr>
                <a:spLocks/>
              </p:cNvSpPr>
              <p:nvPr/>
            </p:nvSpPr>
            <p:spPr bwMode="auto">
              <a:xfrm>
                <a:off x="1217" y="2629"/>
                <a:ext cx="0" cy="60"/>
              </a:xfrm>
              <a:custGeom>
                <a:avLst/>
                <a:gdLst>
                  <a:gd name="T0" fmla="*/ 60 h 60"/>
                  <a:gd name="T1" fmla="*/ 30 h 60"/>
                  <a:gd name="T2" fmla="*/ 0 h 6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0">
                    <a:moveTo>
                      <a:pt x="0" y="60"/>
                    </a:moveTo>
                    <a:lnTo>
                      <a:pt x="0" y="3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17" name="Freeform 470"/>
              <p:cNvSpPr>
                <a:spLocks/>
              </p:cNvSpPr>
              <p:nvPr/>
            </p:nvSpPr>
            <p:spPr bwMode="auto">
              <a:xfrm>
                <a:off x="1217" y="2575"/>
                <a:ext cx="6" cy="54"/>
              </a:xfrm>
              <a:custGeom>
                <a:avLst/>
                <a:gdLst>
                  <a:gd name="T0" fmla="*/ 0 w 6"/>
                  <a:gd name="T1" fmla="*/ 54 h 54"/>
                  <a:gd name="T2" fmla="*/ 0 w 6"/>
                  <a:gd name="T3" fmla="*/ 24 h 54"/>
                  <a:gd name="T4" fmla="*/ 6 w 6"/>
                  <a:gd name="T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4">
                    <a:moveTo>
                      <a:pt x="0" y="54"/>
                    </a:moveTo>
                    <a:lnTo>
                      <a:pt x="0" y="24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18" name="Freeform 471"/>
              <p:cNvSpPr>
                <a:spLocks/>
              </p:cNvSpPr>
              <p:nvPr/>
            </p:nvSpPr>
            <p:spPr bwMode="auto">
              <a:xfrm>
                <a:off x="1223" y="2539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19" name="Line 472"/>
              <p:cNvSpPr>
                <a:spLocks noChangeShapeType="1"/>
              </p:cNvSpPr>
              <p:nvPr/>
            </p:nvSpPr>
            <p:spPr bwMode="auto">
              <a:xfrm flipV="1">
                <a:off x="1223" y="2515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20" name="Line 473"/>
              <p:cNvSpPr>
                <a:spLocks noChangeShapeType="1"/>
              </p:cNvSpPr>
              <p:nvPr/>
            </p:nvSpPr>
            <p:spPr bwMode="auto">
              <a:xfrm flipV="1">
                <a:off x="1223" y="2497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21" name="Freeform 474"/>
              <p:cNvSpPr>
                <a:spLocks/>
              </p:cNvSpPr>
              <p:nvPr/>
            </p:nvSpPr>
            <p:spPr bwMode="auto">
              <a:xfrm>
                <a:off x="1223" y="2473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12 h 24"/>
                  <a:gd name="T4" fmla="*/ 6 w 6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22" name="Freeform 475"/>
              <p:cNvSpPr>
                <a:spLocks/>
              </p:cNvSpPr>
              <p:nvPr/>
            </p:nvSpPr>
            <p:spPr bwMode="auto">
              <a:xfrm>
                <a:off x="1229" y="2455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23" name="Line 476"/>
              <p:cNvSpPr>
                <a:spLocks noChangeShapeType="1"/>
              </p:cNvSpPr>
              <p:nvPr/>
            </p:nvSpPr>
            <p:spPr bwMode="auto">
              <a:xfrm flipV="1">
                <a:off x="1229" y="244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24" name="Freeform 477"/>
              <p:cNvSpPr>
                <a:spLocks/>
              </p:cNvSpPr>
              <p:nvPr/>
            </p:nvSpPr>
            <p:spPr bwMode="auto">
              <a:xfrm>
                <a:off x="1229" y="2449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25" name="Line 478"/>
              <p:cNvSpPr>
                <a:spLocks noChangeShapeType="1"/>
              </p:cNvSpPr>
              <p:nvPr/>
            </p:nvSpPr>
            <p:spPr bwMode="auto">
              <a:xfrm>
                <a:off x="1235" y="244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26" name="Freeform 479"/>
              <p:cNvSpPr>
                <a:spLocks/>
              </p:cNvSpPr>
              <p:nvPr/>
            </p:nvSpPr>
            <p:spPr bwMode="auto">
              <a:xfrm>
                <a:off x="1235" y="2425"/>
                <a:ext cx="0" cy="24"/>
              </a:xfrm>
              <a:custGeom>
                <a:avLst/>
                <a:gdLst>
                  <a:gd name="T0" fmla="*/ 24 h 24"/>
                  <a:gd name="T1" fmla="*/ 18 h 24"/>
                  <a:gd name="T2" fmla="*/ 12 h 24"/>
                  <a:gd name="T3" fmla="*/ 6 h 24"/>
                  <a:gd name="T4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27" name="Freeform 480"/>
              <p:cNvSpPr>
                <a:spLocks/>
              </p:cNvSpPr>
              <p:nvPr/>
            </p:nvSpPr>
            <p:spPr bwMode="auto">
              <a:xfrm>
                <a:off x="1235" y="2425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28" name="Freeform 481"/>
              <p:cNvSpPr>
                <a:spLocks/>
              </p:cNvSpPr>
              <p:nvPr/>
            </p:nvSpPr>
            <p:spPr bwMode="auto">
              <a:xfrm>
                <a:off x="1235" y="2443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0 w 6"/>
                  <a:gd name="T3" fmla="*/ 12 h 30"/>
                  <a:gd name="T4" fmla="*/ 6 w 6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0" y="12"/>
                    </a:lnTo>
                    <a:lnTo>
                      <a:pt x="6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29" name="Line 482"/>
              <p:cNvSpPr>
                <a:spLocks noChangeShapeType="1"/>
              </p:cNvSpPr>
              <p:nvPr/>
            </p:nvSpPr>
            <p:spPr bwMode="auto">
              <a:xfrm>
                <a:off x="1241" y="2473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30" name="Freeform 483"/>
              <p:cNvSpPr>
                <a:spLocks/>
              </p:cNvSpPr>
              <p:nvPr/>
            </p:nvSpPr>
            <p:spPr bwMode="auto">
              <a:xfrm>
                <a:off x="1241" y="2503"/>
                <a:ext cx="0" cy="30"/>
              </a:xfrm>
              <a:custGeom>
                <a:avLst/>
                <a:gdLst>
                  <a:gd name="T0" fmla="*/ 0 h 30"/>
                  <a:gd name="T1" fmla="*/ 18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8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31" name="Freeform 484"/>
              <p:cNvSpPr>
                <a:spLocks/>
              </p:cNvSpPr>
              <p:nvPr/>
            </p:nvSpPr>
            <p:spPr bwMode="auto">
              <a:xfrm>
                <a:off x="1241" y="2533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32" name="Freeform 485"/>
              <p:cNvSpPr>
                <a:spLocks/>
              </p:cNvSpPr>
              <p:nvPr/>
            </p:nvSpPr>
            <p:spPr bwMode="auto">
              <a:xfrm>
                <a:off x="1247" y="2545"/>
                <a:ext cx="0" cy="54"/>
              </a:xfrm>
              <a:custGeom>
                <a:avLst/>
                <a:gdLst>
                  <a:gd name="T0" fmla="*/ 0 h 54"/>
                  <a:gd name="T1" fmla="*/ 12 h 54"/>
                  <a:gd name="T2" fmla="*/ 24 h 54"/>
                  <a:gd name="T3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  <a:lnTo>
                      <a:pt x="0" y="5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33" name="Freeform 486"/>
              <p:cNvSpPr>
                <a:spLocks/>
              </p:cNvSpPr>
              <p:nvPr/>
            </p:nvSpPr>
            <p:spPr bwMode="auto">
              <a:xfrm>
                <a:off x="1247" y="2599"/>
                <a:ext cx="0" cy="60"/>
              </a:xfrm>
              <a:custGeom>
                <a:avLst/>
                <a:gdLst>
                  <a:gd name="T0" fmla="*/ 0 h 60"/>
                  <a:gd name="T1" fmla="*/ 30 h 60"/>
                  <a:gd name="T2" fmla="*/ 60 h 6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0">
                    <a:moveTo>
                      <a:pt x="0" y="0"/>
                    </a:moveTo>
                    <a:lnTo>
                      <a:pt x="0" y="30"/>
                    </a:lnTo>
                    <a:lnTo>
                      <a:pt x="0" y="6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34" name="Freeform 487"/>
              <p:cNvSpPr>
                <a:spLocks/>
              </p:cNvSpPr>
              <p:nvPr/>
            </p:nvSpPr>
            <p:spPr bwMode="auto">
              <a:xfrm>
                <a:off x="1247" y="2659"/>
                <a:ext cx="0" cy="42"/>
              </a:xfrm>
              <a:custGeom>
                <a:avLst/>
                <a:gdLst>
                  <a:gd name="T0" fmla="*/ 0 h 42"/>
                  <a:gd name="T1" fmla="*/ 24 h 42"/>
                  <a:gd name="T2" fmla="*/ 42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0"/>
                    </a:moveTo>
                    <a:lnTo>
                      <a:pt x="0" y="24"/>
                    </a:lnTo>
                    <a:lnTo>
                      <a:pt x="0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35" name="Freeform 488"/>
              <p:cNvSpPr>
                <a:spLocks/>
              </p:cNvSpPr>
              <p:nvPr/>
            </p:nvSpPr>
            <p:spPr bwMode="auto">
              <a:xfrm>
                <a:off x="1247" y="2701"/>
                <a:ext cx="6" cy="48"/>
              </a:xfrm>
              <a:custGeom>
                <a:avLst/>
                <a:gdLst>
                  <a:gd name="T0" fmla="*/ 0 w 6"/>
                  <a:gd name="T1" fmla="*/ 0 h 48"/>
                  <a:gd name="T2" fmla="*/ 0 w 6"/>
                  <a:gd name="T3" fmla="*/ 24 h 48"/>
                  <a:gd name="T4" fmla="*/ 6 w 6"/>
                  <a:gd name="T5" fmla="*/ 30 h 48"/>
                  <a:gd name="T6" fmla="*/ 6 w 6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8">
                    <a:moveTo>
                      <a:pt x="0" y="0"/>
                    </a:moveTo>
                    <a:lnTo>
                      <a:pt x="0" y="24"/>
                    </a:lnTo>
                    <a:lnTo>
                      <a:pt x="6" y="30"/>
                    </a:lnTo>
                    <a:lnTo>
                      <a:pt x="6" y="4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36" name="Freeform 489"/>
              <p:cNvSpPr>
                <a:spLocks/>
              </p:cNvSpPr>
              <p:nvPr/>
            </p:nvSpPr>
            <p:spPr bwMode="auto">
              <a:xfrm>
                <a:off x="1253" y="2749"/>
                <a:ext cx="0" cy="90"/>
              </a:xfrm>
              <a:custGeom>
                <a:avLst/>
                <a:gdLst>
                  <a:gd name="T0" fmla="*/ 0 h 90"/>
                  <a:gd name="T1" fmla="*/ 18 h 90"/>
                  <a:gd name="T2" fmla="*/ 42 h 90"/>
                  <a:gd name="T3" fmla="*/ 66 h 90"/>
                  <a:gd name="T4" fmla="*/ 90 h 9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90">
                    <a:moveTo>
                      <a:pt x="0" y="0"/>
                    </a:moveTo>
                    <a:lnTo>
                      <a:pt x="0" y="18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0" y="9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37" name="Freeform 490"/>
              <p:cNvSpPr>
                <a:spLocks/>
              </p:cNvSpPr>
              <p:nvPr/>
            </p:nvSpPr>
            <p:spPr bwMode="auto">
              <a:xfrm>
                <a:off x="1253" y="2839"/>
                <a:ext cx="0" cy="60"/>
              </a:xfrm>
              <a:custGeom>
                <a:avLst/>
                <a:gdLst>
                  <a:gd name="T0" fmla="*/ 0 h 60"/>
                  <a:gd name="T1" fmla="*/ 30 h 60"/>
                  <a:gd name="T2" fmla="*/ 60 h 6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0">
                    <a:moveTo>
                      <a:pt x="0" y="0"/>
                    </a:moveTo>
                    <a:lnTo>
                      <a:pt x="0" y="30"/>
                    </a:lnTo>
                    <a:lnTo>
                      <a:pt x="0" y="6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38" name="Freeform 491"/>
              <p:cNvSpPr>
                <a:spLocks/>
              </p:cNvSpPr>
              <p:nvPr/>
            </p:nvSpPr>
            <p:spPr bwMode="auto">
              <a:xfrm>
                <a:off x="1253" y="2899"/>
                <a:ext cx="0" cy="48"/>
              </a:xfrm>
              <a:custGeom>
                <a:avLst/>
                <a:gdLst>
                  <a:gd name="T0" fmla="*/ 0 h 48"/>
                  <a:gd name="T1" fmla="*/ 30 h 48"/>
                  <a:gd name="T2" fmla="*/ 48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">
                    <a:moveTo>
                      <a:pt x="0" y="0"/>
                    </a:moveTo>
                    <a:lnTo>
                      <a:pt x="0" y="30"/>
                    </a:lnTo>
                    <a:lnTo>
                      <a:pt x="0" y="4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39" name="Freeform 492"/>
              <p:cNvSpPr>
                <a:spLocks/>
              </p:cNvSpPr>
              <p:nvPr/>
            </p:nvSpPr>
            <p:spPr bwMode="auto">
              <a:xfrm>
                <a:off x="1253" y="2947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40" name="Freeform 493"/>
              <p:cNvSpPr>
                <a:spLocks/>
              </p:cNvSpPr>
              <p:nvPr/>
            </p:nvSpPr>
            <p:spPr bwMode="auto">
              <a:xfrm>
                <a:off x="1259" y="2953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41" name="Line 494"/>
              <p:cNvSpPr>
                <a:spLocks noChangeShapeType="1"/>
              </p:cNvSpPr>
              <p:nvPr/>
            </p:nvSpPr>
            <p:spPr bwMode="auto">
              <a:xfrm>
                <a:off x="1259" y="297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42" name="Freeform 495"/>
              <p:cNvSpPr>
                <a:spLocks/>
              </p:cNvSpPr>
              <p:nvPr/>
            </p:nvSpPr>
            <p:spPr bwMode="auto">
              <a:xfrm>
                <a:off x="1259" y="2977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43" name="Line 496"/>
              <p:cNvSpPr>
                <a:spLocks noChangeShapeType="1"/>
              </p:cNvSpPr>
              <p:nvPr/>
            </p:nvSpPr>
            <p:spPr bwMode="auto">
              <a:xfrm>
                <a:off x="1265" y="300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44" name="Freeform 497"/>
              <p:cNvSpPr>
                <a:spLocks/>
              </p:cNvSpPr>
              <p:nvPr/>
            </p:nvSpPr>
            <p:spPr bwMode="auto">
              <a:xfrm>
                <a:off x="1265" y="3001"/>
                <a:ext cx="0" cy="36"/>
              </a:xfrm>
              <a:custGeom>
                <a:avLst/>
                <a:gdLst>
                  <a:gd name="T0" fmla="*/ 0 h 36"/>
                  <a:gd name="T1" fmla="*/ 18 h 36"/>
                  <a:gd name="T2" fmla="*/ 36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18"/>
                    </a:lnTo>
                    <a:lnTo>
                      <a:pt x="0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45" name="Freeform 498"/>
              <p:cNvSpPr>
                <a:spLocks/>
              </p:cNvSpPr>
              <p:nvPr/>
            </p:nvSpPr>
            <p:spPr bwMode="auto">
              <a:xfrm>
                <a:off x="1265" y="3037"/>
                <a:ext cx="0" cy="42"/>
              </a:xfrm>
              <a:custGeom>
                <a:avLst/>
                <a:gdLst>
                  <a:gd name="T0" fmla="*/ 0 h 42"/>
                  <a:gd name="T1" fmla="*/ 24 h 42"/>
                  <a:gd name="T2" fmla="*/ 36 h 42"/>
                  <a:gd name="T3" fmla="*/ 42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2">
                    <a:moveTo>
                      <a:pt x="0" y="0"/>
                    </a:moveTo>
                    <a:lnTo>
                      <a:pt x="0" y="24"/>
                    </a:lnTo>
                    <a:lnTo>
                      <a:pt x="0" y="36"/>
                    </a:lnTo>
                    <a:lnTo>
                      <a:pt x="0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46" name="Freeform 499"/>
              <p:cNvSpPr>
                <a:spLocks/>
              </p:cNvSpPr>
              <p:nvPr/>
            </p:nvSpPr>
            <p:spPr bwMode="auto">
              <a:xfrm>
                <a:off x="1265" y="3067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0 w 6"/>
                  <a:gd name="T5" fmla="*/ 6 h 12"/>
                  <a:gd name="T6" fmla="*/ 6 w 6"/>
                  <a:gd name="T7" fmla="*/ 0 h 12"/>
                  <a:gd name="T8" fmla="*/ 6 w 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12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47" name="Freeform 500"/>
              <p:cNvSpPr>
                <a:spLocks/>
              </p:cNvSpPr>
              <p:nvPr/>
            </p:nvSpPr>
            <p:spPr bwMode="auto">
              <a:xfrm>
                <a:off x="1271" y="3067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48" name="Freeform 501"/>
              <p:cNvSpPr>
                <a:spLocks/>
              </p:cNvSpPr>
              <p:nvPr/>
            </p:nvSpPr>
            <p:spPr bwMode="auto">
              <a:xfrm>
                <a:off x="1271" y="3079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49" name="Freeform 502"/>
              <p:cNvSpPr>
                <a:spLocks/>
              </p:cNvSpPr>
              <p:nvPr/>
            </p:nvSpPr>
            <p:spPr bwMode="auto">
              <a:xfrm>
                <a:off x="1271" y="3079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50" name="Freeform 503"/>
              <p:cNvSpPr>
                <a:spLocks/>
              </p:cNvSpPr>
              <p:nvPr/>
            </p:nvSpPr>
            <p:spPr bwMode="auto">
              <a:xfrm>
                <a:off x="1277" y="3079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51" name="Line 504"/>
              <p:cNvSpPr>
                <a:spLocks noChangeShapeType="1"/>
              </p:cNvSpPr>
              <p:nvPr/>
            </p:nvSpPr>
            <p:spPr bwMode="auto">
              <a:xfrm flipV="1">
                <a:off x="1277" y="307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52" name="Line 505"/>
              <p:cNvSpPr>
                <a:spLocks noChangeShapeType="1"/>
              </p:cNvSpPr>
              <p:nvPr/>
            </p:nvSpPr>
            <p:spPr bwMode="auto">
              <a:xfrm flipV="1">
                <a:off x="1277" y="3067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53" name="Freeform 506"/>
              <p:cNvSpPr>
                <a:spLocks/>
              </p:cNvSpPr>
              <p:nvPr/>
            </p:nvSpPr>
            <p:spPr bwMode="auto">
              <a:xfrm>
                <a:off x="1277" y="3055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54" name="Freeform 507"/>
              <p:cNvSpPr>
                <a:spLocks/>
              </p:cNvSpPr>
              <p:nvPr/>
            </p:nvSpPr>
            <p:spPr bwMode="auto">
              <a:xfrm>
                <a:off x="1283" y="3055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55" name="Freeform 508"/>
              <p:cNvSpPr>
                <a:spLocks/>
              </p:cNvSpPr>
              <p:nvPr/>
            </p:nvSpPr>
            <p:spPr bwMode="auto">
              <a:xfrm>
                <a:off x="1283" y="3061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56" name="Line 509"/>
              <p:cNvSpPr>
                <a:spLocks noChangeShapeType="1"/>
              </p:cNvSpPr>
              <p:nvPr/>
            </p:nvSpPr>
            <p:spPr bwMode="auto">
              <a:xfrm flipV="1">
                <a:off x="1283" y="304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57" name="Freeform 510"/>
              <p:cNvSpPr>
                <a:spLocks/>
              </p:cNvSpPr>
              <p:nvPr/>
            </p:nvSpPr>
            <p:spPr bwMode="auto">
              <a:xfrm>
                <a:off x="1283" y="3025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12 h 24"/>
                  <a:gd name="T4" fmla="*/ 6 w 6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58" name="Line 511"/>
              <p:cNvSpPr>
                <a:spLocks noChangeShapeType="1"/>
              </p:cNvSpPr>
              <p:nvPr/>
            </p:nvSpPr>
            <p:spPr bwMode="auto">
              <a:xfrm flipV="1">
                <a:off x="1289" y="3001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59" name="Line 512"/>
              <p:cNvSpPr>
                <a:spLocks noChangeShapeType="1"/>
              </p:cNvSpPr>
              <p:nvPr/>
            </p:nvSpPr>
            <p:spPr bwMode="auto">
              <a:xfrm flipV="1">
                <a:off x="1289" y="2983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60" name="Freeform 513"/>
              <p:cNvSpPr>
                <a:spLocks/>
              </p:cNvSpPr>
              <p:nvPr/>
            </p:nvSpPr>
            <p:spPr bwMode="auto">
              <a:xfrm>
                <a:off x="1289" y="2971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61" name="Line 514"/>
              <p:cNvSpPr>
                <a:spLocks noChangeShapeType="1"/>
              </p:cNvSpPr>
              <p:nvPr/>
            </p:nvSpPr>
            <p:spPr bwMode="auto">
              <a:xfrm flipV="1">
                <a:off x="1295" y="2953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62" name="Freeform 515"/>
              <p:cNvSpPr>
                <a:spLocks/>
              </p:cNvSpPr>
              <p:nvPr/>
            </p:nvSpPr>
            <p:spPr bwMode="auto">
              <a:xfrm>
                <a:off x="1295" y="2935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63" name="Line 516"/>
              <p:cNvSpPr>
                <a:spLocks noChangeShapeType="1"/>
              </p:cNvSpPr>
              <p:nvPr/>
            </p:nvSpPr>
            <p:spPr bwMode="auto">
              <a:xfrm flipV="1">
                <a:off x="1295" y="292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64" name="Freeform 517"/>
              <p:cNvSpPr>
                <a:spLocks/>
              </p:cNvSpPr>
              <p:nvPr/>
            </p:nvSpPr>
            <p:spPr bwMode="auto">
              <a:xfrm>
                <a:off x="1295" y="2923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65" name="Line 518"/>
              <p:cNvSpPr>
                <a:spLocks noChangeShapeType="1"/>
              </p:cNvSpPr>
              <p:nvPr/>
            </p:nvSpPr>
            <p:spPr bwMode="auto">
              <a:xfrm flipV="1">
                <a:off x="1301" y="2911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66" name="Line 519"/>
              <p:cNvSpPr>
                <a:spLocks noChangeShapeType="1"/>
              </p:cNvSpPr>
              <p:nvPr/>
            </p:nvSpPr>
            <p:spPr bwMode="auto">
              <a:xfrm flipV="1">
                <a:off x="1301" y="290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67" name="Freeform 520"/>
              <p:cNvSpPr>
                <a:spLocks/>
              </p:cNvSpPr>
              <p:nvPr/>
            </p:nvSpPr>
            <p:spPr bwMode="auto">
              <a:xfrm>
                <a:off x="1301" y="2905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68" name="Freeform 521"/>
              <p:cNvSpPr>
                <a:spLocks/>
              </p:cNvSpPr>
              <p:nvPr/>
            </p:nvSpPr>
            <p:spPr bwMode="auto">
              <a:xfrm>
                <a:off x="1307" y="2905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69" name="Line 522"/>
              <p:cNvSpPr>
                <a:spLocks noChangeShapeType="1"/>
              </p:cNvSpPr>
              <p:nvPr/>
            </p:nvSpPr>
            <p:spPr bwMode="auto">
              <a:xfrm>
                <a:off x="1307" y="291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70" name="Freeform 523"/>
              <p:cNvSpPr>
                <a:spLocks/>
              </p:cNvSpPr>
              <p:nvPr/>
            </p:nvSpPr>
            <p:spPr bwMode="auto">
              <a:xfrm>
                <a:off x="1307" y="2911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71" name="Freeform 524"/>
              <p:cNvSpPr>
                <a:spLocks/>
              </p:cNvSpPr>
              <p:nvPr/>
            </p:nvSpPr>
            <p:spPr bwMode="auto">
              <a:xfrm>
                <a:off x="1307" y="2911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72" name="Freeform 525"/>
              <p:cNvSpPr>
                <a:spLocks/>
              </p:cNvSpPr>
              <p:nvPr/>
            </p:nvSpPr>
            <p:spPr bwMode="auto">
              <a:xfrm>
                <a:off x="1313" y="2893"/>
                <a:ext cx="0" cy="18"/>
              </a:xfrm>
              <a:custGeom>
                <a:avLst/>
                <a:gdLst>
                  <a:gd name="T0" fmla="*/ 18 h 18"/>
                  <a:gd name="T1" fmla="*/ 12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73" name="Freeform 526"/>
              <p:cNvSpPr>
                <a:spLocks/>
              </p:cNvSpPr>
              <p:nvPr/>
            </p:nvSpPr>
            <p:spPr bwMode="auto">
              <a:xfrm>
                <a:off x="1313" y="2869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74" name="Freeform 527"/>
              <p:cNvSpPr>
                <a:spLocks/>
              </p:cNvSpPr>
              <p:nvPr/>
            </p:nvSpPr>
            <p:spPr bwMode="auto">
              <a:xfrm>
                <a:off x="1313" y="2869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75" name="Freeform 528"/>
              <p:cNvSpPr>
                <a:spLocks/>
              </p:cNvSpPr>
              <p:nvPr/>
            </p:nvSpPr>
            <p:spPr bwMode="auto">
              <a:xfrm>
                <a:off x="1313" y="2863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76" name="Line 529"/>
              <p:cNvSpPr>
                <a:spLocks noChangeShapeType="1"/>
              </p:cNvSpPr>
              <p:nvPr/>
            </p:nvSpPr>
            <p:spPr bwMode="auto">
              <a:xfrm flipV="1">
                <a:off x="1319" y="2839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77" name="Freeform 530"/>
              <p:cNvSpPr>
                <a:spLocks/>
              </p:cNvSpPr>
              <p:nvPr/>
            </p:nvSpPr>
            <p:spPr bwMode="auto">
              <a:xfrm>
                <a:off x="1319" y="2803"/>
                <a:ext cx="0" cy="36"/>
              </a:xfrm>
              <a:custGeom>
                <a:avLst/>
                <a:gdLst>
                  <a:gd name="T0" fmla="*/ 36 h 36"/>
                  <a:gd name="T1" fmla="*/ 24 h 36"/>
                  <a:gd name="T2" fmla="*/ 18 h 36"/>
                  <a:gd name="T3" fmla="*/ 6 h 36"/>
                  <a:gd name="T4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24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78" name="Freeform 531"/>
              <p:cNvSpPr>
                <a:spLocks/>
              </p:cNvSpPr>
              <p:nvPr/>
            </p:nvSpPr>
            <p:spPr bwMode="auto">
              <a:xfrm>
                <a:off x="1319" y="2803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0 h 12"/>
                  <a:gd name="T4" fmla="*/ 0 w 6"/>
                  <a:gd name="T5" fmla="*/ 0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79" name="Freeform 532"/>
              <p:cNvSpPr>
                <a:spLocks/>
              </p:cNvSpPr>
              <p:nvPr/>
            </p:nvSpPr>
            <p:spPr bwMode="auto">
              <a:xfrm>
                <a:off x="1325" y="2815"/>
                <a:ext cx="0" cy="30"/>
              </a:xfrm>
              <a:custGeom>
                <a:avLst/>
                <a:gdLst>
                  <a:gd name="T0" fmla="*/ 0 h 30"/>
                  <a:gd name="T1" fmla="*/ 12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2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80" name="Line 533"/>
              <p:cNvSpPr>
                <a:spLocks noChangeShapeType="1"/>
              </p:cNvSpPr>
              <p:nvPr/>
            </p:nvSpPr>
            <p:spPr bwMode="auto">
              <a:xfrm>
                <a:off x="1325" y="2845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81" name="Freeform 534"/>
              <p:cNvSpPr>
                <a:spLocks/>
              </p:cNvSpPr>
              <p:nvPr/>
            </p:nvSpPr>
            <p:spPr bwMode="auto">
              <a:xfrm>
                <a:off x="1325" y="2869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82" name="Freeform 535"/>
              <p:cNvSpPr>
                <a:spLocks/>
              </p:cNvSpPr>
              <p:nvPr/>
            </p:nvSpPr>
            <p:spPr bwMode="auto">
              <a:xfrm>
                <a:off x="1325" y="2887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83" name="Freeform 536"/>
              <p:cNvSpPr>
                <a:spLocks/>
              </p:cNvSpPr>
              <p:nvPr/>
            </p:nvSpPr>
            <p:spPr bwMode="auto">
              <a:xfrm>
                <a:off x="1331" y="2851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84" name="Freeform 537"/>
              <p:cNvSpPr>
                <a:spLocks/>
              </p:cNvSpPr>
              <p:nvPr/>
            </p:nvSpPr>
            <p:spPr bwMode="auto">
              <a:xfrm>
                <a:off x="1331" y="2815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85" name="Freeform 538"/>
              <p:cNvSpPr>
                <a:spLocks/>
              </p:cNvSpPr>
              <p:nvPr/>
            </p:nvSpPr>
            <p:spPr bwMode="auto">
              <a:xfrm>
                <a:off x="1331" y="2791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12 h 24"/>
                  <a:gd name="T4" fmla="*/ 6 w 6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86" name="Line 539"/>
              <p:cNvSpPr>
                <a:spLocks noChangeShapeType="1"/>
              </p:cNvSpPr>
              <p:nvPr/>
            </p:nvSpPr>
            <p:spPr bwMode="auto">
              <a:xfrm flipV="1">
                <a:off x="1337" y="2773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87" name="Freeform 540"/>
              <p:cNvSpPr>
                <a:spLocks/>
              </p:cNvSpPr>
              <p:nvPr/>
            </p:nvSpPr>
            <p:spPr bwMode="auto">
              <a:xfrm>
                <a:off x="1337" y="2755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88" name="Line 541"/>
              <p:cNvSpPr>
                <a:spLocks noChangeShapeType="1"/>
              </p:cNvSpPr>
              <p:nvPr/>
            </p:nvSpPr>
            <p:spPr bwMode="auto">
              <a:xfrm>
                <a:off x="1337" y="275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89" name="Freeform 542"/>
              <p:cNvSpPr>
                <a:spLocks/>
              </p:cNvSpPr>
              <p:nvPr/>
            </p:nvSpPr>
            <p:spPr bwMode="auto">
              <a:xfrm>
                <a:off x="1337" y="2749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90" name="Freeform 543"/>
              <p:cNvSpPr>
                <a:spLocks/>
              </p:cNvSpPr>
              <p:nvPr/>
            </p:nvSpPr>
            <p:spPr bwMode="auto">
              <a:xfrm>
                <a:off x="1343" y="2731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91" name="Line 544"/>
              <p:cNvSpPr>
                <a:spLocks noChangeShapeType="1"/>
              </p:cNvSpPr>
              <p:nvPr/>
            </p:nvSpPr>
            <p:spPr bwMode="auto">
              <a:xfrm flipV="1">
                <a:off x="1343" y="272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92" name="Freeform 545"/>
              <p:cNvSpPr>
                <a:spLocks/>
              </p:cNvSpPr>
              <p:nvPr/>
            </p:nvSpPr>
            <p:spPr bwMode="auto">
              <a:xfrm>
                <a:off x="1343" y="272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93" name="Freeform 546"/>
              <p:cNvSpPr>
                <a:spLocks/>
              </p:cNvSpPr>
              <p:nvPr/>
            </p:nvSpPr>
            <p:spPr bwMode="auto">
              <a:xfrm>
                <a:off x="1349" y="2725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94" name="Freeform 547"/>
              <p:cNvSpPr>
                <a:spLocks/>
              </p:cNvSpPr>
              <p:nvPr/>
            </p:nvSpPr>
            <p:spPr bwMode="auto">
              <a:xfrm>
                <a:off x="1349" y="2725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95" name="Freeform 548"/>
              <p:cNvSpPr>
                <a:spLocks/>
              </p:cNvSpPr>
              <p:nvPr/>
            </p:nvSpPr>
            <p:spPr bwMode="auto">
              <a:xfrm>
                <a:off x="1349" y="2713"/>
                <a:ext cx="0" cy="18"/>
              </a:xfrm>
              <a:custGeom>
                <a:avLst/>
                <a:gdLst>
                  <a:gd name="T0" fmla="*/ 18 h 18"/>
                  <a:gd name="T1" fmla="*/ 12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96" name="Freeform 549"/>
              <p:cNvSpPr>
                <a:spLocks/>
              </p:cNvSpPr>
              <p:nvPr/>
            </p:nvSpPr>
            <p:spPr bwMode="auto">
              <a:xfrm>
                <a:off x="1349" y="2695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97" name="Freeform 550"/>
              <p:cNvSpPr>
                <a:spLocks/>
              </p:cNvSpPr>
              <p:nvPr/>
            </p:nvSpPr>
            <p:spPr bwMode="auto">
              <a:xfrm>
                <a:off x="1355" y="2683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98" name="Freeform 551"/>
              <p:cNvSpPr>
                <a:spLocks/>
              </p:cNvSpPr>
              <p:nvPr/>
            </p:nvSpPr>
            <p:spPr bwMode="auto">
              <a:xfrm>
                <a:off x="1355" y="2659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599" name="Line 552"/>
              <p:cNvSpPr>
                <a:spLocks noChangeShapeType="1"/>
              </p:cNvSpPr>
              <p:nvPr/>
            </p:nvSpPr>
            <p:spPr bwMode="auto">
              <a:xfrm flipV="1">
                <a:off x="1355" y="2647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00" name="Freeform 553"/>
              <p:cNvSpPr>
                <a:spLocks/>
              </p:cNvSpPr>
              <p:nvPr/>
            </p:nvSpPr>
            <p:spPr bwMode="auto">
              <a:xfrm>
                <a:off x="1355" y="2647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01" name="Line 554"/>
              <p:cNvSpPr>
                <a:spLocks noChangeShapeType="1"/>
              </p:cNvSpPr>
              <p:nvPr/>
            </p:nvSpPr>
            <p:spPr bwMode="auto">
              <a:xfrm>
                <a:off x="1361" y="264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02" name="Freeform 555"/>
              <p:cNvSpPr>
                <a:spLocks/>
              </p:cNvSpPr>
              <p:nvPr/>
            </p:nvSpPr>
            <p:spPr bwMode="auto">
              <a:xfrm>
                <a:off x="1361" y="2629"/>
                <a:ext cx="0" cy="18"/>
              </a:xfrm>
              <a:custGeom>
                <a:avLst/>
                <a:gdLst>
                  <a:gd name="T0" fmla="*/ 18 h 18"/>
                  <a:gd name="T1" fmla="*/ 12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03" name="Freeform 556"/>
              <p:cNvSpPr>
                <a:spLocks/>
              </p:cNvSpPr>
              <p:nvPr/>
            </p:nvSpPr>
            <p:spPr bwMode="auto">
              <a:xfrm>
                <a:off x="1361" y="2617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04" name="Line 557"/>
              <p:cNvSpPr>
                <a:spLocks noChangeShapeType="1"/>
              </p:cNvSpPr>
              <p:nvPr/>
            </p:nvSpPr>
            <p:spPr bwMode="auto">
              <a:xfrm>
                <a:off x="1367" y="261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05" name="Freeform 558"/>
              <p:cNvSpPr>
                <a:spLocks/>
              </p:cNvSpPr>
              <p:nvPr/>
            </p:nvSpPr>
            <p:spPr bwMode="auto">
              <a:xfrm>
                <a:off x="1367" y="2599"/>
                <a:ext cx="0" cy="18"/>
              </a:xfrm>
              <a:custGeom>
                <a:avLst/>
                <a:gdLst>
                  <a:gd name="T0" fmla="*/ 18 h 18"/>
                  <a:gd name="T1" fmla="*/ 12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06" name="Freeform 559"/>
              <p:cNvSpPr>
                <a:spLocks/>
              </p:cNvSpPr>
              <p:nvPr/>
            </p:nvSpPr>
            <p:spPr bwMode="auto">
              <a:xfrm>
                <a:off x="1367" y="2569"/>
                <a:ext cx="0" cy="30"/>
              </a:xfrm>
              <a:custGeom>
                <a:avLst/>
                <a:gdLst>
                  <a:gd name="T0" fmla="*/ 30 h 30"/>
                  <a:gd name="T1" fmla="*/ 12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07" name="Freeform 560"/>
              <p:cNvSpPr>
                <a:spLocks/>
              </p:cNvSpPr>
              <p:nvPr/>
            </p:nvSpPr>
            <p:spPr bwMode="auto">
              <a:xfrm>
                <a:off x="1367" y="2551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08" name="Line 561"/>
              <p:cNvSpPr>
                <a:spLocks noChangeShapeType="1"/>
              </p:cNvSpPr>
              <p:nvPr/>
            </p:nvSpPr>
            <p:spPr bwMode="auto">
              <a:xfrm flipV="1">
                <a:off x="1373" y="2527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09" name="Freeform 562"/>
              <p:cNvSpPr>
                <a:spLocks/>
              </p:cNvSpPr>
              <p:nvPr/>
            </p:nvSpPr>
            <p:spPr bwMode="auto">
              <a:xfrm>
                <a:off x="1373" y="2497"/>
                <a:ext cx="0" cy="30"/>
              </a:xfrm>
              <a:custGeom>
                <a:avLst/>
                <a:gdLst>
                  <a:gd name="T0" fmla="*/ 30 h 30"/>
                  <a:gd name="T1" fmla="*/ 12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10" name="Freeform 563"/>
              <p:cNvSpPr>
                <a:spLocks/>
              </p:cNvSpPr>
              <p:nvPr/>
            </p:nvSpPr>
            <p:spPr bwMode="auto">
              <a:xfrm>
                <a:off x="1373" y="2497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11" name="Freeform 564"/>
              <p:cNvSpPr>
                <a:spLocks/>
              </p:cNvSpPr>
              <p:nvPr/>
            </p:nvSpPr>
            <p:spPr bwMode="auto">
              <a:xfrm>
                <a:off x="1379" y="2485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12" name="Line 565"/>
              <p:cNvSpPr>
                <a:spLocks noChangeShapeType="1"/>
              </p:cNvSpPr>
              <p:nvPr/>
            </p:nvSpPr>
            <p:spPr bwMode="auto">
              <a:xfrm flipV="1">
                <a:off x="1379" y="2467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13" name="Freeform 566"/>
              <p:cNvSpPr>
                <a:spLocks/>
              </p:cNvSpPr>
              <p:nvPr/>
            </p:nvSpPr>
            <p:spPr bwMode="auto">
              <a:xfrm>
                <a:off x="1379" y="2437"/>
                <a:ext cx="0" cy="30"/>
              </a:xfrm>
              <a:custGeom>
                <a:avLst/>
                <a:gdLst>
                  <a:gd name="T0" fmla="*/ 30 h 30"/>
                  <a:gd name="T1" fmla="*/ 18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14" name="Freeform 567"/>
              <p:cNvSpPr>
                <a:spLocks/>
              </p:cNvSpPr>
              <p:nvPr/>
            </p:nvSpPr>
            <p:spPr bwMode="auto">
              <a:xfrm>
                <a:off x="1379" y="2401"/>
                <a:ext cx="6" cy="36"/>
              </a:xfrm>
              <a:custGeom>
                <a:avLst/>
                <a:gdLst>
                  <a:gd name="T0" fmla="*/ 0 w 6"/>
                  <a:gd name="T1" fmla="*/ 36 h 36"/>
                  <a:gd name="T2" fmla="*/ 0 w 6"/>
                  <a:gd name="T3" fmla="*/ 18 h 36"/>
                  <a:gd name="T4" fmla="*/ 6 w 6"/>
                  <a:gd name="T5" fmla="*/ 6 h 36"/>
                  <a:gd name="T6" fmla="*/ 6 w 6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6">
                    <a:moveTo>
                      <a:pt x="0" y="36"/>
                    </a:moveTo>
                    <a:lnTo>
                      <a:pt x="0" y="18"/>
                    </a:lnTo>
                    <a:lnTo>
                      <a:pt x="6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15" name="Freeform 568"/>
              <p:cNvSpPr>
                <a:spLocks/>
              </p:cNvSpPr>
              <p:nvPr/>
            </p:nvSpPr>
            <p:spPr bwMode="auto">
              <a:xfrm>
                <a:off x="1385" y="2401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16" name="Freeform 569"/>
              <p:cNvSpPr>
                <a:spLocks/>
              </p:cNvSpPr>
              <p:nvPr/>
            </p:nvSpPr>
            <p:spPr bwMode="auto">
              <a:xfrm>
                <a:off x="1385" y="2395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17" name="Freeform 570"/>
              <p:cNvSpPr>
                <a:spLocks/>
              </p:cNvSpPr>
              <p:nvPr/>
            </p:nvSpPr>
            <p:spPr bwMode="auto">
              <a:xfrm>
                <a:off x="1385" y="2377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18" name="Freeform 571"/>
              <p:cNvSpPr>
                <a:spLocks/>
              </p:cNvSpPr>
              <p:nvPr/>
            </p:nvSpPr>
            <p:spPr bwMode="auto">
              <a:xfrm>
                <a:off x="1385" y="2377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19" name="Line 572"/>
              <p:cNvSpPr>
                <a:spLocks noChangeShapeType="1"/>
              </p:cNvSpPr>
              <p:nvPr/>
            </p:nvSpPr>
            <p:spPr bwMode="auto">
              <a:xfrm>
                <a:off x="1391" y="237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20" name="Freeform 573"/>
              <p:cNvSpPr>
                <a:spLocks/>
              </p:cNvSpPr>
              <p:nvPr/>
            </p:nvSpPr>
            <p:spPr bwMode="auto">
              <a:xfrm>
                <a:off x="1391" y="2377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21" name="Freeform 574"/>
              <p:cNvSpPr>
                <a:spLocks/>
              </p:cNvSpPr>
              <p:nvPr/>
            </p:nvSpPr>
            <p:spPr bwMode="auto">
              <a:xfrm>
                <a:off x="1391" y="2383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22" name="Line 575"/>
              <p:cNvSpPr>
                <a:spLocks noChangeShapeType="1"/>
              </p:cNvSpPr>
              <p:nvPr/>
            </p:nvSpPr>
            <p:spPr bwMode="auto">
              <a:xfrm>
                <a:off x="1397" y="238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23" name="Freeform 576"/>
              <p:cNvSpPr>
                <a:spLocks/>
              </p:cNvSpPr>
              <p:nvPr/>
            </p:nvSpPr>
            <p:spPr bwMode="auto">
              <a:xfrm>
                <a:off x="1397" y="2383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24" name="Line 577"/>
              <p:cNvSpPr>
                <a:spLocks noChangeShapeType="1"/>
              </p:cNvSpPr>
              <p:nvPr/>
            </p:nvSpPr>
            <p:spPr bwMode="auto">
              <a:xfrm>
                <a:off x="1397" y="239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25" name="Freeform 578"/>
              <p:cNvSpPr>
                <a:spLocks/>
              </p:cNvSpPr>
              <p:nvPr/>
            </p:nvSpPr>
            <p:spPr bwMode="auto">
              <a:xfrm>
                <a:off x="1397" y="2401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6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6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26" name="Freeform 579"/>
              <p:cNvSpPr>
                <a:spLocks/>
              </p:cNvSpPr>
              <p:nvPr/>
            </p:nvSpPr>
            <p:spPr bwMode="auto">
              <a:xfrm>
                <a:off x="1403" y="2419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27" name="Freeform 580"/>
              <p:cNvSpPr>
                <a:spLocks/>
              </p:cNvSpPr>
              <p:nvPr/>
            </p:nvSpPr>
            <p:spPr bwMode="auto">
              <a:xfrm>
                <a:off x="1403" y="2437"/>
                <a:ext cx="0" cy="42"/>
              </a:xfrm>
              <a:custGeom>
                <a:avLst/>
                <a:gdLst>
                  <a:gd name="T0" fmla="*/ 0 h 42"/>
                  <a:gd name="T1" fmla="*/ 18 h 42"/>
                  <a:gd name="T2" fmla="*/ 42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0"/>
                    </a:moveTo>
                    <a:lnTo>
                      <a:pt x="0" y="18"/>
                    </a:lnTo>
                    <a:lnTo>
                      <a:pt x="0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28" name="Freeform 581"/>
              <p:cNvSpPr>
                <a:spLocks/>
              </p:cNvSpPr>
              <p:nvPr/>
            </p:nvSpPr>
            <p:spPr bwMode="auto">
              <a:xfrm>
                <a:off x="1403" y="2479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0 w 6"/>
                  <a:gd name="T3" fmla="*/ 12 h 30"/>
                  <a:gd name="T4" fmla="*/ 6 w 6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0" y="12"/>
                    </a:lnTo>
                    <a:lnTo>
                      <a:pt x="6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29" name="Freeform 582"/>
              <p:cNvSpPr>
                <a:spLocks/>
              </p:cNvSpPr>
              <p:nvPr/>
            </p:nvSpPr>
            <p:spPr bwMode="auto">
              <a:xfrm>
                <a:off x="1409" y="2509"/>
                <a:ext cx="0" cy="66"/>
              </a:xfrm>
              <a:custGeom>
                <a:avLst/>
                <a:gdLst>
                  <a:gd name="T0" fmla="*/ 0 h 66"/>
                  <a:gd name="T1" fmla="*/ 12 h 66"/>
                  <a:gd name="T2" fmla="*/ 30 h 66"/>
                  <a:gd name="T3" fmla="*/ 66 h 6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6">
                    <a:moveTo>
                      <a:pt x="0" y="0"/>
                    </a:moveTo>
                    <a:lnTo>
                      <a:pt x="0" y="12"/>
                    </a:lnTo>
                    <a:lnTo>
                      <a:pt x="0" y="30"/>
                    </a:lnTo>
                    <a:lnTo>
                      <a:pt x="0" y="6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30" name="Freeform 583"/>
              <p:cNvSpPr>
                <a:spLocks/>
              </p:cNvSpPr>
              <p:nvPr/>
            </p:nvSpPr>
            <p:spPr bwMode="auto">
              <a:xfrm>
                <a:off x="1409" y="2575"/>
                <a:ext cx="0" cy="66"/>
              </a:xfrm>
              <a:custGeom>
                <a:avLst/>
                <a:gdLst>
                  <a:gd name="T0" fmla="*/ 0 h 66"/>
                  <a:gd name="T1" fmla="*/ 36 h 66"/>
                  <a:gd name="T2" fmla="*/ 54 h 66"/>
                  <a:gd name="T3" fmla="*/ 66 h 6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6">
                    <a:moveTo>
                      <a:pt x="0" y="0"/>
                    </a:moveTo>
                    <a:lnTo>
                      <a:pt x="0" y="36"/>
                    </a:lnTo>
                    <a:lnTo>
                      <a:pt x="0" y="54"/>
                    </a:lnTo>
                    <a:lnTo>
                      <a:pt x="0" y="6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31" name="Freeform 584"/>
              <p:cNvSpPr>
                <a:spLocks/>
              </p:cNvSpPr>
              <p:nvPr/>
            </p:nvSpPr>
            <p:spPr bwMode="auto">
              <a:xfrm>
                <a:off x="1409" y="2641"/>
                <a:ext cx="0" cy="30"/>
              </a:xfrm>
              <a:custGeom>
                <a:avLst/>
                <a:gdLst>
                  <a:gd name="T0" fmla="*/ 0 h 30"/>
                  <a:gd name="T1" fmla="*/ 18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8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32" name="Freeform 585"/>
              <p:cNvSpPr>
                <a:spLocks/>
              </p:cNvSpPr>
              <p:nvPr/>
            </p:nvSpPr>
            <p:spPr bwMode="auto">
              <a:xfrm>
                <a:off x="1409" y="2671"/>
                <a:ext cx="6" cy="36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18 h 36"/>
                  <a:gd name="T4" fmla="*/ 6 w 6"/>
                  <a:gd name="T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0"/>
                    </a:moveTo>
                    <a:lnTo>
                      <a:pt x="0" y="18"/>
                    </a:lnTo>
                    <a:lnTo>
                      <a:pt x="6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33" name="Line 586"/>
              <p:cNvSpPr>
                <a:spLocks noChangeShapeType="1"/>
              </p:cNvSpPr>
              <p:nvPr/>
            </p:nvSpPr>
            <p:spPr bwMode="auto">
              <a:xfrm>
                <a:off x="1415" y="2707"/>
                <a:ext cx="0" cy="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34" name="Freeform 587"/>
              <p:cNvSpPr>
                <a:spLocks/>
              </p:cNvSpPr>
              <p:nvPr/>
            </p:nvSpPr>
            <p:spPr bwMode="auto">
              <a:xfrm>
                <a:off x="1415" y="2743"/>
                <a:ext cx="0" cy="30"/>
              </a:xfrm>
              <a:custGeom>
                <a:avLst/>
                <a:gdLst>
                  <a:gd name="T0" fmla="*/ 0 h 30"/>
                  <a:gd name="T1" fmla="*/ 18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8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35" name="Freeform 588"/>
              <p:cNvSpPr>
                <a:spLocks/>
              </p:cNvSpPr>
              <p:nvPr/>
            </p:nvSpPr>
            <p:spPr bwMode="auto">
              <a:xfrm>
                <a:off x="1415" y="2773"/>
                <a:ext cx="0" cy="18"/>
              </a:xfrm>
              <a:custGeom>
                <a:avLst/>
                <a:gdLst>
                  <a:gd name="T0" fmla="*/ 0 h 18"/>
                  <a:gd name="T1" fmla="*/ 12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36" name="Freeform 589"/>
              <p:cNvSpPr>
                <a:spLocks/>
              </p:cNvSpPr>
              <p:nvPr/>
            </p:nvSpPr>
            <p:spPr bwMode="auto">
              <a:xfrm>
                <a:off x="1415" y="2791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37" name="Line 590"/>
              <p:cNvSpPr>
                <a:spLocks noChangeShapeType="1"/>
              </p:cNvSpPr>
              <p:nvPr/>
            </p:nvSpPr>
            <p:spPr bwMode="auto">
              <a:xfrm>
                <a:off x="1421" y="2815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38" name="Line 591"/>
              <p:cNvSpPr>
                <a:spLocks noChangeShapeType="1"/>
              </p:cNvSpPr>
              <p:nvPr/>
            </p:nvSpPr>
            <p:spPr bwMode="auto">
              <a:xfrm>
                <a:off x="1421" y="2845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39" name="Freeform 592"/>
              <p:cNvSpPr>
                <a:spLocks/>
              </p:cNvSpPr>
              <p:nvPr/>
            </p:nvSpPr>
            <p:spPr bwMode="auto">
              <a:xfrm>
                <a:off x="1421" y="2869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40" name="Freeform 593"/>
              <p:cNvSpPr>
                <a:spLocks/>
              </p:cNvSpPr>
              <p:nvPr/>
            </p:nvSpPr>
            <p:spPr bwMode="auto">
              <a:xfrm>
                <a:off x="1427" y="2881"/>
                <a:ext cx="0" cy="18"/>
              </a:xfrm>
              <a:custGeom>
                <a:avLst/>
                <a:gdLst>
                  <a:gd name="T0" fmla="*/ 0 h 18"/>
                  <a:gd name="T1" fmla="*/ 12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41" name="Freeform 594"/>
              <p:cNvSpPr>
                <a:spLocks/>
              </p:cNvSpPr>
              <p:nvPr/>
            </p:nvSpPr>
            <p:spPr bwMode="auto">
              <a:xfrm>
                <a:off x="1427" y="2893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42" name="Freeform 595"/>
              <p:cNvSpPr>
                <a:spLocks/>
              </p:cNvSpPr>
              <p:nvPr/>
            </p:nvSpPr>
            <p:spPr bwMode="auto">
              <a:xfrm>
                <a:off x="1427" y="2893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43" name="Freeform 596"/>
              <p:cNvSpPr>
                <a:spLocks/>
              </p:cNvSpPr>
              <p:nvPr/>
            </p:nvSpPr>
            <p:spPr bwMode="auto">
              <a:xfrm>
                <a:off x="1427" y="2881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12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44" name="Freeform 597"/>
              <p:cNvSpPr>
                <a:spLocks/>
              </p:cNvSpPr>
              <p:nvPr/>
            </p:nvSpPr>
            <p:spPr bwMode="auto">
              <a:xfrm>
                <a:off x="1433" y="2857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645" name="Freeform 598"/>
              <p:cNvSpPr>
                <a:spLocks/>
              </p:cNvSpPr>
              <p:nvPr/>
            </p:nvSpPr>
            <p:spPr bwMode="auto">
              <a:xfrm>
                <a:off x="1433" y="2845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</p:grpSp>
        <p:grpSp>
          <p:nvGrpSpPr>
            <p:cNvPr id="6101" name="Group 599"/>
            <p:cNvGrpSpPr>
              <a:grpSpLocks/>
            </p:cNvGrpSpPr>
            <p:nvPr/>
          </p:nvGrpSpPr>
          <p:grpSpPr bwMode="auto">
            <a:xfrm>
              <a:off x="3194486" y="3553894"/>
              <a:ext cx="336649" cy="1635845"/>
              <a:chOff x="1433" y="787"/>
              <a:chExt cx="336" cy="2064"/>
            </a:xfrm>
          </p:grpSpPr>
          <p:sp>
            <p:nvSpPr>
              <p:cNvPr id="8246" name="Freeform 600"/>
              <p:cNvSpPr>
                <a:spLocks/>
              </p:cNvSpPr>
              <p:nvPr/>
            </p:nvSpPr>
            <p:spPr bwMode="auto">
              <a:xfrm>
                <a:off x="1433" y="284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47" name="Freeform 601"/>
              <p:cNvSpPr>
                <a:spLocks/>
              </p:cNvSpPr>
              <p:nvPr/>
            </p:nvSpPr>
            <p:spPr bwMode="auto">
              <a:xfrm>
                <a:off x="1439" y="2821"/>
                <a:ext cx="0" cy="30"/>
              </a:xfrm>
              <a:custGeom>
                <a:avLst/>
                <a:gdLst>
                  <a:gd name="T0" fmla="*/ 30 h 30"/>
                  <a:gd name="T1" fmla="*/ 24 h 30"/>
                  <a:gd name="T2" fmla="*/ 18 h 30"/>
                  <a:gd name="T3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24"/>
                    </a:ln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48" name="Line 602"/>
              <p:cNvSpPr>
                <a:spLocks noChangeShapeType="1"/>
              </p:cNvSpPr>
              <p:nvPr/>
            </p:nvSpPr>
            <p:spPr bwMode="auto">
              <a:xfrm flipV="1">
                <a:off x="1439" y="2791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49" name="Line 603"/>
              <p:cNvSpPr>
                <a:spLocks noChangeShapeType="1"/>
              </p:cNvSpPr>
              <p:nvPr/>
            </p:nvSpPr>
            <p:spPr bwMode="auto">
              <a:xfrm flipV="1">
                <a:off x="1439" y="2767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50" name="Freeform 604"/>
              <p:cNvSpPr>
                <a:spLocks/>
              </p:cNvSpPr>
              <p:nvPr/>
            </p:nvSpPr>
            <p:spPr bwMode="auto">
              <a:xfrm>
                <a:off x="1439" y="2755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51" name="Line 605"/>
              <p:cNvSpPr>
                <a:spLocks noChangeShapeType="1"/>
              </p:cNvSpPr>
              <p:nvPr/>
            </p:nvSpPr>
            <p:spPr bwMode="auto">
              <a:xfrm>
                <a:off x="1445" y="275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52" name="Freeform 606"/>
              <p:cNvSpPr>
                <a:spLocks/>
              </p:cNvSpPr>
              <p:nvPr/>
            </p:nvSpPr>
            <p:spPr bwMode="auto">
              <a:xfrm>
                <a:off x="1445" y="2743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53" name="Freeform 607"/>
              <p:cNvSpPr>
                <a:spLocks/>
              </p:cNvSpPr>
              <p:nvPr/>
            </p:nvSpPr>
            <p:spPr bwMode="auto">
              <a:xfrm>
                <a:off x="1445" y="2719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12 h 24"/>
                  <a:gd name="T4" fmla="*/ 6 w 6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54" name="Freeform 608"/>
              <p:cNvSpPr>
                <a:spLocks/>
              </p:cNvSpPr>
              <p:nvPr/>
            </p:nvSpPr>
            <p:spPr bwMode="auto">
              <a:xfrm>
                <a:off x="1451" y="2701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55" name="Line 609"/>
              <p:cNvSpPr>
                <a:spLocks noChangeShapeType="1"/>
              </p:cNvSpPr>
              <p:nvPr/>
            </p:nvSpPr>
            <p:spPr bwMode="auto">
              <a:xfrm flipV="1">
                <a:off x="1451" y="269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56" name="Line 610"/>
              <p:cNvSpPr>
                <a:spLocks noChangeShapeType="1"/>
              </p:cNvSpPr>
              <p:nvPr/>
            </p:nvSpPr>
            <p:spPr bwMode="auto">
              <a:xfrm flipV="1">
                <a:off x="1451" y="268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57" name="Freeform 611"/>
              <p:cNvSpPr>
                <a:spLocks/>
              </p:cNvSpPr>
              <p:nvPr/>
            </p:nvSpPr>
            <p:spPr bwMode="auto">
              <a:xfrm>
                <a:off x="1451" y="2677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58" name="Line 612"/>
              <p:cNvSpPr>
                <a:spLocks noChangeShapeType="1"/>
              </p:cNvSpPr>
              <p:nvPr/>
            </p:nvSpPr>
            <p:spPr bwMode="auto">
              <a:xfrm flipV="1">
                <a:off x="1457" y="2653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59" name="Freeform 613"/>
              <p:cNvSpPr>
                <a:spLocks/>
              </p:cNvSpPr>
              <p:nvPr/>
            </p:nvSpPr>
            <p:spPr bwMode="auto">
              <a:xfrm>
                <a:off x="1457" y="2623"/>
                <a:ext cx="0" cy="30"/>
              </a:xfrm>
              <a:custGeom>
                <a:avLst/>
                <a:gdLst>
                  <a:gd name="T0" fmla="*/ 30 h 30"/>
                  <a:gd name="T1" fmla="*/ 12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60" name="Freeform 614"/>
              <p:cNvSpPr>
                <a:spLocks/>
              </p:cNvSpPr>
              <p:nvPr/>
            </p:nvSpPr>
            <p:spPr bwMode="auto">
              <a:xfrm>
                <a:off x="1457" y="2605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61" name="Freeform 615"/>
              <p:cNvSpPr>
                <a:spLocks/>
              </p:cNvSpPr>
              <p:nvPr/>
            </p:nvSpPr>
            <p:spPr bwMode="auto">
              <a:xfrm>
                <a:off x="1457" y="2587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12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62" name="Freeform 616"/>
              <p:cNvSpPr>
                <a:spLocks/>
              </p:cNvSpPr>
              <p:nvPr/>
            </p:nvSpPr>
            <p:spPr bwMode="auto">
              <a:xfrm>
                <a:off x="1463" y="2551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63" name="Freeform 617"/>
              <p:cNvSpPr>
                <a:spLocks/>
              </p:cNvSpPr>
              <p:nvPr/>
            </p:nvSpPr>
            <p:spPr bwMode="auto">
              <a:xfrm>
                <a:off x="1463" y="2503"/>
                <a:ext cx="0" cy="48"/>
              </a:xfrm>
              <a:custGeom>
                <a:avLst/>
                <a:gdLst>
                  <a:gd name="T0" fmla="*/ 48 h 48"/>
                  <a:gd name="T1" fmla="*/ 24 h 48"/>
                  <a:gd name="T2" fmla="*/ 12 h 48"/>
                  <a:gd name="T3" fmla="*/ 0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8">
                    <a:moveTo>
                      <a:pt x="0" y="48"/>
                    </a:moveTo>
                    <a:lnTo>
                      <a:pt x="0" y="24"/>
                    </a:ln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64" name="Freeform 618"/>
              <p:cNvSpPr>
                <a:spLocks/>
              </p:cNvSpPr>
              <p:nvPr/>
            </p:nvSpPr>
            <p:spPr bwMode="auto">
              <a:xfrm>
                <a:off x="1463" y="2491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65" name="Freeform 619"/>
              <p:cNvSpPr>
                <a:spLocks/>
              </p:cNvSpPr>
              <p:nvPr/>
            </p:nvSpPr>
            <p:spPr bwMode="auto">
              <a:xfrm>
                <a:off x="1469" y="2491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2 h 18"/>
                  <a:gd name="T3" fmla="*/ 18 h 18"/>
                  <a:gd name="T4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66" name="Freeform 620"/>
              <p:cNvSpPr>
                <a:spLocks/>
              </p:cNvSpPr>
              <p:nvPr/>
            </p:nvSpPr>
            <p:spPr bwMode="auto">
              <a:xfrm>
                <a:off x="1469" y="2461"/>
                <a:ext cx="0" cy="48"/>
              </a:xfrm>
              <a:custGeom>
                <a:avLst/>
                <a:gdLst>
                  <a:gd name="T0" fmla="*/ 48 h 48"/>
                  <a:gd name="T1" fmla="*/ 42 h 48"/>
                  <a:gd name="T2" fmla="*/ 24 h 48"/>
                  <a:gd name="T3" fmla="*/ 12 h 48"/>
                  <a:gd name="T4" fmla="*/ 0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8">
                    <a:moveTo>
                      <a:pt x="0" y="48"/>
                    </a:moveTo>
                    <a:lnTo>
                      <a:pt x="0" y="42"/>
                    </a:lnTo>
                    <a:lnTo>
                      <a:pt x="0" y="24"/>
                    </a:ln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67" name="Line 621"/>
              <p:cNvSpPr>
                <a:spLocks noChangeShapeType="1"/>
              </p:cNvSpPr>
              <p:nvPr/>
            </p:nvSpPr>
            <p:spPr bwMode="auto">
              <a:xfrm flipV="1">
                <a:off x="1469" y="244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68" name="Freeform 622"/>
              <p:cNvSpPr>
                <a:spLocks/>
              </p:cNvSpPr>
              <p:nvPr/>
            </p:nvSpPr>
            <p:spPr bwMode="auto">
              <a:xfrm>
                <a:off x="1469" y="2431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69" name="Line 623"/>
              <p:cNvSpPr>
                <a:spLocks noChangeShapeType="1"/>
              </p:cNvSpPr>
              <p:nvPr/>
            </p:nvSpPr>
            <p:spPr bwMode="auto">
              <a:xfrm>
                <a:off x="1475" y="243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70" name="Freeform 624"/>
              <p:cNvSpPr>
                <a:spLocks/>
              </p:cNvSpPr>
              <p:nvPr/>
            </p:nvSpPr>
            <p:spPr bwMode="auto">
              <a:xfrm>
                <a:off x="1475" y="2425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71" name="Freeform 625"/>
              <p:cNvSpPr>
                <a:spLocks/>
              </p:cNvSpPr>
              <p:nvPr/>
            </p:nvSpPr>
            <p:spPr bwMode="auto">
              <a:xfrm>
                <a:off x="1475" y="2395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18 h 30"/>
                  <a:gd name="T4" fmla="*/ 6 w 6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72" name="Freeform 626"/>
              <p:cNvSpPr>
                <a:spLocks/>
              </p:cNvSpPr>
              <p:nvPr/>
            </p:nvSpPr>
            <p:spPr bwMode="auto">
              <a:xfrm>
                <a:off x="1481" y="2341"/>
                <a:ext cx="0" cy="54"/>
              </a:xfrm>
              <a:custGeom>
                <a:avLst/>
                <a:gdLst>
                  <a:gd name="T0" fmla="*/ 54 h 54"/>
                  <a:gd name="T1" fmla="*/ 30 h 54"/>
                  <a:gd name="T2" fmla="*/ 0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54"/>
                    </a:moveTo>
                    <a:lnTo>
                      <a:pt x="0" y="3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73" name="Freeform 627"/>
              <p:cNvSpPr>
                <a:spLocks/>
              </p:cNvSpPr>
              <p:nvPr/>
            </p:nvSpPr>
            <p:spPr bwMode="auto">
              <a:xfrm>
                <a:off x="1481" y="2293"/>
                <a:ext cx="0" cy="48"/>
              </a:xfrm>
              <a:custGeom>
                <a:avLst/>
                <a:gdLst>
                  <a:gd name="T0" fmla="*/ 48 h 48"/>
                  <a:gd name="T1" fmla="*/ 24 h 48"/>
                  <a:gd name="T2" fmla="*/ 0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">
                    <a:moveTo>
                      <a:pt x="0" y="48"/>
                    </a:move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74" name="Freeform 628"/>
              <p:cNvSpPr>
                <a:spLocks/>
              </p:cNvSpPr>
              <p:nvPr/>
            </p:nvSpPr>
            <p:spPr bwMode="auto">
              <a:xfrm>
                <a:off x="1481" y="2275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75" name="Freeform 629"/>
              <p:cNvSpPr>
                <a:spLocks/>
              </p:cNvSpPr>
              <p:nvPr/>
            </p:nvSpPr>
            <p:spPr bwMode="auto">
              <a:xfrm>
                <a:off x="1481" y="2245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12 h 30"/>
                  <a:gd name="T4" fmla="*/ 6 w 6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76" name="Line 630"/>
              <p:cNvSpPr>
                <a:spLocks noChangeShapeType="1"/>
              </p:cNvSpPr>
              <p:nvPr/>
            </p:nvSpPr>
            <p:spPr bwMode="auto">
              <a:xfrm flipV="1">
                <a:off x="1487" y="2233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77" name="Line 631"/>
              <p:cNvSpPr>
                <a:spLocks noChangeShapeType="1"/>
              </p:cNvSpPr>
              <p:nvPr/>
            </p:nvSpPr>
            <p:spPr bwMode="auto">
              <a:xfrm flipV="1">
                <a:off x="1487" y="2221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78" name="Freeform 632"/>
              <p:cNvSpPr>
                <a:spLocks/>
              </p:cNvSpPr>
              <p:nvPr/>
            </p:nvSpPr>
            <p:spPr bwMode="auto">
              <a:xfrm>
                <a:off x="1487" y="2191"/>
                <a:ext cx="0" cy="30"/>
              </a:xfrm>
              <a:custGeom>
                <a:avLst/>
                <a:gdLst>
                  <a:gd name="T0" fmla="*/ 30 h 30"/>
                  <a:gd name="T1" fmla="*/ 18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79" name="Freeform 633"/>
              <p:cNvSpPr>
                <a:spLocks/>
              </p:cNvSpPr>
              <p:nvPr/>
            </p:nvSpPr>
            <p:spPr bwMode="auto">
              <a:xfrm>
                <a:off x="1487" y="2143"/>
                <a:ext cx="6" cy="48"/>
              </a:xfrm>
              <a:custGeom>
                <a:avLst/>
                <a:gdLst>
                  <a:gd name="T0" fmla="*/ 0 w 6"/>
                  <a:gd name="T1" fmla="*/ 48 h 48"/>
                  <a:gd name="T2" fmla="*/ 0 w 6"/>
                  <a:gd name="T3" fmla="*/ 36 h 48"/>
                  <a:gd name="T4" fmla="*/ 0 w 6"/>
                  <a:gd name="T5" fmla="*/ 24 h 48"/>
                  <a:gd name="T6" fmla="*/ 6 w 6"/>
                  <a:gd name="T7" fmla="*/ 12 h 48"/>
                  <a:gd name="T8" fmla="*/ 6 w 6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8">
                    <a:moveTo>
                      <a:pt x="0" y="48"/>
                    </a:moveTo>
                    <a:lnTo>
                      <a:pt x="0" y="36"/>
                    </a:lnTo>
                    <a:lnTo>
                      <a:pt x="0" y="24"/>
                    </a:lnTo>
                    <a:lnTo>
                      <a:pt x="6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80" name="Freeform 634"/>
              <p:cNvSpPr>
                <a:spLocks/>
              </p:cNvSpPr>
              <p:nvPr/>
            </p:nvSpPr>
            <p:spPr bwMode="auto">
              <a:xfrm>
                <a:off x="1493" y="2131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81" name="Freeform 635"/>
              <p:cNvSpPr>
                <a:spLocks/>
              </p:cNvSpPr>
              <p:nvPr/>
            </p:nvSpPr>
            <p:spPr bwMode="auto">
              <a:xfrm>
                <a:off x="1493" y="2095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82" name="Freeform 636"/>
              <p:cNvSpPr>
                <a:spLocks/>
              </p:cNvSpPr>
              <p:nvPr/>
            </p:nvSpPr>
            <p:spPr bwMode="auto">
              <a:xfrm>
                <a:off x="1493" y="2065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18 h 30"/>
                  <a:gd name="T4" fmla="*/ 6 w 6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83" name="Freeform 637"/>
              <p:cNvSpPr>
                <a:spLocks/>
              </p:cNvSpPr>
              <p:nvPr/>
            </p:nvSpPr>
            <p:spPr bwMode="auto">
              <a:xfrm>
                <a:off x="1499" y="2017"/>
                <a:ext cx="0" cy="48"/>
              </a:xfrm>
              <a:custGeom>
                <a:avLst/>
                <a:gdLst>
                  <a:gd name="T0" fmla="*/ 48 h 48"/>
                  <a:gd name="T1" fmla="*/ 24 h 48"/>
                  <a:gd name="T2" fmla="*/ 0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">
                    <a:moveTo>
                      <a:pt x="0" y="48"/>
                    </a:move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84" name="Freeform 638"/>
              <p:cNvSpPr>
                <a:spLocks/>
              </p:cNvSpPr>
              <p:nvPr/>
            </p:nvSpPr>
            <p:spPr bwMode="auto">
              <a:xfrm>
                <a:off x="1499" y="1975"/>
                <a:ext cx="0" cy="42"/>
              </a:xfrm>
              <a:custGeom>
                <a:avLst/>
                <a:gdLst>
                  <a:gd name="T0" fmla="*/ 42 h 42"/>
                  <a:gd name="T1" fmla="*/ 18 h 42"/>
                  <a:gd name="T2" fmla="*/ 0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42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85" name="Freeform 639"/>
              <p:cNvSpPr>
                <a:spLocks/>
              </p:cNvSpPr>
              <p:nvPr/>
            </p:nvSpPr>
            <p:spPr bwMode="auto">
              <a:xfrm>
                <a:off x="1499" y="1963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86" name="Freeform 640"/>
              <p:cNvSpPr>
                <a:spLocks/>
              </p:cNvSpPr>
              <p:nvPr/>
            </p:nvSpPr>
            <p:spPr bwMode="auto">
              <a:xfrm>
                <a:off x="1499" y="1927"/>
                <a:ext cx="6" cy="36"/>
              </a:xfrm>
              <a:custGeom>
                <a:avLst/>
                <a:gdLst>
                  <a:gd name="T0" fmla="*/ 0 w 6"/>
                  <a:gd name="T1" fmla="*/ 36 h 36"/>
                  <a:gd name="T2" fmla="*/ 0 w 6"/>
                  <a:gd name="T3" fmla="*/ 30 h 36"/>
                  <a:gd name="T4" fmla="*/ 0 w 6"/>
                  <a:gd name="T5" fmla="*/ 18 h 36"/>
                  <a:gd name="T6" fmla="*/ 6 w 6"/>
                  <a:gd name="T7" fmla="*/ 6 h 36"/>
                  <a:gd name="T8" fmla="*/ 6 w 6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6">
                    <a:moveTo>
                      <a:pt x="0" y="36"/>
                    </a:moveTo>
                    <a:lnTo>
                      <a:pt x="0" y="30"/>
                    </a:lnTo>
                    <a:lnTo>
                      <a:pt x="0" y="18"/>
                    </a:lnTo>
                    <a:lnTo>
                      <a:pt x="6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87" name="Freeform 641"/>
              <p:cNvSpPr>
                <a:spLocks/>
              </p:cNvSpPr>
              <p:nvPr/>
            </p:nvSpPr>
            <p:spPr bwMode="auto">
              <a:xfrm>
                <a:off x="1505" y="1927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88" name="Line 642"/>
              <p:cNvSpPr>
                <a:spLocks noChangeShapeType="1"/>
              </p:cNvSpPr>
              <p:nvPr/>
            </p:nvSpPr>
            <p:spPr bwMode="auto">
              <a:xfrm>
                <a:off x="1505" y="193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89" name="Freeform 643"/>
              <p:cNvSpPr>
                <a:spLocks/>
              </p:cNvSpPr>
              <p:nvPr/>
            </p:nvSpPr>
            <p:spPr bwMode="auto">
              <a:xfrm>
                <a:off x="1505" y="1885"/>
                <a:ext cx="6" cy="48"/>
              </a:xfrm>
              <a:custGeom>
                <a:avLst/>
                <a:gdLst>
                  <a:gd name="T0" fmla="*/ 0 w 6"/>
                  <a:gd name="T1" fmla="*/ 48 h 48"/>
                  <a:gd name="T2" fmla="*/ 0 w 6"/>
                  <a:gd name="T3" fmla="*/ 42 h 48"/>
                  <a:gd name="T4" fmla="*/ 0 w 6"/>
                  <a:gd name="T5" fmla="*/ 24 h 48"/>
                  <a:gd name="T6" fmla="*/ 6 w 6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8">
                    <a:moveTo>
                      <a:pt x="0" y="48"/>
                    </a:moveTo>
                    <a:lnTo>
                      <a:pt x="0" y="42"/>
                    </a:lnTo>
                    <a:lnTo>
                      <a:pt x="0" y="24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90" name="Line 644"/>
              <p:cNvSpPr>
                <a:spLocks noChangeShapeType="1"/>
              </p:cNvSpPr>
              <p:nvPr/>
            </p:nvSpPr>
            <p:spPr bwMode="auto">
              <a:xfrm flipV="1">
                <a:off x="1511" y="1843"/>
                <a:ext cx="0" cy="4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91" name="Freeform 645"/>
              <p:cNvSpPr>
                <a:spLocks/>
              </p:cNvSpPr>
              <p:nvPr/>
            </p:nvSpPr>
            <p:spPr bwMode="auto">
              <a:xfrm>
                <a:off x="1511" y="1795"/>
                <a:ext cx="0" cy="48"/>
              </a:xfrm>
              <a:custGeom>
                <a:avLst/>
                <a:gdLst>
                  <a:gd name="T0" fmla="*/ 48 h 48"/>
                  <a:gd name="T1" fmla="*/ 24 h 48"/>
                  <a:gd name="T2" fmla="*/ 0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">
                    <a:moveTo>
                      <a:pt x="0" y="48"/>
                    </a:move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92" name="Freeform 646"/>
              <p:cNvSpPr>
                <a:spLocks/>
              </p:cNvSpPr>
              <p:nvPr/>
            </p:nvSpPr>
            <p:spPr bwMode="auto">
              <a:xfrm>
                <a:off x="1511" y="1729"/>
                <a:ext cx="0" cy="66"/>
              </a:xfrm>
              <a:custGeom>
                <a:avLst/>
                <a:gdLst>
                  <a:gd name="T0" fmla="*/ 66 h 66"/>
                  <a:gd name="T1" fmla="*/ 36 h 66"/>
                  <a:gd name="T2" fmla="*/ 0 h 6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6">
                    <a:moveTo>
                      <a:pt x="0" y="66"/>
                    </a:moveTo>
                    <a:lnTo>
                      <a:pt x="0" y="3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93" name="Freeform 647"/>
              <p:cNvSpPr>
                <a:spLocks/>
              </p:cNvSpPr>
              <p:nvPr/>
            </p:nvSpPr>
            <p:spPr bwMode="auto">
              <a:xfrm>
                <a:off x="1511" y="1645"/>
                <a:ext cx="6" cy="84"/>
              </a:xfrm>
              <a:custGeom>
                <a:avLst/>
                <a:gdLst>
                  <a:gd name="T0" fmla="*/ 0 w 6"/>
                  <a:gd name="T1" fmla="*/ 84 h 84"/>
                  <a:gd name="T2" fmla="*/ 0 w 6"/>
                  <a:gd name="T3" fmla="*/ 42 h 84"/>
                  <a:gd name="T4" fmla="*/ 6 w 6"/>
                  <a:gd name="T5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84">
                    <a:moveTo>
                      <a:pt x="0" y="84"/>
                    </a:moveTo>
                    <a:lnTo>
                      <a:pt x="0" y="4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94" name="Freeform 648"/>
              <p:cNvSpPr>
                <a:spLocks/>
              </p:cNvSpPr>
              <p:nvPr/>
            </p:nvSpPr>
            <p:spPr bwMode="auto">
              <a:xfrm>
                <a:off x="1517" y="1543"/>
                <a:ext cx="0" cy="102"/>
              </a:xfrm>
              <a:custGeom>
                <a:avLst/>
                <a:gdLst>
                  <a:gd name="T0" fmla="*/ 102 h 102"/>
                  <a:gd name="T1" fmla="*/ 54 h 102"/>
                  <a:gd name="T2" fmla="*/ 0 h 10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02">
                    <a:moveTo>
                      <a:pt x="0" y="102"/>
                    </a:moveTo>
                    <a:lnTo>
                      <a:pt x="0" y="54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95" name="Line 649"/>
              <p:cNvSpPr>
                <a:spLocks noChangeShapeType="1"/>
              </p:cNvSpPr>
              <p:nvPr/>
            </p:nvSpPr>
            <p:spPr bwMode="auto">
              <a:xfrm flipV="1">
                <a:off x="1517" y="1453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96" name="Freeform 650"/>
              <p:cNvSpPr>
                <a:spLocks/>
              </p:cNvSpPr>
              <p:nvPr/>
            </p:nvSpPr>
            <p:spPr bwMode="auto">
              <a:xfrm>
                <a:off x="1517" y="1369"/>
                <a:ext cx="0" cy="84"/>
              </a:xfrm>
              <a:custGeom>
                <a:avLst/>
                <a:gdLst>
                  <a:gd name="T0" fmla="*/ 84 h 84"/>
                  <a:gd name="T1" fmla="*/ 42 h 84"/>
                  <a:gd name="T2" fmla="*/ 0 h 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4">
                    <a:moveTo>
                      <a:pt x="0" y="84"/>
                    </a:moveTo>
                    <a:lnTo>
                      <a:pt x="0" y="4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97" name="Freeform 651"/>
              <p:cNvSpPr>
                <a:spLocks/>
              </p:cNvSpPr>
              <p:nvPr/>
            </p:nvSpPr>
            <p:spPr bwMode="auto">
              <a:xfrm>
                <a:off x="1517" y="1261"/>
                <a:ext cx="6" cy="108"/>
              </a:xfrm>
              <a:custGeom>
                <a:avLst/>
                <a:gdLst>
                  <a:gd name="T0" fmla="*/ 0 w 6"/>
                  <a:gd name="T1" fmla="*/ 108 h 108"/>
                  <a:gd name="T2" fmla="*/ 0 w 6"/>
                  <a:gd name="T3" fmla="*/ 84 h 108"/>
                  <a:gd name="T4" fmla="*/ 0 w 6"/>
                  <a:gd name="T5" fmla="*/ 54 h 108"/>
                  <a:gd name="T6" fmla="*/ 6 w 6"/>
                  <a:gd name="T7" fmla="*/ 24 h 108"/>
                  <a:gd name="T8" fmla="*/ 6 w 6"/>
                  <a:gd name="T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8">
                    <a:moveTo>
                      <a:pt x="0" y="108"/>
                    </a:moveTo>
                    <a:lnTo>
                      <a:pt x="0" y="84"/>
                    </a:lnTo>
                    <a:lnTo>
                      <a:pt x="0" y="54"/>
                    </a:lnTo>
                    <a:lnTo>
                      <a:pt x="6" y="24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98" name="Freeform 652"/>
              <p:cNvSpPr>
                <a:spLocks/>
              </p:cNvSpPr>
              <p:nvPr/>
            </p:nvSpPr>
            <p:spPr bwMode="auto">
              <a:xfrm>
                <a:off x="1523" y="1189"/>
                <a:ext cx="0" cy="72"/>
              </a:xfrm>
              <a:custGeom>
                <a:avLst/>
                <a:gdLst>
                  <a:gd name="T0" fmla="*/ 72 h 72"/>
                  <a:gd name="T1" fmla="*/ 54 h 72"/>
                  <a:gd name="T2" fmla="*/ 36 h 72"/>
                  <a:gd name="T3" fmla="*/ 0 h 7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72">
                    <a:moveTo>
                      <a:pt x="0" y="72"/>
                    </a:moveTo>
                    <a:lnTo>
                      <a:pt x="0" y="54"/>
                    </a:lnTo>
                    <a:lnTo>
                      <a:pt x="0" y="3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99" name="Freeform 653"/>
              <p:cNvSpPr>
                <a:spLocks/>
              </p:cNvSpPr>
              <p:nvPr/>
            </p:nvSpPr>
            <p:spPr bwMode="auto">
              <a:xfrm>
                <a:off x="1523" y="1111"/>
                <a:ext cx="0" cy="78"/>
              </a:xfrm>
              <a:custGeom>
                <a:avLst/>
                <a:gdLst>
                  <a:gd name="T0" fmla="*/ 78 h 78"/>
                  <a:gd name="T1" fmla="*/ 36 h 78"/>
                  <a:gd name="T2" fmla="*/ 0 h 7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8">
                    <a:moveTo>
                      <a:pt x="0" y="78"/>
                    </a:moveTo>
                    <a:lnTo>
                      <a:pt x="0" y="3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00" name="Freeform 654"/>
              <p:cNvSpPr>
                <a:spLocks/>
              </p:cNvSpPr>
              <p:nvPr/>
            </p:nvSpPr>
            <p:spPr bwMode="auto">
              <a:xfrm>
                <a:off x="1523" y="1051"/>
                <a:ext cx="6" cy="60"/>
              </a:xfrm>
              <a:custGeom>
                <a:avLst/>
                <a:gdLst>
                  <a:gd name="T0" fmla="*/ 0 w 6"/>
                  <a:gd name="T1" fmla="*/ 60 h 60"/>
                  <a:gd name="T2" fmla="*/ 0 w 6"/>
                  <a:gd name="T3" fmla="*/ 24 h 60"/>
                  <a:gd name="T4" fmla="*/ 6 w 6"/>
                  <a:gd name="T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0">
                    <a:moveTo>
                      <a:pt x="0" y="60"/>
                    </a:moveTo>
                    <a:lnTo>
                      <a:pt x="0" y="24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01" name="Freeform 655"/>
              <p:cNvSpPr>
                <a:spLocks/>
              </p:cNvSpPr>
              <p:nvPr/>
            </p:nvSpPr>
            <p:spPr bwMode="auto">
              <a:xfrm>
                <a:off x="1529" y="1033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02" name="Freeform 656"/>
              <p:cNvSpPr>
                <a:spLocks/>
              </p:cNvSpPr>
              <p:nvPr/>
            </p:nvSpPr>
            <p:spPr bwMode="auto">
              <a:xfrm>
                <a:off x="1529" y="1033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  <a:gd name="T3" fmla="*/ 6 h 6"/>
                  <a:gd name="T4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03" name="Freeform 657"/>
              <p:cNvSpPr>
                <a:spLocks/>
              </p:cNvSpPr>
              <p:nvPr/>
            </p:nvSpPr>
            <p:spPr bwMode="auto">
              <a:xfrm>
                <a:off x="1529" y="1015"/>
                <a:ext cx="0" cy="24"/>
              </a:xfrm>
              <a:custGeom>
                <a:avLst/>
                <a:gdLst>
                  <a:gd name="T0" fmla="*/ 24 h 24"/>
                  <a:gd name="T1" fmla="*/ 18 h 24"/>
                  <a:gd name="T2" fmla="*/ 12 h 24"/>
                  <a:gd name="T3" fmla="*/ 6 h 24"/>
                  <a:gd name="T4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04" name="Freeform 658"/>
              <p:cNvSpPr>
                <a:spLocks/>
              </p:cNvSpPr>
              <p:nvPr/>
            </p:nvSpPr>
            <p:spPr bwMode="auto">
              <a:xfrm>
                <a:off x="1529" y="1015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6 h 24"/>
                  <a:gd name="T4" fmla="*/ 0 w 6"/>
                  <a:gd name="T5" fmla="*/ 12 h 24"/>
                  <a:gd name="T6" fmla="*/ 6 w 6"/>
                  <a:gd name="T7" fmla="*/ 18 h 24"/>
                  <a:gd name="T8" fmla="*/ 6 w 6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05" name="Line 659"/>
              <p:cNvSpPr>
                <a:spLocks noChangeShapeType="1"/>
              </p:cNvSpPr>
              <p:nvPr/>
            </p:nvSpPr>
            <p:spPr bwMode="auto">
              <a:xfrm>
                <a:off x="1535" y="103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06" name="Line 660"/>
              <p:cNvSpPr>
                <a:spLocks noChangeShapeType="1"/>
              </p:cNvSpPr>
              <p:nvPr/>
            </p:nvSpPr>
            <p:spPr bwMode="auto">
              <a:xfrm>
                <a:off x="1535" y="104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07" name="Freeform 661"/>
              <p:cNvSpPr>
                <a:spLocks/>
              </p:cNvSpPr>
              <p:nvPr/>
            </p:nvSpPr>
            <p:spPr bwMode="auto">
              <a:xfrm>
                <a:off x="1535" y="1051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08" name="Freeform 662"/>
              <p:cNvSpPr>
                <a:spLocks/>
              </p:cNvSpPr>
              <p:nvPr/>
            </p:nvSpPr>
            <p:spPr bwMode="auto">
              <a:xfrm>
                <a:off x="1541" y="1033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09" name="Freeform 663"/>
              <p:cNvSpPr>
                <a:spLocks/>
              </p:cNvSpPr>
              <p:nvPr/>
            </p:nvSpPr>
            <p:spPr bwMode="auto">
              <a:xfrm>
                <a:off x="1541" y="1009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10" name="Line 664"/>
              <p:cNvSpPr>
                <a:spLocks noChangeShapeType="1"/>
              </p:cNvSpPr>
              <p:nvPr/>
            </p:nvSpPr>
            <p:spPr bwMode="auto">
              <a:xfrm flipV="1">
                <a:off x="1541" y="100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11" name="Freeform 665"/>
              <p:cNvSpPr>
                <a:spLocks/>
              </p:cNvSpPr>
              <p:nvPr/>
            </p:nvSpPr>
            <p:spPr bwMode="auto">
              <a:xfrm>
                <a:off x="1541" y="991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12" name="Line 666"/>
              <p:cNvSpPr>
                <a:spLocks noChangeShapeType="1"/>
              </p:cNvSpPr>
              <p:nvPr/>
            </p:nvSpPr>
            <p:spPr bwMode="auto">
              <a:xfrm flipV="1">
                <a:off x="1547" y="98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13" name="Freeform 667"/>
              <p:cNvSpPr>
                <a:spLocks/>
              </p:cNvSpPr>
              <p:nvPr/>
            </p:nvSpPr>
            <p:spPr bwMode="auto">
              <a:xfrm>
                <a:off x="1547" y="967"/>
                <a:ext cx="0" cy="18"/>
              </a:xfrm>
              <a:custGeom>
                <a:avLst/>
                <a:gdLst>
                  <a:gd name="T0" fmla="*/ 18 h 18"/>
                  <a:gd name="T1" fmla="*/ 12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14" name="Freeform 668"/>
              <p:cNvSpPr>
                <a:spLocks/>
              </p:cNvSpPr>
              <p:nvPr/>
            </p:nvSpPr>
            <p:spPr bwMode="auto">
              <a:xfrm>
                <a:off x="1547" y="955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15" name="Line 669"/>
              <p:cNvSpPr>
                <a:spLocks noChangeShapeType="1"/>
              </p:cNvSpPr>
              <p:nvPr/>
            </p:nvSpPr>
            <p:spPr bwMode="auto">
              <a:xfrm flipV="1">
                <a:off x="1553" y="94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16" name="Line 670"/>
              <p:cNvSpPr>
                <a:spLocks noChangeShapeType="1"/>
              </p:cNvSpPr>
              <p:nvPr/>
            </p:nvSpPr>
            <p:spPr bwMode="auto">
              <a:xfrm flipV="1">
                <a:off x="1553" y="937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17" name="Line 671"/>
              <p:cNvSpPr>
                <a:spLocks noChangeShapeType="1"/>
              </p:cNvSpPr>
              <p:nvPr/>
            </p:nvSpPr>
            <p:spPr bwMode="auto">
              <a:xfrm flipV="1">
                <a:off x="1553" y="93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18" name="Freeform 672"/>
              <p:cNvSpPr>
                <a:spLocks/>
              </p:cNvSpPr>
              <p:nvPr/>
            </p:nvSpPr>
            <p:spPr bwMode="auto">
              <a:xfrm>
                <a:off x="1553" y="919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19" name="Line 673"/>
              <p:cNvSpPr>
                <a:spLocks noChangeShapeType="1"/>
              </p:cNvSpPr>
              <p:nvPr/>
            </p:nvSpPr>
            <p:spPr bwMode="auto">
              <a:xfrm>
                <a:off x="1559" y="91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20" name="Freeform 674"/>
              <p:cNvSpPr>
                <a:spLocks/>
              </p:cNvSpPr>
              <p:nvPr/>
            </p:nvSpPr>
            <p:spPr bwMode="auto">
              <a:xfrm>
                <a:off x="1559" y="901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21" name="Line 675"/>
              <p:cNvSpPr>
                <a:spLocks noChangeShapeType="1"/>
              </p:cNvSpPr>
              <p:nvPr/>
            </p:nvSpPr>
            <p:spPr bwMode="auto">
              <a:xfrm>
                <a:off x="1559" y="90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22" name="Freeform 676"/>
              <p:cNvSpPr>
                <a:spLocks/>
              </p:cNvSpPr>
              <p:nvPr/>
            </p:nvSpPr>
            <p:spPr bwMode="auto">
              <a:xfrm>
                <a:off x="1559" y="901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23" name="Line 677"/>
              <p:cNvSpPr>
                <a:spLocks noChangeShapeType="1"/>
              </p:cNvSpPr>
              <p:nvPr/>
            </p:nvSpPr>
            <p:spPr bwMode="auto">
              <a:xfrm>
                <a:off x="1565" y="92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24" name="Line 678"/>
              <p:cNvSpPr>
                <a:spLocks noChangeShapeType="1"/>
              </p:cNvSpPr>
              <p:nvPr/>
            </p:nvSpPr>
            <p:spPr bwMode="auto">
              <a:xfrm>
                <a:off x="1565" y="931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25" name="Freeform 679"/>
              <p:cNvSpPr>
                <a:spLocks/>
              </p:cNvSpPr>
              <p:nvPr/>
            </p:nvSpPr>
            <p:spPr bwMode="auto">
              <a:xfrm>
                <a:off x="1565" y="943"/>
                <a:ext cx="6" cy="36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18 h 36"/>
                  <a:gd name="T4" fmla="*/ 6 w 6"/>
                  <a:gd name="T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0"/>
                    </a:moveTo>
                    <a:lnTo>
                      <a:pt x="0" y="18"/>
                    </a:lnTo>
                    <a:lnTo>
                      <a:pt x="6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26" name="Freeform 680"/>
              <p:cNvSpPr>
                <a:spLocks/>
              </p:cNvSpPr>
              <p:nvPr/>
            </p:nvSpPr>
            <p:spPr bwMode="auto">
              <a:xfrm>
                <a:off x="1571" y="979"/>
                <a:ext cx="0" cy="18"/>
              </a:xfrm>
              <a:custGeom>
                <a:avLst/>
                <a:gdLst>
                  <a:gd name="T0" fmla="*/ 0 h 18"/>
                  <a:gd name="T1" fmla="*/ 12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27" name="Line 681"/>
              <p:cNvSpPr>
                <a:spLocks noChangeShapeType="1"/>
              </p:cNvSpPr>
              <p:nvPr/>
            </p:nvSpPr>
            <p:spPr bwMode="auto">
              <a:xfrm>
                <a:off x="1571" y="99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28" name="Freeform 682"/>
              <p:cNvSpPr>
                <a:spLocks/>
              </p:cNvSpPr>
              <p:nvPr/>
            </p:nvSpPr>
            <p:spPr bwMode="auto">
              <a:xfrm>
                <a:off x="1571" y="997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29" name="Freeform 683"/>
              <p:cNvSpPr>
                <a:spLocks/>
              </p:cNvSpPr>
              <p:nvPr/>
            </p:nvSpPr>
            <p:spPr bwMode="auto">
              <a:xfrm>
                <a:off x="1571" y="1003"/>
                <a:ext cx="6" cy="42"/>
              </a:xfrm>
              <a:custGeom>
                <a:avLst/>
                <a:gdLst>
                  <a:gd name="T0" fmla="*/ 0 w 6"/>
                  <a:gd name="T1" fmla="*/ 0 h 42"/>
                  <a:gd name="T2" fmla="*/ 0 w 6"/>
                  <a:gd name="T3" fmla="*/ 6 h 42"/>
                  <a:gd name="T4" fmla="*/ 0 w 6"/>
                  <a:gd name="T5" fmla="*/ 18 h 42"/>
                  <a:gd name="T6" fmla="*/ 6 w 6"/>
                  <a:gd name="T7" fmla="*/ 30 h 42"/>
                  <a:gd name="T8" fmla="*/ 6 w 6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2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  <a:lnTo>
                      <a:pt x="6" y="30"/>
                    </a:lnTo>
                    <a:lnTo>
                      <a:pt x="6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30" name="Freeform 684"/>
              <p:cNvSpPr>
                <a:spLocks/>
              </p:cNvSpPr>
              <p:nvPr/>
            </p:nvSpPr>
            <p:spPr bwMode="auto">
              <a:xfrm>
                <a:off x="1577" y="1045"/>
                <a:ext cx="0" cy="18"/>
              </a:xfrm>
              <a:custGeom>
                <a:avLst/>
                <a:gdLst>
                  <a:gd name="T0" fmla="*/ 0 h 18"/>
                  <a:gd name="T1" fmla="*/ 12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31" name="Freeform 685"/>
              <p:cNvSpPr>
                <a:spLocks/>
              </p:cNvSpPr>
              <p:nvPr/>
            </p:nvSpPr>
            <p:spPr bwMode="auto">
              <a:xfrm>
                <a:off x="1577" y="1063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32" name="Freeform 686"/>
              <p:cNvSpPr>
                <a:spLocks/>
              </p:cNvSpPr>
              <p:nvPr/>
            </p:nvSpPr>
            <p:spPr bwMode="auto">
              <a:xfrm>
                <a:off x="1577" y="1081"/>
                <a:ext cx="6" cy="60"/>
              </a:xfrm>
              <a:custGeom>
                <a:avLst/>
                <a:gdLst>
                  <a:gd name="T0" fmla="*/ 0 w 6"/>
                  <a:gd name="T1" fmla="*/ 0 h 60"/>
                  <a:gd name="T2" fmla="*/ 0 w 6"/>
                  <a:gd name="T3" fmla="*/ 12 h 60"/>
                  <a:gd name="T4" fmla="*/ 0 w 6"/>
                  <a:gd name="T5" fmla="*/ 30 h 60"/>
                  <a:gd name="T6" fmla="*/ 6 w 6"/>
                  <a:gd name="T7" fmla="*/ 48 h 60"/>
                  <a:gd name="T8" fmla="*/ 6 w 6"/>
                  <a:gd name="T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0">
                    <a:moveTo>
                      <a:pt x="0" y="0"/>
                    </a:moveTo>
                    <a:lnTo>
                      <a:pt x="0" y="12"/>
                    </a:lnTo>
                    <a:lnTo>
                      <a:pt x="0" y="30"/>
                    </a:lnTo>
                    <a:lnTo>
                      <a:pt x="6" y="48"/>
                    </a:lnTo>
                    <a:lnTo>
                      <a:pt x="6" y="6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33" name="Freeform 687"/>
              <p:cNvSpPr>
                <a:spLocks/>
              </p:cNvSpPr>
              <p:nvPr/>
            </p:nvSpPr>
            <p:spPr bwMode="auto">
              <a:xfrm>
                <a:off x="1583" y="1141"/>
                <a:ext cx="0" cy="36"/>
              </a:xfrm>
              <a:custGeom>
                <a:avLst/>
                <a:gdLst>
                  <a:gd name="T0" fmla="*/ 0 h 36"/>
                  <a:gd name="T1" fmla="*/ 18 h 36"/>
                  <a:gd name="T2" fmla="*/ 36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18"/>
                    </a:lnTo>
                    <a:lnTo>
                      <a:pt x="0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34" name="Freeform 688"/>
              <p:cNvSpPr>
                <a:spLocks/>
              </p:cNvSpPr>
              <p:nvPr/>
            </p:nvSpPr>
            <p:spPr bwMode="auto">
              <a:xfrm>
                <a:off x="1583" y="1177"/>
                <a:ext cx="0" cy="30"/>
              </a:xfrm>
              <a:custGeom>
                <a:avLst/>
                <a:gdLst>
                  <a:gd name="T0" fmla="*/ 0 h 30"/>
                  <a:gd name="T1" fmla="*/ 18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8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35" name="Freeform 689"/>
              <p:cNvSpPr>
                <a:spLocks/>
              </p:cNvSpPr>
              <p:nvPr/>
            </p:nvSpPr>
            <p:spPr bwMode="auto">
              <a:xfrm>
                <a:off x="1583" y="1207"/>
                <a:ext cx="0" cy="18"/>
              </a:xfrm>
              <a:custGeom>
                <a:avLst/>
                <a:gdLst>
                  <a:gd name="T0" fmla="*/ 0 h 18"/>
                  <a:gd name="T1" fmla="*/ 12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36" name="Freeform 690"/>
              <p:cNvSpPr>
                <a:spLocks/>
              </p:cNvSpPr>
              <p:nvPr/>
            </p:nvSpPr>
            <p:spPr bwMode="auto">
              <a:xfrm>
                <a:off x="1583" y="1225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18 h 24"/>
                  <a:gd name="T6" fmla="*/ 6 w 6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18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37" name="Freeform 691"/>
              <p:cNvSpPr>
                <a:spLocks/>
              </p:cNvSpPr>
              <p:nvPr/>
            </p:nvSpPr>
            <p:spPr bwMode="auto">
              <a:xfrm>
                <a:off x="1589" y="1231"/>
                <a:ext cx="0" cy="18"/>
              </a:xfrm>
              <a:custGeom>
                <a:avLst/>
                <a:gdLst>
                  <a:gd name="T0" fmla="*/ 18 h 18"/>
                  <a:gd name="T1" fmla="*/ 18 h 18"/>
                  <a:gd name="T2" fmla="*/ 6 h 18"/>
                  <a:gd name="T3" fmla="*/ 0 h 18"/>
                  <a:gd name="T4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8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38" name="Freeform 692"/>
              <p:cNvSpPr>
                <a:spLocks/>
              </p:cNvSpPr>
              <p:nvPr/>
            </p:nvSpPr>
            <p:spPr bwMode="auto">
              <a:xfrm>
                <a:off x="1589" y="1231"/>
                <a:ext cx="0" cy="24"/>
              </a:xfrm>
              <a:custGeom>
                <a:avLst/>
                <a:gdLst>
                  <a:gd name="T0" fmla="*/ 0 h 24"/>
                  <a:gd name="T1" fmla="*/ 6 h 24"/>
                  <a:gd name="T2" fmla="*/ 12 h 24"/>
                  <a:gd name="T3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39" name="Line 693"/>
              <p:cNvSpPr>
                <a:spLocks noChangeShapeType="1"/>
              </p:cNvSpPr>
              <p:nvPr/>
            </p:nvSpPr>
            <p:spPr bwMode="auto">
              <a:xfrm>
                <a:off x="1589" y="1255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40" name="Freeform 694"/>
              <p:cNvSpPr>
                <a:spLocks/>
              </p:cNvSpPr>
              <p:nvPr/>
            </p:nvSpPr>
            <p:spPr bwMode="auto">
              <a:xfrm>
                <a:off x="1589" y="1267"/>
                <a:ext cx="6" cy="42"/>
              </a:xfrm>
              <a:custGeom>
                <a:avLst/>
                <a:gdLst>
                  <a:gd name="T0" fmla="*/ 0 w 6"/>
                  <a:gd name="T1" fmla="*/ 0 h 42"/>
                  <a:gd name="T2" fmla="*/ 0 w 6"/>
                  <a:gd name="T3" fmla="*/ 18 h 42"/>
                  <a:gd name="T4" fmla="*/ 6 w 6"/>
                  <a:gd name="T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2">
                    <a:moveTo>
                      <a:pt x="0" y="0"/>
                    </a:moveTo>
                    <a:lnTo>
                      <a:pt x="0" y="18"/>
                    </a:lnTo>
                    <a:lnTo>
                      <a:pt x="6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41" name="Freeform 695"/>
              <p:cNvSpPr>
                <a:spLocks/>
              </p:cNvSpPr>
              <p:nvPr/>
            </p:nvSpPr>
            <p:spPr bwMode="auto">
              <a:xfrm>
                <a:off x="1595" y="1309"/>
                <a:ext cx="0" cy="30"/>
              </a:xfrm>
              <a:custGeom>
                <a:avLst/>
                <a:gdLst>
                  <a:gd name="T0" fmla="*/ 0 h 30"/>
                  <a:gd name="T1" fmla="*/ 18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8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42" name="Line 696"/>
              <p:cNvSpPr>
                <a:spLocks noChangeShapeType="1"/>
              </p:cNvSpPr>
              <p:nvPr/>
            </p:nvSpPr>
            <p:spPr bwMode="auto">
              <a:xfrm>
                <a:off x="1595" y="1339"/>
                <a:ext cx="0" cy="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43" name="Freeform 697"/>
              <p:cNvSpPr>
                <a:spLocks/>
              </p:cNvSpPr>
              <p:nvPr/>
            </p:nvSpPr>
            <p:spPr bwMode="auto">
              <a:xfrm>
                <a:off x="1595" y="1375"/>
                <a:ext cx="6" cy="42"/>
              </a:xfrm>
              <a:custGeom>
                <a:avLst/>
                <a:gdLst>
                  <a:gd name="T0" fmla="*/ 0 w 6"/>
                  <a:gd name="T1" fmla="*/ 0 h 42"/>
                  <a:gd name="T2" fmla="*/ 0 w 6"/>
                  <a:gd name="T3" fmla="*/ 18 h 42"/>
                  <a:gd name="T4" fmla="*/ 6 w 6"/>
                  <a:gd name="T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2">
                    <a:moveTo>
                      <a:pt x="0" y="0"/>
                    </a:moveTo>
                    <a:lnTo>
                      <a:pt x="0" y="18"/>
                    </a:lnTo>
                    <a:lnTo>
                      <a:pt x="6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44" name="Freeform 698"/>
              <p:cNvSpPr>
                <a:spLocks/>
              </p:cNvSpPr>
              <p:nvPr/>
            </p:nvSpPr>
            <p:spPr bwMode="auto">
              <a:xfrm>
                <a:off x="1601" y="1417"/>
                <a:ext cx="0" cy="36"/>
              </a:xfrm>
              <a:custGeom>
                <a:avLst/>
                <a:gdLst>
                  <a:gd name="T0" fmla="*/ 0 h 36"/>
                  <a:gd name="T1" fmla="*/ 18 h 36"/>
                  <a:gd name="T2" fmla="*/ 36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18"/>
                    </a:lnTo>
                    <a:lnTo>
                      <a:pt x="0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45" name="Line 699"/>
              <p:cNvSpPr>
                <a:spLocks noChangeShapeType="1"/>
              </p:cNvSpPr>
              <p:nvPr/>
            </p:nvSpPr>
            <p:spPr bwMode="auto">
              <a:xfrm>
                <a:off x="1601" y="1453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46" name="Line 700"/>
              <p:cNvSpPr>
                <a:spLocks noChangeShapeType="1"/>
              </p:cNvSpPr>
              <p:nvPr/>
            </p:nvSpPr>
            <p:spPr bwMode="auto">
              <a:xfrm>
                <a:off x="1601" y="1477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47" name="Freeform 701"/>
              <p:cNvSpPr>
                <a:spLocks/>
              </p:cNvSpPr>
              <p:nvPr/>
            </p:nvSpPr>
            <p:spPr bwMode="auto">
              <a:xfrm>
                <a:off x="1601" y="1495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48" name="Freeform 702"/>
              <p:cNvSpPr>
                <a:spLocks/>
              </p:cNvSpPr>
              <p:nvPr/>
            </p:nvSpPr>
            <p:spPr bwMode="auto">
              <a:xfrm>
                <a:off x="1607" y="1519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49" name="Line 703"/>
              <p:cNvSpPr>
                <a:spLocks noChangeShapeType="1"/>
              </p:cNvSpPr>
              <p:nvPr/>
            </p:nvSpPr>
            <p:spPr bwMode="auto">
              <a:xfrm>
                <a:off x="1607" y="1531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50" name="Freeform 704"/>
              <p:cNvSpPr>
                <a:spLocks/>
              </p:cNvSpPr>
              <p:nvPr/>
            </p:nvSpPr>
            <p:spPr bwMode="auto">
              <a:xfrm>
                <a:off x="1607" y="1549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12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12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51" name="Freeform 705"/>
              <p:cNvSpPr>
                <a:spLocks/>
              </p:cNvSpPr>
              <p:nvPr/>
            </p:nvSpPr>
            <p:spPr bwMode="auto">
              <a:xfrm>
                <a:off x="1613" y="1561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52" name="Freeform 706"/>
              <p:cNvSpPr>
                <a:spLocks/>
              </p:cNvSpPr>
              <p:nvPr/>
            </p:nvSpPr>
            <p:spPr bwMode="auto">
              <a:xfrm>
                <a:off x="1613" y="1561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53" name="Freeform 707"/>
              <p:cNvSpPr>
                <a:spLocks/>
              </p:cNvSpPr>
              <p:nvPr/>
            </p:nvSpPr>
            <p:spPr bwMode="auto">
              <a:xfrm>
                <a:off x="1613" y="1573"/>
                <a:ext cx="0" cy="18"/>
              </a:xfrm>
              <a:custGeom>
                <a:avLst/>
                <a:gdLst>
                  <a:gd name="T0" fmla="*/ 0 h 18"/>
                  <a:gd name="T1" fmla="*/ 12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54" name="Freeform 708"/>
              <p:cNvSpPr>
                <a:spLocks/>
              </p:cNvSpPr>
              <p:nvPr/>
            </p:nvSpPr>
            <p:spPr bwMode="auto">
              <a:xfrm>
                <a:off x="1613" y="1585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55" name="Freeform 709"/>
              <p:cNvSpPr>
                <a:spLocks/>
              </p:cNvSpPr>
              <p:nvPr/>
            </p:nvSpPr>
            <p:spPr bwMode="auto">
              <a:xfrm>
                <a:off x="1619" y="1585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56" name="Freeform 710"/>
              <p:cNvSpPr>
                <a:spLocks/>
              </p:cNvSpPr>
              <p:nvPr/>
            </p:nvSpPr>
            <p:spPr bwMode="auto">
              <a:xfrm>
                <a:off x="1619" y="1609"/>
                <a:ext cx="0" cy="30"/>
              </a:xfrm>
              <a:custGeom>
                <a:avLst/>
                <a:gdLst>
                  <a:gd name="T0" fmla="*/ 0 h 30"/>
                  <a:gd name="T1" fmla="*/ 18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8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57" name="Line 711"/>
              <p:cNvSpPr>
                <a:spLocks noChangeShapeType="1"/>
              </p:cNvSpPr>
              <p:nvPr/>
            </p:nvSpPr>
            <p:spPr bwMode="auto">
              <a:xfrm>
                <a:off x="1619" y="163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58" name="Freeform 712"/>
              <p:cNvSpPr>
                <a:spLocks/>
              </p:cNvSpPr>
              <p:nvPr/>
            </p:nvSpPr>
            <p:spPr bwMode="auto">
              <a:xfrm>
                <a:off x="1619" y="1639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0 w 6"/>
                  <a:gd name="T3" fmla="*/ 12 h 30"/>
                  <a:gd name="T4" fmla="*/ 6 w 6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0" y="12"/>
                    </a:lnTo>
                    <a:lnTo>
                      <a:pt x="6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59" name="Line 713"/>
              <p:cNvSpPr>
                <a:spLocks noChangeShapeType="1"/>
              </p:cNvSpPr>
              <p:nvPr/>
            </p:nvSpPr>
            <p:spPr bwMode="auto">
              <a:xfrm>
                <a:off x="1625" y="1669"/>
                <a:ext cx="0" cy="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60" name="Freeform 714"/>
              <p:cNvSpPr>
                <a:spLocks/>
              </p:cNvSpPr>
              <p:nvPr/>
            </p:nvSpPr>
            <p:spPr bwMode="auto">
              <a:xfrm>
                <a:off x="1625" y="1705"/>
                <a:ext cx="0" cy="48"/>
              </a:xfrm>
              <a:custGeom>
                <a:avLst/>
                <a:gdLst>
                  <a:gd name="T0" fmla="*/ 0 h 48"/>
                  <a:gd name="T1" fmla="*/ 24 h 48"/>
                  <a:gd name="T2" fmla="*/ 36 h 48"/>
                  <a:gd name="T3" fmla="*/ 48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8">
                    <a:moveTo>
                      <a:pt x="0" y="0"/>
                    </a:moveTo>
                    <a:lnTo>
                      <a:pt x="0" y="24"/>
                    </a:lnTo>
                    <a:lnTo>
                      <a:pt x="0" y="36"/>
                    </a:lnTo>
                    <a:lnTo>
                      <a:pt x="0" y="4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61" name="Freeform 715"/>
              <p:cNvSpPr>
                <a:spLocks/>
              </p:cNvSpPr>
              <p:nvPr/>
            </p:nvSpPr>
            <p:spPr bwMode="auto">
              <a:xfrm>
                <a:off x="1625" y="1753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62" name="Line 716"/>
              <p:cNvSpPr>
                <a:spLocks noChangeShapeType="1"/>
              </p:cNvSpPr>
              <p:nvPr/>
            </p:nvSpPr>
            <p:spPr bwMode="auto">
              <a:xfrm>
                <a:off x="1631" y="1765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63" name="Freeform 717"/>
              <p:cNvSpPr>
                <a:spLocks/>
              </p:cNvSpPr>
              <p:nvPr/>
            </p:nvSpPr>
            <p:spPr bwMode="auto">
              <a:xfrm>
                <a:off x="1631" y="1777"/>
                <a:ext cx="0" cy="18"/>
              </a:xfrm>
              <a:custGeom>
                <a:avLst/>
                <a:gdLst>
                  <a:gd name="T0" fmla="*/ 0 h 18"/>
                  <a:gd name="T1" fmla="*/ 12 h 18"/>
                  <a:gd name="T2" fmla="*/ 18 h 18"/>
                  <a:gd name="T3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64" name="Freeform 718"/>
              <p:cNvSpPr>
                <a:spLocks/>
              </p:cNvSpPr>
              <p:nvPr/>
            </p:nvSpPr>
            <p:spPr bwMode="auto">
              <a:xfrm>
                <a:off x="1631" y="1777"/>
                <a:ext cx="0" cy="18"/>
              </a:xfrm>
              <a:custGeom>
                <a:avLst/>
                <a:gdLst>
                  <a:gd name="T0" fmla="*/ 18 h 18"/>
                  <a:gd name="T1" fmla="*/ 18 h 18"/>
                  <a:gd name="T2" fmla="*/ 12 h 18"/>
                  <a:gd name="T3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8"/>
                    </a:ln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65" name="Freeform 719"/>
              <p:cNvSpPr>
                <a:spLocks/>
              </p:cNvSpPr>
              <p:nvPr/>
            </p:nvSpPr>
            <p:spPr bwMode="auto">
              <a:xfrm>
                <a:off x="1631" y="1777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66" name="Freeform 720"/>
              <p:cNvSpPr>
                <a:spLocks/>
              </p:cNvSpPr>
              <p:nvPr/>
            </p:nvSpPr>
            <p:spPr bwMode="auto">
              <a:xfrm>
                <a:off x="1637" y="1777"/>
                <a:ext cx="0" cy="30"/>
              </a:xfrm>
              <a:custGeom>
                <a:avLst/>
                <a:gdLst>
                  <a:gd name="T0" fmla="*/ 0 h 30"/>
                  <a:gd name="T1" fmla="*/ 12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2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67" name="Freeform 721"/>
              <p:cNvSpPr>
                <a:spLocks/>
              </p:cNvSpPr>
              <p:nvPr/>
            </p:nvSpPr>
            <p:spPr bwMode="auto">
              <a:xfrm>
                <a:off x="1637" y="1807"/>
                <a:ext cx="0" cy="42"/>
              </a:xfrm>
              <a:custGeom>
                <a:avLst/>
                <a:gdLst>
                  <a:gd name="T0" fmla="*/ 0 h 42"/>
                  <a:gd name="T1" fmla="*/ 24 h 42"/>
                  <a:gd name="T2" fmla="*/ 42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0"/>
                    </a:moveTo>
                    <a:lnTo>
                      <a:pt x="0" y="24"/>
                    </a:lnTo>
                    <a:lnTo>
                      <a:pt x="0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68" name="Freeform 722"/>
              <p:cNvSpPr>
                <a:spLocks/>
              </p:cNvSpPr>
              <p:nvPr/>
            </p:nvSpPr>
            <p:spPr bwMode="auto">
              <a:xfrm>
                <a:off x="1637" y="1849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69" name="Freeform 723"/>
              <p:cNvSpPr>
                <a:spLocks/>
              </p:cNvSpPr>
              <p:nvPr/>
            </p:nvSpPr>
            <p:spPr bwMode="auto">
              <a:xfrm>
                <a:off x="1643" y="1873"/>
                <a:ext cx="0" cy="18"/>
              </a:xfrm>
              <a:custGeom>
                <a:avLst/>
                <a:gdLst>
                  <a:gd name="T0" fmla="*/ 0 h 18"/>
                  <a:gd name="T1" fmla="*/ 12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70" name="Line 724"/>
              <p:cNvSpPr>
                <a:spLocks noChangeShapeType="1"/>
              </p:cNvSpPr>
              <p:nvPr/>
            </p:nvSpPr>
            <p:spPr bwMode="auto">
              <a:xfrm>
                <a:off x="1643" y="189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71" name="Line 725"/>
              <p:cNvSpPr>
                <a:spLocks noChangeShapeType="1"/>
              </p:cNvSpPr>
              <p:nvPr/>
            </p:nvSpPr>
            <p:spPr bwMode="auto">
              <a:xfrm>
                <a:off x="1643" y="189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72" name="Freeform 726"/>
              <p:cNvSpPr>
                <a:spLocks/>
              </p:cNvSpPr>
              <p:nvPr/>
            </p:nvSpPr>
            <p:spPr bwMode="auto">
              <a:xfrm>
                <a:off x="1643" y="1897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73" name="Line 727"/>
              <p:cNvSpPr>
                <a:spLocks noChangeShapeType="1"/>
              </p:cNvSpPr>
              <p:nvPr/>
            </p:nvSpPr>
            <p:spPr bwMode="auto">
              <a:xfrm>
                <a:off x="1649" y="192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74" name="Freeform 728"/>
              <p:cNvSpPr>
                <a:spLocks/>
              </p:cNvSpPr>
              <p:nvPr/>
            </p:nvSpPr>
            <p:spPr bwMode="auto">
              <a:xfrm>
                <a:off x="1649" y="1927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75" name="Freeform 729"/>
              <p:cNvSpPr>
                <a:spLocks/>
              </p:cNvSpPr>
              <p:nvPr/>
            </p:nvSpPr>
            <p:spPr bwMode="auto">
              <a:xfrm>
                <a:off x="1649" y="1945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76" name="Freeform 730"/>
              <p:cNvSpPr>
                <a:spLocks/>
              </p:cNvSpPr>
              <p:nvPr/>
            </p:nvSpPr>
            <p:spPr bwMode="auto">
              <a:xfrm>
                <a:off x="1655" y="1969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77" name="Line 731"/>
              <p:cNvSpPr>
                <a:spLocks noChangeShapeType="1"/>
              </p:cNvSpPr>
              <p:nvPr/>
            </p:nvSpPr>
            <p:spPr bwMode="auto">
              <a:xfrm>
                <a:off x="1655" y="199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78" name="Freeform 732"/>
              <p:cNvSpPr>
                <a:spLocks/>
              </p:cNvSpPr>
              <p:nvPr/>
            </p:nvSpPr>
            <p:spPr bwMode="auto">
              <a:xfrm>
                <a:off x="1655" y="1999"/>
                <a:ext cx="0" cy="30"/>
              </a:xfrm>
              <a:custGeom>
                <a:avLst/>
                <a:gdLst>
                  <a:gd name="T0" fmla="*/ 0 h 30"/>
                  <a:gd name="T1" fmla="*/ 12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2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79" name="Freeform 733"/>
              <p:cNvSpPr>
                <a:spLocks/>
              </p:cNvSpPr>
              <p:nvPr/>
            </p:nvSpPr>
            <p:spPr bwMode="auto">
              <a:xfrm>
                <a:off x="1655" y="2029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12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12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80" name="Freeform 734"/>
              <p:cNvSpPr>
                <a:spLocks/>
              </p:cNvSpPr>
              <p:nvPr/>
            </p:nvSpPr>
            <p:spPr bwMode="auto">
              <a:xfrm>
                <a:off x="1661" y="2047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81" name="Freeform 735"/>
              <p:cNvSpPr>
                <a:spLocks/>
              </p:cNvSpPr>
              <p:nvPr/>
            </p:nvSpPr>
            <p:spPr bwMode="auto">
              <a:xfrm>
                <a:off x="1661" y="2041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82" name="Line 736"/>
              <p:cNvSpPr>
                <a:spLocks noChangeShapeType="1"/>
              </p:cNvSpPr>
              <p:nvPr/>
            </p:nvSpPr>
            <p:spPr bwMode="auto">
              <a:xfrm flipV="1">
                <a:off x="1661" y="203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83" name="Freeform 737"/>
              <p:cNvSpPr>
                <a:spLocks/>
              </p:cNvSpPr>
              <p:nvPr/>
            </p:nvSpPr>
            <p:spPr bwMode="auto">
              <a:xfrm>
                <a:off x="1661" y="1993"/>
                <a:ext cx="6" cy="42"/>
              </a:xfrm>
              <a:custGeom>
                <a:avLst/>
                <a:gdLst>
                  <a:gd name="T0" fmla="*/ 0 w 6"/>
                  <a:gd name="T1" fmla="*/ 42 h 42"/>
                  <a:gd name="T2" fmla="*/ 0 w 6"/>
                  <a:gd name="T3" fmla="*/ 36 h 42"/>
                  <a:gd name="T4" fmla="*/ 0 w 6"/>
                  <a:gd name="T5" fmla="*/ 24 h 42"/>
                  <a:gd name="T6" fmla="*/ 6 w 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2">
                    <a:moveTo>
                      <a:pt x="0" y="42"/>
                    </a:moveTo>
                    <a:lnTo>
                      <a:pt x="0" y="36"/>
                    </a:lnTo>
                    <a:lnTo>
                      <a:pt x="0" y="24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84" name="Freeform 738"/>
              <p:cNvSpPr>
                <a:spLocks/>
              </p:cNvSpPr>
              <p:nvPr/>
            </p:nvSpPr>
            <p:spPr bwMode="auto">
              <a:xfrm>
                <a:off x="1667" y="1951"/>
                <a:ext cx="0" cy="42"/>
              </a:xfrm>
              <a:custGeom>
                <a:avLst/>
                <a:gdLst>
                  <a:gd name="T0" fmla="*/ 42 h 42"/>
                  <a:gd name="T1" fmla="*/ 24 h 42"/>
                  <a:gd name="T2" fmla="*/ 0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42"/>
                    </a:move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85" name="Freeform 739"/>
              <p:cNvSpPr>
                <a:spLocks/>
              </p:cNvSpPr>
              <p:nvPr/>
            </p:nvSpPr>
            <p:spPr bwMode="auto">
              <a:xfrm>
                <a:off x="1667" y="1891"/>
                <a:ext cx="0" cy="60"/>
              </a:xfrm>
              <a:custGeom>
                <a:avLst/>
                <a:gdLst>
                  <a:gd name="T0" fmla="*/ 60 h 60"/>
                  <a:gd name="T1" fmla="*/ 30 h 60"/>
                  <a:gd name="T2" fmla="*/ 12 h 60"/>
                  <a:gd name="T3" fmla="*/ 0 h 6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0">
                    <a:moveTo>
                      <a:pt x="0" y="60"/>
                    </a:moveTo>
                    <a:lnTo>
                      <a:pt x="0" y="30"/>
                    </a:ln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86" name="Freeform 740"/>
              <p:cNvSpPr>
                <a:spLocks/>
              </p:cNvSpPr>
              <p:nvPr/>
            </p:nvSpPr>
            <p:spPr bwMode="auto">
              <a:xfrm>
                <a:off x="1667" y="1861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12 h 30"/>
                  <a:gd name="T4" fmla="*/ 6 w 6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87" name="Freeform 741"/>
              <p:cNvSpPr>
                <a:spLocks/>
              </p:cNvSpPr>
              <p:nvPr/>
            </p:nvSpPr>
            <p:spPr bwMode="auto">
              <a:xfrm>
                <a:off x="1673" y="1819"/>
                <a:ext cx="0" cy="42"/>
              </a:xfrm>
              <a:custGeom>
                <a:avLst/>
                <a:gdLst>
                  <a:gd name="T0" fmla="*/ 42 h 42"/>
                  <a:gd name="T1" fmla="*/ 24 h 42"/>
                  <a:gd name="T2" fmla="*/ 0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42"/>
                    </a:move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88" name="Freeform 742"/>
              <p:cNvSpPr>
                <a:spLocks/>
              </p:cNvSpPr>
              <p:nvPr/>
            </p:nvSpPr>
            <p:spPr bwMode="auto">
              <a:xfrm>
                <a:off x="1673" y="1753"/>
                <a:ext cx="0" cy="66"/>
              </a:xfrm>
              <a:custGeom>
                <a:avLst/>
                <a:gdLst>
                  <a:gd name="T0" fmla="*/ 66 h 66"/>
                  <a:gd name="T1" fmla="*/ 36 h 66"/>
                  <a:gd name="T2" fmla="*/ 0 h 6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6">
                    <a:moveTo>
                      <a:pt x="0" y="66"/>
                    </a:moveTo>
                    <a:lnTo>
                      <a:pt x="0" y="3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89" name="Freeform 743"/>
              <p:cNvSpPr>
                <a:spLocks/>
              </p:cNvSpPr>
              <p:nvPr/>
            </p:nvSpPr>
            <p:spPr bwMode="auto">
              <a:xfrm>
                <a:off x="1673" y="1699"/>
                <a:ext cx="0" cy="54"/>
              </a:xfrm>
              <a:custGeom>
                <a:avLst/>
                <a:gdLst>
                  <a:gd name="T0" fmla="*/ 54 h 54"/>
                  <a:gd name="T1" fmla="*/ 24 h 54"/>
                  <a:gd name="T2" fmla="*/ 0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54"/>
                    </a:move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90" name="Freeform 744"/>
              <p:cNvSpPr>
                <a:spLocks/>
              </p:cNvSpPr>
              <p:nvPr/>
            </p:nvSpPr>
            <p:spPr bwMode="auto">
              <a:xfrm>
                <a:off x="1673" y="1663"/>
                <a:ext cx="6" cy="36"/>
              </a:xfrm>
              <a:custGeom>
                <a:avLst/>
                <a:gdLst>
                  <a:gd name="T0" fmla="*/ 0 w 6"/>
                  <a:gd name="T1" fmla="*/ 36 h 36"/>
                  <a:gd name="T2" fmla="*/ 0 w 6"/>
                  <a:gd name="T3" fmla="*/ 18 h 36"/>
                  <a:gd name="T4" fmla="*/ 6 w 6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36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91" name="Freeform 745"/>
              <p:cNvSpPr>
                <a:spLocks/>
              </p:cNvSpPr>
              <p:nvPr/>
            </p:nvSpPr>
            <p:spPr bwMode="auto">
              <a:xfrm>
                <a:off x="1679" y="1639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92" name="Freeform 746"/>
              <p:cNvSpPr>
                <a:spLocks/>
              </p:cNvSpPr>
              <p:nvPr/>
            </p:nvSpPr>
            <p:spPr bwMode="auto">
              <a:xfrm>
                <a:off x="1679" y="1585"/>
                <a:ext cx="0" cy="54"/>
              </a:xfrm>
              <a:custGeom>
                <a:avLst/>
                <a:gdLst>
                  <a:gd name="T0" fmla="*/ 54 h 54"/>
                  <a:gd name="T1" fmla="*/ 30 h 54"/>
                  <a:gd name="T2" fmla="*/ 0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54"/>
                    </a:moveTo>
                    <a:lnTo>
                      <a:pt x="0" y="3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93" name="Freeform 747"/>
              <p:cNvSpPr>
                <a:spLocks/>
              </p:cNvSpPr>
              <p:nvPr/>
            </p:nvSpPr>
            <p:spPr bwMode="auto">
              <a:xfrm>
                <a:off x="1679" y="1531"/>
                <a:ext cx="6" cy="54"/>
              </a:xfrm>
              <a:custGeom>
                <a:avLst/>
                <a:gdLst>
                  <a:gd name="T0" fmla="*/ 0 w 6"/>
                  <a:gd name="T1" fmla="*/ 54 h 54"/>
                  <a:gd name="T2" fmla="*/ 0 w 6"/>
                  <a:gd name="T3" fmla="*/ 24 h 54"/>
                  <a:gd name="T4" fmla="*/ 6 w 6"/>
                  <a:gd name="T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4">
                    <a:moveTo>
                      <a:pt x="0" y="54"/>
                    </a:moveTo>
                    <a:lnTo>
                      <a:pt x="0" y="24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94" name="Freeform 748"/>
              <p:cNvSpPr>
                <a:spLocks/>
              </p:cNvSpPr>
              <p:nvPr/>
            </p:nvSpPr>
            <p:spPr bwMode="auto">
              <a:xfrm>
                <a:off x="1685" y="1501"/>
                <a:ext cx="0" cy="30"/>
              </a:xfrm>
              <a:custGeom>
                <a:avLst/>
                <a:gdLst>
                  <a:gd name="T0" fmla="*/ 30 h 30"/>
                  <a:gd name="T1" fmla="*/ 12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95" name="Freeform 749"/>
              <p:cNvSpPr>
                <a:spLocks/>
              </p:cNvSpPr>
              <p:nvPr/>
            </p:nvSpPr>
            <p:spPr bwMode="auto">
              <a:xfrm>
                <a:off x="1685" y="1477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96" name="Freeform 750"/>
              <p:cNvSpPr>
                <a:spLocks/>
              </p:cNvSpPr>
              <p:nvPr/>
            </p:nvSpPr>
            <p:spPr bwMode="auto">
              <a:xfrm>
                <a:off x="1685" y="1411"/>
                <a:ext cx="0" cy="66"/>
              </a:xfrm>
              <a:custGeom>
                <a:avLst/>
                <a:gdLst>
                  <a:gd name="T0" fmla="*/ 66 h 66"/>
                  <a:gd name="T1" fmla="*/ 54 h 66"/>
                  <a:gd name="T2" fmla="*/ 36 h 66"/>
                  <a:gd name="T3" fmla="*/ 18 h 66"/>
                  <a:gd name="T4" fmla="*/ 0 h 6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66">
                    <a:moveTo>
                      <a:pt x="0" y="66"/>
                    </a:moveTo>
                    <a:lnTo>
                      <a:pt x="0" y="54"/>
                    </a:lnTo>
                    <a:lnTo>
                      <a:pt x="0" y="36"/>
                    </a:ln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97" name="Freeform 751"/>
              <p:cNvSpPr>
                <a:spLocks/>
              </p:cNvSpPr>
              <p:nvPr/>
            </p:nvSpPr>
            <p:spPr bwMode="auto">
              <a:xfrm>
                <a:off x="1685" y="1369"/>
                <a:ext cx="6" cy="42"/>
              </a:xfrm>
              <a:custGeom>
                <a:avLst/>
                <a:gdLst>
                  <a:gd name="T0" fmla="*/ 0 w 6"/>
                  <a:gd name="T1" fmla="*/ 42 h 42"/>
                  <a:gd name="T2" fmla="*/ 0 w 6"/>
                  <a:gd name="T3" fmla="*/ 18 h 42"/>
                  <a:gd name="T4" fmla="*/ 6 w 6"/>
                  <a:gd name="T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2">
                    <a:moveTo>
                      <a:pt x="0" y="42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98" name="Freeform 752"/>
              <p:cNvSpPr>
                <a:spLocks/>
              </p:cNvSpPr>
              <p:nvPr/>
            </p:nvSpPr>
            <p:spPr bwMode="auto">
              <a:xfrm>
                <a:off x="1691" y="1333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399" name="Freeform 753"/>
              <p:cNvSpPr>
                <a:spLocks/>
              </p:cNvSpPr>
              <p:nvPr/>
            </p:nvSpPr>
            <p:spPr bwMode="auto">
              <a:xfrm>
                <a:off x="1691" y="1273"/>
                <a:ext cx="0" cy="60"/>
              </a:xfrm>
              <a:custGeom>
                <a:avLst/>
                <a:gdLst>
                  <a:gd name="T0" fmla="*/ 60 h 60"/>
                  <a:gd name="T1" fmla="*/ 48 h 60"/>
                  <a:gd name="T2" fmla="*/ 30 h 60"/>
                  <a:gd name="T3" fmla="*/ 12 h 60"/>
                  <a:gd name="T4" fmla="*/ 0 h 6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60">
                    <a:moveTo>
                      <a:pt x="0" y="60"/>
                    </a:moveTo>
                    <a:lnTo>
                      <a:pt x="0" y="48"/>
                    </a:lnTo>
                    <a:lnTo>
                      <a:pt x="0" y="30"/>
                    </a:ln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00" name="Freeform 754"/>
              <p:cNvSpPr>
                <a:spLocks/>
              </p:cNvSpPr>
              <p:nvPr/>
            </p:nvSpPr>
            <p:spPr bwMode="auto">
              <a:xfrm>
                <a:off x="1691" y="1249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01" name="Freeform 755"/>
              <p:cNvSpPr>
                <a:spLocks/>
              </p:cNvSpPr>
              <p:nvPr/>
            </p:nvSpPr>
            <p:spPr bwMode="auto">
              <a:xfrm>
                <a:off x="1691" y="1231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02" name="Freeform 756"/>
              <p:cNvSpPr>
                <a:spLocks/>
              </p:cNvSpPr>
              <p:nvPr/>
            </p:nvSpPr>
            <p:spPr bwMode="auto">
              <a:xfrm>
                <a:off x="1697" y="1207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03" name="Freeform 757"/>
              <p:cNvSpPr>
                <a:spLocks/>
              </p:cNvSpPr>
              <p:nvPr/>
            </p:nvSpPr>
            <p:spPr bwMode="auto">
              <a:xfrm>
                <a:off x="1697" y="1195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04" name="Freeform 758"/>
              <p:cNvSpPr>
                <a:spLocks/>
              </p:cNvSpPr>
              <p:nvPr/>
            </p:nvSpPr>
            <p:spPr bwMode="auto">
              <a:xfrm>
                <a:off x="1697" y="1165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18 h 30"/>
                  <a:gd name="T4" fmla="*/ 6 w 6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05" name="Freeform 759"/>
              <p:cNvSpPr>
                <a:spLocks/>
              </p:cNvSpPr>
              <p:nvPr/>
            </p:nvSpPr>
            <p:spPr bwMode="auto">
              <a:xfrm>
                <a:off x="1703" y="1111"/>
                <a:ext cx="0" cy="54"/>
              </a:xfrm>
              <a:custGeom>
                <a:avLst/>
                <a:gdLst>
                  <a:gd name="T0" fmla="*/ 54 h 54"/>
                  <a:gd name="T1" fmla="*/ 42 h 54"/>
                  <a:gd name="T2" fmla="*/ 24 h 54"/>
                  <a:gd name="T3" fmla="*/ 12 h 54"/>
                  <a:gd name="T4" fmla="*/ 0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4">
                    <a:moveTo>
                      <a:pt x="0" y="54"/>
                    </a:moveTo>
                    <a:lnTo>
                      <a:pt x="0" y="42"/>
                    </a:lnTo>
                    <a:lnTo>
                      <a:pt x="0" y="24"/>
                    </a:ln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06" name="Freeform 760"/>
              <p:cNvSpPr>
                <a:spLocks/>
              </p:cNvSpPr>
              <p:nvPr/>
            </p:nvSpPr>
            <p:spPr bwMode="auto">
              <a:xfrm>
                <a:off x="1703" y="1087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07" name="Freeform 761"/>
              <p:cNvSpPr>
                <a:spLocks/>
              </p:cNvSpPr>
              <p:nvPr/>
            </p:nvSpPr>
            <p:spPr bwMode="auto">
              <a:xfrm>
                <a:off x="1703" y="1051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08" name="Freeform 762"/>
              <p:cNvSpPr>
                <a:spLocks/>
              </p:cNvSpPr>
              <p:nvPr/>
            </p:nvSpPr>
            <p:spPr bwMode="auto">
              <a:xfrm>
                <a:off x="1703" y="1015"/>
                <a:ext cx="6" cy="36"/>
              </a:xfrm>
              <a:custGeom>
                <a:avLst/>
                <a:gdLst>
                  <a:gd name="T0" fmla="*/ 0 w 6"/>
                  <a:gd name="T1" fmla="*/ 36 h 36"/>
                  <a:gd name="T2" fmla="*/ 0 w 6"/>
                  <a:gd name="T3" fmla="*/ 18 h 36"/>
                  <a:gd name="T4" fmla="*/ 6 w 6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36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09" name="Line 763"/>
              <p:cNvSpPr>
                <a:spLocks noChangeShapeType="1"/>
              </p:cNvSpPr>
              <p:nvPr/>
            </p:nvSpPr>
            <p:spPr bwMode="auto">
              <a:xfrm flipV="1">
                <a:off x="1709" y="100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10" name="Freeform 764"/>
              <p:cNvSpPr>
                <a:spLocks/>
              </p:cNvSpPr>
              <p:nvPr/>
            </p:nvSpPr>
            <p:spPr bwMode="auto">
              <a:xfrm>
                <a:off x="1709" y="991"/>
                <a:ext cx="0" cy="18"/>
              </a:xfrm>
              <a:custGeom>
                <a:avLst/>
                <a:gdLst>
                  <a:gd name="T0" fmla="*/ 18 h 18"/>
                  <a:gd name="T1" fmla="*/ 12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11" name="Freeform 765"/>
              <p:cNvSpPr>
                <a:spLocks/>
              </p:cNvSpPr>
              <p:nvPr/>
            </p:nvSpPr>
            <p:spPr bwMode="auto">
              <a:xfrm>
                <a:off x="1709" y="967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12 h 24"/>
                  <a:gd name="T4" fmla="*/ 6 w 6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12" name="Line 766"/>
              <p:cNvSpPr>
                <a:spLocks noChangeShapeType="1"/>
              </p:cNvSpPr>
              <p:nvPr/>
            </p:nvSpPr>
            <p:spPr bwMode="auto">
              <a:xfrm flipV="1">
                <a:off x="1715" y="96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13" name="Freeform 767"/>
              <p:cNvSpPr>
                <a:spLocks/>
              </p:cNvSpPr>
              <p:nvPr/>
            </p:nvSpPr>
            <p:spPr bwMode="auto">
              <a:xfrm>
                <a:off x="1715" y="937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14" name="Line 768"/>
              <p:cNvSpPr>
                <a:spLocks noChangeShapeType="1"/>
              </p:cNvSpPr>
              <p:nvPr/>
            </p:nvSpPr>
            <p:spPr bwMode="auto">
              <a:xfrm flipV="1">
                <a:off x="1715" y="93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15" name="Freeform 769"/>
              <p:cNvSpPr>
                <a:spLocks/>
              </p:cNvSpPr>
              <p:nvPr/>
            </p:nvSpPr>
            <p:spPr bwMode="auto">
              <a:xfrm>
                <a:off x="1715" y="931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16" name="Freeform 770"/>
              <p:cNvSpPr>
                <a:spLocks/>
              </p:cNvSpPr>
              <p:nvPr/>
            </p:nvSpPr>
            <p:spPr bwMode="auto">
              <a:xfrm>
                <a:off x="1721" y="919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17" name="Freeform 771"/>
              <p:cNvSpPr>
                <a:spLocks/>
              </p:cNvSpPr>
              <p:nvPr/>
            </p:nvSpPr>
            <p:spPr bwMode="auto">
              <a:xfrm>
                <a:off x="1721" y="901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18" name="Freeform 772"/>
              <p:cNvSpPr>
                <a:spLocks/>
              </p:cNvSpPr>
              <p:nvPr/>
            </p:nvSpPr>
            <p:spPr bwMode="auto">
              <a:xfrm>
                <a:off x="1721" y="901"/>
                <a:ext cx="0" cy="12"/>
              </a:xfrm>
              <a:custGeom>
                <a:avLst/>
                <a:gdLst>
                  <a:gd name="T0" fmla="*/ 0 h 12"/>
                  <a:gd name="T1" fmla="*/ 0 h 12"/>
                  <a:gd name="T2" fmla="*/ 6 h 12"/>
                  <a:gd name="T3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19" name="Freeform 773"/>
              <p:cNvSpPr>
                <a:spLocks/>
              </p:cNvSpPr>
              <p:nvPr/>
            </p:nvSpPr>
            <p:spPr bwMode="auto">
              <a:xfrm>
                <a:off x="1721" y="907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20" name="Freeform 774"/>
              <p:cNvSpPr>
                <a:spLocks/>
              </p:cNvSpPr>
              <p:nvPr/>
            </p:nvSpPr>
            <p:spPr bwMode="auto">
              <a:xfrm>
                <a:off x="1727" y="889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21" name="Freeform 775"/>
              <p:cNvSpPr>
                <a:spLocks/>
              </p:cNvSpPr>
              <p:nvPr/>
            </p:nvSpPr>
            <p:spPr bwMode="auto">
              <a:xfrm>
                <a:off x="1727" y="889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22" name="Freeform 776"/>
              <p:cNvSpPr>
                <a:spLocks/>
              </p:cNvSpPr>
              <p:nvPr/>
            </p:nvSpPr>
            <p:spPr bwMode="auto">
              <a:xfrm>
                <a:off x="1727" y="889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23" name="Freeform 777"/>
              <p:cNvSpPr>
                <a:spLocks/>
              </p:cNvSpPr>
              <p:nvPr/>
            </p:nvSpPr>
            <p:spPr bwMode="auto">
              <a:xfrm>
                <a:off x="1733" y="889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24" name="Freeform 778"/>
              <p:cNvSpPr>
                <a:spLocks/>
              </p:cNvSpPr>
              <p:nvPr/>
            </p:nvSpPr>
            <p:spPr bwMode="auto">
              <a:xfrm>
                <a:off x="1733" y="871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25" name="Freeform 779"/>
              <p:cNvSpPr>
                <a:spLocks/>
              </p:cNvSpPr>
              <p:nvPr/>
            </p:nvSpPr>
            <p:spPr bwMode="auto">
              <a:xfrm>
                <a:off x="1733" y="853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26" name="Freeform 780"/>
              <p:cNvSpPr>
                <a:spLocks/>
              </p:cNvSpPr>
              <p:nvPr/>
            </p:nvSpPr>
            <p:spPr bwMode="auto">
              <a:xfrm>
                <a:off x="1733" y="847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27" name="Freeform 781"/>
              <p:cNvSpPr>
                <a:spLocks/>
              </p:cNvSpPr>
              <p:nvPr/>
            </p:nvSpPr>
            <p:spPr bwMode="auto">
              <a:xfrm>
                <a:off x="1739" y="823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28" name="Freeform 782"/>
              <p:cNvSpPr>
                <a:spLocks/>
              </p:cNvSpPr>
              <p:nvPr/>
            </p:nvSpPr>
            <p:spPr bwMode="auto">
              <a:xfrm>
                <a:off x="1739" y="793"/>
                <a:ext cx="0" cy="30"/>
              </a:xfrm>
              <a:custGeom>
                <a:avLst/>
                <a:gdLst>
                  <a:gd name="T0" fmla="*/ 30 h 30"/>
                  <a:gd name="T1" fmla="*/ 12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29" name="Freeform 783"/>
              <p:cNvSpPr>
                <a:spLocks/>
              </p:cNvSpPr>
              <p:nvPr/>
            </p:nvSpPr>
            <p:spPr bwMode="auto">
              <a:xfrm>
                <a:off x="1739" y="79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30" name="Freeform 784"/>
              <p:cNvSpPr>
                <a:spLocks/>
              </p:cNvSpPr>
              <p:nvPr/>
            </p:nvSpPr>
            <p:spPr bwMode="auto">
              <a:xfrm>
                <a:off x="1745" y="787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31" name="Freeform 785"/>
              <p:cNvSpPr>
                <a:spLocks/>
              </p:cNvSpPr>
              <p:nvPr/>
            </p:nvSpPr>
            <p:spPr bwMode="auto">
              <a:xfrm>
                <a:off x="1745" y="787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32" name="Freeform 786"/>
              <p:cNvSpPr>
                <a:spLocks/>
              </p:cNvSpPr>
              <p:nvPr/>
            </p:nvSpPr>
            <p:spPr bwMode="auto">
              <a:xfrm>
                <a:off x="1745" y="805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33" name="Freeform 787"/>
              <p:cNvSpPr>
                <a:spLocks/>
              </p:cNvSpPr>
              <p:nvPr/>
            </p:nvSpPr>
            <p:spPr bwMode="auto">
              <a:xfrm>
                <a:off x="1745" y="817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34" name="Line 788"/>
              <p:cNvSpPr>
                <a:spLocks noChangeShapeType="1"/>
              </p:cNvSpPr>
              <p:nvPr/>
            </p:nvSpPr>
            <p:spPr bwMode="auto">
              <a:xfrm>
                <a:off x="1751" y="841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35" name="Line 789"/>
              <p:cNvSpPr>
                <a:spLocks noChangeShapeType="1"/>
              </p:cNvSpPr>
              <p:nvPr/>
            </p:nvSpPr>
            <p:spPr bwMode="auto">
              <a:xfrm>
                <a:off x="1751" y="865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36" name="Freeform 790"/>
              <p:cNvSpPr>
                <a:spLocks/>
              </p:cNvSpPr>
              <p:nvPr/>
            </p:nvSpPr>
            <p:spPr bwMode="auto">
              <a:xfrm>
                <a:off x="1751" y="883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37" name="Line 791"/>
              <p:cNvSpPr>
                <a:spLocks noChangeShapeType="1"/>
              </p:cNvSpPr>
              <p:nvPr/>
            </p:nvSpPr>
            <p:spPr bwMode="auto">
              <a:xfrm>
                <a:off x="1757" y="90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38" name="Freeform 792"/>
              <p:cNvSpPr>
                <a:spLocks/>
              </p:cNvSpPr>
              <p:nvPr/>
            </p:nvSpPr>
            <p:spPr bwMode="auto">
              <a:xfrm>
                <a:off x="1757" y="907"/>
                <a:ext cx="0" cy="30"/>
              </a:xfrm>
              <a:custGeom>
                <a:avLst/>
                <a:gdLst>
                  <a:gd name="T0" fmla="*/ 0 h 30"/>
                  <a:gd name="T1" fmla="*/ 6 h 30"/>
                  <a:gd name="T2" fmla="*/ 12 h 30"/>
                  <a:gd name="T3" fmla="*/ 24 h 30"/>
                  <a:gd name="T4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39" name="Line 793"/>
              <p:cNvSpPr>
                <a:spLocks noChangeShapeType="1"/>
              </p:cNvSpPr>
              <p:nvPr/>
            </p:nvSpPr>
            <p:spPr bwMode="auto">
              <a:xfrm>
                <a:off x="1757" y="93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40" name="Freeform 794"/>
              <p:cNvSpPr>
                <a:spLocks/>
              </p:cNvSpPr>
              <p:nvPr/>
            </p:nvSpPr>
            <p:spPr bwMode="auto">
              <a:xfrm>
                <a:off x="1757" y="937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0 w 6"/>
                  <a:gd name="T3" fmla="*/ 12 h 30"/>
                  <a:gd name="T4" fmla="*/ 6 w 6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0" y="12"/>
                    </a:lnTo>
                    <a:lnTo>
                      <a:pt x="6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41" name="Freeform 795"/>
              <p:cNvSpPr>
                <a:spLocks/>
              </p:cNvSpPr>
              <p:nvPr/>
            </p:nvSpPr>
            <p:spPr bwMode="auto">
              <a:xfrm>
                <a:off x="1763" y="967"/>
                <a:ext cx="0" cy="42"/>
              </a:xfrm>
              <a:custGeom>
                <a:avLst/>
                <a:gdLst>
                  <a:gd name="T0" fmla="*/ 0 h 42"/>
                  <a:gd name="T1" fmla="*/ 24 h 42"/>
                  <a:gd name="T2" fmla="*/ 42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0"/>
                    </a:moveTo>
                    <a:lnTo>
                      <a:pt x="0" y="24"/>
                    </a:lnTo>
                    <a:lnTo>
                      <a:pt x="0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42" name="Freeform 796"/>
              <p:cNvSpPr>
                <a:spLocks/>
              </p:cNvSpPr>
              <p:nvPr/>
            </p:nvSpPr>
            <p:spPr bwMode="auto">
              <a:xfrm>
                <a:off x="1763" y="1009"/>
                <a:ext cx="0" cy="18"/>
              </a:xfrm>
              <a:custGeom>
                <a:avLst/>
                <a:gdLst>
                  <a:gd name="T0" fmla="*/ 0 h 18"/>
                  <a:gd name="T1" fmla="*/ 12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43" name="Freeform 797"/>
              <p:cNvSpPr>
                <a:spLocks/>
              </p:cNvSpPr>
              <p:nvPr/>
            </p:nvSpPr>
            <p:spPr bwMode="auto">
              <a:xfrm>
                <a:off x="1763" y="1027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44" name="Freeform 798"/>
              <p:cNvSpPr>
                <a:spLocks/>
              </p:cNvSpPr>
              <p:nvPr/>
            </p:nvSpPr>
            <p:spPr bwMode="auto">
              <a:xfrm>
                <a:off x="1763" y="1045"/>
                <a:ext cx="6" cy="36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18 h 36"/>
                  <a:gd name="T4" fmla="*/ 6 w 6"/>
                  <a:gd name="T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0"/>
                    </a:moveTo>
                    <a:lnTo>
                      <a:pt x="0" y="18"/>
                    </a:lnTo>
                    <a:lnTo>
                      <a:pt x="6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445" name="Freeform 799"/>
              <p:cNvSpPr>
                <a:spLocks/>
              </p:cNvSpPr>
              <p:nvPr/>
            </p:nvSpPr>
            <p:spPr bwMode="auto">
              <a:xfrm>
                <a:off x="1769" y="1081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</p:grpSp>
        <p:grpSp>
          <p:nvGrpSpPr>
            <p:cNvPr id="6102" name="Group 800"/>
            <p:cNvGrpSpPr>
              <a:grpSpLocks/>
            </p:cNvGrpSpPr>
            <p:nvPr/>
          </p:nvGrpSpPr>
          <p:grpSpPr bwMode="auto">
            <a:xfrm>
              <a:off x="3531136" y="3805479"/>
              <a:ext cx="336649" cy="1978130"/>
              <a:chOff x="1769" y="1105"/>
              <a:chExt cx="336" cy="2496"/>
            </a:xfrm>
          </p:grpSpPr>
          <p:sp>
            <p:nvSpPr>
              <p:cNvPr id="8046" name="Freeform 801"/>
              <p:cNvSpPr>
                <a:spLocks/>
              </p:cNvSpPr>
              <p:nvPr/>
            </p:nvSpPr>
            <p:spPr bwMode="auto">
              <a:xfrm>
                <a:off x="1769" y="1105"/>
                <a:ext cx="0" cy="54"/>
              </a:xfrm>
              <a:custGeom>
                <a:avLst/>
                <a:gdLst>
                  <a:gd name="T0" fmla="*/ 0 h 54"/>
                  <a:gd name="T1" fmla="*/ 24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24"/>
                    </a:lnTo>
                    <a:lnTo>
                      <a:pt x="0" y="5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47" name="Freeform 802"/>
              <p:cNvSpPr>
                <a:spLocks/>
              </p:cNvSpPr>
              <p:nvPr/>
            </p:nvSpPr>
            <p:spPr bwMode="auto">
              <a:xfrm>
                <a:off x="1769" y="1159"/>
                <a:ext cx="6" cy="54"/>
              </a:xfrm>
              <a:custGeom>
                <a:avLst/>
                <a:gdLst>
                  <a:gd name="T0" fmla="*/ 0 w 6"/>
                  <a:gd name="T1" fmla="*/ 0 h 54"/>
                  <a:gd name="T2" fmla="*/ 0 w 6"/>
                  <a:gd name="T3" fmla="*/ 30 h 54"/>
                  <a:gd name="T4" fmla="*/ 6 w 6"/>
                  <a:gd name="T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4">
                    <a:moveTo>
                      <a:pt x="0" y="0"/>
                    </a:moveTo>
                    <a:lnTo>
                      <a:pt x="0" y="30"/>
                    </a:lnTo>
                    <a:lnTo>
                      <a:pt x="6" y="5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48" name="Freeform 803"/>
              <p:cNvSpPr>
                <a:spLocks/>
              </p:cNvSpPr>
              <p:nvPr/>
            </p:nvSpPr>
            <p:spPr bwMode="auto">
              <a:xfrm>
                <a:off x="1775" y="1213"/>
                <a:ext cx="0" cy="36"/>
              </a:xfrm>
              <a:custGeom>
                <a:avLst/>
                <a:gdLst>
                  <a:gd name="T0" fmla="*/ 0 h 36"/>
                  <a:gd name="T1" fmla="*/ 18 h 36"/>
                  <a:gd name="T2" fmla="*/ 36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18"/>
                    </a:lnTo>
                    <a:lnTo>
                      <a:pt x="0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49" name="Freeform 804"/>
              <p:cNvSpPr>
                <a:spLocks/>
              </p:cNvSpPr>
              <p:nvPr/>
            </p:nvSpPr>
            <p:spPr bwMode="auto">
              <a:xfrm>
                <a:off x="1775" y="1249"/>
                <a:ext cx="0" cy="42"/>
              </a:xfrm>
              <a:custGeom>
                <a:avLst/>
                <a:gdLst>
                  <a:gd name="T0" fmla="*/ 0 h 42"/>
                  <a:gd name="T1" fmla="*/ 24 h 42"/>
                  <a:gd name="T2" fmla="*/ 42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0"/>
                    </a:moveTo>
                    <a:lnTo>
                      <a:pt x="0" y="24"/>
                    </a:lnTo>
                    <a:lnTo>
                      <a:pt x="0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50" name="Freeform 805"/>
              <p:cNvSpPr>
                <a:spLocks/>
              </p:cNvSpPr>
              <p:nvPr/>
            </p:nvSpPr>
            <p:spPr bwMode="auto">
              <a:xfrm>
                <a:off x="1775" y="1291"/>
                <a:ext cx="0" cy="30"/>
              </a:xfrm>
              <a:custGeom>
                <a:avLst/>
                <a:gdLst>
                  <a:gd name="T0" fmla="*/ 0 h 30"/>
                  <a:gd name="T1" fmla="*/ 18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8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51" name="Freeform 806"/>
              <p:cNvSpPr>
                <a:spLocks/>
              </p:cNvSpPr>
              <p:nvPr/>
            </p:nvSpPr>
            <p:spPr bwMode="auto">
              <a:xfrm>
                <a:off x="1775" y="1321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0 w 6"/>
                  <a:gd name="T3" fmla="*/ 12 h 30"/>
                  <a:gd name="T4" fmla="*/ 6 w 6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0" y="12"/>
                    </a:lnTo>
                    <a:lnTo>
                      <a:pt x="6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52" name="Freeform 807"/>
              <p:cNvSpPr>
                <a:spLocks/>
              </p:cNvSpPr>
              <p:nvPr/>
            </p:nvSpPr>
            <p:spPr bwMode="auto">
              <a:xfrm>
                <a:off x="1781" y="1351"/>
                <a:ext cx="0" cy="48"/>
              </a:xfrm>
              <a:custGeom>
                <a:avLst/>
                <a:gdLst>
                  <a:gd name="T0" fmla="*/ 0 h 48"/>
                  <a:gd name="T1" fmla="*/ 24 h 48"/>
                  <a:gd name="T2" fmla="*/ 48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">
                    <a:moveTo>
                      <a:pt x="0" y="0"/>
                    </a:moveTo>
                    <a:lnTo>
                      <a:pt x="0" y="24"/>
                    </a:lnTo>
                    <a:lnTo>
                      <a:pt x="0" y="4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53" name="Freeform 808"/>
              <p:cNvSpPr>
                <a:spLocks/>
              </p:cNvSpPr>
              <p:nvPr/>
            </p:nvSpPr>
            <p:spPr bwMode="auto">
              <a:xfrm>
                <a:off x="1781" y="1399"/>
                <a:ext cx="0" cy="36"/>
              </a:xfrm>
              <a:custGeom>
                <a:avLst/>
                <a:gdLst>
                  <a:gd name="T0" fmla="*/ 0 h 36"/>
                  <a:gd name="T1" fmla="*/ 18 h 36"/>
                  <a:gd name="T2" fmla="*/ 36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18"/>
                    </a:lnTo>
                    <a:lnTo>
                      <a:pt x="0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54" name="Freeform 809"/>
              <p:cNvSpPr>
                <a:spLocks/>
              </p:cNvSpPr>
              <p:nvPr/>
            </p:nvSpPr>
            <p:spPr bwMode="auto">
              <a:xfrm>
                <a:off x="1781" y="1435"/>
                <a:ext cx="6" cy="42"/>
              </a:xfrm>
              <a:custGeom>
                <a:avLst/>
                <a:gdLst>
                  <a:gd name="T0" fmla="*/ 0 w 6"/>
                  <a:gd name="T1" fmla="*/ 0 h 42"/>
                  <a:gd name="T2" fmla="*/ 0 w 6"/>
                  <a:gd name="T3" fmla="*/ 24 h 42"/>
                  <a:gd name="T4" fmla="*/ 6 w 6"/>
                  <a:gd name="T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2">
                    <a:moveTo>
                      <a:pt x="0" y="0"/>
                    </a:moveTo>
                    <a:lnTo>
                      <a:pt x="0" y="24"/>
                    </a:lnTo>
                    <a:lnTo>
                      <a:pt x="6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55" name="Freeform 810"/>
              <p:cNvSpPr>
                <a:spLocks/>
              </p:cNvSpPr>
              <p:nvPr/>
            </p:nvSpPr>
            <p:spPr bwMode="auto">
              <a:xfrm>
                <a:off x="1787" y="1477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56" name="Freeform 811"/>
              <p:cNvSpPr>
                <a:spLocks/>
              </p:cNvSpPr>
              <p:nvPr/>
            </p:nvSpPr>
            <p:spPr bwMode="auto">
              <a:xfrm>
                <a:off x="1787" y="1489"/>
                <a:ext cx="0" cy="30"/>
              </a:xfrm>
              <a:custGeom>
                <a:avLst/>
                <a:gdLst>
                  <a:gd name="T0" fmla="*/ 0 h 30"/>
                  <a:gd name="T1" fmla="*/ 12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2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57" name="Freeform 812"/>
              <p:cNvSpPr>
                <a:spLocks/>
              </p:cNvSpPr>
              <p:nvPr/>
            </p:nvSpPr>
            <p:spPr bwMode="auto">
              <a:xfrm>
                <a:off x="1787" y="1519"/>
                <a:ext cx="0" cy="36"/>
              </a:xfrm>
              <a:custGeom>
                <a:avLst/>
                <a:gdLst>
                  <a:gd name="T0" fmla="*/ 0 h 36"/>
                  <a:gd name="T1" fmla="*/ 18 h 36"/>
                  <a:gd name="T2" fmla="*/ 36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18"/>
                    </a:lnTo>
                    <a:lnTo>
                      <a:pt x="0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58" name="Freeform 813"/>
              <p:cNvSpPr>
                <a:spLocks/>
              </p:cNvSpPr>
              <p:nvPr/>
            </p:nvSpPr>
            <p:spPr bwMode="auto">
              <a:xfrm>
                <a:off x="1787" y="1555"/>
                <a:ext cx="6" cy="66"/>
              </a:xfrm>
              <a:custGeom>
                <a:avLst/>
                <a:gdLst>
                  <a:gd name="T0" fmla="*/ 0 w 6"/>
                  <a:gd name="T1" fmla="*/ 0 h 66"/>
                  <a:gd name="T2" fmla="*/ 0 w 6"/>
                  <a:gd name="T3" fmla="*/ 12 h 66"/>
                  <a:gd name="T4" fmla="*/ 0 w 6"/>
                  <a:gd name="T5" fmla="*/ 30 h 66"/>
                  <a:gd name="T6" fmla="*/ 6 w 6"/>
                  <a:gd name="T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6">
                    <a:moveTo>
                      <a:pt x="0" y="0"/>
                    </a:moveTo>
                    <a:lnTo>
                      <a:pt x="0" y="12"/>
                    </a:lnTo>
                    <a:lnTo>
                      <a:pt x="0" y="30"/>
                    </a:lnTo>
                    <a:lnTo>
                      <a:pt x="6" y="6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59" name="Freeform 814"/>
              <p:cNvSpPr>
                <a:spLocks/>
              </p:cNvSpPr>
              <p:nvPr/>
            </p:nvSpPr>
            <p:spPr bwMode="auto">
              <a:xfrm>
                <a:off x="1793" y="1621"/>
                <a:ext cx="0" cy="54"/>
              </a:xfrm>
              <a:custGeom>
                <a:avLst/>
                <a:gdLst>
                  <a:gd name="T0" fmla="*/ 0 h 54"/>
                  <a:gd name="T1" fmla="*/ 3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30"/>
                    </a:lnTo>
                    <a:lnTo>
                      <a:pt x="0" y="5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60" name="Freeform 815"/>
              <p:cNvSpPr>
                <a:spLocks/>
              </p:cNvSpPr>
              <p:nvPr/>
            </p:nvSpPr>
            <p:spPr bwMode="auto">
              <a:xfrm>
                <a:off x="1793" y="1675"/>
                <a:ext cx="0" cy="36"/>
              </a:xfrm>
              <a:custGeom>
                <a:avLst/>
                <a:gdLst>
                  <a:gd name="T0" fmla="*/ 0 h 36"/>
                  <a:gd name="T1" fmla="*/ 18 h 36"/>
                  <a:gd name="T2" fmla="*/ 36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18"/>
                    </a:lnTo>
                    <a:lnTo>
                      <a:pt x="0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61" name="Freeform 816"/>
              <p:cNvSpPr>
                <a:spLocks/>
              </p:cNvSpPr>
              <p:nvPr/>
            </p:nvSpPr>
            <p:spPr bwMode="auto">
              <a:xfrm>
                <a:off x="1793" y="1711"/>
                <a:ext cx="0" cy="48"/>
              </a:xfrm>
              <a:custGeom>
                <a:avLst/>
                <a:gdLst>
                  <a:gd name="T0" fmla="*/ 0 h 48"/>
                  <a:gd name="T1" fmla="*/ 24 h 48"/>
                  <a:gd name="T2" fmla="*/ 48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">
                    <a:moveTo>
                      <a:pt x="0" y="0"/>
                    </a:moveTo>
                    <a:lnTo>
                      <a:pt x="0" y="24"/>
                    </a:lnTo>
                    <a:lnTo>
                      <a:pt x="0" y="4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62" name="Freeform 817"/>
              <p:cNvSpPr>
                <a:spLocks/>
              </p:cNvSpPr>
              <p:nvPr/>
            </p:nvSpPr>
            <p:spPr bwMode="auto">
              <a:xfrm>
                <a:off x="1793" y="1759"/>
                <a:ext cx="6" cy="42"/>
              </a:xfrm>
              <a:custGeom>
                <a:avLst/>
                <a:gdLst>
                  <a:gd name="T0" fmla="*/ 0 w 6"/>
                  <a:gd name="T1" fmla="*/ 0 h 42"/>
                  <a:gd name="T2" fmla="*/ 0 w 6"/>
                  <a:gd name="T3" fmla="*/ 18 h 42"/>
                  <a:gd name="T4" fmla="*/ 6 w 6"/>
                  <a:gd name="T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2">
                    <a:moveTo>
                      <a:pt x="0" y="0"/>
                    </a:moveTo>
                    <a:lnTo>
                      <a:pt x="0" y="18"/>
                    </a:lnTo>
                    <a:lnTo>
                      <a:pt x="6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63" name="Freeform 818"/>
              <p:cNvSpPr>
                <a:spLocks/>
              </p:cNvSpPr>
              <p:nvPr/>
            </p:nvSpPr>
            <p:spPr bwMode="auto">
              <a:xfrm>
                <a:off x="1799" y="1801"/>
                <a:ext cx="0" cy="60"/>
              </a:xfrm>
              <a:custGeom>
                <a:avLst/>
                <a:gdLst>
                  <a:gd name="T0" fmla="*/ 0 h 60"/>
                  <a:gd name="T1" fmla="*/ 30 h 60"/>
                  <a:gd name="T2" fmla="*/ 60 h 6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0">
                    <a:moveTo>
                      <a:pt x="0" y="0"/>
                    </a:moveTo>
                    <a:lnTo>
                      <a:pt x="0" y="30"/>
                    </a:lnTo>
                    <a:lnTo>
                      <a:pt x="0" y="6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64" name="Freeform 819"/>
              <p:cNvSpPr>
                <a:spLocks/>
              </p:cNvSpPr>
              <p:nvPr/>
            </p:nvSpPr>
            <p:spPr bwMode="auto">
              <a:xfrm>
                <a:off x="1799" y="1861"/>
                <a:ext cx="0" cy="60"/>
              </a:xfrm>
              <a:custGeom>
                <a:avLst/>
                <a:gdLst>
                  <a:gd name="T0" fmla="*/ 0 h 60"/>
                  <a:gd name="T1" fmla="*/ 30 h 60"/>
                  <a:gd name="T2" fmla="*/ 60 h 6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0">
                    <a:moveTo>
                      <a:pt x="0" y="0"/>
                    </a:moveTo>
                    <a:lnTo>
                      <a:pt x="0" y="30"/>
                    </a:lnTo>
                    <a:lnTo>
                      <a:pt x="0" y="6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65" name="Freeform 820"/>
              <p:cNvSpPr>
                <a:spLocks/>
              </p:cNvSpPr>
              <p:nvPr/>
            </p:nvSpPr>
            <p:spPr bwMode="auto">
              <a:xfrm>
                <a:off x="1799" y="1921"/>
                <a:ext cx="6" cy="36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18 h 36"/>
                  <a:gd name="T4" fmla="*/ 6 w 6"/>
                  <a:gd name="T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0"/>
                    </a:moveTo>
                    <a:lnTo>
                      <a:pt x="0" y="18"/>
                    </a:lnTo>
                    <a:lnTo>
                      <a:pt x="6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66" name="Line 821"/>
              <p:cNvSpPr>
                <a:spLocks noChangeShapeType="1"/>
              </p:cNvSpPr>
              <p:nvPr/>
            </p:nvSpPr>
            <p:spPr bwMode="auto">
              <a:xfrm>
                <a:off x="1805" y="1957"/>
                <a:ext cx="0" cy="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67" name="Freeform 822"/>
              <p:cNvSpPr>
                <a:spLocks/>
              </p:cNvSpPr>
              <p:nvPr/>
            </p:nvSpPr>
            <p:spPr bwMode="auto">
              <a:xfrm>
                <a:off x="1805" y="1993"/>
                <a:ext cx="0" cy="36"/>
              </a:xfrm>
              <a:custGeom>
                <a:avLst/>
                <a:gdLst>
                  <a:gd name="T0" fmla="*/ 0 h 36"/>
                  <a:gd name="T1" fmla="*/ 18 h 36"/>
                  <a:gd name="T2" fmla="*/ 36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18"/>
                    </a:lnTo>
                    <a:lnTo>
                      <a:pt x="0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68" name="Freeform 823"/>
              <p:cNvSpPr>
                <a:spLocks/>
              </p:cNvSpPr>
              <p:nvPr/>
            </p:nvSpPr>
            <p:spPr bwMode="auto">
              <a:xfrm>
                <a:off x="1805" y="2029"/>
                <a:ext cx="0" cy="48"/>
              </a:xfrm>
              <a:custGeom>
                <a:avLst/>
                <a:gdLst>
                  <a:gd name="T0" fmla="*/ 0 h 48"/>
                  <a:gd name="T1" fmla="*/ 24 h 48"/>
                  <a:gd name="T2" fmla="*/ 48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">
                    <a:moveTo>
                      <a:pt x="0" y="0"/>
                    </a:moveTo>
                    <a:lnTo>
                      <a:pt x="0" y="24"/>
                    </a:lnTo>
                    <a:lnTo>
                      <a:pt x="0" y="4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69" name="Freeform 824"/>
              <p:cNvSpPr>
                <a:spLocks/>
              </p:cNvSpPr>
              <p:nvPr/>
            </p:nvSpPr>
            <p:spPr bwMode="auto">
              <a:xfrm>
                <a:off x="1805" y="2077"/>
                <a:ext cx="6" cy="54"/>
              </a:xfrm>
              <a:custGeom>
                <a:avLst/>
                <a:gdLst>
                  <a:gd name="T0" fmla="*/ 0 w 6"/>
                  <a:gd name="T1" fmla="*/ 0 h 54"/>
                  <a:gd name="T2" fmla="*/ 0 w 6"/>
                  <a:gd name="T3" fmla="*/ 30 h 54"/>
                  <a:gd name="T4" fmla="*/ 6 w 6"/>
                  <a:gd name="T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4">
                    <a:moveTo>
                      <a:pt x="0" y="0"/>
                    </a:moveTo>
                    <a:lnTo>
                      <a:pt x="0" y="30"/>
                    </a:lnTo>
                    <a:lnTo>
                      <a:pt x="6" y="5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70" name="Freeform 825"/>
              <p:cNvSpPr>
                <a:spLocks/>
              </p:cNvSpPr>
              <p:nvPr/>
            </p:nvSpPr>
            <p:spPr bwMode="auto">
              <a:xfrm>
                <a:off x="1811" y="2131"/>
                <a:ext cx="0" cy="42"/>
              </a:xfrm>
              <a:custGeom>
                <a:avLst/>
                <a:gdLst>
                  <a:gd name="T0" fmla="*/ 0 h 42"/>
                  <a:gd name="T1" fmla="*/ 24 h 42"/>
                  <a:gd name="T2" fmla="*/ 42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0"/>
                    </a:moveTo>
                    <a:lnTo>
                      <a:pt x="0" y="24"/>
                    </a:lnTo>
                    <a:lnTo>
                      <a:pt x="0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71" name="Line 826"/>
              <p:cNvSpPr>
                <a:spLocks noChangeShapeType="1"/>
              </p:cNvSpPr>
              <p:nvPr/>
            </p:nvSpPr>
            <p:spPr bwMode="auto">
              <a:xfrm>
                <a:off x="1811" y="2173"/>
                <a:ext cx="0" cy="4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72" name="Freeform 827"/>
              <p:cNvSpPr>
                <a:spLocks/>
              </p:cNvSpPr>
              <p:nvPr/>
            </p:nvSpPr>
            <p:spPr bwMode="auto">
              <a:xfrm>
                <a:off x="1811" y="2221"/>
                <a:ext cx="6" cy="42"/>
              </a:xfrm>
              <a:custGeom>
                <a:avLst/>
                <a:gdLst>
                  <a:gd name="T0" fmla="*/ 0 w 6"/>
                  <a:gd name="T1" fmla="*/ 0 h 42"/>
                  <a:gd name="T2" fmla="*/ 0 w 6"/>
                  <a:gd name="T3" fmla="*/ 24 h 42"/>
                  <a:gd name="T4" fmla="*/ 6 w 6"/>
                  <a:gd name="T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2">
                    <a:moveTo>
                      <a:pt x="0" y="0"/>
                    </a:moveTo>
                    <a:lnTo>
                      <a:pt x="0" y="24"/>
                    </a:lnTo>
                    <a:lnTo>
                      <a:pt x="6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73" name="Line 828"/>
              <p:cNvSpPr>
                <a:spLocks noChangeShapeType="1"/>
              </p:cNvSpPr>
              <p:nvPr/>
            </p:nvSpPr>
            <p:spPr bwMode="auto">
              <a:xfrm>
                <a:off x="1817" y="2263"/>
                <a:ext cx="0" cy="4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74" name="Freeform 829"/>
              <p:cNvSpPr>
                <a:spLocks/>
              </p:cNvSpPr>
              <p:nvPr/>
            </p:nvSpPr>
            <p:spPr bwMode="auto">
              <a:xfrm>
                <a:off x="1817" y="2305"/>
                <a:ext cx="0" cy="42"/>
              </a:xfrm>
              <a:custGeom>
                <a:avLst/>
                <a:gdLst>
                  <a:gd name="T0" fmla="*/ 0 h 42"/>
                  <a:gd name="T1" fmla="*/ 24 h 42"/>
                  <a:gd name="T2" fmla="*/ 42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0"/>
                    </a:moveTo>
                    <a:lnTo>
                      <a:pt x="0" y="24"/>
                    </a:lnTo>
                    <a:lnTo>
                      <a:pt x="0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75" name="Line 830"/>
              <p:cNvSpPr>
                <a:spLocks noChangeShapeType="1"/>
              </p:cNvSpPr>
              <p:nvPr/>
            </p:nvSpPr>
            <p:spPr bwMode="auto">
              <a:xfrm>
                <a:off x="1817" y="2347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76" name="Freeform 831"/>
              <p:cNvSpPr>
                <a:spLocks/>
              </p:cNvSpPr>
              <p:nvPr/>
            </p:nvSpPr>
            <p:spPr bwMode="auto">
              <a:xfrm>
                <a:off x="1817" y="2377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77" name="Freeform 832"/>
              <p:cNvSpPr>
                <a:spLocks/>
              </p:cNvSpPr>
              <p:nvPr/>
            </p:nvSpPr>
            <p:spPr bwMode="auto">
              <a:xfrm>
                <a:off x="1823" y="2401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78" name="Freeform 833"/>
              <p:cNvSpPr>
                <a:spLocks/>
              </p:cNvSpPr>
              <p:nvPr/>
            </p:nvSpPr>
            <p:spPr bwMode="auto">
              <a:xfrm>
                <a:off x="1823" y="2377"/>
                <a:ext cx="0" cy="30"/>
              </a:xfrm>
              <a:custGeom>
                <a:avLst/>
                <a:gdLst>
                  <a:gd name="T0" fmla="*/ 30 h 30"/>
                  <a:gd name="T1" fmla="*/ 18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79" name="Line 834"/>
              <p:cNvSpPr>
                <a:spLocks noChangeShapeType="1"/>
              </p:cNvSpPr>
              <p:nvPr/>
            </p:nvSpPr>
            <p:spPr bwMode="auto">
              <a:xfrm flipV="1">
                <a:off x="1823" y="2341"/>
                <a:ext cx="0" cy="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80" name="Freeform 835"/>
              <p:cNvSpPr>
                <a:spLocks/>
              </p:cNvSpPr>
              <p:nvPr/>
            </p:nvSpPr>
            <p:spPr bwMode="auto">
              <a:xfrm>
                <a:off x="1823" y="2299"/>
                <a:ext cx="6" cy="42"/>
              </a:xfrm>
              <a:custGeom>
                <a:avLst/>
                <a:gdLst>
                  <a:gd name="T0" fmla="*/ 0 w 6"/>
                  <a:gd name="T1" fmla="*/ 42 h 42"/>
                  <a:gd name="T2" fmla="*/ 0 w 6"/>
                  <a:gd name="T3" fmla="*/ 18 h 42"/>
                  <a:gd name="T4" fmla="*/ 6 w 6"/>
                  <a:gd name="T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2">
                    <a:moveTo>
                      <a:pt x="0" y="42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81" name="Freeform 836"/>
              <p:cNvSpPr>
                <a:spLocks/>
              </p:cNvSpPr>
              <p:nvPr/>
            </p:nvSpPr>
            <p:spPr bwMode="auto">
              <a:xfrm>
                <a:off x="1829" y="2287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82" name="Freeform 837"/>
              <p:cNvSpPr>
                <a:spLocks/>
              </p:cNvSpPr>
              <p:nvPr/>
            </p:nvSpPr>
            <p:spPr bwMode="auto">
              <a:xfrm>
                <a:off x="1829" y="2287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83" name="Freeform 838"/>
              <p:cNvSpPr>
                <a:spLocks/>
              </p:cNvSpPr>
              <p:nvPr/>
            </p:nvSpPr>
            <p:spPr bwMode="auto">
              <a:xfrm>
                <a:off x="1829" y="2293"/>
                <a:ext cx="6" cy="36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18 h 36"/>
                  <a:gd name="T4" fmla="*/ 6 w 6"/>
                  <a:gd name="T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0"/>
                    </a:moveTo>
                    <a:lnTo>
                      <a:pt x="0" y="18"/>
                    </a:lnTo>
                    <a:lnTo>
                      <a:pt x="6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84" name="Line 839"/>
              <p:cNvSpPr>
                <a:spLocks noChangeShapeType="1"/>
              </p:cNvSpPr>
              <p:nvPr/>
            </p:nvSpPr>
            <p:spPr bwMode="auto">
              <a:xfrm>
                <a:off x="1835" y="2329"/>
                <a:ext cx="0" cy="4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85" name="Freeform 840"/>
              <p:cNvSpPr>
                <a:spLocks/>
              </p:cNvSpPr>
              <p:nvPr/>
            </p:nvSpPr>
            <p:spPr bwMode="auto">
              <a:xfrm>
                <a:off x="1835" y="2377"/>
                <a:ext cx="0" cy="60"/>
              </a:xfrm>
              <a:custGeom>
                <a:avLst/>
                <a:gdLst>
                  <a:gd name="T0" fmla="*/ 0 h 60"/>
                  <a:gd name="T1" fmla="*/ 30 h 60"/>
                  <a:gd name="T2" fmla="*/ 60 h 6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0">
                    <a:moveTo>
                      <a:pt x="0" y="0"/>
                    </a:moveTo>
                    <a:lnTo>
                      <a:pt x="0" y="30"/>
                    </a:lnTo>
                    <a:lnTo>
                      <a:pt x="0" y="6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86" name="Line 841"/>
              <p:cNvSpPr>
                <a:spLocks noChangeShapeType="1"/>
              </p:cNvSpPr>
              <p:nvPr/>
            </p:nvSpPr>
            <p:spPr bwMode="auto">
              <a:xfrm>
                <a:off x="1835" y="2437"/>
                <a:ext cx="0" cy="5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87" name="Freeform 842"/>
              <p:cNvSpPr>
                <a:spLocks/>
              </p:cNvSpPr>
              <p:nvPr/>
            </p:nvSpPr>
            <p:spPr bwMode="auto">
              <a:xfrm>
                <a:off x="1835" y="2491"/>
                <a:ext cx="6" cy="48"/>
              </a:xfrm>
              <a:custGeom>
                <a:avLst/>
                <a:gdLst>
                  <a:gd name="T0" fmla="*/ 0 w 6"/>
                  <a:gd name="T1" fmla="*/ 0 h 48"/>
                  <a:gd name="T2" fmla="*/ 0 w 6"/>
                  <a:gd name="T3" fmla="*/ 24 h 48"/>
                  <a:gd name="T4" fmla="*/ 6 w 6"/>
                  <a:gd name="T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8">
                    <a:moveTo>
                      <a:pt x="0" y="0"/>
                    </a:moveTo>
                    <a:lnTo>
                      <a:pt x="0" y="24"/>
                    </a:lnTo>
                    <a:lnTo>
                      <a:pt x="6" y="4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88" name="Line 843"/>
              <p:cNvSpPr>
                <a:spLocks noChangeShapeType="1"/>
              </p:cNvSpPr>
              <p:nvPr/>
            </p:nvSpPr>
            <p:spPr bwMode="auto">
              <a:xfrm>
                <a:off x="1841" y="2539"/>
                <a:ext cx="0" cy="4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89" name="Line 844"/>
              <p:cNvSpPr>
                <a:spLocks noChangeShapeType="1"/>
              </p:cNvSpPr>
              <p:nvPr/>
            </p:nvSpPr>
            <p:spPr bwMode="auto">
              <a:xfrm>
                <a:off x="1841" y="2581"/>
                <a:ext cx="0" cy="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90" name="Freeform 845"/>
              <p:cNvSpPr>
                <a:spLocks/>
              </p:cNvSpPr>
              <p:nvPr/>
            </p:nvSpPr>
            <p:spPr bwMode="auto">
              <a:xfrm>
                <a:off x="1841" y="2617"/>
                <a:ext cx="6" cy="36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18 h 36"/>
                  <a:gd name="T4" fmla="*/ 6 w 6"/>
                  <a:gd name="T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0"/>
                    </a:moveTo>
                    <a:lnTo>
                      <a:pt x="0" y="18"/>
                    </a:lnTo>
                    <a:lnTo>
                      <a:pt x="6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91" name="Line 846"/>
              <p:cNvSpPr>
                <a:spLocks noChangeShapeType="1"/>
              </p:cNvSpPr>
              <p:nvPr/>
            </p:nvSpPr>
            <p:spPr bwMode="auto">
              <a:xfrm>
                <a:off x="1847" y="2653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92" name="Line 847"/>
              <p:cNvSpPr>
                <a:spLocks noChangeShapeType="1"/>
              </p:cNvSpPr>
              <p:nvPr/>
            </p:nvSpPr>
            <p:spPr bwMode="auto">
              <a:xfrm>
                <a:off x="1847" y="267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93" name="Freeform 848"/>
              <p:cNvSpPr>
                <a:spLocks/>
              </p:cNvSpPr>
              <p:nvPr/>
            </p:nvSpPr>
            <p:spPr bwMode="auto">
              <a:xfrm>
                <a:off x="1847" y="2677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94" name="Freeform 849"/>
              <p:cNvSpPr>
                <a:spLocks/>
              </p:cNvSpPr>
              <p:nvPr/>
            </p:nvSpPr>
            <p:spPr bwMode="auto">
              <a:xfrm>
                <a:off x="1847" y="2677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95" name="Line 850"/>
              <p:cNvSpPr>
                <a:spLocks noChangeShapeType="1"/>
              </p:cNvSpPr>
              <p:nvPr/>
            </p:nvSpPr>
            <p:spPr bwMode="auto">
              <a:xfrm flipV="1">
                <a:off x="1853" y="2665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96" name="Freeform 851"/>
              <p:cNvSpPr>
                <a:spLocks/>
              </p:cNvSpPr>
              <p:nvPr/>
            </p:nvSpPr>
            <p:spPr bwMode="auto">
              <a:xfrm>
                <a:off x="1853" y="2635"/>
                <a:ext cx="0" cy="30"/>
              </a:xfrm>
              <a:custGeom>
                <a:avLst/>
                <a:gdLst>
                  <a:gd name="T0" fmla="*/ 30 h 30"/>
                  <a:gd name="T1" fmla="*/ 18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97" name="Freeform 852"/>
              <p:cNvSpPr>
                <a:spLocks/>
              </p:cNvSpPr>
              <p:nvPr/>
            </p:nvSpPr>
            <p:spPr bwMode="auto">
              <a:xfrm>
                <a:off x="1853" y="2599"/>
                <a:ext cx="6" cy="36"/>
              </a:xfrm>
              <a:custGeom>
                <a:avLst/>
                <a:gdLst>
                  <a:gd name="T0" fmla="*/ 0 w 6"/>
                  <a:gd name="T1" fmla="*/ 36 h 36"/>
                  <a:gd name="T2" fmla="*/ 0 w 6"/>
                  <a:gd name="T3" fmla="*/ 18 h 36"/>
                  <a:gd name="T4" fmla="*/ 6 w 6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36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98" name="Freeform 853"/>
              <p:cNvSpPr>
                <a:spLocks/>
              </p:cNvSpPr>
              <p:nvPr/>
            </p:nvSpPr>
            <p:spPr bwMode="auto">
              <a:xfrm>
                <a:off x="1859" y="2569"/>
                <a:ext cx="0" cy="30"/>
              </a:xfrm>
              <a:custGeom>
                <a:avLst/>
                <a:gdLst>
                  <a:gd name="T0" fmla="*/ 30 h 30"/>
                  <a:gd name="T1" fmla="*/ 12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99" name="Line 854"/>
              <p:cNvSpPr>
                <a:spLocks noChangeShapeType="1"/>
              </p:cNvSpPr>
              <p:nvPr/>
            </p:nvSpPr>
            <p:spPr bwMode="auto">
              <a:xfrm flipV="1">
                <a:off x="1859" y="256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00" name="Freeform 855"/>
              <p:cNvSpPr>
                <a:spLocks/>
              </p:cNvSpPr>
              <p:nvPr/>
            </p:nvSpPr>
            <p:spPr bwMode="auto">
              <a:xfrm>
                <a:off x="1859" y="2521"/>
                <a:ext cx="0" cy="42"/>
              </a:xfrm>
              <a:custGeom>
                <a:avLst/>
                <a:gdLst>
                  <a:gd name="T0" fmla="*/ 42 h 42"/>
                  <a:gd name="T1" fmla="*/ 36 h 42"/>
                  <a:gd name="T2" fmla="*/ 24 h 42"/>
                  <a:gd name="T3" fmla="*/ 12 h 42"/>
                  <a:gd name="T4" fmla="*/ 0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2">
                    <a:moveTo>
                      <a:pt x="0" y="42"/>
                    </a:moveTo>
                    <a:lnTo>
                      <a:pt x="0" y="36"/>
                    </a:lnTo>
                    <a:lnTo>
                      <a:pt x="0" y="24"/>
                    </a:ln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01" name="Freeform 856"/>
              <p:cNvSpPr>
                <a:spLocks/>
              </p:cNvSpPr>
              <p:nvPr/>
            </p:nvSpPr>
            <p:spPr bwMode="auto">
              <a:xfrm>
                <a:off x="1859" y="2497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12 h 24"/>
                  <a:gd name="T4" fmla="*/ 6 w 6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02" name="Line 857"/>
              <p:cNvSpPr>
                <a:spLocks noChangeShapeType="1"/>
              </p:cNvSpPr>
              <p:nvPr/>
            </p:nvSpPr>
            <p:spPr bwMode="auto">
              <a:xfrm flipV="1">
                <a:off x="1865" y="2467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03" name="Freeform 858"/>
              <p:cNvSpPr>
                <a:spLocks/>
              </p:cNvSpPr>
              <p:nvPr/>
            </p:nvSpPr>
            <p:spPr bwMode="auto">
              <a:xfrm>
                <a:off x="1865" y="2443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04" name="Line 859"/>
              <p:cNvSpPr>
                <a:spLocks noChangeShapeType="1"/>
              </p:cNvSpPr>
              <p:nvPr/>
            </p:nvSpPr>
            <p:spPr bwMode="auto">
              <a:xfrm flipV="1">
                <a:off x="1865" y="243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05" name="Freeform 860"/>
              <p:cNvSpPr>
                <a:spLocks/>
              </p:cNvSpPr>
              <p:nvPr/>
            </p:nvSpPr>
            <p:spPr bwMode="auto">
              <a:xfrm>
                <a:off x="1865" y="2431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06" name="Freeform 861"/>
              <p:cNvSpPr>
                <a:spLocks/>
              </p:cNvSpPr>
              <p:nvPr/>
            </p:nvSpPr>
            <p:spPr bwMode="auto">
              <a:xfrm>
                <a:off x="1871" y="2431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07" name="Freeform 862"/>
              <p:cNvSpPr>
                <a:spLocks/>
              </p:cNvSpPr>
              <p:nvPr/>
            </p:nvSpPr>
            <p:spPr bwMode="auto">
              <a:xfrm>
                <a:off x="1871" y="2449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08" name="Freeform 863"/>
              <p:cNvSpPr>
                <a:spLocks/>
              </p:cNvSpPr>
              <p:nvPr/>
            </p:nvSpPr>
            <p:spPr bwMode="auto">
              <a:xfrm>
                <a:off x="1871" y="2473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6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6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09" name="Freeform 864"/>
              <p:cNvSpPr>
                <a:spLocks/>
              </p:cNvSpPr>
              <p:nvPr/>
            </p:nvSpPr>
            <p:spPr bwMode="auto">
              <a:xfrm>
                <a:off x="1877" y="2491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10" name="Freeform 865"/>
              <p:cNvSpPr>
                <a:spLocks/>
              </p:cNvSpPr>
              <p:nvPr/>
            </p:nvSpPr>
            <p:spPr bwMode="auto">
              <a:xfrm>
                <a:off x="1877" y="2515"/>
                <a:ext cx="0" cy="18"/>
              </a:xfrm>
              <a:custGeom>
                <a:avLst/>
                <a:gdLst>
                  <a:gd name="T0" fmla="*/ 0 h 18"/>
                  <a:gd name="T1" fmla="*/ 12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11" name="Line 866"/>
              <p:cNvSpPr>
                <a:spLocks noChangeShapeType="1"/>
              </p:cNvSpPr>
              <p:nvPr/>
            </p:nvSpPr>
            <p:spPr bwMode="auto">
              <a:xfrm>
                <a:off x="1877" y="253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12" name="Freeform 867"/>
              <p:cNvSpPr>
                <a:spLocks/>
              </p:cNvSpPr>
              <p:nvPr/>
            </p:nvSpPr>
            <p:spPr bwMode="auto">
              <a:xfrm>
                <a:off x="1877" y="2533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13" name="Line 868"/>
              <p:cNvSpPr>
                <a:spLocks noChangeShapeType="1"/>
              </p:cNvSpPr>
              <p:nvPr/>
            </p:nvSpPr>
            <p:spPr bwMode="auto">
              <a:xfrm>
                <a:off x="1883" y="253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14" name="Freeform 869"/>
              <p:cNvSpPr>
                <a:spLocks/>
              </p:cNvSpPr>
              <p:nvPr/>
            </p:nvSpPr>
            <p:spPr bwMode="auto">
              <a:xfrm>
                <a:off x="1883" y="2545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15" name="Freeform 870"/>
              <p:cNvSpPr>
                <a:spLocks/>
              </p:cNvSpPr>
              <p:nvPr/>
            </p:nvSpPr>
            <p:spPr bwMode="auto">
              <a:xfrm>
                <a:off x="1883" y="2563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16" name="Freeform 871"/>
              <p:cNvSpPr>
                <a:spLocks/>
              </p:cNvSpPr>
              <p:nvPr/>
            </p:nvSpPr>
            <p:spPr bwMode="auto">
              <a:xfrm>
                <a:off x="1889" y="2587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17" name="Freeform 872"/>
              <p:cNvSpPr>
                <a:spLocks/>
              </p:cNvSpPr>
              <p:nvPr/>
            </p:nvSpPr>
            <p:spPr bwMode="auto">
              <a:xfrm>
                <a:off x="1889" y="2599"/>
                <a:ext cx="0" cy="30"/>
              </a:xfrm>
              <a:custGeom>
                <a:avLst/>
                <a:gdLst>
                  <a:gd name="T0" fmla="*/ 0 h 30"/>
                  <a:gd name="T1" fmla="*/ 12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2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18" name="Line 873"/>
              <p:cNvSpPr>
                <a:spLocks noChangeShapeType="1"/>
              </p:cNvSpPr>
              <p:nvPr/>
            </p:nvSpPr>
            <p:spPr bwMode="auto">
              <a:xfrm>
                <a:off x="1889" y="2629"/>
                <a:ext cx="0" cy="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19" name="Freeform 874"/>
              <p:cNvSpPr>
                <a:spLocks/>
              </p:cNvSpPr>
              <p:nvPr/>
            </p:nvSpPr>
            <p:spPr bwMode="auto">
              <a:xfrm>
                <a:off x="1889" y="2665"/>
                <a:ext cx="6" cy="36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18 h 36"/>
                  <a:gd name="T4" fmla="*/ 6 w 6"/>
                  <a:gd name="T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0"/>
                    </a:moveTo>
                    <a:lnTo>
                      <a:pt x="0" y="18"/>
                    </a:lnTo>
                    <a:lnTo>
                      <a:pt x="6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20" name="Freeform 875"/>
              <p:cNvSpPr>
                <a:spLocks/>
              </p:cNvSpPr>
              <p:nvPr/>
            </p:nvSpPr>
            <p:spPr bwMode="auto">
              <a:xfrm>
                <a:off x="1895" y="2701"/>
                <a:ext cx="0" cy="66"/>
              </a:xfrm>
              <a:custGeom>
                <a:avLst/>
                <a:gdLst>
                  <a:gd name="T0" fmla="*/ 0 h 66"/>
                  <a:gd name="T1" fmla="*/ 30 h 66"/>
                  <a:gd name="T2" fmla="*/ 66 h 6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6">
                    <a:moveTo>
                      <a:pt x="0" y="0"/>
                    </a:moveTo>
                    <a:lnTo>
                      <a:pt x="0" y="30"/>
                    </a:lnTo>
                    <a:lnTo>
                      <a:pt x="0" y="6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21" name="Line 876"/>
              <p:cNvSpPr>
                <a:spLocks noChangeShapeType="1"/>
              </p:cNvSpPr>
              <p:nvPr/>
            </p:nvSpPr>
            <p:spPr bwMode="auto">
              <a:xfrm>
                <a:off x="1895" y="2767"/>
                <a:ext cx="0" cy="7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22" name="Freeform 877"/>
              <p:cNvSpPr>
                <a:spLocks/>
              </p:cNvSpPr>
              <p:nvPr/>
            </p:nvSpPr>
            <p:spPr bwMode="auto">
              <a:xfrm>
                <a:off x="1895" y="2839"/>
                <a:ext cx="0" cy="84"/>
              </a:xfrm>
              <a:custGeom>
                <a:avLst/>
                <a:gdLst>
                  <a:gd name="T0" fmla="*/ 0 h 84"/>
                  <a:gd name="T1" fmla="*/ 42 h 84"/>
                  <a:gd name="T2" fmla="*/ 84 h 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4">
                    <a:moveTo>
                      <a:pt x="0" y="0"/>
                    </a:moveTo>
                    <a:lnTo>
                      <a:pt x="0" y="42"/>
                    </a:lnTo>
                    <a:lnTo>
                      <a:pt x="0" y="8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23" name="Freeform 878"/>
              <p:cNvSpPr>
                <a:spLocks/>
              </p:cNvSpPr>
              <p:nvPr/>
            </p:nvSpPr>
            <p:spPr bwMode="auto">
              <a:xfrm>
                <a:off x="1895" y="2923"/>
                <a:ext cx="6" cy="60"/>
              </a:xfrm>
              <a:custGeom>
                <a:avLst/>
                <a:gdLst>
                  <a:gd name="T0" fmla="*/ 0 w 6"/>
                  <a:gd name="T1" fmla="*/ 0 h 60"/>
                  <a:gd name="T2" fmla="*/ 0 w 6"/>
                  <a:gd name="T3" fmla="*/ 36 h 60"/>
                  <a:gd name="T4" fmla="*/ 6 w 6"/>
                  <a:gd name="T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0">
                    <a:moveTo>
                      <a:pt x="0" y="0"/>
                    </a:moveTo>
                    <a:lnTo>
                      <a:pt x="0" y="36"/>
                    </a:lnTo>
                    <a:lnTo>
                      <a:pt x="6" y="6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24" name="Freeform 879"/>
              <p:cNvSpPr>
                <a:spLocks/>
              </p:cNvSpPr>
              <p:nvPr/>
            </p:nvSpPr>
            <p:spPr bwMode="auto">
              <a:xfrm>
                <a:off x="1901" y="2983"/>
                <a:ext cx="0" cy="18"/>
              </a:xfrm>
              <a:custGeom>
                <a:avLst/>
                <a:gdLst>
                  <a:gd name="T0" fmla="*/ 0 h 18"/>
                  <a:gd name="T1" fmla="*/ 12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25" name="Freeform 880"/>
              <p:cNvSpPr>
                <a:spLocks/>
              </p:cNvSpPr>
              <p:nvPr/>
            </p:nvSpPr>
            <p:spPr bwMode="auto">
              <a:xfrm>
                <a:off x="1901" y="3001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26" name="Freeform 881"/>
              <p:cNvSpPr>
                <a:spLocks/>
              </p:cNvSpPr>
              <p:nvPr/>
            </p:nvSpPr>
            <p:spPr bwMode="auto">
              <a:xfrm>
                <a:off x="1901" y="2995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27" name="Freeform 882"/>
              <p:cNvSpPr>
                <a:spLocks/>
              </p:cNvSpPr>
              <p:nvPr/>
            </p:nvSpPr>
            <p:spPr bwMode="auto">
              <a:xfrm>
                <a:off x="1907" y="2995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28" name="Freeform 883"/>
              <p:cNvSpPr>
                <a:spLocks/>
              </p:cNvSpPr>
              <p:nvPr/>
            </p:nvSpPr>
            <p:spPr bwMode="auto">
              <a:xfrm>
                <a:off x="1907" y="2983"/>
                <a:ext cx="0" cy="18"/>
              </a:xfrm>
              <a:custGeom>
                <a:avLst/>
                <a:gdLst>
                  <a:gd name="T0" fmla="*/ 18 h 18"/>
                  <a:gd name="T1" fmla="*/ 12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29" name="Line 884"/>
              <p:cNvSpPr>
                <a:spLocks noChangeShapeType="1"/>
              </p:cNvSpPr>
              <p:nvPr/>
            </p:nvSpPr>
            <p:spPr bwMode="auto">
              <a:xfrm>
                <a:off x="1907" y="298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30" name="Freeform 885"/>
              <p:cNvSpPr>
                <a:spLocks/>
              </p:cNvSpPr>
              <p:nvPr/>
            </p:nvSpPr>
            <p:spPr bwMode="auto">
              <a:xfrm>
                <a:off x="1907" y="298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31" name="Freeform 886"/>
              <p:cNvSpPr>
                <a:spLocks/>
              </p:cNvSpPr>
              <p:nvPr/>
            </p:nvSpPr>
            <p:spPr bwMode="auto">
              <a:xfrm>
                <a:off x="1913" y="2983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32" name="Line 887"/>
              <p:cNvSpPr>
                <a:spLocks noChangeShapeType="1"/>
              </p:cNvSpPr>
              <p:nvPr/>
            </p:nvSpPr>
            <p:spPr bwMode="auto">
              <a:xfrm>
                <a:off x="1913" y="2995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33" name="Freeform 888"/>
              <p:cNvSpPr>
                <a:spLocks/>
              </p:cNvSpPr>
              <p:nvPr/>
            </p:nvSpPr>
            <p:spPr bwMode="auto">
              <a:xfrm>
                <a:off x="1913" y="3013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6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6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34" name="Line 889"/>
              <p:cNvSpPr>
                <a:spLocks noChangeShapeType="1"/>
              </p:cNvSpPr>
              <p:nvPr/>
            </p:nvSpPr>
            <p:spPr bwMode="auto">
              <a:xfrm>
                <a:off x="1919" y="3031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35" name="Freeform 890"/>
              <p:cNvSpPr>
                <a:spLocks/>
              </p:cNvSpPr>
              <p:nvPr/>
            </p:nvSpPr>
            <p:spPr bwMode="auto">
              <a:xfrm>
                <a:off x="1919" y="3049"/>
                <a:ext cx="0" cy="18"/>
              </a:xfrm>
              <a:custGeom>
                <a:avLst/>
                <a:gdLst>
                  <a:gd name="T0" fmla="*/ 0 h 18"/>
                  <a:gd name="T1" fmla="*/ 12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36" name="Line 891"/>
              <p:cNvSpPr>
                <a:spLocks noChangeShapeType="1"/>
              </p:cNvSpPr>
              <p:nvPr/>
            </p:nvSpPr>
            <p:spPr bwMode="auto">
              <a:xfrm>
                <a:off x="1919" y="306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37" name="Freeform 892"/>
              <p:cNvSpPr>
                <a:spLocks/>
              </p:cNvSpPr>
              <p:nvPr/>
            </p:nvSpPr>
            <p:spPr bwMode="auto">
              <a:xfrm>
                <a:off x="1919" y="307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38" name="Freeform 893"/>
              <p:cNvSpPr>
                <a:spLocks/>
              </p:cNvSpPr>
              <p:nvPr/>
            </p:nvSpPr>
            <p:spPr bwMode="auto">
              <a:xfrm>
                <a:off x="1925" y="3073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39" name="Line 894"/>
              <p:cNvSpPr>
                <a:spLocks noChangeShapeType="1"/>
              </p:cNvSpPr>
              <p:nvPr/>
            </p:nvSpPr>
            <p:spPr bwMode="auto">
              <a:xfrm>
                <a:off x="1925" y="308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40" name="Freeform 895"/>
              <p:cNvSpPr>
                <a:spLocks/>
              </p:cNvSpPr>
              <p:nvPr/>
            </p:nvSpPr>
            <p:spPr bwMode="auto">
              <a:xfrm>
                <a:off x="1925" y="3085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41" name="Freeform 896"/>
              <p:cNvSpPr>
                <a:spLocks/>
              </p:cNvSpPr>
              <p:nvPr/>
            </p:nvSpPr>
            <p:spPr bwMode="auto">
              <a:xfrm>
                <a:off x="1925" y="3097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42" name="Line 897"/>
              <p:cNvSpPr>
                <a:spLocks noChangeShapeType="1"/>
              </p:cNvSpPr>
              <p:nvPr/>
            </p:nvSpPr>
            <p:spPr bwMode="auto">
              <a:xfrm>
                <a:off x="1931" y="310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43" name="Line 898"/>
              <p:cNvSpPr>
                <a:spLocks noChangeShapeType="1"/>
              </p:cNvSpPr>
              <p:nvPr/>
            </p:nvSpPr>
            <p:spPr bwMode="auto">
              <a:xfrm>
                <a:off x="1931" y="3121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44" name="Freeform 899"/>
              <p:cNvSpPr>
                <a:spLocks/>
              </p:cNvSpPr>
              <p:nvPr/>
            </p:nvSpPr>
            <p:spPr bwMode="auto">
              <a:xfrm>
                <a:off x="1931" y="3133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6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6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45" name="Freeform 900"/>
              <p:cNvSpPr>
                <a:spLocks/>
              </p:cNvSpPr>
              <p:nvPr/>
            </p:nvSpPr>
            <p:spPr bwMode="auto">
              <a:xfrm>
                <a:off x="1937" y="3151"/>
                <a:ext cx="0" cy="30"/>
              </a:xfrm>
              <a:custGeom>
                <a:avLst/>
                <a:gdLst>
                  <a:gd name="T0" fmla="*/ 0 h 30"/>
                  <a:gd name="T1" fmla="*/ 12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2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46" name="Line 901"/>
              <p:cNvSpPr>
                <a:spLocks noChangeShapeType="1"/>
              </p:cNvSpPr>
              <p:nvPr/>
            </p:nvSpPr>
            <p:spPr bwMode="auto">
              <a:xfrm>
                <a:off x="1937" y="3181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47" name="Freeform 902"/>
              <p:cNvSpPr>
                <a:spLocks/>
              </p:cNvSpPr>
              <p:nvPr/>
            </p:nvSpPr>
            <p:spPr bwMode="auto">
              <a:xfrm>
                <a:off x="1937" y="3205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48" name="Freeform 903"/>
              <p:cNvSpPr>
                <a:spLocks/>
              </p:cNvSpPr>
              <p:nvPr/>
            </p:nvSpPr>
            <p:spPr bwMode="auto">
              <a:xfrm>
                <a:off x="1937" y="3217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49" name="Line 904"/>
              <p:cNvSpPr>
                <a:spLocks noChangeShapeType="1"/>
              </p:cNvSpPr>
              <p:nvPr/>
            </p:nvSpPr>
            <p:spPr bwMode="auto">
              <a:xfrm>
                <a:off x="1943" y="322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50" name="Line 905"/>
              <p:cNvSpPr>
                <a:spLocks noChangeShapeType="1"/>
              </p:cNvSpPr>
              <p:nvPr/>
            </p:nvSpPr>
            <p:spPr bwMode="auto">
              <a:xfrm>
                <a:off x="1943" y="322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51" name="Freeform 906"/>
              <p:cNvSpPr>
                <a:spLocks/>
              </p:cNvSpPr>
              <p:nvPr/>
            </p:nvSpPr>
            <p:spPr bwMode="auto">
              <a:xfrm>
                <a:off x="1943" y="3223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52" name="Freeform 907"/>
              <p:cNvSpPr>
                <a:spLocks/>
              </p:cNvSpPr>
              <p:nvPr/>
            </p:nvSpPr>
            <p:spPr bwMode="auto">
              <a:xfrm>
                <a:off x="1949" y="3223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53" name="Line 908"/>
              <p:cNvSpPr>
                <a:spLocks noChangeShapeType="1"/>
              </p:cNvSpPr>
              <p:nvPr/>
            </p:nvSpPr>
            <p:spPr bwMode="auto">
              <a:xfrm>
                <a:off x="1949" y="322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54" name="Freeform 909"/>
              <p:cNvSpPr>
                <a:spLocks/>
              </p:cNvSpPr>
              <p:nvPr/>
            </p:nvSpPr>
            <p:spPr bwMode="auto">
              <a:xfrm>
                <a:off x="1949" y="3229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55" name="Freeform 910"/>
              <p:cNvSpPr>
                <a:spLocks/>
              </p:cNvSpPr>
              <p:nvPr/>
            </p:nvSpPr>
            <p:spPr bwMode="auto">
              <a:xfrm>
                <a:off x="1949" y="3229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56" name="Line 911"/>
              <p:cNvSpPr>
                <a:spLocks noChangeShapeType="1"/>
              </p:cNvSpPr>
              <p:nvPr/>
            </p:nvSpPr>
            <p:spPr bwMode="auto">
              <a:xfrm flipV="1">
                <a:off x="1955" y="322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57" name="Line 912"/>
              <p:cNvSpPr>
                <a:spLocks noChangeShapeType="1"/>
              </p:cNvSpPr>
              <p:nvPr/>
            </p:nvSpPr>
            <p:spPr bwMode="auto">
              <a:xfrm>
                <a:off x="1955" y="322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58" name="Freeform 913"/>
              <p:cNvSpPr>
                <a:spLocks/>
              </p:cNvSpPr>
              <p:nvPr/>
            </p:nvSpPr>
            <p:spPr bwMode="auto">
              <a:xfrm>
                <a:off x="1955" y="322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59" name="Freeform 914"/>
              <p:cNvSpPr>
                <a:spLocks/>
              </p:cNvSpPr>
              <p:nvPr/>
            </p:nvSpPr>
            <p:spPr bwMode="auto">
              <a:xfrm>
                <a:off x="1961" y="3217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60" name="Line 915"/>
              <p:cNvSpPr>
                <a:spLocks noChangeShapeType="1"/>
              </p:cNvSpPr>
              <p:nvPr/>
            </p:nvSpPr>
            <p:spPr bwMode="auto">
              <a:xfrm>
                <a:off x="1961" y="321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61" name="Freeform 916"/>
              <p:cNvSpPr>
                <a:spLocks/>
              </p:cNvSpPr>
              <p:nvPr/>
            </p:nvSpPr>
            <p:spPr bwMode="auto">
              <a:xfrm>
                <a:off x="1961" y="3217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62" name="Freeform 917"/>
              <p:cNvSpPr>
                <a:spLocks/>
              </p:cNvSpPr>
              <p:nvPr/>
            </p:nvSpPr>
            <p:spPr bwMode="auto">
              <a:xfrm>
                <a:off x="1961" y="3229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63" name="Line 918"/>
              <p:cNvSpPr>
                <a:spLocks noChangeShapeType="1"/>
              </p:cNvSpPr>
              <p:nvPr/>
            </p:nvSpPr>
            <p:spPr bwMode="auto">
              <a:xfrm>
                <a:off x="1967" y="323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64" name="Line 919"/>
              <p:cNvSpPr>
                <a:spLocks noChangeShapeType="1"/>
              </p:cNvSpPr>
              <p:nvPr/>
            </p:nvSpPr>
            <p:spPr bwMode="auto">
              <a:xfrm>
                <a:off x="1967" y="323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65" name="Freeform 920"/>
              <p:cNvSpPr>
                <a:spLocks/>
              </p:cNvSpPr>
              <p:nvPr/>
            </p:nvSpPr>
            <p:spPr bwMode="auto">
              <a:xfrm>
                <a:off x="1967" y="3223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66" name="Freeform 921"/>
              <p:cNvSpPr>
                <a:spLocks/>
              </p:cNvSpPr>
              <p:nvPr/>
            </p:nvSpPr>
            <p:spPr bwMode="auto">
              <a:xfrm>
                <a:off x="1967" y="3217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67" name="Freeform 922"/>
              <p:cNvSpPr>
                <a:spLocks/>
              </p:cNvSpPr>
              <p:nvPr/>
            </p:nvSpPr>
            <p:spPr bwMode="auto">
              <a:xfrm>
                <a:off x="1973" y="3205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68" name="Freeform 923"/>
              <p:cNvSpPr>
                <a:spLocks/>
              </p:cNvSpPr>
              <p:nvPr/>
            </p:nvSpPr>
            <p:spPr bwMode="auto">
              <a:xfrm>
                <a:off x="1973" y="3205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69" name="Freeform 924"/>
              <p:cNvSpPr>
                <a:spLocks/>
              </p:cNvSpPr>
              <p:nvPr/>
            </p:nvSpPr>
            <p:spPr bwMode="auto">
              <a:xfrm>
                <a:off x="1973" y="3211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70" name="Freeform 925"/>
              <p:cNvSpPr>
                <a:spLocks/>
              </p:cNvSpPr>
              <p:nvPr/>
            </p:nvSpPr>
            <p:spPr bwMode="auto">
              <a:xfrm>
                <a:off x="1979" y="3217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71" name="Line 926"/>
              <p:cNvSpPr>
                <a:spLocks noChangeShapeType="1"/>
              </p:cNvSpPr>
              <p:nvPr/>
            </p:nvSpPr>
            <p:spPr bwMode="auto">
              <a:xfrm>
                <a:off x="1979" y="3241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72" name="Freeform 927"/>
              <p:cNvSpPr>
                <a:spLocks/>
              </p:cNvSpPr>
              <p:nvPr/>
            </p:nvSpPr>
            <p:spPr bwMode="auto">
              <a:xfrm>
                <a:off x="1979" y="3265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73" name="Freeform 928"/>
              <p:cNvSpPr>
                <a:spLocks/>
              </p:cNvSpPr>
              <p:nvPr/>
            </p:nvSpPr>
            <p:spPr bwMode="auto">
              <a:xfrm>
                <a:off x="1979" y="3289"/>
                <a:ext cx="6" cy="42"/>
              </a:xfrm>
              <a:custGeom>
                <a:avLst/>
                <a:gdLst>
                  <a:gd name="T0" fmla="*/ 0 w 6"/>
                  <a:gd name="T1" fmla="*/ 0 h 42"/>
                  <a:gd name="T2" fmla="*/ 0 w 6"/>
                  <a:gd name="T3" fmla="*/ 18 h 42"/>
                  <a:gd name="T4" fmla="*/ 6 w 6"/>
                  <a:gd name="T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2">
                    <a:moveTo>
                      <a:pt x="0" y="0"/>
                    </a:moveTo>
                    <a:lnTo>
                      <a:pt x="0" y="18"/>
                    </a:lnTo>
                    <a:lnTo>
                      <a:pt x="6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74" name="Freeform 929"/>
              <p:cNvSpPr>
                <a:spLocks/>
              </p:cNvSpPr>
              <p:nvPr/>
            </p:nvSpPr>
            <p:spPr bwMode="auto">
              <a:xfrm>
                <a:off x="1985" y="3331"/>
                <a:ext cx="0" cy="60"/>
              </a:xfrm>
              <a:custGeom>
                <a:avLst/>
                <a:gdLst>
                  <a:gd name="T0" fmla="*/ 0 h 60"/>
                  <a:gd name="T1" fmla="*/ 30 h 60"/>
                  <a:gd name="T2" fmla="*/ 60 h 6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0">
                    <a:moveTo>
                      <a:pt x="0" y="0"/>
                    </a:moveTo>
                    <a:lnTo>
                      <a:pt x="0" y="30"/>
                    </a:lnTo>
                    <a:lnTo>
                      <a:pt x="0" y="6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75" name="Line 930"/>
              <p:cNvSpPr>
                <a:spLocks noChangeShapeType="1"/>
              </p:cNvSpPr>
              <p:nvPr/>
            </p:nvSpPr>
            <p:spPr bwMode="auto">
              <a:xfrm>
                <a:off x="1985" y="3391"/>
                <a:ext cx="0" cy="6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76" name="Freeform 931"/>
              <p:cNvSpPr>
                <a:spLocks/>
              </p:cNvSpPr>
              <p:nvPr/>
            </p:nvSpPr>
            <p:spPr bwMode="auto">
              <a:xfrm>
                <a:off x="1985" y="3457"/>
                <a:ext cx="6" cy="60"/>
              </a:xfrm>
              <a:custGeom>
                <a:avLst/>
                <a:gdLst>
                  <a:gd name="T0" fmla="*/ 0 w 6"/>
                  <a:gd name="T1" fmla="*/ 0 h 60"/>
                  <a:gd name="T2" fmla="*/ 0 w 6"/>
                  <a:gd name="T3" fmla="*/ 30 h 60"/>
                  <a:gd name="T4" fmla="*/ 6 w 6"/>
                  <a:gd name="T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0">
                    <a:moveTo>
                      <a:pt x="0" y="0"/>
                    </a:moveTo>
                    <a:lnTo>
                      <a:pt x="0" y="30"/>
                    </a:lnTo>
                    <a:lnTo>
                      <a:pt x="6" y="6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77" name="Freeform 932"/>
              <p:cNvSpPr>
                <a:spLocks/>
              </p:cNvSpPr>
              <p:nvPr/>
            </p:nvSpPr>
            <p:spPr bwMode="auto">
              <a:xfrm>
                <a:off x="1991" y="3517"/>
                <a:ext cx="0" cy="36"/>
              </a:xfrm>
              <a:custGeom>
                <a:avLst/>
                <a:gdLst>
                  <a:gd name="T0" fmla="*/ 0 h 36"/>
                  <a:gd name="T1" fmla="*/ 18 h 36"/>
                  <a:gd name="T2" fmla="*/ 36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18"/>
                    </a:lnTo>
                    <a:lnTo>
                      <a:pt x="0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78" name="Freeform 933"/>
              <p:cNvSpPr>
                <a:spLocks/>
              </p:cNvSpPr>
              <p:nvPr/>
            </p:nvSpPr>
            <p:spPr bwMode="auto">
              <a:xfrm>
                <a:off x="1991" y="3553"/>
                <a:ext cx="0" cy="30"/>
              </a:xfrm>
              <a:custGeom>
                <a:avLst/>
                <a:gdLst>
                  <a:gd name="T0" fmla="*/ 0 h 30"/>
                  <a:gd name="T1" fmla="*/ 18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8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79" name="Freeform 934"/>
              <p:cNvSpPr>
                <a:spLocks/>
              </p:cNvSpPr>
              <p:nvPr/>
            </p:nvSpPr>
            <p:spPr bwMode="auto">
              <a:xfrm>
                <a:off x="1991" y="3583"/>
                <a:ext cx="0" cy="18"/>
              </a:xfrm>
              <a:custGeom>
                <a:avLst/>
                <a:gdLst>
                  <a:gd name="T0" fmla="*/ 0 h 18"/>
                  <a:gd name="T1" fmla="*/ 12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80" name="Freeform 935"/>
              <p:cNvSpPr>
                <a:spLocks/>
              </p:cNvSpPr>
              <p:nvPr/>
            </p:nvSpPr>
            <p:spPr bwMode="auto">
              <a:xfrm>
                <a:off x="1991" y="3601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81" name="Line 936"/>
              <p:cNvSpPr>
                <a:spLocks noChangeShapeType="1"/>
              </p:cNvSpPr>
              <p:nvPr/>
            </p:nvSpPr>
            <p:spPr bwMode="auto">
              <a:xfrm flipV="1">
                <a:off x="1997" y="359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82" name="Line 937"/>
              <p:cNvSpPr>
                <a:spLocks noChangeShapeType="1"/>
              </p:cNvSpPr>
              <p:nvPr/>
            </p:nvSpPr>
            <p:spPr bwMode="auto">
              <a:xfrm flipV="1">
                <a:off x="1997" y="3583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83" name="Line 938"/>
              <p:cNvSpPr>
                <a:spLocks noChangeShapeType="1"/>
              </p:cNvSpPr>
              <p:nvPr/>
            </p:nvSpPr>
            <p:spPr bwMode="auto">
              <a:xfrm flipV="1">
                <a:off x="1997" y="3565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84" name="Freeform 939"/>
              <p:cNvSpPr>
                <a:spLocks/>
              </p:cNvSpPr>
              <p:nvPr/>
            </p:nvSpPr>
            <p:spPr bwMode="auto">
              <a:xfrm>
                <a:off x="1997" y="3547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12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85" name="Freeform 940"/>
              <p:cNvSpPr>
                <a:spLocks/>
              </p:cNvSpPr>
              <p:nvPr/>
            </p:nvSpPr>
            <p:spPr bwMode="auto">
              <a:xfrm>
                <a:off x="2003" y="3511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86" name="Freeform 941"/>
              <p:cNvSpPr>
                <a:spLocks/>
              </p:cNvSpPr>
              <p:nvPr/>
            </p:nvSpPr>
            <p:spPr bwMode="auto">
              <a:xfrm>
                <a:off x="2003" y="3475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87" name="Freeform 942"/>
              <p:cNvSpPr>
                <a:spLocks/>
              </p:cNvSpPr>
              <p:nvPr/>
            </p:nvSpPr>
            <p:spPr bwMode="auto">
              <a:xfrm>
                <a:off x="2003" y="3427"/>
                <a:ext cx="6" cy="48"/>
              </a:xfrm>
              <a:custGeom>
                <a:avLst/>
                <a:gdLst>
                  <a:gd name="T0" fmla="*/ 0 w 6"/>
                  <a:gd name="T1" fmla="*/ 48 h 48"/>
                  <a:gd name="T2" fmla="*/ 0 w 6"/>
                  <a:gd name="T3" fmla="*/ 24 h 48"/>
                  <a:gd name="T4" fmla="*/ 6 w 6"/>
                  <a:gd name="T5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8">
                    <a:moveTo>
                      <a:pt x="0" y="48"/>
                    </a:moveTo>
                    <a:lnTo>
                      <a:pt x="0" y="24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88" name="Freeform 943"/>
              <p:cNvSpPr>
                <a:spLocks/>
              </p:cNvSpPr>
              <p:nvPr/>
            </p:nvSpPr>
            <p:spPr bwMode="auto">
              <a:xfrm>
                <a:off x="2009" y="3373"/>
                <a:ext cx="0" cy="54"/>
              </a:xfrm>
              <a:custGeom>
                <a:avLst/>
                <a:gdLst>
                  <a:gd name="T0" fmla="*/ 54 h 54"/>
                  <a:gd name="T1" fmla="*/ 24 h 54"/>
                  <a:gd name="T2" fmla="*/ 0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54"/>
                    </a:move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89" name="Freeform 944"/>
              <p:cNvSpPr>
                <a:spLocks/>
              </p:cNvSpPr>
              <p:nvPr/>
            </p:nvSpPr>
            <p:spPr bwMode="auto">
              <a:xfrm>
                <a:off x="2009" y="3343"/>
                <a:ext cx="0" cy="30"/>
              </a:xfrm>
              <a:custGeom>
                <a:avLst/>
                <a:gdLst>
                  <a:gd name="T0" fmla="*/ 30 h 30"/>
                  <a:gd name="T1" fmla="*/ 12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90" name="Freeform 945"/>
              <p:cNvSpPr>
                <a:spLocks/>
              </p:cNvSpPr>
              <p:nvPr/>
            </p:nvSpPr>
            <p:spPr bwMode="auto">
              <a:xfrm>
                <a:off x="2009" y="3295"/>
                <a:ext cx="0" cy="48"/>
              </a:xfrm>
              <a:custGeom>
                <a:avLst/>
                <a:gdLst>
                  <a:gd name="T0" fmla="*/ 48 h 48"/>
                  <a:gd name="T1" fmla="*/ 24 h 48"/>
                  <a:gd name="T2" fmla="*/ 0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">
                    <a:moveTo>
                      <a:pt x="0" y="48"/>
                    </a:move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91" name="Freeform 946"/>
              <p:cNvSpPr>
                <a:spLocks/>
              </p:cNvSpPr>
              <p:nvPr/>
            </p:nvSpPr>
            <p:spPr bwMode="auto">
              <a:xfrm>
                <a:off x="2009" y="3265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12 h 30"/>
                  <a:gd name="T4" fmla="*/ 6 w 6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92" name="Line 947"/>
              <p:cNvSpPr>
                <a:spLocks noChangeShapeType="1"/>
              </p:cNvSpPr>
              <p:nvPr/>
            </p:nvSpPr>
            <p:spPr bwMode="auto">
              <a:xfrm flipV="1">
                <a:off x="2015" y="3235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93" name="Line 948"/>
              <p:cNvSpPr>
                <a:spLocks noChangeShapeType="1"/>
              </p:cNvSpPr>
              <p:nvPr/>
            </p:nvSpPr>
            <p:spPr bwMode="auto">
              <a:xfrm flipV="1">
                <a:off x="2015" y="3211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94" name="Freeform 949"/>
              <p:cNvSpPr>
                <a:spLocks/>
              </p:cNvSpPr>
              <p:nvPr/>
            </p:nvSpPr>
            <p:spPr bwMode="auto">
              <a:xfrm>
                <a:off x="2015" y="3193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95" name="Line 950"/>
              <p:cNvSpPr>
                <a:spLocks noChangeShapeType="1"/>
              </p:cNvSpPr>
              <p:nvPr/>
            </p:nvSpPr>
            <p:spPr bwMode="auto">
              <a:xfrm flipV="1">
                <a:off x="2021" y="3175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96" name="Line 951"/>
              <p:cNvSpPr>
                <a:spLocks noChangeShapeType="1"/>
              </p:cNvSpPr>
              <p:nvPr/>
            </p:nvSpPr>
            <p:spPr bwMode="auto">
              <a:xfrm flipV="1">
                <a:off x="2021" y="3163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97" name="Line 952"/>
              <p:cNvSpPr>
                <a:spLocks noChangeShapeType="1"/>
              </p:cNvSpPr>
              <p:nvPr/>
            </p:nvSpPr>
            <p:spPr bwMode="auto">
              <a:xfrm flipV="1">
                <a:off x="2021" y="3145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98" name="Freeform 953"/>
              <p:cNvSpPr>
                <a:spLocks/>
              </p:cNvSpPr>
              <p:nvPr/>
            </p:nvSpPr>
            <p:spPr bwMode="auto">
              <a:xfrm>
                <a:off x="2021" y="3127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199" name="Line 954"/>
              <p:cNvSpPr>
                <a:spLocks noChangeShapeType="1"/>
              </p:cNvSpPr>
              <p:nvPr/>
            </p:nvSpPr>
            <p:spPr bwMode="auto">
              <a:xfrm flipV="1">
                <a:off x="2027" y="3109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00" name="Freeform 955"/>
              <p:cNvSpPr>
                <a:spLocks/>
              </p:cNvSpPr>
              <p:nvPr/>
            </p:nvSpPr>
            <p:spPr bwMode="auto">
              <a:xfrm>
                <a:off x="2027" y="3091"/>
                <a:ext cx="0" cy="18"/>
              </a:xfrm>
              <a:custGeom>
                <a:avLst/>
                <a:gdLst>
                  <a:gd name="T0" fmla="*/ 18 h 18"/>
                  <a:gd name="T1" fmla="*/ 12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01" name="Freeform 956"/>
              <p:cNvSpPr>
                <a:spLocks/>
              </p:cNvSpPr>
              <p:nvPr/>
            </p:nvSpPr>
            <p:spPr bwMode="auto">
              <a:xfrm>
                <a:off x="2027" y="3061"/>
                <a:ext cx="0" cy="30"/>
              </a:xfrm>
              <a:custGeom>
                <a:avLst/>
                <a:gdLst>
                  <a:gd name="T0" fmla="*/ 30 h 30"/>
                  <a:gd name="T1" fmla="*/ 12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02" name="Freeform 957"/>
              <p:cNvSpPr>
                <a:spLocks/>
              </p:cNvSpPr>
              <p:nvPr/>
            </p:nvSpPr>
            <p:spPr bwMode="auto">
              <a:xfrm>
                <a:off x="2027" y="3055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03" name="Line 958"/>
              <p:cNvSpPr>
                <a:spLocks noChangeShapeType="1"/>
              </p:cNvSpPr>
              <p:nvPr/>
            </p:nvSpPr>
            <p:spPr bwMode="auto">
              <a:xfrm flipV="1">
                <a:off x="2033" y="304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04" name="Freeform 959"/>
              <p:cNvSpPr>
                <a:spLocks/>
              </p:cNvSpPr>
              <p:nvPr/>
            </p:nvSpPr>
            <p:spPr bwMode="auto">
              <a:xfrm>
                <a:off x="2033" y="3031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05" name="Freeform 960"/>
              <p:cNvSpPr>
                <a:spLocks/>
              </p:cNvSpPr>
              <p:nvPr/>
            </p:nvSpPr>
            <p:spPr bwMode="auto">
              <a:xfrm>
                <a:off x="2033" y="3031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06" name="Line 961"/>
              <p:cNvSpPr>
                <a:spLocks noChangeShapeType="1"/>
              </p:cNvSpPr>
              <p:nvPr/>
            </p:nvSpPr>
            <p:spPr bwMode="auto">
              <a:xfrm>
                <a:off x="2039" y="303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07" name="Line 962"/>
              <p:cNvSpPr>
                <a:spLocks noChangeShapeType="1"/>
              </p:cNvSpPr>
              <p:nvPr/>
            </p:nvSpPr>
            <p:spPr bwMode="auto">
              <a:xfrm>
                <a:off x="2039" y="304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08" name="Line 963"/>
              <p:cNvSpPr>
                <a:spLocks noChangeShapeType="1"/>
              </p:cNvSpPr>
              <p:nvPr/>
            </p:nvSpPr>
            <p:spPr bwMode="auto">
              <a:xfrm>
                <a:off x="2039" y="304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09" name="Freeform 964"/>
              <p:cNvSpPr>
                <a:spLocks/>
              </p:cNvSpPr>
              <p:nvPr/>
            </p:nvSpPr>
            <p:spPr bwMode="auto">
              <a:xfrm>
                <a:off x="2039" y="3049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10" name="Freeform 965"/>
              <p:cNvSpPr>
                <a:spLocks/>
              </p:cNvSpPr>
              <p:nvPr/>
            </p:nvSpPr>
            <p:spPr bwMode="auto">
              <a:xfrm>
                <a:off x="2045" y="3073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11" name="Line 966"/>
              <p:cNvSpPr>
                <a:spLocks noChangeShapeType="1"/>
              </p:cNvSpPr>
              <p:nvPr/>
            </p:nvSpPr>
            <p:spPr bwMode="auto">
              <a:xfrm>
                <a:off x="2045" y="3085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12" name="Freeform 967"/>
              <p:cNvSpPr>
                <a:spLocks/>
              </p:cNvSpPr>
              <p:nvPr/>
            </p:nvSpPr>
            <p:spPr bwMode="auto">
              <a:xfrm>
                <a:off x="2045" y="3109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0 w 6"/>
                  <a:gd name="T3" fmla="*/ 12 h 30"/>
                  <a:gd name="T4" fmla="*/ 6 w 6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0" y="12"/>
                    </a:lnTo>
                    <a:lnTo>
                      <a:pt x="6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13" name="Freeform 968"/>
              <p:cNvSpPr>
                <a:spLocks/>
              </p:cNvSpPr>
              <p:nvPr/>
            </p:nvSpPr>
            <p:spPr bwMode="auto">
              <a:xfrm>
                <a:off x="2051" y="3139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14" name="Line 969"/>
              <p:cNvSpPr>
                <a:spLocks noChangeShapeType="1"/>
              </p:cNvSpPr>
              <p:nvPr/>
            </p:nvSpPr>
            <p:spPr bwMode="auto">
              <a:xfrm>
                <a:off x="2051" y="3163"/>
                <a:ext cx="0" cy="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15" name="Freeform 970"/>
              <p:cNvSpPr>
                <a:spLocks/>
              </p:cNvSpPr>
              <p:nvPr/>
            </p:nvSpPr>
            <p:spPr bwMode="auto">
              <a:xfrm>
                <a:off x="2051" y="3199"/>
                <a:ext cx="0" cy="48"/>
              </a:xfrm>
              <a:custGeom>
                <a:avLst/>
                <a:gdLst>
                  <a:gd name="T0" fmla="*/ 0 h 48"/>
                  <a:gd name="T1" fmla="*/ 24 h 48"/>
                  <a:gd name="T2" fmla="*/ 48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">
                    <a:moveTo>
                      <a:pt x="0" y="0"/>
                    </a:moveTo>
                    <a:lnTo>
                      <a:pt x="0" y="24"/>
                    </a:lnTo>
                    <a:lnTo>
                      <a:pt x="0" y="4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16" name="Freeform 971"/>
              <p:cNvSpPr>
                <a:spLocks/>
              </p:cNvSpPr>
              <p:nvPr/>
            </p:nvSpPr>
            <p:spPr bwMode="auto">
              <a:xfrm>
                <a:off x="2051" y="3247"/>
                <a:ext cx="6" cy="42"/>
              </a:xfrm>
              <a:custGeom>
                <a:avLst/>
                <a:gdLst>
                  <a:gd name="T0" fmla="*/ 0 w 6"/>
                  <a:gd name="T1" fmla="*/ 0 h 42"/>
                  <a:gd name="T2" fmla="*/ 0 w 6"/>
                  <a:gd name="T3" fmla="*/ 18 h 42"/>
                  <a:gd name="T4" fmla="*/ 6 w 6"/>
                  <a:gd name="T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2">
                    <a:moveTo>
                      <a:pt x="0" y="0"/>
                    </a:moveTo>
                    <a:lnTo>
                      <a:pt x="0" y="18"/>
                    </a:lnTo>
                    <a:lnTo>
                      <a:pt x="6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17" name="Freeform 972"/>
              <p:cNvSpPr>
                <a:spLocks/>
              </p:cNvSpPr>
              <p:nvPr/>
            </p:nvSpPr>
            <p:spPr bwMode="auto">
              <a:xfrm>
                <a:off x="2057" y="3289"/>
                <a:ext cx="0" cy="60"/>
              </a:xfrm>
              <a:custGeom>
                <a:avLst/>
                <a:gdLst>
                  <a:gd name="T0" fmla="*/ 0 h 60"/>
                  <a:gd name="T1" fmla="*/ 30 h 60"/>
                  <a:gd name="T2" fmla="*/ 60 h 6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0">
                    <a:moveTo>
                      <a:pt x="0" y="0"/>
                    </a:moveTo>
                    <a:lnTo>
                      <a:pt x="0" y="30"/>
                    </a:lnTo>
                    <a:lnTo>
                      <a:pt x="0" y="6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18" name="Freeform 973"/>
              <p:cNvSpPr>
                <a:spLocks/>
              </p:cNvSpPr>
              <p:nvPr/>
            </p:nvSpPr>
            <p:spPr bwMode="auto">
              <a:xfrm>
                <a:off x="2057" y="3349"/>
                <a:ext cx="0" cy="36"/>
              </a:xfrm>
              <a:custGeom>
                <a:avLst/>
                <a:gdLst>
                  <a:gd name="T0" fmla="*/ 0 h 36"/>
                  <a:gd name="T1" fmla="*/ 18 h 36"/>
                  <a:gd name="T2" fmla="*/ 36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18"/>
                    </a:lnTo>
                    <a:lnTo>
                      <a:pt x="0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19" name="Freeform 974"/>
              <p:cNvSpPr>
                <a:spLocks/>
              </p:cNvSpPr>
              <p:nvPr/>
            </p:nvSpPr>
            <p:spPr bwMode="auto">
              <a:xfrm>
                <a:off x="2057" y="3385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20" name="Freeform 975"/>
              <p:cNvSpPr>
                <a:spLocks/>
              </p:cNvSpPr>
              <p:nvPr/>
            </p:nvSpPr>
            <p:spPr bwMode="auto">
              <a:xfrm>
                <a:off x="2063" y="3409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21" name="Line 976"/>
              <p:cNvSpPr>
                <a:spLocks noChangeShapeType="1"/>
              </p:cNvSpPr>
              <p:nvPr/>
            </p:nvSpPr>
            <p:spPr bwMode="auto">
              <a:xfrm>
                <a:off x="2063" y="343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22" name="Line 977"/>
              <p:cNvSpPr>
                <a:spLocks noChangeShapeType="1"/>
              </p:cNvSpPr>
              <p:nvPr/>
            </p:nvSpPr>
            <p:spPr bwMode="auto">
              <a:xfrm>
                <a:off x="2063" y="343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23" name="Freeform 978"/>
              <p:cNvSpPr>
                <a:spLocks/>
              </p:cNvSpPr>
              <p:nvPr/>
            </p:nvSpPr>
            <p:spPr bwMode="auto">
              <a:xfrm>
                <a:off x="2063" y="3421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24" name="Freeform 979"/>
              <p:cNvSpPr>
                <a:spLocks/>
              </p:cNvSpPr>
              <p:nvPr/>
            </p:nvSpPr>
            <p:spPr bwMode="auto">
              <a:xfrm>
                <a:off x="2069" y="3415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25" name="Freeform 980"/>
              <p:cNvSpPr>
                <a:spLocks/>
              </p:cNvSpPr>
              <p:nvPr/>
            </p:nvSpPr>
            <p:spPr bwMode="auto">
              <a:xfrm>
                <a:off x="2069" y="3415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26" name="Line 981"/>
              <p:cNvSpPr>
                <a:spLocks noChangeShapeType="1"/>
              </p:cNvSpPr>
              <p:nvPr/>
            </p:nvSpPr>
            <p:spPr bwMode="auto">
              <a:xfrm>
                <a:off x="2069" y="342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27" name="Freeform 982"/>
              <p:cNvSpPr>
                <a:spLocks/>
              </p:cNvSpPr>
              <p:nvPr/>
            </p:nvSpPr>
            <p:spPr bwMode="auto">
              <a:xfrm>
                <a:off x="2069" y="3421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28" name="Line 983"/>
              <p:cNvSpPr>
                <a:spLocks noChangeShapeType="1"/>
              </p:cNvSpPr>
              <p:nvPr/>
            </p:nvSpPr>
            <p:spPr bwMode="auto">
              <a:xfrm>
                <a:off x="2075" y="342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29" name="Line 984"/>
              <p:cNvSpPr>
                <a:spLocks noChangeShapeType="1"/>
              </p:cNvSpPr>
              <p:nvPr/>
            </p:nvSpPr>
            <p:spPr bwMode="auto">
              <a:xfrm>
                <a:off x="2075" y="3427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30" name="Freeform 985"/>
              <p:cNvSpPr>
                <a:spLocks/>
              </p:cNvSpPr>
              <p:nvPr/>
            </p:nvSpPr>
            <p:spPr bwMode="auto">
              <a:xfrm>
                <a:off x="2075" y="3439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31" name="Freeform 986"/>
              <p:cNvSpPr>
                <a:spLocks/>
              </p:cNvSpPr>
              <p:nvPr/>
            </p:nvSpPr>
            <p:spPr bwMode="auto">
              <a:xfrm>
                <a:off x="2081" y="3451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32" name="Line 987"/>
              <p:cNvSpPr>
                <a:spLocks noChangeShapeType="1"/>
              </p:cNvSpPr>
              <p:nvPr/>
            </p:nvSpPr>
            <p:spPr bwMode="auto">
              <a:xfrm>
                <a:off x="2081" y="346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33" name="Line 988"/>
              <p:cNvSpPr>
                <a:spLocks noChangeShapeType="1"/>
              </p:cNvSpPr>
              <p:nvPr/>
            </p:nvSpPr>
            <p:spPr bwMode="auto">
              <a:xfrm>
                <a:off x="2081" y="3481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34" name="Freeform 989"/>
              <p:cNvSpPr>
                <a:spLocks/>
              </p:cNvSpPr>
              <p:nvPr/>
            </p:nvSpPr>
            <p:spPr bwMode="auto">
              <a:xfrm>
                <a:off x="2081" y="3493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35" name="Line 990"/>
              <p:cNvSpPr>
                <a:spLocks noChangeShapeType="1"/>
              </p:cNvSpPr>
              <p:nvPr/>
            </p:nvSpPr>
            <p:spPr bwMode="auto">
              <a:xfrm>
                <a:off x="2087" y="349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36" name="Line 991"/>
              <p:cNvSpPr>
                <a:spLocks noChangeShapeType="1"/>
              </p:cNvSpPr>
              <p:nvPr/>
            </p:nvSpPr>
            <p:spPr bwMode="auto">
              <a:xfrm>
                <a:off x="2087" y="351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37" name="Freeform 992"/>
              <p:cNvSpPr>
                <a:spLocks/>
              </p:cNvSpPr>
              <p:nvPr/>
            </p:nvSpPr>
            <p:spPr bwMode="auto">
              <a:xfrm>
                <a:off x="2087" y="3517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38" name="Line 993"/>
              <p:cNvSpPr>
                <a:spLocks noChangeShapeType="1"/>
              </p:cNvSpPr>
              <p:nvPr/>
            </p:nvSpPr>
            <p:spPr bwMode="auto">
              <a:xfrm>
                <a:off x="2093" y="352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39" name="Line 994"/>
              <p:cNvSpPr>
                <a:spLocks noChangeShapeType="1"/>
              </p:cNvSpPr>
              <p:nvPr/>
            </p:nvSpPr>
            <p:spPr bwMode="auto">
              <a:xfrm>
                <a:off x="2093" y="354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40" name="Line 995"/>
              <p:cNvSpPr>
                <a:spLocks noChangeShapeType="1"/>
              </p:cNvSpPr>
              <p:nvPr/>
            </p:nvSpPr>
            <p:spPr bwMode="auto">
              <a:xfrm>
                <a:off x="2093" y="354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41" name="Freeform 996"/>
              <p:cNvSpPr>
                <a:spLocks/>
              </p:cNvSpPr>
              <p:nvPr/>
            </p:nvSpPr>
            <p:spPr bwMode="auto">
              <a:xfrm>
                <a:off x="2093" y="3553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42" name="Freeform 997"/>
              <p:cNvSpPr>
                <a:spLocks/>
              </p:cNvSpPr>
              <p:nvPr/>
            </p:nvSpPr>
            <p:spPr bwMode="auto">
              <a:xfrm>
                <a:off x="2099" y="3559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43" name="Line 998"/>
              <p:cNvSpPr>
                <a:spLocks noChangeShapeType="1"/>
              </p:cNvSpPr>
              <p:nvPr/>
            </p:nvSpPr>
            <p:spPr bwMode="auto">
              <a:xfrm>
                <a:off x="2099" y="357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44" name="Line 999"/>
              <p:cNvSpPr>
                <a:spLocks noChangeShapeType="1"/>
              </p:cNvSpPr>
              <p:nvPr/>
            </p:nvSpPr>
            <p:spPr bwMode="auto">
              <a:xfrm>
                <a:off x="2099" y="357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245" name="Freeform 1000"/>
              <p:cNvSpPr>
                <a:spLocks/>
              </p:cNvSpPr>
              <p:nvPr/>
            </p:nvSpPr>
            <p:spPr bwMode="auto">
              <a:xfrm>
                <a:off x="2099" y="3571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</p:grpSp>
        <p:grpSp>
          <p:nvGrpSpPr>
            <p:cNvPr id="6103" name="Group 1001"/>
            <p:cNvGrpSpPr>
              <a:grpSpLocks/>
            </p:cNvGrpSpPr>
            <p:nvPr/>
          </p:nvGrpSpPr>
          <p:grpSpPr bwMode="auto">
            <a:xfrm>
              <a:off x="3867785" y="3572250"/>
              <a:ext cx="330100" cy="2215678"/>
              <a:chOff x="2105" y="811"/>
              <a:chExt cx="330" cy="2796"/>
            </a:xfrm>
          </p:grpSpPr>
          <p:sp>
            <p:nvSpPr>
              <p:cNvPr id="7846" name="Line 1002"/>
              <p:cNvSpPr>
                <a:spLocks noChangeShapeType="1"/>
              </p:cNvSpPr>
              <p:nvPr/>
            </p:nvSpPr>
            <p:spPr bwMode="auto">
              <a:xfrm>
                <a:off x="2105" y="357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47" name="Line 1003"/>
              <p:cNvSpPr>
                <a:spLocks noChangeShapeType="1"/>
              </p:cNvSpPr>
              <p:nvPr/>
            </p:nvSpPr>
            <p:spPr bwMode="auto">
              <a:xfrm>
                <a:off x="2105" y="357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48" name="Freeform 1004"/>
              <p:cNvSpPr>
                <a:spLocks/>
              </p:cNvSpPr>
              <p:nvPr/>
            </p:nvSpPr>
            <p:spPr bwMode="auto">
              <a:xfrm>
                <a:off x="2105" y="3577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49" name="Line 1005"/>
              <p:cNvSpPr>
                <a:spLocks noChangeShapeType="1"/>
              </p:cNvSpPr>
              <p:nvPr/>
            </p:nvSpPr>
            <p:spPr bwMode="auto">
              <a:xfrm>
                <a:off x="2111" y="357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50" name="Line 1006"/>
              <p:cNvSpPr>
                <a:spLocks noChangeShapeType="1"/>
              </p:cNvSpPr>
              <p:nvPr/>
            </p:nvSpPr>
            <p:spPr bwMode="auto">
              <a:xfrm>
                <a:off x="2111" y="357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51" name="Freeform 1007"/>
              <p:cNvSpPr>
                <a:spLocks/>
              </p:cNvSpPr>
              <p:nvPr/>
            </p:nvSpPr>
            <p:spPr bwMode="auto">
              <a:xfrm>
                <a:off x="2111" y="3571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52" name="Freeform 1008"/>
              <p:cNvSpPr>
                <a:spLocks/>
              </p:cNvSpPr>
              <p:nvPr/>
            </p:nvSpPr>
            <p:spPr bwMode="auto">
              <a:xfrm>
                <a:off x="2111" y="3571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53" name="Line 1009"/>
              <p:cNvSpPr>
                <a:spLocks noChangeShapeType="1"/>
              </p:cNvSpPr>
              <p:nvPr/>
            </p:nvSpPr>
            <p:spPr bwMode="auto">
              <a:xfrm>
                <a:off x="2117" y="357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54" name="Line 1010"/>
              <p:cNvSpPr>
                <a:spLocks noChangeShapeType="1"/>
              </p:cNvSpPr>
              <p:nvPr/>
            </p:nvSpPr>
            <p:spPr bwMode="auto">
              <a:xfrm>
                <a:off x="2117" y="357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55" name="Freeform 1011"/>
              <p:cNvSpPr>
                <a:spLocks/>
              </p:cNvSpPr>
              <p:nvPr/>
            </p:nvSpPr>
            <p:spPr bwMode="auto">
              <a:xfrm>
                <a:off x="2117" y="3583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56" name="Line 1012"/>
              <p:cNvSpPr>
                <a:spLocks noChangeShapeType="1"/>
              </p:cNvSpPr>
              <p:nvPr/>
            </p:nvSpPr>
            <p:spPr bwMode="auto">
              <a:xfrm>
                <a:off x="2123" y="358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57" name="Line 1013"/>
              <p:cNvSpPr>
                <a:spLocks noChangeShapeType="1"/>
              </p:cNvSpPr>
              <p:nvPr/>
            </p:nvSpPr>
            <p:spPr bwMode="auto">
              <a:xfrm>
                <a:off x="2123" y="358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58" name="Line 1014"/>
              <p:cNvSpPr>
                <a:spLocks noChangeShapeType="1"/>
              </p:cNvSpPr>
              <p:nvPr/>
            </p:nvSpPr>
            <p:spPr bwMode="auto">
              <a:xfrm>
                <a:off x="2123" y="358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59" name="Freeform 1015"/>
              <p:cNvSpPr>
                <a:spLocks/>
              </p:cNvSpPr>
              <p:nvPr/>
            </p:nvSpPr>
            <p:spPr bwMode="auto">
              <a:xfrm>
                <a:off x="2123" y="3589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60" name="Line 1016"/>
              <p:cNvSpPr>
                <a:spLocks noChangeShapeType="1"/>
              </p:cNvSpPr>
              <p:nvPr/>
            </p:nvSpPr>
            <p:spPr bwMode="auto">
              <a:xfrm>
                <a:off x="2129" y="358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61" name="Line 1017"/>
              <p:cNvSpPr>
                <a:spLocks noChangeShapeType="1"/>
              </p:cNvSpPr>
              <p:nvPr/>
            </p:nvSpPr>
            <p:spPr bwMode="auto">
              <a:xfrm>
                <a:off x="2129" y="358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62" name="Line 1018"/>
              <p:cNvSpPr>
                <a:spLocks noChangeShapeType="1"/>
              </p:cNvSpPr>
              <p:nvPr/>
            </p:nvSpPr>
            <p:spPr bwMode="auto">
              <a:xfrm flipV="1">
                <a:off x="2129" y="358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63" name="Freeform 1019"/>
              <p:cNvSpPr>
                <a:spLocks/>
              </p:cNvSpPr>
              <p:nvPr/>
            </p:nvSpPr>
            <p:spPr bwMode="auto">
              <a:xfrm>
                <a:off x="2129" y="3571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64" name="Line 1020"/>
              <p:cNvSpPr>
                <a:spLocks noChangeShapeType="1"/>
              </p:cNvSpPr>
              <p:nvPr/>
            </p:nvSpPr>
            <p:spPr bwMode="auto">
              <a:xfrm flipV="1">
                <a:off x="2135" y="356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65" name="Line 1021"/>
              <p:cNvSpPr>
                <a:spLocks noChangeShapeType="1"/>
              </p:cNvSpPr>
              <p:nvPr/>
            </p:nvSpPr>
            <p:spPr bwMode="auto">
              <a:xfrm flipV="1">
                <a:off x="2135" y="3553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66" name="Freeform 1022"/>
              <p:cNvSpPr>
                <a:spLocks/>
              </p:cNvSpPr>
              <p:nvPr/>
            </p:nvSpPr>
            <p:spPr bwMode="auto">
              <a:xfrm>
                <a:off x="2135" y="3541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67" name="Line 1023"/>
              <p:cNvSpPr>
                <a:spLocks noChangeShapeType="1"/>
              </p:cNvSpPr>
              <p:nvPr/>
            </p:nvSpPr>
            <p:spPr bwMode="auto">
              <a:xfrm flipV="1">
                <a:off x="2141" y="352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68" name="Line 1024"/>
              <p:cNvSpPr>
                <a:spLocks noChangeShapeType="1"/>
              </p:cNvSpPr>
              <p:nvPr/>
            </p:nvSpPr>
            <p:spPr bwMode="auto">
              <a:xfrm flipV="1">
                <a:off x="2141" y="3517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69" name="Line 1025"/>
              <p:cNvSpPr>
                <a:spLocks noChangeShapeType="1"/>
              </p:cNvSpPr>
              <p:nvPr/>
            </p:nvSpPr>
            <p:spPr bwMode="auto">
              <a:xfrm flipV="1">
                <a:off x="2141" y="3505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70" name="Freeform 1026"/>
              <p:cNvSpPr>
                <a:spLocks/>
              </p:cNvSpPr>
              <p:nvPr/>
            </p:nvSpPr>
            <p:spPr bwMode="auto">
              <a:xfrm>
                <a:off x="2141" y="3499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71" name="Line 1027"/>
              <p:cNvSpPr>
                <a:spLocks noChangeShapeType="1"/>
              </p:cNvSpPr>
              <p:nvPr/>
            </p:nvSpPr>
            <p:spPr bwMode="auto">
              <a:xfrm flipV="1">
                <a:off x="2147" y="349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72" name="Line 1028"/>
              <p:cNvSpPr>
                <a:spLocks noChangeShapeType="1"/>
              </p:cNvSpPr>
              <p:nvPr/>
            </p:nvSpPr>
            <p:spPr bwMode="auto">
              <a:xfrm>
                <a:off x="2147" y="349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73" name="Freeform 1029"/>
              <p:cNvSpPr>
                <a:spLocks/>
              </p:cNvSpPr>
              <p:nvPr/>
            </p:nvSpPr>
            <p:spPr bwMode="auto">
              <a:xfrm>
                <a:off x="2147" y="3493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74" name="Line 1030"/>
              <p:cNvSpPr>
                <a:spLocks noChangeShapeType="1"/>
              </p:cNvSpPr>
              <p:nvPr/>
            </p:nvSpPr>
            <p:spPr bwMode="auto">
              <a:xfrm>
                <a:off x="2153" y="3505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75" name="Freeform 1031"/>
              <p:cNvSpPr>
                <a:spLocks/>
              </p:cNvSpPr>
              <p:nvPr/>
            </p:nvSpPr>
            <p:spPr bwMode="auto">
              <a:xfrm>
                <a:off x="2153" y="3523"/>
                <a:ext cx="0" cy="30"/>
              </a:xfrm>
              <a:custGeom>
                <a:avLst/>
                <a:gdLst>
                  <a:gd name="T0" fmla="*/ 0 h 30"/>
                  <a:gd name="T1" fmla="*/ 12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2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76" name="Line 1032"/>
              <p:cNvSpPr>
                <a:spLocks noChangeShapeType="1"/>
              </p:cNvSpPr>
              <p:nvPr/>
            </p:nvSpPr>
            <p:spPr bwMode="auto">
              <a:xfrm>
                <a:off x="2153" y="3553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77" name="Freeform 1033"/>
              <p:cNvSpPr>
                <a:spLocks/>
              </p:cNvSpPr>
              <p:nvPr/>
            </p:nvSpPr>
            <p:spPr bwMode="auto">
              <a:xfrm>
                <a:off x="2153" y="3577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12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12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78" name="Freeform 1034"/>
              <p:cNvSpPr>
                <a:spLocks/>
              </p:cNvSpPr>
              <p:nvPr/>
            </p:nvSpPr>
            <p:spPr bwMode="auto">
              <a:xfrm>
                <a:off x="2159" y="3595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79" name="Line 1035"/>
              <p:cNvSpPr>
                <a:spLocks noChangeShapeType="1"/>
              </p:cNvSpPr>
              <p:nvPr/>
            </p:nvSpPr>
            <p:spPr bwMode="auto">
              <a:xfrm>
                <a:off x="2159" y="360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80" name="Freeform 1036"/>
              <p:cNvSpPr>
                <a:spLocks/>
              </p:cNvSpPr>
              <p:nvPr/>
            </p:nvSpPr>
            <p:spPr bwMode="auto">
              <a:xfrm>
                <a:off x="2159" y="3601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81" name="Line 1037"/>
              <p:cNvSpPr>
                <a:spLocks noChangeShapeType="1"/>
              </p:cNvSpPr>
              <p:nvPr/>
            </p:nvSpPr>
            <p:spPr bwMode="auto">
              <a:xfrm flipV="1">
                <a:off x="2165" y="358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82" name="Freeform 1038"/>
              <p:cNvSpPr>
                <a:spLocks/>
              </p:cNvSpPr>
              <p:nvPr/>
            </p:nvSpPr>
            <p:spPr bwMode="auto">
              <a:xfrm>
                <a:off x="2165" y="3565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83" name="Line 1039"/>
              <p:cNvSpPr>
                <a:spLocks noChangeShapeType="1"/>
              </p:cNvSpPr>
              <p:nvPr/>
            </p:nvSpPr>
            <p:spPr bwMode="auto">
              <a:xfrm flipV="1">
                <a:off x="2165" y="3547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84" name="Freeform 1040"/>
              <p:cNvSpPr>
                <a:spLocks/>
              </p:cNvSpPr>
              <p:nvPr/>
            </p:nvSpPr>
            <p:spPr bwMode="auto">
              <a:xfrm>
                <a:off x="2165" y="3523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12 h 24"/>
                  <a:gd name="T4" fmla="*/ 6 w 6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85" name="Line 1041"/>
              <p:cNvSpPr>
                <a:spLocks noChangeShapeType="1"/>
              </p:cNvSpPr>
              <p:nvPr/>
            </p:nvSpPr>
            <p:spPr bwMode="auto">
              <a:xfrm flipV="1">
                <a:off x="2171" y="3505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86" name="Line 1042"/>
              <p:cNvSpPr>
                <a:spLocks noChangeShapeType="1"/>
              </p:cNvSpPr>
              <p:nvPr/>
            </p:nvSpPr>
            <p:spPr bwMode="auto">
              <a:xfrm flipV="1">
                <a:off x="2171" y="3493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87" name="Line 1043"/>
              <p:cNvSpPr>
                <a:spLocks noChangeShapeType="1"/>
              </p:cNvSpPr>
              <p:nvPr/>
            </p:nvSpPr>
            <p:spPr bwMode="auto">
              <a:xfrm flipV="1">
                <a:off x="2171" y="3481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88" name="Freeform 1044"/>
              <p:cNvSpPr>
                <a:spLocks/>
              </p:cNvSpPr>
              <p:nvPr/>
            </p:nvSpPr>
            <p:spPr bwMode="auto">
              <a:xfrm>
                <a:off x="2171" y="3469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89" name="Line 1045"/>
              <p:cNvSpPr>
                <a:spLocks noChangeShapeType="1"/>
              </p:cNvSpPr>
              <p:nvPr/>
            </p:nvSpPr>
            <p:spPr bwMode="auto">
              <a:xfrm flipV="1">
                <a:off x="2177" y="346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90" name="Line 1046"/>
              <p:cNvSpPr>
                <a:spLocks noChangeShapeType="1"/>
              </p:cNvSpPr>
              <p:nvPr/>
            </p:nvSpPr>
            <p:spPr bwMode="auto">
              <a:xfrm flipV="1">
                <a:off x="2177" y="345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91" name="Freeform 1047"/>
              <p:cNvSpPr>
                <a:spLocks/>
              </p:cNvSpPr>
              <p:nvPr/>
            </p:nvSpPr>
            <p:spPr bwMode="auto">
              <a:xfrm>
                <a:off x="2177" y="3445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92" name="Line 1048"/>
              <p:cNvSpPr>
                <a:spLocks noChangeShapeType="1"/>
              </p:cNvSpPr>
              <p:nvPr/>
            </p:nvSpPr>
            <p:spPr bwMode="auto">
              <a:xfrm flipV="1">
                <a:off x="2183" y="3433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93" name="Line 1049"/>
              <p:cNvSpPr>
                <a:spLocks noChangeShapeType="1"/>
              </p:cNvSpPr>
              <p:nvPr/>
            </p:nvSpPr>
            <p:spPr bwMode="auto">
              <a:xfrm flipV="1">
                <a:off x="2183" y="3421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94" name="Line 1050"/>
              <p:cNvSpPr>
                <a:spLocks noChangeShapeType="1"/>
              </p:cNvSpPr>
              <p:nvPr/>
            </p:nvSpPr>
            <p:spPr bwMode="auto">
              <a:xfrm flipV="1">
                <a:off x="2183" y="340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95" name="Freeform 1051"/>
              <p:cNvSpPr>
                <a:spLocks/>
              </p:cNvSpPr>
              <p:nvPr/>
            </p:nvSpPr>
            <p:spPr bwMode="auto">
              <a:xfrm>
                <a:off x="2183" y="3391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12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96" name="Line 1052"/>
              <p:cNvSpPr>
                <a:spLocks noChangeShapeType="1"/>
              </p:cNvSpPr>
              <p:nvPr/>
            </p:nvSpPr>
            <p:spPr bwMode="auto">
              <a:xfrm flipV="1">
                <a:off x="2189" y="3373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97" name="Line 1053"/>
              <p:cNvSpPr>
                <a:spLocks noChangeShapeType="1"/>
              </p:cNvSpPr>
              <p:nvPr/>
            </p:nvSpPr>
            <p:spPr bwMode="auto">
              <a:xfrm flipV="1">
                <a:off x="2189" y="3361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98" name="Freeform 1054"/>
              <p:cNvSpPr>
                <a:spLocks/>
              </p:cNvSpPr>
              <p:nvPr/>
            </p:nvSpPr>
            <p:spPr bwMode="auto">
              <a:xfrm>
                <a:off x="2189" y="3343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12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99" name="Freeform 1055"/>
              <p:cNvSpPr>
                <a:spLocks/>
              </p:cNvSpPr>
              <p:nvPr/>
            </p:nvSpPr>
            <p:spPr bwMode="auto">
              <a:xfrm>
                <a:off x="2195" y="3319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00" name="Line 1056"/>
              <p:cNvSpPr>
                <a:spLocks noChangeShapeType="1"/>
              </p:cNvSpPr>
              <p:nvPr/>
            </p:nvSpPr>
            <p:spPr bwMode="auto">
              <a:xfrm flipV="1">
                <a:off x="2195" y="3301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01" name="Line 1057"/>
              <p:cNvSpPr>
                <a:spLocks noChangeShapeType="1"/>
              </p:cNvSpPr>
              <p:nvPr/>
            </p:nvSpPr>
            <p:spPr bwMode="auto">
              <a:xfrm flipV="1">
                <a:off x="2195" y="3283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02" name="Freeform 1058"/>
              <p:cNvSpPr>
                <a:spLocks/>
              </p:cNvSpPr>
              <p:nvPr/>
            </p:nvSpPr>
            <p:spPr bwMode="auto">
              <a:xfrm>
                <a:off x="2195" y="3259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12 h 24"/>
                  <a:gd name="T4" fmla="*/ 6 w 6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03" name="Freeform 1059"/>
              <p:cNvSpPr>
                <a:spLocks/>
              </p:cNvSpPr>
              <p:nvPr/>
            </p:nvSpPr>
            <p:spPr bwMode="auto">
              <a:xfrm>
                <a:off x="2201" y="3247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04" name="Line 1060"/>
              <p:cNvSpPr>
                <a:spLocks noChangeShapeType="1"/>
              </p:cNvSpPr>
              <p:nvPr/>
            </p:nvSpPr>
            <p:spPr bwMode="auto">
              <a:xfrm>
                <a:off x="2201" y="324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05" name="Line 1061"/>
              <p:cNvSpPr>
                <a:spLocks noChangeShapeType="1"/>
              </p:cNvSpPr>
              <p:nvPr/>
            </p:nvSpPr>
            <p:spPr bwMode="auto">
              <a:xfrm>
                <a:off x="2201" y="324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06" name="Freeform 1062"/>
              <p:cNvSpPr>
                <a:spLocks/>
              </p:cNvSpPr>
              <p:nvPr/>
            </p:nvSpPr>
            <p:spPr bwMode="auto">
              <a:xfrm>
                <a:off x="2201" y="3235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07" name="Freeform 1063"/>
              <p:cNvSpPr>
                <a:spLocks/>
              </p:cNvSpPr>
              <p:nvPr/>
            </p:nvSpPr>
            <p:spPr bwMode="auto">
              <a:xfrm>
                <a:off x="2207" y="3235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08" name="Line 1064"/>
              <p:cNvSpPr>
                <a:spLocks noChangeShapeType="1"/>
              </p:cNvSpPr>
              <p:nvPr/>
            </p:nvSpPr>
            <p:spPr bwMode="auto">
              <a:xfrm>
                <a:off x="2207" y="3241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09" name="Freeform 1065"/>
              <p:cNvSpPr>
                <a:spLocks/>
              </p:cNvSpPr>
              <p:nvPr/>
            </p:nvSpPr>
            <p:spPr bwMode="auto">
              <a:xfrm>
                <a:off x="2207" y="3253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10" name="Line 1066"/>
              <p:cNvSpPr>
                <a:spLocks noChangeShapeType="1"/>
              </p:cNvSpPr>
              <p:nvPr/>
            </p:nvSpPr>
            <p:spPr bwMode="auto">
              <a:xfrm>
                <a:off x="2213" y="3277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11" name="Line 1067"/>
              <p:cNvSpPr>
                <a:spLocks noChangeShapeType="1"/>
              </p:cNvSpPr>
              <p:nvPr/>
            </p:nvSpPr>
            <p:spPr bwMode="auto">
              <a:xfrm>
                <a:off x="2213" y="3301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12" name="Line 1068"/>
              <p:cNvSpPr>
                <a:spLocks noChangeShapeType="1"/>
              </p:cNvSpPr>
              <p:nvPr/>
            </p:nvSpPr>
            <p:spPr bwMode="auto">
              <a:xfrm>
                <a:off x="2213" y="3319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13" name="Freeform 1069"/>
              <p:cNvSpPr>
                <a:spLocks/>
              </p:cNvSpPr>
              <p:nvPr/>
            </p:nvSpPr>
            <p:spPr bwMode="auto">
              <a:xfrm>
                <a:off x="2213" y="3337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14" name="Line 1070"/>
              <p:cNvSpPr>
                <a:spLocks noChangeShapeType="1"/>
              </p:cNvSpPr>
              <p:nvPr/>
            </p:nvSpPr>
            <p:spPr bwMode="auto">
              <a:xfrm>
                <a:off x="2219" y="3361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15" name="Freeform 1071"/>
              <p:cNvSpPr>
                <a:spLocks/>
              </p:cNvSpPr>
              <p:nvPr/>
            </p:nvSpPr>
            <p:spPr bwMode="auto">
              <a:xfrm>
                <a:off x="2219" y="3379"/>
                <a:ext cx="0" cy="18"/>
              </a:xfrm>
              <a:custGeom>
                <a:avLst/>
                <a:gdLst>
                  <a:gd name="T0" fmla="*/ 0 h 18"/>
                  <a:gd name="T1" fmla="*/ 12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16" name="Freeform 1072"/>
              <p:cNvSpPr>
                <a:spLocks/>
              </p:cNvSpPr>
              <p:nvPr/>
            </p:nvSpPr>
            <p:spPr bwMode="auto">
              <a:xfrm>
                <a:off x="2219" y="3397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17" name="Freeform 1073"/>
              <p:cNvSpPr>
                <a:spLocks/>
              </p:cNvSpPr>
              <p:nvPr/>
            </p:nvSpPr>
            <p:spPr bwMode="auto">
              <a:xfrm>
                <a:off x="2225" y="3397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18" name="Line 1074"/>
              <p:cNvSpPr>
                <a:spLocks noChangeShapeType="1"/>
              </p:cNvSpPr>
              <p:nvPr/>
            </p:nvSpPr>
            <p:spPr bwMode="auto">
              <a:xfrm flipV="1">
                <a:off x="2225" y="339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19" name="Freeform 1075"/>
              <p:cNvSpPr>
                <a:spLocks/>
              </p:cNvSpPr>
              <p:nvPr/>
            </p:nvSpPr>
            <p:spPr bwMode="auto">
              <a:xfrm>
                <a:off x="2225" y="3367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20" name="Freeform 1076"/>
              <p:cNvSpPr>
                <a:spLocks/>
              </p:cNvSpPr>
              <p:nvPr/>
            </p:nvSpPr>
            <p:spPr bwMode="auto">
              <a:xfrm>
                <a:off x="2225" y="3337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18 h 30"/>
                  <a:gd name="T4" fmla="*/ 6 w 6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21" name="Line 1077"/>
              <p:cNvSpPr>
                <a:spLocks noChangeShapeType="1"/>
              </p:cNvSpPr>
              <p:nvPr/>
            </p:nvSpPr>
            <p:spPr bwMode="auto">
              <a:xfrm flipV="1">
                <a:off x="2231" y="3301"/>
                <a:ext cx="0" cy="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22" name="Freeform 1078"/>
              <p:cNvSpPr>
                <a:spLocks/>
              </p:cNvSpPr>
              <p:nvPr/>
            </p:nvSpPr>
            <p:spPr bwMode="auto">
              <a:xfrm>
                <a:off x="2231" y="3253"/>
                <a:ext cx="0" cy="48"/>
              </a:xfrm>
              <a:custGeom>
                <a:avLst/>
                <a:gdLst>
                  <a:gd name="T0" fmla="*/ 48 h 48"/>
                  <a:gd name="T1" fmla="*/ 24 h 48"/>
                  <a:gd name="T2" fmla="*/ 0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">
                    <a:moveTo>
                      <a:pt x="0" y="48"/>
                    </a:move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23" name="Line 1079"/>
              <p:cNvSpPr>
                <a:spLocks noChangeShapeType="1"/>
              </p:cNvSpPr>
              <p:nvPr/>
            </p:nvSpPr>
            <p:spPr bwMode="auto">
              <a:xfrm flipV="1">
                <a:off x="2231" y="3211"/>
                <a:ext cx="0" cy="4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24" name="Freeform 1080"/>
              <p:cNvSpPr>
                <a:spLocks/>
              </p:cNvSpPr>
              <p:nvPr/>
            </p:nvSpPr>
            <p:spPr bwMode="auto">
              <a:xfrm>
                <a:off x="2231" y="3169"/>
                <a:ext cx="6" cy="42"/>
              </a:xfrm>
              <a:custGeom>
                <a:avLst/>
                <a:gdLst>
                  <a:gd name="T0" fmla="*/ 0 w 6"/>
                  <a:gd name="T1" fmla="*/ 42 h 42"/>
                  <a:gd name="T2" fmla="*/ 0 w 6"/>
                  <a:gd name="T3" fmla="*/ 18 h 42"/>
                  <a:gd name="T4" fmla="*/ 6 w 6"/>
                  <a:gd name="T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2">
                    <a:moveTo>
                      <a:pt x="0" y="42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25" name="Freeform 1081"/>
              <p:cNvSpPr>
                <a:spLocks/>
              </p:cNvSpPr>
              <p:nvPr/>
            </p:nvSpPr>
            <p:spPr bwMode="auto">
              <a:xfrm>
                <a:off x="2237" y="3127"/>
                <a:ext cx="0" cy="42"/>
              </a:xfrm>
              <a:custGeom>
                <a:avLst/>
                <a:gdLst>
                  <a:gd name="T0" fmla="*/ 42 h 42"/>
                  <a:gd name="T1" fmla="*/ 18 h 42"/>
                  <a:gd name="T2" fmla="*/ 0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42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26" name="Freeform 1082"/>
              <p:cNvSpPr>
                <a:spLocks/>
              </p:cNvSpPr>
              <p:nvPr/>
            </p:nvSpPr>
            <p:spPr bwMode="auto">
              <a:xfrm>
                <a:off x="2237" y="3097"/>
                <a:ext cx="0" cy="30"/>
              </a:xfrm>
              <a:custGeom>
                <a:avLst/>
                <a:gdLst>
                  <a:gd name="T0" fmla="*/ 30 h 30"/>
                  <a:gd name="T1" fmla="*/ 12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27" name="Freeform 1083"/>
              <p:cNvSpPr>
                <a:spLocks/>
              </p:cNvSpPr>
              <p:nvPr/>
            </p:nvSpPr>
            <p:spPr bwMode="auto">
              <a:xfrm>
                <a:off x="2237" y="3067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12 h 30"/>
                  <a:gd name="T4" fmla="*/ 6 w 6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28" name="Line 1084"/>
              <p:cNvSpPr>
                <a:spLocks noChangeShapeType="1"/>
              </p:cNvSpPr>
              <p:nvPr/>
            </p:nvSpPr>
            <p:spPr bwMode="auto">
              <a:xfrm flipV="1">
                <a:off x="2243" y="3049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29" name="Freeform 1085"/>
              <p:cNvSpPr>
                <a:spLocks/>
              </p:cNvSpPr>
              <p:nvPr/>
            </p:nvSpPr>
            <p:spPr bwMode="auto">
              <a:xfrm>
                <a:off x="2243" y="3037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30" name="Freeform 1086"/>
              <p:cNvSpPr>
                <a:spLocks/>
              </p:cNvSpPr>
              <p:nvPr/>
            </p:nvSpPr>
            <p:spPr bwMode="auto">
              <a:xfrm>
                <a:off x="2243" y="3037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31" name="Freeform 1087"/>
              <p:cNvSpPr>
                <a:spLocks/>
              </p:cNvSpPr>
              <p:nvPr/>
            </p:nvSpPr>
            <p:spPr bwMode="auto">
              <a:xfrm>
                <a:off x="2243" y="3043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6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6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32" name="Line 1088"/>
              <p:cNvSpPr>
                <a:spLocks noChangeShapeType="1"/>
              </p:cNvSpPr>
              <p:nvPr/>
            </p:nvSpPr>
            <p:spPr bwMode="auto">
              <a:xfrm>
                <a:off x="2249" y="3061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33" name="Line 1089"/>
              <p:cNvSpPr>
                <a:spLocks noChangeShapeType="1"/>
              </p:cNvSpPr>
              <p:nvPr/>
            </p:nvSpPr>
            <p:spPr bwMode="auto">
              <a:xfrm>
                <a:off x="2249" y="3079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34" name="Freeform 1090"/>
              <p:cNvSpPr>
                <a:spLocks/>
              </p:cNvSpPr>
              <p:nvPr/>
            </p:nvSpPr>
            <p:spPr bwMode="auto">
              <a:xfrm>
                <a:off x="2249" y="3103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0 w 6"/>
                  <a:gd name="T3" fmla="*/ 18 h 30"/>
                  <a:gd name="T4" fmla="*/ 6 w 6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0" y="18"/>
                    </a:lnTo>
                    <a:lnTo>
                      <a:pt x="6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35" name="Line 1091"/>
              <p:cNvSpPr>
                <a:spLocks noChangeShapeType="1"/>
              </p:cNvSpPr>
              <p:nvPr/>
            </p:nvSpPr>
            <p:spPr bwMode="auto">
              <a:xfrm>
                <a:off x="2255" y="3133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36" name="Freeform 1092"/>
              <p:cNvSpPr>
                <a:spLocks/>
              </p:cNvSpPr>
              <p:nvPr/>
            </p:nvSpPr>
            <p:spPr bwMode="auto">
              <a:xfrm>
                <a:off x="2255" y="3151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37" name="Freeform 1093"/>
              <p:cNvSpPr>
                <a:spLocks/>
              </p:cNvSpPr>
              <p:nvPr/>
            </p:nvSpPr>
            <p:spPr bwMode="auto">
              <a:xfrm>
                <a:off x="2255" y="3157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38" name="Freeform 1094"/>
              <p:cNvSpPr>
                <a:spLocks/>
              </p:cNvSpPr>
              <p:nvPr/>
            </p:nvSpPr>
            <p:spPr bwMode="auto">
              <a:xfrm>
                <a:off x="2255" y="3139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12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39" name="Freeform 1095"/>
              <p:cNvSpPr>
                <a:spLocks/>
              </p:cNvSpPr>
              <p:nvPr/>
            </p:nvSpPr>
            <p:spPr bwMode="auto">
              <a:xfrm>
                <a:off x="2261" y="3115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40" name="Freeform 1096"/>
              <p:cNvSpPr>
                <a:spLocks/>
              </p:cNvSpPr>
              <p:nvPr/>
            </p:nvSpPr>
            <p:spPr bwMode="auto">
              <a:xfrm>
                <a:off x="2261" y="3097"/>
                <a:ext cx="0" cy="18"/>
              </a:xfrm>
              <a:custGeom>
                <a:avLst/>
                <a:gdLst>
                  <a:gd name="T0" fmla="*/ 18 h 18"/>
                  <a:gd name="T1" fmla="*/ 12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41" name="Freeform 1097"/>
              <p:cNvSpPr>
                <a:spLocks/>
              </p:cNvSpPr>
              <p:nvPr/>
            </p:nvSpPr>
            <p:spPr bwMode="auto">
              <a:xfrm>
                <a:off x="2261" y="3061"/>
                <a:ext cx="6" cy="36"/>
              </a:xfrm>
              <a:custGeom>
                <a:avLst/>
                <a:gdLst>
                  <a:gd name="T0" fmla="*/ 0 w 6"/>
                  <a:gd name="T1" fmla="*/ 36 h 36"/>
                  <a:gd name="T2" fmla="*/ 0 w 6"/>
                  <a:gd name="T3" fmla="*/ 18 h 36"/>
                  <a:gd name="T4" fmla="*/ 6 w 6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36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42" name="Freeform 1098"/>
              <p:cNvSpPr>
                <a:spLocks/>
              </p:cNvSpPr>
              <p:nvPr/>
            </p:nvSpPr>
            <p:spPr bwMode="auto">
              <a:xfrm>
                <a:off x="2267" y="3019"/>
                <a:ext cx="0" cy="42"/>
              </a:xfrm>
              <a:custGeom>
                <a:avLst/>
                <a:gdLst>
                  <a:gd name="T0" fmla="*/ 42 h 42"/>
                  <a:gd name="T1" fmla="*/ 18 h 42"/>
                  <a:gd name="T2" fmla="*/ 0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42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43" name="Line 1099"/>
              <p:cNvSpPr>
                <a:spLocks noChangeShapeType="1"/>
              </p:cNvSpPr>
              <p:nvPr/>
            </p:nvSpPr>
            <p:spPr bwMode="auto">
              <a:xfrm flipV="1">
                <a:off x="2267" y="2983"/>
                <a:ext cx="0" cy="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44" name="Freeform 1100"/>
              <p:cNvSpPr>
                <a:spLocks/>
              </p:cNvSpPr>
              <p:nvPr/>
            </p:nvSpPr>
            <p:spPr bwMode="auto">
              <a:xfrm>
                <a:off x="2267" y="2947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45" name="Freeform 1101"/>
              <p:cNvSpPr>
                <a:spLocks/>
              </p:cNvSpPr>
              <p:nvPr/>
            </p:nvSpPr>
            <p:spPr bwMode="auto">
              <a:xfrm>
                <a:off x="2267" y="2893"/>
                <a:ext cx="6" cy="54"/>
              </a:xfrm>
              <a:custGeom>
                <a:avLst/>
                <a:gdLst>
                  <a:gd name="T0" fmla="*/ 0 w 6"/>
                  <a:gd name="T1" fmla="*/ 54 h 54"/>
                  <a:gd name="T2" fmla="*/ 0 w 6"/>
                  <a:gd name="T3" fmla="*/ 30 h 54"/>
                  <a:gd name="T4" fmla="*/ 6 w 6"/>
                  <a:gd name="T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4">
                    <a:moveTo>
                      <a:pt x="0" y="54"/>
                    </a:moveTo>
                    <a:lnTo>
                      <a:pt x="0" y="3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46" name="Freeform 1102"/>
              <p:cNvSpPr>
                <a:spLocks/>
              </p:cNvSpPr>
              <p:nvPr/>
            </p:nvSpPr>
            <p:spPr bwMode="auto">
              <a:xfrm>
                <a:off x="2273" y="2851"/>
                <a:ext cx="0" cy="42"/>
              </a:xfrm>
              <a:custGeom>
                <a:avLst/>
                <a:gdLst>
                  <a:gd name="T0" fmla="*/ 42 h 42"/>
                  <a:gd name="T1" fmla="*/ 18 h 42"/>
                  <a:gd name="T2" fmla="*/ 0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42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47" name="Freeform 1103"/>
              <p:cNvSpPr>
                <a:spLocks/>
              </p:cNvSpPr>
              <p:nvPr/>
            </p:nvSpPr>
            <p:spPr bwMode="auto">
              <a:xfrm>
                <a:off x="2273" y="2827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48" name="Line 1104"/>
              <p:cNvSpPr>
                <a:spLocks noChangeShapeType="1"/>
              </p:cNvSpPr>
              <p:nvPr/>
            </p:nvSpPr>
            <p:spPr bwMode="auto">
              <a:xfrm>
                <a:off x="2273" y="282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49" name="Freeform 1105"/>
              <p:cNvSpPr>
                <a:spLocks/>
              </p:cNvSpPr>
              <p:nvPr/>
            </p:nvSpPr>
            <p:spPr bwMode="auto">
              <a:xfrm>
                <a:off x="2273" y="2827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50" name="Line 1106"/>
              <p:cNvSpPr>
                <a:spLocks noChangeShapeType="1"/>
              </p:cNvSpPr>
              <p:nvPr/>
            </p:nvSpPr>
            <p:spPr bwMode="auto">
              <a:xfrm flipV="1">
                <a:off x="2279" y="282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51" name="Freeform 1107"/>
              <p:cNvSpPr>
                <a:spLocks/>
              </p:cNvSpPr>
              <p:nvPr/>
            </p:nvSpPr>
            <p:spPr bwMode="auto">
              <a:xfrm>
                <a:off x="2279" y="2791"/>
                <a:ext cx="0" cy="30"/>
              </a:xfrm>
              <a:custGeom>
                <a:avLst/>
                <a:gdLst>
                  <a:gd name="T0" fmla="*/ 30 h 30"/>
                  <a:gd name="T1" fmla="*/ 18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52" name="Freeform 1108"/>
              <p:cNvSpPr>
                <a:spLocks/>
              </p:cNvSpPr>
              <p:nvPr/>
            </p:nvSpPr>
            <p:spPr bwMode="auto">
              <a:xfrm>
                <a:off x="2279" y="2743"/>
                <a:ext cx="6" cy="48"/>
              </a:xfrm>
              <a:custGeom>
                <a:avLst/>
                <a:gdLst>
                  <a:gd name="T0" fmla="*/ 0 w 6"/>
                  <a:gd name="T1" fmla="*/ 48 h 48"/>
                  <a:gd name="T2" fmla="*/ 0 w 6"/>
                  <a:gd name="T3" fmla="*/ 24 h 48"/>
                  <a:gd name="T4" fmla="*/ 6 w 6"/>
                  <a:gd name="T5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8">
                    <a:moveTo>
                      <a:pt x="0" y="48"/>
                    </a:moveTo>
                    <a:lnTo>
                      <a:pt x="0" y="24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53" name="Freeform 1109"/>
              <p:cNvSpPr>
                <a:spLocks/>
              </p:cNvSpPr>
              <p:nvPr/>
            </p:nvSpPr>
            <p:spPr bwMode="auto">
              <a:xfrm>
                <a:off x="2285" y="2719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54" name="Freeform 1110"/>
              <p:cNvSpPr>
                <a:spLocks/>
              </p:cNvSpPr>
              <p:nvPr/>
            </p:nvSpPr>
            <p:spPr bwMode="auto">
              <a:xfrm>
                <a:off x="2285" y="2707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55" name="Freeform 1111"/>
              <p:cNvSpPr>
                <a:spLocks/>
              </p:cNvSpPr>
              <p:nvPr/>
            </p:nvSpPr>
            <p:spPr bwMode="auto">
              <a:xfrm>
                <a:off x="2285" y="2683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56" name="Freeform 1112"/>
              <p:cNvSpPr>
                <a:spLocks/>
              </p:cNvSpPr>
              <p:nvPr/>
            </p:nvSpPr>
            <p:spPr bwMode="auto">
              <a:xfrm>
                <a:off x="2285" y="2623"/>
                <a:ext cx="6" cy="60"/>
              </a:xfrm>
              <a:custGeom>
                <a:avLst/>
                <a:gdLst>
                  <a:gd name="T0" fmla="*/ 0 w 6"/>
                  <a:gd name="T1" fmla="*/ 60 h 60"/>
                  <a:gd name="T2" fmla="*/ 0 w 6"/>
                  <a:gd name="T3" fmla="*/ 36 h 60"/>
                  <a:gd name="T4" fmla="*/ 6 w 6"/>
                  <a:gd name="T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0">
                    <a:moveTo>
                      <a:pt x="0" y="60"/>
                    </a:moveTo>
                    <a:lnTo>
                      <a:pt x="0" y="3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57" name="Freeform 1113"/>
              <p:cNvSpPr>
                <a:spLocks/>
              </p:cNvSpPr>
              <p:nvPr/>
            </p:nvSpPr>
            <p:spPr bwMode="auto">
              <a:xfrm>
                <a:off x="2291" y="2545"/>
                <a:ext cx="0" cy="78"/>
              </a:xfrm>
              <a:custGeom>
                <a:avLst/>
                <a:gdLst>
                  <a:gd name="T0" fmla="*/ 78 h 78"/>
                  <a:gd name="T1" fmla="*/ 42 h 78"/>
                  <a:gd name="T2" fmla="*/ 0 h 7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8">
                    <a:moveTo>
                      <a:pt x="0" y="78"/>
                    </a:moveTo>
                    <a:lnTo>
                      <a:pt x="0" y="4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58" name="Freeform 1114"/>
              <p:cNvSpPr>
                <a:spLocks/>
              </p:cNvSpPr>
              <p:nvPr/>
            </p:nvSpPr>
            <p:spPr bwMode="auto">
              <a:xfrm>
                <a:off x="2291" y="2449"/>
                <a:ext cx="0" cy="96"/>
              </a:xfrm>
              <a:custGeom>
                <a:avLst/>
                <a:gdLst>
                  <a:gd name="T0" fmla="*/ 96 h 96"/>
                  <a:gd name="T1" fmla="*/ 54 h 96"/>
                  <a:gd name="T2" fmla="*/ 30 h 96"/>
                  <a:gd name="T3" fmla="*/ 0 h 9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96">
                    <a:moveTo>
                      <a:pt x="0" y="96"/>
                    </a:moveTo>
                    <a:lnTo>
                      <a:pt x="0" y="54"/>
                    </a:lnTo>
                    <a:lnTo>
                      <a:pt x="0" y="3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59" name="Freeform 1115"/>
              <p:cNvSpPr>
                <a:spLocks/>
              </p:cNvSpPr>
              <p:nvPr/>
            </p:nvSpPr>
            <p:spPr bwMode="auto">
              <a:xfrm>
                <a:off x="2291" y="2305"/>
                <a:ext cx="6" cy="144"/>
              </a:xfrm>
              <a:custGeom>
                <a:avLst/>
                <a:gdLst>
                  <a:gd name="T0" fmla="*/ 0 w 6"/>
                  <a:gd name="T1" fmla="*/ 144 h 144"/>
                  <a:gd name="T2" fmla="*/ 0 w 6"/>
                  <a:gd name="T3" fmla="*/ 114 h 144"/>
                  <a:gd name="T4" fmla="*/ 0 w 6"/>
                  <a:gd name="T5" fmla="*/ 72 h 144"/>
                  <a:gd name="T6" fmla="*/ 6 w 6"/>
                  <a:gd name="T7" fmla="*/ 36 h 144"/>
                  <a:gd name="T8" fmla="*/ 6 w 6"/>
                  <a:gd name="T9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44">
                    <a:moveTo>
                      <a:pt x="0" y="144"/>
                    </a:moveTo>
                    <a:lnTo>
                      <a:pt x="0" y="114"/>
                    </a:lnTo>
                    <a:lnTo>
                      <a:pt x="0" y="72"/>
                    </a:lnTo>
                    <a:lnTo>
                      <a:pt x="6" y="3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60" name="Freeform 1116"/>
              <p:cNvSpPr>
                <a:spLocks/>
              </p:cNvSpPr>
              <p:nvPr/>
            </p:nvSpPr>
            <p:spPr bwMode="auto">
              <a:xfrm>
                <a:off x="2297" y="2173"/>
                <a:ext cx="0" cy="132"/>
              </a:xfrm>
              <a:custGeom>
                <a:avLst/>
                <a:gdLst>
                  <a:gd name="T0" fmla="*/ 132 h 132"/>
                  <a:gd name="T1" fmla="*/ 60 h 132"/>
                  <a:gd name="T2" fmla="*/ 30 h 132"/>
                  <a:gd name="T3" fmla="*/ 0 h 13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32">
                    <a:moveTo>
                      <a:pt x="0" y="132"/>
                    </a:moveTo>
                    <a:lnTo>
                      <a:pt x="0" y="60"/>
                    </a:lnTo>
                    <a:lnTo>
                      <a:pt x="0" y="3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61" name="Freeform 1117"/>
              <p:cNvSpPr>
                <a:spLocks/>
              </p:cNvSpPr>
              <p:nvPr/>
            </p:nvSpPr>
            <p:spPr bwMode="auto">
              <a:xfrm>
                <a:off x="2297" y="2083"/>
                <a:ext cx="0" cy="90"/>
              </a:xfrm>
              <a:custGeom>
                <a:avLst/>
                <a:gdLst>
                  <a:gd name="T0" fmla="*/ 90 h 90"/>
                  <a:gd name="T1" fmla="*/ 66 h 90"/>
                  <a:gd name="T2" fmla="*/ 42 h 90"/>
                  <a:gd name="T3" fmla="*/ 0 h 9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90">
                    <a:moveTo>
                      <a:pt x="0" y="90"/>
                    </a:moveTo>
                    <a:lnTo>
                      <a:pt x="0" y="66"/>
                    </a:lnTo>
                    <a:lnTo>
                      <a:pt x="0" y="4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62" name="Freeform 1118"/>
              <p:cNvSpPr>
                <a:spLocks/>
              </p:cNvSpPr>
              <p:nvPr/>
            </p:nvSpPr>
            <p:spPr bwMode="auto">
              <a:xfrm>
                <a:off x="2297" y="1999"/>
                <a:ext cx="0" cy="84"/>
              </a:xfrm>
              <a:custGeom>
                <a:avLst/>
                <a:gdLst>
                  <a:gd name="T0" fmla="*/ 84 h 84"/>
                  <a:gd name="T1" fmla="*/ 42 h 84"/>
                  <a:gd name="T2" fmla="*/ 18 h 84"/>
                  <a:gd name="T3" fmla="*/ 0 h 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84">
                    <a:moveTo>
                      <a:pt x="0" y="84"/>
                    </a:moveTo>
                    <a:lnTo>
                      <a:pt x="0" y="42"/>
                    </a:ln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63" name="Freeform 1119"/>
              <p:cNvSpPr>
                <a:spLocks/>
              </p:cNvSpPr>
              <p:nvPr/>
            </p:nvSpPr>
            <p:spPr bwMode="auto">
              <a:xfrm>
                <a:off x="2297" y="1957"/>
                <a:ext cx="6" cy="42"/>
              </a:xfrm>
              <a:custGeom>
                <a:avLst/>
                <a:gdLst>
                  <a:gd name="T0" fmla="*/ 0 w 6"/>
                  <a:gd name="T1" fmla="*/ 42 h 42"/>
                  <a:gd name="T2" fmla="*/ 0 w 6"/>
                  <a:gd name="T3" fmla="*/ 18 h 42"/>
                  <a:gd name="T4" fmla="*/ 6 w 6"/>
                  <a:gd name="T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2">
                    <a:moveTo>
                      <a:pt x="0" y="42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64" name="Freeform 1120"/>
              <p:cNvSpPr>
                <a:spLocks/>
              </p:cNvSpPr>
              <p:nvPr/>
            </p:nvSpPr>
            <p:spPr bwMode="auto">
              <a:xfrm>
                <a:off x="2303" y="1957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65" name="Freeform 1121"/>
              <p:cNvSpPr>
                <a:spLocks/>
              </p:cNvSpPr>
              <p:nvPr/>
            </p:nvSpPr>
            <p:spPr bwMode="auto">
              <a:xfrm>
                <a:off x="2303" y="1951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66" name="Line 1122"/>
              <p:cNvSpPr>
                <a:spLocks noChangeShapeType="1"/>
              </p:cNvSpPr>
              <p:nvPr/>
            </p:nvSpPr>
            <p:spPr bwMode="auto">
              <a:xfrm>
                <a:off x="2303" y="195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67" name="Freeform 1123"/>
              <p:cNvSpPr>
                <a:spLocks/>
              </p:cNvSpPr>
              <p:nvPr/>
            </p:nvSpPr>
            <p:spPr bwMode="auto">
              <a:xfrm>
                <a:off x="2303" y="1897"/>
                <a:ext cx="6" cy="54"/>
              </a:xfrm>
              <a:custGeom>
                <a:avLst/>
                <a:gdLst>
                  <a:gd name="T0" fmla="*/ 0 w 6"/>
                  <a:gd name="T1" fmla="*/ 54 h 54"/>
                  <a:gd name="T2" fmla="*/ 0 w 6"/>
                  <a:gd name="T3" fmla="*/ 30 h 54"/>
                  <a:gd name="T4" fmla="*/ 6 w 6"/>
                  <a:gd name="T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4">
                    <a:moveTo>
                      <a:pt x="0" y="54"/>
                    </a:moveTo>
                    <a:lnTo>
                      <a:pt x="0" y="3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68" name="Freeform 1124"/>
              <p:cNvSpPr>
                <a:spLocks/>
              </p:cNvSpPr>
              <p:nvPr/>
            </p:nvSpPr>
            <p:spPr bwMode="auto">
              <a:xfrm>
                <a:off x="2309" y="1801"/>
                <a:ext cx="0" cy="96"/>
              </a:xfrm>
              <a:custGeom>
                <a:avLst/>
                <a:gdLst>
                  <a:gd name="T0" fmla="*/ 96 h 96"/>
                  <a:gd name="T1" fmla="*/ 72 h 96"/>
                  <a:gd name="T2" fmla="*/ 48 h 96"/>
                  <a:gd name="T3" fmla="*/ 24 h 96"/>
                  <a:gd name="T4" fmla="*/ 0 h 9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96">
                    <a:moveTo>
                      <a:pt x="0" y="96"/>
                    </a:moveTo>
                    <a:lnTo>
                      <a:pt x="0" y="72"/>
                    </a:lnTo>
                    <a:lnTo>
                      <a:pt x="0" y="48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69" name="Freeform 1125"/>
              <p:cNvSpPr>
                <a:spLocks/>
              </p:cNvSpPr>
              <p:nvPr/>
            </p:nvSpPr>
            <p:spPr bwMode="auto">
              <a:xfrm>
                <a:off x="2309" y="1753"/>
                <a:ext cx="0" cy="48"/>
              </a:xfrm>
              <a:custGeom>
                <a:avLst/>
                <a:gdLst>
                  <a:gd name="T0" fmla="*/ 48 h 48"/>
                  <a:gd name="T1" fmla="*/ 30 h 48"/>
                  <a:gd name="T2" fmla="*/ 18 h 48"/>
                  <a:gd name="T3" fmla="*/ 0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8">
                    <a:moveTo>
                      <a:pt x="0" y="48"/>
                    </a:moveTo>
                    <a:lnTo>
                      <a:pt x="0" y="30"/>
                    </a:ln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70" name="Freeform 1126"/>
              <p:cNvSpPr>
                <a:spLocks/>
              </p:cNvSpPr>
              <p:nvPr/>
            </p:nvSpPr>
            <p:spPr bwMode="auto">
              <a:xfrm>
                <a:off x="2309" y="1711"/>
                <a:ext cx="6" cy="42"/>
              </a:xfrm>
              <a:custGeom>
                <a:avLst/>
                <a:gdLst>
                  <a:gd name="T0" fmla="*/ 0 w 6"/>
                  <a:gd name="T1" fmla="*/ 42 h 42"/>
                  <a:gd name="T2" fmla="*/ 0 w 6"/>
                  <a:gd name="T3" fmla="*/ 24 h 42"/>
                  <a:gd name="T4" fmla="*/ 6 w 6"/>
                  <a:gd name="T5" fmla="*/ 12 h 42"/>
                  <a:gd name="T6" fmla="*/ 6 w 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2">
                    <a:moveTo>
                      <a:pt x="0" y="42"/>
                    </a:moveTo>
                    <a:lnTo>
                      <a:pt x="0" y="24"/>
                    </a:lnTo>
                    <a:lnTo>
                      <a:pt x="6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71" name="Freeform 1127"/>
              <p:cNvSpPr>
                <a:spLocks/>
              </p:cNvSpPr>
              <p:nvPr/>
            </p:nvSpPr>
            <p:spPr bwMode="auto">
              <a:xfrm>
                <a:off x="2315" y="1627"/>
                <a:ext cx="0" cy="84"/>
              </a:xfrm>
              <a:custGeom>
                <a:avLst/>
                <a:gdLst>
                  <a:gd name="T0" fmla="*/ 84 h 84"/>
                  <a:gd name="T1" fmla="*/ 66 h 84"/>
                  <a:gd name="T2" fmla="*/ 42 h 84"/>
                  <a:gd name="T3" fmla="*/ 18 h 84"/>
                  <a:gd name="T4" fmla="*/ 0 h 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84">
                    <a:moveTo>
                      <a:pt x="0" y="84"/>
                    </a:moveTo>
                    <a:lnTo>
                      <a:pt x="0" y="66"/>
                    </a:lnTo>
                    <a:lnTo>
                      <a:pt x="0" y="42"/>
                    </a:ln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72" name="Freeform 1128"/>
              <p:cNvSpPr>
                <a:spLocks/>
              </p:cNvSpPr>
              <p:nvPr/>
            </p:nvSpPr>
            <p:spPr bwMode="auto">
              <a:xfrm>
                <a:off x="2315" y="1561"/>
                <a:ext cx="0" cy="66"/>
              </a:xfrm>
              <a:custGeom>
                <a:avLst/>
                <a:gdLst>
                  <a:gd name="T0" fmla="*/ 66 h 66"/>
                  <a:gd name="T1" fmla="*/ 36 h 66"/>
                  <a:gd name="T2" fmla="*/ 0 h 6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6">
                    <a:moveTo>
                      <a:pt x="0" y="66"/>
                    </a:moveTo>
                    <a:lnTo>
                      <a:pt x="0" y="3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73" name="Freeform 1129"/>
              <p:cNvSpPr>
                <a:spLocks/>
              </p:cNvSpPr>
              <p:nvPr/>
            </p:nvSpPr>
            <p:spPr bwMode="auto">
              <a:xfrm>
                <a:off x="2315" y="1471"/>
                <a:ext cx="0" cy="90"/>
              </a:xfrm>
              <a:custGeom>
                <a:avLst/>
                <a:gdLst>
                  <a:gd name="T0" fmla="*/ 90 h 90"/>
                  <a:gd name="T1" fmla="*/ 66 h 90"/>
                  <a:gd name="T2" fmla="*/ 42 h 90"/>
                  <a:gd name="T3" fmla="*/ 18 h 90"/>
                  <a:gd name="T4" fmla="*/ 0 h 9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90">
                    <a:moveTo>
                      <a:pt x="0" y="90"/>
                    </a:moveTo>
                    <a:lnTo>
                      <a:pt x="0" y="66"/>
                    </a:lnTo>
                    <a:lnTo>
                      <a:pt x="0" y="42"/>
                    </a:ln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74" name="Freeform 1130"/>
              <p:cNvSpPr>
                <a:spLocks/>
              </p:cNvSpPr>
              <p:nvPr/>
            </p:nvSpPr>
            <p:spPr bwMode="auto">
              <a:xfrm>
                <a:off x="2315" y="1429"/>
                <a:ext cx="6" cy="42"/>
              </a:xfrm>
              <a:custGeom>
                <a:avLst/>
                <a:gdLst>
                  <a:gd name="T0" fmla="*/ 0 w 6"/>
                  <a:gd name="T1" fmla="*/ 42 h 42"/>
                  <a:gd name="T2" fmla="*/ 0 w 6"/>
                  <a:gd name="T3" fmla="*/ 30 h 42"/>
                  <a:gd name="T4" fmla="*/ 0 w 6"/>
                  <a:gd name="T5" fmla="*/ 18 h 42"/>
                  <a:gd name="T6" fmla="*/ 6 w 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2">
                    <a:moveTo>
                      <a:pt x="0" y="42"/>
                    </a:moveTo>
                    <a:lnTo>
                      <a:pt x="0" y="30"/>
                    </a:ln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75" name="Freeform 1131"/>
              <p:cNvSpPr>
                <a:spLocks/>
              </p:cNvSpPr>
              <p:nvPr/>
            </p:nvSpPr>
            <p:spPr bwMode="auto">
              <a:xfrm>
                <a:off x="2321" y="1393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76" name="Freeform 1132"/>
              <p:cNvSpPr>
                <a:spLocks/>
              </p:cNvSpPr>
              <p:nvPr/>
            </p:nvSpPr>
            <p:spPr bwMode="auto">
              <a:xfrm>
                <a:off x="2321" y="1369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77" name="Freeform 1133"/>
              <p:cNvSpPr>
                <a:spLocks/>
              </p:cNvSpPr>
              <p:nvPr/>
            </p:nvSpPr>
            <p:spPr bwMode="auto">
              <a:xfrm>
                <a:off x="2321" y="1327"/>
                <a:ext cx="6" cy="42"/>
              </a:xfrm>
              <a:custGeom>
                <a:avLst/>
                <a:gdLst>
                  <a:gd name="T0" fmla="*/ 0 w 6"/>
                  <a:gd name="T1" fmla="*/ 42 h 42"/>
                  <a:gd name="T2" fmla="*/ 0 w 6"/>
                  <a:gd name="T3" fmla="*/ 18 h 42"/>
                  <a:gd name="T4" fmla="*/ 6 w 6"/>
                  <a:gd name="T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2">
                    <a:moveTo>
                      <a:pt x="0" y="42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78" name="Freeform 1134"/>
              <p:cNvSpPr>
                <a:spLocks/>
              </p:cNvSpPr>
              <p:nvPr/>
            </p:nvSpPr>
            <p:spPr bwMode="auto">
              <a:xfrm>
                <a:off x="2327" y="1309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79" name="Freeform 1135"/>
              <p:cNvSpPr>
                <a:spLocks/>
              </p:cNvSpPr>
              <p:nvPr/>
            </p:nvSpPr>
            <p:spPr bwMode="auto">
              <a:xfrm>
                <a:off x="2327" y="1279"/>
                <a:ext cx="0" cy="30"/>
              </a:xfrm>
              <a:custGeom>
                <a:avLst/>
                <a:gdLst>
                  <a:gd name="T0" fmla="*/ 30 h 30"/>
                  <a:gd name="T1" fmla="*/ 18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80" name="Freeform 1136"/>
              <p:cNvSpPr>
                <a:spLocks/>
              </p:cNvSpPr>
              <p:nvPr/>
            </p:nvSpPr>
            <p:spPr bwMode="auto">
              <a:xfrm>
                <a:off x="2327" y="1231"/>
                <a:ext cx="0" cy="48"/>
              </a:xfrm>
              <a:custGeom>
                <a:avLst/>
                <a:gdLst>
                  <a:gd name="T0" fmla="*/ 48 h 48"/>
                  <a:gd name="T1" fmla="*/ 24 h 48"/>
                  <a:gd name="T2" fmla="*/ 0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">
                    <a:moveTo>
                      <a:pt x="0" y="48"/>
                    </a:move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81" name="Freeform 1137"/>
              <p:cNvSpPr>
                <a:spLocks/>
              </p:cNvSpPr>
              <p:nvPr/>
            </p:nvSpPr>
            <p:spPr bwMode="auto">
              <a:xfrm>
                <a:off x="2327" y="1177"/>
                <a:ext cx="6" cy="54"/>
              </a:xfrm>
              <a:custGeom>
                <a:avLst/>
                <a:gdLst>
                  <a:gd name="T0" fmla="*/ 0 w 6"/>
                  <a:gd name="T1" fmla="*/ 54 h 54"/>
                  <a:gd name="T2" fmla="*/ 0 w 6"/>
                  <a:gd name="T3" fmla="*/ 24 h 54"/>
                  <a:gd name="T4" fmla="*/ 6 w 6"/>
                  <a:gd name="T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4">
                    <a:moveTo>
                      <a:pt x="0" y="54"/>
                    </a:moveTo>
                    <a:lnTo>
                      <a:pt x="0" y="24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82" name="Line 1138"/>
              <p:cNvSpPr>
                <a:spLocks noChangeShapeType="1"/>
              </p:cNvSpPr>
              <p:nvPr/>
            </p:nvSpPr>
            <p:spPr bwMode="auto">
              <a:xfrm flipV="1">
                <a:off x="2333" y="1129"/>
                <a:ext cx="0" cy="4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83" name="Freeform 1139"/>
              <p:cNvSpPr>
                <a:spLocks/>
              </p:cNvSpPr>
              <p:nvPr/>
            </p:nvSpPr>
            <p:spPr bwMode="auto">
              <a:xfrm>
                <a:off x="2333" y="1081"/>
                <a:ext cx="0" cy="48"/>
              </a:xfrm>
              <a:custGeom>
                <a:avLst/>
                <a:gdLst>
                  <a:gd name="T0" fmla="*/ 48 h 48"/>
                  <a:gd name="T1" fmla="*/ 24 h 48"/>
                  <a:gd name="T2" fmla="*/ 6 h 48"/>
                  <a:gd name="T3" fmla="*/ 0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8">
                    <a:moveTo>
                      <a:pt x="0" y="48"/>
                    </a:moveTo>
                    <a:lnTo>
                      <a:pt x="0" y="24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84" name="Line 1140"/>
              <p:cNvSpPr>
                <a:spLocks noChangeShapeType="1"/>
              </p:cNvSpPr>
              <p:nvPr/>
            </p:nvSpPr>
            <p:spPr bwMode="auto">
              <a:xfrm>
                <a:off x="2333" y="108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85" name="Freeform 1141"/>
              <p:cNvSpPr>
                <a:spLocks/>
              </p:cNvSpPr>
              <p:nvPr/>
            </p:nvSpPr>
            <p:spPr bwMode="auto">
              <a:xfrm>
                <a:off x="2333" y="1051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24 h 30"/>
                  <a:gd name="T4" fmla="*/ 0 w 6"/>
                  <a:gd name="T5" fmla="*/ 18 h 30"/>
                  <a:gd name="T6" fmla="*/ 6 w 6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0" y="24"/>
                    </a:ln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86" name="Freeform 1142"/>
              <p:cNvSpPr>
                <a:spLocks/>
              </p:cNvSpPr>
              <p:nvPr/>
            </p:nvSpPr>
            <p:spPr bwMode="auto">
              <a:xfrm>
                <a:off x="2339" y="1033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87" name="Freeform 1143"/>
              <p:cNvSpPr>
                <a:spLocks/>
              </p:cNvSpPr>
              <p:nvPr/>
            </p:nvSpPr>
            <p:spPr bwMode="auto">
              <a:xfrm>
                <a:off x="2339" y="1015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88" name="Freeform 1144"/>
              <p:cNvSpPr>
                <a:spLocks/>
              </p:cNvSpPr>
              <p:nvPr/>
            </p:nvSpPr>
            <p:spPr bwMode="auto">
              <a:xfrm>
                <a:off x="2339" y="1015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89" name="Line 1145"/>
              <p:cNvSpPr>
                <a:spLocks noChangeShapeType="1"/>
              </p:cNvSpPr>
              <p:nvPr/>
            </p:nvSpPr>
            <p:spPr bwMode="auto">
              <a:xfrm flipV="1">
                <a:off x="2345" y="100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90" name="Freeform 1146"/>
              <p:cNvSpPr>
                <a:spLocks/>
              </p:cNvSpPr>
              <p:nvPr/>
            </p:nvSpPr>
            <p:spPr bwMode="auto">
              <a:xfrm>
                <a:off x="2345" y="979"/>
                <a:ext cx="0" cy="30"/>
              </a:xfrm>
              <a:custGeom>
                <a:avLst/>
                <a:gdLst>
                  <a:gd name="T0" fmla="*/ 30 h 30"/>
                  <a:gd name="T1" fmla="*/ 24 h 30"/>
                  <a:gd name="T2" fmla="*/ 12 h 30"/>
                  <a:gd name="T3" fmla="*/ 6 h 30"/>
                  <a:gd name="T4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24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91" name="Freeform 1147"/>
              <p:cNvSpPr>
                <a:spLocks/>
              </p:cNvSpPr>
              <p:nvPr/>
            </p:nvSpPr>
            <p:spPr bwMode="auto">
              <a:xfrm>
                <a:off x="2345" y="979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92" name="Freeform 1148"/>
              <p:cNvSpPr>
                <a:spLocks/>
              </p:cNvSpPr>
              <p:nvPr/>
            </p:nvSpPr>
            <p:spPr bwMode="auto">
              <a:xfrm>
                <a:off x="2345" y="973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93" name="Freeform 1149"/>
              <p:cNvSpPr>
                <a:spLocks/>
              </p:cNvSpPr>
              <p:nvPr/>
            </p:nvSpPr>
            <p:spPr bwMode="auto">
              <a:xfrm>
                <a:off x="2351" y="973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94" name="Freeform 1150"/>
              <p:cNvSpPr>
                <a:spLocks/>
              </p:cNvSpPr>
              <p:nvPr/>
            </p:nvSpPr>
            <p:spPr bwMode="auto">
              <a:xfrm>
                <a:off x="2351" y="979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95" name="Freeform 1151"/>
              <p:cNvSpPr>
                <a:spLocks/>
              </p:cNvSpPr>
              <p:nvPr/>
            </p:nvSpPr>
            <p:spPr bwMode="auto">
              <a:xfrm>
                <a:off x="2351" y="979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96" name="Line 1152"/>
              <p:cNvSpPr>
                <a:spLocks noChangeShapeType="1"/>
              </p:cNvSpPr>
              <p:nvPr/>
            </p:nvSpPr>
            <p:spPr bwMode="auto">
              <a:xfrm>
                <a:off x="2357" y="99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97" name="Freeform 1153"/>
              <p:cNvSpPr>
                <a:spLocks/>
              </p:cNvSpPr>
              <p:nvPr/>
            </p:nvSpPr>
            <p:spPr bwMode="auto">
              <a:xfrm>
                <a:off x="2357" y="949"/>
                <a:ext cx="0" cy="42"/>
              </a:xfrm>
              <a:custGeom>
                <a:avLst/>
                <a:gdLst>
                  <a:gd name="T0" fmla="*/ 42 h 42"/>
                  <a:gd name="T1" fmla="*/ 36 h 42"/>
                  <a:gd name="T2" fmla="*/ 24 h 42"/>
                  <a:gd name="T3" fmla="*/ 0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2">
                    <a:moveTo>
                      <a:pt x="0" y="42"/>
                    </a:moveTo>
                    <a:lnTo>
                      <a:pt x="0" y="36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98" name="Freeform 1154"/>
              <p:cNvSpPr>
                <a:spLocks/>
              </p:cNvSpPr>
              <p:nvPr/>
            </p:nvSpPr>
            <p:spPr bwMode="auto">
              <a:xfrm>
                <a:off x="2357" y="913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999" name="Freeform 1155"/>
              <p:cNvSpPr>
                <a:spLocks/>
              </p:cNvSpPr>
              <p:nvPr/>
            </p:nvSpPr>
            <p:spPr bwMode="auto">
              <a:xfrm>
                <a:off x="2357" y="901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00" name="Freeform 1156"/>
              <p:cNvSpPr>
                <a:spLocks/>
              </p:cNvSpPr>
              <p:nvPr/>
            </p:nvSpPr>
            <p:spPr bwMode="auto">
              <a:xfrm>
                <a:off x="2363" y="877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01" name="Line 1157"/>
              <p:cNvSpPr>
                <a:spLocks noChangeShapeType="1"/>
              </p:cNvSpPr>
              <p:nvPr/>
            </p:nvSpPr>
            <p:spPr bwMode="auto">
              <a:xfrm flipV="1">
                <a:off x="2363" y="853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02" name="Freeform 1158"/>
              <p:cNvSpPr>
                <a:spLocks/>
              </p:cNvSpPr>
              <p:nvPr/>
            </p:nvSpPr>
            <p:spPr bwMode="auto">
              <a:xfrm>
                <a:off x="2363" y="835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03" name="Freeform 1159"/>
              <p:cNvSpPr>
                <a:spLocks/>
              </p:cNvSpPr>
              <p:nvPr/>
            </p:nvSpPr>
            <p:spPr bwMode="auto">
              <a:xfrm>
                <a:off x="2369" y="817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04" name="Line 1160"/>
              <p:cNvSpPr>
                <a:spLocks noChangeShapeType="1"/>
              </p:cNvSpPr>
              <p:nvPr/>
            </p:nvSpPr>
            <p:spPr bwMode="auto">
              <a:xfrm flipV="1">
                <a:off x="2369" y="81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05" name="Line 1161"/>
              <p:cNvSpPr>
                <a:spLocks noChangeShapeType="1"/>
              </p:cNvSpPr>
              <p:nvPr/>
            </p:nvSpPr>
            <p:spPr bwMode="auto">
              <a:xfrm>
                <a:off x="2369" y="81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06" name="Freeform 1162"/>
              <p:cNvSpPr>
                <a:spLocks/>
              </p:cNvSpPr>
              <p:nvPr/>
            </p:nvSpPr>
            <p:spPr bwMode="auto">
              <a:xfrm>
                <a:off x="2369" y="811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07" name="Freeform 1163"/>
              <p:cNvSpPr>
                <a:spLocks/>
              </p:cNvSpPr>
              <p:nvPr/>
            </p:nvSpPr>
            <p:spPr bwMode="auto">
              <a:xfrm>
                <a:off x="2375" y="817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08" name="Freeform 1164"/>
              <p:cNvSpPr>
                <a:spLocks/>
              </p:cNvSpPr>
              <p:nvPr/>
            </p:nvSpPr>
            <p:spPr bwMode="auto">
              <a:xfrm>
                <a:off x="2375" y="841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09" name="Freeform 1165"/>
              <p:cNvSpPr>
                <a:spLocks/>
              </p:cNvSpPr>
              <p:nvPr/>
            </p:nvSpPr>
            <p:spPr bwMode="auto">
              <a:xfrm>
                <a:off x="2375" y="865"/>
                <a:ext cx="0" cy="48"/>
              </a:xfrm>
              <a:custGeom>
                <a:avLst/>
                <a:gdLst>
                  <a:gd name="T0" fmla="*/ 0 h 48"/>
                  <a:gd name="T1" fmla="*/ 24 h 48"/>
                  <a:gd name="T2" fmla="*/ 48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">
                    <a:moveTo>
                      <a:pt x="0" y="0"/>
                    </a:moveTo>
                    <a:lnTo>
                      <a:pt x="0" y="24"/>
                    </a:lnTo>
                    <a:lnTo>
                      <a:pt x="0" y="4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10" name="Freeform 1166"/>
              <p:cNvSpPr>
                <a:spLocks/>
              </p:cNvSpPr>
              <p:nvPr/>
            </p:nvSpPr>
            <p:spPr bwMode="auto">
              <a:xfrm>
                <a:off x="2375" y="913"/>
                <a:ext cx="6" cy="54"/>
              </a:xfrm>
              <a:custGeom>
                <a:avLst/>
                <a:gdLst>
                  <a:gd name="T0" fmla="*/ 0 w 6"/>
                  <a:gd name="T1" fmla="*/ 0 h 54"/>
                  <a:gd name="T2" fmla="*/ 0 w 6"/>
                  <a:gd name="T3" fmla="*/ 24 h 54"/>
                  <a:gd name="T4" fmla="*/ 6 w 6"/>
                  <a:gd name="T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4">
                    <a:moveTo>
                      <a:pt x="0" y="0"/>
                    </a:moveTo>
                    <a:lnTo>
                      <a:pt x="0" y="24"/>
                    </a:lnTo>
                    <a:lnTo>
                      <a:pt x="6" y="5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11" name="Freeform 1167"/>
              <p:cNvSpPr>
                <a:spLocks/>
              </p:cNvSpPr>
              <p:nvPr/>
            </p:nvSpPr>
            <p:spPr bwMode="auto">
              <a:xfrm>
                <a:off x="2381" y="967"/>
                <a:ext cx="0" cy="72"/>
              </a:xfrm>
              <a:custGeom>
                <a:avLst/>
                <a:gdLst>
                  <a:gd name="T0" fmla="*/ 0 h 72"/>
                  <a:gd name="T1" fmla="*/ 36 h 72"/>
                  <a:gd name="T2" fmla="*/ 72 h 7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2">
                    <a:moveTo>
                      <a:pt x="0" y="0"/>
                    </a:moveTo>
                    <a:lnTo>
                      <a:pt x="0" y="36"/>
                    </a:lnTo>
                    <a:lnTo>
                      <a:pt x="0" y="7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12" name="Freeform 1168"/>
              <p:cNvSpPr>
                <a:spLocks/>
              </p:cNvSpPr>
              <p:nvPr/>
            </p:nvSpPr>
            <p:spPr bwMode="auto">
              <a:xfrm>
                <a:off x="2381" y="1039"/>
                <a:ext cx="0" cy="54"/>
              </a:xfrm>
              <a:custGeom>
                <a:avLst/>
                <a:gdLst>
                  <a:gd name="T0" fmla="*/ 0 h 54"/>
                  <a:gd name="T1" fmla="*/ 24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24"/>
                    </a:lnTo>
                    <a:lnTo>
                      <a:pt x="0" y="5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13" name="Freeform 1169"/>
              <p:cNvSpPr>
                <a:spLocks/>
              </p:cNvSpPr>
              <p:nvPr/>
            </p:nvSpPr>
            <p:spPr bwMode="auto">
              <a:xfrm>
                <a:off x="2381" y="1093"/>
                <a:ext cx="6" cy="72"/>
              </a:xfrm>
              <a:custGeom>
                <a:avLst/>
                <a:gdLst>
                  <a:gd name="T0" fmla="*/ 0 w 6"/>
                  <a:gd name="T1" fmla="*/ 0 h 72"/>
                  <a:gd name="T2" fmla="*/ 0 w 6"/>
                  <a:gd name="T3" fmla="*/ 36 h 72"/>
                  <a:gd name="T4" fmla="*/ 6 w 6"/>
                  <a:gd name="T5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72">
                    <a:moveTo>
                      <a:pt x="0" y="0"/>
                    </a:moveTo>
                    <a:lnTo>
                      <a:pt x="0" y="36"/>
                    </a:lnTo>
                    <a:lnTo>
                      <a:pt x="6" y="7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14" name="Freeform 1170"/>
              <p:cNvSpPr>
                <a:spLocks/>
              </p:cNvSpPr>
              <p:nvPr/>
            </p:nvSpPr>
            <p:spPr bwMode="auto">
              <a:xfrm>
                <a:off x="2387" y="1165"/>
                <a:ext cx="0" cy="48"/>
              </a:xfrm>
              <a:custGeom>
                <a:avLst/>
                <a:gdLst>
                  <a:gd name="T0" fmla="*/ 0 h 48"/>
                  <a:gd name="T1" fmla="*/ 30 h 48"/>
                  <a:gd name="T2" fmla="*/ 48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">
                    <a:moveTo>
                      <a:pt x="0" y="0"/>
                    </a:moveTo>
                    <a:lnTo>
                      <a:pt x="0" y="30"/>
                    </a:lnTo>
                    <a:lnTo>
                      <a:pt x="0" y="4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15" name="Freeform 1171"/>
              <p:cNvSpPr>
                <a:spLocks/>
              </p:cNvSpPr>
              <p:nvPr/>
            </p:nvSpPr>
            <p:spPr bwMode="auto">
              <a:xfrm>
                <a:off x="2387" y="1213"/>
                <a:ext cx="0" cy="18"/>
              </a:xfrm>
              <a:custGeom>
                <a:avLst/>
                <a:gdLst>
                  <a:gd name="T0" fmla="*/ 0 h 18"/>
                  <a:gd name="T1" fmla="*/ 12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16" name="Freeform 1172"/>
              <p:cNvSpPr>
                <a:spLocks/>
              </p:cNvSpPr>
              <p:nvPr/>
            </p:nvSpPr>
            <p:spPr bwMode="auto">
              <a:xfrm>
                <a:off x="2387" y="1231"/>
                <a:ext cx="0" cy="36"/>
              </a:xfrm>
              <a:custGeom>
                <a:avLst/>
                <a:gdLst>
                  <a:gd name="T0" fmla="*/ 0 h 36"/>
                  <a:gd name="T1" fmla="*/ 18 h 36"/>
                  <a:gd name="T2" fmla="*/ 30 h 36"/>
                  <a:gd name="T3" fmla="*/ 36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18"/>
                    </a:lnTo>
                    <a:lnTo>
                      <a:pt x="0" y="30"/>
                    </a:lnTo>
                    <a:lnTo>
                      <a:pt x="0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17" name="Freeform 1173"/>
              <p:cNvSpPr>
                <a:spLocks/>
              </p:cNvSpPr>
              <p:nvPr/>
            </p:nvSpPr>
            <p:spPr bwMode="auto">
              <a:xfrm>
                <a:off x="2387" y="1267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18" name="Freeform 1174"/>
              <p:cNvSpPr>
                <a:spLocks/>
              </p:cNvSpPr>
              <p:nvPr/>
            </p:nvSpPr>
            <p:spPr bwMode="auto">
              <a:xfrm>
                <a:off x="2393" y="1273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19" name="Freeform 1175"/>
              <p:cNvSpPr>
                <a:spLocks/>
              </p:cNvSpPr>
              <p:nvPr/>
            </p:nvSpPr>
            <p:spPr bwMode="auto">
              <a:xfrm>
                <a:off x="2393" y="1291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  <a:gd name="T3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20" name="Freeform 1176"/>
              <p:cNvSpPr>
                <a:spLocks/>
              </p:cNvSpPr>
              <p:nvPr/>
            </p:nvSpPr>
            <p:spPr bwMode="auto">
              <a:xfrm>
                <a:off x="2393" y="1285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24 h 30"/>
                  <a:gd name="T4" fmla="*/ 0 w 6"/>
                  <a:gd name="T5" fmla="*/ 18 h 30"/>
                  <a:gd name="T6" fmla="*/ 6 w 6"/>
                  <a:gd name="T7" fmla="*/ 6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0" y="24"/>
                    </a:lnTo>
                    <a:lnTo>
                      <a:pt x="0" y="18"/>
                    </a:lnTo>
                    <a:lnTo>
                      <a:pt x="6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21" name="Freeform 1177"/>
              <p:cNvSpPr>
                <a:spLocks/>
              </p:cNvSpPr>
              <p:nvPr/>
            </p:nvSpPr>
            <p:spPr bwMode="auto">
              <a:xfrm>
                <a:off x="2399" y="1267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22" name="Line 1178"/>
              <p:cNvSpPr>
                <a:spLocks noChangeShapeType="1"/>
              </p:cNvSpPr>
              <p:nvPr/>
            </p:nvSpPr>
            <p:spPr bwMode="auto">
              <a:xfrm flipV="1">
                <a:off x="2399" y="1249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23" name="Freeform 1179"/>
              <p:cNvSpPr>
                <a:spLocks/>
              </p:cNvSpPr>
              <p:nvPr/>
            </p:nvSpPr>
            <p:spPr bwMode="auto">
              <a:xfrm>
                <a:off x="2399" y="1225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24" name="Freeform 1180"/>
              <p:cNvSpPr>
                <a:spLocks/>
              </p:cNvSpPr>
              <p:nvPr/>
            </p:nvSpPr>
            <p:spPr bwMode="auto">
              <a:xfrm>
                <a:off x="2399" y="1207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25" name="Line 1181"/>
              <p:cNvSpPr>
                <a:spLocks noChangeShapeType="1"/>
              </p:cNvSpPr>
              <p:nvPr/>
            </p:nvSpPr>
            <p:spPr bwMode="auto">
              <a:xfrm flipV="1">
                <a:off x="2405" y="120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26" name="Freeform 1182"/>
              <p:cNvSpPr>
                <a:spLocks/>
              </p:cNvSpPr>
              <p:nvPr/>
            </p:nvSpPr>
            <p:spPr bwMode="auto">
              <a:xfrm>
                <a:off x="2405" y="1171"/>
                <a:ext cx="0" cy="30"/>
              </a:xfrm>
              <a:custGeom>
                <a:avLst/>
                <a:gdLst>
                  <a:gd name="T0" fmla="*/ 30 h 30"/>
                  <a:gd name="T1" fmla="*/ 18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27" name="Line 1183"/>
              <p:cNvSpPr>
                <a:spLocks noChangeShapeType="1"/>
              </p:cNvSpPr>
              <p:nvPr/>
            </p:nvSpPr>
            <p:spPr bwMode="auto">
              <a:xfrm flipV="1">
                <a:off x="2405" y="1147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28" name="Freeform 1184"/>
              <p:cNvSpPr>
                <a:spLocks/>
              </p:cNvSpPr>
              <p:nvPr/>
            </p:nvSpPr>
            <p:spPr bwMode="auto">
              <a:xfrm>
                <a:off x="2405" y="1117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12 h 30"/>
                  <a:gd name="T4" fmla="*/ 6 w 6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29" name="Freeform 1185"/>
              <p:cNvSpPr>
                <a:spLocks/>
              </p:cNvSpPr>
              <p:nvPr/>
            </p:nvSpPr>
            <p:spPr bwMode="auto">
              <a:xfrm>
                <a:off x="2411" y="1111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30" name="Freeform 1186"/>
              <p:cNvSpPr>
                <a:spLocks/>
              </p:cNvSpPr>
              <p:nvPr/>
            </p:nvSpPr>
            <p:spPr bwMode="auto">
              <a:xfrm>
                <a:off x="2411" y="1111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  <a:gd name="T3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31" name="Freeform 1187"/>
              <p:cNvSpPr>
                <a:spLocks/>
              </p:cNvSpPr>
              <p:nvPr/>
            </p:nvSpPr>
            <p:spPr bwMode="auto">
              <a:xfrm>
                <a:off x="2411" y="1105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12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32" name="Line 1188"/>
              <p:cNvSpPr>
                <a:spLocks noChangeShapeType="1"/>
              </p:cNvSpPr>
              <p:nvPr/>
            </p:nvSpPr>
            <p:spPr bwMode="auto">
              <a:xfrm flipV="1">
                <a:off x="2417" y="1093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33" name="Freeform 1189"/>
              <p:cNvSpPr>
                <a:spLocks/>
              </p:cNvSpPr>
              <p:nvPr/>
            </p:nvSpPr>
            <p:spPr bwMode="auto">
              <a:xfrm>
                <a:off x="2417" y="1087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34" name="Freeform 1190"/>
              <p:cNvSpPr>
                <a:spLocks/>
              </p:cNvSpPr>
              <p:nvPr/>
            </p:nvSpPr>
            <p:spPr bwMode="auto">
              <a:xfrm>
                <a:off x="2417" y="1087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2 h 18"/>
                  <a:gd name="T3" fmla="*/ 18 h 18"/>
                  <a:gd name="T4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35" name="Freeform 1191"/>
              <p:cNvSpPr>
                <a:spLocks/>
              </p:cNvSpPr>
              <p:nvPr/>
            </p:nvSpPr>
            <p:spPr bwMode="auto">
              <a:xfrm>
                <a:off x="2417" y="1081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18 h 24"/>
                  <a:gd name="T4" fmla="*/ 0 w 6"/>
                  <a:gd name="T5" fmla="*/ 12 h 24"/>
                  <a:gd name="T6" fmla="*/ 6 w 6"/>
                  <a:gd name="T7" fmla="*/ 6 h 24"/>
                  <a:gd name="T8" fmla="*/ 6 w 6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18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36" name="Freeform 1192"/>
              <p:cNvSpPr>
                <a:spLocks/>
              </p:cNvSpPr>
              <p:nvPr/>
            </p:nvSpPr>
            <p:spPr bwMode="auto">
              <a:xfrm>
                <a:off x="2423" y="1081"/>
                <a:ext cx="0" cy="18"/>
              </a:xfrm>
              <a:custGeom>
                <a:avLst/>
                <a:gdLst>
                  <a:gd name="T0" fmla="*/ 0 h 18"/>
                  <a:gd name="T1" fmla="*/ 0 h 18"/>
                  <a:gd name="T2" fmla="*/ 6 h 18"/>
                  <a:gd name="T3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37" name="Freeform 1193"/>
              <p:cNvSpPr>
                <a:spLocks/>
              </p:cNvSpPr>
              <p:nvPr/>
            </p:nvSpPr>
            <p:spPr bwMode="auto">
              <a:xfrm>
                <a:off x="2423" y="1099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  <a:gd name="T3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38" name="Freeform 1194"/>
              <p:cNvSpPr>
                <a:spLocks/>
              </p:cNvSpPr>
              <p:nvPr/>
            </p:nvSpPr>
            <p:spPr bwMode="auto">
              <a:xfrm>
                <a:off x="2423" y="1081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24 h 30"/>
                  <a:gd name="T4" fmla="*/ 0 w 6"/>
                  <a:gd name="T5" fmla="*/ 18 h 30"/>
                  <a:gd name="T6" fmla="*/ 6 w 6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0" y="24"/>
                    </a:ln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39" name="Freeform 1195"/>
              <p:cNvSpPr>
                <a:spLocks/>
              </p:cNvSpPr>
              <p:nvPr/>
            </p:nvSpPr>
            <p:spPr bwMode="auto">
              <a:xfrm>
                <a:off x="2429" y="1063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40" name="Freeform 1196"/>
              <p:cNvSpPr>
                <a:spLocks/>
              </p:cNvSpPr>
              <p:nvPr/>
            </p:nvSpPr>
            <p:spPr bwMode="auto">
              <a:xfrm>
                <a:off x="2429" y="1045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41" name="Line 1197"/>
              <p:cNvSpPr>
                <a:spLocks noChangeShapeType="1"/>
              </p:cNvSpPr>
              <p:nvPr/>
            </p:nvSpPr>
            <p:spPr bwMode="auto">
              <a:xfrm>
                <a:off x="2429" y="104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42" name="Freeform 1198"/>
              <p:cNvSpPr>
                <a:spLocks/>
              </p:cNvSpPr>
              <p:nvPr/>
            </p:nvSpPr>
            <p:spPr bwMode="auto">
              <a:xfrm>
                <a:off x="2429" y="1027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12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43" name="Line 1199"/>
              <p:cNvSpPr>
                <a:spLocks noChangeShapeType="1"/>
              </p:cNvSpPr>
              <p:nvPr/>
            </p:nvSpPr>
            <p:spPr bwMode="auto">
              <a:xfrm flipV="1">
                <a:off x="2435" y="1015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44" name="Freeform 1200"/>
              <p:cNvSpPr>
                <a:spLocks/>
              </p:cNvSpPr>
              <p:nvPr/>
            </p:nvSpPr>
            <p:spPr bwMode="auto">
              <a:xfrm>
                <a:off x="2435" y="997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8045" name="Freeform 1201"/>
              <p:cNvSpPr>
                <a:spLocks/>
              </p:cNvSpPr>
              <p:nvPr/>
            </p:nvSpPr>
            <p:spPr bwMode="auto">
              <a:xfrm>
                <a:off x="2435" y="997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</p:grpSp>
        <p:grpSp>
          <p:nvGrpSpPr>
            <p:cNvPr id="6104" name="Group 1202"/>
            <p:cNvGrpSpPr>
              <a:grpSpLocks/>
            </p:cNvGrpSpPr>
            <p:nvPr/>
          </p:nvGrpSpPr>
          <p:grpSpPr bwMode="auto">
            <a:xfrm>
              <a:off x="4197885" y="3724497"/>
              <a:ext cx="335339" cy="2063432"/>
              <a:chOff x="2435" y="1003"/>
              <a:chExt cx="336" cy="2604"/>
            </a:xfrm>
          </p:grpSpPr>
          <p:sp>
            <p:nvSpPr>
              <p:cNvPr id="7646" name="Freeform 1203"/>
              <p:cNvSpPr>
                <a:spLocks/>
              </p:cNvSpPr>
              <p:nvPr/>
            </p:nvSpPr>
            <p:spPr bwMode="auto">
              <a:xfrm>
                <a:off x="2435" y="1009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47" name="Freeform 1204"/>
              <p:cNvSpPr>
                <a:spLocks/>
              </p:cNvSpPr>
              <p:nvPr/>
            </p:nvSpPr>
            <p:spPr bwMode="auto">
              <a:xfrm>
                <a:off x="2441" y="1003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48" name="Line 1205"/>
              <p:cNvSpPr>
                <a:spLocks noChangeShapeType="1"/>
              </p:cNvSpPr>
              <p:nvPr/>
            </p:nvSpPr>
            <p:spPr bwMode="auto">
              <a:xfrm>
                <a:off x="2441" y="100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49" name="Freeform 1206"/>
              <p:cNvSpPr>
                <a:spLocks/>
              </p:cNvSpPr>
              <p:nvPr/>
            </p:nvSpPr>
            <p:spPr bwMode="auto">
              <a:xfrm>
                <a:off x="2441" y="1003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50" name="Freeform 1207"/>
              <p:cNvSpPr>
                <a:spLocks/>
              </p:cNvSpPr>
              <p:nvPr/>
            </p:nvSpPr>
            <p:spPr bwMode="auto">
              <a:xfrm>
                <a:off x="2447" y="1009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51" name="Freeform 1208"/>
              <p:cNvSpPr>
                <a:spLocks/>
              </p:cNvSpPr>
              <p:nvPr/>
            </p:nvSpPr>
            <p:spPr bwMode="auto">
              <a:xfrm>
                <a:off x="2447" y="1003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52" name="Freeform 1209"/>
              <p:cNvSpPr>
                <a:spLocks/>
              </p:cNvSpPr>
              <p:nvPr/>
            </p:nvSpPr>
            <p:spPr bwMode="auto">
              <a:xfrm>
                <a:off x="2447" y="1003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53" name="Freeform 1210"/>
              <p:cNvSpPr>
                <a:spLocks/>
              </p:cNvSpPr>
              <p:nvPr/>
            </p:nvSpPr>
            <p:spPr bwMode="auto">
              <a:xfrm>
                <a:off x="2447" y="1015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54" name="Line 1211"/>
              <p:cNvSpPr>
                <a:spLocks noChangeShapeType="1"/>
              </p:cNvSpPr>
              <p:nvPr/>
            </p:nvSpPr>
            <p:spPr bwMode="auto">
              <a:xfrm>
                <a:off x="2453" y="102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55" name="Freeform 1212"/>
              <p:cNvSpPr>
                <a:spLocks/>
              </p:cNvSpPr>
              <p:nvPr/>
            </p:nvSpPr>
            <p:spPr bwMode="auto">
              <a:xfrm>
                <a:off x="2453" y="1033"/>
                <a:ext cx="0" cy="60"/>
              </a:xfrm>
              <a:custGeom>
                <a:avLst/>
                <a:gdLst>
                  <a:gd name="T0" fmla="*/ 0 h 60"/>
                  <a:gd name="T1" fmla="*/ 12 h 60"/>
                  <a:gd name="T2" fmla="*/ 30 h 60"/>
                  <a:gd name="T3" fmla="*/ 48 h 60"/>
                  <a:gd name="T4" fmla="*/ 60 h 6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60">
                    <a:moveTo>
                      <a:pt x="0" y="0"/>
                    </a:moveTo>
                    <a:lnTo>
                      <a:pt x="0" y="12"/>
                    </a:lnTo>
                    <a:lnTo>
                      <a:pt x="0" y="30"/>
                    </a:lnTo>
                    <a:lnTo>
                      <a:pt x="0" y="48"/>
                    </a:lnTo>
                    <a:lnTo>
                      <a:pt x="0" y="6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56" name="Freeform 1213"/>
              <p:cNvSpPr>
                <a:spLocks/>
              </p:cNvSpPr>
              <p:nvPr/>
            </p:nvSpPr>
            <p:spPr bwMode="auto">
              <a:xfrm>
                <a:off x="2453" y="1093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0 w 6"/>
                  <a:gd name="T3" fmla="*/ 18 h 30"/>
                  <a:gd name="T4" fmla="*/ 6 w 6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0" y="18"/>
                    </a:lnTo>
                    <a:lnTo>
                      <a:pt x="6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57" name="Line 1214"/>
              <p:cNvSpPr>
                <a:spLocks noChangeShapeType="1"/>
              </p:cNvSpPr>
              <p:nvPr/>
            </p:nvSpPr>
            <p:spPr bwMode="auto">
              <a:xfrm>
                <a:off x="2459" y="1123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58" name="Freeform 1215"/>
              <p:cNvSpPr>
                <a:spLocks/>
              </p:cNvSpPr>
              <p:nvPr/>
            </p:nvSpPr>
            <p:spPr bwMode="auto">
              <a:xfrm>
                <a:off x="2459" y="1147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59" name="Freeform 1216"/>
              <p:cNvSpPr>
                <a:spLocks/>
              </p:cNvSpPr>
              <p:nvPr/>
            </p:nvSpPr>
            <p:spPr bwMode="auto">
              <a:xfrm>
                <a:off x="2459" y="1153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60" name="Freeform 1217"/>
              <p:cNvSpPr>
                <a:spLocks/>
              </p:cNvSpPr>
              <p:nvPr/>
            </p:nvSpPr>
            <p:spPr bwMode="auto">
              <a:xfrm>
                <a:off x="2459" y="1153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61" name="Line 1218"/>
              <p:cNvSpPr>
                <a:spLocks noChangeShapeType="1"/>
              </p:cNvSpPr>
              <p:nvPr/>
            </p:nvSpPr>
            <p:spPr bwMode="auto">
              <a:xfrm>
                <a:off x="2465" y="115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62" name="Freeform 1219"/>
              <p:cNvSpPr>
                <a:spLocks/>
              </p:cNvSpPr>
              <p:nvPr/>
            </p:nvSpPr>
            <p:spPr bwMode="auto">
              <a:xfrm>
                <a:off x="2465" y="1159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63" name="Line 1220"/>
              <p:cNvSpPr>
                <a:spLocks noChangeShapeType="1"/>
              </p:cNvSpPr>
              <p:nvPr/>
            </p:nvSpPr>
            <p:spPr bwMode="auto">
              <a:xfrm>
                <a:off x="2465" y="117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64" name="Freeform 1221"/>
              <p:cNvSpPr>
                <a:spLocks/>
              </p:cNvSpPr>
              <p:nvPr/>
            </p:nvSpPr>
            <p:spPr bwMode="auto">
              <a:xfrm>
                <a:off x="2465" y="1183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65" name="Line 1222"/>
              <p:cNvSpPr>
                <a:spLocks noChangeShapeType="1"/>
              </p:cNvSpPr>
              <p:nvPr/>
            </p:nvSpPr>
            <p:spPr bwMode="auto">
              <a:xfrm>
                <a:off x="2471" y="1195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66" name="Freeform 1223"/>
              <p:cNvSpPr>
                <a:spLocks/>
              </p:cNvSpPr>
              <p:nvPr/>
            </p:nvSpPr>
            <p:spPr bwMode="auto">
              <a:xfrm>
                <a:off x="2471" y="1207"/>
                <a:ext cx="0" cy="36"/>
              </a:xfrm>
              <a:custGeom>
                <a:avLst/>
                <a:gdLst>
                  <a:gd name="T0" fmla="*/ 0 h 36"/>
                  <a:gd name="T1" fmla="*/ 18 h 36"/>
                  <a:gd name="T2" fmla="*/ 36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18"/>
                    </a:lnTo>
                    <a:lnTo>
                      <a:pt x="0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67" name="Freeform 1224"/>
              <p:cNvSpPr>
                <a:spLocks/>
              </p:cNvSpPr>
              <p:nvPr/>
            </p:nvSpPr>
            <p:spPr bwMode="auto">
              <a:xfrm>
                <a:off x="2471" y="1243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68" name="Line 1225"/>
              <p:cNvSpPr>
                <a:spLocks noChangeShapeType="1"/>
              </p:cNvSpPr>
              <p:nvPr/>
            </p:nvSpPr>
            <p:spPr bwMode="auto">
              <a:xfrm>
                <a:off x="2477" y="1267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69" name="Freeform 1226"/>
              <p:cNvSpPr>
                <a:spLocks/>
              </p:cNvSpPr>
              <p:nvPr/>
            </p:nvSpPr>
            <p:spPr bwMode="auto">
              <a:xfrm>
                <a:off x="2477" y="1291"/>
                <a:ext cx="0" cy="30"/>
              </a:xfrm>
              <a:custGeom>
                <a:avLst/>
                <a:gdLst>
                  <a:gd name="T0" fmla="*/ 0 h 30"/>
                  <a:gd name="T1" fmla="*/ 18 h 30"/>
                  <a:gd name="T2" fmla="*/ 24 h 30"/>
                  <a:gd name="T3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8"/>
                    </a:lnTo>
                    <a:lnTo>
                      <a:pt x="0" y="24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70" name="Freeform 1227"/>
              <p:cNvSpPr>
                <a:spLocks/>
              </p:cNvSpPr>
              <p:nvPr/>
            </p:nvSpPr>
            <p:spPr bwMode="auto">
              <a:xfrm>
                <a:off x="2477" y="1315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6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71" name="Freeform 1228"/>
              <p:cNvSpPr>
                <a:spLocks/>
              </p:cNvSpPr>
              <p:nvPr/>
            </p:nvSpPr>
            <p:spPr bwMode="auto">
              <a:xfrm>
                <a:off x="2477" y="1315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72" name="Line 1229"/>
              <p:cNvSpPr>
                <a:spLocks noChangeShapeType="1"/>
              </p:cNvSpPr>
              <p:nvPr/>
            </p:nvSpPr>
            <p:spPr bwMode="auto">
              <a:xfrm>
                <a:off x="2483" y="1327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73" name="Freeform 1230"/>
              <p:cNvSpPr>
                <a:spLocks/>
              </p:cNvSpPr>
              <p:nvPr/>
            </p:nvSpPr>
            <p:spPr bwMode="auto">
              <a:xfrm>
                <a:off x="2483" y="1339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74" name="Freeform 1231"/>
              <p:cNvSpPr>
                <a:spLocks/>
              </p:cNvSpPr>
              <p:nvPr/>
            </p:nvSpPr>
            <p:spPr bwMode="auto">
              <a:xfrm>
                <a:off x="2483" y="1357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75" name="Freeform 1232"/>
              <p:cNvSpPr>
                <a:spLocks/>
              </p:cNvSpPr>
              <p:nvPr/>
            </p:nvSpPr>
            <p:spPr bwMode="auto">
              <a:xfrm>
                <a:off x="2489" y="1369"/>
                <a:ext cx="0" cy="30"/>
              </a:xfrm>
              <a:custGeom>
                <a:avLst/>
                <a:gdLst>
                  <a:gd name="T0" fmla="*/ 0 h 30"/>
                  <a:gd name="T1" fmla="*/ 18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8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76" name="Line 1233"/>
              <p:cNvSpPr>
                <a:spLocks noChangeShapeType="1"/>
              </p:cNvSpPr>
              <p:nvPr/>
            </p:nvSpPr>
            <p:spPr bwMode="auto">
              <a:xfrm>
                <a:off x="2489" y="139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77" name="Freeform 1234"/>
              <p:cNvSpPr>
                <a:spLocks/>
              </p:cNvSpPr>
              <p:nvPr/>
            </p:nvSpPr>
            <p:spPr bwMode="auto">
              <a:xfrm>
                <a:off x="2489" y="1399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78" name="Freeform 1235"/>
              <p:cNvSpPr>
                <a:spLocks/>
              </p:cNvSpPr>
              <p:nvPr/>
            </p:nvSpPr>
            <p:spPr bwMode="auto">
              <a:xfrm>
                <a:off x="2489" y="1399"/>
                <a:ext cx="6" cy="42"/>
              </a:xfrm>
              <a:custGeom>
                <a:avLst/>
                <a:gdLst>
                  <a:gd name="T0" fmla="*/ 0 w 6"/>
                  <a:gd name="T1" fmla="*/ 0 h 42"/>
                  <a:gd name="T2" fmla="*/ 0 w 6"/>
                  <a:gd name="T3" fmla="*/ 6 h 42"/>
                  <a:gd name="T4" fmla="*/ 0 w 6"/>
                  <a:gd name="T5" fmla="*/ 18 h 42"/>
                  <a:gd name="T6" fmla="*/ 6 w 6"/>
                  <a:gd name="T7" fmla="*/ 30 h 42"/>
                  <a:gd name="T8" fmla="*/ 6 w 6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2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  <a:lnTo>
                      <a:pt x="6" y="30"/>
                    </a:lnTo>
                    <a:lnTo>
                      <a:pt x="6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79" name="Freeform 1236"/>
              <p:cNvSpPr>
                <a:spLocks/>
              </p:cNvSpPr>
              <p:nvPr/>
            </p:nvSpPr>
            <p:spPr bwMode="auto">
              <a:xfrm>
                <a:off x="2495" y="1441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80" name="Freeform 1237"/>
              <p:cNvSpPr>
                <a:spLocks/>
              </p:cNvSpPr>
              <p:nvPr/>
            </p:nvSpPr>
            <p:spPr bwMode="auto">
              <a:xfrm>
                <a:off x="2495" y="1465"/>
                <a:ext cx="0" cy="48"/>
              </a:xfrm>
              <a:custGeom>
                <a:avLst/>
                <a:gdLst>
                  <a:gd name="T0" fmla="*/ 0 h 48"/>
                  <a:gd name="T1" fmla="*/ 24 h 48"/>
                  <a:gd name="T2" fmla="*/ 48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">
                    <a:moveTo>
                      <a:pt x="0" y="0"/>
                    </a:moveTo>
                    <a:lnTo>
                      <a:pt x="0" y="24"/>
                    </a:lnTo>
                    <a:lnTo>
                      <a:pt x="0" y="4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81" name="Freeform 1238"/>
              <p:cNvSpPr>
                <a:spLocks/>
              </p:cNvSpPr>
              <p:nvPr/>
            </p:nvSpPr>
            <p:spPr bwMode="auto">
              <a:xfrm>
                <a:off x="2495" y="1513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0 w 6"/>
                  <a:gd name="T3" fmla="*/ 18 h 30"/>
                  <a:gd name="T4" fmla="*/ 6 w 6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0" y="18"/>
                    </a:lnTo>
                    <a:lnTo>
                      <a:pt x="6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82" name="Line 1239"/>
              <p:cNvSpPr>
                <a:spLocks noChangeShapeType="1"/>
              </p:cNvSpPr>
              <p:nvPr/>
            </p:nvSpPr>
            <p:spPr bwMode="auto">
              <a:xfrm>
                <a:off x="2501" y="1543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83" name="Freeform 1240"/>
              <p:cNvSpPr>
                <a:spLocks/>
              </p:cNvSpPr>
              <p:nvPr/>
            </p:nvSpPr>
            <p:spPr bwMode="auto">
              <a:xfrm>
                <a:off x="2501" y="1573"/>
                <a:ext cx="0" cy="36"/>
              </a:xfrm>
              <a:custGeom>
                <a:avLst/>
                <a:gdLst>
                  <a:gd name="T0" fmla="*/ 0 h 36"/>
                  <a:gd name="T1" fmla="*/ 18 h 36"/>
                  <a:gd name="T2" fmla="*/ 36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18"/>
                    </a:lnTo>
                    <a:lnTo>
                      <a:pt x="0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84" name="Freeform 1241"/>
              <p:cNvSpPr>
                <a:spLocks/>
              </p:cNvSpPr>
              <p:nvPr/>
            </p:nvSpPr>
            <p:spPr bwMode="auto">
              <a:xfrm>
                <a:off x="2501" y="1609"/>
                <a:ext cx="0" cy="18"/>
              </a:xfrm>
              <a:custGeom>
                <a:avLst/>
                <a:gdLst>
                  <a:gd name="T0" fmla="*/ 0 h 18"/>
                  <a:gd name="T1" fmla="*/ 12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85" name="Freeform 1242"/>
              <p:cNvSpPr>
                <a:spLocks/>
              </p:cNvSpPr>
              <p:nvPr/>
            </p:nvSpPr>
            <p:spPr bwMode="auto">
              <a:xfrm>
                <a:off x="2501" y="1627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86" name="Freeform 1243"/>
              <p:cNvSpPr>
                <a:spLocks/>
              </p:cNvSpPr>
              <p:nvPr/>
            </p:nvSpPr>
            <p:spPr bwMode="auto">
              <a:xfrm>
                <a:off x="2507" y="1651"/>
                <a:ext cx="0" cy="36"/>
              </a:xfrm>
              <a:custGeom>
                <a:avLst/>
                <a:gdLst>
                  <a:gd name="T0" fmla="*/ 0 h 36"/>
                  <a:gd name="T1" fmla="*/ 18 h 36"/>
                  <a:gd name="T2" fmla="*/ 36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18"/>
                    </a:lnTo>
                    <a:lnTo>
                      <a:pt x="0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87" name="Freeform 1244"/>
              <p:cNvSpPr>
                <a:spLocks/>
              </p:cNvSpPr>
              <p:nvPr/>
            </p:nvSpPr>
            <p:spPr bwMode="auto">
              <a:xfrm>
                <a:off x="2507" y="1687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88" name="Freeform 1245"/>
              <p:cNvSpPr>
                <a:spLocks/>
              </p:cNvSpPr>
              <p:nvPr/>
            </p:nvSpPr>
            <p:spPr bwMode="auto">
              <a:xfrm>
                <a:off x="2507" y="1699"/>
                <a:ext cx="0" cy="42"/>
              </a:xfrm>
              <a:custGeom>
                <a:avLst/>
                <a:gdLst>
                  <a:gd name="T0" fmla="*/ 0 h 42"/>
                  <a:gd name="T1" fmla="*/ 18 h 42"/>
                  <a:gd name="T2" fmla="*/ 42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0"/>
                    </a:moveTo>
                    <a:lnTo>
                      <a:pt x="0" y="18"/>
                    </a:lnTo>
                    <a:lnTo>
                      <a:pt x="0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89" name="Freeform 1246"/>
              <p:cNvSpPr>
                <a:spLocks/>
              </p:cNvSpPr>
              <p:nvPr/>
            </p:nvSpPr>
            <p:spPr bwMode="auto">
              <a:xfrm>
                <a:off x="2507" y="1741"/>
                <a:ext cx="6" cy="66"/>
              </a:xfrm>
              <a:custGeom>
                <a:avLst/>
                <a:gdLst>
                  <a:gd name="T0" fmla="*/ 0 w 6"/>
                  <a:gd name="T1" fmla="*/ 0 h 66"/>
                  <a:gd name="T2" fmla="*/ 0 w 6"/>
                  <a:gd name="T3" fmla="*/ 30 h 66"/>
                  <a:gd name="T4" fmla="*/ 6 w 6"/>
                  <a:gd name="T5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6">
                    <a:moveTo>
                      <a:pt x="0" y="0"/>
                    </a:moveTo>
                    <a:lnTo>
                      <a:pt x="0" y="30"/>
                    </a:lnTo>
                    <a:lnTo>
                      <a:pt x="6" y="6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90" name="Freeform 1247"/>
              <p:cNvSpPr>
                <a:spLocks/>
              </p:cNvSpPr>
              <p:nvPr/>
            </p:nvSpPr>
            <p:spPr bwMode="auto">
              <a:xfrm>
                <a:off x="2513" y="1807"/>
                <a:ext cx="0" cy="78"/>
              </a:xfrm>
              <a:custGeom>
                <a:avLst/>
                <a:gdLst>
                  <a:gd name="T0" fmla="*/ 0 h 78"/>
                  <a:gd name="T1" fmla="*/ 42 h 78"/>
                  <a:gd name="T2" fmla="*/ 78 h 7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8">
                    <a:moveTo>
                      <a:pt x="0" y="0"/>
                    </a:moveTo>
                    <a:lnTo>
                      <a:pt x="0" y="42"/>
                    </a:lnTo>
                    <a:lnTo>
                      <a:pt x="0" y="7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91" name="Freeform 1248"/>
              <p:cNvSpPr>
                <a:spLocks/>
              </p:cNvSpPr>
              <p:nvPr/>
            </p:nvSpPr>
            <p:spPr bwMode="auto">
              <a:xfrm>
                <a:off x="2513" y="1885"/>
                <a:ext cx="0" cy="60"/>
              </a:xfrm>
              <a:custGeom>
                <a:avLst/>
                <a:gdLst>
                  <a:gd name="T0" fmla="*/ 0 h 60"/>
                  <a:gd name="T1" fmla="*/ 36 h 60"/>
                  <a:gd name="T2" fmla="*/ 60 h 6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0">
                    <a:moveTo>
                      <a:pt x="0" y="0"/>
                    </a:moveTo>
                    <a:lnTo>
                      <a:pt x="0" y="36"/>
                    </a:lnTo>
                    <a:lnTo>
                      <a:pt x="0" y="6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92" name="Freeform 1249"/>
              <p:cNvSpPr>
                <a:spLocks/>
              </p:cNvSpPr>
              <p:nvPr/>
            </p:nvSpPr>
            <p:spPr bwMode="auto">
              <a:xfrm>
                <a:off x="2513" y="1945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93" name="Line 1250"/>
              <p:cNvSpPr>
                <a:spLocks noChangeShapeType="1"/>
              </p:cNvSpPr>
              <p:nvPr/>
            </p:nvSpPr>
            <p:spPr bwMode="auto">
              <a:xfrm>
                <a:off x="2519" y="1969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94" name="Freeform 1251"/>
              <p:cNvSpPr>
                <a:spLocks/>
              </p:cNvSpPr>
              <p:nvPr/>
            </p:nvSpPr>
            <p:spPr bwMode="auto">
              <a:xfrm>
                <a:off x="2519" y="1999"/>
                <a:ext cx="0" cy="42"/>
              </a:xfrm>
              <a:custGeom>
                <a:avLst/>
                <a:gdLst>
                  <a:gd name="T0" fmla="*/ 0 h 42"/>
                  <a:gd name="T1" fmla="*/ 18 h 42"/>
                  <a:gd name="T2" fmla="*/ 42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0"/>
                    </a:moveTo>
                    <a:lnTo>
                      <a:pt x="0" y="18"/>
                    </a:lnTo>
                    <a:lnTo>
                      <a:pt x="0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95" name="Line 1252"/>
              <p:cNvSpPr>
                <a:spLocks noChangeShapeType="1"/>
              </p:cNvSpPr>
              <p:nvPr/>
            </p:nvSpPr>
            <p:spPr bwMode="auto">
              <a:xfrm>
                <a:off x="2519" y="2041"/>
                <a:ext cx="0" cy="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96" name="Freeform 1253"/>
              <p:cNvSpPr>
                <a:spLocks/>
              </p:cNvSpPr>
              <p:nvPr/>
            </p:nvSpPr>
            <p:spPr bwMode="auto">
              <a:xfrm>
                <a:off x="2519" y="2077"/>
                <a:ext cx="6" cy="36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18 h 36"/>
                  <a:gd name="T4" fmla="*/ 6 w 6"/>
                  <a:gd name="T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0"/>
                    </a:moveTo>
                    <a:lnTo>
                      <a:pt x="0" y="18"/>
                    </a:lnTo>
                    <a:lnTo>
                      <a:pt x="6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97" name="Freeform 1254"/>
              <p:cNvSpPr>
                <a:spLocks/>
              </p:cNvSpPr>
              <p:nvPr/>
            </p:nvSpPr>
            <p:spPr bwMode="auto">
              <a:xfrm>
                <a:off x="2525" y="2113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98" name="Freeform 1255"/>
              <p:cNvSpPr>
                <a:spLocks/>
              </p:cNvSpPr>
              <p:nvPr/>
            </p:nvSpPr>
            <p:spPr bwMode="auto">
              <a:xfrm>
                <a:off x="2525" y="2137"/>
                <a:ext cx="0" cy="36"/>
              </a:xfrm>
              <a:custGeom>
                <a:avLst/>
                <a:gdLst>
                  <a:gd name="T0" fmla="*/ 0 h 36"/>
                  <a:gd name="T1" fmla="*/ 18 h 36"/>
                  <a:gd name="T2" fmla="*/ 36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18"/>
                    </a:lnTo>
                    <a:lnTo>
                      <a:pt x="0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99" name="Freeform 1256"/>
              <p:cNvSpPr>
                <a:spLocks/>
              </p:cNvSpPr>
              <p:nvPr/>
            </p:nvSpPr>
            <p:spPr bwMode="auto">
              <a:xfrm>
                <a:off x="2525" y="2173"/>
                <a:ext cx="6" cy="36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18 h 36"/>
                  <a:gd name="T4" fmla="*/ 6 w 6"/>
                  <a:gd name="T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0"/>
                    </a:moveTo>
                    <a:lnTo>
                      <a:pt x="0" y="18"/>
                    </a:lnTo>
                    <a:lnTo>
                      <a:pt x="6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00" name="Freeform 1257"/>
              <p:cNvSpPr>
                <a:spLocks/>
              </p:cNvSpPr>
              <p:nvPr/>
            </p:nvSpPr>
            <p:spPr bwMode="auto">
              <a:xfrm>
                <a:off x="2531" y="2209"/>
                <a:ext cx="0" cy="60"/>
              </a:xfrm>
              <a:custGeom>
                <a:avLst/>
                <a:gdLst>
                  <a:gd name="T0" fmla="*/ 0 h 60"/>
                  <a:gd name="T1" fmla="*/ 30 h 60"/>
                  <a:gd name="T2" fmla="*/ 60 h 6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0">
                    <a:moveTo>
                      <a:pt x="0" y="0"/>
                    </a:moveTo>
                    <a:lnTo>
                      <a:pt x="0" y="30"/>
                    </a:lnTo>
                    <a:lnTo>
                      <a:pt x="0" y="6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01" name="Line 1258"/>
              <p:cNvSpPr>
                <a:spLocks noChangeShapeType="1"/>
              </p:cNvSpPr>
              <p:nvPr/>
            </p:nvSpPr>
            <p:spPr bwMode="auto">
              <a:xfrm>
                <a:off x="2531" y="2269"/>
                <a:ext cx="0" cy="5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02" name="Freeform 1259"/>
              <p:cNvSpPr>
                <a:spLocks/>
              </p:cNvSpPr>
              <p:nvPr/>
            </p:nvSpPr>
            <p:spPr bwMode="auto">
              <a:xfrm>
                <a:off x="2531" y="2323"/>
                <a:ext cx="0" cy="48"/>
              </a:xfrm>
              <a:custGeom>
                <a:avLst/>
                <a:gdLst>
                  <a:gd name="T0" fmla="*/ 0 h 48"/>
                  <a:gd name="T1" fmla="*/ 24 h 48"/>
                  <a:gd name="T2" fmla="*/ 48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">
                    <a:moveTo>
                      <a:pt x="0" y="0"/>
                    </a:moveTo>
                    <a:lnTo>
                      <a:pt x="0" y="24"/>
                    </a:lnTo>
                    <a:lnTo>
                      <a:pt x="0" y="4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03" name="Freeform 1260"/>
              <p:cNvSpPr>
                <a:spLocks/>
              </p:cNvSpPr>
              <p:nvPr/>
            </p:nvSpPr>
            <p:spPr bwMode="auto">
              <a:xfrm>
                <a:off x="2531" y="2371"/>
                <a:ext cx="6" cy="66"/>
              </a:xfrm>
              <a:custGeom>
                <a:avLst/>
                <a:gdLst>
                  <a:gd name="T0" fmla="*/ 0 w 6"/>
                  <a:gd name="T1" fmla="*/ 0 h 66"/>
                  <a:gd name="T2" fmla="*/ 0 w 6"/>
                  <a:gd name="T3" fmla="*/ 30 h 66"/>
                  <a:gd name="T4" fmla="*/ 6 w 6"/>
                  <a:gd name="T5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6">
                    <a:moveTo>
                      <a:pt x="0" y="0"/>
                    </a:moveTo>
                    <a:lnTo>
                      <a:pt x="0" y="30"/>
                    </a:lnTo>
                    <a:lnTo>
                      <a:pt x="6" y="6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04" name="Freeform 1261"/>
              <p:cNvSpPr>
                <a:spLocks/>
              </p:cNvSpPr>
              <p:nvPr/>
            </p:nvSpPr>
            <p:spPr bwMode="auto">
              <a:xfrm>
                <a:off x="2537" y="2437"/>
                <a:ext cx="0" cy="48"/>
              </a:xfrm>
              <a:custGeom>
                <a:avLst/>
                <a:gdLst>
                  <a:gd name="T0" fmla="*/ 0 h 48"/>
                  <a:gd name="T1" fmla="*/ 24 h 48"/>
                  <a:gd name="T2" fmla="*/ 48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">
                    <a:moveTo>
                      <a:pt x="0" y="0"/>
                    </a:moveTo>
                    <a:lnTo>
                      <a:pt x="0" y="24"/>
                    </a:lnTo>
                    <a:lnTo>
                      <a:pt x="0" y="4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05" name="Freeform 1262"/>
              <p:cNvSpPr>
                <a:spLocks/>
              </p:cNvSpPr>
              <p:nvPr/>
            </p:nvSpPr>
            <p:spPr bwMode="auto">
              <a:xfrm>
                <a:off x="2537" y="2485"/>
                <a:ext cx="0" cy="72"/>
              </a:xfrm>
              <a:custGeom>
                <a:avLst/>
                <a:gdLst>
                  <a:gd name="T0" fmla="*/ 0 h 72"/>
                  <a:gd name="T1" fmla="*/ 18 h 72"/>
                  <a:gd name="T2" fmla="*/ 36 h 72"/>
                  <a:gd name="T3" fmla="*/ 54 h 72"/>
                  <a:gd name="T4" fmla="*/ 72 h 7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72">
                    <a:moveTo>
                      <a:pt x="0" y="0"/>
                    </a:moveTo>
                    <a:lnTo>
                      <a:pt x="0" y="18"/>
                    </a:lnTo>
                    <a:lnTo>
                      <a:pt x="0" y="36"/>
                    </a:lnTo>
                    <a:lnTo>
                      <a:pt x="0" y="54"/>
                    </a:lnTo>
                    <a:lnTo>
                      <a:pt x="0" y="7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06" name="Freeform 1263"/>
              <p:cNvSpPr>
                <a:spLocks/>
              </p:cNvSpPr>
              <p:nvPr/>
            </p:nvSpPr>
            <p:spPr bwMode="auto">
              <a:xfrm>
                <a:off x="2537" y="2557"/>
                <a:ext cx="0" cy="36"/>
              </a:xfrm>
              <a:custGeom>
                <a:avLst/>
                <a:gdLst>
                  <a:gd name="T0" fmla="*/ 0 h 36"/>
                  <a:gd name="T1" fmla="*/ 24 h 36"/>
                  <a:gd name="T2" fmla="*/ 36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24"/>
                    </a:lnTo>
                    <a:lnTo>
                      <a:pt x="0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07" name="Freeform 1264"/>
              <p:cNvSpPr>
                <a:spLocks/>
              </p:cNvSpPr>
              <p:nvPr/>
            </p:nvSpPr>
            <p:spPr bwMode="auto">
              <a:xfrm>
                <a:off x="2537" y="2593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12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12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08" name="Freeform 1265"/>
              <p:cNvSpPr>
                <a:spLocks/>
              </p:cNvSpPr>
              <p:nvPr/>
            </p:nvSpPr>
            <p:spPr bwMode="auto">
              <a:xfrm>
                <a:off x="2543" y="2593"/>
                <a:ext cx="0" cy="18"/>
              </a:xfrm>
              <a:custGeom>
                <a:avLst/>
                <a:gdLst>
                  <a:gd name="T0" fmla="*/ 18 h 18"/>
                  <a:gd name="T1" fmla="*/ 18 h 18"/>
                  <a:gd name="T2" fmla="*/ 6 h 18"/>
                  <a:gd name="T3" fmla="*/ 0 h 18"/>
                  <a:gd name="T4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8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09" name="Freeform 1266"/>
              <p:cNvSpPr>
                <a:spLocks/>
              </p:cNvSpPr>
              <p:nvPr/>
            </p:nvSpPr>
            <p:spPr bwMode="auto">
              <a:xfrm>
                <a:off x="2543" y="2593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10" name="Freeform 1267"/>
              <p:cNvSpPr>
                <a:spLocks/>
              </p:cNvSpPr>
              <p:nvPr/>
            </p:nvSpPr>
            <p:spPr bwMode="auto">
              <a:xfrm>
                <a:off x="2543" y="2611"/>
                <a:ext cx="6" cy="36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18 h 36"/>
                  <a:gd name="T4" fmla="*/ 6 w 6"/>
                  <a:gd name="T5" fmla="*/ 30 h 36"/>
                  <a:gd name="T6" fmla="*/ 6 w 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6">
                    <a:moveTo>
                      <a:pt x="0" y="0"/>
                    </a:moveTo>
                    <a:lnTo>
                      <a:pt x="0" y="18"/>
                    </a:lnTo>
                    <a:lnTo>
                      <a:pt x="6" y="30"/>
                    </a:lnTo>
                    <a:lnTo>
                      <a:pt x="6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11" name="Freeform 1268"/>
              <p:cNvSpPr>
                <a:spLocks/>
              </p:cNvSpPr>
              <p:nvPr/>
            </p:nvSpPr>
            <p:spPr bwMode="auto">
              <a:xfrm>
                <a:off x="2549" y="2647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12" name="Freeform 1269"/>
              <p:cNvSpPr>
                <a:spLocks/>
              </p:cNvSpPr>
              <p:nvPr/>
            </p:nvSpPr>
            <p:spPr bwMode="auto">
              <a:xfrm>
                <a:off x="2549" y="2647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13" name="Freeform 1270"/>
              <p:cNvSpPr>
                <a:spLocks/>
              </p:cNvSpPr>
              <p:nvPr/>
            </p:nvSpPr>
            <p:spPr bwMode="auto">
              <a:xfrm>
                <a:off x="2549" y="2647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14" name="Freeform 1271"/>
              <p:cNvSpPr>
                <a:spLocks/>
              </p:cNvSpPr>
              <p:nvPr/>
            </p:nvSpPr>
            <p:spPr bwMode="auto">
              <a:xfrm>
                <a:off x="2549" y="2653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6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6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15" name="Line 1272"/>
              <p:cNvSpPr>
                <a:spLocks noChangeShapeType="1"/>
              </p:cNvSpPr>
              <p:nvPr/>
            </p:nvSpPr>
            <p:spPr bwMode="auto">
              <a:xfrm>
                <a:off x="2555" y="2671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16" name="Freeform 1273"/>
              <p:cNvSpPr>
                <a:spLocks/>
              </p:cNvSpPr>
              <p:nvPr/>
            </p:nvSpPr>
            <p:spPr bwMode="auto">
              <a:xfrm>
                <a:off x="2555" y="2689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17" name="Freeform 1274"/>
              <p:cNvSpPr>
                <a:spLocks/>
              </p:cNvSpPr>
              <p:nvPr/>
            </p:nvSpPr>
            <p:spPr bwMode="auto">
              <a:xfrm>
                <a:off x="2555" y="2713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18" name="Freeform 1275"/>
              <p:cNvSpPr>
                <a:spLocks/>
              </p:cNvSpPr>
              <p:nvPr/>
            </p:nvSpPr>
            <p:spPr bwMode="auto">
              <a:xfrm>
                <a:off x="2561" y="2707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19" name="Freeform 1276"/>
              <p:cNvSpPr>
                <a:spLocks/>
              </p:cNvSpPr>
              <p:nvPr/>
            </p:nvSpPr>
            <p:spPr bwMode="auto">
              <a:xfrm>
                <a:off x="2561" y="2689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20" name="Freeform 1277"/>
              <p:cNvSpPr>
                <a:spLocks/>
              </p:cNvSpPr>
              <p:nvPr/>
            </p:nvSpPr>
            <p:spPr bwMode="auto">
              <a:xfrm>
                <a:off x="2561" y="2683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21" name="Freeform 1278"/>
              <p:cNvSpPr>
                <a:spLocks/>
              </p:cNvSpPr>
              <p:nvPr/>
            </p:nvSpPr>
            <p:spPr bwMode="auto">
              <a:xfrm>
                <a:off x="2561" y="2683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6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6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22" name="Line 1279"/>
              <p:cNvSpPr>
                <a:spLocks noChangeShapeType="1"/>
              </p:cNvSpPr>
              <p:nvPr/>
            </p:nvSpPr>
            <p:spPr bwMode="auto">
              <a:xfrm>
                <a:off x="2567" y="2701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23" name="Line 1280"/>
              <p:cNvSpPr>
                <a:spLocks noChangeShapeType="1"/>
              </p:cNvSpPr>
              <p:nvPr/>
            </p:nvSpPr>
            <p:spPr bwMode="auto">
              <a:xfrm>
                <a:off x="2567" y="2725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24" name="Line 1281"/>
              <p:cNvSpPr>
                <a:spLocks noChangeShapeType="1"/>
              </p:cNvSpPr>
              <p:nvPr/>
            </p:nvSpPr>
            <p:spPr bwMode="auto">
              <a:xfrm>
                <a:off x="2567" y="2749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25" name="Freeform 1282"/>
              <p:cNvSpPr>
                <a:spLocks/>
              </p:cNvSpPr>
              <p:nvPr/>
            </p:nvSpPr>
            <p:spPr bwMode="auto">
              <a:xfrm>
                <a:off x="2567" y="2773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26" name="Line 1283"/>
              <p:cNvSpPr>
                <a:spLocks noChangeShapeType="1"/>
              </p:cNvSpPr>
              <p:nvPr/>
            </p:nvSpPr>
            <p:spPr bwMode="auto">
              <a:xfrm>
                <a:off x="2573" y="279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27" name="Line 1284"/>
              <p:cNvSpPr>
                <a:spLocks noChangeShapeType="1"/>
              </p:cNvSpPr>
              <p:nvPr/>
            </p:nvSpPr>
            <p:spPr bwMode="auto">
              <a:xfrm>
                <a:off x="2573" y="2803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28" name="Freeform 1285"/>
              <p:cNvSpPr>
                <a:spLocks/>
              </p:cNvSpPr>
              <p:nvPr/>
            </p:nvSpPr>
            <p:spPr bwMode="auto">
              <a:xfrm>
                <a:off x="2573" y="2815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29" name="Line 1286"/>
              <p:cNvSpPr>
                <a:spLocks noChangeShapeType="1"/>
              </p:cNvSpPr>
              <p:nvPr/>
            </p:nvSpPr>
            <p:spPr bwMode="auto">
              <a:xfrm>
                <a:off x="2579" y="2839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30" name="Freeform 1287"/>
              <p:cNvSpPr>
                <a:spLocks/>
              </p:cNvSpPr>
              <p:nvPr/>
            </p:nvSpPr>
            <p:spPr bwMode="auto">
              <a:xfrm>
                <a:off x="2579" y="2869"/>
                <a:ext cx="0" cy="36"/>
              </a:xfrm>
              <a:custGeom>
                <a:avLst/>
                <a:gdLst>
                  <a:gd name="T0" fmla="*/ 0 h 36"/>
                  <a:gd name="T1" fmla="*/ 18 h 36"/>
                  <a:gd name="T2" fmla="*/ 36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18"/>
                    </a:lnTo>
                    <a:lnTo>
                      <a:pt x="0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31" name="Freeform 1288"/>
              <p:cNvSpPr>
                <a:spLocks/>
              </p:cNvSpPr>
              <p:nvPr/>
            </p:nvSpPr>
            <p:spPr bwMode="auto">
              <a:xfrm>
                <a:off x="2579" y="2905"/>
                <a:ext cx="0" cy="30"/>
              </a:xfrm>
              <a:custGeom>
                <a:avLst/>
                <a:gdLst>
                  <a:gd name="T0" fmla="*/ 0 h 30"/>
                  <a:gd name="T1" fmla="*/ 18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8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32" name="Freeform 1289"/>
              <p:cNvSpPr>
                <a:spLocks/>
              </p:cNvSpPr>
              <p:nvPr/>
            </p:nvSpPr>
            <p:spPr bwMode="auto">
              <a:xfrm>
                <a:off x="2579" y="2935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12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12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33" name="Line 1290"/>
              <p:cNvSpPr>
                <a:spLocks noChangeShapeType="1"/>
              </p:cNvSpPr>
              <p:nvPr/>
            </p:nvSpPr>
            <p:spPr bwMode="auto">
              <a:xfrm>
                <a:off x="2585" y="2953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34" name="Line 1291"/>
              <p:cNvSpPr>
                <a:spLocks noChangeShapeType="1"/>
              </p:cNvSpPr>
              <p:nvPr/>
            </p:nvSpPr>
            <p:spPr bwMode="auto">
              <a:xfrm>
                <a:off x="2585" y="2971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35" name="Freeform 1292"/>
              <p:cNvSpPr>
                <a:spLocks/>
              </p:cNvSpPr>
              <p:nvPr/>
            </p:nvSpPr>
            <p:spPr bwMode="auto">
              <a:xfrm>
                <a:off x="2585" y="2989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36" name="Line 1293"/>
              <p:cNvSpPr>
                <a:spLocks noChangeShapeType="1"/>
              </p:cNvSpPr>
              <p:nvPr/>
            </p:nvSpPr>
            <p:spPr bwMode="auto">
              <a:xfrm>
                <a:off x="2591" y="3013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37" name="Freeform 1294"/>
              <p:cNvSpPr>
                <a:spLocks/>
              </p:cNvSpPr>
              <p:nvPr/>
            </p:nvSpPr>
            <p:spPr bwMode="auto">
              <a:xfrm>
                <a:off x="2591" y="3043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38" name="Line 1295"/>
              <p:cNvSpPr>
                <a:spLocks noChangeShapeType="1"/>
              </p:cNvSpPr>
              <p:nvPr/>
            </p:nvSpPr>
            <p:spPr bwMode="auto">
              <a:xfrm>
                <a:off x="2591" y="306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39" name="Freeform 1296"/>
              <p:cNvSpPr>
                <a:spLocks/>
              </p:cNvSpPr>
              <p:nvPr/>
            </p:nvSpPr>
            <p:spPr bwMode="auto">
              <a:xfrm>
                <a:off x="2591" y="3067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40" name="Line 1297"/>
              <p:cNvSpPr>
                <a:spLocks noChangeShapeType="1"/>
              </p:cNvSpPr>
              <p:nvPr/>
            </p:nvSpPr>
            <p:spPr bwMode="auto">
              <a:xfrm>
                <a:off x="2597" y="307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41" name="Line 1298"/>
              <p:cNvSpPr>
                <a:spLocks noChangeShapeType="1"/>
              </p:cNvSpPr>
              <p:nvPr/>
            </p:nvSpPr>
            <p:spPr bwMode="auto">
              <a:xfrm>
                <a:off x="2597" y="307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42" name="Freeform 1299"/>
              <p:cNvSpPr>
                <a:spLocks/>
              </p:cNvSpPr>
              <p:nvPr/>
            </p:nvSpPr>
            <p:spPr bwMode="auto">
              <a:xfrm>
                <a:off x="2597" y="3091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6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6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43" name="Line 1300"/>
              <p:cNvSpPr>
                <a:spLocks noChangeShapeType="1"/>
              </p:cNvSpPr>
              <p:nvPr/>
            </p:nvSpPr>
            <p:spPr bwMode="auto">
              <a:xfrm>
                <a:off x="2603" y="310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44" name="Line 1301"/>
              <p:cNvSpPr>
                <a:spLocks noChangeShapeType="1"/>
              </p:cNvSpPr>
              <p:nvPr/>
            </p:nvSpPr>
            <p:spPr bwMode="auto">
              <a:xfrm>
                <a:off x="2603" y="3121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45" name="Line 1302"/>
              <p:cNvSpPr>
                <a:spLocks noChangeShapeType="1"/>
              </p:cNvSpPr>
              <p:nvPr/>
            </p:nvSpPr>
            <p:spPr bwMode="auto">
              <a:xfrm>
                <a:off x="2603" y="3139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46" name="Freeform 1303"/>
              <p:cNvSpPr>
                <a:spLocks/>
              </p:cNvSpPr>
              <p:nvPr/>
            </p:nvSpPr>
            <p:spPr bwMode="auto">
              <a:xfrm>
                <a:off x="2603" y="3157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47" name="Line 1304"/>
              <p:cNvSpPr>
                <a:spLocks noChangeShapeType="1"/>
              </p:cNvSpPr>
              <p:nvPr/>
            </p:nvSpPr>
            <p:spPr bwMode="auto">
              <a:xfrm>
                <a:off x="2609" y="316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48" name="Freeform 1305"/>
              <p:cNvSpPr>
                <a:spLocks/>
              </p:cNvSpPr>
              <p:nvPr/>
            </p:nvSpPr>
            <p:spPr bwMode="auto">
              <a:xfrm>
                <a:off x="2609" y="3175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49" name="Line 1306"/>
              <p:cNvSpPr>
                <a:spLocks noChangeShapeType="1"/>
              </p:cNvSpPr>
              <p:nvPr/>
            </p:nvSpPr>
            <p:spPr bwMode="auto">
              <a:xfrm>
                <a:off x="2609" y="3193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50" name="Freeform 1307"/>
              <p:cNvSpPr>
                <a:spLocks/>
              </p:cNvSpPr>
              <p:nvPr/>
            </p:nvSpPr>
            <p:spPr bwMode="auto">
              <a:xfrm>
                <a:off x="2609" y="3217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51" name="Line 1308"/>
              <p:cNvSpPr>
                <a:spLocks noChangeShapeType="1"/>
              </p:cNvSpPr>
              <p:nvPr/>
            </p:nvSpPr>
            <p:spPr bwMode="auto">
              <a:xfrm>
                <a:off x="2615" y="3241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52" name="Line 1309"/>
              <p:cNvSpPr>
                <a:spLocks noChangeShapeType="1"/>
              </p:cNvSpPr>
              <p:nvPr/>
            </p:nvSpPr>
            <p:spPr bwMode="auto">
              <a:xfrm>
                <a:off x="2615" y="3265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53" name="Freeform 1310"/>
              <p:cNvSpPr>
                <a:spLocks/>
              </p:cNvSpPr>
              <p:nvPr/>
            </p:nvSpPr>
            <p:spPr bwMode="auto">
              <a:xfrm>
                <a:off x="2615" y="3295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54" name="Line 1311"/>
              <p:cNvSpPr>
                <a:spLocks noChangeShapeType="1"/>
              </p:cNvSpPr>
              <p:nvPr/>
            </p:nvSpPr>
            <p:spPr bwMode="auto">
              <a:xfrm>
                <a:off x="2621" y="3319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55" name="Line 1312"/>
              <p:cNvSpPr>
                <a:spLocks noChangeShapeType="1"/>
              </p:cNvSpPr>
              <p:nvPr/>
            </p:nvSpPr>
            <p:spPr bwMode="auto">
              <a:xfrm>
                <a:off x="2621" y="3343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56" name="Line 1313"/>
              <p:cNvSpPr>
                <a:spLocks noChangeShapeType="1"/>
              </p:cNvSpPr>
              <p:nvPr/>
            </p:nvSpPr>
            <p:spPr bwMode="auto">
              <a:xfrm>
                <a:off x="2621" y="3367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57" name="Freeform 1314"/>
              <p:cNvSpPr>
                <a:spLocks/>
              </p:cNvSpPr>
              <p:nvPr/>
            </p:nvSpPr>
            <p:spPr bwMode="auto">
              <a:xfrm>
                <a:off x="2621" y="3391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0 w 6"/>
                  <a:gd name="T3" fmla="*/ 12 h 30"/>
                  <a:gd name="T4" fmla="*/ 6 w 6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0" y="12"/>
                    </a:lnTo>
                    <a:lnTo>
                      <a:pt x="6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58" name="Line 1315"/>
              <p:cNvSpPr>
                <a:spLocks noChangeShapeType="1"/>
              </p:cNvSpPr>
              <p:nvPr/>
            </p:nvSpPr>
            <p:spPr bwMode="auto">
              <a:xfrm>
                <a:off x="2627" y="3421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59" name="Line 1316"/>
              <p:cNvSpPr>
                <a:spLocks noChangeShapeType="1"/>
              </p:cNvSpPr>
              <p:nvPr/>
            </p:nvSpPr>
            <p:spPr bwMode="auto">
              <a:xfrm>
                <a:off x="2627" y="3451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60" name="Freeform 1317"/>
              <p:cNvSpPr>
                <a:spLocks/>
              </p:cNvSpPr>
              <p:nvPr/>
            </p:nvSpPr>
            <p:spPr bwMode="auto">
              <a:xfrm>
                <a:off x="2627" y="3475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12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12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61" name="Line 1318"/>
              <p:cNvSpPr>
                <a:spLocks noChangeShapeType="1"/>
              </p:cNvSpPr>
              <p:nvPr/>
            </p:nvSpPr>
            <p:spPr bwMode="auto">
              <a:xfrm>
                <a:off x="2633" y="349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62" name="Line 1319"/>
              <p:cNvSpPr>
                <a:spLocks noChangeShapeType="1"/>
              </p:cNvSpPr>
              <p:nvPr/>
            </p:nvSpPr>
            <p:spPr bwMode="auto">
              <a:xfrm>
                <a:off x="2633" y="349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63" name="Line 1320"/>
              <p:cNvSpPr>
                <a:spLocks noChangeShapeType="1"/>
              </p:cNvSpPr>
              <p:nvPr/>
            </p:nvSpPr>
            <p:spPr bwMode="auto">
              <a:xfrm>
                <a:off x="2633" y="350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64" name="Freeform 1321"/>
              <p:cNvSpPr>
                <a:spLocks/>
              </p:cNvSpPr>
              <p:nvPr/>
            </p:nvSpPr>
            <p:spPr bwMode="auto">
              <a:xfrm>
                <a:off x="2633" y="3505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65" name="Line 1322"/>
              <p:cNvSpPr>
                <a:spLocks noChangeShapeType="1"/>
              </p:cNvSpPr>
              <p:nvPr/>
            </p:nvSpPr>
            <p:spPr bwMode="auto">
              <a:xfrm>
                <a:off x="2639" y="350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66" name="Freeform 1323"/>
              <p:cNvSpPr>
                <a:spLocks/>
              </p:cNvSpPr>
              <p:nvPr/>
            </p:nvSpPr>
            <p:spPr bwMode="auto">
              <a:xfrm>
                <a:off x="2639" y="3505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67" name="Line 1324"/>
              <p:cNvSpPr>
                <a:spLocks noChangeShapeType="1"/>
              </p:cNvSpPr>
              <p:nvPr/>
            </p:nvSpPr>
            <p:spPr bwMode="auto">
              <a:xfrm>
                <a:off x="2639" y="351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68" name="Freeform 1325"/>
              <p:cNvSpPr>
                <a:spLocks/>
              </p:cNvSpPr>
              <p:nvPr/>
            </p:nvSpPr>
            <p:spPr bwMode="auto">
              <a:xfrm>
                <a:off x="2639" y="3505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69" name="Line 1326"/>
              <p:cNvSpPr>
                <a:spLocks noChangeShapeType="1"/>
              </p:cNvSpPr>
              <p:nvPr/>
            </p:nvSpPr>
            <p:spPr bwMode="auto">
              <a:xfrm flipV="1">
                <a:off x="2645" y="3493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70" name="Freeform 1327"/>
              <p:cNvSpPr>
                <a:spLocks/>
              </p:cNvSpPr>
              <p:nvPr/>
            </p:nvSpPr>
            <p:spPr bwMode="auto">
              <a:xfrm>
                <a:off x="2645" y="3475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71" name="Freeform 1328"/>
              <p:cNvSpPr>
                <a:spLocks/>
              </p:cNvSpPr>
              <p:nvPr/>
            </p:nvSpPr>
            <p:spPr bwMode="auto">
              <a:xfrm>
                <a:off x="2645" y="3469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72" name="Line 1329"/>
              <p:cNvSpPr>
                <a:spLocks noChangeShapeType="1"/>
              </p:cNvSpPr>
              <p:nvPr/>
            </p:nvSpPr>
            <p:spPr bwMode="auto">
              <a:xfrm flipV="1">
                <a:off x="2651" y="346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73" name="Line 1330"/>
              <p:cNvSpPr>
                <a:spLocks noChangeShapeType="1"/>
              </p:cNvSpPr>
              <p:nvPr/>
            </p:nvSpPr>
            <p:spPr bwMode="auto">
              <a:xfrm flipV="1">
                <a:off x="2651" y="345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74" name="Line 1331"/>
              <p:cNvSpPr>
                <a:spLocks noChangeShapeType="1"/>
              </p:cNvSpPr>
              <p:nvPr/>
            </p:nvSpPr>
            <p:spPr bwMode="auto">
              <a:xfrm>
                <a:off x="2651" y="345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75" name="Freeform 1332"/>
              <p:cNvSpPr>
                <a:spLocks/>
              </p:cNvSpPr>
              <p:nvPr/>
            </p:nvSpPr>
            <p:spPr bwMode="auto">
              <a:xfrm>
                <a:off x="2651" y="3451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76" name="Line 1333"/>
              <p:cNvSpPr>
                <a:spLocks noChangeShapeType="1"/>
              </p:cNvSpPr>
              <p:nvPr/>
            </p:nvSpPr>
            <p:spPr bwMode="auto">
              <a:xfrm flipV="1">
                <a:off x="2657" y="344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77" name="Line 1334"/>
              <p:cNvSpPr>
                <a:spLocks noChangeShapeType="1"/>
              </p:cNvSpPr>
              <p:nvPr/>
            </p:nvSpPr>
            <p:spPr bwMode="auto">
              <a:xfrm flipV="1">
                <a:off x="2657" y="343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78" name="Freeform 1335"/>
              <p:cNvSpPr>
                <a:spLocks/>
              </p:cNvSpPr>
              <p:nvPr/>
            </p:nvSpPr>
            <p:spPr bwMode="auto">
              <a:xfrm>
                <a:off x="2657" y="3427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79" name="Line 1336"/>
              <p:cNvSpPr>
                <a:spLocks noChangeShapeType="1"/>
              </p:cNvSpPr>
              <p:nvPr/>
            </p:nvSpPr>
            <p:spPr bwMode="auto">
              <a:xfrm flipV="1">
                <a:off x="2663" y="342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80" name="Line 1337"/>
              <p:cNvSpPr>
                <a:spLocks noChangeShapeType="1"/>
              </p:cNvSpPr>
              <p:nvPr/>
            </p:nvSpPr>
            <p:spPr bwMode="auto">
              <a:xfrm flipV="1">
                <a:off x="2663" y="341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81" name="Line 1338"/>
              <p:cNvSpPr>
                <a:spLocks noChangeShapeType="1"/>
              </p:cNvSpPr>
              <p:nvPr/>
            </p:nvSpPr>
            <p:spPr bwMode="auto">
              <a:xfrm>
                <a:off x="2663" y="341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82" name="Freeform 1339"/>
              <p:cNvSpPr>
                <a:spLocks/>
              </p:cNvSpPr>
              <p:nvPr/>
            </p:nvSpPr>
            <p:spPr bwMode="auto">
              <a:xfrm>
                <a:off x="2663" y="3409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83" name="Line 1340"/>
              <p:cNvSpPr>
                <a:spLocks noChangeShapeType="1"/>
              </p:cNvSpPr>
              <p:nvPr/>
            </p:nvSpPr>
            <p:spPr bwMode="auto">
              <a:xfrm flipV="1">
                <a:off x="2669" y="3397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84" name="Line 1341"/>
              <p:cNvSpPr>
                <a:spLocks noChangeShapeType="1"/>
              </p:cNvSpPr>
              <p:nvPr/>
            </p:nvSpPr>
            <p:spPr bwMode="auto">
              <a:xfrm flipV="1">
                <a:off x="2669" y="339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85" name="Freeform 1342"/>
              <p:cNvSpPr>
                <a:spLocks/>
              </p:cNvSpPr>
              <p:nvPr/>
            </p:nvSpPr>
            <p:spPr bwMode="auto">
              <a:xfrm>
                <a:off x="2669" y="3391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86" name="Freeform 1343"/>
              <p:cNvSpPr>
                <a:spLocks/>
              </p:cNvSpPr>
              <p:nvPr/>
            </p:nvSpPr>
            <p:spPr bwMode="auto">
              <a:xfrm>
                <a:off x="2669" y="3391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87" name="Freeform 1344"/>
              <p:cNvSpPr>
                <a:spLocks/>
              </p:cNvSpPr>
              <p:nvPr/>
            </p:nvSpPr>
            <p:spPr bwMode="auto">
              <a:xfrm>
                <a:off x="2675" y="3385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88" name="Freeform 1345"/>
              <p:cNvSpPr>
                <a:spLocks/>
              </p:cNvSpPr>
              <p:nvPr/>
            </p:nvSpPr>
            <p:spPr bwMode="auto">
              <a:xfrm>
                <a:off x="2675" y="3385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89" name="Freeform 1346"/>
              <p:cNvSpPr>
                <a:spLocks/>
              </p:cNvSpPr>
              <p:nvPr/>
            </p:nvSpPr>
            <p:spPr bwMode="auto">
              <a:xfrm>
                <a:off x="2675" y="3403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90" name="Freeform 1347"/>
              <p:cNvSpPr>
                <a:spLocks/>
              </p:cNvSpPr>
              <p:nvPr/>
            </p:nvSpPr>
            <p:spPr bwMode="auto">
              <a:xfrm>
                <a:off x="2681" y="3409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91" name="Freeform 1348"/>
              <p:cNvSpPr>
                <a:spLocks/>
              </p:cNvSpPr>
              <p:nvPr/>
            </p:nvSpPr>
            <p:spPr bwMode="auto">
              <a:xfrm>
                <a:off x="2681" y="3409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92" name="Line 1349"/>
              <p:cNvSpPr>
                <a:spLocks noChangeShapeType="1"/>
              </p:cNvSpPr>
              <p:nvPr/>
            </p:nvSpPr>
            <p:spPr bwMode="auto">
              <a:xfrm>
                <a:off x="2681" y="341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93" name="Freeform 1350"/>
              <p:cNvSpPr>
                <a:spLocks/>
              </p:cNvSpPr>
              <p:nvPr/>
            </p:nvSpPr>
            <p:spPr bwMode="auto">
              <a:xfrm>
                <a:off x="2681" y="3415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94" name="Line 1351"/>
              <p:cNvSpPr>
                <a:spLocks noChangeShapeType="1"/>
              </p:cNvSpPr>
              <p:nvPr/>
            </p:nvSpPr>
            <p:spPr bwMode="auto">
              <a:xfrm>
                <a:off x="2687" y="341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95" name="Line 1352"/>
              <p:cNvSpPr>
                <a:spLocks noChangeShapeType="1"/>
              </p:cNvSpPr>
              <p:nvPr/>
            </p:nvSpPr>
            <p:spPr bwMode="auto">
              <a:xfrm>
                <a:off x="2687" y="342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96" name="Freeform 1353"/>
              <p:cNvSpPr>
                <a:spLocks/>
              </p:cNvSpPr>
              <p:nvPr/>
            </p:nvSpPr>
            <p:spPr bwMode="auto">
              <a:xfrm>
                <a:off x="2687" y="3427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97" name="Line 1354"/>
              <p:cNvSpPr>
                <a:spLocks noChangeShapeType="1"/>
              </p:cNvSpPr>
              <p:nvPr/>
            </p:nvSpPr>
            <p:spPr bwMode="auto">
              <a:xfrm>
                <a:off x="2693" y="343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98" name="Line 1355"/>
              <p:cNvSpPr>
                <a:spLocks noChangeShapeType="1"/>
              </p:cNvSpPr>
              <p:nvPr/>
            </p:nvSpPr>
            <p:spPr bwMode="auto">
              <a:xfrm>
                <a:off x="2693" y="3451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799" name="Line 1356"/>
              <p:cNvSpPr>
                <a:spLocks noChangeShapeType="1"/>
              </p:cNvSpPr>
              <p:nvPr/>
            </p:nvSpPr>
            <p:spPr bwMode="auto">
              <a:xfrm>
                <a:off x="2693" y="3463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00" name="Freeform 1357"/>
              <p:cNvSpPr>
                <a:spLocks/>
              </p:cNvSpPr>
              <p:nvPr/>
            </p:nvSpPr>
            <p:spPr bwMode="auto">
              <a:xfrm>
                <a:off x="2693" y="347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01" name="Freeform 1358"/>
              <p:cNvSpPr>
                <a:spLocks/>
              </p:cNvSpPr>
              <p:nvPr/>
            </p:nvSpPr>
            <p:spPr bwMode="auto">
              <a:xfrm>
                <a:off x="2699" y="3481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02" name="Line 1359"/>
              <p:cNvSpPr>
                <a:spLocks noChangeShapeType="1"/>
              </p:cNvSpPr>
              <p:nvPr/>
            </p:nvSpPr>
            <p:spPr bwMode="auto">
              <a:xfrm>
                <a:off x="2699" y="3499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03" name="Freeform 1360"/>
              <p:cNvSpPr>
                <a:spLocks/>
              </p:cNvSpPr>
              <p:nvPr/>
            </p:nvSpPr>
            <p:spPr bwMode="auto">
              <a:xfrm>
                <a:off x="2699" y="3517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04" name="Line 1361"/>
              <p:cNvSpPr>
                <a:spLocks noChangeShapeType="1"/>
              </p:cNvSpPr>
              <p:nvPr/>
            </p:nvSpPr>
            <p:spPr bwMode="auto">
              <a:xfrm>
                <a:off x="2705" y="352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05" name="Freeform 1362"/>
              <p:cNvSpPr>
                <a:spLocks/>
              </p:cNvSpPr>
              <p:nvPr/>
            </p:nvSpPr>
            <p:spPr bwMode="auto">
              <a:xfrm>
                <a:off x="2705" y="3535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06" name="Line 1363"/>
              <p:cNvSpPr>
                <a:spLocks noChangeShapeType="1"/>
              </p:cNvSpPr>
              <p:nvPr/>
            </p:nvSpPr>
            <p:spPr bwMode="auto">
              <a:xfrm>
                <a:off x="2705" y="354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07" name="Freeform 1364"/>
              <p:cNvSpPr>
                <a:spLocks/>
              </p:cNvSpPr>
              <p:nvPr/>
            </p:nvSpPr>
            <p:spPr bwMode="auto">
              <a:xfrm>
                <a:off x="2705" y="3547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08" name="Line 1365"/>
              <p:cNvSpPr>
                <a:spLocks noChangeShapeType="1"/>
              </p:cNvSpPr>
              <p:nvPr/>
            </p:nvSpPr>
            <p:spPr bwMode="auto">
              <a:xfrm>
                <a:off x="2711" y="355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09" name="Line 1366"/>
              <p:cNvSpPr>
                <a:spLocks noChangeShapeType="1"/>
              </p:cNvSpPr>
              <p:nvPr/>
            </p:nvSpPr>
            <p:spPr bwMode="auto">
              <a:xfrm>
                <a:off x="2711" y="355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10" name="Freeform 1367"/>
              <p:cNvSpPr>
                <a:spLocks/>
              </p:cNvSpPr>
              <p:nvPr/>
            </p:nvSpPr>
            <p:spPr bwMode="auto">
              <a:xfrm>
                <a:off x="2711" y="3553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11" name="Freeform 1368"/>
              <p:cNvSpPr>
                <a:spLocks/>
              </p:cNvSpPr>
              <p:nvPr/>
            </p:nvSpPr>
            <p:spPr bwMode="auto">
              <a:xfrm>
                <a:off x="2711" y="3565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12" name="Line 1369"/>
              <p:cNvSpPr>
                <a:spLocks noChangeShapeType="1"/>
              </p:cNvSpPr>
              <p:nvPr/>
            </p:nvSpPr>
            <p:spPr bwMode="auto">
              <a:xfrm>
                <a:off x="2717" y="356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13" name="Line 1370"/>
              <p:cNvSpPr>
                <a:spLocks noChangeShapeType="1"/>
              </p:cNvSpPr>
              <p:nvPr/>
            </p:nvSpPr>
            <p:spPr bwMode="auto">
              <a:xfrm>
                <a:off x="2717" y="356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14" name="Freeform 1371"/>
              <p:cNvSpPr>
                <a:spLocks/>
              </p:cNvSpPr>
              <p:nvPr/>
            </p:nvSpPr>
            <p:spPr bwMode="auto">
              <a:xfrm>
                <a:off x="2717" y="3571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15" name="Line 1372"/>
              <p:cNvSpPr>
                <a:spLocks noChangeShapeType="1"/>
              </p:cNvSpPr>
              <p:nvPr/>
            </p:nvSpPr>
            <p:spPr bwMode="auto">
              <a:xfrm>
                <a:off x="2723" y="357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16" name="Line 1373"/>
              <p:cNvSpPr>
                <a:spLocks noChangeShapeType="1"/>
              </p:cNvSpPr>
              <p:nvPr/>
            </p:nvSpPr>
            <p:spPr bwMode="auto">
              <a:xfrm>
                <a:off x="2723" y="358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17" name="Line 1374"/>
              <p:cNvSpPr>
                <a:spLocks noChangeShapeType="1"/>
              </p:cNvSpPr>
              <p:nvPr/>
            </p:nvSpPr>
            <p:spPr bwMode="auto">
              <a:xfrm>
                <a:off x="2723" y="358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18" name="Freeform 1375"/>
              <p:cNvSpPr>
                <a:spLocks/>
              </p:cNvSpPr>
              <p:nvPr/>
            </p:nvSpPr>
            <p:spPr bwMode="auto">
              <a:xfrm>
                <a:off x="2723" y="358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19" name="Line 1376"/>
              <p:cNvSpPr>
                <a:spLocks noChangeShapeType="1"/>
              </p:cNvSpPr>
              <p:nvPr/>
            </p:nvSpPr>
            <p:spPr bwMode="auto">
              <a:xfrm>
                <a:off x="2729" y="358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20" name="Line 1377"/>
              <p:cNvSpPr>
                <a:spLocks noChangeShapeType="1"/>
              </p:cNvSpPr>
              <p:nvPr/>
            </p:nvSpPr>
            <p:spPr bwMode="auto">
              <a:xfrm>
                <a:off x="2729" y="358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21" name="Freeform 1378"/>
              <p:cNvSpPr>
                <a:spLocks/>
              </p:cNvSpPr>
              <p:nvPr/>
            </p:nvSpPr>
            <p:spPr bwMode="auto">
              <a:xfrm>
                <a:off x="2729" y="359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22" name="Line 1379"/>
              <p:cNvSpPr>
                <a:spLocks noChangeShapeType="1"/>
              </p:cNvSpPr>
              <p:nvPr/>
            </p:nvSpPr>
            <p:spPr bwMode="auto">
              <a:xfrm>
                <a:off x="2735" y="360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23" name="Line 1380"/>
              <p:cNvSpPr>
                <a:spLocks noChangeShapeType="1"/>
              </p:cNvSpPr>
              <p:nvPr/>
            </p:nvSpPr>
            <p:spPr bwMode="auto">
              <a:xfrm>
                <a:off x="2735" y="360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24" name="Line 1381"/>
              <p:cNvSpPr>
                <a:spLocks noChangeShapeType="1"/>
              </p:cNvSpPr>
              <p:nvPr/>
            </p:nvSpPr>
            <p:spPr bwMode="auto">
              <a:xfrm>
                <a:off x="2735" y="360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25" name="Freeform 1382"/>
              <p:cNvSpPr>
                <a:spLocks/>
              </p:cNvSpPr>
              <p:nvPr/>
            </p:nvSpPr>
            <p:spPr bwMode="auto">
              <a:xfrm>
                <a:off x="2735" y="3607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26" name="Line 1383"/>
              <p:cNvSpPr>
                <a:spLocks noChangeShapeType="1"/>
              </p:cNvSpPr>
              <p:nvPr/>
            </p:nvSpPr>
            <p:spPr bwMode="auto">
              <a:xfrm>
                <a:off x="2741" y="360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27" name="Line 1384"/>
              <p:cNvSpPr>
                <a:spLocks noChangeShapeType="1"/>
              </p:cNvSpPr>
              <p:nvPr/>
            </p:nvSpPr>
            <p:spPr bwMode="auto">
              <a:xfrm>
                <a:off x="2741" y="360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28" name="Line 1385"/>
              <p:cNvSpPr>
                <a:spLocks noChangeShapeType="1"/>
              </p:cNvSpPr>
              <p:nvPr/>
            </p:nvSpPr>
            <p:spPr bwMode="auto">
              <a:xfrm>
                <a:off x="2741" y="360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29" name="Freeform 1386"/>
              <p:cNvSpPr>
                <a:spLocks/>
              </p:cNvSpPr>
              <p:nvPr/>
            </p:nvSpPr>
            <p:spPr bwMode="auto">
              <a:xfrm>
                <a:off x="2741" y="3601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30" name="Line 1387"/>
              <p:cNvSpPr>
                <a:spLocks noChangeShapeType="1"/>
              </p:cNvSpPr>
              <p:nvPr/>
            </p:nvSpPr>
            <p:spPr bwMode="auto">
              <a:xfrm>
                <a:off x="2747" y="360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31" name="Line 1388"/>
              <p:cNvSpPr>
                <a:spLocks noChangeShapeType="1"/>
              </p:cNvSpPr>
              <p:nvPr/>
            </p:nvSpPr>
            <p:spPr bwMode="auto">
              <a:xfrm>
                <a:off x="2747" y="360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32" name="Freeform 1389"/>
              <p:cNvSpPr>
                <a:spLocks/>
              </p:cNvSpPr>
              <p:nvPr/>
            </p:nvSpPr>
            <p:spPr bwMode="auto">
              <a:xfrm>
                <a:off x="2747" y="3601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33" name="Line 1390"/>
              <p:cNvSpPr>
                <a:spLocks noChangeShapeType="1"/>
              </p:cNvSpPr>
              <p:nvPr/>
            </p:nvSpPr>
            <p:spPr bwMode="auto">
              <a:xfrm>
                <a:off x="2753" y="360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34" name="Line 1391"/>
              <p:cNvSpPr>
                <a:spLocks noChangeShapeType="1"/>
              </p:cNvSpPr>
              <p:nvPr/>
            </p:nvSpPr>
            <p:spPr bwMode="auto">
              <a:xfrm flipV="1">
                <a:off x="2753" y="359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35" name="Line 1392"/>
              <p:cNvSpPr>
                <a:spLocks noChangeShapeType="1"/>
              </p:cNvSpPr>
              <p:nvPr/>
            </p:nvSpPr>
            <p:spPr bwMode="auto">
              <a:xfrm flipV="1">
                <a:off x="2753" y="358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36" name="Freeform 1393"/>
              <p:cNvSpPr>
                <a:spLocks/>
              </p:cNvSpPr>
              <p:nvPr/>
            </p:nvSpPr>
            <p:spPr bwMode="auto">
              <a:xfrm>
                <a:off x="2753" y="3589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37" name="Freeform 1394"/>
              <p:cNvSpPr>
                <a:spLocks/>
              </p:cNvSpPr>
              <p:nvPr/>
            </p:nvSpPr>
            <p:spPr bwMode="auto">
              <a:xfrm>
                <a:off x="2759" y="3583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38" name="Line 1395"/>
              <p:cNvSpPr>
                <a:spLocks noChangeShapeType="1"/>
              </p:cNvSpPr>
              <p:nvPr/>
            </p:nvSpPr>
            <p:spPr bwMode="auto">
              <a:xfrm>
                <a:off x="2759" y="358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39" name="Freeform 1396"/>
              <p:cNvSpPr>
                <a:spLocks/>
              </p:cNvSpPr>
              <p:nvPr/>
            </p:nvSpPr>
            <p:spPr bwMode="auto">
              <a:xfrm>
                <a:off x="2759" y="358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40" name="Freeform 1397"/>
              <p:cNvSpPr>
                <a:spLocks/>
              </p:cNvSpPr>
              <p:nvPr/>
            </p:nvSpPr>
            <p:spPr bwMode="auto">
              <a:xfrm>
                <a:off x="2765" y="3583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41" name="Line 1398"/>
              <p:cNvSpPr>
                <a:spLocks noChangeShapeType="1"/>
              </p:cNvSpPr>
              <p:nvPr/>
            </p:nvSpPr>
            <p:spPr bwMode="auto">
              <a:xfrm>
                <a:off x="2765" y="358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42" name="Line 1399"/>
              <p:cNvSpPr>
                <a:spLocks noChangeShapeType="1"/>
              </p:cNvSpPr>
              <p:nvPr/>
            </p:nvSpPr>
            <p:spPr bwMode="auto">
              <a:xfrm>
                <a:off x="2765" y="358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43" name="Freeform 1400"/>
              <p:cNvSpPr>
                <a:spLocks/>
              </p:cNvSpPr>
              <p:nvPr/>
            </p:nvSpPr>
            <p:spPr bwMode="auto">
              <a:xfrm>
                <a:off x="2765" y="3589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44" name="Line 1401"/>
              <p:cNvSpPr>
                <a:spLocks noChangeShapeType="1"/>
              </p:cNvSpPr>
              <p:nvPr/>
            </p:nvSpPr>
            <p:spPr bwMode="auto">
              <a:xfrm>
                <a:off x="2771" y="358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845" name="Line 1402"/>
              <p:cNvSpPr>
                <a:spLocks noChangeShapeType="1"/>
              </p:cNvSpPr>
              <p:nvPr/>
            </p:nvSpPr>
            <p:spPr bwMode="auto">
              <a:xfrm>
                <a:off x="2771" y="358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</p:grpSp>
        <p:grpSp>
          <p:nvGrpSpPr>
            <p:cNvPr id="6105" name="Group 1403"/>
            <p:cNvGrpSpPr>
              <a:grpSpLocks/>
            </p:cNvGrpSpPr>
            <p:nvPr/>
          </p:nvGrpSpPr>
          <p:grpSpPr bwMode="auto">
            <a:xfrm>
              <a:off x="4533224" y="5755535"/>
              <a:ext cx="336649" cy="89621"/>
              <a:chOff x="2771" y="3565"/>
              <a:chExt cx="336" cy="114"/>
            </a:xfrm>
          </p:grpSpPr>
          <p:sp>
            <p:nvSpPr>
              <p:cNvPr id="7446" name="Line 1404"/>
              <p:cNvSpPr>
                <a:spLocks noChangeShapeType="1"/>
              </p:cNvSpPr>
              <p:nvPr/>
            </p:nvSpPr>
            <p:spPr bwMode="auto">
              <a:xfrm>
                <a:off x="2771" y="359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47" name="Freeform 1405"/>
              <p:cNvSpPr>
                <a:spLocks/>
              </p:cNvSpPr>
              <p:nvPr/>
            </p:nvSpPr>
            <p:spPr bwMode="auto">
              <a:xfrm>
                <a:off x="2771" y="3601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48" name="Line 1406"/>
              <p:cNvSpPr>
                <a:spLocks noChangeShapeType="1"/>
              </p:cNvSpPr>
              <p:nvPr/>
            </p:nvSpPr>
            <p:spPr bwMode="auto">
              <a:xfrm>
                <a:off x="2777" y="360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49" name="Line 1407"/>
              <p:cNvSpPr>
                <a:spLocks noChangeShapeType="1"/>
              </p:cNvSpPr>
              <p:nvPr/>
            </p:nvSpPr>
            <p:spPr bwMode="auto">
              <a:xfrm>
                <a:off x="2777" y="361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50" name="Freeform 1408"/>
              <p:cNvSpPr>
                <a:spLocks/>
              </p:cNvSpPr>
              <p:nvPr/>
            </p:nvSpPr>
            <p:spPr bwMode="auto">
              <a:xfrm>
                <a:off x="2777" y="3619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51" name="Line 1409"/>
              <p:cNvSpPr>
                <a:spLocks noChangeShapeType="1"/>
              </p:cNvSpPr>
              <p:nvPr/>
            </p:nvSpPr>
            <p:spPr bwMode="auto">
              <a:xfrm>
                <a:off x="2783" y="362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52" name="Line 1410"/>
              <p:cNvSpPr>
                <a:spLocks noChangeShapeType="1"/>
              </p:cNvSpPr>
              <p:nvPr/>
            </p:nvSpPr>
            <p:spPr bwMode="auto">
              <a:xfrm>
                <a:off x="2783" y="363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53" name="Line 1411"/>
              <p:cNvSpPr>
                <a:spLocks noChangeShapeType="1"/>
              </p:cNvSpPr>
              <p:nvPr/>
            </p:nvSpPr>
            <p:spPr bwMode="auto">
              <a:xfrm>
                <a:off x="2783" y="3637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54" name="Freeform 1412"/>
              <p:cNvSpPr>
                <a:spLocks/>
              </p:cNvSpPr>
              <p:nvPr/>
            </p:nvSpPr>
            <p:spPr bwMode="auto">
              <a:xfrm>
                <a:off x="2783" y="3649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55" name="Line 1413"/>
              <p:cNvSpPr>
                <a:spLocks noChangeShapeType="1"/>
              </p:cNvSpPr>
              <p:nvPr/>
            </p:nvSpPr>
            <p:spPr bwMode="auto">
              <a:xfrm>
                <a:off x="2789" y="365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56" name="Line 1414"/>
              <p:cNvSpPr>
                <a:spLocks noChangeShapeType="1"/>
              </p:cNvSpPr>
              <p:nvPr/>
            </p:nvSpPr>
            <p:spPr bwMode="auto">
              <a:xfrm>
                <a:off x="2789" y="366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57" name="Freeform 1415"/>
              <p:cNvSpPr>
                <a:spLocks/>
              </p:cNvSpPr>
              <p:nvPr/>
            </p:nvSpPr>
            <p:spPr bwMode="auto">
              <a:xfrm>
                <a:off x="2789" y="3667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58" name="Line 1416"/>
              <p:cNvSpPr>
                <a:spLocks noChangeShapeType="1"/>
              </p:cNvSpPr>
              <p:nvPr/>
            </p:nvSpPr>
            <p:spPr bwMode="auto">
              <a:xfrm>
                <a:off x="2795" y="367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59" name="Freeform 1417"/>
              <p:cNvSpPr>
                <a:spLocks/>
              </p:cNvSpPr>
              <p:nvPr/>
            </p:nvSpPr>
            <p:spPr bwMode="auto">
              <a:xfrm>
                <a:off x="2795" y="3673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60" name="Line 1418"/>
              <p:cNvSpPr>
                <a:spLocks noChangeShapeType="1"/>
              </p:cNvSpPr>
              <p:nvPr/>
            </p:nvSpPr>
            <p:spPr bwMode="auto">
              <a:xfrm>
                <a:off x="2795" y="367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61" name="Freeform 1419"/>
              <p:cNvSpPr>
                <a:spLocks/>
              </p:cNvSpPr>
              <p:nvPr/>
            </p:nvSpPr>
            <p:spPr bwMode="auto">
              <a:xfrm>
                <a:off x="2795" y="3673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62" name="Line 1420"/>
              <p:cNvSpPr>
                <a:spLocks noChangeShapeType="1"/>
              </p:cNvSpPr>
              <p:nvPr/>
            </p:nvSpPr>
            <p:spPr bwMode="auto">
              <a:xfrm>
                <a:off x="2801" y="367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63" name="Freeform 1421"/>
              <p:cNvSpPr>
                <a:spLocks/>
              </p:cNvSpPr>
              <p:nvPr/>
            </p:nvSpPr>
            <p:spPr bwMode="auto">
              <a:xfrm>
                <a:off x="2801" y="3667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64" name="Freeform 1422"/>
              <p:cNvSpPr>
                <a:spLocks/>
              </p:cNvSpPr>
              <p:nvPr/>
            </p:nvSpPr>
            <p:spPr bwMode="auto">
              <a:xfrm>
                <a:off x="2801" y="3667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65" name="Line 1423"/>
              <p:cNvSpPr>
                <a:spLocks noChangeShapeType="1"/>
              </p:cNvSpPr>
              <p:nvPr/>
            </p:nvSpPr>
            <p:spPr bwMode="auto">
              <a:xfrm flipV="1">
                <a:off x="2807" y="366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66" name="Line 1424"/>
              <p:cNvSpPr>
                <a:spLocks noChangeShapeType="1"/>
              </p:cNvSpPr>
              <p:nvPr/>
            </p:nvSpPr>
            <p:spPr bwMode="auto">
              <a:xfrm flipV="1">
                <a:off x="2807" y="365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67" name="Line 1425"/>
              <p:cNvSpPr>
                <a:spLocks noChangeShapeType="1"/>
              </p:cNvSpPr>
              <p:nvPr/>
            </p:nvSpPr>
            <p:spPr bwMode="auto">
              <a:xfrm flipV="1">
                <a:off x="2807" y="364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68" name="Freeform 1426"/>
              <p:cNvSpPr>
                <a:spLocks/>
              </p:cNvSpPr>
              <p:nvPr/>
            </p:nvSpPr>
            <p:spPr bwMode="auto">
              <a:xfrm>
                <a:off x="2807" y="3643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69" name="Line 1427"/>
              <p:cNvSpPr>
                <a:spLocks noChangeShapeType="1"/>
              </p:cNvSpPr>
              <p:nvPr/>
            </p:nvSpPr>
            <p:spPr bwMode="auto">
              <a:xfrm flipV="1">
                <a:off x="2813" y="363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70" name="Line 1428"/>
              <p:cNvSpPr>
                <a:spLocks noChangeShapeType="1"/>
              </p:cNvSpPr>
              <p:nvPr/>
            </p:nvSpPr>
            <p:spPr bwMode="auto">
              <a:xfrm flipV="1">
                <a:off x="2813" y="363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71" name="Line 1429"/>
              <p:cNvSpPr>
                <a:spLocks noChangeShapeType="1"/>
              </p:cNvSpPr>
              <p:nvPr/>
            </p:nvSpPr>
            <p:spPr bwMode="auto">
              <a:xfrm>
                <a:off x="2813" y="363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72" name="Freeform 1430"/>
              <p:cNvSpPr>
                <a:spLocks/>
              </p:cNvSpPr>
              <p:nvPr/>
            </p:nvSpPr>
            <p:spPr bwMode="auto">
              <a:xfrm>
                <a:off x="2813" y="3625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73" name="Line 1431"/>
              <p:cNvSpPr>
                <a:spLocks noChangeShapeType="1"/>
              </p:cNvSpPr>
              <p:nvPr/>
            </p:nvSpPr>
            <p:spPr bwMode="auto">
              <a:xfrm>
                <a:off x="2819" y="362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74" name="Freeform 1432"/>
              <p:cNvSpPr>
                <a:spLocks/>
              </p:cNvSpPr>
              <p:nvPr/>
            </p:nvSpPr>
            <p:spPr bwMode="auto">
              <a:xfrm>
                <a:off x="2819" y="3625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75" name="Freeform 1433"/>
              <p:cNvSpPr>
                <a:spLocks/>
              </p:cNvSpPr>
              <p:nvPr/>
            </p:nvSpPr>
            <p:spPr bwMode="auto">
              <a:xfrm>
                <a:off x="2819" y="3631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76" name="Line 1434"/>
              <p:cNvSpPr>
                <a:spLocks noChangeShapeType="1"/>
              </p:cNvSpPr>
              <p:nvPr/>
            </p:nvSpPr>
            <p:spPr bwMode="auto">
              <a:xfrm>
                <a:off x="2825" y="363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77" name="Line 1435"/>
              <p:cNvSpPr>
                <a:spLocks noChangeShapeType="1"/>
              </p:cNvSpPr>
              <p:nvPr/>
            </p:nvSpPr>
            <p:spPr bwMode="auto">
              <a:xfrm>
                <a:off x="2825" y="363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78" name="Freeform 1436"/>
              <p:cNvSpPr>
                <a:spLocks/>
              </p:cNvSpPr>
              <p:nvPr/>
            </p:nvSpPr>
            <p:spPr bwMode="auto">
              <a:xfrm>
                <a:off x="2825" y="3631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79" name="Freeform 1437"/>
              <p:cNvSpPr>
                <a:spLocks/>
              </p:cNvSpPr>
              <p:nvPr/>
            </p:nvSpPr>
            <p:spPr bwMode="auto">
              <a:xfrm>
                <a:off x="2825" y="3637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80" name="Line 1438"/>
              <p:cNvSpPr>
                <a:spLocks noChangeShapeType="1"/>
              </p:cNvSpPr>
              <p:nvPr/>
            </p:nvSpPr>
            <p:spPr bwMode="auto">
              <a:xfrm>
                <a:off x="2831" y="363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81" name="Line 1439"/>
              <p:cNvSpPr>
                <a:spLocks noChangeShapeType="1"/>
              </p:cNvSpPr>
              <p:nvPr/>
            </p:nvSpPr>
            <p:spPr bwMode="auto">
              <a:xfrm>
                <a:off x="2831" y="363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82" name="Freeform 1440"/>
              <p:cNvSpPr>
                <a:spLocks/>
              </p:cNvSpPr>
              <p:nvPr/>
            </p:nvSpPr>
            <p:spPr bwMode="auto">
              <a:xfrm>
                <a:off x="2831" y="3637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83" name="Line 1441"/>
              <p:cNvSpPr>
                <a:spLocks noChangeShapeType="1"/>
              </p:cNvSpPr>
              <p:nvPr/>
            </p:nvSpPr>
            <p:spPr bwMode="auto">
              <a:xfrm>
                <a:off x="2837" y="364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84" name="Freeform 1442"/>
              <p:cNvSpPr>
                <a:spLocks/>
              </p:cNvSpPr>
              <p:nvPr/>
            </p:nvSpPr>
            <p:spPr bwMode="auto">
              <a:xfrm>
                <a:off x="2837" y="3643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85" name="Freeform 1443"/>
              <p:cNvSpPr>
                <a:spLocks/>
              </p:cNvSpPr>
              <p:nvPr/>
            </p:nvSpPr>
            <p:spPr bwMode="auto">
              <a:xfrm>
                <a:off x="2837" y="3643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86" name="Freeform 1444"/>
              <p:cNvSpPr>
                <a:spLocks/>
              </p:cNvSpPr>
              <p:nvPr/>
            </p:nvSpPr>
            <p:spPr bwMode="auto">
              <a:xfrm>
                <a:off x="2837" y="364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87" name="Line 1445"/>
              <p:cNvSpPr>
                <a:spLocks noChangeShapeType="1"/>
              </p:cNvSpPr>
              <p:nvPr/>
            </p:nvSpPr>
            <p:spPr bwMode="auto">
              <a:xfrm>
                <a:off x="2843" y="364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88" name="Freeform 1446"/>
              <p:cNvSpPr>
                <a:spLocks/>
              </p:cNvSpPr>
              <p:nvPr/>
            </p:nvSpPr>
            <p:spPr bwMode="auto">
              <a:xfrm>
                <a:off x="2843" y="3643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89" name="Freeform 1447"/>
              <p:cNvSpPr>
                <a:spLocks/>
              </p:cNvSpPr>
              <p:nvPr/>
            </p:nvSpPr>
            <p:spPr bwMode="auto">
              <a:xfrm>
                <a:off x="2843" y="3643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90" name="Freeform 1448"/>
              <p:cNvSpPr>
                <a:spLocks/>
              </p:cNvSpPr>
              <p:nvPr/>
            </p:nvSpPr>
            <p:spPr bwMode="auto">
              <a:xfrm>
                <a:off x="2843" y="3643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91" name="Line 1449"/>
              <p:cNvSpPr>
                <a:spLocks noChangeShapeType="1"/>
              </p:cNvSpPr>
              <p:nvPr/>
            </p:nvSpPr>
            <p:spPr bwMode="auto">
              <a:xfrm>
                <a:off x="2849" y="364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92" name="Line 1450"/>
              <p:cNvSpPr>
                <a:spLocks noChangeShapeType="1"/>
              </p:cNvSpPr>
              <p:nvPr/>
            </p:nvSpPr>
            <p:spPr bwMode="auto">
              <a:xfrm>
                <a:off x="2849" y="364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93" name="Freeform 1451"/>
              <p:cNvSpPr>
                <a:spLocks/>
              </p:cNvSpPr>
              <p:nvPr/>
            </p:nvSpPr>
            <p:spPr bwMode="auto">
              <a:xfrm>
                <a:off x="2849" y="3649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94" name="Line 1452"/>
              <p:cNvSpPr>
                <a:spLocks noChangeShapeType="1"/>
              </p:cNvSpPr>
              <p:nvPr/>
            </p:nvSpPr>
            <p:spPr bwMode="auto">
              <a:xfrm>
                <a:off x="2855" y="364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95" name="Line 1453"/>
              <p:cNvSpPr>
                <a:spLocks noChangeShapeType="1"/>
              </p:cNvSpPr>
              <p:nvPr/>
            </p:nvSpPr>
            <p:spPr bwMode="auto">
              <a:xfrm>
                <a:off x="2855" y="364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96" name="Freeform 1454"/>
              <p:cNvSpPr>
                <a:spLocks/>
              </p:cNvSpPr>
              <p:nvPr/>
            </p:nvSpPr>
            <p:spPr bwMode="auto">
              <a:xfrm>
                <a:off x="2855" y="3649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97" name="Freeform 1455"/>
              <p:cNvSpPr>
                <a:spLocks/>
              </p:cNvSpPr>
              <p:nvPr/>
            </p:nvSpPr>
            <p:spPr bwMode="auto">
              <a:xfrm>
                <a:off x="2855" y="3655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98" name="Line 1456"/>
              <p:cNvSpPr>
                <a:spLocks noChangeShapeType="1"/>
              </p:cNvSpPr>
              <p:nvPr/>
            </p:nvSpPr>
            <p:spPr bwMode="auto">
              <a:xfrm>
                <a:off x="2861" y="365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99" name="Line 1457"/>
              <p:cNvSpPr>
                <a:spLocks noChangeShapeType="1"/>
              </p:cNvSpPr>
              <p:nvPr/>
            </p:nvSpPr>
            <p:spPr bwMode="auto">
              <a:xfrm>
                <a:off x="2861" y="365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00" name="Freeform 1458"/>
              <p:cNvSpPr>
                <a:spLocks/>
              </p:cNvSpPr>
              <p:nvPr/>
            </p:nvSpPr>
            <p:spPr bwMode="auto">
              <a:xfrm>
                <a:off x="2861" y="3655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01" name="Freeform 1459"/>
              <p:cNvSpPr>
                <a:spLocks/>
              </p:cNvSpPr>
              <p:nvPr/>
            </p:nvSpPr>
            <p:spPr bwMode="auto">
              <a:xfrm>
                <a:off x="2867" y="3649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02" name="Line 1460"/>
              <p:cNvSpPr>
                <a:spLocks noChangeShapeType="1"/>
              </p:cNvSpPr>
              <p:nvPr/>
            </p:nvSpPr>
            <p:spPr bwMode="auto">
              <a:xfrm>
                <a:off x="2867" y="364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03" name="Freeform 1461"/>
              <p:cNvSpPr>
                <a:spLocks/>
              </p:cNvSpPr>
              <p:nvPr/>
            </p:nvSpPr>
            <p:spPr bwMode="auto">
              <a:xfrm>
                <a:off x="2867" y="3643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04" name="Freeform 1462"/>
              <p:cNvSpPr>
                <a:spLocks/>
              </p:cNvSpPr>
              <p:nvPr/>
            </p:nvSpPr>
            <p:spPr bwMode="auto">
              <a:xfrm>
                <a:off x="2867" y="364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05" name="Line 1463"/>
              <p:cNvSpPr>
                <a:spLocks noChangeShapeType="1"/>
              </p:cNvSpPr>
              <p:nvPr/>
            </p:nvSpPr>
            <p:spPr bwMode="auto">
              <a:xfrm>
                <a:off x="2873" y="364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06" name="Freeform 1464"/>
              <p:cNvSpPr>
                <a:spLocks/>
              </p:cNvSpPr>
              <p:nvPr/>
            </p:nvSpPr>
            <p:spPr bwMode="auto">
              <a:xfrm>
                <a:off x="2873" y="3637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07" name="Line 1465"/>
              <p:cNvSpPr>
                <a:spLocks noChangeShapeType="1"/>
              </p:cNvSpPr>
              <p:nvPr/>
            </p:nvSpPr>
            <p:spPr bwMode="auto">
              <a:xfrm>
                <a:off x="2873" y="363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08" name="Freeform 1466"/>
              <p:cNvSpPr>
                <a:spLocks/>
              </p:cNvSpPr>
              <p:nvPr/>
            </p:nvSpPr>
            <p:spPr bwMode="auto">
              <a:xfrm>
                <a:off x="2873" y="3631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09" name="Freeform 1467"/>
              <p:cNvSpPr>
                <a:spLocks/>
              </p:cNvSpPr>
              <p:nvPr/>
            </p:nvSpPr>
            <p:spPr bwMode="auto">
              <a:xfrm>
                <a:off x="2879" y="3631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10" name="Freeform 1468"/>
              <p:cNvSpPr>
                <a:spLocks/>
              </p:cNvSpPr>
              <p:nvPr/>
            </p:nvSpPr>
            <p:spPr bwMode="auto">
              <a:xfrm>
                <a:off x="2879" y="3631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11" name="Freeform 1469"/>
              <p:cNvSpPr>
                <a:spLocks/>
              </p:cNvSpPr>
              <p:nvPr/>
            </p:nvSpPr>
            <p:spPr bwMode="auto">
              <a:xfrm>
                <a:off x="2879" y="3631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12" name="Line 1470"/>
              <p:cNvSpPr>
                <a:spLocks noChangeShapeType="1"/>
              </p:cNvSpPr>
              <p:nvPr/>
            </p:nvSpPr>
            <p:spPr bwMode="auto">
              <a:xfrm>
                <a:off x="2885" y="363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13" name="Line 1471"/>
              <p:cNvSpPr>
                <a:spLocks noChangeShapeType="1"/>
              </p:cNvSpPr>
              <p:nvPr/>
            </p:nvSpPr>
            <p:spPr bwMode="auto">
              <a:xfrm>
                <a:off x="2885" y="363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14" name="Freeform 1472"/>
              <p:cNvSpPr>
                <a:spLocks/>
              </p:cNvSpPr>
              <p:nvPr/>
            </p:nvSpPr>
            <p:spPr bwMode="auto">
              <a:xfrm>
                <a:off x="2885" y="3631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15" name="Freeform 1473"/>
              <p:cNvSpPr>
                <a:spLocks/>
              </p:cNvSpPr>
              <p:nvPr/>
            </p:nvSpPr>
            <p:spPr bwMode="auto">
              <a:xfrm>
                <a:off x="2885" y="3637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16" name="Line 1474"/>
              <p:cNvSpPr>
                <a:spLocks noChangeShapeType="1"/>
              </p:cNvSpPr>
              <p:nvPr/>
            </p:nvSpPr>
            <p:spPr bwMode="auto">
              <a:xfrm>
                <a:off x="2891" y="363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17" name="Line 1475"/>
              <p:cNvSpPr>
                <a:spLocks noChangeShapeType="1"/>
              </p:cNvSpPr>
              <p:nvPr/>
            </p:nvSpPr>
            <p:spPr bwMode="auto">
              <a:xfrm>
                <a:off x="2891" y="363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18" name="Freeform 1476"/>
              <p:cNvSpPr>
                <a:spLocks/>
              </p:cNvSpPr>
              <p:nvPr/>
            </p:nvSpPr>
            <p:spPr bwMode="auto">
              <a:xfrm>
                <a:off x="2891" y="3637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19" name="Line 1477"/>
              <p:cNvSpPr>
                <a:spLocks noChangeShapeType="1"/>
              </p:cNvSpPr>
              <p:nvPr/>
            </p:nvSpPr>
            <p:spPr bwMode="auto">
              <a:xfrm>
                <a:off x="2897" y="364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20" name="Line 1478"/>
              <p:cNvSpPr>
                <a:spLocks noChangeShapeType="1"/>
              </p:cNvSpPr>
              <p:nvPr/>
            </p:nvSpPr>
            <p:spPr bwMode="auto">
              <a:xfrm>
                <a:off x="2897" y="364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21" name="Line 1479"/>
              <p:cNvSpPr>
                <a:spLocks noChangeShapeType="1"/>
              </p:cNvSpPr>
              <p:nvPr/>
            </p:nvSpPr>
            <p:spPr bwMode="auto">
              <a:xfrm>
                <a:off x="2897" y="364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22" name="Freeform 1480"/>
              <p:cNvSpPr>
                <a:spLocks/>
              </p:cNvSpPr>
              <p:nvPr/>
            </p:nvSpPr>
            <p:spPr bwMode="auto">
              <a:xfrm>
                <a:off x="2897" y="3649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23" name="Line 1481"/>
              <p:cNvSpPr>
                <a:spLocks noChangeShapeType="1"/>
              </p:cNvSpPr>
              <p:nvPr/>
            </p:nvSpPr>
            <p:spPr bwMode="auto">
              <a:xfrm>
                <a:off x="2903" y="364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24" name="Line 1482"/>
              <p:cNvSpPr>
                <a:spLocks noChangeShapeType="1"/>
              </p:cNvSpPr>
              <p:nvPr/>
            </p:nvSpPr>
            <p:spPr bwMode="auto">
              <a:xfrm>
                <a:off x="2903" y="364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25" name="Freeform 1483"/>
              <p:cNvSpPr>
                <a:spLocks/>
              </p:cNvSpPr>
              <p:nvPr/>
            </p:nvSpPr>
            <p:spPr bwMode="auto">
              <a:xfrm>
                <a:off x="2903" y="3649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26" name="Line 1484"/>
              <p:cNvSpPr>
                <a:spLocks noChangeShapeType="1"/>
              </p:cNvSpPr>
              <p:nvPr/>
            </p:nvSpPr>
            <p:spPr bwMode="auto">
              <a:xfrm>
                <a:off x="2909" y="364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27" name="Freeform 1485"/>
              <p:cNvSpPr>
                <a:spLocks/>
              </p:cNvSpPr>
              <p:nvPr/>
            </p:nvSpPr>
            <p:spPr bwMode="auto">
              <a:xfrm>
                <a:off x="2909" y="3643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28" name="Line 1486"/>
              <p:cNvSpPr>
                <a:spLocks noChangeShapeType="1"/>
              </p:cNvSpPr>
              <p:nvPr/>
            </p:nvSpPr>
            <p:spPr bwMode="auto">
              <a:xfrm>
                <a:off x="2909" y="364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29" name="Freeform 1487"/>
              <p:cNvSpPr>
                <a:spLocks/>
              </p:cNvSpPr>
              <p:nvPr/>
            </p:nvSpPr>
            <p:spPr bwMode="auto">
              <a:xfrm>
                <a:off x="2909" y="3637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30" name="Line 1488"/>
              <p:cNvSpPr>
                <a:spLocks noChangeShapeType="1"/>
              </p:cNvSpPr>
              <p:nvPr/>
            </p:nvSpPr>
            <p:spPr bwMode="auto">
              <a:xfrm>
                <a:off x="2915" y="363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31" name="Freeform 1489"/>
              <p:cNvSpPr>
                <a:spLocks/>
              </p:cNvSpPr>
              <p:nvPr/>
            </p:nvSpPr>
            <p:spPr bwMode="auto">
              <a:xfrm>
                <a:off x="2915" y="3637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32" name="Freeform 1490"/>
              <p:cNvSpPr>
                <a:spLocks/>
              </p:cNvSpPr>
              <p:nvPr/>
            </p:nvSpPr>
            <p:spPr bwMode="auto">
              <a:xfrm>
                <a:off x="2915" y="3637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33" name="Freeform 1491"/>
              <p:cNvSpPr>
                <a:spLocks/>
              </p:cNvSpPr>
              <p:nvPr/>
            </p:nvSpPr>
            <p:spPr bwMode="auto">
              <a:xfrm>
                <a:off x="2915" y="3637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34" name="Freeform 1492"/>
              <p:cNvSpPr>
                <a:spLocks/>
              </p:cNvSpPr>
              <p:nvPr/>
            </p:nvSpPr>
            <p:spPr bwMode="auto">
              <a:xfrm>
                <a:off x="2921" y="3631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35" name="Line 1493"/>
              <p:cNvSpPr>
                <a:spLocks noChangeShapeType="1"/>
              </p:cNvSpPr>
              <p:nvPr/>
            </p:nvSpPr>
            <p:spPr bwMode="auto">
              <a:xfrm>
                <a:off x="2921" y="363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36" name="Freeform 1494"/>
              <p:cNvSpPr>
                <a:spLocks/>
              </p:cNvSpPr>
              <p:nvPr/>
            </p:nvSpPr>
            <p:spPr bwMode="auto">
              <a:xfrm>
                <a:off x="2921" y="3625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37" name="Line 1495"/>
              <p:cNvSpPr>
                <a:spLocks noChangeShapeType="1"/>
              </p:cNvSpPr>
              <p:nvPr/>
            </p:nvSpPr>
            <p:spPr bwMode="auto">
              <a:xfrm flipV="1">
                <a:off x="2927" y="361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38" name="Line 1496"/>
              <p:cNvSpPr>
                <a:spLocks noChangeShapeType="1"/>
              </p:cNvSpPr>
              <p:nvPr/>
            </p:nvSpPr>
            <p:spPr bwMode="auto">
              <a:xfrm>
                <a:off x="2927" y="361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39" name="Line 1497"/>
              <p:cNvSpPr>
                <a:spLocks noChangeShapeType="1"/>
              </p:cNvSpPr>
              <p:nvPr/>
            </p:nvSpPr>
            <p:spPr bwMode="auto">
              <a:xfrm>
                <a:off x="2927" y="361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40" name="Freeform 1498"/>
              <p:cNvSpPr>
                <a:spLocks/>
              </p:cNvSpPr>
              <p:nvPr/>
            </p:nvSpPr>
            <p:spPr bwMode="auto">
              <a:xfrm>
                <a:off x="2927" y="3619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41" name="Line 1499"/>
              <p:cNvSpPr>
                <a:spLocks noChangeShapeType="1"/>
              </p:cNvSpPr>
              <p:nvPr/>
            </p:nvSpPr>
            <p:spPr bwMode="auto">
              <a:xfrm>
                <a:off x="2933" y="361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42" name="Line 1500"/>
              <p:cNvSpPr>
                <a:spLocks noChangeShapeType="1"/>
              </p:cNvSpPr>
              <p:nvPr/>
            </p:nvSpPr>
            <p:spPr bwMode="auto">
              <a:xfrm>
                <a:off x="2933" y="361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43" name="Freeform 1501"/>
              <p:cNvSpPr>
                <a:spLocks/>
              </p:cNvSpPr>
              <p:nvPr/>
            </p:nvSpPr>
            <p:spPr bwMode="auto">
              <a:xfrm>
                <a:off x="2933" y="3619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44" name="Line 1502"/>
              <p:cNvSpPr>
                <a:spLocks noChangeShapeType="1"/>
              </p:cNvSpPr>
              <p:nvPr/>
            </p:nvSpPr>
            <p:spPr bwMode="auto">
              <a:xfrm>
                <a:off x="2939" y="361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45" name="Line 1503"/>
              <p:cNvSpPr>
                <a:spLocks noChangeShapeType="1"/>
              </p:cNvSpPr>
              <p:nvPr/>
            </p:nvSpPr>
            <p:spPr bwMode="auto">
              <a:xfrm>
                <a:off x="2939" y="361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46" name="Line 1504"/>
              <p:cNvSpPr>
                <a:spLocks noChangeShapeType="1"/>
              </p:cNvSpPr>
              <p:nvPr/>
            </p:nvSpPr>
            <p:spPr bwMode="auto">
              <a:xfrm>
                <a:off x="2939" y="361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47" name="Freeform 1505"/>
              <p:cNvSpPr>
                <a:spLocks/>
              </p:cNvSpPr>
              <p:nvPr/>
            </p:nvSpPr>
            <p:spPr bwMode="auto">
              <a:xfrm>
                <a:off x="2939" y="3619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48" name="Line 1506"/>
              <p:cNvSpPr>
                <a:spLocks noChangeShapeType="1"/>
              </p:cNvSpPr>
              <p:nvPr/>
            </p:nvSpPr>
            <p:spPr bwMode="auto">
              <a:xfrm>
                <a:off x="2945" y="361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49" name="Line 1507"/>
              <p:cNvSpPr>
                <a:spLocks noChangeShapeType="1"/>
              </p:cNvSpPr>
              <p:nvPr/>
            </p:nvSpPr>
            <p:spPr bwMode="auto">
              <a:xfrm>
                <a:off x="2945" y="361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50" name="Line 1508"/>
              <p:cNvSpPr>
                <a:spLocks noChangeShapeType="1"/>
              </p:cNvSpPr>
              <p:nvPr/>
            </p:nvSpPr>
            <p:spPr bwMode="auto">
              <a:xfrm>
                <a:off x="2945" y="362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51" name="Freeform 1509"/>
              <p:cNvSpPr>
                <a:spLocks/>
              </p:cNvSpPr>
              <p:nvPr/>
            </p:nvSpPr>
            <p:spPr bwMode="auto">
              <a:xfrm>
                <a:off x="2945" y="3631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52" name="Line 1510"/>
              <p:cNvSpPr>
                <a:spLocks noChangeShapeType="1"/>
              </p:cNvSpPr>
              <p:nvPr/>
            </p:nvSpPr>
            <p:spPr bwMode="auto">
              <a:xfrm>
                <a:off x="2951" y="363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53" name="Line 1511"/>
              <p:cNvSpPr>
                <a:spLocks noChangeShapeType="1"/>
              </p:cNvSpPr>
              <p:nvPr/>
            </p:nvSpPr>
            <p:spPr bwMode="auto">
              <a:xfrm>
                <a:off x="2951" y="363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54" name="Freeform 1512"/>
              <p:cNvSpPr>
                <a:spLocks/>
              </p:cNvSpPr>
              <p:nvPr/>
            </p:nvSpPr>
            <p:spPr bwMode="auto">
              <a:xfrm>
                <a:off x="2951" y="3643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55" name="Line 1513"/>
              <p:cNvSpPr>
                <a:spLocks noChangeShapeType="1"/>
              </p:cNvSpPr>
              <p:nvPr/>
            </p:nvSpPr>
            <p:spPr bwMode="auto">
              <a:xfrm>
                <a:off x="2957" y="3655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56" name="Line 1514"/>
              <p:cNvSpPr>
                <a:spLocks noChangeShapeType="1"/>
              </p:cNvSpPr>
              <p:nvPr/>
            </p:nvSpPr>
            <p:spPr bwMode="auto">
              <a:xfrm>
                <a:off x="2957" y="366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57" name="Line 1515"/>
              <p:cNvSpPr>
                <a:spLocks noChangeShapeType="1"/>
              </p:cNvSpPr>
              <p:nvPr/>
            </p:nvSpPr>
            <p:spPr bwMode="auto">
              <a:xfrm>
                <a:off x="2957" y="367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58" name="Freeform 1516"/>
              <p:cNvSpPr>
                <a:spLocks/>
              </p:cNvSpPr>
              <p:nvPr/>
            </p:nvSpPr>
            <p:spPr bwMode="auto">
              <a:xfrm>
                <a:off x="2957" y="3679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59" name="Line 1517"/>
              <p:cNvSpPr>
                <a:spLocks noChangeShapeType="1"/>
              </p:cNvSpPr>
              <p:nvPr/>
            </p:nvSpPr>
            <p:spPr bwMode="auto">
              <a:xfrm>
                <a:off x="2963" y="367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60" name="Freeform 1518"/>
              <p:cNvSpPr>
                <a:spLocks/>
              </p:cNvSpPr>
              <p:nvPr/>
            </p:nvSpPr>
            <p:spPr bwMode="auto">
              <a:xfrm>
                <a:off x="2963" y="3673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61" name="Freeform 1519"/>
              <p:cNvSpPr>
                <a:spLocks/>
              </p:cNvSpPr>
              <p:nvPr/>
            </p:nvSpPr>
            <p:spPr bwMode="auto">
              <a:xfrm>
                <a:off x="2963" y="367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62" name="Line 1520"/>
              <p:cNvSpPr>
                <a:spLocks noChangeShapeType="1"/>
              </p:cNvSpPr>
              <p:nvPr/>
            </p:nvSpPr>
            <p:spPr bwMode="auto">
              <a:xfrm flipV="1">
                <a:off x="2969" y="366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63" name="Line 1521"/>
              <p:cNvSpPr>
                <a:spLocks noChangeShapeType="1"/>
              </p:cNvSpPr>
              <p:nvPr/>
            </p:nvSpPr>
            <p:spPr bwMode="auto">
              <a:xfrm flipV="1">
                <a:off x="2969" y="3655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64" name="Line 1522"/>
              <p:cNvSpPr>
                <a:spLocks noChangeShapeType="1"/>
              </p:cNvSpPr>
              <p:nvPr/>
            </p:nvSpPr>
            <p:spPr bwMode="auto">
              <a:xfrm flipV="1">
                <a:off x="2969" y="364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65" name="Freeform 1523"/>
              <p:cNvSpPr>
                <a:spLocks/>
              </p:cNvSpPr>
              <p:nvPr/>
            </p:nvSpPr>
            <p:spPr bwMode="auto">
              <a:xfrm>
                <a:off x="2969" y="3643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66" name="Line 1524"/>
              <p:cNvSpPr>
                <a:spLocks noChangeShapeType="1"/>
              </p:cNvSpPr>
              <p:nvPr/>
            </p:nvSpPr>
            <p:spPr bwMode="auto">
              <a:xfrm>
                <a:off x="2975" y="364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67" name="Freeform 1525"/>
              <p:cNvSpPr>
                <a:spLocks/>
              </p:cNvSpPr>
              <p:nvPr/>
            </p:nvSpPr>
            <p:spPr bwMode="auto">
              <a:xfrm>
                <a:off x="2975" y="3637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68" name="Line 1526"/>
              <p:cNvSpPr>
                <a:spLocks noChangeShapeType="1"/>
              </p:cNvSpPr>
              <p:nvPr/>
            </p:nvSpPr>
            <p:spPr bwMode="auto">
              <a:xfrm>
                <a:off x="2975" y="363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69" name="Freeform 1527"/>
              <p:cNvSpPr>
                <a:spLocks/>
              </p:cNvSpPr>
              <p:nvPr/>
            </p:nvSpPr>
            <p:spPr bwMode="auto">
              <a:xfrm>
                <a:off x="2975" y="3631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70" name="Line 1528"/>
              <p:cNvSpPr>
                <a:spLocks noChangeShapeType="1"/>
              </p:cNvSpPr>
              <p:nvPr/>
            </p:nvSpPr>
            <p:spPr bwMode="auto">
              <a:xfrm flipV="1">
                <a:off x="2981" y="362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71" name="Line 1529"/>
              <p:cNvSpPr>
                <a:spLocks noChangeShapeType="1"/>
              </p:cNvSpPr>
              <p:nvPr/>
            </p:nvSpPr>
            <p:spPr bwMode="auto">
              <a:xfrm>
                <a:off x="2981" y="362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72" name="Freeform 1530"/>
              <p:cNvSpPr>
                <a:spLocks/>
              </p:cNvSpPr>
              <p:nvPr/>
            </p:nvSpPr>
            <p:spPr bwMode="auto">
              <a:xfrm>
                <a:off x="2981" y="3625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73" name="Line 1531"/>
              <p:cNvSpPr>
                <a:spLocks noChangeShapeType="1"/>
              </p:cNvSpPr>
              <p:nvPr/>
            </p:nvSpPr>
            <p:spPr bwMode="auto">
              <a:xfrm>
                <a:off x="2987" y="362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74" name="Freeform 1532"/>
              <p:cNvSpPr>
                <a:spLocks/>
              </p:cNvSpPr>
              <p:nvPr/>
            </p:nvSpPr>
            <p:spPr bwMode="auto">
              <a:xfrm>
                <a:off x="2987" y="3619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75" name="Freeform 1533"/>
              <p:cNvSpPr>
                <a:spLocks/>
              </p:cNvSpPr>
              <p:nvPr/>
            </p:nvSpPr>
            <p:spPr bwMode="auto">
              <a:xfrm>
                <a:off x="2987" y="3619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76" name="Freeform 1534"/>
              <p:cNvSpPr>
                <a:spLocks/>
              </p:cNvSpPr>
              <p:nvPr/>
            </p:nvSpPr>
            <p:spPr bwMode="auto">
              <a:xfrm>
                <a:off x="2987" y="3625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77" name="Freeform 1535"/>
              <p:cNvSpPr>
                <a:spLocks/>
              </p:cNvSpPr>
              <p:nvPr/>
            </p:nvSpPr>
            <p:spPr bwMode="auto">
              <a:xfrm>
                <a:off x="2993" y="3625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78" name="Freeform 1536"/>
              <p:cNvSpPr>
                <a:spLocks/>
              </p:cNvSpPr>
              <p:nvPr/>
            </p:nvSpPr>
            <p:spPr bwMode="auto">
              <a:xfrm>
                <a:off x="2993" y="3625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79" name="Freeform 1537"/>
              <p:cNvSpPr>
                <a:spLocks/>
              </p:cNvSpPr>
              <p:nvPr/>
            </p:nvSpPr>
            <p:spPr bwMode="auto">
              <a:xfrm>
                <a:off x="2993" y="362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80" name="Line 1538"/>
              <p:cNvSpPr>
                <a:spLocks noChangeShapeType="1"/>
              </p:cNvSpPr>
              <p:nvPr/>
            </p:nvSpPr>
            <p:spPr bwMode="auto">
              <a:xfrm>
                <a:off x="2999" y="363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81" name="Line 1539"/>
              <p:cNvSpPr>
                <a:spLocks noChangeShapeType="1"/>
              </p:cNvSpPr>
              <p:nvPr/>
            </p:nvSpPr>
            <p:spPr bwMode="auto">
              <a:xfrm>
                <a:off x="2999" y="363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82" name="Line 1540"/>
              <p:cNvSpPr>
                <a:spLocks noChangeShapeType="1"/>
              </p:cNvSpPr>
              <p:nvPr/>
            </p:nvSpPr>
            <p:spPr bwMode="auto">
              <a:xfrm>
                <a:off x="2999" y="363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83" name="Freeform 1541"/>
              <p:cNvSpPr>
                <a:spLocks/>
              </p:cNvSpPr>
              <p:nvPr/>
            </p:nvSpPr>
            <p:spPr bwMode="auto">
              <a:xfrm>
                <a:off x="2999" y="3637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84" name="Line 1542"/>
              <p:cNvSpPr>
                <a:spLocks noChangeShapeType="1"/>
              </p:cNvSpPr>
              <p:nvPr/>
            </p:nvSpPr>
            <p:spPr bwMode="auto">
              <a:xfrm>
                <a:off x="3005" y="363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85" name="Line 1543"/>
              <p:cNvSpPr>
                <a:spLocks noChangeShapeType="1"/>
              </p:cNvSpPr>
              <p:nvPr/>
            </p:nvSpPr>
            <p:spPr bwMode="auto">
              <a:xfrm>
                <a:off x="3005" y="364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86" name="Freeform 1544"/>
              <p:cNvSpPr>
                <a:spLocks/>
              </p:cNvSpPr>
              <p:nvPr/>
            </p:nvSpPr>
            <p:spPr bwMode="auto">
              <a:xfrm>
                <a:off x="3005" y="3649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87" name="Line 1545"/>
              <p:cNvSpPr>
                <a:spLocks noChangeShapeType="1"/>
              </p:cNvSpPr>
              <p:nvPr/>
            </p:nvSpPr>
            <p:spPr bwMode="auto">
              <a:xfrm>
                <a:off x="3011" y="364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88" name="Line 1546"/>
              <p:cNvSpPr>
                <a:spLocks noChangeShapeType="1"/>
              </p:cNvSpPr>
              <p:nvPr/>
            </p:nvSpPr>
            <p:spPr bwMode="auto">
              <a:xfrm>
                <a:off x="3011" y="364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89" name="Line 1547"/>
              <p:cNvSpPr>
                <a:spLocks noChangeShapeType="1"/>
              </p:cNvSpPr>
              <p:nvPr/>
            </p:nvSpPr>
            <p:spPr bwMode="auto">
              <a:xfrm>
                <a:off x="3011" y="365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90" name="Freeform 1548"/>
              <p:cNvSpPr>
                <a:spLocks/>
              </p:cNvSpPr>
              <p:nvPr/>
            </p:nvSpPr>
            <p:spPr bwMode="auto">
              <a:xfrm>
                <a:off x="3011" y="3661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91" name="Line 1549"/>
              <p:cNvSpPr>
                <a:spLocks noChangeShapeType="1"/>
              </p:cNvSpPr>
              <p:nvPr/>
            </p:nvSpPr>
            <p:spPr bwMode="auto">
              <a:xfrm>
                <a:off x="3017" y="366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92" name="Line 1550"/>
              <p:cNvSpPr>
                <a:spLocks noChangeShapeType="1"/>
              </p:cNvSpPr>
              <p:nvPr/>
            </p:nvSpPr>
            <p:spPr bwMode="auto">
              <a:xfrm>
                <a:off x="3017" y="367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93" name="Line 1551"/>
              <p:cNvSpPr>
                <a:spLocks noChangeShapeType="1"/>
              </p:cNvSpPr>
              <p:nvPr/>
            </p:nvSpPr>
            <p:spPr bwMode="auto">
              <a:xfrm>
                <a:off x="3017" y="367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94" name="Freeform 1552"/>
              <p:cNvSpPr>
                <a:spLocks/>
              </p:cNvSpPr>
              <p:nvPr/>
            </p:nvSpPr>
            <p:spPr bwMode="auto">
              <a:xfrm>
                <a:off x="3017" y="367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95" name="Line 1553"/>
              <p:cNvSpPr>
                <a:spLocks noChangeShapeType="1"/>
              </p:cNvSpPr>
              <p:nvPr/>
            </p:nvSpPr>
            <p:spPr bwMode="auto">
              <a:xfrm>
                <a:off x="3023" y="367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96" name="Line 1554"/>
              <p:cNvSpPr>
                <a:spLocks noChangeShapeType="1"/>
              </p:cNvSpPr>
              <p:nvPr/>
            </p:nvSpPr>
            <p:spPr bwMode="auto">
              <a:xfrm>
                <a:off x="3023" y="367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97" name="Freeform 1555"/>
              <p:cNvSpPr>
                <a:spLocks/>
              </p:cNvSpPr>
              <p:nvPr/>
            </p:nvSpPr>
            <p:spPr bwMode="auto">
              <a:xfrm>
                <a:off x="3023" y="367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98" name="Line 1556"/>
              <p:cNvSpPr>
                <a:spLocks noChangeShapeType="1"/>
              </p:cNvSpPr>
              <p:nvPr/>
            </p:nvSpPr>
            <p:spPr bwMode="auto">
              <a:xfrm>
                <a:off x="3029" y="367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599" name="Freeform 1557"/>
              <p:cNvSpPr>
                <a:spLocks/>
              </p:cNvSpPr>
              <p:nvPr/>
            </p:nvSpPr>
            <p:spPr bwMode="auto">
              <a:xfrm>
                <a:off x="3029" y="3667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00" name="Line 1558"/>
              <p:cNvSpPr>
                <a:spLocks noChangeShapeType="1"/>
              </p:cNvSpPr>
              <p:nvPr/>
            </p:nvSpPr>
            <p:spPr bwMode="auto">
              <a:xfrm>
                <a:off x="3029" y="366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01" name="Freeform 1559"/>
              <p:cNvSpPr>
                <a:spLocks/>
              </p:cNvSpPr>
              <p:nvPr/>
            </p:nvSpPr>
            <p:spPr bwMode="auto">
              <a:xfrm>
                <a:off x="3029" y="3667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02" name="Line 1560"/>
              <p:cNvSpPr>
                <a:spLocks noChangeShapeType="1"/>
              </p:cNvSpPr>
              <p:nvPr/>
            </p:nvSpPr>
            <p:spPr bwMode="auto">
              <a:xfrm flipV="1">
                <a:off x="3035" y="366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03" name="Line 1561"/>
              <p:cNvSpPr>
                <a:spLocks noChangeShapeType="1"/>
              </p:cNvSpPr>
              <p:nvPr/>
            </p:nvSpPr>
            <p:spPr bwMode="auto">
              <a:xfrm flipV="1">
                <a:off x="3035" y="365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04" name="Freeform 1562"/>
              <p:cNvSpPr>
                <a:spLocks/>
              </p:cNvSpPr>
              <p:nvPr/>
            </p:nvSpPr>
            <p:spPr bwMode="auto">
              <a:xfrm>
                <a:off x="3035" y="3649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05" name="Line 1563"/>
              <p:cNvSpPr>
                <a:spLocks noChangeShapeType="1"/>
              </p:cNvSpPr>
              <p:nvPr/>
            </p:nvSpPr>
            <p:spPr bwMode="auto">
              <a:xfrm flipV="1">
                <a:off x="3041" y="364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06" name="Line 1564"/>
              <p:cNvSpPr>
                <a:spLocks noChangeShapeType="1"/>
              </p:cNvSpPr>
              <p:nvPr/>
            </p:nvSpPr>
            <p:spPr bwMode="auto">
              <a:xfrm flipV="1">
                <a:off x="3041" y="363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07" name="Line 1565"/>
              <p:cNvSpPr>
                <a:spLocks noChangeShapeType="1"/>
              </p:cNvSpPr>
              <p:nvPr/>
            </p:nvSpPr>
            <p:spPr bwMode="auto">
              <a:xfrm flipV="1">
                <a:off x="3041" y="363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08" name="Freeform 1566"/>
              <p:cNvSpPr>
                <a:spLocks/>
              </p:cNvSpPr>
              <p:nvPr/>
            </p:nvSpPr>
            <p:spPr bwMode="auto">
              <a:xfrm>
                <a:off x="3041" y="3625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09" name="Line 1567"/>
              <p:cNvSpPr>
                <a:spLocks noChangeShapeType="1"/>
              </p:cNvSpPr>
              <p:nvPr/>
            </p:nvSpPr>
            <p:spPr bwMode="auto">
              <a:xfrm flipV="1">
                <a:off x="3047" y="361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10" name="Line 1568"/>
              <p:cNvSpPr>
                <a:spLocks noChangeShapeType="1"/>
              </p:cNvSpPr>
              <p:nvPr/>
            </p:nvSpPr>
            <p:spPr bwMode="auto">
              <a:xfrm flipV="1">
                <a:off x="3047" y="361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11" name="Line 1569"/>
              <p:cNvSpPr>
                <a:spLocks noChangeShapeType="1"/>
              </p:cNvSpPr>
              <p:nvPr/>
            </p:nvSpPr>
            <p:spPr bwMode="auto">
              <a:xfrm>
                <a:off x="3047" y="361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12" name="Freeform 1570"/>
              <p:cNvSpPr>
                <a:spLocks/>
              </p:cNvSpPr>
              <p:nvPr/>
            </p:nvSpPr>
            <p:spPr bwMode="auto">
              <a:xfrm>
                <a:off x="3047" y="3613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13" name="Line 1571"/>
              <p:cNvSpPr>
                <a:spLocks noChangeShapeType="1"/>
              </p:cNvSpPr>
              <p:nvPr/>
            </p:nvSpPr>
            <p:spPr bwMode="auto">
              <a:xfrm>
                <a:off x="3053" y="361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14" name="Freeform 1572"/>
              <p:cNvSpPr>
                <a:spLocks/>
              </p:cNvSpPr>
              <p:nvPr/>
            </p:nvSpPr>
            <p:spPr bwMode="auto">
              <a:xfrm>
                <a:off x="3053" y="3613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15" name="Freeform 1573"/>
              <p:cNvSpPr>
                <a:spLocks/>
              </p:cNvSpPr>
              <p:nvPr/>
            </p:nvSpPr>
            <p:spPr bwMode="auto">
              <a:xfrm>
                <a:off x="3053" y="361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16" name="Line 1574"/>
              <p:cNvSpPr>
                <a:spLocks noChangeShapeType="1"/>
              </p:cNvSpPr>
              <p:nvPr/>
            </p:nvSpPr>
            <p:spPr bwMode="auto">
              <a:xfrm>
                <a:off x="3059" y="361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17" name="Line 1575"/>
              <p:cNvSpPr>
                <a:spLocks noChangeShapeType="1"/>
              </p:cNvSpPr>
              <p:nvPr/>
            </p:nvSpPr>
            <p:spPr bwMode="auto">
              <a:xfrm>
                <a:off x="3059" y="361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18" name="Line 1576"/>
              <p:cNvSpPr>
                <a:spLocks noChangeShapeType="1"/>
              </p:cNvSpPr>
              <p:nvPr/>
            </p:nvSpPr>
            <p:spPr bwMode="auto">
              <a:xfrm>
                <a:off x="3059" y="361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19" name="Freeform 1577"/>
              <p:cNvSpPr>
                <a:spLocks/>
              </p:cNvSpPr>
              <p:nvPr/>
            </p:nvSpPr>
            <p:spPr bwMode="auto">
              <a:xfrm>
                <a:off x="3059" y="361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20" name="Line 1578"/>
              <p:cNvSpPr>
                <a:spLocks noChangeShapeType="1"/>
              </p:cNvSpPr>
              <p:nvPr/>
            </p:nvSpPr>
            <p:spPr bwMode="auto">
              <a:xfrm>
                <a:off x="3065" y="361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21" name="Freeform 1579"/>
              <p:cNvSpPr>
                <a:spLocks/>
              </p:cNvSpPr>
              <p:nvPr/>
            </p:nvSpPr>
            <p:spPr bwMode="auto">
              <a:xfrm>
                <a:off x="3065" y="3613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22" name="Freeform 1580"/>
              <p:cNvSpPr>
                <a:spLocks/>
              </p:cNvSpPr>
              <p:nvPr/>
            </p:nvSpPr>
            <p:spPr bwMode="auto">
              <a:xfrm>
                <a:off x="3065" y="3619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23" name="Line 1581"/>
              <p:cNvSpPr>
                <a:spLocks noChangeShapeType="1"/>
              </p:cNvSpPr>
              <p:nvPr/>
            </p:nvSpPr>
            <p:spPr bwMode="auto">
              <a:xfrm>
                <a:off x="3071" y="361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24" name="Line 1582"/>
              <p:cNvSpPr>
                <a:spLocks noChangeShapeType="1"/>
              </p:cNvSpPr>
              <p:nvPr/>
            </p:nvSpPr>
            <p:spPr bwMode="auto">
              <a:xfrm>
                <a:off x="3071" y="361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25" name="Line 1583"/>
              <p:cNvSpPr>
                <a:spLocks noChangeShapeType="1"/>
              </p:cNvSpPr>
              <p:nvPr/>
            </p:nvSpPr>
            <p:spPr bwMode="auto">
              <a:xfrm>
                <a:off x="3071" y="361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26" name="Freeform 1584"/>
              <p:cNvSpPr>
                <a:spLocks/>
              </p:cNvSpPr>
              <p:nvPr/>
            </p:nvSpPr>
            <p:spPr bwMode="auto">
              <a:xfrm>
                <a:off x="3071" y="3613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27" name="Line 1585"/>
              <p:cNvSpPr>
                <a:spLocks noChangeShapeType="1"/>
              </p:cNvSpPr>
              <p:nvPr/>
            </p:nvSpPr>
            <p:spPr bwMode="auto">
              <a:xfrm>
                <a:off x="3077" y="361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28" name="Line 1586"/>
              <p:cNvSpPr>
                <a:spLocks noChangeShapeType="1"/>
              </p:cNvSpPr>
              <p:nvPr/>
            </p:nvSpPr>
            <p:spPr bwMode="auto">
              <a:xfrm>
                <a:off x="3077" y="361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29" name="Line 1587"/>
              <p:cNvSpPr>
                <a:spLocks noChangeShapeType="1"/>
              </p:cNvSpPr>
              <p:nvPr/>
            </p:nvSpPr>
            <p:spPr bwMode="auto">
              <a:xfrm flipV="1">
                <a:off x="3077" y="360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30" name="Freeform 1588"/>
              <p:cNvSpPr>
                <a:spLocks/>
              </p:cNvSpPr>
              <p:nvPr/>
            </p:nvSpPr>
            <p:spPr bwMode="auto">
              <a:xfrm>
                <a:off x="3077" y="3601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31" name="Line 1589"/>
              <p:cNvSpPr>
                <a:spLocks noChangeShapeType="1"/>
              </p:cNvSpPr>
              <p:nvPr/>
            </p:nvSpPr>
            <p:spPr bwMode="auto">
              <a:xfrm flipV="1">
                <a:off x="3083" y="359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32" name="Line 1590"/>
              <p:cNvSpPr>
                <a:spLocks noChangeShapeType="1"/>
              </p:cNvSpPr>
              <p:nvPr/>
            </p:nvSpPr>
            <p:spPr bwMode="auto">
              <a:xfrm flipV="1">
                <a:off x="3083" y="358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33" name="Freeform 1591"/>
              <p:cNvSpPr>
                <a:spLocks/>
              </p:cNvSpPr>
              <p:nvPr/>
            </p:nvSpPr>
            <p:spPr bwMode="auto">
              <a:xfrm>
                <a:off x="3083" y="3583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34" name="Line 1592"/>
              <p:cNvSpPr>
                <a:spLocks noChangeShapeType="1"/>
              </p:cNvSpPr>
              <p:nvPr/>
            </p:nvSpPr>
            <p:spPr bwMode="auto">
              <a:xfrm>
                <a:off x="3089" y="358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35" name="Line 1593"/>
              <p:cNvSpPr>
                <a:spLocks noChangeShapeType="1"/>
              </p:cNvSpPr>
              <p:nvPr/>
            </p:nvSpPr>
            <p:spPr bwMode="auto">
              <a:xfrm flipV="1">
                <a:off x="3089" y="357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36" name="Line 1594"/>
              <p:cNvSpPr>
                <a:spLocks noChangeShapeType="1"/>
              </p:cNvSpPr>
              <p:nvPr/>
            </p:nvSpPr>
            <p:spPr bwMode="auto">
              <a:xfrm flipV="1">
                <a:off x="3089" y="357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37" name="Freeform 1595"/>
              <p:cNvSpPr>
                <a:spLocks/>
              </p:cNvSpPr>
              <p:nvPr/>
            </p:nvSpPr>
            <p:spPr bwMode="auto">
              <a:xfrm>
                <a:off x="3089" y="3571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38" name="Freeform 1596"/>
              <p:cNvSpPr>
                <a:spLocks/>
              </p:cNvSpPr>
              <p:nvPr/>
            </p:nvSpPr>
            <p:spPr bwMode="auto">
              <a:xfrm>
                <a:off x="3095" y="3565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39" name="Line 1597"/>
              <p:cNvSpPr>
                <a:spLocks noChangeShapeType="1"/>
              </p:cNvSpPr>
              <p:nvPr/>
            </p:nvSpPr>
            <p:spPr bwMode="auto">
              <a:xfrm>
                <a:off x="3095" y="356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40" name="Freeform 1598"/>
              <p:cNvSpPr>
                <a:spLocks/>
              </p:cNvSpPr>
              <p:nvPr/>
            </p:nvSpPr>
            <p:spPr bwMode="auto">
              <a:xfrm>
                <a:off x="3095" y="3565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41" name="Line 1599"/>
              <p:cNvSpPr>
                <a:spLocks noChangeShapeType="1"/>
              </p:cNvSpPr>
              <p:nvPr/>
            </p:nvSpPr>
            <p:spPr bwMode="auto">
              <a:xfrm>
                <a:off x="3101" y="356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42" name="Line 1600"/>
              <p:cNvSpPr>
                <a:spLocks noChangeShapeType="1"/>
              </p:cNvSpPr>
              <p:nvPr/>
            </p:nvSpPr>
            <p:spPr bwMode="auto">
              <a:xfrm>
                <a:off x="3101" y="356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43" name="Freeform 1601"/>
              <p:cNvSpPr>
                <a:spLocks/>
              </p:cNvSpPr>
              <p:nvPr/>
            </p:nvSpPr>
            <p:spPr bwMode="auto">
              <a:xfrm>
                <a:off x="3101" y="3565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44" name="Freeform 1602"/>
              <p:cNvSpPr>
                <a:spLocks/>
              </p:cNvSpPr>
              <p:nvPr/>
            </p:nvSpPr>
            <p:spPr bwMode="auto">
              <a:xfrm>
                <a:off x="3101" y="3571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645" name="Freeform 1603"/>
              <p:cNvSpPr>
                <a:spLocks/>
              </p:cNvSpPr>
              <p:nvPr/>
            </p:nvSpPr>
            <p:spPr bwMode="auto">
              <a:xfrm>
                <a:off x="3107" y="3571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</p:grpSp>
        <p:grpSp>
          <p:nvGrpSpPr>
            <p:cNvPr id="6106" name="Group 1604"/>
            <p:cNvGrpSpPr>
              <a:grpSpLocks/>
            </p:cNvGrpSpPr>
            <p:nvPr/>
          </p:nvGrpSpPr>
          <p:grpSpPr bwMode="auto">
            <a:xfrm>
              <a:off x="4869874" y="5645399"/>
              <a:ext cx="336649" cy="209474"/>
              <a:chOff x="3107" y="3427"/>
              <a:chExt cx="336" cy="264"/>
            </a:xfrm>
          </p:grpSpPr>
          <p:sp>
            <p:nvSpPr>
              <p:cNvPr id="7246" name="Line 1605"/>
              <p:cNvSpPr>
                <a:spLocks noChangeShapeType="1"/>
              </p:cNvSpPr>
              <p:nvPr/>
            </p:nvSpPr>
            <p:spPr bwMode="auto">
              <a:xfrm>
                <a:off x="3107" y="358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47" name="Freeform 1606"/>
              <p:cNvSpPr>
                <a:spLocks/>
              </p:cNvSpPr>
              <p:nvPr/>
            </p:nvSpPr>
            <p:spPr bwMode="auto">
              <a:xfrm>
                <a:off x="3107" y="358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48" name="Freeform 1607"/>
              <p:cNvSpPr>
                <a:spLocks/>
              </p:cNvSpPr>
              <p:nvPr/>
            </p:nvSpPr>
            <p:spPr bwMode="auto">
              <a:xfrm>
                <a:off x="3113" y="3583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49" name="Line 1608"/>
              <p:cNvSpPr>
                <a:spLocks noChangeShapeType="1"/>
              </p:cNvSpPr>
              <p:nvPr/>
            </p:nvSpPr>
            <p:spPr bwMode="auto">
              <a:xfrm>
                <a:off x="3113" y="358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50" name="Line 1609"/>
              <p:cNvSpPr>
                <a:spLocks noChangeShapeType="1"/>
              </p:cNvSpPr>
              <p:nvPr/>
            </p:nvSpPr>
            <p:spPr bwMode="auto">
              <a:xfrm>
                <a:off x="3113" y="358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51" name="Freeform 1610"/>
              <p:cNvSpPr>
                <a:spLocks/>
              </p:cNvSpPr>
              <p:nvPr/>
            </p:nvSpPr>
            <p:spPr bwMode="auto">
              <a:xfrm>
                <a:off x="3113" y="359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52" name="Line 1611"/>
              <p:cNvSpPr>
                <a:spLocks noChangeShapeType="1"/>
              </p:cNvSpPr>
              <p:nvPr/>
            </p:nvSpPr>
            <p:spPr bwMode="auto">
              <a:xfrm>
                <a:off x="3119" y="360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53" name="Freeform 1612"/>
              <p:cNvSpPr>
                <a:spLocks/>
              </p:cNvSpPr>
              <p:nvPr/>
            </p:nvSpPr>
            <p:spPr bwMode="auto">
              <a:xfrm>
                <a:off x="3119" y="3601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54" name="Freeform 1613"/>
              <p:cNvSpPr>
                <a:spLocks/>
              </p:cNvSpPr>
              <p:nvPr/>
            </p:nvSpPr>
            <p:spPr bwMode="auto">
              <a:xfrm>
                <a:off x="3119" y="3601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55" name="Freeform 1614"/>
              <p:cNvSpPr>
                <a:spLocks/>
              </p:cNvSpPr>
              <p:nvPr/>
            </p:nvSpPr>
            <p:spPr bwMode="auto">
              <a:xfrm>
                <a:off x="3119" y="3595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56" name="Line 1615"/>
              <p:cNvSpPr>
                <a:spLocks noChangeShapeType="1"/>
              </p:cNvSpPr>
              <p:nvPr/>
            </p:nvSpPr>
            <p:spPr bwMode="auto">
              <a:xfrm>
                <a:off x="3125" y="359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57" name="Freeform 1616"/>
              <p:cNvSpPr>
                <a:spLocks/>
              </p:cNvSpPr>
              <p:nvPr/>
            </p:nvSpPr>
            <p:spPr bwMode="auto">
              <a:xfrm>
                <a:off x="3125" y="3589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58" name="Freeform 1617"/>
              <p:cNvSpPr>
                <a:spLocks/>
              </p:cNvSpPr>
              <p:nvPr/>
            </p:nvSpPr>
            <p:spPr bwMode="auto">
              <a:xfrm>
                <a:off x="3125" y="3589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59" name="Line 1618"/>
              <p:cNvSpPr>
                <a:spLocks noChangeShapeType="1"/>
              </p:cNvSpPr>
              <p:nvPr/>
            </p:nvSpPr>
            <p:spPr bwMode="auto">
              <a:xfrm flipV="1">
                <a:off x="3131" y="358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60" name="Line 1619"/>
              <p:cNvSpPr>
                <a:spLocks noChangeShapeType="1"/>
              </p:cNvSpPr>
              <p:nvPr/>
            </p:nvSpPr>
            <p:spPr bwMode="auto">
              <a:xfrm flipV="1">
                <a:off x="3131" y="357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61" name="Line 1620"/>
              <p:cNvSpPr>
                <a:spLocks noChangeShapeType="1"/>
              </p:cNvSpPr>
              <p:nvPr/>
            </p:nvSpPr>
            <p:spPr bwMode="auto">
              <a:xfrm flipV="1">
                <a:off x="3131" y="357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62" name="Freeform 1621"/>
              <p:cNvSpPr>
                <a:spLocks/>
              </p:cNvSpPr>
              <p:nvPr/>
            </p:nvSpPr>
            <p:spPr bwMode="auto">
              <a:xfrm>
                <a:off x="3131" y="3559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63" name="Line 1622"/>
              <p:cNvSpPr>
                <a:spLocks noChangeShapeType="1"/>
              </p:cNvSpPr>
              <p:nvPr/>
            </p:nvSpPr>
            <p:spPr bwMode="auto">
              <a:xfrm flipV="1">
                <a:off x="3137" y="355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64" name="Line 1623"/>
              <p:cNvSpPr>
                <a:spLocks noChangeShapeType="1"/>
              </p:cNvSpPr>
              <p:nvPr/>
            </p:nvSpPr>
            <p:spPr bwMode="auto">
              <a:xfrm>
                <a:off x="3137" y="355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65" name="Freeform 1624"/>
              <p:cNvSpPr>
                <a:spLocks/>
              </p:cNvSpPr>
              <p:nvPr/>
            </p:nvSpPr>
            <p:spPr bwMode="auto">
              <a:xfrm>
                <a:off x="3137" y="355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66" name="Freeform 1625"/>
              <p:cNvSpPr>
                <a:spLocks/>
              </p:cNvSpPr>
              <p:nvPr/>
            </p:nvSpPr>
            <p:spPr bwMode="auto">
              <a:xfrm>
                <a:off x="3143" y="3547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67" name="Freeform 1626"/>
              <p:cNvSpPr>
                <a:spLocks/>
              </p:cNvSpPr>
              <p:nvPr/>
            </p:nvSpPr>
            <p:spPr bwMode="auto">
              <a:xfrm>
                <a:off x="3143" y="3547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68" name="Line 1627"/>
              <p:cNvSpPr>
                <a:spLocks noChangeShapeType="1"/>
              </p:cNvSpPr>
              <p:nvPr/>
            </p:nvSpPr>
            <p:spPr bwMode="auto">
              <a:xfrm>
                <a:off x="3143" y="355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69" name="Freeform 1628"/>
              <p:cNvSpPr>
                <a:spLocks/>
              </p:cNvSpPr>
              <p:nvPr/>
            </p:nvSpPr>
            <p:spPr bwMode="auto">
              <a:xfrm>
                <a:off x="3143" y="3547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70" name="Freeform 1629"/>
              <p:cNvSpPr>
                <a:spLocks/>
              </p:cNvSpPr>
              <p:nvPr/>
            </p:nvSpPr>
            <p:spPr bwMode="auto">
              <a:xfrm>
                <a:off x="3149" y="3547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71" name="Line 1630"/>
              <p:cNvSpPr>
                <a:spLocks noChangeShapeType="1"/>
              </p:cNvSpPr>
              <p:nvPr/>
            </p:nvSpPr>
            <p:spPr bwMode="auto">
              <a:xfrm>
                <a:off x="3149" y="355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72" name="Line 1631"/>
              <p:cNvSpPr>
                <a:spLocks noChangeShapeType="1"/>
              </p:cNvSpPr>
              <p:nvPr/>
            </p:nvSpPr>
            <p:spPr bwMode="auto">
              <a:xfrm>
                <a:off x="3149" y="355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73" name="Freeform 1632"/>
              <p:cNvSpPr>
                <a:spLocks/>
              </p:cNvSpPr>
              <p:nvPr/>
            </p:nvSpPr>
            <p:spPr bwMode="auto">
              <a:xfrm>
                <a:off x="3149" y="3559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74" name="Freeform 1633"/>
              <p:cNvSpPr>
                <a:spLocks/>
              </p:cNvSpPr>
              <p:nvPr/>
            </p:nvSpPr>
            <p:spPr bwMode="auto">
              <a:xfrm>
                <a:off x="3155" y="3559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75" name="Line 1634"/>
              <p:cNvSpPr>
                <a:spLocks noChangeShapeType="1"/>
              </p:cNvSpPr>
              <p:nvPr/>
            </p:nvSpPr>
            <p:spPr bwMode="auto">
              <a:xfrm>
                <a:off x="3155" y="356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76" name="Freeform 1635"/>
              <p:cNvSpPr>
                <a:spLocks/>
              </p:cNvSpPr>
              <p:nvPr/>
            </p:nvSpPr>
            <p:spPr bwMode="auto">
              <a:xfrm>
                <a:off x="3155" y="3559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77" name="Freeform 1636"/>
              <p:cNvSpPr>
                <a:spLocks/>
              </p:cNvSpPr>
              <p:nvPr/>
            </p:nvSpPr>
            <p:spPr bwMode="auto">
              <a:xfrm>
                <a:off x="3161" y="3559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78" name="Line 1637"/>
              <p:cNvSpPr>
                <a:spLocks noChangeShapeType="1"/>
              </p:cNvSpPr>
              <p:nvPr/>
            </p:nvSpPr>
            <p:spPr bwMode="auto">
              <a:xfrm>
                <a:off x="3161" y="357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79" name="Line 1638"/>
              <p:cNvSpPr>
                <a:spLocks noChangeShapeType="1"/>
              </p:cNvSpPr>
              <p:nvPr/>
            </p:nvSpPr>
            <p:spPr bwMode="auto">
              <a:xfrm>
                <a:off x="3161" y="357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80" name="Freeform 1639"/>
              <p:cNvSpPr>
                <a:spLocks/>
              </p:cNvSpPr>
              <p:nvPr/>
            </p:nvSpPr>
            <p:spPr bwMode="auto">
              <a:xfrm>
                <a:off x="3161" y="3577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81" name="Line 1640"/>
              <p:cNvSpPr>
                <a:spLocks noChangeShapeType="1"/>
              </p:cNvSpPr>
              <p:nvPr/>
            </p:nvSpPr>
            <p:spPr bwMode="auto">
              <a:xfrm>
                <a:off x="3167" y="358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82" name="Line 1641"/>
              <p:cNvSpPr>
                <a:spLocks noChangeShapeType="1"/>
              </p:cNvSpPr>
              <p:nvPr/>
            </p:nvSpPr>
            <p:spPr bwMode="auto">
              <a:xfrm>
                <a:off x="3167" y="359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83" name="Freeform 1642"/>
              <p:cNvSpPr>
                <a:spLocks/>
              </p:cNvSpPr>
              <p:nvPr/>
            </p:nvSpPr>
            <p:spPr bwMode="auto">
              <a:xfrm>
                <a:off x="3167" y="359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84" name="Line 1643"/>
              <p:cNvSpPr>
                <a:spLocks noChangeShapeType="1"/>
              </p:cNvSpPr>
              <p:nvPr/>
            </p:nvSpPr>
            <p:spPr bwMode="auto">
              <a:xfrm>
                <a:off x="3173" y="360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85" name="Line 1644"/>
              <p:cNvSpPr>
                <a:spLocks noChangeShapeType="1"/>
              </p:cNvSpPr>
              <p:nvPr/>
            </p:nvSpPr>
            <p:spPr bwMode="auto">
              <a:xfrm>
                <a:off x="3173" y="360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86" name="Line 1645"/>
              <p:cNvSpPr>
                <a:spLocks noChangeShapeType="1"/>
              </p:cNvSpPr>
              <p:nvPr/>
            </p:nvSpPr>
            <p:spPr bwMode="auto">
              <a:xfrm>
                <a:off x="3173" y="361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87" name="Freeform 1646"/>
              <p:cNvSpPr>
                <a:spLocks/>
              </p:cNvSpPr>
              <p:nvPr/>
            </p:nvSpPr>
            <p:spPr bwMode="auto">
              <a:xfrm>
                <a:off x="3173" y="3619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88" name="Line 1647"/>
              <p:cNvSpPr>
                <a:spLocks noChangeShapeType="1"/>
              </p:cNvSpPr>
              <p:nvPr/>
            </p:nvSpPr>
            <p:spPr bwMode="auto">
              <a:xfrm>
                <a:off x="3179" y="362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89" name="Freeform 1648"/>
              <p:cNvSpPr>
                <a:spLocks/>
              </p:cNvSpPr>
              <p:nvPr/>
            </p:nvSpPr>
            <p:spPr bwMode="auto">
              <a:xfrm>
                <a:off x="3179" y="3631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90" name="Line 1649"/>
              <p:cNvSpPr>
                <a:spLocks noChangeShapeType="1"/>
              </p:cNvSpPr>
              <p:nvPr/>
            </p:nvSpPr>
            <p:spPr bwMode="auto">
              <a:xfrm>
                <a:off x="3179" y="364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91" name="Freeform 1650"/>
              <p:cNvSpPr>
                <a:spLocks/>
              </p:cNvSpPr>
              <p:nvPr/>
            </p:nvSpPr>
            <p:spPr bwMode="auto">
              <a:xfrm>
                <a:off x="3179" y="3643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92" name="Line 1651"/>
              <p:cNvSpPr>
                <a:spLocks noChangeShapeType="1"/>
              </p:cNvSpPr>
              <p:nvPr/>
            </p:nvSpPr>
            <p:spPr bwMode="auto">
              <a:xfrm>
                <a:off x="3185" y="364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93" name="Freeform 1652"/>
              <p:cNvSpPr>
                <a:spLocks/>
              </p:cNvSpPr>
              <p:nvPr/>
            </p:nvSpPr>
            <p:spPr bwMode="auto">
              <a:xfrm>
                <a:off x="3185" y="3649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94" name="Freeform 1653"/>
              <p:cNvSpPr>
                <a:spLocks/>
              </p:cNvSpPr>
              <p:nvPr/>
            </p:nvSpPr>
            <p:spPr bwMode="auto">
              <a:xfrm>
                <a:off x="3185" y="3649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95" name="Line 1654"/>
              <p:cNvSpPr>
                <a:spLocks noChangeShapeType="1"/>
              </p:cNvSpPr>
              <p:nvPr/>
            </p:nvSpPr>
            <p:spPr bwMode="auto">
              <a:xfrm>
                <a:off x="3191" y="364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96" name="Freeform 1655"/>
              <p:cNvSpPr>
                <a:spLocks/>
              </p:cNvSpPr>
              <p:nvPr/>
            </p:nvSpPr>
            <p:spPr bwMode="auto">
              <a:xfrm>
                <a:off x="3191" y="3649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97" name="Line 1656"/>
              <p:cNvSpPr>
                <a:spLocks noChangeShapeType="1"/>
              </p:cNvSpPr>
              <p:nvPr/>
            </p:nvSpPr>
            <p:spPr bwMode="auto">
              <a:xfrm>
                <a:off x="3191" y="365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98" name="Freeform 1657"/>
              <p:cNvSpPr>
                <a:spLocks/>
              </p:cNvSpPr>
              <p:nvPr/>
            </p:nvSpPr>
            <p:spPr bwMode="auto">
              <a:xfrm>
                <a:off x="3191" y="3655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99" name="Line 1658"/>
              <p:cNvSpPr>
                <a:spLocks noChangeShapeType="1"/>
              </p:cNvSpPr>
              <p:nvPr/>
            </p:nvSpPr>
            <p:spPr bwMode="auto">
              <a:xfrm>
                <a:off x="3197" y="365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00" name="Line 1659"/>
              <p:cNvSpPr>
                <a:spLocks noChangeShapeType="1"/>
              </p:cNvSpPr>
              <p:nvPr/>
            </p:nvSpPr>
            <p:spPr bwMode="auto">
              <a:xfrm>
                <a:off x="3197" y="365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01" name="Freeform 1660"/>
              <p:cNvSpPr>
                <a:spLocks/>
              </p:cNvSpPr>
              <p:nvPr/>
            </p:nvSpPr>
            <p:spPr bwMode="auto">
              <a:xfrm>
                <a:off x="3197" y="3655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02" name="Line 1661"/>
              <p:cNvSpPr>
                <a:spLocks noChangeShapeType="1"/>
              </p:cNvSpPr>
              <p:nvPr/>
            </p:nvSpPr>
            <p:spPr bwMode="auto">
              <a:xfrm>
                <a:off x="3203" y="365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03" name="Line 1662"/>
              <p:cNvSpPr>
                <a:spLocks noChangeShapeType="1"/>
              </p:cNvSpPr>
              <p:nvPr/>
            </p:nvSpPr>
            <p:spPr bwMode="auto">
              <a:xfrm>
                <a:off x="3203" y="365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04" name="Freeform 1663"/>
              <p:cNvSpPr>
                <a:spLocks/>
              </p:cNvSpPr>
              <p:nvPr/>
            </p:nvSpPr>
            <p:spPr bwMode="auto">
              <a:xfrm>
                <a:off x="3203" y="3655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05" name="Freeform 1664"/>
              <p:cNvSpPr>
                <a:spLocks/>
              </p:cNvSpPr>
              <p:nvPr/>
            </p:nvSpPr>
            <p:spPr bwMode="auto">
              <a:xfrm>
                <a:off x="3203" y="3661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06" name="Line 1665"/>
              <p:cNvSpPr>
                <a:spLocks noChangeShapeType="1"/>
              </p:cNvSpPr>
              <p:nvPr/>
            </p:nvSpPr>
            <p:spPr bwMode="auto">
              <a:xfrm>
                <a:off x="3209" y="366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07" name="Line 1666"/>
              <p:cNvSpPr>
                <a:spLocks noChangeShapeType="1"/>
              </p:cNvSpPr>
              <p:nvPr/>
            </p:nvSpPr>
            <p:spPr bwMode="auto">
              <a:xfrm>
                <a:off x="3209" y="366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08" name="Freeform 1667"/>
              <p:cNvSpPr>
                <a:spLocks/>
              </p:cNvSpPr>
              <p:nvPr/>
            </p:nvSpPr>
            <p:spPr bwMode="auto">
              <a:xfrm>
                <a:off x="3209" y="3661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09" name="Freeform 1668"/>
              <p:cNvSpPr>
                <a:spLocks/>
              </p:cNvSpPr>
              <p:nvPr/>
            </p:nvSpPr>
            <p:spPr bwMode="auto">
              <a:xfrm>
                <a:off x="3215" y="3661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10" name="Line 1669"/>
              <p:cNvSpPr>
                <a:spLocks noChangeShapeType="1"/>
              </p:cNvSpPr>
              <p:nvPr/>
            </p:nvSpPr>
            <p:spPr bwMode="auto">
              <a:xfrm>
                <a:off x="3215" y="366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11" name="Freeform 1670"/>
              <p:cNvSpPr>
                <a:spLocks/>
              </p:cNvSpPr>
              <p:nvPr/>
            </p:nvSpPr>
            <p:spPr bwMode="auto">
              <a:xfrm>
                <a:off x="3215" y="3661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12" name="Freeform 1671"/>
              <p:cNvSpPr>
                <a:spLocks/>
              </p:cNvSpPr>
              <p:nvPr/>
            </p:nvSpPr>
            <p:spPr bwMode="auto">
              <a:xfrm>
                <a:off x="3215" y="3661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13" name="Line 1672"/>
              <p:cNvSpPr>
                <a:spLocks noChangeShapeType="1"/>
              </p:cNvSpPr>
              <p:nvPr/>
            </p:nvSpPr>
            <p:spPr bwMode="auto">
              <a:xfrm>
                <a:off x="3221" y="366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14" name="Freeform 1673"/>
              <p:cNvSpPr>
                <a:spLocks/>
              </p:cNvSpPr>
              <p:nvPr/>
            </p:nvSpPr>
            <p:spPr bwMode="auto">
              <a:xfrm>
                <a:off x="3221" y="3661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15" name="Freeform 1674"/>
              <p:cNvSpPr>
                <a:spLocks/>
              </p:cNvSpPr>
              <p:nvPr/>
            </p:nvSpPr>
            <p:spPr bwMode="auto">
              <a:xfrm>
                <a:off x="3221" y="3661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16" name="Freeform 1675"/>
              <p:cNvSpPr>
                <a:spLocks/>
              </p:cNvSpPr>
              <p:nvPr/>
            </p:nvSpPr>
            <p:spPr bwMode="auto">
              <a:xfrm>
                <a:off x="3221" y="3661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17" name="Line 1676"/>
              <p:cNvSpPr>
                <a:spLocks noChangeShapeType="1"/>
              </p:cNvSpPr>
              <p:nvPr/>
            </p:nvSpPr>
            <p:spPr bwMode="auto">
              <a:xfrm>
                <a:off x="3227" y="366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18" name="Line 1677"/>
              <p:cNvSpPr>
                <a:spLocks noChangeShapeType="1"/>
              </p:cNvSpPr>
              <p:nvPr/>
            </p:nvSpPr>
            <p:spPr bwMode="auto">
              <a:xfrm>
                <a:off x="3227" y="366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19" name="Freeform 1678"/>
              <p:cNvSpPr>
                <a:spLocks/>
              </p:cNvSpPr>
              <p:nvPr/>
            </p:nvSpPr>
            <p:spPr bwMode="auto">
              <a:xfrm>
                <a:off x="3227" y="3661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20" name="Line 1679"/>
              <p:cNvSpPr>
                <a:spLocks noChangeShapeType="1"/>
              </p:cNvSpPr>
              <p:nvPr/>
            </p:nvSpPr>
            <p:spPr bwMode="auto">
              <a:xfrm>
                <a:off x="3233" y="366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21" name="Line 1680"/>
              <p:cNvSpPr>
                <a:spLocks noChangeShapeType="1"/>
              </p:cNvSpPr>
              <p:nvPr/>
            </p:nvSpPr>
            <p:spPr bwMode="auto">
              <a:xfrm>
                <a:off x="3233" y="366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22" name="Line 1681"/>
              <p:cNvSpPr>
                <a:spLocks noChangeShapeType="1"/>
              </p:cNvSpPr>
              <p:nvPr/>
            </p:nvSpPr>
            <p:spPr bwMode="auto">
              <a:xfrm>
                <a:off x="3233" y="366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23" name="Freeform 1682"/>
              <p:cNvSpPr>
                <a:spLocks/>
              </p:cNvSpPr>
              <p:nvPr/>
            </p:nvSpPr>
            <p:spPr bwMode="auto">
              <a:xfrm>
                <a:off x="3233" y="3661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24" name="Line 1683"/>
              <p:cNvSpPr>
                <a:spLocks noChangeShapeType="1"/>
              </p:cNvSpPr>
              <p:nvPr/>
            </p:nvSpPr>
            <p:spPr bwMode="auto">
              <a:xfrm>
                <a:off x="3239" y="366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25" name="Freeform 1684"/>
              <p:cNvSpPr>
                <a:spLocks/>
              </p:cNvSpPr>
              <p:nvPr/>
            </p:nvSpPr>
            <p:spPr bwMode="auto">
              <a:xfrm>
                <a:off x="3239" y="3661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26" name="Freeform 1685"/>
              <p:cNvSpPr>
                <a:spLocks/>
              </p:cNvSpPr>
              <p:nvPr/>
            </p:nvSpPr>
            <p:spPr bwMode="auto">
              <a:xfrm>
                <a:off x="3239" y="3667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27" name="Line 1686"/>
              <p:cNvSpPr>
                <a:spLocks noChangeShapeType="1"/>
              </p:cNvSpPr>
              <p:nvPr/>
            </p:nvSpPr>
            <p:spPr bwMode="auto">
              <a:xfrm>
                <a:off x="3245" y="366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28" name="Line 1687"/>
              <p:cNvSpPr>
                <a:spLocks noChangeShapeType="1"/>
              </p:cNvSpPr>
              <p:nvPr/>
            </p:nvSpPr>
            <p:spPr bwMode="auto">
              <a:xfrm>
                <a:off x="3245" y="366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29" name="Freeform 1688"/>
              <p:cNvSpPr>
                <a:spLocks/>
              </p:cNvSpPr>
              <p:nvPr/>
            </p:nvSpPr>
            <p:spPr bwMode="auto">
              <a:xfrm>
                <a:off x="3245" y="3667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30" name="Freeform 1689"/>
              <p:cNvSpPr>
                <a:spLocks/>
              </p:cNvSpPr>
              <p:nvPr/>
            </p:nvSpPr>
            <p:spPr bwMode="auto">
              <a:xfrm>
                <a:off x="3245" y="367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31" name="Freeform 1690"/>
              <p:cNvSpPr>
                <a:spLocks/>
              </p:cNvSpPr>
              <p:nvPr/>
            </p:nvSpPr>
            <p:spPr bwMode="auto">
              <a:xfrm>
                <a:off x="3251" y="3673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32" name="Line 1691"/>
              <p:cNvSpPr>
                <a:spLocks noChangeShapeType="1"/>
              </p:cNvSpPr>
              <p:nvPr/>
            </p:nvSpPr>
            <p:spPr bwMode="auto">
              <a:xfrm>
                <a:off x="3251" y="367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33" name="Line 1692"/>
              <p:cNvSpPr>
                <a:spLocks noChangeShapeType="1"/>
              </p:cNvSpPr>
              <p:nvPr/>
            </p:nvSpPr>
            <p:spPr bwMode="auto">
              <a:xfrm>
                <a:off x="3251" y="367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34" name="Freeform 1693"/>
              <p:cNvSpPr>
                <a:spLocks/>
              </p:cNvSpPr>
              <p:nvPr/>
            </p:nvSpPr>
            <p:spPr bwMode="auto">
              <a:xfrm>
                <a:off x="3251" y="3679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35" name="Line 1694"/>
              <p:cNvSpPr>
                <a:spLocks noChangeShapeType="1"/>
              </p:cNvSpPr>
              <p:nvPr/>
            </p:nvSpPr>
            <p:spPr bwMode="auto">
              <a:xfrm>
                <a:off x="3257" y="368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36" name="Line 1695"/>
              <p:cNvSpPr>
                <a:spLocks noChangeShapeType="1"/>
              </p:cNvSpPr>
              <p:nvPr/>
            </p:nvSpPr>
            <p:spPr bwMode="auto">
              <a:xfrm>
                <a:off x="3257" y="368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37" name="Freeform 1696"/>
              <p:cNvSpPr>
                <a:spLocks/>
              </p:cNvSpPr>
              <p:nvPr/>
            </p:nvSpPr>
            <p:spPr bwMode="auto">
              <a:xfrm>
                <a:off x="3257" y="3685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38" name="Line 1697"/>
              <p:cNvSpPr>
                <a:spLocks noChangeShapeType="1"/>
              </p:cNvSpPr>
              <p:nvPr/>
            </p:nvSpPr>
            <p:spPr bwMode="auto">
              <a:xfrm>
                <a:off x="3263" y="368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39" name="Line 1698"/>
              <p:cNvSpPr>
                <a:spLocks noChangeShapeType="1"/>
              </p:cNvSpPr>
              <p:nvPr/>
            </p:nvSpPr>
            <p:spPr bwMode="auto">
              <a:xfrm>
                <a:off x="3263" y="368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40" name="Line 1699"/>
              <p:cNvSpPr>
                <a:spLocks noChangeShapeType="1"/>
              </p:cNvSpPr>
              <p:nvPr/>
            </p:nvSpPr>
            <p:spPr bwMode="auto">
              <a:xfrm>
                <a:off x="3263" y="368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41" name="Freeform 1700"/>
              <p:cNvSpPr>
                <a:spLocks/>
              </p:cNvSpPr>
              <p:nvPr/>
            </p:nvSpPr>
            <p:spPr bwMode="auto">
              <a:xfrm>
                <a:off x="3263" y="368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42" name="Line 1701"/>
              <p:cNvSpPr>
                <a:spLocks noChangeShapeType="1"/>
              </p:cNvSpPr>
              <p:nvPr/>
            </p:nvSpPr>
            <p:spPr bwMode="auto">
              <a:xfrm>
                <a:off x="3269" y="369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43" name="Line 1702"/>
              <p:cNvSpPr>
                <a:spLocks noChangeShapeType="1"/>
              </p:cNvSpPr>
              <p:nvPr/>
            </p:nvSpPr>
            <p:spPr bwMode="auto">
              <a:xfrm>
                <a:off x="3269" y="369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44" name="Freeform 1703"/>
              <p:cNvSpPr>
                <a:spLocks/>
              </p:cNvSpPr>
              <p:nvPr/>
            </p:nvSpPr>
            <p:spPr bwMode="auto">
              <a:xfrm>
                <a:off x="3269" y="3691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45" name="Line 1704"/>
              <p:cNvSpPr>
                <a:spLocks noChangeShapeType="1"/>
              </p:cNvSpPr>
              <p:nvPr/>
            </p:nvSpPr>
            <p:spPr bwMode="auto">
              <a:xfrm>
                <a:off x="3275" y="369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46" name="Line 1705"/>
              <p:cNvSpPr>
                <a:spLocks noChangeShapeType="1"/>
              </p:cNvSpPr>
              <p:nvPr/>
            </p:nvSpPr>
            <p:spPr bwMode="auto">
              <a:xfrm>
                <a:off x="3275" y="369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47" name="Line 1706"/>
              <p:cNvSpPr>
                <a:spLocks noChangeShapeType="1"/>
              </p:cNvSpPr>
              <p:nvPr/>
            </p:nvSpPr>
            <p:spPr bwMode="auto">
              <a:xfrm>
                <a:off x="3275" y="369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48" name="Freeform 1707"/>
              <p:cNvSpPr>
                <a:spLocks/>
              </p:cNvSpPr>
              <p:nvPr/>
            </p:nvSpPr>
            <p:spPr bwMode="auto">
              <a:xfrm>
                <a:off x="3275" y="3691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49" name="Line 1708"/>
              <p:cNvSpPr>
                <a:spLocks noChangeShapeType="1"/>
              </p:cNvSpPr>
              <p:nvPr/>
            </p:nvSpPr>
            <p:spPr bwMode="auto">
              <a:xfrm>
                <a:off x="3281" y="369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50" name="Freeform 1709"/>
              <p:cNvSpPr>
                <a:spLocks/>
              </p:cNvSpPr>
              <p:nvPr/>
            </p:nvSpPr>
            <p:spPr bwMode="auto">
              <a:xfrm>
                <a:off x="3281" y="3685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51" name="Line 1710"/>
              <p:cNvSpPr>
                <a:spLocks noChangeShapeType="1"/>
              </p:cNvSpPr>
              <p:nvPr/>
            </p:nvSpPr>
            <p:spPr bwMode="auto">
              <a:xfrm>
                <a:off x="3281" y="368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52" name="Freeform 1711"/>
              <p:cNvSpPr>
                <a:spLocks/>
              </p:cNvSpPr>
              <p:nvPr/>
            </p:nvSpPr>
            <p:spPr bwMode="auto">
              <a:xfrm>
                <a:off x="3281" y="3679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53" name="Line 1712"/>
              <p:cNvSpPr>
                <a:spLocks noChangeShapeType="1"/>
              </p:cNvSpPr>
              <p:nvPr/>
            </p:nvSpPr>
            <p:spPr bwMode="auto">
              <a:xfrm>
                <a:off x="3287" y="367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54" name="Line 1713"/>
              <p:cNvSpPr>
                <a:spLocks noChangeShapeType="1"/>
              </p:cNvSpPr>
              <p:nvPr/>
            </p:nvSpPr>
            <p:spPr bwMode="auto">
              <a:xfrm flipV="1">
                <a:off x="3287" y="367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55" name="Freeform 1714"/>
              <p:cNvSpPr>
                <a:spLocks/>
              </p:cNvSpPr>
              <p:nvPr/>
            </p:nvSpPr>
            <p:spPr bwMode="auto">
              <a:xfrm>
                <a:off x="3287" y="3667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56" name="Line 1715"/>
              <p:cNvSpPr>
                <a:spLocks noChangeShapeType="1"/>
              </p:cNvSpPr>
              <p:nvPr/>
            </p:nvSpPr>
            <p:spPr bwMode="auto">
              <a:xfrm flipV="1">
                <a:off x="3293" y="366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57" name="Freeform 1716"/>
              <p:cNvSpPr>
                <a:spLocks/>
              </p:cNvSpPr>
              <p:nvPr/>
            </p:nvSpPr>
            <p:spPr bwMode="auto">
              <a:xfrm>
                <a:off x="3293" y="3649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58" name="Line 1717"/>
              <p:cNvSpPr>
                <a:spLocks noChangeShapeType="1"/>
              </p:cNvSpPr>
              <p:nvPr/>
            </p:nvSpPr>
            <p:spPr bwMode="auto">
              <a:xfrm>
                <a:off x="3293" y="364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59" name="Freeform 1718"/>
              <p:cNvSpPr>
                <a:spLocks/>
              </p:cNvSpPr>
              <p:nvPr/>
            </p:nvSpPr>
            <p:spPr bwMode="auto">
              <a:xfrm>
                <a:off x="3293" y="3643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60" name="Line 1719"/>
              <p:cNvSpPr>
                <a:spLocks noChangeShapeType="1"/>
              </p:cNvSpPr>
              <p:nvPr/>
            </p:nvSpPr>
            <p:spPr bwMode="auto">
              <a:xfrm>
                <a:off x="3299" y="364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61" name="Line 1720"/>
              <p:cNvSpPr>
                <a:spLocks noChangeShapeType="1"/>
              </p:cNvSpPr>
              <p:nvPr/>
            </p:nvSpPr>
            <p:spPr bwMode="auto">
              <a:xfrm>
                <a:off x="3299" y="364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62" name="Freeform 1721"/>
              <p:cNvSpPr>
                <a:spLocks/>
              </p:cNvSpPr>
              <p:nvPr/>
            </p:nvSpPr>
            <p:spPr bwMode="auto">
              <a:xfrm>
                <a:off x="3299" y="364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63" name="Freeform 1722"/>
              <p:cNvSpPr>
                <a:spLocks/>
              </p:cNvSpPr>
              <p:nvPr/>
            </p:nvSpPr>
            <p:spPr bwMode="auto">
              <a:xfrm>
                <a:off x="3305" y="3637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64" name="Line 1723"/>
              <p:cNvSpPr>
                <a:spLocks noChangeShapeType="1"/>
              </p:cNvSpPr>
              <p:nvPr/>
            </p:nvSpPr>
            <p:spPr bwMode="auto">
              <a:xfrm>
                <a:off x="3305" y="363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65" name="Freeform 1724"/>
              <p:cNvSpPr>
                <a:spLocks/>
              </p:cNvSpPr>
              <p:nvPr/>
            </p:nvSpPr>
            <p:spPr bwMode="auto">
              <a:xfrm>
                <a:off x="3305" y="3637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66" name="Freeform 1725"/>
              <p:cNvSpPr>
                <a:spLocks/>
              </p:cNvSpPr>
              <p:nvPr/>
            </p:nvSpPr>
            <p:spPr bwMode="auto">
              <a:xfrm>
                <a:off x="3305" y="3637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67" name="Line 1726"/>
              <p:cNvSpPr>
                <a:spLocks noChangeShapeType="1"/>
              </p:cNvSpPr>
              <p:nvPr/>
            </p:nvSpPr>
            <p:spPr bwMode="auto">
              <a:xfrm>
                <a:off x="3311" y="363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68" name="Line 1727"/>
              <p:cNvSpPr>
                <a:spLocks noChangeShapeType="1"/>
              </p:cNvSpPr>
              <p:nvPr/>
            </p:nvSpPr>
            <p:spPr bwMode="auto">
              <a:xfrm>
                <a:off x="3311" y="363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69" name="Freeform 1728"/>
              <p:cNvSpPr>
                <a:spLocks/>
              </p:cNvSpPr>
              <p:nvPr/>
            </p:nvSpPr>
            <p:spPr bwMode="auto">
              <a:xfrm>
                <a:off x="3311" y="3637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70" name="Line 1729"/>
              <p:cNvSpPr>
                <a:spLocks noChangeShapeType="1"/>
              </p:cNvSpPr>
              <p:nvPr/>
            </p:nvSpPr>
            <p:spPr bwMode="auto">
              <a:xfrm>
                <a:off x="3317" y="363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71" name="Line 1730"/>
              <p:cNvSpPr>
                <a:spLocks noChangeShapeType="1"/>
              </p:cNvSpPr>
              <p:nvPr/>
            </p:nvSpPr>
            <p:spPr bwMode="auto">
              <a:xfrm>
                <a:off x="3317" y="363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72" name="Line 1731"/>
              <p:cNvSpPr>
                <a:spLocks noChangeShapeType="1"/>
              </p:cNvSpPr>
              <p:nvPr/>
            </p:nvSpPr>
            <p:spPr bwMode="auto">
              <a:xfrm>
                <a:off x="3317" y="363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73" name="Freeform 1732"/>
              <p:cNvSpPr>
                <a:spLocks/>
              </p:cNvSpPr>
              <p:nvPr/>
            </p:nvSpPr>
            <p:spPr bwMode="auto">
              <a:xfrm>
                <a:off x="3317" y="3637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74" name="Freeform 1733"/>
              <p:cNvSpPr>
                <a:spLocks/>
              </p:cNvSpPr>
              <p:nvPr/>
            </p:nvSpPr>
            <p:spPr bwMode="auto">
              <a:xfrm>
                <a:off x="3323" y="3637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75" name="Line 1734"/>
              <p:cNvSpPr>
                <a:spLocks noChangeShapeType="1"/>
              </p:cNvSpPr>
              <p:nvPr/>
            </p:nvSpPr>
            <p:spPr bwMode="auto">
              <a:xfrm>
                <a:off x="3323" y="363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76" name="Line 1735"/>
              <p:cNvSpPr>
                <a:spLocks noChangeShapeType="1"/>
              </p:cNvSpPr>
              <p:nvPr/>
            </p:nvSpPr>
            <p:spPr bwMode="auto">
              <a:xfrm>
                <a:off x="3323" y="363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77" name="Freeform 1736"/>
              <p:cNvSpPr>
                <a:spLocks/>
              </p:cNvSpPr>
              <p:nvPr/>
            </p:nvSpPr>
            <p:spPr bwMode="auto">
              <a:xfrm>
                <a:off x="3323" y="3631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78" name="Line 1737"/>
              <p:cNvSpPr>
                <a:spLocks noChangeShapeType="1"/>
              </p:cNvSpPr>
              <p:nvPr/>
            </p:nvSpPr>
            <p:spPr bwMode="auto">
              <a:xfrm>
                <a:off x="3329" y="363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79" name="Line 1738"/>
              <p:cNvSpPr>
                <a:spLocks noChangeShapeType="1"/>
              </p:cNvSpPr>
              <p:nvPr/>
            </p:nvSpPr>
            <p:spPr bwMode="auto">
              <a:xfrm>
                <a:off x="3329" y="363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80" name="Freeform 1739"/>
              <p:cNvSpPr>
                <a:spLocks/>
              </p:cNvSpPr>
              <p:nvPr/>
            </p:nvSpPr>
            <p:spPr bwMode="auto">
              <a:xfrm>
                <a:off x="3329" y="3625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81" name="Line 1740"/>
              <p:cNvSpPr>
                <a:spLocks noChangeShapeType="1"/>
              </p:cNvSpPr>
              <p:nvPr/>
            </p:nvSpPr>
            <p:spPr bwMode="auto">
              <a:xfrm>
                <a:off x="3335" y="362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82" name="Freeform 1741"/>
              <p:cNvSpPr>
                <a:spLocks/>
              </p:cNvSpPr>
              <p:nvPr/>
            </p:nvSpPr>
            <p:spPr bwMode="auto">
              <a:xfrm>
                <a:off x="3335" y="3619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83" name="Line 1742"/>
              <p:cNvSpPr>
                <a:spLocks noChangeShapeType="1"/>
              </p:cNvSpPr>
              <p:nvPr/>
            </p:nvSpPr>
            <p:spPr bwMode="auto">
              <a:xfrm>
                <a:off x="3335" y="361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84" name="Freeform 1743"/>
              <p:cNvSpPr>
                <a:spLocks/>
              </p:cNvSpPr>
              <p:nvPr/>
            </p:nvSpPr>
            <p:spPr bwMode="auto">
              <a:xfrm>
                <a:off x="3335" y="3619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85" name="Line 1744"/>
              <p:cNvSpPr>
                <a:spLocks noChangeShapeType="1"/>
              </p:cNvSpPr>
              <p:nvPr/>
            </p:nvSpPr>
            <p:spPr bwMode="auto">
              <a:xfrm>
                <a:off x="3341" y="361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86" name="Line 1745"/>
              <p:cNvSpPr>
                <a:spLocks noChangeShapeType="1"/>
              </p:cNvSpPr>
              <p:nvPr/>
            </p:nvSpPr>
            <p:spPr bwMode="auto">
              <a:xfrm flipV="1">
                <a:off x="3341" y="361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87" name="Freeform 1746"/>
              <p:cNvSpPr>
                <a:spLocks/>
              </p:cNvSpPr>
              <p:nvPr/>
            </p:nvSpPr>
            <p:spPr bwMode="auto">
              <a:xfrm>
                <a:off x="3341" y="3607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88" name="Line 1747"/>
              <p:cNvSpPr>
                <a:spLocks noChangeShapeType="1"/>
              </p:cNvSpPr>
              <p:nvPr/>
            </p:nvSpPr>
            <p:spPr bwMode="auto">
              <a:xfrm flipV="1">
                <a:off x="3347" y="3595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89" name="Freeform 1748"/>
              <p:cNvSpPr>
                <a:spLocks/>
              </p:cNvSpPr>
              <p:nvPr/>
            </p:nvSpPr>
            <p:spPr bwMode="auto">
              <a:xfrm>
                <a:off x="3347" y="3571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90" name="Line 1749"/>
              <p:cNvSpPr>
                <a:spLocks noChangeShapeType="1"/>
              </p:cNvSpPr>
              <p:nvPr/>
            </p:nvSpPr>
            <p:spPr bwMode="auto">
              <a:xfrm flipV="1">
                <a:off x="3347" y="3553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91" name="Freeform 1750"/>
              <p:cNvSpPr>
                <a:spLocks/>
              </p:cNvSpPr>
              <p:nvPr/>
            </p:nvSpPr>
            <p:spPr bwMode="auto">
              <a:xfrm>
                <a:off x="3347" y="3535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12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92" name="Freeform 1751"/>
              <p:cNvSpPr>
                <a:spLocks/>
              </p:cNvSpPr>
              <p:nvPr/>
            </p:nvSpPr>
            <p:spPr bwMode="auto">
              <a:xfrm>
                <a:off x="3353" y="3511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93" name="Line 1752"/>
              <p:cNvSpPr>
                <a:spLocks noChangeShapeType="1"/>
              </p:cNvSpPr>
              <p:nvPr/>
            </p:nvSpPr>
            <p:spPr bwMode="auto">
              <a:xfrm flipV="1">
                <a:off x="3353" y="3493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94" name="Line 1753"/>
              <p:cNvSpPr>
                <a:spLocks noChangeShapeType="1"/>
              </p:cNvSpPr>
              <p:nvPr/>
            </p:nvSpPr>
            <p:spPr bwMode="auto">
              <a:xfrm flipV="1">
                <a:off x="3353" y="3481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95" name="Freeform 1754"/>
              <p:cNvSpPr>
                <a:spLocks/>
              </p:cNvSpPr>
              <p:nvPr/>
            </p:nvSpPr>
            <p:spPr bwMode="auto">
              <a:xfrm>
                <a:off x="3353" y="3463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96" name="Line 1755"/>
              <p:cNvSpPr>
                <a:spLocks noChangeShapeType="1"/>
              </p:cNvSpPr>
              <p:nvPr/>
            </p:nvSpPr>
            <p:spPr bwMode="auto">
              <a:xfrm flipV="1">
                <a:off x="3359" y="345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97" name="Line 1756"/>
              <p:cNvSpPr>
                <a:spLocks noChangeShapeType="1"/>
              </p:cNvSpPr>
              <p:nvPr/>
            </p:nvSpPr>
            <p:spPr bwMode="auto">
              <a:xfrm flipV="1">
                <a:off x="3359" y="345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98" name="Freeform 1757"/>
              <p:cNvSpPr>
                <a:spLocks/>
              </p:cNvSpPr>
              <p:nvPr/>
            </p:nvSpPr>
            <p:spPr bwMode="auto">
              <a:xfrm>
                <a:off x="3359" y="3445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399" name="Line 1758"/>
              <p:cNvSpPr>
                <a:spLocks noChangeShapeType="1"/>
              </p:cNvSpPr>
              <p:nvPr/>
            </p:nvSpPr>
            <p:spPr bwMode="auto">
              <a:xfrm flipV="1">
                <a:off x="3365" y="343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00" name="Line 1759"/>
              <p:cNvSpPr>
                <a:spLocks noChangeShapeType="1"/>
              </p:cNvSpPr>
              <p:nvPr/>
            </p:nvSpPr>
            <p:spPr bwMode="auto">
              <a:xfrm>
                <a:off x="3365" y="343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01" name="Freeform 1760"/>
              <p:cNvSpPr>
                <a:spLocks/>
              </p:cNvSpPr>
              <p:nvPr/>
            </p:nvSpPr>
            <p:spPr bwMode="auto">
              <a:xfrm>
                <a:off x="3365" y="3433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02" name="Freeform 1761"/>
              <p:cNvSpPr>
                <a:spLocks/>
              </p:cNvSpPr>
              <p:nvPr/>
            </p:nvSpPr>
            <p:spPr bwMode="auto">
              <a:xfrm>
                <a:off x="3365" y="343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03" name="Line 1762"/>
              <p:cNvSpPr>
                <a:spLocks noChangeShapeType="1"/>
              </p:cNvSpPr>
              <p:nvPr/>
            </p:nvSpPr>
            <p:spPr bwMode="auto">
              <a:xfrm>
                <a:off x="3371" y="343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04" name="Freeform 1763"/>
              <p:cNvSpPr>
                <a:spLocks/>
              </p:cNvSpPr>
              <p:nvPr/>
            </p:nvSpPr>
            <p:spPr bwMode="auto">
              <a:xfrm>
                <a:off x="3371" y="3427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05" name="Freeform 1764"/>
              <p:cNvSpPr>
                <a:spLocks/>
              </p:cNvSpPr>
              <p:nvPr/>
            </p:nvSpPr>
            <p:spPr bwMode="auto">
              <a:xfrm>
                <a:off x="3371" y="3427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06" name="Line 1765"/>
              <p:cNvSpPr>
                <a:spLocks noChangeShapeType="1"/>
              </p:cNvSpPr>
              <p:nvPr/>
            </p:nvSpPr>
            <p:spPr bwMode="auto">
              <a:xfrm>
                <a:off x="3377" y="342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07" name="Line 1766"/>
              <p:cNvSpPr>
                <a:spLocks noChangeShapeType="1"/>
              </p:cNvSpPr>
              <p:nvPr/>
            </p:nvSpPr>
            <p:spPr bwMode="auto">
              <a:xfrm>
                <a:off x="3377" y="342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08" name="Freeform 1767"/>
              <p:cNvSpPr>
                <a:spLocks/>
              </p:cNvSpPr>
              <p:nvPr/>
            </p:nvSpPr>
            <p:spPr bwMode="auto">
              <a:xfrm>
                <a:off x="3377" y="3427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09" name="Freeform 1768"/>
              <p:cNvSpPr>
                <a:spLocks/>
              </p:cNvSpPr>
              <p:nvPr/>
            </p:nvSpPr>
            <p:spPr bwMode="auto">
              <a:xfrm>
                <a:off x="3377" y="343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10" name="Line 1769"/>
              <p:cNvSpPr>
                <a:spLocks noChangeShapeType="1"/>
              </p:cNvSpPr>
              <p:nvPr/>
            </p:nvSpPr>
            <p:spPr bwMode="auto">
              <a:xfrm>
                <a:off x="3383" y="343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11" name="Line 1770"/>
              <p:cNvSpPr>
                <a:spLocks noChangeShapeType="1"/>
              </p:cNvSpPr>
              <p:nvPr/>
            </p:nvSpPr>
            <p:spPr bwMode="auto">
              <a:xfrm>
                <a:off x="3383" y="343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12" name="Line 1771"/>
              <p:cNvSpPr>
                <a:spLocks noChangeShapeType="1"/>
              </p:cNvSpPr>
              <p:nvPr/>
            </p:nvSpPr>
            <p:spPr bwMode="auto">
              <a:xfrm>
                <a:off x="3383" y="344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13" name="Freeform 1772"/>
              <p:cNvSpPr>
                <a:spLocks/>
              </p:cNvSpPr>
              <p:nvPr/>
            </p:nvSpPr>
            <p:spPr bwMode="auto">
              <a:xfrm>
                <a:off x="3383" y="3451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14" name="Line 1773"/>
              <p:cNvSpPr>
                <a:spLocks noChangeShapeType="1"/>
              </p:cNvSpPr>
              <p:nvPr/>
            </p:nvSpPr>
            <p:spPr bwMode="auto">
              <a:xfrm>
                <a:off x="3389" y="346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15" name="Line 1774"/>
              <p:cNvSpPr>
                <a:spLocks noChangeShapeType="1"/>
              </p:cNvSpPr>
              <p:nvPr/>
            </p:nvSpPr>
            <p:spPr bwMode="auto">
              <a:xfrm>
                <a:off x="3389" y="346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16" name="Freeform 1775"/>
              <p:cNvSpPr>
                <a:spLocks/>
              </p:cNvSpPr>
              <p:nvPr/>
            </p:nvSpPr>
            <p:spPr bwMode="auto">
              <a:xfrm>
                <a:off x="3389" y="347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17" name="Line 1776"/>
              <p:cNvSpPr>
                <a:spLocks noChangeShapeType="1"/>
              </p:cNvSpPr>
              <p:nvPr/>
            </p:nvSpPr>
            <p:spPr bwMode="auto">
              <a:xfrm>
                <a:off x="3395" y="348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18" name="Line 1777"/>
              <p:cNvSpPr>
                <a:spLocks noChangeShapeType="1"/>
              </p:cNvSpPr>
              <p:nvPr/>
            </p:nvSpPr>
            <p:spPr bwMode="auto">
              <a:xfrm>
                <a:off x="3395" y="348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19" name="Line 1778"/>
              <p:cNvSpPr>
                <a:spLocks noChangeShapeType="1"/>
              </p:cNvSpPr>
              <p:nvPr/>
            </p:nvSpPr>
            <p:spPr bwMode="auto">
              <a:xfrm>
                <a:off x="3395" y="349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20" name="Freeform 1779"/>
              <p:cNvSpPr>
                <a:spLocks/>
              </p:cNvSpPr>
              <p:nvPr/>
            </p:nvSpPr>
            <p:spPr bwMode="auto">
              <a:xfrm>
                <a:off x="3395" y="349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21" name="Line 1780"/>
              <p:cNvSpPr>
                <a:spLocks noChangeShapeType="1"/>
              </p:cNvSpPr>
              <p:nvPr/>
            </p:nvSpPr>
            <p:spPr bwMode="auto">
              <a:xfrm>
                <a:off x="3401" y="349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22" name="Line 1781"/>
              <p:cNvSpPr>
                <a:spLocks noChangeShapeType="1"/>
              </p:cNvSpPr>
              <p:nvPr/>
            </p:nvSpPr>
            <p:spPr bwMode="auto">
              <a:xfrm>
                <a:off x="3401" y="349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23" name="Freeform 1782"/>
              <p:cNvSpPr>
                <a:spLocks/>
              </p:cNvSpPr>
              <p:nvPr/>
            </p:nvSpPr>
            <p:spPr bwMode="auto">
              <a:xfrm>
                <a:off x="3401" y="349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24" name="Line 1783"/>
              <p:cNvSpPr>
                <a:spLocks noChangeShapeType="1"/>
              </p:cNvSpPr>
              <p:nvPr/>
            </p:nvSpPr>
            <p:spPr bwMode="auto">
              <a:xfrm>
                <a:off x="3407" y="349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25" name="Line 1784"/>
              <p:cNvSpPr>
                <a:spLocks noChangeShapeType="1"/>
              </p:cNvSpPr>
              <p:nvPr/>
            </p:nvSpPr>
            <p:spPr bwMode="auto">
              <a:xfrm>
                <a:off x="3407" y="349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26" name="Line 1785"/>
              <p:cNvSpPr>
                <a:spLocks noChangeShapeType="1"/>
              </p:cNvSpPr>
              <p:nvPr/>
            </p:nvSpPr>
            <p:spPr bwMode="auto">
              <a:xfrm>
                <a:off x="3407" y="349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27" name="Freeform 1786"/>
              <p:cNvSpPr>
                <a:spLocks/>
              </p:cNvSpPr>
              <p:nvPr/>
            </p:nvSpPr>
            <p:spPr bwMode="auto">
              <a:xfrm>
                <a:off x="3407" y="349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28" name="Freeform 1787"/>
              <p:cNvSpPr>
                <a:spLocks/>
              </p:cNvSpPr>
              <p:nvPr/>
            </p:nvSpPr>
            <p:spPr bwMode="auto">
              <a:xfrm>
                <a:off x="3413" y="3487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29" name="Line 1788"/>
              <p:cNvSpPr>
                <a:spLocks noChangeShapeType="1"/>
              </p:cNvSpPr>
              <p:nvPr/>
            </p:nvSpPr>
            <p:spPr bwMode="auto">
              <a:xfrm>
                <a:off x="3413" y="348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30" name="Freeform 1789"/>
              <p:cNvSpPr>
                <a:spLocks/>
              </p:cNvSpPr>
              <p:nvPr/>
            </p:nvSpPr>
            <p:spPr bwMode="auto">
              <a:xfrm>
                <a:off x="3413" y="3481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31" name="Line 1790"/>
              <p:cNvSpPr>
                <a:spLocks noChangeShapeType="1"/>
              </p:cNvSpPr>
              <p:nvPr/>
            </p:nvSpPr>
            <p:spPr bwMode="auto">
              <a:xfrm flipV="1">
                <a:off x="3419" y="347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32" name="Line 1791"/>
              <p:cNvSpPr>
                <a:spLocks noChangeShapeType="1"/>
              </p:cNvSpPr>
              <p:nvPr/>
            </p:nvSpPr>
            <p:spPr bwMode="auto">
              <a:xfrm flipV="1">
                <a:off x="3419" y="3463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33" name="Line 1792"/>
              <p:cNvSpPr>
                <a:spLocks noChangeShapeType="1"/>
              </p:cNvSpPr>
              <p:nvPr/>
            </p:nvSpPr>
            <p:spPr bwMode="auto">
              <a:xfrm flipV="1">
                <a:off x="3419" y="345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34" name="Freeform 1793"/>
              <p:cNvSpPr>
                <a:spLocks/>
              </p:cNvSpPr>
              <p:nvPr/>
            </p:nvSpPr>
            <p:spPr bwMode="auto">
              <a:xfrm>
                <a:off x="3419" y="3451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35" name="Line 1794"/>
              <p:cNvSpPr>
                <a:spLocks noChangeShapeType="1"/>
              </p:cNvSpPr>
              <p:nvPr/>
            </p:nvSpPr>
            <p:spPr bwMode="auto">
              <a:xfrm>
                <a:off x="3425" y="345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36" name="Line 1795"/>
              <p:cNvSpPr>
                <a:spLocks noChangeShapeType="1"/>
              </p:cNvSpPr>
              <p:nvPr/>
            </p:nvSpPr>
            <p:spPr bwMode="auto">
              <a:xfrm>
                <a:off x="3425" y="345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37" name="Line 1796"/>
              <p:cNvSpPr>
                <a:spLocks noChangeShapeType="1"/>
              </p:cNvSpPr>
              <p:nvPr/>
            </p:nvSpPr>
            <p:spPr bwMode="auto">
              <a:xfrm>
                <a:off x="3425" y="3457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38" name="Freeform 1797"/>
              <p:cNvSpPr>
                <a:spLocks/>
              </p:cNvSpPr>
              <p:nvPr/>
            </p:nvSpPr>
            <p:spPr bwMode="auto">
              <a:xfrm>
                <a:off x="3425" y="3475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0 w 6"/>
                  <a:gd name="T3" fmla="*/ 12 h 30"/>
                  <a:gd name="T4" fmla="*/ 6 w 6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0" y="12"/>
                    </a:lnTo>
                    <a:lnTo>
                      <a:pt x="6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39" name="Line 1798"/>
              <p:cNvSpPr>
                <a:spLocks noChangeShapeType="1"/>
              </p:cNvSpPr>
              <p:nvPr/>
            </p:nvSpPr>
            <p:spPr bwMode="auto">
              <a:xfrm>
                <a:off x="3431" y="3505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40" name="Line 1799"/>
              <p:cNvSpPr>
                <a:spLocks noChangeShapeType="1"/>
              </p:cNvSpPr>
              <p:nvPr/>
            </p:nvSpPr>
            <p:spPr bwMode="auto">
              <a:xfrm>
                <a:off x="3431" y="3535"/>
                <a:ext cx="0" cy="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41" name="Freeform 1800"/>
              <p:cNvSpPr>
                <a:spLocks/>
              </p:cNvSpPr>
              <p:nvPr/>
            </p:nvSpPr>
            <p:spPr bwMode="auto">
              <a:xfrm>
                <a:off x="3431" y="3571"/>
                <a:ext cx="6" cy="36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18 h 36"/>
                  <a:gd name="T4" fmla="*/ 6 w 6"/>
                  <a:gd name="T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0"/>
                    </a:moveTo>
                    <a:lnTo>
                      <a:pt x="0" y="18"/>
                    </a:lnTo>
                    <a:lnTo>
                      <a:pt x="6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42" name="Line 1801"/>
              <p:cNvSpPr>
                <a:spLocks noChangeShapeType="1"/>
              </p:cNvSpPr>
              <p:nvPr/>
            </p:nvSpPr>
            <p:spPr bwMode="auto">
              <a:xfrm>
                <a:off x="3437" y="3607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43" name="Freeform 1802"/>
              <p:cNvSpPr>
                <a:spLocks/>
              </p:cNvSpPr>
              <p:nvPr/>
            </p:nvSpPr>
            <p:spPr bwMode="auto">
              <a:xfrm>
                <a:off x="3437" y="3631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44" name="Freeform 1803"/>
              <p:cNvSpPr>
                <a:spLocks/>
              </p:cNvSpPr>
              <p:nvPr/>
            </p:nvSpPr>
            <p:spPr bwMode="auto">
              <a:xfrm>
                <a:off x="3437" y="3643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445" name="Freeform 1804"/>
              <p:cNvSpPr>
                <a:spLocks/>
              </p:cNvSpPr>
              <p:nvPr/>
            </p:nvSpPr>
            <p:spPr bwMode="auto">
              <a:xfrm>
                <a:off x="3437" y="3655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</p:grpSp>
        <p:grpSp>
          <p:nvGrpSpPr>
            <p:cNvPr id="6107" name="Group 1805"/>
            <p:cNvGrpSpPr>
              <a:grpSpLocks/>
            </p:cNvGrpSpPr>
            <p:nvPr/>
          </p:nvGrpSpPr>
          <p:grpSpPr bwMode="auto">
            <a:xfrm>
              <a:off x="5206523" y="5303114"/>
              <a:ext cx="330100" cy="547441"/>
              <a:chOff x="3443" y="2995"/>
              <a:chExt cx="330" cy="690"/>
            </a:xfrm>
          </p:grpSpPr>
          <p:sp>
            <p:nvSpPr>
              <p:cNvPr id="7046" name="Line 1806"/>
              <p:cNvSpPr>
                <a:spLocks noChangeShapeType="1"/>
              </p:cNvSpPr>
              <p:nvPr/>
            </p:nvSpPr>
            <p:spPr bwMode="auto">
              <a:xfrm>
                <a:off x="3443" y="365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47" name="Freeform 1807"/>
              <p:cNvSpPr>
                <a:spLocks/>
              </p:cNvSpPr>
              <p:nvPr/>
            </p:nvSpPr>
            <p:spPr bwMode="auto">
              <a:xfrm>
                <a:off x="3443" y="3643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48" name="Freeform 1808"/>
              <p:cNvSpPr>
                <a:spLocks/>
              </p:cNvSpPr>
              <p:nvPr/>
            </p:nvSpPr>
            <p:spPr bwMode="auto">
              <a:xfrm>
                <a:off x="3443" y="3631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49" name="Line 1809"/>
              <p:cNvSpPr>
                <a:spLocks noChangeShapeType="1"/>
              </p:cNvSpPr>
              <p:nvPr/>
            </p:nvSpPr>
            <p:spPr bwMode="auto">
              <a:xfrm flipV="1">
                <a:off x="3449" y="361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50" name="Line 1810"/>
              <p:cNvSpPr>
                <a:spLocks noChangeShapeType="1"/>
              </p:cNvSpPr>
              <p:nvPr/>
            </p:nvSpPr>
            <p:spPr bwMode="auto">
              <a:xfrm flipV="1">
                <a:off x="3449" y="3601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51" name="Line 1811"/>
              <p:cNvSpPr>
                <a:spLocks noChangeShapeType="1"/>
              </p:cNvSpPr>
              <p:nvPr/>
            </p:nvSpPr>
            <p:spPr bwMode="auto">
              <a:xfrm flipV="1">
                <a:off x="3449" y="3583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52" name="Freeform 1812"/>
              <p:cNvSpPr>
                <a:spLocks/>
              </p:cNvSpPr>
              <p:nvPr/>
            </p:nvSpPr>
            <p:spPr bwMode="auto">
              <a:xfrm>
                <a:off x="3449" y="3559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12 h 24"/>
                  <a:gd name="T4" fmla="*/ 6 w 6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53" name="Line 1813"/>
              <p:cNvSpPr>
                <a:spLocks noChangeShapeType="1"/>
              </p:cNvSpPr>
              <p:nvPr/>
            </p:nvSpPr>
            <p:spPr bwMode="auto">
              <a:xfrm flipV="1">
                <a:off x="3455" y="3535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54" name="Line 1814"/>
              <p:cNvSpPr>
                <a:spLocks noChangeShapeType="1"/>
              </p:cNvSpPr>
              <p:nvPr/>
            </p:nvSpPr>
            <p:spPr bwMode="auto">
              <a:xfrm flipV="1">
                <a:off x="3455" y="3511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55" name="Line 1815"/>
              <p:cNvSpPr>
                <a:spLocks noChangeShapeType="1"/>
              </p:cNvSpPr>
              <p:nvPr/>
            </p:nvSpPr>
            <p:spPr bwMode="auto">
              <a:xfrm flipV="1">
                <a:off x="3455" y="3493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56" name="Freeform 1816"/>
              <p:cNvSpPr>
                <a:spLocks/>
              </p:cNvSpPr>
              <p:nvPr/>
            </p:nvSpPr>
            <p:spPr bwMode="auto">
              <a:xfrm>
                <a:off x="3455" y="3481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57" name="Line 1817"/>
              <p:cNvSpPr>
                <a:spLocks noChangeShapeType="1"/>
              </p:cNvSpPr>
              <p:nvPr/>
            </p:nvSpPr>
            <p:spPr bwMode="auto">
              <a:xfrm flipV="1">
                <a:off x="3461" y="346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58" name="Line 1818"/>
              <p:cNvSpPr>
                <a:spLocks noChangeShapeType="1"/>
              </p:cNvSpPr>
              <p:nvPr/>
            </p:nvSpPr>
            <p:spPr bwMode="auto">
              <a:xfrm flipV="1">
                <a:off x="3461" y="346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59" name="Freeform 1819"/>
              <p:cNvSpPr>
                <a:spLocks/>
              </p:cNvSpPr>
              <p:nvPr/>
            </p:nvSpPr>
            <p:spPr bwMode="auto">
              <a:xfrm>
                <a:off x="3461" y="3463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60" name="Line 1820"/>
              <p:cNvSpPr>
                <a:spLocks noChangeShapeType="1"/>
              </p:cNvSpPr>
              <p:nvPr/>
            </p:nvSpPr>
            <p:spPr bwMode="auto">
              <a:xfrm>
                <a:off x="3467" y="346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61" name="Freeform 1821"/>
              <p:cNvSpPr>
                <a:spLocks/>
              </p:cNvSpPr>
              <p:nvPr/>
            </p:nvSpPr>
            <p:spPr bwMode="auto">
              <a:xfrm>
                <a:off x="3467" y="3469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62" name="Line 1822"/>
              <p:cNvSpPr>
                <a:spLocks noChangeShapeType="1"/>
              </p:cNvSpPr>
              <p:nvPr/>
            </p:nvSpPr>
            <p:spPr bwMode="auto">
              <a:xfrm>
                <a:off x="3467" y="347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63" name="Freeform 1823"/>
              <p:cNvSpPr>
                <a:spLocks/>
              </p:cNvSpPr>
              <p:nvPr/>
            </p:nvSpPr>
            <p:spPr bwMode="auto">
              <a:xfrm>
                <a:off x="3467" y="3475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64" name="Line 1824"/>
              <p:cNvSpPr>
                <a:spLocks noChangeShapeType="1"/>
              </p:cNvSpPr>
              <p:nvPr/>
            </p:nvSpPr>
            <p:spPr bwMode="auto">
              <a:xfrm>
                <a:off x="3473" y="347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65" name="Freeform 1825"/>
              <p:cNvSpPr>
                <a:spLocks/>
              </p:cNvSpPr>
              <p:nvPr/>
            </p:nvSpPr>
            <p:spPr bwMode="auto">
              <a:xfrm>
                <a:off x="3473" y="3475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66" name="Freeform 1826"/>
              <p:cNvSpPr>
                <a:spLocks/>
              </p:cNvSpPr>
              <p:nvPr/>
            </p:nvSpPr>
            <p:spPr bwMode="auto">
              <a:xfrm>
                <a:off x="3473" y="3481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67" name="Line 1827"/>
              <p:cNvSpPr>
                <a:spLocks noChangeShapeType="1"/>
              </p:cNvSpPr>
              <p:nvPr/>
            </p:nvSpPr>
            <p:spPr bwMode="auto">
              <a:xfrm>
                <a:off x="3479" y="348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68" name="Line 1828"/>
              <p:cNvSpPr>
                <a:spLocks noChangeShapeType="1"/>
              </p:cNvSpPr>
              <p:nvPr/>
            </p:nvSpPr>
            <p:spPr bwMode="auto">
              <a:xfrm>
                <a:off x="3479" y="348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69" name="Line 1829"/>
              <p:cNvSpPr>
                <a:spLocks noChangeShapeType="1"/>
              </p:cNvSpPr>
              <p:nvPr/>
            </p:nvSpPr>
            <p:spPr bwMode="auto">
              <a:xfrm>
                <a:off x="3479" y="348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70" name="Freeform 1830"/>
              <p:cNvSpPr>
                <a:spLocks/>
              </p:cNvSpPr>
              <p:nvPr/>
            </p:nvSpPr>
            <p:spPr bwMode="auto">
              <a:xfrm>
                <a:off x="3479" y="3475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71" name="Freeform 1831"/>
              <p:cNvSpPr>
                <a:spLocks/>
              </p:cNvSpPr>
              <p:nvPr/>
            </p:nvSpPr>
            <p:spPr bwMode="auto">
              <a:xfrm>
                <a:off x="3485" y="3469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72" name="Freeform 1832"/>
              <p:cNvSpPr>
                <a:spLocks/>
              </p:cNvSpPr>
              <p:nvPr/>
            </p:nvSpPr>
            <p:spPr bwMode="auto">
              <a:xfrm>
                <a:off x="3485" y="3469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73" name="Freeform 1833"/>
              <p:cNvSpPr>
                <a:spLocks/>
              </p:cNvSpPr>
              <p:nvPr/>
            </p:nvSpPr>
            <p:spPr bwMode="auto">
              <a:xfrm>
                <a:off x="3485" y="3469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74" name="Freeform 1834"/>
              <p:cNvSpPr>
                <a:spLocks/>
              </p:cNvSpPr>
              <p:nvPr/>
            </p:nvSpPr>
            <p:spPr bwMode="auto">
              <a:xfrm>
                <a:off x="3485" y="3463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75" name="Line 1835"/>
              <p:cNvSpPr>
                <a:spLocks noChangeShapeType="1"/>
              </p:cNvSpPr>
              <p:nvPr/>
            </p:nvSpPr>
            <p:spPr bwMode="auto">
              <a:xfrm flipV="1">
                <a:off x="3491" y="345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76" name="Line 1836"/>
              <p:cNvSpPr>
                <a:spLocks noChangeShapeType="1"/>
              </p:cNvSpPr>
              <p:nvPr/>
            </p:nvSpPr>
            <p:spPr bwMode="auto">
              <a:xfrm flipV="1">
                <a:off x="3491" y="345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77" name="Freeform 1837"/>
              <p:cNvSpPr>
                <a:spLocks/>
              </p:cNvSpPr>
              <p:nvPr/>
            </p:nvSpPr>
            <p:spPr bwMode="auto">
              <a:xfrm>
                <a:off x="3491" y="3445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78" name="Line 1838"/>
              <p:cNvSpPr>
                <a:spLocks noChangeShapeType="1"/>
              </p:cNvSpPr>
              <p:nvPr/>
            </p:nvSpPr>
            <p:spPr bwMode="auto">
              <a:xfrm>
                <a:off x="3497" y="344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79" name="Line 1839"/>
              <p:cNvSpPr>
                <a:spLocks noChangeShapeType="1"/>
              </p:cNvSpPr>
              <p:nvPr/>
            </p:nvSpPr>
            <p:spPr bwMode="auto">
              <a:xfrm>
                <a:off x="3497" y="344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80" name="Freeform 1840"/>
              <p:cNvSpPr>
                <a:spLocks/>
              </p:cNvSpPr>
              <p:nvPr/>
            </p:nvSpPr>
            <p:spPr bwMode="auto">
              <a:xfrm>
                <a:off x="3497" y="3439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81" name="Freeform 1841"/>
              <p:cNvSpPr>
                <a:spLocks/>
              </p:cNvSpPr>
              <p:nvPr/>
            </p:nvSpPr>
            <p:spPr bwMode="auto">
              <a:xfrm>
                <a:off x="3497" y="3439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82" name="Freeform 1842"/>
              <p:cNvSpPr>
                <a:spLocks/>
              </p:cNvSpPr>
              <p:nvPr/>
            </p:nvSpPr>
            <p:spPr bwMode="auto">
              <a:xfrm>
                <a:off x="3503" y="3445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83" name="Freeform 1843"/>
              <p:cNvSpPr>
                <a:spLocks/>
              </p:cNvSpPr>
              <p:nvPr/>
            </p:nvSpPr>
            <p:spPr bwMode="auto">
              <a:xfrm>
                <a:off x="3503" y="3445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84" name="Freeform 1844"/>
              <p:cNvSpPr>
                <a:spLocks/>
              </p:cNvSpPr>
              <p:nvPr/>
            </p:nvSpPr>
            <p:spPr bwMode="auto">
              <a:xfrm>
                <a:off x="3503" y="3427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12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85" name="Line 1845"/>
              <p:cNvSpPr>
                <a:spLocks noChangeShapeType="1"/>
              </p:cNvSpPr>
              <p:nvPr/>
            </p:nvSpPr>
            <p:spPr bwMode="auto">
              <a:xfrm flipV="1">
                <a:off x="3509" y="3403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86" name="Freeform 1846"/>
              <p:cNvSpPr>
                <a:spLocks/>
              </p:cNvSpPr>
              <p:nvPr/>
            </p:nvSpPr>
            <p:spPr bwMode="auto">
              <a:xfrm>
                <a:off x="3509" y="3367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87" name="Freeform 1847"/>
              <p:cNvSpPr>
                <a:spLocks/>
              </p:cNvSpPr>
              <p:nvPr/>
            </p:nvSpPr>
            <p:spPr bwMode="auto">
              <a:xfrm>
                <a:off x="3509" y="3313"/>
                <a:ext cx="0" cy="54"/>
              </a:xfrm>
              <a:custGeom>
                <a:avLst/>
                <a:gdLst>
                  <a:gd name="T0" fmla="*/ 54 h 54"/>
                  <a:gd name="T1" fmla="*/ 30 h 54"/>
                  <a:gd name="T2" fmla="*/ 0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54"/>
                    </a:moveTo>
                    <a:lnTo>
                      <a:pt x="0" y="3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88" name="Freeform 1848"/>
              <p:cNvSpPr>
                <a:spLocks/>
              </p:cNvSpPr>
              <p:nvPr/>
            </p:nvSpPr>
            <p:spPr bwMode="auto">
              <a:xfrm>
                <a:off x="3509" y="3265"/>
                <a:ext cx="6" cy="48"/>
              </a:xfrm>
              <a:custGeom>
                <a:avLst/>
                <a:gdLst>
                  <a:gd name="T0" fmla="*/ 0 w 6"/>
                  <a:gd name="T1" fmla="*/ 48 h 48"/>
                  <a:gd name="T2" fmla="*/ 0 w 6"/>
                  <a:gd name="T3" fmla="*/ 24 h 48"/>
                  <a:gd name="T4" fmla="*/ 6 w 6"/>
                  <a:gd name="T5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8">
                    <a:moveTo>
                      <a:pt x="0" y="48"/>
                    </a:moveTo>
                    <a:lnTo>
                      <a:pt x="0" y="24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89" name="Freeform 1849"/>
              <p:cNvSpPr>
                <a:spLocks/>
              </p:cNvSpPr>
              <p:nvPr/>
            </p:nvSpPr>
            <p:spPr bwMode="auto">
              <a:xfrm>
                <a:off x="3515" y="3211"/>
                <a:ext cx="0" cy="54"/>
              </a:xfrm>
              <a:custGeom>
                <a:avLst/>
                <a:gdLst>
                  <a:gd name="T0" fmla="*/ 54 h 54"/>
                  <a:gd name="T1" fmla="*/ 24 h 54"/>
                  <a:gd name="T2" fmla="*/ 0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54"/>
                    </a:move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90" name="Freeform 1850"/>
              <p:cNvSpPr>
                <a:spLocks/>
              </p:cNvSpPr>
              <p:nvPr/>
            </p:nvSpPr>
            <p:spPr bwMode="auto">
              <a:xfrm>
                <a:off x="3515" y="3169"/>
                <a:ext cx="0" cy="42"/>
              </a:xfrm>
              <a:custGeom>
                <a:avLst/>
                <a:gdLst>
                  <a:gd name="T0" fmla="*/ 42 h 42"/>
                  <a:gd name="T1" fmla="*/ 18 h 42"/>
                  <a:gd name="T2" fmla="*/ 0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42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91" name="Freeform 1851"/>
              <p:cNvSpPr>
                <a:spLocks/>
              </p:cNvSpPr>
              <p:nvPr/>
            </p:nvSpPr>
            <p:spPr bwMode="auto">
              <a:xfrm>
                <a:off x="3515" y="3127"/>
                <a:ext cx="6" cy="42"/>
              </a:xfrm>
              <a:custGeom>
                <a:avLst/>
                <a:gdLst>
                  <a:gd name="T0" fmla="*/ 0 w 6"/>
                  <a:gd name="T1" fmla="*/ 42 h 42"/>
                  <a:gd name="T2" fmla="*/ 0 w 6"/>
                  <a:gd name="T3" fmla="*/ 18 h 42"/>
                  <a:gd name="T4" fmla="*/ 6 w 6"/>
                  <a:gd name="T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2">
                    <a:moveTo>
                      <a:pt x="0" y="42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92" name="Freeform 1852"/>
              <p:cNvSpPr>
                <a:spLocks/>
              </p:cNvSpPr>
              <p:nvPr/>
            </p:nvSpPr>
            <p:spPr bwMode="auto">
              <a:xfrm>
                <a:off x="3521" y="3109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93" name="Freeform 1853"/>
              <p:cNvSpPr>
                <a:spLocks/>
              </p:cNvSpPr>
              <p:nvPr/>
            </p:nvSpPr>
            <p:spPr bwMode="auto">
              <a:xfrm>
                <a:off x="3521" y="3085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94" name="Line 1854"/>
              <p:cNvSpPr>
                <a:spLocks noChangeShapeType="1"/>
              </p:cNvSpPr>
              <p:nvPr/>
            </p:nvSpPr>
            <p:spPr bwMode="auto">
              <a:xfrm flipV="1">
                <a:off x="3521" y="3073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95" name="Freeform 1855"/>
              <p:cNvSpPr>
                <a:spLocks/>
              </p:cNvSpPr>
              <p:nvPr/>
            </p:nvSpPr>
            <p:spPr bwMode="auto">
              <a:xfrm>
                <a:off x="3521" y="307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96" name="Line 1856"/>
              <p:cNvSpPr>
                <a:spLocks noChangeShapeType="1"/>
              </p:cNvSpPr>
              <p:nvPr/>
            </p:nvSpPr>
            <p:spPr bwMode="auto">
              <a:xfrm flipV="1">
                <a:off x="3527" y="306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97" name="Line 1857"/>
              <p:cNvSpPr>
                <a:spLocks noChangeShapeType="1"/>
              </p:cNvSpPr>
              <p:nvPr/>
            </p:nvSpPr>
            <p:spPr bwMode="auto">
              <a:xfrm flipV="1">
                <a:off x="3527" y="3055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98" name="Freeform 1858"/>
              <p:cNvSpPr>
                <a:spLocks/>
              </p:cNvSpPr>
              <p:nvPr/>
            </p:nvSpPr>
            <p:spPr bwMode="auto">
              <a:xfrm>
                <a:off x="3527" y="3031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99" name="Freeform 1859"/>
              <p:cNvSpPr>
                <a:spLocks/>
              </p:cNvSpPr>
              <p:nvPr/>
            </p:nvSpPr>
            <p:spPr bwMode="auto">
              <a:xfrm>
                <a:off x="3527" y="3019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00" name="Line 1860"/>
              <p:cNvSpPr>
                <a:spLocks noChangeShapeType="1"/>
              </p:cNvSpPr>
              <p:nvPr/>
            </p:nvSpPr>
            <p:spPr bwMode="auto">
              <a:xfrm flipV="1">
                <a:off x="3533" y="301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01" name="Line 1861"/>
              <p:cNvSpPr>
                <a:spLocks noChangeShapeType="1"/>
              </p:cNvSpPr>
              <p:nvPr/>
            </p:nvSpPr>
            <p:spPr bwMode="auto">
              <a:xfrm flipV="1">
                <a:off x="3533" y="3001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02" name="Freeform 1862"/>
              <p:cNvSpPr>
                <a:spLocks/>
              </p:cNvSpPr>
              <p:nvPr/>
            </p:nvSpPr>
            <p:spPr bwMode="auto">
              <a:xfrm>
                <a:off x="3533" y="2995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03" name="Freeform 1863"/>
              <p:cNvSpPr>
                <a:spLocks/>
              </p:cNvSpPr>
              <p:nvPr/>
            </p:nvSpPr>
            <p:spPr bwMode="auto">
              <a:xfrm>
                <a:off x="3539" y="2995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04" name="Line 1864"/>
              <p:cNvSpPr>
                <a:spLocks noChangeShapeType="1"/>
              </p:cNvSpPr>
              <p:nvPr/>
            </p:nvSpPr>
            <p:spPr bwMode="auto">
              <a:xfrm>
                <a:off x="3539" y="300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05" name="Freeform 1865"/>
              <p:cNvSpPr>
                <a:spLocks/>
              </p:cNvSpPr>
              <p:nvPr/>
            </p:nvSpPr>
            <p:spPr bwMode="auto">
              <a:xfrm>
                <a:off x="3539" y="3007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06" name="Freeform 1866"/>
              <p:cNvSpPr>
                <a:spLocks/>
              </p:cNvSpPr>
              <p:nvPr/>
            </p:nvSpPr>
            <p:spPr bwMode="auto">
              <a:xfrm>
                <a:off x="3539" y="3007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07" name="Freeform 1867"/>
              <p:cNvSpPr>
                <a:spLocks/>
              </p:cNvSpPr>
              <p:nvPr/>
            </p:nvSpPr>
            <p:spPr bwMode="auto">
              <a:xfrm>
                <a:off x="3545" y="3019"/>
                <a:ext cx="0" cy="18"/>
              </a:xfrm>
              <a:custGeom>
                <a:avLst/>
                <a:gdLst>
                  <a:gd name="T0" fmla="*/ 0 h 18"/>
                  <a:gd name="T1" fmla="*/ 12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08" name="Line 1868"/>
              <p:cNvSpPr>
                <a:spLocks noChangeShapeType="1"/>
              </p:cNvSpPr>
              <p:nvPr/>
            </p:nvSpPr>
            <p:spPr bwMode="auto">
              <a:xfrm>
                <a:off x="3545" y="303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09" name="Freeform 1869"/>
              <p:cNvSpPr>
                <a:spLocks/>
              </p:cNvSpPr>
              <p:nvPr/>
            </p:nvSpPr>
            <p:spPr bwMode="auto">
              <a:xfrm>
                <a:off x="3545" y="3043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10" name="Freeform 1870"/>
              <p:cNvSpPr>
                <a:spLocks/>
              </p:cNvSpPr>
              <p:nvPr/>
            </p:nvSpPr>
            <p:spPr bwMode="auto">
              <a:xfrm>
                <a:off x="3551" y="3055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11" name="Freeform 1871"/>
              <p:cNvSpPr>
                <a:spLocks/>
              </p:cNvSpPr>
              <p:nvPr/>
            </p:nvSpPr>
            <p:spPr bwMode="auto">
              <a:xfrm>
                <a:off x="3551" y="3067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12" name="Line 1872"/>
              <p:cNvSpPr>
                <a:spLocks noChangeShapeType="1"/>
              </p:cNvSpPr>
              <p:nvPr/>
            </p:nvSpPr>
            <p:spPr bwMode="auto">
              <a:xfrm>
                <a:off x="3551" y="3091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13" name="Freeform 1873"/>
              <p:cNvSpPr>
                <a:spLocks/>
              </p:cNvSpPr>
              <p:nvPr/>
            </p:nvSpPr>
            <p:spPr bwMode="auto">
              <a:xfrm>
                <a:off x="3551" y="3109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6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6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14" name="Line 1874"/>
              <p:cNvSpPr>
                <a:spLocks noChangeShapeType="1"/>
              </p:cNvSpPr>
              <p:nvPr/>
            </p:nvSpPr>
            <p:spPr bwMode="auto">
              <a:xfrm>
                <a:off x="3557" y="3127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15" name="Line 1875"/>
              <p:cNvSpPr>
                <a:spLocks noChangeShapeType="1"/>
              </p:cNvSpPr>
              <p:nvPr/>
            </p:nvSpPr>
            <p:spPr bwMode="auto">
              <a:xfrm>
                <a:off x="3557" y="3145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16" name="Freeform 1876"/>
              <p:cNvSpPr>
                <a:spLocks/>
              </p:cNvSpPr>
              <p:nvPr/>
            </p:nvSpPr>
            <p:spPr bwMode="auto">
              <a:xfrm>
                <a:off x="3557" y="3163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17" name="Freeform 1877"/>
              <p:cNvSpPr>
                <a:spLocks/>
              </p:cNvSpPr>
              <p:nvPr/>
            </p:nvSpPr>
            <p:spPr bwMode="auto">
              <a:xfrm>
                <a:off x="3557" y="3187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12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12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18" name="Line 1878"/>
              <p:cNvSpPr>
                <a:spLocks noChangeShapeType="1"/>
              </p:cNvSpPr>
              <p:nvPr/>
            </p:nvSpPr>
            <p:spPr bwMode="auto">
              <a:xfrm>
                <a:off x="3563" y="3205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19" name="Line 1879"/>
              <p:cNvSpPr>
                <a:spLocks noChangeShapeType="1"/>
              </p:cNvSpPr>
              <p:nvPr/>
            </p:nvSpPr>
            <p:spPr bwMode="auto">
              <a:xfrm>
                <a:off x="3563" y="3217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20" name="Freeform 1880"/>
              <p:cNvSpPr>
                <a:spLocks/>
              </p:cNvSpPr>
              <p:nvPr/>
            </p:nvSpPr>
            <p:spPr bwMode="auto">
              <a:xfrm>
                <a:off x="3563" y="3235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12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12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21" name="Line 1881"/>
              <p:cNvSpPr>
                <a:spLocks noChangeShapeType="1"/>
              </p:cNvSpPr>
              <p:nvPr/>
            </p:nvSpPr>
            <p:spPr bwMode="auto">
              <a:xfrm>
                <a:off x="3569" y="3253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22" name="Freeform 1882"/>
              <p:cNvSpPr>
                <a:spLocks/>
              </p:cNvSpPr>
              <p:nvPr/>
            </p:nvSpPr>
            <p:spPr bwMode="auto">
              <a:xfrm>
                <a:off x="3569" y="3265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23" name="Line 1883"/>
              <p:cNvSpPr>
                <a:spLocks noChangeShapeType="1"/>
              </p:cNvSpPr>
              <p:nvPr/>
            </p:nvSpPr>
            <p:spPr bwMode="auto">
              <a:xfrm>
                <a:off x="3569" y="3283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24" name="Freeform 1884"/>
              <p:cNvSpPr>
                <a:spLocks/>
              </p:cNvSpPr>
              <p:nvPr/>
            </p:nvSpPr>
            <p:spPr bwMode="auto">
              <a:xfrm>
                <a:off x="3569" y="3295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12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12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25" name="Line 1885"/>
              <p:cNvSpPr>
                <a:spLocks noChangeShapeType="1"/>
              </p:cNvSpPr>
              <p:nvPr/>
            </p:nvSpPr>
            <p:spPr bwMode="auto">
              <a:xfrm>
                <a:off x="3575" y="331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26" name="Line 1886"/>
              <p:cNvSpPr>
                <a:spLocks noChangeShapeType="1"/>
              </p:cNvSpPr>
              <p:nvPr/>
            </p:nvSpPr>
            <p:spPr bwMode="auto">
              <a:xfrm>
                <a:off x="3575" y="331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27" name="Freeform 1887"/>
              <p:cNvSpPr>
                <a:spLocks/>
              </p:cNvSpPr>
              <p:nvPr/>
            </p:nvSpPr>
            <p:spPr bwMode="auto">
              <a:xfrm>
                <a:off x="3575" y="3319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6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6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28" name="Line 1888"/>
              <p:cNvSpPr>
                <a:spLocks noChangeShapeType="1"/>
              </p:cNvSpPr>
              <p:nvPr/>
            </p:nvSpPr>
            <p:spPr bwMode="auto">
              <a:xfrm>
                <a:off x="3581" y="3337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29" name="Line 1889"/>
              <p:cNvSpPr>
                <a:spLocks noChangeShapeType="1"/>
              </p:cNvSpPr>
              <p:nvPr/>
            </p:nvSpPr>
            <p:spPr bwMode="auto">
              <a:xfrm>
                <a:off x="3581" y="3355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30" name="Line 1890"/>
              <p:cNvSpPr>
                <a:spLocks noChangeShapeType="1"/>
              </p:cNvSpPr>
              <p:nvPr/>
            </p:nvSpPr>
            <p:spPr bwMode="auto">
              <a:xfrm>
                <a:off x="3581" y="3373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31" name="Freeform 1891"/>
              <p:cNvSpPr>
                <a:spLocks/>
              </p:cNvSpPr>
              <p:nvPr/>
            </p:nvSpPr>
            <p:spPr bwMode="auto">
              <a:xfrm>
                <a:off x="3581" y="3397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0 w 6"/>
                  <a:gd name="T3" fmla="*/ 12 h 30"/>
                  <a:gd name="T4" fmla="*/ 6 w 6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0" y="12"/>
                    </a:lnTo>
                    <a:lnTo>
                      <a:pt x="6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32" name="Line 1892"/>
              <p:cNvSpPr>
                <a:spLocks noChangeShapeType="1"/>
              </p:cNvSpPr>
              <p:nvPr/>
            </p:nvSpPr>
            <p:spPr bwMode="auto">
              <a:xfrm>
                <a:off x="3587" y="3427"/>
                <a:ext cx="0" cy="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33" name="Line 1893"/>
              <p:cNvSpPr>
                <a:spLocks noChangeShapeType="1"/>
              </p:cNvSpPr>
              <p:nvPr/>
            </p:nvSpPr>
            <p:spPr bwMode="auto">
              <a:xfrm>
                <a:off x="3587" y="3463"/>
                <a:ext cx="0" cy="4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34" name="Line 1894"/>
              <p:cNvSpPr>
                <a:spLocks noChangeShapeType="1"/>
              </p:cNvSpPr>
              <p:nvPr/>
            </p:nvSpPr>
            <p:spPr bwMode="auto">
              <a:xfrm>
                <a:off x="3587" y="3505"/>
                <a:ext cx="0" cy="4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35" name="Freeform 1895"/>
              <p:cNvSpPr>
                <a:spLocks/>
              </p:cNvSpPr>
              <p:nvPr/>
            </p:nvSpPr>
            <p:spPr bwMode="auto">
              <a:xfrm>
                <a:off x="3587" y="3553"/>
                <a:ext cx="6" cy="42"/>
              </a:xfrm>
              <a:custGeom>
                <a:avLst/>
                <a:gdLst>
                  <a:gd name="T0" fmla="*/ 0 w 6"/>
                  <a:gd name="T1" fmla="*/ 0 h 42"/>
                  <a:gd name="T2" fmla="*/ 0 w 6"/>
                  <a:gd name="T3" fmla="*/ 24 h 42"/>
                  <a:gd name="T4" fmla="*/ 6 w 6"/>
                  <a:gd name="T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2">
                    <a:moveTo>
                      <a:pt x="0" y="0"/>
                    </a:moveTo>
                    <a:lnTo>
                      <a:pt x="0" y="24"/>
                    </a:lnTo>
                    <a:lnTo>
                      <a:pt x="6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36" name="Line 1896"/>
              <p:cNvSpPr>
                <a:spLocks noChangeShapeType="1"/>
              </p:cNvSpPr>
              <p:nvPr/>
            </p:nvSpPr>
            <p:spPr bwMode="auto">
              <a:xfrm>
                <a:off x="3593" y="3595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37" name="Line 1897"/>
              <p:cNvSpPr>
                <a:spLocks noChangeShapeType="1"/>
              </p:cNvSpPr>
              <p:nvPr/>
            </p:nvSpPr>
            <p:spPr bwMode="auto">
              <a:xfrm>
                <a:off x="3593" y="3625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38" name="Freeform 1898"/>
              <p:cNvSpPr>
                <a:spLocks/>
              </p:cNvSpPr>
              <p:nvPr/>
            </p:nvSpPr>
            <p:spPr bwMode="auto">
              <a:xfrm>
                <a:off x="3593" y="3649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12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12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39" name="Freeform 1899"/>
              <p:cNvSpPr>
                <a:spLocks/>
              </p:cNvSpPr>
              <p:nvPr/>
            </p:nvSpPr>
            <p:spPr bwMode="auto">
              <a:xfrm>
                <a:off x="3599" y="3667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40" name="Line 1900"/>
              <p:cNvSpPr>
                <a:spLocks noChangeShapeType="1"/>
              </p:cNvSpPr>
              <p:nvPr/>
            </p:nvSpPr>
            <p:spPr bwMode="auto">
              <a:xfrm>
                <a:off x="3599" y="367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41" name="Freeform 1901"/>
              <p:cNvSpPr>
                <a:spLocks/>
              </p:cNvSpPr>
              <p:nvPr/>
            </p:nvSpPr>
            <p:spPr bwMode="auto">
              <a:xfrm>
                <a:off x="3599" y="3679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42" name="Freeform 1902"/>
              <p:cNvSpPr>
                <a:spLocks/>
              </p:cNvSpPr>
              <p:nvPr/>
            </p:nvSpPr>
            <p:spPr bwMode="auto">
              <a:xfrm>
                <a:off x="3599" y="3685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43" name="Line 1903"/>
              <p:cNvSpPr>
                <a:spLocks noChangeShapeType="1"/>
              </p:cNvSpPr>
              <p:nvPr/>
            </p:nvSpPr>
            <p:spPr bwMode="auto">
              <a:xfrm>
                <a:off x="3605" y="368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44" name="Line 1904"/>
              <p:cNvSpPr>
                <a:spLocks noChangeShapeType="1"/>
              </p:cNvSpPr>
              <p:nvPr/>
            </p:nvSpPr>
            <p:spPr bwMode="auto">
              <a:xfrm>
                <a:off x="3605" y="368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45" name="Freeform 1905"/>
              <p:cNvSpPr>
                <a:spLocks/>
              </p:cNvSpPr>
              <p:nvPr/>
            </p:nvSpPr>
            <p:spPr bwMode="auto">
              <a:xfrm>
                <a:off x="3605" y="3685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46" name="Freeform 1906"/>
              <p:cNvSpPr>
                <a:spLocks/>
              </p:cNvSpPr>
              <p:nvPr/>
            </p:nvSpPr>
            <p:spPr bwMode="auto">
              <a:xfrm>
                <a:off x="3611" y="3679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47" name="Line 1907"/>
              <p:cNvSpPr>
                <a:spLocks noChangeShapeType="1"/>
              </p:cNvSpPr>
              <p:nvPr/>
            </p:nvSpPr>
            <p:spPr bwMode="auto">
              <a:xfrm>
                <a:off x="3611" y="367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48" name="Line 1908"/>
              <p:cNvSpPr>
                <a:spLocks noChangeShapeType="1"/>
              </p:cNvSpPr>
              <p:nvPr/>
            </p:nvSpPr>
            <p:spPr bwMode="auto">
              <a:xfrm flipV="1">
                <a:off x="3611" y="367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49" name="Freeform 1909"/>
              <p:cNvSpPr>
                <a:spLocks/>
              </p:cNvSpPr>
              <p:nvPr/>
            </p:nvSpPr>
            <p:spPr bwMode="auto">
              <a:xfrm>
                <a:off x="3611" y="3667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50" name="Line 1910"/>
              <p:cNvSpPr>
                <a:spLocks noChangeShapeType="1"/>
              </p:cNvSpPr>
              <p:nvPr/>
            </p:nvSpPr>
            <p:spPr bwMode="auto">
              <a:xfrm flipV="1">
                <a:off x="3617" y="366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51" name="Line 1911"/>
              <p:cNvSpPr>
                <a:spLocks noChangeShapeType="1"/>
              </p:cNvSpPr>
              <p:nvPr/>
            </p:nvSpPr>
            <p:spPr bwMode="auto">
              <a:xfrm flipV="1">
                <a:off x="3617" y="364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52" name="Freeform 1912"/>
              <p:cNvSpPr>
                <a:spLocks/>
              </p:cNvSpPr>
              <p:nvPr/>
            </p:nvSpPr>
            <p:spPr bwMode="auto">
              <a:xfrm>
                <a:off x="3617" y="3643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53" name="Line 1913"/>
              <p:cNvSpPr>
                <a:spLocks noChangeShapeType="1"/>
              </p:cNvSpPr>
              <p:nvPr/>
            </p:nvSpPr>
            <p:spPr bwMode="auto">
              <a:xfrm>
                <a:off x="3623" y="364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54" name="Line 1914"/>
              <p:cNvSpPr>
                <a:spLocks noChangeShapeType="1"/>
              </p:cNvSpPr>
              <p:nvPr/>
            </p:nvSpPr>
            <p:spPr bwMode="auto">
              <a:xfrm>
                <a:off x="3623" y="364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55" name="Line 1915"/>
              <p:cNvSpPr>
                <a:spLocks noChangeShapeType="1"/>
              </p:cNvSpPr>
              <p:nvPr/>
            </p:nvSpPr>
            <p:spPr bwMode="auto">
              <a:xfrm>
                <a:off x="3623" y="364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56" name="Freeform 1916"/>
              <p:cNvSpPr>
                <a:spLocks/>
              </p:cNvSpPr>
              <p:nvPr/>
            </p:nvSpPr>
            <p:spPr bwMode="auto">
              <a:xfrm>
                <a:off x="3623" y="365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57" name="Line 1917"/>
              <p:cNvSpPr>
                <a:spLocks noChangeShapeType="1"/>
              </p:cNvSpPr>
              <p:nvPr/>
            </p:nvSpPr>
            <p:spPr bwMode="auto">
              <a:xfrm>
                <a:off x="3629" y="366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58" name="Line 1918"/>
              <p:cNvSpPr>
                <a:spLocks noChangeShapeType="1"/>
              </p:cNvSpPr>
              <p:nvPr/>
            </p:nvSpPr>
            <p:spPr bwMode="auto">
              <a:xfrm>
                <a:off x="3629" y="366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59" name="Line 1919"/>
              <p:cNvSpPr>
                <a:spLocks noChangeShapeType="1"/>
              </p:cNvSpPr>
              <p:nvPr/>
            </p:nvSpPr>
            <p:spPr bwMode="auto">
              <a:xfrm>
                <a:off x="3629" y="367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60" name="Freeform 1920"/>
              <p:cNvSpPr>
                <a:spLocks/>
              </p:cNvSpPr>
              <p:nvPr/>
            </p:nvSpPr>
            <p:spPr bwMode="auto">
              <a:xfrm>
                <a:off x="3629" y="367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61" name="Line 1921"/>
              <p:cNvSpPr>
                <a:spLocks noChangeShapeType="1"/>
              </p:cNvSpPr>
              <p:nvPr/>
            </p:nvSpPr>
            <p:spPr bwMode="auto">
              <a:xfrm>
                <a:off x="3635" y="367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62" name="Line 1922"/>
              <p:cNvSpPr>
                <a:spLocks noChangeShapeType="1"/>
              </p:cNvSpPr>
              <p:nvPr/>
            </p:nvSpPr>
            <p:spPr bwMode="auto">
              <a:xfrm>
                <a:off x="3635" y="367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63" name="Freeform 1923"/>
              <p:cNvSpPr>
                <a:spLocks/>
              </p:cNvSpPr>
              <p:nvPr/>
            </p:nvSpPr>
            <p:spPr bwMode="auto">
              <a:xfrm>
                <a:off x="3635" y="3673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64" name="Line 1924"/>
              <p:cNvSpPr>
                <a:spLocks noChangeShapeType="1"/>
              </p:cNvSpPr>
              <p:nvPr/>
            </p:nvSpPr>
            <p:spPr bwMode="auto">
              <a:xfrm>
                <a:off x="3641" y="367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65" name="Line 1925"/>
              <p:cNvSpPr>
                <a:spLocks noChangeShapeType="1"/>
              </p:cNvSpPr>
              <p:nvPr/>
            </p:nvSpPr>
            <p:spPr bwMode="auto">
              <a:xfrm>
                <a:off x="3641" y="367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66" name="Line 1926"/>
              <p:cNvSpPr>
                <a:spLocks noChangeShapeType="1"/>
              </p:cNvSpPr>
              <p:nvPr/>
            </p:nvSpPr>
            <p:spPr bwMode="auto">
              <a:xfrm>
                <a:off x="3641" y="367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67" name="Freeform 1927"/>
              <p:cNvSpPr>
                <a:spLocks/>
              </p:cNvSpPr>
              <p:nvPr/>
            </p:nvSpPr>
            <p:spPr bwMode="auto">
              <a:xfrm>
                <a:off x="3641" y="3679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68" name="Line 1928"/>
              <p:cNvSpPr>
                <a:spLocks noChangeShapeType="1"/>
              </p:cNvSpPr>
              <p:nvPr/>
            </p:nvSpPr>
            <p:spPr bwMode="auto">
              <a:xfrm>
                <a:off x="3647" y="367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69" name="Freeform 1929"/>
              <p:cNvSpPr>
                <a:spLocks/>
              </p:cNvSpPr>
              <p:nvPr/>
            </p:nvSpPr>
            <p:spPr bwMode="auto">
              <a:xfrm>
                <a:off x="3647" y="3673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70" name="Freeform 1930"/>
              <p:cNvSpPr>
                <a:spLocks/>
              </p:cNvSpPr>
              <p:nvPr/>
            </p:nvSpPr>
            <p:spPr bwMode="auto">
              <a:xfrm>
                <a:off x="3647" y="367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71" name="Freeform 1931"/>
              <p:cNvSpPr>
                <a:spLocks/>
              </p:cNvSpPr>
              <p:nvPr/>
            </p:nvSpPr>
            <p:spPr bwMode="auto">
              <a:xfrm>
                <a:off x="3653" y="3667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72" name="Line 1932"/>
              <p:cNvSpPr>
                <a:spLocks noChangeShapeType="1"/>
              </p:cNvSpPr>
              <p:nvPr/>
            </p:nvSpPr>
            <p:spPr bwMode="auto">
              <a:xfrm>
                <a:off x="3653" y="366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73" name="Line 1933"/>
              <p:cNvSpPr>
                <a:spLocks noChangeShapeType="1"/>
              </p:cNvSpPr>
              <p:nvPr/>
            </p:nvSpPr>
            <p:spPr bwMode="auto">
              <a:xfrm flipV="1">
                <a:off x="3653" y="366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74" name="Freeform 1934"/>
              <p:cNvSpPr>
                <a:spLocks/>
              </p:cNvSpPr>
              <p:nvPr/>
            </p:nvSpPr>
            <p:spPr bwMode="auto">
              <a:xfrm>
                <a:off x="3653" y="3655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75" name="Line 1935"/>
              <p:cNvSpPr>
                <a:spLocks noChangeShapeType="1"/>
              </p:cNvSpPr>
              <p:nvPr/>
            </p:nvSpPr>
            <p:spPr bwMode="auto">
              <a:xfrm flipV="1">
                <a:off x="3659" y="364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76" name="Line 1936"/>
              <p:cNvSpPr>
                <a:spLocks noChangeShapeType="1"/>
              </p:cNvSpPr>
              <p:nvPr/>
            </p:nvSpPr>
            <p:spPr bwMode="auto">
              <a:xfrm flipV="1">
                <a:off x="3659" y="364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77" name="Freeform 1937"/>
              <p:cNvSpPr>
                <a:spLocks/>
              </p:cNvSpPr>
              <p:nvPr/>
            </p:nvSpPr>
            <p:spPr bwMode="auto">
              <a:xfrm>
                <a:off x="3659" y="3625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78" name="Freeform 1938"/>
              <p:cNvSpPr>
                <a:spLocks/>
              </p:cNvSpPr>
              <p:nvPr/>
            </p:nvSpPr>
            <p:spPr bwMode="auto">
              <a:xfrm>
                <a:off x="3659" y="3619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79" name="Freeform 1939"/>
              <p:cNvSpPr>
                <a:spLocks/>
              </p:cNvSpPr>
              <p:nvPr/>
            </p:nvSpPr>
            <p:spPr bwMode="auto">
              <a:xfrm>
                <a:off x="3665" y="3601"/>
                <a:ext cx="0" cy="18"/>
              </a:xfrm>
              <a:custGeom>
                <a:avLst/>
                <a:gdLst>
                  <a:gd name="T0" fmla="*/ 18 h 18"/>
                  <a:gd name="T1" fmla="*/ 12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80" name="Freeform 1940"/>
              <p:cNvSpPr>
                <a:spLocks/>
              </p:cNvSpPr>
              <p:nvPr/>
            </p:nvSpPr>
            <p:spPr bwMode="auto">
              <a:xfrm>
                <a:off x="3665" y="3589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81" name="Freeform 1941"/>
              <p:cNvSpPr>
                <a:spLocks/>
              </p:cNvSpPr>
              <p:nvPr/>
            </p:nvSpPr>
            <p:spPr bwMode="auto">
              <a:xfrm>
                <a:off x="3665" y="3565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12 h 24"/>
                  <a:gd name="T4" fmla="*/ 6 w 6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82" name="Line 1942"/>
              <p:cNvSpPr>
                <a:spLocks noChangeShapeType="1"/>
              </p:cNvSpPr>
              <p:nvPr/>
            </p:nvSpPr>
            <p:spPr bwMode="auto">
              <a:xfrm flipV="1">
                <a:off x="3671" y="3535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83" name="Freeform 1943"/>
              <p:cNvSpPr>
                <a:spLocks/>
              </p:cNvSpPr>
              <p:nvPr/>
            </p:nvSpPr>
            <p:spPr bwMode="auto">
              <a:xfrm>
                <a:off x="3671" y="3499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84" name="Freeform 1944"/>
              <p:cNvSpPr>
                <a:spLocks/>
              </p:cNvSpPr>
              <p:nvPr/>
            </p:nvSpPr>
            <p:spPr bwMode="auto">
              <a:xfrm>
                <a:off x="3671" y="3469"/>
                <a:ext cx="0" cy="30"/>
              </a:xfrm>
              <a:custGeom>
                <a:avLst/>
                <a:gdLst>
                  <a:gd name="T0" fmla="*/ 30 h 30"/>
                  <a:gd name="T1" fmla="*/ 12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85" name="Freeform 1945"/>
              <p:cNvSpPr>
                <a:spLocks/>
              </p:cNvSpPr>
              <p:nvPr/>
            </p:nvSpPr>
            <p:spPr bwMode="auto">
              <a:xfrm>
                <a:off x="3671" y="3451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86" name="Freeform 1946"/>
              <p:cNvSpPr>
                <a:spLocks/>
              </p:cNvSpPr>
              <p:nvPr/>
            </p:nvSpPr>
            <p:spPr bwMode="auto">
              <a:xfrm>
                <a:off x="3677" y="3427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87" name="Line 1947"/>
              <p:cNvSpPr>
                <a:spLocks noChangeShapeType="1"/>
              </p:cNvSpPr>
              <p:nvPr/>
            </p:nvSpPr>
            <p:spPr bwMode="auto">
              <a:xfrm flipV="1">
                <a:off x="3677" y="342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88" name="Freeform 1948"/>
              <p:cNvSpPr>
                <a:spLocks/>
              </p:cNvSpPr>
              <p:nvPr/>
            </p:nvSpPr>
            <p:spPr bwMode="auto">
              <a:xfrm>
                <a:off x="3677" y="3403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12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89" name="Freeform 1949"/>
              <p:cNvSpPr>
                <a:spLocks/>
              </p:cNvSpPr>
              <p:nvPr/>
            </p:nvSpPr>
            <p:spPr bwMode="auto">
              <a:xfrm>
                <a:off x="3683" y="3391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90" name="Freeform 1950"/>
              <p:cNvSpPr>
                <a:spLocks/>
              </p:cNvSpPr>
              <p:nvPr/>
            </p:nvSpPr>
            <p:spPr bwMode="auto">
              <a:xfrm>
                <a:off x="3683" y="3391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91" name="Line 1951"/>
              <p:cNvSpPr>
                <a:spLocks noChangeShapeType="1"/>
              </p:cNvSpPr>
              <p:nvPr/>
            </p:nvSpPr>
            <p:spPr bwMode="auto">
              <a:xfrm>
                <a:off x="3683" y="339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92" name="Freeform 1952"/>
              <p:cNvSpPr>
                <a:spLocks/>
              </p:cNvSpPr>
              <p:nvPr/>
            </p:nvSpPr>
            <p:spPr bwMode="auto">
              <a:xfrm>
                <a:off x="3683" y="3397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93" name="Freeform 1953"/>
              <p:cNvSpPr>
                <a:spLocks/>
              </p:cNvSpPr>
              <p:nvPr/>
            </p:nvSpPr>
            <p:spPr bwMode="auto">
              <a:xfrm>
                <a:off x="3689" y="3397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94" name="Line 1954"/>
              <p:cNvSpPr>
                <a:spLocks noChangeShapeType="1"/>
              </p:cNvSpPr>
              <p:nvPr/>
            </p:nvSpPr>
            <p:spPr bwMode="auto">
              <a:xfrm>
                <a:off x="3689" y="339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95" name="Line 1955"/>
              <p:cNvSpPr>
                <a:spLocks noChangeShapeType="1"/>
              </p:cNvSpPr>
              <p:nvPr/>
            </p:nvSpPr>
            <p:spPr bwMode="auto">
              <a:xfrm>
                <a:off x="3689" y="339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96" name="Freeform 1956"/>
              <p:cNvSpPr>
                <a:spLocks/>
              </p:cNvSpPr>
              <p:nvPr/>
            </p:nvSpPr>
            <p:spPr bwMode="auto">
              <a:xfrm>
                <a:off x="3689" y="3397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97" name="Freeform 1957"/>
              <p:cNvSpPr>
                <a:spLocks/>
              </p:cNvSpPr>
              <p:nvPr/>
            </p:nvSpPr>
            <p:spPr bwMode="auto">
              <a:xfrm>
                <a:off x="3695" y="3409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98" name="Line 1958"/>
              <p:cNvSpPr>
                <a:spLocks noChangeShapeType="1"/>
              </p:cNvSpPr>
              <p:nvPr/>
            </p:nvSpPr>
            <p:spPr bwMode="auto">
              <a:xfrm>
                <a:off x="3695" y="3427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199" name="Freeform 1959"/>
              <p:cNvSpPr>
                <a:spLocks/>
              </p:cNvSpPr>
              <p:nvPr/>
            </p:nvSpPr>
            <p:spPr bwMode="auto">
              <a:xfrm>
                <a:off x="3695" y="3439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00" name="Line 1960"/>
              <p:cNvSpPr>
                <a:spLocks noChangeShapeType="1"/>
              </p:cNvSpPr>
              <p:nvPr/>
            </p:nvSpPr>
            <p:spPr bwMode="auto">
              <a:xfrm>
                <a:off x="3701" y="3451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01" name="Line 1961"/>
              <p:cNvSpPr>
                <a:spLocks noChangeShapeType="1"/>
              </p:cNvSpPr>
              <p:nvPr/>
            </p:nvSpPr>
            <p:spPr bwMode="auto">
              <a:xfrm>
                <a:off x="3701" y="346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02" name="Line 1962"/>
              <p:cNvSpPr>
                <a:spLocks noChangeShapeType="1"/>
              </p:cNvSpPr>
              <p:nvPr/>
            </p:nvSpPr>
            <p:spPr bwMode="auto">
              <a:xfrm>
                <a:off x="3701" y="346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03" name="Freeform 1963"/>
              <p:cNvSpPr>
                <a:spLocks/>
              </p:cNvSpPr>
              <p:nvPr/>
            </p:nvSpPr>
            <p:spPr bwMode="auto">
              <a:xfrm>
                <a:off x="3701" y="3481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6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6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04" name="Line 1964"/>
              <p:cNvSpPr>
                <a:spLocks noChangeShapeType="1"/>
              </p:cNvSpPr>
              <p:nvPr/>
            </p:nvSpPr>
            <p:spPr bwMode="auto">
              <a:xfrm>
                <a:off x="3707" y="349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05" name="Line 1965"/>
              <p:cNvSpPr>
                <a:spLocks noChangeShapeType="1"/>
              </p:cNvSpPr>
              <p:nvPr/>
            </p:nvSpPr>
            <p:spPr bwMode="auto">
              <a:xfrm>
                <a:off x="3707" y="3511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06" name="Freeform 1966"/>
              <p:cNvSpPr>
                <a:spLocks/>
              </p:cNvSpPr>
              <p:nvPr/>
            </p:nvSpPr>
            <p:spPr bwMode="auto">
              <a:xfrm>
                <a:off x="3707" y="3529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6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6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07" name="Line 1967"/>
              <p:cNvSpPr>
                <a:spLocks noChangeShapeType="1"/>
              </p:cNvSpPr>
              <p:nvPr/>
            </p:nvSpPr>
            <p:spPr bwMode="auto">
              <a:xfrm>
                <a:off x="3713" y="3547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08" name="Line 1968"/>
              <p:cNvSpPr>
                <a:spLocks noChangeShapeType="1"/>
              </p:cNvSpPr>
              <p:nvPr/>
            </p:nvSpPr>
            <p:spPr bwMode="auto">
              <a:xfrm>
                <a:off x="3713" y="3565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09" name="Line 1969"/>
              <p:cNvSpPr>
                <a:spLocks noChangeShapeType="1"/>
              </p:cNvSpPr>
              <p:nvPr/>
            </p:nvSpPr>
            <p:spPr bwMode="auto">
              <a:xfrm>
                <a:off x="3713" y="3583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10" name="Freeform 1970"/>
              <p:cNvSpPr>
                <a:spLocks/>
              </p:cNvSpPr>
              <p:nvPr/>
            </p:nvSpPr>
            <p:spPr bwMode="auto">
              <a:xfrm>
                <a:off x="3713" y="3595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11" name="Line 1971"/>
              <p:cNvSpPr>
                <a:spLocks noChangeShapeType="1"/>
              </p:cNvSpPr>
              <p:nvPr/>
            </p:nvSpPr>
            <p:spPr bwMode="auto">
              <a:xfrm>
                <a:off x="3719" y="3607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12" name="Line 1972"/>
              <p:cNvSpPr>
                <a:spLocks noChangeShapeType="1"/>
              </p:cNvSpPr>
              <p:nvPr/>
            </p:nvSpPr>
            <p:spPr bwMode="auto">
              <a:xfrm>
                <a:off x="3719" y="361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13" name="Line 1973"/>
              <p:cNvSpPr>
                <a:spLocks noChangeShapeType="1"/>
              </p:cNvSpPr>
              <p:nvPr/>
            </p:nvSpPr>
            <p:spPr bwMode="auto">
              <a:xfrm>
                <a:off x="3719" y="363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14" name="Freeform 1974"/>
              <p:cNvSpPr>
                <a:spLocks/>
              </p:cNvSpPr>
              <p:nvPr/>
            </p:nvSpPr>
            <p:spPr bwMode="auto">
              <a:xfrm>
                <a:off x="3719" y="3637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15" name="Line 1975"/>
              <p:cNvSpPr>
                <a:spLocks noChangeShapeType="1"/>
              </p:cNvSpPr>
              <p:nvPr/>
            </p:nvSpPr>
            <p:spPr bwMode="auto">
              <a:xfrm>
                <a:off x="3725" y="364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16" name="Line 1976"/>
              <p:cNvSpPr>
                <a:spLocks noChangeShapeType="1"/>
              </p:cNvSpPr>
              <p:nvPr/>
            </p:nvSpPr>
            <p:spPr bwMode="auto">
              <a:xfrm>
                <a:off x="3725" y="364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17" name="Freeform 1977"/>
              <p:cNvSpPr>
                <a:spLocks/>
              </p:cNvSpPr>
              <p:nvPr/>
            </p:nvSpPr>
            <p:spPr bwMode="auto">
              <a:xfrm>
                <a:off x="3725" y="365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18" name="Line 1978"/>
              <p:cNvSpPr>
                <a:spLocks noChangeShapeType="1"/>
              </p:cNvSpPr>
              <p:nvPr/>
            </p:nvSpPr>
            <p:spPr bwMode="auto">
              <a:xfrm>
                <a:off x="3731" y="366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19" name="Freeform 1979"/>
              <p:cNvSpPr>
                <a:spLocks/>
              </p:cNvSpPr>
              <p:nvPr/>
            </p:nvSpPr>
            <p:spPr bwMode="auto">
              <a:xfrm>
                <a:off x="3731" y="3661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20" name="Line 1980"/>
              <p:cNvSpPr>
                <a:spLocks noChangeShapeType="1"/>
              </p:cNvSpPr>
              <p:nvPr/>
            </p:nvSpPr>
            <p:spPr bwMode="auto">
              <a:xfrm>
                <a:off x="3731" y="366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21" name="Freeform 1981"/>
              <p:cNvSpPr>
                <a:spLocks/>
              </p:cNvSpPr>
              <p:nvPr/>
            </p:nvSpPr>
            <p:spPr bwMode="auto">
              <a:xfrm>
                <a:off x="3731" y="3667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22" name="Freeform 1982"/>
              <p:cNvSpPr>
                <a:spLocks/>
              </p:cNvSpPr>
              <p:nvPr/>
            </p:nvSpPr>
            <p:spPr bwMode="auto">
              <a:xfrm>
                <a:off x="3737" y="3667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23" name="Line 1983"/>
              <p:cNvSpPr>
                <a:spLocks noChangeShapeType="1"/>
              </p:cNvSpPr>
              <p:nvPr/>
            </p:nvSpPr>
            <p:spPr bwMode="auto">
              <a:xfrm>
                <a:off x="3737" y="367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24" name="Freeform 1984"/>
              <p:cNvSpPr>
                <a:spLocks/>
              </p:cNvSpPr>
              <p:nvPr/>
            </p:nvSpPr>
            <p:spPr bwMode="auto">
              <a:xfrm>
                <a:off x="3737" y="367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25" name="Freeform 1985"/>
              <p:cNvSpPr>
                <a:spLocks/>
              </p:cNvSpPr>
              <p:nvPr/>
            </p:nvSpPr>
            <p:spPr bwMode="auto">
              <a:xfrm>
                <a:off x="3743" y="3667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26" name="Line 1986"/>
              <p:cNvSpPr>
                <a:spLocks noChangeShapeType="1"/>
              </p:cNvSpPr>
              <p:nvPr/>
            </p:nvSpPr>
            <p:spPr bwMode="auto">
              <a:xfrm>
                <a:off x="3743" y="366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27" name="Freeform 1987"/>
              <p:cNvSpPr>
                <a:spLocks/>
              </p:cNvSpPr>
              <p:nvPr/>
            </p:nvSpPr>
            <p:spPr bwMode="auto">
              <a:xfrm>
                <a:off x="3743" y="3661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28" name="Freeform 1988"/>
              <p:cNvSpPr>
                <a:spLocks/>
              </p:cNvSpPr>
              <p:nvPr/>
            </p:nvSpPr>
            <p:spPr bwMode="auto">
              <a:xfrm>
                <a:off x="3743" y="3661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29" name="Line 1989"/>
              <p:cNvSpPr>
                <a:spLocks noChangeShapeType="1"/>
              </p:cNvSpPr>
              <p:nvPr/>
            </p:nvSpPr>
            <p:spPr bwMode="auto">
              <a:xfrm>
                <a:off x="3749" y="366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30" name="Line 1990"/>
              <p:cNvSpPr>
                <a:spLocks noChangeShapeType="1"/>
              </p:cNvSpPr>
              <p:nvPr/>
            </p:nvSpPr>
            <p:spPr bwMode="auto">
              <a:xfrm>
                <a:off x="3749" y="366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31" name="Freeform 1991"/>
              <p:cNvSpPr>
                <a:spLocks/>
              </p:cNvSpPr>
              <p:nvPr/>
            </p:nvSpPr>
            <p:spPr bwMode="auto">
              <a:xfrm>
                <a:off x="3749" y="3661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32" name="Line 1992"/>
              <p:cNvSpPr>
                <a:spLocks noChangeShapeType="1"/>
              </p:cNvSpPr>
              <p:nvPr/>
            </p:nvSpPr>
            <p:spPr bwMode="auto">
              <a:xfrm>
                <a:off x="3755" y="366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33" name="Line 1993"/>
              <p:cNvSpPr>
                <a:spLocks noChangeShapeType="1"/>
              </p:cNvSpPr>
              <p:nvPr/>
            </p:nvSpPr>
            <p:spPr bwMode="auto">
              <a:xfrm>
                <a:off x="3755" y="367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34" name="Line 1994"/>
              <p:cNvSpPr>
                <a:spLocks noChangeShapeType="1"/>
              </p:cNvSpPr>
              <p:nvPr/>
            </p:nvSpPr>
            <p:spPr bwMode="auto">
              <a:xfrm>
                <a:off x="3755" y="367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35" name="Freeform 1995"/>
              <p:cNvSpPr>
                <a:spLocks/>
              </p:cNvSpPr>
              <p:nvPr/>
            </p:nvSpPr>
            <p:spPr bwMode="auto">
              <a:xfrm>
                <a:off x="3755" y="3685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36" name="Line 1996"/>
              <p:cNvSpPr>
                <a:spLocks noChangeShapeType="1"/>
              </p:cNvSpPr>
              <p:nvPr/>
            </p:nvSpPr>
            <p:spPr bwMode="auto">
              <a:xfrm>
                <a:off x="3761" y="368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37" name="Line 1997"/>
              <p:cNvSpPr>
                <a:spLocks noChangeShapeType="1"/>
              </p:cNvSpPr>
              <p:nvPr/>
            </p:nvSpPr>
            <p:spPr bwMode="auto">
              <a:xfrm>
                <a:off x="3761" y="368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38" name="Line 1998"/>
              <p:cNvSpPr>
                <a:spLocks noChangeShapeType="1"/>
              </p:cNvSpPr>
              <p:nvPr/>
            </p:nvSpPr>
            <p:spPr bwMode="auto">
              <a:xfrm>
                <a:off x="3761" y="368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39" name="Freeform 1999"/>
              <p:cNvSpPr>
                <a:spLocks/>
              </p:cNvSpPr>
              <p:nvPr/>
            </p:nvSpPr>
            <p:spPr bwMode="auto">
              <a:xfrm>
                <a:off x="3761" y="3673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40" name="Line 2000"/>
              <p:cNvSpPr>
                <a:spLocks noChangeShapeType="1"/>
              </p:cNvSpPr>
              <p:nvPr/>
            </p:nvSpPr>
            <p:spPr bwMode="auto">
              <a:xfrm flipV="1">
                <a:off x="3767" y="366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41" name="Line 2001"/>
              <p:cNvSpPr>
                <a:spLocks noChangeShapeType="1"/>
              </p:cNvSpPr>
              <p:nvPr/>
            </p:nvSpPr>
            <p:spPr bwMode="auto">
              <a:xfrm flipV="1">
                <a:off x="3767" y="3655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42" name="Freeform 2002"/>
              <p:cNvSpPr>
                <a:spLocks/>
              </p:cNvSpPr>
              <p:nvPr/>
            </p:nvSpPr>
            <p:spPr bwMode="auto">
              <a:xfrm>
                <a:off x="3767" y="3637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43" name="Line 2003"/>
              <p:cNvSpPr>
                <a:spLocks noChangeShapeType="1"/>
              </p:cNvSpPr>
              <p:nvPr/>
            </p:nvSpPr>
            <p:spPr bwMode="auto">
              <a:xfrm flipV="1">
                <a:off x="3773" y="363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44" name="Freeform 2004"/>
              <p:cNvSpPr>
                <a:spLocks/>
              </p:cNvSpPr>
              <p:nvPr/>
            </p:nvSpPr>
            <p:spPr bwMode="auto">
              <a:xfrm>
                <a:off x="3773" y="3625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245" name="Freeform 2005"/>
              <p:cNvSpPr>
                <a:spLocks/>
              </p:cNvSpPr>
              <p:nvPr/>
            </p:nvSpPr>
            <p:spPr bwMode="auto">
              <a:xfrm>
                <a:off x="3773" y="3625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</p:grpSp>
        <p:grpSp>
          <p:nvGrpSpPr>
            <p:cNvPr id="6108" name="Group 2006"/>
            <p:cNvGrpSpPr>
              <a:grpSpLocks/>
            </p:cNvGrpSpPr>
            <p:nvPr/>
          </p:nvGrpSpPr>
          <p:grpSpPr bwMode="auto">
            <a:xfrm>
              <a:off x="5536623" y="4946791"/>
              <a:ext cx="336649" cy="888647"/>
              <a:chOff x="3773" y="2545"/>
              <a:chExt cx="336" cy="1122"/>
            </a:xfrm>
          </p:grpSpPr>
          <p:sp>
            <p:nvSpPr>
              <p:cNvPr id="6846" name="Freeform 2007"/>
              <p:cNvSpPr>
                <a:spLocks/>
              </p:cNvSpPr>
              <p:nvPr/>
            </p:nvSpPr>
            <p:spPr bwMode="auto">
              <a:xfrm>
                <a:off x="3773" y="3631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47" name="Line 2008"/>
              <p:cNvSpPr>
                <a:spLocks noChangeShapeType="1"/>
              </p:cNvSpPr>
              <p:nvPr/>
            </p:nvSpPr>
            <p:spPr bwMode="auto">
              <a:xfrm>
                <a:off x="3779" y="363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48" name="Line 2009"/>
              <p:cNvSpPr>
                <a:spLocks noChangeShapeType="1"/>
              </p:cNvSpPr>
              <p:nvPr/>
            </p:nvSpPr>
            <p:spPr bwMode="auto">
              <a:xfrm>
                <a:off x="3779" y="363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49" name="Freeform 2010"/>
              <p:cNvSpPr>
                <a:spLocks/>
              </p:cNvSpPr>
              <p:nvPr/>
            </p:nvSpPr>
            <p:spPr bwMode="auto">
              <a:xfrm>
                <a:off x="3779" y="3637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50" name="Freeform 2011"/>
              <p:cNvSpPr>
                <a:spLocks/>
              </p:cNvSpPr>
              <p:nvPr/>
            </p:nvSpPr>
            <p:spPr bwMode="auto">
              <a:xfrm>
                <a:off x="3785" y="3643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51" name="Line 2012"/>
              <p:cNvSpPr>
                <a:spLocks noChangeShapeType="1"/>
              </p:cNvSpPr>
              <p:nvPr/>
            </p:nvSpPr>
            <p:spPr bwMode="auto">
              <a:xfrm>
                <a:off x="3785" y="365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52" name="Freeform 2013"/>
              <p:cNvSpPr>
                <a:spLocks/>
              </p:cNvSpPr>
              <p:nvPr/>
            </p:nvSpPr>
            <p:spPr bwMode="auto">
              <a:xfrm>
                <a:off x="3785" y="3655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53" name="Freeform 2014"/>
              <p:cNvSpPr>
                <a:spLocks/>
              </p:cNvSpPr>
              <p:nvPr/>
            </p:nvSpPr>
            <p:spPr bwMode="auto">
              <a:xfrm>
                <a:off x="3785" y="3661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54" name="Freeform 2015"/>
              <p:cNvSpPr>
                <a:spLocks/>
              </p:cNvSpPr>
              <p:nvPr/>
            </p:nvSpPr>
            <p:spPr bwMode="auto">
              <a:xfrm>
                <a:off x="3791" y="3661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55" name="Line 2016"/>
              <p:cNvSpPr>
                <a:spLocks noChangeShapeType="1"/>
              </p:cNvSpPr>
              <p:nvPr/>
            </p:nvSpPr>
            <p:spPr bwMode="auto">
              <a:xfrm>
                <a:off x="3791" y="366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56" name="Line 2017"/>
              <p:cNvSpPr>
                <a:spLocks noChangeShapeType="1"/>
              </p:cNvSpPr>
              <p:nvPr/>
            </p:nvSpPr>
            <p:spPr bwMode="auto">
              <a:xfrm>
                <a:off x="3791" y="366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57" name="Freeform 2018"/>
              <p:cNvSpPr>
                <a:spLocks/>
              </p:cNvSpPr>
              <p:nvPr/>
            </p:nvSpPr>
            <p:spPr bwMode="auto">
              <a:xfrm>
                <a:off x="3791" y="3667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58" name="Line 2019"/>
              <p:cNvSpPr>
                <a:spLocks noChangeShapeType="1"/>
              </p:cNvSpPr>
              <p:nvPr/>
            </p:nvSpPr>
            <p:spPr bwMode="auto">
              <a:xfrm>
                <a:off x="3797" y="366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59" name="Line 2020"/>
              <p:cNvSpPr>
                <a:spLocks noChangeShapeType="1"/>
              </p:cNvSpPr>
              <p:nvPr/>
            </p:nvSpPr>
            <p:spPr bwMode="auto">
              <a:xfrm>
                <a:off x="3797" y="366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60" name="Freeform 2021"/>
              <p:cNvSpPr>
                <a:spLocks/>
              </p:cNvSpPr>
              <p:nvPr/>
            </p:nvSpPr>
            <p:spPr bwMode="auto">
              <a:xfrm>
                <a:off x="3797" y="3667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61" name="Line 2022"/>
              <p:cNvSpPr>
                <a:spLocks noChangeShapeType="1"/>
              </p:cNvSpPr>
              <p:nvPr/>
            </p:nvSpPr>
            <p:spPr bwMode="auto">
              <a:xfrm>
                <a:off x="3803" y="366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62" name="Freeform 2023"/>
              <p:cNvSpPr>
                <a:spLocks/>
              </p:cNvSpPr>
              <p:nvPr/>
            </p:nvSpPr>
            <p:spPr bwMode="auto">
              <a:xfrm>
                <a:off x="3803" y="3661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63" name="Line 2024"/>
              <p:cNvSpPr>
                <a:spLocks noChangeShapeType="1"/>
              </p:cNvSpPr>
              <p:nvPr/>
            </p:nvSpPr>
            <p:spPr bwMode="auto">
              <a:xfrm>
                <a:off x="3803" y="366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64" name="Freeform 2025"/>
              <p:cNvSpPr>
                <a:spLocks/>
              </p:cNvSpPr>
              <p:nvPr/>
            </p:nvSpPr>
            <p:spPr bwMode="auto">
              <a:xfrm>
                <a:off x="3803" y="3655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65" name="Line 2026"/>
              <p:cNvSpPr>
                <a:spLocks noChangeShapeType="1"/>
              </p:cNvSpPr>
              <p:nvPr/>
            </p:nvSpPr>
            <p:spPr bwMode="auto">
              <a:xfrm>
                <a:off x="3809" y="365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66" name="Line 2027"/>
              <p:cNvSpPr>
                <a:spLocks noChangeShapeType="1"/>
              </p:cNvSpPr>
              <p:nvPr/>
            </p:nvSpPr>
            <p:spPr bwMode="auto">
              <a:xfrm>
                <a:off x="3809" y="365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67" name="Freeform 2028"/>
              <p:cNvSpPr>
                <a:spLocks/>
              </p:cNvSpPr>
              <p:nvPr/>
            </p:nvSpPr>
            <p:spPr bwMode="auto">
              <a:xfrm>
                <a:off x="3809" y="3649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68" name="Line 2029"/>
              <p:cNvSpPr>
                <a:spLocks noChangeShapeType="1"/>
              </p:cNvSpPr>
              <p:nvPr/>
            </p:nvSpPr>
            <p:spPr bwMode="auto">
              <a:xfrm flipV="1">
                <a:off x="3815" y="364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69" name="Line 2030"/>
              <p:cNvSpPr>
                <a:spLocks noChangeShapeType="1"/>
              </p:cNvSpPr>
              <p:nvPr/>
            </p:nvSpPr>
            <p:spPr bwMode="auto">
              <a:xfrm flipV="1">
                <a:off x="3815" y="363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70" name="Line 2031"/>
              <p:cNvSpPr>
                <a:spLocks noChangeShapeType="1"/>
              </p:cNvSpPr>
              <p:nvPr/>
            </p:nvSpPr>
            <p:spPr bwMode="auto">
              <a:xfrm flipV="1">
                <a:off x="3815" y="3625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71" name="Freeform 2032"/>
              <p:cNvSpPr>
                <a:spLocks/>
              </p:cNvSpPr>
              <p:nvPr/>
            </p:nvSpPr>
            <p:spPr bwMode="auto">
              <a:xfrm>
                <a:off x="3815" y="3613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72" name="Line 2033"/>
              <p:cNvSpPr>
                <a:spLocks noChangeShapeType="1"/>
              </p:cNvSpPr>
              <p:nvPr/>
            </p:nvSpPr>
            <p:spPr bwMode="auto">
              <a:xfrm flipV="1">
                <a:off x="3821" y="3595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73" name="Line 2034"/>
              <p:cNvSpPr>
                <a:spLocks noChangeShapeType="1"/>
              </p:cNvSpPr>
              <p:nvPr/>
            </p:nvSpPr>
            <p:spPr bwMode="auto">
              <a:xfrm flipV="1">
                <a:off x="3821" y="3577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74" name="Line 2035"/>
              <p:cNvSpPr>
                <a:spLocks noChangeShapeType="1"/>
              </p:cNvSpPr>
              <p:nvPr/>
            </p:nvSpPr>
            <p:spPr bwMode="auto">
              <a:xfrm flipV="1">
                <a:off x="3821" y="3559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75" name="Freeform 2036"/>
              <p:cNvSpPr>
                <a:spLocks/>
              </p:cNvSpPr>
              <p:nvPr/>
            </p:nvSpPr>
            <p:spPr bwMode="auto">
              <a:xfrm>
                <a:off x="3821" y="3535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12 h 24"/>
                  <a:gd name="T4" fmla="*/ 6 w 6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76" name="Freeform 2037"/>
              <p:cNvSpPr>
                <a:spLocks/>
              </p:cNvSpPr>
              <p:nvPr/>
            </p:nvSpPr>
            <p:spPr bwMode="auto">
              <a:xfrm>
                <a:off x="3827" y="3499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77" name="Line 2038"/>
              <p:cNvSpPr>
                <a:spLocks noChangeShapeType="1"/>
              </p:cNvSpPr>
              <p:nvPr/>
            </p:nvSpPr>
            <p:spPr bwMode="auto">
              <a:xfrm flipV="1">
                <a:off x="3827" y="3463"/>
                <a:ext cx="0" cy="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78" name="Freeform 2039"/>
              <p:cNvSpPr>
                <a:spLocks/>
              </p:cNvSpPr>
              <p:nvPr/>
            </p:nvSpPr>
            <p:spPr bwMode="auto">
              <a:xfrm>
                <a:off x="3827" y="3427"/>
                <a:ext cx="6" cy="36"/>
              </a:xfrm>
              <a:custGeom>
                <a:avLst/>
                <a:gdLst>
                  <a:gd name="T0" fmla="*/ 0 w 6"/>
                  <a:gd name="T1" fmla="*/ 36 h 36"/>
                  <a:gd name="T2" fmla="*/ 0 w 6"/>
                  <a:gd name="T3" fmla="*/ 18 h 36"/>
                  <a:gd name="T4" fmla="*/ 6 w 6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36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79" name="Freeform 2040"/>
              <p:cNvSpPr>
                <a:spLocks/>
              </p:cNvSpPr>
              <p:nvPr/>
            </p:nvSpPr>
            <p:spPr bwMode="auto">
              <a:xfrm>
                <a:off x="3833" y="3379"/>
                <a:ext cx="0" cy="48"/>
              </a:xfrm>
              <a:custGeom>
                <a:avLst/>
                <a:gdLst>
                  <a:gd name="T0" fmla="*/ 48 h 48"/>
                  <a:gd name="T1" fmla="*/ 24 h 48"/>
                  <a:gd name="T2" fmla="*/ 0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">
                    <a:moveTo>
                      <a:pt x="0" y="48"/>
                    </a:move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80" name="Line 2041"/>
              <p:cNvSpPr>
                <a:spLocks noChangeShapeType="1"/>
              </p:cNvSpPr>
              <p:nvPr/>
            </p:nvSpPr>
            <p:spPr bwMode="auto">
              <a:xfrm flipV="1">
                <a:off x="3833" y="3325"/>
                <a:ext cx="0" cy="5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81" name="Freeform 2042"/>
              <p:cNvSpPr>
                <a:spLocks/>
              </p:cNvSpPr>
              <p:nvPr/>
            </p:nvSpPr>
            <p:spPr bwMode="auto">
              <a:xfrm>
                <a:off x="3833" y="3265"/>
                <a:ext cx="0" cy="60"/>
              </a:xfrm>
              <a:custGeom>
                <a:avLst/>
                <a:gdLst>
                  <a:gd name="T0" fmla="*/ 60 h 60"/>
                  <a:gd name="T1" fmla="*/ 30 h 60"/>
                  <a:gd name="T2" fmla="*/ 0 h 6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0">
                    <a:moveTo>
                      <a:pt x="0" y="60"/>
                    </a:moveTo>
                    <a:lnTo>
                      <a:pt x="0" y="3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82" name="Freeform 2043"/>
              <p:cNvSpPr>
                <a:spLocks/>
              </p:cNvSpPr>
              <p:nvPr/>
            </p:nvSpPr>
            <p:spPr bwMode="auto">
              <a:xfrm>
                <a:off x="3833" y="3217"/>
                <a:ext cx="6" cy="48"/>
              </a:xfrm>
              <a:custGeom>
                <a:avLst/>
                <a:gdLst>
                  <a:gd name="T0" fmla="*/ 0 w 6"/>
                  <a:gd name="T1" fmla="*/ 48 h 48"/>
                  <a:gd name="T2" fmla="*/ 0 w 6"/>
                  <a:gd name="T3" fmla="*/ 24 h 48"/>
                  <a:gd name="T4" fmla="*/ 6 w 6"/>
                  <a:gd name="T5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8">
                    <a:moveTo>
                      <a:pt x="0" y="48"/>
                    </a:moveTo>
                    <a:lnTo>
                      <a:pt x="0" y="24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83" name="Line 2044"/>
              <p:cNvSpPr>
                <a:spLocks noChangeShapeType="1"/>
              </p:cNvSpPr>
              <p:nvPr/>
            </p:nvSpPr>
            <p:spPr bwMode="auto">
              <a:xfrm flipV="1">
                <a:off x="3839" y="3163"/>
                <a:ext cx="0" cy="5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84" name="Freeform 2045"/>
              <p:cNvSpPr>
                <a:spLocks/>
              </p:cNvSpPr>
              <p:nvPr/>
            </p:nvSpPr>
            <p:spPr bwMode="auto">
              <a:xfrm>
                <a:off x="3839" y="3103"/>
                <a:ext cx="0" cy="60"/>
              </a:xfrm>
              <a:custGeom>
                <a:avLst/>
                <a:gdLst>
                  <a:gd name="T0" fmla="*/ 60 h 60"/>
                  <a:gd name="T1" fmla="*/ 30 h 60"/>
                  <a:gd name="T2" fmla="*/ 0 h 6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0">
                    <a:moveTo>
                      <a:pt x="0" y="60"/>
                    </a:moveTo>
                    <a:lnTo>
                      <a:pt x="0" y="3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85" name="Freeform 2046"/>
              <p:cNvSpPr>
                <a:spLocks/>
              </p:cNvSpPr>
              <p:nvPr/>
            </p:nvSpPr>
            <p:spPr bwMode="auto">
              <a:xfrm>
                <a:off x="3839" y="3061"/>
                <a:ext cx="6" cy="42"/>
              </a:xfrm>
              <a:custGeom>
                <a:avLst/>
                <a:gdLst>
                  <a:gd name="T0" fmla="*/ 0 w 6"/>
                  <a:gd name="T1" fmla="*/ 42 h 42"/>
                  <a:gd name="T2" fmla="*/ 0 w 6"/>
                  <a:gd name="T3" fmla="*/ 18 h 42"/>
                  <a:gd name="T4" fmla="*/ 6 w 6"/>
                  <a:gd name="T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2">
                    <a:moveTo>
                      <a:pt x="0" y="42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86" name="Freeform 2047"/>
              <p:cNvSpPr>
                <a:spLocks/>
              </p:cNvSpPr>
              <p:nvPr/>
            </p:nvSpPr>
            <p:spPr bwMode="auto">
              <a:xfrm>
                <a:off x="3845" y="3019"/>
                <a:ext cx="0" cy="42"/>
              </a:xfrm>
              <a:custGeom>
                <a:avLst/>
                <a:gdLst>
                  <a:gd name="T0" fmla="*/ 42 h 42"/>
                  <a:gd name="T1" fmla="*/ 18 h 42"/>
                  <a:gd name="T2" fmla="*/ 0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42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87" name="Freeform 2048"/>
              <p:cNvSpPr>
                <a:spLocks/>
              </p:cNvSpPr>
              <p:nvPr/>
            </p:nvSpPr>
            <p:spPr bwMode="auto">
              <a:xfrm>
                <a:off x="3845" y="2995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88" name="Freeform 2049"/>
              <p:cNvSpPr>
                <a:spLocks/>
              </p:cNvSpPr>
              <p:nvPr/>
            </p:nvSpPr>
            <p:spPr bwMode="auto">
              <a:xfrm>
                <a:off x="3845" y="2965"/>
                <a:ext cx="0" cy="30"/>
              </a:xfrm>
              <a:custGeom>
                <a:avLst/>
                <a:gdLst>
                  <a:gd name="T0" fmla="*/ 30 h 30"/>
                  <a:gd name="T1" fmla="*/ 12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89" name="Freeform 2050"/>
              <p:cNvSpPr>
                <a:spLocks/>
              </p:cNvSpPr>
              <p:nvPr/>
            </p:nvSpPr>
            <p:spPr bwMode="auto">
              <a:xfrm>
                <a:off x="3845" y="2947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90" name="Line 2051"/>
              <p:cNvSpPr>
                <a:spLocks noChangeShapeType="1"/>
              </p:cNvSpPr>
              <p:nvPr/>
            </p:nvSpPr>
            <p:spPr bwMode="auto">
              <a:xfrm flipV="1">
                <a:off x="3851" y="294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91" name="Freeform 2052"/>
              <p:cNvSpPr>
                <a:spLocks/>
              </p:cNvSpPr>
              <p:nvPr/>
            </p:nvSpPr>
            <p:spPr bwMode="auto">
              <a:xfrm>
                <a:off x="3851" y="2935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92" name="Freeform 2053"/>
              <p:cNvSpPr>
                <a:spLocks/>
              </p:cNvSpPr>
              <p:nvPr/>
            </p:nvSpPr>
            <p:spPr bwMode="auto">
              <a:xfrm>
                <a:off x="3851" y="293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93" name="Line 2054"/>
              <p:cNvSpPr>
                <a:spLocks noChangeShapeType="1"/>
              </p:cNvSpPr>
              <p:nvPr/>
            </p:nvSpPr>
            <p:spPr bwMode="auto">
              <a:xfrm>
                <a:off x="3857" y="2941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94" name="Line 2055"/>
              <p:cNvSpPr>
                <a:spLocks noChangeShapeType="1"/>
              </p:cNvSpPr>
              <p:nvPr/>
            </p:nvSpPr>
            <p:spPr bwMode="auto">
              <a:xfrm>
                <a:off x="3857" y="295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95" name="Freeform 2056"/>
              <p:cNvSpPr>
                <a:spLocks/>
              </p:cNvSpPr>
              <p:nvPr/>
            </p:nvSpPr>
            <p:spPr bwMode="auto">
              <a:xfrm>
                <a:off x="3857" y="2959"/>
                <a:ext cx="0" cy="30"/>
              </a:xfrm>
              <a:custGeom>
                <a:avLst/>
                <a:gdLst>
                  <a:gd name="T0" fmla="*/ 0 h 30"/>
                  <a:gd name="T1" fmla="*/ 12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2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96" name="Freeform 2057"/>
              <p:cNvSpPr>
                <a:spLocks/>
              </p:cNvSpPr>
              <p:nvPr/>
            </p:nvSpPr>
            <p:spPr bwMode="auto">
              <a:xfrm>
                <a:off x="3857" y="2989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97" name="Freeform 2058"/>
              <p:cNvSpPr>
                <a:spLocks/>
              </p:cNvSpPr>
              <p:nvPr/>
            </p:nvSpPr>
            <p:spPr bwMode="auto">
              <a:xfrm>
                <a:off x="3863" y="3001"/>
                <a:ext cx="0" cy="30"/>
              </a:xfrm>
              <a:custGeom>
                <a:avLst/>
                <a:gdLst>
                  <a:gd name="T0" fmla="*/ 0 h 30"/>
                  <a:gd name="T1" fmla="*/ 12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2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98" name="Freeform 2059"/>
              <p:cNvSpPr>
                <a:spLocks/>
              </p:cNvSpPr>
              <p:nvPr/>
            </p:nvSpPr>
            <p:spPr bwMode="auto">
              <a:xfrm>
                <a:off x="3863" y="3031"/>
                <a:ext cx="0" cy="42"/>
              </a:xfrm>
              <a:custGeom>
                <a:avLst/>
                <a:gdLst>
                  <a:gd name="T0" fmla="*/ 0 h 42"/>
                  <a:gd name="T1" fmla="*/ 18 h 42"/>
                  <a:gd name="T2" fmla="*/ 42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0"/>
                    </a:moveTo>
                    <a:lnTo>
                      <a:pt x="0" y="18"/>
                    </a:lnTo>
                    <a:lnTo>
                      <a:pt x="0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99" name="Line 2060"/>
              <p:cNvSpPr>
                <a:spLocks noChangeShapeType="1"/>
              </p:cNvSpPr>
              <p:nvPr/>
            </p:nvSpPr>
            <p:spPr bwMode="auto">
              <a:xfrm>
                <a:off x="3863" y="3073"/>
                <a:ext cx="0" cy="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00" name="Freeform 2061"/>
              <p:cNvSpPr>
                <a:spLocks/>
              </p:cNvSpPr>
              <p:nvPr/>
            </p:nvSpPr>
            <p:spPr bwMode="auto">
              <a:xfrm>
                <a:off x="3863" y="3109"/>
                <a:ext cx="6" cy="36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18 h 36"/>
                  <a:gd name="T4" fmla="*/ 6 w 6"/>
                  <a:gd name="T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0"/>
                    </a:moveTo>
                    <a:lnTo>
                      <a:pt x="0" y="18"/>
                    </a:lnTo>
                    <a:lnTo>
                      <a:pt x="6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01" name="Line 2062"/>
              <p:cNvSpPr>
                <a:spLocks noChangeShapeType="1"/>
              </p:cNvSpPr>
              <p:nvPr/>
            </p:nvSpPr>
            <p:spPr bwMode="auto">
              <a:xfrm>
                <a:off x="3869" y="3145"/>
                <a:ext cx="0" cy="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02" name="Line 2063"/>
              <p:cNvSpPr>
                <a:spLocks noChangeShapeType="1"/>
              </p:cNvSpPr>
              <p:nvPr/>
            </p:nvSpPr>
            <p:spPr bwMode="auto">
              <a:xfrm>
                <a:off x="3869" y="3181"/>
                <a:ext cx="0" cy="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03" name="Freeform 2064"/>
              <p:cNvSpPr>
                <a:spLocks/>
              </p:cNvSpPr>
              <p:nvPr/>
            </p:nvSpPr>
            <p:spPr bwMode="auto">
              <a:xfrm>
                <a:off x="3869" y="3217"/>
                <a:ext cx="6" cy="36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18 h 36"/>
                  <a:gd name="T4" fmla="*/ 6 w 6"/>
                  <a:gd name="T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0"/>
                    </a:moveTo>
                    <a:lnTo>
                      <a:pt x="0" y="18"/>
                    </a:lnTo>
                    <a:lnTo>
                      <a:pt x="6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04" name="Line 2065"/>
              <p:cNvSpPr>
                <a:spLocks noChangeShapeType="1"/>
              </p:cNvSpPr>
              <p:nvPr/>
            </p:nvSpPr>
            <p:spPr bwMode="auto">
              <a:xfrm>
                <a:off x="3875" y="3253"/>
                <a:ext cx="0" cy="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05" name="Line 2066"/>
              <p:cNvSpPr>
                <a:spLocks noChangeShapeType="1"/>
              </p:cNvSpPr>
              <p:nvPr/>
            </p:nvSpPr>
            <p:spPr bwMode="auto">
              <a:xfrm>
                <a:off x="3875" y="3289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06" name="Line 2067"/>
              <p:cNvSpPr>
                <a:spLocks noChangeShapeType="1"/>
              </p:cNvSpPr>
              <p:nvPr/>
            </p:nvSpPr>
            <p:spPr bwMode="auto">
              <a:xfrm>
                <a:off x="3875" y="3319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07" name="Freeform 2068"/>
              <p:cNvSpPr>
                <a:spLocks/>
              </p:cNvSpPr>
              <p:nvPr/>
            </p:nvSpPr>
            <p:spPr bwMode="auto">
              <a:xfrm>
                <a:off x="3875" y="3343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08" name="Line 2069"/>
              <p:cNvSpPr>
                <a:spLocks noChangeShapeType="1"/>
              </p:cNvSpPr>
              <p:nvPr/>
            </p:nvSpPr>
            <p:spPr bwMode="auto">
              <a:xfrm>
                <a:off x="3881" y="3367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09" name="Freeform 2070"/>
              <p:cNvSpPr>
                <a:spLocks/>
              </p:cNvSpPr>
              <p:nvPr/>
            </p:nvSpPr>
            <p:spPr bwMode="auto">
              <a:xfrm>
                <a:off x="3881" y="3385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10" name="Freeform 2071"/>
              <p:cNvSpPr>
                <a:spLocks/>
              </p:cNvSpPr>
              <p:nvPr/>
            </p:nvSpPr>
            <p:spPr bwMode="auto">
              <a:xfrm>
                <a:off x="3881" y="3409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11" name="Line 2072"/>
              <p:cNvSpPr>
                <a:spLocks noChangeShapeType="1"/>
              </p:cNvSpPr>
              <p:nvPr/>
            </p:nvSpPr>
            <p:spPr bwMode="auto">
              <a:xfrm>
                <a:off x="3887" y="3421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12" name="Line 2073"/>
              <p:cNvSpPr>
                <a:spLocks noChangeShapeType="1"/>
              </p:cNvSpPr>
              <p:nvPr/>
            </p:nvSpPr>
            <p:spPr bwMode="auto">
              <a:xfrm>
                <a:off x="3887" y="3433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13" name="Line 2074"/>
              <p:cNvSpPr>
                <a:spLocks noChangeShapeType="1"/>
              </p:cNvSpPr>
              <p:nvPr/>
            </p:nvSpPr>
            <p:spPr bwMode="auto">
              <a:xfrm>
                <a:off x="3887" y="344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14" name="Freeform 2075"/>
              <p:cNvSpPr>
                <a:spLocks/>
              </p:cNvSpPr>
              <p:nvPr/>
            </p:nvSpPr>
            <p:spPr bwMode="auto">
              <a:xfrm>
                <a:off x="3887" y="3451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15" name="Line 2076"/>
              <p:cNvSpPr>
                <a:spLocks noChangeShapeType="1"/>
              </p:cNvSpPr>
              <p:nvPr/>
            </p:nvSpPr>
            <p:spPr bwMode="auto">
              <a:xfrm>
                <a:off x="3893" y="345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16" name="Freeform 2077"/>
              <p:cNvSpPr>
                <a:spLocks/>
              </p:cNvSpPr>
              <p:nvPr/>
            </p:nvSpPr>
            <p:spPr bwMode="auto">
              <a:xfrm>
                <a:off x="3893" y="3451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17" name="Line 2078"/>
              <p:cNvSpPr>
                <a:spLocks noChangeShapeType="1"/>
              </p:cNvSpPr>
              <p:nvPr/>
            </p:nvSpPr>
            <p:spPr bwMode="auto">
              <a:xfrm>
                <a:off x="3893" y="345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18" name="Freeform 2079"/>
              <p:cNvSpPr>
                <a:spLocks/>
              </p:cNvSpPr>
              <p:nvPr/>
            </p:nvSpPr>
            <p:spPr bwMode="auto">
              <a:xfrm>
                <a:off x="3893" y="3457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19" name="Line 2080"/>
              <p:cNvSpPr>
                <a:spLocks noChangeShapeType="1"/>
              </p:cNvSpPr>
              <p:nvPr/>
            </p:nvSpPr>
            <p:spPr bwMode="auto">
              <a:xfrm>
                <a:off x="3899" y="345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20" name="Freeform 2081"/>
              <p:cNvSpPr>
                <a:spLocks/>
              </p:cNvSpPr>
              <p:nvPr/>
            </p:nvSpPr>
            <p:spPr bwMode="auto">
              <a:xfrm>
                <a:off x="3899" y="3457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21" name="Freeform 2082"/>
              <p:cNvSpPr>
                <a:spLocks/>
              </p:cNvSpPr>
              <p:nvPr/>
            </p:nvSpPr>
            <p:spPr bwMode="auto">
              <a:xfrm>
                <a:off x="3899" y="346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22" name="Line 2083"/>
              <p:cNvSpPr>
                <a:spLocks noChangeShapeType="1"/>
              </p:cNvSpPr>
              <p:nvPr/>
            </p:nvSpPr>
            <p:spPr bwMode="auto">
              <a:xfrm>
                <a:off x="3905" y="346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23" name="Line 2084"/>
              <p:cNvSpPr>
                <a:spLocks noChangeShapeType="1"/>
              </p:cNvSpPr>
              <p:nvPr/>
            </p:nvSpPr>
            <p:spPr bwMode="auto">
              <a:xfrm>
                <a:off x="3905" y="346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24" name="Freeform 2085"/>
              <p:cNvSpPr>
                <a:spLocks/>
              </p:cNvSpPr>
              <p:nvPr/>
            </p:nvSpPr>
            <p:spPr bwMode="auto">
              <a:xfrm>
                <a:off x="3905" y="3475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25" name="Freeform 2086"/>
              <p:cNvSpPr>
                <a:spLocks/>
              </p:cNvSpPr>
              <p:nvPr/>
            </p:nvSpPr>
            <p:spPr bwMode="auto">
              <a:xfrm>
                <a:off x="3905" y="3493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6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6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26" name="Line 2087"/>
              <p:cNvSpPr>
                <a:spLocks noChangeShapeType="1"/>
              </p:cNvSpPr>
              <p:nvPr/>
            </p:nvSpPr>
            <p:spPr bwMode="auto">
              <a:xfrm>
                <a:off x="3911" y="3511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27" name="Line 2088"/>
              <p:cNvSpPr>
                <a:spLocks noChangeShapeType="1"/>
              </p:cNvSpPr>
              <p:nvPr/>
            </p:nvSpPr>
            <p:spPr bwMode="auto">
              <a:xfrm>
                <a:off x="3911" y="3535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28" name="Freeform 2089"/>
              <p:cNvSpPr>
                <a:spLocks/>
              </p:cNvSpPr>
              <p:nvPr/>
            </p:nvSpPr>
            <p:spPr bwMode="auto">
              <a:xfrm>
                <a:off x="3911" y="3565"/>
                <a:ext cx="6" cy="36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18 h 36"/>
                  <a:gd name="T4" fmla="*/ 6 w 6"/>
                  <a:gd name="T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0"/>
                    </a:moveTo>
                    <a:lnTo>
                      <a:pt x="0" y="18"/>
                    </a:lnTo>
                    <a:lnTo>
                      <a:pt x="6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29" name="Freeform 2090"/>
              <p:cNvSpPr>
                <a:spLocks/>
              </p:cNvSpPr>
              <p:nvPr/>
            </p:nvSpPr>
            <p:spPr bwMode="auto">
              <a:xfrm>
                <a:off x="3917" y="3601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30" name="Freeform 2091"/>
              <p:cNvSpPr>
                <a:spLocks/>
              </p:cNvSpPr>
              <p:nvPr/>
            </p:nvSpPr>
            <p:spPr bwMode="auto">
              <a:xfrm>
                <a:off x="3917" y="3625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31" name="Line 2092"/>
              <p:cNvSpPr>
                <a:spLocks noChangeShapeType="1"/>
              </p:cNvSpPr>
              <p:nvPr/>
            </p:nvSpPr>
            <p:spPr bwMode="auto">
              <a:xfrm>
                <a:off x="3917" y="364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32" name="Freeform 2093"/>
              <p:cNvSpPr>
                <a:spLocks/>
              </p:cNvSpPr>
              <p:nvPr/>
            </p:nvSpPr>
            <p:spPr bwMode="auto">
              <a:xfrm>
                <a:off x="3917" y="365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33" name="Line 2094"/>
              <p:cNvSpPr>
                <a:spLocks noChangeShapeType="1"/>
              </p:cNvSpPr>
              <p:nvPr/>
            </p:nvSpPr>
            <p:spPr bwMode="auto">
              <a:xfrm>
                <a:off x="3923" y="366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34" name="Freeform 2095"/>
              <p:cNvSpPr>
                <a:spLocks/>
              </p:cNvSpPr>
              <p:nvPr/>
            </p:nvSpPr>
            <p:spPr bwMode="auto">
              <a:xfrm>
                <a:off x="3923" y="3649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35" name="Line 2096"/>
              <p:cNvSpPr>
                <a:spLocks noChangeShapeType="1"/>
              </p:cNvSpPr>
              <p:nvPr/>
            </p:nvSpPr>
            <p:spPr bwMode="auto">
              <a:xfrm flipV="1">
                <a:off x="3923" y="3637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36" name="Freeform 2097"/>
              <p:cNvSpPr>
                <a:spLocks/>
              </p:cNvSpPr>
              <p:nvPr/>
            </p:nvSpPr>
            <p:spPr bwMode="auto">
              <a:xfrm>
                <a:off x="3923" y="3613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12 h 24"/>
                  <a:gd name="T4" fmla="*/ 6 w 6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37" name="Freeform 2098"/>
              <p:cNvSpPr>
                <a:spLocks/>
              </p:cNvSpPr>
              <p:nvPr/>
            </p:nvSpPr>
            <p:spPr bwMode="auto">
              <a:xfrm>
                <a:off x="3929" y="3577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38" name="Freeform 2099"/>
              <p:cNvSpPr>
                <a:spLocks/>
              </p:cNvSpPr>
              <p:nvPr/>
            </p:nvSpPr>
            <p:spPr bwMode="auto">
              <a:xfrm>
                <a:off x="3929" y="3541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39" name="Freeform 2100"/>
              <p:cNvSpPr>
                <a:spLocks/>
              </p:cNvSpPr>
              <p:nvPr/>
            </p:nvSpPr>
            <p:spPr bwMode="auto">
              <a:xfrm>
                <a:off x="3929" y="3493"/>
                <a:ext cx="6" cy="48"/>
              </a:xfrm>
              <a:custGeom>
                <a:avLst/>
                <a:gdLst>
                  <a:gd name="T0" fmla="*/ 0 w 6"/>
                  <a:gd name="T1" fmla="*/ 48 h 48"/>
                  <a:gd name="T2" fmla="*/ 0 w 6"/>
                  <a:gd name="T3" fmla="*/ 24 h 48"/>
                  <a:gd name="T4" fmla="*/ 6 w 6"/>
                  <a:gd name="T5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8">
                    <a:moveTo>
                      <a:pt x="0" y="48"/>
                    </a:moveTo>
                    <a:lnTo>
                      <a:pt x="0" y="24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40" name="Freeform 2101"/>
              <p:cNvSpPr>
                <a:spLocks/>
              </p:cNvSpPr>
              <p:nvPr/>
            </p:nvSpPr>
            <p:spPr bwMode="auto">
              <a:xfrm>
                <a:off x="3935" y="3439"/>
                <a:ext cx="0" cy="54"/>
              </a:xfrm>
              <a:custGeom>
                <a:avLst/>
                <a:gdLst>
                  <a:gd name="T0" fmla="*/ 54 h 54"/>
                  <a:gd name="T1" fmla="*/ 24 h 54"/>
                  <a:gd name="T2" fmla="*/ 0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54"/>
                    </a:move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41" name="Freeform 2102"/>
              <p:cNvSpPr>
                <a:spLocks/>
              </p:cNvSpPr>
              <p:nvPr/>
            </p:nvSpPr>
            <p:spPr bwMode="auto">
              <a:xfrm>
                <a:off x="3935" y="3403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42" name="Line 2103"/>
              <p:cNvSpPr>
                <a:spLocks noChangeShapeType="1"/>
              </p:cNvSpPr>
              <p:nvPr/>
            </p:nvSpPr>
            <p:spPr bwMode="auto">
              <a:xfrm flipV="1">
                <a:off x="3935" y="3379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43" name="Freeform 2104"/>
              <p:cNvSpPr>
                <a:spLocks/>
              </p:cNvSpPr>
              <p:nvPr/>
            </p:nvSpPr>
            <p:spPr bwMode="auto">
              <a:xfrm>
                <a:off x="3935" y="3361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44" name="Freeform 2105"/>
              <p:cNvSpPr>
                <a:spLocks/>
              </p:cNvSpPr>
              <p:nvPr/>
            </p:nvSpPr>
            <p:spPr bwMode="auto">
              <a:xfrm>
                <a:off x="3941" y="3355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45" name="Freeform 2106"/>
              <p:cNvSpPr>
                <a:spLocks/>
              </p:cNvSpPr>
              <p:nvPr/>
            </p:nvSpPr>
            <p:spPr bwMode="auto">
              <a:xfrm>
                <a:off x="3941" y="3355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46" name="Freeform 2107"/>
              <p:cNvSpPr>
                <a:spLocks/>
              </p:cNvSpPr>
              <p:nvPr/>
            </p:nvSpPr>
            <p:spPr bwMode="auto">
              <a:xfrm>
                <a:off x="3941" y="3367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47" name="Line 2108"/>
              <p:cNvSpPr>
                <a:spLocks noChangeShapeType="1"/>
              </p:cNvSpPr>
              <p:nvPr/>
            </p:nvSpPr>
            <p:spPr bwMode="auto">
              <a:xfrm>
                <a:off x="3947" y="337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48" name="Freeform 2109"/>
              <p:cNvSpPr>
                <a:spLocks/>
              </p:cNvSpPr>
              <p:nvPr/>
            </p:nvSpPr>
            <p:spPr bwMode="auto">
              <a:xfrm>
                <a:off x="3947" y="3391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49" name="Freeform 2110"/>
              <p:cNvSpPr>
                <a:spLocks/>
              </p:cNvSpPr>
              <p:nvPr/>
            </p:nvSpPr>
            <p:spPr bwMode="auto">
              <a:xfrm>
                <a:off x="3947" y="3397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50" name="Freeform 2111"/>
              <p:cNvSpPr>
                <a:spLocks/>
              </p:cNvSpPr>
              <p:nvPr/>
            </p:nvSpPr>
            <p:spPr bwMode="auto">
              <a:xfrm>
                <a:off x="3947" y="3397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51" name="Line 2112"/>
              <p:cNvSpPr>
                <a:spLocks noChangeShapeType="1"/>
              </p:cNvSpPr>
              <p:nvPr/>
            </p:nvSpPr>
            <p:spPr bwMode="auto">
              <a:xfrm>
                <a:off x="3953" y="340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52" name="Line 2113"/>
              <p:cNvSpPr>
                <a:spLocks noChangeShapeType="1"/>
              </p:cNvSpPr>
              <p:nvPr/>
            </p:nvSpPr>
            <p:spPr bwMode="auto">
              <a:xfrm>
                <a:off x="3953" y="340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53" name="Freeform 2114"/>
              <p:cNvSpPr>
                <a:spLocks/>
              </p:cNvSpPr>
              <p:nvPr/>
            </p:nvSpPr>
            <p:spPr bwMode="auto">
              <a:xfrm>
                <a:off x="3953" y="340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54" name="Freeform 2115"/>
              <p:cNvSpPr>
                <a:spLocks/>
              </p:cNvSpPr>
              <p:nvPr/>
            </p:nvSpPr>
            <p:spPr bwMode="auto">
              <a:xfrm>
                <a:off x="3959" y="3391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55" name="Line 2116"/>
              <p:cNvSpPr>
                <a:spLocks noChangeShapeType="1"/>
              </p:cNvSpPr>
              <p:nvPr/>
            </p:nvSpPr>
            <p:spPr bwMode="auto">
              <a:xfrm>
                <a:off x="3959" y="339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56" name="Freeform 2117"/>
              <p:cNvSpPr>
                <a:spLocks/>
              </p:cNvSpPr>
              <p:nvPr/>
            </p:nvSpPr>
            <p:spPr bwMode="auto">
              <a:xfrm>
                <a:off x="3959" y="3373"/>
                <a:ext cx="0" cy="18"/>
              </a:xfrm>
              <a:custGeom>
                <a:avLst/>
                <a:gdLst>
                  <a:gd name="T0" fmla="*/ 18 h 18"/>
                  <a:gd name="T1" fmla="*/ 12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57" name="Freeform 2118"/>
              <p:cNvSpPr>
                <a:spLocks/>
              </p:cNvSpPr>
              <p:nvPr/>
            </p:nvSpPr>
            <p:spPr bwMode="auto">
              <a:xfrm>
                <a:off x="3959" y="3361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58" name="Line 2119"/>
              <p:cNvSpPr>
                <a:spLocks noChangeShapeType="1"/>
              </p:cNvSpPr>
              <p:nvPr/>
            </p:nvSpPr>
            <p:spPr bwMode="auto">
              <a:xfrm flipV="1">
                <a:off x="3965" y="334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59" name="Line 2120"/>
              <p:cNvSpPr>
                <a:spLocks noChangeShapeType="1"/>
              </p:cNvSpPr>
              <p:nvPr/>
            </p:nvSpPr>
            <p:spPr bwMode="auto">
              <a:xfrm flipV="1">
                <a:off x="3965" y="334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60" name="Line 2121"/>
              <p:cNvSpPr>
                <a:spLocks noChangeShapeType="1"/>
              </p:cNvSpPr>
              <p:nvPr/>
            </p:nvSpPr>
            <p:spPr bwMode="auto">
              <a:xfrm flipV="1">
                <a:off x="3965" y="3331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61" name="Freeform 2122"/>
              <p:cNvSpPr>
                <a:spLocks/>
              </p:cNvSpPr>
              <p:nvPr/>
            </p:nvSpPr>
            <p:spPr bwMode="auto">
              <a:xfrm>
                <a:off x="3965" y="3319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62" name="Freeform 2123"/>
              <p:cNvSpPr>
                <a:spLocks/>
              </p:cNvSpPr>
              <p:nvPr/>
            </p:nvSpPr>
            <p:spPr bwMode="auto">
              <a:xfrm>
                <a:off x="3971" y="3307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63" name="Freeform 2124"/>
              <p:cNvSpPr>
                <a:spLocks/>
              </p:cNvSpPr>
              <p:nvPr/>
            </p:nvSpPr>
            <p:spPr bwMode="auto">
              <a:xfrm>
                <a:off x="3971" y="3283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64" name="Freeform 2125"/>
              <p:cNvSpPr>
                <a:spLocks/>
              </p:cNvSpPr>
              <p:nvPr/>
            </p:nvSpPr>
            <p:spPr bwMode="auto">
              <a:xfrm>
                <a:off x="3971" y="3265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65" name="Line 2126"/>
              <p:cNvSpPr>
                <a:spLocks noChangeShapeType="1"/>
              </p:cNvSpPr>
              <p:nvPr/>
            </p:nvSpPr>
            <p:spPr bwMode="auto">
              <a:xfrm flipV="1">
                <a:off x="3977" y="3253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66" name="Freeform 2127"/>
              <p:cNvSpPr>
                <a:spLocks/>
              </p:cNvSpPr>
              <p:nvPr/>
            </p:nvSpPr>
            <p:spPr bwMode="auto">
              <a:xfrm>
                <a:off x="3977" y="3235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67" name="Line 2128"/>
              <p:cNvSpPr>
                <a:spLocks noChangeShapeType="1"/>
              </p:cNvSpPr>
              <p:nvPr/>
            </p:nvSpPr>
            <p:spPr bwMode="auto">
              <a:xfrm flipV="1">
                <a:off x="3977" y="3223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68" name="Freeform 2129"/>
              <p:cNvSpPr>
                <a:spLocks/>
              </p:cNvSpPr>
              <p:nvPr/>
            </p:nvSpPr>
            <p:spPr bwMode="auto">
              <a:xfrm>
                <a:off x="3977" y="3205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69" name="Line 2130"/>
              <p:cNvSpPr>
                <a:spLocks noChangeShapeType="1"/>
              </p:cNvSpPr>
              <p:nvPr/>
            </p:nvSpPr>
            <p:spPr bwMode="auto">
              <a:xfrm flipV="1">
                <a:off x="3983" y="3193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70" name="Line 2131"/>
              <p:cNvSpPr>
                <a:spLocks noChangeShapeType="1"/>
              </p:cNvSpPr>
              <p:nvPr/>
            </p:nvSpPr>
            <p:spPr bwMode="auto">
              <a:xfrm flipV="1">
                <a:off x="3983" y="3175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71" name="Freeform 2132"/>
              <p:cNvSpPr>
                <a:spLocks/>
              </p:cNvSpPr>
              <p:nvPr/>
            </p:nvSpPr>
            <p:spPr bwMode="auto">
              <a:xfrm>
                <a:off x="3983" y="3145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18 h 30"/>
                  <a:gd name="T4" fmla="*/ 6 w 6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72" name="Freeform 2133"/>
              <p:cNvSpPr>
                <a:spLocks/>
              </p:cNvSpPr>
              <p:nvPr/>
            </p:nvSpPr>
            <p:spPr bwMode="auto">
              <a:xfrm>
                <a:off x="3989" y="3103"/>
                <a:ext cx="0" cy="42"/>
              </a:xfrm>
              <a:custGeom>
                <a:avLst/>
                <a:gdLst>
                  <a:gd name="T0" fmla="*/ 42 h 42"/>
                  <a:gd name="T1" fmla="*/ 24 h 42"/>
                  <a:gd name="T2" fmla="*/ 0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42"/>
                    </a:move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73" name="Freeform 2134"/>
              <p:cNvSpPr>
                <a:spLocks/>
              </p:cNvSpPr>
              <p:nvPr/>
            </p:nvSpPr>
            <p:spPr bwMode="auto">
              <a:xfrm>
                <a:off x="3989" y="3037"/>
                <a:ext cx="0" cy="66"/>
              </a:xfrm>
              <a:custGeom>
                <a:avLst/>
                <a:gdLst>
                  <a:gd name="T0" fmla="*/ 66 h 66"/>
                  <a:gd name="T1" fmla="*/ 36 h 66"/>
                  <a:gd name="T2" fmla="*/ 0 h 6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6">
                    <a:moveTo>
                      <a:pt x="0" y="66"/>
                    </a:moveTo>
                    <a:lnTo>
                      <a:pt x="0" y="3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74" name="Freeform 2135"/>
              <p:cNvSpPr>
                <a:spLocks/>
              </p:cNvSpPr>
              <p:nvPr/>
            </p:nvSpPr>
            <p:spPr bwMode="auto">
              <a:xfrm>
                <a:off x="3989" y="2977"/>
                <a:ext cx="0" cy="60"/>
              </a:xfrm>
              <a:custGeom>
                <a:avLst/>
                <a:gdLst>
                  <a:gd name="T0" fmla="*/ 60 h 60"/>
                  <a:gd name="T1" fmla="*/ 30 h 60"/>
                  <a:gd name="T2" fmla="*/ 0 h 6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0">
                    <a:moveTo>
                      <a:pt x="0" y="60"/>
                    </a:moveTo>
                    <a:lnTo>
                      <a:pt x="0" y="3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75" name="Freeform 2136"/>
              <p:cNvSpPr>
                <a:spLocks/>
              </p:cNvSpPr>
              <p:nvPr/>
            </p:nvSpPr>
            <p:spPr bwMode="auto">
              <a:xfrm>
                <a:off x="3989" y="2905"/>
                <a:ext cx="6" cy="72"/>
              </a:xfrm>
              <a:custGeom>
                <a:avLst/>
                <a:gdLst>
                  <a:gd name="T0" fmla="*/ 0 w 6"/>
                  <a:gd name="T1" fmla="*/ 72 h 72"/>
                  <a:gd name="T2" fmla="*/ 0 w 6"/>
                  <a:gd name="T3" fmla="*/ 36 h 72"/>
                  <a:gd name="T4" fmla="*/ 6 w 6"/>
                  <a:gd name="T5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72">
                    <a:moveTo>
                      <a:pt x="0" y="72"/>
                    </a:moveTo>
                    <a:lnTo>
                      <a:pt x="0" y="3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76" name="Freeform 2137"/>
              <p:cNvSpPr>
                <a:spLocks/>
              </p:cNvSpPr>
              <p:nvPr/>
            </p:nvSpPr>
            <p:spPr bwMode="auto">
              <a:xfrm>
                <a:off x="3995" y="2845"/>
                <a:ext cx="0" cy="60"/>
              </a:xfrm>
              <a:custGeom>
                <a:avLst/>
                <a:gdLst>
                  <a:gd name="T0" fmla="*/ 60 h 60"/>
                  <a:gd name="T1" fmla="*/ 30 h 60"/>
                  <a:gd name="T2" fmla="*/ 0 h 6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0">
                    <a:moveTo>
                      <a:pt x="0" y="60"/>
                    </a:moveTo>
                    <a:lnTo>
                      <a:pt x="0" y="3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77" name="Line 2138"/>
              <p:cNvSpPr>
                <a:spLocks noChangeShapeType="1"/>
              </p:cNvSpPr>
              <p:nvPr/>
            </p:nvSpPr>
            <p:spPr bwMode="auto">
              <a:xfrm flipV="1">
                <a:off x="3995" y="2779"/>
                <a:ext cx="0" cy="6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78" name="Line 2139"/>
              <p:cNvSpPr>
                <a:spLocks noChangeShapeType="1"/>
              </p:cNvSpPr>
              <p:nvPr/>
            </p:nvSpPr>
            <p:spPr bwMode="auto">
              <a:xfrm flipV="1">
                <a:off x="3995" y="2719"/>
                <a:ext cx="0" cy="6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79" name="Freeform 2140"/>
              <p:cNvSpPr>
                <a:spLocks/>
              </p:cNvSpPr>
              <p:nvPr/>
            </p:nvSpPr>
            <p:spPr bwMode="auto">
              <a:xfrm>
                <a:off x="3995" y="2665"/>
                <a:ext cx="6" cy="54"/>
              </a:xfrm>
              <a:custGeom>
                <a:avLst/>
                <a:gdLst>
                  <a:gd name="T0" fmla="*/ 0 w 6"/>
                  <a:gd name="T1" fmla="*/ 54 h 54"/>
                  <a:gd name="T2" fmla="*/ 0 w 6"/>
                  <a:gd name="T3" fmla="*/ 24 h 54"/>
                  <a:gd name="T4" fmla="*/ 6 w 6"/>
                  <a:gd name="T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4">
                    <a:moveTo>
                      <a:pt x="0" y="54"/>
                    </a:moveTo>
                    <a:lnTo>
                      <a:pt x="0" y="24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80" name="Freeform 2141"/>
              <p:cNvSpPr>
                <a:spLocks/>
              </p:cNvSpPr>
              <p:nvPr/>
            </p:nvSpPr>
            <p:spPr bwMode="auto">
              <a:xfrm>
                <a:off x="4001" y="2617"/>
                <a:ext cx="0" cy="48"/>
              </a:xfrm>
              <a:custGeom>
                <a:avLst/>
                <a:gdLst>
                  <a:gd name="T0" fmla="*/ 48 h 48"/>
                  <a:gd name="T1" fmla="*/ 24 h 48"/>
                  <a:gd name="T2" fmla="*/ 0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">
                    <a:moveTo>
                      <a:pt x="0" y="48"/>
                    </a:move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81" name="Freeform 2142"/>
              <p:cNvSpPr>
                <a:spLocks/>
              </p:cNvSpPr>
              <p:nvPr/>
            </p:nvSpPr>
            <p:spPr bwMode="auto">
              <a:xfrm>
                <a:off x="4001" y="2593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82" name="Freeform 2143"/>
              <p:cNvSpPr>
                <a:spLocks/>
              </p:cNvSpPr>
              <p:nvPr/>
            </p:nvSpPr>
            <p:spPr bwMode="auto">
              <a:xfrm>
                <a:off x="4001" y="2581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83" name="Freeform 2144"/>
              <p:cNvSpPr>
                <a:spLocks/>
              </p:cNvSpPr>
              <p:nvPr/>
            </p:nvSpPr>
            <p:spPr bwMode="auto">
              <a:xfrm>
                <a:off x="4007" y="2557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84" name="Line 2145"/>
              <p:cNvSpPr>
                <a:spLocks noChangeShapeType="1"/>
              </p:cNvSpPr>
              <p:nvPr/>
            </p:nvSpPr>
            <p:spPr bwMode="auto">
              <a:xfrm flipV="1">
                <a:off x="4007" y="2545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85" name="Line 2146"/>
              <p:cNvSpPr>
                <a:spLocks noChangeShapeType="1"/>
              </p:cNvSpPr>
              <p:nvPr/>
            </p:nvSpPr>
            <p:spPr bwMode="auto">
              <a:xfrm>
                <a:off x="4007" y="254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86" name="Freeform 2147"/>
              <p:cNvSpPr>
                <a:spLocks/>
              </p:cNvSpPr>
              <p:nvPr/>
            </p:nvSpPr>
            <p:spPr bwMode="auto">
              <a:xfrm>
                <a:off x="4007" y="254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87" name="Line 2148"/>
              <p:cNvSpPr>
                <a:spLocks noChangeShapeType="1"/>
              </p:cNvSpPr>
              <p:nvPr/>
            </p:nvSpPr>
            <p:spPr bwMode="auto">
              <a:xfrm>
                <a:off x="4013" y="255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88" name="Freeform 2149"/>
              <p:cNvSpPr>
                <a:spLocks/>
              </p:cNvSpPr>
              <p:nvPr/>
            </p:nvSpPr>
            <p:spPr bwMode="auto">
              <a:xfrm>
                <a:off x="4013" y="2551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89" name="Freeform 2150"/>
              <p:cNvSpPr>
                <a:spLocks/>
              </p:cNvSpPr>
              <p:nvPr/>
            </p:nvSpPr>
            <p:spPr bwMode="auto">
              <a:xfrm>
                <a:off x="4013" y="2557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90" name="Line 2151"/>
              <p:cNvSpPr>
                <a:spLocks noChangeShapeType="1"/>
              </p:cNvSpPr>
              <p:nvPr/>
            </p:nvSpPr>
            <p:spPr bwMode="auto">
              <a:xfrm>
                <a:off x="4019" y="255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91" name="Freeform 2152"/>
              <p:cNvSpPr>
                <a:spLocks/>
              </p:cNvSpPr>
              <p:nvPr/>
            </p:nvSpPr>
            <p:spPr bwMode="auto">
              <a:xfrm>
                <a:off x="4019" y="2557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92" name="Line 2153"/>
              <p:cNvSpPr>
                <a:spLocks noChangeShapeType="1"/>
              </p:cNvSpPr>
              <p:nvPr/>
            </p:nvSpPr>
            <p:spPr bwMode="auto">
              <a:xfrm>
                <a:off x="4019" y="256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93" name="Freeform 2154"/>
              <p:cNvSpPr>
                <a:spLocks/>
              </p:cNvSpPr>
              <p:nvPr/>
            </p:nvSpPr>
            <p:spPr bwMode="auto">
              <a:xfrm>
                <a:off x="4019" y="2581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6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6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94" name="Line 2155"/>
              <p:cNvSpPr>
                <a:spLocks noChangeShapeType="1"/>
              </p:cNvSpPr>
              <p:nvPr/>
            </p:nvSpPr>
            <p:spPr bwMode="auto">
              <a:xfrm>
                <a:off x="4025" y="2599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95" name="Line 2156"/>
              <p:cNvSpPr>
                <a:spLocks noChangeShapeType="1"/>
              </p:cNvSpPr>
              <p:nvPr/>
            </p:nvSpPr>
            <p:spPr bwMode="auto">
              <a:xfrm>
                <a:off x="4025" y="2617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96" name="Line 2157"/>
              <p:cNvSpPr>
                <a:spLocks noChangeShapeType="1"/>
              </p:cNvSpPr>
              <p:nvPr/>
            </p:nvSpPr>
            <p:spPr bwMode="auto">
              <a:xfrm>
                <a:off x="4025" y="2635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97" name="Freeform 2158"/>
              <p:cNvSpPr>
                <a:spLocks/>
              </p:cNvSpPr>
              <p:nvPr/>
            </p:nvSpPr>
            <p:spPr bwMode="auto">
              <a:xfrm>
                <a:off x="4025" y="2659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98" name="Freeform 2159"/>
              <p:cNvSpPr>
                <a:spLocks/>
              </p:cNvSpPr>
              <p:nvPr/>
            </p:nvSpPr>
            <p:spPr bwMode="auto">
              <a:xfrm>
                <a:off x="4031" y="2683"/>
                <a:ext cx="0" cy="30"/>
              </a:xfrm>
              <a:custGeom>
                <a:avLst/>
                <a:gdLst>
                  <a:gd name="T0" fmla="*/ 0 h 30"/>
                  <a:gd name="T1" fmla="*/ 18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8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999" name="Freeform 2160"/>
              <p:cNvSpPr>
                <a:spLocks/>
              </p:cNvSpPr>
              <p:nvPr/>
            </p:nvSpPr>
            <p:spPr bwMode="auto">
              <a:xfrm>
                <a:off x="4031" y="2713"/>
                <a:ext cx="0" cy="18"/>
              </a:xfrm>
              <a:custGeom>
                <a:avLst/>
                <a:gdLst>
                  <a:gd name="T0" fmla="*/ 0 h 18"/>
                  <a:gd name="T1" fmla="*/ 12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00" name="Freeform 2161"/>
              <p:cNvSpPr>
                <a:spLocks/>
              </p:cNvSpPr>
              <p:nvPr/>
            </p:nvSpPr>
            <p:spPr bwMode="auto">
              <a:xfrm>
                <a:off x="4031" y="2731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01" name="Line 2162"/>
              <p:cNvSpPr>
                <a:spLocks noChangeShapeType="1"/>
              </p:cNvSpPr>
              <p:nvPr/>
            </p:nvSpPr>
            <p:spPr bwMode="auto">
              <a:xfrm>
                <a:off x="4037" y="2755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02" name="Line 2163"/>
              <p:cNvSpPr>
                <a:spLocks noChangeShapeType="1"/>
              </p:cNvSpPr>
              <p:nvPr/>
            </p:nvSpPr>
            <p:spPr bwMode="auto">
              <a:xfrm>
                <a:off x="4037" y="2767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03" name="Freeform 2164"/>
              <p:cNvSpPr>
                <a:spLocks/>
              </p:cNvSpPr>
              <p:nvPr/>
            </p:nvSpPr>
            <p:spPr bwMode="auto">
              <a:xfrm>
                <a:off x="4037" y="2779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04" name="Freeform 2165"/>
              <p:cNvSpPr>
                <a:spLocks/>
              </p:cNvSpPr>
              <p:nvPr/>
            </p:nvSpPr>
            <p:spPr bwMode="auto">
              <a:xfrm>
                <a:off x="4037" y="2797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05" name="Line 2166"/>
              <p:cNvSpPr>
                <a:spLocks noChangeShapeType="1"/>
              </p:cNvSpPr>
              <p:nvPr/>
            </p:nvSpPr>
            <p:spPr bwMode="auto">
              <a:xfrm>
                <a:off x="4043" y="280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06" name="Line 2167"/>
              <p:cNvSpPr>
                <a:spLocks noChangeShapeType="1"/>
              </p:cNvSpPr>
              <p:nvPr/>
            </p:nvSpPr>
            <p:spPr bwMode="auto">
              <a:xfrm>
                <a:off x="4043" y="282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07" name="Freeform 2168"/>
              <p:cNvSpPr>
                <a:spLocks/>
              </p:cNvSpPr>
              <p:nvPr/>
            </p:nvSpPr>
            <p:spPr bwMode="auto">
              <a:xfrm>
                <a:off x="4043" y="2827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08" name="Line 2169"/>
              <p:cNvSpPr>
                <a:spLocks noChangeShapeType="1"/>
              </p:cNvSpPr>
              <p:nvPr/>
            </p:nvSpPr>
            <p:spPr bwMode="auto">
              <a:xfrm>
                <a:off x="4049" y="283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09" name="Line 2170"/>
              <p:cNvSpPr>
                <a:spLocks noChangeShapeType="1"/>
              </p:cNvSpPr>
              <p:nvPr/>
            </p:nvSpPr>
            <p:spPr bwMode="auto">
              <a:xfrm>
                <a:off x="4049" y="283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10" name="Line 2171"/>
              <p:cNvSpPr>
                <a:spLocks noChangeShapeType="1"/>
              </p:cNvSpPr>
              <p:nvPr/>
            </p:nvSpPr>
            <p:spPr bwMode="auto">
              <a:xfrm>
                <a:off x="4049" y="2851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11" name="Freeform 2172"/>
              <p:cNvSpPr>
                <a:spLocks/>
              </p:cNvSpPr>
              <p:nvPr/>
            </p:nvSpPr>
            <p:spPr bwMode="auto">
              <a:xfrm>
                <a:off x="4049" y="2863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12" name="Line 2173"/>
              <p:cNvSpPr>
                <a:spLocks noChangeShapeType="1"/>
              </p:cNvSpPr>
              <p:nvPr/>
            </p:nvSpPr>
            <p:spPr bwMode="auto">
              <a:xfrm>
                <a:off x="4055" y="286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13" name="Line 2174"/>
              <p:cNvSpPr>
                <a:spLocks noChangeShapeType="1"/>
              </p:cNvSpPr>
              <p:nvPr/>
            </p:nvSpPr>
            <p:spPr bwMode="auto">
              <a:xfrm>
                <a:off x="4055" y="287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14" name="Freeform 2175"/>
              <p:cNvSpPr>
                <a:spLocks/>
              </p:cNvSpPr>
              <p:nvPr/>
            </p:nvSpPr>
            <p:spPr bwMode="auto">
              <a:xfrm>
                <a:off x="4055" y="2881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15" name="Line 2176"/>
              <p:cNvSpPr>
                <a:spLocks noChangeShapeType="1"/>
              </p:cNvSpPr>
              <p:nvPr/>
            </p:nvSpPr>
            <p:spPr bwMode="auto">
              <a:xfrm>
                <a:off x="4061" y="289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16" name="Line 2177"/>
              <p:cNvSpPr>
                <a:spLocks noChangeShapeType="1"/>
              </p:cNvSpPr>
              <p:nvPr/>
            </p:nvSpPr>
            <p:spPr bwMode="auto">
              <a:xfrm>
                <a:off x="4061" y="289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17" name="Line 2178"/>
              <p:cNvSpPr>
                <a:spLocks noChangeShapeType="1"/>
              </p:cNvSpPr>
              <p:nvPr/>
            </p:nvSpPr>
            <p:spPr bwMode="auto">
              <a:xfrm>
                <a:off x="4061" y="2911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18" name="Freeform 2179"/>
              <p:cNvSpPr>
                <a:spLocks/>
              </p:cNvSpPr>
              <p:nvPr/>
            </p:nvSpPr>
            <p:spPr bwMode="auto">
              <a:xfrm>
                <a:off x="4061" y="2935"/>
                <a:ext cx="6" cy="36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18 h 36"/>
                  <a:gd name="T4" fmla="*/ 6 w 6"/>
                  <a:gd name="T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0"/>
                    </a:moveTo>
                    <a:lnTo>
                      <a:pt x="0" y="18"/>
                    </a:lnTo>
                    <a:lnTo>
                      <a:pt x="6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19" name="Line 2180"/>
              <p:cNvSpPr>
                <a:spLocks noChangeShapeType="1"/>
              </p:cNvSpPr>
              <p:nvPr/>
            </p:nvSpPr>
            <p:spPr bwMode="auto">
              <a:xfrm>
                <a:off x="4067" y="2971"/>
                <a:ext cx="0" cy="4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20" name="Line 2181"/>
              <p:cNvSpPr>
                <a:spLocks noChangeShapeType="1"/>
              </p:cNvSpPr>
              <p:nvPr/>
            </p:nvSpPr>
            <p:spPr bwMode="auto">
              <a:xfrm>
                <a:off x="4067" y="3013"/>
                <a:ext cx="0" cy="4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21" name="Freeform 2182"/>
              <p:cNvSpPr>
                <a:spLocks/>
              </p:cNvSpPr>
              <p:nvPr/>
            </p:nvSpPr>
            <p:spPr bwMode="auto">
              <a:xfrm>
                <a:off x="4067" y="3061"/>
                <a:ext cx="0" cy="60"/>
              </a:xfrm>
              <a:custGeom>
                <a:avLst/>
                <a:gdLst>
                  <a:gd name="T0" fmla="*/ 0 h 60"/>
                  <a:gd name="T1" fmla="*/ 30 h 60"/>
                  <a:gd name="T2" fmla="*/ 60 h 6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0">
                    <a:moveTo>
                      <a:pt x="0" y="0"/>
                    </a:moveTo>
                    <a:lnTo>
                      <a:pt x="0" y="30"/>
                    </a:lnTo>
                    <a:lnTo>
                      <a:pt x="0" y="6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22" name="Freeform 2183"/>
              <p:cNvSpPr>
                <a:spLocks/>
              </p:cNvSpPr>
              <p:nvPr/>
            </p:nvSpPr>
            <p:spPr bwMode="auto">
              <a:xfrm>
                <a:off x="4067" y="3121"/>
                <a:ext cx="6" cy="48"/>
              </a:xfrm>
              <a:custGeom>
                <a:avLst/>
                <a:gdLst>
                  <a:gd name="T0" fmla="*/ 0 w 6"/>
                  <a:gd name="T1" fmla="*/ 0 h 48"/>
                  <a:gd name="T2" fmla="*/ 0 w 6"/>
                  <a:gd name="T3" fmla="*/ 24 h 48"/>
                  <a:gd name="T4" fmla="*/ 6 w 6"/>
                  <a:gd name="T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8">
                    <a:moveTo>
                      <a:pt x="0" y="0"/>
                    </a:moveTo>
                    <a:lnTo>
                      <a:pt x="0" y="24"/>
                    </a:lnTo>
                    <a:lnTo>
                      <a:pt x="6" y="4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23" name="Freeform 2184"/>
              <p:cNvSpPr>
                <a:spLocks/>
              </p:cNvSpPr>
              <p:nvPr/>
            </p:nvSpPr>
            <p:spPr bwMode="auto">
              <a:xfrm>
                <a:off x="4073" y="3169"/>
                <a:ext cx="0" cy="54"/>
              </a:xfrm>
              <a:custGeom>
                <a:avLst/>
                <a:gdLst>
                  <a:gd name="T0" fmla="*/ 0 h 54"/>
                  <a:gd name="T1" fmla="*/ 24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24"/>
                    </a:lnTo>
                    <a:lnTo>
                      <a:pt x="0" y="5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24" name="Freeform 2185"/>
              <p:cNvSpPr>
                <a:spLocks/>
              </p:cNvSpPr>
              <p:nvPr/>
            </p:nvSpPr>
            <p:spPr bwMode="auto">
              <a:xfrm>
                <a:off x="4073" y="3223"/>
                <a:ext cx="0" cy="48"/>
              </a:xfrm>
              <a:custGeom>
                <a:avLst/>
                <a:gdLst>
                  <a:gd name="T0" fmla="*/ 0 h 48"/>
                  <a:gd name="T1" fmla="*/ 24 h 48"/>
                  <a:gd name="T2" fmla="*/ 48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">
                    <a:moveTo>
                      <a:pt x="0" y="0"/>
                    </a:moveTo>
                    <a:lnTo>
                      <a:pt x="0" y="24"/>
                    </a:lnTo>
                    <a:lnTo>
                      <a:pt x="0" y="4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25" name="Freeform 2186"/>
              <p:cNvSpPr>
                <a:spLocks/>
              </p:cNvSpPr>
              <p:nvPr/>
            </p:nvSpPr>
            <p:spPr bwMode="auto">
              <a:xfrm>
                <a:off x="4073" y="3271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26" name="Line 2187"/>
              <p:cNvSpPr>
                <a:spLocks noChangeShapeType="1"/>
              </p:cNvSpPr>
              <p:nvPr/>
            </p:nvSpPr>
            <p:spPr bwMode="auto">
              <a:xfrm>
                <a:off x="4079" y="3295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27" name="Freeform 2188"/>
              <p:cNvSpPr>
                <a:spLocks/>
              </p:cNvSpPr>
              <p:nvPr/>
            </p:nvSpPr>
            <p:spPr bwMode="auto">
              <a:xfrm>
                <a:off x="4079" y="3313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28" name="Line 2189"/>
              <p:cNvSpPr>
                <a:spLocks noChangeShapeType="1"/>
              </p:cNvSpPr>
              <p:nvPr/>
            </p:nvSpPr>
            <p:spPr bwMode="auto">
              <a:xfrm>
                <a:off x="4079" y="332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29" name="Freeform 2190"/>
              <p:cNvSpPr>
                <a:spLocks/>
              </p:cNvSpPr>
              <p:nvPr/>
            </p:nvSpPr>
            <p:spPr bwMode="auto">
              <a:xfrm>
                <a:off x="4079" y="3307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12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30" name="Line 2191"/>
              <p:cNvSpPr>
                <a:spLocks noChangeShapeType="1"/>
              </p:cNvSpPr>
              <p:nvPr/>
            </p:nvSpPr>
            <p:spPr bwMode="auto">
              <a:xfrm flipV="1">
                <a:off x="4085" y="3283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31" name="Freeform 2192"/>
              <p:cNvSpPr>
                <a:spLocks/>
              </p:cNvSpPr>
              <p:nvPr/>
            </p:nvSpPr>
            <p:spPr bwMode="auto">
              <a:xfrm>
                <a:off x="4085" y="3247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32" name="Freeform 2193"/>
              <p:cNvSpPr>
                <a:spLocks/>
              </p:cNvSpPr>
              <p:nvPr/>
            </p:nvSpPr>
            <p:spPr bwMode="auto">
              <a:xfrm>
                <a:off x="4085" y="3205"/>
                <a:ext cx="6" cy="42"/>
              </a:xfrm>
              <a:custGeom>
                <a:avLst/>
                <a:gdLst>
                  <a:gd name="T0" fmla="*/ 0 w 6"/>
                  <a:gd name="T1" fmla="*/ 42 h 42"/>
                  <a:gd name="T2" fmla="*/ 0 w 6"/>
                  <a:gd name="T3" fmla="*/ 24 h 42"/>
                  <a:gd name="T4" fmla="*/ 6 w 6"/>
                  <a:gd name="T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2">
                    <a:moveTo>
                      <a:pt x="0" y="42"/>
                    </a:moveTo>
                    <a:lnTo>
                      <a:pt x="0" y="24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33" name="Line 2194"/>
              <p:cNvSpPr>
                <a:spLocks noChangeShapeType="1"/>
              </p:cNvSpPr>
              <p:nvPr/>
            </p:nvSpPr>
            <p:spPr bwMode="auto">
              <a:xfrm flipV="1">
                <a:off x="4091" y="3163"/>
                <a:ext cx="0" cy="4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34" name="Freeform 2195"/>
              <p:cNvSpPr>
                <a:spLocks/>
              </p:cNvSpPr>
              <p:nvPr/>
            </p:nvSpPr>
            <p:spPr bwMode="auto">
              <a:xfrm>
                <a:off x="4091" y="3121"/>
                <a:ext cx="0" cy="42"/>
              </a:xfrm>
              <a:custGeom>
                <a:avLst/>
                <a:gdLst>
                  <a:gd name="T0" fmla="*/ 42 h 42"/>
                  <a:gd name="T1" fmla="*/ 24 h 42"/>
                  <a:gd name="T2" fmla="*/ 0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42"/>
                    </a:move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35" name="Freeform 2196"/>
              <p:cNvSpPr>
                <a:spLocks/>
              </p:cNvSpPr>
              <p:nvPr/>
            </p:nvSpPr>
            <p:spPr bwMode="auto">
              <a:xfrm>
                <a:off x="4091" y="3061"/>
                <a:ext cx="0" cy="60"/>
              </a:xfrm>
              <a:custGeom>
                <a:avLst/>
                <a:gdLst>
                  <a:gd name="T0" fmla="*/ 60 h 60"/>
                  <a:gd name="T1" fmla="*/ 30 h 60"/>
                  <a:gd name="T2" fmla="*/ 0 h 6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0">
                    <a:moveTo>
                      <a:pt x="0" y="60"/>
                    </a:moveTo>
                    <a:lnTo>
                      <a:pt x="0" y="3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36" name="Freeform 2197"/>
              <p:cNvSpPr>
                <a:spLocks/>
              </p:cNvSpPr>
              <p:nvPr/>
            </p:nvSpPr>
            <p:spPr bwMode="auto">
              <a:xfrm>
                <a:off x="4091" y="3019"/>
                <a:ext cx="6" cy="42"/>
              </a:xfrm>
              <a:custGeom>
                <a:avLst/>
                <a:gdLst>
                  <a:gd name="T0" fmla="*/ 0 w 6"/>
                  <a:gd name="T1" fmla="*/ 42 h 42"/>
                  <a:gd name="T2" fmla="*/ 0 w 6"/>
                  <a:gd name="T3" fmla="*/ 18 h 42"/>
                  <a:gd name="T4" fmla="*/ 6 w 6"/>
                  <a:gd name="T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2">
                    <a:moveTo>
                      <a:pt x="0" y="42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37" name="Line 2198"/>
              <p:cNvSpPr>
                <a:spLocks noChangeShapeType="1"/>
              </p:cNvSpPr>
              <p:nvPr/>
            </p:nvSpPr>
            <p:spPr bwMode="auto">
              <a:xfrm flipV="1">
                <a:off x="4097" y="2977"/>
                <a:ext cx="0" cy="4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38" name="Freeform 2199"/>
              <p:cNvSpPr>
                <a:spLocks/>
              </p:cNvSpPr>
              <p:nvPr/>
            </p:nvSpPr>
            <p:spPr bwMode="auto">
              <a:xfrm>
                <a:off x="4097" y="2941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39" name="Freeform 2200"/>
              <p:cNvSpPr>
                <a:spLocks/>
              </p:cNvSpPr>
              <p:nvPr/>
            </p:nvSpPr>
            <p:spPr bwMode="auto">
              <a:xfrm>
                <a:off x="4097" y="2923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40" name="Freeform 2201"/>
              <p:cNvSpPr>
                <a:spLocks/>
              </p:cNvSpPr>
              <p:nvPr/>
            </p:nvSpPr>
            <p:spPr bwMode="auto">
              <a:xfrm>
                <a:off x="4097" y="2899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12 h 24"/>
                  <a:gd name="T4" fmla="*/ 6 w 6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41" name="Line 2202"/>
              <p:cNvSpPr>
                <a:spLocks noChangeShapeType="1"/>
              </p:cNvSpPr>
              <p:nvPr/>
            </p:nvSpPr>
            <p:spPr bwMode="auto">
              <a:xfrm flipV="1">
                <a:off x="4103" y="2881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42" name="Line 2203"/>
              <p:cNvSpPr>
                <a:spLocks noChangeShapeType="1"/>
              </p:cNvSpPr>
              <p:nvPr/>
            </p:nvSpPr>
            <p:spPr bwMode="auto">
              <a:xfrm flipV="1">
                <a:off x="4103" y="2863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43" name="Freeform 2204"/>
              <p:cNvSpPr>
                <a:spLocks/>
              </p:cNvSpPr>
              <p:nvPr/>
            </p:nvSpPr>
            <p:spPr bwMode="auto">
              <a:xfrm>
                <a:off x="4103" y="2851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44" name="Line 2205"/>
              <p:cNvSpPr>
                <a:spLocks noChangeShapeType="1"/>
              </p:cNvSpPr>
              <p:nvPr/>
            </p:nvSpPr>
            <p:spPr bwMode="auto">
              <a:xfrm flipV="1">
                <a:off x="4109" y="284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7045" name="Line 2206"/>
              <p:cNvSpPr>
                <a:spLocks noChangeShapeType="1"/>
              </p:cNvSpPr>
              <p:nvPr/>
            </p:nvSpPr>
            <p:spPr bwMode="auto">
              <a:xfrm>
                <a:off x="4109" y="284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</p:grpSp>
        <p:grpSp>
          <p:nvGrpSpPr>
            <p:cNvPr id="6109" name="Group 2207"/>
            <p:cNvGrpSpPr>
              <a:grpSpLocks/>
            </p:cNvGrpSpPr>
            <p:nvPr/>
          </p:nvGrpSpPr>
          <p:grpSpPr bwMode="auto">
            <a:xfrm>
              <a:off x="5873272" y="4918717"/>
              <a:ext cx="335339" cy="864892"/>
              <a:chOff x="4109" y="2509"/>
              <a:chExt cx="336" cy="1092"/>
            </a:xfrm>
          </p:grpSpPr>
          <p:sp>
            <p:nvSpPr>
              <p:cNvPr id="6646" name="Line 2208"/>
              <p:cNvSpPr>
                <a:spLocks noChangeShapeType="1"/>
              </p:cNvSpPr>
              <p:nvPr/>
            </p:nvSpPr>
            <p:spPr bwMode="auto">
              <a:xfrm>
                <a:off x="4109" y="284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47" name="Freeform 2209"/>
              <p:cNvSpPr>
                <a:spLocks/>
              </p:cNvSpPr>
              <p:nvPr/>
            </p:nvSpPr>
            <p:spPr bwMode="auto">
              <a:xfrm>
                <a:off x="4109" y="2839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48" name="Line 2210"/>
              <p:cNvSpPr>
                <a:spLocks noChangeShapeType="1"/>
              </p:cNvSpPr>
              <p:nvPr/>
            </p:nvSpPr>
            <p:spPr bwMode="auto">
              <a:xfrm flipV="1">
                <a:off x="4115" y="2827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49" name="Line 2211"/>
              <p:cNvSpPr>
                <a:spLocks noChangeShapeType="1"/>
              </p:cNvSpPr>
              <p:nvPr/>
            </p:nvSpPr>
            <p:spPr bwMode="auto">
              <a:xfrm flipV="1">
                <a:off x="4115" y="282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50" name="Freeform 2212"/>
              <p:cNvSpPr>
                <a:spLocks/>
              </p:cNvSpPr>
              <p:nvPr/>
            </p:nvSpPr>
            <p:spPr bwMode="auto">
              <a:xfrm>
                <a:off x="4115" y="2821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51" name="Line 2213"/>
              <p:cNvSpPr>
                <a:spLocks noChangeShapeType="1"/>
              </p:cNvSpPr>
              <p:nvPr/>
            </p:nvSpPr>
            <p:spPr bwMode="auto">
              <a:xfrm flipV="1">
                <a:off x="4121" y="282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52" name="Line 2214"/>
              <p:cNvSpPr>
                <a:spLocks noChangeShapeType="1"/>
              </p:cNvSpPr>
              <p:nvPr/>
            </p:nvSpPr>
            <p:spPr bwMode="auto">
              <a:xfrm flipV="1">
                <a:off x="4121" y="280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53" name="Freeform 2215"/>
              <p:cNvSpPr>
                <a:spLocks/>
              </p:cNvSpPr>
              <p:nvPr/>
            </p:nvSpPr>
            <p:spPr bwMode="auto">
              <a:xfrm>
                <a:off x="4121" y="2791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54" name="Freeform 2216"/>
              <p:cNvSpPr>
                <a:spLocks/>
              </p:cNvSpPr>
              <p:nvPr/>
            </p:nvSpPr>
            <p:spPr bwMode="auto">
              <a:xfrm>
                <a:off x="4121" y="2785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55" name="Line 2217"/>
              <p:cNvSpPr>
                <a:spLocks noChangeShapeType="1"/>
              </p:cNvSpPr>
              <p:nvPr/>
            </p:nvSpPr>
            <p:spPr bwMode="auto">
              <a:xfrm flipV="1">
                <a:off x="4127" y="2773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56" name="Freeform 2218"/>
              <p:cNvSpPr>
                <a:spLocks/>
              </p:cNvSpPr>
              <p:nvPr/>
            </p:nvSpPr>
            <p:spPr bwMode="auto">
              <a:xfrm>
                <a:off x="4127" y="2749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57" name="Freeform 2219"/>
              <p:cNvSpPr>
                <a:spLocks/>
              </p:cNvSpPr>
              <p:nvPr/>
            </p:nvSpPr>
            <p:spPr bwMode="auto">
              <a:xfrm>
                <a:off x="4127" y="2737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58" name="Freeform 2220"/>
              <p:cNvSpPr>
                <a:spLocks/>
              </p:cNvSpPr>
              <p:nvPr/>
            </p:nvSpPr>
            <p:spPr bwMode="auto">
              <a:xfrm>
                <a:off x="4127" y="2725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59" name="Freeform 2221"/>
              <p:cNvSpPr>
                <a:spLocks/>
              </p:cNvSpPr>
              <p:nvPr/>
            </p:nvSpPr>
            <p:spPr bwMode="auto">
              <a:xfrm>
                <a:off x="4133" y="2707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60" name="Line 2222"/>
              <p:cNvSpPr>
                <a:spLocks noChangeShapeType="1"/>
              </p:cNvSpPr>
              <p:nvPr/>
            </p:nvSpPr>
            <p:spPr bwMode="auto">
              <a:xfrm flipV="1">
                <a:off x="4133" y="2695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61" name="Freeform 2223"/>
              <p:cNvSpPr>
                <a:spLocks/>
              </p:cNvSpPr>
              <p:nvPr/>
            </p:nvSpPr>
            <p:spPr bwMode="auto">
              <a:xfrm>
                <a:off x="4133" y="2677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62" name="Freeform 2224"/>
              <p:cNvSpPr>
                <a:spLocks/>
              </p:cNvSpPr>
              <p:nvPr/>
            </p:nvSpPr>
            <p:spPr bwMode="auto">
              <a:xfrm>
                <a:off x="4139" y="2677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63" name="Line 2225"/>
              <p:cNvSpPr>
                <a:spLocks noChangeShapeType="1"/>
              </p:cNvSpPr>
              <p:nvPr/>
            </p:nvSpPr>
            <p:spPr bwMode="auto">
              <a:xfrm>
                <a:off x="4139" y="268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64" name="Line 2226"/>
              <p:cNvSpPr>
                <a:spLocks noChangeShapeType="1"/>
              </p:cNvSpPr>
              <p:nvPr/>
            </p:nvSpPr>
            <p:spPr bwMode="auto">
              <a:xfrm>
                <a:off x="4139" y="268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65" name="Freeform 2227"/>
              <p:cNvSpPr>
                <a:spLocks/>
              </p:cNvSpPr>
              <p:nvPr/>
            </p:nvSpPr>
            <p:spPr bwMode="auto">
              <a:xfrm>
                <a:off x="4139" y="2695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66" name="Freeform 2228"/>
              <p:cNvSpPr>
                <a:spLocks/>
              </p:cNvSpPr>
              <p:nvPr/>
            </p:nvSpPr>
            <p:spPr bwMode="auto">
              <a:xfrm>
                <a:off x="4145" y="2719"/>
                <a:ext cx="0" cy="42"/>
              </a:xfrm>
              <a:custGeom>
                <a:avLst/>
                <a:gdLst>
                  <a:gd name="T0" fmla="*/ 0 h 42"/>
                  <a:gd name="T1" fmla="*/ 18 h 42"/>
                  <a:gd name="T2" fmla="*/ 42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0"/>
                    </a:moveTo>
                    <a:lnTo>
                      <a:pt x="0" y="18"/>
                    </a:lnTo>
                    <a:lnTo>
                      <a:pt x="0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67" name="Freeform 2229"/>
              <p:cNvSpPr>
                <a:spLocks/>
              </p:cNvSpPr>
              <p:nvPr/>
            </p:nvSpPr>
            <p:spPr bwMode="auto">
              <a:xfrm>
                <a:off x="4145" y="2761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68" name="Freeform 2230"/>
              <p:cNvSpPr>
                <a:spLocks/>
              </p:cNvSpPr>
              <p:nvPr/>
            </p:nvSpPr>
            <p:spPr bwMode="auto">
              <a:xfrm>
                <a:off x="4145" y="2785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69" name="Line 2231"/>
              <p:cNvSpPr>
                <a:spLocks noChangeShapeType="1"/>
              </p:cNvSpPr>
              <p:nvPr/>
            </p:nvSpPr>
            <p:spPr bwMode="auto">
              <a:xfrm flipV="1">
                <a:off x="4151" y="2767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70" name="Freeform 2232"/>
              <p:cNvSpPr>
                <a:spLocks/>
              </p:cNvSpPr>
              <p:nvPr/>
            </p:nvSpPr>
            <p:spPr bwMode="auto">
              <a:xfrm>
                <a:off x="4151" y="2731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71" name="Freeform 2233"/>
              <p:cNvSpPr>
                <a:spLocks/>
              </p:cNvSpPr>
              <p:nvPr/>
            </p:nvSpPr>
            <p:spPr bwMode="auto">
              <a:xfrm>
                <a:off x="4151" y="2689"/>
                <a:ext cx="0" cy="42"/>
              </a:xfrm>
              <a:custGeom>
                <a:avLst/>
                <a:gdLst>
                  <a:gd name="T0" fmla="*/ 42 h 42"/>
                  <a:gd name="T1" fmla="*/ 18 h 42"/>
                  <a:gd name="T2" fmla="*/ 0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42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72" name="Freeform 2234"/>
              <p:cNvSpPr>
                <a:spLocks/>
              </p:cNvSpPr>
              <p:nvPr/>
            </p:nvSpPr>
            <p:spPr bwMode="auto">
              <a:xfrm>
                <a:off x="4151" y="2653"/>
                <a:ext cx="6" cy="36"/>
              </a:xfrm>
              <a:custGeom>
                <a:avLst/>
                <a:gdLst>
                  <a:gd name="T0" fmla="*/ 0 w 6"/>
                  <a:gd name="T1" fmla="*/ 36 h 36"/>
                  <a:gd name="T2" fmla="*/ 0 w 6"/>
                  <a:gd name="T3" fmla="*/ 18 h 36"/>
                  <a:gd name="T4" fmla="*/ 6 w 6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36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73" name="Freeform 2235"/>
              <p:cNvSpPr>
                <a:spLocks/>
              </p:cNvSpPr>
              <p:nvPr/>
            </p:nvSpPr>
            <p:spPr bwMode="auto">
              <a:xfrm>
                <a:off x="4157" y="2593"/>
                <a:ext cx="0" cy="60"/>
              </a:xfrm>
              <a:custGeom>
                <a:avLst/>
                <a:gdLst>
                  <a:gd name="T0" fmla="*/ 60 h 60"/>
                  <a:gd name="T1" fmla="*/ 30 h 60"/>
                  <a:gd name="T2" fmla="*/ 0 h 6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0">
                    <a:moveTo>
                      <a:pt x="0" y="60"/>
                    </a:moveTo>
                    <a:lnTo>
                      <a:pt x="0" y="3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74" name="Freeform 2236"/>
              <p:cNvSpPr>
                <a:spLocks/>
              </p:cNvSpPr>
              <p:nvPr/>
            </p:nvSpPr>
            <p:spPr bwMode="auto">
              <a:xfrm>
                <a:off x="4157" y="2551"/>
                <a:ext cx="0" cy="42"/>
              </a:xfrm>
              <a:custGeom>
                <a:avLst/>
                <a:gdLst>
                  <a:gd name="T0" fmla="*/ 42 h 42"/>
                  <a:gd name="T1" fmla="*/ 18 h 42"/>
                  <a:gd name="T2" fmla="*/ 0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42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75" name="Freeform 2237"/>
              <p:cNvSpPr>
                <a:spLocks/>
              </p:cNvSpPr>
              <p:nvPr/>
            </p:nvSpPr>
            <p:spPr bwMode="auto">
              <a:xfrm>
                <a:off x="4157" y="2533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76" name="Freeform 2238"/>
              <p:cNvSpPr>
                <a:spLocks/>
              </p:cNvSpPr>
              <p:nvPr/>
            </p:nvSpPr>
            <p:spPr bwMode="auto">
              <a:xfrm>
                <a:off x="4163" y="2521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77" name="Freeform 2239"/>
              <p:cNvSpPr>
                <a:spLocks/>
              </p:cNvSpPr>
              <p:nvPr/>
            </p:nvSpPr>
            <p:spPr bwMode="auto">
              <a:xfrm>
                <a:off x="4163" y="2521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78" name="Freeform 2240"/>
              <p:cNvSpPr>
                <a:spLocks/>
              </p:cNvSpPr>
              <p:nvPr/>
            </p:nvSpPr>
            <p:spPr bwMode="auto">
              <a:xfrm>
                <a:off x="4163" y="2515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79" name="Freeform 2241"/>
              <p:cNvSpPr>
                <a:spLocks/>
              </p:cNvSpPr>
              <p:nvPr/>
            </p:nvSpPr>
            <p:spPr bwMode="auto">
              <a:xfrm>
                <a:off x="4163" y="2509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80" name="Line 2242"/>
              <p:cNvSpPr>
                <a:spLocks noChangeShapeType="1"/>
              </p:cNvSpPr>
              <p:nvPr/>
            </p:nvSpPr>
            <p:spPr bwMode="auto">
              <a:xfrm>
                <a:off x="4169" y="250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81" name="Freeform 2243"/>
              <p:cNvSpPr>
                <a:spLocks/>
              </p:cNvSpPr>
              <p:nvPr/>
            </p:nvSpPr>
            <p:spPr bwMode="auto">
              <a:xfrm>
                <a:off x="4169" y="2509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82" name="Line 2244"/>
              <p:cNvSpPr>
                <a:spLocks noChangeShapeType="1"/>
              </p:cNvSpPr>
              <p:nvPr/>
            </p:nvSpPr>
            <p:spPr bwMode="auto">
              <a:xfrm>
                <a:off x="4169" y="252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83" name="Freeform 2245"/>
              <p:cNvSpPr>
                <a:spLocks/>
              </p:cNvSpPr>
              <p:nvPr/>
            </p:nvSpPr>
            <p:spPr bwMode="auto">
              <a:xfrm>
                <a:off x="4169" y="2533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84" name="Freeform 2246"/>
              <p:cNvSpPr>
                <a:spLocks/>
              </p:cNvSpPr>
              <p:nvPr/>
            </p:nvSpPr>
            <p:spPr bwMode="auto">
              <a:xfrm>
                <a:off x="4175" y="2539"/>
                <a:ext cx="0" cy="30"/>
              </a:xfrm>
              <a:custGeom>
                <a:avLst/>
                <a:gdLst>
                  <a:gd name="T0" fmla="*/ 0 h 30"/>
                  <a:gd name="T1" fmla="*/ 12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2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85" name="Freeform 2247"/>
              <p:cNvSpPr>
                <a:spLocks/>
              </p:cNvSpPr>
              <p:nvPr/>
            </p:nvSpPr>
            <p:spPr bwMode="auto">
              <a:xfrm>
                <a:off x="4175" y="2569"/>
                <a:ext cx="0" cy="42"/>
              </a:xfrm>
              <a:custGeom>
                <a:avLst/>
                <a:gdLst>
                  <a:gd name="T0" fmla="*/ 0 h 42"/>
                  <a:gd name="T1" fmla="*/ 24 h 42"/>
                  <a:gd name="T2" fmla="*/ 42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0"/>
                    </a:moveTo>
                    <a:lnTo>
                      <a:pt x="0" y="24"/>
                    </a:lnTo>
                    <a:lnTo>
                      <a:pt x="0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86" name="Freeform 2248"/>
              <p:cNvSpPr>
                <a:spLocks/>
              </p:cNvSpPr>
              <p:nvPr/>
            </p:nvSpPr>
            <p:spPr bwMode="auto">
              <a:xfrm>
                <a:off x="4175" y="2611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87" name="Line 2249"/>
              <p:cNvSpPr>
                <a:spLocks noChangeShapeType="1"/>
              </p:cNvSpPr>
              <p:nvPr/>
            </p:nvSpPr>
            <p:spPr bwMode="auto">
              <a:xfrm>
                <a:off x="4181" y="263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88" name="Line 2250"/>
              <p:cNvSpPr>
                <a:spLocks noChangeShapeType="1"/>
              </p:cNvSpPr>
              <p:nvPr/>
            </p:nvSpPr>
            <p:spPr bwMode="auto">
              <a:xfrm>
                <a:off x="4181" y="264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89" name="Line 2251"/>
              <p:cNvSpPr>
                <a:spLocks noChangeShapeType="1"/>
              </p:cNvSpPr>
              <p:nvPr/>
            </p:nvSpPr>
            <p:spPr bwMode="auto">
              <a:xfrm>
                <a:off x="4181" y="2647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90" name="Freeform 2252"/>
              <p:cNvSpPr>
                <a:spLocks/>
              </p:cNvSpPr>
              <p:nvPr/>
            </p:nvSpPr>
            <p:spPr bwMode="auto">
              <a:xfrm>
                <a:off x="4181" y="2659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0 w 6"/>
                  <a:gd name="T3" fmla="*/ 12 h 30"/>
                  <a:gd name="T4" fmla="*/ 6 w 6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0" y="12"/>
                    </a:lnTo>
                    <a:lnTo>
                      <a:pt x="6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91" name="Freeform 2253"/>
              <p:cNvSpPr>
                <a:spLocks/>
              </p:cNvSpPr>
              <p:nvPr/>
            </p:nvSpPr>
            <p:spPr bwMode="auto">
              <a:xfrm>
                <a:off x="4187" y="2689"/>
                <a:ext cx="0" cy="42"/>
              </a:xfrm>
              <a:custGeom>
                <a:avLst/>
                <a:gdLst>
                  <a:gd name="T0" fmla="*/ 0 h 42"/>
                  <a:gd name="T1" fmla="*/ 18 h 42"/>
                  <a:gd name="T2" fmla="*/ 42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0"/>
                    </a:moveTo>
                    <a:lnTo>
                      <a:pt x="0" y="18"/>
                    </a:lnTo>
                    <a:lnTo>
                      <a:pt x="0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92" name="Line 2254"/>
              <p:cNvSpPr>
                <a:spLocks noChangeShapeType="1"/>
              </p:cNvSpPr>
              <p:nvPr/>
            </p:nvSpPr>
            <p:spPr bwMode="auto">
              <a:xfrm>
                <a:off x="4187" y="2731"/>
                <a:ext cx="0" cy="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93" name="Freeform 2255"/>
              <p:cNvSpPr>
                <a:spLocks/>
              </p:cNvSpPr>
              <p:nvPr/>
            </p:nvSpPr>
            <p:spPr bwMode="auto">
              <a:xfrm>
                <a:off x="4187" y="2767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0 w 6"/>
                  <a:gd name="T3" fmla="*/ 18 h 30"/>
                  <a:gd name="T4" fmla="*/ 6 w 6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0" y="18"/>
                    </a:lnTo>
                    <a:lnTo>
                      <a:pt x="6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94" name="Freeform 2256"/>
              <p:cNvSpPr>
                <a:spLocks/>
              </p:cNvSpPr>
              <p:nvPr/>
            </p:nvSpPr>
            <p:spPr bwMode="auto">
              <a:xfrm>
                <a:off x="4193" y="2797"/>
                <a:ext cx="0" cy="30"/>
              </a:xfrm>
              <a:custGeom>
                <a:avLst/>
                <a:gdLst>
                  <a:gd name="T0" fmla="*/ 0 h 30"/>
                  <a:gd name="T1" fmla="*/ 18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8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95" name="Line 2257"/>
              <p:cNvSpPr>
                <a:spLocks noChangeShapeType="1"/>
              </p:cNvSpPr>
              <p:nvPr/>
            </p:nvSpPr>
            <p:spPr bwMode="auto">
              <a:xfrm>
                <a:off x="4193" y="282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96" name="Freeform 2258"/>
              <p:cNvSpPr>
                <a:spLocks/>
              </p:cNvSpPr>
              <p:nvPr/>
            </p:nvSpPr>
            <p:spPr bwMode="auto">
              <a:xfrm>
                <a:off x="4193" y="2833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97" name="Freeform 2259"/>
              <p:cNvSpPr>
                <a:spLocks/>
              </p:cNvSpPr>
              <p:nvPr/>
            </p:nvSpPr>
            <p:spPr bwMode="auto">
              <a:xfrm>
                <a:off x="4193" y="2857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98" name="Freeform 2260"/>
              <p:cNvSpPr>
                <a:spLocks/>
              </p:cNvSpPr>
              <p:nvPr/>
            </p:nvSpPr>
            <p:spPr bwMode="auto">
              <a:xfrm>
                <a:off x="4199" y="2869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99" name="Freeform 2261"/>
              <p:cNvSpPr>
                <a:spLocks/>
              </p:cNvSpPr>
              <p:nvPr/>
            </p:nvSpPr>
            <p:spPr bwMode="auto">
              <a:xfrm>
                <a:off x="4199" y="2881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00" name="Line 2262"/>
              <p:cNvSpPr>
                <a:spLocks noChangeShapeType="1"/>
              </p:cNvSpPr>
              <p:nvPr/>
            </p:nvSpPr>
            <p:spPr bwMode="auto">
              <a:xfrm>
                <a:off x="4199" y="2905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01" name="Freeform 2263"/>
              <p:cNvSpPr>
                <a:spLocks/>
              </p:cNvSpPr>
              <p:nvPr/>
            </p:nvSpPr>
            <p:spPr bwMode="auto">
              <a:xfrm>
                <a:off x="4199" y="2929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02" name="Line 2264"/>
              <p:cNvSpPr>
                <a:spLocks noChangeShapeType="1"/>
              </p:cNvSpPr>
              <p:nvPr/>
            </p:nvSpPr>
            <p:spPr bwMode="auto">
              <a:xfrm>
                <a:off x="4205" y="295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03" name="Line 2265"/>
              <p:cNvSpPr>
                <a:spLocks noChangeShapeType="1"/>
              </p:cNvSpPr>
              <p:nvPr/>
            </p:nvSpPr>
            <p:spPr bwMode="auto">
              <a:xfrm>
                <a:off x="4205" y="295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04" name="Freeform 2266"/>
              <p:cNvSpPr>
                <a:spLocks/>
              </p:cNvSpPr>
              <p:nvPr/>
            </p:nvSpPr>
            <p:spPr bwMode="auto">
              <a:xfrm>
                <a:off x="4205" y="2965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05" name="Line 2267"/>
              <p:cNvSpPr>
                <a:spLocks noChangeShapeType="1"/>
              </p:cNvSpPr>
              <p:nvPr/>
            </p:nvSpPr>
            <p:spPr bwMode="auto">
              <a:xfrm>
                <a:off x="4211" y="2989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06" name="Line 2268"/>
              <p:cNvSpPr>
                <a:spLocks noChangeShapeType="1"/>
              </p:cNvSpPr>
              <p:nvPr/>
            </p:nvSpPr>
            <p:spPr bwMode="auto">
              <a:xfrm>
                <a:off x="4211" y="3007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07" name="Line 2269"/>
              <p:cNvSpPr>
                <a:spLocks noChangeShapeType="1"/>
              </p:cNvSpPr>
              <p:nvPr/>
            </p:nvSpPr>
            <p:spPr bwMode="auto">
              <a:xfrm>
                <a:off x="4211" y="301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08" name="Freeform 2270"/>
              <p:cNvSpPr>
                <a:spLocks/>
              </p:cNvSpPr>
              <p:nvPr/>
            </p:nvSpPr>
            <p:spPr bwMode="auto">
              <a:xfrm>
                <a:off x="4211" y="3031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09" name="Line 2271"/>
              <p:cNvSpPr>
                <a:spLocks noChangeShapeType="1"/>
              </p:cNvSpPr>
              <p:nvPr/>
            </p:nvSpPr>
            <p:spPr bwMode="auto">
              <a:xfrm>
                <a:off x="4217" y="3043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10" name="Line 2272"/>
              <p:cNvSpPr>
                <a:spLocks noChangeShapeType="1"/>
              </p:cNvSpPr>
              <p:nvPr/>
            </p:nvSpPr>
            <p:spPr bwMode="auto">
              <a:xfrm>
                <a:off x="4217" y="3055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11" name="Freeform 2273"/>
              <p:cNvSpPr>
                <a:spLocks/>
              </p:cNvSpPr>
              <p:nvPr/>
            </p:nvSpPr>
            <p:spPr bwMode="auto">
              <a:xfrm>
                <a:off x="4217" y="3067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6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6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12" name="Line 2274"/>
              <p:cNvSpPr>
                <a:spLocks noChangeShapeType="1"/>
              </p:cNvSpPr>
              <p:nvPr/>
            </p:nvSpPr>
            <p:spPr bwMode="auto">
              <a:xfrm>
                <a:off x="4223" y="3085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13" name="Line 2275"/>
              <p:cNvSpPr>
                <a:spLocks noChangeShapeType="1"/>
              </p:cNvSpPr>
              <p:nvPr/>
            </p:nvSpPr>
            <p:spPr bwMode="auto">
              <a:xfrm>
                <a:off x="4223" y="3109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14" name="Line 2276"/>
              <p:cNvSpPr>
                <a:spLocks noChangeShapeType="1"/>
              </p:cNvSpPr>
              <p:nvPr/>
            </p:nvSpPr>
            <p:spPr bwMode="auto">
              <a:xfrm>
                <a:off x="4223" y="3139"/>
                <a:ext cx="0" cy="4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15" name="Freeform 2277"/>
              <p:cNvSpPr>
                <a:spLocks/>
              </p:cNvSpPr>
              <p:nvPr/>
            </p:nvSpPr>
            <p:spPr bwMode="auto">
              <a:xfrm>
                <a:off x="4223" y="3181"/>
                <a:ext cx="6" cy="54"/>
              </a:xfrm>
              <a:custGeom>
                <a:avLst/>
                <a:gdLst>
                  <a:gd name="T0" fmla="*/ 0 w 6"/>
                  <a:gd name="T1" fmla="*/ 0 h 54"/>
                  <a:gd name="T2" fmla="*/ 0 w 6"/>
                  <a:gd name="T3" fmla="*/ 24 h 54"/>
                  <a:gd name="T4" fmla="*/ 6 w 6"/>
                  <a:gd name="T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4">
                    <a:moveTo>
                      <a:pt x="0" y="0"/>
                    </a:moveTo>
                    <a:lnTo>
                      <a:pt x="0" y="24"/>
                    </a:lnTo>
                    <a:lnTo>
                      <a:pt x="6" y="5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16" name="Freeform 2278"/>
              <p:cNvSpPr>
                <a:spLocks/>
              </p:cNvSpPr>
              <p:nvPr/>
            </p:nvSpPr>
            <p:spPr bwMode="auto">
              <a:xfrm>
                <a:off x="4229" y="3235"/>
                <a:ext cx="0" cy="72"/>
              </a:xfrm>
              <a:custGeom>
                <a:avLst/>
                <a:gdLst>
                  <a:gd name="T0" fmla="*/ 0 h 72"/>
                  <a:gd name="T1" fmla="*/ 36 h 72"/>
                  <a:gd name="T2" fmla="*/ 72 h 7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2">
                    <a:moveTo>
                      <a:pt x="0" y="0"/>
                    </a:moveTo>
                    <a:lnTo>
                      <a:pt x="0" y="36"/>
                    </a:lnTo>
                    <a:lnTo>
                      <a:pt x="0" y="7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17" name="Freeform 2279"/>
              <p:cNvSpPr>
                <a:spLocks/>
              </p:cNvSpPr>
              <p:nvPr/>
            </p:nvSpPr>
            <p:spPr bwMode="auto">
              <a:xfrm>
                <a:off x="4229" y="3307"/>
                <a:ext cx="0" cy="84"/>
              </a:xfrm>
              <a:custGeom>
                <a:avLst/>
                <a:gdLst>
                  <a:gd name="T0" fmla="*/ 0 h 84"/>
                  <a:gd name="T1" fmla="*/ 42 h 84"/>
                  <a:gd name="T2" fmla="*/ 84 h 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4">
                    <a:moveTo>
                      <a:pt x="0" y="0"/>
                    </a:moveTo>
                    <a:lnTo>
                      <a:pt x="0" y="42"/>
                    </a:lnTo>
                    <a:lnTo>
                      <a:pt x="0" y="8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18" name="Freeform 2280"/>
              <p:cNvSpPr>
                <a:spLocks/>
              </p:cNvSpPr>
              <p:nvPr/>
            </p:nvSpPr>
            <p:spPr bwMode="auto">
              <a:xfrm>
                <a:off x="4229" y="3391"/>
                <a:ext cx="0" cy="78"/>
              </a:xfrm>
              <a:custGeom>
                <a:avLst/>
                <a:gdLst>
                  <a:gd name="T0" fmla="*/ 0 h 78"/>
                  <a:gd name="T1" fmla="*/ 42 h 78"/>
                  <a:gd name="T2" fmla="*/ 78 h 7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8">
                    <a:moveTo>
                      <a:pt x="0" y="0"/>
                    </a:moveTo>
                    <a:lnTo>
                      <a:pt x="0" y="42"/>
                    </a:lnTo>
                    <a:lnTo>
                      <a:pt x="0" y="7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19" name="Freeform 2281"/>
              <p:cNvSpPr>
                <a:spLocks/>
              </p:cNvSpPr>
              <p:nvPr/>
            </p:nvSpPr>
            <p:spPr bwMode="auto">
              <a:xfrm>
                <a:off x="4229" y="3469"/>
                <a:ext cx="6" cy="60"/>
              </a:xfrm>
              <a:custGeom>
                <a:avLst/>
                <a:gdLst>
                  <a:gd name="T0" fmla="*/ 0 w 6"/>
                  <a:gd name="T1" fmla="*/ 0 h 60"/>
                  <a:gd name="T2" fmla="*/ 0 w 6"/>
                  <a:gd name="T3" fmla="*/ 30 h 60"/>
                  <a:gd name="T4" fmla="*/ 6 w 6"/>
                  <a:gd name="T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0">
                    <a:moveTo>
                      <a:pt x="0" y="0"/>
                    </a:moveTo>
                    <a:lnTo>
                      <a:pt x="0" y="30"/>
                    </a:lnTo>
                    <a:lnTo>
                      <a:pt x="6" y="6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20" name="Freeform 2282"/>
              <p:cNvSpPr>
                <a:spLocks/>
              </p:cNvSpPr>
              <p:nvPr/>
            </p:nvSpPr>
            <p:spPr bwMode="auto">
              <a:xfrm>
                <a:off x="4235" y="3529"/>
                <a:ext cx="0" cy="36"/>
              </a:xfrm>
              <a:custGeom>
                <a:avLst/>
                <a:gdLst>
                  <a:gd name="T0" fmla="*/ 0 h 36"/>
                  <a:gd name="T1" fmla="*/ 18 h 36"/>
                  <a:gd name="T2" fmla="*/ 36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18"/>
                    </a:lnTo>
                    <a:lnTo>
                      <a:pt x="0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21" name="Line 2283"/>
              <p:cNvSpPr>
                <a:spLocks noChangeShapeType="1"/>
              </p:cNvSpPr>
              <p:nvPr/>
            </p:nvSpPr>
            <p:spPr bwMode="auto">
              <a:xfrm>
                <a:off x="4235" y="3565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22" name="Freeform 2284"/>
              <p:cNvSpPr>
                <a:spLocks/>
              </p:cNvSpPr>
              <p:nvPr/>
            </p:nvSpPr>
            <p:spPr bwMode="auto">
              <a:xfrm>
                <a:off x="4235" y="3589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23" name="Line 2285"/>
              <p:cNvSpPr>
                <a:spLocks noChangeShapeType="1"/>
              </p:cNvSpPr>
              <p:nvPr/>
            </p:nvSpPr>
            <p:spPr bwMode="auto">
              <a:xfrm>
                <a:off x="4241" y="360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24" name="Line 2286"/>
              <p:cNvSpPr>
                <a:spLocks noChangeShapeType="1"/>
              </p:cNvSpPr>
              <p:nvPr/>
            </p:nvSpPr>
            <p:spPr bwMode="auto">
              <a:xfrm>
                <a:off x="4241" y="360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25" name="Freeform 2287"/>
              <p:cNvSpPr>
                <a:spLocks/>
              </p:cNvSpPr>
              <p:nvPr/>
            </p:nvSpPr>
            <p:spPr bwMode="auto">
              <a:xfrm>
                <a:off x="4241" y="3589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26" name="Freeform 2288"/>
              <p:cNvSpPr>
                <a:spLocks/>
              </p:cNvSpPr>
              <p:nvPr/>
            </p:nvSpPr>
            <p:spPr bwMode="auto">
              <a:xfrm>
                <a:off x="4241" y="3565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12 h 24"/>
                  <a:gd name="T4" fmla="*/ 6 w 6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27" name="Line 2289"/>
              <p:cNvSpPr>
                <a:spLocks noChangeShapeType="1"/>
              </p:cNvSpPr>
              <p:nvPr/>
            </p:nvSpPr>
            <p:spPr bwMode="auto">
              <a:xfrm flipV="1">
                <a:off x="4247" y="3535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28" name="Freeform 2290"/>
              <p:cNvSpPr>
                <a:spLocks/>
              </p:cNvSpPr>
              <p:nvPr/>
            </p:nvSpPr>
            <p:spPr bwMode="auto">
              <a:xfrm>
                <a:off x="4247" y="3505"/>
                <a:ext cx="0" cy="30"/>
              </a:xfrm>
              <a:custGeom>
                <a:avLst/>
                <a:gdLst>
                  <a:gd name="T0" fmla="*/ 30 h 30"/>
                  <a:gd name="T1" fmla="*/ 18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29" name="Freeform 2291"/>
              <p:cNvSpPr>
                <a:spLocks/>
              </p:cNvSpPr>
              <p:nvPr/>
            </p:nvSpPr>
            <p:spPr bwMode="auto">
              <a:xfrm>
                <a:off x="4247" y="3463"/>
                <a:ext cx="6" cy="42"/>
              </a:xfrm>
              <a:custGeom>
                <a:avLst/>
                <a:gdLst>
                  <a:gd name="T0" fmla="*/ 0 w 6"/>
                  <a:gd name="T1" fmla="*/ 42 h 42"/>
                  <a:gd name="T2" fmla="*/ 0 w 6"/>
                  <a:gd name="T3" fmla="*/ 24 h 42"/>
                  <a:gd name="T4" fmla="*/ 6 w 6"/>
                  <a:gd name="T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2">
                    <a:moveTo>
                      <a:pt x="0" y="42"/>
                    </a:moveTo>
                    <a:lnTo>
                      <a:pt x="0" y="24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30" name="Line 2292"/>
              <p:cNvSpPr>
                <a:spLocks noChangeShapeType="1"/>
              </p:cNvSpPr>
              <p:nvPr/>
            </p:nvSpPr>
            <p:spPr bwMode="auto">
              <a:xfrm flipV="1">
                <a:off x="4253" y="3421"/>
                <a:ext cx="0" cy="4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31" name="Freeform 2293"/>
              <p:cNvSpPr>
                <a:spLocks/>
              </p:cNvSpPr>
              <p:nvPr/>
            </p:nvSpPr>
            <p:spPr bwMode="auto">
              <a:xfrm>
                <a:off x="4253" y="3379"/>
                <a:ext cx="0" cy="42"/>
              </a:xfrm>
              <a:custGeom>
                <a:avLst/>
                <a:gdLst>
                  <a:gd name="T0" fmla="*/ 42 h 42"/>
                  <a:gd name="T1" fmla="*/ 18 h 42"/>
                  <a:gd name="T2" fmla="*/ 0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42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32" name="Freeform 2294"/>
              <p:cNvSpPr>
                <a:spLocks/>
              </p:cNvSpPr>
              <p:nvPr/>
            </p:nvSpPr>
            <p:spPr bwMode="auto">
              <a:xfrm>
                <a:off x="4253" y="3349"/>
                <a:ext cx="0" cy="30"/>
              </a:xfrm>
              <a:custGeom>
                <a:avLst/>
                <a:gdLst>
                  <a:gd name="T0" fmla="*/ 30 h 30"/>
                  <a:gd name="T1" fmla="*/ 12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33" name="Freeform 2295"/>
              <p:cNvSpPr>
                <a:spLocks/>
              </p:cNvSpPr>
              <p:nvPr/>
            </p:nvSpPr>
            <p:spPr bwMode="auto">
              <a:xfrm>
                <a:off x="4253" y="3319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12 h 30"/>
                  <a:gd name="T4" fmla="*/ 6 w 6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34" name="Line 2296"/>
              <p:cNvSpPr>
                <a:spLocks noChangeShapeType="1"/>
              </p:cNvSpPr>
              <p:nvPr/>
            </p:nvSpPr>
            <p:spPr bwMode="auto">
              <a:xfrm flipV="1">
                <a:off x="4259" y="3295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35" name="Freeform 2297"/>
              <p:cNvSpPr>
                <a:spLocks/>
              </p:cNvSpPr>
              <p:nvPr/>
            </p:nvSpPr>
            <p:spPr bwMode="auto">
              <a:xfrm>
                <a:off x="4259" y="3271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36" name="Freeform 2298"/>
              <p:cNvSpPr>
                <a:spLocks/>
              </p:cNvSpPr>
              <p:nvPr/>
            </p:nvSpPr>
            <p:spPr bwMode="auto">
              <a:xfrm>
                <a:off x="4259" y="3271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37" name="Line 2299"/>
              <p:cNvSpPr>
                <a:spLocks noChangeShapeType="1"/>
              </p:cNvSpPr>
              <p:nvPr/>
            </p:nvSpPr>
            <p:spPr bwMode="auto">
              <a:xfrm>
                <a:off x="4265" y="3271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38" name="Freeform 2300"/>
              <p:cNvSpPr>
                <a:spLocks/>
              </p:cNvSpPr>
              <p:nvPr/>
            </p:nvSpPr>
            <p:spPr bwMode="auto">
              <a:xfrm>
                <a:off x="4265" y="3283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39" name="Freeform 2301"/>
              <p:cNvSpPr>
                <a:spLocks/>
              </p:cNvSpPr>
              <p:nvPr/>
            </p:nvSpPr>
            <p:spPr bwMode="auto">
              <a:xfrm>
                <a:off x="4265" y="3307"/>
                <a:ext cx="0" cy="18"/>
              </a:xfrm>
              <a:custGeom>
                <a:avLst/>
                <a:gdLst>
                  <a:gd name="T0" fmla="*/ 0 h 18"/>
                  <a:gd name="T1" fmla="*/ 12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40" name="Freeform 2302"/>
              <p:cNvSpPr>
                <a:spLocks/>
              </p:cNvSpPr>
              <p:nvPr/>
            </p:nvSpPr>
            <p:spPr bwMode="auto">
              <a:xfrm>
                <a:off x="4265" y="3325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41" name="Freeform 2303"/>
              <p:cNvSpPr>
                <a:spLocks/>
              </p:cNvSpPr>
              <p:nvPr/>
            </p:nvSpPr>
            <p:spPr bwMode="auto">
              <a:xfrm>
                <a:off x="4271" y="3319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42" name="Line 2304"/>
              <p:cNvSpPr>
                <a:spLocks noChangeShapeType="1"/>
              </p:cNvSpPr>
              <p:nvPr/>
            </p:nvSpPr>
            <p:spPr bwMode="auto">
              <a:xfrm>
                <a:off x="4271" y="331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43" name="Line 2305"/>
              <p:cNvSpPr>
                <a:spLocks noChangeShapeType="1"/>
              </p:cNvSpPr>
              <p:nvPr/>
            </p:nvSpPr>
            <p:spPr bwMode="auto">
              <a:xfrm flipV="1">
                <a:off x="4271" y="331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44" name="Freeform 2306"/>
              <p:cNvSpPr>
                <a:spLocks/>
              </p:cNvSpPr>
              <p:nvPr/>
            </p:nvSpPr>
            <p:spPr bwMode="auto">
              <a:xfrm>
                <a:off x="4271" y="3295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12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45" name="Freeform 2307"/>
              <p:cNvSpPr>
                <a:spLocks/>
              </p:cNvSpPr>
              <p:nvPr/>
            </p:nvSpPr>
            <p:spPr bwMode="auto">
              <a:xfrm>
                <a:off x="4277" y="3283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46" name="Line 2308"/>
              <p:cNvSpPr>
                <a:spLocks noChangeShapeType="1"/>
              </p:cNvSpPr>
              <p:nvPr/>
            </p:nvSpPr>
            <p:spPr bwMode="auto">
              <a:xfrm>
                <a:off x="4277" y="328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47" name="Freeform 2309"/>
              <p:cNvSpPr>
                <a:spLocks/>
              </p:cNvSpPr>
              <p:nvPr/>
            </p:nvSpPr>
            <p:spPr bwMode="auto">
              <a:xfrm>
                <a:off x="4277" y="3271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48" name="Line 2310"/>
              <p:cNvSpPr>
                <a:spLocks noChangeShapeType="1"/>
              </p:cNvSpPr>
              <p:nvPr/>
            </p:nvSpPr>
            <p:spPr bwMode="auto">
              <a:xfrm>
                <a:off x="4283" y="327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49" name="Freeform 2311"/>
              <p:cNvSpPr>
                <a:spLocks/>
              </p:cNvSpPr>
              <p:nvPr/>
            </p:nvSpPr>
            <p:spPr bwMode="auto">
              <a:xfrm>
                <a:off x="4283" y="3253"/>
                <a:ext cx="0" cy="18"/>
              </a:xfrm>
              <a:custGeom>
                <a:avLst/>
                <a:gdLst>
                  <a:gd name="T0" fmla="*/ 18 h 18"/>
                  <a:gd name="T1" fmla="*/ 12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50" name="Line 2312"/>
              <p:cNvSpPr>
                <a:spLocks noChangeShapeType="1"/>
              </p:cNvSpPr>
              <p:nvPr/>
            </p:nvSpPr>
            <p:spPr bwMode="auto">
              <a:xfrm flipV="1">
                <a:off x="4283" y="3241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51" name="Freeform 2313"/>
              <p:cNvSpPr>
                <a:spLocks/>
              </p:cNvSpPr>
              <p:nvPr/>
            </p:nvSpPr>
            <p:spPr bwMode="auto">
              <a:xfrm>
                <a:off x="4283" y="3223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52" name="Line 2314"/>
              <p:cNvSpPr>
                <a:spLocks noChangeShapeType="1"/>
              </p:cNvSpPr>
              <p:nvPr/>
            </p:nvSpPr>
            <p:spPr bwMode="auto">
              <a:xfrm flipV="1">
                <a:off x="4289" y="3211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53" name="Line 2315"/>
              <p:cNvSpPr>
                <a:spLocks noChangeShapeType="1"/>
              </p:cNvSpPr>
              <p:nvPr/>
            </p:nvSpPr>
            <p:spPr bwMode="auto">
              <a:xfrm flipV="1">
                <a:off x="4289" y="319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54" name="Freeform 2316"/>
              <p:cNvSpPr>
                <a:spLocks/>
              </p:cNvSpPr>
              <p:nvPr/>
            </p:nvSpPr>
            <p:spPr bwMode="auto">
              <a:xfrm>
                <a:off x="4289" y="3163"/>
                <a:ext cx="6" cy="36"/>
              </a:xfrm>
              <a:custGeom>
                <a:avLst/>
                <a:gdLst>
                  <a:gd name="T0" fmla="*/ 0 w 6"/>
                  <a:gd name="T1" fmla="*/ 36 h 36"/>
                  <a:gd name="T2" fmla="*/ 0 w 6"/>
                  <a:gd name="T3" fmla="*/ 18 h 36"/>
                  <a:gd name="T4" fmla="*/ 6 w 6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36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55" name="Freeform 2317"/>
              <p:cNvSpPr>
                <a:spLocks/>
              </p:cNvSpPr>
              <p:nvPr/>
            </p:nvSpPr>
            <p:spPr bwMode="auto">
              <a:xfrm>
                <a:off x="4295" y="3145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56" name="Line 2318"/>
              <p:cNvSpPr>
                <a:spLocks noChangeShapeType="1"/>
              </p:cNvSpPr>
              <p:nvPr/>
            </p:nvSpPr>
            <p:spPr bwMode="auto">
              <a:xfrm flipV="1">
                <a:off x="4295" y="3127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57" name="Freeform 2319"/>
              <p:cNvSpPr>
                <a:spLocks/>
              </p:cNvSpPr>
              <p:nvPr/>
            </p:nvSpPr>
            <p:spPr bwMode="auto">
              <a:xfrm>
                <a:off x="4295" y="3115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58" name="Freeform 2320"/>
              <p:cNvSpPr>
                <a:spLocks/>
              </p:cNvSpPr>
              <p:nvPr/>
            </p:nvSpPr>
            <p:spPr bwMode="auto">
              <a:xfrm>
                <a:off x="4295" y="311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59" name="Line 2321"/>
              <p:cNvSpPr>
                <a:spLocks noChangeShapeType="1"/>
              </p:cNvSpPr>
              <p:nvPr/>
            </p:nvSpPr>
            <p:spPr bwMode="auto">
              <a:xfrm>
                <a:off x="4301" y="312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60" name="Line 2322"/>
              <p:cNvSpPr>
                <a:spLocks noChangeShapeType="1"/>
              </p:cNvSpPr>
              <p:nvPr/>
            </p:nvSpPr>
            <p:spPr bwMode="auto">
              <a:xfrm>
                <a:off x="4301" y="312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61" name="Line 2323"/>
              <p:cNvSpPr>
                <a:spLocks noChangeShapeType="1"/>
              </p:cNvSpPr>
              <p:nvPr/>
            </p:nvSpPr>
            <p:spPr bwMode="auto">
              <a:xfrm>
                <a:off x="4301" y="3127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62" name="Freeform 2324"/>
              <p:cNvSpPr>
                <a:spLocks/>
              </p:cNvSpPr>
              <p:nvPr/>
            </p:nvSpPr>
            <p:spPr bwMode="auto">
              <a:xfrm>
                <a:off x="4301" y="3139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63" name="Line 2325"/>
              <p:cNvSpPr>
                <a:spLocks noChangeShapeType="1"/>
              </p:cNvSpPr>
              <p:nvPr/>
            </p:nvSpPr>
            <p:spPr bwMode="auto">
              <a:xfrm>
                <a:off x="4307" y="314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64" name="Freeform 2326"/>
              <p:cNvSpPr>
                <a:spLocks/>
              </p:cNvSpPr>
              <p:nvPr/>
            </p:nvSpPr>
            <p:spPr bwMode="auto">
              <a:xfrm>
                <a:off x="4307" y="3145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65" name="Freeform 2327"/>
              <p:cNvSpPr>
                <a:spLocks/>
              </p:cNvSpPr>
              <p:nvPr/>
            </p:nvSpPr>
            <p:spPr bwMode="auto">
              <a:xfrm>
                <a:off x="4307" y="3145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66" name="Line 2328"/>
              <p:cNvSpPr>
                <a:spLocks noChangeShapeType="1"/>
              </p:cNvSpPr>
              <p:nvPr/>
            </p:nvSpPr>
            <p:spPr bwMode="auto">
              <a:xfrm flipV="1">
                <a:off x="4313" y="3133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67" name="Freeform 2329"/>
              <p:cNvSpPr>
                <a:spLocks/>
              </p:cNvSpPr>
              <p:nvPr/>
            </p:nvSpPr>
            <p:spPr bwMode="auto">
              <a:xfrm>
                <a:off x="4313" y="3103"/>
                <a:ext cx="0" cy="30"/>
              </a:xfrm>
              <a:custGeom>
                <a:avLst/>
                <a:gdLst>
                  <a:gd name="T0" fmla="*/ 30 h 30"/>
                  <a:gd name="T1" fmla="*/ 18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68" name="Freeform 2330"/>
              <p:cNvSpPr>
                <a:spLocks/>
              </p:cNvSpPr>
              <p:nvPr/>
            </p:nvSpPr>
            <p:spPr bwMode="auto">
              <a:xfrm>
                <a:off x="4313" y="3067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6 h 36"/>
                  <a:gd name="T3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69" name="Freeform 2331"/>
              <p:cNvSpPr>
                <a:spLocks/>
              </p:cNvSpPr>
              <p:nvPr/>
            </p:nvSpPr>
            <p:spPr bwMode="auto">
              <a:xfrm>
                <a:off x="4313" y="3067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0 w 6"/>
                  <a:gd name="T5" fmla="*/ 0 h 6"/>
                  <a:gd name="T6" fmla="*/ 6 w 6"/>
                  <a:gd name="T7" fmla="*/ 6 h 6"/>
                  <a:gd name="T8" fmla="*/ 6 w 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70" name="Freeform 2332"/>
              <p:cNvSpPr>
                <a:spLocks/>
              </p:cNvSpPr>
              <p:nvPr/>
            </p:nvSpPr>
            <p:spPr bwMode="auto">
              <a:xfrm>
                <a:off x="4319" y="3055"/>
                <a:ext cx="0" cy="18"/>
              </a:xfrm>
              <a:custGeom>
                <a:avLst/>
                <a:gdLst>
                  <a:gd name="T0" fmla="*/ 18 h 18"/>
                  <a:gd name="T1" fmla="*/ 12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71" name="Line 2333"/>
              <p:cNvSpPr>
                <a:spLocks noChangeShapeType="1"/>
              </p:cNvSpPr>
              <p:nvPr/>
            </p:nvSpPr>
            <p:spPr bwMode="auto">
              <a:xfrm flipV="1">
                <a:off x="4319" y="3037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72" name="Freeform 2334"/>
              <p:cNvSpPr>
                <a:spLocks/>
              </p:cNvSpPr>
              <p:nvPr/>
            </p:nvSpPr>
            <p:spPr bwMode="auto">
              <a:xfrm>
                <a:off x="4319" y="3019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73" name="Freeform 2335"/>
              <p:cNvSpPr>
                <a:spLocks/>
              </p:cNvSpPr>
              <p:nvPr/>
            </p:nvSpPr>
            <p:spPr bwMode="auto">
              <a:xfrm>
                <a:off x="4325" y="3019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74" name="Line 2336"/>
              <p:cNvSpPr>
                <a:spLocks noChangeShapeType="1"/>
              </p:cNvSpPr>
              <p:nvPr/>
            </p:nvSpPr>
            <p:spPr bwMode="auto">
              <a:xfrm>
                <a:off x="4325" y="3025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75" name="Line 2337"/>
              <p:cNvSpPr>
                <a:spLocks noChangeShapeType="1"/>
              </p:cNvSpPr>
              <p:nvPr/>
            </p:nvSpPr>
            <p:spPr bwMode="auto">
              <a:xfrm>
                <a:off x="4325" y="3037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76" name="Freeform 2338"/>
              <p:cNvSpPr>
                <a:spLocks/>
              </p:cNvSpPr>
              <p:nvPr/>
            </p:nvSpPr>
            <p:spPr bwMode="auto">
              <a:xfrm>
                <a:off x="4325" y="3049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77" name="Freeform 2339"/>
              <p:cNvSpPr>
                <a:spLocks/>
              </p:cNvSpPr>
              <p:nvPr/>
            </p:nvSpPr>
            <p:spPr bwMode="auto">
              <a:xfrm>
                <a:off x="4331" y="3061"/>
                <a:ext cx="0" cy="30"/>
              </a:xfrm>
              <a:custGeom>
                <a:avLst/>
                <a:gdLst>
                  <a:gd name="T0" fmla="*/ 0 h 30"/>
                  <a:gd name="T1" fmla="*/ 12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2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78" name="Line 2340"/>
              <p:cNvSpPr>
                <a:spLocks noChangeShapeType="1"/>
              </p:cNvSpPr>
              <p:nvPr/>
            </p:nvSpPr>
            <p:spPr bwMode="auto">
              <a:xfrm>
                <a:off x="4331" y="3091"/>
                <a:ext cx="0" cy="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79" name="Freeform 2341"/>
              <p:cNvSpPr>
                <a:spLocks/>
              </p:cNvSpPr>
              <p:nvPr/>
            </p:nvSpPr>
            <p:spPr bwMode="auto">
              <a:xfrm>
                <a:off x="4331" y="3127"/>
                <a:ext cx="0" cy="42"/>
              </a:xfrm>
              <a:custGeom>
                <a:avLst/>
                <a:gdLst>
                  <a:gd name="T0" fmla="*/ 0 h 42"/>
                  <a:gd name="T1" fmla="*/ 24 h 42"/>
                  <a:gd name="T2" fmla="*/ 42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0"/>
                    </a:moveTo>
                    <a:lnTo>
                      <a:pt x="0" y="24"/>
                    </a:lnTo>
                    <a:lnTo>
                      <a:pt x="0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80" name="Freeform 2342"/>
              <p:cNvSpPr>
                <a:spLocks/>
              </p:cNvSpPr>
              <p:nvPr/>
            </p:nvSpPr>
            <p:spPr bwMode="auto">
              <a:xfrm>
                <a:off x="4331" y="3169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81" name="Line 2343"/>
              <p:cNvSpPr>
                <a:spLocks noChangeShapeType="1"/>
              </p:cNvSpPr>
              <p:nvPr/>
            </p:nvSpPr>
            <p:spPr bwMode="auto">
              <a:xfrm>
                <a:off x="4337" y="3181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82" name="Freeform 2344"/>
              <p:cNvSpPr>
                <a:spLocks/>
              </p:cNvSpPr>
              <p:nvPr/>
            </p:nvSpPr>
            <p:spPr bwMode="auto">
              <a:xfrm>
                <a:off x="4337" y="3193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83" name="Freeform 2345"/>
              <p:cNvSpPr>
                <a:spLocks/>
              </p:cNvSpPr>
              <p:nvPr/>
            </p:nvSpPr>
            <p:spPr bwMode="auto">
              <a:xfrm>
                <a:off x="4337" y="3211"/>
                <a:ext cx="6" cy="36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18 h 36"/>
                  <a:gd name="T4" fmla="*/ 6 w 6"/>
                  <a:gd name="T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0"/>
                    </a:moveTo>
                    <a:lnTo>
                      <a:pt x="0" y="18"/>
                    </a:lnTo>
                    <a:lnTo>
                      <a:pt x="6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84" name="Freeform 2346"/>
              <p:cNvSpPr>
                <a:spLocks/>
              </p:cNvSpPr>
              <p:nvPr/>
            </p:nvSpPr>
            <p:spPr bwMode="auto">
              <a:xfrm>
                <a:off x="4343" y="3247"/>
                <a:ext cx="0" cy="30"/>
              </a:xfrm>
              <a:custGeom>
                <a:avLst/>
                <a:gdLst>
                  <a:gd name="T0" fmla="*/ 0 h 30"/>
                  <a:gd name="T1" fmla="*/ 12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2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85" name="Freeform 2347"/>
              <p:cNvSpPr>
                <a:spLocks/>
              </p:cNvSpPr>
              <p:nvPr/>
            </p:nvSpPr>
            <p:spPr bwMode="auto">
              <a:xfrm>
                <a:off x="4343" y="3277"/>
                <a:ext cx="0" cy="42"/>
              </a:xfrm>
              <a:custGeom>
                <a:avLst/>
                <a:gdLst>
                  <a:gd name="T0" fmla="*/ 0 h 42"/>
                  <a:gd name="T1" fmla="*/ 18 h 42"/>
                  <a:gd name="T2" fmla="*/ 42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0"/>
                    </a:moveTo>
                    <a:lnTo>
                      <a:pt x="0" y="18"/>
                    </a:lnTo>
                    <a:lnTo>
                      <a:pt x="0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86" name="Line 2348"/>
              <p:cNvSpPr>
                <a:spLocks noChangeShapeType="1"/>
              </p:cNvSpPr>
              <p:nvPr/>
            </p:nvSpPr>
            <p:spPr bwMode="auto">
              <a:xfrm>
                <a:off x="4343" y="3319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87" name="Freeform 2349"/>
              <p:cNvSpPr>
                <a:spLocks/>
              </p:cNvSpPr>
              <p:nvPr/>
            </p:nvSpPr>
            <p:spPr bwMode="auto">
              <a:xfrm>
                <a:off x="4343" y="3349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12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12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88" name="Line 2350"/>
              <p:cNvSpPr>
                <a:spLocks noChangeShapeType="1"/>
              </p:cNvSpPr>
              <p:nvPr/>
            </p:nvSpPr>
            <p:spPr bwMode="auto">
              <a:xfrm>
                <a:off x="4349" y="3367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89" name="Line 2351"/>
              <p:cNvSpPr>
                <a:spLocks noChangeShapeType="1"/>
              </p:cNvSpPr>
              <p:nvPr/>
            </p:nvSpPr>
            <p:spPr bwMode="auto">
              <a:xfrm>
                <a:off x="4349" y="3385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90" name="Freeform 2352"/>
              <p:cNvSpPr>
                <a:spLocks/>
              </p:cNvSpPr>
              <p:nvPr/>
            </p:nvSpPr>
            <p:spPr bwMode="auto">
              <a:xfrm>
                <a:off x="4349" y="3403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91" name="Line 2353"/>
              <p:cNvSpPr>
                <a:spLocks noChangeShapeType="1"/>
              </p:cNvSpPr>
              <p:nvPr/>
            </p:nvSpPr>
            <p:spPr bwMode="auto">
              <a:xfrm>
                <a:off x="4355" y="341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92" name="Line 2354"/>
              <p:cNvSpPr>
                <a:spLocks noChangeShapeType="1"/>
              </p:cNvSpPr>
              <p:nvPr/>
            </p:nvSpPr>
            <p:spPr bwMode="auto">
              <a:xfrm>
                <a:off x="4355" y="341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93" name="Freeform 2355"/>
              <p:cNvSpPr>
                <a:spLocks/>
              </p:cNvSpPr>
              <p:nvPr/>
            </p:nvSpPr>
            <p:spPr bwMode="auto">
              <a:xfrm>
                <a:off x="4355" y="3415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94" name="Freeform 2356"/>
              <p:cNvSpPr>
                <a:spLocks/>
              </p:cNvSpPr>
              <p:nvPr/>
            </p:nvSpPr>
            <p:spPr bwMode="auto">
              <a:xfrm>
                <a:off x="4355" y="3415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95" name="Line 2357"/>
              <p:cNvSpPr>
                <a:spLocks noChangeShapeType="1"/>
              </p:cNvSpPr>
              <p:nvPr/>
            </p:nvSpPr>
            <p:spPr bwMode="auto">
              <a:xfrm>
                <a:off x="4361" y="341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96" name="Line 2358"/>
              <p:cNvSpPr>
                <a:spLocks noChangeShapeType="1"/>
              </p:cNvSpPr>
              <p:nvPr/>
            </p:nvSpPr>
            <p:spPr bwMode="auto">
              <a:xfrm flipV="1">
                <a:off x="4361" y="340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97" name="Freeform 2359"/>
              <p:cNvSpPr>
                <a:spLocks/>
              </p:cNvSpPr>
              <p:nvPr/>
            </p:nvSpPr>
            <p:spPr bwMode="auto">
              <a:xfrm>
                <a:off x="4361" y="3397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98" name="Line 2360"/>
              <p:cNvSpPr>
                <a:spLocks noChangeShapeType="1"/>
              </p:cNvSpPr>
              <p:nvPr/>
            </p:nvSpPr>
            <p:spPr bwMode="auto">
              <a:xfrm flipV="1">
                <a:off x="4367" y="339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799" name="Line 2361"/>
              <p:cNvSpPr>
                <a:spLocks noChangeShapeType="1"/>
              </p:cNvSpPr>
              <p:nvPr/>
            </p:nvSpPr>
            <p:spPr bwMode="auto">
              <a:xfrm flipV="1">
                <a:off x="4367" y="337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00" name="Line 2362"/>
              <p:cNvSpPr>
                <a:spLocks noChangeShapeType="1"/>
              </p:cNvSpPr>
              <p:nvPr/>
            </p:nvSpPr>
            <p:spPr bwMode="auto">
              <a:xfrm flipV="1">
                <a:off x="4367" y="3367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01" name="Freeform 2363"/>
              <p:cNvSpPr>
                <a:spLocks/>
              </p:cNvSpPr>
              <p:nvPr/>
            </p:nvSpPr>
            <p:spPr bwMode="auto">
              <a:xfrm>
                <a:off x="4367" y="3349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02" name="Line 2364"/>
              <p:cNvSpPr>
                <a:spLocks noChangeShapeType="1"/>
              </p:cNvSpPr>
              <p:nvPr/>
            </p:nvSpPr>
            <p:spPr bwMode="auto">
              <a:xfrm flipV="1">
                <a:off x="4373" y="334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03" name="Line 2365"/>
              <p:cNvSpPr>
                <a:spLocks noChangeShapeType="1"/>
              </p:cNvSpPr>
              <p:nvPr/>
            </p:nvSpPr>
            <p:spPr bwMode="auto">
              <a:xfrm flipV="1">
                <a:off x="4373" y="333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04" name="Line 2366"/>
              <p:cNvSpPr>
                <a:spLocks noChangeShapeType="1"/>
              </p:cNvSpPr>
              <p:nvPr/>
            </p:nvSpPr>
            <p:spPr bwMode="auto">
              <a:xfrm flipV="1">
                <a:off x="4373" y="333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05" name="Freeform 2367"/>
              <p:cNvSpPr>
                <a:spLocks/>
              </p:cNvSpPr>
              <p:nvPr/>
            </p:nvSpPr>
            <p:spPr bwMode="auto">
              <a:xfrm>
                <a:off x="4373" y="3319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06" name="Freeform 2368"/>
              <p:cNvSpPr>
                <a:spLocks/>
              </p:cNvSpPr>
              <p:nvPr/>
            </p:nvSpPr>
            <p:spPr bwMode="auto">
              <a:xfrm>
                <a:off x="4379" y="3313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07" name="Freeform 2369"/>
              <p:cNvSpPr>
                <a:spLocks/>
              </p:cNvSpPr>
              <p:nvPr/>
            </p:nvSpPr>
            <p:spPr bwMode="auto">
              <a:xfrm>
                <a:off x="4379" y="3313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08" name="Freeform 2370"/>
              <p:cNvSpPr>
                <a:spLocks/>
              </p:cNvSpPr>
              <p:nvPr/>
            </p:nvSpPr>
            <p:spPr bwMode="auto">
              <a:xfrm>
                <a:off x="4379" y="3319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09" name="Line 2371"/>
              <p:cNvSpPr>
                <a:spLocks noChangeShapeType="1"/>
              </p:cNvSpPr>
              <p:nvPr/>
            </p:nvSpPr>
            <p:spPr bwMode="auto">
              <a:xfrm>
                <a:off x="4385" y="331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10" name="Freeform 2372"/>
              <p:cNvSpPr>
                <a:spLocks/>
              </p:cNvSpPr>
              <p:nvPr/>
            </p:nvSpPr>
            <p:spPr bwMode="auto">
              <a:xfrm>
                <a:off x="4385" y="3319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11" name="Freeform 2373"/>
              <p:cNvSpPr>
                <a:spLocks/>
              </p:cNvSpPr>
              <p:nvPr/>
            </p:nvSpPr>
            <p:spPr bwMode="auto">
              <a:xfrm>
                <a:off x="4385" y="3343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12" name="Freeform 2374"/>
              <p:cNvSpPr>
                <a:spLocks/>
              </p:cNvSpPr>
              <p:nvPr/>
            </p:nvSpPr>
            <p:spPr bwMode="auto">
              <a:xfrm>
                <a:off x="4385" y="3355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13" name="Freeform 2375"/>
              <p:cNvSpPr>
                <a:spLocks/>
              </p:cNvSpPr>
              <p:nvPr/>
            </p:nvSpPr>
            <p:spPr bwMode="auto">
              <a:xfrm>
                <a:off x="4391" y="3367"/>
                <a:ext cx="0" cy="36"/>
              </a:xfrm>
              <a:custGeom>
                <a:avLst/>
                <a:gdLst>
                  <a:gd name="T0" fmla="*/ 0 h 36"/>
                  <a:gd name="T1" fmla="*/ 18 h 36"/>
                  <a:gd name="T2" fmla="*/ 36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18"/>
                    </a:lnTo>
                    <a:lnTo>
                      <a:pt x="0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14" name="Freeform 2376"/>
              <p:cNvSpPr>
                <a:spLocks/>
              </p:cNvSpPr>
              <p:nvPr/>
            </p:nvSpPr>
            <p:spPr bwMode="auto">
              <a:xfrm>
                <a:off x="4391" y="3403"/>
                <a:ext cx="0" cy="42"/>
              </a:xfrm>
              <a:custGeom>
                <a:avLst/>
                <a:gdLst>
                  <a:gd name="T0" fmla="*/ 0 h 42"/>
                  <a:gd name="T1" fmla="*/ 18 h 42"/>
                  <a:gd name="T2" fmla="*/ 42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0"/>
                    </a:moveTo>
                    <a:lnTo>
                      <a:pt x="0" y="18"/>
                    </a:lnTo>
                    <a:lnTo>
                      <a:pt x="0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15" name="Freeform 2377"/>
              <p:cNvSpPr>
                <a:spLocks/>
              </p:cNvSpPr>
              <p:nvPr/>
            </p:nvSpPr>
            <p:spPr bwMode="auto">
              <a:xfrm>
                <a:off x="4391" y="3445"/>
                <a:ext cx="6" cy="36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18 h 36"/>
                  <a:gd name="T4" fmla="*/ 6 w 6"/>
                  <a:gd name="T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0"/>
                    </a:moveTo>
                    <a:lnTo>
                      <a:pt x="0" y="18"/>
                    </a:lnTo>
                    <a:lnTo>
                      <a:pt x="6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16" name="Freeform 2378"/>
              <p:cNvSpPr>
                <a:spLocks/>
              </p:cNvSpPr>
              <p:nvPr/>
            </p:nvSpPr>
            <p:spPr bwMode="auto">
              <a:xfrm>
                <a:off x="4397" y="3481"/>
                <a:ext cx="0" cy="30"/>
              </a:xfrm>
              <a:custGeom>
                <a:avLst/>
                <a:gdLst>
                  <a:gd name="T0" fmla="*/ 0 h 30"/>
                  <a:gd name="T1" fmla="*/ 18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8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17" name="Line 2379"/>
              <p:cNvSpPr>
                <a:spLocks noChangeShapeType="1"/>
              </p:cNvSpPr>
              <p:nvPr/>
            </p:nvSpPr>
            <p:spPr bwMode="auto">
              <a:xfrm>
                <a:off x="4397" y="3511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18" name="Line 2380"/>
              <p:cNvSpPr>
                <a:spLocks noChangeShapeType="1"/>
              </p:cNvSpPr>
              <p:nvPr/>
            </p:nvSpPr>
            <p:spPr bwMode="auto">
              <a:xfrm>
                <a:off x="4397" y="352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19" name="Freeform 2381"/>
              <p:cNvSpPr>
                <a:spLocks/>
              </p:cNvSpPr>
              <p:nvPr/>
            </p:nvSpPr>
            <p:spPr bwMode="auto">
              <a:xfrm>
                <a:off x="4397" y="3541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20" name="Line 2382"/>
              <p:cNvSpPr>
                <a:spLocks noChangeShapeType="1"/>
              </p:cNvSpPr>
              <p:nvPr/>
            </p:nvSpPr>
            <p:spPr bwMode="auto">
              <a:xfrm>
                <a:off x="4403" y="354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21" name="Line 2383"/>
              <p:cNvSpPr>
                <a:spLocks noChangeShapeType="1"/>
              </p:cNvSpPr>
              <p:nvPr/>
            </p:nvSpPr>
            <p:spPr bwMode="auto">
              <a:xfrm flipV="1">
                <a:off x="4403" y="354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22" name="Line 2384"/>
              <p:cNvSpPr>
                <a:spLocks noChangeShapeType="1"/>
              </p:cNvSpPr>
              <p:nvPr/>
            </p:nvSpPr>
            <p:spPr bwMode="auto">
              <a:xfrm flipV="1">
                <a:off x="4403" y="352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23" name="Freeform 2385"/>
              <p:cNvSpPr>
                <a:spLocks/>
              </p:cNvSpPr>
              <p:nvPr/>
            </p:nvSpPr>
            <p:spPr bwMode="auto">
              <a:xfrm>
                <a:off x="4403" y="3511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12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24" name="Line 2386"/>
              <p:cNvSpPr>
                <a:spLocks noChangeShapeType="1"/>
              </p:cNvSpPr>
              <p:nvPr/>
            </p:nvSpPr>
            <p:spPr bwMode="auto">
              <a:xfrm flipV="1">
                <a:off x="4409" y="3487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25" name="Line 2387"/>
              <p:cNvSpPr>
                <a:spLocks noChangeShapeType="1"/>
              </p:cNvSpPr>
              <p:nvPr/>
            </p:nvSpPr>
            <p:spPr bwMode="auto">
              <a:xfrm flipV="1">
                <a:off x="4409" y="3457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26" name="Freeform 2388"/>
              <p:cNvSpPr>
                <a:spLocks/>
              </p:cNvSpPr>
              <p:nvPr/>
            </p:nvSpPr>
            <p:spPr bwMode="auto">
              <a:xfrm>
                <a:off x="4409" y="3421"/>
                <a:ext cx="6" cy="36"/>
              </a:xfrm>
              <a:custGeom>
                <a:avLst/>
                <a:gdLst>
                  <a:gd name="T0" fmla="*/ 0 w 6"/>
                  <a:gd name="T1" fmla="*/ 36 h 36"/>
                  <a:gd name="T2" fmla="*/ 0 w 6"/>
                  <a:gd name="T3" fmla="*/ 18 h 36"/>
                  <a:gd name="T4" fmla="*/ 6 w 6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36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27" name="Line 2389"/>
              <p:cNvSpPr>
                <a:spLocks noChangeShapeType="1"/>
              </p:cNvSpPr>
              <p:nvPr/>
            </p:nvSpPr>
            <p:spPr bwMode="auto">
              <a:xfrm flipV="1">
                <a:off x="4415" y="3385"/>
                <a:ext cx="0" cy="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28" name="Freeform 2390"/>
              <p:cNvSpPr>
                <a:spLocks/>
              </p:cNvSpPr>
              <p:nvPr/>
            </p:nvSpPr>
            <p:spPr bwMode="auto">
              <a:xfrm>
                <a:off x="4415" y="3349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29" name="Freeform 2391"/>
              <p:cNvSpPr>
                <a:spLocks/>
              </p:cNvSpPr>
              <p:nvPr/>
            </p:nvSpPr>
            <p:spPr bwMode="auto">
              <a:xfrm>
                <a:off x="4415" y="3301"/>
                <a:ext cx="0" cy="48"/>
              </a:xfrm>
              <a:custGeom>
                <a:avLst/>
                <a:gdLst>
                  <a:gd name="T0" fmla="*/ 48 h 48"/>
                  <a:gd name="T1" fmla="*/ 24 h 48"/>
                  <a:gd name="T2" fmla="*/ 0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">
                    <a:moveTo>
                      <a:pt x="0" y="48"/>
                    </a:move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30" name="Freeform 2392"/>
              <p:cNvSpPr>
                <a:spLocks/>
              </p:cNvSpPr>
              <p:nvPr/>
            </p:nvSpPr>
            <p:spPr bwMode="auto">
              <a:xfrm>
                <a:off x="4415" y="3253"/>
                <a:ext cx="6" cy="48"/>
              </a:xfrm>
              <a:custGeom>
                <a:avLst/>
                <a:gdLst>
                  <a:gd name="T0" fmla="*/ 0 w 6"/>
                  <a:gd name="T1" fmla="*/ 48 h 48"/>
                  <a:gd name="T2" fmla="*/ 0 w 6"/>
                  <a:gd name="T3" fmla="*/ 24 h 48"/>
                  <a:gd name="T4" fmla="*/ 6 w 6"/>
                  <a:gd name="T5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8">
                    <a:moveTo>
                      <a:pt x="0" y="48"/>
                    </a:moveTo>
                    <a:lnTo>
                      <a:pt x="0" y="24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31" name="Line 2393"/>
              <p:cNvSpPr>
                <a:spLocks noChangeShapeType="1"/>
              </p:cNvSpPr>
              <p:nvPr/>
            </p:nvSpPr>
            <p:spPr bwMode="auto">
              <a:xfrm flipV="1">
                <a:off x="4421" y="3211"/>
                <a:ext cx="0" cy="4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32" name="Line 2394"/>
              <p:cNvSpPr>
                <a:spLocks noChangeShapeType="1"/>
              </p:cNvSpPr>
              <p:nvPr/>
            </p:nvSpPr>
            <p:spPr bwMode="auto">
              <a:xfrm flipV="1">
                <a:off x="4421" y="3163"/>
                <a:ext cx="0" cy="4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33" name="Freeform 2395"/>
              <p:cNvSpPr>
                <a:spLocks/>
              </p:cNvSpPr>
              <p:nvPr/>
            </p:nvSpPr>
            <p:spPr bwMode="auto">
              <a:xfrm>
                <a:off x="4421" y="3121"/>
                <a:ext cx="6" cy="42"/>
              </a:xfrm>
              <a:custGeom>
                <a:avLst/>
                <a:gdLst>
                  <a:gd name="T0" fmla="*/ 0 w 6"/>
                  <a:gd name="T1" fmla="*/ 42 h 42"/>
                  <a:gd name="T2" fmla="*/ 0 w 6"/>
                  <a:gd name="T3" fmla="*/ 18 h 42"/>
                  <a:gd name="T4" fmla="*/ 6 w 6"/>
                  <a:gd name="T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2">
                    <a:moveTo>
                      <a:pt x="0" y="42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34" name="Freeform 2396"/>
              <p:cNvSpPr>
                <a:spLocks/>
              </p:cNvSpPr>
              <p:nvPr/>
            </p:nvSpPr>
            <p:spPr bwMode="auto">
              <a:xfrm>
                <a:off x="4427" y="3079"/>
                <a:ext cx="0" cy="42"/>
              </a:xfrm>
              <a:custGeom>
                <a:avLst/>
                <a:gdLst>
                  <a:gd name="T0" fmla="*/ 42 h 42"/>
                  <a:gd name="T1" fmla="*/ 18 h 42"/>
                  <a:gd name="T2" fmla="*/ 0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42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35" name="Freeform 2397"/>
              <p:cNvSpPr>
                <a:spLocks/>
              </p:cNvSpPr>
              <p:nvPr/>
            </p:nvSpPr>
            <p:spPr bwMode="auto">
              <a:xfrm>
                <a:off x="4427" y="3049"/>
                <a:ext cx="0" cy="30"/>
              </a:xfrm>
              <a:custGeom>
                <a:avLst/>
                <a:gdLst>
                  <a:gd name="T0" fmla="*/ 30 h 30"/>
                  <a:gd name="T1" fmla="*/ 12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36" name="Freeform 2398"/>
              <p:cNvSpPr>
                <a:spLocks/>
              </p:cNvSpPr>
              <p:nvPr/>
            </p:nvSpPr>
            <p:spPr bwMode="auto">
              <a:xfrm>
                <a:off x="4427" y="3037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37" name="Freeform 2399"/>
              <p:cNvSpPr>
                <a:spLocks/>
              </p:cNvSpPr>
              <p:nvPr/>
            </p:nvSpPr>
            <p:spPr bwMode="auto">
              <a:xfrm>
                <a:off x="4427" y="3013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12 h 24"/>
                  <a:gd name="T4" fmla="*/ 6 w 6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38" name="Freeform 2400"/>
              <p:cNvSpPr>
                <a:spLocks/>
              </p:cNvSpPr>
              <p:nvPr/>
            </p:nvSpPr>
            <p:spPr bwMode="auto">
              <a:xfrm>
                <a:off x="4433" y="3001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39" name="Freeform 2401"/>
              <p:cNvSpPr>
                <a:spLocks/>
              </p:cNvSpPr>
              <p:nvPr/>
            </p:nvSpPr>
            <p:spPr bwMode="auto">
              <a:xfrm>
                <a:off x="4433" y="3001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40" name="Freeform 2402"/>
              <p:cNvSpPr>
                <a:spLocks/>
              </p:cNvSpPr>
              <p:nvPr/>
            </p:nvSpPr>
            <p:spPr bwMode="auto">
              <a:xfrm>
                <a:off x="4433" y="3007"/>
                <a:ext cx="0" cy="18"/>
              </a:xfrm>
              <a:custGeom>
                <a:avLst/>
                <a:gdLst>
                  <a:gd name="T0" fmla="*/ 0 h 18"/>
                  <a:gd name="T1" fmla="*/ 12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41" name="Freeform 2403"/>
              <p:cNvSpPr>
                <a:spLocks/>
              </p:cNvSpPr>
              <p:nvPr/>
            </p:nvSpPr>
            <p:spPr bwMode="auto">
              <a:xfrm>
                <a:off x="4433" y="3019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42" name="Line 2404"/>
              <p:cNvSpPr>
                <a:spLocks noChangeShapeType="1"/>
              </p:cNvSpPr>
              <p:nvPr/>
            </p:nvSpPr>
            <p:spPr bwMode="auto">
              <a:xfrm>
                <a:off x="4439" y="301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43" name="Line 2405"/>
              <p:cNvSpPr>
                <a:spLocks noChangeShapeType="1"/>
              </p:cNvSpPr>
              <p:nvPr/>
            </p:nvSpPr>
            <p:spPr bwMode="auto">
              <a:xfrm>
                <a:off x="4439" y="301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44" name="Freeform 2406"/>
              <p:cNvSpPr>
                <a:spLocks/>
              </p:cNvSpPr>
              <p:nvPr/>
            </p:nvSpPr>
            <p:spPr bwMode="auto">
              <a:xfrm>
                <a:off x="4439" y="3019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845" name="Line 2407"/>
              <p:cNvSpPr>
                <a:spLocks noChangeShapeType="1"/>
              </p:cNvSpPr>
              <p:nvPr/>
            </p:nvSpPr>
            <p:spPr bwMode="auto">
              <a:xfrm>
                <a:off x="4445" y="301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</p:grpSp>
        <p:grpSp>
          <p:nvGrpSpPr>
            <p:cNvPr id="6110" name="Group 2408"/>
            <p:cNvGrpSpPr>
              <a:grpSpLocks/>
            </p:cNvGrpSpPr>
            <p:nvPr/>
          </p:nvGrpSpPr>
          <p:grpSpPr bwMode="auto">
            <a:xfrm>
              <a:off x="6208612" y="5322549"/>
              <a:ext cx="336649" cy="522606"/>
              <a:chOff x="4445" y="3019"/>
              <a:chExt cx="336" cy="660"/>
            </a:xfrm>
          </p:grpSpPr>
          <p:sp>
            <p:nvSpPr>
              <p:cNvPr id="6446" name="Line 2409"/>
              <p:cNvSpPr>
                <a:spLocks noChangeShapeType="1"/>
              </p:cNvSpPr>
              <p:nvPr/>
            </p:nvSpPr>
            <p:spPr bwMode="auto">
              <a:xfrm>
                <a:off x="4445" y="301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47" name="Freeform 2410"/>
              <p:cNvSpPr>
                <a:spLocks/>
              </p:cNvSpPr>
              <p:nvPr/>
            </p:nvSpPr>
            <p:spPr bwMode="auto">
              <a:xfrm>
                <a:off x="4445" y="3025"/>
                <a:ext cx="0" cy="30"/>
              </a:xfrm>
              <a:custGeom>
                <a:avLst/>
                <a:gdLst>
                  <a:gd name="T0" fmla="*/ 0 h 30"/>
                  <a:gd name="T1" fmla="*/ 12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2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48" name="Freeform 2411"/>
              <p:cNvSpPr>
                <a:spLocks/>
              </p:cNvSpPr>
              <p:nvPr/>
            </p:nvSpPr>
            <p:spPr bwMode="auto">
              <a:xfrm>
                <a:off x="4445" y="305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49" name="Freeform 2412"/>
              <p:cNvSpPr>
                <a:spLocks/>
              </p:cNvSpPr>
              <p:nvPr/>
            </p:nvSpPr>
            <p:spPr bwMode="auto">
              <a:xfrm>
                <a:off x="4451" y="3061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50" name="Freeform 2413"/>
              <p:cNvSpPr>
                <a:spLocks/>
              </p:cNvSpPr>
              <p:nvPr/>
            </p:nvSpPr>
            <p:spPr bwMode="auto">
              <a:xfrm>
                <a:off x="4451" y="3079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51" name="Freeform 2414"/>
              <p:cNvSpPr>
                <a:spLocks/>
              </p:cNvSpPr>
              <p:nvPr/>
            </p:nvSpPr>
            <p:spPr bwMode="auto">
              <a:xfrm>
                <a:off x="4451" y="3097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0 w 6"/>
                  <a:gd name="T3" fmla="*/ 12 h 30"/>
                  <a:gd name="T4" fmla="*/ 6 w 6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0" y="12"/>
                    </a:lnTo>
                    <a:lnTo>
                      <a:pt x="6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52" name="Freeform 2415"/>
              <p:cNvSpPr>
                <a:spLocks/>
              </p:cNvSpPr>
              <p:nvPr/>
            </p:nvSpPr>
            <p:spPr bwMode="auto">
              <a:xfrm>
                <a:off x="4457" y="3127"/>
                <a:ext cx="0" cy="30"/>
              </a:xfrm>
              <a:custGeom>
                <a:avLst/>
                <a:gdLst>
                  <a:gd name="T0" fmla="*/ 0 h 30"/>
                  <a:gd name="T1" fmla="*/ 12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2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53" name="Freeform 2416"/>
              <p:cNvSpPr>
                <a:spLocks/>
              </p:cNvSpPr>
              <p:nvPr/>
            </p:nvSpPr>
            <p:spPr bwMode="auto">
              <a:xfrm>
                <a:off x="4457" y="3157"/>
                <a:ext cx="0" cy="42"/>
              </a:xfrm>
              <a:custGeom>
                <a:avLst/>
                <a:gdLst>
                  <a:gd name="T0" fmla="*/ 0 h 42"/>
                  <a:gd name="T1" fmla="*/ 18 h 42"/>
                  <a:gd name="T2" fmla="*/ 42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0"/>
                    </a:moveTo>
                    <a:lnTo>
                      <a:pt x="0" y="18"/>
                    </a:lnTo>
                    <a:lnTo>
                      <a:pt x="0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54" name="Line 2417"/>
              <p:cNvSpPr>
                <a:spLocks noChangeShapeType="1"/>
              </p:cNvSpPr>
              <p:nvPr/>
            </p:nvSpPr>
            <p:spPr bwMode="auto">
              <a:xfrm>
                <a:off x="4457" y="3199"/>
                <a:ext cx="0" cy="4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55" name="Freeform 2418"/>
              <p:cNvSpPr>
                <a:spLocks/>
              </p:cNvSpPr>
              <p:nvPr/>
            </p:nvSpPr>
            <p:spPr bwMode="auto">
              <a:xfrm>
                <a:off x="4457" y="3241"/>
                <a:ext cx="6" cy="36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18 h 36"/>
                  <a:gd name="T4" fmla="*/ 6 w 6"/>
                  <a:gd name="T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0"/>
                    </a:moveTo>
                    <a:lnTo>
                      <a:pt x="0" y="18"/>
                    </a:lnTo>
                    <a:lnTo>
                      <a:pt x="6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56" name="Line 2419"/>
              <p:cNvSpPr>
                <a:spLocks noChangeShapeType="1"/>
              </p:cNvSpPr>
              <p:nvPr/>
            </p:nvSpPr>
            <p:spPr bwMode="auto">
              <a:xfrm>
                <a:off x="4463" y="3277"/>
                <a:ext cx="0" cy="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57" name="Freeform 2420"/>
              <p:cNvSpPr>
                <a:spLocks/>
              </p:cNvSpPr>
              <p:nvPr/>
            </p:nvSpPr>
            <p:spPr bwMode="auto">
              <a:xfrm>
                <a:off x="4463" y="3313"/>
                <a:ext cx="0" cy="42"/>
              </a:xfrm>
              <a:custGeom>
                <a:avLst/>
                <a:gdLst>
                  <a:gd name="T0" fmla="*/ 0 h 42"/>
                  <a:gd name="T1" fmla="*/ 18 h 42"/>
                  <a:gd name="T2" fmla="*/ 42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0"/>
                    </a:moveTo>
                    <a:lnTo>
                      <a:pt x="0" y="18"/>
                    </a:lnTo>
                    <a:lnTo>
                      <a:pt x="0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58" name="Freeform 2421"/>
              <p:cNvSpPr>
                <a:spLocks/>
              </p:cNvSpPr>
              <p:nvPr/>
            </p:nvSpPr>
            <p:spPr bwMode="auto">
              <a:xfrm>
                <a:off x="4463" y="3355"/>
                <a:ext cx="6" cy="36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18 h 36"/>
                  <a:gd name="T4" fmla="*/ 6 w 6"/>
                  <a:gd name="T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0"/>
                    </a:moveTo>
                    <a:lnTo>
                      <a:pt x="0" y="18"/>
                    </a:lnTo>
                    <a:lnTo>
                      <a:pt x="6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59" name="Freeform 2422"/>
              <p:cNvSpPr>
                <a:spLocks/>
              </p:cNvSpPr>
              <p:nvPr/>
            </p:nvSpPr>
            <p:spPr bwMode="auto">
              <a:xfrm>
                <a:off x="4469" y="3391"/>
                <a:ext cx="0" cy="36"/>
              </a:xfrm>
              <a:custGeom>
                <a:avLst/>
                <a:gdLst>
                  <a:gd name="T0" fmla="*/ 0 h 36"/>
                  <a:gd name="T1" fmla="*/ 18 h 36"/>
                  <a:gd name="T2" fmla="*/ 36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18"/>
                    </a:lnTo>
                    <a:lnTo>
                      <a:pt x="0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60" name="Line 2423"/>
              <p:cNvSpPr>
                <a:spLocks noChangeShapeType="1"/>
              </p:cNvSpPr>
              <p:nvPr/>
            </p:nvSpPr>
            <p:spPr bwMode="auto">
              <a:xfrm>
                <a:off x="4469" y="3427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61" name="Freeform 2424"/>
              <p:cNvSpPr>
                <a:spLocks/>
              </p:cNvSpPr>
              <p:nvPr/>
            </p:nvSpPr>
            <p:spPr bwMode="auto">
              <a:xfrm>
                <a:off x="4469" y="3451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62" name="Freeform 2425"/>
              <p:cNvSpPr>
                <a:spLocks/>
              </p:cNvSpPr>
              <p:nvPr/>
            </p:nvSpPr>
            <p:spPr bwMode="auto">
              <a:xfrm>
                <a:off x="4469" y="3457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63" name="Line 2426"/>
              <p:cNvSpPr>
                <a:spLocks noChangeShapeType="1"/>
              </p:cNvSpPr>
              <p:nvPr/>
            </p:nvSpPr>
            <p:spPr bwMode="auto">
              <a:xfrm>
                <a:off x="4475" y="345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64" name="Freeform 2427"/>
              <p:cNvSpPr>
                <a:spLocks/>
              </p:cNvSpPr>
              <p:nvPr/>
            </p:nvSpPr>
            <p:spPr bwMode="auto">
              <a:xfrm>
                <a:off x="4475" y="3451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65" name="Freeform 2428"/>
              <p:cNvSpPr>
                <a:spLocks/>
              </p:cNvSpPr>
              <p:nvPr/>
            </p:nvSpPr>
            <p:spPr bwMode="auto">
              <a:xfrm>
                <a:off x="4475" y="3451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66" name="Freeform 2429"/>
              <p:cNvSpPr>
                <a:spLocks/>
              </p:cNvSpPr>
              <p:nvPr/>
            </p:nvSpPr>
            <p:spPr bwMode="auto">
              <a:xfrm>
                <a:off x="4475" y="346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67" name="Freeform 2430"/>
              <p:cNvSpPr>
                <a:spLocks/>
              </p:cNvSpPr>
              <p:nvPr/>
            </p:nvSpPr>
            <p:spPr bwMode="auto">
              <a:xfrm>
                <a:off x="4481" y="3463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68" name="Line 2431"/>
              <p:cNvSpPr>
                <a:spLocks noChangeShapeType="1"/>
              </p:cNvSpPr>
              <p:nvPr/>
            </p:nvSpPr>
            <p:spPr bwMode="auto">
              <a:xfrm>
                <a:off x="4481" y="346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69" name="Freeform 2432"/>
              <p:cNvSpPr>
                <a:spLocks/>
              </p:cNvSpPr>
              <p:nvPr/>
            </p:nvSpPr>
            <p:spPr bwMode="auto">
              <a:xfrm>
                <a:off x="4481" y="3469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70" name="Line 2433"/>
              <p:cNvSpPr>
                <a:spLocks noChangeShapeType="1"/>
              </p:cNvSpPr>
              <p:nvPr/>
            </p:nvSpPr>
            <p:spPr bwMode="auto">
              <a:xfrm>
                <a:off x="4487" y="348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71" name="Freeform 2434"/>
              <p:cNvSpPr>
                <a:spLocks/>
              </p:cNvSpPr>
              <p:nvPr/>
            </p:nvSpPr>
            <p:spPr bwMode="auto">
              <a:xfrm>
                <a:off x="4487" y="3481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72" name="Line 2435"/>
              <p:cNvSpPr>
                <a:spLocks noChangeShapeType="1"/>
              </p:cNvSpPr>
              <p:nvPr/>
            </p:nvSpPr>
            <p:spPr bwMode="auto">
              <a:xfrm>
                <a:off x="4487" y="348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73" name="Freeform 2436"/>
              <p:cNvSpPr>
                <a:spLocks/>
              </p:cNvSpPr>
              <p:nvPr/>
            </p:nvSpPr>
            <p:spPr bwMode="auto">
              <a:xfrm>
                <a:off x="4487" y="3487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74" name="Line 2437"/>
              <p:cNvSpPr>
                <a:spLocks noChangeShapeType="1"/>
              </p:cNvSpPr>
              <p:nvPr/>
            </p:nvSpPr>
            <p:spPr bwMode="auto">
              <a:xfrm>
                <a:off x="4493" y="349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75" name="Freeform 2438"/>
              <p:cNvSpPr>
                <a:spLocks/>
              </p:cNvSpPr>
              <p:nvPr/>
            </p:nvSpPr>
            <p:spPr bwMode="auto">
              <a:xfrm>
                <a:off x="4493" y="3487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76" name="Freeform 2439"/>
              <p:cNvSpPr>
                <a:spLocks/>
              </p:cNvSpPr>
              <p:nvPr/>
            </p:nvSpPr>
            <p:spPr bwMode="auto">
              <a:xfrm>
                <a:off x="4493" y="3487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77" name="Freeform 2440"/>
              <p:cNvSpPr>
                <a:spLocks/>
              </p:cNvSpPr>
              <p:nvPr/>
            </p:nvSpPr>
            <p:spPr bwMode="auto">
              <a:xfrm>
                <a:off x="4499" y="3487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78" name="Line 2441"/>
              <p:cNvSpPr>
                <a:spLocks noChangeShapeType="1"/>
              </p:cNvSpPr>
              <p:nvPr/>
            </p:nvSpPr>
            <p:spPr bwMode="auto">
              <a:xfrm>
                <a:off x="4499" y="349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79" name="Line 2442"/>
              <p:cNvSpPr>
                <a:spLocks noChangeShapeType="1"/>
              </p:cNvSpPr>
              <p:nvPr/>
            </p:nvSpPr>
            <p:spPr bwMode="auto">
              <a:xfrm>
                <a:off x="4499" y="349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80" name="Freeform 2443"/>
              <p:cNvSpPr>
                <a:spLocks/>
              </p:cNvSpPr>
              <p:nvPr/>
            </p:nvSpPr>
            <p:spPr bwMode="auto">
              <a:xfrm>
                <a:off x="4499" y="349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81" name="Freeform 2444"/>
              <p:cNvSpPr>
                <a:spLocks/>
              </p:cNvSpPr>
              <p:nvPr/>
            </p:nvSpPr>
            <p:spPr bwMode="auto">
              <a:xfrm>
                <a:off x="4505" y="3487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82" name="Line 2445"/>
              <p:cNvSpPr>
                <a:spLocks noChangeShapeType="1"/>
              </p:cNvSpPr>
              <p:nvPr/>
            </p:nvSpPr>
            <p:spPr bwMode="auto">
              <a:xfrm>
                <a:off x="4505" y="348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83" name="Line 2446"/>
              <p:cNvSpPr>
                <a:spLocks noChangeShapeType="1"/>
              </p:cNvSpPr>
              <p:nvPr/>
            </p:nvSpPr>
            <p:spPr bwMode="auto">
              <a:xfrm>
                <a:off x="4505" y="348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84" name="Freeform 2447"/>
              <p:cNvSpPr>
                <a:spLocks/>
              </p:cNvSpPr>
              <p:nvPr/>
            </p:nvSpPr>
            <p:spPr bwMode="auto">
              <a:xfrm>
                <a:off x="4505" y="3487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85" name="Freeform 2448"/>
              <p:cNvSpPr>
                <a:spLocks/>
              </p:cNvSpPr>
              <p:nvPr/>
            </p:nvSpPr>
            <p:spPr bwMode="auto">
              <a:xfrm>
                <a:off x="4511" y="3487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86" name="Line 2449"/>
              <p:cNvSpPr>
                <a:spLocks noChangeShapeType="1"/>
              </p:cNvSpPr>
              <p:nvPr/>
            </p:nvSpPr>
            <p:spPr bwMode="auto">
              <a:xfrm flipV="1">
                <a:off x="4511" y="348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87" name="Freeform 2450"/>
              <p:cNvSpPr>
                <a:spLocks/>
              </p:cNvSpPr>
              <p:nvPr/>
            </p:nvSpPr>
            <p:spPr bwMode="auto">
              <a:xfrm>
                <a:off x="4511" y="3475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88" name="Freeform 2451"/>
              <p:cNvSpPr>
                <a:spLocks/>
              </p:cNvSpPr>
              <p:nvPr/>
            </p:nvSpPr>
            <p:spPr bwMode="auto">
              <a:xfrm>
                <a:off x="4517" y="3475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89" name="Freeform 2452"/>
              <p:cNvSpPr>
                <a:spLocks/>
              </p:cNvSpPr>
              <p:nvPr/>
            </p:nvSpPr>
            <p:spPr bwMode="auto">
              <a:xfrm>
                <a:off x="4517" y="3475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90" name="Line 2453"/>
              <p:cNvSpPr>
                <a:spLocks noChangeShapeType="1"/>
              </p:cNvSpPr>
              <p:nvPr/>
            </p:nvSpPr>
            <p:spPr bwMode="auto">
              <a:xfrm>
                <a:off x="4517" y="347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91" name="Freeform 2454"/>
              <p:cNvSpPr>
                <a:spLocks/>
              </p:cNvSpPr>
              <p:nvPr/>
            </p:nvSpPr>
            <p:spPr bwMode="auto">
              <a:xfrm>
                <a:off x="4517" y="347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92" name="Line 2455"/>
              <p:cNvSpPr>
                <a:spLocks noChangeShapeType="1"/>
              </p:cNvSpPr>
              <p:nvPr/>
            </p:nvSpPr>
            <p:spPr bwMode="auto">
              <a:xfrm>
                <a:off x="4523" y="348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93" name="Freeform 2456"/>
              <p:cNvSpPr>
                <a:spLocks/>
              </p:cNvSpPr>
              <p:nvPr/>
            </p:nvSpPr>
            <p:spPr bwMode="auto">
              <a:xfrm>
                <a:off x="4523" y="3481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94" name="Freeform 2457"/>
              <p:cNvSpPr>
                <a:spLocks/>
              </p:cNvSpPr>
              <p:nvPr/>
            </p:nvSpPr>
            <p:spPr bwMode="auto">
              <a:xfrm>
                <a:off x="4523" y="3481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95" name="Freeform 2458"/>
              <p:cNvSpPr>
                <a:spLocks/>
              </p:cNvSpPr>
              <p:nvPr/>
            </p:nvSpPr>
            <p:spPr bwMode="auto">
              <a:xfrm>
                <a:off x="4529" y="3481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96" name="Freeform 2459"/>
              <p:cNvSpPr>
                <a:spLocks/>
              </p:cNvSpPr>
              <p:nvPr/>
            </p:nvSpPr>
            <p:spPr bwMode="auto">
              <a:xfrm>
                <a:off x="4529" y="3481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97" name="Line 2460"/>
              <p:cNvSpPr>
                <a:spLocks noChangeShapeType="1"/>
              </p:cNvSpPr>
              <p:nvPr/>
            </p:nvSpPr>
            <p:spPr bwMode="auto">
              <a:xfrm>
                <a:off x="4529" y="348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98" name="Freeform 2461"/>
              <p:cNvSpPr>
                <a:spLocks/>
              </p:cNvSpPr>
              <p:nvPr/>
            </p:nvSpPr>
            <p:spPr bwMode="auto">
              <a:xfrm>
                <a:off x="4529" y="3481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99" name="Freeform 2462"/>
              <p:cNvSpPr>
                <a:spLocks/>
              </p:cNvSpPr>
              <p:nvPr/>
            </p:nvSpPr>
            <p:spPr bwMode="auto">
              <a:xfrm>
                <a:off x="4535" y="3475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00" name="Line 2463"/>
              <p:cNvSpPr>
                <a:spLocks noChangeShapeType="1"/>
              </p:cNvSpPr>
              <p:nvPr/>
            </p:nvSpPr>
            <p:spPr bwMode="auto">
              <a:xfrm>
                <a:off x="4535" y="347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01" name="Line 2464"/>
              <p:cNvSpPr>
                <a:spLocks noChangeShapeType="1"/>
              </p:cNvSpPr>
              <p:nvPr/>
            </p:nvSpPr>
            <p:spPr bwMode="auto">
              <a:xfrm>
                <a:off x="4535" y="347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02" name="Freeform 2465"/>
              <p:cNvSpPr>
                <a:spLocks/>
              </p:cNvSpPr>
              <p:nvPr/>
            </p:nvSpPr>
            <p:spPr bwMode="auto">
              <a:xfrm>
                <a:off x="4535" y="3475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03" name="Freeform 2466"/>
              <p:cNvSpPr>
                <a:spLocks/>
              </p:cNvSpPr>
              <p:nvPr/>
            </p:nvSpPr>
            <p:spPr bwMode="auto">
              <a:xfrm>
                <a:off x="4541" y="3475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04" name="Line 2467"/>
              <p:cNvSpPr>
                <a:spLocks noChangeShapeType="1"/>
              </p:cNvSpPr>
              <p:nvPr/>
            </p:nvSpPr>
            <p:spPr bwMode="auto">
              <a:xfrm>
                <a:off x="4541" y="348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05" name="Freeform 2468"/>
              <p:cNvSpPr>
                <a:spLocks/>
              </p:cNvSpPr>
              <p:nvPr/>
            </p:nvSpPr>
            <p:spPr bwMode="auto">
              <a:xfrm>
                <a:off x="4541" y="3475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06" name="Freeform 2469"/>
              <p:cNvSpPr>
                <a:spLocks/>
              </p:cNvSpPr>
              <p:nvPr/>
            </p:nvSpPr>
            <p:spPr bwMode="auto">
              <a:xfrm>
                <a:off x="4547" y="3475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07" name="Freeform 2470"/>
              <p:cNvSpPr>
                <a:spLocks/>
              </p:cNvSpPr>
              <p:nvPr/>
            </p:nvSpPr>
            <p:spPr bwMode="auto">
              <a:xfrm>
                <a:off x="4547" y="3487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08" name="Line 2471"/>
              <p:cNvSpPr>
                <a:spLocks noChangeShapeType="1"/>
              </p:cNvSpPr>
              <p:nvPr/>
            </p:nvSpPr>
            <p:spPr bwMode="auto">
              <a:xfrm>
                <a:off x="4547" y="3499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09" name="Freeform 2472"/>
              <p:cNvSpPr>
                <a:spLocks/>
              </p:cNvSpPr>
              <p:nvPr/>
            </p:nvSpPr>
            <p:spPr bwMode="auto">
              <a:xfrm>
                <a:off x="4547" y="3523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0 w 6"/>
                  <a:gd name="T3" fmla="*/ 12 h 30"/>
                  <a:gd name="T4" fmla="*/ 6 w 6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0" y="12"/>
                    </a:lnTo>
                    <a:lnTo>
                      <a:pt x="6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10" name="Line 2473"/>
              <p:cNvSpPr>
                <a:spLocks noChangeShapeType="1"/>
              </p:cNvSpPr>
              <p:nvPr/>
            </p:nvSpPr>
            <p:spPr bwMode="auto">
              <a:xfrm>
                <a:off x="4553" y="3553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11" name="Line 2474"/>
              <p:cNvSpPr>
                <a:spLocks noChangeShapeType="1"/>
              </p:cNvSpPr>
              <p:nvPr/>
            </p:nvSpPr>
            <p:spPr bwMode="auto">
              <a:xfrm>
                <a:off x="4553" y="3577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12" name="Freeform 2475"/>
              <p:cNvSpPr>
                <a:spLocks/>
              </p:cNvSpPr>
              <p:nvPr/>
            </p:nvSpPr>
            <p:spPr bwMode="auto">
              <a:xfrm>
                <a:off x="4553" y="3595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12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12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13" name="Line 2476"/>
              <p:cNvSpPr>
                <a:spLocks noChangeShapeType="1"/>
              </p:cNvSpPr>
              <p:nvPr/>
            </p:nvSpPr>
            <p:spPr bwMode="auto">
              <a:xfrm>
                <a:off x="4559" y="3613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14" name="Line 2477"/>
              <p:cNvSpPr>
                <a:spLocks noChangeShapeType="1"/>
              </p:cNvSpPr>
              <p:nvPr/>
            </p:nvSpPr>
            <p:spPr bwMode="auto">
              <a:xfrm>
                <a:off x="4559" y="3625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15" name="Line 2478"/>
              <p:cNvSpPr>
                <a:spLocks noChangeShapeType="1"/>
              </p:cNvSpPr>
              <p:nvPr/>
            </p:nvSpPr>
            <p:spPr bwMode="auto">
              <a:xfrm>
                <a:off x="4559" y="363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16" name="Freeform 2479"/>
              <p:cNvSpPr>
                <a:spLocks/>
              </p:cNvSpPr>
              <p:nvPr/>
            </p:nvSpPr>
            <p:spPr bwMode="auto">
              <a:xfrm>
                <a:off x="4559" y="364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17" name="Line 2480"/>
              <p:cNvSpPr>
                <a:spLocks noChangeShapeType="1"/>
              </p:cNvSpPr>
              <p:nvPr/>
            </p:nvSpPr>
            <p:spPr bwMode="auto">
              <a:xfrm>
                <a:off x="4565" y="364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18" name="Line 2481"/>
              <p:cNvSpPr>
                <a:spLocks noChangeShapeType="1"/>
              </p:cNvSpPr>
              <p:nvPr/>
            </p:nvSpPr>
            <p:spPr bwMode="auto">
              <a:xfrm>
                <a:off x="4565" y="364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19" name="Freeform 2482"/>
              <p:cNvSpPr>
                <a:spLocks/>
              </p:cNvSpPr>
              <p:nvPr/>
            </p:nvSpPr>
            <p:spPr bwMode="auto">
              <a:xfrm>
                <a:off x="4565" y="3637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20" name="Line 2483"/>
              <p:cNvSpPr>
                <a:spLocks noChangeShapeType="1"/>
              </p:cNvSpPr>
              <p:nvPr/>
            </p:nvSpPr>
            <p:spPr bwMode="auto">
              <a:xfrm flipV="1">
                <a:off x="4571" y="363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21" name="Line 2484"/>
              <p:cNvSpPr>
                <a:spLocks noChangeShapeType="1"/>
              </p:cNvSpPr>
              <p:nvPr/>
            </p:nvSpPr>
            <p:spPr bwMode="auto">
              <a:xfrm>
                <a:off x="4571" y="363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22" name="Line 2485"/>
              <p:cNvSpPr>
                <a:spLocks noChangeShapeType="1"/>
              </p:cNvSpPr>
              <p:nvPr/>
            </p:nvSpPr>
            <p:spPr bwMode="auto">
              <a:xfrm flipV="1">
                <a:off x="4571" y="362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23" name="Freeform 2486"/>
              <p:cNvSpPr>
                <a:spLocks/>
              </p:cNvSpPr>
              <p:nvPr/>
            </p:nvSpPr>
            <p:spPr bwMode="auto">
              <a:xfrm>
                <a:off x="4571" y="3619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24" name="Line 2487"/>
              <p:cNvSpPr>
                <a:spLocks noChangeShapeType="1"/>
              </p:cNvSpPr>
              <p:nvPr/>
            </p:nvSpPr>
            <p:spPr bwMode="auto">
              <a:xfrm>
                <a:off x="4577" y="361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25" name="Line 2488"/>
              <p:cNvSpPr>
                <a:spLocks noChangeShapeType="1"/>
              </p:cNvSpPr>
              <p:nvPr/>
            </p:nvSpPr>
            <p:spPr bwMode="auto">
              <a:xfrm>
                <a:off x="4577" y="361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26" name="Line 2489"/>
              <p:cNvSpPr>
                <a:spLocks noChangeShapeType="1"/>
              </p:cNvSpPr>
              <p:nvPr/>
            </p:nvSpPr>
            <p:spPr bwMode="auto">
              <a:xfrm flipV="1">
                <a:off x="4577" y="361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27" name="Freeform 2490"/>
              <p:cNvSpPr>
                <a:spLocks/>
              </p:cNvSpPr>
              <p:nvPr/>
            </p:nvSpPr>
            <p:spPr bwMode="auto">
              <a:xfrm>
                <a:off x="4577" y="3607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28" name="Line 2491"/>
              <p:cNvSpPr>
                <a:spLocks noChangeShapeType="1"/>
              </p:cNvSpPr>
              <p:nvPr/>
            </p:nvSpPr>
            <p:spPr bwMode="auto">
              <a:xfrm flipV="1">
                <a:off x="4583" y="360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29" name="Line 2492"/>
              <p:cNvSpPr>
                <a:spLocks noChangeShapeType="1"/>
              </p:cNvSpPr>
              <p:nvPr/>
            </p:nvSpPr>
            <p:spPr bwMode="auto">
              <a:xfrm flipV="1">
                <a:off x="4583" y="358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30" name="Freeform 2493"/>
              <p:cNvSpPr>
                <a:spLocks/>
              </p:cNvSpPr>
              <p:nvPr/>
            </p:nvSpPr>
            <p:spPr bwMode="auto">
              <a:xfrm>
                <a:off x="4583" y="3577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31" name="Line 2494"/>
              <p:cNvSpPr>
                <a:spLocks noChangeShapeType="1"/>
              </p:cNvSpPr>
              <p:nvPr/>
            </p:nvSpPr>
            <p:spPr bwMode="auto">
              <a:xfrm flipV="1">
                <a:off x="4589" y="357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32" name="Freeform 2495"/>
              <p:cNvSpPr>
                <a:spLocks/>
              </p:cNvSpPr>
              <p:nvPr/>
            </p:nvSpPr>
            <p:spPr bwMode="auto">
              <a:xfrm>
                <a:off x="4589" y="3553"/>
                <a:ext cx="0" cy="18"/>
              </a:xfrm>
              <a:custGeom>
                <a:avLst/>
                <a:gdLst>
                  <a:gd name="T0" fmla="*/ 18 h 18"/>
                  <a:gd name="T1" fmla="*/ 12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33" name="Freeform 2496"/>
              <p:cNvSpPr>
                <a:spLocks/>
              </p:cNvSpPr>
              <p:nvPr/>
            </p:nvSpPr>
            <p:spPr bwMode="auto">
              <a:xfrm>
                <a:off x="4589" y="3535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34" name="Freeform 2497"/>
              <p:cNvSpPr>
                <a:spLocks/>
              </p:cNvSpPr>
              <p:nvPr/>
            </p:nvSpPr>
            <p:spPr bwMode="auto">
              <a:xfrm>
                <a:off x="4589" y="3529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35" name="Line 2498"/>
              <p:cNvSpPr>
                <a:spLocks noChangeShapeType="1"/>
              </p:cNvSpPr>
              <p:nvPr/>
            </p:nvSpPr>
            <p:spPr bwMode="auto">
              <a:xfrm flipV="1">
                <a:off x="4595" y="3517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36" name="Line 2499"/>
              <p:cNvSpPr>
                <a:spLocks noChangeShapeType="1"/>
              </p:cNvSpPr>
              <p:nvPr/>
            </p:nvSpPr>
            <p:spPr bwMode="auto">
              <a:xfrm flipV="1">
                <a:off x="4595" y="351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37" name="Freeform 2500"/>
              <p:cNvSpPr>
                <a:spLocks/>
              </p:cNvSpPr>
              <p:nvPr/>
            </p:nvSpPr>
            <p:spPr bwMode="auto">
              <a:xfrm>
                <a:off x="4595" y="3505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38" name="Freeform 2501"/>
              <p:cNvSpPr>
                <a:spLocks/>
              </p:cNvSpPr>
              <p:nvPr/>
            </p:nvSpPr>
            <p:spPr bwMode="auto">
              <a:xfrm>
                <a:off x="4601" y="3487"/>
                <a:ext cx="0" cy="18"/>
              </a:xfrm>
              <a:custGeom>
                <a:avLst/>
                <a:gdLst>
                  <a:gd name="T0" fmla="*/ 18 h 18"/>
                  <a:gd name="T1" fmla="*/ 12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39" name="Line 2502"/>
              <p:cNvSpPr>
                <a:spLocks noChangeShapeType="1"/>
              </p:cNvSpPr>
              <p:nvPr/>
            </p:nvSpPr>
            <p:spPr bwMode="auto">
              <a:xfrm flipV="1">
                <a:off x="4601" y="3463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40" name="Line 2503"/>
              <p:cNvSpPr>
                <a:spLocks noChangeShapeType="1"/>
              </p:cNvSpPr>
              <p:nvPr/>
            </p:nvSpPr>
            <p:spPr bwMode="auto">
              <a:xfrm flipV="1">
                <a:off x="4601" y="3433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41" name="Freeform 2504"/>
              <p:cNvSpPr>
                <a:spLocks/>
              </p:cNvSpPr>
              <p:nvPr/>
            </p:nvSpPr>
            <p:spPr bwMode="auto">
              <a:xfrm>
                <a:off x="4601" y="3409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12 h 24"/>
                  <a:gd name="T4" fmla="*/ 6 w 6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42" name="Freeform 2505"/>
              <p:cNvSpPr>
                <a:spLocks/>
              </p:cNvSpPr>
              <p:nvPr/>
            </p:nvSpPr>
            <p:spPr bwMode="auto">
              <a:xfrm>
                <a:off x="4607" y="3367"/>
                <a:ext cx="0" cy="42"/>
              </a:xfrm>
              <a:custGeom>
                <a:avLst/>
                <a:gdLst>
                  <a:gd name="T0" fmla="*/ 42 h 42"/>
                  <a:gd name="T1" fmla="*/ 30 h 42"/>
                  <a:gd name="T2" fmla="*/ 18 h 42"/>
                  <a:gd name="T3" fmla="*/ 6 h 42"/>
                  <a:gd name="T4" fmla="*/ 0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2">
                    <a:moveTo>
                      <a:pt x="0" y="42"/>
                    </a:moveTo>
                    <a:lnTo>
                      <a:pt x="0" y="30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43" name="Freeform 2506"/>
              <p:cNvSpPr>
                <a:spLocks/>
              </p:cNvSpPr>
              <p:nvPr/>
            </p:nvSpPr>
            <p:spPr bwMode="auto">
              <a:xfrm>
                <a:off x="4607" y="3367"/>
                <a:ext cx="0" cy="18"/>
              </a:xfrm>
              <a:custGeom>
                <a:avLst/>
                <a:gdLst>
                  <a:gd name="T0" fmla="*/ 0 h 18"/>
                  <a:gd name="T1" fmla="*/ 0 h 18"/>
                  <a:gd name="T2" fmla="*/ 6 h 18"/>
                  <a:gd name="T3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44" name="Freeform 2507"/>
              <p:cNvSpPr>
                <a:spLocks/>
              </p:cNvSpPr>
              <p:nvPr/>
            </p:nvSpPr>
            <p:spPr bwMode="auto">
              <a:xfrm>
                <a:off x="4607" y="3385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  <a:gd name="T3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45" name="Freeform 2508"/>
              <p:cNvSpPr>
                <a:spLocks/>
              </p:cNvSpPr>
              <p:nvPr/>
            </p:nvSpPr>
            <p:spPr bwMode="auto">
              <a:xfrm>
                <a:off x="4607" y="3385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24 h 24"/>
                  <a:gd name="T4" fmla="*/ 0 w 6"/>
                  <a:gd name="T5" fmla="*/ 12 h 24"/>
                  <a:gd name="T6" fmla="*/ 6 w 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24"/>
                    </a:ln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46" name="Line 2509"/>
              <p:cNvSpPr>
                <a:spLocks noChangeShapeType="1"/>
              </p:cNvSpPr>
              <p:nvPr/>
            </p:nvSpPr>
            <p:spPr bwMode="auto">
              <a:xfrm flipV="1">
                <a:off x="4613" y="3361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47" name="Freeform 2510"/>
              <p:cNvSpPr>
                <a:spLocks/>
              </p:cNvSpPr>
              <p:nvPr/>
            </p:nvSpPr>
            <p:spPr bwMode="auto">
              <a:xfrm>
                <a:off x="4613" y="3337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48" name="Freeform 2511"/>
              <p:cNvSpPr>
                <a:spLocks/>
              </p:cNvSpPr>
              <p:nvPr/>
            </p:nvSpPr>
            <p:spPr bwMode="auto">
              <a:xfrm>
                <a:off x="4613" y="3301"/>
                <a:ext cx="6" cy="36"/>
              </a:xfrm>
              <a:custGeom>
                <a:avLst/>
                <a:gdLst>
                  <a:gd name="T0" fmla="*/ 0 w 6"/>
                  <a:gd name="T1" fmla="*/ 36 h 36"/>
                  <a:gd name="T2" fmla="*/ 0 w 6"/>
                  <a:gd name="T3" fmla="*/ 18 h 36"/>
                  <a:gd name="T4" fmla="*/ 6 w 6"/>
                  <a:gd name="T5" fmla="*/ 6 h 36"/>
                  <a:gd name="T6" fmla="*/ 6 w 6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6">
                    <a:moveTo>
                      <a:pt x="0" y="36"/>
                    </a:moveTo>
                    <a:lnTo>
                      <a:pt x="0" y="18"/>
                    </a:lnTo>
                    <a:lnTo>
                      <a:pt x="6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49" name="Freeform 2512"/>
              <p:cNvSpPr>
                <a:spLocks/>
              </p:cNvSpPr>
              <p:nvPr/>
            </p:nvSpPr>
            <p:spPr bwMode="auto">
              <a:xfrm>
                <a:off x="4619" y="3301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0 h 6"/>
                  <a:gd name="T3" fmla="*/ 6 h 6"/>
                  <a:gd name="T4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50" name="Freeform 2513"/>
              <p:cNvSpPr>
                <a:spLocks/>
              </p:cNvSpPr>
              <p:nvPr/>
            </p:nvSpPr>
            <p:spPr bwMode="auto">
              <a:xfrm>
                <a:off x="4619" y="3271"/>
                <a:ext cx="0" cy="36"/>
              </a:xfrm>
              <a:custGeom>
                <a:avLst/>
                <a:gdLst>
                  <a:gd name="T0" fmla="*/ 36 h 36"/>
                  <a:gd name="T1" fmla="*/ 30 h 36"/>
                  <a:gd name="T2" fmla="*/ 18 h 36"/>
                  <a:gd name="T3" fmla="*/ 6 h 36"/>
                  <a:gd name="T4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30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51" name="Freeform 2514"/>
              <p:cNvSpPr>
                <a:spLocks/>
              </p:cNvSpPr>
              <p:nvPr/>
            </p:nvSpPr>
            <p:spPr bwMode="auto">
              <a:xfrm>
                <a:off x="4619" y="3271"/>
                <a:ext cx="0" cy="24"/>
              </a:xfrm>
              <a:custGeom>
                <a:avLst/>
                <a:gdLst>
                  <a:gd name="T0" fmla="*/ 0 h 24"/>
                  <a:gd name="T1" fmla="*/ 0 h 24"/>
                  <a:gd name="T2" fmla="*/ 6 h 24"/>
                  <a:gd name="T3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52" name="Freeform 2515"/>
              <p:cNvSpPr>
                <a:spLocks/>
              </p:cNvSpPr>
              <p:nvPr/>
            </p:nvSpPr>
            <p:spPr bwMode="auto">
              <a:xfrm>
                <a:off x="4619" y="3295"/>
                <a:ext cx="6" cy="36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18 h 36"/>
                  <a:gd name="T4" fmla="*/ 6 w 6"/>
                  <a:gd name="T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0"/>
                    </a:moveTo>
                    <a:lnTo>
                      <a:pt x="0" y="18"/>
                    </a:lnTo>
                    <a:lnTo>
                      <a:pt x="6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53" name="Line 2516"/>
              <p:cNvSpPr>
                <a:spLocks noChangeShapeType="1"/>
              </p:cNvSpPr>
              <p:nvPr/>
            </p:nvSpPr>
            <p:spPr bwMode="auto">
              <a:xfrm>
                <a:off x="4625" y="3331"/>
                <a:ext cx="0" cy="5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54" name="Freeform 2517"/>
              <p:cNvSpPr>
                <a:spLocks/>
              </p:cNvSpPr>
              <p:nvPr/>
            </p:nvSpPr>
            <p:spPr bwMode="auto">
              <a:xfrm>
                <a:off x="4625" y="3385"/>
                <a:ext cx="0" cy="72"/>
              </a:xfrm>
              <a:custGeom>
                <a:avLst/>
                <a:gdLst>
                  <a:gd name="T0" fmla="*/ 0 h 72"/>
                  <a:gd name="T1" fmla="*/ 36 h 72"/>
                  <a:gd name="T2" fmla="*/ 54 h 72"/>
                  <a:gd name="T3" fmla="*/ 72 h 7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72">
                    <a:moveTo>
                      <a:pt x="0" y="0"/>
                    </a:moveTo>
                    <a:lnTo>
                      <a:pt x="0" y="36"/>
                    </a:lnTo>
                    <a:lnTo>
                      <a:pt x="0" y="54"/>
                    </a:lnTo>
                    <a:lnTo>
                      <a:pt x="0" y="7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55" name="Freeform 2518"/>
              <p:cNvSpPr>
                <a:spLocks/>
              </p:cNvSpPr>
              <p:nvPr/>
            </p:nvSpPr>
            <p:spPr bwMode="auto">
              <a:xfrm>
                <a:off x="4625" y="3457"/>
                <a:ext cx="6" cy="36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18 h 36"/>
                  <a:gd name="T4" fmla="*/ 6 w 6"/>
                  <a:gd name="T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0"/>
                    </a:moveTo>
                    <a:lnTo>
                      <a:pt x="0" y="18"/>
                    </a:lnTo>
                    <a:lnTo>
                      <a:pt x="6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56" name="Freeform 2519"/>
              <p:cNvSpPr>
                <a:spLocks/>
              </p:cNvSpPr>
              <p:nvPr/>
            </p:nvSpPr>
            <p:spPr bwMode="auto">
              <a:xfrm>
                <a:off x="4631" y="3493"/>
                <a:ext cx="0" cy="30"/>
              </a:xfrm>
              <a:custGeom>
                <a:avLst/>
                <a:gdLst>
                  <a:gd name="T0" fmla="*/ 0 h 30"/>
                  <a:gd name="T1" fmla="*/ 18 h 30"/>
                  <a:gd name="T2" fmla="*/ 24 h 30"/>
                  <a:gd name="T3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8"/>
                    </a:lnTo>
                    <a:lnTo>
                      <a:pt x="0" y="24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57" name="Freeform 2520"/>
              <p:cNvSpPr>
                <a:spLocks/>
              </p:cNvSpPr>
              <p:nvPr/>
            </p:nvSpPr>
            <p:spPr bwMode="auto">
              <a:xfrm>
                <a:off x="4631" y="3511"/>
                <a:ext cx="0" cy="12"/>
              </a:xfrm>
              <a:custGeom>
                <a:avLst/>
                <a:gdLst>
                  <a:gd name="T0" fmla="*/ 12 h 12"/>
                  <a:gd name="T1" fmla="*/ 12 h 12"/>
                  <a:gd name="T2" fmla="*/ 6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58" name="Line 2521"/>
              <p:cNvSpPr>
                <a:spLocks noChangeShapeType="1"/>
              </p:cNvSpPr>
              <p:nvPr/>
            </p:nvSpPr>
            <p:spPr bwMode="auto">
              <a:xfrm flipV="1">
                <a:off x="4631" y="350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59" name="Freeform 2522"/>
              <p:cNvSpPr>
                <a:spLocks/>
              </p:cNvSpPr>
              <p:nvPr/>
            </p:nvSpPr>
            <p:spPr bwMode="auto">
              <a:xfrm>
                <a:off x="4631" y="3505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60" name="Freeform 2523"/>
              <p:cNvSpPr>
                <a:spLocks/>
              </p:cNvSpPr>
              <p:nvPr/>
            </p:nvSpPr>
            <p:spPr bwMode="auto">
              <a:xfrm>
                <a:off x="4637" y="3505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61" name="Line 2524"/>
              <p:cNvSpPr>
                <a:spLocks noChangeShapeType="1"/>
              </p:cNvSpPr>
              <p:nvPr/>
            </p:nvSpPr>
            <p:spPr bwMode="auto">
              <a:xfrm>
                <a:off x="4637" y="3517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62" name="Freeform 2525"/>
              <p:cNvSpPr>
                <a:spLocks/>
              </p:cNvSpPr>
              <p:nvPr/>
            </p:nvSpPr>
            <p:spPr bwMode="auto">
              <a:xfrm>
                <a:off x="4637" y="3529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63" name="Freeform 2526"/>
              <p:cNvSpPr>
                <a:spLocks/>
              </p:cNvSpPr>
              <p:nvPr/>
            </p:nvSpPr>
            <p:spPr bwMode="auto">
              <a:xfrm>
                <a:off x="4637" y="3511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18 h 24"/>
                  <a:gd name="T4" fmla="*/ 0 w 6"/>
                  <a:gd name="T5" fmla="*/ 12 h 24"/>
                  <a:gd name="T6" fmla="*/ 6 w 6"/>
                  <a:gd name="T7" fmla="*/ 6 h 24"/>
                  <a:gd name="T8" fmla="*/ 6 w 6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18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64" name="Freeform 2527"/>
              <p:cNvSpPr>
                <a:spLocks/>
              </p:cNvSpPr>
              <p:nvPr/>
            </p:nvSpPr>
            <p:spPr bwMode="auto">
              <a:xfrm>
                <a:off x="4643" y="3511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65" name="Freeform 2528"/>
              <p:cNvSpPr>
                <a:spLocks/>
              </p:cNvSpPr>
              <p:nvPr/>
            </p:nvSpPr>
            <p:spPr bwMode="auto">
              <a:xfrm>
                <a:off x="4643" y="3517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66" name="Freeform 2529"/>
              <p:cNvSpPr>
                <a:spLocks/>
              </p:cNvSpPr>
              <p:nvPr/>
            </p:nvSpPr>
            <p:spPr bwMode="auto">
              <a:xfrm>
                <a:off x="4643" y="3541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12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12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67" name="Line 2530"/>
              <p:cNvSpPr>
                <a:spLocks noChangeShapeType="1"/>
              </p:cNvSpPr>
              <p:nvPr/>
            </p:nvSpPr>
            <p:spPr bwMode="auto">
              <a:xfrm>
                <a:off x="4649" y="355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68" name="Line 2531"/>
              <p:cNvSpPr>
                <a:spLocks noChangeShapeType="1"/>
              </p:cNvSpPr>
              <p:nvPr/>
            </p:nvSpPr>
            <p:spPr bwMode="auto">
              <a:xfrm>
                <a:off x="4649" y="355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69" name="Line 2532"/>
              <p:cNvSpPr>
                <a:spLocks noChangeShapeType="1"/>
              </p:cNvSpPr>
              <p:nvPr/>
            </p:nvSpPr>
            <p:spPr bwMode="auto">
              <a:xfrm>
                <a:off x="4649" y="356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70" name="Freeform 2533"/>
              <p:cNvSpPr>
                <a:spLocks/>
              </p:cNvSpPr>
              <p:nvPr/>
            </p:nvSpPr>
            <p:spPr bwMode="auto">
              <a:xfrm>
                <a:off x="4649" y="3571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71" name="Freeform 2534"/>
              <p:cNvSpPr>
                <a:spLocks/>
              </p:cNvSpPr>
              <p:nvPr/>
            </p:nvSpPr>
            <p:spPr bwMode="auto">
              <a:xfrm>
                <a:off x="4655" y="3565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72" name="Line 2535"/>
              <p:cNvSpPr>
                <a:spLocks noChangeShapeType="1"/>
              </p:cNvSpPr>
              <p:nvPr/>
            </p:nvSpPr>
            <p:spPr bwMode="auto">
              <a:xfrm>
                <a:off x="4655" y="356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73" name="Freeform 2536"/>
              <p:cNvSpPr>
                <a:spLocks/>
              </p:cNvSpPr>
              <p:nvPr/>
            </p:nvSpPr>
            <p:spPr bwMode="auto">
              <a:xfrm>
                <a:off x="4655" y="356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74" name="Freeform 2537"/>
              <p:cNvSpPr>
                <a:spLocks/>
              </p:cNvSpPr>
              <p:nvPr/>
            </p:nvSpPr>
            <p:spPr bwMode="auto">
              <a:xfrm>
                <a:off x="4661" y="3565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75" name="Line 2538"/>
              <p:cNvSpPr>
                <a:spLocks noChangeShapeType="1"/>
              </p:cNvSpPr>
              <p:nvPr/>
            </p:nvSpPr>
            <p:spPr bwMode="auto">
              <a:xfrm>
                <a:off x="4661" y="356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76" name="Line 2539"/>
              <p:cNvSpPr>
                <a:spLocks noChangeShapeType="1"/>
              </p:cNvSpPr>
              <p:nvPr/>
            </p:nvSpPr>
            <p:spPr bwMode="auto">
              <a:xfrm>
                <a:off x="4661" y="356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77" name="Freeform 2540"/>
              <p:cNvSpPr>
                <a:spLocks/>
              </p:cNvSpPr>
              <p:nvPr/>
            </p:nvSpPr>
            <p:spPr bwMode="auto">
              <a:xfrm>
                <a:off x="4661" y="356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78" name="Freeform 2541"/>
              <p:cNvSpPr>
                <a:spLocks/>
              </p:cNvSpPr>
              <p:nvPr/>
            </p:nvSpPr>
            <p:spPr bwMode="auto">
              <a:xfrm>
                <a:off x="4667" y="3571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79" name="Line 2542"/>
              <p:cNvSpPr>
                <a:spLocks noChangeShapeType="1"/>
              </p:cNvSpPr>
              <p:nvPr/>
            </p:nvSpPr>
            <p:spPr bwMode="auto">
              <a:xfrm>
                <a:off x="4667" y="358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80" name="Freeform 2543"/>
              <p:cNvSpPr>
                <a:spLocks/>
              </p:cNvSpPr>
              <p:nvPr/>
            </p:nvSpPr>
            <p:spPr bwMode="auto">
              <a:xfrm>
                <a:off x="4667" y="3601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81" name="Line 2544"/>
              <p:cNvSpPr>
                <a:spLocks noChangeShapeType="1"/>
              </p:cNvSpPr>
              <p:nvPr/>
            </p:nvSpPr>
            <p:spPr bwMode="auto">
              <a:xfrm>
                <a:off x="4673" y="361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82" name="Line 2545"/>
              <p:cNvSpPr>
                <a:spLocks noChangeShapeType="1"/>
              </p:cNvSpPr>
              <p:nvPr/>
            </p:nvSpPr>
            <p:spPr bwMode="auto">
              <a:xfrm>
                <a:off x="4673" y="361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83" name="Line 2546"/>
              <p:cNvSpPr>
                <a:spLocks noChangeShapeType="1"/>
              </p:cNvSpPr>
              <p:nvPr/>
            </p:nvSpPr>
            <p:spPr bwMode="auto">
              <a:xfrm>
                <a:off x="4673" y="361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84" name="Freeform 2547"/>
              <p:cNvSpPr>
                <a:spLocks/>
              </p:cNvSpPr>
              <p:nvPr/>
            </p:nvSpPr>
            <p:spPr bwMode="auto">
              <a:xfrm>
                <a:off x="4673" y="361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85" name="Freeform 2548"/>
              <p:cNvSpPr>
                <a:spLocks/>
              </p:cNvSpPr>
              <p:nvPr/>
            </p:nvSpPr>
            <p:spPr bwMode="auto">
              <a:xfrm>
                <a:off x="4679" y="3607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86" name="Line 2549"/>
              <p:cNvSpPr>
                <a:spLocks noChangeShapeType="1"/>
              </p:cNvSpPr>
              <p:nvPr/>
            </p:nvSpPr>
            <p:spPr bwMode="auto">
              <a:xfrm>
                <a:off x="4679" y="360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87" name="Line 2550"/>
              <p:cNvSpPr>
                <a:spLocks noChangeShapeType="1"/>
              </p:cNvSpPr>
              <p:nvPr/>
            </p:nvSpPr>
            <p:spPr bwMode="auto">
              <a:xfrm flipV="1">
                <a:off x="4679" y="360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88" name="Freeform 2551"/>
              <p:cNvSpPr>
                <a:spLocks/>
              </p:cNvSpPr>
              <p:nvPr/>
            </p:nvSpPr>
            <p:spPr bwMode="auto">
              <a:xfrm>
                <a:off x="4679" y="3589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89" name="Line 2552"/>
              <p:cNvSpPr>
                <a:spLocks noChangeShapeType="1"/>
              </p:cNvSpPr>
              <p:nvPr/>
            </p:nvSpPr>
            <p:spPr bwMode="auto">
              <a:xfrm>
                <a:off x="4685" y="358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90" name="Freeform 2553"/>
              <p:cNvSpPr>
                <a:spLocks/>
              </p:cNvSpPr>
              <p:nvPr/>
            </p:nvSpPr>
            <p:spPr bwMode="auto">
              <a:xfrm>
                <a:off x="4685" y="3589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91" name="Freeform 2554"/>
              <p:cNvSpPr>
                <a:spLocks/>
              </p:cNvSpPr>
              <p:nvPr/>
            </p:nvSpPr>
            <p:spPr bwMode="auto">
              <a:xfrm>
                <a:off x="4685" y="3589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92" name="Freeform 2555"/>
              <p:cNvSpPr>
                <a:spLocks/>
              </p:cNvSpPr>
              <p:nvPr/>
            </p:nvSpPr>
            <p:spPr bwMode="auto">
              <a:xfrm>
                <a:off x="4691" y="3589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93" name="Line 2556"/>
              <p:cNvSpPr>
                <a:spLocks noChangeShapeType="1"/>
              </p:cNvSpPr>
              <p:nvPr/>
            </p:nvSpPr>
            <p:spPr bwMode="auto">
              <a:xfrm>
                <a:off x="4691" y="360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94" name="Line 2557"/>
              <p:cNvSpPr>
                <a:spLocks noChangeShapeType="1"/>
              </p:cNvSpPr>
              <p:nvPr/>
            </p:nvSpPr>
            <p:spPr bwMode="auto">
              <a:xfrm>
                <a:off x="4691" y="360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95" name="Freeform 2558"/>
              <p:cNvSpPr>
                <a:spLocks/>
              </p:cNvSpPr>
              <p:nvPr/>
            </p:nvSpPr>
            <p:spPr bwMode="auto">
              <a:xfrm>
                <a:off x="4691" y="3607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96" name="Line 2559"/>
              <p:cNvSpPr>
                <a:spLocks noChangeShapeType="1"/>
              </p:cNvSpPr>
              <p:nvPr/>
            </p:nvSpPr>
            <p:spPr bwMode="auto">
              <a:xfrm>
                <a:off x="4697" y="360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97" name="Freeform 2560"/>
              <p:cNvSpPr>
                <a:spLocks/>
              </p:cNvSpPr>
              <p:nvPr/>
            </p:nvSpPr>
            <p:spPr bwMode="auto">
              <a:xfrm>
                <a:off x="4697" y="3613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98" name="Freeform 2561"/>
              <p:cNvSpPr>
                <a:spLocks/>
              </p:cNvSpPr>
              <p:nvPr/>
            </p:nvSpPr>
            <p:spPr bwMode="auto">
              <a:xfrm>
                <a:off x="4697" y="3613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599" name="Line 2562"/>
              <p:cNvSpPr>
                <a:spLocks noChangeShapeType="1"/>
              </p:cNvSpPr>
              <p:nvPr/>
            </p:nvSpPr>
            <p:spPr bwMode="auto">
              <a:xfrm>
                <a:off x="4703" y="361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00" name="Line 2563"/>
              <p:cNvSpPr>
                <a:spLocks noChangeShapeType="1"/>
              </p:cNvSpPr>
              <p:nvPr/>
            </p:nvSpPr>
            <p:spPr bwMode="auto">
              <a:xfrm>
                <a:off x="4703" y="361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01" name="Freeform 2564"/>
              <p:cNvSpPr>
                <a:spLocks/>
              </p:cNvSpPr>
              <p:nvPr/>
            </p:nvSpPr>
            <p:spPr bwMode="auto">
              <a:xfrm>
                <a:off x="4703" y="3613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02" name="Freeform 2565"/>
              <p:cNvSpPr>
                <a:spLocks/>
              </p:cNvSpPr>
              <p:nvPr/>
            </p:nvSpPr>
            <p:spPr bwMode="auto">
              <a:xfrm>
                <a:off x="4703" y="3619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03" name="Freeform 2566"/>
              <p:cNvSpPr>
                <a:spLocks/>
              </p:cNvSpPr>
              <p:nvPr/>
            </p:nvSpPr>
            <p:spPr bwMode="auto">
              <a:xfrm>
                <a:off x="4709" y="3619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04" name="Line 2567"/>
              <p:cNvSpPr>
                <a:spLocks noChangeShapeType="1"/>
              </p:cNvSpPr>
              <p:nvPr/>
            </p:nvSpPr>
            <p:spPr bwMode="auto">
              <a:xfrm>
                <a:off x="4709" y="363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05" name="Line 2568"/>
              <p:cNvSpPr>
                <a:spLocks noChangeShapeType="1"/>
              </p:cNvSpPr>
              <p:nvPr/>
            </p:nvSpPr>
            <p:spPr bwMode="auto">
              <a:xfrm>
                <a:off x="4709" y="3637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06" name="Freeform 2569"/>
              <p:cNvSpPr>
                <a:spLocks/>
              </p:cNvSpPr>
              <p:nvPr/>
            </p:nvSpPr>
            <p:spPr bwMode="auto">
              <a:xfrm>
                <a:off x="4709" y="3649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07" name="Line 2570"/>
              <p:cNvSpPr>
                <a:spLocks noChangeShapeType="1"/>
              </p:cNvSpPr>
              <p:nvPr/>
            </p:nvSpPr>
            <p:spPr bwMode="auto">
              <a:xfrm>
                <a:off x="4715" y="366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08" name="Line 2571"/>
              <p:cNvSpPr>
                <a:spLocks noChangeShapeType="1"/>
              </p:cNvSpPr>
              <p:nvPr/>
            </p:nvSpPr>
            <p:spPr bwMode="auto">
              <a:xfrm>
                <a:off x="4715" y="366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09" name="Freeform 2572"/>
              <p:cNvSpPr>
                <a:spLocks/>
              </p:cNvSpPr>
              <p:nvPr/>
            </p:nvSpPr>
            <p:spPr bwMode="auto">
              <a:xfrm>
                <a:off x="4715" y="367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10" name="Freeform 2573"/>
              <p:cNvSpPr>
                <a:spLocks/>
              </p:cNvSpPr>
              <p:nvPr/>
            </p:nvSpPr>
            <p:spPr bwMode="auto">
              <a:xfrm>
                <a:off x="4721" y="3673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11" name="Line 2574"/>
              <p:cNvSpPr>
                <a:spLocks noChangeShapeType="1"/>
              </p:cNvSpPr>
              <p:nvPr/>
            </p:nvSpPr>
            <p:spPr bwMode="auto">
              <a:xfrm>
                <a:off x="4721" y="367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12" name="Line 2575"/>
              <p:cNvSpPr>
                <a:spLocks noChangeShapeType="1"/>
              </p:cNvSpPr>
              <p:nvPr/>
            </p:nvSpPr>
            <p:spPr bwMode="auto">
              <a:xfrm>
                <a:off x="4721" y="367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13" name="Freeform 2576"/>
              <p:cNvSpPr>
                <a:spLocks/>
              </p:cNvSpPr>
              <p:nvPr/>
            </p:nvSpPr>
            <p:spPr bwMode="auto">
              <a:xfrm>
                <a:off x="4721" y="3679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14" name="Line 2577"/>
              <p:cNvSpPr>
                <a:spLocks noChangeShapeType="1"/>
              </p:cNvSpPr>
              <p:nvPr/>
            </p:nvSpPr>
            <p:spPr bwMode="auto">
              <a:xfrm>
                <a:off x="4727" y="367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15" name="Line 2578"/>
              <p:cNvSpPr>
                <a:spLocks noChangeShapeType="1"/>
              </p:cNvSpPr>
              <p:nvPr/>
            </p:nvSpPr>
            <p:spPr bwMode="auto">
              <a:xfrm>
                <a:off x="4727" y="367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16" name="Freeform 2579"/>
              <p:cNvSpPr>
                <a:spLocks/>
              </p:cNvSpPr>
              <p:nvPr/>
            </p:nvSpPr>
            <p:spPr bwMode="auto">
              <a:xfrm>
                <a:off x="4727" y="3673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17" name="Line 2580"/>
              <p:cNvSpPr>
                <a:spLocks noChangeShapeType="1"/>
              </p:cNvSpPr>
              <p:nvPr/>
            </p:nvSpPr>
            <p:spPr bwMode="auto">
              <a:xfrm>
                <a:off x="4733" y="367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18" name="Line 2581"/>
              <p:cNvSpPr>
                <a:spLocks noChangeShapeType="1"/>
              </p:cNvSpPr>
              <p:nvPr/>
            </p:nvSpPr>
            <p:spPr bwMode="auto">
              <a:xfrm>
                <a:off x="4733" y="367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19" name="Line 2582"/>
              <p:cNvSpPr>
                <a:spLocks noChangeShapeType="1"/>
              </p:cNvSpPr>
              <p:nvPr/>
            </p:nvSpPr>
            <p:spPr bwMode="auto">
              <a:xfrm>
                <a:off x="4733" y="367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20" name="Freeform 2583"/>
              <p:cNvSpPr>
                <a:spLocks/>
              </p:cNvSpPr>
              <p:nvPr/>
            </p:nvSpPr>
            <p:spPr bwMode="auto">
              <a:xfrm>
                <a:off x="4733" y="3667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21" name="Line 2584"/>
              <p:cNvSpPr>
                <a:spLocks noChangeShapeType="1"/>
              </p:cNvSpPr>
              <p:nvPr/>
            </p:nvSpPr>
            <p:spPr bwMode="auto">
              <a:xfrm>
                <a:off x="4739" y="366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22" name="Freeform 2585"/>
              <p:cNvSpPr>
                <a:spLocks/>
              </p:cNvSpPr>
              <p:nvPr/>
            </p:nvSpPr>
            <p:spPr bwMode="auto">
              <a:xfrm>
                <a:off x="4739" y="3661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23" name="Line 2586"/>
              <p:cNvSpPr>
                <a:spLocks noChangeShapeType="1"/>
              </p:cNvSpPr>
              <p:nvPr/>
            </p:nvSpPr>
            <p:spPr bwMode="auto">
              <a:xfrm>
                <a:off x="4739" y="366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24" name="Freeform 2587"/>
              <p:cNvSpPr>
                <a:spLocks/>
              </p:cNvSpPr>
              <p:nvPr/>
            </p:nvSpPr>
            <p:spPr bwMode="auto">
              <a:xfrm>
                <a:off x="4739" y="3655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25" name="Line 2588"/>
              <p:cNvSpPr>
                <a:spLocks noChangeShapeType="1"/>
              </p:cNvSpPr>
              <p:nvPr/>
            </p:nvSpPr>
            <p:spPr bwMode="auto">
              <a:xfrm>
                <a:off x="4745" y="365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26" name="Line 2589"/>
              <p:cNvSpPr>
                <a:spLocks noChangeShapeType="1"/>
              </p:cNvSpPr>
              <p:nvPr/>
            </p:nvSpPr>
            <p:spPr bwMode="auto">
              <a:xfrm>
                <a:off x="4745" y="365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27" name="Freeform 2590"/>
              <p:cNvSpPr>
                <a:spLocks/>
              </p:cNvSpPr>
              <p:nvPr/>
            </p:nvSpPr>
            <p:spPr bwMode="auto">
              <a:xfrm>
                <a:off x="4745" y="3655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28" name="Line 2591"/>
              <p:cNvSpPr>
                <a:spLocks noChangeShapeType="1"/>
              </p:cNvSpPr>
              <p:nvPr/>
            </p:nvSpPr>
            <p:spPr bwMode="auto">
              <a:xfrm flipV="1">
                <a:off x="4751" y="364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29" name="Line 2592"/>
              <p:cNvSpPr>
                <a:spLocks noChangeShapeType="1"/>
              </p:cNvSpPr>
              <p:nvPr/>
            </p:nvSpPr>
            <p:spPr bwMode="auto">
              <a:xfrm flipV="1">
                <a:off x="4751" y="364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30" name="Line 2593"/>
              <p:cNvSpPr>
                <a:spLocks noChangeShapeType="1"/>
              </p:cNvSpPr>
              <p:nvPr/>
            </p:nvSpPr>
            <p:spPr bwMode="auto">
              <a:xfrm>
                <a:off x="4751" y="364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31" name="Freeform 2594"/>
              <p:cNvSpPr>
                <a:spLocks/>
              </p:cNvSpPr>
              <p:nvPr/>
            </p:nvSpPr>
            <p:spPr bwMode="auto">
              <a:xfrm>
                <a:off x="4751" y="3637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32" name="Line 2595"/>
              <p:cNvSpPr>
                <a:spLocks noChangeShapeType="1"/>
              </p:cNvSpPr>
              <p:nvPr/>
            </p:nvSpPr>
            <p:spPr bwMode="auto">
              <a:xfrm>
                <a:off x="4757" y="363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33" name="Line 2596"/>
              <p:cNvSpPr>
                <a:spLocks noChangeShapeType="1"/>
              </p:cNvSpPr>
              <p:nvPr/>
            </p:nvSpPr>
            <p:spPr bwMode="auto">
              <a:xfrm flipV="1">
                <a:off x="4757" y="363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34" name="Freeform 2597"/>
              <p:cNvSpPr>
                <a:spLocks/>
              </p:cNvSpPr>
              <p:nvPr/>
            </p:nvSpPr>
            <p:spPr bwMode="auto">
              <a:xfrm>
                <a:off x="4757" y="3625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35" name="Line 2598"/>
              <p:cNvSpPr>
                <a:spLocks noChangeShapeType="1"/>
              </p:cNvSpPr>
              <p:nvPr/>
            </p:nvSpPr>
            <p:spPr bwMode="auto">
              <a:xfrm flipV="1">
                <a:off x="4763" y="361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36" name="Line 2599"/>
              <p:cNvSpPr>
                <a:spLocks noChangeShapeType="1"/>
              </p:cNvSpPr>
              <p:nvPr/>
            </p:nvSpPr>
            <p:spPr bwMode="auto">
              <a:xfrm flipV="1">
                <a:off x="4763" y="3607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37" name="Line 2600"/>
              <p:cNvSpPr>
                <a:spLocks noChangeShapeType="1"/>
              </p:cNvSpPr>
              <p:nvPr/>
            </p:nvSpPr>
            <p:spPr bwMode="auto">
              <a:xfrm flipV="1">
                <a:off x="4763" y="3595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38" name="Freeform 2601"/>
              <p:cNvSpPr>
                <a:spLocks/>
              </p:cNvSpPr>
              <p:nvPr/>
            </p:nvSpPr>
            <p:spPr bwMode="auto">
              <a:xfrm>
                <a:off x="4763" y="3577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12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39" name="Freeform 2602"/>
              <p:cNvSpPr>
                <a:spLocks/>
              </p:cNvSpPr>
              <p:nvPr/>
            </p:nvSpPr>
            <p:spPr bwMode="auto">
              <a:xfrm>
                <a:off x="4769" y="3553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40" name="Line 2603"/>
              <p:cNvSpPr>
                <a:spLocks noChangeShapeType="1"/>
              </p:cNvSpPr>
              <p:nvPr/>
            </p:nvSpPr>
            <p:spPr bwMode="auto">
              <a:xfrm flipV="1">
                <a:off x="4769" y="354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41" name="Freeform 2604"/>
              <p:cNvSpPr>
                <a:spLocks/>
              </p:cNvSpPr>
              <p:nvPr/>
            </p:nvSpPr>
            <p:spPr bwMode="auto">
              <a:xfrm>
                <a:off x="4769" y="3529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42" name="Line 2605"/>
              <p:cNvSpPr>
                <a:spLocks noChangeShapeType="1"/>
              </p:cNvSpPr>
              <p:nvPr/>
            </p:nvSpPr>
            <p:spPr bwMode="auto">
              <a:xfrm flipV="1">
                <a:off x="4775" y="352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43" name="Freeform 2606"/>
              <p:cNvSpPr>
                <a:spLocks/>
              </p:cNvSpPr>
              <p:nvPr/>
            </p:nvSpPr>
            <p:spPr bwMode="auto">
              <a:xfrm>
                <a:off x="4775" y="3505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44" name="Line 2607"/>
              <p:cNvSpPr>
                <a:spLocks noChangeShapeType="1"/>
              </p:cNvSpPr>
              <p:nvPr/>
            </p:nvSpPr>
            <p:spPr bwMode="auto">
              <a:xfrm flipV="1">
                <a:off x="4775" y="349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645" name="Freeform 2608"/>
              <p:cNvSpPr>
                <a:spLocks/>
              </p:cNvSpPr>
              <p:nvPr/>
            </p:nvSpPr>
            <p:spPr bwMode="auto">
              <a:xfrm>
                <a:off x="4775" y="3487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</p:grpSp>
        <p:grpSp>
          <p:nvGrpSpPr>
            <p:cNvPr id="6111" name="Group 2609"/>
            <p:cNvGrpSpPr>
              <a:grpSpLocks/>
            </p:cNvGrpSpPr>
            <p:nvPr/>
          </p:nvGrpSpPr>
          <p:grpSpPr bwMode="auto">
            <a:xfrm>
              <a:off x="6545261" y="4385313"/>
              <a:ext cx="330100" cy="1341068"/>
              <a:chOff x="4781" y="1837"/>
              <a:chExt cx="330" cy="1692"/>
            </a:xfrm>
          </p:grpSpPr>
          <p:sp>
            <p:nvSpPr>
              <p:cNvPr id="6246" name="Line 2610"/>
              <p:cNvSpPr>
                <a:spLocks noChangeShapeType="1"/>
              </p:cNvSpPr>
              <p:nvPr/>
            </p:nvSpPr>
            <p:spPr bwMode="auto">
              <a:xfrm flipV="1">
                <a:off x="4781" y="348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47" name="Line 2611"/>
              <p:cNvSpPr>
                <a:spLocks noChangeShapeType="1"/>
              </p:cNvSpPr>
              <p:nvPr/>
            </p:nvSpPr>
            <p:spPr bwMode="auto">
              <a:xfrm flipV="1">
                <a:off x="4781" y="346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48" name="Freeform 2612"/>
              <p:cNvSpPr>
                <a:spLocks/>
              </p:cNvSpPr>
              <p:nvPr/>
            </p:nvSpPr>
            <p:spPr bwMode="auto">
              <a:xfrm>
                <a:off x="4781" y="3445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49" name="Freeform 2613"/>
              <p:cNvSpPr>
                <a:spLocks/>
              </p:cNvSpPr>
              <p:nvPr/>
            </p:nvSpPr>
            <p:spPr bwMode="auto">
              <a:xfrm>
                <a:off x="4781" y="3433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50" name="Freeform 2614"/>
              <p:cNvSpPr>
                <a:spLocks/>
              </p:cNvSpPr>
              <p:nvPr/>
            </p:nvSpPr>
            <p:spPr bwMode="auto">
              <a:xfrm>
                <a:off x="4787" y="3415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51" name="Line 2615"/>
              <p:cNvSpPr>
                <a:spLocks noChangeShapeType="1"/>
              </p:cNvSpPr>
              <p:nvPr/>
            </p:nvSpPr>
            <p:spPr bwMode="auto">
              <a:xfrm flipV="1">
                <a:off x="4787" y="3403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52" name="Freeform 2616"/>
              <p:cNvSpPr>
                <a:spLocks/>
              </p:cNvSpPr>
              <p:nvPr/>
            </p:nvSpPr>
            <p:spPr bwMode="auto">
              <a:xfrm>
                <a:off x="4787" y="3391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53" name="Line 2617"/>
              <p:cNvSpPr>
                <a:spLocks noChangeShapeType="1"/>
              </p:cNvSpPr>
              <p:nvPr/>
            </p:nvSpPr>
            <p:spPr bwMode="auto">
              <a:xfrm flipV="1">
                <a:off x="4793" y="3367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54" name="Line 2618"/>
              <p:cNvSpPr>
                <a:spLocks noChangeShapeType="1"/>
              </p:cNvSpPr>
              <p:nvPr/>
            </p:nvSpPr>
            <p:spPr bwMode="auto">
              <a:xfrm flipV="1">
                <a:off x="4793" y="3337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55" name="Line 2619"/>
              <p:cNvSpPr>
                <a:spLocks noChangeShapeType="1"/>
              </p:cNvSpPr>
              <p:nvPr/>
            </p:nvSpPr>
            <p:spPr bwMode="auto">
              <a:xfrm flipV="1">
                <a:off x="4793" y="3313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56" name="Freeform 2620"/>
              <p:cNvSpPr>
                <a:spLocks/>
              </p:cNvSpPr>
              <p:nvPr/>
            </p:nvSpPr>
            <p:spPr bwMode="auto">
              <a:xfrm>
                <a:off x="4793" y="3301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57" name="Line 2621"/>
              <p:cNvSpPr>
                <a:spLocks noChangeShapeType="1"/>
              </p:cNvSpPr>
              <p:nvPr/>
            </p:nvSpPr>
            <p:spPr bwMode="auto">
              <a:xfrm>
                <a:off x="4799" y="330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58" name="Line 2622"/>
              <p:cNvSpPr>
                <a:spLocks noChangeShapeType="1"/>
              </p:cNvSpPr>
              <p:nvPr/>
            </p:nvSpPr>
            <p:spPr bwMode="auto">
              <a:xfrm>
                <a:off x="4799" y="330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59" name="Freeform 2623"/>
              <p:cNvSpPr>
                <a:spLocks/>
              </p:cNvSpPr>
              <p:nvPr/>
            </p:nvSpPr>
            <p:spPr bwMode="auto">
              <a:xfrm>
                <a:off x="4799" y="3289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60" name="Freeform 2624"/>
              <p:cNvSpPr>
                <a:spLocks/>
              </p:cNvSpPr>
              <p:nvPr/>
            </p:nvSpPr>
            <p:spPr bwMode="auto">
              <a:xfrm>
                <a:off x="4805" y="3259"/>
                <a:ext cx="0" cy="30"/>
              </a:xfrm>
              <a:custGeom>
                <a:avLst/>
                <a:gdLst>
                  <a:gd name="T0" fmla="*/ 30 h 30"/>
                  <a:gd name="T1" fmla="*/ 12 h 30"/>
                  <a:gd name="T2" fmla="*/ 6 h 30"/>
                  <a:gd name="T3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61" name="Line 2625"/>
              <p:cNvSpPr>
                <a:spLocks noChangeShapeType="1"/>
              </p:cNvSpPr>
              <p:nvPr/>
            </p:nvSpPr>
            <p:spPr bwMode="auto">
              <a:xfrm>
                <a:off x="4805" y="325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62" name="Freeform 2626"/>
              <p:cNvSpPr>
                <a:spLocks/>
              </p:cNvSpPr>
              <p:nvPr/>
            </p:nvSpPr>
            <p:spPr bwMode="auto">
              <a:xfrm>
                <a:off x="4805" y="3259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63" name="Freeform 2627"/>
              <p:cNvSpPr>
                <a:spLocks/>
              </p:cNvSpPr>
              <p:nvPr/>
            </p:nvSpPr>
            <p:spPr bwMode="auto">
              <a:xfrm>
                <a:off x="4805" y="3247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12 h 18"/>
                  <a:gd name="T4" fmla="*/ 0 w 6"/>
                  <a:gd name="T5" fmla="*/ 6 h 18"/>
                  <a:gd name="T6" fmla="*/ 6 w 6"/>
                  <a:gd name="T7" fmla="*/ 6 h 18"/>
                  <a:gd name="T8" fmla="*/ 6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12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64" name="Freeform 2628"/>
              <p:cNvSpPr>
                <a:spLocks/>
              </p:cNvSpPr>
              <p:nvPr/>
            </p:nvSpPr>
            <p:spPr bwMode="auto">
              <a:xfrm>
                <a:off x="4811" y="3247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65" name="Freeform 2629"/>
              <p:cNvSpPr>
                <a:spLocks/>
              </p:cNvSpPr>
              <p:nvPr/>
            </p:nvSpPr>
            <p:spPr bwMode="auto">
              <a:xfrm>
                <a:off x="4811" y="3253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66" name="Freeform 2630"/>
              <p:cNvSpPr>
                <a:spLocks/>
              </p:cNvSpPr>
              <p:nvPr/>
            </p:nvSpPr>
            <p:spPr bwMode="auto">
              <a:xfrm>
                <a:off x="4811" y="3247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67" name="Freeform 2631"/>
              <p:cNvSpPr>
                <a:spLocks/>
              </p:cNvSpPr>
              <p:nvPr/>
            </p:nvSpPr>
            <p:spPr bwMode="auto">
              <a:xfrm>
                <a:off x="4811" y="3241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68" name="Freeform 2632"/>
              <p:cNvSpPr>
                <a:spLocks/>
              </p:cNvSpPr>
              <p:nvPr/>
            </p:nvSpPr>
            <p:spPr bwMode="auto">
              <a:xfrm>
                <a:off x="4817" y="3241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69" name="Freeform 2633"/>
              <p:cNvSpPr>
                <a:spLocks/>
              </p:cNvSpPr>
              <p:nvPr/>
            </p:nvSpPr>
            <p:spPr bwMode="auto">
              <a:xfrm>
                <a:off x="4817" y="3265"/>
                <a:ext cx="0" cy="30"/>
              </a:xfrm>
              <a:custGeom>
                <a:avLst/>
                <a:gdLst>
                  <a:gd name="T0" fmla="*/ 0 h 30"/>
                  <a:gd name="T1" fmla="*/ 18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8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70" name="Freeform 2634"/>
              <p:cNvSpPr>
                <a:spLocks/>
              </p:cNvSpPr>
              <p:nvPr/>
            </p:nvSpPr>
            <p:spPr bwMode="auto">
              <a:xfrm>
                <a:off x="4817" y="329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71" name="Freeform 2635"/>
              <p:cNvSpPr>
                <a:spLocks/>
              </p:cNvSpPr>
              <p:nvPr/>
            </p:nvSpPr>
            <p:spPr bwMode="auto">
              <a:xfrm>
                <a:off x="4823" y="3295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72" name="Line 2636"/>
              <p:cNvSpPr>
                <a:spLocks noChangeShapeType="1"/>
              </p:cNvSpPr>
              <p:nvPr/>
            </p:nvSpPr>
            <p:spPr bwMode="auto">
              <a:xfrm>
                <a:off x="4823" y="329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73" name="Freeform 2637"/>
              <p:cNvSpPr>
                <a:spLocks/>
              </p:cNvSpPr>
              <p:nvPr/>
            </p:nvSpPr>
            <p:spPr bwMode="auto">
              <a:xfrm>
                <a:off x="4823" y="3295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74" name="Freeform 2638"/>
              <p:cNvSpPr>
                <a:spLocks/>
              </p:cNvSpPr>
              <p:nvPr/>
            </p:nvSpPr>
            <p:spPr bwMode="auto">
              <a:xfrm>
                <a:off x="4823" y="3277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18 h 24"/>
                  <a:gd name="T4" fmla="*/ 0 w 6"/>
                  <a:gd name="T5" fmla="*/ 12 h 24"/>
                  <a:gd name="T6" fmla="*/ 6 w 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18"/>
                    </a:ln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75" name="Freeform 2639"/>
              <p:cNvSpPr>
                <a:spLocks/>
              </p:cNvSpPr>
              <p:nvPr/>
            </p:nvSpPr>
            <p:spPr bwMode="auto">
              <a:xfrm>
                <a:off x="4829" y="3271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76" name="Freeform 2640"/>
              <p:cNvSpPr>
                <a:spLocks/>
              </p:cNvSpPr>
              <p:nvPr/>
            </p:nvSpPr>
            <p:spPr bwMode="auto">
              <a:xfrm>
                <a:off x="4829" y="3271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77" name="Freeform 2641"/>
              <p:cNvSpPr>
                <a:spLocks/>
              </p:cNvSpPr>
              <p:nvPr/>
            </p:nvSpPr>
            <p:spPr bwMode="auto">
              <a:xfrm>
                <a:off x="4829" y="3283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78" name="Line 2642"/>
              <p:cNvSpPr>
                <a:spLocks noChangeShapeType="1"/>
              </p:cNvSpPr>
              <p:nvPr/>
            </p:nvSpPr>
            <p:spPr bwMode="auto">
              <a:xfrm>
                <a:off x="4835" y="329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79" name="Line 2643"/>
              <p:cNvSpPr>
                <a:spLocks noChangeShapeType="1"/>
              </p:cNvSpPr>
              <p:nvPr/>
            </p:nvSpPr>
            <p:spPr bwMode="auto">
              <a:xfrm>
                <a:off x="4835" y="330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80" name="Freeform 2644"/>
              <p:cNvSpPr>
                <a:spLocks/>
              </p:cNvSpPr>
              <p:nvPr/>
            </p:nvSpPr>
            <p:spPr bwMode="auto">
              <a:xfrm>
                <a:off x="4835" y="3295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81" name="Freeform 2645"/>
              <p:cNvSpPr>
                <a:spLocks/>
              </p:cNvSpPr>
              <p:nvPr/>
            </p:nvSpPr>
            <p:spPr bwMode="auto">
              <a:xfrm>
                <a:off x="4835" y="3295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82" name="Line 2646"/>
              <p:cNvSpPr>
                <a:spLocks noChangeShapeType="1"/>
              </p:cNvSpPr>
              <p:nvPr/>
            </p:nvSpPr>
            <p:spPr bwMode="auto">
              <a:xfrm>
                <a:off x="4841" y="329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83" name="Freeform 2647"/>
              <p:cNvSpPr>
                <a:spLocks/>
              </p:cNvSpPr>
              <p:nvPr/>
            </p:nvSpPr>
            <p:spPr bwMode="auto">
              <a:xfrm>
                <a:off x="4841" y="3295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84" name="Freeform 2648"/>
              <p:cNvSpPr>
                <a:spLocks/>
              </p:cNvSpPr>
              <p:nvPr/>
            </p:nvSpPr>
            <p:spPr bwMode="auto">
              <a:xfrm>
                <a:off x="4841" y="3295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85" name="Freeform 2649"/>
              <p:cNvSpPr>
                <a:spLocks/>
              </p:cNvSpPr>
              <p:nvPr/>
            </p:nvSpPr>
            <p:spPr bwMode="auto">
              <a:xfrm>
                <a:off x="4841" y="3295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86" name="Freeform 2650"/>
              <p:cNvSpPr>
                <a:spLocks/>
              </p:cNvSpPr>
              <p:nvPr/>
            </p:nvSpPr>
            <p:spPr bwMode="auto">
              <a:xfrm>
                <a:off x="4847" y="3289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87" name="Line 2651"/>
              <p:cNvSpPr>
                <a:spLocks noChangeShapeType="1"/>
              </p:cNvSpPr>
              <p:nvPr/>
            </p:nvSpPr>
            <p:spPr bwMode="auto">
              <a:xfrm>
                <a:off x="4847" y="328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88" name="Freeform 2652"/>
              <p:cNvSpPr>
                <a:spLocks/>
              </p:cNvSpPr>
              <p:nvPr/>
            </p:nvSpPr>
            <p:spPr bwMode="auto">
              <a:xfrm>
                <a:off x="4847" y="3289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89" name="Freeform 2653"/>
              <p:cNvSpPr>
                <a:spLocks/>
              </p:cNvSpPr>
              <p:nvPr/>
            </p:nvSpPr>
            <p:spPr bwMode="auto">
              <a:xfrm>
                <a:off x="4853" y="3283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90" name="Freeform 2654"/>
              <p:cNvSpPr>
                <a:spLocks/>
              </p:cNvSpPr>
              <p:nvPr/>
            </p:nvSpPr>
            <p:spPr bwMode="auto">
              <a:xfrm>
                <a:off x="4853" y="3265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91" name="Line 2655"/>
              <p:cNvSpPr>
                <a:spLocks noChangeShapeType="1"/>
              </p:cNvSpPr>
              <p:nvPr/>
            </p:nvSpPr>
            <p:spPr bwMode="auto">
              <a:xfrm>
                <a:off x="4853" y="326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92" name="Freeform 2656"/>
              <p:cNvSpPr>
                <a:spLocks/>
              </p:cNvSpPr>
              <p:nvPr/>
            </p:nvSpPr>
            <p:spPr bwMode="auto">
              <a:xfrm>
                <a:off x="4853" y="3265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93" name="Freeform 2657"/>
              <p:cNvSpPr>
                <a:spLocks/>
              </p:cNvSpPr>
              <p:nvPr/>
            </p:nvSpPr>
            <p:spPr bwMode="auto">
              <a:xfrm>
                <a:off x="4859" y="3259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94" name="Line 2658"/>
              <p:cNvSpPr>
                <a:spLocks noChangeShapeType="1"/>
              </p:cNvSpPr>
              <p:nvPr/>
            </p:nvSpPr>
            <p:spPr bwMode="auto">
              <a:xfrm>
                <a:off x="4859" y="325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95" name="Freeform 2659"/>
              <p:cNvSpPr>
                <a:spLocks/>
              </p:cNvSpPr>
              <p:nvPr/>
            </p:nvSpPr>
            <p:spPr bwMode="auto">
              <a:xfrm>
                <a:off x="4859" y="3259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0 w 6"/>
                  <a:gd name="T3" fmla="*/ 12 h 30"/>
                  <a:gd name="T4" fmla="*/ 6 w 6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0" y="12"/>
                    </a:lnTo>
                    <a:lnTo>
                      <a:pt x="6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96" name="Line 2660"/>
              <p:cNvSpPr>
                <a:spLocks noChangeShapeType="1"/>
              </p:cNvSpPr>
              <p:nvPr/>
            </p:nvSpPr>
            <p:spPr bwMode="auto">
              <a:xfrm>
                <a:off x="4865" y="3289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97" name="Line 2661"/>
              <p:cNvSpPr>
                <a:spLocks noChangeShapeType="1"/>
              </p:cNvSpPr>
              <p:nvPr/>
            </p:nvSpPr>
            <p:spPr bwMode="auto">
              <a:xfrm>
                <a:off x="4865" y="3313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98" name="Line 2662"/>
              <p:cNvSpPr>
                <a:spLocks noChangeShapeType="1"/>
              </p:cNvSpPr>
              <p:nvPr/>
            </p:nvSpPr>
            <p:spPr bwMode="auto">
              <a:xfrm>
                <a:off x="4865" y="332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299" name="Freeform 2663"/>
              <p:cNvSpPr>
                <a:spLocks/>
              </p:cNvSpPr>
              <p:nvPr/>
            </p:nvSpPr>
            <p:spPr bwMode="auto">
              <a:xfrm>
                <a:off x="4865" y="3331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00" name="Line 2664"/>
              <p:cNvSpPr>
                <a:spLocks noChangeShapeType="1"/>
              </p:cNvSpPr>
              <p:nvPr/>
            </p:nvSpPr>
            <p:spPr bwMode="auto">
              <a:xfrm>
                <a:off x="4871" y="3343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01" name="Freeform 2665"/>
              <p:cNvSpPr>
                <a:spLocks/>
              </p:cNvSpPr>
              <p:nvPr/>
            </p:nvSpPr>
            <p:spPr bwMode="auto">
              <a:xfrm>
                <a:off x="4871" y="3361"/>
                <a:ext cx="0" cy="30"/>
              </a:xfrm>
              <a:custGeom>
                <a:avLst/>
                <a:gdLst>
                  <a:gd name="T0" fmla="*/ 0 h 30"/>
                  <a:gd name="T1" fmla="*/ 12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2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02" name="Freeform 2666"/>
              <p:cNvSpPr>
                <a:spLocks/>
              </p:cNvSpPr>
              <p:nvPr/>
            </p:nvSpPr>
            <p:spPr bwMode="auto">
              <a:xfrm>
                <a:off x="4871" y="3391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03" name="Line 2667"/>
              <p:cNvSpPr>
                <a:spLocks noChangeShapeType="1"/>
              </p:cNvSpPr>
              <p:nvPr/>
            </p:nvSpPr>
            <p:spPr bwMode="auto">
              <a:xfrm>
                <a:off x="4877" y="3415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04" name="Line 2668"/>
              <p:cNvSpPr>
                <a:spLocks noChangeShapeType="1"/>
              </p:cNvSpPr>
              <p:nvPr/>
            </p:nvSpPr>
            <p:spPr bwMode="auto">
              <a:xfrm>
                <a:off x="4877" y="3433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05" name="Freeform 2669"/>
              <p:cNvSpPr>
                <a:spLocks/>
              </p:cNvSpPr>
              <p:nvPr/>
            </p:nvSpPr>
            <p:spPr bwMode="auto">
              <a:xfrm>
                <a:off x="4877" y="3457"/>
                <a:ext cx="0" cy="30"/>
              </a:xfrm>
              <a:custGeom>
                <a:avLst/>
                <a:gdLst>
                  <a:gd name="T0" fmla="*/ 0 h 30"/>
                  <a:gd name="T1" fmla="*/ 18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8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06" name="Freeform 2670"/>
              <p:cNvSpPr>
                <a:spLocks/>
              </p:cNvSpPr>
              <p:nvPr/>
            </p:nvSpPr>
            <p:spPr bwMode="auto">
              <a:xfrm>
                <a:off x="4877" y="3487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12 h 18"/>
                  <a:gd name="T4" fmla="*/ 6 w 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12"/>
                    </a:lnTo>
                    <a:lnTo>
                      <a:pt x="6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07" name="Line 2671"/>
              <p:cNvSpPr>
                <a:spLocks noChangeShapeType="1"/>
              </p:cNvSpPr>
              <p:nvPr/>
            </p:nvSpPr>
            <p:spPr bwMode="auto">
              <a:xfrm>
                <a:off x="4883" y="3505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08" name="Freeform 2672"/>
              <p:cNvSpPr>
                <a:spLocks/>
              </p:cNvSpPr>
              <p:nvPr/>
            </p:nvSpPr>
            <p:spPr bwMode="auto">
              <a:xfrm>
                <a:off x="4883" y="3517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09" name="Line 2673"/>
              <p:cNvSpPr>
                <a:spLocks noChangeShapeType="1"/>
              </p:cNvSpPr>
              <p:nvPr/>
            </p:nvSpPr>
            <p:spPr bwMode="auto">
              <a:xfrm>
                <a:off x="4883" y="352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10" name="Freeform 2674"/>
              <p:cNvSpPr>
                <a:spLocks/>
              </p:cNvSpPr>
              <p:nvPr/>
            </p:nvSpPr>
            <p:spPr bwMode="auto">
              <a:xfrm>
                <a:off x="4883" y="3529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11" name="Line 2675"/>
              <p:cNvSpPr>
                <a:spLocks noChangeShapeType="1"/>
              </p:cNvSpPr>
              <p:nvPr/>
            </p:nvSpPr>
            <p:spPr bwMode="auto">
              <a:xfrm>
                <a:off x="4889" y="352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12" name="Line 2676"/>
              <p:cNvSpPr>
                <a:spLocks noChangeShapeType="1"/>
              </p:cNvSpPr>
              <p:nvPr/>
            </p:nvSpPr>
            <p:spPr bwMode="auto">
              <a:xfrm flipV="1">
                <a:off x="4889" y="352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13" name="Freeform 2677"/>
              <p:cNvSpPr>
                <a:spLocks/>
              </p:cNvSpPr>
              <p:nvPr/>
            </p:nvSpPr>
            <p:spPr bwMode="auto">
              <a:xfrm>
                <a:off x="4889" y="3517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14" name="Line 2678"/>
              <p:cNvSpPr>
                <a:spLocks noChangeShapeType="1"/>
              </p:cNvSpPr>
              <p:nvPr/>
            </p:nvSpPr>
            <p:spPr bwMode="auto">
              <a:xfrm flipV="1">
                <a:off x="4895" y="3505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15" name="Line 2679"/>
              <p:cNvSpPr>
                <a:spLocks noChangeShapeType="1"/>
              </p:cNvSpPr>
              <p:nvPr/>
            </p:nvSpPr>
            <p:spPr bwMode="auto">
              <a:xfrm flipV="1">
                <a:off x="4895" y="3499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16" name="Freeform 2680"/>
              <p:cNvSpPr>
                <a:spLocks/>
              </p:cNvSpPr>
              <p:nvPr/>
            </p:nvSpPr>
            <p:spPr bwMode="auto">
              <a:xfrm>
                <a:off x="4895" y="3481"/>
                <a:ext cx="0" cy="18"/>
              </a:xfrm>
              <a:custGeom>
                <a:avLst/>
                <a:gdLst>
                  <a:gd name="T0" fmla="*/ 18 h 18"/>
                  <a:gd name="T1" fmla="*/ 12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17" name="Freeform 2681"/>
              <p:cNvSpPr>
                <a:spLocks/>
              </p:cNvSpPr>
              <p:nvPr/>
            </p:nvSpPr>
            <p:spPr bwMode="auto">
              <a:xfrm>
                <a:off x="4895" y="3469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18" name="Freeform 2682"/>
              <p:cNvSpPr>
                <a:spLocks/>
              </p:cNvSpPr>
              <p:nvPr/>
            </p:nvSpPr>
            <p:spPr bwMode="auto">
              <a:xfrm>
                <a:off x="4901" y="3451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19" name="Line 2683"/>
              <p:cNvSpPr>
                <a:spLocks noChangeShapeType="1"/>
              </p:cNvSpPr>
              <p:nvPr/>
            </p:nvSpPr>
            <p:spPr bwMode="auto">
              <a:xfrm flipV="1">
                <a:off x="4901" y="344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20" name="Freeform 2684"/>
              <p:cNvSpPr>
                <a:spLocks/>
              </p:cNvSpPr>
              <p:nvPr/>
            </p:nvSpPr>
            <p:spPr bwMode="auto">
              <a:xfrm>
                <a:off x="4901" y="3421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12 h 24"/>
                  <a:gd name="T4" fmla="*/ 6 w 6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21" name="Line 2685"/>
              <p:cNvSpPr>
                <a:spLocks noChangeShapeType="1"/>
              </p:cNvSpPr>
              <p:nvPr/>
            </p:nvSpPr>
            <p:spPr bwMode="auto">
              <a:xfrm flipV="1">
                <a:off x="4907" y="3397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22" name="Line 2686"/>
              <p:cNvSpPr>
                <a:spLocks noChangeShapeType="1"/>
              </p:cNvSpPr>
              <p:nvPr/>
            </p:nvSpPr>
            <p:spPr bwMode="auto">
              <a:xfrm flipV="1">
                <a:off x="4907" y="3379"/>
                <a:ext cx="0" cy="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23" name="Freeform 2687"/>
              <p:cNvSpPr>
                <a:spLocks/>
              </p:cNvSpPr>
              <p:nvPr/>
            </p:nvSpPr>
            <p:spPr bwMode="auto">
              <a:xfrm>
                <a:off x="4907" y="3361"/>
                <a:ext cx="0" cy="18"/>
              </a:xfrm>
              <a:custGeom>
                <a:avLst/>
                <a:gdLst>
                  <a:gd name="T0" fmla="*/ 18 h 18"/>
                  <a:gd name="T1" fmla="*/ 12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24" name="Freeform 2688"/>
              <p:cNvSpPr>
                <a:spLocks/>
              </p:cNvSpPr>
              <p:nvPr/>
            </p:nvSpPr>
            <p:spPr bwMode="auto">
              <a:xfrm>
                <a:off x="4907" y="3331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12 h 30"/>
                  <a:gd name="T4" fmla="*/ 6 w 6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25" name="Freeform 2689"/>
              <p:cNvSpPr>
                <a:spLocks/>
              </p:cNvSpPr>
              <p:nvPr/>
            </p:nvSpPr>
            <p:spPr bwMode="auto">
              <a:xfrm>
                <a:off x="4913" y="3313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26" name="Freeform 2690"/>
              <p:cNvSpPr>
                <a:spLocks/>
              </p:cNvSpPr>
              <p:nvPr/>
            </p:nvSpPr>
            <p:spPr bwMode="auto">
              <a:xfrm>
                <a:off x="4913" y="3283"/>
                <a:ext cx="0" cy="30"/>
              </a:xfrm>
              <a:custGeom>
                <a:avLst/>
                <a:gdLst>
                  <a:gd name="T0" fmla="*/ 30 h 30"/>
                  <a:gd name="T1" fmla="*/ 18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27" name="Line 2691"/>
              <p:cNvSpPr>
                <a:spLocks noChangeShapeType="1"/>
              </p:cNvSpPr>
              <p:nvPr/>
            </p:nvSpPr>
            <p:spPr bwMode="auto">
              <a:xfrm flipV="1">
                <a:off x="4913" y="3247"/>
                <a:ext cx="0" cy="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28" name="Freeform 2692"/>
              <p:cNvSpPr>
                <a:spLocks/>
              </p:cNvSpPr>
              <p:nvPr/>
            </p:nvSpPr>
            <p:spPr bwMode="auto">
              <a:xfrm>
                <a:off x="4913" y="3211"/>
                <a:ext cx="6" cy="36"/>
              </a:xfrm>
              <a:custGeom>
                <a:avLst/>
                <a:gdLst>
                  <a:gd name="T0" fmla="*/ 0 w 6"/>
                  <a:gd name="T1" fmla="*/ 36 h 36"/>
                  <a:gd name="T2" fmla="*/ 0 w 6"/>
                  <a:gd name="T3" fmla="*/ 18 h 36"/>
                  <a:gd name="T4" fmla="*/ 6 w 6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6">
                    <a:moveTo>
                      <a:pt x="0" y="36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29" name="Line 2693"/>
              <p:cNvSpPr>
                <a:spLocks noChangeShapeType="1"/>
              </p:cNvSpPr>
              <p:nvPr/>
            </p:nvSpPr>
            <p:spPr bwMode="auto">
              <a:xfrm flipV="1">
                <a:off x="4919" y="3181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30" name="Freeform 2694"/>
              <p:cNvSpPr>
                <a:spLocks/>
              </p:cNvSpPr>
              <p:nvPr/>
            </p:nvSpPr>
            <p:spPr bwMode="auto">
              <a:xfrm>
                <a:off x="4919" y="3151"/>
                <a:ext cx="0" cy="30"/>
              </a:xfrm>
              <a:custGeom>
                <a:avLst/>
                <a:gdLst>
                  <a:gd name="T0" fmla="*/ 30 h 30"/>
                  <a:gd name="T1" fmla="*/ 12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31" name="Freeform 2695"/>
              <p:cNvSpPr>
                <a:spLocks/>
              </p:cNvSpPr>
              <p:nvPr/>
            </p:nvSpPr>
            <p:spPr bwMode="auto">
              <a:xfrm>
                <a:off x="4919" y="3133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32" name="Freeform 2696"/>
              <p:cNvSpPr>
                <a:spLocks/>
              </p:cNvSpPr>
              <p:nvPr/>
            </p:nvSpPr>
            <p:spPr bwMode="auto">
              <a:xfrm>
                <a:off x="4925" y="3115"/>
                <a:ext cx="0" cy="18"/>
              </a:xfrm>
              <a:custGeom>
                <a:avLst/>
                <a:gdLst>
                  <a:gd name="T0" fmla="*/ 18 h 18"/>
                  <a:gd name="T1" fmla="*/ 12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33" name="Freeform 2697"/>
              <p:cNvSpPr>
                <a:spLocks/>
              </p:cNvSpPr>
              <p:nvPr/>
            </p:nvSpPr>
            <p:spPr bwMode="auto">
              <a:xfrm>
                <a:off x="4925" y="3079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34" name="Freeform 2698"/>
              <p:cNvSpPr>
                <a:spLocks/>
              </p:cNvSpPr>
              <p:nvPr/>
            </p:nvSpPr>
            <p:spPr bwMode="auto">
              <a:xfrm>
                <a:off x="4925" y="3055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35" name="Freeform 2699"/>
              <p:cNvSpPr>
                <a:spLocks/>
              </p:cNvSpPr>
              <p:nvPr/>
            </p:nvSpPr>
            <p:spPr bwMode="auto">
              <a:xfrm>
                <a:off x="4925" y="3025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18 h 30"/>
                  <a:gd name="T4" fmla="*/ 6 w 6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0" y="1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36" name="Freeform 2700"/>
              <p:cNvSpPr>
                <a:spLocks/>
              </p:cNvSpPr>
              <p:nvPr/>
            </p:nvSpPr>
            <p:spPr bwMode="auto">
              <a:xfrm>
                <a:off x="4931" y="2953"/>
                <a:ext cx="0" cy="72"/>
              </a:xfrm>
              <a:custGeom>
                <a:avLst/>
                <a:gdLst>
                  <a:gd name="T0" fmla="*/ 72 h 72"/>
                  <a:gd name="T1" fmla="*/ 54 h 72"/>
                  <a:gd name="T2" fmla="*/ 36 h 72"/>
                  <a:gd name="T3" fmla="*/ 18 h 72"/>
                  <a:gd name="T4" fmla="*/ 0 h 7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72">
                    <a:moveTo>
                      <a:pt x="0" y="72"/>
                    </a:moveTo>
                    <a:lnTo>
                      <a:pt x="0" y="54"/>
                    </a:lnTo>
                    <a:lnTo>
                      <a:pt x="0" y="36"/>
                    </a:ln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37" name="Freeform 2701"/>
              <p:cNvSpPr>
                <a:spLocks/>
              </p:cNvSpPr>
              <p:nvPr/>
            </p:nvSpPr>
            <p:spPr bwMode="auto">
              <a:xfrm>
                <a:off x="4931" y="2929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38" name="Freeform 2702"/>
              <p:cNvSpPr>
                <a:spLocks/>
              </p:cNvSpPr>
              <p:nvPr/>
            </p:nvSpPr>
            <p:spPr bwMode="auto">
              <a:xfrm>
                <a:off x="4931" y="2911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39" name="Freeform 2703"/>
              <p:cNvSpPr>
                <a:spLocks/>
              </p:cNvSpPr>
              <p:nvPr/>
            </p:nvSpPr>
            <p:spPr bwMode="auto">
              <a:xfrm>
                <a:off x="4937" y="2911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40" name="Freeform 2704"/>
              <p:cNvSpPr>
                <a:spLocks/>
              </p:cNvSpPr>
              <p:nvPr/>
            </p:nvSpPr>
            <p:spPr bwMode="auto">
              <a:xfrm>
                <a:off x="4937" y="2911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41" name="Freeform 2705"/>
              <p:cNvSpPr>
                <a:spLocks/>
              </p:cNvSpPr>
              <p:nvPr/>
            </p:nvSpPr>
            <p:spPr bwMode="auto">
              <a:xfrm>
                <a:off x="4937" y="2911"/>
                <a:ext cx="0" cy="48"/>
              </a:xfrm>
              <a:custGeom>
                <a:avLst/>
                <a:gdLst>
                  <a:gd name="T0" fmla="*/ 0 h 48"/>
                  <a:gd name="T1" fmla="*/ 12 h 48"/>
                  <a:gd name="T2" fmla="*/ 24 h 48"/>
                  <a:gd name="T3" fmla="*/ 36 h 48"/>
                  <a:gd name="T4" fmla="*/ 48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8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  <a:lnTo>
                      <a:pt x="0" y="36"/>
                    </a:lnTo>
                    <a:lnTo>
                      <a:pt x="0" y="4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42" name="Freeform 2706"/>
              <p:cNvSpPr>
                <a:spLocks/>
              </p:cNvSpPr>
              <p:nvPr/>
            </p:nvSpPr>
            <p:spPr bwMode="auto">
              <a:xfrm>
                <a:off x="4937" y="2959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43" name="Line 2707"/>
              <p:cNvSpPr>
                <a:spLocks noChangeShapeType="1"/>
              </p:cNvSpPr>
              <p:nvPr/>
            </p:nvSpPr>
            <p:spPr bwMode="auto">
              <a:xfrm>
                <a:off x="4943" y="2965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44" name="Freeform 2708"/>
              <p:cNvSpPr>
                <a:spLocks/>
              </p:cNvSpPr>
              <p:nvPr/>
            </p:nvSpPr>
            <p:spPr bwMode="auto">
              <a:xfrm>
                <a:off x="4943" y="2977"/>
                <a:ext cx="0" cy="24"/>
              </a:xfrm>
              <a:custGeom>
                <a:avLst/>
                <a:gdLst>
                  <a:gd name="T0" fmla="*/ 0 h 24"/>
                  <a:gd name="T1" fmla="*/ 12 h 24"/>
                  <a:gd name="T2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45" name="Freeform 2709"/>
              <p:cNvSpPr>
                <a:spLocks/>
              </p:cNvSpPr>
              <p:nvPr/>
            </p:nvSpPr>
            <p:spPr bwMode="auto">
              <a:xfrm>
                <a:off x="4943" y="3001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46" name="Freeform 2710"/>
              <p:cNvSpPr>
                <a:spLocks/>
              </p:cNvSpPr>
              <p:nvPr/>
            </p:nvSpPr>
            <p:spPr bwMode="auto">
              <a:xfrm>
                <a:off x="4943" y="2983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18 h 24"/>
                  <a:gd name="T4" fmla="*/ 0 w 6"/>
                  <a:gd name="T5" fmla="*/ 12 h 24"/>
                  <a:gd name="T6" fmla="*/ 6 w 6"/>
                  <a:gd name="T7" fmla="*/ 6 h 24"/>
                  <a:gd name="T8" fmla="*/ 6 w 6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0" y="18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47" name="Freeform 2711"/>
              <p:cNvSpPr>
                <a:spLocks/>
              </p:cNvSpPr>
              <p:nvPr/>
            </p:nvSpPr>
            <p:spPr bwMode="auto">
              <a:xfrm>
                <a:off x="4949" y="2983"/>
                <a:ext cx="0" cy="12"/>
              </a:xfrm>
              <a:custGeom>
                <a:avLst/>
                <a:gdLst>
                  <a:gd name="T0" fmla="*/ 0 h 12"/>
                  <a:gd name="T1" fmla="*/ 0 h 12"/>
                  <a:gd name="T2" fmla="*/ 6 h 12"/>
                  <a:gd name="T3" fmla="*/ 12 h 12"/>
                  <a:gd name="T4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48" name="Freeform 2712"/>
              <p:cNvSpPr>
                <a:spLocks/>
              </p:cNvSpPr>
              <p:nvPr/>
            </p:nvSpPr>
            <p:spPr bwMode="auto">
              <a:xfrm>
                <a:off x="4949" y="2989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49" name="Freeform 2713"/>
              <p:cNvSpPr>
                <a:spLocks/>
              </p:cNvSpPr>
              <p:nvPr/>
            </p:nvSpPr>
            <p:spPr bwMode="auto">
              <a:xfrm>
                <a:off x="4949" y="2989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50" name="Freeform 2714"/>
              <p:cNvSpPr>
                <a:spLocks/>
              </p:cNvSpPr>
              <p:nvPr/>
            </p:nvSpPr>
            <p:spPr bwMode="auto">
              <a:xfrm>
                <a:off x="4955" y="2947"/>
                <a:ext cx="0" cy="42"/>
              </a:xfrm>
              <a:custGeom>
                <a:avLst/>
                <a:gdLst>
                  <a:gd name="T0" fmla="*/ 42 h 42"/>
                  <a:gd name="T1" fmla="*/ 36 h 42"/>
                  <a:gd name="T2" fmla="*/ 24 h 42"/>
                  <a:gd name="T3" fmla="*/ 0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2">
                    <a:moveTo>
                      <a:pt x="0" y="42"/>
                    </a:moveTo>
                    <a:lnTo>
                      <a:pt x="0" y="36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51" name="Line 2715"/>
              <p:cNvSpPr>
                <a:spLocks noChangeShapeType="1"/>
              </p:cNvSpPr>
              <p:nvPr/>
            </p:nvSpPr>
            <p:spPr bwMode="auto">
              <a:xfrm flipV="1">
                <a:off x="4955" y="2911"/>
                <a:ext cx="0" cy="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52" name="Freeform 2716"/>
              <p:cNvSpPr>
                <a:spLocks/>
              </p:cNvSpPr>
              <p:nvPr/>
            </p:nvSpPr>
            <p:spPr bwMode="auto">
              <a:xfrm>
                <a:off x="4955" y="2881"/>
                <a:ext cx="0" cy="30"/>
              </a:xfrm>
              <a:custGeom>
                <a:avLst/>
                <a:gdLst>
                  <a:gd name="T0" fmla="*/ 30 h 30"/>
                  <a:gd name="T1" fmla="*/ 18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53" name="Freeform 2717"/>
              <p:cNvSpPr>
                <a:spLocks/>
              </p:cNvSpPr>
              <p:nvPr/>
            </p:nvSpPr>
            <p:spPr bwMode="auto">
              <a:xfrm>
                <a:off x="4955" y="2821"/>
                <a:ext cx="6" cy="60"/>
              </a:xfrm>
              <a:custGeom>
                <a:avLst/>
                <a:gdLst>
                  <a:gd name="T0" fmla="*/ 0 w 6"/>
                  <a:gd name="T1" fmla="*/ 60 h 60"/>
                  <a:gd name="T2" fmla="*/ 0 w 6"/>
                  <a:gd name="T3" fmla="*/ 48 h 60"/>
                  <a:gd name="T4" fmla="*/ 0 w 6"/>
                  <a:gd name="T5" fmla="*/ 30 h 60"/>
                  <a:gd name="T6" fmla="*/ 6 w 6"/>
                  <a:gd name="T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0">
                    <a:moveTo>
                      <a:pt x="0" y="60"/>
                    </a:moveTo>
                    <a:lnTo>
                      <a:pt x="0" y="48"/>
                    </a:lnTo>
                    <a:lnTo>
                      <a:pt x="0" y="3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54" name="Freeform 2718"/>
              <p:cNvSpPr>
                <a:spLocks/>
              </p:cNvSpPr>
              <p:nvPr/>
            </p:nvSpPr>
            <p:spPr bwMode="auto">
              <a:xfrm>
                <a:off x="4961" y="2779"/>
                <a:ext cx="0" cy="42"/>
              </a:xfrm>
              <a:custGeom>
                <a:avLst/>
                <a:gdLst>
                  <a:gd name="T0" fmla="*/ 42 h 42"/>
                  <a:gd name="T1" fmla="*/ 18 h 42"/>
                  <a:gd name="T2" fmla="*/ 6 h 42"/>
                  <a:gd name="T3" fmla="*/ 0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2">
                    <a:moveTo>
                      <a:pt x="0" y="42"/>
                    </a:moveTo>
                    <a:lnTo>
                      <a:pt x="0" y="18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55" name="Freeform 2719"/>
              <p:cNvSpPr>
                <a:spLocks/>
              </p:cNvSpPr>
              <p:nvPr/>
            </p:nvSpPr>
            <p:spPr bwMode="auto">
              <a:xfrm>
                <a:off x="4961" y="2779"/>
                <a:ext cx="0" cy="24"/>
              </a:xfrm>
              <a:custGeom>
                <a:avLst/>
                <a:gdLst>
                  <a:gd name="T0" fmla="*/ 0 h 24"/>
                  <a:gd name="T1" fmla="*/ 0 h 24"/>
                  <a:gd name="T2" fmla="*/ 6 h 24"/>
                  <a:gd name="T3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56" name="Freeform 2720"/>
              <p:cNvSpPr>
                <a:spLocks/>
              </p:cNvSpPr>
              <p:nvPr/>
            </p:nvSpPr>
            <p:spPr bwMode="auto">
              <a:xfrm>
                <a:off x="4961" y="2803"/>
                <a:ext cx="6" cy="54"/>
              </a:xfrm>
              <a:custGeom>
                <a:avLst/>
                <a:gdLst>
                  <a:gd name="T0" fmla="*/ 0 w 6"/>
                  <a:gd name="T1" fmla="*/ 0 h 54"/>
                  <a:gd name="T2" fmla="*/ 0 w 6"/>
                  <a:gd name="T3" fmla="*/ 24 h 54"/>
                  <a:gd name="T4" fmla="*/ 6 w 6"/>
                  <a:gd name="T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4">
                    <a:moveTo>
                      <a:pt x="0" y="0"/>
                    </a:moveTo>
                    <a:lnTo>
                      <a:pt x="0" y="24"/>
                    </a:lnTo>
                    <a:lnTo>
                      <a:pt x="6" y="5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57" name="Freeform 2721"/>
              <p:cNvSpPr>
                <a:spLocks/>
              </p:cNvSpPr>
              <p:nvPr/>
            </p:nvSpPr>
            <p:spPr bwMode="auto">
              <a:xfrm>
                <a:off x="4967" y="2857"/>
                <a:ext cx="0" cy="84"/>
              </a:xfrm>
              <a:custGeom>
                <a:avLst/>
                <a:gdLst>
                  <a:gd name="T0" fmla="*/ 0 h 84"/>
                  <a:gd name="T1" fmla="*/ 18 h 84"/>
                  <a:gd name="T2" fmla="*/ 42 h 84"/>
                  <a:gd name="T3" fmla="*/ 66 h 84"/>
                  <a:gd name="T4" fmla="*/ 84 h 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84">
                    <a:moveTo>
                      <a:pt x="0" y="0"/>
                    </a:moveTo>
                    <a:lnTo>
                      <a:pt x="0" y="18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0" y="8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58" name="Freeform 2722"/>
              <p:cNvSpPr>
                <a:spLocks/>
              </p:cNvSpPr>
              <p:nvPr/>
            </p:nvSpPr>
            <p:spPr bwMode="auto">
              <a:xfrm>
                <a:off x="4967" y="2941"/>
                <a:ext cx="0" cy="54"/>
              </a:xfrm>
              <a:custGeom>
                <a:avLst/>
                <a:gdLst>
                  <a:gd name="T0" fmla="*/ 0 h 54"/>
                  <a:gd name="T1" fmla="*/ 3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30"/>
                    </a:lnTo>
                    <a:lnTo>
                      <a:pt x="0" y="5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59" name="Freeform 2723"/>
              <p:cNvSpPr>
                <a:spLocks/>
              </p:cNvSpPr>
              <p:nvPr/>
            </p:nvSpPr>
            <p:spPr bwMode="auto">
              <a:xfrm>
                <a:off x="4967" y="2995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60" name="Freeform 2724"/>
              <p:cNvSpPr>
                <a:spLocks/>
              </p:cNvSpPr>
              <p:nvPr/>
            </p:nvSpPr>
            <p:spPr bwMode="auto">
              <a:xfrm>
                <a:off x="4967" y="2989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12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61" name="Line 2725"/>
              <p:cNvSpPr>
                <a:spLocks noChangeShapeType="1"/>
              </p:cNvSpPr>
              <p:nvPr/>
            </p:nvSpPr>
            <p:spPr bwMode="auto">
              <a:xfrm flipV="1">
                <a:off x="4973" y="2977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62" name="Line 2726"/>
              <p:cNvSpPr>
                <a:spLocks noChangeShapeType="1"/>
              </p:cNvSpPr>
              <p:nvPr/>
            </p:nvSpPr>
            <p:spPr bwMode="auto">
              <a:xfrm flipV="1">
                <a:off x="4973" y="297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63" name="Freeform 2727"/>
              <p:cNvSpPr>
                <a:spLocks/>
              </p:cNvSpPr>
              <p:nvPr/>
            </p:nvSpPr>
            <p:spPr bwMode="auto">
              <a:xfrm>
                <a:off x="4973" y="2971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64" name="Freeform 2728"/>
              <p:cNvSpPr>
                <a:spLocks/>
              </p:cNvSpPr>
              <p:nvPr/>
            </p:nvSpPr>
            <p:spPr bwMode="auto">
              <a:xfrm>
                <a:off x="4973" y="2977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65" name="Freeform 2729"/>
              <p:cNvSpPr>
                <a:spLocks/>
              </p:cNvSpPr>
              <p:nvPr/>
            </p:nvSpPr>
            <p:spPr bwMode="auto">
              <a:xfrm>
                <a:off x="4979" y="2947"/>
                <a:ext cx="0" cy="30"/>
              </a:xfrm>
              <a:custGeom>
                <a:avLst/>
                <a:gdLst>
                  <a:gd name="T0" fmla="*/ 30 h 30"/>
                  <a:gd name="T1" fmla="*/ 18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66" name="Freeform 2730"/>
              <p:cNvSpPr>
                <a:spLocks/>
              </p:cNvSpPr>
              <p:nvPr/>
            </p:nvSpPr>
            <p:spPr bwMode="auto">
              <a:xfrm>
                <a:off x="4979" y="2923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67" name="Freeform 2731"/>
              <p:cNvSpPr>
                <a:spLocks/>
              </p:cNvSpPr>
              <p:nvPr/>
            </p:nvSpPr>
            <p:spPr bwMode="auto">
              <a:xfrm>
                <a:off x="4979" y="292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68" name="Freeform 2732"/>
              <p:cNvSpPr>
                <a:spLocks/>
              </p:cNvSpPr>
              <p:nvPr/>
            </p:nvSpPr>
            <p:spPr bwMode="auto">
              <a:xfrm>
                <a:off x="4985" y="2899"/>
                <a:ext cx="0" cy="24"/>
              </a:xfrm>
              <a:custGeom>
                <a:avLst/>
                <a:gdLst>
                  <a:gd name="T0" fmla="*/ 24 h 24"/>
                  <a:gd name="T1" fmla="*/ 12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69" name="Freeform 2733"/>
              <p:cNvSpPr>
                <a:spLocks/>
              </p:cNvSpPr>
              <p:nvPr/>
            </p:nvSpPr>
            <p:spPr bwMode="auto">
              <a:xfrm>
                <a:off x="4985" y="2881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70" name="Line 2734"/>
              <p:cNvSpPr>
                <a:spLocks noChangeShapeType="1"/>
              </p:cNvSpPr>
              <p:nvPr/>
            </p:nvSpPr>
            <p:spPr bwMode="auto">
              <a:xfrm>
                <a:off x="4985" y="288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71" name="Freeform 2735"/>
              <p:cNvSpPr>
                <a:spLocks/>
              </p:cNvSpPr>
              <p:nvPr/>
            </p:nvSpPr>
            <p:spPr bwMode="auto">
              <a:xfrm>
                <a:off x="4985" y="2875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72" name="Freeform 2736"/>
              <p:cNvSpPr>
                <a:spLocks/>
              </p:cNvSpPr>
              <p:nvPr/>
            </p:nvSpPr>
            <p:spPr bwMode="auto">
              <a:xfrm>
                <a:off x="4991" y="2869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73" name="Freeform 2737"/>
              <p:cNvSpPr>
                <a:spLocks/>
              </p:cNvSpPr>
              <p:nvPr/>
            </p:nvSpPr>
            <p:spPr bwMode="auto">
              <a:xfrm>
                <a:off x="4991" y="2869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74" name="Freeform 2738"/>
              <p:cNvSpPr>
                <a:spLocks/>
              </p:cNvSpPr>
              <p:nvPr/>
            </p:nvSpPr>
            <p:spPr bwMode="auto">
              <a:xfrm>
                <a:off x="4991" y="2875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75" name="Line 2739"/>
              <p:cNvSpPr>
                <a:spLocks noChangeShapeType="1"/>
              </p:cNvSpPr>
              <p:nvPr/>
            </p:nvSpPr>
            <p:spPr bwMode="auto">
              <a:xfrm>
                <a:off x="4997" y="2875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76" name="Line 2740"/>
              <p:cNvSpPr>
                <a:spLocks noChangeShapeType="1"/>
              </p:cNvSpPr>
              <p:nvPr/>
            </p:nvSpPr>
            <p:spPr bwMode="auto">
              <a:xfrm>
                <a:off x="4997" y="287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77" name="Freeform 2741"/>
              <p:cNvSpPr>
                <a:spLocks/>
              </p:cNvSpPr>
              <p:nvPr/>
            </p:nvSpPr>
            <p:spPr bwMode="auto">
              <a:xfrm>
                <a:off x="4997" y="2881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78" name="Freeform 2742"/>
              <p:cNvSpPr>
                <a:spLocks/>
              </p:cNvSpPr>
              <p:nvPr/>
            </p:nvSpPr>
            <p:spPr bwMode="auto">
              <a:xfrm>
                <a:off x="4997" y="2881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79" name="Line 2743"/>
              <p:cNvSpPr>
                <a:spLocks noChangeShapeType="1"/>
              </p:cNvSpPr>
              <p:nvPr/>
            </p:nvSpPr>
            <p:spPr bwMode="auto">
              <a:xfrm>
                <a:off x="5003" y="288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80" name="Line 2744"/>
              <p:cNvSpPr>
                <a:spLocks noChangeShapeType="1"/>
              </p:cNvSpPr>
              <p:nvPr/>
            </p:nvSpPr>
            <p:spPr bwMode="auto">
              <a:xfrm>
                <a:off x="5003" y="2881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81" name="Freeform 2745"/>
              <p:cNvSpPr>
                <a:spLocks/>
              </p:cNvSpPr>
              <p:nvPr/>
            </p:nvSpPr>
            <p:spPr bwMode="auto">
              <a:xfrm>
                <a:off x="5003" y="2887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82" name="Line 2746"/>
              <p:cNvSpPr>
                <a:spLocks noChangeShapeType="1"/>
              </p:cNvSpPr>
              <p:nvPr/>
            </p:nvSpPr>
            <p:spPr bwMode="auto">
              <a:xfrm>
                <a:off x="5009" y="2899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83" name="Line 2747"/>
              <p:cNvSpPr>
                <a:spLocks noChangeShapeType="1"/>
              </p:cNvSpPr>
              <p:nvPr/>
            </p:nvSpPr>
            <p:spPr bwMode="auto">
              <a:xfrm flipV="1">
                <a:off x="5009" y="2893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84" name="Line 2748"/>
              <p:cNvSpPr>
                <a:spLocks noChangeShapeType="1"/>
              </p:cNvSpPr>
              <p:nvPr/>
            </p:nvSpPr>
            <p:spPr bwMode="auto">
              <a:xfrm flipV="1">
                <a:off x="5009" y="288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85" name="Freeform 2749"/>
              <p:cNvSpPr>
                <a:spLocks/>
              </p:cNvSpPr>
              <p:nvPr/>
            </p:nvSpPr>
            <p:spPr bwMode="auto">
              <a:xfrm>
                <a:off x="5009" y="2881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86" name="Freeform 2750"/>
              <p:cNvSpPr>
                <a:spLocks/>
              </p:cNvSpPr>
              <p:nvPr/>
            </p:nvSpPr>
            <p:spPr bwMode="auto">
              <a:xfrm>
                <a:off x="5015" y="2881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87" name="Line 2751"/>
              <p:cNvSpPr>
                <a:spLocks noChangeShapeType="1"/>
              </p:cNvSpPr>
              <p:nvPr/>
            </p:nvSpPr>
            <p:spPr bwMode="auto">
              <a:xfrm>
                <a:off x="5015" y="2899"/>
                <a:ext cx="0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88" name="Freeform 2752"/>
              <p:cNvSpPr>
                <a:spLocks/>
              </p:cNvSpPr>
              <p:nvPr/>
            </p:nvSpPr>
            <p:spPr bwMode="auto">
              <a:xfrm>
                <a:off x="5015" y="2911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89" name="Freeform 2753"/>
              <p:cNvSpPr>
                <a:spLocks/>
              </p:cNvSpPr>
              <p:nvPr/>
            </p:nvSpPr>
            <p:spPr bwMode="auto">
              <a:xfrm>
                <a:off x="5015" y="292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90" name="Line 2754"/>
              <p:cNvSpPr>
                <a:spLocks noChangeShapeType="1"/>
              </p:cNvSpPr>
              <p:nvPr/>
            </p:nvSpPr>
            <p:spPr bwMode="auto">
              <a:xfrm>
                <a:off x="5021" y="2923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91" name="Freeform 2755"/>
              <p:cNvSpPr>
                <a:spLocks/>
              </p:cNvSpPr>
              <p:nvPr/>
            </p:nvSpPr>
            <p:spPr bwMode="auto">
              <a:xfrm>
                <a:off x="5021" y="2923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92" name="Freeform 2756"/>
              <p:cNvSpPr>
                <a:spLocks/>
              </p:cNvSpPr>
              <p:nvPr/>
            </p:nvSpPr>
            <p:spPr bwMode="auto">
              <a:xfrm>
                <a:off x="5021" y="2935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93" name="Freeform 2757"/>
              <p:cNvSpPr>
                <a:spLocks/>
              </p:cNvSpPr>
              <p:nvPr/>
            </p:nvSpPr>
            <p:spPr bwMode="auto">
              <a:xfrm>
                <a:off x="5027" y="2959"/>
                <a:ext cx="0" cy="18"/>
              </a:xfrm>
              <a:custGeom>
                <a:avLst/>
                <a:gdLst>
                  <a:gd name="T0" fmla="*/ 0 h 18"/>
                  <a:gd name="T1" fmla="*/ 6 h 18"/>
                  <a:gd name="T2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94" name="Line 2758"/>
              <p:cNvSpPr>
                <a:spLocks noChangeShapeType="1"/>
              </p:cNvSpPr>
              <p:nvPr/>
            </p:nvSpPr>
            <p:spPr bwMode="auto">
              <a:xfrm>
                <a:off x="5027" y="2977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95" name="Line 2759"/>
              <p:cNvSpPr>
                <a:spLocks noChangeShapeType="1"/>
              </p:cNvSpPr>
              <p:nvPr/>
            </p:nvSpPr>
            <p:spPr bwMode="auto">
              <a:xfrm>
                <a:off x="5027" y="3007"/>
                <a:ext cx="0" cy="4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96" name="Freeform 2760"/>
              <p:cNvSpPr>
                <a:spLocks/>
              </p:cNvSpPr>
              <p:nvPr/>
            </p:nvSpPr>
            <p:spPr bwMode="auto">
              <a:xfrm>
                <a:off x="5027" y="3049"/>
                <a:ext cx="6" cy="48"/>
              </a:xfrm>
              <a:custGeom>
                <a:avLst/>
                <a:gdLst>
                  <a:gd name="T0" fmla="*/ 0 w 6"/>
                  <a:gd name="T1" fmla="*/ 0 h 48"/>
                  <a:gd name="T2" fmla="*/ 0 w 6"/>
                  <a:gd name="T3" fmla="*/ 24 h 48"/>
                  <a:gd name="T4" fmla="*/ 6 w 6"/>
                  <a:gd name="T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8">
                    <a:moveTo>
                      <a:pt x="0" y="0"/>
                    </a:moveTo>
                    <a:lnTo>
                      <a:pt x="0" y="24"/>
                    </a:lnTo>
                    <a:lnTo>
                      <a:pt x="6" y="4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97" name="Freeform 2761"/>
              <p:cNvSpPr>
                <a:spLocks/>
              </p:cNvSpPr>
              <p:nvPr/>
            </p:nvSpPr>
            <p:spPr bwMode="auto">
              <a:xfrm>
                <a:off x="5033" y="3097"/>
                <a:ext cx="0" cy="54"/>
              </a:xfrm>
              <a:custGeom>
                <a:avLst/>
                <a:gdLst>
                  <a:gd name="T0" fmla="*/ 0 h 54"/>
                  <a:gd name="T1" fmla="*/ 24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24"/>
                    </a:lnTo>
                    <a:lnTo>
                      <a:pt x="0" y="5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98" name="Line 2762"/>
              <p:cNvSpPr>
                <a:spLocks noChangeShapeType="1"/>
              </p:cNvSpPr>
              <p:nvPr/>
            </p:nvSpPr>
            <p:spPr bwMode="auto">
              <a:xfrm>
                <a:off x="5033" y="3151"/>
                <a:ext cx="0" cy="4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399" name="Freeform 2763"/>
              <p:cNvSpPr>
                <a:spLocks/>
              </p:cNvSpPr>
              <p:nvPr/>
            </p:nvSpPr>
            <p:spPr bwMode="auto">
              <a:xfrm>
                <a:off x="5033" y="3199"/>
                <a:ext cx="6" cy="42"/>
              </a:xfrm>
              <a:custGeom>
                <a:avLst/>
                <a:gdLst>
                  <a:gd name="T0" fmla="*/ 0 w 6"/>
                  <a:gd name="T1" fmla="*/ 0 h 42"/>
                  <a:gd name="T2" fmla="*/ 0 w 6"/>
                  <a:gd name="T3" fmla="*/ 24 h 42"/>
                  <a:gd name="T4" fmla="*/ 6 w 6"/>
                  <a:gd name="T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2">
                    <a:moveTo>
                      <a:pt x="0" y="0"/>
                    </a:moveTo>
                    <a:lnTo>
                      <a:pt x="0" y="24"/>
                    </a:lnTo>
                    <a:lnTo>
                      <a:pt x="6" y="4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00" name="Line 2764"/>
              <p:cNvSpPr>
                <a:spLocks noChangeShapeType="1"/>
              </p:cNvSpPr>
              <p:nvPr/>
            </p:nvSpPr>
            <p:spPr bwMode="auto">
              <a:xfrm>
                <a:off x="5039" y="3241"/>
                <a:ext cx="0" cy="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01" name="Freeform 2765"/>
              <p:cNvSpPr>
                <a:spLocks/>
              </p:cNvSpPr>
              <p:nvPr/>
            </p:nvSpPr>
            <p:spPr bwMode="auto">
              <a:xfrm>
                <a:off x="5039" y="3277"/>
                <a:ext cx="0" cy="30"/>
              </a:xfrm>
              <a:custGeom>
                <a:avLst/>
                <a:gdLst>
                  <a:gd name="T0" fmla="*/ 0 h 30"/>
                  <a:gd name="T1" fmla="*/ 18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18"/>
                    </a:lnTo>
                    <a:lnTo>
                      <a:pt x="0" y="3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02" name="Line 2766"/>
              <p:cNvSpPr>
                <a:spLocks noChangeShapeType="1"/>
              </p:cNvSpPr>
              <p:nvPr/>
            </p:nvSpPr>
            <p:spPr bwMode="auto">
              <a:xfrm>
                <a:off x="5039" y="3307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03" name="Freeform 2767"/>
              <p:cNvSpPr>
                <a:spLocks/>
              </p:cNvSpPr>
              <p:nvPr/>
            </p:nvSpPr>
            <p:spPr bwMode="auto">
              <a:xfrm>
                <a:off x="5039" y="3313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04" name="Freeform 2768"/>
              <p:cNvSpPr>
                <a:spLocks/>
              </p:cNvSpPr>
              <p:nvPr/>
            </p:nvSpPr>
            <p:spPr bwMode="auto">
              <a:xfrm>
                <a:off x="5045" y="3301"/>
                <a:ext cx="0" cy="12"/>
              </a:xfrm>
              <a:custGeom>
                <a:avLst/>
                <a:gdLst>
                  <a:gd name="T0" fmla="*/ 12 h 12"/>
                  <a:gd name="T1" fmla="*/ 6 h 12"/>
                  <a:gd name="T2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05" name="Line 2769"/>
              <p:cNvSpPr>
                <a:spLocks noChangeShapeType="1"/>
              </p:cNvSpPr>
              <p:nvPr/>
            </p:nvSpPr>
            <p:spPr bwMode="auto">
              <a:xfrm flipV="1">
                <a:off x="5045" y="329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06" name="Freeform 2770"/>
              <p:cNvSpPr>
                <a:spLocks/>
              </p:cNvSpPr>
              <p:nvPr/>
            </p:nvSpPr>
            <p:spPr bwMode="auto">
              <a:xfrm>
                <a:off x="5045" y="3277"/>
                <a:ext cx="0" cy="18"/>
              </a:xfrm>
              <a:custGeom>
                <a:avLst/>
                <a:gdLst>
                  <a:gd name="T0" fmla="*/ 18 h 18"/>
                  <a:gd name="T1" fmla="*/ 12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07" name="Freeform 2771"/>
              <p:cNvSpPr>
                <a:spLocks/>
              </p:cNvSpPr>
              <p:nvPr/>
            </p:nvSpPr>
            <p:spPr bwMode="auto">
              <a:xfrm>
                <a:off x="5045" y="3259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12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08" name="Line 2772"/>
              <p:cNvSpPr>
                <a:spLocks noChangeShapeType="1"/>
              </p:cNvSpPr>
              <p:nvPr/>
            </p:nvSpPr>
            <p:spPr bwMode="auto">
              <a:xfrm flipV="1">
                <a:off x="5051" y="3235"/>
                <a:ext cx="0" cy="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09" name="Freeform 2773"/>
              <p:cNvSpPr>
                <a:spLocks/>
              </p:cNvSpPr>
              <p:nvPr/>
            </p:nvSpPr>
            <p:spPr bwMode="auto">
              <a:xfrm>
                <a:off x="5051" y="3205"/>
                <a:ext cx="0" cy="30"/>
              </a:xfrm>
              <a:custGeom>
                <a:avLst/>
                <a:gdLst>
                  <a:gd name="T0" fmla="*/ 30 h 30"/>
                  <a:gd name="T1" fmla="*/ 18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10" name="Freeform 2774"/>
              <p:cNvSpPr>
                <a:spLocks/>
              </p:cNvSpPr>
              <p:nvPr/>
            </p:nvSpPr>
            <p:spPr bwMode="auto">
              <a:xfrm>
                <a:off x="5051" y="3157"/>
                <a:ext cx="6" cy="48"/>
              </a:xfrm>
              <a:custGeom>
                <a:avLst/>
                <a:gdLst>
                  <a:gd name="T0" fmla="*/ 0 w 6"/>
                  <a:gd name="T1" fmla="*/ 48 h 48"/>
                  <a:gd name="T2" fmla="*/ 0 w 6"/>
                  <a:gd name="T3" fmla="*/ 24 h 48"/>
                  <a:gd name="T4" fmla="*/ 6 w 6"/>
                  <a:gd name="T5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8">
                    <a:moveTo>
                      <a:pt x="0" y="48"/>
                    </a:moveTo>
                    <a:lnTo>
                      <a:pt x="0" y="24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11" name="Line 2775"/>
              <p:cNvSpPr>
                <a:spLocks noChangeShapeType="1"/>
              </p:cNvSpPr>
              <p:nvPr/>
            </p:nvSpPr>
            <p:spPr bwMode="auto">
              <a:xfrm flipV="1">
                <a:off x="5057" y="3097"/>
                <a:ext cx="0" cy="6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12" name="Line 2776"/>
              <p:cNvSpPr>
                <a:spLocks noChangeShapeType="1"/>
              </p:cNvSpPr>
              <p:nvPr/>
            </p:nvSpPr>
            <p:spPr bwMode="auto">
              <a:xfrm flipV="1">
                <a:off x="5057" y="3031"/>
                <a:ext cx="0" cy="6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13" name="Freeform 2777"/>
              <p:cNvSpPr>
                <a:spLocks/>
              </p:cNvSpPr>
              <p:nvPr/>
            </p:nvSpPr>
            <p:spPr bwMode="auto">
              <a:xfrm>
                <a:off x="5057" y="2959"/>
                <a:ext cx="0" cy="72"/>
              </a:xfrm>
              <a:custGeom>
                <a:avLst/>
                <a:gdLst>
                  <a:gd name="T0" fmla="*/ 72 h 72"/>
                  <a:gd name="T1" fmla="*/ 36 h 72"/>
                  <a:gd name="T2" fmla="*/ 0 h 7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2">
                    <a:moveTo>
                      <a:pt x="0" y="72"/>
                    </a:moveTo>
                    <a:lnTo>
                      <a:pt x="0" y="3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14" name="Freeform 2778"/>
              <p:cNvSpPr>
                <a:spLocks/>
              </p:cNvSpPr>
              <p:nvPr/>
            </p:nvSpPr>
            <p:spPr bwMode="auto">
              <a:xfrm>
                <a:off x="5057" y="2863"/>
                <a:ext cx="6" cy="96"/>
              </a:xfrm>
              <a:custGeom>
                <a:avLst/>
                <a:gdLst>
                  <a:gd name="T0" fmla="*/ 0 w 6"/>
                  <a:gd name="T1" fmla="*/ 96 h 96"/>
                  <a:gd name="T2" fmla="*/ 0 w 6"/>
                  <a:gd name="T3" fmla="*/ 48 h 96"/>
                  <a:gd name="T4" fmla="*/ 6 w 6"/>
                  <a:gd name="T5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96">
                    <a:moveTo>
                      <a:pt x="0" y="96"/>
                    </a:moveTo>
                    <a:lnTo>
                      <a:pt x="0" y="48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15" name="Line 2779"/>
              <p:cNvSpPr>
                <a:spLocks noChangeShapeType="1"/>
              </p:cNvSpPr>
              <p:nvPr/>
            </p:nvSpPr>
            <p:spPr bwMode="auto">
              <a:xfrm flipV="1">
                <a:off x="5063" y="2761"/>
                <a:ext cx="0" cy="10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16" name="Freeform 2780"/>
              <p:cNvSpPr>
                <a:spLocks/>
              </p:cNvSpPr>
              <p:nvPr/>
            </p:nvSpPr>
            <p:spPr bwMode="auto">
              <a:xfrm>
                <a:off x="5063" y="2653"/>
                <a:ext cx="0" cy="108"/>
              </a:xfrm>
              <a:custGeom>
                <a:avLst/>
                <a:gdLst>
                  <a:gd name="T0" fmla="*/ 108 h 108"/>
                  <a:gd name="T1" fmla="*/ 54 h 108"/>
                  <a:gd name="T2" fmla="*/ 0 h 10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08">
                    <a:moveTo>
                      <a:pt x="0" y="108"/>
                    </a:moveTo>
                    <a:lnTo>
                      <a:pt x="0" y="54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17" name="Freeform 2781"/>
              <p:cNvSpPr>
                <a:spLocks/>
              </p:cNvSpPr>
              <p:nvPr/>
            </p:nvSpPr>
            <p:spPr bwMode="auto">
              <a:xfrm>
                <a:off x="5063" y="2551"/>
                <a:ext cx="6" cy="102"/>
              </a:xfrm>
              <a:custGeom>
                <a:avLst/>
                <a:gdLst>
                  <a:gd name="T0" fmla="*/ 0 w 6"/>
                  <a:gd name="T1" fmla="*/ 102 h 102"/>
                  <a:gd name="T2" fmla="*/ 0 w 6"/>
                  <a:gd name="T3" fmla="*/ 54 h 102"/>
                  <a:gd name="T4" fmla="*/ 6 w 6"/>
                  <a:gd name="T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02">
                    <a:moveTo>
                      <a:pt x="0" y="102"/>
                    </a:moveTo>
                    <a:lnTo>
                      <a:pt x="0" y="54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18" name="Freeform 2782"/>
              <p:cNvSpPr>
                <a:spLocks/>
              </p:cNvSpPr>
              <p:nvPr/>
            </p:nvSpPr>
            <p:spPr bwMode="auto">
              <a:xfrm>
                <a:off x="5069" y="2425"/>
                <a:ext cx="0" cy="126"/>
              </a:xfrm>
              <a:custGeom>
                <a:avLst/>
                <a:gdLst>
                  <a:gd name="T0" fmla="*/ 126 h 126"/>
                  <a:gd name="T1" fmla="*/ 96 h 126"/>
                  <a:gd name="T2" fmla="*/ 60 h 126"/>
                  <a:gd name="T3" fmla="*/ 30 h 126"/>
                  <a:gd name="T4" fmla="*/ 0 h 12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26">
                    <a:moveTo>
                      <a:pt x="0" y="126"/>
                    </a:moveTo>
                    <a:lnTo>
                      <a:pt x="0" y="96"/>
                    </a:lnTo>
                    <a:lnTo>
                      <a:pt x="0" y="60"/>
                    </a:lnTo>
                    <a:lnTo>
                      <a:pt x="0" y="3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19" name="Freeform 2783"/>
              <p:cNvSpPr>
                <a:spLocks/>
              </p:cNvSpPr>
              <p:nvPr/>
            </p:nvSpPr>
            <p:spPr bwMode="auto">
              <a:xfrm>
                <a:off x="5069" y="2323"/>
                <a:ext cx="0" cy="102"/>
              </a:xfrm>
              <a:custGeom>
                <a:avLst/>
                <a:gdLst>
                  <a:gd name="T0" fmla="*/ 102 h 102"/>
                  <a:gd name="T1" fmla="*/ 48 h 102"/>
                  <a:gd name="T2" fmla="*/ 0 h 10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02">
                    <a:moveTo>
                      <a:pt x="0" y="102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20" name="Line 2784"/>
              <p:cNvSpPr>
                <a:spLocks noChangeShapeType="1"/>
              </p:cNvSpPr>
              <p:nvPr/>
            </p:nvSpPr>
            <p:spPr bwMode="auto">
              <a:xfrm flipV="1">
                <a:off x="5069" y="2233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21" name="Freeform 2785"/>
              <p:cNvSpPr>
                <a:spLocks/>
              </p:cNvSpPr>
              <p:nvPr/>
            </p:nvSpPr>
            <p:spPr bwMode="auto">
              <a:xfrm>
                <a:off x="5069" y="2149"/>
                <a:ext cx="6" cy="84"/>
              </a:xfrm>
              <a:custGeom>
                <a:avLst/>
                <a:gdLst>
                  <a:gd name="T0" fmla="*/ 0 w 6"/>
                  <a:gd name="T1" fmla="*/ 84 h 84"/>
                  <a:gd name="T2" fmla="*/ 0 w 6"/>
                  <a:gd name="T3" fmla="*/ 42 h 84"/>
                  <a:gd name="T4" fmla="*/ 6 w 6"/>
                  <a:gd name="T5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84">
                    <a:moveTo>
                      <a:pt x="0" y="84"/>
                    </a:moveTo>
                    <a:lnTo>
                      <a:pt x="0" y="4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22" name="Freeform 2786"/>
              <p:cNvSpPr>
                <a:spLocks/>
              </p:cNvSpPr>
              <p:nvPr/>
            </p:nvSpPr>
            <p:spPr bwMode="auto">
              <a:xfrm>
                <a:off x="5075" y="2077"/>
                <a:ext cx="0" cy="72"/>
              </a:xfrm>
              <a:custGeom>
                <a:avLst/>
                <a:gdLst>
                  <a:gd name="T0" fmla="*/ 72 h 72"/>
                  <a:gd name="T1" fmla="*/ 36 h 72"/>
                  <a:gd name="T2" fmla="*/ 0 h 7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2">
                    <a:moveTo>
                      <a:pt x="0" y="72"/>
                    </a:moveTo>
                    <a:lnTo>
                      <a:pt x="0" y="3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23" name="Freeform 2787"/>
              <p:cNvSpPr>
                <a:spLocks/>
              </p:cNvSpPr>
              <p:nvPr/>
            </p:nvSpPr>
            <p:spPr bwMode="auto">
              <a:xfrm>
                <a:off x="5075" y="2029"/>
                <a:ext cx="0" cy="48"/>
              </a:xfrm>
              <a:custGeom>
                <a:avLst/>
                <a:gdLst>
                  <a:gd name="T0" fmla="*/ 48 h 48"/>
                  <a:gd name="T1" fmla="*/ 24 h 48"/>
                  <a:gd name="T2" fmla="*/ 0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">
                    <a:moveTo>
                      <a:pt x="0" y="48"/>
                    </a:move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24" name="Freeform 2788"/>
              <p:cNvSpPr>
                <a:spLocks/>
              </p:cNvSpPr>
              <p:nvPr/>
            </p:nvSpPr>
            <p:spPr bwMode="auto">
              <a:xfrm>
                <a:off x="5075" y="1987"/>
                <a:ext cx="0" cy="42"/>
              </a:xfrm>
              <a:custGeom>
                <a:avLst/>
                <a:gdLst>
                  <a:gd name="T0" fmla="*/ 42 h 42"/>
                  <a:gd name="T1" fmla="*/ 18 h 42"/>
                  <a:gd name="T2" fmla="*/ 0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42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25" name="Freeform 2789"/>
              <p:cNvSpPr>
                <a:spLocks/>
              </p:cNvSpPr>
              <p:nvPr/>
            </p:nvSpPr>
            <p:spPr bwMode="auto">
              <a:xfrm>
                <a:off x="5075" y="1969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26" name="Freeform 2790"/>
              <p:cNvSpPr>
                <a:spLocks/>
              </p:cNvSpPr>
              <p:nvPr/>
            </p:nvSpPr>
            <p:spPr bwMode="auto">
              <a:xfrm>
                <a:off x="5081" y="1933"/>
                <a:ext cx="0" cy="36"/>
              </a:xfrm>
              <a:custGeom>
                <a:avLst/>
                <a:gdLst>
                  <a:gd name="T0" fmla="*/ 36 h 36"/>
                  <a:gd name="T1" fmla="*/ 18 h 36"/>
                  <a:gd name="T2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36"/>
                    </a:move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27" name="Line 2791"/>
              <p:cNvSpPr>
                <a:spLocks noChangeShapeType="1"/>
              </p:cNvSpPr>
              <p:nvPr/>
            </p:nvSpPr>
            <p:spPr bwMode="auto">
              <a:xfrm flipV="1">
                <a:off x="5081" y="1903"/>
                <a:ext cx="0" cy="3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28" name="Freeform 2792"/>
              <p:cNvSpPr>
                <a:spLocks/>
              </p:cNvSpPr>
              <p:nvPr/>
            </p:nvSpPr>
            <p:spPr bwMode="auto">
              <a:xfrm>
                <a:off x="5081" y="1873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12 h 30"/>
                  <a:gd name="T4" fmla="*/ 6 w 6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29" name="Freeform 2793"/>
              <p:cNvSpPr>
                <a:spLocks/>
              </p:cNvSpPr>
              <p:nvPr/>
            </p:nvSpPr>
            <p:spPr bwMode="auto">
              <a:xfrm>
                <a:off x="5087" y="1855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30" name="Freeform 2794"/>
              <p:cNvSpPr>
                <a:spLocks/>
              </p:cNvSpPr>
              <p:nvPr/>
            </p:nvSpPr>
            <p:spPr bwMode="auto">
              <a:xfrm>
                <a:off x="5087" y="1837"/>
                <a:ext cx="0" cy="18"/>
              </a:xfrm>
              <a:custGeom>
                <a:avLst/>
                <a:gdLst>
                  <a:gd name="T0" fmla="*/ 18 h 18"/>
                  <a:gd name="T1" fmla="*/ 6 h 18"/>
                  <a:gd name="T2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31" name="Line 2795"/>
              <p:cNvSpPr>
                <a:spLocks noChangeShapeType="1"/>
              </p:cNvSpPr>
              <p:nvPr/>
            </p:nvSpPr>
            <p:spPr bwMode="auto">
              <a:xfrm>
                <a:off x="5087" y="1837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32" name="Freeform 2796"/>
              <p:cNvSpPr>
                <a:spLocks/>
              </p:cNvSpPr>
              <p:nvPr/>
            </p:nvSpPr>
            <p:spPr bwMode="auto">
              <a:xfrm>
                <a:off x="5087" y="1837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33" name="Freeform 2797"/>
              <p:cNvSpPr>
                <a:spLocks/>
              </p:cNvSpPr>
              <p:nvPr/>
            </p:nvSpPr>
            <p:spPr bwMode="auto">
              <a:xfrm>
                <a:off x="5093" y="1837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34" name="Freeform 2798"/>
              <p:cNvSpPr>
                <a:spLocks/>
              </p:cNvSpPr>
              <p:nvPr/>
            </p:nvSpPr>
            <p:spPr bwMode="auto">
              <a:xfrm>
                <a:off x="5093" y="1837"/>
                <a:ext cx="0" cy="54"/>
              </a:xfrm>
              <a:custGeom>
                <a:avLst/>
                <a:gdLst>
                  <a:gd name="T0" fmla="*/ 0 h 54"/>
                  <a:gd name="T1" fmla="*/ 12 h 54"/>
                  <a:gd name="T2" fmla="*/ 30 h 54"/>
                  <a:gd name="T3" fmla="*/ 48 h 54"/>
                  <a:gd name="T4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12"/>
                    </a:lnTo>
                    <a:lnTo>
                      <a:pt x="0" y="30"/>
                    </a:lnTo>
                    <a:lnTo>
                      <a:pt x="0" y="48"/>
                    </a:lnTo>
                    <a:lnTo>
                      <a:pt x="0" y="5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35" name="Freeform 2799"/>
              <p:cNvSpPr>
                <a:spLocks/>
              </p:cNvSpPr>
              <p:nvPr/>
            </p:nvSpPr>
            <p:spPr bwMode="auto">
              <a:xfrm>
                <a:off x="5093" y="1861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30 h 30"/>
                  <a:gd name="T4" fmla="*/ 0 w 6"/>
                  <a:gd name="T5" fmla="*/ 18 h 30"/>
                  <a:gd name="T6" fmla="*/ 6 w 6"/>
                  <a:gd name="T7" fmla="*/ 6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0" y="30"/>
                    </a:lnTo>
                    <a:lnTo>
                      <a:pt x="0" y="18"/>
                    </a:lnTo>
                    <a:lnTo>
                      <a:pt x="6" y="6"/>
                    </a:lnTo>
                    <a:lnTo>
                      <a:pt x="6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36" name="Line 2800"/>
              <p:cNvSpPr>
                <a:spLocks noChangeShapeType="1"/>
              </p:cNvSpPr>
              <p:nvPr/>
            </p:nvSpPr>
            <p:spPr bwMode="auto">
              <a:xfrm flipV="1">
                <a:off x="5099" y="1855"/>
                <a:ext cx="0" cy="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37" name="Freeform 2801"/>
              <p:cNvSpPr>
                <a:spLocks/>
              </p:cNvSpPr>
              <p:nvPr/>
            </p:nvSpPr>
            <p:spPr bwMode="auto">
              <a:xfrm>
                <a:off x="5099" y="1837"/>
                <a:ext cx="0" cy="18"/>
              </a:xfrm>
              <a:custGeom>
                <a:avLst/>
                <a:gdLst>
                  <a:gd name="T0" fmla="*/ 18 h 18"/>
                  <a:gd name="T1" fmla="*/ 12 h 18"/>
                  <a:gd name="T2" fmla="*/ 6 h 18"/>
                  <a:gd name="T3" fmla="*/ 0 h 18"/>
                  <a:gd name="T4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38" name="Freeform 2802"/>
              <p:cNvSpPr>
                <a:spLocks/>
              </p:cNvSpPr>
              <p:nvPr/>
            </p:nvSpPr>
            <p:spPr bwMode="auto">
              <a:xfrm>
                <a:off x="5099" y="1837"/>
                <a:ext cx="0" cy="54"/>
              </a:xfrm>
              <a:custGeom>
                <a:avLst/>
                <a:gdLst>
                  <a:gd name="T0" fmla="*/ 0 h 54"/>
                  <a:gd name="T1" fmla="*/ 6 h 54"/>
                  <a:gd name="T2" fmla="*/ 18 h 54"/>
                  <a:gd name="T3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  <a:lnTo>
                      <a:pt x="0" y="5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39" name="Freeform 2803"/>
              <p:cNvSpPr>
                <a:spLocks/>
              </p:cNvSpPr>
              <p:nvPr/>
            </p:nvSpPr>
            <p:spPr bwMode="auto">
              <a:xfrm>
                <a:off x="5099" y="1891"/>
                <a:ext cx="6" cy="102"/>
              </a:xfrm>
              <a:custGeom>
                <a:avLst/>
                <a:gdLst>
                  <a:gd name="T0" fmla="*/ 0 w 6"/>
                  <a:gd name="T1" fmla="*/ 0 h 102"/>
                  <a:gd name="T2" fmla="*/ 0 w 6"/>
                  <a:gd name="T3" fmla="*/ 24 h 102"/>
                  <a:gd name="T4" fmla="*/ 0 w 6"/>
                  <a:gd name="T5" fmla="*/ 54 h 102"/>
                  <a:gd name="T6" fmla="*/ 6 w 6"/>
                  <a:gd name="T7" fmla="*/ 78 h 102"/>
                  <a:gd name="T8" fmla="*/ 6 w 6"/>
                  <a:gd name="T9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2">
                    <a:moveTo>
                      <a:pt x="0" y="0"/>
                    </a:moveTo>
                    <a:lnTo>
                      <a:pt x="0" y="24"/>
                    </a:lnTo>
                    <a:lnTo>
                      <a:pt x="0" y="54"/>
                    </a:lnTo>
                    <a:lnTo>
                      <a:pt x="6" y="78"/>
                    </a:lnTo>
                    <a:lnTo>
                      <a:pt x="6" y="10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40" name="Freeform 2804"/>
              <p:cNvSpPr>
                <a:spLocks/>
              </p:cNvSpPr>
              <p:nvPr/>
            </p:nvSpPr>
            <p:spPr bwMode="auto">
              <a:xfrm>
                <a:off x="5105" y="1993"/>
                <a:ext cx="0" cy="48"/>
              </a:xfrm>
              <a:custGeom>
                <a:avLst/>
                <a:gdLst>
                  <a:gd name="T0" fmla="*/ 0 h 48"/>
                  <a:gd name="T1" fmla="*/ 30 h 48"/>
                  <a:gd name="T2" fmla="*/ 48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">
                    <a:moveTo>
                      <a:pt x="0" y="0"/>
                    </a:moveTo>
                    <a:lnTo>
                      <a:pt x="0" y="30"/>
                    </a:lnTo>
                    <a:lnTo>
                      <a:pt x="0" y="4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41" name="Line 2805"/>
              <p:cNvSpPr>
                <a:spLocks noChangeShapeType="1"/>
              </p:cNvSpPr>
              <p:nvPr/>
            </p:nvSpPr>
            <p:spPr bwMode="auto">
              <a:xfrm>
                <a:off x="5105" y="204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42" name="Freeform 2806"/>
              <p:cNvSpPr>
                <a:spLocks/>
              </p:cNvSpPr>
              <p:nvPr/>
            </p:nvSpPr>
            <p:spPr bwMode="auto">
              <a:xfrm>
                <a:off x="5105" y="2041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43" name="Freeform 2807"/>
              <p:cNvSpPr>
                <a:spLocks/>
              </p:cNvSpPr>
              <p:nvPr/>
            </p:nvSpPr>
            <p:spPr bwMode="auto">
              <a:xfrm>
                <a:off x="5111" y="2065"/>
                <a:ext cx="0" cy="36"/>
              </a:xfrm>
              <a:custGeom>
                <a:avLst/>
                <a:gdLst>
                  <a:gd name="T0" fmla="*/ 0 h 36"/>
                  <a:gd name="T1" fmla="*/ 18 h 36"/>
                  <a:gd name="T2" fmla="*/ 36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18"/>
                    </a:lnTo>
                    <a:lnTo>
                      <a:pt x="0" y="36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44" name="Freeform 2808"/>
              <p:cNvSpPr>
                <a:spLocks/>
              </p:cNvSpPr>
              <p:nvPr/>
            </p:nvSpPr>
            <p:spPr bwMode="auto">
              <a:xfrm>
                <a:off x="5111" y="2101"/>
                <a:ext cx="0" cy="12"/>
              </a:xfrm>
              <a:custGeom>
                <a:avLst/>
                <a:gdLst>
                  <a:gd name="T0" fmla="*/ 0 h 12"/>
                  <a:gd name="T1" fmla="*/ 6 h 12"/>
                  <a:gd name="T2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  <p:sp>
            <p:nvSpPr>
              <p:cNvPr id="6445" name="Freeform 2809"/>
              <p:cNvSpPr>
                <a:spLocks/>
              </p:cNvSpPr>
              <p:nvPr/>
            </p:nvSpPr>
            <p:spPr bwMode="auto">
              <a:xfrm>
                <a:off x="5111" y="2113"/>
                <a:ext cx="0" cy="18"/>
              </a:xfrm>
              <a:custGeom>
                <a:avLst/>
                <a:gdLst>
                  <a:gd name="T0" fmla="*/ 0 h 18"/>
                  <a:gd name="T1" fmla="*/ 12 h 18"/>
                  <a:gd name="T2" fmla="*/ 18 h 18"/>
                  <a:gd name="T3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0" y="18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200"/>
              </a:p>
            </p:txBody>
          </p:sp>
        </p:grpSp>
        <p:sp>
          <p:nvSpPr>
            <p:cNvPr id="6112" name="Freeform 2810"/>
            <p:cNvSpPr>
              <a:spLocks/>
            </p:cNvSpPr>
            <p:nvPr/>
          </p:nvSpPr>
          <p:spPr bwMode="auto">
            <a:xfrm>
              <a:off x="6875360" y="4599107"/>
              <a:ext cx="6549" cy="19436"/>
            </a:xfrm>
            <a:custGeom>
              <a:avLst/>
              <a:gdLst>
                <a:gd name="T0" fmla="*/ 0 w 6"/>
                <a:gd name="T1" fmla="*/ 24 h 24"/>
                <a:gd name="T2" fmla="*/ 0 w 6"/>
                <a:gd name="T3" fmla="*/ 18 h 24"/>
                <a:gd name="T4" fmla="*/ 0 w 6"/>
                <a:gd name="T5" fmla="*/ 12 h 24"/>
                <a:gd name="T6" fmla="*/ 6 w 6"/>
                <a:gd name="T7" fmla="*/ 6 h 24"/>
                <a:gd name="T8" fmla="*/ 6 w 6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4">
                  <a:moveTo>
                    <a:pt x="0" y="24"/>
                  </a:move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13" name="Line 2811"/>
            <p:cNvSpPr>
              <a:spLocks noChangeShapeType="1"/>
            </p:cNvSpPr>
            <p:nvPr/>
          </p:nvSpPr>
          <p:spPr bwMode="auto">
            <a:xfrm flipV="1">
              <a:off x="6881910" y="4594788"/>
              <a:ext cx="0" cy="43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14" name="Freeform 2812"/>
            <p:cNvSpPr>
              <a:spLocks/>
            </p:cNvSpPr>
            <p:nvPr/>
          </p:nvSpPr>
          <p:spPr bwMode="auto">
            <a:xfrm>
              <a:off x="6881910" y="4580750"/>
              <a:ext cx="0" cy="14037"/>
            </a:xfrm>
            <a:custGeom>
              <a:avLst/>
              <a:gdLst>
                <a:gd name="T0" fmla="*/ 18 h 18"/>
                <a:gd name="T1" fmla="*/ 6 h 18"/>
                <a:gd name="T2" fmla="*/ 0 h 1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8">
                  <a:moveTo>
                    <a:pt x="0" y="18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15" name="Line 2813"/>
            <p:cNvSpPr>
              <a:spLocks noChangeShapeType="1"/>
            </p:cNvSpPr>
            <p:nvPr/>
          </p:nvSpPr>
          <p:spPr bwMode="auto">
            <a:xfrm>
              <a:off x="6881910" y="4580750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16" name="Freeform 2814"/>
            <p:cNvSpPr>
              <a:spLocks/>
            </p:cNvSpPr>
            <p:nvPr/>
          </p:nvSpPr>
          <p:spPr bwMode="auto">
            <a:xfrm>
              <a:off x="6881910" y="4580750"/>
              <a:ext cx="5240" cy="0"/>
            </a:xfrm>
            <a:custGeom>
              <a:avLst/>
              <a:gdLst>
                <a:gd name="T0" fmla="*/ 0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17" name="Line 2815"/>
            <p:cNvSpPr>
              <a:spLocks noChangeShapeType="1"/>
            </p:cNvSpPr>
            <p:nvPr/>
          </p:nvSpPr>
          <p:spPr bwMode="auto">
            <a:xfrm>
              <a:off x="6887150" y="4580750"/>
              <a:ext cx="0" cy="43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18" name="Freeform 2816"/>
            <p:cNvSpPr>
              <a:spLocks/>
            </p:cNvSpPr>
            <p:nvPr/>
          </p:nvSpPr>
          <p:spPr bwMode="auto">
            <a:xfrm>
              <a:off x="6887150" y="4585069"/>
              <a:ext cx="0" cy="23755"/>
            </a:xfrm>
            <a:custGeom>
              <a:avLst/>
              <a:gdLst>
                <a:gd name="T0" fmla="*/ 0 h 30"/>
                <a:gd name="T1" fmla="*/ 12 h 30"/>
                <a:gd name="T2" fmla="*/ 30 h 3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0">
                  <a:moveTo>
                    <a:pt x="0" y="0"/>
                  </a:moveTo>
                  <a:lnTo>
                    <a:pt x="0" y="12"/>
                  </a:lnTo>
                  <a:lnTo>
                    <a:pt x="0" y="3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19" name="Freeform 2817"/>
            <p:cNvSpPr>
              <a:spLocks/>
            </p:cNvSpPr>
            <p:nvPr/>
          </p:nvSpPr>
          <p:spPr bwMode="auto">
            <a:xfrm>
              <a:off x="6887150" y="4608824"/>
              <a:ext cx="6549" cy="9718"/>
            </a:xfrm>
            <a:custGeom>
              <a:avLst/>
              <a:gdLst>
                <a:gd name="T0" fmla="*/ 0 w 6"/>
                <a:gd name="T1" fmla="*/ 0 h 12"/>
                <a:gd name="T2" fmla="*/ 0 w 6"/>
                <a:gd name="T3" fmla="*/ 6 h 12"/>
                <a:gd name="T4" fmla="*/ 6 w 6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2">
                  <a:moveTo>
                    <a:pt x="0" y="0"/>
                  </a:moveTo>
                  <a:lnTo>
                    <a:pt x="0" y="6"/>
                  </a:lnTo>
                  <a:lnTo>
                    <a:pt x="6" y="12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20" name="Freeform 2818"/>
            <p:cNvSpPr>
              <a:spLocks/>
            </p:cNvSpPr>
            <p:nvPr/>
          </p:nvSpPr>
          <p:spPr bwMode="auto">
            <a:xfrm>
              <a:off x="6893699" y="4618542"/>
              <a:ext cx="0" cy="37792"/>
            </a:xfrm>
            <a:custGeom>
              <a:avLst/>
              <a:gdLst>
                <a:gd name="T0" fmla="*/ 0 h 48"/>
                <a:gd name="T1" fmla="*/ 12 h 48"/>
                <a:gd name="T2" fmla="*/ 24 h 48"/>
                <a:gd name="T3" fmla="*/ 48 h 4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8">
                  <a:moveTo>
                    <a:pt x="0" y="0"/>
                  </a:moveTo>
                  <a:lnTo>
                    <a:pt x="0" y="12"/>
                  </a:lnTo>
                  <a:lnTo>
                    <a:pt x="0" y="24"/>
                  </a:lnTo>
                  <a:lnTo>
                    <a:pt x="0" y="4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21" name="Freeform 2819"/>
            <p:cNvSpPr>
              <a:spLocks/>
            </p:cNvSpPr>
            <p:nvPr/>
          </p:nvSpPr>
          <p:spPr bwMode="auto">
            <a:xfrm>
              <a:off x="6893699" y="4656334"/>
              <a:ext cx="0" cy="29154"/>
            </a:xfrm>
            <a:custGeom>
              <a:avLst/>
              <a:gdLst>
                <a:gd name="T0" fmla="*/ 0 h 36"/>
                <a:gd name="T1" fmla="*/ 18 h 36"/>
                <a:gd name="T2" fmla="*/ 36 h 3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6">
                  <a:moveTo>
                    <a:pt x="0" y="0"/>
                  </a:moveTo>
                  <a:lnTo>
                    <a:pt x="0" y="18"/>
                  </a:lnTo>
                  <a:lnTo>
                    <a:pt x="0" y="3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22" name="Freeform 2820"/>
            <p:cNvSpPr>
              <a:spLocks/>
            </p:cNvSpPr>
            <p:nvPr/>
          </p:nvSpPr>
          <p:spPr bwMode="auto">
            <a:xfrm>
              <a:off x="6893699" y="4685488"/>
              <a:ext cx="0" cy="14037"/>
            </a:xfrm>
            <a:custGeom>
              <a:avLst/>
              <a:gdLst>
                <a:gd name="T0" fmla="*/ 0 h 18"/>
                <a:gd name="T1" fmla="*/ 6 h 18"/>
                <a:gd name="T2" fmla="*/ 18 h 1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8">
                  <a:moveTo>
                    <a:pt x="0" y="0"/>
                  </a:moveTo>
                  <a:lnTo>
                    <a:pt x="0" y="6"/>
                  </a:lnTo>
                  <a:lnTo>
                    <a:pt x="0" y="1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23" name="Freeform 2821"/>
            <p:cNvSpPr>
              <a:spLocks/>
            </p:cNvSpPr>
            <p:nvPr/>
          </p:nvSpPr>
          <p:spPr bwMode="auto">
            <a:xfrm>
              <a:off x="6893699" y="4699525"/>
              <a:ext cx="5240" cy="33473"/>
            </a:xfrm>
            <a:custGeom>
              <a:avLst/>
              <a:gdLst>
                <a:gd name="T0" fmla="*/ 0 w 6"/>
                <a:gd name="T1" fmla="*/ 0 h 42"/>
                <a:gd name="T2" fmla="*/ 0 w 6"/>
                <a:gd name="T3" fmla="*/ 18 h 42"/>
                <a:gd name="T4" fmla="*/ 6 w 6"/>
                <a:gd name="T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2">
                  <a:moveTo>
                    <a:pt x="0" y="0"/>
                  </a:moveTo>
                  <a:lnTo>
                    <a:pt x="0" y="18"/>
                  </a:lnTo>
                  <a:lnTo>
                    <a:pt x="6" y="42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24" name="Line 2822"/>
            <p:cNvSpPr>
              <a:spLocks noChangeShapeType="1"/>
            </p:cNvSpPr>
            <p:nvPr/>
          </p:nvSpPr>
          <p:spPr bwMode="auto">
            <a:xfrm>
              <a:off x="6898939" y="4732998"/>
              <a:ext cx="0" cy="377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25" name="Line 2823"/>
            <p:cNvSpPr>
              <a:spLocks noChangeShapeType="1"/>
            </p:cNvSpPr>
            <p:nvPr/>
          </p:nvSpPr>
          <p:spPr bwMode="auto">
            <a:xfrm>
              <a:off x="6898939" y="4770789"/>
              <a:ext cx="0" cy="334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26" name="Freeform 2824"/>
            <p:cNvSpPr>
              <a:spLocks/>
            </p:cNvSpPr>
            <p:nvPr/>
          </p:nvSpPr>
          <p:spPr bwMode="auto">
            <a:xfrm>
              <a:off x="6898939" y="4804262"/>
              <a:ext cx="6549" cy="23755"/>
            </a:xfrm>
            <a:custGeom>
              <a:avLst/>
              <a:gdLst>
                <a:gd name="T0" fmla="*/ 0 w 6"/>
                <a:gd name="T1" fmla="*/ 0 h 30"/>
                <a:gd name="T2" fmla="*/ 0 w 6"/>
                <a:gd name="T3" fmla="*/ 18 h 30"/>
                <a:gd name="T4" fmla="*/ 6 w 6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0">
                  <a:moveTo>
                    <a:pt x="0" y="0"/>
                  </a:moveTo>
                  <a:lnTo>
                    <a:pt x="0" y="18"/>
                  </a:lnTo>
                  <a:lnTo>
                    <a:pt x="6" y="3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27" name="Line 2825"/>
            <p:cNvSpPr>
              <a:spLocks noChangeShapeType="1"/>
            </p:cNvSpPr>
            <p:nvPr/>
          </p:nvSpPr>
          <p:spPr bwMode="auto">
            <a:xfrm>
              <a:off x="6905489" y="4828017"/>
              <a:ext cx="0" cy="97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28" name="Line 2826"/>
            <p:cNvSpPr>
              <a:spLocks noChangeShapeType="1"/>
            </p:cNvSpPr>
            <p:nvPr/>
          </p:nvSpPr>
          <p:spPr bwMode="auto">
            <a:xfrm>
              <a:off x="6905489" y="4837734"/>
              <a:ext cx="0" cy="863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29" name="Line 2827"/>
            <p:cNvSpPr>
              <a:spLocks noChangeShapeType="1"/>
            </p:cNvSpPr>
            <p:nvPr/>
          </p:nvSpPr>
          <p:spPr bwMode="auto">
            <a:xfrm>
              <a:off x="6905489" y="4846373"/>
              <a:ext cx="0" cy="1511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30" name="Freeform 2828"/>
            <p:cNvSpPr>
              <a:spLocks/>
            </p:cNvSpPr>
            <p:nvPr/>
          </p:nvSpPr>
          <p:spPr bwMode="auto">
            <a:xfrm>
              <a:off x="6905489" y="4861489"/>
              <a:ext cx="5240" cy="14037"/>
            </a:xfrm>
            <a:custGeom>
              <a:avLst/>
              <a:gdLst>
                <a:gd name="T0" fmla="*/ 0 w 6"/>
                <a:gd name="T1" fmla="*/ 0 h 18"/>
                <a:gd name="T2" fmla="*/ 0 w 6"/>
                <a:gd name="T3" fmla="*/ 12 h 18"/>
                <a:gd name="T4" fmla="*/ 6 w 6"/>
                <a:gd name="T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8">
                  <a:moveTo>
                    <a:pt x="0" y="0"/>
                  </a:moveTo>
                  <a:lnTo>
                    <a:pt x="0" y="12"/>
                  </a:lnTo>
                  <a:lnTo>
                    <a:pt x="6" y="1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31" name="Line 2829"/>
            <p:cNvSpPr>
              <a:spLocks noChangeShapeType="1"/>
            </p:cNvSpPr>
            <p:nvPr/>
          </p:nvSpPr>
          <p:spPr bwMode="auto">
            <a:xfrm>
              <a:off x="6910729" y="4875527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32" name="Line 2830"/>
            <p:cNvSpPr>
              <a:spLocks noChangeShapeType="1"/>
            </p:cNvSpPr>
            <p:nvPr/>
          </p:nvSpPr>
          <p:spPr bwMode="auto">
            <a:xfrm>
              <a:off x="6910729" y="4875527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33" name="Freeform 2831"/>
            <p:cNvSpPr>
              <a:spLocks/>
            </p:cNvSpPr>
            <p:nvPr/>
          </p:nvSpPr>
          <p:spPr bwMode="auto">
            <a:xfrm>
              <a:off x="6910729" y="4865808"/>
              <a:ext cx="0" cy="9718"/>
            </a:xfrm>
            <a:custGeom>
              <a:avLst/>
              <a:gdLst>
                <a:gd name="T0" fmla="*/ 12 h 12"/>
                <a:gd name="T1" fmla="*/ 6 h 12"/>
                <a:gd name="T2" fmla="*/ 0 h 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34" name="Freeform 2832"/>
            <p:cNvSpPr>
              <a:spLocks/>
            </p:cNvSpPr>
            <p:nvPr/>
          </p:nvSpPr>
          <p:spPr bwMode="auto">
            <a:xfrm>
              <a:off x="6910729" y="4865808"/>
              <a:ext cx="6549" cy="9718"/>
            </a:xfrm>
            <a:custGeom>
              <a:avLst/>
              <a:gdLst>
                <a:gd name="T0" fmla="*/ 0 w 6"/>
                <a:gd name="T1" fmla="*/ 0 h 12"/>
                <a:gd name="T2" fmla="*/ 0 w 6"/>
                <a:gd name="T3" fmla="*/ 6 h 12"/>
                <a:gd name="T4" fmla="*/ 6 w 6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2">
                  <a:moveTo>
                    <a:pt x="0" y="0"/>
                  </a:moveTo>
                  <a:lnTo>
                    <a:pt x="0" y="6"/>
                  </a:lnTo>
                  <a:lnTo>
                    <a:pt x="6" y="12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35" name="Freeform 2833"/>
            <p:cNvSpPr>
              <a:spLocks/>
            </p:cNvSpPr>
            <p:nvPr/>
          </p:nvSpPr>
          <p:spPr bwMode="auto">
            <a:xfrm>
              <a:off x="6917278" y="4875527"/>
              <a:ext cx="0" cy="9718"/>
            </a:xfrm>
            <a:custGeom>
              <a:avLst/>
              <a:gdLst>
                <a:gd name="T0" fmla="*/ 0 h 12"/>
                <a:gd name="T1" fmla="*/ 6 h 12"/>
                <a:gd name="T2" fmla="*/ 12 h 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2">
                  <a:moveTo>
                    <a:pt x="0" y="0"/>
                  </a:moveTo>
                  <a:lnTo>
                    <a:pt x="0" y="6"/>
                  </a:lnTo>
                  <a:lnTo>
                    <a:pt x="0" y="12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36" name="Line 2834"/>
            <p:cNvSpPr>
              <a:spLocks noChangeShapeType="1"/>
            </p:cNvSpPr>
            <p:nvPr/>
          </p:nvSpPr>
          <p:spPr bwMode="auto">
            <a:xfrm>
              <a:off x="6917278" y="4885244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37" name="Freeform 2835"/>
            <p:cNvSpPr>
              <a:spLocks/>
            </p:cNvSpPr>
            <p:nvPr/>
          </p:nvSpPr>
          <p:spPr bwMode="auto">
            <a:xfrm>
              <a:off x="6917278" y="4885244"/>
              <a:ext cx="6549" cy="4319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38" name="Line 2836"/>
            <p:cNvSpPr>
              <a:spLocks noChangeShapeType="1"/>
            </p:cNvSpPr>
            <p:nvPr/>
          </p:nvSpPr>
          <p:spPr bwMode="auto">
            <a:xfrm>
              <a:off x="6923828" y="4889563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39" name="Freeform 2837"/>
            <p:cNvSpPr>
              <a:spLocks/>
            </p:cNvSpPr>
            <p:nvPr/>
          </p:nvSpPr>
          <p:spPr bwMode="auto">
            <a:xfrm>
              <a:off x="6923828" y="4889563"/>
              <a:ext cx="0" cy="19436"/>
            </a:xfrm>
            <a:custGeom>
              <a:avLst/>
              <a:gdLst>
                <a:gd name="T0" fmla="*/ 0 h 24"/>
                <a:gd name="T1" fmla="*/ 12 h 24"/>
                <a:gd name="T2" fmla="*/ 24 h 2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4">
                  <a:moveTo>
                    <a:pt x="0" y="0"/>
                  </a:moveTo>
                  <a:lnTo>
                    <a:pt x="0" y="12"/>
                  </a:lnTo>
                  <a:lnTo>
                    <a:pt x="0" y="24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40" name="Line 2838"/>
            <p:cNvSpPr>
              <a:spLocks noChangeShapeType="1"/>
            </p:cNvSpPr>
            <p:nvPr/>
          </p:nvSpPr>
          <p:spPr bwMode="auto">
            <a:xfrm>
              <a:off x="6923828" y="4908999"/>
              <a:ext cx="0" cy="2375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41" name="Freeform 2839"/>
            <p:cNvSpPr>
              <a:spLocks/>
            </p:cNvSpPr>
            <p:nvPr/>
          </p:nvSpPr>
          <p:spPr bwMode="auto">
            <a:xfrm>
              <a:off x="6923828" y="4932754"/>
              <a:ext cx="5240" cy="33473"/>
            </a:xfrm>
            <a:custGeom>
              <a:avLst/>
              <a:gdLst>
                <a:gd name="T0" fmla="*/ 0 w 6"/>
                <a:gd name="T1" fmla="*/ 0 h 42"/>
                <a:gd name="T2" fmla="*/ 0 w 6"/>
                <a:gd name="T3" fmla="*/ 24 h 42"/>
                <a:gd name="T4" fmla="*/ 6 w 6"/>
                <a:gd name="T5" fmla="*/ 36 h 42"/>
                <a:gd name="T6" fmla="*/ 6 w 6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2">
                  <a:moveTo>
                    <a:pt x="0" y="0"/>
                  </a:moveTo>
                  <a:lnTo>
                    <a:pt x="0" y="24"/>
                  </a:lnTo>
                  <a:lnTo>
                    <a:pt x="6" y="36"/>
                  </a:lnTo>
                  <a:lnTo>
                    <a:pt x="6" y="42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42" name="Freeform 2840"/>
            <p:cNvSpPr>
              <a:spLocks/>
            </p:cNvSpPr>
            <p:nvPr/>
          </p:nvSpPr>
          <p:spPr bwMode="auto">
            <a:xfrm>
              <a:off x="6929067" y="4960828"/>
              <a:ext cx="0" cy="5399"/>
            </a:xfrm>
            <a:custGeom>
              <a:avLst/>
              <a:gdLst>
                <a:gd name="T0" fmla="*/ 6 h 6"/>
                <a:gd name="T1" fmla="*/ 6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43" name="Freeform 2841"/>
            <p:cNvSpPr>
              <a:spLocks/>
            </p:cNvSpPr>
            <p:nvPr/>
          </p:nvSpPr>
          <p:spPr bwMode="auto">
            <a:xfrm>
              <a:off x="6929067" y="4960828"/>
              <a:ext cx="0" cy="14037"/>
            </a:xfrm>
            <a:custGeom>
              <a:avLst/>
              <a:gdLst>
                <a:gd name="T0" fmla="*/ 0 h 18"/>
                <a:gd name="T1" fmla="*/ 6 h 18"/>
                <a:gd name="T2" fmla="*/ 18 h 1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8">
                  <a:moveTo>
                    <a:pt x="0" y="0"/>
                  </a:moveTo>
                  <a:lnTo>
                    <a:pt x="0" y="6"/>
                  </a:lnTo>
                  <a:lnTo>
                    <a:pt x="0" y="1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44" name="Freeform 2842"/>
            <p:cNvSpPr>
              <a:spLocks/>
            </p:cNvSpPr>
            <p:nvPr/>
          </p:nvSpPr>
          <p:spPr bwMode="auto">
            <a:xfrm>
              <a:off x="6929067" y="4974865"/>
              <a:ext cx="6549" cy="19436"/>
            </a:xfrm>
            <a:custGeom>
              <a:avLst/>
              <a:gdLst>
                <a:gd name="T0" fmla="*/ 0 w 6"/>
                <a:gd name="T1" fmla="*/ 0 h 24"/>
                <a:gd name="T2" fmla="*/ 0 w 6"/>
                <a:gd name="T3" fmla="*/ 12 h 24"/>
                <a:gd name="T4" fmla="*/ 6 w 6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4">
                  <a:moveTo>
                    <a:pt x="0" y="0"/>
                  </a:moveTo>
                  <a:lnTo>
                    <a:pt x="0" y="12"/>
                  </a:lnTo>
                  <a:lnTo>
                    <a:pt x="6" y="24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45" name="Freeform 2843"/>
            <p:cNvSpPr>
              <a:spLocks/>
            </p:cNvSpPr>
            <p:nvPr/>
          </p:nvSpPr>
          <p:spPr bwMode="auto">
            <a:xfrm>
              <a:off x="6935617" y="4994301"/>
              <a:ext cx="0" cy="19436"/>
            </a:xfrm>
            <a:custGeom>
              <a:avLst/>
              <a:gdLst>
                <a:gd name="T0" fmla="*/ 0 h 24"/>
                <a:gd name="T1" fmla="*/ 12 h 24"/>
                <a:gd name="T2" fmla="*/ 24 h 2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4">
                  <a:moveTo>
                    <a:pt x="0" y="0"/>
                  </a:moveTo>
                  <a:lnTo>
                    <a:pt x="0" y="12"/>
                  </a:lnTo>
                  <a:lnTo>
                    <a:pt x="0" y="24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46" name="Line 2844"/>
            <p:cNvSpPr>
              <a:spLocks noChangeShapeType="1"/>
            </p:cNvSpPr>
            <p:nvPr/>
          </p:nvSpPr>
          <p:spPr bwMode="auto">
            <a:xfrm>
              <a:off x="6935617" y="5013737"/>
              <a:ext cx="0" cy="863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47" name="Line 2845"/>
            <p:cNvSpPr>
              <a:spLocks noChangeShapeType="1"/>
            </p:cNvSpPr>
            <p:nvPr/>
          </p:nvSpPr>
          <p:spPr bwMode="auto">
            <a:xfrm>
              <a:off x="6935617" y="5022375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48" name="Freeform 2846"/>
            <p:cNvSpPr>
              <a:spLocks/>
            </p:cNvSpPr>
            <p:nvPr/>
          </p:nvSpPr>
          <p:spPr bwMode="auto">
            <a:xfrm>
              <a:off x="6935617" y="5022375"/>
              <a:ext cx="5240" cy="5399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49" name="Line 2847"/>
            <p:cNvSpPr>
              <a:spLocks noChangeShapeType="1"/>
            </p:cNvSpPr>
            <p:nvPr/>
          </p:nvSpPr>
          <p:spPr bwMode="auto">
            <a:xfrm>
              <a:off x="6940856" y="5027773"/>
              <a:ext cx="0" cy="97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50" name="Freeform 2848"/>
            <p:cNvSpPr>
              <a:spLocks/>
            </p:cNvSpPr>
            <p:nvPr/>
          </p:nvSpPr>
          <p:spPr bwMode="auto">
            <a:xfrm>
              <a:off x="6940856" y="5037491"/>
              <a:ext cx="0" cy="23755"/>
            </a:xfrm>
            <a:custGeom>
              <a:avLst/>
              <a:gdLst>
                <a:gd name="T0" fmla="*/ 0 h 30"/>
                <a:gd name="T1" fmla="*/ 12 h 30"/>
                <a:gd name="T2" fmla="*/ 30 h 3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0">
                  <a:moveTo>
                    <a:pt x="0" y="0"/>
                  </a:moveTo>
                  <a:lnTo>
                    <a:pt x="0" y="12"/>
                  </a:lnTo>
                  <a:lnTo>
                    <a:pt x="0" y="3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51" name="Line 2849"/>
            <p:cNvSpPr>
              <a:spLocks noChangeShapeType="1"/>
            </p:cNvSpPr>
            <p:nvPr/>
          </p:nvSpPr>
          <p:spPr bwMode="auto">
            <a:xfrm>
              <a:off x="6940856" y="5061246"/>
              <a:ext cx="0" cy="863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52" name="Freeform 2850"/>
            <p:cNvSpPr>
              <a:spLocks/>
            </p:cNvSpPr>
            <p:nvPr/>
          </p:nvSpPr>
          <p:spPr bwMode="auto">
            <a:xfrm>
              <a:off x="6940856" y="5069884"/>
              <a:ext cx="6549" cy="5399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6 h 6"/>
                <a:gd name="T4" fmla="*/ 6 w 6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0" y="6"/>
                  </a:lnTo>
                  <a:lnTo>
                    <a:pt x="6" y="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53" name="Line 2851"/>
            <p:cNvSpPr>
              <a:spLocks noChangeShapeType="1"/>
            </p:cNvSpPr>
            <p:nvPr/>
          </p:nvSpPr>
          <p:spPr bwMode="auto">
            <a:xfrm>
              <a:off x="6947406" y="5075283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54" name="Freeform 2852"/>
            <p:cNvSpPr>
              <a:spLocks/>
            </p:cNvSpPr>
            <p:nvPr/>
          </p:nvSpPr>
          <p:spPr bwMode="auto">
            <a:xfrm>
              <a:off x="6947406" y="5075283"/>
              <a:ext cx="0" cy="9718"/>
            </a:xfrm>
            <a:custGeom>
              <a:avLst/>
              <a:gdLst>
                <a:gd name="T0" fmla="*/ 0 h 12"/>
                <a:gd name="T1" fmla="*/ 6 h 12"/>
                <a:gd name="T2" fmla="*/ 12 h 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2">
                  <a:moveTo>
                    <a:pt x="0" y="0"/>
                  </a:moveTo>
                  <a:lnTo>
                    <a:pt x="0" y="6"/>
                  </a:lnTo>
                  <a:lnTo>
                    <a:pt x="0" y="12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55" name="Freeform 2853"/>
            <p:cNvSpPr>
              <a:spLocks/>
            </p:cNvSpPr>
            <p:nvPr/>
          </p:nvSpPr>
          <p:spPr bwMode="auto">
            <a:xfrm>
              <a:off x="6947406" y="5085001"/>
              <a:ext cx="6549" cy="23755"/>
            </a:xfrm>
            <a:custGeom>
              <a:avLst/>
              <a:gdLst>
                <a:gd name="T0" fmla="*/ 0 w 6"/>
                <a:gd name="T1" fmla="*/ 0 h 30"/>
                <a:gd name="T2" fmla="*/ 0 w 6"/>
                <a:gd name="T3" fmla="*/ 12 h 30"/>
                <a:gd name="T4" fmla="*/ 6 w 6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0">
                  <a:moveTo>
                    <a:pt x="0" y="0"/>
                  </a:moveTo>
                  <a:lnTo>
                    <a:pt x="0" y="12"/>
                  </a:lnTo>
                  <a:lnTo>
                    <a:pt x="6" y="3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56" name="Freeform 2854"/>
            <p:cNvSpPr>
              <a:spLocks/>
            </p:cNvSpPr>
            <p:nvPr/>
          </p:nvSpPr>
          <p:spPr bwMode="auto">
            <a:xfrm>
              <a:off x="6953956" y="5108756"/>
              <a:ext cx="0" cy="23755"/>
            </a:xfrm>
            <a:custGeom>
              <a:avLst/>
              <a:gdLst>
                <a:gd name="T0" fmla="*/ 0 h 30"/>
                <a:gd name="T1" fmla="*/ 12 h 30"/>
                <a:gd name="T2" fmla="*/ 30 h 3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0">
                  <a:moveTo>
                    <a:pt x="0" y="0"/>
                  </a:moveTo>
                  <a:lnTo>
                    <a:pt x="0" y="12"/>
                  </a:lnTo>
                  <a:lnTo>
                    <a:pt x="0" y="3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57" name="Freeform 2855"/>
            <p:cNvSpPr>
              <a:spLocks/>
            </p:cNvSpPr>
            <p:nvPr/>
          </p:nvSpPr>
          <p:spPr bwMode="auto">
            <a:xfrm>
              <a:off x="6953956" y="5132511"/>
              <a:ext cx="0" cy="42111"/>
            </a:xfrm>
            <a:custGeom>
              <a:avLst/>
              <a:gdLst>
                <a:gd name="T0" fmla="*/ 0 h 54"/>
                <a:gd name="T1" fmla="*/ 24 h 54"/>
                <a:gd name="T2" fmla="*/ 54 h 5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4">
                  <a:moveTo>
                    <a:pt x="0" y="0"/>
                  </a:moveTo>
                  <a:lnTo>
                    <a:pt x="0" y="24"/>
                  </a:lnTo>
                  <a:lnTo>
                    <a:pt x="0" y="54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58" name="Freeform 2856"/>
            <p:cNvSpPr>
              <a:spLocks/>
            </p:cNvSpPr>
            <p:nvPr/>
          </p:nvSpPr>
          <p:spPr bwMode="auto">
            <a:xfrm>
              <a:off x="6953956" y="5174621"/>
              <a:ext cx="0" cy="33473"/>
            </a:xfrm>
            <a:custGeom>
              <a:avLst/>
              <a:gdLst>
                <a:gd name="T0" fmla="*/ 0 h 42"/>
                <a:gd name="T1" fmla="*/ 24 h 42"/>
                <a:gd name="T2" fmla="*/ 42 h 4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2">
                  <a:moveTo>
                    <a:pt x="0" y="0"/>
                  </a:moveTo>
                  <a:lnTo>
                    <a:pt x="0" y="24"/>
                  </a:lnTo>
                  <a:lnTo>
                    <a:pt x="0" y="42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59" name="Freeform 2857"/>
            <p:cNvSpPr>
              <a:spLocks/>
            </p:cNvSpPr>
            <p:nvPr/>
          </p:nvSpPr>
          <p:spPr bwMode="auto">
            <a:xfrm>
              <a:off x="6953956" y="5208094"/>
              <a:ext cx="5240" cy="19436"/>
            </a:xfrm>
            <a:custGeom>
              <a:avLst/>
              <a:gdLst>
                <a:gd name="T0" fmla="*/ 0 w 6"/>
                <a:gd name="T1" fmla="*/ 0 h 24"/>
                <a:gd name="T2" fmla="*/ 0 w 6"/>
                <a:gd name="T3" fmla="*/ 12 h 24"/>
                <a:gd name="T4" fmla="*/ 6 w 6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4">
                  <a:moveTo>
                    <a:pt x="0" y="0"/>
                  </a:moveTo>
                  <a:lnTo>
                    <a:pt x="0" y="12"/>
                  </a:lnTo>
                  <a:lnTo>
                    <a:pt x="6" y="24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60" name="Line 2858"/>
            <p:cNvSpPr>
              <a:spLocks noChangeShapeType="1"/>
            </p:cNvSpPr>
            <p:nvPr/>
          </p:nvSpPr>
          <p:spPr bwMode="auto">
            <a:xfrm>
              <a:off x="6959195" y="5227530"/>
              <a:ext cx="0" cy="1403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61" name="Line 2859"/>
            <p:cNvSpPr>
              <a:spLocks noChangeShapeType="1"/>
            </p:cNvSpPr>
            <p:nvPr/>
          </p:nvSpPr>
          <p:spPr bwMode="auto">
            <a:xfrm>
              <a:off x="6959195" y="5241567"/>
              <a:ext cx="0" cy="97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62" name="Freeform 2860"/>
            <p:cNvSpPr>
              <a:spLocks/>
            </p:cNvSpPr>
            <p:nvPr/>
          </p:nvSpPr>
          <p:spPr bwMode="auto">
            <a:xfrm>
              <a:off x="6959195" y="5251285"/>
              <a:ext cx="6549" cy="4319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6 h 6"/>
                <a:gd name="T4" fmla="*/ 6 w 6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0" y="6"/>
                  </a:lnTo>
                  <a:lnTo>
                    <a:pt x="6" y="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63" name="Freeform 2861"/>
            <p:cNvSpPr>
              <a:spLocks/>
            </p:cNvSpPr>
            <p:nvPr/>
          </p:nvSpPr>
          <p:spPr bwMode="auto">
            <a:xfrm>
              <a:off x="6965745" y="5255604"/>
              <a:ext cx="0" cy="5399"/>
            </a:xfrm>
            <a:custGeom>
              <a:avLst/>
              <a:gdLst>
                <a:gd name="T0" fmla="*/ 0 h 6"/>
                <a:gd name="T1" fmla="*/ 6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64" name="Freeform 2862"/>
            <p:cNvSpPr>
              <a:spLocks/>
            </p:cNvSpPr>
            <p:nvPr/>
          </p:nvSpPr>
          <p:spPr bwMode="auto">
            <a:xfrm>
              <a:off x="6965745" y="5251285"/>
              <a:ext cx="0" cy="9718"/>
            </a:xfrm>
            <a:custGeom>
              <a:avLst/>
              <a:gdLst>
                <a:gd name="T0" fmla="*/ 12 h 12"/>
                <a:gd name="T1" fmla="*/ 6 h 12"/>
                <a:gd name="T2" fmla="*/ 0 h 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65" name="Freeform 2863"/>
            <p:cNvSpPr>
              <a:spLocks/>
            </p:cNvSpPr>
            <p:nvPr/>
          </p:nvSpPr>
          <p:spPr bwMode="auto">
            <a:xfrm>
              <a:off x="6965745" y="5222131"/>
              <a:ext cx="0" cy="29154"/>
            </a:xfrm>
            <a:custGeom>
              <a:avLst/>
              <a:gdLst>
                <a:gd name="T0" fmla="*/ 36 h 36"/>
                <a:gd name="T1" fmla="*/ 18 h 36"/>
                <a:gd name="T2" fmla="*/ 0 h 3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6">
                  <a:moveTo>
                    <a:pt x="0" y="36"/>
                  </a:move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66" name="Freeform 2864"/>
            <p:cNvSpPr>
              <a:spLocks/>
            </p:cNvSpPr>
            <p:nvPr/>
          </p:nvSpPr>
          <p:spPr bwMode="auto">
            <a:xfrm>
              <a:off x="6965745" y="5194057"/>
              <a:ext cx="5240" cy="28074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18 h 36"/>
                <a:gd name="T4" fmla="*/ 6 w 6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6">
                  <a:moveTo>
                    <a:pt x="0" y="36"/>
                  </a:moveTo>
                  <a:lnTo>
                    <a:pt x="0" y="18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67" name="Line 2865"/>
            <p:cNvSpPr>
              <a:spLocks noChangeShapeType="1"/>
            </p:cNvSpPr>
            <p:nvPr/>
          </p:nvSpPr>
          <p:spPr bwMode="auto">
            <a:xfrm flipV="1">
              <a:off x="6970985" y="5164904"/>
              <a:ext cx="0" cy="2915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68" name="Line 2866"/>
            <p:cNvSpPr>
              <a:spLocks noChangeShapeType="1"/>
            </p:cNvSpPr>
            <p:nvPr/>
          </p:nvSpPr>
          <p:spPr bwMode="auto">
            <a:xfrm flipV="1">
              <a:off x="6970985" y="5136830"/>
              <a:ext cx="0" cy="2807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69" name="Freeform 2867"/>
            <p:cNvSpPr>
              <a:spLocks/>
            </p:cNvSpPr>
            <p:nvPr/>
          </p:nvSpPr>
          <p:spPr bwMode="auto">
            <a:xfrm>
              <a:off x="6970985" y="5108756"/>
              <a:ext cx="6549" cy="28074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18 h 36"/>
                <a:gd name="T4" fmla="*/ 6 w 6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6">
                  <a:moveTo>
                    <a:pt x="0" y="36"/>
                  </a:moveTo>
                  <a:lnTo>
                    <a:pt x="0" y="18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70" name="Line 2868"/>
            <p:cNvSpPr>
              <a:spLocks noChangeShapeType="1"/>
            </p:cNvSpPr>
            <p:nvPr/>
          </p:nvSpPr>
          <p:spPr bwMode="auto">
            <a:xfrm flipV="1">
              <a:off x="6977534" y="5085001"/>
              <a:ext cx="0" cy="2375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71" name="Line 2869"/>
            <p:cNvSpPr>
              <a:spLocks noChangeShapeType="1"/>
            </p:cNvSpPr>
            <p:nvPr/>
          </p:nvSpPr>
          <p:spPr bwMode="auto">
            <a:xfrm flipV="1">
              <a:off x="6977534" y="5055847"/>
              <a:ext cx="0" cy="2915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72" name="Line 2870"/>
            <p:cNvSpPr>
              <a:spLocks noChangeShapeType="1"/>
            </p:cNvSpPr>
            <p:nvPr/>
          </p:nvSpPr>
          <p:spPr bwMode="auto">
            <a:xfrm flipV="1">
              <a:off x="6977534" y="5027773"/>
              <a:ext cx="0" cy="2807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73" name="Freeform 2871"/>
            <p:cNvSpPr>
              <a:spLocks/>
            </p:cNvSpPr>
            <p:nvPr/>
          </p:nvSpPr>
          <p:spPr bwMode="auto">
            <a:xfrm>
              <a:off x="6977534" y="4994301"/>
              <a:ext cx="5240" cy="33473"/>
            </a:xfrm>
            <a:custGeom>
              <a:avLst/>
              <a:gdLst>
                <a:gd name="T0" fmla="*/ 0 w 6"/>
                <a:gd name="T1" fmla="*/ 42 h 42"/>
                <a:gd name="T2" fmla="*/ 0 w 6"/>
                <a:gd name="T3" fmla="*/ 18 h 42"/>
                <a:gd name="T4" fmla="*/ 6 w 6"/>
                <a:gd name="T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2">
                  <a:moveTo>
                    <a:pt x="0" y="42"/>
                  </a:moveTo>
                  <a:lnTo>
                    <a:pt x="0" y="18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74" name="Freeform 2872"/>
            <p:cNvSpPr>
              <a:spLocks/>
            </p:cNvSpPr>
            <p:nvPr/>
          </p:nvSpPr>
          <p:spPr bwMode="auto">
            <a:xfrm>
              <a:off x="6982774" y="4966227"/>
              <a:ext cx="0" cy="28074"/>
            </a:xfrm>
            <a:custGeom>
              <a:avLst/>
              <a:gdLst>
                <a:gd name="T0" fmla="*/ 36 h 36"/>
                <a:gd name="T1" fmla="*/ 18 h 36"/>
                <a:gd name="T2" fmla="*/ 0 h 3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6">
                  <a:moveTo>
                    <a:pt x="0" y="36"/>
                  </a:move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75" name="Freeform 2873"/>
            <p:cNvSpPr>
              <a:spLocks/>
            </p:cNvSpPr>
            <p:nvPr/>
          </p:nvSpPr>
          <p:spPr bwMode="auto">
            <a:xfrm>
              <a:off x="6982774" y="4913318"/>
              <a:ext cx="0" cy="52909"/>
            </a:xfrm>
            <a:custGeom>
              <a:avLst/>
              <a:gdLst>
                <a:gd name="T0" fmla="*/ 66 h 66"/>
                <a:gd name="T1" fmla="*/ 36 h 66"/>
                <a:gd name="T2" fmla="*/ 0 h 6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6">
                  <a:moveTo>
                    <a:pt x="0" y="66"/>
                  </a:moveTo>
                  <a:lnTo>
                    <a:pt x="0" y="36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76" name="Line 2874"/>
            <p:cNvSpPr>
              <a:spLocks noChangeShapeType="1"/>
            </p:cNvSpPr>
            <p:nvPr/>
          </p:nvSpPr>
          <p:spPr bwMode="auto">
            <a:xfrm flipV="1">
              <a:off x="6982774" y="4865808"/>
              <a:ext cx="0" cy="4751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77" name="Freeform 2875"/>
            <p:cNvSpPr>
              <a:spLocks/>
            </p:cNvSpPr>
            <p:nvPr/>
          </p:nvSpPr>
          <p:spPr bwMode="auto">
            <a:xfrm>
              <a:off x="6982774" y="4828017"/>
              <a:ext cx="6549" cy="37792"/>
            </a:xfrm>
            <a:custGeom>
              <a:avLst/>
              <a:gdLst>
                <a:gd name="T0" fmla="*/ 0 w 6"/>
                <a:gd name="T1" fmla="*/ 48 h 48"/>
                <a:gd name="T2" fmla="*/ 0 w 6"/>
                <a:gd name="T3" fmla="*/ 24 h 48"/>
                <a:gd name="T4" fmla="*/ 6 w 6"/>
                <a:gd name="T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8">
                  <a:moveTo>
                    <a:pt x="0" y="48"/>
                  </a:moveTo>
                  <a:lnTo>
                    <a:pt x="0" y="24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78" name="Freeform 2876"/>
            <p:cNvSpPr>
              <a:spLocks/>
            </p:cNvSpPr>
            <p:nvPr/>
          </p:nvSpPr>
          <p:spPr bwMode="auto">
            <a:xfrm>
              <a:off x="6989324" y="4790225"/>
              <a:ext cx="0" cy="37792"/>
            </a:xfrm>
            <a:custGeom>
              <a:avLst/>
              <a:gdLst>
                <a:gd name="T0" fmla="*/ 48 h 48"/>
                <a:gd name="T1" fmla="*/ 24 h 48"/>
                <a:gd name="T2" fmla="*/ 0 h 4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8">
                  <a:moveTo>
                    <a:pt x="0" y="48"/>
                  </a:moveTo>
                  <a:lnTo>
                    <a:pt x="0" y="24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79" name="Freeform 2877"/>
            <p:cNvSpPr>
              <a:spLocks/>
            </p:cNvSpPr>
            <p:nvPr/>
          </p:nvSpPr>
          <p:spPr bwMode="auto">
            <a:xfrm>
              <a:off x="6989324" y="4766470"/>
              <a:ext cx="0" cy="23755"/>
            </a:xfrm>
            <a:custGeom>
              <a:avLst/>
              <a:gdLst>
                <a:gd name="T0" fmla="*/ 30 h 30"/>
                <a:gd name="T1" fmla="*/ 12 h 30"/>
                <a:gd name="T2" fmla="*/ 0 h 3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0">
                  <a:moveTo>
                    <a:pt x="0" y="30"/>
                  </a:move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80" name="Freeform 2878"/>
            <p:cNvSpPr>
              <a:spLocks/>
            </p:cNvSpPr>
            <p:nvPr/>
          </p:nvSpPr>
          <p:spPr bwMode="auto">
            <a:xfrm>
              <a:off x="6989324" y="4742715"/>
              <a:ext cx="6549" cy="23755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12 h 30"/>
                <a:gd name="T4" fmla="*/ 6 w 6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0">
                  <a:moveTo>
                    <a:pt x="0" y="30"/>
                  </a:moveTo>
                  <a:lnTo>
                    <a:pt x="0" y="12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81" name="Line 2879"/>
            <p:cNvSpPr>
              <a:spLocks noChangeShapeType="1"/>
            </p:cNvSpPr>
            <p:nvPr/>
          </p:nvSpPr>
          <p:spPr bwMode="auto">
            <a:xfrm flipV="1">
              <a:off x="6995873" y="4718960"/>
              <a:ext cx="0" cy="2375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82" name="Freeform 2880"/>
            <p:cNvSpPr>
              <a:spLocks/>
            </p:cNvSpPr>
            <p:nvPr/>
          </p:nvSpPr>
          <p:spPr bwMode="auto">
            <a:xfrm>
              <a:off x="6995873" y="4699525"/>
              <a:ext cx="0" cy="19436"/>
            </a:xfrm>
            <a:custGeom>
              <a:avLst/>
              <a:gdLst>
                <a:gd name="T0" fmla="*/ 24 h 24"/>
                <a:gd name="T1" fmla="*/ 12 h 24"/>
                <a:gd name="T2" fmla="*/ 0 h 2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4">
                  <a:moveTo>
                    <a:pt x="0" y="24"/>
                  </a:move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83" name="Line 2881"/>
            <p:cNvSpPr>
              <a:spLocks noChangeShapeType="1"/>
            </p:cNvSpPr>
            <p:nvPr/>
          </p:nvSpPr>
          <p:spPr bwMode="auto">
            <a:xfrm flipV="1">
              <a:off x="6995873" y="4695205"/>
              <a:ext cx="0" cy="43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84" name="Freeform 2882"/>
            <p:cNvSpPr>
              <a:spLocks/>
            </p:cNvSpPr>
            <p:nvPr/>
          </p:nvSpPr>
          <p:spPr bwMode="auto">
            <a:xfrm>
              <a:off x="6995873" y="4695205"/>
              <a:ext cx="5240" cy="4319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6 h 6"/>
                <a:gd name="T4" fmla="*/ 6 w 6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0" y="6"/>
                  </a:lnTo>
                  <a:lnTo>
                    <a:pt x="6" y="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85" name="Freeform 2883"/>
            <p:cNvSpPr>
              <a:spLocks/>
            </p:cNvSpPr>
            <p:nvPr/>
          </p:nvSpPr>
          <p:spPr bwMode="auto">
            <a:xfrm>
              <a:off x="7001113" y="4685488"/>
              <a:ext cx="0" cy="14037"/>
            </a:xfrm>
            <a:custGeom>
              <a:avLst/>
              <a:gdLst>
                <a:gd name="T0" fmla="*/ 18 h 18"/>
                <a:gd name="T1" fmla="*/ 12 h 18"/>
                <a:gd name="T2" fmla="*/ 6 h 18"/>
                <a:gd name="T3" fmla="*/ 6 h 18"/>
                <a:gd name="T4" fmla="*/ 0 h 1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8">
                  <a:moveTo>
                    <a:pt x="0" y="18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86" name="Freeform 2884"/>
            <p:cNvSpPr>
              <a:spLocks/>
            </p:cNvSpPr>
            <p:nvPr/>
          </p:nvSpPr>
          <p:spPr bwMode="auto">
            <a:xfrm>
              <a:off x="7001113" y="4685488"/>
              <a:ext cx="0" cy="4319"/>
            </a:xfrm>
            <a:custGeom>
              <a:avLst/>
              <a:gdLst>
                <a:gd name="T0" fmla="*/ 0 h 6"/>
                <a:gd name="T1" fmla="*/ 0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87" name="Freeform 2885"/>
            <p:cNvSpPr>
              <a:spLocks/>
            </p:cNvSpPr>
            <p:nvPr/>
          </p:nvSpPr>
          <p:spPr bwMode="auto">
            <a:xfrm>
              <a:off x="7001113" y="4680089"/>
              <a:ext cx="6549" cy="9718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6 h 12"/>
                <a:gd name="T4" fmla="*/ 6 w 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88" name="Line 2886"/>
            <p:cNvSpPr>
              <a:spLocks noChangeShapeType="1"/>
            </p:cNvSpPr>
            <p:nvPr/>
          </p:nvSpPr>
          <p:spPr bwMode="auto">
            <a:xfrm flipV="1">
              <a:off x="7007663" y="4675770"/>
              <a:ext cx="0" cy="43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89" name="Line 2887"/>
            <p:cNvSpPr>
              <a:spLocks noChangeShapeType="1"/>
            </p:cNvSpPr>
            <p:nvPr/>
          </p:nvSpPr>
          <p:spPr bwMode="auto">
            <a:xfrm flipV="1">
              <a:off x="7007663" y="4666052"/>
              <a:ext cx="0" cy="97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90" name="Freeform 2888"/>
            <p:cNvSpPr>
              <a:spLocks/>
            </p:cNvSpPr>
            <p:nvPr/>
          </p:nvSpPr>
          <p:spPr bwMode="auto">
            <a:xfrm>
              <a:off x="7007663" y="4646616"/>
              <a:ext cx="0" cy="19436"/>
            </a:xfrm>
            <a:custGeom>
              <a:avLst/>
              <a:gdLst>
                <a:gd name="T0" fmla="*/ 24 h 24"/>
                <a:gd name="T1" fmla="*/ 12 h 24"/>
                <a:gd name="T2" fmla="*/ 0 h 2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4">
                  <a:moveTo>
                    <a:pt x="0" y="24"/>
                  </a:move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91" name="Freeform 2889"/>
            <p:cNvSpPr>
              <a:spLocks/>
            </p:cNvSpPr>
            <p:nvPr/>
          </p:nvSpPr>
          <p:spPr bwMode="auto">
            <a:xfrm>
              <a:off x="7007663" y="4642297"/>
              <a:ext cx="5240" cy="4319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0 h 6"/>
                <a:gd name="T4" fmla="*/ 6 w 6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92" name="Line 2890"/>
            <p:cNvSpPr>
              <a:spLocks noChangeShapeType="1"/>
            </p:cNvSpPr>
            <p:nvPr/>
          </p:nvSpPr>
          <p:spPr bwMode="auto">
            <a:xfrm flipV="1">
              <a:off x="7012902" y="4632579"/>
              <a:ext cx="0" cy="97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93" name="Freeform 2891"/>
            <p:cNvSpPr>
              <a:spLocks/>
            </p:cNvSpPr>
            <p:nvPr/>
          </p:nvSpPr>
          <p:spPr bwMode="auto">
            <a:xfrm>
              <a:off x="7012902" y="4604505"/>
              <a:ext cx="0" cy="28074"/>
            </a:xfrm>
            <a:custGeom>
              <a:avLst/>
              <a:gdLst>
                <a:gd name="T0" fmla="*/ 36 h 36"/>
                <a:gd name="T1" fmla="*/ 18 h 36"/>
                <a:gd name="T2" fmla="*/ 0 h 3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6">
                  <a:moveTo>
                    <a:pt x="0" y="36"/>
                  </a:move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94" name="Line 2892"/>
            <p:cNvSpPr>
              <a:spLocks noChangeShapeType="1"/>
            </p:cNvSpPr>
            <p:nvPr/>
          </p:nvSpPr>
          <p:spPr bwMode="auto">
            <a:xfrm flipV="1">
              <a:off x="7012902" y="4580750"/>
              <a:ext cx="0" cy="2375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95" name="Freeform 2893"/>
            <p:cNvSpPr>
              <a:spLocks/>
            </p:cNvSpPr>
            <p:nvPr/>
          </p:nvSpPr>
          <p:spPr bwMode="auto">
            <a:xfrm>
              <a:off x="7012902" y="4556996"/>
              <a:ext cx="6549" cy="23755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12 h 30"/>
                <a:gd name="T4" fmla="*/ 6 w 6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0">
                  <a:moveTo>
                    <a:pt x="0" y="30"/>
                  </a:moveTo>
                  <a:lnTo>
                    <a:pt x="0" y="12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96" name="Freeform 2894"/>
            <p:cNvSpPr>
              <a:spLocks/>
            </p:cNvSpPr>
            <p:nvPr/>
          </p:nvSpPr>
          <p:spPr bwMode="auto">
            <a:xfrm>
              <a:off x="7019452" y="4533241"/>
              <a:ext cx="0" cy="23755"/>
            </a:xfrm>
            <a:custGeom>
              <a:avLst/>
              <a:gdLst>
                <a:gd name="T0" fmla="*/ 30 h 30"/>
                <a:gd name="T1" fmla="*/ 18 h 30"/>
                <a:gd name="T2" fmla="*/ 0 h 3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0">
                  <a:moveTo>
                    <a:pt x="0" y="30"/>
                  </a:move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97" name="Freeform 2895"/>
            <p:cNvSpPr>
              <a:spLocks/>
            </p:cNvSpPr>
            <p:nvPr/>
          </p:nvSpPr>
          <p:spPr bwMode="auto">
            <a:xfrm>
              <a:off x="7019452" y="4499768"/>
              <a:ext cx="0" cy="33473"/>
            </a:xfrm>
            <a:custGeom>
              <a:avLst/>
              <a:gdLst>
                <a:gd name="T0" fmla="*/ 42 h 42"/>
                <a:gd name="T1" fmla="*/ 18 h 42"/>
                <a:gd name="T2" fmla="*/ 6 h 42"/>
                <a:gd name="T3" fmla="*/ 0 h 4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2">
                  <a:moveTo>
                    <a:pt x="0" y="42"/>
                  </a:move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98" name="Freeform 2896"/>
            <p:cNvSpPr>
              <a:spLocks/>
            </p:cNvSpPr>
            <p:nvPr/>
          </p:nvSpPr>
          <p:spPr bwMode="auto">
            <a:xfrm>
              <a:off x="7019452" y="4495449"/>
              <a:ext cx="6549" cy="4319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0 h 6"/>
                <a:gd name="T4" fmla="*/ 6 w 6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199" name="Freeform 2897"/>
            <p:cNvSpPr>
              <a:spLocks/>
            </p:cNvSpPr>
            <p:nvPr/>
          </p:nvSpPr>
          <p:spPr bwMode="auto">
            <a:xfrm>
              <a:off x="7026002" y="4495449"/>
              <a:ext cx="0" cy="8638"/>
            </a:xfrm>
            <a:custGeom>
              <a:avLst/>
              <a:gdLst>
                <a:gd name="T0" fmla="*/ 0 h 12"/>
                <a:gd name="T1" fmla="*/ 6 h 12"/>
                <a:gd name="T2" fmla="*/ 12 h 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2">
                  <a:moveTo>
                    <a:pt x="0" y="0"/>
                  </a:moveTo>
                  <a:lnTo>
                    <a:pt x="0" y="6"/>
                  </a:lnTo>
                  <a:lnTo>
                    <a:pt x="0" y="12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200" name="Line 2898"/>
            <p:cNvSpPr>
              <a:spLocks noChangeShapeType="1"/>
            </p:cNvSpPr>
            <p:nvPr/>
          </p:nvSpPr>
          <p:spPr bwMode="auto">
            <a:xfrm>
              <a:off x="7026002" y="4504087"/>
              <a:ext cx="0" cy="539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201" name="Line 2899"/>
            <p:cNvSpPr>
              <a:spLocks noChangeShapeType="1"/>
            </p:cNvSpPr>
            <p:nvPr/>
          </p:nvSpPr>
          <p:spPr bwMode="auto">
            <a:xfrm>
              <a:off x="7026002" y="4509486"/>
              <a:ext cx="0" cy="1403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202" name="Freeform 2900"/>
            <p:cNvSpPr>
              <a:spLocks/>
            </p:cNvSpPr>
            <p:nvPr/>
          </p:nvSpPr>
          <p:spPr bwMode="auto">
            <a:xfrm>
              <a:off x="7026002" y="4523523"/>
              <a:ext cx="5240" cy="23755"/>
            </a:xfrm>
            <a:custGeom>
              <a:avLst/>
              <a:gdLst>
                <a:gd name="T0" fmla="*/ 0 w 6"/>
                <a:gd name="T1" fmla="*/ 0 h 30"/>
                <a:gd name="T2" fmla="*/ 0 w 6"/>
                <a:gd name="T3" fmla="*/ 12 h 30"/>
                <a:gd name="T4" fmla="*/ 6 w 6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0">
                  <a:moveTo>
                    <a:pt x="0" y="0"/>
                  </a:moveTo>
                  <a:lnTo>
                    <a:pt x="0" y="12"/>
                  </a:lnTo>
                  <a:lnTo>
                    <a:pt x="6" y="3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203" name="Freeform 2901"/>
            <p:cNvSpPr>
              <a:spLocks/>
            </p:cNvSpPr>
            <p:nvPr/>
          </p:nvSpPr>
          <p:spPr bwMode="auto">
            <a:xfrm>
              <a:off x="7031241" y="4547278"/>
              <a:ext cx="0" cy="19436"/>
            </a:xfrm>
            <a:custGeom>
              <a:avLst/>
              <a:gdLst>
                <a:gd name="T0" fmla="*/ 0 h 24"/>
                <a:gd name="T1" fmla="*/ 12 h 24"/>
                <a:gd name="T2" fmla="*/ 24 h 2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4">
                  <a:moveTo>
                    <a:pt x="0" y="0"/>
                  </a:moveTo>
                  <a:lnTo>
                    <a:pt x="0" y="12"/>
                  </a:lnTo>
                  <a:lnTo>
                    <a:pt x="0" y="24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204" name="Freeform 2902"/>
            <p:cNvSpPr>
              <a:spLocks/>
            </p:cNvSpPr>
            <p:nvPr/>
          </p:nvSpPr>
          <p:spPr bwMode="auto">
            <a:xfrm>
              <a:off x="7031241" y="4566714"/>
              <a:ext cx="0" cy="51829"/>
            </a:xfrm>
            <a:custGeom>
              <a:avLst/>
              <a:gdLst>
                <a:gd name="T0" fmla="*/ 0 h 66"/>
                <a:gd name="T1" fmla="*/ 12 h 66"/>
                <a:gd name="T2" fmla="*/ 30 h 66"/>
                <a:gd name="T3" fmla="*/ 48 h 66"/>
                <a:gd name="T4" fmla="*/ 66 h 6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66">
                  <a:moveTo>
                    <a:pt x="0" y="0"/>
                  </a:moveTo>
                  <a:lnTo>
                    <a:pt x="0" y="12"/>
                  </a:lnTo>
                  <a:lnTo>
                    <a:pt x="0" y="30"/>
                  </a:lnTo>
                  <a:lnTo>
                    <a:pt x="0" y="48"/>
                  </a:lnTo>
                  <a:lnTo>
                    <a:pt x="0" y="6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205" name="Freeform 2903"/>
            <p:cNvSpPr>
              <a:spLocks/>
            </p:cNvSpPr>
            <p:nvPr/>
          </p:nvSpPr>
          <p:spPr bwMode="auto">
            <a:xfrm>
              <a:off x="7031241" y="4618542"/>
              <a:ext cx="6549" cy="37792"/>
            </a:xfrm>
            <a:custGeom>
              <a:avLst/>
              <a:gdLst>
                <a:gd name="T0" fmla="*/ 0 w 6"/>
                <a:gd name="T1" fmla="*/ 0 h 48"/>
                <a:gd name="T2" fmla="*/ 0 w 6"/>
                <a:gd name="T3" fmla="*/ 24 h 48"/>
                <a:gd name="T4" fmla="*/ 6 w 6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8">
                  <a:moveTo>
                    <a:pt x="0" y="0"/>
                  </a:moveTo>
                  <a:lnTo>
                    <a:pt x="0" y="24"/>
                  </a:lnTo>
                  <a:lnTo>
                    <a:pt x="6" y="4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206" name="Freeform 2904"/>
            <p:cNvSpPr>
              <a:spLocks/>
            </p:cNvSpPr>
            <p:nvPr/>
          </p:nvSpPr>
          <p:spPr bwMode="auto">
            <a:xfrm>
              <a:off x="7037790" y="4656334"/>
              <a:ext cx="0" cy="47510"/>
            </a:xfrm>
            <a:custGeom>
              <a:avLst/>
              <a:gdLst>
                <a:gd name="T0" fmla="*/ 0 h 60"/>
                <a:gd name="T1" fmla="*/ 30 h 60"/>
                <a:gd name="T2" fmla="*/ 60 h 6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0">
                  <a:moveTo>
                    <a:pt x="0" y="0"/>
                  </a:moveTo>
                  <a:lnTo>
                    <a:pt x="0" y="30"/>
                  </a:lnTo>
                  <a:lnTo>
                    <a:pt x="0" y="6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207" name="Freeform 2905"/>
            <p:cNvSpPr>
              <a:spLocks/>
            </p:cNvSpPr>
            <p:nvPr/>
          </p:nvSpPr>
          <p:spPr bwMode="auto">
            <a:xfrm>
              <a:off x="7037790" y="4703844"/>
              <a:ext cx="0" cy="33473"/>
            </a:xfrm>
            <a:custGeom>
              <a:avLst/>
              <a:gdLst>
                <a:gd name="T0" fmla="*/ 0 h 42"/>
                <a:gd name="T1" fmla="*/ 24 h 42"/>
                <a:gd name="T2" fmla="*/ 42 h 4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2">
                  <a:moveTo>
                    <a:pt x="0" y="0"/>
                  </a:moveTo>
                  <a:lnTo>
                    <a:pt x="0" y="24"/>
                  </a:lnTo>
                  <a:lnTo>
                    <a:pt x="0" y="42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208" name="Freeform 2906"/>
            <p:cNvSpPr>
              <a:spLocks/>
            </p:cNvSpPr>
            <p:nvPr/>
          </p:nvSpPr>
          <p:spPr bwMode="auto">
            <a:xfrm>
              <a:off x="7037790" y="4737317"/>
              <a:ext cx="0" cy="19436"/>
            </a:xfrm>
            <a:custGeom>
              <a:avLst/>
              <a:gdLst>
                <a:gd name="T0" fmla="*/ 0 h 24"/>
                <a:gd name="T1" fmla="*/ 18 h 24"/>
                <a:gd name="T2" fmla="*/ 24 h 2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4">
                  <a:moveTo>
                    <a:pt x="0" y="0"/>
                  </a:moveTo>
                  <a:lnTo>
                    <a:pt x="0" y="18"/>
                  </a:lnTo>
                  <a:lnTo>
                    <a:pt x="0" y="24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209" name="Freeform 2907"/>
            <p:cNvSpPr>
              <a:spLocks/>
            </p:cNvSpPr>
            <p:nvPr/>
          </p:nvSpPr>
          <p:spPr bwMode="auto">
            <a:xfrm>
              <a:off x="7037790" y="4747034"/>
              <a:ext cx="5240" cy="9718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12 h 12"/>
                <a:gd name="T4" fmla="*/ 0 w 6"/>
                <a:gd name="T5" fmla="*/ 6 h 12"/>
                <a:gd name="T6" fmla="*/ 6 w 6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210" name="Freeform 2908"/>
            <p:cNvSpPr>
              <a:spLocks/>
            </p:cNvSpPr>
            <p:nvPr/>
          </p:nvSpPr>
          <p:spPr bwMode="auto">
            <a:xfrm>
              <a:off x="7043030" y="4742715"/>
              <a:ext cx="0" cy="4319"/>
            </a:xfrm>
            <a:custGeom>
              <a:avLst/>
              <a:gdLst>
                <a:gd name="T0" fmla="*/ 6 h 6"/>
                <a:gd name="T1" fmla="*/ 0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211" name="Freeform 2909"/>
            <p:cNvSpPr>
              <a:spLocks/>
            </p:cNvSpPr>
            <p:nvPr/>
          </p:nvSpPr>
          <p:spPr bwMode="auto">
            <a:xfrm>
              <a:off x="7043030" y="4742715"/>
              <a:ext cx="0" cy="4319"/>
            </a:xfrm>
            <a:custGeom>
              <a:avLst/>
              <a:gdLst>
                <a:gd name="T0" fmla="*/ 0 h 6"/>
                <a:gd name="T1" fmla="*/ 6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212" name="Freeform 2910"/>
            <p:cNvSpPr>
              <a:spLocks/>
            </p:cNvSpPr>
            <p:nvPr/>
          </p:nvSpPr>
          <p:spPr bwMode="auto">
            <a:xfrm>
              <a:off x="7043030" y="4727598"/>
              <a:ext cx="0" cy="19436"/>
            </a:xfrm>
            <a:custGeom>
              <a:avLst/>
              <a:gdLst>
                <a:gd name="T0" fmla="*/ 24 h 24"/>
                <a:gd name="T1" fmla="*/ 12 h 24"/>
                <a:gd name="T2" fmla="*/ 0 h 2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4">
                  <a:moveTo>
                    <a:pt x="0" y="24"/>
                  </a:move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213" name="Freeform 2911"/>
            <p:cNvSpPr>
              <a:spLocks/>
            </p:cNvSpPr>
            <p:nvPr/>
          </p:nvSpPr>
          <p:spPr bwMode="auto">
            <a:xfrm>
              <a:off x="7043030" y="4713562"/>
              <a:ext cx="6549" cy="14037"/>
            </a:xfrm>
            <a:custGeom>
              <a:avLst/>
              <a:gdLst>
                <a:gd name="T0" fmla="*/ 0 w 6"/>
                <a:gd name="T1" fmla="*/ 18 h 18"/>
                <a:gd name="T2" fmla="*/ 0 w 6"/>
                <a:gd name="T3" fmla="*/ 6 h 18"/>
                <a:gd name="T4" fmla="*/ 6 w 6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8">
                  <a:moveTo>
                    <a:pt x="0" y="18"/>
                  </a:move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214" name="Freeform 2912"/>
            <p:cNvSpPr>
              <a:spLocks/>
            </p:cNvSpPr>
            <p:nvPr/>
          </p:nvSpPr>
          <p:spPr bwMode="auto">
            <a:xfrm>
              <a:off x="7049580" y="4703844"/>
              <a:ext cx="0" cy="9718"/>
            </a:xfrm>
            <a:custGeom>
              <a:avLst/>
              <a:gdLst>
                <a:gd name="T0" fmla="*/ 12 h 12"/>
                <a:gd name="T1" fmla="*/ 6 h 12"/>
                <a:gd name="T2" fmla="*/ 0 h 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215" name="Freeform 2913"/>
            <p:cNvSpPr>
              <a:spLocks/>
            </p:cNvSpPr>
            <p:nvPr/>
          </p:nvSpPr>
          <p:spPr bwMode="auto">
            <a:xfrm>
              <a:off x="7049580" y="4703844"/>
              <a:ext cx="0" cy="5399"/>
            </a:xfrm>
            <a:custGeom>
              <a:avLst/>
              <a:gdLst>
                <a:gd name="T0" fmla="*/ 0 h 6"/>
                <a:gd name="T1" fmla="*/ 0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216" name="Freeform 2914"/>
            <p:cNvSpPr>
              <a:spLocks/>
            </p:cNvSpPr>
            <p:nvPr/>
          </p:nvSpPr>
          <p:spPr bwMode="auto">
            <a:xfrm>
              <a:off x="7049580" y="4709243"/>
              <a:ext cx="5240" cy="4319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6 h 6"/>
                <a:gd name="T4" fmla="*/ 6 w 6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0" y="6"/>
                  </a:lnTo>
                  <a:lnTo>
                    <a:pt x="6" y="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217" name="Line 2915"/>
            <p:cNvSpPr>
              <a:spLocks noChangeShapeType="1"/>
            </p:cNvSpPr>
            <p:nvPr/>
          </p:nvSpPr>
          <p:spPr bwMode="auto">
            <a:xfrm>
              <a:off x="7054820" y="4713562"/>
              <a:ext cx="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218" name="Freeform 2916"/>
            <p:cNvSpPr>
              <a:spLocks/>
            </p:cNvSpPr>
            <p:nvPr/>
          </p:nvSpPr>
          <p:spPr bwMode="auto">
            <a:xfrm>
              <a:off x="7054820" y="4713562"/>
              <a:ext cx="0" cy="14037"/>
            </a:xfrm>
            <a:custGeom>
              <a:avLst/>
              <a:gdLst>
                <a:gd name="T0" fmla="*/ 0 h 18"/>
                <a:gd name="T1" fmla="*/ 6 h 18"/>
                <a:gd name="T2" fmla="*/ 18 h 1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8">
                  <a:moveTo>
                    <a:pt x="0" y="0"/>
                  </a:moveTo>
                  <a:lnTo>
                    <a:pt x="0" y="6"/>
                  </a:lnTo>
                  <a:lnTo>
                    <a:pt x="0" y="1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219" name="Freeform 2917"/>
            <p:cNvSpPr>
              <a:spLocks/>
            </p:cNvSpPr>
            <p:nvPr/>
          </p:nvSpPr>
          <p:spPr bwMode="auto">
            <a:xfrm>
              <a:off x="7054820" y="4727598"/>
              <a:ext cx="0" cy="38872"/>
            </a:xfrm>
            <a:custGeom>
              <a:avLst/>
              <a:gdLst>
                <a:gd name="T0" fmla="*/ 0 h 48"/>
                <a:gd name="T1" fmla="*/ 12 h 48"/>
                <a:gd name="T2" fmla="*/ 24 h 48"/>
                <a:gd name="T3" fmla="*/ 48 h 4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8">
                  <a:moveTo>
                    <a:pt x="0" y="0"/>
                  </a:moveTo>
                  <a:lnTo>
                    <a:pt x="0" y="12"/>
                  </a:lnTo>
                  <a:lnTo>
                    <a:pt x="0" y="24"/>
                  </a:lnTo>
                  <a:lnTo>
                    <a:pt x="0" y="4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220" name="Freeform 2918"/>
            <p:cNvSpPr>
              <a:spLocks/>
            </p:cNvSpPr>
            <p:nvPr/>
          </p:nvSpPr>
          <p:spPr bwMode="auto">
            <a:xfrm>
              <a:off x="7054820" y="4766470"/>
              <a:ext cx="6549" cy="23755"/>
            </a:xfrm>
            <a:custGeom>
              <a:avLst/>
              <a:gdLst>
                <a:gd name="T0" fmla="*/ 0 w 6"/>
                <a:gd name="T1" fmla="*/ 0 h 30"/>
                <a:gd name="T2" fmla="*/ 0 w 6"/>
                <a:gd name="T3" fmla="*/ 18 h 30"/>
                <a:gd name="T4" fmla="*/ 6 w 6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0">
                  <a:moveTo>
                    <a:pt x="0" y="0"/>
                  </a:moveTo>
                  <a:lnTo>
                    <a:pt x="0" y="18"/>
                  </a:lnTo>
                  <a:lnTo>
                    <a:pt x="6" y="3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221" name="Line 2919"/>
            <p:cNvSpPr>
              <a:spLocks noChangeShapeType="1"/>
            </p:cNvSpPr>
            <p:nvPr/>
          </p:nvSpPr>
          <p:spPr bwMode="auto">
            <a:xfrm>
              <a:off x="7061369" y="4790225"/>
              <a:ext cx="0" cy="2807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222" name="Freeform 2920"/>
            <p:cNvSpPr>
              <a:spLocks/>
            </p:cNvSpPr>
            <p:nvPr/>
          </p:nvSpPr>
          <p:spPr bwMode="auto">
            <a:xfrm>
              <a:off x="7061369" y="4818299"/>
              <a:ext cx="0" cy="28074"/>
            </a:xfrm>
            <a:custGeom>
              <a:avLst/>
              <a:gdLst>
                <a:gd name="T0" fmla="*/ 0 h 36"/>
                <a:gd name="T1" fmla="*/ 18 h 36"/>
                <a:gd name="T2" fmla="*/ 36 h 3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6">
                  <a:moveTo>
                    <a:pt x="0" y="0"/>
                  </a:moveTo>
                  <a:lnTo>
                    <a:pt x="0" y="18"/>
                  </a:lnTo>
                  <a:lnTo>
                    <a:pt x="0" y="3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223" name="Freeform 2921"/>
            <p:cNvSpPr>
              <a:spLocks/>
            </p:cNvSpPr>
            <p:nvPr/>
          </p:nvSpPr>
          <p:spPr bwMode="auto">
            <a:xfrm>
              <a:off x="7061369" y="4846373"/>
              <a:ext cx="6549" cy="19436"/>
            </a:xfrm>
            <a:custGeom>
              <a:avLst/>
              <a:gdLst>
                <a:gd name="T0" fmla="*/ 0 w 6"/>
                <a:gd name="T1" fmla="*/ 0 h 24"/>
                <a:gd name="T2" fmla="*/ 0 w 6"/>
                <a:gd name="T3" fmla="*/ 12 h 24"/>
                <a:gd name="T4" fmla="*/ 6 w 6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4">
                  <a:moveTo>
                    <a:pt x="0" y="0"/>
                  </a:moveTo>
                  <a:lnTo>
                    <a:pt x="0" y="12"/>
                  </a:lnTo>
                  <a:lnTo>
                    <a:pt x="6" y="24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224" name="Rectangle 2922"/>
            <p:cNvSpPr>
              <a:spLocks noChangeArrowheads="1"/>
            </p:cNvSpPr>
            <p:nvPr/>
          </p:nvSpPr>
          <p:spPr bwMode="auto">
            <a:xfrm>
              <a:off x="2003770" y="5800885"/>
              <a:ext cx="97784" cy="22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de-DE" sz="1200"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225" name="Rectangle 2923"/>
            <p:cNvSpPr>
              <a:spLocks noChangeArrowheads="1"/>
            </p:cNvSpPr>
            <p:nvPr/>
          </p:nvSpPr>
          <p:spPr bwMode="auto">
            <a:xfrm>
              <a:off x="1736724" y="5540662"/>
              <a:ext cx="391133" cy="22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de-DE" sz="1200">
                  <a:cs typeface="Arial" panose="020B0604020202020204" pitchFamily="34" charset="0"/>
                </a:rPr>
                <a:t>1000</a:t>
              </a:r>
            </a:p>
          </p:txBody>
        </p:sp>
        <p:sp>
          <p:nvSpPr>
            <p:cNvPr id="6226" name="Rectangle 2924"/>
            <p:cNvSpPr>
              <a:spLocks noChangeArrowheads="1"/>
            </p:cNvSpPr>
            <p:nvPr/>
          </p:nvSpPr>
          <p:spPr bwMode="auto">
            <a:xfrm>
              <a:off x="1736724" y="5289077"/>
              <a:ext cx="391133" cy="22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de-DE" sz="1200">
                  <a:cs typeface="Arial" panose="020B0604020202020204" pitchFamily="34" charset="0"/>
                </a:rPr>
                <a:t>2000</a:t>
              </a:r>
            </a:p>
          </p:txBody>
        </p:sp>
        <p:sp>
          <p:nvSpPr>
            <p:cNvPr id="6227" name="Rectangle 2925"/>
            <p:cNvSpPr>
              <a:spLocks noChangeArrowheads="1"/>
            </p:cNvSpPr>
            <p:nvPr/>
          </p:nvSpPr>
          <p:spPr bwMode="auto">
            <a:xfrm>
              <a:off x="1736724" y="5018056"/>
              <a:ext cx="391133" cy="22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de-DE" sz="1200">
                  <a:cs typeface="Arial" panose="020B0604020202020204" pitchFamily="34" charset="0"/>
                </a:rPr>
                <a:t>3000</a:t>
              </a:r>
            </a:p>
          </p:txBody>
        </p:sp>
        <p:sp>
          <p:nvSpPr>
            <p:cNvPr id="6228" name="Rectangle 2926"/>
            <p:cNvSpPr>
              <a:spLocks noChangeArrowheads="1"/>
            </p:cNvSpPr>
            <p:nvPr/>
          </p:nvSpPr>
          <p:spPr bwMode="auto">
            <a:xfrm>
              <a:off x="1736724" y="4772949"/>
              <a:ext cx="391133" cy="22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de-DE" sz="1200">
                  <a:cs typeface="Arial" panose="020B0604020202020204" pitchFamily="34" charset="0"/>
                </a:rPr>
                <a:t>4000</a:t>
              </a:r>
            </a:p>
          </p:txBody>
        </p:sp>
        <p:sp>
          <p:nvSpPr>
            <p:cNvPr id="6229" name="Rectangle 2927"/>
            <p:cNvSpPr>
              <a:spLocks noChangeArrowheads="1"/>
            </p:cNvSpPr>
            <p:nvPr/>
          </p:nvSpPr>
          <p:spPr bwMode="auto">
            <a:xfrm>
              <a:off x="1736724" y="4527842"/>
              <a:ext cx="391133" cy="22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de-DE" sz="1200">
                  <a:cs typeface="Arial" panose="020B0604020202020204" pitchFamily="34" charset="0"/>
                </a:rPr>
                <a:t>5000</a:t>
              </a:r>
            </a:p>
          </p:txBody>
        </p:sp>
        <p:sp>
          <p:nvSpPr>
            <p:cNvPr id="6230" name="Rectangle 2928"/>
            <p:cNvSpPr>
              <a:spLocks noChangeArrowheads="1"/>
            </p:cNvSpPr>
            <p:nvPr/>
          </p:nvSpPr>
          <p:spPr bwMode="auto">
            <a:xfrm>
              <a:off x="1736724" y="4282735"/>
              <a:ext cx="391133" cy="22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de-DE" sz="1200" dirty="0">
                  <a:cs typeface="Arial" panose="020B0604020202020204" pitchFamily="34" charset="0"/>
                </a:rPr>
                <a:t>6000</a:t>
              </a:r>
            </a:p>
          </p:txBody>
        </p:sp>
        <p:sp>
          <p:nvSpPr>
            <p:cNvPr id="6231" name="Rectangle 2929"/>
            <p:cNvSpPr>
              <a:spLocks noChangeArrowheads="1"/>
            </p:cNvSpPr>
            <p:nvPr/>
          </p:nvSpPr>
          <p:spPr bwMode="auto">
            <a:xfrm>
              <a:off x="1736724" y="4038708"/>
              <a:ext cx="391133" cy="22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de-DE" sz="1200">
                  <a:cs typeface="Arial" panose="020B0604020202020204" pitchFamily="34" charset="0"/>
                </a:rPr>
                <a:t>7000</a:t>
              </a:r>
            </a:p>
          </p:txBody>
        </p:sp>
        <p:sp>
          <p:nvSpPr>
            <p:cNvPr id="6232" name="Rectangle 2930"/>
            <p:cNvSpPr>
              <a:spLocks noChangeArrowheads="1"/>
            </p:cNvSpPr>
            <p:nvPr/>
          </p:nvSpPr>
          <p:spPr bwMode="auto">
            <a:xfrm>
              <a:off x="1736724" y="3793602"/>
              <a:ext cx="391133" cy="22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de-DE" sz="1200">
                  <a:cs typeface="Arial" panose="020B0604020202020204" pitchFamily="34" charset="0"/>
                </a:rPr>
                <a:t>8000</a:t>
              </a:r>
            </a:p>
          </p:txBody>
        </p:sp>
        <p:sp>
          <p:nvSpPr>
            <p:cNvPr id="6233" name="Rectangle 2931"/>
            <p:cNvSpPr>
              <a:spLocks noChangeArrowheads="1"/>
            </p:cNvSpPr>
            <p:nvPr/>
          </p:nvSpPr>
          <p:spPr bwMode="auto">
            <a:xfrm>
              <a:off x="1736724" y="3548495"/>
              <a:ext cx="391133" cy="22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de-DE" sz="1200">
                  <a:cs typeface="Arial" panose="020B0604020202020204" pitchFamily="34" charset="0"/>
                </a:rPr>
                <a:t>9000</a:t>
              </a:r>
            </a:p>
          </p:txBody>
        </p:sp>
        <p:sp>
          <p:nvSpPr>
            <p:cNvPr id="6234" name="Rectangle 2932"/>
            <p:cNvSpPr>
              <a:spLocks noChangeArrowheads="1"/>
            </p:cNvSpPr>
            <p:nvPr/>
          </p:nvSpPr>
          <p:spPr bwMode="auto">
            <a:xfrm>
              <a:off x="1638744" y="3303388"/>
              <a:ext cx="488916" cy="22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de-DE" sz="1200" dirty="0">
                  <a:cs typeface="Arial" panose="020B0604020202020204" pitchFamily="34" charset="0"/>
                </a:rPr>
                <a:t>10000</a:t>
              </a:r>
            </a:p>
          </p:txBody>
        </p:sp>
        <p:sp>
          <p:nvSpPr>
            <p:cNvPr id="6235" name="Text Box 2933"/>
            <p:cNvSpPr txBox="1">
              <a:spLocks noChangeArrowheads="1"/>
            </p:cNvSpPr>
            <p:nvPr/>
          </p:nvSpPr>
          <p:spPr bwMode="auto">
            <a:xfrm rot="16200000">
              <a:off x="736733" y="4458878"/>
              <a:ext cx="1523174" cy="313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de-DE" sz="1200">
                  <a:cs typeface="Arial" panose="020B0604020202020204" pitchFamily="34" charset="0"/>
                </a:rPr>
                <a:t>Windpower [MW]</a:t>
              </a:r>
            </a:p>
          </p:txBody>
        </p:sp>
        <p:sp>
          <p:nvSpPr>
            <p:cNvPr id="6236" name="Line 2934"/>
            <p:cNvSpPr>
              <a:spLocks noChangeShapeType="1"/>
            </p:cNvSpPr>
            <p:nvPr/>
          </p:nvSpPr>
          <p:spPr bwMode="auto">
            <a:xfrm>
              <a:off x="2243485" y="5867830"/>
              <a:ext cx="0" cy="485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237" name="Line 2935"/>
            <p:cNvSpPr>
              <a:spLocks noChangeShapeType="1"/>
            </p:cNvSpPr>
            <p:nvPr/>
          </p:nvSpPr>
          <p:spPr bwMode="auto">
            <a:xfrm>
              <a:off x="3384425" y="5867830"/>
              <a:ext cx="0" cy="485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238" name="Line 2936"/>
            <p:cNvSpPr>
              <a:spLocks noChangeShapeType="1"/>
            </p:cNvSpPr>
            <p:nvPr/>
          </p:nvSpPr>
          <p:spPr bwMode="auto">
            <a:xfrm>
              <a:off x="4504406" y="5867830"/>
              <a:ext cx="0" cy="485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239" name="Line 2937"/>
            <p:cNvSpPr>
              <a:spLocks noChangeShapeType="1"/>
            </p:cNvSpPr>
            <p:nvPr/>
          </p:nvSpPr>
          <p:spPr bwMode="auto">
            <a:xfrm>
              <a:off x="5624388" y="5867830"/>
              <a:ext cx="0" cy="485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240" name="Line 2938"/>
            <p:cNvSpPr>
              <a:spLocks noChangeShapeType="1"/>
            </p:cNvSpPr>
            <p:nvPr/>
          </p:nvSpPr>
          <p:spPr bwMode="auto">
            <a:xfrm>
              <a:off x="6744368" y="5867830"/>
              <a:ext cx="0" cy="485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6241" name="Rectangle 2939"/>
            <p:cNvSpPr>
              <a:spLocks noChangeArrowheads="1"/>
            </p:cNvSpPr>
            <p:nvPr/>
          </p:nvSpPr>
          <p:spPr bwMode="auto">
            <a:xfrm>
              <a:off x="2092844" y="5985525"/>
              <a:ext cx="698909" cy="22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de-DE" sz="1200">
                  <a:cs typeface="Arial" panose="020B0604020202020204" pitchFamily="34" charset="0"/>
                </a:rPr>
                <a:t>1.4.2011</a:t>
              </a:r>
            </a:p>
          </p:txBody>
        </p:sp>
        <p:sp>
          <p:nvSpPr>
            <p:cNvPr id="6242" name="Rectangle 2940"/>
            <p:cNvSpPr>
              <a:spLocks noChangeArrowheads="1"/>
            </p:cNvSpPr>
            <p:nvPr/>
          </p:nvSpPr>
          <p:spPr bwMode="auto">
            <a:xfrm>
              <a:off x="3173528" y="5985526"/>
              <a:ext cx="698909" cy="22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de-DE" sz="1200">
                  <a:cs typeface="Arial" panose="020B0604020202020204" pitchFamily="34" charset="0"/>
                </a:rPr>
                <a:t>8.4.2011</a:t>
              </a:r>
            </a:p>
          </p:txBody>
        </p:sp>
        <p:sp>
          <p:nvSpPr>
            <p:cNvPr id="6243" name="Rectangle 2941"/>
            <p:cNvSpPr>
              <a:spLocks noChangeArrowheads="1"/>
            </p:cNvSpPr>
            <p:nvPr/>
          </p:nvSpPr>
          <p:spPr bwMode="auto">
            <a:xfrm>
              <a:off x="4254212" y="5985525"/>
              <a:ext cx="796693" cy="22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de-DE" sz="1200">
                  <a:cs typeface="Arial" panose="020B0604020202020204" pitchFamily="34" charset="0"/>
                </a:rPr>
                <a:t>15.4.2011</a:t>
              </a:r>
            </a:p>
          </p:txBody>
        </p:sp>
        <p:sp>
          <p:nvSpPr>
            <p:cNvPr id="6244" name="Rectangle 2942"/>
            <p:cNvSpPr>
              <a:spLocks noChangeArrowheads="1"/>
            </p:cNvSpPr>
            <p:nvPr/>
          </p:nvSpPr>
          <p:spPr bwMode="auto">
            <a:xfrm>
              <a:off x="5392531" y="5985525"/>
              <a:ext cx="796693" cy="22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de-DE" sz="1200">
                  <a:cs typeface="Arial" panose="020B0604020202020204" pitchFamily="34" charset="0"/>
                </a:rPr>
                <a:t>22.4.2011</a:t>
              </a:r>
            </a:p>
          </p:txBody>
        </p:sp>
        <p:sp>
          <p:nvSpPr>
            <p:cNvPr id="6245" name="Rectangle 2943"/>
            <p:cNvSpPr>
              <a:spLocks noChangeArrowheads="1"/>
            </p:cNvSpPr>
            <p:nvPr/>
          </p:nvSpPr>
          <p:spPr bwMode="auto">
            <a:xfrm>
              <a:off x="6530852" y="5985525"/>
              <a:ext cx="796693" cy="22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de-DE" sz="1200">
                  <a:cs typeface="Arial" panose="020B0604020202020204" pitchFamily="34" charset="0"/>
                </a:rPr>
                <a:t>29.4.2011</a:t>
              </a:r>
            </a:p>
          </p:txBody>
        </p:sp>
        <p:sp>
          <p:nvSpPr>
            <p:cNvPr id="8846" name="Text Box 2944"/>
            <p:cNvSpPr txBox="1">
              <a:spLocks noChangeArrowheads="1"/>
            </p:cNvSpPr>
            <p:nvPr/>
          </p:nvSpPr>
          <p:spPr bwMode="auto">
            <a:xfrm>
              <a:off x="1831975" y="6334698"/>
              <a:ext cx="56197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de-DE" sz="1800" dirty="0"/>
                <a:t>Windleistung in der 50 Hertz Regelzone April 2011</a:t>
              </a:r>
            </a:p>
          </p:txBody>
        </p:sp>
      </p:grpSp>
      <p:sp>
        <p:nvSpPr>
          <p:cNvPr id="22528" name="Rectangle 22527"/>
          <p:cNvSpPr/>
          <p:nvPr/>
        </p:nvSpPr>
        <p:spPr>
          <a:xfrm>
            <a:off x="3384425" y="4710954"/>
            <a:ext cx="1119981" cy="1168306"/>
          </a:xfrm>
          <a:prstGeom prst="rect">
            <a:avLst/>
          </a:prstGeom>
          <a:solidFill>
            <a:srgbClr val="00B0F0">
              <a:alpha val="41961"/>
            </a:srgbClr>
          </a:solidFill>
          <a:ln w="12700">
            <a:solidFill>
              <a:srgbClr val="116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6213" indent="-176213" algn="ctr">
              <a:lnSpc>
                <a:spcPct val="120000"/>
              </a:lnSpc>
              <a:buClr>
                <a:srgbClr val="116656"/>
              </a:buClr>
              <a:buSzPct val="120000"/>
              <a:buFont typeface="Wingdings" pitchFamily="2" charset="2"/>
              <a:buChar char="§"/>
            </a:pPr>
            <a:endParaRPr lang="de-DE" dirty="0" err="1" smtClean="0">
              <a:solidFill>
                <a:schemeClr val="tx1"/>
              </a:solidFill>
              <a:latin typeface="Verdana" pitchFamily="34" charset="0"/>
            </a:endParaRPr>
          </a:p>
        </p:txBody>
      </p:sp>
      <p:cxnSp>
        <p:nvCxnSpPr>
          <p:cNvPr id="22531" name="Straight Connector 22530"/>
          <p:cNvCxnSpPr/>
          <p:nvPr/>
        </p:nvCxnSpPr>
        <p:spPr>
          <a:xfrm flipV="1">
            <a:off x="4254212" y="4038708"/>
            <a:ext cx="912148" cy="1003102"/>
          </a:xfrm>
          <a:prstGeom prst="line">
            <a:avLst/>
          </a:prstGeom>
          <a:ln w="31750"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2" name="TextBox 22531"/>
          <p:cNvSpPr txBox="1"/>
          <p:nvPr/>
        </p:nvSpPr>
        <p:spPr>
          <a:xfrm>
            <a:off x="4821154" y="3521142"/>
            <a:ext cx="2235420" cy="5355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smtClean="0"/>
              <a:t>43 Millionen PKW mit </a:t>
            </a:r>
            <a:br>
              <a:rPr lang="de-DE" sz="1200" dirty="0" smtClean="0"/>
            </a:br>
            <a:r>
              <a:rPr lang="de-DE" sz="1200" dirty="0" smtClean="0"/>
              <a:t>16 kWh Batterie (</a:t>
            </a:r>
            <a:r>
              <a:rPr lang="de-DE" sz="1200" dirty="0" err="1" smtClean="0"/>
              <a:t>Ampera</a:t>
            </a:r>
            <a:r>
              <a:rPr lang="de-DE" sz="1200" dirty="0" smtClean="0"/>
              <a:t>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860892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" grpId="0" animBg="1"/>
      <p:bldP spid="225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dirty="0" smtClean="0"/>
              <a:t>Eine andere Elektromobilität: Brennstoffzellen</a:t>
            </a:r>
          </a:p>
        </p:txBody>
      </p:sp>
      <p:pic>
        <p:nvPicPr>
          <p:cNvPr id="2950" name="Picture 2" descr="3_fuel_c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1398588"/>
            <a:ext cx="5683250" cy="444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951" name="Rectangle 3"/>
          <p:cNvSpPr>
            <a:spLocks noChangeArrowheads="1"/>
          </p:cNvSpPr>
          <p:nvPr/>
        </p:nvSpPr>
        <p:spPr bwMode="auto">
          <a:xfrm>
            <a:off x="11113" y="5378450"/>
            <a:ext cx="6502400" cy="68262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952" name="Text Box 4"/>
          <p:cNvSpPr txBox="1">
            <a:spLocks noChangeArrowheads="1"/>
          </p:cNvSpPr>
          <p:nvPr/>
        </p:nvSpPr>
        <p:spPr bwMode="auto">
          <a:xfrm>
            <a:off x="6224588" y="2336007"/>
            <a:ext cx="24860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 dirty="0"/>
              <a:t>Reaktion:</a:t>
            </a:r>
          </a:p>
          <a:p>
            <a:r>
              <a:rPr lang="de-DE" sz="2000" dirty="0"/>
              <a:t>2 H</a:t>
            </a:r>
            <a:r>
              <a:rPr lang="de-DE" sz="2000" baseline="-25000" dirty="0"/>
              <a:t>2</a:t>
            </a:r>
            <a:r>
              <a:rPr lang="de-DE" sz="2000" dirty="0"/>
              <a:t> + O</a:t>
            </a:r>
            <a:r>
              <a:rPr lang="de-DE" sz="2000" baseline="-25000" dirty="0"/>
              <a:t>2</a:t>
            </a:r>
            <a:r>
              <a:rPr lang="de-DE" sz="2000" dirty="0"/>
              <a:t> 	H</a:t>
            </a:r>
            <a:r>
              <a:rPr lang="de-DE" sz="2000" baseline="-25000" dirty="0"/>
              <a:t>2</a:t>
            </a:r>
            <a:r>
              <a:rPr lang="de-DE" sz="2000" dirty="0"/>
              <a:t>O</a:t>
            </a:r>
          </a:p>
        </p:txBody>
      </p:sp>
      <p:sp>
        <p:nvSpPr>
          <p:cNvPr id="2953" name="Line 5"/>
          <p:cNvSpPr>
            <a:spLocks noChangeShapeType="1"/>
          </p:cNvSpPr>
          <p:nvPr/>
        </p:nvSpPr>
        <p:spPr bwMode="auto">
          <a:xfrm>
            <a:off x="7669530" y="2926080"/>
            <a:ext cx="371158" cy="444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954" name="Text Box 6"/>
          <p:cNvSpPr txBox="1">
            <a:spLocks noChangeArrowheads="1"/>
          </p:cNvSpPr>
          <p:nvPr/>
        </p:nvSpPr>
        <p:spPr bwMode="auto">
          <a:xfrm>
            <a:off x="6266934" y="3718701"/>
            <a:ext cx="2805192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de-DE" sz="1600" dirty="0">
                <a:solidFill>
                  <a:schemeClr val="tx2"/>
                </a:solidFill>
              </a:rPr>
              <a:t> Höhere </a:t>
            </a:r>
            <a:r>
              <a:rPr lang="de-DE" sz="1600" dirty="0" smtClean="0">
                <a:solidFill>
                  <a:schemeClr val="tx2"/>
                </a:solidFill>
              </a:rPr>
              <a:t>Effizienz als</a:t>
            </a:r>
            <a:br>
              <a:rPr lang="de-DE" sz="1600" dirty="0" smtClean="0">
                <a:solidFill>
                  <a:schemeClr val="tx2"/>
                </a:solidFill>
              </a:rPr>
            </a:br>
            <a:r>
              <a:rPr lang="de-DE" sz="1600" dirty="0" smtClean="0">
                <a:solidFill>
                  <a:schemeClr val="tx2"/>
                </a:solidFill>
              </a:rPr>
              <a:t>   Verbrennung</a:t>
            </a:r>
            <a:endParaRPr lang="de-DE" sz="1600" dirty="0">
              <a:solidFill>
                <a:schemeClr val="tx2"/>
              </a:solidFill>
            </a:endParaRPr>
          </a:p>
          <a:p>
            <a:pPr>
              <a:buFontTx/>
              <a:buChar char="•"/>
            </a:pPr>
            <a:r>
              <a:rPr lang="de-DE" sz="1600" dirty="0">
                <a:solidFill>
                  <a:schemeClr val="tx2"/>
                </a:solidFill>
              </a:rPr>
              <a:t> Nur Wasser als Produkt</a:t>
            </a:r>
          </a:p>
        </p:txBody>
      </p:sp>
      <p:sp useBgFill="1">
        <p:nvSpPr>
          <p:cNvPr id="2955" name="Text Box 7"/>
          <p:cNvSpPr txBox="1">
            <a:spLocks noChangeArrowheads="1"/>
          </p:cNvSpPr>
          <p:nvPr/>
        </p:nvSpPr>
        <p:spPr bwMode="auto">
          <a:xfrm>
            <a:off x="168276" y="5497513"/>
            <a:ext cx="976312" cy="39687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/>
              <a:t>Anode</a:t>
            </a:r>
          </a:p>
        </p:txBody>
      </p:sp>
      <p:sp useBgFill="1">
        <p:nvSpPr>
          <p:cNvPr id="2956" name="Text Box 8"/>
          <p:cNvSpPr txBox="1">
            <a:spLocks noChangeArrowheads="1"/>
          </p:cNvSpPr>
          <p:nvPr/>
        </p:nvSpPr>
        <p:spPr bwMode="auto">
          <a:xfrm>
            <a:off x="5268913" y="5443538"/>
            <a:ext cx="1201738" cy="39687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/>
              <a:t>Kathode</a:t>
            </a:r>
          </a:p>
        </p:txBody>
      </p:sp>
      <p:sp useBgFill="1">
        <p:nvSpPr>
          <p:cNvPr id="2957" name="Text Box 9"/>
          <p:cNvSpPr txBox="1">
            <a:spLocks noChangeArrowheads="1"/>
          </p:cNvSpPr>
          <p:nvPr/>
        </p:nvSpPr>
        <p:spPr bwMode="auto">
          <a:xfrm>
            <a:off x="2643188" y="5380038"/>
            <a:ext cx="1200150" cy="64135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/>
              <a:t>Membran</a:t>
            </a:r>
          </a:p>
          <a:p>
            <a:r>
              <a:rPr lang="de-DE" sz="1800"/>
              <a:t>(Nafion)</a:t>
            </a:r>
          </a:p>
        </p:txBody>
      </p:sp>
      <p:sp useBgFill="1">
        <p:nvSpPr>
          <p:cNvPr id="2958" name="Text Box 10"/>
          <p:cNvSpPr txBox="1">
            <a:spLocks noChangeArrowheads="1"/>
          </p:cNvSpPr>
          <p:nvPr/>
        </p:nvSpPr>
        <p:spPr bwMode="auto">
          <a:xfrm>
            <a:off x="1125538" y="5499100"/>
            <a:ext cx="1524000" cy="366713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800">
                <a:solidFill>
                  <a:srgbClr val="FF3300"/>
                </a:solidFill>
              </a:rPr>
              <a:t>Katalysator</a:t>
            </a:r>
          </a:p>
        </p:txBody>
      </p:sp>
      <p:sp useBgFill="1">
        <p:nvSpPr>
          <p:cNvPr id="2959" name="Text Box 11"/>
          <p:cNvSpPr txBox="1">
            <a:spLocks noChangeArrowheads="1"/>
          </p:cNvSpPr>
          <p:nvPr/>
        </p:nvSpPr>
        <p:spPr bwMode="auto">
          <a:xfrm>
            <a:off x="3824288" y="5491163"/>
            <a:ext cx="1506538" cy="366712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800">
                <a:solidFill>
                  <a:srgbClr val="FF3300"/>
                </a:solidFill>
              </a:rPr>
              <a:t>Katalysator</a:t>
            </a:r>
          </a:p>
        </p:txBody>
      </p:sp>
      <p:sp>
        <p:nvSpPr>
          <p:cNvPr id="2960" name="Line 12"/>
          <p:cNvSpPr>
            <a:spLocks noChangeShapeType="1"/>
          </p:cNvSpPr>
          <p:nvPr/>
        </p:nvSpPr>
        <p:spPr bwMode="auto">
          <a:xfrm flipV="1">
            <a:off x="2160588" y="4899025"/>
            <a:ext cx="203200" cy="5715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961" name="Line 13"/>
          <p:cNvSpPr>
            <a:spLocks noChangeShapeType="1"/>
          </p:cNvSpPr>
          <p:nvPr/>
        </p:nvSpPr>
        <p:spPr bwMode="auto">
          <a:xfrm flipH="1" flipV="1">
            <a:off x="4294188" y="4530725"/>
            <a:ext cx="139700" cy="939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1479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dirty="0" smtClean="0"/>
              <a:t>Herausforderungen der Brennstoffzelle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 bwMode="auto">
          <a:xfrm>
            <a:off x="417512" y="1257300"/>
            <a:ext cx="8283575" cy="494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25"/>
              </a:spcBef>
              <a:spcAft>
                <a:spcPct val="0"/>
              </a:spcAft>
            </a:pPr>
            <a:r>
              <a:rPr lang="de-DE" dirty="0" smtClean="0"/>
              <a:t>Hohe Mengen Platin im Katalysator (80 g)</a:t>
            </a:r>
            <a:endParaRPr lang="de-DE" dirty="0"/>
          </a:p>
          <a:p>
            <a:pPr>
              <a:spcBef>
                <a:spcPts val="25"/>
              </a:spcBef>
              <a:spcAft>
                <a:spcPct val="0"/>
              </a:spcAft>
            </a:pPr>
            <a:r>
              <a:rPr lang="de-DE" dirty="0" smtClean="0"/>
              <a:t>Bessere Membranen (höhere Temperatur, bessere Leitfähigkeit)</a:t>
            </a:r>
          </a:p>
          <a:p>
            <a:pPr>
              <a:spcBef>
                <a:spcPts val="25"/>
              </a:spcBef>
              <a:spcAft>
                <a:spcPct val="0"/>
              </a:spcAft>
            </a:pPr>
            <a:r>
              <a:rPr lang="de-DE" dirty="0" smtClean="0"/>
              <a:t>Gas- und Flüssigkeitsmanagement</a:t>
            </a:r>
          </a:p>
          <a:p>
            <a:pPr>
              <a:spcBef>
                <a:spcPts val="25"/>
              </a:spcBef>
              <a:spcAft>
                <a:spcPct val="0"/>
              </a:spcAft>
            </a:pPr>
            <a:endParaRPr lang="de-DE" dirty="0"/>
          </a:p>
        </p:txBody>
      </p:sp>
      <p:grpSp>
        <p:nvGrpSpPr>
          <p:cNvPr id="2" name="Group 1"/>
          <p:cNvGrpSpPr/>
          <p:nvPr/>
        </p:nvGrpSpPr>
        <p:grpSpPr>
          <a:xfrm>
            <a:off x="541338" y="2527419"/>
            <a:ext cx="7845424" cy="3279656"/>
            <a:chOff x="541338" y="2527419"/>
            <a:chExt cx="7845424" cy="3279656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338" y="2936478"/>
              <a:ext cx="3827463" cy="2870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9299" y="2936478"/>
              <a:ext cx="3827463" cy="2870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" name="Text Box 5"/>
            <p:cNvSpPr txBox="1">
              <a:spLocks noChangeArrowheads="1"/>
            </p:cNvSpPr>
            <p:nvPr/>
          </p:nvSpPr>
          <p:spPr bwMode="auto">
            <a:xfrm>
              <a:off x="1716213" y="2527419"/>
              <a:ext cx="567334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dirty="0" smtClean="0">
                  <a:latin typeface="Arial" panose="020B0604020202020204" pitchFamily="34" charset="0"/>
                </a:rPr>
                <a:t>Frisch</a:t>
              </a:r>
              <a:r>
                <a:rPr lang="de-DE" dirty="0">
                  <a:latin typeface="Arial" panose="020B0604020202020204" pitchFamily="34" charset="0"/>
                </a:rPr>
                <a:t>			</a:t>
              </a:r>
              <a:r>
                <a:rPr lang="de-DE" dirty="0" smtClean="0">
                  <a:latin typeface="Arial" panose="020B0604020202020204" pitchFamily="34" charset="0"/>
                </a:rPr>
                <a:t>              Nach 3600 Zyklen</a:t>
              </a:r>
              <a:endParaRPr lang="de-DE" dirty="0">
                <a:latin typeface="Arial" panose="020B0604020202020204" pitchFamily="34" charset="0"/>
              </a:endParaRPr>
            </a:p>
          </p:txBody>
        </p:sp>
      </p:grp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3827463" y="6535737"/>
            <a:ext cx="53165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C.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Galeano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, J. Meier et al.,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J.Am.Chem.Soc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. 134, 20209 (2012)</a:t>
            </a: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6374839"/>
              </p:ext>
            </p:extLst>
          </p:nvPr>
        </p:nvGraphicFramePr>
        <p:xfrm>
          <a:off x="2096393" y="2246812"/>
          <a:ext cx="4897438" cy="377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65" name="Graph" r:id="rId5" imgW="3874320" imgH="2983320" progId="Origin50.Graph">
                  <p:embed/>
                </p:oleObj>
              </mc:Choice>
              <mc:Fallback>
                <p:oleObj name="Graph" r:id="rId5" imgW="3874320" imgH="29833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6393" y="2246812"/>
                        <a:ext cx="4897438" cy="3770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8"/>
          <p:cNvSpPr>
            <a:spLocks noChangeShapeType="1"/>
          </p:cNvSpPr>
          <p:nvPr/>
        </p:nvSpPr>
        <p:spPr bwMode="auto">
          <a:xfrm flipH="1">
            <a:off x="4649093" y="4377237"/>
            <a:ext cx="166687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671318" y="3997825"/>
            <a:ext cx="1608138" cy="311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de-DE" sz="1200" b="1"/>
              <a:t>DOE 2020 target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693428" y="6535737"/>
            <a:ext cx="444865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14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C. </a:t>
            </a:r>
            <a:r>
              <a:rPr lang="de-DE" sz="1400" b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Baldizzone</a:t>
            </a:r>
            <a:r>
              <a:rPr lang="de-DE" sz="14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, S. </a:t>
            </a:r>
            <a:r>
              <a:rPr lang="de-DE" sz="1400" b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Mezzavilla</a:t>
            </a:r>
            <a:r>
              <a:rPr lang="de-DE" sz="14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 et 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al</a:t>
            </a:r>
            <a:r>
              <a:rPr lang="de-DE" sz="14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., unveröffentlicht</a:t>
            </a:r>
            <a:endParaRPr lang="de-DE" sz="14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4440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 animBg="1"/>
      <p:bldP spid="10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dirty="0" smtClean="0"/>
              <a:t>Woher kommt der Wasserstoff?</a:t>
            </a:r>
          </a:p>
        </p:txBody>
      </p: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2487274" y="1837571"/>
            <a:ext cx="987425" cy="3222625"/>
          </a:xfrm>
          <a:prstGeom prst="rect">
            <a:avLst/>
          </a:prstGeom>
          <a:solidFill>
            <a:srgbClr val="0099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3471524" y="2981456"/>
            <a:ext cx="930275" cy="207645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4400212" y="3445006"/>
            <a:ext cx="857250" cy="1611312"/>
          </a:xfrm>
          <a:prstGeom prst="rect">
            <a:avLst/>
          </a:prstGeom>
          <a:solidFill>
            <a:srgbClr val="EC388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5255874" y="4211066"/>
            <a:ext cx="814388" cy="84684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 rot="16200000">
            <a:off x="1635354" y="3065651"/>
            <a:ext cx="26404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 dirty="0" smtClean="0"/>
              <a:t>Elektrische </a:t>
            </a:r>
            <a:r>
              <a:rPr lang="de-DE" sz="2000" dirty="0"/>
              <a:t>Energie</a:t>
            </a: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 rot="16200000">
            <a:off x="3107258" y="3573135"/>
            <a:ext cx="159531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2000" dirty="0"/>
              <a:t>H</a:t>
            </a:r>
            <a:r>
              <a:rPr lang="de-DE" sz="2000" baseline="-25000" dirty="0"/>
              <a:t>2</a:t>
            </a:r>
            <a:r>
              <a:rPr lang="de-DE" sz="2000" dirty="0"/>
              <a:t> nach </a:t>
            </a:r>
          </a:p>
          <a:p>
            <a:pPr algn="ctr"/>
            <a:r>
              <a:rPr lang="de-DE" sz="2000" dirty="0" smtClean="0"/>
              <a:t>Elektrolyse</a:t>
            </a:r>
            <a:endParaRPr lang="de-DE" sz="2000" dirty="0"/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 rot="16200000">
            <a:off x="4100174" y="4079121"/>
            <a:ext cx="1419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2000"/>
              <a:t>H</a:t>
            </a:r>
            <a:r>
              <a:rPr lang="de-DE" sz="2000" baseline="-25000"/>
              <a:t>2</a:t>
            </a:r>
            <a:r>
              <a:rPr lang="de-DE" sz="2000"/>
              <a:t> 700 bar</a:t>
            </a: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 rot="16200000">
            <a:off x="4609762" y="2605920"/>
            <a:ext cx="2159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2000"/>
              <a:t>El. Energie nach</a:t>
            </a:r>
            <a:br>
              <a:rPr lang="de-DE" sz="2000"/>
            </a:br>
            <a:r>
              <a:rPr lang="de-DE" sz="2000"/>
              <a:t>Brennstoffzelle</a:t>
            </a:r>
          </a:p>
        </p:txBody>
      </p:sp>
      <p:sp>
        <p:nvSpPr>
          <p:cNvPr id="38" name="Line 11"/>
          <p:cNvSpPr>
            <a:spLocks noChangeShapeType="1"/>
          </p:cNvSpPr>
          <p:nvPr/>
        </p:nvSpPr>
        <p:spPr bwMode="auto">
          <a:xfrm flipV="1">
            <a:off x="1942762" y="1474033"/>
            <a:ext cx="0" cy="360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" name="Text Box 12"/>
          <p:cNvSpPr txBox="1">
            <a:spLocks noChangeArrowheads="1"/>
          </p:cNvSpPr>
          <p:nvPr/>
        </p:nvSpPr>
        <p:spPr bwMode="auto">
          <a:xfrm rot="16200000">
            <a:off x="575924" y="3199646"/>
            <a:ext cx="1863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2000"/>
              <a:t>Energiegehalt</a:t>
            </a:r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6344899" y="2313821"/>
            <a:ext cx="987425" cy="2759075"/>
          </a:xfrm>
          <a:prstGeom prst="rect">
            <a:avLst/>
          </a:prstGeom>
          <a:solidFill>
            <a:srgbClr val="0000A8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" name="Text Box 14"/>
          <p:cNvSpPr txBox="1">
            <a:spLocks noChangeArrowheads="1"/>
          </p:cNvSpPr>
          <p:nvPr/>
        </p:nvSpPr>
        <p:spPr bwMode="auto">
          <a:xfrm rot="16200000">
            <a:off x="5884524" y="3688596"/>
            <a:ext cx="1889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/>
              <a:t>Batterie in/out</a:t>
            </a:r>
          </a:p>
        </p:txBody>
      </p:sp>
      <p:sp>
        <p:nvSpPr>
          <p:cNvPr id="42" name="Text Box 15"/>
          <p:cNvSpPr txBox="1">
            <a:spLocks noChangeArrowheads="1"/>
          </p:cNvSpPr>
          <p:nvPr/>
        </p:nvSpPr>
        <p:spPr bwMode="auto">
          <a:xfrm>
            <a:off x="942177" y="5426589"/>
            <a:ext cx="7338343" cy="65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Deutliche Verbesserung in allen Gliedern der Kette erforderlich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Verringerung </a:t>
            </a:r>
            <a:r>
              <a:rPr lang="de-DE" sz="1600" dirty="0" err="1" smtClean="0"/>
              <a:t>Investkosten</a:t>
            </a:r>
            <a:r>
              <a:rPr lang="de-DE" sz="1600" dirty="0" smtClean="0"/>
              <a:t> wichtig bei fluktuierendem Betrieb     </a:t>
            </a:r>
            <a:endParaRPr lang="de-DE" sz="1600" dirty="0"/>
          </a:p>
        </p:txBody>
      </p:sp>
      <p:grpSp>
        <p:nvGrpSpPr>
          <p:cNvPr id="6" name="Group 5"/>
          <p:cNvGrpSpPr/>
          <p:nvPr/>
        </p:nvGrpSpPr>
        <p:grpSpPr>
          <a:xfrm>
            <a:off x="942177" y="1334283"/>
            <a:ext cx="7599330" cy="4955595"/>
            <a:chOff x="-1254431" y="318270"/>
            <a:chExt cx="7599330" cy="495559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54431" y="318270"/>
              <a:ext cx="6829692" cy="490940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772899" y="4996866"/>
              <a:ext cx="4572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dirty="0"/>
                <a:t>© Copyright 1996-2010 </a:t>
              </a:r>
              <a:r>
                <a:rPr lang="en-US" sz="1000" dirty="0" err="1"/>
                <a:t>Nebb</a:t>
              </a:r>
              <a:r>
                <a:rPr lang="en-US" sz="1000" dirty="0"/>
                <a:t> Group. All rights reserved.</a:t>
              </a:r>
              <a:endParaRPr lang="de-DE" sz="10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87274" y="5354565"/>
            <a:ext cx="1603324" cy="609398"/>
          </a:xfrm>
          <a:prstGeom prst="rect">
            <a:avLst/>
          </a:prstGeom>
          <a:solidFill>
            <a:srgbClr val="96C9F4"/>
          </a:solidFill>
        </p:spPr>
        <p:txBody>
          <a:bodyPr wrap="none" rtlCol="0">
            <a:spAutoFit/>
          </a:bodyPr>
          <a:lstStyle/>
          <a:p>
            <a:r>
              <a:rPr lang="de-DE" sz="2800" dirty="0" smtClean="0"/>
              <a:t>Anode -</a:t>
            </a:r>
            <a:endParaRPr lang="de-DE" sz="2800" dirty="0"/>
          </a:p>
        </p:txBody>
      </p:sp>
      <p:sp>
        <p:nvSpPr>
          <p:cNvPr id="52" name="TextBox 51"/>
          <p:cNvSpPr txBox="1"/>
          <p:nvPr/>
        </p:nvSpPr>
        <p:spPr>
          <a:xfrm>
            <a:off x="5374198" y="5399807"/>
            <a:ext cx="2095445" cy="554575"/>
          </a:xfrm>
          <a:prstGeom prst="rect">
            <a:avLst/>
          </a:prstGeom>
          <a:solidFill>
            <a:srgbClr val="96C9F4"/>
          </a:solidFill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Cathode</a:t>
            </a:r>
            <a:r>
              <a:rPr lang="de-DE" sz="2800" dirty="0" smtClean="0"/>
              <a:t> +</a:t>
            </a:r>
            <a:endParaRPr lang="de-DE" sz="2800" dirty="0"/>
          </a:p>
        </p:txBody>
      </p:sp>
      <p:grpSp>
        <p:nvGrpSpPr>
          <p:cNvPr id="43" name="Group 42"/>
          <p:cNvGrpSpPr/>
          <p:nvPr/>
        </p:nvGrpSpPr>
        <p:grpSpPr>
          <a:xfrm>
            <a:off x="224852" y="1139246"/>
            <a:ext cx="8664315" cy="5441430"/>
            <a:chOff x="224852" y="1124262"/>
            <a:chExt cx="8664315" cy="5441430"/>
          </a:xfrm>
        </p:grpSpPr>
        <p:sp>
          <p:nvSpPr>
            <p:cNvPr id="44" name="Rectangle 43"/>
            <p:cNvSpPr/>
            <p:nvPr/>
          </p:nvSpPr>
          <p:spPr>
            <a:xfrm>
              <a:off x="224852" y="1124262"/>
              <a:ext cx="8664315" cy="544143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176213" indent="-176213" algn="ctr">
                <a:lnSpc>
                  <a:spcPct val="120000"/>
                </a:lnSpc>
                <a:buClr>
                  <a:srgbClr val="116656"/>
                </a:buClr>
                <a:buSzPct val="120000"/>
                <a:buFont typeface="Wingdings" pitchFamily="2" charset="2"/>
                <a:buChar char="§"/>
              </a:pPr>
              <a:endParaRPr lang="de-DE" dirty="0" err="1" smtClean="0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sp>
          <p:nvSpPr>
            <p:cNvPr id="45" name="Right Arrow 44"/>
            <p:cNvSpPr/>
            <p:nvPr/>
          </p:nvSpPr>
          <p:spPr>
            <a:xfrm>
              <a:off x="3962400" y="3238500"/>
              <a:ext cx="1460500" cy="273844"/>
            </a:xfrm>
            <a:prstGeom prst="rightArrow">
              <a:avLst/>
            </a:prstGeom>
            <a:noFill/>
            <a:ln w="12700">
              <a:solidFill>
                <a:srgbClr val="1166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176213" indent="-176213" algn="ctr" eaLnBrk="0" hangingPunct="0">
                <a:buClr>
                  <a:srgbClr val="116656"/>
                </a:buClr>
                <a:buFont typeface="Wingdings" panose="05000000000000000000" pitchFamily="2" charset="2"/>
                <a:buChar char="§"/>
              </a:pPr>
              <a:endParaRPr lang="de-DE" dirty="0" err="1">
                <a:solidFill>
                  <a:prstClr val="black"/>
                </a:solidFill>
                <a:latin typeface="Verdana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049781" y="2869168"/>
              <a:ext cx="1399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b="1" dirty="0">
                  <a:solidFill>
                    <a:prstClr val="black"/>
                  </a:solidFill>
                </a:rPr>
                <a:t>H</a:t>
              </a:r>
              <a:r>
                <a:rPr lang="de-DE" b="1" baseline="-25000" dirty="0">
                  <a:solidFill>
                    <a:prstClr val="black"/>
                  </a:solidFill>
                </a:rPr>
                <a:t>2</a:t>
              </a:r>
              <a:r>
                <a:rPr lang="de-DE" b="1" dirty="0">
                  <a:solidFill>
                    <a:prstClr val="black"/>
                  </a:solidFill>
                </a:rPr>
                <a:t>O, (O</a:t>
              </a:r>
              <a:r>
                <a:rPr lang="de-DE" b="1" baseline="-25000" dirty="0">
                  <a:solidFill>
                    <a:prstClr val="black"/>
                  </a:solidFill>
                </a:rPr>
                <a:t>2</a:t>
              </a:r>
              <a:r>
                <a:rPr lang="de-DE" b="1" dirty="0">
                  <a:solidFill>
                    <a:prstClr val="black"/>
                  </a:solidFill>
                </a:rPr>
                <a:t>)</a:t>
              </a:r>
              <a:endParaRPr lang="de-DE" b="1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194756" y="3512344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b="1" dirty="0">
                  <a:solidFill>
                    <a:prstClr val="black"/>
                  </a:solidFill>
                </a:rPr>
                <a:t>500 °C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778497" y="3117334"/>
              <a:ext cx="17780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sz="2800" b="1" dirty="0">
                  <a:solidFill>
                    <a:prstClr val="black"/>
                  </a:solidFill>
                </a:rPr>
                <a:t>CO + H</a:t>
              </a:r>
              <a:r>
                <a:rPr lang="de-DE" sz="2800" b="1" baseline="-25000" dirty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575297" y="3957876"/>
              <a:ext cx="23134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sz="2000" b="1" dirty="0">
                  <a:solidFill>
                    <a:prstClr val="black"/>
                  </a:solidFill>
                </a:rPr>
                <a:t>„Synthesegas“</a:t>
              </a: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2829" y="2403450"/>
              <a:ext cx="2944593" cy="2217788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727535" y="4819973"/>
              <a:ext cx="3235180" cy="651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b="1" dirty="0" smtClean="0"/>
                <a:t>auch Kohle, Erdgas oder</a:t>
              </a:r>
              <a:br>
                <a:rPr lang="de-DE" sz="1600" b="1" dirty="0" smtClean="0"/>
              </a:br>
              <a:r>
                <a:rPr lang="de-DE" sz="1600" b="1" dirty="0" smtClean="0"/>
                <a:t>andere Kohlenstoffquellen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611348" y="4854873"/>
            <a:ext cx="3845925" cy="4935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CO + H</a:t>
            </a:r>
            <a:r>
              <a:rPr lang="de-DE" sz="2400" b="1" baseline="-25000" dirty="0" smtClean="0"/>
              <a:t>2</a:t>
            </a:r>
            <a:r>
              <a:rPr lang="de-DE" sz="2400" b="1" dirty="0" smtClean="0"/>
              <a:t>O </a:t>
            </a:r>
            <a:r>
              <a:rPr lang="de-DE" sz="2400" b="1" dirty="0"/>
              <a:t>→ CO</a:t>
            </a:r>
            <a:r>
              <a:rPr lang="de-DE" sz="2400" b="1" baseline="-25000" dirty="0"/>
              <a:t>2</a:t>
            </a:r>
            <a:r>
              <a:rPr lang="de-DE" sz="2400" b="1" dirty="0"/>
              <a:t> + H</a:t>
            </a:r>
            <a:r>
              <a:rPr lang="de-DE" sz="2400" b="1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634326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2" grpId="0"/>
      <p:bldP spid="8" grpId="0" animBg="1"/>
      <p:bldP spid="52" grpId="0" animBg="1"/>
      <p:bldP spid="7" grpId="0"/>
      <p:bldP spid="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536179" y="13266"/>
            <a:ext cx="8035925" cy="928688"/>
          </a:xfrm>
        </p:spPr>
        <p:txBody>
          <a:bodyPr/>
          <a:lstStyle/>
          <a:p>
            <a:pPr algn="ctr"/>
            <a:r>
              <a:rPr lang="de-DE" dirty="0" smtClean="0"/>
              <a:t>…und wie verpackt man ihn im Auto?</a:t>
            </a:r>
          </a:p>
        </p:txBody>
      </p:sp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659094" y="1743140"/>
            <a:ext cx="7790093" cy="4207744"/>
            <a:chOff x="191" y="1278"/>
            <a:chExt cx="5476" cy="2571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" y="1278"/>
              <a:ext cx="5457" cy="25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4318" y="3645"/>
              <a:ext cx="134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200">
                  <a:solidFill>
                    <a:schemeClr val="bg1"/>
                  </a:solidFill>
                </a:rPr>
                <a:t>Source: U. Eberle, GM FCA</a:t>
              </a:r>
            </a:p>
          </p:txBody>
        </p:sp>
      </p:grp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05" y="1509124"/>
            <a:ext cx="8669337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3967413" y="6515417"/>
            <a:ext cx="5160387" cy="32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R. van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Helmolt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, U. Eberle,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J.Power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Sources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 165, 833 (2007)</a:t>
            </a:r>
          </a:p>
        </p:txBody>
      </p:sp>
    </p:spTree>
    <p:extLst>
      <p:ext uri="{BB962C8B-B14F-4D97-AF65-F5344CB8AC3E}">
        <p14:creationId xmlns:p14="http://schemas.microsoft.com/office/powerpoint/2010/main" val="530680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dirty="0" smtClean="0"/>
              <a:t>Warum nicht einfach weiter mit Erdöl?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403" y="1837469"/>
            <a:ext cx="4450597" cy="322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6284913" y="1837469"/>
            <a:ext cx="267438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1200" b="1" i="0" dirty="0">
                <a:solidFill>
                  <a:prstClr val="black"/>
                </a:solidFill>
              </a:rPr>
              <a:t>B. Cramer, H. </a:t>
            </a:r>
            <a:r>
              <a:rPr lang="de-DE" sz="1200" b="1" i="0" dirty="0" err="1">
                <a:solidFill>
                  <a:prstClr val="black"/>
                </a:solidFill>
              </a:rPr>
              <a:t>Andruleit</a:t>
            </a:r>
            <a:r>
              <a:rPr lang="de-DE" sz="1200" b="1" i="0" dirty="0">
                <a:solidFill>
                  <a:prstClr val="black"/>
                </a:solidFill>
              </a:rPr>
              <a:t>, </a:t>
            </a:r>
            <a:r>
              <a:rPr lang="de-DE" sz="1200" b="1" i="0" dirty="0" smtClean="0">
                <a:solidFill>
                  <a:prstClr val="black"/>
                </a:solidFill>
              </a:rPr>
              <a:t>BGR </a:t>
            </a:r>
            <a:r>
              <a:rPr lang="de-DE" sz="1200" b="1" i="0" dirty="0">
                <a:solidFill>
                  <a:prstClr val="black"/>
                </a:solidFill>
              </a:rPr>
              <a:t>2010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3"/>
          <a:stretch>
            <a:fillRect/>
          </a:stretch>
        </p:blipFill>
        <p:spPr bwMode="auto">
          <a:xfrm>
            <a:off x="552174" y="1302029"/>
            <a:ext cx="4044950" cy="435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15817" y="5738874"/>
            <a:ext cx="561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dirty="0" smtClean="0">
                <a:solidFill>
                  <a:prstClr val="black"/>
                </a:solidFill>
              </a:rPr>
              <a:t>Klimawandel                                     Peak </a:t>
            </a:r>
            <a:r>
              <a:rPr lang="de-DE" dirty="0" err="1" smtClean="0">
                <a:solidFill>
                  <a:prstClr val="black"/>
                </a:solidFill>
              </a:rPr>
              <a:t>Oil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2664165" y="1168236"/>
            <a:ext cx="170912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1200" b="1" i="0" dirty="0" smtClean="0">
                <a:solidFill>
                  <a:prstClr val="black"/>
                </a:solidFill>
              </a:rPr>
              <a:t>MPI für Meteorologie</a:t>
            </a:r>
            <a:endParaRPr lang="de-DE" sz="1200" b="1" i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0055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dirty="0" smtClean="0"/>
              <a:t>Entwicklungsstand Brennstoffzellensysteme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" y="1244075"/>
            <a:ext cx="9052560" cy="466300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114657" y="6272390"/>
            <a:ext cx="2295565" cy="585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Courtesy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of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 Dr. U. Eberle</a:t>
            </a:r>
          </a:p>
          <a:p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Adam Opel AG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222" y="6129575"/>
            <a:ext cx="733778" cy="73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316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dirty="0" smtClean="0"/>
              <a:t>Warum nicht einfach weiter mit Erdöl?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403" y="1837469"/>
            <a:ext cx="4450597" cy="322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6284913" y="1837469"/>
            <a:ext cx="267438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1200" b="1" i="0" dirty="0">
                <a:solidFill>
                  <a:prstClr val="black"/>
                </a:solidFill>
              </a:rPr>
              <a:t>B. Cramer, H. </a:t>
            </a:r>
            <a:r>
              <a:rPr lang="de-DE" sz="1200" b="1" i="0" dirty="0" err="1">
                <a:solidFill>
                  <a:prstClr val="black"/>
                </a:solidFill>
              </a:rPr>
              <a:t>Andruleit</a:t>
            </a:r>
            <a:r>
              <a:rPr lang="de-DE" sz="1200" b="1" i="0" dirty="0">
                <a:solidFill>
                  <a:prstClr val="black"/>
                </a:solidFill>
              </a:rPr>
              <a:t>, </a:t>
            </a:r>
            <a:r>
              <a:rPr lang="de-DE" sz="1200" b="1" i="0" dirty="0" smtClean="0">
                <a:solidFill>
                  <a:prstClr val="black"/>
                </a:solidFill>
              </a:rPr>
              <a:t>BGR </a:t>
            </a:r>
            <a:r>
              <a:rPr lang="de-DE" sz="1200" b="1" i="0" dirty="0">
                <a:solidFill>
                  <a:prstClr val="black"/>
                </a:solidFill>
              </a:rPr>
              <a:t>2010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3"/>
          <a:stretch>
            <a:fillRect/>
          </a:stretch>
        </p:blipFill>
        <p:spPr bwMode="auto">
          <a:xfrm>
            <a:off x="552174" y="1302029"/>
            <a:ext cx="4044950" cy="435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15817" y="5738874"/>
            <a:ext cx="561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dirty="0" smtClean="0">
                <a:solidFill>
                  <a:prstClr val="black"/>
                </a:solidFill>
              </a:rPr>
              <a:t>Klimawandel                                     Peak </a:t>
            </a:r>
            <a:r>
              <a:rPr lang="de-DE" dirty="0" err="1" smtClean="0">
                <a:solidFill>
                  <a:prstClr val="black"/>
                </a:solidFill>
              </a:rPr>
              <a:t>Oil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2664165" y="1168236"/>
            <a:ext cx="170912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1200" b="1" i="0" dirty="0" smtClean="0">
                <a:solidFill>
                  <a:prstClr val="black"/>
                </a:solidFill>
              </a:rPr>
              <a:t>MPI für Meteorologie</a:t>
            </a:r>
            <a:endParaRPr lang="de-DE" sz="1200" b="1" i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9688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dirty="0" smtClean="0"/>
              <a:t>Well-</a:t>
            </a:r>
            <a:r>
              <a:rPr lang="de-DE" dirty="0" err="1" smtClean="0"/>
              <a:t>to</a:t>
            </a:r>
            <a:r>
              <a:rPr lang="de-DE" dirty="0" smtClean="0"/>
              <a:t>-</a:t>
            </a:r>
            <a:r>
              <a:rPr lang="de-DE" dirty="0" err="1" smtClean="0"/>
              <a:t>Wheel</a:t>
            </a:r>
            <a:r>
              <a:rPr lang="de-DE" dirty="0" smtClean="0"/>
              <a:t> Analyse CO</a:t>
            </a:r>
            <a:r>
              <a:rPr lang="de-DE" baseline="-25000" dirty="0" smtClean="0"/>
              <a:t>2</a:t>
            </a:r>
            <a:r>
              <a:rPr lang="de-DE" dirty="0" smtClean="0"/>
              <a:t> Emission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81" y="1313189"/>
            <a:ext cx="8729218" cy="4527541"/>
          </a:xfrm>
          <a:prstGeom prst="rect">
            <a:avLst/>
          </a:prstGeom>
        </p:spPr>
      </p:pic>
      <p:sp>
        <p:nvSpPr>
          <p:cNvPr id="2952" name="TextBox 2951"/>
          <p:cNvSpPr txBox="1"/>
          <p:nvPr/>
        </p:nvSpPr>
        <p:spPr>
          <a:xfrm>
            <a:off x="6114657" y="6272390"/>
            <a:ext cx="2295565" cy="585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Courtesy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of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 Dr. U. Eberle</a:t>
            </a:r>
          </a:p>
          <a:p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Adam Opel AG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222" y="6129575"/>
            <a:ext cx="733778" cy="73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80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dirty="0" smtClean="0"/>
              <a:t>Ein möglicher Entwicklungspfad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9688"/>
            <a:ext cx="9153630" cy="4703912"/>
          </a:xfrm>
          <a:prstGeom prst="rect">
            <a:avLst/>
          </a:prstGeom>
        </p:spPr>
      </p:pic>
      <p:sp>
        <p:nvSpPr>
          <p:cNvPr id="2951" name="TextBox 2950"/>
          <p:cNvSpPr txBox="1"/>
          <p:nvPr/>
        </p:nvSpPr>
        <p:spPr>
          <a:xfrm>
            <a:off x="5972802" y="6272390"/>
            <a:ext cx="2295565" cy="585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Courtesy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of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 Dr. U. Eberle</a:t>
            </a:r>
          </a:p>
          <a:p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Adam Opel AG</a:t>
            </a:r>
          </a:p>
        </p:txBody>
      </p:sp>
      <p:pic>
        <p:nvPicPr>
          <p:cNvPr id="2952" name="Picture 29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222" y="6129575"/>
            <a:ext cx="733778" cy="73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127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17500" y="222250"/>
            <a:ext cx="85359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7363"/>
              </a:buClr>
            </a:pPr>
            <a:r>
              <a:rPr lang="en-US" sz="2000" b="1" dirty="0" err="1" smtClean="0">
                <a:solidFill>
                  <a:srgbClr val="FFFFFF"/>
                </a:solidFill>
              </a:rPr>
              <a:t>Erdöl</a:t>
            </a:r>
            <a:r>
              <a:rPr lang="en-US" sz="2000" b="1" dirty="0" smtClean="0">
                <a:solidFill>
                  <a:srgbClr val="FFFFFF"/>
                </a:solidFill>
              </a:rPr>
              <a:t>: </a:t>
            </a:r>
            <a:r>
              <a:rPr lang="en-US" sz="2000" b="1" dirty="0" err="1" smtClean="0">
                <a:solidFill>
                  <a:srgbClr val="FFFFFF"/>
                </a:solidFill>
              </a:rPr>
              <a:t>Woher</a:t>
            </a:r>
            <a:r>
              <a:rPr lang="en-US" sz="2000" b="1" dirty="0" smtClean="0">
                <a:solidFill>
                  <a:srgbClr val="FFFFFF"/>
                </a:solidFill>
              </a:rPr>
              <a:t> und </a:t>
            </a:r>
            <a:r>
              <a:rPr lang="en-US" sz="2000" b="1" dirty="0" err="1" smtClean="0">
                <a:solidFill>
                  <a:srgbClr val="FFFFFF"/>
                </a:solidFill>
              </a:rPr>
              <a:t>wieviel</a:t>
            </a:r>
            <a:r>
              <a:rPr lang="en-US" sz="2000" b="1" dirty="0" smtClean="0">
                <a:solidFill>
                  <a:srgbClr val="FFFFFF"/>
                </a:solidFill>
              </a:rPr>
              <a:t>?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184" name="Text Box 5"/>
          <p:cNvSpPr txBox="1">
            <a:spLocks noChangeArrowheads="1"/>
          </p:cNvSpPr>
          <p:nvPr/>
        </p:nvSpPr>
        <p:spPr bwMode="auto">
          <a:xfrm>
            <a:off x="1747838" y="6581001"/>
            <a:ext cx="736265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Quelle: BGR, Reserven, Ressourcen und Verfügbarkeit von Energierohstoffen (2012)</a:t>
            </a:r>
          </a:p>
        </p:txBody>
      </p:sp>
      <p:pic>
        <p:nvPicPr>
          <p:cNvPr id="18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4" y="1443038"/>
            <a:ext cx="7962900" cy="460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5581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1" name="Text Box 101"/>
          <p:cNvSpPr txBox="1">
            <a:spLocks noChangeArrowheads="1"/>
          </p:cNvSpPr>
          <p:nvPr/>
        </p:nvSpPr>
        <p:spPr bwMode="auto">
          <a:xfrm>
            <a:off x="1155700" y="355600"/>
            <a:ext cx="67183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7363"/>
              </a:buClr>
            </a:pPr>
            <a:r>
              <a:rPr lang="en-US" altLang="zh-CN" sz="2000" b="1" dirty="0" err="1" smtClean="0">
                <a:solidFill>
                  <a:srgbClr val="FFFFFF"/>
                </a:solidFill>
              </a:rPr>
              <a:t>Ressourcen</a:t>
            </a:r>
            <a:r>
              <a:rPr lang="en-US" altLang="zh-CN" sz="2000" b="1" dirty="0" smtClean="0">
                <a:solidFill>
                  <a:srgbClr val="FFFFFF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FFFFFF"/>
                </a:solidFill>
              </a:rPr>
              <a:t>können</a:t>
            </a:r>
            <a:r>
              <a:rPr lang="en-US" altLang="zh-CN" sz="2000" b="1" dirty="0" smtClean="0">
                <a:solidFill>
                  <a:srgbClr val="FFFFFF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FFFFFF"/>
                </a:solidFill>
              </a:rPr>
              <a:t>zu</a:t>
            </a:r>
            <a:r>
              <a:rPr lang="en-US" altLang="zh-CN" sz="2000" b="1" dirty="0" smtClean="0">
                <a:solidFill>
                  <a:srgbClr val="FFFFFF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FFFFFF"/>
                </a:solidFill>
              </a:rPr>
              <a:t>Reserven</a:t>
            </a:r>
            <a:r>
              <a:rPr lang="en-US" altLang="zh-CN" sz="2000" b="1" dirty="0" smtClean="0">
                <a:solidFill>
                  <a:srgbClr val="FFFFFF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FFFFFF"/>
                </a:solidFill>
              </a:rPr>
              <a:t>werden</a:t>
            </a:r>
            <a:r>
              <a:rPr lang="en-US" altLang="zh-CN" sz="2000" b="1" dirty="0" smtClean="0">
                <a:solidFill>
                  <a:srgbClr val="FFFFFF"/>
                </a:solidFill>
              </a:rPr>
              <a:t>…</a:t>
            </a:r>
            <a:endParaRPr lang="en-US" altLang="zh-CN" sz="2000" b="1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26227" y="2864791"/>
            <a:ext cx="4863379" cy="3791886"/>
            <a:chOff x="2026227" y="2864791"/>
            <a:chExt cx="4863379" cy="3791886"/>
          </a:xfrm>
        </p:grpSpPr>
        <p:pic>
          <p:nvPicPr>
            <p:cNvPr id="10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227" y="3264901"/>
              <a:ext cx="4863379" cy="3391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3" name="Text Box 5"/>
            <p:cNvSpPr txBox="1">
              <a:spLocks noChangeArrowheads="1"/>
            </p:cNvSpPr>
            <p:nvPr/>
          </p:nvSpPr>
          <p:spPr bwMode="auto">
            <a:xfrm>
              <a:off x="2559250" y="2864791"/>
              <a:ext cx="3911199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sz="2000" i="0" dirty="0">
                  <a:solidFill>
                    <a:prstClr val="black"/>
                  </a:solidFill>
                  <a:latin typeface="+mn-lt"/>
                </a:rPr>
                <a:t>Gemeldete Ölreserven Naher Osten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15637" y="1037731"/>
            <a:ext cx="8427028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Reserven</a:t>
            </a:r>
            <a:r>
              <a:rPr lang="de-DE" sz="1400" dirty="0" smtClean="0"/>
              <a:t>: Menge der Rohstoffs, die nach vorliegenden geologischen und ingenieur-wissenschaftlichen Informationen in der Zukunft mit vernünftiger Wahrscheinlichkeit unter den heutigen ökonomischen und technischen Randbedingungen gewonnen werden kann.</a:t>
            </a:r>
            <a:endParaRPr lang="de-DE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15637" y="1932433"/>
            <a:ext cx="8427028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Ressourcen</a:t>
            </a:r>
            <a:r>
              <a:rPr lang="de-DE" sz="1400" dirty="0" smtClean="0"/>
              <a:t>: Menge der Rohstoffs, die nachgewiesen oder aufgrund begründeter geologischer Erkenntnisse vermutet wird, die aber unter den heutigen ökonomischen und technischen Randbedingungen nicht gewonnen werden kann.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4557881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14"/>
          <p:cNvSpPr>
            <a:spLocks noChangeArrowheads="1"/>
          </p:cNvSpPr>
          <p:nvPr/>
        </p:nvSpPr>
        <p:spPr bwMode="auto">
          <a:xfrm>
            <a:off x="479425" y="177800"/>
            <a:ext cx="807720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7363"/>
              </a:buClr>
            </a:pPr>
            <a:r>
              <a:rPr lang="en-US" sz="2000" b="1" dirty="0" err="1" smtClean="0">
                <a:solidFill>
                  <a:srgbClr val="FFFFFF"/>
                </a:solidFill>
              </a:rPr>
              <a:t>Nichtkonventionelles</a:t>
            </a:r>
            <a:r>
              <a:rPr lang="en-US" sz="2000" b="1" dirty="0" smtClean="0">
                <a:solidFill>
                  <a:srgbClr val="FFFFFF"/>
                </a:solidFill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</a:rPr>
              <a:t>Öl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5900" y="4277514"/>
            <a:ext cx="572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dirty="0">
                <a:solidFill>
                  <a:prstClr val="black"/>
                </a:solidFill>
              </a:rPr>
              <a:t>Alberta </a:t>
            </a:r>
            <a:r>
              <a:rPr lang="de-DE" dirty="0" err="1">
                <a:solidFill>
                  <a:prstClr val="black"/>
                </a:solidFill>
              </a:rPr>
              <a:t>Ölsand</a:t>
            </a:r>
            <a:r>
              <a:rPr lang="de-DE" dirty="0">
                <a:solidFill>
                  <a:prstClr val="black"/>
                </a:solidFill>
              </a:rPr>
              <a:t>                        </a:t>
            </a:r>
            <a:r>
              <a:rPr lang="de-DE" dirty="0" smtClean="0">
                <a:solidFill>
                  <a:prstClr val="black"/>
                </a:solidFill>
              </a:rPr>
              <a:t>          Schweröl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8802" y="4996992"/>
            <a:ext cx="62584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eaLnBrk="0" hangingPunct="0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de-DE" dirty="0">
                <a:solidFill>
                  <a:prstClr val="black"/>
                </a:solidFill>
              </a:rPr>
              <a:t>Abbau sehr aufwändig und teuer</a:t>
            </a:r>
          </a:p>
          <a:p>
            <a:pPr marL="285750" indent="-285750" eaLnBrk="0" hangingPunct="0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endParaRPr lang="de-DE" dirty="0">
              <a:solidFill>
                <a:prstClr val="black"/>
              </a:solidFill>
            </a:endParaRPr>
          </a:p>
          <a:p>
            <a:pPr marL="285750" indent="-285750" eaLnBrk="0" hangingPunct="0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de-DE" dirty="0">
                <a:solidFill>
                  <a:prstClr val="black"/>
                </a:solidFill>
              </a:rPr>
              <a:t>Ölqualität schlecht, d.h. viel Schwefel, </a:t>
            </a:r>
            <a:br>
              <a:rPr lang="de-DE" dirty="0">
                <a:solidFill>
                  <a:prstClr val="black"/>
                </a:solidFill>
              </a:rPr>
            </a:br>
            <a:r>
              <a:rPr lang="de-DE" dirty="0">
                <a:solidFill>
                  <a:prstClr val="black"/>
                </a:solidFill>
              </a:rPr>
              <a:t>hohe Metallgehalte, hohe Gehalte an </a:t>
            </a:r>
            <a:r>
              <a:rPr lang="de-DE" dirty="0" err="1">
                <a:solidFill>
                  <a:prstClr val="black"/>
                </a:solidFill>
              </a:rPr>
              <a:t>Asphaltenen</a:t>
            </a:r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996" y="1458174"/>
            <a:ext cx="4214414" cy="28118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28439" y="4098852"/>
            <a:ext cx="3702570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 by Caroline Bennett / Rainforest Action Network</a:t>
            </a:r>
            <a:endParaRPr lang="de-DE" sz="8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34807" y="4098797"/>
            <a:ext cx="1101584" cy="2400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>
                <a:solidFill>
                  <a:schemeClr val="bg1"/>
                </a:solidFill>
              </a:rPr>
              <a:t>CC BY-NC-ND 2.0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3" y="1373915"/>
            <a:ext cx="3794448" cy="29110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30113" y="4096937"/>
            <a:ext cx="1931939" cy="2400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>
                <a:solidFill>
                  <a:schemeClr val="bg1"/>
                </a:solidFill>
              </a:rPr>
              <a:t>CC BY-NC-ND </a:t>
            </a:r>
            <a:r>
              <a:rPr lang="de-DE" sz="800" dirty="0" smtClean="0">
                <a:solidFill>
                  <a:schemeClr val="bg1"/>
                </a:solidFill>
              </a:rPr>
              <a:t>2.0, </a:t>
            </a:r>
            <a:r>
              <a:rPr lang="de-DE" sz="800" dirty="0" err="1" smtClean="0">
                <a:solidFill>
                  <a:schemeClr val="bg1"/>
                </a:solidFill>
              </a:rPr>
              <a:t>Suncor</a:t>
            </a:r>
            <a:r>
              <a:rPr lang="de-DE" sz="800" dirty="0" smtClean="0">
                <a:solidFill>
                  <a:schemeClr val="bg1"/>
                </a:solidFill>
              </a:rPr>
              <a:t> </a:t>
            </a:r>
            <a:r>
              <a:rPr lang="de-DE" sz="800" dirty="0" err="1" smtClean="0">
                <a:solidFill>
                  <a:schemeClr val="bg1"/>
                </a:solidFill>
              </a:rPr>
              <a:t>Energy</a:t>
            </a:r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730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dirty="0" smtClean="0"/>
              <a:t>Kraftstoffe auf der Basis von Biomasse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60388" y="1511300"/>
            <a:ext cx="8016875" cy="4746625"/>
          </a:xfrm>
        </p:spPr>
        <p:txBody>
          <a:bodyPr>
            <a:normAutofit lnSpcReduction="10000"/>
          </a:bodyPr>
          <a:lstStyle>
            <a:lvl1pPr marL="177800" indent="-177800" algn="l" rtl="0" eaLnBrk="0" fontAlgn="base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534988" indent="-179388" algn="l" rtl="0" eaLnBrk="0" fontAlgn="base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sz="16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03288" indent="-190500" algn="l" rtl="0" eaLnBrk="0" fontAlgn="base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sz="14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16656"/>
              </a:buClr>
              <a:buSzPct val="200000"/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16656"/>
              </a:buClr>
              <a:buSzPct val="200000"/>
              <a:buFont typeface="Wingdings" pitchFamily="2" charset="2"/>
              <a:buChar char="§"/>
              <a:defRPr sz="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prstClr val="black"/>
                </a:solidFill>
              </a:rPr>
              <a:t>Biokraftstoffe der 1. Generation aus</a:t>
            </a:r>
            <a:br>
              <a:rPr lang="de-DE">
                <a:solidFill>
                  <a:prstClr val="black"/>
                </a:solidFill>
              </a:rPr>
            </a:br>
            <a:r>
              <a:rPr lang="de-DE">
                <a:solidFill>
                  <a:prstClr val="black"/>
                </a:solidFill>
              </a:rPr>
              <a:t>Früchten</a:t>
            </a:r>
          </a:p>
          <a:p>
            <a:pPr lvl="1"/>
            <a:r>
              <a:rPr lang="de-DE">
                <a:solidFill>
                  <a:prstClr val="black"/>
                </a:solidFill>
              </a:rPr>
              <a:t>Zweifelhafte CO</a:t>
            </a:r>
            <a:r>
              <a:rPr lang="de-DE" baseline="-25000">
                <a:solidFill>
                  <a:prstClr val="black"/>
                </a:solidFill>
              </a:rPr>
              <a:t>2</a:t>
            </a:r>
            <a:r>
              <a:rPr lang="de-DE">
                <a:solidFill>
                  <a:prstClr val="black"/>
                </a:solidFill>
              </a:rPr>
              <a:t> Bilanz</a:t>
            </a:r>
          </a:p>
          <a:p>
            <a:pPr lvl="1"/>
            <a:r>
              <a:rPr lang="de-DE">
                <a:solidFill>
                  <a:prstClr val="black"/>
                </a:solidFill>
              </a:rPr>
              <a:t>Konkurrenz zu Nahrungs- </a:t>
            </a:r>
            <a:br>
              <a:rPr lang="de-DE">
                <a:solidFill>
                  <a:prstClr val="black"/>
                </a:solidFill>
              </a:rPr>
            </a:br>
            <a:r>
              <a:rPr lang="de-DE">
                <a:solidFill>
                  <a:prstClr val="black"/>
                </a:solidFill>
              </a:rPr>
              <a:t>und Futtermitteln</a:t>
            </a:r>
          </a:p>
          <a:p>
            <a:pPr lvl="1"/>
            <a:endParaRPr lang="de-DE">
              <a:solidFill>
                <a:prstClr val="black"/>
              </a:solidFill>
            </a:endParaRPr>
          </a:p>
          <a:p>
            <a:pPr lvl="1"/>
            <a:endParaRPr lang="de-DE">
              <a:solidFill>
                <a:prstClr val="black"/>
              </a:solidFill>
            </a:endParaRPr>
          </a:p>
          <a:p>
            <a:pPr lvl="1"/>
            <a:endParaRPr lang="de-DE">
              <a:solidFill>
                <a:prstClr val="black"/>
              </a:solidFill>
            </a:endParaRPr>
          </a:p>
          <a:p>
            <a:pPr lvl="1"/>
            <a:endParaRPr lang="de-DE">
              <a:solidFill>
                <a:prstClr val="black"/>
              </a:solidFill>
            </a:endParaRPr>
          </a:p>
          <a:p>
            <a:r>
              <a:rPr lang="de-DE">
                <a:solidFill>
                  <a:prstClr val="black"/>
                </a:solidFill>
              </a:rPr>
              <a:t>Biokraftstoffe der 2. Generation aus</a:t>
            </a:r>
            <a:br>
              <a:rPr lang="de-DE">
                <a:solidFill>
                  <a:prstClr val="black"/>
                </a:solidFill>
              </a:rPr>
            </a:br>
            <a:r>
              <a:rPr lang="de-DE">
                <a:solidFill>
                  <a:prstClr val="black"/>
                </a:solidFill>
              </a:rPr>
              <a:t>Strukturbestandteilen von Pflanzen</a:t>
            </a:r>
          </a:p>
          <a:p>
            <a:pPr lvl="1"/>
            <a:r>
              <a:rPr lang="de-DE">
                <a:solidFill>
                  <a:prstClr val="black"/>
                </a:solidFill>
              </a:rPr>
              <a:t>Hochtemperaturprozesse zur Erzeugung </a:t>
            </a:r>
            <a:br>
              <a:rPr lang="de-DE">
                <a:solidFill>
                  <a:prstClr val="black"/>
                </a:solidFill>
              </a:rPr>
            </a:br>
            <a:r>
              <a:rPr lang="de-DE">
                <a:solidFill>
                  <a:prstClr val="black"/>
                </a:solidFill>
              </a:rPr>
              <a:t>von „Synthesegas“, anschließend Fischer-</a:t>
            </a:r>
            <a:br>
              <a:rPr lang="de-DE">
                <a:solidFill>
                  <a:prstClr val="black"/>
                </a:solidFill>
              </a:rPr>
            </a:br>
            <a:r>
              <a:rPr lang="de-DE" err="1">
                <a:solidFill>
                  <a:prstClr val="black"/>
                </a:solidFill>
              </a:rPr>
              <a:t>Tropsch</a:t>
            </a:r>
            <a:r>
              <a:rPr lang="de-DE">
                <a:solidFill>
                  <a:prstClr val="black"/>
                </a:solidFill>
              </a:rPr>
              <a:t>-Synthese oder </a:t>
            </a:r>
            <a:r>
              <a:rPr lang="de-DE" err="1">
                <a:solidFill>
                  <a:prstClr val="black"/>
                </a:solidFill>
              </a:rPr>
              <a:t>Methanolsynthese</a:t>
            </a:r>
            <a:endParaRPr lang="de-DE">
              <a:solidFill>
                <a:prstClr val="black"/>
              </a:solidFill>
            </a:endParaRPr>
          </a:p>
          <a:p>
            <a:pPr lvl="1"/>
            <a:r>
              <a:rPr lang="de-DE" err="1">
                <a:solidFill>
                  <a:prstClr val="black"/>
                </a:solidFill>
              </a:rPr>
              <a:t>Depolymerisation</a:t>
            </a:r>
            <a:r>
              <a:rPr lang="de-DE">
                <a:solidFill>
                  <a:prstClr val="black"/>
                </a:solidFill>
              </a:rPr>
              <a:t> von Cellulose zu Zucker, </a:t>
            </a:r>
            <a:br>
              <a:rPr lang="de-DE">
                <a:solidFill>
                  <a:prstClr val="black"/>
                </a:solidFill>
              </a:rPr>
            </a:br>
            <a:r>
              <a:rPr lang="de-DE">
                <a:solidFill>
                  <a:prstClr val="black"/>
                </a:solidFill>
              </a:rPr>
              <a:t>dann Vergärung</a:t>
            </a:r>
          </a:p>
        </p:txBody>
      </p:sp>
      <p:pic>
        <p:nvPicPr>
          <p:cNvPr id="8" name="Picture 5" descr="cabi41_g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1" t="13959" r="6326" b="16794"/>
          <a:stretch>
            <a:fillRect/>
          </a:stretch>
        </p:blipFill>
        <p:spPr bwMode="auto">
          <a:xfrm>
            <a:off x="5716588" y="4114800"/>
            <a:ext cx="2847975" cy="206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278688" y="4122738"/>
            <a:ext cx="12779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1200" b="1" i="0">
                <a:solidFill>
                  <a:srgbClr val="FFFFFF"/>
                </a:solidFill>
              </a:rPr>
              <a:t>Quelle: Choren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1" y="1651000"/>
            <a:ext cx="2709862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834188" y="3690938"/>
            <a:ext cx="16779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1200" b="1" i="0" dirty="0">
                <a:solidFill>
                  <a:prstClr val="black"/>
                </a:solidFill>
              </a:rPr>
              <a:t>Foto: </a:t>
            </a:r>
            <a:r>
              <a:rPr lang="de-DE" sz="1200" b="1" i="0" dirty="0" err="1">
                <a:solidFill>
                  <a:prstClr val="black"/>
                </a:solidFill>
              </a:rPr>
              <a:t>Ch</a:t>
            </a:r>
            <a:r>
              <a:rPr lang="de-DE" sz="1200" b="1" i="0" dirty="0">
                <a:solidFill>
                  <a:prstClr val="black"/>
                </a:solidFill>
              </a:rPr>
              <a:t>. Pagenkopf</a:t>
            </a:r>
          </a:p>
        </p:txBody>
      </p:sp>
    </p:spTree>
    <p:extLst>
      <p:ext uri="{BB962C8B-B14F-4D97-AF65-F5344CB8AC3E}">
        <p14:creationId xmlns:p14="http://schemas.microsoft.com/office/powerpoint/2010/main" val="17171114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530225" y="223838"/>
            <a:ext cx="80772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7363"/>
              </a:buClr>
            </a:pPr>
            <a:r>
              <a:rPr lang="en-US" sz="2000" b="1" dirty="0" err="1" smtClean="0">
                <a:solidFill>
                  <a:srgbClr val="FFFFFF"/>
                </a:solidFill>
              </a:rPr>
              <a:t>Synthetische</a:t>
            </a:r>
            <a:r>
              <a:rPr lang="en-US" sz="2000" b="1" dirty="0" smtClean="0">
                <a:solidFill>
                  <a:srgbClr val="FFFFFF"/>
                </a:solidFill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</a:rPr>
              <a:t>Kraftstoffe</a:t>
            </a:r>
            <a:r>
              <a:rPr lang="en-US" sz="2000" b="1" dirty="0" smtClean="0">
                <a:solidFill>
                  <a:srgbClr val="FFFFFF"/>
                </a:solidFill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</a:rPr>
              <a:t>über</a:t>
            </a:r>
            <a:r>
              <a:rPr lang="en-US" sz="2000" b="1" dirty="0" smtClean="0">
                <a:solidFill>
                  <a:srgbClr val="FFFFFF"/>
                </a:solidFill>
              </a:rPr>
              <a:t> den Fischer-</a:t>
            </a:r>
            <a:r>
              <a:rPr lang="en-US" sz="2000" b="1" dirty="0" err="1" smtClean="0">
                <a:solidFill>
                  <a:srgbClr val="FFFFFF"/>
                </a:solidFill>
              </a:rPr>
              <a:t>Tropsch</a:t>
            </a:r>
            <a:r>
              <a:rPr lang="en-US" sz="2000" b="1" dirty="0" smtClean="0">
                <a:solidFill>
                  <a:srgbClr val="FFFFFF"/>
                </a:solidFill>
              </a:rPr>
              <a:t>-</a:t>
            </a:r>
            <a:r>
              <a:rPr lang="en-US" sz="2000" b="1" dirty="0" err="1" smtClean="0">
                <a:solidFill>
                  <a:srgbClr val="FFFFFF"/>
                </a:solidFill>
              </a:rPr>
              <a:t>Prozess</a:t>
            </a: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18" name="Picture 5" descr="b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76338"/>
            <a:ext cx="7340600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5783708" y="6111101"/>
            <a:ext cx="25474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1200" b="1" i="0" dirty="0" smtClean="0">
                <a:solidFill>
                  <a:srgbClr val="FFFFFF"/>
                </a:solidFill>
              </a:rPr>
              <a:t>Archiv MPI für Kohlenforschung</a:t>
            </a:r>
            <a:endParaRPr lang="de-DE" sz="1200" b="1" i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448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r>
              <a:rPr lang="de-DE" dirty="0" smtClean="0"/>
              <a:t>Herstellung von Synthesegas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24852" y="1124262"/>
            <a:ext cx="8664315" cy="5441430"/>
            <a:chOff x="224852" y="1124262"/>
            <a:chExt cx="8664315" cy="5441430"/>
          </a:xfrm>
        </p:grpSpPr>
        <p:sp>
          <p:nvSpPr>
            <p:cNvPr id="7" name="Rectangle 6"/>
            <p:cNvSpPr/>
            <p:nvPr/>
          </p:nvSpPr>
          <p:spPr>
            <a:xfrm>
              <a:off x="224852" y="1124262"/>
              <a:ext cx="8664315" cy="544143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176213" indent="-176213" algn="ctr">
                <a:lnSpc>
                  <a:spcPct val="120000"/>
                </a:lnSpc>
                <a:buClr>
                  <a:srgbClr val="116656"/>
                </a:buClr>
                <a:buSzPct val="120000"/>
                <a:buFont typeface="Wingdings" pitchFamily="2" charset="2"/>
                <a:buChar char="§"/>
              </a:pPr>
              <a:endParaRPr lang="de-DE" dirty="0" err="1" smtClean="0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sp>
          <p:nvSpPr>
            <p:cNvPr id="2" name="Right Arrow 1"/>
            <p:cNvSpPr/>
            <p:nvPr/>
          </p:nvSpPr>
          <p:spPr>
            <a:xfrm>
              <a:off x="3962400" y="3238500"/>
              <a:ext cx="1460500" cy="273844"/>
            </a:xfrm>
            <a:prstGeom prst="rightArrow">
              <a:avLst/>
            </a:prstGeom>
            <a:noFill/>
            <a:ln w="12700">
              <a:solidFill>
                <a:srgbClr val="1166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176213" indent="-176213" algn="ctr" eaLnBrk="0" hangingPunct="0">
                <a:buClr>
                  <a:srgbClr val="116656"/>
                </a:buClr>
                <a:buFont typeface="Wingdings" panose="05000000000000000000" pitchFamily="2" charset="2"/>
                <a:buChar char="§"/>
              </a:pPr>
              <a:endParaRPr lang="de-DE" dirty="0" err="1">
                <a:solidFill>
                  <a:prstClr val="black"/>
                </a:solidFill>
                <a:latin typeface="Verdana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049781" y="2869168"/>
              <a:ext cx="1399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b="1" dirty="0">
                  <a:solidFill>
                    <a:prstClr val="black"/>
                  </a:solidFill>
                </a:rPr>
                <a:t>H</a:t>
              </a:r>
              <a:r>
                <a:rPr lang="de-DE" b="1" baseline="-25000" dirty="0">
                  <a:solidFill>
                    <a:prstClr val="black"/>
                  </a:solidFill>
                </a:rPr>
                <a:t>2</a:t>
              </a:r>
              <a:r>
                <a:rPr lang="de-DE" b="1" dirty="0">
                  <a:solidFill>
                    <a:prstClr val="black"/>
                  </a:solidFill>
                </a:rPr>
                <a:t>O, (O</a:t>
              </a:r>
              <a:r>
                <a:rPr lang="de-DE" b="1" baseline="-25000" dirty="0">
                  <a:solidFill>
                    <a:prstClr val="black"/>
                  </a:solidFill>
                </a:rPr>
                <a:t>2</a:t>
              </a:r>
              <a:r>
                <a:rPr lang="de-DE" b="1" dirty="0">
                  <a:solidFill>
                    <a:prstClr val="black"/>
                  </a:solidFill>
                </a:rPr>
                <a:t>)</a:t>
              </a:r>
              <a:endParaRPr lang="de-DE" b="1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194756" y="3512344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b="1" dirty="0">
                  <a:solidFill>
                    <a:prstClr val="black"/>
                  </a:solidFill>
                </a:rPr>
                <a:t>500 °C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778497" y="3117334"/>
              <a:ext cx="17780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sz="2800" b="1" dirty="0">
                  <a:solidFill>
                    <a:prstClr val="black"/>
                  </a:solidFill>
                </a:rPr>
                <a:t>CO + H</a:t>
              </a:r>
              <a:r>
                <a:rPr lang="de-DE" sz="2800" b="1" baseline="-25000" dirty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75297" y="3957876"/>
              <a:ext cx="23134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sz="2000" b="1" dirty="0">
                  <a:solidFill>
                    <a:prstClr val="black"/>
                  </a:solidFill>
                </a:rPr>
                <a:t>„Synthesegas“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2829" y="2403450"/>
              <a:ext cx="2944593" cy="221778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27535" y="4819973"/>
              <a:ext cx="3235180" cy="651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b="1" dirty="0" smtClean="0"/>
                <a:t>auch Kohle, Erdgas oder</a:t>
              </a:r>
              <a:br>
                <a:rPr lang="de-DE" sz="1600" b="1" dirty="0" smtClean="0"/>
              </a:br>
              <a:r>
                <a:rPr lang="de-DE" sz="1600" b="1" dirty="0" smtClean="0"/>
                <a:t>andere Kohlenstoffquellen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69283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00211_MPG Master 2003">
  <a:themeElements>
    <a:clrScheme name="Custom 6">
      <a:dk1>
        <a:sysClr val="windowText" lastClr="000000"/>
      </a:dk1>
      <a:lt1>
        <a:srgbClr val="FFFFFF"/>
      </a:lt1>
      <a:dk2>
        <a:srgbClr val="007363"/>
      </a:dk2>
      <a:lt2>
        <a:srgbClr val="F2F2F2"/>
      </a:lt2>
      <a:accent1>
        <a:srgbClr val="7F7F7F"/>
      </a:accent1>
      <a:accent2>
        <a:srgbClr val="BFBFBF"/>
      </a:accent2>
      <a:accent3>
        <a:srgbClr val="109A80"/>
      </a:accent3>
      <a:accent4>
        <a:srgbClr val="105A9A"/>
      </a:accent4>
      <a:accent5>
        <a:srgbClr val="9A102C"/>
      </a:accent5>
      <a:accent6>
        <a:srgbClr val="9A501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rgbClr val="116656"/>
          </a:solidFill>
        </a:ln>
      </a:spPr>
      <a:bodyPr rtlCol="0" anchor="t" anchorCtr="0"/>
      <a:lstStyle>
        <a:defPPr marL="176213" indent="-176213">
          <a:lnSpc>
            <a:spcPct val="120000"/>
          </a:lnSpc>
          <a:buClr>
            <a:srgbClr val="116656"/>
          </a:buClr>
          <a:buSzPct val="120000"/>
          <a:buFont typeface="Wingdings" pitchFamily="2" charset="2"/>
          <a:buChar char="§"/>
          <a:defRPr dirty="0" err="1" smtClean="0">
            <a:solidFill>
              <a:schemeClr val="tx1"/>
            </a:solidFill>
            <a:latin typeface="Verdana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100211_MPG Master 2003">
  <a:themeElements>
    <a:clrScheme name="Custom 6">
      <a:dk1>
        <a:sysClr val="windowText" lastClr="000000"/>
      </a:dk1>
      <a:lt1>
        <a:srgbClr val="FFFFFF"/>
      </a:lt1>
      <a:dk2>
        <a:srgbClr val="007363"/>
      </a:dk2>
      <a:lt2>
        <a:srgbClr val="F2F2F2"/>
      </a:lt2>
      <a:accent1>
        <a:srgbClr val="7F7F7F"/>
      </a:accent1>
      <a:accent2>
        <a:srgbClr val="BFBFBF"/>
      </a:accent2>
      <a:accent3>
        <a:srgbClr val="109A80"/>
      </a:accent3>
      <a:accent4>
        <a:srgbClr val="105A9A"/>
      </a:accent4>
      <a:accent5>
        <a:srgbClr val="9A102C"/>
      </a:accent5>
      <a:accent6>
        <a:srgbClr val="9A501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rgbClr val="116656"/>
          </a:solidFill>
        </a:ln>
      </a:spPr>
      <a:bodyPr rtlCol="0" anchor="t" anchorCtr="0"/>
      <a:lstStyle>
        <a:defPPr marL="176213" indent="-176213">
          <a:lnSpc>
            <a:spcPct val="120000"/>
          </a:lnSpc>
          <a:buClr>
            <a:srgbClr val="116656"/>
          </a:buClr>
          <a:buSzPct val="120000"/>
          <a:buFont typeface="Wingdings" pitchFamily="2" charset="2"/>
          <a:buChar char="§"/>
          <a:defRPr dirty="0" err="1" smtClean="0">
            <a:solidFill>
              <a:schemeClr val="tx1"/>
            </a:solidFill>
            <a:latin typeface="Verdana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1000</Words>
  <Application>Microsoft Office PowerPoint</Application>
  <PresentationFormat>Bildschirmpräsentation (4:3)</PresentationFormat>
  <Paragraphs>240</Paragraphs>
  <Slides>33</Slides>
  <Notes>1</Notes>
  <HiddenSlides>0</HiddenSlides>
  <MMClips>1</MMClips>
  <ScaleCrop>false</ScaleCrop>
  <HeadingPairs>
    <vt:vector size="6" baseType="variant"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6" baseType="lpstr">
      <vt:lpstr>100211_MPG Master 2003</vt:lpstr>
      <vt:lpstr>1_100211_MPG Master 2003</vt:lpstr>
      <vt:lpstr>Graph</vt:lpstr>
      <vt:lpstr>PowerPoint-Präsentation</vt:lpstr>
      <vt:lpstr>Speicherdichte unterschiedlicher Energieträger für Autos</vt:lpstr>
      <vt:lpstr>Warum nicht einfach weiter mit Erdöl?</vt:lpstr>
      <vt:lpstr>PowerPoint-Präsentation</vt:lpstr>
      <vt:lpstr>PowerPoint-Präsentation</vt:lpstr>
      <vt:lpstr>PowerPoint-Präsentation</vt:lpstr>
      <vt:lpstr>Kraftstoffe auf der Basis von Biomasse</vt:lpstr>
      <vt:lpstr>PowerPoint-Präsentation</vt:lpstr>
      <vt:lpstr>Herstellung von Synthesegas</vt:lpstr>
      <vt:lpstr>Warum heisst Synthesegas Synthesegas?</vt:lpstr>
      <vt:lpstr>Fischer-Tropsch-Synthese an Metallkatalysatoren</vt:lpstr>
      <vt:lpstr>Fischer-Tropsch-Synthese an Eisen- oder Cobalt-katalysatoren liefert hochwertigen Dieselkraftstoff</vt:lpstr>
      <vt:lpstr>Kraftstoffe auf der Basis von Biomasse</vt:lpstr>
      <vt:lpstr>Depolymerisation von Cellulose</vt:lpstr>
      <vt:lpstr>Bekannte Prozesse</vt:lpstr>
      <vt:lpstr>Mechanokatalytische Spaltung von Cellulose</vt:lpstr>
      <vt:lpstr>Auch zur Fraktionierung von Biomasse</vt:lpstr>
      <vt:lpstr>Dimethylfuran als Kraftstoff in wenigen Schritten aus Cellulose</vt:lpstr>
      <vt:lpstr>Flüssigkraftstoffe werden vielfältiger</vt:lpstr>
      <vt:lpstr>Eine Alternative: elektrischer Antrieb mit  Batteriespeicher</vt:lpstr>
      <vt:lpstr>State-of-the-art: die Li-Ionenbatterie</vt:lpstr>
      <vt:lpstr>Entwicklungspotenzial der Lithium-Ionenbatterie</vt:lpstr>
      <vt:lpstr>Zukünftige Batteriegenerationen</vt:lpstr>
      <vt:lpstr>Wohin könnte es gehen?</vt:lpstr>
      <vt:lpstr>Effekte auf das Elektrizitätssystem</vt:lpstr>
      <vt:lpstr>Eine andere Elektromobilität: Brennstoffzellen</vt:lpstr>
      <vt:lpstr>Herausforderungen der Brennstoffzelle</vt:lpstr>
      <vt:lpstr>Woher kommt der Wasserstoff?</vt:lpstr>
      <vt:lpstr>…und wie verpackt man ihn im Auto?</vt:lpstr>
      <vt:lpstr>Entwicklungsstand Brennstoffzellensysteme</vt:lpstr>
      <vt:lpstr>Warum nicht einfach weiter mit Erdöl?</vt:lpstr>
      <vt:lpstr>Well-to-Wheel Analyse CO2 Emission</vt:lpstr>
      <vt:lpstr>Ein möglicher Entwicklungspfad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akrawczyk</dc:creator>
  <cp:lastModifiedBy>Kirsten Kalischer</cp:lastModifiedBy>
  <cp:revision>593</cp:revision>
  <dcterms:created xsi:type="dcterms:W3CDTF">2009-09-11T14:45:13Z</dcterms:created>
  <dcterms:modified xsi:type="dcterms:W3CDTF">2014-04-25T10:39:29Z</dcterms:modified>
</cp:coreProperties>
</file>