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sldIdLst>
    <p:sldId id="257" r:id="rId2"/>
    <p:sldId id="407" r:id="rId3"/>
    <p:sldId id="266" r:id="rId4"/>
    <p:sldId id="288" r:id="rId5"/>
    <p:sldId id="286" r:id="rId6"/>
    <p:sldId id="271" r:id="rId7"/>
    <p:sldId id="287" r:id="rId8"/>
    <p:sldId id="284" r:id="rId9"/>
    <p:sldId id="422" r:id="rId10"/>
    <p:sldId id="290" r:id="rId11"/>
    <p:sldId id="291" r:id="rId12"/>
    <p:sldId id="380" r:id="rId13"/>
    <p:sldId id="273" r:id="rId14"/>
    <p:sldId id="278" r:id="rId15"/>
    <p:sldId id="372" r:id="rId16"/>
    <p:sldId id="275" r:id="rId17"/>
    <p:sldId id="280" r:id="rId18"/>
    <p:sldId id="279" r:id="rId19"/>
    <p:sldId id="423" r:id="rId20"/>
    <p:sldId id="424" r:id="rId21"/>
    <p:sldId id="425" r:id="rId22"/>
    <p:sldId id="426" r:id="rId23"/>
    <p:sldId id="427" r:id="rId24"/>
    <p:sldId id="450" r:id="rId25"/>
    <p:sldId id="429" r:id="rId26"/>
    <p:sldId id="408" r:id="rId27"/>
    <p:sldId id="373" r:id="rId28"/>
    <p:sldId id="409" r:id="rId29"/>
    <p:sldId id="458" r:id="rId30"/>
    <p:sldId id="453" r:id="rId31"/>
    <p:sldId id="452" r:id="rId32"/>
    <p:sldId id="415" r:id="rId33"/>
    <p:sldId id="439" r:id="rId34"/>
    <p:sldId id="455" r:id="rId35"/>
    <p:sldId id="416" r:id="rId36"/>
    <p:sldId id="438" r:id="rId37"/>
    <p:sldId id="459" r:id="rId38"/>
    <p:sldId id="440" r:id="rId39"/>
    <p:sldId id="444" r:id="rId40"/>
    <p:sldId id="443" r:id="rId41"/>
    <p:sldId id="460" r:id="rId42"/>
    <p:sldId id="445" r:id="rId43"/>
    <p:sldId id="451" r:id="rId44"/>
    <p:sldId id="448" r:id="rId45"/>
    <p:sldId id="449" r:id="rId46"/>
    <p:sldId id="420" r:id="rId47"/>
    <p:sldId id="309" r:id="rId48"/>
    <p:sldId id="310" r:id="rId49"/>
    <p:sldId id="421" r:id="rId50"/>
    <p:sldId id="369" r:id="rId51"/>
    <p:sldId id="319" r:id="rId52"/>
    <p:sldId id="320" r:id="rId53"/>
    <p:sldId id="321" r:id="rId54"/>
    <p:sldId id="323" r:id="rId55"/>
    <p:sldId id="326" r:id="rId56"/>
    <p:sldId id="332" r:id="rId57"/>
    <p:sldId id="333" r:id="rId58"/>
    <p:sldId id="334" r:id="rId59"/>
    <p:sldId id="435" r:id="rId60"/>
    <p:sldId id="436" r:id="rId61"/>
    <p:sldId id="336" r:id="rId62"/>
    <p:sldId id="335" r:id="rId63"/>
    <p:sldId id="337" r:id="rId64"/>
    <p:sldId id="405" r:id="rId65"/>
    <p:sldId id="386" r:id="rId66"/>
    <p:sldId id="388" r:id="rId67"/>
    <p:sldId id="446" r:id="rId68"/>
    <p:sldId id="338" r:id="rId69"/>
    <p:sldId id="339" r:id="rId70"/>
    <p:sldId id="340" r:id="rId71"/>
    <p:sldId id="403" r:id="rId72"/>
    <p:sldId id="342" r:id="rId73"/>
    <p:sldId id="344" r:id="rId74"/>
    <p:sldId id="347" r:id="rId75"/>
    <p:sldId id="348" r:id="rId76"/>
    <p:sldId id="377" r:id="rId77"/>
    <p:sldId id="461" r:id="rId78"/>
    <p:sldId id="437" r:id="rId79"/>
    <p:sldId id="381" r:id="rId80"/>
    <p:sldId id="378" r:id="rId81"/>
    <p:sldId id="404" r:id="rId82"/>
    <p:sldId id="358" r:id="rId83"/>
    <p:sldId id="433" r:id="rId84"/>
    <p:sldId id="430" r:id="rId85"/>
    <p:sldId id="431" r:id="rId86"/>
    <p:sldId id="432" r:id="rId87"/>
    <p:sldId id="447" r:id="rId88"/>
  </p:sldIdLst>
  <p:sldSz cx="9144000" cy="6858000" type="screen4x3"/>
  <p:notesSz cx="6858000" cy="9144000"/>
  <p:custShowLst>
    <p:custShow name="HochTief2014.0227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1"/>
        <p:sld r:id="rId12"/>
        <p:sld r:id="rId13"/>
        <p:sld r:id="rId16"/>
        <p:sld r:id="rId17"/>
        <p:sld r:id="rId18"/>
        <p:sld r:id="rId19"/>
        <p:sld r:id="rId27"/>
        <p:sld r:id="rId28"/>
        <p:sld r:id="rId29"/>
        <p:sld r:id="rId33"/>
        <p:sld r:id="rId36"/>
        <p:sld r:id="rId47"/>
        <p:sld r:id="rId48"/>
        <p:sld r:id="rId49"/>
        <p:sld r:id="rId50"/>
        <p:sld r:id="rId51"/>
        <p:sld r:id="rId52"/>
        <p:sld r:id="rId53"/>
        <p:sld r:id="rId54"/>
        <p:sld r:id="rId55"/>
        <p:sld r:id="rId57"/>
        <p:sld r:id="rId56"/>
        <p:sld r:id="rId58"/>
        <p:sld r:id="rId59"/>
        <p:sld r:id="rId63"/>
        <p:sld r:id="rId62"/>
        <p:sld r:id="rId64"/>
        <p:sld r:id="rId65"/>
        <p:sld r:id="rId66"/>
        <p:sld r:id="rId67"/>
        <p:sld r:id="rId69"/>
        <p:sld r:id="rId70"/>
        <p:sld r:id="rId71"/>
        <p:sld r:id="rId72"/>
        <p:sld r:id="rId73"/>
        <p:sld r:id="rId74"/>
        <p:sld r:id="rId75"/>
        <p:sld r:id="rId76"/>
        <p:sld r:id="rId77"/>
        <p:sld r:id="rId80"/>
        <p:sld r:id="rId81"/>
        <p:sld r:id="rId82"/>
        <p:sld r:id="rId83"/>
      </p:sldLst>
    </p:custShow>
    <p:custShow name="Seminar_Institut" id="1">
      <p:sldLst>
        <p:sld r:id="rId2"/>
        <p:sld r:id="rId3"/>
        <p:sld r:id="rId8"/>
        <p:sld r:id="rId11"/>
        <p:sld r:id="rId12"/>
        <p:sld r:id="rId16"/>
        <p:sld r:id="rId17"/>
        <p:sld r:id="rId18"/>
        <p:sld r:id="rId19"/>
        <p:sld r:id="rId20"/>
        <p:sld r:id="rId21"/>
        <p:sld r:id="rId22"/>
        <p:sld r:id="rId25"/>
        <p:sld r:id="rId26"/>
        <p:sld r:id="rId27"/>
        <p:sld r:id="rId28"/>
        <p:sld r:id="rId29"/>
        <p:sld r:id="rId30"/>
        <p:sld r:id="rId31"/>
        <p:sld r:id="rId32"/>
        <p:sld r:id="rId35"/>
        <p:sld r:id="rId36"/>
        <p:sld r:id="rId37"/>
        <p:sld r:id="rId38"/>
        <p:sld r:id="rId39"/>
        <p:sld r:id="rId40"/>
        <p:sld r:id="rId42"/>
        <p:sld r:id="rId43"/>
        <p:sld r:id="rId44"/>
        <p:sld r:id="rId46"/>
        <p:sld r:id="rId47"/>
        <p:sld r:id="rId48"/>
        <p:sld r:id="rId49"/>
        <p:sld r:id="rId50"/>
        <p:sld r:id="rId51"/>
        <p:sld r:id="rId58"/>
        <p:sld r:id="rId59"/>
        <p:sld r:id="rId60"/>
        <p:sld r:id="rId61"/>
        <p:sld r:id="rId62"/>
        <p:sld r:id="rId63"/>
        <p:sld r:id="rId64"/>
        <p:sld r:id="rId71"/>
        <p:sld r:id="rId72"/>
        <p:sld r:id="rId77"/>
        <p:sld r:id="rId79"/>
        <p:sld r:id="rId80"/>
        <p:sld r:id="rId83"/>
      </p:sldLst>
    </p:custShow>
  </p:custShow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FF33CC"/>
    <a:srgbClr val="0033CC"/>
    <a:srgbClr val="6600CC"/>
    <a:srgbClr val="FFE07D"/>
    <a:srgbClr val="009900"/>
    <a:srgbClr val="3333FF"/>
    <a:srgbClr val="FFFF99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130" autoAdjust="0"/>
    <p:restoredTop sz="94660"/>
  </p:normalViewPr>
  <p:slideViewPr>
    <p:cSldViewPr showGuides="1">
      <p:cViewPr>
        <p:scale>
          <a:sx n="86" d="100"/>
          <a:sy n="86" d="100"/>
        </p:scale>
        <p:origin x="-324" y="-312"/>
      </p:cViewPr>
      <p:guideLst>
        <p:guide orient="horz" pos="2160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I:\0_Forschung\a0_EnergieWende2014_RE-2013AD\Gro&#223;SpeicherRE_2013_2014v6_DXX_2014.0326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title>
      <c:tx>
        <c:rich>
          <a:bodyPr/>
          <a:lstStyle/>
          <a:p>
            <a:pPr>
              <a:defRPr/>
            </a:pPr>
            <a:r>
              <a:rPr lang="en-US"/>
              <a:t>eta_RE  für 80%, 90 und 100% Autarkie</a:t>
            </a:r>
          </a:p>
        </c:rich>
      </c:tx>
      <c:layout>
        <c:manualLayout>
          <c:xMode val="edge"/>
          <c:yMode val="edge"/>
          <c:x val="0.2171097634534814"/>
          <c:y val="3.0372057706909691E-2"/>
        </c:manualLayout>
      </c:layout>
    </c:title>
    <c:plotArea>
      <c:layout>
        <c:manualLayout>
          <c:layoutTarget val="inner"/>
          <c:xMode val="edge"/>
          <c:yMode val="edge"/>
          <c:x val="7.9888547156889089E-2"/>
          <c:y val="0.12543683747959775"/>
          <c:w val="0.80956350472398309"/>
          <c:h val="0.72799765632940727"/>
        </c:manualLayout>
      </c:layout>
      <c:scatterChart>
        <c:scatterStyle val="smoothMarker"/>
        <c:ser>
          <c:idx val="2"/>
          <c:order val="0"/>
          <c:tx>
            <c:strRef>
              <c:f>D_39sol!$A$2067</c:f>
              <c:strCache>
                <c:ptCount val="1"/>
                <c:pt idx="0">
                  <c:v>eta.RE_80%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D_39sol!$C$2026:$BI$2026</c:f>
              <c:numCache>
                <c:formatCode>General</c:formatCode>
                <c:ptCount val="59"/>
                <c:pt idx="0">
                  <c:v>1.0000000000000014E-6</c:v>
                </c:pt>
                <c:pt idx="1">
                  <c:v>1.0000000000000009E-5</c:v>
                </c:pt>
                <c:pt idx="2">
                  <c:v>1.0000000000000009E-4</c:v>
                </c:pt>
                <c:pt idx="3" formatCode="0.000">
                  <c:v>1.0000000000000007E-3</c:v>
                </c:pt>
                <c:pt idx="4" formatCode="0.00">
                  <c:v>1.0000000000000005E-2</c:v>
                </c:pt>
                <c:pt idx="5" formatCode="0.00">
                  <c:v>2.0000000000000011E-2</c:v>
                </c:pt>
                <c:pt idx="6" formatCode="0.00">
                  <c:v>4.0000000000000022E-2</c:v>
                </c:pt>
                <c:pt idx="7" formatCode="0.00">
                  <c:v>6.0000000000000026E-2</c:v>
                </c:pt>
                <c:pt idx="8" formatCode="0.00">
                  <c:v>8.0000000000000043E-2</c:v>
                </c:pt>
                <c:pt idx="9" formatCode="0.00">
                  <c:v>0.1</c:v>
                </c:pt>
                <c:pt idx="10">
                  <c:v>0.12000000000000002</c:v>
                </c:pt>
                <c:pt idx="11" formatCode="0.00">
                  <c:v>0.14000000000000001</c:v>
                </c:pt>
                <c:pt idx="12" formatCode="0.00">
                  <c:v>0.16000000000000003</c:v>
                </c:pt>
                <c:pt idx="13" formatCode="0.00">
                  <c:v>0.18000000000000008</c:v>
                </c:pt>
                <c:pt idx="14" formatCode="0.00">
                  <c:v>0.2</c:v>
                </c:pt>
                <c:pt idx="15" formatCode="0.00">
                  <c:v>0.22000000000000006</c:v>
                </c:pt>
                <c:pt idx="16">
                  <c:v>0.24000000000000007</c:v>
                </c:pt>
                <c:pt idx="17" formatCode="0.000">
                  <c:v>0.25</c:v>
                </c:pt>
                <c:pt idx="18" formatCode="0.00">
                  <c:v>0.26</c:v>
                </c:pt>
                <c:pt idx="19" formatCode="0.00">
                  <c:v>0.28000000000000008</c:v>
                </c:pt>
                <c:pt idx="20" formatCode="0.00">
                  <c:v>0.30000000000000016</c:v>
                </c:pt>
                <c:pt idx="21" formatCode="0.00">
                  <c:v>0.32000000000000017</c:v>
                </c:pt>
                <c:pt idx="22" formatCode="0.00">
                  <c:v>0.34000000000000019</c:v>
                </c:pt>
                <c:pt idx="23" formatCode="0.00">
                  <c:v>0.35000000000000014</c:v>
                </c:pt>
                <c:pt idx="24" formatCode="0.00">
                  <c:v>0.36000000000000015</c:v>
                </c:pt>
                <c:pt idx="25" formatCode="0.00">
                  <c:v>0.38000000000000017</c:v>
                </c:pt>
                <c:pt idx="26" formatCode="0.00">
                  <c:v>0.4</c:v>
                </c:pt>
                <c:pt idx="27" formatCode="0.00">
                  <c:v>0.45</c:v>
                </c:pt>
                <c:pt idx="28" formatCode="0.00">
                  <c:v>0.5</c:v>
                </c:pt>
                <c:pt idx="29" formatCode="0.00">
                  <c:v>0.55000000000000004</c:v>
                </c:pt>
                <c:pt idx="30" formatCode="0.00">
                  <c:v>0.60000000000000031</c:v>
                </c:pt>
                <c:pt idx="31" formatCode="0.0">
                  <c:v>0.65000000000000036</c:v>
                </c:pt>
                <c:pt idx="32" formatCode="0.00">
                  <c:v>0.70000000000000029</c:v>
                </c:pt>
                <c:pt idx="33" formatCode="0.00">
                  <c:v>0.75000000000000033</c:v>
                </c:pt>
                <c:pt idx="34" formatCode="0.00">
                  <c:v>0.8</c:v>
                </c:pt>
                <c:pt idx="35" formatCode="0.00">
                  <c:v>0.85000000000000031</c:v>
                </c:pt>
                <c:pt idx="36" formatCode="0.00">
                  <c:v>0.9</c:v>
                </c:pt>
                <c:pt idx="37" formatCode="0.00">
                  <c:v>0.95000000000000029</c:v>
                </c:pt>
                <c:pt idx="38" formatCode="0.0">
                  <c:v>1</c:v>
                </c:pt>
                <c:pt idx="39" formatCode="0.0">
                  <c:v>1.2</c:v>
                </c:pt>
                <c:pt idx="40" formatCode="0.0">
                  <c:v>1.4</c:v>
                </c:pt>
                <c:pt idx="41" formatCode="0.0">
                  <c:v>1.6</c:v>
                </c:pt>
                <c:pt idx="42" formatCode="0.0">
                  <c:v>1.8</c:v>
                </c:pt>
                <c:pt idx="43" formatCode="0.0">
                  <c:v>2</c:v>
                </c:pt>
                <c:pt idx="44" formatCode="0.0">
                  <c:v>3</c:v>
                </c:pt>
                <c:pt idx="45" formatCode="0.0">
                  <c:v>4</c:v>
                </c:pt>
                <c:pt idx="46">
                  <c:v>5</c:v>
                </c:pt>
                <c:pt idx="47" formatCode="0.00">
                  <c:v>6</c:v>
                </c:pt>
                <c:pt idx="48">
                  <c:v>8</c:v>
                </c:pt>
                <c:pt idx="49" formatCode="0">
                  <c:v>10</c:v>
                </c:pt>
                <c:pt idx="50" formatCode="0">
                  <c:v>15</c:v>
                </c:pt>
                <c:pt idx="51" formatCode="0">
                  <c:v>20</c:v>
                </c:pt>
                <c:pt idx="52" formatCode="0">
                  <c:v>25</c:v>
                </c:pt>
                <c:pt idx="53" formatCode="0">
                  <c:v>30</c:v>
                </c:pt>
                <c:pt idx="54" formatCode="0">
                  <c:v>40</c:v>
                </c:pt>
                <c:pt idx="55" formatCode="0">
                  <c:v>50</c:v>
                </c:pt>
                <c:pt idx="56" formatCode="0">
                  <c:v>60</c:v>
                </c:pt>
                <c:pt idx="57" formatCode="0">
                  <c:v>100</c:v>
                </c:pt>
                <c:pt idx="58" formatCode="0">
                  <c:v>500</c:v>
                </c:pt>
              </c:numCache>
            </c:numRef>
          </c:xVal>
          <c:yVal>
            <c:numRef>
              <c:f>D_39sol!$C$2067:$BI$2067</c:f>
              <c:numCache>
                <c:formatCode>0.000</c:formatCode>
                <c:ptCount val="59"/>
                <c:pt idx="0">
                  <c:v>0.73841742294519963</c:v>
                </c:pt>
                <c:pt idx="1">
                  <c:v>0.73842495318951507</c:v>
                </c:pt>
                <c:pt idx="2">
                  <c:v>0.73850001879094906</c:v>
                </c:pt>
                <c:pt idx="3">
                  <c:v>0.73924074582191446</c:v>
                </c:pt>
                <c:pt idx="4">
                  <c:v>0.74614264786171702</c:v>
                </c:pt>
                <c:pt idx="5">
                  <c:v>0.75349818781329392</c:v>
                </c:pt>
                <c:pt idx="6">
                  <c:v>0.76739943957215284</c:v>
                </c:pt>
                <c:pt idx="7">
                  <c:v>0.78036043692758561</c:v>
                </c:pt>
                <c:pt idx="8">
                  <c:v>0.79277178889786859</c:v>
                </c:pt>
                <c:pt idx="9">
                  <c:v>0.80477125920812598</c:v>
                </c:pt>
                <c:pt idx="10">
                  <c:v>0.81612141157140483</c:v>
                </c:pt>
                <c:pt idx="11">
                  <c:v>0.82612207497426837</c:v>
                </c:pt>
                <c:pt idx="12">
                  <c:v>0.83550971893752202</c:v>
                </c:pt>
                <c:pt idx="13">
                  <c:v>0.84419721142285864</c:v>
                </c:pt>
                <c:pt idx="14">
                  <c:v>0.85214324120133023</c:v>
                </c:pt>
                <c:pt idx="15">
                  <c:v>0.85919573641540214</c:v>
                </c:pt>
                <c:pt idx="16">
                  <c:v>0.8655560907954265</c:v>
                </c:pt>
                <c:pt idx="17">
                  <c:v>0.86845996594262331</c:v>
                </c:pt>
                <c:pt idx="18">
                  <c:v>0.87105516374837522</c:v>
                </c:pt>
                <c:pt idx="19">
                  <c:v>0.87557343552798494</c:v>
                </c:pt>
                <c:pt idx="20">
                  <c:v>0.87941225766480324</c:v>
                </c:pt>
                <c:pt idx="21">
                  <c:v>0.88237436609452113</c:v>
                </c:pt>
                <c:pt idx="22">
                  <c:v>0.88482079812939163</c:v>
                </c:pt>
                <c:pt idx="23">
                  <c:v>0.88592458324042733</c:v>
                </c:pt>
                <c:pt idx="24">
                  <c:v>0.88702740597764629</c:v>
                </c:pt>
                <c:pt idx="25">
                  <c:v>0.88916844517020321</c:v>
                </c:pt>
                <c:pt idx="26">
                  <c:v>0.89123620808998449</c:v>
                </c:pt>
                <c:pt idx="27">
                  <c:v>0.89545595508359133</c:v>
                </c:pt>
                <c:pt idx="28">
                  <c:v>0.89908298784047358</c:v>
                </c:pt>
                <c:pt idx="29">
                  <c:v>0.90192512760497412</c:v>
                </c:pt>
                <c:pt idx="30">
                  <c:v>0.90429021398804021</c:v>
                </c:pt>
                <c:pt idx="31">
                  <c:v>0.90665076800198419</c:v>
                </c:pt>
                <c:pt idx="32">
                  <c:v>0.90879176247427595</c:v>
                </c:pt>
                <c:pt idx="33">
                  <c:v>0.91074573312619411</c:v>
                </c:pt>
                <c:pt idx="34">
                  <c:v>0.91256775108746213</c:v>
                </c:pt>
                <c:pt idx="35">
                  <c:v>0.91435990590895877</c:v>
                </c:pt>
                <c:pt idx="36">
                  <c:v>0.91604433901821003</c:v>
                </c:pt>
                <c:pt idx="37">
                  <c:v>0.91746173580238954</c:v>
                </c:pt>
                <c:pt idx="38">
                  <c:v>0.9188268451073448</c:v>
                </c:pt>
                <c:pt idx="39">
                  <c:v>0.92424156639080823</c:v>
                </c:pt>
                <c:pt idx="40">
                  <c:v>0.92816448364510029</c:v>
                </c:pt>
                <c:pt idx="41">
                  <c:v>0.93166632187029497</c:v>
                </c:pt>
                <c:pt idx="42">
                  <c:v>0.93505041637396447</c:v>
                </c:pt>
                <c:pt idx="43">
                  <c:v>0.93780714093613049</c:v>
                </c:pt>
                <c:pt idx="44">
                  <c:v>0.94913747535298187</c:v>
                </c:pt>
                <c:pt idx="45">
                  <c:v>0.95042238113457211</c:v>
                </c:pt>
                <c:pt idx="46">
                  <c:v>0.95052084584309604</c:v>
                </c:pt>
                <c:pt idx="47">
                  <c:v>0.95052084584309604</c:v>
                </c:pt>
                <c:pt idx="48">
                  <c:v>0.95052084584312402</c:v>
                </c:pt>
                <c:pt idx="49">
                  <c:v>0.95052084584312402</c:v>
                </c:pt>
                <c:pt idx="50">
                  <c:v>0.95052084584312402</c:v>
                </c:pt>
                <c:pt idx="51">
                  <c:v>0.95052084584312402</c:v>
                </c:pt>
                <c:pt idx="52">
                  <c:v>0.95052084584312402</c:v>
                </c:pt>
                <c:pt idx="53">
                  <c:v>0.95052084584312402</c:v>
                </c:pt>
                <c:pt idx="54">
                  <c:v>0.95052084584312924</c:v>
                </c:pt>
                <c:pt idx="55">
                  <c:v>0.95052084584312913</c:v>
                </c:pt>
                <c:pt idx="56">
                  <c:v>0.95052084584312913</c:v>
                </c:pt>
                <c:pt idx="57">
                  <c:v>0.95052084584312924</c:v>
                </c:pt>
                <c:pt idx="58">
                  <c:v>0.95052084584312835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D_39sol!$A$2007</c:f>
              <c:strCache>
                <c:ptCount val="1"/>
                <c:pt idx="0">
                  <c:v>eta.RE_90%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xVal>
            <c:numRef>
              <c:f>D_39sol!$C$1966:$BI$1966</c:f>
              <c:numCache>
                <c:formatCode>General</c:formatCode>
                <c:ptCount val="59"/>
                <c:pt idx="0">
                  <c:v>1.0000000000000009E-5</c:v>
                </c:pt>
                <c:pt idx="1">
                  <c:v>1.0000000000000009E-5</c:v>
                </c:pt>
                <c:pt idx="2">
                  <c:v>1.0000000000000009E-4</c:v>
                </c:pt>
                <c:pt idx="3" formatCode="0.000">
                  <c:v>1.0000000000000007E-3</c:v>
                </c:pt>
                <c:pt idx="4" formatCode="0.00">
                  <c:v>1.0000000000000005E-2</c:v>
                </c:pt>
                <c:pt idx="5" formatCode="0.00">
                  <c:v>2.0000000000000011E-2</c:v>
                </c:pt>
                <c:pt idx="6" formatCode="0.00">
                  <c:v>4.0000000000000022E-2</c:v>
                </c:pt>
                <c:pt idx="7" formatCode="0.00">
                  <c:v>6.0000000000000026E-2</c:v>
                </c:pt>
                <c:pt idx="8" formatCode="0.00">
                  <c:v>8.0000000000000043E-2</c:v>
                </c:pt>
                <c:pt idx="9" formatCode="0.00">
                  <c:v>0.1</c:v>
                </c:pt>
                <c:pt idx="10">
                  <c:v>0.12000000000000002</c:v>
                </c:pt>
                <c:pt idx="11" formatCode="0.00">
                  <c:v>0.14000000000000001</c:v>
                </c:pt>
                <c:pt idx="12" formatCode="0.00">
                  <c:v>0.16000000000000003</c:v>
                </c:pt>
                <c:pt idx="13" formatCode="0.00">
                  <c:v>0.18000000000000008</c:v>
                </c:pt>
                <c:pt idx="14" formatCode="0.00">
                  <c:v>0.2</c:v>
                </c:pt>
                <c:pt idx="15" formatCode="0.00">
                  <c:v>0.22000000000000006</c:v>
                </c:pt>
                <c:pt idx="16">
                  <c:v>0.24000000000000007</c:v>
                </c:pt>
                <c:pt idx="17" formatCode="0.000">
                  <c:v>0.25</c:v>
                </c:pt>
                <c:pt idx="18" formatCode="0.00">
                  <c:v>0.26</c:v>
                </c:pt>
                <c:pt idx="19" formatCode="0.00">
                  <c:v>0.28000000000000008</c:v>
                </c:pt>
                <c:pt idx="20" formatCode="0.00">
                  <c:v>0.30000000000000016</c:v>
                </c:pt>
                <c:pt idx="21" formatCode="0.00">
                  <c:v>0.32000000000000017</c:v>
                </c:pt>
                <c:pt idx="22" formatCode="0.00">
                  <c:v>0.34000000000000019</c:v>
                </c:pt>
                <c:pt idx="23" formatCode="0.00">
                  <c:v>0.35000000000000014</c:v>
                </c:pt>
                <c:pt idx="24" formatCode="0.00">
                  <c:v>0.36000000000000015</c:v>
                </c:pt>
                <c:pt idx="25" formatCode="0.00">
                  <c:v>0.38000000000000017</c:v>
                </c:pt>
                <c:pt idx="26" formatCode="0.00">
                  <c:v>0.4</c:v>
                </c:pt>
                <c:pt idx="27" formatCode="0.00">
                  <c:v>0.45</c:v>
                </c:pt>
                <c:pt idx="28" formatCode="0.00">
                  <c:v>0.5</c:v>
                </c:pt>
                <c:pt idx="29" formatCode="0.00">
                  <c:v>0.55000000000000004</c:v>
                </c:pt>
                <c:pt idx="30" formatCode="0.00">
                  <c:v>0.60000000000000031</c:v>
                </c:pt>
                <c:pt idx="31" formatCode="0.0">
                  <c:v>0.65000000000000036</c:v>
                </c:pt>
                <c:pt idx="32" formatCode="0.00">
                  <c:v>0.70000000000000029</c:v>
                </c:pt>
                <c:pt idx="33" formatCode="0.00">
                  <c:v>0.75000000000000033</c:v>
                </c:pt>
                <c:pt idx="34" formatCode="0.00">
                  <c:v>0.8</c:v>
                </c:pt>
                <c:pt idx="35" formatCode="0.00">
                  <c:v>0.85000000000000031</c:v>
                </c:pt>
                <c:pt idx="36" formatCode="0.00">
                  <c:v>0.9</c:v>
                </c:pt>
                <c:pt idx="37" formatCode="0.00">
                  <c:v>0.95000000000000029</c:v>
                </c:pt>
                <c:pt idx="38" formatCode="0.0">
                  <c:v>1</c:v>
                </c:pt>
                <c:pt idx="39" formatCode="0.0">
                  <c:v>1.2</c:v>
                </c:pt>
                <c:pt idx="40" formatCode="0.0">
                  <c:v>1.4</c:v>
                </c:pt>
                <c:pt idx="41" formatCode="0.0">
                  <c:v>1.6</c:v>
                </c:pt>
                <c:pt idx="42" formatCode="0.0">
                  <c:v>1.8</c:v>
                </c:pt>
                <c:pt idx="43" formatCode="0.0">
                  <c:v>2</c:v>
                </c:pt>
                <c:pt idx="44" formatCode="0.0">
                  <c:v>3</c:v>
                </c:pt>
                <c:pt idx="45" formatCode="0.0">
                  <c:v>4</c:v>
                </c:pt>
                <c:pt idx="46">
                  <c:v>5</c:v>
                </c:pt>
                <c:pt idx="47" formatCode="0.00">
                  <c:v>6</c:v>
                </c:pt>
                <c:pt idx="48">
                  <c:v>8</c:v>
                </c:pt>
                <c:pt idx="49" formatCode="0">
                  <c:v>10</c:v>
                </c:pt>
                <c:pt idx="50" formatCode="0">
                  <c:v>15</c:v>
                </c:pt>
                <c:pt idx="51" formatCode="0">
                  <c:v>20</c:v>
                </c:pt>
                <c:pt idx="52" formatCode="0">
                  <c:v>25</c:v>
                </c:pt>
                <c:pt idx="53" formatCode="0">
                  <c:v>30</c:v>
                </c:pt>
                <c:pt idx="54" formatCode="0">
                  <c:v>40</c:v>
                </c:pt>
                <c:pt idx="55" formatCode="0">
                  <c:v>50</c:v>
                </c:pt>
                <c:pt idx="56" formatCode="0">
                  <c:v>60</c:v>
                </c:pt>
                <c:pt idx="57" formatCode="0">
                  <c:v>100</c:v>
                </c:pt>
                <c:pt idx="58" formatCode="0">
                  <c:v>500</c:v>
                </c:pt>
              </c:numCache>
            </c:numRef>
          </c:xVal>
          <c:yVal>
            <c:numRef>
              <c:f>D_39sol!$C$2007:$BI$2007</c:f>
              <c:numCache>
                <c:formatCode>0.000</c:formatCode>
                <c:ptCount val="59"/>
                <c:pt idx="0">
                  <c:v>0.67846181062708166</c:v>
                </c:pt>
                <c:pt idx="1">
                  <c:v>0.67846181062868305</c:v>
                </c:pt>
                <c:pt idx="2">
                  <c:v>0.6785249038749871</c:v>
                </c:pt>
                <c:pt idx="3">
                  <c:v>0.67913528338008089</c:v>
                </c:pt>
                <c:pt idx="4">
                  <c:v>0.68491250892799205</c:v>
                </c:pt>
                <c:pt idx="5">
                  <c:v>0.69109020186065451</c:v>
                </c:pt>
                <c:pt idx="6">
                  <c:v>0.70298113444709043</c:v>
                </c:pt>
                <c:pt idx="7">
                  <c:v>0.71427965314425979</c:v>
                </c:pt>
                <c:pt idx="8">
                  <c:v>0.7251687052957535</c:v>
                </c:pt>
                <c:pt idx="9">
                  <c:v>0.73559324803407833</c:v>
                </c:pt>
                <c:pt idx="10">
                  <c:v>0.74543411457692088</c:v>
                </c:pt>
                <c:pt idx="11">
                  <c:v>0.75468606384877401</c:v>
                </c:pt>
                <c:pt idx="12">
                  <c:v>0.76363618123089161</c:v>
                </c:pt>
                <c:pt idx="13">
                  <c:v>0.77215713910986383</c:v>
                </c:pt>
                <c:pt idx="14">
                  <c:v>0.77993528976355353</c:v>
                </c:pt>
                <c:pt idx="15">
                  <c:v>0.7870831823355906</c:v>
                </c:pt>
                <c:pt idx="16">
                  <c:v>0.79388634832658733</c:v>
                </c:pt>
                <c:pt idx="17">
                  <c:v>0.79709760709196453</c:v>
                </c:pt>
                <c:pt idx="18">
                  <c:v>0.80023088566256739</c:v>
                </c:pt>
                <c:pt idx="19">
                  <c:v>0.80601321232501377</c:v>
                </c:pt>
                <c:pt idx="20">
                  <c:v>0.8110173934811491</c:v>
                </c:pt>
                <c:pt idx="21">
                  <c:v>0.81523669429697931</c:v>
                </c:pt>
                <c:pt idx="22">
                  <c:v>0.8191127036841096</c:v>
                </c:pt>
                <c:pt idx="23">
                  <c:v>0.82093930674715976</c:v>
                </c:pt>
                <c:pt idx="24">
                  <c:v>0.8226229156778293</c:v>
                </c:pt>
                <c:pt idx="25">
                  <c:v>0.82562446102748543</c:v>
                </c:pt>
                <c:pt idx="26">
                  <c:v>0.82836163959705555</c:v>
                </c:pt>
                <c:pt idx="27">
                  <c:v>0.83395156755140543</c:v>
                </c:pt>
                <c:pt idx="28">
                  <c:v>0.83883488590421329</c:v>
                </c:pt>
                <c:pt idx="29">
                  <c:v>0.8432752130118597</c:v>
                </c:pt>
                <c:pt idx="30">
                  <c:v>0.84742302911942269</c:v>
                </c:pt>
                <c:pt idx="31">
                  <c:v>0.8512012580065651</c:v>
                </c:pt>
                <c:pt idx="32">
                  <c:v>0.85463858341225452</c:v>
                </c:pt>
                <c:pt idx="33">
                  <c:v>0.85760370383106654</c:v>
                </c:pt>
                <c:pt idx="34">
                  <c:v>0.86045578870701389</c:v>
                </c:pt>
                <c:pt idx="35">
                  <c:v>0.86319949295309939</c:v>
                </c:pt>
                <c:pt idx="36">
                  <c:v>0.86587970698542338</c:v>
                </c:pt>
                <c:pt idx="37">
                  <c:v>0.86839418249546163</c:v>
                </c:pt>
                <c:pt idx="38">
                  <c:v>0.87085363297723895</c:v>
                </c:pt>
                <c:pt idx="39">
                  <c:v>0.87872145629711129</c:v>
                </c:pt>
                <c:pt idx="40">
                  <c:v>0.88454690545548542</c:v>
                </c:pt>
                <c:pt idx="41">
                  <c:v>0.88964822909070573</c:v>
                </c:pt>
                <c:pt idx="42">
                  <c:v>0.89430251302597052</c:v>
                </c:pt>
                <c:pt idx="43">
                  <c:v>0.89883121498595653</c:v>
                </c:pt>
                <c:pt idx="44">
                  <c:v>0.91882898352526299</c:v>
                </c:pt>
                <c:pt idx="45">
                  <c:v>0.93134703189706536</c:v>
                </c:pt>
                <c:pt idx="46">
                  <c:v>0.93677569210879119</c:v>
                </c:pt>
                <c:pt idx="47">
                  <c:v>0.93956080095129979</c:v>
                </c:pt>
                <c:pt idx="48">
                  <c:v>0.94003306005194365</c:v>
                </c:pt>
                <c:pt idx="49">
                  <c:v>0.94022318835166008</c:v>
                </c:pt>
                <c:pt idx="50">
                  <c:v>0.94022318835166008</c:v>
                </c:pt>
                <c:pt idx="51">
                  <c:v>0.94022318835166008</c:v>
                </c:pt>
                <c:pt idx="52">
                  <c:v>0.94022318835166008</c:v>
                </c:pt>
                <c:pt idx="53">
                  <c:v>0.94022318835166008</c:v>
                </c:pt>
                <c:pt idx="54">
                  <c:v>0.94022318835166008</c:v>
                </c:pt>
                <c:pt idx="55">
                  <c:v>0.94022318835165997</c:v>
                </c:pt>
                <c:pt idx="56">
                  <c:v>0.94022318835166019</c:v>
                </c:pt>
                <c:pt idx="57">
                  <c:v>0.9402231883516603</c:v>
                </c:pt>
                <c:pt idx="58">
                  <c:v>0.94022318835166041</c:v>
                </c:pt>
              </c:numCache>
            </c:numRef>
          </c:yVal>
          <c:smooth val="1"/>
        </c:ser>
        <c:dLbls/>
        <c:axId val="54638080"/>
        <c:axId val="54833152"/>
      </c:scatterChart>
      <c:scatterChart>
        <c:scatterStyle val="smoothMarker"/>
        <c:ser>
          <c:idx val="0"/>
          <c:order val="2"/>
          <c:tx>
            <c:strRef>
              <c:f>D_39sol!$A$1947</c:f>
              <c:strCache>
                <c:ptCount val="1"/>
                <c:pt idx="0">
                  <c:v>eta.RE_100%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D_39sol!$C$1906:$BI$1906</c:f>
              <c:numCache>
                <c:formatCode>General</c:formatCode>
                <c:ptCount val="59"/>
                <c:pt idx="0">
                  <c:v>1.0000000000000014E-6</c:v>
                </c:pt>
                <c:pt idx="1">
                  <c:v>1.0000000000000009E-5</c:v>
                </c:pt>
                <c:pt idx="2">
                  <c:v>1.0000000000000009E-4</c:v>
                </c:pt>
                <c:pt idx="3" formatCode="0.000">
                  <c:v>1.0000000000000007E-3</c:v>
                </c:pt>
                <c:pt idx="4" formatCode="0.00">
                  <c:v>1.0000000000000005E-2</c:v>
                </c:pt>
                <c:pt idx="5" formatCode="0.00">
                  <c:v>2.0000000000000011E-2</c:v>
                </c:pt>
                <c:pt idx="6" formatCode="0.00">
                  <c:v>4.0000000000000022E-2</c:v>
                </c:pt>
                <c:pt idx="7" formatCode="0.00">
                  <c:v>6.0000000000000026E-2</c:v>
                </c:pt>
                <c:pt idx="8" formatCode="0.00">
                  <c:v>8.0000000000000043E-2</c:v>
                </c:pt>
                <c:pt idx="9" formatCode="0.00">
                  <c:v>0.1</c:v>
                </c:pt>
                <c:pt idx="10">
                  <c:v>0.12000000000000002</c:v>
                </c:pt>
                <c:pt idx="11" formatCode="0.00">
                  <c:v>0.14000000000000001</c:v>
                </c:pt>
                <c:pt idx="12" formatCode="0.00">
                  <c:v>0.16000000000000003</c:v>
                </c:pt>
                <c:pt idx="13" formatCode="0.00">
                  <c:v>0.18000000000000008</c:v>
                </c:pt>
                <c:pt idx="14" formatCode="0.00">
                  <c:v>0.2</c:v>
                </c:pt>
                <c:pt idx="15" formatCode="0.00">
                  <c:v>0.22000000000000006</c:v>
                </c:pt>
                <c:pt idx="16">
                  <c:v>0.24000000000000007</c:v>
                </c:pt>
                <c:pt idx="17" formatCode="0.000">
                  <c:v>0.25</c:v>
                </c:pt>
                <c:pt idx="18" formatCode="0.00">
                  <c:v>0.26</c:v>
                </c:pt>
                <c:pt idx="19" formatCode="0.00">
                  <c:v>0.28000000000000008</c:v>
                </c:pt>
                <c:pt idx="20" formatCode="0.00">
                  <c:v>0.30000000000000016</c:v>
                </c:pt>
                <c:pt idx="21" formatCode="0.00">
                  <c:v>0.32000000000000017</c:v>
                </c:pt>
                <c:pt idx="22" formatCode="0.00">
                  <c:v>0.34000000000000019</c:v>
                </c:pt>
                <c:pt idx="23" formatCode="0.00">
                  <c:v>0.35000000000000014</c:v>
                </c:pt>
                <c:pt idx="24" formatCode="0.00">
                  <c:v>0.36000000000000015</c:v>
                </c:pt>
                <c:pt idx="25" formatCode="0.00">
                  <c:v>0.38000000000000017</c:v>
                </c:pt>
                <c:pt idx="26" formatCode="0.00">
                  <c:v>0.4</c:v>
                </c:pt>
                <c:pt idx="27" formatCode="0.00">
                  <c:v>0.45</c:v>
                </c:pt>
                <c:pt idx="28" formatCode="0.00">
                  <c:v>0.5</c:v>
                </c:pt>
                <c:pt idx="29" formatCode="0.00">
                  <c:v>0.55000000000000004</c:v>
                </c:pt>
                <c:pt idx="30" formatCode="0.00">
                  <c:v>0.60000000000000031</c:v>
                </c:pt>
                <c:pt idx="31" formatCode="0.0">
                  <c:v>0.65000000000000036</c:v>
                </c:pt>
                <c:pt idx="32" formatCode="0.00">
                  <c:v>0.70000000000000029</c:v>
                </c:pt>
                <c:pt idx="33" formatCode="0.00">
                  <c:v>0.75000000000000033</c:v>
                </c:pt>
                <c:pt idx="34" formatCode="0.00">
                  <c:v>0.8</c:v>
                </c:pt>
                <c:pt idx="35" formatCode="0.00">
                  <c:v>0.85000000000000031</c:v>
                </c:pt>
                <c:pt idx="36" formatCode="0.00">
                  <c:v>0.9</c:v>
                </c:pt>
                <c:pt idx="37" formatCode="0.00">
                  <c:v>0.95000000000000029</c:v>
                </c:pt>
                <c:pt idx="38" formatCode="0.0">
                  <c:v>1</c:v>
                </c:pt>
                <c:pt idx="39" formatCode="0.0">
                  <c:v>1.2</c:v>
                </c:pt>
                <c:pt idx="40" formatCode="0.0">
                  <c:v>1.4</c:v>
                </c:pt>
                <c:pt idx="41" formatCode="0.0">
                  <c:v>1.6</c:v>
                </c:pt>
                <c:pt idx="42" formatCode="0.0">
                  <c:v>1.8</c:v>
                </c:pt>
                <c:pt idx="43" formatCode="0.0">
                  <c:v>2</c:v>
                </c:pt>
                <c:pt idx="44" formatCode="0.0">
                  <c:v>3</c:v>
                </c:pt>
                <c:pt idx="45" formatCode="0.0">
                  <c:v>4</c:v>
                </c:pt>
                <c:pt idx="46">
                  <c:v>5</c:v>
                </c:pt>
                <c:pt idx="47" formatCode="0.00">
                  <c:v>6</c:v>
                </c:pt>
                <c:pt idx="48">
                  <c:v>8</c:v>
                </c:pt>
                <c:pt idx="49" formatCode="0">
                  <c:v>10</c:v>
                </c:pt>
                <c:pt idx="50" formatCode="0">
                  <c:v>15</c:v>
                </c:pt>
                <c:pt idx="51" formatCode="0">
                  <c:v>20</c:v>
                </c:pt>
                <c:pt idx="52" formatCode="0">
                  <c:v>25</c:v>
                </c:pt>
                <c:pt idx="53" formatCode="0">
                  <c:v>30</c:v>
                </c:pt>
                <c:pt idx="54" formatCode="0">
                  <c:v>40</c:v>
                </c:pt>
                <c:pt idx="55" formatCode="0">
                  <c:v>50</c:v>
                </c:pt>
                <c:pt idx="56" formatCode="0">
                  <c:v>60</c:v>
                </c:pt>
                <c:pt idx="57" formatCode="0">
                  <c:v>100</c:v>
                </c:pt>
                <c:pt idx="58" formatCode="0">
                  <c:v>500</c:v>
                </c:pt>
              </c:numCache>
            </c:numRef>
          </c:xVal>
          <c:yVal>
            <c:numRef>
              <c:f>D_39sol!$C$1947:$BI$1947</c:f>
              <c:numCache>
                <c:formatCode>0.000</c:formatCode>
                <c:ptCount val="59"/>
                <c:pt idx="0">
                  <c:v>0.62628913962973032</c:v>
                </c:pt>
                <c:pt idx="1">
                  <c:v>0.62629420529229463</c:v>
                </c:pt>
                <c:pt idx="2">
                  <c:v>0.62634477236502006</c:v>
                </c:pt>
                <c:pt idx="3">
                  <c:v>0.62683903676560315</c:v>
                </c:pt>
                <c:pt idx="4">
                  <c:v>0.6315060739784546</c:v>
                </c:pt>
                <c:pt idx="5">
                  <c:v>0.6364519100267626</c:v>
                </c:pt>
                <c:pt idx="6">
                  <c:v>0.64599401274364765</c:v>
                </c:pt>
                <c:pt idx="7">
                  <c:v>0.65511665518020901</c:v>
                </c:pt>
                <c:pt idx="8">
                  <c:v>0.66383998477396522</c:v>
                </c:pt>
                <c:pt idx="9">
                  <c:v>0.67210021819234234</c:v>
                </c:pt>
                <c:pt idx="10">
                  <c:v>0.6800865331321212</c:v>
                </c:pt>
                <c:pt idx="11">
                  <c:v>0.68793472976229308</c:v>
                </c:pt>
                <c:pt idx="12">
                  <c:v>0.69536021660805425</c:v>
                </c:pt>
                <c:pt idx="13">
                  <c:v>0.70215851816926467</c:v>
                </c:pt>
                <c:pt idx="14">
                  <c:v>0.70861903651285163</c:v>
                </c:pt>
                <c:pt idx="15">
                  <c:v>0.71471790674224955</c:v>
                </c:pt>
                <c:pt idx="16">
                  <c:v>0.72051194038397071</c:v>
                </c:pt>
                <c:pt idx="17">
                  <c:v>0.72323946046118992</c:v>
                </c:pt>
                <c:pt idx="18">
                  <c:v>0.72587655229141013</c:v>
                </c:pt>
                <c:pt idx="19">
                  <c:v>0.73063739804045691</c:v>
                </c:pt>
                <c:pt idx="20">
                  <c:v>0.73482871533424832</c:v>
                </c:pt>
                <c:pt idx="21">
                  <c:v>0.7384674713270365</c:v>
                </c:pt>
                <c:pt idx="22">
                  <c:v>0.74170016665251204</c:v>
                </c:pt>
                <c:pt idx="23">
                  <c:v>0.74312475453178706</c:v>
                </c:pt>
                <c:pt idx="24">
                  <c:v>0.74449096361886902</c:v>
                </c:pt>
                <c:pt idx="25">
                  <c:v>0.74703844429640365</c:v>
                </c:pt>
                <c:pt idx="26">
                  <c:v>0.74939641005468205</c:v>
                </c:pt>
                <c:pt idx="27">
                  <c:v>0.7542237462773117</c:v>
                </c:pt>
                <c:pt idx="28">
                  <c:v>0.75823891272594368</c:v>
                </c:pt>
                <c:pt idx="29">
                  <c:v>0.76163960740344128</c:v>
                </c:pt>
                <c:pt idx="30">
                  <c:v>0.76470436536708242</c:v>
                </c:pt>
                <c:pt idx="31">
                  <c:v>0.76749792709559572</c:v>
                </c:pt>
                <c:pt idx="32">
                  <c:v>0.77016871367719675</c:v>
                </c:pt>
                <c:pt idx="33">
                  <c:v>0.77255826396617666</c:v>
                </c:pt>
                <c:pt idx="34">
                  <c:v>0.77480014915099349</c:v>
                </c:pt>
                <c:pt idx="35">
                  <c:v>0.7769443208522484</c:v>
                </c:pt>
                <c:pt idx="36">
                  <c:v>0.77906677973925043</c:v>
                </c:pt>
                <c:pt idx="37">
                  <c:v>0.78098614443666259</c:v>
                </c:pt>
                <c:pt idx="38">
                  <c:v>0.78281103182740108</c:v>
                </c:pt>
                <c:pt idx="39">
                  <c:v>0.78945497272453313</c:v>
                </c:pt>
                <c:pt idx="40">
                  <c:v>0.79524509227430884</c:v>
                </c:pt>
                <c:pt idx="41">
                  <c:v>0.80068062660786465</c:v>
                </c:pt>
                <c:pt idx="42">
                  <c:v>0.80576694497316359</c:v>
                </c:pt>
                <c:pt idx="43">
                  <c:v>0.8104019872354955</c:v>
                </c:pt>
                <c:pt idx="44">
                  <c:v>0.82857694401063908</c:v>
                </c:pt>
                <c:pt idx="45">
                  <c:v>0.84511177466501819</c:v>
                </c:pt>
                <c:pt idx="46">
                  <c:v>0.85871824144050113</c:v>
                </c:pt>
                <c:pt idx="47">
                  <c:v>0.86970831350892108</c:v>
                </c:pt>
                <c:pt idx="48">
                  <c:v>0.88497186317414478</c:v>
                </c:pt>
                <c:pt idx="49">
                  <c:v>0.89051630377480939</c:v>
                </c:pt>
                <c:pt idx="50">
                  <c:v>0.90457785143131397</c:v>
                </c:pt>
                <c:pt idx="51">
                  <c:v>0.91893152985146564</c:v>
                </c:pt>
                <c:pt idx="52">
                  <c:v>0.92922719884725546</c:v>
                </c:pt>
                <c:pt idx="53">
                  <c:v>0.93042906660615543</c:v>
                </c:pt>
                <c:pt idx="54">
                  <c:v>0.9309298209760567</c:v>
                </c:pt>
                <c:pt idx="55">
                  <c:v>0.93092982097605625</c:v>
                </c:pt>
                <c:pt idx="56">
                  <c:v>0.93092982097616861</c:v>
                </c:pt>
                <c:pt idx="57">
                  <c:v>0.93092982097616961</c:v>
                </c:pt>
                <c:pt idx="58">
                  <c:v>0.93092982097616961</c:v>
                </c:pt>
              </c:numCache>
            </c:numRef>
          </c:yVal>
          <c:smooth val="1"/>
        </c:ser>
        <c:dLbls/>
        <c:axId val="54960896"/>
        <c:axId val="54950528"/>
      </c:scatterChart>
      <c:valAx>
        <c:axId val="54638080"/>
        <c:scaling>
          <c:logBase val="10"/>
          <c:orientation val="minMax"/>
          <c:max val="10"/>
          <c:min val="1.0000000000000011E-2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Kapazität Sp80 in Tagen, Sp80_Mx_Nd</a:t>
                </a:r>
              </a:p>
            </c:rich>
          </c:tx>
          <c:layout>
            <c:manualLayout>
              <c:xMode val="edge"/>
              <c:yMode val="edge"/>
              <c:x val="0.44555653503463899"/>
              <c:y val="0.92952152051608583"/>
            </c:manualLayout>
          </c:layout>
        </c:title>
        <c:numFmt formatCode="General" sourceLinked="0"/>
        <c:minorTickMark val="in"/>
        <c:tickLblPos val="nextTo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54833152"/>
        <c:crosses val="autoZero"/>
        <c:crossBetween val="midCat"/>
        <c:majorUnit val="10"/>
        <c:minorUnit val="10"/>
      </c:valAx>
      <c:valAx>
        <c:axId val="54833152"/>
        <c:scaling>
          <c:orientation val="minMax"/>
          <c:max val="1"/>
          <c:min val="0.25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de-DE" sz="1200">
                    <a:latin typeface="Arial" panose="020B0604020202020204" pitchFamily="34" charset="0"/>
                    <a:cs typeface="Arial" panose="020B0604020202020204" pitchFamily="34" charset="0"/>
                  </a:rPr>
                  <a:t>eta_RE</a:t>
                </a:r>
              </a:p>
            </c:rich>
          </c:tx>
          <c:layout>
            <c:manualLayout>
              <c:xMode val="edge"/>
              <c:yMode val="edge"/>
              <c:x val="8.6439762290653858E-3"/>
              <c:y val="6.5434087253899764E-2"/>
            </c:manualLayout>
          </c:layout>
        </c:title>
        <c:numFmt formatCode="0.00" sourceLinked="0"/>
        <c:majorTickMark val="cross"/>
        <c:minorTickMark val="in"/>
        <c:tickLblPos val="nextTo"/>
        <c:txPr>
          <a:bodyPr/>
          <a:lstStyle/>
          <a:p>
            <a:pPr>
              <a:defRPr sz="1200" b="1">
                <a:solidFill>
                  <a:schemeClr val="tx2"/>
                </a:solidFill>
              </a:defRPr>
            </a:pPr>
            <a:endParaRPr lang="de-DE"/>
          </a:p>
        </c:txPr>
        <c:crossAx val="54638080"/>
        <c:crossesAt val="1.0000000000000036E-5"/>
        <c:crossBetween val="midCat"/>
        <c:majorUnit val="0.1"/>
        <c:minorUnit val="1.0000000000000011E-2"/>
      </c:valAx>
      <c:valAx>
        <c:axId val="54950528"/>
        <c:scaling>
          <c:orientation val="minMax"/>
          <c:max val="1"/>
          <c:min val="0.25"/>
        </c:scaling>
        <c:axPos val="r"/>
        <c:majorGridlines/>
        <c:numFmt formatCode="0.00" sourceLinked="0"/>
        <c:majorTickMark val="cross"/>
        <c:minorTickMark val="in"/>
        <c:tickLblPos val="nextTo"/>
        <c:txPr>
          <a:bodyPr/>
          <a:lstStyle/>
          <a:p>
            <a: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54960896"/>
        <c:crosses val="max"/>
        <c:crossBetween val="midCat"/>
        <c:majorUnit val="5.0000000000000044E-2"/>
        <c:minorUnit val="1.0000000000000011E-2"/>
      </c:valAx>
      <c:valAx>
        <c:axId val="54960896"/>
        <c:scaling>
          <c:logBase val="10"/>
          <c:orientation val="minMax"/>
        </c:scaling>
        <c:delete val="1"/>
        <c:axPos val="b"/>
        <c:numFmt formatCode="General" sourceLinked="1"/>
        <c:tickLblPos val="none"/>
        <c:crossAx val="5495052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8.8179107271234514E-2"/>
          <c:y val="0.72294489384726679"/>
          <c:w val="0.26266075564083902"/>
          <c:h val="0.10984305777267601"/>
        </c:manualLayout>
      </c:layout>
      <c:spPr>
        <a:solidFill>
          <a:schemeClr val="bg2"/>
        </a:solidFill>
      </c:spPr>
    </c:legend>
    <c:plotVisOnly val="1"/>
    <c:dispBlanksAs val="gap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0.00526</cdr:x>
      <cdr:y>0.93926</cdr:y>
    </cdr:from>
    <cdr:to>
      <cdr:x>0.28999</cdr:x>
      <cdr:y>0.9974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30901" y="3927475"/>
          <a:ext cx="1673339" cy="24313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  <a:ln xmlns:a="http://schemas.openxmlformats.org/drawingml/2006/main">
          <a:solidFill>
            <a:schemeClr val="bg2">
              <a:lumMod val="90000"/>
            </a:schemeClr>
          </a:solidFill>
        </a:ln>
      </cdr:spPr>
      <cdr:txBody>
        <a:bodyPr xmlns:a="http://schemas.openxmlformats.org/drawingml/2006/main" wrap="square" lIns="18000" tIns="10800" rIns="18000" bIns="108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6B2AB4EE-CEA2-4D48-AAE8-F41EF3BDD9EB}" type="TxLink">
            <a:rPr lang="en-US" sz="1400" b="1" i="0" u="none" strike="noStrike">
              <a:solidFill>
                <a:srgbClr val="000000"/>
              </a:solidFill>
              <a:latin typeface="Arial"/>
              <a:cs typeface="Arial"/>
            </a:rPr>
            <a:pPr/>
            <a:t>Ausbau: 39%sol</a:t>
          </a:fld>
          <a:endParaRPr lang="de-DE" sz="1200" b="1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0.43578</cdr:x>
      <cdr:y>0.43128</cdr:y>
    </cdr:from>
    <cdr:to>
      <cdr:x>0.875</cdr:x>
      <cdr:y>0.54981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2390873" y="1803374"/>
          <a:ext cx="2409727" cy="49563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 w="19050" cmpd="sng">
          <a:solidFill>
            <a:schemeClr val="accent3">
              <a:lumMod val="75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200" b="1">
              <a:latin typeface="Arial" panose="020B0604020202020204" pitchFamily="34" charset="0"/>
              <a:cs typeface="Arial" panose="020B0604020202020204" pitchFamily="34" charset="0"/>
            </a:rPr>
            <a:t>80%, 90%</a:t>
          </a:r>
          <a:r>
            <a:rPr lang="de-DE" sz="1200" b="1" baseline="0">
              <a:latin typeface="Arial" panose="020B0604020202020204" pitchFamily="34" charset="0"/>
              <a:cs typeface="Arial" panose="020B0604020202020204" pitchFamily="34" charset="0"/>
            </a:rPr>
            <a:t> und 100%</a:t>
          </a:r>
          <a:r>
            <a:rPr lang="de-DE" sz="1200" b="1">
              <a:latin typeface="Arial" panose="020B0604020202020204" pitchFamily="34" charset="0"/>
              <a:cs typeface="Arial" panose="020B0604020202020204" pitchFamily="34" charset="0"/>
            </a:rPr>
            <a:t>Autarkie</a:t>
          </a:r>
          <a:br>
            <a:rPr lang="de-DE" sz="1200" b="1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400" b="1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Einspeicherung: Allzeit-Bereit</a:t>
          </a:r>
          <a:endParaRPr lang="de-DE" sz="1600">
            <a:solidFill>
              <a:sysClr val="windowText" lastClr="000000"/>
            </a:solidFill>
            <a:effectLst/>
          </a:endParaRPr>
        </a:p>
        <a:p xmlns:a="http://schemas.openxmlformats.org/drawingml/2006/main">
          <a:endParaRPr lang="de-DE" sz="1200" b="1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609CB-AB16-4A55-B738-BA8704CD2FCD}" type="datetimeFigureOut">
              <a:rPr lang="de-DE" smtClean="0"/>
              <a:pPr/>
              <a:t>29.09.2014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372A2-BE31-4280-9B60-79392BF51D3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256375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372A2-BE31-4280-9B60-79392BF51D3E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38709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372A2-BE31-4280-9B60-79392BF51D3E}" type="slidenum">
              <a:rPr lang="de-DE" smtClean="0"/>
              <a:pPr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10249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372A2-BE31-4280-9B60-79392BF51D3E}" type="slidenum">
              <a:rPr lang="de-DE" smtClean="0"/>
              <a:pPr/>
              <a:t>76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52365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5EAB-CD43-47AD-AAC6-C0534BD556E6}" type="datetimeFigureOut">
              <a:rPr lang="de-DE" smtClean="0"/>
              <a:pPr/>
              <a:t>29.09.2014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03FA-71DA-469B-92EE-1606A7455E3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609687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5EAB-CD43-47AD-AAC6-C0534BD556E6}" type="datetimeFigureOut">
              <a:rPr lang="de-DE" smtClean="0"/>
              <a:pPr/>
              <a:t>29.09.2014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03FA-71DA-469B-92EE-1606A7455E3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641915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5EAB-CD43-47AD-AAC6-C0534BD556E6}" type="datetimeFigureOut">
              <a:rPr lang="de-DE" smtClean="0"/>
              <a:pPr/>
              <a:t>29.09.2014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03FA-71DA-469B-92EE-1606A7455E3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930745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5EAB-CD43-47AD-AAC6-C0534BD556E6}" type="datetimeFigureOut">
              <a:rPr lang="de-DE" smtClean="0"/>
              <a:pPr/>
              <a:t>29.09.2014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03FA-71DA-469B-92EE-1606A7455E3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36152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5EAB-CD43-47AD-AAC6-C0534BD556E6}" type="datetimeFigureOut">
              <a:rPr lang="de-DE" smtClean="0"/>
              <a:pPr/>
              <a:t>29.09.2014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03FA-71DA-469B-92EE-1606A7455E3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463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5EAB-CD43-47AD-AAC6-C0534BD556E6}" type="datetimeFigureOut">
              <a:rPr lang="de-DE" smtClean="0"/>
              <a:pPr/>
              <a:t>29.09.2014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03FA-71DA-469B-92EE-1606A7455E3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97724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5EAB-CD43-47AD-AAC6-C0534BD556E6}" type="datetimeFigureOut">
              <a:rPr lang="de-DE" smtClean="0"/>
              <a:pPr/>
              <a:t>29.09.2014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03FA-71DA-469B-92EE-1606A7455E3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64650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5EAB-CD43-47AD-AAC6-C0534BD556E6}" type="datetimeFigureOut">
              <a:rPr lang="de-DE" smtClean="0"/>
              <a:pPr/>
              <a:t>29.09.2014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03FA-71DA-469B-92EE-1606A7455E3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6277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5EAB-CD43-47AD-AAC6-C0534BD556E6}" type="datetimeFigureOut">
              <a:rPr lang="de-DE" smtClean="0"/>
              <a:pPr/>
              <a:t>29.09.2014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03FA-71DA-469B-92EE-1606A7455E3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43464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5EAB-CD43-47AD-AAC6-C0534BD556E6}" type="datetimeFigureOut">
              <a:rPr lang="de-DE" smtClean="0"/>
              <a:pPr/>
              <a:t>29.09.2014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03FA-71DA-469B-92EE-1606A7455E3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554419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5EAB-CD43-47AD-AAC6-C0534BD556E6}" type="datetimeFigureOut">
              <a:rPr lang="de-DE" smtClean="0"/>
              <a:pPr/>
              <a:t>29.09.2014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03FA-71DA-469B-92EE-1606A7455E3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65504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25EAB-CD43-47AD-AAC6-C0534BD556E6}" type="datetimeFigureOut">
              <a:rPr lang="de-DE" smtClean="0"/>
              <a:pPr/>
              <a:t>29.09.2014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D03FA-71DA-469B-92EE-1606A7455E3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7804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chmidtb@atom.uni-frankfurt.de" TargetMode="External"/><Relationship Id="rId2" Type="http://schemas.openxmlformats.org/officeDocument/2006/relationships/hyperlink" Target="mailto:luther.gerhard@ingenieur.d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e.fraunhofer.de/de/downloads/pdf-files/aktuelles/stromproduktion-aus-solar-und-windenergie-2013.pdf" TargetMode="External"/><Relationship Id="rId2" Type="http://schemas.openxmlformats.org/officeDocument/2006/relationships/hyperlink" Target="http://www.ise.fraunhofer.de/de/daten-zu-erneuerbaren-energien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hyperlink" Target="http://www.ise.fraunhofer.de/de/downloads/pdf-files/aktuelles/vortragsfolien-stromproduktion-aus-solar-und-windenergie-im-jahr-2011.pdf" TargetMode="External"/><Relationship Id="rId4" Type="http://schemas.openxmlformats.org/officeDocument/2006/relationships/hyperlink" Target="http://www.ise.fraunhofer.de/de/downloads/pdf-files/aktuelles/stromproduktion-aus-solar-und-windenergie-2012.pd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6.xml"/><Relationship Id="rId3" Type="http://schemas.openxmlformats.org/officeDocument/2006/relationships/slide" Target="slide17.xml"/><Relationship Id="rId7" Type="http://schemas.openxmlformats.org/officeDocument/2006/relationships/slide" Target="slide47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5" Type="http://schemas.openxmlformats.org/officeDocument/2006/relationships/slide" Target="slide26.xml"/><Relationship Id="rId10" Type="http://schemas.openxmlformats.org/officeDocument/2006/relationships/slide" Target="slide71.xml"/><Relationship Id="rId4" Type="http://schemas.openxmlformats.org/officeDocument/2006/relationships/slide" Target="slide18.xml"/><Relationship Id="rId9" Type="http://schemas.openxmlformats.org/officeDocument/2006/relationships/slide" Target="slide6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ti.gov/bridge/servlets/purl/6517343/6517343.pdf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ti.gov/bridge/servlets/purl/6517343/6517343.pdf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fv.de/artikel/2008/Pumpspei.htm" TargetMode="External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bv.de/dms/clausthal/E_BOOKS/2011/2011EB1130.pdf" TargetMode="Externa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2188" y="836712"/>
            <a:ext cx="8188678" cy="2376263"/>
          </a:xfrm>
        </p:spPr>
        <p:txBody>
          <a:bodyPr>
            <a:normAutofit fontScale="90000"/>
          </a:bodyPr>
          <a:lstStyle/>
          <a:p>
            <a:r>
              <a:rPr lang="de-DE" sz="3600" b="1" dirty="0" smtClean="0">
                <a:latin typeface="Arial" pitchFamily="34" charset="0"/>
                <a:cs typeface="Arial" pitchFamily="34" charset="0"/>
              </a:rPr>
              <a:t>Das Zusammenwirken</a:t>
            </a:r>
            <a:r>
              <a:rPr lang="de-DE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3200" b="1" dirty="0" smtClean="0">
                <a:latin typeface="Arial" pitchFamily="34" charset="0"/>
                <a:cs typeface="Arial" pitchFamily="34" charset="0"/>
              </a:rPr>
            </a:br>
            <a:r>
              <a:rPr lang="de-DE" sz="13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3200" dirty="0" smtClean="0">
                <a:latin typeface="Arial" pitchFamily="34" charset="0"/>
                <a:cs typeface="Arial" pitchFamily="34" charset="0"/>
              </a:rPr>
            </a:br>
            <a:r>
              <a:rPr lang="de-DE" sz="2400" dirty="0" smtClean="0">
                <a:latin typeface="Arial" pitchFamily="34" charset="0"/>
                <a:cs typeface="Arial" pitchFamily="34" charset="0"/>
              </a:rPr>
              <a:t>von </a:t>
            </a:r>
            <a:r>
              <a:rPr lang="de-DE" sz="2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PSKW - artigen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und </a:t>
            </a:r>
            <a:r>
              <a:rPr lang="de-DE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P2G</a:t>
            </a:r>
            <a:r>
              <a:rPr lang="de-DE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 artigen </a:t>
            </a:r>
            <a:r>
              <a:rPr lang="de-DE" sz="2400" b="1" dirty="0">
                <a:latin typeface="Arial" pitchFamily="34" charset="0"/>
                <a:cs typeface="Arial" pitchFamily="34" charset="0"/>
              </a:rPr>
              <a:t>Energiespeichern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2000" dirty="0" smtClean="0">
                <a:latin typeface="Arial" pitchFamily="34" charset="0"/>
                <a:cs typeface="Arial" pitchFamily="34" charset="0"/>
              </a:rPr>
            </a:br>
            <a:r>
              <a:rPr lang="de-DE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2000" dirty="0" smtClean="0">
                <a:latin typeface="Arial" pitchFamily="34" charset="0"/>
                <a:cs typeface="Arial" pitchFamily="34" charset="0"/>
              </a:rPr>
            </a:br>
            <a:r>
              <a:rPr lang="de-DE" sz="2000" dirty="0" smtClean="0">
                <a:latin typeface="Arial" pitchFamily="34" charset="0"/>
                <a:cs typeface="Arial" pitchFamily="34" charset="0"/>
              </a:rPr>
              <a:t>und 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die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mögliche Rolle  </a:t>
            </a:r>
            <a:br>
              <a:rPr lang="de-DE" sz="2000" dirty="0" smtClean="0">
                <a:latin typeface="Arial" pitchFamily="34" charset="0"/>
                <a:cs typeface="Arial" pitchFamily="34" charset="0"/>
              </a:rPr>
            </a:b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>
                <a:latin typeface="Arial" pitchFamily="34" charset="0"/>
                <a:cs typeface="Arial" pitchFamily="34" charset="0"/>
              </a:rPr>
              <a:t>von  </a:t>
            </a:r>
            <a:r>
              <a:rPr lang="de-DE" sz="28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Tiefschachtspeichern</a:t>
            </a:r>
            <a:r>
              <a:rPr lang="de-DE" sz="2400" b="1" dirty="0">
                <a:latin typeface="Arial" pitchFamily="34" charset="0"/>
                <a:cs typeface="Arial" pitchFamily="34" charset="0"/>
              </a:rPr>
              <a:t> bei der Energiewende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2000" dirty="0" smtClean="0">
                <a:latin typeface="Arial" pitchFamily="34" charset="0"/>
                <a:cs typeface="Arial" pitchFamily="34" charset="0"/>
              </a:rPr>
            </a:b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03548" y="4389702"/>
            <a:ext cx="83889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Dr</a:t>
            </a:r>
            <a:r>
              <a:rPr lang="de-DE" sz="2000" b="1" dirty="0"/>
              <a:t>. Gerhard Luther </a:t>
            </a:r>
            <a:r>
              <a:rPr lang="de-DE" sz="2000" b="1" dirty="0" smtClean="0"/>
              <a:t>                                            Prof</a:t>
            </a:r>
            <a:r>
              <a:rPr lang="de-DE" sz="2000" b="1" dirty="0"/>
              <a:t>. Dr. Horst Schmidt-Böcking                    </a:t>
            </a:r>
            <a:endParaRPr lang="de-DE" sz="2000" dirty="0"/>
          </a:p>
          <a:p>
            <a:r>
              <a:rPr lang="de-DE" dirty="0" smtClean="0"/>
              <a:t> </a:t>
            </a:r>
            <a:r>
              <a:rPr lang="de-DE" dirty="0"/>
              <a:t>Universität des </a:t>
            </a:r>
            <a:r>
              <a:rPr lang="de-DE" dirty="0" smtClean="0"/>
              <a:t>Saarlandes                                       Universität </a:t>
            </a:r>
            <a:r>
              <a:rPr lang="de-DE" dirty="0"/>
              <a:t>Frankfurt</a:t>
            </a:r>
          </a:p>
          <a:p>
            <a:r>
              <a:rPr lang="de-DE" dirty="0" smtClean="0"/>
              <a:t> Experimentalphysik </a:t>
            </a:r>
            <a:r>
              <a:rPr lang="de-DE" dirty="0"/>
              <a:t>, Bau </a:t>
            </a:r>
            <a:r>
              <a:rPr lang="de-DE" dirty="0" err="1" smtClean="0"/>
              <a:t>E26</a:t>
            </a:r>
            <a:r>
              <a:rPr lang="de-DE" dirty="0" smtClean="0"/>
              <a:t>                                      Institut </a:t>
            </a:r>
            <a:r>
              <a:rPr lang="de-DE" dirty="0"/>
              <a:t>für Kernphysik                                             </a:t>
            </a:r>
            <a:r>
              <a:rPr lang="de-DE" dirty="0" smtClean="0"/>
              <a:t>   </a:t>
            </a:r>
            <a:endParaRPr lang="de-DE" dirty="0"/>
          </a:p>
          <a:p>
            <a:r>
              <a:rPr lang="de-DE" dirty="0" smtClean="0"/>
              <a:t> 66123 </a:t>
            </a:r>
            <a:r>
              <a:rPr lang="de-DE" dirty="0"/>
              <a:t>Saarbrücken                                                    60438 Frankfurt, Max-von-Laue-Str. 1                       </a:t>
            </a:r>
          </a:p>
          <a:p>
            <a:r>
              <a:rPr lang="de-DE" dirty="0" smtClean="0"/>
              <a:t> </a:t>
            </a:r>
            <a:r>
              <a:rPr lang="de-DE" u="sng" dirty="0" smtClean="0">
                <a:hlinkClick r:id="rId2"/>
              </a:rPr>
              <a:t>luther.gerhard@ingenieur.de</a:t>
            </a:r>
            <a:r>
              <a:rPr lang="de-DE" dirty="0" smtClean="0"/>
              <a:t>                                    </a:t>
            </a:r>
            <a:r>
              <a:rPr lang="de-DE" u="sng" dirty="0">
                <a:hlinkClick r:id="rId3"/>
              </a:rPr>
              <a:t>schmidtb@atom.uni-frankfurt.de</a:t>
            </a:r>
            <a:r>
              <a:rPr lang="de-DE" dirty="0"/>
              <a:t>  </a:t>
            </a:r>
          </a:p>
          <a:p>
            <a:r>
              <a:rPr lang="de-DE" dirty="0" smtClean="0"/>
              <a:t>0681-302-2737(d</a:t>
            </a:r>
            <a:r>
              <a:rPr lang="de-DE" dirty="0"/>
              <a:t>)  und 0681-56310(p)                  069-798 47002 und 06174-934099(p</a:t>
            </a:r>
            <a:r>
              <a:rPr lang="de-DE" dirty="0" smtClean="0"/>
              <a:t>) </a:t>
            </a:r>
            <a:endParaRPr lang="de-DE" dirty="0"/>
          </a:p>
          <a:p>
            <a:r>
              <a:rPr lang="de-DE" b="1" dirty="0"/>
              <a:t> 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083660" y="6734889"/>
            <a:ext cx="306034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smtClean="0">
                <a:latin typeface="Arial" pitchFamily="34" charset="0"/>
                <a:cs typeface="Arial" pitchFamily="34" charset="0"/>
              </a:rPr>
              <a:t>Bildspeicher teilweise in  V_Hochtief2011.0715_BergSpeicher.pptx</a:t>
            </a:r>
            <a:endParaRPr lang="de-DE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1500" y="53625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AKE2014F_LutherSchmB_BergwerksSpeicher.pptx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394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4643" y="4944154"/>
            <a:ext cx="2973521" cy="1905226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8979" y="4944154"/>
            <a:ext cx="2973521" cy="1905226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4643" y="3359978"/>
            <a:ext cx="2973521" cy="1905226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8979" y="3395982"/>
            <a:ext cx="2973521" cy="1905226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00120" y="1703794"/>
            <a:ext cx="2973521" cy="1905226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4643" y="1700808"/>
            <a:ext cx="2973521" cy="1905226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99" y="4944154"/>
            <a:ext cx="2973521" cy="1905226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500" y="3359978"/>
            <a:ext cx="2973521" cy="1905226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500" y="1703794"/>
            <a:ext cx="2973521" cy="1905226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018" y="8620"/>
            <a:ext cx="2973521" cy="1905226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059832" y="8620"/>
            <a:ext cx="2973521" cy="1905226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098979" y="8620"/>
            <a:ext cx="2973521" cy="1905226"/>
          </a:xfrm>
          <a:prstGeom prst="rect">
            <a:avLst/>
          </a:prstGeom>
        </p:spPr>
      </p:pic>
      <p:cxnSp>
        <p:nvCxnSpPr>
          <p:cNvPr id="17" name="Gerade Verbindung 16"/>
          <p:cNvCxnSpPr/>
          <p:nvPr/>
        </p:nvCxnSpPr>
        <p:spPr>
          <a:xfrm flipV="1">
            <a:off x="288504" y="1088740"/>
            <a:ext cx="882000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flipV="1">
            <a:off x="288504" y="2780928"/>
            <a:ext cx="882000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flipV="1">
            <a:off x="288504" y="4437112"/>
            <a:ext cx="882000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flipV="1">
            <a:off x="288504" y="6021288"/>
            <a:ext cx="882000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810072" y="260648"/>
            <a:ext cx="7776864" cy="40568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r>
              <a:rPr lang="de-DE" sz="24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Virtuelle </a:t>
            </a:r>
            <a:r>
              <a:rPr lang="de-DE" sz="24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Überschuss</a:t>
            </a:r>
            <a:r>
              <a:rPr lang="de-DE" sz="24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PV</a:t>
            </a: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de-DE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</a:t>
            </a:r>
            <a:r>
              <a:rPr lang="de-DE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Stromleistung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563888" y="6690229"/>
            <a:ext cx="4608512" cy="15915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EEX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–Strombörse ;   Datenaufbereitung: Göran 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Borgolte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RWTH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Aachen (2014)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251520" y="1340768"/>
            <a:ext cx="8820000" cy="4932548"/>
            <a:chOff x="323528" y="1241140"/>
            <a:chExt cx="8820000" cy="4932548"/>
          </a:xfrm>
        </p:grpSpPr>
        <p:cxnSp>
          <p:nvCxnSpPr>
            <p:cNvPr id="34" name="Gerade Verbindung 33"/>
            <p:cNvCxnSpPr/>
            <p:nvPr/>
          </p:nvCxnSpPr>
          <p:spPr>
            <a:xfrm flipV="1">
              <a:off x="323528" y="1241140"/>
              <a:ext cx="882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/>
          </p:nvCxnSpPr>
          <p:spPr>
            <a:xfrm flipV="1">
              <a:off x="323528" y="2933328"/>
              <a:ext cx="882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/>
          </p:nvCxnSpPr>
          <p:spPr>
            <a:xfrm flipV="1">
              <a:off x="323528" y="4589512"/>
              <a:ext cx="882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/>
          </p:nvCxnSpPr>
          <p:spPr>
            <a:xfrm flipV="1">
              <a:off x="323528" y="6173688"/>
              <a:ext cx="882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" name="Textfeld 2"/>
          <p:cNvSpPr txBox="1"/>
          <p:nvPr/>
        </p:nvSpPr>
        <p:spPr>
          <a:xfrm>
            <a:off x="2951820" y="5848252"/>
            <a:ext cx="1404156" cy="553998"/>
          </a:xfrm>
          <a:prstGeom prst="rect">
            <a:avLst/>
          </a:prstGeom>
          <a:solidFill>
            <a:srgbClr val="FFFF00"/>
          </a:solidFill>
          <a:ln>
            <a:solidFill>
              <a:srgbClr val="3333FF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de-DE" b="1" baseline="30000" dirty="0" smtClean="0">
                <a:solidFill>
                  <a:srgbClr val="3333FF"/>
                </a:solidFill>
              </a:rPr>
              <a:t> ___  </a:t>
            </a:r>
            <a:r>
              <a:rPr lang="de-DE" b="1" dirty="0" smtClean="0">
                <a:solidFill>
                  <a:srgbClr val="3333FF"/>
                </a:solidFill>
              </a:rPr>
              <a:t>{ </a:t>
            </a:r>
            <a:r>
              <a:rPr lang="de-DE" b="1" dirty="0" err="1" smtClean="0">
                <a:solidFill>
                  <a:srgbClr val="3333FF"/>
                </a:solidFill>
              </a:rPr>
              <a:t>ÜsF</a:t>
            </a:r>
            <a:r>
              <a:rPr lang="de-DE" b="1" dirty="0" smtClean="0">
                <a:solidFill>
                  <a:srgbClr val="3333FF"/>
                </a:solidFill>
              </a:rPr>
              <a:t> =1.0}</a:t>
            </a:r>
            <a:endParaRPr lang="de-DE" b="1" dirty="0">
              <a:solidFill>
                <a:srgbClr val="3333FF"/>
              </a:solidFill>
            </a:endParaRPr>
          </a:p>
          <a:p>
            <a:r>
              <a:rPr lang="de-DE" dirty="0" smtClean="0"/>
              <a:t> </a:t>
            </a:r>
            <a:r>
              <a:rPr lang="de-DE" b="1" dirty="0" smtClean="0"/>
              <a:t>---</a:t>
            </a:r>
            <a:r>
              <a:rPr lang="de-DE" dirty="0" smtClean="0"/>
              <a:t>  </a:t>
            </a:r>
            <a:r>
              <a:rPr lang="de-DE" b="1" dirty="0" smtClean="0"/>
              <a:t>{ </a:t>
            </a:r>
            <a:r>
              <a:rPr lang="de-DE" b="1" dirty="0" err="1" smtClean="0"/>
              <a:t>ÜsF</a:t>
            </a:r>
            <a:r>
              <a:rPr lang="de-DE" b="1" dirty="0" smtClean="0"/>
              <a:t> =1.5}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xmlns="" val="71325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87524" y="642662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ÜsF</a:t>
            </a:r>
            <a:r>
              <a:rPr lang="de-DE" dirty="0" smtClean="0"/>
              <a:t>=1  -&gt;  8,758 GW = 0,210 [TWh/d]</a:t>
            </a:r>
            <a:endParaRPr lang="de-DE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4524" y="3356992"/>
            <a:ext cx="9309223" cy="288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Gerade Verbindung 3"/>
          <p:cNvCxnSpPr/>
          <p:nvPr/>
        </p:nvCxnSpPr>
        <p:spPr>
          <a:xfrm>
            <a:off x="0" y="3897052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71500" y="3717032"/>
            <a:ext cx="720080" cy="36085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72000" rIns="0" bIns="72000" rtlCol="0">
            <a:spAutoFit/>
          </a:bodyPr>
          <a:lstStyle/>
          <a:p>
            <a:r>
              <a:rPr lang="de-DE" sz="1400" b="1" dirty="0" smtClean="0"/>
              <a:t>20 GW</a:t>
            </a:r>
            <a:endParaRPr lang="de-DE" sz="1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016" y="836712"/>
            <a:ext cx="9000492" cy="288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Gerade Verbindung 14"/>
          <p:cNvCxnSpPr/>
          <p:nvPr/>
        </p:nvCxnSpPr>
        <p:spPr>
          <a:xfrm>
            <a:off x="728464" y="5085184"/>
            <a:ext cx="8308032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719572" y="2456892"/>
            <a:ext cx="8308032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647564" y="5373216"/>
            <a:ext cx="7983996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719572" y="2780928"/>
            <a:ext cx="823653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287524" y="188640"/>
            <a:ext cx="8424936" cy="40011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u="sng" dirty="0" smtClean="0"/>
              <a:t>Beispiel September 2013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smtClean="0">
                <a:solidFill>
                  <a:srgbClr val="C00000"/>
                </a:solidFill>
              </a:rPr>
              <a:t>: Tagesdateien unterschlagen täglichen Speicherbedarf 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3057110" y="4437112"/>
            <a:ext cx="1404156" cy="553998"/>
          </a:xfrm>
          <a:prstGeom prst="rect">
            <a:avLst/>
          </a:prstGeom>
          <a:solidFill>
            <a:srgbClr val="FFFF00"/>
          </a:solidFill>
          <a:ln>
            <a:solidFill>
              <a:srgbClr val="3333FF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de-DE" b="1" baseline="30000" dirty="0" smtClean="0">
                <a:solidFill>
                  <a:srgbClr val="3333FF"/>
                </a:solidFill>
              </a:rPr>
              <a:t> ___  </a:t>
            </a:r>
            <a:r>
              <a:rPr lang="de-DE" b="1" dirty="0" smtClean="0">
                <a:solidFill>
                  <a:srgbClr val="3333FF"/>
                </a:solidFill>
              </a:rPr>
              <a:t>{ </a:t>
            </a:r>
            <a:r>
              <a:rPr lang="de-DE" b="1" dirty="0" err="1" smtClean="0">
                <a:solidFill>
                  <a:srgbClr val="3333FF"/>
                </a:solidFill>
              </a:rPr>
              <a:t>ÜsF</a:t>
            </a:r>
            <a:r>
              <a:rPr lang="de-DE" b="1" dirty="0" smtClean="0">
                <a:solidFill>
                  <a:srgbClr val="3333FF"/>
                </a:solidFill>
              </a:rPr>
              <a:t> =1.0}</a:t>
            </a:r>
            <a:endParaRPr lang="de-DE" b="1" dirty="0">
              <a:solidFill>
                <a:srgbClr val="3333FF"/>
              </a:solidFill>
            </a:endParaRPr>
          </a:p>
          <a:p>
            <a:r>
              <a:rPr lang="de-DE" dirty="0" smtClean="0"/>
              <a:t> </a:t>
            </a:r>
            <a:r>
              <a:rPr lang="de-DE" b="1" dirty="0" smtClean="0"/>
              <a:t>---</a:t>
            </a:r>
            <a:r>
              <a:rPr lang="de-DE" dirty="0" smtClean="0"/>
              <a:t>  </a:t>
            </a:r>
            <a:r>
              <a:rPr lang="de-DE" b="1" dirty="0" smtClean="0"/>
              <a:t>{ </a:t>
            </a:r>
            <a:r>
              <a:rPr lang="de-DE" b="1" dirty="0" err="1" smtClean="0"/>
              <a:t>ÜsF</a:t>
            </a:r>
            <a:r>
              <a:rPr lang="de-DE" b="1" dirty="0" smtClean="0"/>
              <a:t> =1.5}</a:t>
            </a:r>
            <a:endParaRPr lang="de-DE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5040306" y="4041068"/>
            <a:ext cx="2484022" cy="954107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Bei </a:t>
            </a:r>
            <a:r>
              <a:rPr lang="de-DE" dirty="0" err="1" smtClean="0"/>
              <a:t>ÜsF</a:t>
            </a:r>
            <a:r>
              <a:rPr lang="de-DE" dirty="0" smtClean="0"/>
              <a:t>=1.5: </a:t>
            </a:r>
            <a:r>
              <a:rPr lang="de-DE" b="1" i="1" dirty="0" err="1" smtClean="0"/>
              <a:t>Inter</a:t>
            </a:r>
            <a:r>
              <a:rPr lang="de-DE" i="1" dirty="0" err="1" smtClean="0"/>
              <a:t>Tage</a:t>
            </a:r>
            <a:r>
              <a:rPr lang="de-DE" dirty="0" smtClean="0"/>
              <a:t>- kleiner Speicherbedarf </a:t>
            </a:r>
            <a:br>
              <a:rPr lang="de-DE" dirty="0" smtClean="0"/>
            </a:br>
            <a:r>
              <a:rPr lang="de-DE" dirty="0" smtClean="0"/>
              <a:t>  an </a:t>
            </a:r>
            <a:r>
              <a:rPr lang="de-DE" sz="2000" b="1" i="1" dirty="0" smtClean="0"/>
              <a:t>8</a:t>
            </a:r>
            <a:r>
              <a:rPr lang="de-DE" dirty="0" smtClean="0"/>
              <a:t> Tagen 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2915816" y="1203720"/>
            <a:ext cx="2916324" cy="677108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Bei </a:t>
            </a:r>
            <a:r>
              <a:rPr lang="de-DE" dirty="0" err="1" smtClean="0"/>
              <a:t>ÜsF</a:t>
            </a:r>
            <a:r>
              <a:rPr lang="de-DE" dirty="0" smtClean="0"/>
              <a:t>=1.5: </a:t>
            </a:r>
            <a:r>
              <a:rPr lang="de-DE" b="1" dirty="0" err="1" smtClean="0">
                <a:solidFill>
                  <a:srgbClr val="C00000"/>
                </a:solidFill>
              </a:rPr>
              <a:t>IntraTage</a:t>
            </a:r>
            <a:r>
              <a:rPr lang="de-DE" dirty="0" smtClean="0"/>
              <a:t>-</a:t>
            </a:r>
          </a:p>
          <a:p>
            <a:r>
              <a:rPr lang="de-DE" dirty="0" smtClean="0"/>
              <a:t>Speicherbedarf an </a:t>
            </a:r>
            <a:r>
              <a:rPr lang="de-DE" sz="2000" b="1" dirty="0" smtClean="0">
                <a:solidFill>
                  <a:srgbClr val="C00000"/>
                </a:solidFill>
              </a:rPr>
              <a:t>27</a:t>
            </a:r>
            <a:r>
              <a:rPr lang="de-DE" dirty="0" smtClean="0"/>
              <a:t> Tagen </a:t>
            </a:r>
            <a:endParaRPr lang="de-DE" dirty="0"/>
          </a:p>
        </p:txBody>
      </p:sp>
      <p:cxnSp>
        <p:nvCxnSpPr>
          <p:cNvPr id="20" name="Gerade Verbindung mit Pfeil 19"/>
          <p:cNvCxnSpPr/>
          <p:nvPr/>
        </p:nvCxnSpPr>
        <p:spPr>
          <a:xfrm flipH="1">
            <a:off x="3725906" y="5157192"/>
            <a:ext cx="16201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3887924" y="515719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>
            <a:off x="3887924" y="5157192"/>
            <a:ext cx="288032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H="1">
            <a:off x="7056276" y="4869160"/>
            <a:ext cx="28803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>
            <a:off x="7344308" y="4869160"/>
            <a:ext cx="0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>
            <a:off x="7344308" y="4869160"/>
            <a:ext cx="180020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H="1">
            <a:off x="5724128" y="4869160"/>
            <a:ext cx="108012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>
            <a:off x="5832140" y="4869160"/>
            <a:ext cx="162145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 flipH="1">
            <a:off x="1151620" y="1340768"/>
            <a:ext cx="144016" cy="33855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4535996" y="6690229"/>
            <a:ext cx="4608512" cy="15915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EEX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–Strombörse ;   Datenaufbereitung: Göran 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Borgolte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RWTH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Aachen (2014)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8316417" y="1448780"/>
            <a:ext cx="152400" cy="697721"/>
            <a:chOff x="8316417" y="1679322"/>
            <a:chExt cx="152400" cy="697721"/>
          </a:xfrm>
        </p:grpSpPr>
        <p:cxnSp>
          <p:nvCxnSpPr>
            <p:cNvPr id="27" name="Gerade Verbindung mit Pfeil 26"/>
            <p:cNvCxnSpPr/>
            <p:nvPr/>
          </p:nvCxnSpPr>
          <p:spPr>
            <a:xfrm flipH="1">
              <a:off x="8316417" y="1679322"/>
              <a:ext cx="59252" cy="5453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/>
            <p:cNvCxnSpPr/>
            <p:nvPr/>
          </p:nvCxnSpPr>
          <p:spPr>
            <a:xfrm>
              <a:off x="8375669" y="1679322"/>
              <a:ext cx="93148" cy="6977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Ellipse 27"/>
          <p:cNvSpPr/>
          <p:nvPr/>
        </p:nvSpPr>
        <p:spPr>
          <a:xfrm>
            <a:off x="8969134" y="8620"/>
            <a:ext cx="175374" cy="1753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5157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548679"/>
            <a:ext cx="1439652" cy="523220"/>
          </a:xfrm>
          <a:prstGeom prst="rect">
            <a:avLst/>
          </a:prstGeom>
          <a:solidFill>
            <a:srgbClr val="FFE07D"/>
          </a:solidFill>
        </p:spPr>
        <p:txBody>
          <a:bodyPr wrap="square" rtlCol="0">
            <a:spAutoFit/>
          </a:bodyPr>
          <a:lstStyle/>
          <a:p>
            <a:r>
              <a:rPr lang="de-DE" sz="2800" b="1" u="sng" dirty="0" smtClean="0"/>
              <a:t>wichtig:</a:t>
            </a:r>
            <a:endParaRPr lang="de-DE" sz="2800" b="1" u="sng" dirty="0"/>
          </a:p>
        </p:txBody>
      </p:sp>
      <p:sp>
        <p:nvSpPr>
          <p:cNvPr id="3" name="Textfeld 2"/>
          <p:cNvSpPr txBox="1"/>
          <p:nvPr/>
        </p:nvSpPr>
        <p:spPr>
          <a:xfrm>
            <a:off x="431540" y="1264673"/>
            <a:ext cx="74528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/>
              <a:t>Im herkömmlichen „klassischen“  PSKW- </a:t>
            </a:r>
            <a:r>
              <a:rPr lang="de-DE" sz="2000" dirty="0" smtClean="0"/>
              <a:t>Betrieb sind:</a:t>
            </a:r>
          </a:p>
          <a:p>
            <a:r>
              <a:rPr lang="de-DE" sz="2000" dirty="0" smtClean="0"/>
              <a:t>    die </a:t>
            </a:r>
            <a:r>
              <a:rPr lang="de-DE" sz="2000" b="1" dirty="0" smtClean="0">
                <a:solidFill>
                  <a:srgbClr val="008000"/>
                </a:solidFill>
              </a:rPr>
              <a:t>Einspeisezeiten</a:t>
            </a:r>
            <a:r>
              <a:rPr lang="de-DE" sz="2000" dirty="0" smtClean="0"/>
              <a:t> (</a:t>
            </a:r>
            <a:r>
              <a:rPr lang="de-DE" sz="2000" b="1" dirty="0" smtClean="0"/>
              <a:t>Nächte) </a:t>
            </a:r>
            <a:r>
              <a:rPr lang="de-DE" sz="2800" b="1" dirty="0" smtClean="0">
                <a:solidFill>
                  <a:srgbClr val="008000"/>
                </a:solidFill>
              </a:rPr>
              <a:t>lang</a:t>
            </a:r>
            <a:r>
              <a:rPr lang="de-DE" sz="2000" b="1" dirty="0" smtClean="0">
                <a:solidFill>
                  <a:srgbClr val="008000"/>
                </a:solidFill>
              </a:rPr>
              <a:t>,   </a:t>
            </a:r>
            <a:r>
              <a:rPr lang="de-DE" sz="2000" dirty="0" smtClean="0"/>
              <a:t>und 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 die </a:t>
            </a:r>
            <a:r>
              <a:rPr lang="de-DE" sz="2000" dirty="0" smtClean="0">
                <a:solidFill>
                  <a:srgbClr val="C00000"/>
                </a:solidFill>
              </a:rPr>
              <a:t>Lieferzeiten (Mittags-Verbrauchsspitze)  </a:t>
            </a:r>
            <a:r>
              <a:rPr lang="de-DE" sz="2800" b="1" dirty="0" smtClean="0">
                <a:solidFill>
                  <a:srgbClr val="C00000"/>
                </a:solidFill>
              </a:rPr>
              <a:t>kurz</a:t>
            </a:r>
            <a:endParaRPr lang="de-DE" sz="2800" b="1" dirty="0">
              <a:solidFill>
                <a:srgbClr val="C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31540" y="3032956"/>
            <a:ext cx="7776864" cy="1446550"/>
          </a:xfrm>
          <a:prstGeom prst="rect">
            <a:avLst/>
          </a:prstGeom>
          <a:solidFill>
            <a:srgbClr val="FFE07D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u="sng" dirty="0" smtClean="0"/>
              <a:t>Im RE-, vor allem PV- beherrschten  PSKW- </a:t>
            </a:r>
            <a:r>
              <a:rPr lang="de-DE" sz="2400" dirty="0" smtClean="0"/>
              <a:t>Betrieb sind:</a:t>
            </a:r>
          </a:p>
          <a:p>
            <a:r>
              <a:rPr lang="de-DE" sz="2400" dirty="0" smtClean="0"/>
              <a:t>    die </a:t>
            </a:r>
            <a:r>
              <a:rPr lang="de-DE" sz="2800" b="1" dirty="0" smtClean="0">
                <a:solidFill>
                  <a:srgbClr val="FF0000"/>
                </a:solidFill>
              </a:rPr>
              <a:t>Lieferzeiten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b="1" dirty="0" smtClean="0"/>
              <a:t>(Morgen, Abend + Nächte) </a:t>
            </a:r>
            <a:r>
              <a:rPr lang="de-DE" sz="3200" b="1" dirty="0" smtClean="0"/>
              <a:t>lang</a:t>
            </a:r>
            <a:r>
              <a:rPr lang="de-DE" sz="2400" b="1" dirty="0" smtClean="0">
                <a:solidFill>
                  <a:srgbClr val="008000"/>
                </a:solidFill>
              </a:rPr>
              <a:t>,   </a:t>
            </a:r>
            <a:r>
              <a:rPr lang="de-DE" sz="2400" dirty="0" smtClean="0"/>
              <a:t>und </a:t>
            </a:r>
          </a:p>
          <a:p>
            <a:r>
              <a:rPr lang="de-DE" sz="2400" dirty="0"/>
              <a:t> </a:t>
            </a:r>
            <a:r>
              <a:rPr lang="de-DE" sz="2400" dirty="0" smtClean="0"/>
              <a:t>   die </a:t>
            </a:r>
            <a:r>
              <a:rPr lang="de-DE" sz="2400" b="1" dirty="0" smtClean="0">
                <a:solidFill>
                  <a:srgbClr val="008000"/>
                </a:solidFill>
              </a:rPr>
              <a:t>Einspeisezeiten (Mittags- PV-Überschuss)  </a:t>
            </a:r>
            <a:r>
              <a:rPr lang="de-DE" sz="3200" b="1" dirty="0" smtClean="0">
                <a:solidFill>
                  <a:srgbClr val="008000"/>
                </a:solidFill>
              </a:rPr>
              <a:t>kurz</a:t>
            </a:r>
            <a:endParaRPr lang="de-DE" sz="3200" b="1" dirty="0">
              <a:solidFill>
                <a:srgbClr val="008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91580" y="5193196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d.h.:  </a:t>
            </a:r>
            <a:r>
              <a:rPr lang="de-DE" b="1" dirty="0" smtClean="0">
                <a:solidFill>
                  <a:srgbClr val="FF0000"/>
                </a:solidFill>
              </a:rPr>
              <a:t>die Turbinen laufen länger</a:t>
            </a:r>
            <a:r>
              <a:rPr lang="de-DE" dirty="0" smtClean="0"/>
              <a:t>, daher geringerer Anteil der Leistungskosten!</a:t>
            </a:r>
          </a:p>
          <a:p>
            <a:r>
              <a:rPr lang="de-DE" dirty="0"/>
              <a:t> </a:t>
            </a:r>
            <a:r>
              <a:rPr lang="de-DE" dirty="0" smtClean="0"/>
              <a:t>         In der Ladezeit kann man reine </a:t>
            </a:r>
            <a:r>
              <a:rPr lang="de-DE" b="1" dirty="0" smtClean="0"/>
              <a:t>Pumpen</a:t>
            </a:r>
            <a:r>
              <a:rPr lang="de-DE" dirty="0" smtClean="0"/>
              <a:t> zur Ergänzung der PT zuschalten</a:t>
            </a:r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8969134" y="8620"/>
            <a:ext cx="175374" cy="1753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52886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79512" y="6232073"/>
            <a:ext cx="8784976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de-DE" sz="2000" b="1" dirty="0" smtClean="0">
                <a:hlinkClick r:id="rId2"/>
              </a:rPr>
              <a:t>h</a:t>
            </a:r>
            <a:r>
              <a:rPr lang="de-DE" sz="2400" b="1" dirty="0" smtClean="0">
                <a:hlinkClick r:id="rId2"/>
              </a:rPr>
              <a:t>ttp</a:t>
            </a:r>
            <a:r>
              <a:rPr lang="de-DE" sz="2400" b="1" dirty="0">
                <a:hlinkClick r:id="rId2"/>
              </a:rPr>
              <a:t>://</a:t>
            </a:r>
            <a:r>
              <a:rPr lang="de-DE" sz="2400" b="1" dirty="0" smtClean="0">
                <a:hlinkClick r:id="rId2"/>
              </a:rPr>
              <a:t>www.ise.fraunhofer.de/de/daten-zu-erneuerbaren-energien</a:t>
            </a:r>
            <a:r>
              <a:rPr lang="de-DE" sz="2000" b="1" dirty="0" smtClean="0"/>
              <a:t>   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9512" y="980728"/>
            <a:ext cx="893796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Stromproduktion aus Solar- und Windenergie</a:t>
            </a:r>
            <a:r>
              <a:rPr kumimoji="0" lang="de-DE" alt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Z</a:t>
            </a:r>
            <a:r>
              <a:rPr kumimoji="0" lang="de-DE" altLang="de-DE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usammengestellt von </a:t>
            </a:r>
            <a:r>
              <a:rPr kumimoji="0" lang="de-DE" altLang="de-DE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Prof. Bruno Burger</a:t>
            </a:r>
            <a:r>
              <a:rPr kumimoji="0" lang="de-DE" altLang="de-DE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Fraunhofer ISE</a:t>
            </a:r>
            <a:r>
              <a:rPr kumimoji="0" lang="de-DE" altLang="de-DE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altLang="de-DE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altLang="de-DE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Letztes Update: Folien für 2013: 10. Dezember 2013; Folien für 2012: 8. Februar 2013</a:t>
            </a:r>
            <a:r>
              <a:rPr kumimoji="0" lang="de-DE" altLang="de-DE" sz="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altLang="de-DE" sz="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Dieser Foliensatz zeigt die Monatsgänge der Leistungen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von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.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Photovoltaik, Wind und konventionellen Energien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Er wird </a:t>
            </a:r>
            <a:r>
              <a:rPr kumimoji="0" lang="de-DE" altLang="de-D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wöchentlich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um die aktuellen Daten erweitert, so dass immer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aktuelle und transparente Daten und Grafiken zur Verfügung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alt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stehen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Download:</a:t>
            </a:r>
            <a:endParaRPr kumimoji="0" lang="de-DE" altLang="de-D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708025" marR="0" lvl="3" indent="-657225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  <a:hlinkClick r:id="rId3"/>
              </a:rPr>
              <a:t>Folien: Stromproduktion aus Solar- und Windenergie im Jahr 2013 [</a:t>
            </a:r>
            <a:r>
              <a:rPr kumimoji="0" lang="de-DE" altLang="de-DE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  <a:hlinkClick r:id="rId3"/>
              </a:rPr>
              <a:t>PDF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  <a:hlinkClick r:id="rId3"/>
              </a:rPr>
              <a:t> 7.0 </a:t>
            </a:r>
            <a:r>
              <a:rPr kumimoji="0" lang="de-DE" altLang="de-DE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  <a:hlinkClick r:id="rId3"/>
              </a:rPr>
              <a:t>MB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  <a:hlinkClick r:id="rId3"/>
              </a:rPr>
              <a:t>] </a:t>
            </a:r>
            <a:endParaRPr kumimoji="0" lang="de-DE" alt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708025" marR="0" lvl="3" indent="-657225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  <a:hlinkClick r:id="rId4"/>
              </a:rPr>
              <a:t>Folien: Stromproduktion aus Solar- und Windenergie im Jahr 2012 [</a:t>
            </a:r>
            <a:r>
              <a:rPr kumimoji="0" lang="de-DE" altLang="de-DE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  <a:hlinkClick r:id="rId4"/>
              </a:rPr>
              <a:t>PDF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  <a:hlinkClick r:id="rId4"/>
              </a:rPr>
              <a:t> 11.9 </a:t>
            </a:r>
            <a:r>
              <a:rPr kumimoji="0" lang="de-DE" altLang="de-DE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  <a:hlinkClick r:id="rId4"/>
              </a:rPr>
              <a:t>MB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  <a:hlinkClick r:id="rId4"/>
              </a:rPr>
              <a:t>] </a:t>
            </a:r>
            <a:endParaRPr kumimoji="0" lang="de-DE" alt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708025" marR="0" lvl="3" indent="-657225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  <a:hlinkClick r:id="rId5"/>
              </a:rPr>
              <a:t>Folien: Stromproduktion aus Solar- und Windenergie im Jahr 2011 [</a:t>
            </a:r>
            <a:r>
              <a:rPr kumimoji="0" lang="de-DE" altLang="de-DE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  <a:hlinkClick r:id="rId5"/>
              </a:rPr>
              <a:t>PDF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  <a:hlinkClick r:id="rId5"/>
              </a:rPr>
              <a:t> 4.1 </a:t>
            </a:r>
            <a:r>
              <a:rPr kumimoji="0" lang="de-DE" altLang="de-DE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  <a:hlinkClick r:id="rId5"/>
              </a:rPr>
              <a:t>MB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  <a:hlinkClick r:id="rId5"/>
              </a:rPr>
              <a:t>] </a:t>
            </a:r>
            <a:endParaRPr kumimoji="0" lang="de-DE" alt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869688" y="4745525"/>
            <a:ext cx="5557608" cy="1261884"/>
            <a:chOff x="1043608" y="4958102"/>
            <a:chExt cx="5557608" cy="1261884"/>
          </a:xfrm>
        </p:grpSpPr>
        <p:sp>
          <p:nvSpPr>
            <p:cNvPr id="9" name="Textfeld 8"/>
            <p:cNvSpPr txBox="1"/>
            <p:nvPr/>
          </p:nvSpPr>
          <p:spPr>
            <a:xfrm>
              <a:off x="1043608" y="4958102"/>
              <a:ext cx="5557608" cy="1261884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/>
                <a:t>  </a:t>
              </a:r>
              <a:endParaRPr lang="de-DE" sz="4400" b="1" dirty="0" smtClean="0"/>
            </a:p>
            <a:p>
              <a:r>
                <a:rPr lang="de-DE" sz="4400" b="1" dirty="0" smtClean="0"/>
                <a:t>Dank an :</a:t>
              </a:r>
            </a:p>
            <a:p>
              <a:endParaRPr lang="de-DE" b="1" dirty="0"/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91880" y="5246134"/>
              <a:ext cx="2744792" cy="774184"/>
            </a:xfrm>
            <a:prstGeom prst="rect">
              <a:avLst/>
            </a:prstGeom>
            <a:solidFill>
              <a:srgbClr val="92D050"/>
            </a:solidFill>
          </p:spPr>
        </p:pic>
      </p:grpSp>
      <p:sp>
        <p:nvSpPr>
          <p:cNvPr id="15" name="Textfeld 14"/>
          <p:cNvSpPr txBox="1"/>
          <p:nvPr/>
        </p:nvSpPr>
        <p:spPr>
          <a:xfrm>
            <a:off x="63896" y="188640"/>
            <a:ext cx="3337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/>
              <a:t>Das waren Exzerpte aus:</a:t>
            </a:r>
            <a:endParaRPr lang="de-DE" sz="2400" b="1" u="sng" dirty="0"/>
          </a:p>
        </p:txBody>
      </p:sp>
    </p:spTree>
    <p:extLst>
      <p:ext uri="{BB962C8B-B14F-4D97-AF65-F5344CB8AC3E}">
        <p14:creationId xmlns:p14="http://schemas.microsoft.com/office/powerpoint/2010/main" xmlns="" val="269859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79512" y="6232073"/>
            <a:ext cx="8784976" cy="4001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de-DE" sz="2000" b="1" dirty="0" smtClean="0"/>
              <a:t> </a:t>
            </a:r>
            <a:r>
              <a:rPr lang="de-DE" sz="2000" b="1" dirty="0" err="1" smtClean="0"/>
              <a:t>htpp</a:t>
            </a:r>
            <a:r>
              <a:rPr lang="de-DE" sz="2000" b="1" dirty="0" smtClean="0"/>
              <a:t>://</a:t>
            </a:r>
            <a:r>
              <a:rPr lang="de-DE" sz="2000" b="1" dirty="0" err="1" smtClean="0"/>
              <a:t>www</a:t>
            </a:r>
            <a:r>
              <a:rPr lang="de-DE" sz="2000" b="1" dirty="0" smtClean="0"/>
              <a:t>.                                                           mail:  *@</a:t>
            </a:r>
            <a:r>
              <a:rPr lang="de-DE" sz="2000" b="1" dirty="0" err="1" smtClean="0"/>
              <a:t>rwth-aachen.de</a:t>
            </a:r>
            <a:endParaRPr lang="de-DE" sz="2000" b="1" dirty="0" smtClean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4593" y="1268760"/>
            <a:ext cx="893796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Stromproduktion aus Solar- und Windenergie</a:t>
            </a:r>
            <a:r>
              <a:rPr kumimoji="0" lang="de-DE" alt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400" i="1" dirty="0" smtClean="0">
                <a:latin typeface="Arial" charset="0"/>
                <a:cs typeface="Arial" charset="0"/>
              </a:rPr>
              <a:t>Daten bis zur Auflösung ¼ Stunden  als Excel Datei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erhielt</a:t>
            </a:r>
            <a:r>
              <a:rPr kumimoji="0" lang="de-DE" altLang="de-DE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ich von Dipl. Ing. Göran </a:t>
            </a:r>
            <a:r>
              <a:rPr kumimoji="0" lang="de-DE" altLang="de-DE" sz="24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Borgolte</a:t>
            </a:r>
            <a:r>
              <a:rPr kumimoji="0" lang="de-DE" altLang="de-DE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de-DE" altLang="de-DE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RWTH</a:t>
            </a:r>
            <a:r>
              <a:rPr kumimoji="0" lang="de-DE" altLang="de-DE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–Aachen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1400" i="1" dirty="0"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Letztes Update: Folien für 2013: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331640" y="4163895"/>
            <a:ext cx="6266708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  </a:t>
            </a:r>
            <a:endParaRPr lang="de-DE" sz="4400" b="1" dirty="0" smtClean="0"/>
          </a:p>
          <a:p>
            <a:r>
              <a:rPr lang="de-DE" sz="4400" b="1" dirty="0" smtClean="0"/>
              <a:t>Dank an </a:t>
            </a:r>
            <a:r>
              <a:rPr lang="de-DE" sz="4400" b="1" dirty="0"/>
              <a:t> </a:t>
            </a:r>
            <a:r>
              <a:rPr lang="de-DE" sz="4400" b="1" dirty="0" smtClean="0"/>
              <a:t>Göran </a:t>
            </a:r>
            <a:r>
              <a:rPr lang="de-DE" sz="4400" b="1" dirty="0" err="1" smtClean="0"/>
              <a:t>Borgolte</a:t>
            </a:r>
            <a:endParaRPr lang="de-DE" sz="4400" b="1" dirty="0" smtClean="0"/>
          </a:p>
          <a:p>
            <a:r>
              <a:rPr lang="de-DE" sz="2800" b="1" dirty="0" smtClean="0"/>
              <a:t>und Prof. Alt für seine Vermittlung</a:t>
            </a:r>
          </a:p>
          <a:p>
            <a:endParaRPr lang="de-DE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63896" y="188640"/>
            <a:ext cx="7208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/>
              <a:t>Aufbereitete numerische Daten der </a:t>
            </a:r>
            <a:r>
              <a:rPr lang="de-DE" sz="2400" b="1" u="sng" dirty="0" smtClean="0"/>
              <a:t>Netzbetreiber:</a:t>
            </a:r>
            <a:endParaRPr lang="de-DE" sz="2400" b="1" u="sng" dirty="0"/>
          </a:p>
        </p:txBody>
      </p:sp>
    </p:spTree>
    <p:extLst>
      <p:ext uri="{BB962C8B-B14F-4D97-AF65-F5344CB8AC3E}">
        <p14:creationId xmlns:p14="http://schemas.microsoft.com/office/powerpoint/2010/main" xmlns="" val="33216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63588" y="1007440"/>
            <a:ext cx="2542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u="sng" dirty="0" smtClean="0"/>
              <a:t>Zwischenbilanz</a:t>
            </a:r>
            <a:r>
              <a:rPr lang="de-DE" sz="2800" u="sng" dirty="0" smtClean="0"/>
              <a:t>:</a:t>
            </a:r>
            <a:endParaRPr lang="de-DE" sz="2800" u="sng" dirty="0"/>
          </a:p>
        </p:txBody>
      </p:sp>
      <p:sp>
        <p:nvSpPr>
          <p:cNvPr id="3" name="Textfeld 2"/>
          <p:cNvSpPr txBox="1"/>
          <p:nvPr/>
        </p:nvSpPr>
        <p:spPr>
          <a:xfrm>
            <a:off x="791580" y="1853107"/>
            <a:ext cx="7956884" cy="1692771"/>
          </a:xfrm>
          <a:prstGeom prst="rect">
            <a:avLst/>
          </a:prstGeom>
          <a:solidFill>
            <a:srgbClr val="FFE07D"/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1. Es gibt einen großen und ziemlich </a:t>
            </a:r>
            <a:r>
              <a:rPr lang="de-DE" sz="2400" b="1" dirty="0" smtClean="0">
                <a:solidFill>
                  <a:srgbClr val="008000"/>
                </a:solidFill>
              </a:rPr>
              <a:t>zuverlässigen</a:t>
            </a:r>
          </a:p>
          <a:p>
            <a:r>
              <a:rPr lang="de-DE" sz="2400" dirty="0"/>
              <a:t> </a:t>
            </a:r>
            <a:r>
              <a:rPr lang="de-DE" sz="2400" dirty="0" smtClean="0"/>
              <a:t>                                                        </a:t>
            </a:r>
            <a:r>
              <a:rPr lang="de-DE" sz="2800" b="1" dirty="0" smtClean="0">
                <a:solidFill>
                  <a:srgbClr val="008000"/>
                </a:solidFill>
              </a:rPr>
              <a:t>Intra-Tag Speicherbedarf</a:t>
            </a:r>
            <a:r>
              <a:rPr lang="de-DE" sz="2400" dirty="0" smtClean="0"/>
              <a:t>, </a:t>
            </a:r>
          </a:p>
          <a:p>
            <a:r>
              <a:rPr lang="de-DE" sz="2400" dirty="0" smtClean="0"/>
              <a:t>    der am besten </a:t>
            </a:r>
            <a:r>
              <a:rPr lang="de-DE" sz="2400" dirty="0"/>
              <a:t>abgedeckt wird </a:t>
            </a:r>
            <a:r>
              <a:rPr lang="de-DE" sz="2400" dirty="0" smtClean="0"/>
              <a:t> durch</a:t>
            </a:r>
          </a:p>
          <a:p>
            <a:r>
              <a:rPr lang="de-DE" sz="2400" dirty="0" smtClean="0"/>
              <a:t>                                                          </a:t>
            </a:r>
            <a:r>
              <a:rPr lang="de-DE" sz="2800" b="1" dirty="0" smtClean="0">
                <a:solidFill>
                  <a:srgbClr val="3333FF"/>
                </a:solidFill>
              </a:rPr>
              <a:t>PSKW-artige Speicher.</a:t>
            </a:r>
            <a:endParaRPr lang="de-DE" sz="2400" b="1" dirty="0" smtClean="0">
              <a:solidFill>
                <a:srgbClr val="3333FF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27584" y="3896469"/>
            <a:ext cx="7956884" cy="1446550"/>
          </a:xfrm>
          <a:prstGeom prst="rect">
            <a:avLst/>
          </a:prstGeom>
          <a:solidFill>
            <a:srgbClr val="FFE07D"/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2. </a:t>
            </a:r>
            <a:r>
              <a:rPr lang="de-DE" sz="2800" b="1" dirty="0" smtClean="0">
                <a:solidFill>
                  <a:srgbClr val="FF0000"/>
                </a:solidFill>
              </a:rPr>
              <a:t>Gasspeicher</a:t>
            </a:r>
            <a:r>
              <a:rPr lang="de-DE" sz="2400" dirty="0" smtClean="0"/>
              <a:t>, mit ihrem </a:t>
            </a:r>
            <a:r>
              <a:rPr lang="de-DE" sz="2400" dirty="0" smtClean="0">
                <a:solidFill>
                  <a:srgbClr val="FF0000"/>
                </a:solidFill>
              </a:rPr>
              <a:t>Wirkungsgrad </a:t>
            </a:r>
            <a:r>
              <a:rPr lang="de-DE" sz="2400" dirty="0" smtClean="0"/>
              <a:t>von ca. </a:t>
            </a:r>
            <a:r>
              <a:rPr lang="de-DE" sz="3200" b="1" dirty="0" smtClean="0">
                <a:solidFill>
                  <a:srgbClr val="FF0000"/>
                </a:solidFill>
              </a:rPr>
              <a:t>¼</a:t>
            </a:r>
            <a:r>
              <a:rPr lang="de-DE" sz="2400" dirty="0" smtClean="0"/>
              <a:t> ,</a:t>
            </a:r>
          </a:p>
          <a:p>
            <a:r>
              <a:rPr lang="de-DE" sz="2400" dirty="0" smtClean="0"/>
              <a:t>                  sind   </a:t>
            </a:r>
            <a:r>
              <a:rPr lang="de-DE" sz="2400" b="1" i="1" dirty="0" smtClean="0">
                <a:solidFill>
                  <a:srgbClr val="008000"/>
                </a:solidFill>
              </a:rPr>
              <a:t>als</a:t>
            </a:r>
            <a:r>
              <a:rPr lang="de-DE" sz="2400" dirty="0" smtClean="0"/>
              <a:t>   (fast) </a:t>
            </a:r>
            <a:r>
              <a:rPr lang="de-DE" sz="2400" b="1" dirty="0" smtClean="0"/>
              <a:t>alltäglicher</a:t>
            </a:r>
            <a:r>
              <a:rPr lang="de-DE" sz="2400" dirty="0" smtClean="0"/>
              <a:t>   </a:t>
            </a:r>
            <a:r>
              <a:rPr lang="de-DE" sz="2800" b="1" i="1" dirty="0" smtClean="0">
                <a:solidFill>
                  <a:srgbClr val="008000"/>
                </a:solidFill>
              </a:rPr>
              <a:t>Intra-Tag Speicher</a:t>
            </a:r>
            <a:r>
              <a:rPr lang="de-DE" sz="2400" dirty="0" smtClean="0"/>
              <a:t>, </a:t>
            </a:r>
          </a:p>
          <a:p>
            <a:r>
              <a:rPr lang="de-DE" sz="2400" dirty="0" smtClean="0"/>
              <a:t>      wohl </a:t>
            </a:r>
            <a:r>
              <a:rPr lang="de-DE" sz="2800" b="1" dirty="0" smtClean="0">
                <a:solidFill>
                  <a:srgbClr val="FF0000"/>
                </a:solidFill>
              </a:rPr>
              <a:t>zu teuer.</a:t>
            </a:r>
            <a:endParaRPr lang="de-DE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83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73417" y="1268760"/>
            <a:ext cx="8046894" cy="5232202"/>
          </a:xfrm>
          <a:prstGeom prst="rect">
            <a:avLst/>
          </a:prstGeom>
          <a:noFill/>
          <a:ln w="57150" cmpd="thinThick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b="1" u="sng" dirty="0" smtClean="0"/>
              <a:t>  </a:t>
            </a:r>
            <a:endParaRPr lang="de-DE" b="1" u="sng" dirty="0" smtClean="0"/>
          </a:p>
          <a:p>
            <a:r>
              <a:rPr lang="de-DE" b="1" u="sng" dirty="0" smtClean="0"/>
              <a:t>Wir brauchen :</a:t>
            </a:r>
          </a:p>
          <a:p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b="1" dirty="0" smtClean="0"/>
              <a:t>  </a:t>
            </a:r>
            <a:r>
              <a:rPr lang="de-DE" sz="2400" b="1" dirty="0" smtClean="0"/>
              <a:t>Schnelle Speicher im Stunden und Tagesbereich</a:t>
            </a:r>
            <a:r>
              <a:rPr lang="de-DE" sz="2000" b="1" dirty="0" smtClean="0"/>
              <a:t>, </a:t>
            </a:r>
            <a:r>
              <a:rPr lang="de-DE" b="1" dirty="0" smtClean="0"/>
              <a:t>die </a:t>
            </a:r>
          </a:p>
          <a:p>
            <a:r>
              <a:rPr lang="de-DE" b="1" dirty="0" smtClean="0"/>
              <a:t>       -  die </a:t>
            </a:r>
            <a:r>
              <a:rPr lang="de-DE" b="1" dirty="0" smtClean="0">
                <a:solidFill>
                  <a:srgbClr val="336600"/>
                </a:solidFill>
              </a:rPr>
              <a:t>Überschüsse der RE-Fluktuationen  </a:t>
            </a:r>
            <a:r>
              <a:rPr lang="de-DE" b="1" dirty="0" smtClean="0"/>
              <a:t>nutzen,  </a:t>
            </a:r>
            <a:r>
              <a:rPr lang="de-DE" b="1" dirty="0" smtClean="0">
                <a:solidFill>
                  <a:srgbClr val="FF0000"/>
                </a:solidFill>
              </a:rPr>
              <a:t>hoher Wirkungsgrad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        - häufig genug eingesetzt werden um die </a:t>
            </a:r>
            <a:r>
              <a:rPr lang="de-DE" b="1" dirty="0" smtClean="0">
                <a:solidFill>
                  <a:srgbClr val="0000CC"/>
                </a:solidFill>
              </a:rPr>
              <a:t>fixen Speicherkosten </a:t>
            </a:r>
            <a:r>
              <a:rPr lang="de-DE" b="1" dirty="0" smtClean="0"/>
              <a:t>zu decken</a:t>
            </a:r>
          </a:p>
          <a:p>
            <a:r>
              <a:rPr lang="de-DE" sz="900" b="1" dirty="0" smtClean="0"/>
              <a:t> </a:t>
            </a:r>
          </a:p>
          <a:p>
            <a:r>
              <a:rPr lang="de-DE" b="1" dirty="0" smtClean="0"/>
              <a:t>    </a:t>
            </a:r>
            <a:r>
              <a:rPr lang="de-DE" sz="2000" b="1" dirty="0" smtClean="0"/>
              <a:t>also: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smtClean="0">
                <a:solidFill>
                  <a:srgbClr val="3333FF"/>
                </a:solidFill>
              </a:rPr>
              <a:t>Prinzip Pumpspeicher-Kraftwerke </a:t>
            </a:r>
            <a:r>
              <a:rPr lang="de-DE" b="1" dirty="0" smtClean="0"/>
              <a:t>, aber unkonventionelle (</a:t>
            </a:r>
            <a:r>
              <a:rPr lang="de-DE" b="1" dirty="0" smtClean="0">
                <a:solidFill>
                  <a:srgbClr val="3333FF"/>
                </a:solidFill>
              </a:rPr>
              <a:t>Bergspeicher</a:t>
            </a:r>
            <a:r>
              <a:rPr lang="de-DE" b="1" dirty="0" smtClean="0"/>
              <a:t>)</a:t>
            </a:r>
            <a:br>
              <a:rPr lang="de-DE" b="1" dirty="0" smtClean="0"/>
            </a:br>
            <a:r>
              <a:rPr lang="de-DE" b="1" dirty="0" smtClean="0"/>
              <a:t>              </a:t>
            </a:r>
            <a:r>
              <a:rPr lang="de-DE" sz="1600" b="1" dirty="0" smtClean="0"/>
              <a:t>(u.U. auch interessant: CAES, Batterien etc.) </a:t>
            </a:r>
            <a:r>
              <a:rPr lang="de-DE" b="1" dirty="0" smtClean="0"/>
              <a:t/>
            </a:r>
            <a:br>
              <a:rPr lang="de-DE" b="1" dirty="0" smtClean="0"/>
            </a:br>
            <a:endParaRPr lang="de-DE" b="1" dirty="0" smtClean="0"/>
          </a:p>
          <a:p>
            <a:r>
              <a:rPr lang="de-DE" b="1" dirty="0" smtClean="0"/>
              <a:t>     </a:t>
            </a:r>
          </a:p>
          <a:p>
            <a:pPr>
              <a:buFont typeface="Arial" pitchFamily="34" charset="0"/>
              <a:buChar char="•"/>
            </a:pPr>
            <a:r>
              <a:rPr lang="de-DE" b="1" dirty="0" smtClean="0"/>
              <a:t>  </a:t>
            </a:r>
            <a:r>
              <a:rPr lang="de-DE" sz="2400" b="1" dirty="0" smtClean="0">
                <a:solidFill>
                  <a:srgbClr val="C00000"/>
                </a:solidFill>
              </a:rPr>
              <a:t>Brennstoff basierte Backup Kraftwerke  </a:t>
            </a:r>
            <a:r>
              <a:rPr lang="de-DE" b="1" dirty="0" smtClean="0">
                <a:solidFill>
                  <a:srgbClr val="FF0000"/>
                </a:solidFill>
              </a:rPr>
              <a:t>+ Methanspeicher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      -  zwar hohe Brennstoffkosten, aber</a:t>
            </a:r>
            <a:br>
              <a:rPr lang="de-DE" b="1" dirty="0" smtClean="0"/>
            </a:br>
            <a:r>
              <a:rPr lang="de-DE" b="1" dirty="0" smtClean="0"/>
              <a:t>      -  günstige Speicherung wg. hoher Energiedichte, </a:t>
            </a:r>
            <a:r>
              <a:rPr lang="de-DE" b="1" dirty="0">
                <a:solidFill>
                  <a:srgbClr val="FF0000"/>
                </a:solidFill>
              </a:rPr>
              <a:t>niedrige </a:t>
            </a:r>
            <a:r>
              <a:rPr lang="de-DE" b="1" dirty="0" err="1" smtClean="0">
                <a:solidFill>
                  <a:srgbClr val="FF0000"/>
                </a:solidFill>
              </a:rPr>
              <a:t>SpeicherraumKosten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      -  niedrige Umwandlungskosten</a:t>
            </a:r>
            <a:r>
              <a:rPr lang="de-DE" sz="1000" b="1" dirty="0" smtClean="0"/>
              <a:t/>
            </a:r>
            <a:br>
              <a:rPr lang="de-DE" sz="1000" b="1" dirty="0" smtClean="0"/>
            </a:br>
            <a:r>
              <a:rPr lang="de-DE" sz="1000" b="1" dirty="0" smtClean="0"/>
              <a:t>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>
                <a:solidFill>
                  <a:srgbClr val="C00000"/>
                </a:solidFill>
              </a:rPr>
              <a:t>    </a:t>
            </a:r>
            <a:r>
              <a:rPr lang="de-DE" sz="2000" b="1" dirty="0" smtClean="0"/>
              <a:t>also:</a:t>
            </a:r>
            <a:r>
              <a:rPr lang="de-DE" b="1" dirty="0" smtClean="0">
                <a:solidFill>
                  <a:srgbClr val="C00000"/>
                </a:solidFill>
              </a:rPr>
              <a:t> Gasturbinen mit Erdgas </a:t>
            </a:r>
            <a:r>
              <a:rPr lang="de-DE" sz="1400" dirty="0" smtClean="0">
                <a:solidFill>
                  <a:srgbClr val="C00000"/>
                </a:solidFill>
              </a:rPr>
              <a:t>oder H2</a:t>
            </a:r>
            <a:r>
              <a:rPr lang="de-DE" b="1" dirty="0" smtClean="0"/>
              <a:t>, auch mit  </a:t>
            </a:r>
            <a:r>
              <a:rPr lang="de-DE" b="1" dirty="0" smtClean="0">
                <a:solidFill>
                  <a:srgbClr val="FF0000"/>
                </a:solidFill>
              </a:rPr>
              <a:t>P2G</a:t>
            </a:r>
            <a:r>
              <a:rPr lang="de-DE" b="1" dirty="0" smtClean="0"/>
              <a:t>,</a:t>
            </a:r>
            <a:br>
              <a:rPr lang="de-DE" b="1" dirty="0" smtClean="0"/>
            </a:br>
            <a:r>
              <a:rPr lang="de-DE" b="1" dirty="0" smtClean="0"/>
              <a:t>                                                                      </a:t>
            </a:r>
            <a:r>
              <a:rPr lang="de-DE" sz="1600" b="1" dirty="0" smtClean="0">
                <a:solidFill>
                  <a:srgbClr val="008000"/>
                </a:solidFill>
              </a:rPr>
              <a:t>Biogas, vor allem aus Abfällen </a:t>
            </a:r>
            <a:r>
              <a:rPr lang="de-DE" b="1" dirty="0" smtClean="0">
                <a:solidFill>
                  <a:srgbClr val="008000"/>
                </a:solidFill>
              </a:rPr>
              <a:t>  </a:t>
            </a:r>
          </a:p>
          <a:p>
            <a:endParaRPr lang="de-DE" b="1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2231740" y="188640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Ergebnis im Weichbild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xmlns="" val="162741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007604" y="1797784"/>
            <a:ext cx="73988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. Ein 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LösungsSzenario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algn="ctr"/>
            <a:endParaRPr lang="de-DE" sz="2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2400" b="1" dirty="0" smtClean="0">
                <a:latin typeface="Arial" pitchFamily="34" charset="0"/>
                <a:cs typeface="Arial" pitchFamily="34" charset="0"/>
              </a:rPr>
              <a:t>für Strom zu 100% aus RE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in Deutschland </a:t>
            </a:r>
          </a:p>
          <a:p>
            <a:endParaRPr lang="de-DE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79512" y="116632"/>
            <a:ext cx="1938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1.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16996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79512" y="116632"/>
            <a:ext cx="25202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1.1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215516" y="980728"/>
            <a:ext cx="8796073" cy="4479482"/>
            <a:chOff x="215516" y="980728"/>
            <a:chExt cx="8796073" cy="4479482"/>
          </a:xfrm>
        </p:grpSpPr>
        <p:sp>
          <p:nvSpPr>
            <p:cNvPr id="2" name="Rechteck 1"/>
            <p:cNvSpPr/>
            <p:nvPr/>
          </p:nvSpPr>
          <p:spPr>
            <a:xfrm>
              <a:off x="215516" y="980728"/>
              <a:ext cx="8796073" cy="447948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txBody>
            <a:bodyPr wrap="square" tIns="108000">
              <a:spAutoFit/>
            </a:bodyPr>
            <a:lstStyle/>
            <a:p>
              <a:r>
                <a:rPr lang="de-DE" u="sng" dirty="0" smtClean="0">
                  <a:latin typeface="Arial" pitchFamily="34" charset="0"/>
                  <a:cs typeface="Arial" pitchFamily="34" charset="0"/>
                </a:rPr>
                <a:t> Allgemeines </a:t>
              </a:r>
              <a:r>
                <a:rPr lang="de-DE" b="1" u="sng" dirty="0" err="1" smtClean="0">
                  <a:latin typeface="Arial" pitchFamily="34" charset="0"/>
                  <a:cs typeface="Arial" pitchFamily="34" charset="0"/>
                </a:rPr>
                <a:t>LösungsSzenario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: </a:t>
              </a:r>
            </a:p>
            <a:p>
              <a:endParaRPr lang="de-DE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de-DE" sz="2000" dirty="0" smtClean="0">
                  <a:latin typeface="Arial" pitchFamily="34" charset="0"/>
                  <a:cs typeface="Arial" pitchFamily="34" charset="0"/>
                </a:rPr>
                <a:t>  (.0)  Stromversorgung zu </a:t>
              </a:r>
              <a:r>
                <a:rPr lang="de-DE" sz="2400" b="1" dirty="0" smtClean="0">
                  <a:latin typeface="Arial" pitchFamily="34" charset="0"/>
                  <a:cs typeface="Arial" pitchFamily="34" charset="0"/>
                </a:rPr>
                <a:t>100 %  aus RE  </a:t>
              </a:r>
              <a:r>
                <a:rPr lang="de-DE" sz="2000" dirty="0" smtClean="0">
                  <a:latin typeface="Arial" pitchFamily="34" charset="0"/>
                  <a:cs typeface="Arial" pitchFamily="34" charset="0"/>
                </a:rPr>
                <a:t>(der deutsche Plan A  )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  (.1</a:t>
              </a:r>
              <a:r>
                <a:rPr lang="de-DE" sz="2000" dirty="0" smtClean="0">
                  <a:latin typeface="Arial" pitchFamily="34" charset="0"/>
                  <a:cs typeface="Arial" pitchFamily="34" charset="0"/>
                </a:rPr>
                <a:t>)  </a:t>
              </a:r>
              <a:r>
                <a:rPr lang="de-DE" sz="20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Vollständiges</a:t>
              </a:r>
              <a:r>
                <a:rPr lang="de-DE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2400" b="1" dirty="0" smtClean="0">
                  <a:latin typeface="Arial" pitchFamily="34" charset="0"/>
                  <a:cs typeface="Arial" pitchFamily="34" charset="0"/>
                </a:rPr>
                <a:t>Back </a:t>
              </a:r>
              <a:r>
                <a:rPr lang="de-DE" sz="2400" b="1" dirty="0" err="1">
                  <a:latin typeface="Arial" pitchFamily="34" charset="0"/>
                  <a:cs typeface="Arial" pitchFamily="34" charset="0"/>
                </a:rPr>
                <a:t>U</a:t>
              </a:r>
              <a:r>
                <a:rPr lang="de-DE" sz="2400" b="1" dirty="0" err="1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de-DE" sz="2400" b="1" dirty="0" smtClean="0">
                  <a:latin typeface="Arial" pitchFamily="34" charset="0"/>
                  <a:cs typeface="Arial" pitchFamily="34" charset="0"/>
                </a:rPr>
                <a:t> durch Gaskraftwerke</a:t>
              </a:r>
              <a:endParaRPr lang="de-DE" sz="2000" b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de-DE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                             (= </a:t>
              </a:r>
              <a:r>
                <a:rPr lang="de-DE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100 % der nachgefragten Leistung) </a:t>
              </a:r>
              <a:br>
                <a:rPr lang="de-DE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5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          </a:t>
              </a:r>
              <a:r>
                <a:rPr lang="de-DE" sz="1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de-DE" sz="1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1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             </a:t>
              </a:r>
              <a:r>
                <a:rPr lang="de-DE" sz="1400" dirty="0" smtClean="0">
                  <a:latin typeface="Arial" pitchFamily="34" charset="0"/>
                  <a:cs typeface="Arial" pitchFamily="34" charset="0"/>
                </a:rPr>
                <a:t>Bem</a:t>
              </a:r>
              <a:r>
                <a:rPr lang="de-DE" sz="1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.: Das k</a:t>
              </a:r>
              <a:r>
                <a:rPr lang="de-DE" sz="1400" dirty="0" smtClean="0">
                  <a:latin typeface="Arial" pitchFamily="34" charset="0"/>
                  <a:cs typeface="Arial" pitchFamily="34" charset="0"/>
                </a:rPr>
                <a:t>ostet nur </a:t>
              </a:r>
              <a:r>
                <a:rPr lang="de-DE" sz="1400" b="1" dirty="0" smtClean="0">
                  <a:latin typeface="Arial" pitchFamily="34" charset="0"/>
                  <a:cs typeface="Arial" pitchFamily="34" charset="0"/>
                </a:rPr>
                <a:t>0,7 ct/kWh </a:t>
              </a:r>
              <a:r>
                <a:rPr lang="de-DE" sz="1400" dirty="0" smtClean="0">
                  <a:latin typeface="Arial" pitchFamily="34" charset="0"/>
                  <a:cs typeface="Arial" pitchFamily="34" charset="0"/>
                </a:rPr>
                <a:t>bei Umlegung auf den gesamten(!) Stromverbrauch.</a:t>
              </a:r>
            </a:p>
            <a:p>
              <a:endParaRPr lang="de-DE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de-DE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(.2)  </a:t>
              </a:r>
              <a:r>
                <a:rPr lang="de-DE" sz="2400" b="1" dirty="0" smtClean="0">
                  <a:latin typeface="Arial" pitchFamily="34" charset="0"/>
                  <a:cs typeface="Arial" pitchFamily="34" charset="0"/>
                </a:rPr>
                <a:t>Zwei Speichertypen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:</a:t>
              </a:r>
            </a:p>
            <a:p>
              <a:r>
                <a:rPr lang="de-DE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          </a:t>
              </a:r>
              <a:r>
                <a:rPr lang="el-GR" sz="2000" b="1" dirty="0" smtClean="0">
                  <a:latin typeface="Arial" pitchFamily="34" charset="0"/>
                  <a:cs typeface="Arial" pitchFamily="34" charset="0"/>
                </a:rPr>
                <a:t>η</a:t>
              </a:r>
              <a:r>
                <a:rPr lang="de-DE" b="1" baseline="-25000" dirty="0" smtClean="0">
                  <a:latin typeface="Arial" pitchFamily="34" charset="0"/>
                  <a:cs typeface="Arial" pitchFamily="34" charset="0"/>
                </a:rPr>
                <a:t>G </a:t>
              </a:r>
              <a:r>
                <a:rPr lang="de-DE" b="1" dirty="0" smtClean="0">
                  <a:latin typeface="Arial" pitchFamily="34" charset="0"/>
                  <a:cs typeface="Arial" pitchFamily="34" charset="0"/>
                </a:rPr>
                <a:t>= 0.25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;   Gasspeicher (aus 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P2G</a:t>
              </a:r>
              <a:r>
                <a:rPr lang="de-DE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oder H2; vorläufig Erdgas) :</a:t>
              </a:r>
            </a:p>
            <a:p>
              <a:r>
                <a:rPr lang="de-DE" sz="9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900" dirty="0" smtClean="0">
                  <a:latin typeface="Arial" pitchFamily="34" charset="0"/>
                  <a:cs typeface="Arial" pitchFamily="34" charset="0"/>
                </a:rPr>
                <a:t>     </a:t>
              </a:r>
              <a:br>
                <a:rPr lang="de-DE" sz="900" dirty="0" smtClean="0">
                  <a:latin typeface="Arial" pitchFamily="34" charset="0"/>
                  <a:cs typeface="Arial" pitchFamily="34" charset="0"/>
                </a:rPr>
              </a:br>
              <a:r>
                <a:rPr lang="de-DE" dirty="0" smtClean="0"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l-GR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η</a:t>
              </a:r>
              <a:r>
                <a:rPr lang="de-DE" b="1" baseline="-250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 </a:t>
              </a:r>
              <a:r>
                <a:rPr lang="de-DE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= 0.80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;    </a:t>
              </a:r>
              <a:r>
                <a:rPr lang="de-DE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PSKW- artige Speicher 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(PSKW, </a:t>
              </a:r>
              <a:r>
                <a:rPr lang="de-DE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Bergspeicher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;  </a:t>
              </a:r>
              <a:r>
                <a:rPr lang="de-DE" sz="1400" b="1" dirty="0" smtClean="0">
                  <a:latin typeface="Arial" pitchFamily="34" charset="0"/>
                  <a:cs typeface="Arial" pitchFamily="34" charset="0"/>
                </a:rPr>
                <a:t>Batterien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) </a:t>
              </a:r>
            </a:p>
            <a:p>
              <a:endParaRPr lang="de-DE" dirty="0">
                <a:latin typeface="Arial" pitchFamily="34" charset="0"/>
                <a:cs typeface="Arial" pitchFamily="34" charset="0"/>
              </a:endParaRPr>
            </a:p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  (.3)  Speicherverluste gedeckt durch </a:t>
              </a:r>
              <a:r>
                <a:rPr lang="de-DE" sz="2400" b="1" dirty="0" smtClean="0">
                  <a:latin typeface="Arial" pitchFamily="34" charset="0"/>
                  <a:cs typeface="Arial" pitchFamily="34" charset="0"/>
                </a:rPr>
                <a:t>Überkapazitäten </a:t>
              </a:r>
              <a:r>
                <a:rPr lang="de-DE" sz="2000" b="1" dirty="0" smtClean="0">
                  <a:latin typeface="Arial" pitchFamily="34" charset="0"/>
                  <a:cs typeface="Arial" pitchFamily="34" charset="0"/>
                </a:rPr>
                <a:t>der RE-Installation</a:t>
              </a:r>
              <a:endParaRPr lang="de-DE" sz="2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chteck 3"/>
            <p:cNvSpPr/>
            <p:nvPr/>
          </p:nvSpPr>
          <p:spPr>
            <a:xfrm>
              <a:off x="935596" y="3825044"/>
              <a:ext cx="1260140" cy="864096"/>
            </a:xfrm>
            <a:prstGeom prst="rect">
              <a:avLst/>
            </a:prstGeom>
            <a:solidFill>
              <a:srgbClr val="FFFF00">
                <a:alpha val="3098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2483768" y="5985284"/>
            <a:ext cx="6444716" cy="369332"/>
            <a:chOff x="2159732" y="5985284"/>
            <a:chExt cx="6444716" cy="369332"/>
          </a:xfrm>
        </p:grpSpPr>
        <p:sp>
          <p:nvSpPr>
            <p:cNvPr id="8" name="Pfeil nach rechts 7"/>
            <p:cNvSpPr/>
            <p:nvPr/>
          </p:nvSpPr>
          <p:spPr>
            <a:xfrm>
              <a:off x="7092280" y="6129300"/>
              <a:ext cx="1512168" cy="152636"/>
            </a:xfrm>
            <a:prstGeom prst="rightArrow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 </a:t>
              </a:r>
              <a:endParaRPr lang="de-DE" dirty="0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2159732" y="5985284"/>
              <a:ext cx="5916261" cy="369332"/>
            </a:xfrm>
            <a:prstGeom prst="rect">
              <a:avLst/>
            </a:prstGeom>
            <a:solidFill>
              <a:srgbClr val="00FFFF"/>
            </a:solidFill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Es folgen </a:t>
              </a:r>
              <a:r>
                <a:rPr lang="de-DE" b="1" dirty="0" smtClean="0"/>
                <a:t>noch einige Anmerkungen </a:t>
              </a:r>
              <a:r>
                <a:rPr lang="de-DE" dirty="0" smtClean="0"/>
                <a:t>zum </a:t>
              </a:r>
              <a:r>
                <a:rPr lang="de-DE" dirty="0" err="1" smtClean="0"/>
                <a:t>LösungsSzenario</a:t>
              </a:r>
              <a:r>
                <a:rPr lang="de-DE" dirty="0" smtClean="0"/>
                <a:t>: </a:t>
              </a:r>
              <a:endParaRPr lang="de-DE" dirty="0"/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3347864" y="6354616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In der Kurzfassung nur eine besonders wichtige Anmerkung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xmlns="" val="20283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47563" y="245874"/>
            <a:ext cx="7884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Optimierter Ausbau der Erneuerbaren Energien (RE) </a:t>
            </a:r>
            <a:endParaRPr lang="de-DE" sz="28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1026120" y="1700808"/>
            <a:ext cx="7470315" cy="12618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000" b="1" u="sng" dirty="0" smtClean="0"/>
              <a:t>Erweiterung der RE-Quellen</a:t>
            </a:r>
            <a:r>
              <a:rPr lang="de-DE" sz="2000" dirty="0" smtClean="0"/>
              <a:t>: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                                  </a:t>
            </a:r>
            <a:r>
              <a:rPr lang="de-DE" sz="2800" dirty="0" err="1" smtClean="0">
                <a:solidFill>
                  <a:srgbClr val="3333FF"/>
                </a:solidFill>
              </a:rPr>
              <a:t>OffshoreWind</a:t>
            </a:r>
            <a:endParaRPr lang="de-DE" sz="2800" dirty="0" smtClean="0">
              <a:solidFill>
                <a:srgbClr val="3333FF"/>
              </a:solidFill>
            </a:endParaRPr>
          </a:p>
          <a:p>
            <a:r>
              <a:rPr lang="de-DE" sz="2800" dirty="0"/>
              <a:t> </a:t>
            </a:r>
            <a:r>
              <a:rPr lang="de-DE" sz="2800" dirty="0" smtClean="0"/>
              <a:t>                                    </a:t>
            </a:r>
            <a:r>
              <a:rPr lang="de-DE" sz="2800" b="1" dirty="0" smtClean="0">
                <a:solidFill>
                  <a:srgbClr val="C00000"/>
                </a:solidFill>
              </a:rPr>
              <a:t>PV in West und </a:t>
            </a:r>
            <a:r>
              <a:rPr lang="de-DE" sz="2800" b="1" dirty="0" err="1" smtClean="0">
                <a:solidFill>
                  <a:srgbClr val="C00000"/>
                </a:solidFill>
              </a:rPr>
              <a:t>Ostlagen</a:t>
            </a:r>
            <a:endParaRPr lang="de-DE" sz="2800" b="1" dirty="0">
              <a:solidFill>
                <a:srgbClr val="C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007604" y="3429000"/>
            <a:ext cx="7164796" cy="1723549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de-DE" sz="2000" b="1" u="sng" dirty="0" smtClean="0"/>
              <a:t>Optimierungspotential</a:t>
            </a:r>
            <a:r>
              <a:rPr lang="de-DE" sz="2000" b="1" dirty="0" smtClean="0"/>
              <a:t>:</a:t>
            </a:r>
            <a:r>
              <a:rPr lang="de-DE" b="1" dirty="0" smtClean="0"/>
              <a:t>  </a:t>
            </a:r>
          </a:p>
          <a:p>
            <a:pPr algn="ctr"/>
            <a:r>
              <a:rPr lang="de-DE" sz="2000" b="1" dirty="0" smtClean="0"/>
              <a:t>weitere Ausbau der RE mit</a:t>
            </a:r>
          </a:p>
          <a:p>
            <a:pPr algn="ctr"/>
            <a:r>
              <a:rPr lang="de-DE" sz="2800" b="1" dirty="0" smtClean="0">
                <a:solidFill>
                  <a:srgbClr val="C00000"/>
                </a:solidFill>
              </a:rPr>
              <a:t>unterschiedlicher Gewichtung </a:t>
            </a:r>
            <a:br>
              <a:rPr lang="de-DE" sz="2800" b="1" dirty="0" smtClean="0">
                <a:solidFill>
                  <a:srgbClr val="C00000"/>
                </a:solidFill>
              </a:rPr>
            </a:br>
            <a:r>
              <a:rPr lang="de-DE" sz="2000" dirty="0" smtClean="0"/>
              <a:t>der einzelnen RE-Quellen</a:t>
            </a:r>
            <a:endParaRPr lang="de-DE" sz="2800" dirty="0" smtClean="0"/>
          </a:p>
          <a:p>
            <a:r>
              <a:rPr lang="de-DE" dirty="0"/>
              <a:t> </a:t>
            </a:r>
            <a:r>
              <a:rPr lang="de-DE" dirty="0" smtClean="0"/>
              <a:t>                                           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4276" y="61208"/>
            <a:ext cx="540059" cy="369332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(.0)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xmlns="" val="164921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59532" y="1016732"/>
            <a:ext cx="850594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0. Das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Speicherproblem von Sonne und Wind</a:t>
            </a:r>
          </a:p>
          <a:p>
            <a:r>
              <a:rPr lang="de-DE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0.1  Aktuelles RE-Strom Dargebot</a:t>
            </a:r>
          </a:p>
          <a:p>
            <a:r>
              <a:rPr lang="de-DE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de-DE" sz="1600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0.2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 Fortschreibung: 100% RE -Zukunft</a:t>
            </a:r>
          </a:p>
          <a:p>
            <a:r>
              <a:rPr lang="de-DE" sz="600" dirty="0" smtClean="0">
                <a:latin typeface="Arial" pitchFamily="34" charset="0"/>
                <a:cs typeface="Arial" pitchFamily="34" charset="0"/>
              </a:rPr>
              <a:t> </a:t>
            </a:r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000" dirty="0" smtClean="0">
                <a:latin typeface="Arial" pitchFamily="34" charset="0"/>
                <a:cs typeface="Arial" pitchFamily="34" charset="0"/>
                <a:hlinkClick r:id="rId3" action="ppaction://hlinksldjump"/>
              </a:rPr>
              <a:t>1.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LösungsSzenario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de-DE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PSKW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- und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P2G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- artige Speicher</a:t>
            </a:r>
            <a:endParaRPr lang="de-DE" sz="2000" dirty="0">
              <a:latin typeface="Arial" pitchFamily="34" charset="0"/>
              <a:cs typeface="Arial" pitchFamily="34" charset="0"/>
            </a:endParaRP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de-DE" sz="1600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1.1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 Das Szenario </a:t>
            </a:r>
            <a:br>
              <a:rPr lang="de-DE" sz="1600" dirty="0" smtClean="0">
                <a:latin typeface="Arial" pitchFamily="34" charset="0"/>
                <a:cs typeface="Arial" pitchFamily="34" charset="0"/>
              </a:rPr>
            </a:br>
            <a:r>
              <a:rPr lang="de-DE" sz="16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de-DE" sz="1600" dirty="0" smtClean="0">
                <a:latin typeface="Arial" pitchFamily="34" charset="0"/>
                <a:cs typeface="Arial" pitchFamily="34" charset="0"/>
                <a:hlinkClick r:id="rId5" action="ppaction://hlinksldjump"/>
              </a:rPr>
              <a:t>1.2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 Die Optimierungsaufgabe; Ziel + Einstellparameter</a:t>
            </a:r>
            <a:br>
              <a:rPr lang="de-DE" sz="1600" dirty="0" smtClean="0">
                <a:latin typeface="Arial" pitchFamily="34" charset="0"/>
                <a:cs typeface="Arial" pitchFamily="34" charset="0"/>
              </a:rPr>
            </a:br>
            <a:r>
              <a:rPr lang="de-DE" sz="16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de-DE" sz="1600" dirty="0" smtClean="0">
                <a:latin typeface="Arial" pitchFamily="34" charset="0"/>
                <a:cs typeface="Arial" pitchFamily="34" charset="0"/>
                <a:hlinkClick r:id="rId6" action="ppaction://hlinksldjump"/>
              </a:rPr>
              <a:t>1.3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 Erste Ergebnisse: Kapazität und Umschlag der PSKW-Speicher</a:t>
            </a:r>
          </a:p>
          <a:p>
            <a:r>
              <a:rPr lang="de-DE" sz="1000" dirty="0" smtClean="0">
                <a:latin typeface="Arial" pitchFamily="34" charset="0"/>
                <a:cs typeface="Arial" pitchFamily="34" charset="0"/>
              </a:rPr>
              <a:t> </a:t>
            </a:r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700" dirty="0">
                <a:latin typeface="Arial" pitchFamily="34" charset="0"/>
                <a:cs typeface="Arial" pitchFamily="34" charset="0"/>
                <a:hlinkClick r:id="rId7" action="ppaction://hlinksldjump"/>
              </a:rPr>
              <a:t> </a:t>
            </a:r>
            <a:r>
              <a:rPr lang="de-DE" sz="2000" dirty="0" smtClean="0">
                <a:latin typeface="Arial" pitchFamily="34" charset="0"/>
                <a:cs typeface="Arial" pitchFamily="34" charset="0"/>
                <a:hlinkClick r:id="rId7" action="ppaction://hlinksldjump"/>
              </a:rPr>
              <a:t>2.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PSKW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-artige Speicher 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      2.1  Ausgangspunkt: Das </a:t>
            </a:r>
            <a:r>
              <a:rPr lang="de-DE" sz="16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Meeresdruck- PSKW (STENSEA)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1600" dirty="0" smtClean="0">
                <a:latin typeface="Arial" pitchFamily="34" charset="0"/>
                <a:cs typeface="Arial" pitchFamily="34" charset="0"/>
              </a:rPr>
            </a:br>
            <a:r>
              <a:rPr lang="de-DE" sz="1600" dirty="0" smtClean="0">
                <a:latin typeface="Arial" pitchFamily="34" charset="0"/>
                <a:cs typeface="Arial" pitchFamily="34" charset="0"/>
              </a:rPr>
              <a:t>      2.2  Stand der Technik: UHPS und PSKW im alten B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ergwerk</a:t>
            </a:r>
            <a:endParaRPr lang="de-DE" b="1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800" dirty="0" smtClean="0">
                <a:latin typeface="Arial" pitchFamily="34" charset="0"/>
                <a:cs typeface="Arial" pitchFamily="34" charset="0"/>
              </a:rPr>
              <a:t>  </a:t>
            </a:r>
            <a:endParaRPr lang="de-DE" sz="6600" dirty="0">
              <a:latin typeface="Arial" pitchFamily="34" charset="0"/>
              <a:cs typeface="Arial" pitchFamily="34" charset="0"/>
            </a:endParaRPr>
          </a:p>
          <a:p>
            <a:r>
              <a:rPr lang="de-DE" sz="2400" dirty="0" smtClean="0">
                <a:latin typeface="Arial" pitchFamily="34" charset="0"/>
                <a:cs typeface="Arial" pitchFamily="34" charset="0"/>
                <a:hlinkClick r:id="rId8" action="ppaction://hlinksldjump"/>
              </a:rPr>
              <a:t>3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. Das </a:t>
            </a:r>
            <a:r>
              <a:rPr lang="de-DE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TiefSchacht- 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PumpSpeicherkraftwerk (</a:t>
            </a:r>
            <a:r>
              <a:rPr lang="de-DE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TS.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PSKW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de-DE" sz="1600" dirty="0" smtClean="0">
                <a:latin typeface="Arial" pitchFamily="34" charset="0"/>
                <a:cs typeface="Arial" pitchFamily="34" charset="0"/>
                <a:hlinkClick r:id="rId9" action="ppaction://hlinksldjump"/>
              </a:rPr>
              <a:t>3.1</a:t>
            </a:r>
            <a:r>
              <a:rPr lang="de-DE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Die einfache Idee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des</a:t>
            </a:r>
            <a:r>
              <a:rPr lang="de-DE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TS</a:t>
            </a:r>
            <a:r>
              <a:rPr lang="de-DE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.PSKW</a:t>
            </a:r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de-DE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10" action="ppaction://hlinksldjump"/>
              </a:rPr>
              <a:t>3.2</a:t>
            </a:r>
            <a:r>
              <a:rPr lang="de-DE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Einige Eigenschaften</a:t>
            </a:r>
          </a:p>
          <a:p>
            <a:r>
              <a:rPr lang="de-DE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de-DE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8" action="ppaction://hlinksldjump"/>
              </a:rPr>
              <a:t>3.3</a:t>
            </a:r>
            <a:r>
              <a:rPr lang="de-DE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de-DE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Kosten -Nutzen</a:t>
            </a:r>
            <a:r>
              <a:rPr lang="de-DE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de-DE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de-DE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46575" y="233645"/>
            <a:ext cx="7425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u="sng" dirty="0" smtClean="0">
                <a:solidFill>
                  <a:srgbClr val="FF0000"/>
                </a:solidFill>
              </a:rPr>
              <a:t>TS</a:t>
            </a:r>
            <a:r>
              <a:rPr lang="de-DE" sz="3600" b="1" u="sng" dirty="0" smtClean="0"/>
              <a:t>.</a:t>
            </a:r>
            <a:r>
              <a:rPr lang="de-DE" sz="3600" u="sng" dirty="0" smtClean="0">
                <a:solidFill>
                  <a:srgbClr val="3333FF"/>
                </a:solidFill>
              </a:rPr>
              <a:t>PSKW</a:t>
            </a:r>
            <a:r>
              <a:rPr lang="de-DE" sz="3600" u="sng" dirty="0" smtClean="0"/>
              <a:t> als Bergwerksspeicher</a:t>
            </a:r>
            <a:r>
              <a:rPr lang="de-DE" sz="2800" b="1" u="sng" dirty="0" smtClean="0"/>
              <a:t> </a:t>
            </a:r>
            <a:br>
              <a:rPr lang="de-DE" sz="2800" b="1" u="sng" dirty="0" smtClean="0"/>
            </a:br>
            <a:r>
              <a:rPr lang="de-DE" sz="2800" dirty="0" smtClean="0"/>
              <a:t>  </a:t>
            </a:r>
            <a:endParaRPr lang="de-DE" sz="2400" dirty="0"/>
          </a:p>
        </p:txBody>
      </p:sp>
      <p:sp>
        <p:nvSpPr>
          <p:cNvPr id="4" name="Rechteck 3"/>
          <p:cNvSpPr/>
          <p:nvPr/>
        </p:nvSpPr>
        <p:spPr>
          <a:xfrm>
            <a:off x="5328084" y="6516277"/>
            <a:ext cx="3712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TS</a:t>
            </a:r>
            <a:r>
              <a:rPr lang="de-DE" sz="1400" dirty="0"/>
              <a:t>.</a:t>
            </a:r>
            <a:r>
              <a:rPr lang="de-DE" sz="1400" dirty="0">
                <a:solidFill>
                  <a:srgbClr val="3333FF"/>
                </a:solidFill>
              </a:rPr>
              <a:t>PSKW</a:t>
            </a:r>
            <a:r>
              <a:rPr lang="de-DE" sz="1400" dirty="0"/>
              <a:t> =</a:t>
            </a:r>
            <a:r>
              <a:rPr lang="de-DE" sz="1400" dirty="0" err="1" smtClean="0">
                <a:solidFill>
                  <a:srgbClr val="FF0000"/>
                </a:solidFill>
              </a:rPr>
              <a:t>TiefSchacht</a:t>
            </a:r>
            <a:r>
              <a:rPr lang="de-DE" sz="1400" dirty="0" err="1" smtClean="0"/>
              <a:t>.</a:t>
            </a:r>
            <a:r>
              <a:rPr lang="de-DE" sz="1400" dirty="0" err="1" smtClean="0">
                <a:solidFill>
                  <a:srgbClr val="3333FF"/>
                </a:solidFill>
              </a:rPr>
              <a:t>PumpSpeicher</a:t>
            </a:r>
            <a:r>
              <a:rPr lang="de-DE" sz="1400" dirty="0" smtClean="0">
                <a:solidFill>
                  <a:srgbClr val="3333FF"/>
                </a:solidFill>
              </a:rPr>
              <a:t>-Kraftwerk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xmlns="" val="371671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83568" y="215352"/>
            <a:ext cx="78128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Umgelegte Kosten der Backup –Gasturbinen </a:t>
            </a:r>
            <a:r>
              <a:rPr lang="de-DE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/>
              <a:t>(nur Investitions-Kosten)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61510" y="1305099"/>
            <a:ext cx="511256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b="1" u="sng" dirty="0" smtClean="0"/>
              <a:t>Eine schlichte aber fundamentale  Rechnung</a:t>
            </a:r>
            <a:r>
              <a:rPr lang="de-DE" sz="2000" b="1" dirty="0" smtClean="0"/>
              <a:t> 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69522" y="1997255"/>
            <a:ext cx="846094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dirty="0" smtClean="0">
                <a:latin typeface="Arial"/>
                <a:ea typeface="Calibri"/>
                <a:cs typeface="Times New Roman"/>
              </a:rPr>
              <a:t>Was eine Umlegung </a:t>
            </a:r>
            <a:r>
              <a:rPr lang="de-DE" dirty="0">
                <a:latin typeface="Arial"/>
                <a:ea typeface="Calibri"/>
                <a:cs typeface="Times New Roman"/>
              </a:rPr>
              <a:t>der Investitionskosten </a:t>
            </a:r>
            <a:r>
              <a:rPr lang="de-DE" dirty="0" smtClean="0">
                <a:latin typeface="Arial"/>
                <a:ea typeface="Calibri"/>
                <a:cs typeface="Times New Roman"/>
              </a:rPr>
              <a:t>100 </a:t>
            </a:r>
            <a:r>
              <a:rPr lang="de-DE" dirty="0">
                <a:latin typeface="Arial"/>
                <a:ea typeface="Calibri"/>
                <a:cs typeface="Times New Roman"/>
              </a:rPr>
              <a:t>% </a:t>
            </a:r>
            <a:r>
              <a:rPr lang="de-DE" dirty="0" err="1">
                <a:latin typeface="Arial"/>
                <a:ea typeface="Calibri"/>
                <a:cs typeface="Times New Roman"/>
              </a:rPr>
              <a:t>ige</a:t>
            </a:r>
            <a:r>
              <a:rPr lang="de-DE" dirty="0">
                <a:latin typeface="Arial"/>
                <a:ea typeface="Calibri"/>
                <a:cs typeface="Times New Roman"/>
              </a:rPr>
              <a:t> Back </a:t>
            </a:r>
            <a:r>
              <a:rPr lang="de-DE" dirty="0" err="1">
                <a:latin typeface="Arial"/>
                <a:ea typeface="Calibri"/>
                <a:cs typeface="Times New Roman"/>
              </a:rPr>
              <a:t>Up</a:t>
            </a:r>
            <a:r>
              <a:rPr lang="de-DE" dirty="0">
                <a:latin typeface="Arial"/>
                <a:ea typeface="Calibri"/>
                <a:cs typeface="Times New Roman"/>
              </a:rPr>
              <a:t> Kapazität </a:t>
            </a:r>
            <a:r>
              <a:rPr lang="de-DE" dirty="0" smtClean="0">
                <a:latin typeface="Arial"/>
                <a:ea typeface="Calibri"/>
                <a:cs typeface="Times New Roman"/>
              </a:rPr>
              <a:t>auf </a:t>
            </a:r>
            <a:r>
              <a:rPr lang="de-DE" dirty="0">
                <a:latin typeface="Arial"/>
                <a:ea typeface="Calibri"/>
                <a:cs typeface="Times New Roman"/>
              </a:rPr>
              <a:t>den </a:t>
            </a:r>
            <a:r>
              <a:rPr lang="de-DE" dirty="0" smtClean="0">
                <a:latin typeface="Arial"/>
                <a:ea typeface="Calibri"/>
                <a:cs typeface="Times New Roman"/>
              </a:rPr>
              <a:t>allgemeinen Strompreis </a:t>
            </a:r>
            <a:r>
              <a:rPr lang="de-DE" dirty="0">
                <a:latin typeface="Arial"/>
                <a:ea typeface="Calibri"/>
                <a:cs typeface="Times New Roman"/>
              </a:rPr>
              <a:t>wirklich kosten </a:t>
            </a:r>
            <a:r>
              <a:rPr lang="de-DE" dirty="0" smtClean="0">
                <a:latin typeface="Arial"/>
                <a:ea typeface="Calibri"/>
                <a:cs typeface="Times New Roman"/>
              </a:rPr>
              <a:t>würde: </a:t>
            </a:r>
          </a:p>
          <a:p>
            <a:pPr>
              <a:spcAft>
                <a:spcPts val="0"/>
              </a:spcAft>
            </a:pPr>
            <a:endParaRPr lang="de-DE" dirty="0"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dirty="0">
                <a:latin typeface="Arial"/>
                <a:ea typeface="Calibri"/>
                <a:cs typeface="Times New Roman"/>
              </a:rPr>
              <a:t> </a:t>
            </a:r>
            <a:r>
              <a:rPr lang="de-DE" dirty="0" smtClean="0">
                <a:latin typeface="Arial"/>
                <a:ea typeface="Calibri"/>
                <a:cs typeface="Times New Roman"/>
              </a:rPr>
              <a:t>                         </a:t>
            </a:r>
            <a:r>
              <a:rPr lang="de-DE" dirty="0">
                <a:latin typeface="Arial"/>
                <a:ea typeface="Calibri"/>
                <a:cs typeface="Times New Roman"/>
              </a:rPr>
              <a:t>Investition </a:t>
            </a:r>
            <a:r>
              <a:rPr lang="de-DE" sz="2400" b="1" dirty="0">
                <a:solidFill>
                  <a:srgbClr val="008000"/>
                </a:solidFill>
                <a:latin typeface="Arial"/>
                <a:ea typeface="Calibri"/>
                <a:cs typeface="Times New Roman"/>
              </a:rPr>
              <a:t>Gasturbine</a:t>
            </a:r>
            <a:r>
              <a:rPr lang="de-DE" dirty="0">
                <a:latin typeface="Arial"/>
                <a:ea typeface="Calibri"/>
                <a:cs typeface="Times New Roman"/>
              </a:rPr>
              <a:t>: ca. </a:t>
            </a:r>
            <a:r>
              <a:rPr lang="de-DE" sz="2400" b="1" dirty="0">
                <a:solidFill>
                  <a:srgbClr val="008000"/>
                </a:solidFill>
                <a:latin typeface="Arial"/>
                <a:ea typeface="Calibri"/>
                <a:cs typeface="Times New Roman"/>
              </a:rPr>
              <a:t>500 €/kW</a:t>
            </a:r>
            <a:r>
              <a:rPr lang="de-DE" dirty="0">
                <a:latin typeface="Arial"/>
                <a:ea typeface="Calibri"/>
                <a:cs typeface="Times New Roman"/>
              </a:rPr>
              <a:t>= 0,5 €/W </a:t>
            </a:r>
          </a:p>
          <a:p>
            <a:pPr>
              <a:spcAft>
                <a:spcPts val="0"/>
              </a:spcAft>
            </a:pPr>
            <a:r>
              <a:rPr lang="de-DE" dirty="0">
                <a:latin typeface="Arial"/>
                <a:ea typeface="Calibri"/>
                <a:cs typeface="Times New Roman"/>
              </a:rPr>
              <a:t> </a:t>
            </a:r>
            <a:r>
              <a:rPr lang="de-DE" dirty="0" smtClean="0">
                <a:latin typeface="Arial"/>
                <a:ea typeface="Calibri"/>
                <a:cs typeface="Times New Roman"/>
              </a:rPr>
              <a:t>                                    </a:t>
            </a:r>
            <a:r>
              <a:rPr lang="de-DE" dirty="0">
                <a:latin typeface="Arial"/>
                <a:ea typeface="Calibri"/>
                <a:cs typeface="Times New Roman"/>
              </a:rPr>
              <a:t>80 GW kosten </a:t>
            </a:r>
            <a:r>
              <a:rPr lang="de-DE" dirty="0" smtClean="0">
                <a:latin typeface="Arial"/>
                <a:ea typeface="Calibri"/>
                <a:cs typeface="Times New Roman"/>
              </a:rPr>
              <a:t>dann:          </a:t>
            </a:r>
            <a:r>
              <a:rPr lang="de-DE" dirty="0">
                <a:latin typeface="Arial"/>
                <a:ea typeface="Calibri"/>
                <a:cs typeface="Times New Roman"/>
              </a:rPr>
              <a:t>40 G€. </a:t>
            </a:r>
            <a:endParaRPr lang="de-DE" dirty="0" smtClean="0"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dirty="0" smtClean="0">
                <a:latin typeface="Arial"/>
                <a:ea typeface="Calibri"/>
                <a:cs typeface="Times New Roman"/>
              </a:rPr>
              <a:t>       </a:t>
            </a:r>
            <a:r>
              <a:rPr lang="de-DE" sz="2000" b="1" dirty="0" smtClean="0">
                <a:solidFill>
                  <a:srgbClr val="3333FF"/>
                </a:solidFill>
                <a:latin typeface="Arial"/>
                <a:ea typeface="Calibri"/>
                <a:cs typeface="Times New Roman"/>
              </a:rPr>
              <a:t>Jahreskosten </a:t>
            </a:r>
            <a:r>
              <a:rPr lang="de-DE" dirty="0">
                <a:latin typeface="Arial"/>
                <a:ea typeface="Calibri"/>
                <a:cs typeface="Times New Roman"/>
              </a:rPr>
              <a:t>bei </a:t>
            </a:r>
            <a:r>
              <a:rPr lang="de-DE" b="1" dirty="0">
                <a:solidFill>
                  <a:srgbClr val="3333FF"/>
                </a:solidFill>
                <a:latin typeface="Arial"/>
                <a:ea typeface="Calibri"/>
                <a:cs typeface="Times New Roman"/>
              </a:rPr>
              <a:t>10 a</a:t>
            </a:r>
            <a:r>
              <a:rPr lang="de-DE" dirty="0">
                <a:latin typeface="Arial"/>
                <a:ea typeface="Calibri"/>
                <a:cs typeface="Times New Roman"/>
              </a:rPr>
              <a:t> Abschreibung: </a:t>
            </a:r>
            <a:r>
              <a:rPr lang="de-DE" dirty="0" smtClean="0">
                <a:latin typeface="Arial"/>
                <a:ea typeface="Calibri"/>
                <a:cs typeface="Times New Roman"/>
              </a:rPr>
              <a:t>           </a:t>
            </a:r>
            <a:r>
              <a:rPr lang="de-DE" sz="2000" b="1" dirty="0" smtClean="0">
                <a:solidFill>
                  <a:srgbClr val="3333FF"/>
                </a:solidFill>
                <a:latin typeface="Arial"/>
                <a:ea typeface="Calibri"/>
                <a:cs typeface="Times New Roman"/>
              </a:rPr>
              <a:t>4 </a:t>
            </a:r>
            <a:r>
              <a:rPr lang="de-DE" sz="2000" b="1" dirty="0">
                <a:solidFill>
                  <a:srgbClr val="3333FF"/>
                </a:solidFill>
                <a:latin typeface="Arial"/>
                <a:ea typeface="Calibri"/>
                <a:cs typeface="Times New Roman"/>
              </a:rPr>
              <a:t>G€/a </a:t>
            </a:r>
          </a:p>
          <a:p>
            <a:pPr>
              <a:spcAft>
                <a:spcPts val="0"/>
              </a:spcAft>
            </a:pPr>
            <a:endParaRPr lang="de-DE" dirty="0" smtClean="0"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dirty="0" smtClean="0">
                <a:solidFill>
                  <a:srgbClr val="3333FF"/>
                </a:solidFill>
                <a:latin typeface="Arial"/>
                <a:ea typeface="Calibri"/>
                <a:cs typeface="Times New Roman"/>
              </a:rPr>
              <a:t>  </a:t>
            </a:r>
            <a:r>
              <a:rPr lang="de-DE" dirty="0">
                <a:solidFill>
                  <a:srgbClr val="3333FF"/>
                </a:solidFill>
                <a:latin typeface="Arial"/>
                <a:ea typeface="Calibri"/>
                <a:cs typeface="Times New Roman"/>
              </a:rPr>
              <a:t>4 G€/a </a:t>
            </a:r>
            <a:r>
              <a:rPr lang="de-DE" dirty="0">
                <a:latin typeface="Arial"/>
                <a:ea typeface="Calibri"/>
                <a:cs typeface="Times New Roman"/>
              </a:rPr>
              <a:t>werden auf </a:t>
            </a:r>
            <a:r>
              <a:rPr lang="de-DE" b="1" dirty="0">
                <a:latin typeface="Arial"/>
                <a:ea typeface="Calibri"/>
                <a:cs typeface="Times New Roman"/>
              </a:rPr>
              <a:t>600 </a:t>
            </a:r>
            <a:r>
              <a:rPr lang="de-DE" b="1" dirty="0">
                <a:solidFill>
                  <a:schemeClr val="accent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T</a:t>
            </a:r>
            <a:r>
              <a:rPr lang="de-DE" dirty="0">
                <a:latin typeface="Arial"/>
                <a:ea typeface="Calibri"/>
                <a:cs typeface="Times New Roman"/>
              </a:rPr>
              <a:t>Wh/a</a:t>
            </a:r>
            <a:r>
              <a:rPr lang="de-DE" b="1" dirty="0">
                <a:latin typeface="Arial"/>
                <a:ea typeface="Calibri"/>
                <a:cs typeface="Times New Roman"/>
              </a:rPr>
              <a:t> </a:t>
            </a:r>
            <a:r>
              <a:rPr lang="de-DE" dirty="0">
                <a:latin typeface="Arial"/>
                <a:ea typeface="Calibri"/>
                <a:cs typeface="Times New Roman"/>
              </a:rPr>
              <a:t>= 600 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M*</a:t>
            </a:r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M</a:t>
            </a:r>
            <a:r>
              <a:rPr lang="de-DE" dirty="0" err="1" smtClean="0">
                <a:latin typeface="Arial"/>
                <a:ea typeface="Calibri"/>
                <a:cs typeface="Times New Roman"/>
              </a:rPr>
              <a:t>Wh</a:t>
            </a:r>
            <a:r>
              <a:rPr lang="de-DE" dirty="0" smtClean="0">
                <a:latin typeface="Arial"/>
                <a:ea typeface="Calibri"/>
                <a:cs typeface="Times New Roman"/>
              </a:rPr>
              <a:t>/a </a:t>
            </a:r>
            <a:r>
              <a:rPr lang="de-DE" dirty="0">
                <a:latin typeface="Arial"/>
                <a:ea typeface="Calibri"/>
                <a:cs typeface="Times New Roman"/>
              </a:rPr>
              <a:t>umgelegt: </a:t>
            </a:r>
            <a:r>
              <a:rPr lang="de-DE" dirty="0" smtClean="0">
                <a:latin typeface="Arial"/>
                <a:ea typeface="Calibri"/>
                <a:cs typeface="Times New Roman"/>
              </a:rPr>
              <a:t/>
            </a:r>
            <a:br>
              <a:rPr lang="de-DE" dirty="0" smtClean="0">
                <a:latin typeface="Arial"/>
                <a:ea typeface="Calibri"/>
                <a:cs typeface="Times New Roman"/>
              </a:rPr>
            </a:br>
            <a:r>
              <a:rPr lang="de-DE" dirty="0" smtClean="0">
                <a:latin typeface="Arial"/>
                <a:ea typeface="Calibri"/>
                <a:cs typeface="Times New Roman"/>
              </a:rPr>
              <a:t>                 4/600 </a:t>
            </a:r>
            <a:r>
              <a:rPr lang="de-DE" dirty="0">
                <a:latin typeface="Arial"/>
                <a:ea typeface="Calibri"/>
                <a:cs typeface="Times New Roman"/>
              </a:rPr>
              <a:t>= 0,007 G/M €/</a:t>
            </a:r>
            <a:r>
              <a:rPr lang="de-DE" dirty="0" err="1">
                <a:latin typeface="Arial"/>
                <a:ea typeface="Calibri"/>
                <a:cs typeface="Times New Roman"/>
              </a:rPr>
              <a:t>MWh</a:t>
            </a:r>
            <a:r>
              <a:rPr lang="de-DE" dirty="0">
                <a:latin typeface="Arial"/>
                <a:ea typeface="Calibri"/>
                <a:cs typeface="Times New Roman"/>
              </a:rPr>
              <a:t>   = 7 €/</a:t>
            </a:r>
            <a:r>
              <a:rPr lang="de-DE" dirty="0" err="1">
                <a:latin typeface="Arial"/>
                <a:ea typeface="Calibri"/>
                <a:cs typeface="Times New Roman"/>
              </a:rPr>
              <a:t>MWh</a:t>
            </a:r>
            <a:r>
              <a:rPr lang="de-DE" dirty="0">
                <a:latin typeface="Arial"/>
                <a:ea typeface="Calibri"/>
                <a:cs typeface="Times New Roman"/>
              </a:rPr>
              <a:t> = </a:t>
            </a:r>
            <a:r>
              <a:rPr lang="de-DE" sz="24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0,7 ct/kWh </a:t>
            </a:r>
            <a:endParaRPr lang="de-DE" b="1" dirty="0"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dirty="0">
                <a:latin typeface="Arial"/>
                <a:ea typeface="Calibri"/>
                <a:cs typeface="Times New Roman"/>
              </a:rPr>
              <a:t>  </a:t>
            </a:r>
            <a:endParaRPr lang="de-DE" dirty="0" smtClean="0"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b="1" u="sng" dirty="0" smtClean="0">
                <a:latin typeface="Arial"/>
                <a:ea typeface="Calibri"/>
                <a:cs typeface="Times New Roman"/>
              </a:rPr>
              <a:t>also</a:t>
            </a:r>
            <a:r>
              <a:rPr lang="de-DE" b="1" dirty="0" smtClean="0">
                <a:latin typeface="Arial"/>
                <a:ea typeface="Calibri"/>
                <a:cs typeface="Times New Roman"/>
              </a:rPr>
              <a:t>:</a:t>
            </a:r>
          </a:p>
        </p:txBody>
      </p:sp>
      <p:sp>
        <p:nvSpPr>
          <p:cNvPr id="8" name="Rechteck 7"/>
          <p:cNvSpPr/>
          <p:nvPr/>
        </p:nvSpPr>
        <p:spPr>
          <a:xfrm>
            <a:off x="1007604" y="5352020"/>
            <a:ext cx="7722858" cy="461665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dirty="0" smtClean="0">
                <a:latin typeface="Arial"/>
                <a:ea typeface="Calibri"/>
                <a:cs typeface="Times New Roman"/>
              </a:rPr>
              <a:t>die </a:t>
            </a:r>
            <a:r>
              <a:rPr lang="de-DE" dirty="0">
                <a:latin typeface="Arial"/>
                <a:ea typeface="Calibri"/>
                <a:cs typeface="Times New Roman"/>
              </a:rPr>
              <a:t>vollständige </a:t>
            </a:r>
            <a:r>
              <a:rPr lang="de-DE" sz="20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Back </a:t>
            </a:r>
            <a:r>
              <a:rPr lang="de-DE" sz="2000" b="1" dirty="0" err="1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Up</a:t>
            </a:r>
            <a:r>
              <a:rPr lang="de-DE" sz="20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 Kapazität </a:t>
            </a:r>
            <a:r>
              <a:rPr lang="de-DE" dirty="0">
                <a:latin typeface="Arial"/>
                <a:ea typeface="Calibri"/>
                <a:cs typeface="Times New Roman"/>
              </a:rPr>
              <a:t>kostet</a:t>
            </a:r>
            <a:r>
              <a:rPr lang="de-DE" sz="24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de-DE" sz="20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weniger als 1 ct/kWh</a:t>
            </a:r>
            <a:r>
              <a:rPr lang="de-DE" sz="2000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de-DE" sz="2400" dirty="0">
                <a:latin typeface="Arial"/>
                <a:ea typeface="Calibri"/>
                <a:cs typeface="Times New Roman"/>
              </a:rPr>
              <a:t>!! 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163900" y="6217043"/>
            <a:ext cx="6534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Ich meine: 1 ct/kWh ist als  „Flauten -Versicherung“ nicht zu teuer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-508" y="8620"/>
            <a:ext cx="540059" cy="369332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(.1)</a:t>
            </a:r>
            <a:endParaRPr lang="de-DE" b="1" dirty="0"/>
          </a:p>
        </p:txBody>
      </p:sp>
      <p:sp>
        <p:nvSpPr>
          <p:cNvPr id="11" name="Ellipse 10"/>
          <p:cNvSpPr/>
          <p:nvPr/>
        </p:nvSpPr>
        <p:spPr>
          <a:xfrm>
            <a:off x="8969134" y="8620"/>
            <a:ext cx="175374" cy="17537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9980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350151" y="147119"/>
            <a:ext cx="6516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Power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Gas (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P2G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für Methanspeicher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59532" y="6466335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 der Graphik: : Prof. Dr. Ing. H.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Alt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(2014), FH Aachen: Hilfsblatt 184;</a:t>
            </a:r>
            <a:r>
              <a:rPr lang="de-DE" sz="1200" dirty="0"/>
              <a:t> Speicher Strom Methan </a:t>
            </a:r>
            <a:r>
              <a:rPr lang="de-DE" sz="1200" dirty="0" err="1"/>
              <a:t>Strom.doc</a:t>
            </a:r>
            <a:r>
              <a:rPr lang="de-DE" sz="1200" dirty="0"/>
              <a:t>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917" y="934864"/>
            <a:ext cx="8150838" cy="25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102768" y="3573016"/>
            <a:ext cx="472349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   </a:t>
            </a:r>
            <a:r>
              <a:rPr lang="de-DE" dirty="0" err="1" smtClean="0"/>
              <a:t>SpeicherWirkungsgrad</a:t>
            </a:r>
            <a:r>
              <a:rPr lang="de-DE" dirty="0" smtClean="0"/>
              <a:t>:  </a:t>
            </a:r>
            <a:r>
              <a:rPr lang="de-DE" sz="2800" b="1" dirty="0" err="1" smtClean="0">
                <a:solidFill>
                  <a:schemeClr val="accent4">
                    <a:lumMod val="75000"/>
                  </a:schemeClr>
                </a:solidFill>
              </a:rPr>
              <a:t>eta_G</a:t>
            </a:r>
            <a:r>
              <a:rPr lang="de-DE" sz="2800" b="1" dirty="0" smtClean="0">
                <a:solidFill>
                  <a:schemeClr val="accent4">
                    <a:lumMod val="75000"/>
                  </a:schemeClr>
                </a:solidFill>
              </a:rPr>
              <a:t> = 0.25</a:t>
            </a:r>
            <a:endParaRPr lang="de-DE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43508" y="4759174"/>
            <a:ext cx="7596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1. Gaskraftwerk (Gasturbine oder GuD)  </a:t>
            </a:r>
            <a:r>
              <a:rPr lang="de-DE" sz="2000" b="1" u="sng" dirty="0" smtClean="0">
                <a:solidFill>
                  <a:srgbClr val="7030A0"/>
                </a:solidFill>
              </a:rPr>
              <a:t>als </a:t>
            </a:r>
            <a:r>
              <a:rPr lang="de-DE" sz="2000" b="1" u="sng" dirty="0" err="1" smtClean="0">
                <a:solidFill>
                  <a:srgbClr val="7030A0"/>
                </a:solidFill>
              </a:rPr>
              <a:t>BackUp</a:t>
            </a:r>
            <a:r>
              <a:rPr lang="de-DE" sz="2000" b="1" u="sng" dirty="0" smtClean="0">
                <a:solidFill>
                  <a:srgbClr val="7030A0"/>
                </a:solidFill>
              </a:rPr>
              <a:t> ohnehin </a:t>
            </a:r>
            <a:r>
              <a:rPr lang="de-DE" sz="2000" dirty="0" smtClean="0"/>
              <a:t>vor</a:t>
            </a:r>
            <a:r>
              <a:rPr lang="de-DE" dirty="0" smtClean="0"/>
              <a:t>handen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43508" y="5230941"/>
            <a:ext cx="88302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2. Kleinere </a:t>
            </a:r>
            <a:r>
              <a:rPr lang="de-DE" b="1" dirty="0" smtClean="0">
                <a:solidFill>
                  <a:srgbClr val="008000"/>
                </a:solidFill>
              </a:rPr>
              <a:t>Produktion</a:t>
            </a:r>
            <a:r>
              <a:rPr lang="de-DE" b="1" dirty="0" smtClean="0"/>
              <a:t>skapazität </a:t>
            </a:r>
            <a:r>
              <a:rPr lang="de-DE" dirty="0" smtClean="0"/>
              <a:t>möglich, denn</a:t>
            </a:r>
          </a:p>
          <a:p>
            <a:r>
              <a:rPr lang="de-DE" b="1" dirty="0" smtClean="0">
                <a:solidFill>
                  <a:srgbClr val="008000"/>
                </a:solidFill>
              </a:rPr>
              <a:t>Elektrolyse und Methanproduktion  </a:t>
            </a:r>
            <a:r>
              <a:rPr lang="de-DE" dirty="0" smtClean="0"/>
              <a:t>können  über </a:t>
            </a:r>
            <a:r>
              <a:rPr lang="de-DE" b="1" dirty="0" smtClean="0">
                <a:solidFill>
                  <a:srgbClr val="008000"/>
                </a:solidFill>
              </a:rPr>
              <a:t>längere Zeit </a:t>
            </a:r>
            <a:r>
              <a:rPr lang="de-DE" dirty="0" smtClean="0"/>
              <a:t>laufen als  Stromerzeugung.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-508" y="8620"/>
            <a:ext cx="828092" cy="369332"/>
          </a:xfrm>
          <a:prstGeom prst="rect">
            <a:avLst/>
          </a:prstGeom>
          <a:solidFill>
            <a:srgbClr val="00FFFF"/>
          </a:solidFill>
        </p:spPr>
        <p:txBody>
          <a:bodyPr wrap="square" lIns="0" rIns="0" rtlCol="0">
            <a:spAutoFit/>
          </a:bodyPr>
          <a:lstStyle/>
          <a:p>
            <a:r>
              <a:rPr lang="de-DE" b="1" dirty="0" smtClean="0"/>
              <a:t>(.2a)</a:t>
            </a:r>
            <a:r>
              <a:rPr lang="de-DE" sz="1600" dirty="0" err="1" smtClean="0"/>
              <a:t>P2G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43508" y="5913276"/>
            <a:ext cx="9000492" cy="369332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de-DE" dirty="0" smtClean="0"/>
              <a:t>3. „Strom-Gaswirtschaft“  erlaubt indirekten Einsatz des </a:t>
            </a:r>
            <a:r>
              <a:rPr lang="de-DE" b="1" u="sng" dirty="0" smtClean="0"/>
              <a:t>Ferngasnetzes</a:t>
            </a:r>
            <a:r>
              <a:rPr lang="de-DE" b="1" dirty="0" smtClean="0"/>
              <a:t>  </a:t>
            </a:r>
            <a:r>
              <a:rPr lang="de-DE" dirty="0" smtClean="0"/>
              <a:t>zur Stromverschiebung. 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-508" y="4397042"/>
            <a:ext cx="2736303" cy="400110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r>
              <a:rPr lang="de-DE" sz="2000" u="sng" dirty="0" smtClean="0"/>
              <a:t>Weitere Bemerkungen:</a:t>
            </a:r>
            <a:endParaRPr lang="de-DE" sz="2000" u="sng" dirty="0"/>
          </a:p>
        </p:txBody>
      </p:sp>
    </p:spTree>
    <p:extLst>
      <p:ext uri="{BB962C8B-B14F-4D97-AF65-F5344CB8AC3E}">
        <p14:creationId xmlns:p14="http://schemas.microsoft.com/office/powerpoint/2010/main" xmlns="" val="408332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07704" y="182970"/>
            <a:ext cx="5580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Methanspeicher aus heutiger Sicht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143508" y="1124744"/>
            <a:ext cx="8921112" cy="4966878"/>
            <a:chOff x="143508" y="1117908"/>
            <a:chExt cx="8921112" cy="496687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08" y="1117908"/>
              <a:ext cx="8921112" cy="4966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hteck 2"/>
            <p:cNvSpPr/>
            <p:nvPr/>
          </p:nvSpPr>
          <p:spPr>
            <a:xfrm>
              <a:off x="143508" y="1122512"/>
              <a:ext cx="1274202" cy="3240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247580" y="6466336"/>
            <a:ext cx="8464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Prof. Dr. Ing. H.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Alt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(2014), FH Aachen: Hilfsblatt 184;</a:t>
            </a:r>
            <a:r>
              <a:rPr lang="de-DE" sz="1200" dirty="0"/>
              <a:t> Speicher Strom Methan </a:t>
            </a:r>
            <a:r>
              <a:rPr lang="de-DE" sz="1200" dirty="0" err="1"/>
              <a:t>Strom.doc</a:t>
            </a:r>
            <a:r>
              <a:rPr lang="de-DE" sz="1200" dirty="0"/>
              <a:t>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8734693" y="48464"/>
            <a:ext cx="365338" cy="365338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98261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/>
        </p:nvGrpSpPr>
        <p:grpSpPr>
          <a:xfrm>
            <a:off x="359532" y="800708"/>
            <a:ext cx="8208912" cy="2985433"/>
            <a:chOff x="359532" y="1048670"/>
            <a:chExt cx="8208912" cy="2985433"/>
          </a:xfrm>
        </p:grpSpPr>
        <p:sp>
          <p:nvSpPr>
            <p:cNvPr id="3" name="Rechteck 2"/>
            <p:cNvSpPr/>
            <p:nvPr/>
          </p:nvSpPr>
          <p:spPr>
            <a:xfrm>
              <a:off x="575556" y="1448780"/>
              <a:ext cx="7992888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dirty="0">
                  <a:latin typeface="Arial"/>
                  <a:ea typeface="Calibri"/>
                  <a:cs typeface="Times New Roman"/>
                </a:rPr>
                <a:t>(1.) </a:t>
              </a:r>
              <a:r>
                <a:rPr lang="de-DE" dirty="0" smtClean="0">
                  <a:latin typeface="Arial"/>
                  <a:ea typeface="Calibri"/>
                  <a:cs typeface="Times New Roman"/>
                </a:rPr>
                <a:t>Da Gasturbinen GuD als </a:t>
              </a:r>
              <a:r>
                <a:rPr lang="de-DE" dirty="0">
                  <a:latin typeface="Arial"/>
                  <a:ea typeface="Calibri"/>
                  <a:cs typeface="Times New Roman"/>
                </a:rPr>
                <a:t>Backup-Versicherung </a:t>
              </a:r>
              <a:r>
                <a:rPr lang="de-DE" dirty="0" smtClean="0">
                  <a:latin typeface="Arial"/>
                  <a:ea typeface="Calibri"/>
                  <a:cs typeface="Times New Roman"/>
                </a:rPr>
                <a:t>einsatzbereit und ihr </a:t>
              </a:r>
              <a:br>
                <a:rPr lang="de-DE" dirty="0" smtClean="0">
                  <a:latin typeface="Arial"/>
                  <a:ea typeface="Calibri"/>
                  <a:cs typeface="Times New Roman"/>
                </a:rPr>
              </a:br>
              <a:r>
                <a:rPr lang="de-DE" dirty="0" smtClean="0">
                  <a:latin typeface="Arial"/>
                  <a:ea typeface="Calibri"/>
                  <a:cs typeface="Times New Roman"/>
                </a:rPr>
                <a:t>                                    Leistungspreis </a:t>
              </a:r>
              <a:r>
                <a:rPr lang="de-DE" b="1" dirty="0">
                  <a:solidFill>
                    <a:srgbClr val="C00000"/>
                  </a:solidFill>
                  <a:latin typeface="Arial"/>
                  <a:ea typeface="Calibri"/>
                  <a:cs typeface="Times New Roman"/>
                </a:rPr>
                <a:t>sowieso </a:t>
              </a:r>
              <a:r>
                <a:rPr lang="de-DE" sz="1600" dirty="0" smtClean="0">
                  <a:solidFill>
                    <a:srgbClr val="C00000"/>
                  </a:solidFill>
                  <a:latin typeface="Arial"/>
                  <a:ea typeface="Calibri"/>
                  <a:cs typeface="Times New Roman"/>
                </a:rPr>
                <a:t>(als Umlage) </a:t>
              </a:r>
              <a:r>
                <a:rPr lang="de-DE" b="1" dirty="0" smtClean="0">
                  <a:solidFill>
                    <a:srgbClr val="C00000"/>
                  </a:solidFill>
                  <a:latin typeface="Arial"/>
                  <a:ea typeface="Calibri"/>
                  <a:cs typeface="Times New Roman"/>
                </a:rPr>
                <a:t>finanziert</a:t>
              </a:r>
              <a:r>
                <a:rPr lang="de-DE" b="1" dirty="0" smtClean="0">
                  <a:solidFill>
                    <a:srgbClr val="FF0000"/>
                  </a:solidFill>
                  <a:latin typeface="Arial"/>
                  <a:ea typeface="Calibri"/>
                  <a:cs typeface="Times New Roman"/>
                </a:rPr>
                <a:t> </a:t>
              </a:r>
              <a:r>
                <a:rPr lang="de-DE" dirty="0" smtClean="0">
                  <a:solidFill>
                    <a:srgbClr val="FF0000"/>
                  </a:solidFill>
                  <a:latin typeface="Arial"/>
                  <a:ea typeface="Calibri"/>
                  <a:cs typeface="Times New Roman"/>
                </a:rPr>
                <a:t> </a:t>
              </a:r>
              <a:r>
                <a:rPr lang="de-DE" dirty="0" smtClean="0">
                  <a:latin typeface="Arial"/>
                  <a:ea typeface="Calibri"/>
                  <a:cs typeface="Times New Roman"/>
                </a:rPr>
                <a:t>sind,</a:t>
              </a:r>
              <a:r>
                <a:rPr lang="de-DE" dirty="0">
                  <a:latin typeface="Arial"/>
                  <a:ea typeface="Calibri"/>
                  <a:cs typeface="Times New Roman"/>
                </a:rPr>
                <a:t/>
              </a:r>
              <a:br>
                <a:rPr lang="de-DE" dirty="0">
                  <a:latin typeface="Arial"/>
                  <a:ea typeface="Calibri"/>
                  <a:cs typeface="Times New Roman"/>
                </a:rPr>
              </a:br>
              <a:r>
                <a:rPr lang="de-DE" dirty="0" smtClean="0">
                  <a:latin typeface="Arial"/>
                  <a:ea typeface="Calibri"/>
                  <a:cs typeface="Times New Roman"/>
                </a:rPr>
                <a:t>       müssen die </a:t>
              </a:r>
              <a:r>
                <a:rPr lang="de-DE" b="1" dirty="0" smtClean="0">
                  <a:solidFill>
                    <a:srgbClr val="3333FF"/>
                  </a:solidFill>
                  <a:latin typeface="Arial"/>
                  <a:ea typeface="Calibri"/>
                  <a:cs typeface="Times New Roman"/>
                </a:rPr>
                <a:t>PSKW-artigen Speicher</a:t>
              </a:r>
              <a:r>
                <a:rPr lang="de-DE" dirty="0" smtClean="0">
                  <a:solidFill>
                    <a:srgbClr val="FF0000"/>
                  </a:solidFill>
                  <a:latin typeface="Arial"/>
                  <a:ea typeface="Calibri"/>
                  <a:cs typeface="Times New Roman"/>
                </a:rPr>
                <a:t>  </a:t>
              </a:r>
              <a:r>
                <a:rPr lang="de-DE" dirty="0" smtClean="0">
                  <a:latin typeface="Arial"/>
                  <a:ea typeface="Calibri"/>
                  <a:cs typeface="Times New Roman"/>
                </a:rPr>
                <a:t>mit </a:t>
              </a:r>
              <a:r>
                <a:rPr lang="de-DE" dirty="0">
                  <a:latin typeface="Arial"/>
                  <a:ea typeface="Calibri"/>
                  <a:cs typeface="Times New Roman"/>
                </a:rPr>
                <a:t>dem </a:t>
              </a:r>
              <a:r>
                <a:rPr lang="de-DE" dirty="0">
                  <a:solidFill>
                    <a:srgbClr val="FF0000"/>
                  </a:solidFill>
                  <a:latin typeface="Arial"/>
                  <a:ea typeface="Calibri"/>
                  <a:cs typeface="Times New Roman"/>
                </a:rPr>
                <a:t>reinen Arbeits</a:t>
              </a:r>
              <a:r>
                <a:rPr lang="de-DE" dirty="0">
                  <a:latin typeface="Arial"/>
                  <a:ea typeface="Calibri"/>
                  <a:cs typeface="Times New Roman"/>
                </a:rPr>
                <a:t>preis</a:t>
              </a:r>
              <a:r>
                <a:rPr lang="de-DE" dirty="0" smtClean="0">
                  <a:latin typeface="Arial"/>
                  <a:ea typeface="Calibri"/>
                  <a:cs typeface="Times New Roman"/>
                </a:rPr>
                <a:t>,</a:t>
              </a:r>
              <a:br>
                <a:rPr lang="de-DE" dirty="0" smtClean="0">
                  <a:latin typeface="Arial"/>
                  <a:ea typeface="Calibri"/>
                  <a:cs typeface="Times New Roman"/>
                </a:rPr>
              </a:br>
              <a:r>
                <a:rPr lang="de-DE" dirty="0" smtClean="0">
                  <a:latin typeface="Arial"/>
                  <a:ea typeface="Calibri"/>
                  <a:cs typeface="Times New Roman"/>
                </a:rPr>
                <a:t>                            also </a:t>
              </a:r>
              <a:r>
                <a:rPr lang="de-DE" dirty="0">
                  <a:latin typeface="Arial"/>
                  <a:ea typeface="Calibri"/>
                  <a:cs typeface="Times New Roman"/>
                </a:rPr>
                <a:t>im Wesentlichen </a:t>
              </a:r>
              <a:r>
                <a:rPr lang="de-DE" dirty="0" smtClean="0">
                  <a:latin typeface="Arial"/>
                  <a:ea typeface="Calibri"/>
                  <a:cs typeface="Times New Roman"/>
                </a:rPr>
                <a:t>mit den </a:t>
              </a:r>
              <a:r>
                <a:rPr lang="de-DE" b="1" dirty="0">
                  <a:solidFill>
                    <a:srgbClr val="FF0000"/>
                  </a:solidFill>
                  <a:latin typeface="Arial"/>
                  <a:ea typeface="Calibri"/>
                  <a:cs typeface="Times New Roman"/>
                </a:rPr>
                <a:t>Gaskosten</a:t>
              </a:r>
              <a:r>
                <a:rPr lang="de-DE" b="1" dirty="0">
                  <a:solidFill>
                    <a:srgbClr val="3333FF"/>
                  </a:solidFill>
                  <a:latin typeface="Arial"/>
                  <a:ea typeface="Calibri"/>
                  <a:cs typeface="Times New Roman"/>
                </a:rPr>
                <a:t>, konkurrieren </a:t>
              </a:r>
              <a:r>
                <a:rPr lang="de-DE" dirty="0" smtClean="0">
                  <a:latin typeface="Arial"/>
                  <a:ea typeface="Calibri"/>
                  <a:cs typeface="Times New Roman"/>
                </a:rPr>
                <a:t>. </a:t>
              </a:r>
            </a:p>
            <a:p>
              <a:r>
                <a:rPr lang="de-DE" dirty="0">
                  <a:latin typeface="Arial"/>
                  <a:ea typeface="Calibri"/>
                  <a:cs typeface="Times New Roman"/>
                </a:rPr>
                <a:t/>
              </a:r>
              <a:br>
                <a:rPr lang="de-DE" dirty="0">
                  <a:latin typeface="Arial"/>
                  <a:ea typeface="Calibri"/>
                  <a:cs typeface="Times New Roman"/>
                </a:rPr>
              </a:br>
              <a:r>
                <a:rPr lang="de-DE" dirty="0" smtClean="0">
                  <a:latin typeface="Arial"/>
                  <a:ea typeface="Calibri"/>
                  <a:cs typeface="Times New Roman"/>
                </a:rPr>
                <a:t>(2.) Da </a:t>
              </a:r>
              <a:r>
                <a:rPr lang="de-DE" dirty="0" smtClean="0">
                  <a:solidFill>
                    <a:srgbClr val="7030A0"/>
                  </a:solidFill>
                  <a:latin typeface="Arial"/>
                  <a:ea typeface="Calibri"/>
                  <a:cs typeface="Times New Roman"/>
                </a:rPr>
                <a:t>ein </a:t>
              </a:r>
              <a:r>
                <a:rPr lang="de-DE" dirty="0">
                  <a:solidFill>
                    <a:srgbClr val="7030A0"/>
                  </a:solidFill>
                  <a:latin typeface="Arial"/>
                  <a:ea typeface="Calibri"/>
                  <a:cs typeface="Times New Roman"/>
                </a:rPr>
                <a:t>Teil des Back </a:t>
              </a:r>
              <a:r>
                <a:rPr lang="de-DE" dirty="0" err="1">
                  <a:solidFill>
                    <a:srgbClr val="7030A0"/>
                  </a:solidFill>
                  <a:latin typeface="Arial"/>
                  <a:ea typeface="Calibri"/>
                  <a:cs typeface="Times New Roman"/>
                </a:rPr>
                <a:t>Up-Parkes</a:t>
              </a:r>
              <a:r>
                <a:rPr lang="de-DE" dirty="0">
                  <a:solidFill>
                    <a:srgbClr val="7030A0"/>
                  </a:solidFill>
                  <a:latin typeface="Arial"/>
                  <a:ea typeface="Calibri"/>
                  <a:cs typeface="Times New Roman"/>
                </a:rPr>
                <a:t> </a:t>
              </a:r>
              <a:r>
                <a:rPr lang="de-DE" dirty="0">
                  <a:latin typeface="Arial"/>
                  <a:ea typeface="Calibri"/>
                  <a:cs typeface="Times New Roman"/>
                </a:rPr>
                <a:t>vermutlich nicht als Gasturbine </a:t>
              </a:r>
              <a:r>
                <a:rPr lang="de-DE" dirty="0" smtClean="0">
                  <a:latin typeface="Arial"/>
                  <a:ea typeface="Calibri"/>
                  <a:cs typeface="Times New Roman"/>
                </a:rPr>
                <a:t>sondern</a:t>
              </a:r>
              <a:br>
                <a:rPr lang="de-DE" dirty="0" smtClean="0">
                  <a:latin typeface="Arial"/>
                  <a:ea typeface="Calibri"/>
                  <a:cs typeface="Times New Roman"/>
                </a:rPr>
              </a:br>
              <a:r>
                <a:rPr lang="de-DE" dirty="0" smtClean="0">
                  <a:latin typeface="Arial"/>
                  <a:ea typeface="Calibri"/>
                  <a:cs typeface="Times New Roman"/>
                </a:rPr>
                <a:t>                       </a:t>
              </a:r>
              <a:r>
                <a:rPr lang="de-DE" b="1" dirty="0">
                  <a:solidFill>
                    <a:srgbClr val="7030A0"/>
                  </a:solidFill>
                  <a:latin typeface="Arial"/>
                  <a:ea typeface="Calibri"/>
                  <a:cs typeface="Times New Roman"/>
                </a:rPr>
                <a:t>als GuD</a:t>
              </a:r>
              <a:r>
                <a:rPr lang="de-DE" dirty="0">
                  <a:solidFill>
                    <a:srgbClr val="7030A0"/>
                  </a:solidFill>
                  <a:latin typeface="Arial"/>
                  <a:ea typeface="Calibri"/>
                  <a:cs typeface="Times New Roman"/>
                </a:rPr>
                <a:t> </a:t>
              </a:r>
              <a:r>
                <a:rPr lang="de-DE" dirty="0">
                  <a:latin typeface="Arial"/>
                  <a:ea typeface="Calibri"/>
                  <a:cs typeface="Times New Roman"/>
                </a:rPr>
                <a:t>-Kraftwerke, die mit weniger Gas/</a:t>
              </a:r>
              <a:r>
                <a:rPr lang="de-DE" dirty="0" err="1">
                  <a:latin typeface="Arial"/>
                  <a:ea typeface="Calibri"/>
                  <a:cs typeface="Times New Roman"/>
                </a:rPr>
                <a:t>kWh</a:t>
              </a:r>
              <a:r>
                <a:rPr lang="de-DE" sz="1400" dirty="0" err="1">
                  <a:latin typeface="Arial"/>
                  <a:ea typeface="Calibri"/>
                  <a:cs typeface="Times New Roman"/>
                </a:rPr>
                <a:t>el</a:t>
              </a:r>
              <a:r>
                <a:rPr lang="de-DE" dirty="0">
                  <a:latin typeface="Arial"/>
                  <a:ea typeface="Calibri"/>
                  <a:cs typeface="Times New Roman"/>
                </a:rPr>
                <a:t> auskommen, </a:t>
              </a:r>
              <a:r>
                <a:rPr lang="de-DE" dirty="0" smtClean="0">
                  <a:latin typeface="Arial"/>
                  <a:ea typeface="Calibri"/>
                  <a:cs typeface="Times New Roman"/>
                </a:rPr>
                <a:t>  </a:t>
              </a:r>
              <a:br>
                <a:rPr lang="de-DE" dirty="0" smtClean="0">
                  <a:latin typeface="Arial"/>
                  <a:ea typeface="Calibri"/>
                  <a:cs typeface="Times New Roman"/>
                </a:rPr>
              </a:br>
              <a:r>
                <a:rPr lang="de-DE" dirty="0" smtClean="0">
                  <a:latin typeface="Arial"/>
                  <a:ea typeface="Calibri"/>
                  <a:cs typeface="Times New Roman"/>
                </a:rPr>
                <a:t>                        realisiert </a:t>
              </a:r>
              <a:r>
                <a:rPr lang="de-DE" dirty="0">
                  <a:latin typeface="Arial"/>
                  <a:ea typeface="Calibri"/>
                  <a:cs typeface="Times New Roman"/>
                </a:rPr>
                <a:t>werden könnten, </a:t>
              </a:r>
              <a:r>
                <a:rPr lang="de-DE" dirty="0" smtClean="0">
                  <a:latin typeface="Arial"/>
                  <a:ea typeface="Calibri"/>
                  <a:cs typeface="Times New Roman"/>
                </a:rPr>
                <a:t/>
              </a:r>
              <a:br>
                <a:rPr lang="de-DE" dirty="0" smtClean="0">
                  <a:latin typeface="Arial"/>
                  <a:ea typeface="Calibri"/>
                  <a:cs typeface="Times New Roman"/>
                </a:rPr>
              </a:br>
              <a:r>
                <a:rPr lang="de-DE" dirty="0" smtClean="0">
                  <a:latin typeface="Arial"/>
                  <a:ea typeface="Calibri"/>
                  <a:cs typeface="Times New Roman"/>
                </a:rPr>
                <a:t>      wird der </a:t>
              </a:r>
              <a:r>
                <a:rPr lang="de-DE" dirty="0">
                  <a:latin typeface="Arial"/>
                  <a:ea typeface="Calibri"/>
                  <a:cs typeface="Times New Roman"/>
                </a:rPr>
                <a:t>Markt für die PSKW nochmal enger wird. </a:t>
              </a:r>
              <a:endParaRPr lang="de-DE" dirty="0"/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359532" y="1048670"/>
              <a:ext cx="5112568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2000" b="1" u="sng" dirty="0" smtClean="0"/>
                <a:t>Folgerungen </a:t>
              </a:r>
              <a:r>
                <a:rPr lang="de-DE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endParaRPr lang="de-D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467544" y="4257092"/>
            <a:ext cx="8388931" cy="2038873"/>
            <a:chOff x="359532" y="4545124"/>
            <a:chExt cx="8036455" cy="2038873"/>
          </a:xfrm>
        </p:grpSpPr>
        <p:sp>
          <p:nvSpPr>
            <p:cNvPr id="5" name="Textfeld 4"/>
            <p:cNvSpPr txBox="1"/>
            <p:nvPr/>
          </p:nvSpPr>
          <p:spPr>
            <a:xfrm>
              <a:off x="359532" y="4545124"/>
              <a:ext cx="1512168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2000" b="1" u="sng" dirty="0" smtClean="0"/>
                <a:t>Dennoch</a:t>
              </a:r>
              <a:r>
                <a:rPr lang="de-DE" sz="2000" dirty="0" smtClean="0"/>
                <a:t>:</a:t>
              </a:r>
              <a:endParaRPr lang="de-DE" sz="2000" dirty="0"/>
            </a:p>
          </p:txBody>
        </p:sp>
        <p:sp>
          <p:nvSpPr>
            <p:cNvPr id="6" name="Rechteck 5"/>
            <p:cNvSpPr/>
            <p:nvPr/>
          </p:nvSpPr>
          <p:spPr>
            <a:xfrm>
              <a:off x="629816" y="5045114"/>
              <a:ext cx="7766171" cy="1538883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b="1" u="sng" dirty="0" smtClean="0"/>
                <a:t>PSKW- artige Speicher  </a:t>
              </a:r>
              <a:r>
                <a:rPr lang="de-DE" dirty="0"/>
                <a:t>sind im </a:t>
              </a:r>
              <a:r>
                <a:rPr lang="de-DE" sz="2000" b="1" dirty="0" err="1" smtClean="0">
                  <a:solidFill>
                    <a:srgbClr val="3333FF"/>
                  </a:solidFill>
                </a:rPr>
                <a:t>IntraTages</a:t>
              </a:r>
              <a:r>
                <a:rPr lang="de-DE" sz="2000" b="1" dirty="0" smtClean="0">
                  <a:solidFill>
                    <a:srgbClr val="3333FF"/>
                  </a:solidFill>
                </a:rPr>
                <a:t>-Schwapp</a:t>
              </a:r>
              <a:r>
                <a:rPr lang="de-DE" sz="2000" dirty="0" smtClean="0"/>
                <a:t> </a:t>
              </a:r>
              <a:r>
                <a:rPr lang="de-DE" b="1" dirty="0" smtClean="0"/>
                <a:t>unschlagbar.</a:t>
              </a:r>
              <a:r>
                <a:rPr lang="de-DE" sz="1600" b="1" dirty="0" smtClean="0">
                  <a:solidFill>
                    <a:srgbClr val="3333FF"/>
                  </a:solidFill>
                </a:rPr>
                <a:t>  </a:t>
              </a:r>
              <a:r>
                <a:rPr lang="de-DE" sz="1400" dirty="0" smtClean="0"/>
                <a:t> </a:t>
              </a:r>
              <a:r>
                <a:rPr lang="de-DE" sz="1400" dirty="0"/>
                <a:t>(</a:t>
              </a:r>
              <a:r>
                <a:rPr lang="de-DE" sz="1400" dirty="0" err="1" smtClean="0"/>
                <a:t>intraday</a:t>
              </a:r>
              <a:r>
                <a:rPr lang="de-DE" sz="1400" dirty="0" smtClean="0"/>
                <a:t>-swap).</a:t>
              </a:r>
              <a:endParaRPr lang="de-DE" dirty="0" smtClean="0"/>
            </a:p>
            <a:p>
              <a:endParaRPr lang="de-DE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 smtClean="0"/>
                <a:t>PSKW-artige Speicher können im Pumpbetrieb RE-Spitzen </a:t>
              </a:r>
              <a:r>
                <a:rPr lang="de-DE" dirty="0" err="1" smtClean="0"/>
                <a:t>aufffangen</a:t>
              </a:r>
              <a:r>
                <a:rPr lang="de-DE" dirty="0" smtClean="0"/>
                <a:t> und </a:t>
              </a:r>
              <a:br>
                <a:rPr lang="de-DE" dirty="0" smtClean="0"/>
              </a:br>
              <a:r>
                <a:rPr lang="de-DE" dirty="0" smtClean="0"/>
                <a:t>            im Turbinenbetrieb die  </a:t>
              </a:r>
              <a:r>
                <a:rPr lang="de-DE" sz="2000" b="1" dirty="0" smtClean="0">
                  <a:solidFill>
                    <a:srgbClr val="C00000"/>
                  </a:solidFill>
                </a:rPr>
                <a:t>Speichergas-Erzeugung verstetigen</a:t>
              </a:r>
              <a:endParaRPr lang="de-DE" b="1" dirty="0" smtClean="0">
                <a:solidFill>
                  <a:srgbClr val="C00000"/>
                </a:solidFill>
              </a:endParaRPr>
            </a:p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47808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015716" y="248581"/>
            <a:ext cx="5130570" cy="461665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r>
              <a:rPr lang="de-DE" sz="2400" b="1" dirty="0" err="1" smtClean="0"/>
              <a:t>P</a:t>
            </a:r>
            <a:r>
              <a:rPr lang="de-DE" b="1" dirty="0" err="1" smtClean="0"/>
              <a:t>2</a:t>
            </a:r>
            <a:r>
              <a:rPr lang="de-DE" sz="2400" b="1" dirty="0" err="1" smtClean="0"/>
              <a:t>G</a:t>
            </a:r>
            <a:r>
              <a:rPr lang="de-DE" sz="2400" b="1" dirty="0" smtClean="0"/>
              <a:t>  im geschlossenen </a:t>
            </a:r>
            <a:r>
              <a:rPr lang="de-DE" sz="2400" b="1" dirty="0" smtClean="0">
                <a:solidFill>
                  <a:srgbClr val="3333FF"/>
                </a:solidFill>
              </a:rPr>
              <a:t>CO</a:t>
            </a:r>
            <a:r>
              <a:rPr lang="de-DE" sz="2400" b="1" baseline="-25000" dirty="0" smtClean="0">
                <a:solidFill>
                  <a:srgbClr val="3333FF"/>
                </a:solidFill>
              </a:rPr>
              <a:t>2</a:t>
            </a:r>
            <a:r>
              <a:rPr lang="de-DE" sz="2400" b="1" dirty="0" smtClean="0"/>
              <a:t>-Kreislauf ?</a:t>
            </a:r>
            <a:endParaRPr lang="de-DE" sz="24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230292" y="1300406"/>
            <a:ext cx="8756438" cy="21082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bIns="0" rtlCol="0">
            <a:spAutoFit/>
          </a:bodyPr>
          <a:lstStyle/>
          <a:p>
            <a:r>
              <a:rPr lang="de-DE" dirty="0" smtClean="0"/>
              <a:t>1. Elektrolyse:           RE-Strom + 2 </a:t>
            </a:r>
            <a:r>
              <a:rPr lang="de-DE" dirty="0" err="1" smtClean="0"/>
              <a:t>H</a:t>
            </a:r>
            <a:r>
              <a:rPr lang="de-DE" baseline="-25000" dirty="0" err="1" smtClean="0"/>
              <a:t>2</a:t>
            </a:r>
            <a:r>
              <a:rPr lang="de-DE" dirty="0" err="1" smtClean="0"/>
              <a:t>O</a:t>
            </a:r>
            <a:r>
              <a:rPr lang="de-DE" dirty="0" smtClean="0"/>
              <a:t>   -&gt;  2* H</a:t>
            </a:r>
            <a:r>
              <a:rPr lang="de-DE" baseline="-25000" dirty="0" smtClean="0"/>
              <a:t>2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rgbClr val="FF0000"/>
                </a:solidFill>
              </a:rPr>
              <a:t>+  O</a:t>
            </a:r>
            <a:r>
              <a:rPr lang="de-DE" b="1" baseline="-25000" dirty="0" smtClean="0">
                <a:solidFill>
                  <a:srgbClr val="FF0000"/>
                </a:solidFill>
              </a:rPr>
              <a:t>2 </a:t>
            </a:r>
            <a:r>
              <a:rPr lang="de-DE" b="1" dirty="0" smtClean="0">
                <a:solidFill>
                  <a:srgbClr val="FF0000"/>
                </a:solidFill>
              </a:rPr>
              <a:t>         :  O</a:t>
            </a:r>
            <a:r>
              <a:rPr lang="de-DE" b="1" baseline="-25000" dirty="0" smtClean="0">
                <a:solidFill>
                  <a:srgbClr val="FF0000"/>
                </a:solidFill>
              </a:rPr>
              <a:t>2</a:t>
            </a:r>
            <a:r>
              <a:rPr lang="de-DE" b="1" dirty="0" smtClean="0">
                <a:solidFill>
                  <a:srgbClr val="FF0000"/>
                </a:solidFill>
              </a:rPr>
              <a:t> wird </a:t>
            </a:r>
            <a:r>
              <a:rPr lang="de-DE" b="1" u="sng" dirty="0" smtClean="0">
                <a:solidFill>
                  <a:srgbClr val="FF0000"/>
                </a:solidFill>
              </a:rPr>
              <a:t>direkt geliefert</a:t>
            </a:r>
          </a:p>
          <a:p>
            <a:endParaRPr lang="de-DE" dirty="0"/>
          </a:p>
          <a:p>
            <a:r>
              <a:rPr lang="de-DE" dirty="0" smtClean="0"/>
              <a:t>2. </a:t>
            </a:r>
            <a:r>
              <a:rPr lang="de-DE" dirty="0" err="1" smtClean="0"/>
              <a:t>Methanisierung</a:t>
            </a:r>
            <a:r>
              <a:rPr lang="de-DE" dirty="0" smtClean="0"/>
              <a:t> :         4*H</a:t>
            </a:r>
            <a:r>
              <a:rPr lang="de-DE" baseline="-25000" dirty="0" smtClean="0"/>
              <a:t>2</a:t>
            </a:r>
            <a:r>
              <a:rPr lang="de-DE" dirty="0" smtClean="0"/>
              <a:t> </a:t>
            </a:r>
            <a:r>
              <a:rPr lang="de-DE" dirty="0"/>
              <a:t>+ </a:t>
            </a:r>
            <a:r>
              <a:rPr lang="de-DE" sz="2000" b="1" dirty="0">
                <a:solidFill>
                  <a:srgbClr val="3333FF"/>
                </a:solidFill>
              </a:rPr>
              <a:t>CO</a:t>
            </a:r>
            <a:r>
              <a:rPr lang="de-DE" sz="2000" b="1" baseline="-25000" dirty="0">
                <a:solidFill>
                  <a:srgbClr val="3333FF"/>
                </a:solidFill>
              </a:rPr>
              <a:t>2</a:t>
            </a:r>
            <a:r>
              <a:rPr lang="de-DE" dirty="0"/>
              <a:t>      -&gt;    </a:t>
            </a:r>
            <a:r>
              <a:rPr lang="de-DE" dirty="0" err="1"/>
              <a:t>CH</a:t>
            </a:r>
            <a:r>
              <a:rPr lang="de-DE" baseline="-25000" dirty="0" err="1"/>
              <a:t>4</a:t>
            </a:r>
            <a:r>
              <a:rPr lang="de-DE" dirty="0"/>
              <a:t>  </a:t>
            </a:r>
            <a:r>
              <a:rPr lang="de-DE" dirty="0" smtClean="0"/>
              <a:t>+ 2 </a:t>
            </a:r>
            <a:r>
              <a:rPr lang="de-DE" dirty="0" err="1" smtClean="0"/>
              <a:t>H</a:t>
            </a:r>
            <a:r>
              <a:rPr lang="de-DE" baseline="-25000" dirty="0" err="1" smtClean="0"/>
              <a:t>2</a:t>
            </a:r>
            <a:r>
              <a:rPr lang="de-DE" b="1" dirty="0" err="1" smtClean="0">
                <a:solidFill>
                  <a:srgbClr val="FF0000"/>
                </a:solidFill>
              </a:rPr>
              <a:t>O</a:t>
            </a:r>
            <a:r>
              <a:rPr lang="de-DE" dirty="0" smtClean="0"/>
              <a:t>    </a:t>
            </a:r>
            <a:r>
              <a:rPr lang="de-DE" dirty="0"/>
              <a:t>:  </a:t>
            </a:r>
            <a:r>
              <a:rPr lang="de-DE" dirty="0" smtClean="0"/>
              <a:t>Stand der </a:t>
            </a:r>
            <a:r>
              <a:rPr lang="de-DE" dirty="0"/>
              <a:t>T</a:t>
            </a:r>
            <a:r>
              <a:rPr lang="de-DE" dirty="0" smtClean="0"/>
              <a:t>echnik </a:t>
            </a:r>
            <a:r>
              <a:rPr lang="de-DE" sz="1200" dirty="0" smtClean="0"/>
              <a:t>(Sabatier Verfahren)</a:t>
            </a:r>
            <a:endParaRPr lang="de-DE" dirty="0" smtClean="0"/>
          </a:p>
          <a:p>
            <a:r>
              <a:rPr lang="de-DE" sz="1000" dirty="0" smtClean="0"/>
              <a:t>  </a:t>
            </a:r>
            <a:endParaRPr lang="de-DE" dirty="0" smtClean="0"/>
          </a:p>
          <a:p>
            <a:r>
              <a:rPr lang="de-DE" dirty="0" smtClean="0"/>
              <a:t>3. Gasturbine/GuD:          </a:t>
            </a:r>
            <a:r>
              <a:rPr lang="de-DE" dirty="0" err="1" smtClean="0"/>
              <a:t>CH</a:t>
            </a:r>
            <a:r>
              <a:rPr lang="de-DE" baseline="-25000" dirty="0" err="1" smtClean="0"/>
              <a:t>4</a:t>
            </a:r>
            <a:r>
              <a:rPr lang="de-DE" dirty="0" smtClean="0"/>
              <a:t> + </a:t>
            </a:r>
            <a:r>
              <a:rPr lang="de-DE" b="1" dirty="0" smtClean="0">
                <a:solidFill>
                  <a:srgbClr val="FF00FF"/>
                </a:solidFill>
              </a:rPr>
              <a:t>2</a:t>
            </a:r>
            <a:r>
              <a:rPr lang="de-DE" b="1" dirty="0" smtClean="0">
                <a:solidFill>
                  <a:srgbClr val="FF0000"/>
                </a:solidFill>
              </a:rPr>
              <a:t>*O</a:t>
            </a:r>
            <a:r>
              <a:rPr lang="de-DE" b="1" baseline="-25000" dirty="0" smtClean="0">
                <a:solidFill>
                  <a:srgbClr val="FF0000"/>
                </a:solidFill>
              </a:rPr>
              <a:t>2</a:t>
            </a:r>
            <a:r>
              <a:rPr lang="de-DE" dirty="0" smtClean="0"/>
              <a:t>     -&gt;  </a:t>
            </a:r>
            <a:r>
              <a:rPr lang="de-DE" sz="2000" b="1" dirty="0" smtClean="0">
                <a:solidFill>
                  <a:srgbClr val="3333FF"/>
                </a:solidFill>
              </a:rPr>
              <a:t>CO</a:t>
            </a:r>
            <a:r>
              <a:rPr lang="de-DE" sz="2000" b="1" baseline="-25000" dirty="0" smtClean="0">
                <a:solidFill>
                  <a:srgbClr val="3333FF"/>
                </a:solidFill>
              </a:rPr>
              <a:t>2</a:t>
            </a:r>
            <a:r>
              <a:rPr lang="de-DE" dirty="0" smtClean="0"/>
              <a:t> + 2 *</a:t>
            </a:r>
            <a:r>
              <a:rPr lang="de-DE" dirty="0" err="1" smtClean="0"/>
              <a:t>H</a:t>
            </a:r>
            <a:r>
              <a:rPr lang="de-DE" baseline="-25000" dirty="0" err="1" smtClean="0"/>
              <a:t>2</a:t>
            </a:r>
            <a:r>
              <a:rPr lang="de-DE" dirty="0" err="1" smtClean="0"/>
              <a:t>O</a:t>
            </a:r>
            <a:r>
              <a:rPr lang="de-DE" dirty="0" smtClean="0"/>
              <a:t>   :  </a:t>
            </a:r>
            <a:r>
              <a:rPr lang="de-DE" dirty="0" err="1" smtClean="0"/>
              <a:t>H</a:t>
            </a:r>
            <a:r>
              <a:rPr lang="de-DE" baseline="-25000" dirty="0" err="1" smtClean="0"/>
              <a:t>2</a:t>
            </a:r>
            <a:r>
              <a:rPr lang="de-DE" dirty="0" err="1" smtClean="0"/>
              <a:t>O</a:t>
            </a:r>
            <a:r>
              <a:rPr lang="de-DE" dirty="0" smtClean="0"/>
              <a:t> kann </a:t>
            </a:r>
            <a:r>
              <a:rPr lang="de-DE" u="sng" dirty="0" smtClean="0"/>
              <a:t>auskondensiert</a:t>
            </a:r>
            <a:r>
              <a:rPr lang="de-DE" dirty="0" smtClean="0"/>
              <a:t> werden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           </a:t>
            </a:r>
            <a:r>
              <a:rPr lang="de-DE" b="1" dirty="0" smtClean="0">
                <a:solidFill>
                  <a:srgbClr val="CC6600"/>
                </a:solidFill>
              </a:rPr>
              <a:t>mit zusätzlichem CO2 als Ballastgas </a:t>
            </a:r>
          </a:p>
          <a:p>
            <a:r>
              <a:rPr lang="de-DE" sz="700" dirty="0" smtClean="0"/>
              <a:t>         </a:t>
            </a:r>
            <a:endParaRPr lang="de-DE" dirty="0" smtClean="0"/>
          </a:p>
          <a:p>
            <a:r>
              <a:rPr lang="de-DE" dirty="0" smtClean="0"/>
              <a:t>             fehlendes </a:t>
            </a:r>
            <a:r>
              <a:rPr lang="de-DE" b="1" dirty="0" smtClean="0">
                <a:solidFill>
                  <a:srgbClr val="FF00FF"/>
                </a:solidFill>
              </a:rPr>
              <a:t>1*O</a:t>
            </a:r>
            <a:r>
              <a:rPr lang="de-DE" b="1" baseline="-25000" dirty="0" smtClean="0">
                <a:solidFill>
                  <a:srgbClr val="FF00FF"/>
                </a:solidFill>
              </a:rPr>
              <a:t>2</a:t>
            </a:r>
            <a:r>
              <a:rPr lang="de-DE" dirty="0" smtClean="0"/>
              <a:t> </a:t>
            </a:r>
            <a:r>
              <a:rPr lang="de-DE" dirty="0"/>
              <a:t>muss </a:t>
            </a:r>
            <a:r>
              <a:rPr lang="de-DE" dirty="0" smtClean="0"/>
              <a:t>extern erzeugt werden (</a:t>
            </a:r>
            <a:r>
              <a:rPr lang="de-DE" dirty="0" err="1" smtClean="0"/>
              <a:t>Oxyfuel</a:t>
            </a:r>
            <a:r>
              <a:rPr lang="de-DE" dirty="0" smtClean="0"/>
              <a:t> wie bei </a:t>
            </a:r>
            <a:r>
              <a:rPr lang="de-DE" dirty="0" err="1" smtClean="0"/>
              <a:t>CCS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87524" y="927880"/>
            <a:ext cx="17804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b="1" u="sng" dirty="0" smtClean="0"/>
              <a:t>Bilanzgleichungen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459859" y="3717032"/>
            <a:ext cx="6242283" cy="584775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de-DE" sz="2000" b="1" u="sng" dirty="0" smtClean="0"/>
              <a:t>Bilanz</a:t>
            </a:r>
            <a:r>
              <a:rPr lang="de-DE" b="1" dirty="0" smtClean="0"/>
              <a:t>:     </a:t>
            </a:r>
            <a:r>
              <a:rPr lang="de-DE" b="1" dirty="0" smtClean="0">
                <a:solidFill>
                  <a:srgbClr val="C00000"/>
                </a:solidFill>
              </a:rPr>
              <a:t>RE-Strom</a:t>
            </a:r>
            <a:r>
              <a:rPr lang="de-DE" b="1" dirty="0" smtClean="0"/>
              <a:t> </a:t>
            </a:r>
            <a:r>
              <a:rPr lang="de-DE" dirty="0" smtClean="0"/>
              <a:t>+  </a:t>
            </a:r>
            <a:r>
              <a:rPr lang="de-DE" b="1" dirty="0" err="1" smtClean="0"/>
              <a:t>H</a:t>
            </a:r>
            <a:r>
              <a:rPr lang="de-DE" b="1" baseline="-25000" dirty="0" err="1" smtClean="0"/>
              <a:t>2</a:t>
            </a:r>
            <a:r>
              <a:rPr lang="de-DE" b="1" dirty="0" err="1" smtClean="0"/>
              <a:t>O</a:t>
            </a:r>
            <a:r>
              <a:rPr lang="de-DE" dirty="0" smtClean="0"/>
              <a:t>       </a:t>
            </a:r>
            <a:r>
              <a:rPr lang="de-DE" b="1" dirty="0" smtClean="0"/>
              <a:t>-&gt;      </a:t>
            </a:r>
            <a:r>
              <a:rPr lang="de-DE" b="1" dirty="0" smtClean="0">
                <a:solidFill>
                  <a:srgbClr val="C00000"/>
                </a:solidFill>
              </a:rPr>
              <a:t>¼  Strom </a:t>
            </a:r>
            <a:r>
              <a:rPr lang="de-DE" b="1" dirty="0" smtClean="0"/>
              <a:t>und ¾ Wärme</a:t>
            </a:r>
          </a:p>
          <a:p>
            <a:pPr algn="ctr"/>
            <a:r>
              <a:rPr lang="de-DE" b="1" dirty="0" smtClean="0">
                <a:solidFill>
                  <a:srgbClr val="3333FF"/>
                </a:solidFill>
              </a:rPr>
              <a:t>interner CO2-Kreislauf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31541" y="4401108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  <a:r>
              <a:rPr lang="de-DE" b="1" u="sng" dirty="0"/>
              <a:t>Verbrennung  ohne </a:t>
            </a:r>
            <a:r>
              <a:rPr lang="de-DE" b="1" u="sng" dirty="0" err="1"/>
              <a:t>N</a:t>
            </a:r>
            <a:r>
              <a:rPr lang="de-DE" b="1" u="sng" baseline="-25000" dirty="0" err="1"/>
              <a:t>2</a:t>
            </a:r>
            <a:r>
              <a:rPr lang="de-DE" b="1" u="sng" dirty="0"/>
              <a:t> </a:t>
            </a:r>
            <a:r>
              <a:rPr lang="de-DE" dirty="0"/>
              <a:t>mit </a:t>
            </a:r>
            <a:r>
              <a:rPr lang="de-DE" b="1" dirty="0">
                <a:solidFill>
                  <a:srgbClr val="FF0000"/>
                </a:solidFill>
              </a:rPr>
              <a:t>produziertem </a:t>
            </a:r>
            <a:r>
              <a:rPr lang="de-DE" b="1" dirty="0" smtClean="0">
                <a:solidFill>
                  <a:srgbClr val="FF0000"/>
                </a:solidFill>
              </a:rPr>
              <a:t>+</a:t>
            </a:r>
            <a:r>
              <a:rPr lang="de-DE" b="1" dirty="0" smtClean="0">
                <a:solidFill>
                  <a:srgbClr val="FF00FF"/>
                </a:solidFill>
              </a:rPr>
              <a:t>zugesetztem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>
                <a:solidFill>
                  <a:srgbClr val="FF0000"/>
                </a:solidFill>
              </a:rPr>
              <a:t>O</a:t>
            </a:r>
            <a:r>
              <a:rPr lang="de-DE" b="1" baseline="-25000" dirty="0">
                <a:solidFill>
                  <a:srgbClr val="FF0000"/>
                </a:solidFill>
              </a:rPr>
              <a:t>2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dirty="0" smtClean="0"/>
              <a:t>und unter  </a:t>
            </a:r>
            <a:r>
              <a:rPr lang="de-DE" b="1" dirty="0">
                <a:solidFill>
                  <a:srgbClr val="CC6600"/>
                </a:solidFill>
              </a:rPr>
              <a:t>CO</a:t>
            </a:r>
            <a:r>
              <a:rPr lang="de-DE" b="1" baseline="-25000" dirty="0">
                <a:solidFill>
                  <a:srgbClr val="CC6600"/>
                </a:solidFill>
              </a:rPr>
              <a:t>2</a:t>
            </a:r>
            <a:r>
              <a:rPr lang="de-DE" b="1" dirty="0">
                <a:solidFill>
                  <a:srgbClr val="CC6600"/>
                </a:solidFill>
              </a:rPr>
              <a:t> als Ballastgas  </a:t>
            </a:r>
            <a:endParaRPr lang="de-DE" dirty="0"/>
          </a:p>
          <a:p>
            <a:r>
              <a:rPr lang="de-DE" dirty="0"/>
              <a:t>      </a:t>
            </a:r>
            <a:r>
              <a:rPr lang="de-DE" b="1" dirty="0">
                <a:solidFill>
                  <a:srgbClr val="3333FF"/>
                </a:solidFill>
              </a:rPr>
              <a:t>CO</a:t>
            </a:r>
            <a:r>
              <a:rPr lang="de-DE" b="1" baseline="-25000" dirty="0">
                <a:solidFill>
                  <a:srgbClr val="3333FF"/>
                </a:solidFill>
              </a:rPr>
              <a:t>2</a:t>
            </a:r>
            <a:r>
              <a:rPr lang="de-DE" b="1" dirty="0">
                <a:solidFill>
                  <a:srgbClr val="3333FF"/>
                </a:solidFill>
              </a:rPr>
              <a:t> </a:t>
            </a:r>
            <a:r>
              <a:rPr lang="de-DE" b="1" dirty="0" smtClean="0">
                <a:solidFill>
                  <a:srgbClr val="3333FF"/>
                </a:solidFill>
              </a:rPr>
              <a:t>als Prozessgas kann </a:t>
            </a:r>
            <a:r>
              <a:rPr lang="de-DE" b="1" dirty="0">
                <a:solidFill>
                  <a:srgbClr val="3333FF"/>
                </a:solidFill>
              </a:rPr>
              <a:t>im Kreislauf eingesetzt </a:t>
            </a:r>
            <a:r>
              <a:rPr lang="de-DE" b="1" dirty="0" smtClean="0">
                <a:solidFill>
                  <a:srgbClr val="3333FF"/>
                </a:solidFill>
              </a:rPr>
              <a:t>werden</a:t>
            </a:r>
            <a:r>
              <a:rPr lang="de-DE" dirty="0" smtClean="0"/>
              <a:t>. </a:t>
            </a:r>
          </a:p>
          <a:p>
            <a:r>
              <a:rPr lang="de-DE" dirty="0"/>
              <a:t> </a:t>
            </a:r>
            <a:r>
              <a:rPr lang="de-DE" dirty="0" smtClean="0"/>
              <a:t>    das Verbrennungsprodukt </a:t>
            </a:r>
            <a:r>
              <a:rPr lang="de-DE" dirty="0" err="1" smtClean="0"/>
              <a:t>H</a:t>
            </a:r>
            <a:r>
              <a:rPr lang="de-DE" baseline="-25000" dirty="0" err="1" smtClean="0"/>
              <a:t>2</a:t>
            </a:r>
            <a:r>
              <a:rPr lang="de-DE" dirty="0" err="1" smtClean="0"/>
              <a:t>O</a:t>
            </a:r>
            <a:r>
              <a:rPr lang="de-DE" dirty="0" smtClean="0"/>
              <a:t> wird auskondensiert, zurück bleibt CO2..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04914" y="5409220"/>
            <a:ext cx="8681815" cy="1077218"/>
          </a:xfrm>
          <a:prstGeom prst="rect">
            <a:avLst/>
          </a:prstGeom>
          <a:noFill/>
          <a:ln w="57150">
            <a:solidFill>
              <a:srgbClr val="FFCC00"/>
            </a:solidFill>
          </a:ln>
        </p:spPr>
        <p:txBody>
          <a:bodyPr wrap="square" rtlCol="0">
            <a:spAutoFit/>
          </a:bodyPr>
          <a:lstStyle/>
          <a:p>
            <a:pPr marL="539750" indent="-539750"/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Bemerkung: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Man könnte auch </a:t>
            </a:r>
            <a:r>
              <a:rPr lang="de-DE" sz="16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{CO2 +2*</a:t>
            </a:r>
            <a:r>
              <a:rPr lang="de-DE" sz="16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1600" b="1" u="sng" baseline="-25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16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} als Ballastgas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nehmen, 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dann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würde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das Verbrennungsgas nicht vom Ballastgas unterscheiden, und man</a:t>
            </a:r>
          </a:p>
          <a:p>
            <a:pPr marL="715963" indent="-715963"/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müsste </a:t>
            </a:r>
            <a:r>
              <a:rPr lang="de-DE" sz="16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 einen Bruchteil </a:t>
            </a:r>
            <a:r>
              <a:rPr lang="de-DE" sz="16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Abgases </a:t>
            </a:r>
            <a:r>
              <a:rPr lang="de-DE" sz="16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 CO2-Gewinnung auskondensieren,</a:t>
            </a:r>
          </a:p>
          <a:p>
            <a:pPr marL="715963" indent="-715963"/>
            <a:r>
              <a:rPr lang="de-DE" sz="16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[sofern das H</a:t>
            </a:r>
            <a:r>
              <a:rPr lang="de-DE" sz="1600" baseline="-250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bei der </a:t>
            </a:r>
            <a:r>
              <a:rPr lang="de-DE" sz="16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Methanisierung</a:t>
            </a:r>
            <a:r>
              <a:rPr lang="de-DE" sz="16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nicht stört(?) ]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8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-508" y="8620"/>
            <a:ext cx="576064" cy="369332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(.3)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575556" y="1160748"/>
            <a:ext cx="8413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Überkapazitäten 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der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RE-Installation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(„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ÜberschussFaktor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ÜsF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bewirken</a:t>
            </a:r>
          </a:p>
          <a:p>
            <a:r>
              <a:rPr lang="de-DE" sz="800" b="1" dirty="0">
                <a:latin typeface="Arial" pitchFamily="34" charset="0"/>
                <a:cs typeface="Arial" pitchFamily="34" charset="0"/>
              </a:rPr>
              <a:t> </a:t>
            </a:r>
            <a:endParaRPr lang="de-DE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Ausgleich der Speicherverluste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de-DE" b="1" dirty="0" smtClean="0">
                <a:latin typeface="Arial" pitchFamily="34" charset="0"/>
                <a:cs typeface="Arial" pitchFamily="34" charset="0"/>
              </a:rPr>
            </a:br>
            <a:r>
              <a:rPr lang="de-DE" sz="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Verringerung des Speicherbedarfes</a:t>
            </a:r>
            <a:endParaRPr lang="de-DE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668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70237" y="1772816"/>
            <a:ext cx="824491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/>
              <a:t>Zu optimierende </a:t>
            </a:r>
            <a:r>
              <a:rPr lang="de-DE" sz="2000" b="1" u="sng" dirty="0" err="1" smtClean="0"/>
              <a:t>EinstellParampeter</a:t>
            </a:r>
            <a:r>
              <a:rPr lang="de-DE" sz="2000" dirty="0" smtClean="0"/>
              <a:t>:  </a:t>
            </a:r>
            <a:br>
              <a:rPr lang="de-DE" sz="2000" dirty="0" smtClean="0"/>
            </a:br>
            <a:r>
              <a:rPr lang="de-DE" sz="2000" dirty="0" smtClean="0"/>
              <a:t>       1.   </a:t>
            </a:r>
            <a:r>
              <a:rPr lang="de-DE" sz="2000" dirty="0" err="1" smtClean="0">
                <a:solidFill>
                  <a:srgbClr val="FF0000"/>
                </a:solidFill>
              </a:rPr>
              <a:t>ÜberschussFaktor</a:t>
            </a:r>
            <a:r>
              <a:rPr lang="de-DE" sz="2000" dirty="0" smtClean="0">
                <a:solidFill>
                  <a:srgbClr val="FF0000"/>
                </a:solidFill>
              </a:rPr>
              <a:t> (</a:t>
            </a:r>
            <a:r>
              <a:rPr lang="de-DE" sz="2000" dirty="0" err="1" smtClean="0">
                <a:solidFill>
                  <a:srgbClr val="FF0000"/>
                </a:solidFill>
              </a:rPr>
              <a:t>ÜsF</a:t>
            </a:r>
            <a:r>
              <a:rPr lang="de-DE" sz="2000" dirty="0" smtClean="0">
                <a:solidFill>
                  <a:srgbClr val="FF0000"/>
                </a:solidFill>
              </a:rPr>
              <a:t>)  der RE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           Struktur des RE-Ausbaues (Gewichtung)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    2.   </a:t>
            </a:r>
            <a:r>
              <a:rPr lang="de-DE" sz="2000" u="sng" dirty="0" smtClean="0"/>
              <a:t>PSKW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                   </a:t>
            </a:r>
            <a:r>
              <a:rPr lang="de-DE" sz="2000" dirty="0" smtClean="0">
                <a:solidFill>
                  <a:srgbClr val="3333FF"/>
                </a:solidFill>
              </a:rPr>
              <a:t>Speicherkapazität PSKW 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               </a:t>
            </a:r>
            <a:r>
              <a:rPr lang="de-DE" sz="2000" dirty="0" smtClean="0">
                <a:solidFill>
                  <a:srgbClr val="C00000"/>
                </a:solidFill>
              </a:rPr>
              <a:t>max. </a:t>
            </a:r>
            <a:r>
              <a:rPr lang="de-DE" sz="2000" dirty="0" err="1" smtClean="0">
                <a:solidFill>
                  <a:srgbClr val="C00000"/>
                </a:solidFill>
              </a:rPr>
              <a:t>Einspeicherleistung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smtClean="0"/>
              <a:t>(Pumpen) der PSKW</a:t>
            </a:r>
            <a:br>
              <a:rPr lang="de-DE" sz="2000" dirty="0" smtClean="0"/>
            </a:br>
            <a:r>
              <a:rPr lang="de-DE" sz="800" dirty="0" smtClean="0"/>
              <a:t> </a:t>
            </a:r>
            <a:endParaRPr lang="de-DE" sz="2000" dirty="0" smtClean="0"/>
          </a:p>
          <a:p>
            <a:r>
              <a:rPr lang="de-DE" b="1" dirty="0" smtClean="0"/>
              <a:t>             </a:t>
            </a:r>
            <a:r>
              <a:rPr lang="de-DE" b="1" u="sng" dirty="0" smtClean="0"/>
              <a:t>praktisch </a:t>
            </a:r>
            <a:r>
              <a:rPr lang="de-DE" b="1" u="sng" dirty="0"/>
              <a:t>schon festgelegt</a:t>
            </a:r>
            <a:r>
              <a:rPr lang="de-DE" b="1" dirty="0" smtClean="0"/>
              <a:t>: </a:t>
            </a:r>
            <a:br>
              <a:rPr lang="de-DE" b="1" dirty="0" smtClean="0"/>
            </a:br>
            <a:r>
              <a:rPr lang="de-DE" sz="2000" dirty="0" smtClean="0"/>
              <a:t>                          </a:t>
            </a:r>
            <a:r>
              <a:rPr lang="de-DE" sz="2000" dirty="0" smtClean="0">
                <a:solidFill>
                  <a:srgbClr val="FF0000"/>
                </a:solidFill>
              </a:rPr>
              <a:t>Ausspeicherleistung = ca. Höchstlast </a:t>
            </a:r>
            <a:r>
              <a:rPr lang="de-DE" sz="2000" dirty="0">
                <a:solidFill>
                  <a:srgbClr val="FF0000"/>
                </a:solidFill>
              </a:rPr>
              <a:t>des Verbrauches</a:t>
            </a:r>
            <a:endParaRPr lang="de-DE" sz="2000" dirty="0" smtClean="0">
              <a:solidFill>
                <a:srgbClr val="FF0000"/>
              </a:solidFill>
            </a:endParaRPr>
          </a:p>
          <a:p>
            <a:r>
              <a:rPr lang="de-DE" sz="2000" dirty="0" smtClean="0">
                <a:solidFill>
                  <a:srgbClr val="FF0000"/>
                </a:solidFill>
              </a:rPr>
              <a:t>     </a:t>
            </a:r>
          </a:p>
          <a:p>
            <a:r>
              <a:rPr lang="de-DE" sz="2000" dirty="0" smtClean="0"/>
              <a:t>     3. </a:t>
            </a:r>
            <a:r>
              <a:rPr lang="de-DE" sz="2000" u="sng" dirty="0" smtClean="0"/>
              <a:t>Gasspeicher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             </a:t>
            </a:r>
            <a:r>
              <a:rPr lang="de-DE" sz="2000" dirty="0" err="1" smtClean="0">
                <a:solidFill>
                  <a:srgbClr val="C00000"/>
                </a:solidFill>
              </a:rPr>
              <a:t>Einspeicherleistung</a:t>
            </a:r>
            <a:r>
              <a:rPr lang="de-DE" sz="2000" dirty="0" smtClean="0"/>
              <a:t> (Elektrolyse, Methanerzeuger)</a:t>
            </a:r>
            <a:br>
              <a:rPr lang="de-DE" sz="2000" dirty="0" smtClean="0"/>
            </a:br>
            <a:r>
              <a:rPr lang="de-DE" sz="800" dirty="0" smtClean="0"/>
              <a:t>   </a:t>
            </a:r>
          </a:p>
          <a:p>
            <a:r>
              <a:rPr lang="de-DE" sz="2000" dirty="0" smtClean="0"/>
              <a:t>          </a:t>
            </a:r>
            <a:r>
              <a:rPr lang="de-DE" b="1" u="sng" dirty="0" smtClean="0"/>
              <a:t>praktisch </a:t>
            </a:r>
            <a:r>
              <a:rPr lang="de-DE" b="1" u="sng" dirty="0"/>
              <a:t>schon festgelegt</a:t>
            </a:r>
            <a:r>
              <a:rPr lang="de-DE" b="1" dirty="0"/>
              <a:t>:</a:t>
            </a:r>
            <a:r>
              <a:rPr lang="de-DE" b="1" dirty="0" smtClean="0"/>
              <a:t>  </a:t>
            </a:r>
            <a:endParaRPr lang="de-DE" sz="2000" b="1" dirty="0" smtClean="0"/>
          </a:p>
          <a:p>
            <a:r>
              <a:rPr lang="de-DE" sz="2000" dirty="0" smtClean="0"/>
              <a:t>              </a:t>
            </a:r>
            <a:r>
              <a:rPr lang="de-DE" sz="2000" dirty="0" smtClean="0">
                <a:solidFill>
                  <a:srgbClr val="3333FF"/>
                </a:solidFill>
              </a:rPr>
              <a:t>Speicherkapazität  :  riesig, da Speicherraum preiswert</a:t>
            </a:r>
          </a:p>
          <a:p>
            <a:r>
              <a:rPr lang="de-DE" sz="2000" dirty="0">
                <a:solidFill>
                  <a:srgbClr val="3333FF"/>
                </a:solidFill>
              </a:rPr>
              <a:t> </a:t>
            </a:r>
            <a:r>
              <a:rPr lang="de-DE" sz="2000" dirty="0" smtClean="0">
                <a:solidFill>
                  <a:srgbClr val="3333FF"/>
                </a:solidFill>
              </a:rPr>
              <a:t>             </a:t>
            </a:r>
            <a:r>
              <a:rPr lang="de-DE" sz="2000" dirty="0" smtClean="0">
                <a:solidFill>
                  <a:srgbClr val="FF0000"/>
                </a:solidFill>
              </a:rPr>
              <a:t>Ausspeicherleistung = Höchstlast des Verbrauches </a:t>
            </a:r>
            <a:r>
              <a:rPr lang="de-DE" sz="2000" b="1" u="sng" dirty="0" smtClean="0">
                <a:solidFill>
                  <a:srgbClr val="FF0000"/>
                </a:solidFill>
              </a:rPr>
              <a:t>(„Versicherung“)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483768" y="296652"/>
            <a:ext cx="4068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Die Optimierungsaufgabe</a:t>
            </a:r>
            <a:endParaRPr lang="de-DE" sz="2800" b="1" dirty="0"/>
          </a:p>
        </p:txBody>
      </p:sp>
      <p:sp>
        <p:nvSpPr>
          <p:cNvPr id="4" name="Rechteck 3"/>
          <p:cNvSpPr/>
          <p:nvPr/>
        </p:nvSpPr>
        <p:spPr>
          <a:xfrm>
            <a:off x="1151620" y="1054256"/>
            <a:ext cx="734481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2000" b="1" dirty="0" smtClean="0"/>
              <a:t>Ziel: </a:t>
            </a:r>
            <a:r>
              <a:rPr lang="de-DE" sz="2000" b="1" dirty="0"/>
              <a:t>Gesamtkosten </a:t>
            </a:r>
            <a:r>
              <a:rPr lang="de-DE" sz="2000" b="1" dirty="0" smtClean="0"/>
              <a:t>minimal ,   </a:t>
            </a:r>
            <a:r>
              <a:rPr lang="de-DE" b="1" dirty="0" smtClean="0"/>
              <a:t>bei</a:t>
            </a:r>
            <a:r>
              <a:rPr lang="de-DE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b="1" dirty="0" smtClean="0">
                <a:solidFill>
                  <a:srgbClr val="FF00FF"/>
                </a:solidFill>
              </a:rPr>
              <a:t>sicherer</a:t>
            </a:r>
            <a:r>
              <a:rPr lang="de-DE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b="1" dirty="0" smtClean="0"/>
              <a:t>und</a:t>
            </a:r>
            <a:r>
              <a:rPr lang="de-DE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b="1" dirty="0" smtClean="0">
                <a:solidFill>
                  <a:srgbClr val="FF00FF"/>
                </a:solidFill>
              </a:rPr>
              <a:t>nachhaltiger</a:t>
            </a:r>
            <a:r>
              <a:rPr lang="de-DE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b="1" dirty="0" smtClean="0"/>
              <a:t>Versorgung</a:t>
            </a:r>
            <a:endParaRPr lang="de-DE" sz="2000" b="1" dirty="0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8244408" y="6669360"/>
            <a:ext cx="756084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35496" y="44624"/>
            <a:ext cx="3240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1" dirty="0" smtClean="0"/>
              <a:t>1.2.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xmlns="" val="76266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/>
          <p:cNvSpPr/>
          <p:nvPr/>
        </p:nvSpPr>
        <p:spPr>
          <a:xfrm rot="16200000">
            <a:off x="3779844" y="4239168"/>
            <a:ext cx="180001" cy="140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7128284" y="4725144"/>
            <a:ext cx="1651278" cy="28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s Rechteck 2"/>
          <p:cNvSpPr/>
          <p:nvPr/>
        </p:nvSpPr>
        <p:spPr>
          <a:xfrm>
            <a:off x="4606363" y="754689"/>
            <a:ext cx="2556284" cy="1440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Verbrauch</a:t>
            </a:r>
            <a:endParaRPr lang="de-DE" sz="32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215516" y="1664804"/>
            <a:ext cx="126014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dirty="0"/>
              <a:t> </a:t>
            </a:r>
            <a:r>
              <a:rPr lang="de-DE" sz="2400" b="1" dirty="0" smtClean="0"/>
              <a:t>PV </a:t>
            </a:r>
            <a:r>
              <a:rPr lang="de-DE" dirty="0" smtClean="0"/>
              <a:t>in</a:t>
            </a:r>
          </a:p>
          <a:p>
            <a:pPr algn="ctr"/>
            <a:r>
              <a:rPr lang="de-DE" dirty="0" smtClean="0"/>
              <a:t>S. + O. + W.</a:t>
            </a:r>
          </a:p>
          <a:p>
            <a:pPr algn="ctr"/>
            <a:r>
              <a:rPr lang="de-DE" dirty="0" smtClean="0"/>
              <a:t>Lagen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98764" y="433117"/>
            <a:ext cx="106888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Wind</a:t>
            </a:r>
          </a:p>
          <a:p>
            <a:pPr algn="ctr"/>
            <a:r>
              <a:rPr lang="de-DE" dirty="0" smtClean="0"/>
              <a:t>On + Off</a:t>
            </a:r>
          </a:p>
          <a:p>
            <a:pPr algn="ctr"/>
            <a:r>
              <a:rPr lang="de-DE" dirty="0" smtClean="0"/>
              <a:t> </a:t>
            </a:r>
            <a:r>
              <a:rPr lang="de-DE" dirty="0" err="1" smtClean="0"/>
              <a:t>Shore</a:t>
            </a:r>
            <a:endParaRPr lang="de-DE" dirty="0"/>
          </a:p>
        </p:txBody>
      </p:sp>
      <p:sp>
        <p:nvSpPr>
          <p:cNvPr id="6" name="Abgerundetes Rechteck 5"/>
          <p:cNvSpPr/>
          <p:nvPr/>
        </p:nvSpPr>
        <p:spPr>
          <a:xfrm>
            <a:off x="4561917" y="2492185"/>
            <a:ext cx="2566367" cy="14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PSKW-artige</a:t>
            </a:r>
            <a:r>
              <a:rPr lang="de-DE" sz="2400" dirty="0" smtClean="0"/>
              <a:t> </a:t>
            </a:r>
            <a:r>
              <a:rPr lang="de-DE" sz="2400" b="1" dirty="0" smtClean="0"/>
              <a:t>Speicher</a:t>
            </a:r>
            <a:br>
              <a:rPr lang="de-DE" sz="2400" b="1" dirty="0" smtClean="0"/>
            </a:br>
            <a:r>
              <a:rPr lang="de-DE" sz="2400" b="1" dirty="0" smtClean="0">
                <a:solidFill>
                  <a:srgbClr val="FF0000"/>
                </a:solidFill>
              </a:rPr>
              <a:t>[beschränkt]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 rot="5400000">
            <a:off x="2141656" y="489491"/>
            <a:ext cx="720000" cy="19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3151683" y="1839492"/>
            <a:ext cx="360000" cy="158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 rot="16200000">
            <a:off x="3797114" y="639528"/>
            <a:ext cx="324000" cy="12945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 rot="16200000">
            <a:off x="3761860" y="2654965"/>
            <a:ext cx="360000" cy="12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oben und unten 15"/>
          <p:cNvSpPr/>
          <p:nvPr/>
        </p:nvSpPr>
        <p:spPr>
          <a:xfrm>
            <a:off x="1696186" y="1134871"/>
            <a:ext cx="468052" cy="7200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17"/>
          <p:cNvCxnSpPr/>
          <p:nvPr/>
        </p:nvCxnSpPr>
        <p:spPr>
          <a:xfrm flipV="1">
            <a:off x="1529662" y="1124744"/>
            <a:ext cx="3006334" cy="101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Pfeil nach unten 18"/>
          <p:cNvSpPr/>
          <p:nvPr/>
        </p:nvSpPr>
        <p:spPr>
          <a:xfrm>
            <a:off x="4103992" y="1117486"/>
            <a:ext cx="396000" cy="324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4609656" y="1088740"/>
            <a:ext cx="399726" cy="430887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606363" y="3091342"/>
            <a:ext cx="399726" cy="430887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4572000" y="4416325"/>
            <a:ext cx="2590647" cy="1440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Gas</a:t>
            </a:r>
          </a:p>
          <a:p>
            <a:pPr algn="ctr"/>
            <a:r>
              <a:rPr lang="de-DE" sz="2400" b="1" dirty="0" smtClean="0"/>
              <a:t>  Speicher</a:t>
            </a:r>
            <a:br>
              <a:rPr lang="de-DE" sz="2400" b="1" dirty="0" smtClean="0"/>
            </a:br>
            <a:r>
              <a:rPr lang="de-DE" sz="2400" b="1" dirty="0" smtClean="0"/>
              <a:t>(riesig)</a:t>
            </a:r>
            <a:endParaRPr lang="de-DE" sz="2400" b="1" dirty="0"/>
          </a:p>
        </p:txBody>
      </p:sp>
      <p:sp>
        <p:nvSpPr>
          <p:cNvPr id="23" name="Textfeld 22"/>
          <p:cNvSpPr txBox="1"/>
          <p:nvPr/>
        </p:nvSpPr>
        <p:spPr>
          <a:xfrm>
            <a:off x="4572000" y="4725144"/>
            <a:ext cx="399726" cy="430887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3151683" y="3429000"/>
            <a:ext cx="226730" cy="15348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0" name="Gruppieren 49"/>
          <p:cNvGrpSpPr/>
          <p:nvPr/>
        </p:nvGrpSpPr>
        <p:grpSpPr>
          <a:xfrm>
            <a:off x="3491838" y="1448780"/>
            <a:ext cx="1044000" cy="1656000"/>
            <a:chOff x="3923886" y="1628801"/>
            <a:chExt cx="612110" cy="1440159"/>
          </a:xfrm>
        </p:grpSpPr>
        <p:cxnSp>
          <p:nvCxnSpPr>
            <p:cNvPr id="26" name="Gerade Verbindung 25"/>
            <p:cNvCxnSpPr/>
            <p:nvPr/>
          </p:nvCxnSpPr>
          <p:spPr>
            <a:xfrm flipV="1">
              <a:off x="3923886" y="1628801"/>
              <a:ext cx="0" cy="14401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3923996" y="3068959"/>
              <a:ext cx="612000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Abgerundetes Rechteck 31"/>
          <p:cNvSpPr/>
          <p:nvPr/>
        </p:nvSpPr>
        <p:spPr>
          <a:xfrm>
            <a:off x="161510" y="224644"/>
            <a:ext cx="1386154" cy="2520000"/>
          </a:xfrm>
          <a:prstGeom prst="roundRect">
            <a:avLst/>
          </a:prstGeom>
          <a:solidFill>
            <a:srgbClr val="92D050">
              <a:alpha val="3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34" name="Pfeil nach oben und unten 33"/>
          <p:cNvSpPr/>
          <p:nvPr/>
        </p:nvSpPr>
        <p:spPr>
          <a:xfrm>
            <a:off x="4031815" y="3105004"/>
            <a:ext cx="287998" cy="3600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7" name="Gruppieren 16"/>
          <p:cNvGrpSpPr/>
          <p:nvPr/>
        </p:nvGrpSpPr>
        <p:grpSpPr>
          <a:xfrm>
            <a:off x="2483768" y="4977172"/>
            <a:ext cx="1387995" cy="1728192"/>
            <a:chOff x="2879812" y="4977172"/>
            <a:chExt cx="1387995" cy="1728192"/>
          </a:xfrm>
        </p:grpSpPr>
        <p:sp>
          <p:nvSpPr>
            <p:cNvPr id="8" name="Zylinder 7"/>
            <p:cNvSpPr/>
            <p:nvPr/>
          </p:nvSpPr>
          <p:spPr>
            <a:xfrm>
              <a:off x="2879812" y="6273316"/>
              <a:ext cx="1387995" cy="43204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Abschaltung</a:t>
              </a:r>
              <a:endParaRPr lang="de-DE" dirty="0"/>
            </a:p>
          </p:txBody>
        </p:sp>
        <p:grpSp>
          <p:nvGrpSpPr>
            <p:cNvPr id="43" name="Gruppieren 42"/>
            <p:cNvGrpSpPr/>
            <p:nvPr/>
          </p:nvGrpSpPr>
          <p:grpSpPr>
            <a:xfrm flipH="1">
              <a:off x="3563888" y="4977172"/>
              <a:ext cx="356296" cy="1440160"/>
              <a:chOff x="3491900" y="5049180"/>
              <a:chExt cx="196161" cy="1213750"/>
            </a:xfrm>
          </p:grpSpPr>
          <p:sp>
            <p:nvSpPr>
              <p:cNvPr id="25" name="Rechteck 24"/>
              <p:cNvSpPr/>
              <p:nvPr/>
            </p:nvSpPr>
            <p:spPr>
              <a:xfrm>
                <a:off x="3688061" y="5049180"/>
                <a:ext cx="0" cy="1213750"/>
              </a:xfrm>
              <a:prstGeom prst="rect">
                <a:avLst/>
              </a:prstGeom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Rechteck 35"/>
              <p:cNvSpPr/>
              <p:nvPr/>
            </p:nvSpPr>
            <p:spPr>
              <a:xfrm rot="16200000" flipH="1">
                <a:off x="3581900" y="4960640"/>
                <a:ext cx="0" cy="180000"/>
              </a:xfrm>
              <a:prstGeom prst="rect">
                <a:avLst/>
              </a:prstGeom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39" name="Textfeld 38"/>
          <p:cNvSpPr txBox="1"/>
          <p:nvPr/>
        </p:nvSpPr>
        <p:spPr>
          <a:xfrm>
            <a:off x="2245352" y="4845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Potential der Stromleistungs-Flüsse</a:t>
            </a:r>
            <a:endParaRPr lang="de-DE" sz="2800" b="1" dirty="0"/>
          </a:p>
        </p:txBody>
      </p:sp>
      <p:sp>
        <p:nvSpPr>
          <p:cNvPr id="45" name="Rechteckiger Pfeil 44"/>
          <p:cNvSpPr/>
          <p:nvPr/>
        </p:nvSpPr>
        <p:spPr>
          <a:xfrm rot="5400000" flipV="1">
            <a:off x="3712843" y="3982118"/>
            <a:ext cx="1160250" cy="558071"/>
          </a:xfrm>
          <a:prstGeom prst="bentArrow">
            <a:avLst>
              <a:gd name="adj1" fmla="val 13156"/>
              <a:gd name="adj2" fmla="val 24738"/>
              <a:gd name="adj3" fmla="val 25000"/>
              <a:gd name="adj4" fmla="val 3782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3173777" y="5406315"/>
            <a:ext cx="1146195" cy="83099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bei</a:t>
            </a:r>
          </a:p>
          <a:p>
            <a:r>
              <a:rPr lang="de-DE" sz="1600" dirty="0" smtClean="0"/>
              <a:t>Konverter- Engpass</a:t>
            </a:r>
            <a:endParaRPr lang="de-DE" sz="1600" dirty="0"/>
          </a:p>
        </p:txBody>
      </p:sp>
      <p:grpSp>
        <p:nvGrpSpPr>
          <p:cNvPr id="30" name="Gruppieren 29"/>
          <p:cNvGrpSpPr/>
          <p:nvPr/>
        </p:nvGrpSpPr>
        <p:grpSpPr>
          <a:xfrm>
            <a:off x="3378413" y="3465156"/>
            <a:ext cx="1157583" cy="1368000"/>
            <a:chOff x="3342409" y="3465156"/>
            <a:chExt cx="1157583" cy="1368000"/>
          </a:xfrm>
        </p:grpSpPr>
        <p:cxnSp>
          <p:nvCxnSpPr>
            <p:cNvPr id="52" name="Gerade Verbindung 51"/>
            <p:cNvCxnSpPr/>
            <p:nvPr/>
          </p:nvCxnSpPr>
          <p:spPr>
            <a:xfrm flipV="1">
              <a:off x="3342409" y="3465156"/>
              <a:ext cx="0" cy="1368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/>
          </p:nvCxnSpPr>
          <p:spPr>
            <a:xfrm>
              <a:off x="3347992" y="4833155"/>
              <a:ext cx="1152000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" name="Rechteck 59"/>
          <p:cNvSpPr/>
          <p:nvPr/>
        </p:nvSpPr>
        <p:spPr>
          <a:xfrm>
            <a:off x="7128284" y="3091342"/>
            <a:ext cx="162002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Textfeld 60"/>
          <p:cNvSpPr txBox="1"/>
          <p:nvPr/>
        </p:nvSpPr>
        <p:spPr>
          <a:xfrm>
            <a:off x="7601038" y="3104964"/>
            <a:ext cx="252000" cy="2880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7601038" y="4725144"/>
            <a:ext cx="298960" cy="307777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467544" y="3032956"/>
            <a:ext cx="257427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Strikte Priorität</a:t>
            </a:r>
            <a:endParaRPr lang="de-DE" sz="2400" b="1" dirty="0"/>
          </a:p>
        </p:txBody>
      </p:sp>
      <p:grpSp>
        <p:nvGrpSpPr>
          <p:cNvPr id="29" name="Gruppieren 28"/>
          <p:cNvGrpSpPr/>
          <p:nvPr/>
        </p:nvGrpSpPr>
        <p:grpSpPr>
          <a:xfrm>
            <a:off x="166408" y="4257092"/>
            <a:ext cx="2245352" cy="1672482"/>
            <a:chOff x="166408" y="4240794"/>
            <a:chExt cx="2245352" cy="1672482"/>
          </a:xfrm>
        </p:grpSpPr>
        <p:grpSp>
          <p:nvGrpSpPr>
            <p:cNvPr id="64" name="Gruppieren 63"/>
            <p:cNvGrpSpPr/>
            <p:nvPr/>
          </p:nvGrpSpPr>
          <p:grpSpPr>
            <a:xfrm>
              <a:off x="377548" y="4241426"/>
              <a:ext cx="2034212" cy="1563838"/>
              <a:chOff x="251520" y="3413334"/>
              <a:chExt cx="2034212" cy="1563838"/>
            </a:xfrm>
          </p:grpSpPr>
          <p:sp>
            <p:nvSpPr>
              <p:cNvPr id="55" name="Textfeld 54"/>
              <p:cNvSpPr txBox="1"/>
              <p:nvPr/>
            </p:nvSpPr>
            <p:spPr>
              <a:xfrm>
                <a:off x="760026" y="4262518"/>
                <a:ext cx="1512140" cy="714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schwankend</a:t>
                </a:r>
              </a:p>
              <a:p>
                <a:r>
                  <a:rPr lang="de-DE" dirty="0" smtClean="0"/>
                  <a:t>bis auf Null</a:t>
                </a:r>
                <a:endParaRPr lang="de-DE" dirty="0"/>
              </a:p>
            </p:txBody>
          </p:sp>
          <p:sp>
            <p:nvSpPr>
              <p:cNvPr id="28" name="Pfeil nach unten 27"/>
              <p:cNvSpPr/>
              <p:nvPr/>
            </p:nvSpPr>
            <p:spPr>
              <a:xfrm>
                <a:off x="251520" y="3541997"/>
                <a:ext cx="504000" cy="457329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" name="Textfeld 53"/>
              <p:cNvSpPr txBox="1"/>
              <p:nvPr/>
            </p:nvSpPr>
            <p:spPr>
              <a:xfrm>
                <a:off x="773592" y="3413334"/>
                <a:ext cx="1512140" cy="7146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mäßig</a:t>
                </a:r>
                <a:br>
                  <a:rPr lang="de-DE" dirty="0" smtClean="0"/>
                </a:br>
                <a:r>
                  <a:rPr lang="de-DE" dirty="0" smtClean="0"/>
                  <a:t>schwankend</a:t>
                </a:r>
                <a:endParaRPr lang="de-DE" dirty="0"/>
              </a:p>
            </p:txBody>
          </p:sp>
          <p:sp>
            <p:nvSpPr>
              <p:cNvPr id="56" name="Pfeil nach oben und unten 55"/>
              <p:cNvSpPr/>
              <p:nvPr/>
            </p:nvSpPr>
            <p:spPr>
              <a:xfrm>
                <a:off x="251520" y="4181061"/>
                <a:ext cx="468052" cy="796111"/>
              </a:xfrm>
              <a:prstGeom prst="upDown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67" name="Rechteck 66"/>
            <p:cNvSpPr/>
            <p:nvPr/>
          </p:nvSpPr>
          <p:spPr>
            <a:xfrm>
              <a:off x="166408" y="4240794"/>
              <a:ext cx="2245352" cy="1672482"/>
            </a:xfrm>
            <a:prstGeom prst="rect">
              <a:avLst/>
            </a:prstGeom>
            <a:solidFill>
              <a:srgbClr val="EAEAEA">
                <a:alpha val="1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9" name="Pfeil nach oben und unten 68"/>
          <p:cNvSpPr/>
          <p:nvPr/>
        </p:nvSpPr>
        <p:spPr>
          <a:xfrm>
            <a:off x="8010382" y="3096658"/>
            <a:ext cx="287998" cy="322018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Pfeil nach oben und unten 69"/>
          <p:cNvSpPr/>
          <p:nvPr/>
        </p:nvSpPr>
        <p:spPr>
          <a:xfrm>
            <a:off x="8028384" y="4689140"/>
            <a:ext cx="288000" cy="3240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1" name="Gruppieren 30"/>
          <p:cNvGrpSpPr/>
          <p:nvPr/>
        </p:nvGrpSpPr>
        <p:grpSpPr>
          <a:xfrm>
            <a:off x="6665246" y="5577043"/>
            <a:ext cx="2099358" cy="1200329"/>
            <a:chOff x="6665246" y="5577043"/>
            <a:chExt cx="2099358" cy="1200329"/>
          </a:xfrm>
        </p:grpSpPr>
        <p:sp>
          <p:nvSpPr>
            <p:cNvPr id="72" name="Rechteckiger Pfeil 71"/>
            <p:cNvSpPr/>
            <p:nvPr/>
          </p:nvSpPr>
          <p:spPr>
            <a:xfrm rot="16200000">
              <a:off x="7016114" y="5539180"/>
              <a:ext cx="347264" cy="1049000"/>
            </a:xfrm>
            <a:prstGeom prst="bentArrow">
              <a:avLst>
                <a:gd name="adj1" fmla="val 25000"/>
                <a:gd name="adj2" fmla="val 18600"/>
                <a:gd name="adj3" fmla="val 25000"/>
                <a:gd name="adj4" fmla="val 4375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7596336" y="5577043"/>
              <a:ext cx="1168268" cy="120032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sz="2000" b="1" dirty="0" smtClean="0"/>
                <a:t>Import</a:t>
              </a:r>
            </a:p>
            <a:p>
              <a:r>
                <a:rPr lang="de-DE" b="1" dirty="0" smtClean="0">
                  <a:solidFill>
                    <a:schemeClr val="tx1"/>
                  </a:solidFill>
                </a:rPr>
                <a:t>     </a:t>
              </a:r>
              <a:r>
                <a:rPr lang="de-DE" sz="2400" b="1" dirty="0" smtClean="0">
                  <a:solidFill>
                    <a:schemeClr val="bg1"/>
                  </a:solidFill>
                </a:rPr>
                <a:t>Gas </a:t>
              </a:r>
              <a:r>
                <a:rPr lang="de-DE" sz="1400" b="1" dirty="0" smtClean="0">
                  <a:solidFill>
                    <a:schemeClr val="tx1"/>
                  </a:solidFill>
                </a:rPr>
                <a:t/>
              </a:r>
              <a:br>
                <a:rPr lang="de-DE" sz="1400" b="1" dirty="0" smtClean="0">
                  <a:solidFill>
                    <a:schemeClr val="tx1"/>
                  </a:solidFill>
                </a:rPr>
              </a:br>
              <a:r>
                <a:rPr lang="de-DE" sz="1400" b="1" dirty="0" smtClean="0">
                  <a:solidFill>
                    <a:schemeClr val="tx1"/>
                  </a:solidFill>
                </a:rPr>
                <a:t>zum Jahres- Ausgleich </a:t>
              </a:r>
              <a:endParaRPr lang="de-DE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66" name="Rechteck 65"/>
          <p:cNvSpPr/>
          <p:nvPr/>
        </p:nvSpPr>
        <p:spPr>
          <a:xfrm>
            <a:off x="6912260" y="5268530"/>
            <a:ext cx="112918" cy="1589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hteck 72"/>
          <p:cNvSpPr/>
          <p:nvPr/>
        </p:nvSpPr>
        <p:spPr>
          <a:xfrm>
            <a:off x="8460432" y="1088740"/>
            <a:ext cx="324000" cy="3888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Pfeil nach rechts 1"/>
          <p:cNvSpPr/>
          <p:nvPr/>
        </p:nvSpPr>
        <p:spPr>
          <a:xfrm flipH="1">
            <a:off x="7162647" y="944724"/>
            <a:ext cx="1306690" cy="6120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Pfeil nach oben und unten 41"/>
          <p:cNvSpPr/>
          <p:nvPr/>
        </p:nvSpPr>
        <p:spPr>
          <a:xfrm>
            <a:off x="4257007" y="4797184"/>
            <a:ext cx="209995" cy="2880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Pfeil nach oben und unten 76"/>
          <p:cNvSpPr/>
          <p:nvPr/>
        </p:nvSpPr>
        <p:spPr>
          <a:xfrm>
            <a:off x="8028418" y="1088740"/>
            <a:ext cx="287998" cy="322018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9378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503548" y="188640"/>
            <a:ext cx="7772400" cy="1044115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Erste Ergebnisse </a:t>
            </a:r>
            <a:br>
              <a:rPr lang="de-DE" sz="24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zur Kapazität der PSKW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-artige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Speicher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79512" y="4941168"/>
            <a:ext cx="8748464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analoge Bezeichnungen für P2G-artigen Speicher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600" dirty="0" smtClean="0">
                <a:latin typeface="Arial" pitchFamily="34" charset="0"/>
                <a:cs typeface="Arial" pitchFamily="34" charset="0"/>
              </a:rPr>
              <a:t>              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Sp25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 = Speicher mit rund 25% Wirkungsgrad   (Produkt aus Ein- und Ausspeichern)</a:t>
            </a:r>
          </a:p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Sp25_mx_Nd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= Speicherkapazität des Sp25, angegeben in "Verbrauchstagen" [d] </a:t>
            </a:r>
            <a:br>
              <a:rPr lang="de-DE" sz="1200" dirty="0" smtClean="0">
                <a:latin typeface="Arial" pitchFamily="34" charset="0"/>
                <a:cs typeface="Arial" pitchFamily="34" charset="0"/>
              </a:rPr>
            </a:br>
            <a:r>
              <a:rPr lang="de-DE" sz="1200" dirty="0" smtClean="0">
                <a:latin typeface="Arial" pitchFamily="34" charset="0"/>
                <a:cs typeface="Arial" pitchFamily="34" charset="0"/>
              </a:rPr>
              <a:t>                                     Hier jedoch nicht entscheidend, da  "beliebig" groß  und niemals leer oder überfüllt.              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de-DE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P25_mx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=maximale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Einspeicherleistung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e-DE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[GW] </a:t>
            </a:r>
          </a:p>
          <a:p>
            <a:r>
              <a:rPr lang="de-DE" dirty="0" smtClean="0"/>
              <a:t>                   </a:t>
            </a:r>
            <a:endParaRPr lang="de-DE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323528" y="1412776"/>
            <a:ext cx="8244916" cy="1785104"/>
            <a:chOff x="323528" y="1412776"/>
            <a:chExt cx="8244916" cy="1785104"/>
          </a:xfrm>
        </p:grpSpPr>
        <p:sp>
          <p:nvSpPr>
            <p:cNvPr id="5" name="Textfeld 4"/>
            <p:cNvSpPr txBox="1"/>
            <p:nvPr/>
          </p:nvSpPr>
          <p:spPr>
            <a:xfrm>
              <a:off x="323528" y="1412776"/>
              <a:ext cx="8244916" cy="1785104"/>
            </a:xfrm>
            <a:prstGeom prst="rect">
              <a:avLst/>
            </a:prstGeom>
            <a:noFill/>
            <a:ln>
              <a:solidFill>
                <a:srgbClr val="3333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b="1" u="sng" dirty="0" smtClean="0"/>
                <a:t>Begriffe und Bezeichnungen  für den Ausbau der RE- Stromerzeuger.</a:t>
              </a:r>
              <a:r>
                <a:rPr lang="de-DE" dirty="0" smtClean="0"/>
                <a:t/>
              </a:r>
              <a:br>
                <a:rPr lang="de-DE" dirty="0" smtClean="0"/>
              </a:br>
              <a:r>
                <a:rPr lang="de-DE" sz="1600" dirty="0" smtClean="0">
                  <a:latin typeface="Arial" pitchFamily="34" charset="0"/>
                  <a:cs typeface="Arial" pitchFamily="34" charset="0"/>
                </a:rPr>
                <a:t>              </a:t>
              </a: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Q_a</a:t>
              </a:r>
              <a:r>
                <a:rPr lang="de-DE" sz="1600" dirty="0" smtClean="0">
                  <a:latin typeface="Arial" pitchFamily="34" charset="0"/>
                  <a:cs typeface="Arial" pitchFamily="34" charset="0"/>
                </a:rPr>
                <a:t>  = Jährlicher Stromverbrauch.</a:t>
              </a:r>
              <a:br>
                <a:rPr lang="de-DE" sz="1600" dirty="0" smtClean="0">
                  <a:latin typeface="Arial" pitchFamily="34" charset="0"/>
                  <a:cs typeface="Arial" pitchFamily="34" charset="0"/>
                </a:rPr>
              </a:br>
              <a:r>
                <a:rPr lang="de-DE" sz="1600" dirty="0" smtClean="0">
                  <a:latin typeface="Arial" pitchFamily="34" charset="0"/>
                  <a:cs typeface="Arial" pitchFamily="34" charset="0"/>
                </a:rPr>
                <a:t>                             Er wird zunächst als zeitlich konstant angenommen.</a:t>
              </a:r>
            </a:p>
            <a:p>
              <a:r>
                <a:rPr lang="de-DE" sz="1600" dirty="0" smtClean="0">
                  <a:latin typeface="Arial" pitchFamily="34" charset="0"/>
                  <a:cs typeface="Arial" pitchFamily="34" charset="0"/>
                </a:rPr>
                <a:t>              </a:t>
              </a:r>
              <a:r>
                <a:rPr lang="de-DE" sz="16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RE_a</a:t>
              </a:r>
              <a:r>
                <a:rPr lang="de-DE" sz="1600" dirty="0" smtClean="0">
                  <a:latin typeface="Arial" pitchFamily="34" charset="0"/>
                  <a:cs typeface="Arial" pitchFamily="34" charset="0"/>
                </a:rPr>
                <a:t> = die im Jahr zur Verfügung stehende RE-Strommenge („brutto“)</a:t>
              </a:r>
            </a:p>
            <a:p>
              <a:r>
                <a:rPr lang="de-DE" sz="8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de-DE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             </a:t>
              </a:r>
            </a:p>
            <a:p>
              <a:endParaRPr lang="de-DE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1295636" y="2636912"/>
              <a:ext cx="5652628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ÜsF = Überschussfaktor  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=  </a:t>
              </a:r>
              <a:r>
                <a:rPr lang="de-DE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RE_a</a:t>
              </a:r>
              <a:r>
                <a:rPr lang="de-DE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b="1" dirty="0" smtClean="0">
                  <a:latin typeface="Arial" pitchFamily="34" charset="0"/>
                  <a:cs typeface="Arial" pitchFamily="34" charset="0"/>
                </a:rPr>
                <a:t>/ Q_a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de-DE" sz="2000" dirty="0"/>
            </a:p>
          </p:txBody>
        </p:sp>
      </p:grpSp>
      <p:sp>
        <p:nvSpPr>
          <p:cNvPr id="8" name="Textfeld 7"/>
          <p:cNvSpPr txBox="1"/>
          <p:nvPr/>
        </p:nvSpPr>
        <p:spPr>
          <a:xfrm>
            <a:off x="251520" y="3320988"/>
            <a:ext cx="8748464" cy="1569660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Bezeichnungen für </a:t>
            </a:r>
            <a:r>
              <a:rPr lang="de-DE" b="1" u="sng" dirty="0" smtClean="0">
                <a:solidFill>
                  <a:srgbClr val="3333FF"/>
                </a:solidFill>
              </a:rPr>
              <a:t>PSKW -artige Speicher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600" dirty="0" smtClean="0">
                <a:latin typeface="Arial" pitchFamily="34" charset="0"/>
                <a:cs typeface="Arial" pitchFamily="34" charset="0"/>
              </a:rPr>
              <a:t>              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Sp80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 = Speicher mit rund 80% Wirkungsgrad (=Produkt aus Ein- und Ausspeichern)</a:t>
            </a:r>
          </a:p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Sp80_mx_Nd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= Speicherkapazität des Sp80, angegeben in "Verbrauchstagen" [d] 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1200" dirty="0" smtClean="0">
                <a:latin typeface="Arial" pitchFamily="34" charset="0"/>
                <a:cs typeface="Arial" pitchFamily="34" charset="0"/>
              </a:rPr>
            </a:b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de-DE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P80_mx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= maximale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Einspeicherleistung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e-DE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[GW] </a:t>
            </a:r>
          </a:p>
          <a:p>
            <a:r>
              <a:rPr lang="de-DE" dirty="0" smtClean="0"/>
              <a:t>                   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5496" y="44624"/>
            <a:ext cx="3240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1.3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016224" y="1679592"/>
            <a:ext cx="583213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1.3.1 Der netto genutzte RE – Strom</a:t>
            </a:r>
          </a:p>
          <a:p>
            <a:endParaRPr lang="de-DE" sz="2000" b="1" dirty="0"/>
          </a:p>
          <a:p>
            <a:r>
              <a:rPr lang="de-DE" sz="1400" b="1" dirty="0" smtClean="0"/>
              <a:t>     1.3.2 </a:t>
            </a:r>
            <a:r>
              <a:rPr lang="de-DE" sz="1400" b="1" dirty="0"/>
              <a:t>Der Jahresumschlag des Kurzzeitspeichers </a:t>
            </a:r>
            <a:r>
              <a:rPr lang="de-DE" sz="1400" b="1" dirty="0" smtClean="0"/>
              <a:t>Sp80</a:t>
            </a:r>
          </a:p>
          <a:p>
            <a:endParaRPr lang="de-DE" sz="1400" b="1" dirty="0"/>
          </a:p>
          <a:p>
            <a:r>
              <a:rPr lang="de-DE" sz="1400" b="1" dirty="0" smtClean="0"/>
              <a:t>     1.3.3 </a:t>
            </a:r>
            <a:r>
              <a:rPr lang="de-DE" sz="1400" b="1" dirty="0"/>
              <a:t>Der Ausnutzungsgrad des brutto erzeugten RE-Stromes</a:t>
            </a:r>
          </a:p>
          <a:p>
            <a:r>
              <a:rPr lang="de-DE" sz="1400" b="1" dirty="0" smtClean="0"/>
              <a:t> </a:t>
            </a:r>
          </a:p>
          <a:p>
            <a:r>
              <a:rPr lang="de-DE" sz="1400" b="1" dirty="0" smtClean="0"/>
              <a:t>      1.3.4 Strom-Bereitstellung </a:t>
            </a:r>
            <a:r>
              <a:rPr lang="de-DE" sz="1400" b="1" dirty="0"/>
              <a:t>aus direktem RE-Strom, Speicher und Import</a:t>
            </a:r>
          </a:p>
          <a:p>
            <a:endParaRPr lang="de-DE" sz="1200" b="1" dirty="0"/>
          </a:p>
          <a:p>
            <a:r>
              <a:rPr lang="de-DE" sz="2000" b="1" dirty="0" smtClean="0"/>
              <a:t>  </a:t>
            </a:r>
            <a:endParaRPr lang="de-DE" sz="20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35496" y="44624"/>
            <a:ext cx="64807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1.3.1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1871700" y="1592796"/>
            <a:ext cx="4552262" cy="540060"/>
          </a:xfrm>
          <a:prstGeom prst="roundRect">
            <a:avLst/>
          </a:prstGeom>
          <a:solidFill>
            <a:srgbClr val="FFFF00">
              <a:alpha val="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07232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91780" y="188640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Das Speicherproblem</a:t>
            </a:r>
            <a:endParaRPr lang="fr-FR" sz="3200" b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663" y="1809750"/>
            <a:ext cx="844867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5496" y="44624"/>
            <a:ext cx="14350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1" dirty="0" smtClean="0"/>
              <a:t>0.</a:t>
            </a:r>
            <a:endParaRPr lang="de-DE" sz="12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8352420" y="4073634"/>
            <a:ext cx="684076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2011</a:t>
            </a:r>
            <a:endParaRPr lang="de-DE" b="1" dirty="0"/>
          </a:p>
        </p:txBody>
      </p:sp>
      <p:sp>
        <p:nvSpPr>
          <p:cNvPr id="6" name="Ellipse 5"/>
          <p:cNvSpPr/>
          <p:nvPr/>
        </p:nvSpPr>
        <p:spPr>
          <a:xfrm>
            <a:off x="8928484" y="102134"/>
            <a:ext cx="122510" cy="12251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7019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346407" y="353893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Netto genutzte RE 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bei wachsendem  </a:t>
            </a:r>
            <a:r>
              <a:rPr lang="de-D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RE-Ausbau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455876" y="6633356"/>
            <a:ext cx="51485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 smtClean="0">
                <a:latin typeface="Arial" pitchFamily="34" charset="0"/>
                <a:cs typeface="Arial" pitchFamily="34" charset="0"/>
              </a:rPr>
              <a:t>Speicher: </a:t>
            </a:r>
            <a:r>
              <a:rPr lang="de-DE" sz="1000" dirty="0" err="1" smtClean="0">
                <a:latin typeface="Arial" pitchFamily="34" charset="0"/>
                <a:cs typeface="Arial" pitchFamily="34" charset="0"/>
              </a:rPr>
              <a:t>GroßSpeicherRE2013_2014_DXX.xlsm!D_39sol</a:t>
            </a:r>
            <a:r>
              <a:rPr lang="de-DE" sz="1000" dirty="0" smtClean="0">
                <a:latin typeface="Arial" pitchFamily="34" charset="0"/>
                <a:cs typeface="Arial" pitchFamily="34" charset="0"/>
              </a:rPr>
              <a:t>   Kapitel7, Bild 7.1</a:t>
            </a:r>
            <a:endParaRPr lang="de-D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0"/>
            <a:ext cx="1655676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b="1" u="sng" dirty="0" smtClean="0"/>
              <a:t>Ein wichtiges Bild</a:t>
            </a:r>
            <a:endParaRPr lang="de-DE" sz="1600" b="1" u="sng" dirty="0"/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8457197" y="6611727"/>
            <a:ext cx="6120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9849" y="1432317"/>
            <a:ext cx="1866259" cy="1011422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r"/>
            <a:r>
              <a:rPr lang="de-DE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de-DE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de-DE" b="1" baseline="-25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nutz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=</a:t>
            </a:r>
            <a:br>
              <a:rPr lang="de-DE" dirty="0" smtClean="0">
                <a:latin typeface="Arial" pitchFamily="34" charset="0"/>
                <a:cs typeface="Arial" pitchFamily="34" charset="0"/>
              </a:rPr>
            </a:b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Strom aus  RE-Quelle,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e-DE" sz="11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de-DE" sz="11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direkt oder aus Speicher</a:t>
            </a:r>
            <a:r>
              <a:rPr lang="de-DE" sz="11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de-DE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100" dirty="0" smtClean="0">
                <a:latin typeface="Arial" pitchFamily="34" charset="0"/>
                <a:cs typeface="Arial" pitchFamily="34" charset="0"/>
              </a:rPr>
              <a:t>      „aus der Steckdose“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3114" y="800708"/>
            <a:ext cx="6853362" cy="574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389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43508" y="333910"/>
            <a:ext cx="637270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Wieviel vom RE-Aufkommen, </a:t>
            </a:r>
            <a:r>
              <a:rPr lang="de-DE" dirty="0" err="1" smtClean="0"/>
              <a:t>RE</a:t>
            </a:r>
            <a:r>
              <a:rPr lang="de-DE" baseline="-25000" dirty="0" err="1" smtClean="0"/>
              <a:t>brutto</a:t>
            </a:r>
            <a:r>
              <a:rPr lang="de-DE" dirty="0" smtClean="0"/>
              <a:t>, kann genutzt werden:  </a:t>
            </a:r>
            <a:r>
              <a:rPr lang="de-DE" b="1" dirty="0" err="1" smtClean="0">
                <a:solidFill>
                  <a:srgbClr val="0000FF"/>
                </a:solidFill>
              </a:rPr>
              <a:t>RE</a:t>
            </a:r>
            <a:r>
              <a:rPr lang="de-DE" b="1" baseline="-25000" dirty="0" err="1" smtClean="0">
                <a:solidFill>
                  <a:srgbClr val="0000FF"/>
                </a:solidFill>
              </a:rPr>
              <a:t>nutz</a:t>
            </a:r>
            <a:endParaRPr lang="de-DE" b="1" baseline="-25000" dirty="0">
              <a:solidFill>
                <a:srgbClr val="0000FF"/>
              </a:solidFill>
            </a:endParaRPr>
          </a:p>
        </p:txBody>
      </p:sp>
      <p:cxnSp>
        <p:nvCxnSpPr>
          <p:cNvPr id="4" name="Gerade Verbindung mit Pfeil 3"/>
          <p:cNvCxnSpPr/>
          <p:nvPr/>
        </p:nvCxnSpPr>
        <p:spPr>
          <a:xfrm flipH="1">
            <a:off x="143508" y="6489340"/>
            <a:ext cx="6120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1588528" y="16648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51520" y="3825044"/>
            <a:ext cx="86409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1. Bei geringem Ausbau: Volle Aufnahme im Netz, Speicher überflüssig</a:t>
            </a:r>
          </a:p>
          <a:p>
            <a:endParaRPr lang="de-DE" dirty="0" smtClean="0"/>
          </a:p>
          <a:p>
            <a:r>
              <a:rPr lang="de-DE" dirty="0" smtClean="0"/>
              <a:t>2. Bei wachsendem Ausbau bis etwa </a:t>
            </a:r>
            <a:r>
              <a:rPr lang="de-DE" dirty="0" err="1" smtClean="0"/>
              <a:t>UsF</a:t>
            </a:r>
            <a:r>
              <a:rPr lang="de-DE" dirty="0" smtClean="0"/>
              <a:t>=1:  zunehmende Inanspruchnahme der Speicher</a:t>
            </a:r>
          </a:p>
          <a:p>
            <a:endParaRPr lang="de-DE" dirty="0" smtClean="0"/>
          </a:p>
          <a:p>
            <a:r>
              <a:rPr lang="de-DE" dirty="0" smtClean="0"/>
              <a:t>3.  </a:t>
            </a:r>
            <a:r>
              <a:rPr lang="de-DE" b="1" u="sng" dirty="0" smtClean="0"/>
              <a:t>Autarkie</a:t>
            </a:r>
            <a:r>
              <a:rPr lang="de-DE" dirty="0" smtClean="0"/>
              <a:t> ist erreicht bei ÜsF = ca.  </a:t>
            </a:r>
            <a:r>
              <a:rPr lang="de-DE" sz="2000" b="1" dirty="0" smtClean="0">
                <a:solidFill>
                  <a:srgbClr val="0033CC"/>
                </a:solidFill>
              </a:rPr>
              <a:t>1.40</a:t>
            </a:r>
            <a:r>
              <a:rPr lang="de-DE" dirty="0" smtClean="0"/>
              <a:t>  :  bei der Speichergröße </a:t>
            </a:r>
            <a:r>
              <a:rPr lang="de-DE" dirty="0" err="1" smtClean="0">
                <a:solidFill>
                  <a:srgbClr val="0033CC"/>
                </a:solidFill>
              </a:rPr>
              <a:t>Sp80_mx</a:t>
            </a:r>
            <a:r>
              <a:rPr lang="de-DE" dirty="0" smtClean="0">
                <a:solidFill>
                  <a:srgbClr val="0033CC"/>
                </a:solidFill>
              </a:rPr>
              <a:t> =0,25 [d] </a:t>
            </a:r>
            <a:r>
              <a:rPr lang="de-DE" dirty="0" smtClean="0"/>
              <a:t>.  </a:t>
            </a:r>
          </a:p>
          <a:p>
            <a:r>
              <a:rPr lang="de-DE" dirty="0" smtClean="0"/>
              <a:t>                                 und  bei ÜsF = ca.  </a:t>
            </a:r>
            <a:r>
              <a:rPr lang="de-DE" sz="2000" b="1" dirty="0" smtClean="0">
                <a:solidFill>
                  <a:srgbClr val="FF33CC"/>
                </a:solidFill>
              </a:rPr>
              <a:t>1.68</a:t>
            </a:r>
            <a:r>
              <a:rPr lang="de-DE" dirty="0" smtClean="0"/>
              <a:t>   : </a:t>
            </a:r>
            <a:r>
              <a:rPr lang="de-DE" dirty="0" smtClean="0">
                <a:solidFill>
                  <a:srgbClr val="FF33CC"/>
                </a:solidFill>
              </a:rPr>
              <a:t>bei </a:t>
            </a:r>
            <a:r>
              <a:rPr lang="de-DE" dirty="0" err="1" smtClean="0">
                <a:solidFill>
                  <a:srgbClr val="FF33CC"/>
                </a:solidFill>
              </a:rPr>
              <a:t>Sp80_mx</a:t>
            </a:r>
            <a:r>
              <a:rPr lang="de-DE" dirty="0" smtClean="0">
                <a:solidFill>
                  <a:srgbClr val="FF33CC"/>
                </a:solidFill>
              </a:rPr>
              <a:t> = 0, also ohne Kurzzeitspeicher</a:t>
            </a:r>
          </a:p>
          <a:p>
            <a:endParaRPr lang="de-DE" dirty="0" smtClean="0"/>
          </a:p>
          <a:p>
            <a:r>
              <a:rPr lang="de-DE" dirty="0" smtClean="0"/>
              <a:t>4. Darüber hinaus: Strom kann (bilanziert) </a:t>
            </a:r>
            <a:r>
              <a:rPr lang="de-DE" b="1" dirty="0" smtClean="0"/>
              <a:t>exportiert</a:t>
            </a:r>
            <a:r>
              <a:rPr lang="de-DE" dirty="0" smtClean="0"/>
              <a:t> werden, aber </a:t>
            </a:r>
            <a:br>
              <a:rPr lang="de-DE" dirty="0" smtClean="0"/>
            </a:br>
            <a:r>
              <a:rPr lang="de-DE" dirty="0" smtClean="0"/>
              <a:t>               mit asymptotischen Wirkungsgrad von 0,25 </a:t>
            </a:r>
            <a:r>
              <a:rPr lang="de-DE" sz="1200" dirty="0" smtClean="0"/>
              <a:t>(sofern Einspeicherer= „Allzeit Bereit und Sp25= „riesig“)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7803" y="721920"/>
            <a:ext cx="3699581" cy="310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llipse 7"/>
          <p:cNvSpPr/>
          <p:nvPr/>
        </p:nvSpPr>
        <p:spPr>
          <a:xfrm flipH="1">
            <a:off x="8800147" y="127665"/>
            <a:ext cx="184666" cy="184666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76396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511660" y="18864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" pitchFamily="34" charset="0"/>
                <a:cs typeface="Arial" pitchFamily="34" charset="0"/>
              </a:rPr>
              <a:t>Vergleich der </a:t>
            </a:r>
            <a:r>
              <a:rPr lang="de-DE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netto genutzten RE </a:t>
            </a:r>
          </a:p>
          <a:p>
            <a:pPr algn="ctr"/>
            <a:r>
              <a:rPr lang="de-DE" sz="2400" b="1" dirty="0" smtClean="0">
                <a:latin typeface="Arial" pitchFamily="34" charset="0"/>
                <a:cs typeface="Arial" pitchFamily="34" charset="0"/>
              </a:rPr>
              <a:t>für verschieden große Speicherkapazitäten Sp80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455876" y="6633356"/>
            <a:ext cx="51485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 smtClean="0">
                <a:latin typeface="Arial" pitchFamily="34" charset="0"/>
                <a:cs typeface="Arial" pitchFamily="34" charset="0"/>
              </a:rPr>
              <a:t>Speicher: </a:t>
            </a:r>
            <a:r>
              <a:rPr lang="de-DE" sz="1000" dirty="0" err="1" smtClean="0">
                <a:latin typeface="Arial" pitchFamily="34" charset="0"/>
                <a:cs typeface="Arial" pitchFamily="34" charset="0"/>
              </a:rPr>
              <a:t>GroßSpeicherRE2013_2014_DXX.xlsm!D_39sol</a:t>
            </a:r>
            <a:r>
              <a:rPr lang="de-DE" sz="1000" dirty="0" smtClean="0">
                <a:latin typeface="Arial" pitchFamily="34" charset="0"/>
                <a:cs typeface="Arial" pitchFamily="34" charset="0"/>
              </a:rPr>
              <a:t>.; Kapitel7, Bild </a:t>
            </a:r>
            <a:r>
              <a:rPr lang="de-DE" sz="1000" dirty="0" err="1" smtClean="0">
                <a:latin typeface="Arial" pitchFamily="34" charset="0"/>
                <a:cs typeface="Arial" pitchFamily="34" charset="0"/>
              </a:rPr>
              <a:t>7.1a</a:t>
            </a:r>
            <a:endParaRPr lang="de-D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2240868"/>
            <a:ext cx="2447764" cy="2400657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Fazit zur Kapazität</a:t>
            </a:r>
            <a:r>
              <a:rPr lang="de-DE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b="1" dirty="0" smtClean="0"/>
              <a:t>1 Tag </a:t>
            </a:r>
            <a:r>
              <a:rPr lang="de-DE" dirty="0" smtClean="0"/>
              <a:t>muss nicht sein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b="1" dirty="0" smtClean="0">
                <a:solidFill>
                  <a:srgbClr val="00B050"/>
                </a:solidFill>
              </a:rPr>
              <a:t>0,1 Tag: </a:t>
            </a:r>
            <a:r>
              <a:rPr lang="de-DE" dirty="0" smtClean="0"/>
              <a:t>etwas wenig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sz="2400" b="1" dirty="0" smtClean="0">
                <a:solidFill>
                  <a:srgbClr val="3333FF"/>
                </a:solidFill>
              </a:rPr>
              <a:t>0,25 Tag </a:t>
            </a:r>
            <a:r>
              <a:rPr lang="de-DE" b="1" dirty="0" smtClean="0">
                <a:solidFill>
                  <a:srgbClr val="3333FF"/>
                </a:solidFill>
              </a:rPr>
              <a:t/>
            </a:r>
            <a:br>
              <a:rPr lang="de-DE" b="1" dirty="0" smtClean="0">
                <a:solidFill>
                  <a:srgbClr val="3333FF"/>
                </a:solidFill>
              </a:rPr>
            </a:br>
            <a:r>
              <a:rPr lang="de-DE" b="1" dirty="0" smtClean="0">
                <a:solidFill>
                  <a:srgbClr val="3333FF"/>
                </a:solidFill>
              </a:rPr>
              <a:t> noch  brauchbar</a:t>
            </a:r>
            <a:r>
              <a:rPr lang="de-DE" dirty="0" smtClean="0"/>
              <a:t>  und</a:t>
            </a:r>
            <a:br>
              <a:rPr lang="de-DE" dirty="0" smtClean="0"/>
            </a:br>
            <a:r>
              <a:rPr lang="de-DE" dirty="0" smtClean="0"/>
              <a:t>      </a:t>
            </a:r>
            <a:r>
              <a:rPr lang="de-DE" b="1" dirty="0" smtClean="0">
                <a:solidFill>
                  <a:srgbClr val="FF0000"/>
                </a:solidFill>
              </a:rPr>
              <a:t>nicht zu aufwendig</a:t>
            </a:r>
          </a:p>
          <a:p>
            <a:pPr>
              <a:buFont typeface="Arial" pitchFamily="34" charset="0"/>
              <a:buChar char="•"/>
            </a:pP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60748"/>
            <a:ext cx="6211887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2" y="0"/>
            <a:ext cx="7092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latin typeface="Arial" pitchFamily="34" charset="0"/>
                <a:cs typeface="Arial" pitchFamily="34" charset="0"/>
              </a:rPr>
              <a:t>Modifikation der netto genutzten  RE durch </a:t>
            </a:r>
            <a:br>
              <a:rPr lang="de-DE" sz="2000" b="1" dirty="0" smtClean="0">
                <a:latin typeface="Arial" pitchFamily="34" charset="0"/>
                <a:cs typeface="Arial" pitchFamily="34" charset="0"/>
              </a:rPr>
            </a:b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unterschiedlichen RE-Ausbau</a:t>
            </a:r>
            <a:r>
              <a:rPr lang="de-DE" dirty="0" smtClean="0"/>
              <a:t>: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8146" y="1268760"/>
            <a:ext cx="4456362" cy="37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feld 6"/>
          <p:cNvSpPr txBox="1"/>
          <p:nvPr/>
        </p:nvSpPr>
        <p:spPr>
          <a:xfrm>
            <a:off x="575556" y="5265204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Ohne Sp80 -Speicher </a:t>
            </a:r>
            <a:r>
              <a:rPr lang="de-DE" dirty="0" smtClean="0"/>
              <a:t>ergibt sich</a:t>
            </a:r>
          </a:p>
          <a:p>
            <a:r>
              <a:rPr lang="de-DE" dirty="0" smtClean="0"/>
              <a:t>ausgeprägte Aufspaltung</a:t>
            </a:r>
          </a:p>
          <a:p>
            <a:r>
              <a:rPr lang="de-DE" dirty="0" smtClean="0"/>
              <a:t>bei unterschiedlichem RE-Ausbau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860032" y="5265204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00FF"/>
                </a:solidFill>
              </a:rPr>
              <a:t>Bei Sp80_mx= 0.25[ d] </a:t>
            </a:r>
            <a:r>
              <a:rPr lang="de-DE" dirty="0" smtClean="0"/>
              <a:t>ergibt sich</a:t>
            </a:r>
          </a:p>
          <a:p>
            <a:r>
              <a:rPr lang="de-DE" dirty="0" smtClean="0"/>
              <a:t>nur noch eine geringe Aufspaltung</a:t>
            </a:r>
          </a:p>
          <a:p>
            <a:r>
              <a:rPr lang="de-DE" dirty="0" smtClean="0"/>
              <a:t>bei unterschiedlichem RE-Ausbau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79512" y="6165304"/>
            <a:ext cx="8748972" cy="338554"/>
          </a:xfrm>
          <a:prstGeom prst="rect">
            <a:avLst/>
          </a:prstGeom>
          <a:solidFill>
            <a:srgbClr val="FFE07D"/>
          </a:solidFill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Arial" pitchFamily="34" charset="0"/>
                <a:cs typeface="Arial" pitchFamily="34" charset="0"/>
              </a:rPr>
              <a:t>Auffallend ist der starke Einfluss des Sp80 -Speichers bei hohem Solaranteil (60%solar)</a:t>
            </a:r>
            <a:endParaRPr lang="de-DE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743908" y="6669361"/>
            <a:ext cx="536459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 smtClean="0">
                <a:latin typeface="Arial" pitchFamily="34" charset="0"/>
                <a:cs typeface="Arial" pitchFamily="34" charset="0"/>
              </a:rPr>
              <a:t>Speicher: GroßSpeicherRE2013_2014_DXX.xlsm!D_Alle.Kap.1.2  Bild1.2_ und 1.2a_REnutz</a:t>
            </a:r>
            <a:endParaRPr lang="de-DE" sz="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269180"/>
            <a:ext cx="4456358" cy="37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feld 12"/>
          <p:cNvSpPr txBox="1"/>
          <p:nvPr/>
        </p:nvSpPr>
        <p:spPr>
          <a:xfrm>
            <a:off x="0" y="8367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Nur Sp25-Speicher</a:t>
            </a:r>
            <a:endParaRPr lang="de-DE" b="1" u="sng" dirty="0"/>
          </a:p>
        </p:txBody>
      </p:sp>
      <p:sp>
        <p:nvSpPr>
          <p:cNvPr id="14" name="Textfeld 13"/>
          <p:cNvSpPr txBox="1"/>
          <p:nvPr/>
        </p:nvSpPr>
        <p:spPr>
          <a:xfrm>
            <a:off x="4608004" y="827420"/>
            <a:ext cx="3924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Zusätzlicher Sp80-Speicher </a:t>
            </a:r>
            <a:r>
              <a:rPr lang="de-DE" b="1" dirty="0" smtClean="0"/>
              <a:t>für </a:t>
            </a:r>
            <a:r>
              <a:rPr lang="de-DE" sz="2000" b="1" dirty="0" smtClean="0">
                <a:solidFill>
                  <a:srgbClr val="0000FF"/>
                </a:solidFill>
              </a:rPr>
              <a:t>0,25 [d]</a:t>
            </a:r>
            <a:endParaRPr lang="de-DE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83660" y="1520788"/>
            <a:ext cx="8056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       1.3.1 Der netto genutzte RE – Strom</a:t>
            </a:r>
          </a:p>
          <a:p>
            <a:endParaRPr lang="de-DE" sz="2000" b="1" dirty="0"/>
          </a:p>
          <a:p>
            <a:r>
              <a:rPr lang="de-DE" sz="2000" b="1" dirty="0"/>
              <a:t>1.3.2 Der Jahresumschlag des Kurzzeitspeichers </a:t>
            </a:r>
            <a:r>
              <a:rPr lang="de-DE" sz="2000" b="1" dirty="0" smtClean="0"/>
              <a:t>Sp80</a:t>
            </a:r>
          </a:p>
          <a:p>
            <a:endParaRPr lang="de-DE" sz="2000" b="1" dirty="0"/>
          </a:p>
          <a:p>
            <a:r>
              <a:rPr lang="de-DE" sz="1400" b="1" dirty="0" smtClean="0"/>
              <a:t>      1.3.3 </a:t>
            </a:r>
            <a:r>
              <a:rPr lang="de-DE" sz="1400" b="1" dirty="0"/>
              <a:t>Der Ausnutzungsgrad des brutto erzeugten RE-Stromes</a:t>
            </a:r>
          </a:p>
          <a:p>
            <a:r>
              <a:rPr lang="de-DE" sz="1400" b="1" dirty="0" smtClean="0"/>
              <a:t> </a:t>
            </a:r>
          </a:p>
          <a:p>
            <a:r>
              <a:rPr lang="de-DE" sz="1400" b="1" dirty="0" smtClean="0"/>
              <a:t>      1.3.4 Strom-Bereitstellung </a:t>
            </a:r>
            <a:r>
              <a:rPr lang="de-DE" sz="1400" b="1" dirty="0"/>
              <a:t>aus direktem RE-Strom, Speicher und Import</a:t>
            </a:r>
          </a:p>
          <a:p>
            <a:endParaRPr lang="de-DE" sz="2000" b="1" dirty="0"/>
          </a:p>
          <a:p>
            <a:r>
              <a:rPr lang="de-DE" sz="2000" b="1" dirty="0" smtClean="0"/>
              <a:t>  </a:t>
            </a:r>
            <a:endParaRPr lang="de-DE" sz="20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35496" y="44624"/>
            <a:ext cx="64807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1.3.2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359532" y="1880828"/>
            <a:ext cx="6292596" cy="778443"/>
          </a:xfrm>
          <a:prstGeom prst="roundRect">
            <a:avLst/>
          </a:prstGeom>
          <a:solidFill>
            <a:srgbClr val="FFFF00">
              <a:alpha val="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9334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7504" y="39978"/>
            <a:ext cx="2052228" cy="369332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Das 2. wichtige Bild</a:t>
            </a:r>
            <a:endParaRPr lang="de-DE" b="1" u="sng" dirty="0"/>
          </a:p>
        </p:txBody>
      </p:sp>
      <p:sp>
        <p:nvSpPr>
          <p:cNvPr id="5" name="Textfeld 4"/>
          <p:cNvSpPr txBox="1"/>
          <p:nvPr/>
        </p:nvSpPr>
        <p:spPr>
          <a:xfrm>
            <a:off x="0" y="1628800"/>
            <a:ext cx="3239852" cy="295465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b="1" u="sng" dirty="0" smtClean="0">
                <a:solidFill>
                  <a:sysClr val="windowText" lastClr="000000"/>
                </a:solidFill>
              </a:rPr>
              <a:t>Fazit:</a:t>
            </a:r>
          </a:p>
          <a:p>
            <a:r>
              <a:rPr lang="de-DE" b="1" dirty="0" smtClean="0">
                <a:solidFill>
                  <a:srgbClr val="3333FF"/>
                </a:solidFill>
              </a:rPr>
              <a:t>0,25  Tage Sp80 -Kapazität </a:t>
            </a:r>
          </a:p>
          <a:p>
            <a:r>
              <a:rPr lang="de-DE" b="1" dirty="0" smtClean="0"/>
              <a:t>und  </a:t>
            </a:r>
            <a:r>
              <a:rPr lang="de-DE" b="1" dirty="0" smtClean="0">
                <a:solidFill>
                  <a:srgbClr val="3333FF"/>
                </a:solidFill>
              </a:rPr>
              <a:t/>
            </a:r>
            <a:br>
              <a:rPr lang="de-DE" b="1" dirty="0" smtClean="0">
                <a:solidFill>
                  <a:srgbClr val="3333FF"/>
                </a:solidFill>
              </a:rPr>
            </a:br>
            <a:r>
              <a:rPr lang="de-DE" b="1" dirty="0" smtClean="0">
                <a:solidFill>
                  <a:srgbClr val="00B050"/>
                </a:solidFill>
              </a:rPr>
              <a:t>100</a:t>
            </a:r>
            <a:r>
              <a:rPr lang="de-DE" b="1" dirty="0" smtClean="0">
                <a:solidFill>
                  <a:srgbClr val="FF0000"/>
                </a:solidFill>
              </a:rPr>
              <a:t> -</a:t>
            </a:r>
            <a:r>
              <a:rPr lang="de-DE" b="1" dirty="0" smtClean="0">
                <a:solidFill>
                  <a:srgbClr val="C00000"/>
                </a:solidFill>
              </a:rPr>
              <a:t>130 GW  </a:t>
            </a:r>
            <a:r>
              <a:rPr lang="de-DE" b="1" dirty="0" smtClean="0">
                <a:solidFill>
                  <a:srgbClr val="FF0000"/>
                </a:solidFill>
              </a:rPr>
              <a:t/>
            </a:r>
            <a:br>
              <a:rPr lang="de-DE" b="1" dirty="0" smtClean="0">
                <a:solidFill>
                  <a:srgbClr val="FF0000"/>
                </a:solidFill>
              </a:rPr>
            </a:br>
            <a:r>
              <a:rPr lang="de-DE" b="1" dirty="0" smtClean="0">
                <a:solidFill>
                  <a:srgbClr val="FF0000"/>
                </a:solidFill>
              </a:rPr>
              <a:t>                     </a:t>
            </a:r>
            <a:r>
              <a:rPr lang="de-DE" b="1" dirty="0" smtClean="0">
                <a:solidFill>
                  <a:srgbClr val="C00000"/>
                </a:solidFill>
              </a:rPr>
              <a:t>Elektrolysekapazität</a:t>
            </a:r>
          </a:p>
          <a:p>
            <a:r>
              <a:rPr lang="de-DE" b="1" dirty="0" smtClean="0"/>
              <a:t>bringen</a:t>
            </a:r>
          </a:p>
          <a:p>
            <a:r>
              <a:rPr lang="de-DE" b="1" dirty="0" smtClean="0"/>
              <a:t>ein Speicherumschlag von immerhin noch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smtClean="0"/>
              <a:t>ca.  </a:t>
            </a:r>
            <a:r>
              <a:rPr lang="de-DE" sz="2400" b="1" dirty="0" smtClean="0">
                <a:solidFill>
                  <a:srgbClr val="FF0000"/>
                </a:solidFill>
              </a:rPr>
              <a:t>165</a:t>
            </a:r>
            <a:r>
              <a:rPr lang="de-DE" sz="2400" b="1" dirty="0" smtClean="0"/>
              <a:t> mal im Jahr </a:t>
            </a:r>
            <a:endParaRPr lang="de-DE" b="1" dirty="0" smtClean="0"/>
          </a:p>
          <a:p>
            <a:endParaRPr lang="de-DE" b="1" u="sng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4493" y="4941168"/>
            <a:ext cx="28443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P80_mx</a:t>
            </a:r>
            <a:r>
              <a:rPr lang="de-DE" sz="1600" dirty="0" smtClean="0"/>
              <a:t> ist mit Augenmaß ausgewählt, so dass</a:t>
            </a:r>
          </a:p>
          <a:p>
            <a:r>
              <a:rPr lang="de-DE" sz="1600" dirty="0" err="1" smtClean="0">
                <a:solidFill>
                  <a:srgbClr val="FF00FF"/>
                </a:solidFill>
              </a:rPr>
              <a:t>NN</a:t>
            </a:r>
            <a:r>
              <a:rPr lang="de-DE" sz="1400" dirty="0" err="1" smtClean="0">
                <a:solidFill>
                  <a:srgbClr val="FF00FF"/>
                </a:solidFill>
              </a:rPr>
              <a:t>80</a:t>
            </a:r>
            <a:r>
              <a:rPr lang="de-DE" sz="1600" dirty="0" smtClean="0">
                <a:solidFill>
                  <a:srgbClr val="FF00FF"/>
                </a:solidFill>
              </a:rPr>
              <a:t> nicht weniger als 1% unter seinem Maximum  liegt.</a:t>
            </a:r>
          </a:p>
          <a:p>
            <a:r>
              <a:rPr lang="de-DE" sz="1600" dirty="0" smtClean="0">
                <a:solidFill>
                  <a:srgbClr val="FF00FF"/>
                </a:solidFill>
              </a:rPr>
              <a:t>xx</a:t>
            </a:r>
            <a:r>
              <a:rPr lang="de-DE" sz="1600" dirty="0" smtClean="0"/>
              <a:t> [GW]</a:t>
            </a:r>
            <a:endParaRPr lang="de-DE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4453786" y="6694297"/>
            <a:ext cx="442849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 smtClean="0">
                <a:latin typeface="Arial" pitchFamily="34" charset="0"/>
                <a:cs typeface="Arial" pitchFamily="34" charset="0"/>
              </a:rPr>
              <a:t>Speicher: </a:t>
            </a:r>
            <a:r>
              <a:rPr lang="de-DE" sz="900" dirty="0" err="1" smtClean="0">
                <a:latin typeface="Arial" pitchFamily="34" charset="0"/>
                <a:cs typeface="Arial" pitchFamily="34" charset="0"/>
              </a:rPr>
              <a:t>GroßSpeicherRE2013_2014_DXX.xlsm!D_39sol</a:t>
            </a:r>
            <a:r>
              <a:rPr lang="de-DE" sz="9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e-DE" sz="900" dirty="0" err="1" smtClean="0">
                <a:latin typeface="Arial" pitchFamily="34" charset="0"/>
                <a:cs typeface="Arial" pitchFamily="34" charset="0"/>
              </a:rPr>
              <a:t>Kapitel_1.1A</a:t>
            </a:r>
            <a:r>
              <a:rPr lang="de-DE" sz="900" dirty="0" smtClean="0">
                <a:latin typeface="Arial" pitchFamily="34" charset="0"/>
                <a:cs typeface="Arial" pitchFamily="34" charset="0"/>
              </a:rPr>
              <a:t>, Bild </a:t>
            </a:r>
            <a:r>
              <a:rPr lang="de-DE" sz="900" dirty="0" err="1" smtClean="0">
                <a:latin typeface="Arial" pitchFamily="34" charset="0"/>
                <a:cs typeface="Arial" pitchFamily="34" charset="0"/>
              </a:rPr>
              <a:t>1.1A_1</a:t>
            </a:r>
            <a:endParaRPr lang="de-DE" sz="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6330"/>
            <a:ext cx="551815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Gerade Verbindung mit Pfeil 5"/>
          <p:cNvCxnSpPr/>
          <p:nvPr/>
        </p:nvCxnSpPr>
        <p:spPr>
          <a:xfrm flipV="1">
            <a:off x="980601" y="3068960"/>
            <a:ext cx="3951439" cy="82692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91580" y="0"/>
            <a:ext cx="7092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latin typeface="Arial" pitchFamily="34" charset="0"/>
                <a:cs typeface="Arial" pitchFamily="34" charset="0"/>
              </a:rPr>
              <a:t>Modifikation des Jahresumschlages durch </a:t>
            </a:r>
            <a:br>
              <a:rPr lang="de-DE" sz="2000" b="1" dirty="0" smtClean="0">
                <a:latin typeface="Arial" pitchFamily="34" charset="0"/>
                <a:cs typeface="Arial" pitchFamily="34" charset="0"/>
              </a:rPr>
            </a:b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unterschiedlichen RE-Ausbau</a:t>
            </a:r>
            <a:r>
              <a:rPr lang="de-DE" dirty="0" smtClean="0"/>
              <a:t>: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052736"/>
            <a:ext cx="5380037" cy="524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uppieren 7"/>
          <p:cNvGrpSpPr/>
          <p:nvPr/>
        </p:nvGrpSpPr>
        <p:grpSpPr>
          <a:xfrm>
            <a:off x="179512" y="1916832"/>
            <a:ext cx="3240360" cy="1976738"/>
            <a:chOff x="179512" y="1376772"/>
            <a:chExt cx="3240360" cy="1976738"/>
          </a:xfrm>
        </p:grpSpPr>
        <p:sp>
          <p:nvSpPr>
            <p:cNvPr id="4" name="Textfeld 3"/>
            <p:cNvSpPr txBox="1"/>
            <p:nvPr/>
          </p:nvSpPr>
          <p:spPr>
            <a:xfrm>
              <a:off x="179512" y="2060848"/>
              <a:ext cx="3240360" cy="129266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e-DE" sz="2000" b="1" dirty="0" smtClean="0">
                  <a:solidFill>
                    <a:srgbClr val="C00000"/>
                  </a:solidFill>
                </a:rPr>
                <a:t>39%</a:t>
              </a:r>
              <a:r>
                <a:rPr lang="de-DE" b="1" dirty="0" smtClean="0">
                  <a:solidFill>
                    <a:srgbClr val="C00000"/>
                  </a:solidFill>
                </a:rPr>
                <a:t> </a:t>
              </a:r>
              <a:r>
                <a:rPr lang="de-DE" sz="1400" b="1" dirty="0" smtClean="0">
                  <a:solidFill>
                    <a:srgbClr val="C00000"/>
                  </a:solidFill>
                </a:rPr>
                <a:t>sola</a:t>
              </a:r>
              <a:r>
                <a:rPr lang="de-DE" sz="1600" b="1" dirty="0" smtClean="0">
                  <a:solidFill>
                    <a:srgbClr val="C00000"/>
                  </a:solidFill>
                </a:rPr>
                <a:t>r</a:t>
              </a:r>
              <a:r>
                <a:rPr lang="de-DE" b="1" dirty="0" smtClean="0">
                  <a:solidFill>
                    <a:srgbClr val="C00000"/>
                  </a:solidFill>
                </a:rPr>
                <a:t> </a:t>
              </a:r>
              <a:r>
                <a:rPr lang="de-DE" dirty="0" smtClean="0"/>
                <a:t>: </a:t>
              </a:r>
              <a:r>
                <a:rPr lang="de-DE" b="1" dirty="0" smtClean="0">
                  <a:solidFill>
                    <a:srgbClr val="C00000"/>
                  </a:solidFill>
                </a:rPr>
                <a:t>tatsächlich in </a:t>
              </a:r>
              <a:r>
                <a:rPr lang="de-DE" sz="2000" b="1" dirty="0" smtClean="0">
                  <a:solidFill>
                    <a:srgbClr val="C00000"/>
                  </a:solidFill>
                </a:rPr>
                <a:t>2013 AD</a:t>
              </a:r>
              <a:endParaRPr lang="de-DE" b="1" dirty="0" smtClean="0">
                <a:solidFill>
                  <a:srgbClr val="C00000"/>
                </a:solidFill>
              </a:endParaRPr>
            </a:p>
            <a:p>
              <a:endParaRPr lang="de-DE" dirty="0" smtClean="0"/>
            </a:p>
            <a:p>
              <a:r>
                <a:rPr lang="de-DE" sz="2000" b="1" dirty="0" smtClean="0">
                  <a:solidFill>
                    <a:srgbClr val="008000"/>
                  </a:solidFill>
                </a:rPr>
                <a:t>60% </a:t>
              </a:r>
              <a:r>
                <a:rPr lang="de-DE" sz="1400" dirty="0" smtClean="0">
                  <a:solidFill>
                    <a:srgbClr val="008000"/>
                  </a:solidFill>
                </a:rPr>
                <a:t>solar </a:t>
              </a:r>
              <a:r>
                <a:rPr lang="de-DE" sz="2000" dirty="0" smtClean="0">
                  <a:solidFill>
                    <a:srgbClr val="008000"/>
                  </a:solidFill>
                </a:rPr>
                <a:t>=</a:t>
              </a:r>
              <a:r>
                <a:rPr lang="de-DE" dirty="0" smtClean="0">
                  <a:solidFill>
                    <a:srgbClr val="008000"/>
                  </a:solidFill>
                </a:rPr>
                <a:t> " </a:t>
              </a:r>
              <a:r>
                <a:rPr lang="de-DE" b="1" dirty="0" smtClean="0">
                  <a:solidFill>
                    <a:srgbClr val="008000"/>
                  </a:solidFill>
                </a:rPr>
                <a:t>Solar</a:t>
              </a:r>
              <a:r>
                <a:rPr lang="de-DE" dirty="0" smtClean="0">
                  <a:solidFill>
                    <a:srgbClr val="008000"/>
                  </a:solidFill>
                </a:rPr>
                <a:t>-Szenario"</a:t>
              </a:r>
            </a:p>
            <a:p>
              <a:r>
                <a:rPr lang="de-DE" sz="2000" b="1" dirty="0" smtClean="0">
                  <a:solidFill>
                    <a:srgbClr val="0000FF"/>
                  </a:solidFill>
                </a:rPr>
                <a:t>20%</a:t>
              </a:r>
              <a:r>
                <a:rPr lang="de-DE" dirty="0" smtClean="0"/>
                <a:t> </a:t>
              </a:r>
              <a:r>
                <a:rPr lang="de-DE" sz="1400" dirty="0" smtClean="0">
                  <a:solidFill>
                    <a:srgbClr val="0000FF"/>
                  </a:solidFill>
                </a:rPr>
                <a:t>solar </a:t>
              </a:r>
              <a:r>
                <a:rPr lang="de-DE" sz="2000" dirty="0" smtClean="0">
                  <a:solidFill>
                    <a:srgbClr val="0000FF"/>
                  </a:solidFill>
                </a:rPr>
                <a:t>=</a:t>
              </a:r>
              <a:r>
                <a:rPr lang="de-DE" dirty="0" smtClean="0">
                  <a:solidFill>
                    <a:srgbClr val="0000FF"/>
                  </a:solidFill>
                </a:rPr>
                <a:t> "</a:t>
              </a:r>
              <a:r>
                <a:rPr lang="de-DE" b="1" dirty="0" smtClean="0">
                  <a:solidFill>
                    <a:srgbClr val="0000FF"/>
                  </a:solidFill>
                </a:rPr>
                <a:t>Wind</a:t>
              </a:r>
              <a:r>
                <a:rPr lang="de-DE" dirty="0" smtClean="0">
                  <a:solidFill>
                    <a:srgbClr val="0000FF"/>
                  </a:solidFill>
                </a:rPr>
                <a:t>- Szenario"</a:t>
              </a:r>
              <a:r>
                <a:rPr lang="de-DE" dirty="0" smtClean="0"/>
                <a:t>  </a:t>
              </a:r>
              <a:endParaRPr lang="de-DE" dirty="0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179512" y="1376772"/>
              <a:ext cx="3096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1" u="sng" dirty="0" smtClean="0"/>
                <a:t>Szenarien für solarer Anteil </a:t>
              </a:r>
              <a:r>
                <a:rPr lang="de-DE" sz="2000" dirty="0" smtClean="0"/>
                <a:t/>
              </a:r>
              <a:br>
                <a:rPr lang="de-DE" sz="2000" dirty="0" smtClean="0"/>
              </a:br>
              <a:r>
                <a:rPr lang="de-DE" sz="2000" dirty="0" smtClean="0"/>
                <a:t>am RE-JahresAufkommen</a:t>
              </a:r>
              <a:endParaRPr lang="de-DE" sz="2000" dirty="0"/>
            </a:p>
          </p:txBody>
        </p:sp>
      </p:grpSp>
      <p:sp>
        <p:nvSpPr>
          <p:cNvPr id="7" name="Abgerundetes Rechteck 6"/>
          <p:cNvSpPr/>
          <p:nvPr/>
        </p:nvSpPr>
        <p:spPr>
          <a:xfrm>
            <a:off x="71500" y="1880828"/>
            <a:ext cx="3348372" cy="2232248"/>
          </a:xfrm>
          <a:prstGeom prst="round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43508" y="4401108"/>
            <a:ext cx="31323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Ausmaß der RE-Produktion</a:t>
            </a:r>
          </a:p>
          <a:p>
            <a:r>
              <a:rPr lang="de-DE" dirty="0" smtClean="0"/>
              <a:t>[</a:t>
            </a:r>
            <a:r>
              <a:rPr lang="de-DE" sz="1600" dirty="0" smtClean="0"/>
              <a:t>100%]</a:t>
            </a:r>
            <a:r>
              <a:rPr lang="de-DE" sz="2000" b="1" dirty="0" smtClean="0"/>
              <a:t>Autarkie .= 0% Import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90% Autarkie  .= 10% Import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0" y="5661248"/>
            <a:ext cx="3563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u="sng" dirty="0" smtClean="0"/>
              <a:t>Allzeit Bereit</a:t>
            </a:r>
            <a:r>
              <a:rPr lang="de-DE" sz="1600" b="1" dirty="0" smtClean="0"/>
              <a:t> </a:t>
            </a:r>
            <a:r>
              <a:rPr lang="de-DE" sz="1400" dirty="0" smtClean="0"/>
              <a:t>.=  Unbegrenzte </a:t>
            </a:r>
            <a:r>
              <a:rPr lang="de-DE" sz="1400" b="1" dirty="0" smtClean="0"/>
              <a:t>Einspeicherer</a:t>
            </a:r>
            <a:r>
              <a:rPr lang="de-DE" sz="1400" dirty="0" smtClean="0"/>
              <a:t>;</a:t>
            </a:r>
            <a:br>
              <a:rPr lang="de-DE" sz="1400" dirty="0" smtClean="0"/>
            </a:br>
            <a:r>
              <a:rPr lang="de-DE" sz="1400" dirty="0" smtClean="0"/>
              <a:t>                       </a:t>
            </a:r>
            <a:r>
              <a:rPr lang="de-DE" sz="1200" dirty="0" smtClean="0"/>
              <a:t>Begrenzung nur durch Speicherzustand  </a:t>
            </a:r>
            <a:endParaRPr lang="de-DE" sz="1400" dirty="0"/>
          </a:p>
        </p:txBody>
      </p:sp>
      <p:sp>
        <p:nvSpPr>
          <p:cNvPr id="11" name="Abgerundetes Rechteck 10"/>
          <p:cNvSpPr/>
          <p:nvPr/>
        </p:nvSpPr>
        <p:spPr>
          <a:xfrm>
            <a:off x="107504" y="4365104"/>
            <a:ext cx="3348372" cy="1044116"/>
          </a:xfrm>
          <a:prstGeom prst="roundRect">
            <a:avLst/>
          </a:prstGeom>
          <a:solidFill>
            <a:schemeClr val="bg2">
              <a:lumMod val="5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4319972" y="6694297"/>
            <a:ext cx="478853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 smtClean="0">
                <a:latin typeface="Arial" pitchFamily="34" charset="0"/>
                <a:cs typeface="Arial" pitchFamily="34" charset="0"/>
              </a:rPr>
              <a:t>Speicher: GroßSpeicherRE2013_2014_DXX.xlsm!D_Alle.Kap.1;  Bild1.3_NN_alle</a:t>
            </a:r>
            <a:endParaRPr lang="de-DE" sz="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83660" y="1520788"/>
            <a:ext cx="8056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       1.3.1 Der netto genutzte RE – Strom</a:t>
            </a:r>
          </a:p>
          <a:p>
            <a:endParaRPr lang="de-DE" sz="2000" b="1" dirty="0"/>
          </a:p>
          <a:p>
            <a:r>
              <a:rPr lang="de-DE" sz="1400" b="1" dirty="0" smtClean="0"/>
              <a:t>       1.3.2 </a:t>
            </a:r>
            <a:r>
              <a:rPr lang="de-DE" sz="1400" b="1" dirty="0"/>
              <a:t>Der Jahresumschlag des Kurzzeitspeichers </a:t>
            </a:r>
            <a:r>
              <a:rPr lang="de-DE" sz="1400" b="1" dirty="0" smtClean="0"/>
              <a:t>Sp80</a:t>
            </a:r>
          </a:p>
          <a:p>
            <a:endParaRPr lang="de-DE" sz="2000" b="1" dirty="0"/>
          </a:p>
          <a:p>
            <a:r>
              <a:rPr lang="de-DE" sz="2000" b="1" dirty="0" smtClean="0"/>
              <a:t>1.3.3 </a:t>
            </a:r>
            <a:r>
              <a:rPr lang="de-DE" sz="2000" b="1" dirty="0"/>
              <a:t>Der Ausnutzungsgrad des brutto erzeugten RE-Stromes</a:t>
            </a:r>
          </a:p>
          <a:p>
            <a:r>
              <a:rPr lang="de-DE" sz="1400" b="1" dirty="0" smtClean="0"/>
              <a:t> </a:t>
            </a:r>
          </a:p>
          <a:p>
            <a:r>
              <a:rPr lang="de-DE" sz="1400" b="1" dirty="0" smtClean="0"/>
              <a:t>      1.3.4 Strom-Bereitstellung </a:t>
            </a:r>
            <a:r>
              <a:rPr lang="de-DE" sz="1400" b="1" dirty="0"/>
              <a:t>aus direktem RE-Strom, Speicher und Import</a:t>
            </a:r>
          </a:p>
          <a:p>
            <a:endParaRPr lang="de-DE" sz="2000" b="1" dirty="0"/>
          </a:p>
          <a:p>
            <a:r>
              <a:rPr lang="de-DE" sz="2000" b="1" dirty="0" smtClean="0"/>
              <a:t>  </a:t>
            </a:r>
            <a:endParaRPr lang="de-DE" sz="20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35496" y="44624"/>
            <a:ext cx="64807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1.3.3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343542" y="2497253"/>
            <a:ext cx="7180786" cy="540060"/>
          </a:xfrm>
          <a:prstGeom prst="roundRect">
            <a:avLst/>
          </a:prstGeom>
          <a:solidFill>
            <a:srgbClr val="FFFF00">
              <a:alpha val="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7434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0"/>
            <a:ext cx="1332148" cy="338554"/>
          </a:xfrm>
          <a:prstGeom prst="rect">
            <a:avLst/>
          </a:prstGeom>
          <a:solidFill>
            <a:srgbClr val="EAEAEA"/>
          </a:solidFill>
        </p:spPr>
        <p:txBody>
          <a:bodyPr wrap="square" lIns="18000" rIns="18000" rtlCol="0">
            <a:spAutoFit/>
          </a:bodyPr>
          <a:lstStyle/>
          <a:p>
            <a:r>
              <a:rPr lang="de-DE" sz="1600" b="1" u="sng" dirty="0" smtClean="0"/>
              <a:t>Wirkungsgrade</a:t>
            </a:r>
            <a:endParaRPr lang="de-DE" sz="1600" b="1" u="sng" dirty="0"/>
          </a:p>
        </p:txBody>
      </p:sp>
      <p:sp>
        <p:nvSpPr>
          <p:cNvPr id="3" name="Textfeld 2"/>
          <p:cNvSpPr txBox="1"/>
          <p:nvPr/>
        </p:nvSpPr>
        <p:spPr>
          <a:xfrm>
            <a:off x="1583668" y="18864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Ausnutzungsgrad </a:t>
            </a:r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η</a:t>
            </a:r>
            <a:r>
              <a:rPr lang="de-DE" sz="24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de-DE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der möglichen RE-Arbeit 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69108069"/>
              </p:ext>
            </p:extLst>
          </p:nvPr>
        </p:nvGraphicFramePr>
        <p:xfrm>
          <a:off x="2843300" y="1211760"/>
          <a:ext cx="6271592" cy="4791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79512" y="1088740"/>
            <a:ext cx="2663788" cy="523220"/>
          </a:xfrm>
          <a:prstGeom prst="rect">
            <a:avLst/>
          </a:prstGeom>
          <a:noFill/>
        </p:spPr>
        <p:txBody>
          <a:bodyPr wrap="square" lIns="18000" rIns="18000" rtlCol="0">
            <a:spAutoFit/>
          </a:bodyPr>
          <a:lstStyle/>
          <a:p>
            <a:r>
              <a:rPr lang="de-DE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η</a:t>
            </a:r>
            <a:r>
              <a:rPr lang="de-DE" sz="2800" b="1" baseline="-25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de-DE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de-DE" sz="2000" b="1" baseline="-25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nut</a:t>
            </a:r>
            <a:r>
              <a:rPr lang="de-DE" sz="2000" baseline="-25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de-DE" sz="2000" b="1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de-DE" sz="2000" b="1" baseline="-25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brutto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  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2168860"/>
            <a:ext cx="2951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de-DE" sz="1600" b="1" baseline="-25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nutz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= Strom aus RE-Quelle,</a:t>
            </a:r>
          </a:p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de-DE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direkt oder aus Speicher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)</a:t>
            </a:r>
            <a:endParaRPr lang="de-DE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0" y="2960948"/>
            <a:ext cx="2879812" cy="646331"/>
          </a:xfrm>
          <a:prstGeom prst="rect">
            <a:avLst/>
          </a:prstGeom>
          <a:noFill/>
        </p:spPr>
        <p:txBody>
          <a:bodyPr wrap="square" lIns="18000" rIns="18000" rtlCol="0">
            <a:spAutoFit/>
          </a:bodyPr>
          <a:lstStyle/>
          <a:p>
            <a:r>
              <a:rPr lang="de-DE" sz="16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de-DE" sz="1600" b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brutto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= RE -Aufkommen </a:t>
            </a:r>
            <a:br>
              <a:rPr lang="de-DE" sz="1600" dirty="0" smtClean="0">
                <a:latin typeface="Arial" pitchFamily="34" charset="0"/>
                <a:cs typeface="Arial" pitchFamily="34" charset="0"/>
              </a:rPr>
            </a:br>
            <a:r>
              <a:rPr lang="de-DE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DE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genutzt, abgespeichert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,</a:t>
            </a:r>
            <a:r>
              <a:rPr lang="de-DE" sz="12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überschüssig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  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107504" y="1088740"/>
            <a:ext cx="2772308" cy="720080"/>
          </a:xfrm>
          <a:prstGeom prst="roundRect">
            <a:avLst/>
          </a:prstGeom>
          <a:solidFill>
            <a:srgbClr val="FFFF00">
              <a:alpha val="1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572000" y="6719501"/>
            <a:ext cx="406845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 smtClean="0">
                <a:latin typeface="Arial" pitchFamily="34" charset="0"/>
                <a:cs typeface="Arial" pitchFamily="34" charset="0"/>
              </a:rPr>
              <a:t>Speicher: GroßSpeicherRE2013_2014_DXX.xlsm!D_39sol.Kap.9;  Bild9.3_eta</a:t>
            </a:r>
            <a:endParaRPr lang="de-DE" sz="9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8424428" y="6489340"/>
            <a:ext cx="6120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5496" y="332656"/>
            <a:ext cx="5841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η</a:t>
            </a:r>
            <a:r>
              <a:rPr lang="de-DE" sz="2000" b="1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de-DE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u="sng" dirty="0" smtClean="0">
                <a:latin typeface="Arial" pitchFamily="34" charset="0"/>
                <a:cs typeface="Arial" pitchFamily="34" charset="0"/>
              </a:rPr>
              <a:t>für den gesamten Bereich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der RE Abdeckung 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4031" y="1537227"/>
            <a:ext cx="2232248" cy="400110"/>
          </a:xfrm>
          <a:prstGeom prst="rect">
            <a:avLst/>
          </a:prstGeom>
          <a:noFill/>
        </p:spPr>
        <p:txBody>
          <a:bodyPr wrap="square" lIns="18000" rIns="18000" rtlCol="0">
            <a:spAutoFit/>
          </a:bodyPr>
          <a:lstStyle/>
          <a:p>
            <a:r>
              <a:rPr lang="de-DE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η</a:t>
            </a:r>
            <a:r>
              <a:rPr lang="de-DE" sz="2000" b="1" baseline="-25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de-DE" sz="1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de-DE" sz="1600" b="1" baseline="-25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nut</a:t>
            </a:r>
            <a:r>
              <a:rPr lang="de-DE" sz="1600" baseline="-25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de-DE" sz="1600" b="1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de-DE" sz="1600" b="1" baseline="-25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brutto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  </a:t>
            </a:r>
            <a:endParaRPr lang="de-DE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2168860"/>
            <a:ext cx="29518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de-DE" sz="1200" b="1" baseline="-25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nutz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= Strom aus RE-Quelle,</a:t>
            </a:r>
          </a:p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de-DE" sz="105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de-DE" sz="105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direkt oder aus Speicher</a:t>
            </a:r>
            <a:r>
              <a:rPr lang="de-DE" sz="105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de-DE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050" dirty="0" smtClean="0">
                <a:latin typeface="Arial" pitchFamily="34" charset="0"/>
                <a:cs typeface="Arial" pitchFamily="34" charset="0"/>
              </a:rPr>
              <a:t>               „Strom aus der Steckdose“</a:t>
            </a:r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0" y="2960948"/>
            <a:ext cx="2879812" cy="523220"/>
          </a:xfrm>
          <a:prstGeom prst="rect">
            <a:avLst/>
          </a:prstGeom>
          <a:noFill/>
        </p:spPr>
        <p:txBody>
          <a:bodyPr wrap="square" lIns="18000" rIns="18000" rtlCol="0">
            <a:spAutoFit/>
          </a:bodyPr>
          <a:lstStyle/>
          <a:p>
            <a:r>
              <a:rPr lang="de-DE" sz="12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de-DE" sz="1200" b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brutto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= RE -Aufkommen </a:t>
            </a:r>
            <a:br>
              <a:rPr lang="de-DE" sz="1200" dirty="0" smtClean="0">
                <a:latin typeface="Arial" pitchFamily="34" charset="0"/>
                <a:cs typeface="Arial" pitchFamily="34" charset="0"/>
              </a:rPr>
            </a:br>
            <a:r>
              <a:rPr lang="de-DE" sz="12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DE" sz="105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genutzt, abgespeichert</a:t>
            </a:r>
            <a:r>
              <a:rPr lang="de-DE" sz="1050" dirty="0" smtClean="0">
                <a:latin typeface="Arial" pitchFamily="34" charset="0"/>
                <a:cs typeface="Arial" pitchFamily="34" charset="0"/>
              </a:rPr>
              <a:t> ,</a:t>
            </a:r>
            <a:r>
              <a:rPr lang="de-DE" sz="105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überschüssig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  </a:t>
            </a:r>
            <a:endParaRPr lang="de-DE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134318" y="1508954"/>
            <a:ext cx="2322636" cy="456657"/>
          </a:xfrm>
          <a:prstGeom prst="roundRect">
            <a:avLst/>
          </a:prstGeom>
          <a:solidFill>
            <a:srgbClr val="FFFF00">
              <a:alpha val="1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572000" y="6719501"/>
            <a:ext cx="406845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 smtClean="0">
                <a:latin typeface="Arial" pitchFamily="34" charset="0"/>
                <a:cs typeface="Arial" pitchFamily="34" charset="0"/>
              </a:rPr>
              <a:t>Speicher: GroßSpeicherRE2013_2014_DXX.xlsm!D_39sol.Kap.9;  </a:t>
            </a:r>
            <a:r>
              <a:rPr lang="de-DE" sz="900" dirty="0" err="1" smtClean="0">
                <a:latin typeface="Arial" pitchFamily="34" charset="0"/>
                <a:cs typeface="Arial" pitchFamily="34" charset="0"/>
              </a:rPr>
              <a:t>Bild9.4_eta</a:t>
            </a:r>
            <a:endParaRPr lang="de-DE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 flipH="1">
            <a:off x="8784468" y="219998"/>
            <a:ext cx="184666" cy="1846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" name="Gerade Verbindung mit Pfeil 13"/>
          <p:cNvCxnSpPr/>
          <p:nvPr/>
        </p:nvCxnSpPr>
        <p:spPr>
          <a:xfrm flipH="1">
            <a:off x="35496" y="6489340"/>
            <a:ext cx="6120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1882" y="1304764"/>
            <a:ext cx="6203256" cy="4731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0763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" y="224644"/>
            <a:ext cx="9048750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8172400" y="4509120"/>
            <a:ext cx="68407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2013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284526" y="6525344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Quelle: </a:t>
            </a:r>
            <a:r>
              <a:rPr lang="de-DE" sz="1400" dirty="0" err="1" smtClean="0"/>
              <a:t>Burger2014_RE-Produktion2013_Folie182</a:t>
            </a:r>
            <a:endParaRPr lang="de-DE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07504" y="44624"/>
            <a:ext cx="183620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 smtClean="0"/>
              <a:t>0.1 aktuelles RE-Dargebot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xmlns="" val="177974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583668" y="18864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Wirkungsgrad  der gesamten Speicherung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9512" y="1088740"/>
            <a:ext cx="2880320" cy="523220"/>
          </a:xfrm>
          <a:prstGeom prst="rect">
            <a:avLst/>
          </a:prstGeom>
          <a:noFill/>
        </p:spPr>
        <p:txBody>
          <a:bodyPr wrap="square" lIns="18000" rIns="18000" rtlCol="0">
            <a:spAutoFit/>
          </a:bodyPr>
          <a:lstStyle/>
          <a:p>
            <a:r>
              <a:rPr lang="de-DE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η</a:t>
            </a:r>
            <a:r>
              <a:rPr lang="de-DE" sz="2800" b="1" baseline="-25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Sp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de-DE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de-DE" sz="2000" b="1" baseline="-25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Sp_out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de-DE" sz="2000" b="1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de-DE" sz="2000" b="1" baseline="-25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Sp_ein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  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2168860"/>
            <a:ext cx="3203848" cy="338554"/>
          </a:xfrm>
          <a:prstGeom prst="rect">
            <a:avLst/>
          </a:prstGeom>
          <a:noFill/>
        </p:spPr>
        <p:txBody>
          <a:bodyPr wrap="square" lIns="18000" rIns="18000" rtlCol="0">
            <a:spAutoFit/>
          </a:bodyPr>
          <a:lstStyle/>
          <a:p>
            <a:r>
              <a:rPr lang="de-DE" sz="1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de-DE" sz="1600" b="1" baseline="-25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sp_out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=  </a:t>
            </a:r>
            <a:r>
              <a:rPr lang="de-DE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ausgespeicherter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Strom</a:t>
            </a:r>
            <a:endParaRPr lang="de-DE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0" y="2600908"/>
            <a:ext cx="3239852" cy="338554"/>
          </a:xfrm>
          <a:prstGeom prst="rect">
            <a:avLst/>
          </a:prstGeom>
          <a:noFill/>
        </p:spPr>
        <p:txBody>
          <a:bodyPr wrap="square" lIns="18000" rIns="18000" rtlCol="0">
            <a:spAutoFit/>
          </a:bodyPr>
          <a:lstStyle/>
          <a:p>
            <a:r>
              <a:rPr lang="de-DE" sz="16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de-DE" sz="1600" b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Sp_ein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= RE </a:t>
            </a:r>
            <a:r>
              <a:rPr lang="de-DE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zur Einspeicherung</a:t>
            </a:r>
            <a:endParaRPr lang="de-DE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179512" y="1088740"/>
            <a:ext cx="2880320" cy="720080"/>
          </a:xfrm>
          <a:prstGeom prst="roundRect">
            <a:avLst/>
          </a:prstGeom>
          <a:solidFill>
            <a:srgbClr val="FFFF00">
              <a:alpha val="1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572000" y="6719501"/>
            <a:ext cx="406845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 smtClean="0">
                <a:latin typeface="Arial" pitchFamily="34" charset="0"/>
                <a:cs typeface="Arial" pitchFamily="34" charset="0"/>
              </a:rPr>
              <a:t>Speicher: GroßSpeicherRE2013_2014_DXX.xlsm!D_39sol.Kap.9;  </a:t>
            </a:r>
            <a:r>
              <a:rPr lang="de-DE" sz="900" dirty="0" err="1" smtClean="0">
                <a:latin typeface="Arial" pitchFamily="34" charset="0"/>
                <a:cs typeface="Arial" pitchFamily="34" charset="0"/>
              </a:rPr>
              <a:t>Bild9.3_eta</a:t>
            </a:r>
            <a:endParaRPr lang="de-DE" sz="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412776"/>
            <a:ext cx="55626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llipse 11"/>
          <p:cNvSpPr/>
          <p:nvPr/>
        </p:nvSpPr>
        <p:spPr>
          <a:xfrm flipH="1">
            <a:off x="8784468" y="219998"/>
            <a:ext cx="184666" cy="184666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83660" y="1520788"/>
            <a:ext cx="805679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       1.3.1 Der netto genutzte RE – Strom</a:t>
            </a:r>
          </a:p>
          <a:p>
            <a:endParaRPr lang="de-DE" sz="2000" b="1" dirty="0"/>
          </a:p>
          <a:p>
            <a:r>
              <a:rPr lang="de-DE" sz="1400" b="1" dirty="0" smtClean="0"/>
              <a:t>       1.3.2 </a:t>
            </a:r>
            <a:r>
              <a:rPr lang="de-DE" sz="1400" b="1" dirty="0"/>
              <a:t>Der Jahresumschlag des Kurzzeitspeichers </a:t>
            </a:r>
            <a:r>
              <a:rPr lang="de-DE" sz="1400" b="1" dirty="0" smtClean="0"/>
              <a:t>Sp80</a:t>
            </a:r>
          </a:p>
          <a:p>
            <a:endParaRPr lang="de-DE" sz="2000" b="1" dirty="0"/>
          </a:p>
          <a:p>
            <a:r>
              <a:rPr lang="de-DE" sz="2000" b="1" dirty="0" smtClean="0"/>
              <a:t>     </a:t>
            </a:r>
            <a:r>
              <a:rPr lang="de-DE" sz="1400" b="1" dirty="0" smtClean="0"/>
              <a:t>1.3.3 </a:t>
            </a:r>
            <a:r>
              <a:rPr lang="de-DE" sz="1400" b="1" dirty="0"/>
              <a:t>Der Ausnutzungsgrad des brutto erzeugten RE-Stromes</a:t>
            </a:r>
            <a:endParaRPr lang="de-DE" sz="2000" b="1" dirty="0"/>
          </a:p>
          <a:p>
            <a:r>
              <a:rPr lang="de-DE" sz="1400" b="1" dirty="0" smtClean="0"/>
              <a:t> </a:t>
            </a:r>
          </a:p>
          <a:p>
            <a:r>
              <a:rPr lang="de-DE" sz="1400" b="1" dirty="0" smtClean="0"/>
              <a:t> </a:t>
            </a:r>
            <a:r>
              <a:rPr lang="de-DE" sz="2000" b="1" dirty="0" smtClean="0"/>
              <a:t>1.3.4 Strom-Bereitstellung </a:t>
            </a:r>
            <a:r>
              <a:rPr lang="de-DE" sz="2000" b="1" dirty="0"/>
              <a:t>aus direktem RE-Strom, Speicher und </a:t>
            </a:r>
            <a:r>
              <a:rPr lang="de-DE" sz="2000" b="1" dirty="0" smtClean="0"/>
              <a:t>Import</a:t>
            </a:r>
            <a:endParaRPr lang="de-DE" sz="20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35496" y="44624"/>
            <a:ext cx="64807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1.3.4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583660" y="3033737"/>
            <a:ext cx="7948780" cy="540060"/>
          </a:xfrm>
          <a:prstGeom prst="roundRect">
            <a:avLst/>
          </a:prstGeom>
          <a:solidFill>
            <a:srgbClr val="FFFF00">
              <a:alpha val="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6443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47564" y="152636"/>
            <a:ext cx="784887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sz="2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 </a:t>
            </a: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 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 -Strom  </a:t>
            </a:r>
            <a:r>
              <a:rPr lang="de-DE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aufgeteilt in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 , </a:t>
            </a:r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 Sp80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aus </a:t>
            </a:r>
            <a:r>
              <a:rPr lang="de-DE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Sp25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de-DE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0" y="0"/>
            <a:ext cx="647564" cy="338554"/>
          </a:xfrm>
          <a:prstGeom prst="rect">
            <a:avLst/>
          </a:prstGeom>
          <a:solidFill>
            <a:srgbClr val="EAEAEA"/>
          </a:solidFill>
        </p:spPr>
        <p:txBody>
          <a:bodyPr wrap="square" lIns="18000" rIns="18000" rtlCol="0">
            <a:spAutoFit/>
          </a:bodyPr>
          <a:lstStyle/>
          <a:p>
            <a:r>
              <a:rPr lang="de-DE" sz="1600" b="1" u="sng" dirty="0" smtClean="0"/>
              <a:t>Import</a:t>
            </a:r>
            <a:endParaRPr lang="de-DE" sz="1600" b="1" u="sng" dirty="0"/>
          </a:p>
        </p:txBody>
      </p:sp>
      <p:sp>
        <p:nvSpPr>
          <p:cNvPr id="6" name="Textfeld 5"/>
          <p:cNvSpPr txBox="1"/>
          <p:nvPr/>
        </p:nvSpPr>
        <p:spPr>
          <a:xfrm>
            <a:off x="3779912" y="6669360"/>
            <a:ext cx="514857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 smtClean="0">
                <a:latin typeface="Arial" pitchFamily="34" charset="0"/>
                <a:cs typeface="Arial" pitchFamily="34" charset="0"/>
              </a:rPr>
              <a:t>Speicher: GroßSpeicherRE2013_2014_DXX.xlsm!D_39sol.Kap.9;2  Bild9.2_StromAnteile</a:t>
            </a:r>
            <a:endParaRPr lang="de-DE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51520" y="6165304"/>
            <a:ext cx="4536504" cy="3385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1.00 = Import +RE-Strom (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direkt und aus Speichern)</a:t>
            </a:r>
            <a:endParaRPr lang="de-DE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580" y="656692"/>
            <a:ext cx="7538811" cy="542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feld 9"/>
          <p:cNvSpPr txBox="1"/>
          <p:nvPr/>
        </p:nvSpPr>
        <p:spPr>
          <a:xfrm>
            <a:off x="6408204" y="627331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ÜsF</a:t>
            </a:r>
            <a:r>
              <a:rPr lang="de-DE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= Überschussfaktor</a:t>
            </a:r>
            <a:endParaRPr lang="de-DE" sz="1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8330391" y="6581093"/>
            <a:ext cx="7560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4954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16" y="728700"/>
            <a:ext cx="4212468" cy="302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595243" y="872716"/>
            <a:ext cx="4441253" cy="2288694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marL="363538" indent="-363538"/>
            <a:r>
              <a:rPr lang="de-DE" dirty="0" smtClean="0"/>
              <a:t>1. Der </a:t>
            </a:r>
            <a:r>
              <a:rPr lang="de-DE" dirty="0"/>
              <a:t> </a:t>
            </a:r>
            <a:r>
              <a:rPr lang="de-DE" dirty="0" smtClean="0"/>
              <a:t>zur Deckung der </a:t>
            </a:r>
            <a:r>
              <a:rPr lang="de-DE" sz="1400" dirty="0" smtClean="0"/>
              <a:t>90%</a:t>
            </a:r>
            <a:r>
              <a:rPr lang="de-DE" dirty="0" smtClean="0"/>
              <a:t> Autarkie not-wendige Überschussfaktor </a:t>
            </a:r>
            <a:r>
              <a:rPr lang="de-DE" b="1" dirty="0" smtClean="0">
                <a:solidFill>
                  <a:srgbClr val="C00000"/>
                </a:solidFill>
              </a:rPr>
              <a:t>ÜsF geht zurück</a:t>
            </a:r>
            <a:r>
              <a:rPr lang="de-DE" dirty="0" smtClean="0"/>
              <a:t>.  Es wird also weniger </a:t>
            </a:r>
            <a:r>
              <a:rPr lang="de-DE" b="1" dirty="0" smtClean="0">
                <a:solidFill>
                  <a:srgbClr val="C00000"/>
                </a:solidFill>
              </a:rPr>
              <a:t>RE_brutto</a:t>
            </a:r>
            <a:r>
              <a:rPr lang="de-DE" dirty="0" smtClean="0"/>
              <a:t> erzeugt.</a:t>
            </a:r>
          </a:p>
          <a:p>
            <a:pPr marL="363538" indent="-363538"/>
            <a:endParaRPr lang="de-DE" dirty="0" smtClean="0"/>
          </a:p>
          <a:p>
            <a:pPr marL="363538" indent="-363538">
              <a:tabLst>
                <a:tab pos="363538" algn="l"/>
              </a:tabLst>
            </a:pPr>
            <a:r>
              <a:rPr lang="de-DE" dirty="0" smtClean="0"/>
              <a:t>2. Dadurch sinkt die </a:t>
            </a:r>
            <a:r>
              <a:rPr lang="de-DE" b="1" dirty="0" smtClean="0">
                <a:solidFill>
                  <a:srgbClr val="0033CC"/>
                </a:solidFill>
              </a:rPr>
              <a:t>direkt zum Verbraucher lieferbare  </a:t>
            </a:r>
            <a:r>
              <a:rPr lang="de-DE" dirty="0" smtClean="0"/>
              <a:t>Strommenge  </a:t>
            </a:r>
            <a:r>
              <a:rPr lang="de-DE" b="1" dirty="0" err="1" smtClean="0">
                <a:solidFill>
                  <a:srgbClr val="0033CC"/>
                </a:solidFill>
              </a:rPr>
              <a:t>RE_dir</a:t>
            </a:r>
            <a:r>
              <a:rPr lang="de-DE" dirty="0" smtClean="0"/>
              <a:t>, </a:t>
            </a:r>
            <a:br>
              <a:rPr lang="de-DE" dirty="0" smtClean="0"/>
            </a:br>
            <a:r>
              <a:rPr lang="de-DE" dirty="0" smtClean="0"/>
              <a:t>und mehr Strom muss aus den Speichern</a:t>
            </a:r>
            <a:br>
              <a:rPr lang="de-DE" dirty="0" smtClean="0"/>
            </a:br>
            <a:r>
              <a:rPr lang="de-DE" dirty="0" smtClean="0"/>
              <a:t>                                                          kommen.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0921" y="151036"/>
            <a:ext cx="6516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/>
              <a:t>Was passiert bei größer </a:t>
            </a:r>
            <a:r>
              <a:rPr lang="de-DE" b="1" u="sng" dirty="0" smtClean="0"/>
              <a:t>werdender Kapazität des  </a:t>
            </a:r>
            <a:r>
              <a:rPr lang="de-DE" b="1" u="sng" dirty="0"/>
              <a:t>Sp80-Speicher: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23528" y="3948618"/>
            <a:ext cx="8352928" cy="688256"/>
          </a:xfrm>
          <a:prstGeom prst="rect">
            <a:avLst/>
          </a:prstGeom>
          <a:solidFill>
            <a:srgbClr val="FFE07D"/>
          </a:solidFill>
        </p:spPr>
        <p:txBody>
          <a:bodyPr wrap="square" lIns="0" tIns="36000" rIns="0" bIns="36000" rtlCol="0">
            <a:spAutoFit/>
          </a:bodyPr>
          <a:lstStyle/>
          <a:p>
            <a:pPr marL="363538" indent="-363538"/>
            <a:r>
              <a:rPr lang="de-DE" sz="2000" dirty="0" smtClean="0"/>
              <a:t>3. Trotzdem geht die</a:t>
            </a:r>
            <a:r>
              <a:rPr lang="de-DE" sz="2000" b="1" dirty="0" smtClean="0">
                <a:solidFill>
                  <a:srgbClr val="009900"/>
                </a:solidFill>
              </a:rPr>
              <a:t> Stromaufnahme aus dem Langzeitspeicher Sp25 zurück. </a:t>
            </a:r>
            <a:r>
              <a:rPr lang="de-DE" sz="2000" dirty="0" smtClean="0"/>
              <a:t>Zunächst kräftig und dann immer weniger.</a:t>
            </a:r>
          </a:p>
        </p:txBody>
      </p:sp>
      <p:cxnSp>
        <p:nvCxnSpPr>
          <p:cNvPr id="6" name="Gerade Verbindung mit Pfeil 5"/>
          <p:cNvCxnSpPr/>
          <p:nvPr/>
        </p:nvCxnSpPr>
        <p:spPr>
          <a:xfrm flipH="1">
            <a:off x="0" y="6597352"/>
            <a:ext cx="7560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280820" y="4812852"/>
            <a:ext cx="8352928" cy="1457698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marL="363538" indent="-363538">
              <a:tabLst>
                <a:tab pos="363538" algn="l"/>
              </a:tabLst>
            </a:pPr>
            <a:r>
              <a:rPr lang="de-DE" dirty="0" smtClean="0"/>
              <a:t>4. Dafür nimmt aber die </a:t>
            </a:r>
            <a:r>
              <a:rPr lang="de-DE" b="1" dirty="0" smtClean="0">
                <a:solidFill>
                  <a:srgbClr val="6600CC"/>
                </a:solidFill>
              </a:rPr>
              <a:t>Stromaufnahme aus dem Sp80 umso stärker zu</a:t>
            </a:r>
            <a:r>
              <a:rPr lang="de-DE" dirty="0" smtClean="0"/>
              <a:t>. </a:t>
            </a:r>
            <a:br>
              <a:rPr lang="de-DE" dirty="0" smtClean="0"/>
            </a:br>
            <a:r>
              <a:rPr lang="de-DE" b="1" dirty="0" err="1" smtClean="0">
                <a:solidFill>
                  <a:srgbClr val="6600CC"/>
                </a:solidFill>
              </a:rPr>
              <a:t>Sp80_out</a:t>
            </a:r>
            <a:r>
              <a:rPr lang="de-DE" dirty="0" smtClean="0"/>
              <a:t> muss nämlich</a:t>
            </a:r>
            <a:br>
              <a:rPr lang="de-DE" dirty="0" smtClean="0"/>
            </a:br>
            <a:r>
              <a:rPr lang="de-DE" dirty="0" smtClean="0"/>
              <a:t>        sowohl    die  geringere </a:t>
            </a:r>
            <a:r>
              <a:rPr lang="de-DE" b="1" dirty="0" smtClean="0">
                <a:solidFill>
                  <a:srgbClr val="0033CC"/>
                </a:solidFill>
              </a:rPr>
              <a:t>direkte </a:t>
            </a:r>
            <a:r>
              <a:rPr lang="de-DE" b="1" dirty="0" err="1" smtClean="0">
                <a:solidFill>
                  <a:srgbClr val="0033CC"/>
                </a:solidFill>
              </a:rPr>
              <a:t>Stomversorgung</a:t>
            </a:r>
            <a:r>
              <a:rPr lang="de-DE" dirty="0" smtClean="0">
                <a:solidFill>
                  <a:srgbClr val="0033CC"/>
                </a:solidFill>
              </a:rPr>
              <a:t>,</a:t>
            </a:r>
            <a:r>
              <a:rPr lang="de-DE" b="1" dirty="0" smtClean="0">
                <a:solidFill>
                  <a:srgbClr val="0033CC"/>
                </a:solidFill>
              </a:rPr>
              <a:t>  </a:t>
            </a:r>
            <a:r>
              <a:rPr lang="de-DE" b="1" dirty="0" err="1" smtClean="0">
                <a:solidFill>
                  <a:srgbClr val="0033CC"/>
                </a:solidFill>
              </a:rPr>
              <a:t>RE_dir</a:t>
            </a:r>
            <a:r>
              <a:rPr lang="de-DE" dirty="0" smtClean="0">
                <a:solidFill>
                  <a:srgbClr val="0033CC"/>
                </a:solidFill>
              </a:rPr>
              <a:t>,</a:t>
            </a:r>
            <a:br>
              <a:rPr lang="de-DE" dirty="0" smtClean="0">
                <a:solidFill>
                  <a:srgbClr val="0033CC"/>
                </a:solidFill>
              </a:rPr>
            </a:br>
            <a:r>
              <a:rPr lang="de-DE" dirty="0" smtClean="0">
                <a:solidFill>
                  <a:srgbClr val="0033CC"/>
                </a:solidFill>
              </a:rPr>
              <a:t>       </a:t>
            </a:r>
            <a:r>
              <a:rPr lang="de-DE" dirty="0" smtClean="0"/>
              <a:t>als auch   </a:t>
            </a:r>
            <a:r>
              <a:rPr lang="de-DE" dirty="0" smtClean="0">
                <a:solidFill>
                  <a:srgbClr val="009900"/>
                </a:solidFill>
              </a:rPr>
              <a:t>die  abfallende Entnahme  aus dem Langzeitspeicher, </a:t>
            </a:r>
            <a:r>
              <a:rPr lang="de-DE" b="1" dirty="0" smtClean="0">
                <a:solidFill>
                  <a:srgbClr val="009900"/>
                </a:solidFill>
              </a:rPr>
              <a:t>Sp25 _out</a:t>
            </a:r>
            <a:r>
              <a:rPr lang="de-DE" dirty="0" smtClean="0">
                <a:solidFill>
                  <a:srgbClr val="009900"/>
                </a:solidFill>
              </a:rPr>
              <a:t>,</a:t>
            </a:r>
          </a:p>
          <a:p>
            <a:pPr marL="363538" indent="-363538">
              <a:tabLst>
                <a:tab pos="363538" algn="l"/>
              </a:tabLst>
            </a:pPr>
            <a:r>
              <a:rPr lang="de-DE" dirty="0" smtClean="0">
                <a:solidFill>
                  <a:srgbClr val="009900"/>
                </a:solidFill>
              </a:rPr>
              <a:t>     </a:t>
            </a:r>
            <a:r>
              <a:rPr lang="de-DE" b="1" dirty="0" smtClean="0"/>
              <a:t> </a:t>
            </a:r>
            <a:r>
              <a:rPr lang="de-DE" b="1" dirty="0" smtClean="0">
                <a:solidFill>
                  <a:srgbClr val="6600CC"/>
                </a:solidFill>
              </a:rPr>
              <a:t>ausgleichen</a:t>
            </a:r>
            <a:r>
              <a:rPr lang="de-DE" dirty="0" smtClean="0">
                <a:solidFill>
                  <a:srgbClr val="6600CC"/>
                </a:solidFill>
              </a:rPr>
              <a:t>.</a:t>
            </a:r>
            <a:endParaRPr lang="de-DE" dirty="0">
              <a:solidFill>
                <a:srgbClr val="6600CC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 flipH="1">
            <a:off x="8784468" y="219998"/>
            <a:ext cx="184666" cy="184666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77490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67544" y="188640"/>
            <a:ext cx="820891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Zum Vergleich100%Autarkie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de-DE" sz="1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 -Strom  </a:t>
            </a:r>
            <a:r>
              <a:rPr lang="de-DE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aufgeteilt in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 , </a:t>
            </a:r>
            <a:r>
              <a:rPr lang="de-DE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 Sp80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aus </a:t>
            </a:r>
            <a:r>
              <a:rPr lang="de-DE" sz="16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Sp25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de-DE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628" y="1016732"/>
            <a:ext cx="739948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Ellipse 13"/>
          <p:cNvSpPr/>
          <p:nvPr/>
        </p:nvSpPr>
        <p:spPr>
          <a:xfrm flipH="1">
            <a:off x="8784468" y="219998"/>
            <a:ext cx="184666" cy="184666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54954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88640"/>
            <a:ext cx="4505977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9157" y="3429000"/>
            <a:ext cx="4499187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feld 6"/>
          <p:cNvSpPr txBox="1"/>
          <p:nvPr/>
        </p:nvSpPr>
        <p:spPr>
          <a:xfrm>
            <a:off x="179512" y="1736812"/>
            <a:ext cx="2556284" cy="1003061"/>
          </a:xfrm>
          <a:prstGeom prst="rect">
            <a:avLst/>
          </a:prstGeom>
          <a:noFill/>
        </p:spPr>
        <p:txBody>
          <a:bodyPr wrap="square" lIns="18000" tIns="18000" rIns="0" bIns="0" rtlCol="0">
            <a:spAutoFit/>
          </a:bodyPr>
          <a:lstStyle/>
          <a:p>
            <a:r>
              <a:rPr lang="de-DE" b="1" u="sng" dirty="0" smtClean="0">
                <a:latin typeface="Arial" pitchFamily="34" charset="0"/>
                <a:cs typeface="Arial" pitchFamily="34" charset="0"/>
              </a:rPr>
              <a:t>10 % Import erbringt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sz="1000" dirty="0" smtClean="0"/>
              <a:t>  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 </a:t>
            </a:r>
            <a:r>
              <a:rPr lang="de-DE" b="1" dirty="0" smtClean="0">
                <a:solidFill>
                  <a:srgbClr val="C00000"/>
                </a:solidFill>
              </a:rPr>
              <a:t>weniger </a:t>
            </a:r>
            <a:r>
              <a:rPr lang="de-DE" b="1" dirty="0" err="1" smtClean="0">
                <a:solidFill>
                  <a:srgbClr val="C00000"/>
                </a:solidFill>
              </a:rPr>
              <a:t>ÜsF</a:t>
            </a:r>
            <a:r>
              <a:rPr lang="de-DE" dirty="0" smtClean="0"/>
              <a:t>: 0,2 +mehr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 weniger Sp80 möglich 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0" y="5733256"/>
            <a:ext cx="3203848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1,00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de-DE" sz="1400" b="1" dirty="0" smtClean="0">
                <a:latin typeface="Arial" pitchFamily="34" charset="0"/>
                <a:cs typeface="Arial" pitchFamily="34" charset="0"/>
              </a:rPr>
              <a:t>RE-Strom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direkt + aus Speicher)</a:t>
            </a:r>
            <a:br>
              <a:rPr lang="de-DE" sz="1200" dirty="0" smtClean="0">
                <a:latin typeface="Arial" pitchFamily="34" charset="0"/>
                <a:cs typeface="Arial" pitchFamily="34" charset="0"/>
              </a:rPr>
            </a:br>
            <a:r>
              <a:rPr lang="de-DE" sz="12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smtClean="0">
                <a:latin typeface="Arial" pitchFamily="34" charset="0"/>
                <a:cs typeface="Arial" pitchFamily="34" charset="0"/>
              </a:rPr>
              <a:t>+ Import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68532" y="732754"/>
            <a:ext cx="8487943" cy="5201424"/>
          </a:xfrm>
          <a:prstGeom prst="rect">
            <a:avLst/>
          </a:prstGeom>
          <a:noFill/>
          <a:ln w="57150" cmpd="thinThick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b="1" u="sng" dirty="0" smtClean="0"/>
              <a:t>  </a:t>
            </a:r>
            <a:endParaRPr lang="de-DE" b="1" u="sng" dirty="0" smtClean="0"/>
          </a:p>
          <a:p>
            <a:r>
              <a:rPr lang="de-DE" b="1" u="sng" dirty="0" smtClean="0"/>
              <a:t>Aufgabe:</a:t>
            </a:r>
          </a:p>
          <a:p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b="1" dirty="0" smtClean="0"/>
              <a:t>  </a:t>
            </a:r>
            <a:r>
              <a:rPr lang="de-DE" sz="2400" b="1" dirty="0" smtClean="0"/>
              <a:t>Man muss zu vernünftigen Kosten Tagesspeicher bauen</a:t>
            </a:r>
            <a:r>
              <a:rPr lang="de-DE" sz="2000" b="1" dirty="0" smtClean="0"/>
              <a:t>,</a:t>
            </a:r>
            <a:r>
              <a:rPr lang="de-DE" b="1" dirty="0" smtClean="0"/>
              <a:t> </a:t>
            </a:r>
          </a:p>
          <a:p>
            <a:r>
              <a:rPr lang="de-DE" b="1" dirty="0" smtClean="0"/>
              <a:t>       -  mit einem  möglichst </a:t>
            </a:r>
            <a:r>
              <a:rPr lang="de-DE" b="1" dirty="0" smtClean="0">
                <a:solidFill>
                  <a:srgbClr val="FF0000"/>
                </a:solidFill>
              </a:rPr>
              <a:t>hohen </a:t>
            </a:r>
            <a:r>
              <a:rPr lang="de-DE" b="1" u="sng" dirty="0" smtClean="0">
                <a:solidFill>
                  <a:srgbClr val="FF0000"/>
                </a:solidFill>
              </a:rPr>
              <a:t>Wirkungsgrad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</a:rPr>
              <a:t>( 80%)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       -  mit einer </a:t>
            </a:r>
            <a:r>
              <a:rPr lang="de-DE" b="1" u="sng" dirty="0" smtClean="0"/>
              <a:t>Speicherkapazität</a:t>
            </a:r>
            <a:r>
              <a:rPr lang="de-DE" b="1" dirty="0" smtClean="0"/>
              <a:t> von ca. </a:t>
            </a:r>
            <a:r>
              <a:rPr lang="de-DE" sz="2400" b="1" dirty="0" smtClean="0"/>
              <a:t>0,25 </a:t>
            </a:r>
            <a:r>
              <a:rPr lang="de-DE" b="1" dirty="0" smtClean="0"/>
              <a:t>Tagesverbrauch </a:t>
            </a:r>
            <a:r>
              <a:rPr lang="de-DE" dirty="0" smtClean="0"/>
              <a:t>(= 6 </a:t>
            </a:r>
            <a:r>
              <a:rPr lang="de-DE" dirty="0" err="1" smtClean="0"/>
              <a:t>VollastStunden</a:t>
            </a:r>
            <a:r>
              <a:rPr lang="de-DE" dirty="0" smtClean="0"/>
              <a:t>)</a:t>
            </a:r>
            <a:endParaRPr lang="de-DE" sz="2400" dirty="0" smtClean="0">
              <a:solidFill>
                <a:srgbClr val="C00000"/>
              </a:solidFill>
            </a:endParaRPr>
          </a:p>
          <a:p>
            <a:r>
              <a:rPr lang="de-DE" sz="2400" b="1" dirty="0">
                <a:solidFill>
                  <a:srgbClr val="C00000"/>
                </a:solidFill>
              </a:rPr>
              <a:t> </a:t>
            </a:r>
            <a:r>
              <a:rPr lang="de-DE" sz="2400" b="1" dirty="0" smtClean="0">
                <a:solidFill>
                  <a:srgbClr val="C00000"/>
                </a:solidFill>
              </a:rPr>
              <a:t>    </a:t>
            </a:r>
            <a:r>
              <a:rPr lang="de-DE" sz="2400" dirty="0" smtClean="0"/>
              <a:t>-</a:t>
            </a:r>
            <a:r>
              <a:rPr lang="de-DE" sz="2400" b="1" dirty="0" smtClean="0">
                <a:solidFill>
                  <a:srgbClr val="C00000"/>
                </a:solidFill>
              </a:rPr>
              <a:t>  </a:t>
            </a:r>
            <a:r>
              <a:rPr lang="de-DE" b="1" dirty="0" smtClean="0"/>
              <a:t>für </a:t>
            </a:r>
            <a:r>
              <a:rPr lang="de-DE" b="1" dirty="0"/>
              <a:t>einen </a:t>
            </a:r>
            <a:r>
              <a:rPr lang="de-DE" b="1" u="sng" dirty="0">
                <a:solidFill>
                  <a:srgbClr val="C00000"/>
                </a:solidFill>
              </a:rPr>
              <a:t>Jahresumschlag</a:t>
            </a:r>
            <a:r>
              <a:rPr lang="de-DE" b="1" dirty="0"/>
              <a:t> von </a:t>
            </a:r>
            <a:r>
              <a:rPr lang="de-DE" sz="2400" b="1" dirty="0">
                <a:solidFill>
                  <a:srgbClr val="C00000"/>
                </a:solidFill>
              </a:rPr>
              <a:t>ca. 165</a:t>
            </a:r>
          </a:p>
          <a:p>
            <a:endParaRPr lang="de-DE" sz="2400" b="1" dirty="0" smtClean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smtClean="0"/>
              <a:t>Die üblichen Kandidaten sind PSKW ; Batterien; </a:t>
            </a:r>
            <a:r>
              <a:rPr lang="de-DE" sz="2400" b="1" dirty="0" err="1" smtClean="0"/>
              <a:t>CAES</a:t>
            </a:r>
            <a:r>
              <a:rPr lang="de-DE" sz="2400" b="1" dirty="0" smtClean="0"/>
              <a:t> :</a:t>
            </a:r>
            <a:br>
              <a:rPr lang="de-DE" sz="2400" b="1" dirty="0" smtClean="0"/>
            </a:br>
            <a:r>
              <a:rPr lang="de-DE" sz="2000" dirty="0" smtClean="0"/>
              <a:t>         interessant, aber begrenzt oder noch nicht überzeugend</a:t>
            </a:r>
          </a:p>
          <a:p>
            <a:endParaRPr lang="de-DE" sz="2000" dirty="0" smtClean="0"/>
          </a:p>
          <a:p>
            <a:r>
              <a:rPr lang="de-DE" sz="2000" dirty="0" smtClean="0"/>
              <a:t>daher:</a:t>
            </a:r>
            <a:br>
              <a:rPr lang="de-DE" sz="2000" dirty="0" smtClean="0"/>
            </a:b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smtClean="0"/>
              <a:t>Prüfe neuen Ansatz</a:t>
            </a:r>
            <a:r>
              <a:rPr lang="de-DE" sz="2800" dirty="0" smtClean="0"/>
              <a:t>: </a:t>
            </a:r>
            <a:r>
              <a:rPr lang="de-DE" sz="3600" b="1" dirty="0" smtClean="0">
                <a:solidFill>
                  <a:srgbClr val="3333FF"/>
                </a:solidFill>
              </a:rPr>
              <a:t>Bergspeicher</a:t>
            </a:r>
            <a:endParaRPr lang="de-DE" sz="3200" b="1" dirty="0" smtClean="0">
              <a:solidFill>
                <a:srgbClr val="C00000"/>
              </a:solidFill>
            </a:endParaRPr>
          </a:p>
          <a:p>
            <a:endParaRPr lang="de-DE" sz="900" b="1" dirty="0"/>
          </a:p>
          <a:p>
            <a:r>
              <a:rPr lang="de-DE" b="1" dirty="0" smtClean="0"/>
              <a:t>                    </a:t>
            </a:r>
            <a:r>
              <a:rPr lang="de-DE" sz="2000" b="1" dirty="0" smtClean="0"/>
              <a:t>also: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smtClean="0">
                <a:solidFill>
                  <a:srgbClr val="3333FF"/>
                </a:solidFill>
              </a:rPr>
              <a:t>Prinzip Pumpspeicher-Kraftwerke </a:t>
            </a:r>
            <a:r>
              <a:rPr lang="de-DE" b="1" dirty="0" smtClean="0"/>
              <a:t>, aber unkonventionell                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231740" y="188640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Zwischenergebnis</a:t>
            </a:r>
            <a:endParaRPr lang="de-DE" sz="2800" b="1" dirty="0"/>
          </a:p>
        </p:txBody>
      </p:sp>
      <p:sp>
        <p:nvSpPr>
          <p:cNvPr id="4" name="Ellipse 3"/>
          <p:cNvSpPr/>
          <p:nvPr/>
        </p:nvSpPr>
        <p:spPr>
          <a:xfrm>
            <a:off x="8969134" y="8620"/>
            <a:ext cx="175374" cy="1753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79512" y="6427767"/>
            <a:ext cx="8028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Bem.: Derzeitige PSKW-Kapazität in DEU = 40 GWh = ca.: 2/3 Vollaststunde = ca. 0.03 [d}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xmlns="" val="34505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64804"/>
            <a:ext cx="7772400" cy="1872207"/>
          </a:xfrm>
        </p:spPr>
        <p:txBody>
          <a:bodyPr>
            <a:norm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de-DE" dirty="0">
                <a:latin typeface="Arial" pitchFamily="34" charset="0"/>
                <a:cs typeface="Arial" pitchFamily="34" charset="0"/>
              </a:rPr>
              <a:t>. </a:t>
            </a:r>
            <a:r>
              <a:rPr lang="de-DE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PSKW</a:t>
            </a:r>
            <a:r>
              <a:rPr lang="de-DE" dirty="0">
                <a:latin typeface="Arial" pitchFamily="34" charset="0"/>
                <a:cs typeface="Arial" pitchFamily="34" charset="0"/>
              </a:rPr>
              <a:t>-artige Speicher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5496" y="44624"/>
            <a:ext cx="14350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1" dirty="0"/>
              <a:t>2</a:t>
            </a:r>
            <a:r>
              <a:rPr lang="de-DE" sz="1200" b="1" dirty="0" smtClean="0"/>
              <a:t>.</a:t>
            </a:r>
            <a:endParaRPr lang="de-DE" sz="1200" b="1" dirty="0"/>
          </a:p>
        </p:txBody>
      </p:sp>
      <p:sp>
        <p:nvSpPr>
          <p:cNvPr id="4" name="Ellipse 3"/>
          <p:cNvSpPr/>
          <p:nvPr/>
        </p:nvSpPr>
        <p:spPr>
          <a:xfrm>
            <a:off x="8969134" y="8620"/>
            <a:ext cx="175374" cy="1753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5770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79512" y="1438034"/>
            <a:ext cx="8820980" cy="173893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Ein Pumpspeicherwerk, bestehend aus </a:t>
            </a:r>
          </a:p>
          <a:p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  1.  dem </a:t>
            </a:r>
            <a:r>
              <a:rPr lang="de-DE" sz="2800" b="1" u="sng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Meer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als </a:t>
            </a:r>
            <a:r>
              <a:rPr lang="de-D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oberem Speicher</a:t>
            </a:r>
          </a:p>
          <a:p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  2. einem  technischen </a:t>
            </a:r>
            <a:r>
              <a:rPr lang="de-DE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Hohlkörper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auf dem </a:t>
            </a:r>
            <a:r>
              <a:rPr lang="de-DE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Meeresboden</a:t>
            </a:r>
            <a:br>
              <a:rPr lang="de-DE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als </a:t>
            </a:r>
            <a:r>
              <a:rPr lang="de-DE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unterem Speicher.</a:t>
            </a:r>
            <a:endParaRPr lang="de-DE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3544560"/>
            <a:ext cx="79568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3. Eine  lokale  </a:t>
            </a:r>
            <a:r>
              <a:rPr lang="de-DE" sz="2800" b="1" u="sng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Pump</a:t>
            </a:r>
            <a:r>
              <a:rPr lang="de-DE" sz="2800" b="1" u="sng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Turbine</a:t>
            </a:r>
            <a:r>
              <a:rPr lang="de-DE" sz="28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entleert den Hohlkörper</a:t>
            </a:r>
            <a:r>
              <a:rPr lang="de-DE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de-DE" sz="2400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4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und  gewinnt die Energie </a:t>
            </a:r>
            <a:r>
              <a:rPr lang="de-DE" sz="24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beim </a:t>
            </a:r>
            <a:r>
              <a:rPr lang="de-DE" sz="2400" dirty="0" err="1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Befüllen</a:t>
            </a:r>
            <a:r>
              <a:rPr lang="de-DE" sz="24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zurück. </a:t>
            </a:r>
            <a:endParaRPr lang="de-DE" sz="2400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75556" y="500388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Außer kurzen Verbindungsstücken sind keine Leitungen nötig.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971600" y="196305"/>
            <a:ext cx="7092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latin typeface="Arial" pitchFamily="34" charset="0"/>
                <a:cs typeface="Arial" pitchFamily="34" charset="0"/>
              </a:rPr>
              <a:t>Die einfache Idee des Meerei</a:t>
            </a:r>
            <a:endParaRPr lang="de-DE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5496" y="44624"/>
            <a:ext cx="43204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b="1" dirty="0" smtClean="0"/>
              <a:t>2.1</a:t>
            </a:r>
            <a:endParaRPr lang="de-DE" sz="1400" b="1" dirty="0"/>
          </a:p>
        </p:txBody>
      </p:sp>
      <p:sp>
        <p:nvSpPr>
          <p:cNvPr id="8" name="Ellipse 7"/>
          <p:cNvSpPr/>
          <p:nvPr/>
        </p:nvSpPr>
        <p:spPr>
          <a:xfrm>
            <a:off x="8969134" y="8620"/>
            <a:ext cx="175374" cy="1753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53721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02" y="10264"/>
            <a:ext cx="9290236" cy="656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://www.nmz.de/files/Hoch_Tief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5676" y="1"/>
            <a:ext cx="571499" cy="571499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0" y="6665876"/>
            <a:ext cx="902749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de-DE" sz="900" b="1" dirty="0" smtClean="0">
                <a:latin typeface="Arial" pitchFamily="34" charset="0"/>
                <a:cs typeface="Arial" pitchFamily="34" charset="0"/>
              </a:rPr>
              <a:t>Quelle: Hochtief -</a:t>
            </a:r>
            <a:r>
              <a:rPr lang="de-DE" sz="900" b="1" dirty="0" err="1" smtClean="0">
                <a:latin typeface="Arial" pitchFamily="34" charset="0"/>
                <a:cs typeface="Arial" pitchFamily="34" charset="0"/>
              </a:rPr>
              <a:t>A.Garg</a:t>
            </a:r>
            <a:r>
              <a:rPr lang="de-DE" sz="900" b="1" dirty="0" smtClean="0">
                <a:latin typeface="Arial" pitchFamily="34" charset="0"/>
                <a:cs typeface="Arial" pitchFamily="34" charset="0"/>
              </a:rPr>
              <a:t> e.a.:  </a:t>
            </a:r>
            <a:r>
              <a:rPr lang="en-US" sz="900" b="1" dirty="0" smtClean="0">
                <a:latin typeface="Arial" pitchFamily="34" charset="0"/>
                <a:cs typeface="Arial" pitchFamily="34" charset="0"/>
              </a:rPr>
              <a:t>Presentation C2 auf IRES 7 (2012): STENSEA (</a:t>
            </a:r>
            <a:r>
              <a:rPr lang="en-US" sz="900" b="1" kern="0" dirty="0" smtClean="0">
                <a:latin typeface="Arial" pitchFamily="34" charset="0"/>
                <a:cs typeface="Arial" pitchFamily="34" charset="0"/>
              </a:rPr>
              <a:t>Stored Energy  in Sea) </a:t>
            </a:r>
            <a:r>
              <a:rPr lang="en-US" sz="900" b="1" dirty="0" smtClean="0">
                <a:latin typeface="Arial" pitchFamily="34" charset="0"/>
                <a:cs typeface="Arial" pitchFamily="34" charset="0"/>
              </a:rPr>
              <a:t> -</a:t>
            </a:r>
            <a:r>
              <a:rPr lang="en-US" sz="900" b="1" dirty="0" smtClean="0">
                <a:solidFill>
                  <a:srgbClr val="565656"/>
                </a:solidFill>
                <a:latin typeface="Arial" pitchFamily="34" charset="0"/>
                <a:cs typeface="Arial" pitchFamily="34" charset="0"/>
              </a:rPr>
              <a:t>The Feasibility of an Underwater Pumped Hydro Storage System</a:t>
            </a:r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-1" y="143635"/>
            <a:ext cx="5247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latin typeface="Arial" pitchFamily="34" charset="0"/>
                <a:cs typeface="Arial" pitchFamily="34" charset="0"/>
              </a:rPr>
              <a:t>Projekt STENSEA 2012: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Artist View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-18510" y="6210018"/>
            <a:ext cx="4031940" cy="36933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Originalfolie: </a:t>
            </a:r>
            <a:r>
              <a:rPr lang="de-DE" b="1" dirty="0" err="1" smtClean="0"/>
              <a:t>Garg</a:t>
            </a:r>
            <a:r>
              <a:rPr lang="de-DE" b="1" dirty="0" smtClean="0"/>
              <a:t> e.a.(2012), Hochtief</a:t>
            </a:r>
            <a:endParaRPr lang="de-DE" b="1" dirty="0"/>
          </a:p>
        </p:txBody>
      </p:sp>
      <p:sp>
        <p:nvSpPr>
          <p:cNvPr id="11" name="Rechteck 10"/>
          <p:cNvSpPr/>
          <p:nvPr/>
        </p:nvSpPr>
        <p:spPr>
          <a:xfrm>
            <a:off x="165870" y="908720"/>
            <a:ext cx="5846289" cy="369332"/>
          </a:xfrm>
          <a:prstGeom prst="rect">
            <a:avLst/>
          </a:prstGeom>
          <a:solidFill>
            <a:srgbClr val="FFE07D"/>
          </a:solidFill>
          <a:ln>
            <a:solidFill>
              <a:schemeClr val="accent1">
                <a:shade val="50000"/>
              </a:schemeClr>
            </a:solidFill>
          </a:ln>
          <a:effectLst>
            <a:glow>
              <a:srgbClr val="FFC000"/>
            </a:glow>
            <a:softEdge rad="31750"/>
          </a:effectLst>
        </p:spPr>
        <p:txBody>
          <a:bodyPr wrap="square" lIns="0" tIns="0" rIns="0" bIns="0">
            <a:spAutoFit/>
          </a:bodyPr>
          <a:lstStyle/>
          <a:p>
            <a:r>
              <a:rPr lang="de-DE" sz="2400" b="1" dirty="0" smtClean="0">
                <a:solidFill>
                  <a:srgbClr val="3333FF"/>
                </a:solidFill>
              </a:rPr>
              <a:t> </a:t>
            </a:r>
            <a:r>
              <a:rPr lang="de-DE" sz="2200" b="1" dirty="0" smtClean="0">
                <a:solidFill>
                  <a:srgbClr val="3333FF"/>
                </a:solidFill>
              </a:rPr>
              <a:t>178</a:t>
            </a:r>
            <a:r>
              <a:rPr lang="de-DE" sz="2400" dirty="0" smtClean="0">
                <a:solidFill>
                  <a:srgbClr val="3333FF"/>
                </a:solidFill>
              </a:rPr>
              <a:t>  </a:t>
            </a:r>
            <a:r>
              <a:rPr lang="de-DE" sz="2000" dirty="0">
                <a:solidFill>
                  <a:srgbClr val="3333FF"/>
                </a:solidFill>
              </a:rPr>
              <a:t>€/kWh  </a:t>
            </a:r>
            <a:r>
              <a:rPr lang="de-DE" b="1" dirty="0" err="1"/>
              <a:t>PartialKosten</a:t>
            </a:r>
            <a:r>
              <a:rPr lang="de-DE" dirty="0"/>
              <a:t>  </a:t>
            </a:r>
            <a:r>
              <a:rPr lang="de-DE" sz="1600" dirty="0"/>
              <a:t>„in situ“ </a:t>
            </a:r>
            <a:r>
              <a:rPr lang="de-DE" sz="1600" dirty="0" err="1"/>
              <a:t>Speicherkapazitzät</a:t>
            </a:r>
            <a:r>
              <a:rPr lang="de-DE" sz="1600" dirty="0"/>
              <a:t>“</a:t>
            </a:r>
          </a:p>
        </p:txBody>
      </p:sp>
      <p:sp>
        <p:nvSpPr>
          <p:cNvPr id="2" name="Rechteck 1"/>
          <p:cNvSpPr/>
          <p:nvPr/>
        </p:nvSpPr>
        <p:spPr>
          <a:xfrm>
            <a:off x="154949" y="1378806"/>
            <a:ext cx="5857209" cy="338554"/>
          </a:xfrm>
          <a:prstGeom prst="rect">
            <a:avLst/>
          </a:prstGeom>
          <a:solidFill>
            <a:srgbClr val="FFE07D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Helvetica 45 Light" pitchFamily="34" charset="0"/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  <a:latin typeface="Helvetica 45 Light" pitchFamily="34" charset="0"/>
              </a:rPr>
              <a:t>525</a:t>
            </a:r>
            <a:r>
              <a:rPr lang="en-US" sz="2000" b="1" dirty="0" smtClean="0">
                <a:solidFill>
                  <a:srgbClr val="C00000"/>
                </a:solidFill>
                <a:latin typeface="Helvetica 45 Light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Helvetica 45 Light" pitchFamily="34" charset="0"/>
              </a:rPr>
              <a:t>€/kW </a:t>
            </a:r>
            <a:r>
              <a:rPr lang="en-US" dirty="0" smtClean="0">
                <a:solidFill>
                  <a:srgbClr val="C00000"/>
                </a:solidFill>
                <a:latin typeface="Helvetica 45 Light" pitchFamily="34" charset="0"/>
              </a:rPr>
              <a:t> </a:t>
            </a:r>
            <a:r>
              <a:rPr lang="en-US" sz="1600" b="1" dirty="0" smtClean="0">
                <a:latin typeface="Helvetica 45 Light" pitchFamily="34" charset="0"/>
              </a:rPr>
              <a:t>Pump-turbine</a:t>
            </a:r>
            <a:r>
              <a:rPr lang="en-US" sz="1600" b="1" dirty="0" smtClean="0">
                <a:solidFill>
                  <a:srgbClr val="565656"/>
                </a:solidFill>
                <a:latin typeface="Helvetica 45 Light" pitchFamily="34" charset="0"/>
              </a:rPr>
              <a:t> </a:t>
            </a:r>
            <a:r>
              <a:rPr lang="en-US" sz="1600" dirty="0">
                <a:solidFill>
                  <a:srgbClr val="565656"/>
                </a:solidFill>
                <a:latin typeface="Helvetica 45 Light" pitchFamily="34" charset="0"/>
              </a:rPr>
              <a:t>with electro-mechanical </a:t>
            </a:r>
            <a:r>
              <a:rPr lang="en-US" sz="1600" dirty="0" smtClean="0">
                <a:solidFill>
                  <a:srgbClr val="565656"/>
                </a:solidFill>
                <a:latin typeface="Helvetica 45 Light" pitchFamily="34" charset="0"/>
              </a:rPr>
              <a:t>equipment  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9126964" y="8620"/>
            <a:ext cx="175374" cy="1753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533496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970836" y="6561348"/>
            <a:ext cx="4173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Quelle: </a:t>
            </a:r>
            <a:r>
              <a:rPr lang="de-DE" sz="1400" dirty="0" err="1" smtClean="0"/>
              <a:t>FhG</a:t>
            </a:r>
            <a:r>
              <a:rPr lang="de-DE" sz="1400" dirty="0" smtClean="0"/>
              <a:t>-ISE -Burger  </a:t>
            </a:r>
            <a:r>
              <a:rPr lang="de-DE" sz="1400" dirty="0" err="1" smtClean="0"/>
              <a:t>2012.Folie91</a:t>
            </a:r>
            <a:r>
              <a:rPr lang="de-DE" sz="1400" dirty="0" smtClean="0"/>
              <a:t>;  </a:t>
            </a:r>
            <a:r>
              <a:rPr lang="de-DE" sz="1400" dirty="0" err="1" smtClean="0"/>
              <a:t>2013.Folie95</a:t>
            </a:r>
            <a:r>
              <a:rPr lang="de-DE" sz="1400" dirty="0" smtClean="0"/>
              <a:t>  ; </a:t>
            </a:r>
            <a:endParaRPr lang="de-DE" sz="1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921" y="620688"/>
            <a:ext cx="87915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954" y="3609020"/>
            <a:ext cx="86106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7596336" y="4257092"/>
            <a:ext cx="11161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2012 AD</a:t>
            </a:r>
            <a:endParaRPr lang="de-DE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7596336" y="1351732"/>
            <a:ext cx="111612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2013 AD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791580" y="152636"/>
            <a:ext cx="7362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Monatsmittelwerte der Tagesgänge: Vergleich 2013 AD zu 2012</a:t>
            </a:r>
            <a:endParaRPr lang="de-DE" sz="20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786428" y="905997"/>
            <a:ext cx="5838436" cy="27699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dirty="0"/>
              <a:t>Jahrestrend 2013 kaum </a:t>
            </a:r>
            <a:r>
              <a:rPr lang="de-DE" dirty="0" smtClean="0"/>
              <a:t>verfälscht, da nur  ca</a:t>
            </a:r>
            <a:r>
              <a:rPr lang="de-DE" b="1" dirty="0" smtClean="0"/>
              <a:t>. 7%</a:t>
            </a:r>
            <a:r>
              <a:rPr lang="de-DE" dirty="0" smtClean="0"/>
              <a:t> PV Zubau</a:t>
            </a:r>
            <a:endParaRPr lang="de-DE" dirty="0"/>
          </a:p>
        </p:txBody>
      </p:sp>
      <p:sp>
        <p:nvSpPr>
          <p:cNvPr id="6" name="Pfeil nach unten 5"/>
          <p:cNvSpPr/>
          <p:nvPr/>
        </p:nvSpPr>
        <p:spPr>
          <a:xfrm>
            <a:off x="5112060" y="2672916"/>
            <a:ext cx="288032" cy="324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unten 12"/>
          <p:cNvSpPr/>
          <p:nvPr/>
        </p:nvSpPr>
        <p:spPr>
          <a:xfrm>
            <a:off x="5112060" y="5625244"/>
            <a:ext cx="288032" cy="324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987799" y="3964414"/>
            <a:ext cx="5617260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Die PV -Erzeugung stieg 2012 AD um </a:t>
            </a:r>
            <a:r>
              <a:rPr lang="de-DE" b="1" dirty="0"/>
              <a:t>44% </a:t>
            </a:r>
            <a:r>
              <a:rPr lang="de-DE" dirty="0"/>
              <a:t>bzgl. 2011 AD</a:t>
            </a:r>
          </a:p>
        </p:txBody>
      </p:sp>
      <p:sp>
        <p:nvSpPr>
          <p:cNvPr id="12" name="Ellipse 11"/>
          <p:cNvSpPr/>
          <p:nvPr/>
        </p:nvSpPr>
        <p:spPr>
          <a:xfrm>
            <a:off x="8820472" y="-5878"/>
            <a:ext cx="338534" cy="338534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6960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26595" y="1898830"/>
            <a:ext cx="756671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pPr marL="457200" indent="-457200">
              <a:buFont typeface="Arial" pitchFamily="34" charset="0"/>
              <a:buChar char="•"/>
            </a:pPr>
            <a:r>
              <a:rPr lang="de-DE" sz="2800" b="1" dirty="0" smtClean="0">
                <a:solidFill>
                  <a:srgbClr val="FF0000"/>
                </a:solidFill>
              </a:rPr>
              <a:t>PumpTurbinen in einem  Hydraulikschacht</a:t>
            </a:r>
            <a:r>
              <a:rPr lang="de-DE" dirty="0" smtClean="0"/>
              <a:t>. </a:t>
            </a:r>
          </a:p>
          <a:p>
            <a:endParaRPr lang="de-DE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de-DE" sz="2800" b="1" dirty="0" smtClean="0">
                <a:solidFill>
                  <a:schemeClr val="tx2"/>
                </a:solidFill>
              </a:rPr>
              <a:t>Tiefliegende  Blindschächte als Speicher</a:t>
            </a:r>
            <a:endParaRPr lang="de-DE" sz="2800" b="1" dirty="0">
              <a:solidFill>
                <a:schemeClr val="tx2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816805" y="5454225"/>
            <a:ext cx="5985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Doch zunächst: </a:t>
            </a:r>
          </a:p>
          <a:p>
            <a:r>
              <a:rPr lang="de-DE" sz="2400" b="1" dirty="0" smtClean="0"/>
              <a:t> </a:t>
            </a:r>
            <a:r>
              <a:rPr lang="de-DE" sz="2400" b="1" dirty="0" smtClean="0">
                <a:solidFill>
                  <a:srgbClr val="3333FF"/>
                </a:solidFill>
              </a:rPr>
              <a:t>Underground </a:t>
            </a:r>
            <a:r>
              <a:rPr lang="de-DE" sz="2400" b="1" dirty="0" err="1" smtClean="0">
                <a:solidFill>
                  <a:srgbClr val="3333FF"/>
                </a:solidFill>
              </a:rPr>
              <a:t>Pumped</a:t>
            </a:r>
            <a:r>
              <a:rPr lang="de-DE" sz="2400" b="1" dirty="0" smtClean="0">
                <a:solidFill>
                  <a:srgbClr val="3333FF"/>
                </a:solidFill>
              </a:rPr>
              <a:t> </a:t>
            </a:r>
            <a:r>
              <a:rPr lang="de-DE" sz="2400" b="1" dirty="0" err="1" smtClean="0">
                <a:solidFill>
                  <a:srgbClr val="3333FF"/>
                </a:solidFill>
              </a:rPr>
              <a:t>Hydroelectric</a:t>
            </a:r>
            <a:r>
              <a:rPr lang="de-DE" sz="2400" b="1" dirty="0" smtClean="0">
                <a:solidFill>
                  <a:srgbClr val="3333FF"/>
                </a:solidFill>
              </a:rPr>
              <a:t> Storage</a:t>
            </a:r>
            <a:endParaRPr lang="de-DE" sz="2400" b="1" dirty="0" smtClean="0"/>
          </a:p>
          <a:p>
            <a:r>
              <a:rPr lang="de-DE" sz="2400" b="1" dirty="0" smtClean="0"/>
              <a:t> Konventionelle PSKW in alten Bergwerken</a:t>
            </a:r>
            <a:endParaRPr lang="de-DE" sz="24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1016605" y="683695"/>
            <a:ext cx="7149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Übertragung des </a:t>
            </a:r>
            <a:r>
              <a:rPr lang="de-DE" sz="3200" b="1" dirty="0" err="1"/>
              <a:t>Meerei</a:t>
            </a:r>
            <a:r>
              <a:rPr lang="de-DE" sz="3200" b="1" dirty="0"/>
              <a:t> –Prinzip auf das Festland.</a:t>
            </a:r>
          </a:p>
        </p:txBody>
      </p:sp>
      <p:sp>
        <p:nvSpPr>
          <p:cNvPr id="5" name="Ellipse 4"/>
          <p:cNvSpPr/>
          <p:nvPr/>
        </p:nvSpPr>
        <p:spPr>
          <a:xfrm>
            <a:off x="8969134" y="8620"/>
            <a:ext cx="175374" cy="1753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03542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76545" y="1583795"/>
            <a:ext cx="83349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/>
              <a:t>Konventionelle Pumpspeicher-kraftwerke </a:t>
            </a:r>
            <a:r>
              <a:rPr lang="de-DE" sz="4000" b="1" dirty="0"/>
              <a:t>unter Tage</a:t>
            </a:r>
            <a:r>
              <a:rPr lang="de-DE" sz="3200" b="1" dirty="0"/>
              <a:t> </a:t>
            </a:r>
            <a:endParaRPr lang="de-DE" sz="3200" b="1" dirty="0" smtClean="0"/>
          </a:p>
          <a:p>
            <a:pPr algn="ctr"/>
            <a:r>
              <a:rPr lang="de-DE" sz="2000" b="1" dirty="0" smtClean="0"/>
              <a:t>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31540" y="728700"/>
            <a:ext cx="172819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C00000"/>
                </a:solidFill>
              </a:rPr>
              <a:t>Die Idee:</a:t>
            </a:r>
            <a:endParaRPr lang="de-DE" sz="3200" b="1" dirty="0">
              <a:solidFill>
                <a:srgbClr val="C0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86535" y="3203975"/>
            <a:ext cx="792088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3333FF"/>
                </a:solidFill>
              </a:rPr>
              <a:t>gab es bereits "heftig" in der 1970 +80er  und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gibt es wieder neu seit wenigen Jahren und sie scheint</a:t>
            </a:r>
            <a:br>
              <a:rPr lang="de-DE" sz="2400" dirty="0" smtClean="0"/>
            </a:br>
            <a:r>
              <a:rPr lang="de-DE" sz="2400" dirty="0" smtClean="0"/>
              <a:t>                                                                     </a:t>
            </a:r>
            <a:r>
              <a:rPr lang="de-DE" sz="3200" b="1" dirty="0" smtClean="0">
                <a:solidFill>
                  <a:srgbClr val="C00000"/>
                </a:solidFill>
              </a:rPr>
              <a:t>derzeit zu zünden</a:t>
            </a:r>
            <a:endParaRPr lang="de-DE" sz="3200" b="1" dirty="0">
              <a:solidFill>
                <a:srgbClr val="C0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16504" y="116633"/>
            <a:ext cx="3510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b="1" dirty="0" smtClean="0"/>
              <a:t>2.2</a:t>
            </a:r>
            <a:endParaRPr lang="de-DE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431540" y="5274205"/>
            <a:ext cx="84609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und zwar als:</a:t>
            </a:r>
          </a:p>
          <a:p>
            <a:r>
              <a:rPr lang="de-DE" sz="2000" b="1" dirty="0" smtClean="0">
                <a:solidFill>
                  <a:srgbClr val="3333FF"/>
                </a:solidFill>
              </a:rPr>
              <a:t> 1. Underground </a:t>
            </a:r>
            <a:r>
              <a:rPr lang="de-DE" sz="2000" b="1" dirty="0" err="1" smtClean="0">
                <a:solidFill>
                  <a:srgbClr val="3333FF"/>
                </a:solidFill>
              </a:rPr>
              <a:t>Pumped</a:t>
            </a:r>
            <a:r>
              <a:rPr lang="de-DE" sz="2000" b="1" dirty="0" smtClean="0">
                <a:solidFill>
                  <a:srgbClr val="3333FF"/>
                </a:solidFill>
              </a:rPr>
              <a:t> </a:t>
            </a:r>
            <a:r>
              <a:rPr lang="de-DE" sz="2000" b="1" dirty="0" err="1" smtClean="0">
                <a:solidFill>
                  <a:srgbClr val="3333FF"/>
                </a:solidFill>
              </a:rPr>
              <a:t>Hydroelectric</a:t>
            </a:r>
            <a:r>
              <a:rPr lang="de-DE" sz="2000" b="1" dirty="0" smtClean="0">
                <a:solidFill>
                  <a:srgbClr val="3333FF"/>
                </a:solidFill>
              </a:rPr>
              <a:t> Storage  ( USA 1970 -1985 AD, aktuell)</a:t>
            </a:r>
            <a:br>
              <a:rPr lang="de-DE" sz="2000" b="1" dirty="0" smtClean="0">
                <a:solidFill>
                  <a:srgbClr val="3333FF"/>
                </a:solidFill>
              </a:rPr>
            </a:br>
            <a:r>
              <a:rPr lang="de-DE" sz="2000" b="1" dirty="0" smtClean="0"/>
              <a:t> 2. Nutzung stillgelegter Bergwerke                         (DEU aktuell)</a:t>
            </a:r>
            <a:endParaRPr lang="de-DE" sz="2000" dirty="0"/>
          </a:p>
        </p:txBody>
      </p:sp>
      <p:sp>
        <p:nvSpPr>
          <p:cNvPr id="9" name="Ellipse 8"/>
          <p:cNvSpPr/>
          <p:nvPr/>
        </p:nvSpPr>
        <p:spPr>
          <a:xfrm>
            <a:off x="8969134" y="8620"/>
            <a:ext cx="175374" cy="1753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5886176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1730" y="818710"/>
            <a:ext cx="4795813" cy="561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611560" y="188640"/>
            <a:ext cx="7155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Review, die den Stand 1984 zusammenfasst:</a:t>
            </a:r>
            <a:endParaRPr lang="de-DE" sz="2800" b="1" dirty="0"/>
          </a:p>
        </p:txBody>
      </p:sp>
      <p:sp>
        <p:nvSpPr>
          <p:cNvPr id="5" name="Rechteck 4"/>
          <p:cNvSpPr/>
          <p:nvPr/>
        </p:nvSpPr>
        <p:spPr>
          <a:xfrm>
            <a:off x="2141730" y="818710"/>
            <a:ext cx="4815535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de-DE" b="1" u="sng" dirty="0" smtClean="0">
                <a:hlinkClick r:id="rId3"/>
              </a:rPr>
              <a:t>http://www.osti.gov/bridge/servlets/purl/6517343/6517343.pdf</a:t>
            </a:r>
            <a:r>
              <a:rPr lang="de-DE" b="1" u="sng" dirty="0" smtClean="0"/>
              <a:t>  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4932040" y="6596390"/>
            <a:ext cx="40319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50" dirty="0" smtClean="0"/>
              <a:t>Speicher: AllenDohertyKannenber1984_UndergroundPSKW_78p.pdf</a:t>
            </a:r>
            <a:endParaRPr lang="de-DE" sz="1050" dirty="0"/>
          </a:p>
        </p:txBody>
      </p:sp>
      <p:sp>
        <p:nvSpPr>
          <p:cNvPr id="7" name="Textfeld 6"/>
          <p:cNvSpPr txBox="1"/>
          <p:nvPr/>
        </p:nvSpPr>
        <p:spPr>
          <a:xfrm>
            <a:off x="26495" y="63206"/>
            <a:ext cx="35103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b="1" dirty="0" smtClean="0"/>
              <a:t>2.21</a:t>
            </a:r>
            <a:endParaRPr lang="de-DE" sz="1400" b="1" dirty="0"/>
          </a:p>
        </p:txBody>
      </p:sp>
      <p:sp>
        <p:nvSpPr>
          <p:cNvPr id="8" name="Ellipse 7"/>
          <p:cNvSpPr/>
          <p:nvPr/>
        </p:nvSpPr>
        <p:spPr>
          <a:xfrm>
            <a:off x="8969134" y="8620"/>
            <a:ext cx="175374" cy="1753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1697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8" y="1462088"/>
            <a:ext cx="77438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eck 2"/>
          <p:cNvSpPr/>
          <p:nvPr/>
        </p:nvSpPr>
        <p:spPr>
          <a:xfrm>
            <a:off x="296526" y="143635"/>
            <a:ext cx="5490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 smtClean="0"/>
              <a:t>Figure</a:t>
            </a:r>
            <a:r>
              <a:rPr lang="de-DE" b="1" dirty="0" smtClean="0"/>
              <a:t> 1: </a:t>
            </a:r>
            <a:r>
              <a:rPr lang="en-US" sz="2800" b="1" dirty="0" smtClean="0"/>
              <a:t>Cross Section of UPHS Plant </a:t>
            </a:r>
            <a:endParaRPr lang="de-DE" sz="2800" b="1" dirty="0"/>
          </a:p>
        </p:txBody>
      </p:sp>
      <p:sp>
        <p:nvSpPr>
          <p:cNvPr id="4" name="Rechteck 3"/>
          <p:cNvSpPr/>
          <p:nvPr/>
        </p:nvSpPr>
        <p:spPr>
          <a:xfrm>
            <a:off x="4121950" y="6534345"/>
            <a:ext cx="4815535" cy="2616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de-DE" sz="1100" b="1" dirty="0" smtClean="0">
                <a:hlinkClick r:id="rId3"/>
              </a:rPr>
              <a:t>Quelle: </a:t>
            </a:r>
            <a:r>
              <a:rPr lang="de-DE" sz="1100" b="1" u="sng" dirty="0" smtClean="0">
                <a:hlinkClick r:id="rId3"/>
              </a:rPr>
              <a:t>  http://www.osti.gov/bridge/servlets/purl/6517343/6517343.pdf</a:t>
            </a:r>
            <a:r>
              <a:rPr lang="de-DE" sz="1100" b="1" u="sng" dirty="0" smtClean="0"/>
              <a:t>  </a:t>
            </a:r>
            <a:endParaRPr lang="de-DE" sz="1100" dirty="0"/>
          </a:p>
        </p:txBody>
      </p:sp>
      <p:sp>
        <p:nvSpPr>
          <p:cNvPr id="5" name="Ellipse 4"/>
          <p:cNvSpPr/>
          <p:nvPr/>
        </p:nvSpPr>
        <p:spPr>
          <a:xfrm>
            <a:off x="8969134" y="8620"/>
            <a:ext cx="175374" cy="1753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86762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inzipskizze Pusk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076" y="260648"/>
            <a:ext cx="8451924" cy="63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481" y="6381328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Quelle:</a:t>
            </a:r>
            <a:r>
              <a:rPr lang="de-DE" sz="1200" dirty="0" smtClean="0"/>
              <a:t> Eckart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Quitmann</a:t>
            </a:r>
            <a:r>
              <a:rPr lang="de-DE" sz="1200" dirty="0" smtClean="0"/>
              <a:t>: </a:t>
            </a:r>
            <a:r>
              <a:rPr lang="de-DE" sz="1200" b="1" dirty="0" smtClean="0">
                <a:effectLst/>
              </a:rPr>
              <a:t>Pumpspeicherkraftwerk unter Tage (</a:t>
            </a:r>
            <a:r>
              <a:rPr lang="de-DE" sz="1200" b="1" dirty="0" err="1" smtClean="0">
                <a:effectLst/>
              </a:rPr>
              <a:t>PUSKUT</a:t>
            </a:r>
            <a:r>
              <a:rPr lang="de-DE" sz="1200" b="1" dirty="0" smtClean="0">
                <a:effectLst/>
              </a:rPr>
              <a:t>) .Nutzung stillgelegter Bergwerke zur Speicherung von Energie</a:t>
            </a:r>
            <a:br>
              <a:rPr lang="de-DE" sz="1200" b="1" dirty="0" smtClean="0">
                <a:effectLst/>
              </a:rPr>
            </a:br>
            <a:r>
              <a:rPr lang="de-DE" sz="1200" b="1" dirty="0" smtClean="0">
                <a:effectLst/>
              </a:rPr>
              <a:t>                                              </a:t>
            </a:r>
            <a:r>
              <a:rPr lang="de-DE" sz="1200" b="1" dirty="0" smtClean="0">
                <a:effectLst/>
                <a:hlinkClick r:id="rId3"/>
              </a:rPr>
              <a:t>http://www.sfv.de/artikel/2008/Pumpspei.htm</a:t>
            </a:r>
            <a:r>
              <a:rPr lang="de-DE" sz="1200" b="1" dirty="0" smtClean="0">
                <a:effectLst/>
              </a:rPr>
              <a:t>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5496" y="1358770"/>
            <a:ext cx="1296144" cy="1477328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b="1" dirty="0" smtClean="0"/>
              <a:t>Eine frühe Publikation:</a:t>
            </a:r>
          </a:p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Eckart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Quitmann</a:t>
            </a:r>
            <a:endParaRPr lang="de-DE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2008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492" y="0"/>
            <a:ext cx="172219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b="1" dirty="0" smtClean="0"/>
              <a:t>2.2 alte Bergwerke</a:t>
            </a:r>
            <a:endParaRPr lang="de-DE" sz="1600" b="1" dirty="0"/>
          </a:p>
        </p:txBody>
      </p:sp>
      <p:sp>
        <p:nvSpPr>
          <p:cNvPr id="8" name="Ellipse 7"/>
          <p:cNvSpPr/>
          <p:nvPr/>
        </p:nvSpPr>
        <p:spPr>
          <a:xfrm>
            <a:off x="8969134" y="8620"/>
            <a:ext cx="175374" cy="1753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4779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3" y="257175"/>
            <a:ext cx="9058275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779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43708" y="393365"/>
            <a:ext cx="5075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Abschlussberichte, Stand  2013</a:t>
            </a:r>
            <a:endParaRPr lang="de-DE" sz="2800" b="1" dirty="0"/>
          </a:p>
        </p:txBody>
      </p:sp>
      <p:sp>
        <p:nvSpPr>
          <p:cNvPr id="3" name="Rechteck 2"/>
          <p:cNvSpPr/>
          <p:nvPr/>
        </p:nvSpPr>
        <p:spPr>
          <a:xfrm>
            <a:off x="539552" y="1268760"/>
            <a:ext cx="81009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 smtClean="0"/>
              <a:t>efzn</a:t>
            </a:r>
            <a:r>
              <a:rPr lang="de-DE" dirty="0" smtClean="0"/>
              <a:t> </a:t>
            </a:r>
            <a:r>
              <a:rPr lang="de-DE" dirty="0"/>
              <a:t>bzw. </a:t>
            </a:r>
            <a:r>
              <a:rPr lang="de-DE" b="1" dirty="0" smtClean="0"/>
              <a:t>TU</a:t>
            </a:r>
            <a:r>
              <a:rPr lang="de-DE" b="1" dirty="0"/>
              <a:t> Clausthal </a:t>
            </a:r>
            <a:r>
              <a:rPr lang="de-DE" dirty="0" smtClean="0"/>
              <a:t>haben </a:t>
            </a:r>
            <a:r>
              <a:rPr lang="de-DE" b="1" u="sng" dirty="0" smtClean="0"/>
              <a:t>2  </a:t>
            </a:r>
            <a:r>
              <a:rPr lang="de-DE" b="1" u="sng" dirty="0"/>
              <a:t>Studien </a:t>
            </a:r>
            <a:r>
              <a:rPr lang="de-DE" b="1" u="sng" dirty="0" smtClean="0"/>
              <a:t>veröffentlicht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smtClean="0"/>
              <a:t>"</a:t>
            </a:r>
            <a:r>
              <a:rPr lang="de-DE" b="1" dirty="0"/>
              <a:t>Windenergiespeicherung durch Nachnutzung stillgelegter </a:t>
            </a:r>
            <a:r>
              <a:rPr lang="de-DE" b="1" dirty="0" smtClean="0"/>
              <a:t>Bergwerke</a:t>
            </a:r>
            <a:r>
              <a:rPr lang="de-DE" dirty="0" smtClean="0"/>
              <a:t>„</a:t>
            </a:r>
            <a:br>
              <a:rPr lang="de-DE" dirty="0" smtClean="0"/>
            </a:br>
            <a:r>
              <a:rPr lang="de-DE" dirty="0" smtClean="0"/>
              <a:t> Abschlussbericht (2011)    [Beck</a:t>
            </a:r>
            <a:r>
              <a:rPr lang="de-DE" dirty="0"/>
              <a:t>, Schmidt (Hrsg.) 2011</a:t>
            </a:r>
            <a:r>
              <a:rPr lang="de-DE" dirty="0" smtClean="0"/>
              <a:t>]. </a:t>
            </a:r>
          </a:p>
          <a:p>
            <a:r>
              <a:rPr lang="de-DE" dirty="0"/>
              <a:t> </a:t>
            </a:r>
            <a:r>
              <a:rPr lang="de-DE" dirty="0" smtClean="0"/>
              <a:t>         </a:t>
            </a:r>
            <a:r>
              <a:rPr lang="de-DE" dirty="0" smtClean="0">
                <a:hlinkClick r:id="rId2"/>
              </a:rPr>
              <a:t>http</a:t>
            </a:r>
            <a:r>
              <a:rPr lang="de-DE" dirty="0">
                <a:hlinkClick r:id="rId2"/>
              </a:rPr>
              <a:t>://</a:t>
            </a:r>
            <a:r>
              <a:rPr lang="de-DE" dirty="0" err="1" smtClean="0">
                <a:hlinkClick r:id="rId2"/>
              </a:rPr>
              <a:t>www.gbv.de</a:t>
            </a:r>
            <a:r>
              <a:rPr lang="de-DE" dirty="0" smtClean="0">
                <a:hlinkClick r:id="rId2"/>
              </a:rPr>
              <a:t>/</a:t>
            </a:r>
            <a:r>
              <a:rPr lang="de-DE" dirty="0" err="1" smtClean="0">
                <a:hlinkClick r:id="rId2"/>
              </a:rPr>
              <a:t>dms</a:t>
            </a:r>
            <a:r>
              <a:rPr lang="de-DE" dirty="0" smtClean="0">
                <a:hlinkClick r:id="rId2"/>
              </a:rPr>
              <a:t>/</a:t>
            </a:r>
            <a:r>
              <a:rPr lang="de-DE" dirty="0" err="1" smtClean="0">
                <a:hlinkClick r:id="rId2"/>
              </a:rPr>
              <a:t>clausthal</a:t>
            </a:r>
            <a:r>
              <a:rPr lang="de-DE" dirty="0" smtClean="0">
                <a:hlinkClick r:id="rId2"/>
              </a:rPr>
              <a:t>/</a:t>
            </a:r>
            <a:r>
              <a:rPr lang="de-DE" dirty="0" err="1" smtClean="0">
                <a:hlinkClick r:id="rId2"/>
              </a:rPr>
              <a:t>E_BOOKS</a:t>
            </a:r>
            <a:r>
              <a:rPr lang="de-DE" dirty="0" smtClean="0">
                <a:hlinkClick r:id="rId2"/>
              </a:rPr>
              <a:t>/2011/</a:t>
            </a:r>
            <a:r>
              <a:rPr lang="de-DE" dirty="0" err="1" smtClean="0">
                <a:hlinkClick r:id="rId2"/>
              </a:rPr>
              <a:t>2011EB1130.pdf</a:t>
            </a:r>
            <a:r>
              <a:rPr lang="de-DE" dirty="0" smtClean="0"/>
              <a:t> </a:t>
            </a:r>
            <a:endParaRPr lang="de-DE" dirty="0"/>
          </a:p>
          <a:p>
            <a:r>
              <a:rPr lang="de-DE" sz="1200" dirty="0" smtClean="0"/>
              <a:t>              Speicher: Beck-Schmidt2011_Windenergie-NachnutzungBergwerke_FinRep864p.pdf</a:t>
            </a:r>
          </a:p>
          <a:p>
            <a:endParaRPr lang="de-DE" dirty="0" smtClean="0"/>
          </a:p>
          <a:p>
            <a:r>
              <a:rPr lang="de-DE" dirty="0" smtClean="0"/>
              <a:t>"</a:t>
            </a:r>
            <a:r>
              <a:rPr lang="de-DE" sz="2000" b="1" dirty="0"/>
              <a:t>Abschätzung der Wirtschaftlichkeit zur Errichtung und des Betriebes eines untertägigen Pumpspeicherwerks</a:t>
            </a:r>
            <a:r>
              <a:rPr lang="de-DE" dirty="0"/>
              <a:t>" </a:t>
            </a:r>
            <a:endParaRPr lang="de-DE" dirty="0" smtClean="0"/>
          </a:p>
          <a:p>
            <a:r>
              <a:rPr lang="de-DE" dirty="0" smtClean="0"/>
              <a:t>[</a:t>
            </a:r>
            <a:r>
              <a:rPr lang="de-DE" dirty="0"/>
              <a:t>Neumann et al., 2012</a:t>
            </a:r>
            <a:r>
              <a:rPr lang="de-DE" dirty="0" smtClean="0"/>
              <a:t>].  Unfrei, - da nur kommerziell verfügbar 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51520" y="5985284"/>
            <a:ext cx="5262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Quelle: http</a:t>
            </a:r>
            <a:r>
              <a:rPr lang="de-DE" dirty="0"/>
              <a:t>://www.psw.efzn.de/</a:t>
            </a:r>
            <a:r>
              <a:rPr lang="de-DE" dirty="0" err="1"/>
              <a:t>veroeffentlichungen</a:t>
            </a:r>
            <a:r>
              <a:rPr lang="de-DE" dirty="0"/>
              <a:t>/</a:t>
            </a:r>
          </a:p>
        </p:txBody>
      </p:sp>
      <p:sp>
        <p:nvSpPr>
          <p:cNvPr id="5" name="Ellipse 4"/>
          <p:cNvSpPr/>
          <p:nvPr/>
        </p:nvSpPr>
        <p:spPr>
          <a:xfrm>
            <a:off x="8969134" y="8620"/>
            <a:ext cx="175374" cy="1753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29339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96524" y="1854023"/>
            <a:ext cx="87129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u="sng" dirty="0" smtClean="0"/>
              <a:t>Unser Ansatz:</a:t>
            </a:r>
          </a:p>
          <a:p>
            <a:r>
              <a:rPr lang="de-DE" sz="2400" dirty="0" smtClean="0"/>
              <a:t>      Speicherung in </a:t>
            </a:r>
            <a:r>
              <a:rPr lang="de-DE" sz="2400" b="1" dirty="0" smtClean="0">
                <a:solidFill>
                  <a:srgbClr val="FF0000"/>
                </a:solidFill>
              </a:rPr>
              <a:t>neuen </a:t>
            </a:r>
            <a:r>
              <a:rPr lang="de-DE" sz="2400" b="1" dirty="0" smtClean="0">
                <a:solidFill>
                  <a:srgbClr val="C00000"/>
                </a:solidFill>
              </a:rPr>
              <a:t>sehr tief liegenden Blindschächten</a:t>
            </a:r>
          </a:p>
          <a:p>
            <a:r>
              <a:rPr lang="de-DE" sz="2400" dirty="0" smtClean="0"/>
              <a:t>      </a:t>
            </a:r>
            <a:r>
              <a:rPr lang="de-DE" sz="2400" b="1" dirty="0" smtClean="0">
                <a:solidFill>
                  <a:srgbClr val="7030A0"/>
                </a:solidFill>
              </a:rPr>
              <a:t>Gemeinsamer Hydraulikschacht</a:t>
            </a:r>
            <a:r>
              <a:rPr lang="de-DE" sz="2400" dirty="0" smtClean="0"/>
              <a:t>  mit mehreren </a:t>
            </a:r>
            <a:r>
              <a:rPr lang="de-DE" sz="2400" dirty="0" smtClean="0">
                <a:solidFill>
                  <a:srgbClr val="CC6600"/>
                </a:solidFill>
              </a:rPr>
              <a:t>Stockwerken</a:t>
            </a:r>
          </a:p>
          <a:p>
            <a:r>
              <a:rPr lang="de-DE" sz="1100" dirty="0" smtClean="0"/>
              <a:t>   </a:t>
            </a:r>
          </a:p>
          <a:p>
            <a:r>
              <a:rPr lang="de-DE" sz="2400" dirty="0" smtClean="0"/>
              <a:t>      </a:t>
            </a:r>
            <a:r>
              <a:rPr lang="de-DE" sz="2400" b="1" dirty="0" smtClean="0">
                <a:solidFill>
                  <a:srgbClr val="3333FF"/>
                </a:solidFill>
              </a:rPr>
              <a:t>Gleichartige PumpTurbinen </a:t>
            </a:r>
            <a:r>
              <a:rPr lang="de-DE" sz="2400" dirty="0" smtClean="0"/>
              <a:t>transportieren seriell </a:t>
            </a:r>
            <a:br>
              <a:rPr lang="de-DE" sz="2400" dirty="0" smtClean="0"/>
            </a:br>
            <a:r>
              <a:rPr lang="de-DE" sz="2400" dirty="0" smtClean="0"/>
              <a:t>                                                                       von </a:t>
            </a:r>
            <a:r>
              <a:rPr lang="de-DE" sz="2400" dirty="0" smtClean="0">
                <a:solidFill>
                  <a:srgbClr val="C00000"/>
                </a:solidFill>
              </a:rPr>
              <a:t>Stockwerk zu Stockwerk</a:t>
            </a:r>
            <a:endParaRPr lang="de-DE" sz="2400" dirty="0">
              <a:solidFill>
                <a:srgbClr val="C0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41530" y="5049180"/>
            <a:ext cx="80108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/>
              <a:t>Eventuell </a:t>
            </a:r>
            <a:br>
              <a:rPr lang="de-DE" sz="2000" b="1" u="sng" dirty="0" smtClean="0"/>
            </a:br>
            <a:r>
              <a:rPr lang="de-DE" sz="2000" b="1" u="sng" dirty="0" smtClean="0"/>
              <a:t>vorhandene Bergwerks-Infrastruktur</a:t>
            </a:r>
            <a:r>
              <a:rPr lang="de-DE" sz="2000" b="1" dirty="0" smtClean="0"/>
              <a:t>  </a:t>
            </a:r>
            <a:r>
              <a:rPr lang="de-DE" sz="2000" dirty="0" smtClean="0"/>
              <a:t> liefert: 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                                     </a:t>
            </a:r>
            <a:r>
              <a:rPr lang="de-DE" sz="2400" b="1" dirty="0" smtClean="0">
                <a:solidFill>
                  <a:srgbClr val="336600"/>
                </a:solidFill>
              </a:rPr>
              <a:t>Versorgungschacht, Zuwegung,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                                    </a:t>
            </a:r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</a:rPr>
              <a:t> Förderung des Abraumes beim Bau</a:t>
            </a:r>
            <a:endParaRPr lang="de-DE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5495" y="44624"/>
            <a:ext cx="26102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b="1" dirty="0" smtClean="0"/>
              <a:t>3.</a:t>
            </a:r>
            <a:endParaRPr lang="de-DE" sz="1600" b="1" dirty="0"/>
          </a:p>
        </p:txBody>
      </p:sp>
      <p:sp>
        <p:nvSpPr>
          <p:cNvPr id="5" name="Rechteck 4"/>
          <p:cNvSpPr/>
          <p:nvPr/>
        </p:nvSpPr>
        <p:spPr>
          <a:xfrm>
            <a:off x="476545" y="290845"/>
            <a:ext cx="81459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/>
              <a:t>Das </a:t>
            </a:r>
            <a:r>
              <a:rPr lang="de-DE" sz="3200" b="1" dirty="0" err="1" smtClean="0">
                <a:solidFill>
                  <a:srgbClr val="C00000"/>
                </a:solidFill>
              </a:rPr>
              <a:t>TiefSchacht</a:t>
            </a:r>
            <a:r>
              <a:rPr lang="de-DE" sz="3200" b="1" dirty="0" err="1" smtClean="0"/>
              <a:t>.PumpSpeicherKraftwerk</a:t>
            </a:r>
            <a:r>
              <a:rPr lang="de-DE" sz="3200" b="1" dirty="0" smtClean="0">
                <a:solidFill>
                  <a:srgbClr val="C00000"/>
                </a:solidFill>
              </a:rPr>
              <a:t> </a:t>
            </a:r>
            <a:r>
              <a:rPr lang="de-DE" sz="2400" b="1" dirty="0" smtClean="0"/>
              <a:t>(</a:t>
            </a:r>
            <a:r>
              <a:rPr lang="de-DE" sz="2400" b="1" dirty="0" smtClean="0">
                <a:solidFill>
                  <a:srgbClr val="FF0000"/>
                </a:solidFill>
              </a:rPr>
              <a:t>TS</a:t>
            </a:r>
            <a:r>
              <a:rPr lang="de-DE" sz="2400" b="1" dirty="0" smtClean="0"/>
              <a:t>.PSKW</a:t>
            </a:r>
            <a:r>
              <a:rPr lang="de-DE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30588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8012" y="377497"/>
            <a:ext cx="8928484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000" b="1" u="sng" dirty="0" smtClean="0">
                <a:solidFill>
                  <a:srgbClr val="C00000"/>
                </a:solidFill>
              </a:rPr>
              <a:t>Neubau </a:t>
            </a:r>
            <a:r>
              <a:rPr lang="de-DE" sz="4000" dirty="0" smtClean="0"/>
              <a:t>von </a:t>
            </a:r>
            <a:r>
              <a:rPr lang="de-DE" sz="4000" b="1" dirty="0" smtClean="0">
                <a:solidFill>
                  <a:srgbClr val="C00000"/>
                </a:solidFill>
              </a:rPr>
              <a:t>Schacht</a:t>
            </a:r>
            <a:r>
              <a:rPr lang="de-DE" sz="4000" dirty="0" smtClean="0"/>
              <a:t>-Speicherkraftwerken</a:t>
            </a:r>
            <a:endParaRPr lang="de-DE" sz="4000" dirty="0"/>
          </a:p>
        </p:txBody>
      </p:sp>
      <p:sp>
        <p:nvSpPr>
          <p:cNvPr id="3" name="Textfeld 2"/>
          <p:cNvSpPr txBox="1"/>
          <p:nvPr/>
        </p:nvSpPr>
        <p:spPr>
          <a:xfrm>
            <a:off x="935829" y="1592796"/>
            <a:ext cx="707075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Getrennte Optimierung der Funktionen</a:t>
            </a:r>
            <a:r>
              <a:rPr lang="de-DE" sz="2000" dirty="0" smtClean="0"/>
              <a:t>: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                                        Speicher-Blindschacht, 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                                        Hydraulikschacht mit Stockwerken</a:t>
            </a:r>
            <a:br>
              <a:rPr lang="de-DE" sz="2000" dirty="0" smtClean="0"/>
            </a:br>
            <a:r>
              <a:rPr lang="de-DE" sz="2000" dirty="0" smtClean="0"/>
              <a:t>                                                         für Standard  Pumpturbinen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                                        Versorgungsschacht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                                        Außenbecken (bzw. Oberflächengewässer)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496840" y="5581911"/>
            <a:ext cx="8325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TS.PSKW  sind neu konzipierte Untertage-</a:t>
            </a:r>
            <a:r>
              <a:rPr lang="de-DE" dirty="0" err="1" smtClean="0"/>
              <a:t>SpeicherKraftwerke</a:t>
            </a:r>
            <a:r>
              <a:rPr lang="de-DE" dirty="0" smtClean="0"/>
              <a:t>, 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die eigenständig optimiert werden ,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 die sich aber an vorhandene Bergbaustrukturen anlehnen können .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8427" y="47577"/>
            <a:ext cx="4531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dirty="0"/>
              <a:t> </a:t>
            </a:r>
            <a:r>
              <a:rPr lang="de-DE" sz="1400" dirty="0" smtClean="0"/>
              <a:t>3.0</a:t>
            </a:r>
            <a:endParaRPr lang="de-DE" sz="1400" dirty="0"/>
          </a:p>
        </p:txBody>
      </p:sp>
      <p:sp>
        <p:nvSpPr>
          <p:cNvPr id="6" name="Textfeld 5"/>
          <p:cNvSpPr txBox="1"/>
          <p:nvPr/>
        </p:nvSpPr>
        <p:spPr>
          <a:xfrm>
            <a:off x="935596" y="3861048"/>
            <a:ext cx="7060866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Speicherschächte müssen </a:t>
            </a:r>
          </a:p>
          <a:p>
            <a:r>
              <a:rPr lang="de-DE" sz="2000" b="1" dirty="0" smtClean="0"/>
              <a:t>              </a:t>
            </a:r>
            <a:r>
              <a:rPr lang="de-DE" sz="2000" b="1" dirty="0" smtClean="0">
                <a:solidFill>
                  <a:srgbClr val="FF0000"/>
                </a:solidFill>
              </a:rPr>
              <a:t>viele Jahrzehnte </a:t>
            </a:r>
            <a:r>
              <a:rPr lang="de-DE" sz="2000" dirty="0" smtClean="0">
                <a:solidFill>
                  <a:srgbClr val="FF0000"/>
                </a:solidFill>
              </a:rPr>
              <a:t>(100 Jahre ?) </a:t>
            </a:r>
            <a:r>
              <a:rPr lang="de-DE" sz="2000" dirty="0" smtClean="0"/>
              <a:t>funktionstüchtig bleiben</a:t>
            </a:r>
          </a:p>
          <a:p>
            <a:r>
              <a:rPr lang="de-DE" sz="2000" dirty="0" smtClean="0"/>
              <a:t>              </a:t>
            </a:r>
            <a:r>
              <a:rPr lang="de-DE" sz="2000" b="1" dirty="0" smtClean="0">
                <a:solidFill>
                  <a:srgbClr val="008000"/>
                </a:solidFill>
              </a:rPr>
              <a:t>keine Bergschäden </a:t>
            </a:r>
            <a:r>
              <a:rPr lang="de-DE" sz="2000" dirty="0" smtClean="0"/>
              <a:t>verursachen,  </a:t>
            </a:r>
          </a:p>
          <a:p>
            <a:r>
              <a:rPr lang="de-DE" sz="2000" dirty="0" smtClean="0">
                <a:solidFill>
                  <a:srgbClr val="3333FF"/>
                </a:solidFill>
              </a:rPr>
              <a:t>              </a:t>
            </a:r>
            <a:r>
              <a:rPr lang="de-DE" sz="2000" b="1" dirty="0" smtClean="0">
                <a:solidFill>
                  <a:srgbClr val="3333FF"/>
                </a:solidFill>
              </a:rPr>
              <a:t>kaum Unterhaltskosten </a:t>
            </a:r>
            <a:r>
              <a:rPr lang="de-DE" sz="2000" dirty="0" smtClean="0"/>
              <a:t>benötigen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xmlns="" val="406811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9"/>
          <p:cNvSpPr txBox="1"/>
          <p:nvPr/>
        </p:nvSpPr>
        <p:spPr>
          <a:xfrm>
            <a:off x="7234930" y="2368241"/>
            <a:ext cx="1612891" cy="48052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200" dirty="0" smtClean="0">
                <a:effectLst/>
                <a:ea typeface="Calibri"/>
                <a:cs typeface="Times New Roman"/>
              </a:rPr>
              <a:t> </a:t>
            </a:r>
            <a:r>
              <a:rPr lang="de-DE" sz="1600" b="1" dirty="0" smtClean="0">
                <a:effectLst/>
                <a:ea typeface="Calibri"/>
                <a:cs typeface="Times New Roman"/>
              </a:rPr>
              <a:t>Förderschacht: </a:t>
            </a:r>
            <a:br>
              <a:rPr lang="de-DE" sz="1600" b="1" dirty="0" smtClean="0">
                <a:effectLst/>
                <a:ea typeface="Calibri"/>
                <a:cs typeface="Times New Roman"/>
              </a:rPr>
            </a:br>
            <a:r>
              <a:rPr lang="de-DE" sz="1200" dirty="0" smtClean="0">
                <a:effectLst/>
                <a:ea typeface="Calibri"/>
                <a:cs typeface="Times New Roman"/>
              </a:rPr>
              <a:t>  </a:t>
            </a:r>
            <a:r>
              <a:rPr lang="de-DE" sz="1600" b="1" dirty="0" smtClean="0">
                <a:solidFill>
                  <a:srgbClr val="3333FF"/>
                </a:solidFill>
                <a:effectLst/>
                <a:ea typeface="Calibri"/>
                <a:cs typeface="Times New Roman"/>
              </a:rPr>
              <a:t>bis -</a:t>
            </a:r>
            <a:r>
              <a:rPr lang="de-DE" sz="1600" b="1" dirty="0" err="1" smtClean="0">
                <a:solidFill>
                  <a:srgbClr val="3333FF"/>
                </a:solidFill>
                <a:effectLst/>
                <a:ea typeface="Calibri"/>
                <a:cs typeface="Times New Roman"/>
              </a:rPr>
              <a:t>2000m</a:t>
            </a:r>
            <a:r>
              <a:rPr lang="de-DE" sz="1600" b="1" dirty="0" smtClean="0">
                <a:solidFill>
                  <a:srgbClr val="3333FF"/>
                </a:solidFill>
                <a:effectLst/>
                <a:ea typeface="Calibri"/>
                <a:cs typeface="Times New Roman"/>
              </a:rPr>
              <a:t> </a:t>
            </a:r>
            <a:r>
              <a:rPr lang="de-DE" sz="1600" b="1" dirty="0">
                <a:solidFill>
                  <a:srgbClr val="3333FF"/>
                </a:solidFill>
                <a:effectLst/>
                <a:ea typeface="Calibri"/>
                <a:cs typeface="Times New Roman"/>
              </a:rPr>
              <a:t>Teufe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220172" y="153590"/>
            <a:ext cx="730061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b="1" dirty="0" smtClean="0"/>
              <a:t>Wie verteuern sich Blindschächte mit der </a:t>
            </a:r>
            <a:r>
              <a:rPr lang="de-DE" sz="2400" b="1" dirty="0" smtClean="0">
                <a:solidFill>
                  <a:srgbClr val="3333FF"/>
                </a:solidFill>
              </a:rPr>
              <a:t>End-Teufe ?</a:t>
            </a:r>
            <a:endParaRPr lang="de-DE" sz="2400" b="1" dirty="0">
              <a:solidFill>
                <a:srgbClr val="3333FF"/>
              </a:solidFill>
            </a:endParaRPr>
          </a:p>
        </p:txBody>
      </p:sp>
      <p:sp>
        <p:nvSpPr>
          <p:cNvPr id="17" name="Textfeld 35"/>
          <p:cNvSpPr txBox="1"/>
          <p:nvPr/>
        </p:nvSpPr>
        <p:spPr>
          <a:xfrm>
            <a:off x="6278605" y="4009403"/>
            <a:ext cx="739140" cy="23876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400" b="1" dirty="0" smtClean="0">
                <a:effectLst/>
                <a:ea typeface="Calibri"/>
                <a:cs typeface="Times New Roman"/>
              </a:rPr>
              <a:t> Baustelle </a:t>
            </a:r>
            <a:endParaRPr lang="de-DE" sz="1100" dirty="0">
              <a:effectLst/>
              <a:ea typeface="Calibri"/>
              <a:cs typeface="Times New Roman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5706561" y="1837219"/>
            <a:ext cx="3176263" cy="4421697"/>
            <a:chOff x="5559884" y="1453361"/>
            <a:chExt cx="3176263" cy="4421697"/>
          </a:xfrm>
        </p:grpSpPr>
        <p:grpSp>
          <p:nvGrpSpPr>
            <p:cNvPr id="18" name="Zeichenbereich 1"/>
            <p:cNvGrpSpPr/>
            <p:nvPr/>
          </p:nvGrpSpPr>
          <p:grpSpPr>
            <a:xfrm>
              <a:off x="5559884" y="1453361"/>
              <a:ext cx="3084830" cy="3919855"/>
              <a:chOff x="0" y="0"/>
              <a:chExt cx="3084830" cy="3919855"/>
            </a:xfrm>
          </p:grpSpPr>
          <p:sp>
            <p:nvSpPr>
              <p:cNvPr id="19" name="Rechteck 18"/>
              <p:cNvSpPr/>
              <p:nvPr/>
            </p:nvSpPr>
            <p:spPr>
              <a:xfrm>
                <a:off x="0" y="0"/>
                <a:ext cx="3084830" cy="3919855"/>
              </a:xfrm>
              <a:prstGeom prst="rect">
                <a:avLst/>
              </a:prstGeom>
            </p:spPr>
          </p:sp>
          <p:sp>
            <p:nvSpPr>
              <p:cNvPr id="20" name="Rechteck 19"/>
              <p:cNvSpPr/>
              <p:nvPr/>
            </p:nvSpPr>
            <p:spPr>
              <a:xfrm>
                <a:off x="1241453" y="349235"/>
                <a:ext cx="263808" cy="1451264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DE" sz="1100">
                    <a:effectLst/>
                    <a:latin typeface="Times New Roman"/>
                    <a:ea typeface="Times New Roman"/>
                  </a:rPr>
                  <a:t> </a:t>
                </a:r>
                <a:endParaRPr lang="de-DE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0" y="1552154"/>
                <a:ext cx="1241453" cy="1652221"/>
                <a:chOff x="0" y="1552154"/>
                <a:chExt cx="1241453" cy="1652221"/>
              </a:xfrm>
            </p:grpSpPr>
            <p:sp>
              <p:nvSpPr>
                <p:cNvPr id="30" name="Ellipse 29"/>
                <p:cNvSpPr/>
                <p:nvPr/>
              </p:nvSpPr>
              <p:spPr>
                <a:xfrm>
                  <a:off x="0" y="1552154"/>
                  <a:ext cx="597449" cy="310432"/>
                </a:xfrm>
                <a:prstGeom prst="ellips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de-DE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de-DE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31" name="Rechteck 30"/>
                <p:cNvSpPr/>
                <p:nvPr/>
              </p:nvSpPr>
              <p:spPr>
                <a:xfrm>
                  <a:off x="535376" y="1699610"/>
                  <a:ext cx="706077" cy="100890"/>
                </a:xfrm>
                <a:prstGeom prst="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de-DE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de-DE" sz="1200">
                    <a:effectLst/>
                    <a:latin typeface="Times New Roman"/>
                    <a:ea typeface="Times New Roman"/>
                  </a:endParaRPr>
                </a:p>
              </p:txBody>
            </p:sp>
            <p:grpSp>
              <p:nvGrpSpPr>
                <p:cNvPr id="32" name="Gruppieren 31"/>
                <p:cNvGrpSpPr/>
                <p:nvPr/>
              </p:nvGrpSpPr>
              <p:grpSpPr>
                <a:xfrm>
                  <a:off x="139663" y="1839304"/>
                  <a:ext cx="316168" cy="1365071"/>
                  <a:chOff x="139663" y="1839304"/>
                  <a:chExt cx="316168" cy="1365071"/>
                </a:xfrm>
              </p:grpSpPr>
              <p:sp>
                <p:nvSpPr>
                  <p:cNvPr id="33" name="Rechteck 32"/>
                  <p:cNvSpPr/>
                  <p:nvPr/>
                </p:nvSpPr>
                <p:spPr>
                  <a:xfrm>
                    <a:off x="170700" y="1839304"/>
                    <a:ext cx="263808" cy="1358134"/>
                  </a:xfrm>
                  <a:prstGeom prst="rect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de-DE" sz="1100">
                        <a:effectLst/>
                        <a:latin typeface="Times New Roman"/>
                        <a:ea typeface="Times New Roman"/>
                      </a:rPr>
                      <a:t> </a:t>
                    </a:r>
                    <a:endParaRPr lang="de-DE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34" name="Band nach oben 33"/>
                  <p:cNvSpPr/>
                  <p:nvPr/>
                </p:nvSpPr>
                <p:spPr>
                  <a:xfrm>
                    <a:off x="139663" y="2754251"/>
                    <a:ext cx="316168" cy="450124"/>
                  </a:xfrm>
                  <a:prstGeom prst="ribbon2">
                    <a:avLst/>
                  </a:prstGeom>
                  <a:solidFill>
                    <a:srgbClr val="FF0000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de-DE" sz="1100">
                        <a:effectLst/>
                        <a:latin typeface="Times New Roman"/>
                        <a:ea typeface="Times New Roman"/>
                      </a:rPr>
                      <a:t> </a:t>
                    </a:r>
                    <a:endParaRPr lang="de-DE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</p:grpSp>
          <p:cxnSp>
            <p:nvCxnSpPr>
              <p:cNvPr id="22" name="Gerade Verbindung 21"/>
              <p:cNvCxnSpPr>
                <a:stCxn id="30" idx="0"/>
                <a:endCxn id="34" idx="0"/>
              </p:cNvCxnSpPr>
              <p:nvPr/>
            </p:nvCxnSpPr>
            <p:spPr>
              <a:xfrm flipH="1">
                <a:off x="297746" y="1552154"/>
                <a:ext cx="979" cy="1202097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Band nach unten 22"/>
              <p:cNvSpPr/>
              <p:nvPr/>
            </p:nvSpPr>
            <p:spPr>
              <a:xfrm>
                <a:off x="1249211" y="1474547"/>
                <a:ext cx="256050" cy="325952"/>
              </a:xfrm>
              <a:prstGeom prst="ribbon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DE" sz="1100">
                    <a:effectLst/>
                    <a:latin typeface="Times New Roman"/>
                    <a:ea typeface="Times New Roman"/>
                  </a:rPr>
                  <a:t> </a:t>
                </a:r>
                <a:endParaRPr lang="de-DE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24" name="Gerade Verbindung 23"/>
              <p:cNvCxnSpPr>
                <a:stCxn id="25" idx="3"/>
              </p:cNvCxnSpPr>
              <p:nvPr/>
            </p:nvCxnSpPr>
            <p:spPr>
              <a:xfrm flipH="1">
                <a:off x="1370546" y="0"/>
                <a:ext cx="0" cy="1542565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Halber Rahmen 24"/>
              <p:cNvSpPr/>
              <p:nvPr/>
            </p:nvSpPr>
            <p:spPr>
              <a:xfrm>
                <a:off x="1225926" y="0"/>
                <a:ext cx="362485" cy="380093"/>
              </a:xfrm>
              <a:prstGeom prst="halfFrame">
                <a:avLst>
                  <a:gd name="adj1" fmla="val 21430"/>
                  <a:gd name="adj2" fmla="val 0"/>
                </a:avLst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DE" sz="1100" dirty="0">
                    <a:effectLst/>
                    <a:latin typeface="Times New Roman"/>
                    <a:ea typeface="Times New Roman"/>
                  </a:rPr>
                  <a:t> </a:t>
                </a:r>
                <a:endParaRPr lang="de-DE" sz="12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26" name="Gerade Verbindung 25"/>
              <p:cNvCxnSpPr/>
              <p:nvPr/>
            </p:nvCxnSpPr>
            <p:spPr>
              <a:xfrm>
                <a:off x="54313" y="364556"/>
                <a:ext cx="2664000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Ellipse 26"/>
              <p:cNvSpPr/>
              <p:nvPr/>
            </p:nvSpPr>
            <p:spPr>
              <a:xfrm flipH="1">
                <a:off x="2154680" y="1555523"/>
                <a:ext cx="597436" cy="310322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DE" sz="1100">
                    <a:effectLst/>
                    <a:latin typeface="Times New Roman"/>
                    <a:ea typeface="Times New Roman"/>
                  </a:rPr>
                  <a:t> </a:t>
                </a:r>
                <a:endParaRPr lang="de-DE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8" name="Rechteck 27"/>
              <p:cNvSpPr/>
              <p:nvPr/>
            </p:nvSpPr>
            <p:spPr>
              <a:xfrm flipH="1">
                <a:off x="1510690" y="1702927"/>
                <a:ext cx="706062" cy="100854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DE" sz="1100">
                    <a:effectLst/>
                    <a:latin typeface="Times New Roman"/>
                    <a:ea typeface="Times New Roman"/>
                  </a:rPr>
                  <a:t> </a:t>
                </a:r>
                <a:endParaRPr lang="de-DE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9" name="Rechteck 28"/>
              <p:cNvSpPr/>
              <p:nvPr/>
            </p:nvSpPr>
            <p:spPr>
              <a:xfrm flipH="1">
                <a:off x="2317616" y="1842443"/>
                <a:ext cx="263802" cy="1972062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DE" sz="1100">
                    <a:effectLst/>
                    <a:latin typeface="Times New Roman"/>
                    <a:ea typeface="Times New Roman"/>
                  </a:rPr>
                  <a:t> </a:t>
                </a:r>
                <a:endParaRPr lang="de-DE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35" name="Textfeld 35"/>
            <p:cNvSpPr txBox="1"/>
            <p:nvPr/>
          </p:nvSpPr>
          <p:spPr>
            <a:xfrm>
              <a:off x="7423605" y="5373216"/>
              <a:ext cx="1312542" cy="501842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DE" sz="1400" b="1" dirty="0" smtClean="0">
                  <a:effectLst/>
                  <a:ea typeface="Calibri"/>
                  <a:cs typeface="Times New Roman"/>
                </a:rPr>
                <a:t> Blindschacht  bis 3000 m Teufe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de-DE" sz="1100" dirty="0">
                <a:effectLst/>
                <a:ea typeface="Calibri"/>
                <a:cs typeface="Times New Roman"/>
              </a:endParaRPr>
            </a:p>
          </p:txBody>
        </p:sp>
      </p:grpSp>
      <p:sp>
        <p:nvSpPr>
          <p:cNvPr id="36" name="Textfeld 35"/>
          <p:cNvSpPr txBox="1"/>
          <p:nvPr/>
        </p:nvSpPr>
        <p:spPr>
          <a:xfrm>
            <a:off x="2165619" y="3911640"/>
            <a:ext cx="3240360" cy="153888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1.</a:t>
            </a:r>
            <a:r>
              <a:rPr lang="de-DE" dirty="0" smtClean="0"/>
              <a:t> Zum </a:t>
            </a:r>
            <a:r>
              <a:rPr lang="de-DE" sz="2000" b="1" dirty="0" smtClean="0"/>
              <a:t>Standard-Schachtbau</a:t>
            </a:r>
          </a:p>
          <a:p>
            <a:r>
              <a:rPr lang="de-DE" dirty="0" smtClean="0"/>
              <a:t>mit </a:t>
            </a:r>
            <a:r>
              <a:rPr lang="de-DE" sz="2000" b="1" dirty="0" smtClean="0"/>
              <a:t>500 – 800 €/m3</a:t>
            </a:r>
            <a:endParaRPr lang="de-DE" b="1" dirty="0" smtClean="0"/>
          </a:p>
          <a:p>
            <a:r>
              <a:rPr lang="de-DE" dirty="0" smtClean="0"/>
              <a:t>kommt noch eine </a:t>
            </a:r>
            <a:r>
              <a:rPr lang="de-DE" b="1" dirty="0" smtClean="0">
                <a:solidFill>
                  <a:srgbClr val="3333FF"/>
                </a:solidFill>
              </a:rPr>
              <a:t>weitere Stufe</a:t>
            </a:r>
          </a:p>
          <a:p>
            <a:r>
              <a:rPr lang="de-DE" dirty="0" smtClean="0"/>
              <a:t>der </a:t>
            </a:r>
            <a:r>
              <a:rPr lang="de-DE" b="1" dirty="0" smtClean="0">
                <a:solidFill>
                  <a:srgbClr val="3333FF"/>
                </a:solidFill>
              </a:rPr>
              <a:t>Abraum- Förderung</a:t>
            </a:r>
          </a:p>
          <a:p>
            <a:r>
              <a:rPr lang="de-DE" dirty="0" smtClean="0"/>
              <a:t>hinzu.</a:t>
            </a:r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4395895" y="2364851"/>
            <a:ext cx="2475463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2.</a:t>
            </a:r>
            <a:r>
              <a:rPr lang="de-DE" dirty="0" smtClean="0"/>
              <a:t> Statt {Kohle + Berge}</a:t>
            </a:r>
          </a:p>
          <a:p>
            <a:r>
              <a:rPr lang="de-DE" dirty="0" smtClean="0"/>
              <a:t>wird nun </a:t>
            </a:r>
          </a:p>
          <a:p>
            <a:r>
              <a:rPr lang="de-DE" b="1" dirty="0" smtClean="0">
                <a:solidFill>
                  <a:srgbClr val="3333FF"/>
                </a:solidFill>
              </a:rPr>
              <a:t>Abraum gefördert</a:t>
            </a:r>
            <a:endParaRPr lang="de-DE" b="1" dirty="0">
              <a:solidFill>
                <a:srgbClr val="3333FF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102258" y="1024076"/>
            <a:ext cx="4126722" cy="25083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rIns="0" rtlCol="0">
            <a:spAutoFit/>
          </a:bodyPr>
          <a:lstStyle/>
          <a:p>
            <a:r>
              <a:rPr lang="de-DE" u="sng" dirty="0" smtClean="0"/>
              <a:t>Tiefer (deutscher) Kohlebergbau</a:t>
            </a:r>
            <a:r>
              <a:rPr lang="de-DE" dirty="0" smtClean="0"/>
              <a:t>:</a:t>
            </a:r>
          </a:p>
          <a:p>
            <a:r>
              <a:rPr lang="de-DE" dirty="0" smtClean="0"/>
              <a:t>  Gesamtkosten:   160 €/</a:t>
            </a:r>
            <a:r>
              <a:rPr lang="de-DE" b="1" dirty="0" smtClean="0"/>
              <a:t>t Kohle  </a:t>
            </a:r>
            <a:br>
              <a:rPr lang="de-DE" b="1" dirty="0" smtClean="0"/>
            </a:br>
            <a:r>
              <a:rPr lang="de-DE" b="1" dirty="0" smtClean="0"/>
              <a:t>                       </a:t>
            </a:r>
            <a:r>
              <a:rPr lang="de-DE" dirty="0" smtClean="0"/>
              <a:t>= ca. </a:t>
            </a:r>
            <a:r>
              <a:rPr lang="de-DE" sz="2000" dirty="0" smtClean="0"/>
              <a:t>160 €/</a:t>
            </a:r>
            <a:r>
              <a:rPr lang="de-DE" sz="2000" dirty="0" smtClean="0">
                <a:solidFill>
                  <a:srgbClr val="3333FF"/>
                </a:solidFill>
              </a:rPr>
              <a:t>m</a:t>
            </a:r>
            <a:r>
              <a:rPr lang="de-DE" sz="2000" baseline="30000" dirty="0" smtClean="0">
                <a:solidFill>
                  <a:srgbClr val="3333FF"/>
                </a:solidFill>
              </a:rPr>
              <a:t>3</a:t>
            </a:r>
            <a:r>
              <a:rPr lang="de-DE" sz="2000" dirty="0" smtClean="0">
                <a:solidFill>
                  <a:srgbClr val="3333FF"/>
                </a:solidFill>
              </a:rPr>
              <a:t> </a:t>
            </a:r>
            <a:r>
              <a:rPr lang="de-DE" dirty="0" smtClean="0">
                <a:solidFill>
                  <a:srgbClr val="3333FF"/>
                </a:solidFill>
              </a:rPr>
              <a:t>{Kohle +Berge}</a:t>
            </a:r>
          </a:p>
          <a:p>
            <a:r>
              <a:rPr lang="de-DE" dirty="0">
                <a:solidFill>
                  <a:srgbClr val="3333FF"/>
                </a:solidFill>
              </a:rPr>
              <a:t> </a:t>
            </a:r>
            <a:r>
              <a:rPr lang="de-DE" dirty="0" smtClean="0"/>
              <a:t>davon</a:t>
            </a:r>
          </a:p>
          <a:p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für die </a:t>
            </a:r>
            <a:r>
              <a:rPr lang="de-DE" b="1" dirty="0">
                <a:solidFill>
                  <a:srgbClr val="FF0000"/>
                </a:solidFill>
              </a:rPr>
              <a:t>Seilfahrt </a:t>
            </a:r>
            <a:r>
              <a:rPr lang="de-DE" b="1" dirty="0" smtClean="0"/>
              <a:t>vielleicht ca. </a:t>
            </a:r>
            <a:r>
              <a:rPr lang="de-DE" sz="2000" b="1" dirty="0" smtClean="0">
                <a:solidFill>
                  <a:srgbClr val="FF0000"/>
                </a:solidFill>
              </a:rPr>
              <a:t>50 </a:t>
            </a:r>
            <a:r>
              <a:rPr lang="de-DE" sz="2000" b="1" dirty="0">
                <a:solidFill>
                  <a:srgbClr val="FF0000"/>
                </a:solidFill>
              </a:rPr>
              <a:t>€</a:t>
            </a:r>
            <a:r>
              <a:rPr lang="de-DE" sz="2000" b="1" dirty="0"/>
              <a:t>/</a:t>
            </a:r>
            <a:r>
              <a:rPr lang="de-DE" sz="2000" b="1" dirty="0" smtClean="0">
                <a:solidFill>
                  <a:srgbClr val="3333FF"/>
                </a:solidFill>
              </a:rPr>
              <a:t>m</a:t>
            </a:r>
            <a:r>
              <a:rPr lang="de-DE" sz="2000" b="1" baseline="30000" dirty="0" smtClean="0">
                <a:solidFill>
                  <a:srgbClr val="3333FF"/>
                </a:solidFill>
              </a:rPr>
              <a:t>3</a:t>
            </a:r>
            <a:r>
              <a:rPr lang="de-DE" sz="2000" b="1" dirty="0" smtClean="0">
                <a:solidFill>
                  <a:srgbClr val="3333FF"/>
                </a:solidFill>
              </a:rPr>
              <a:t>.</a:t>
            </a:r>
          </a:p>
          <a:p>
            <a:r>
              <a:rPr lang="de-DE" sz="900" dirty="0" smtClean="0"/>
              <a:t> </a:t>
            </a:r>
          </a:p>
          <a:p>
            <a:r>
              <a:rPr lang="de-DE" u="sng" dirty="0" smtClean="0"/>
              <a:t>Aber beachte</a:t>
            </a:r>
            <a:r>
              <a:rPr lang="de-DE" dirty="0"/>
              <a:t>: </a:t>
            </a:r>
            <a:r>
              <a:rPr lang="de-DE" dirty="0" smtClean="0"/>
              <a:t>Der </a:t>
            </a:r>
            <a:r>
              <a:rPr lang="de-DE" dirty="0"/>
              <a:t>Vergleich gilt </a:t>
            </a:r>
            <a:r>
              <a:rPr lang="de-DE" dirty="0" smtClean="0"/>
              <a:t>nur</a:t>
            </a:r>
            <a:endParaRPr lang="de-DE" dirty="0"/>
          </a:p>
          <a:p>
            <a:r>
              <a:rPr lang="de-DE" dirty="0" smtClean="0">
                <a:solidFill>
                  <a:srgbClr val="FF0000"/>
                </a:solidFill>
              </a:rPr>
              <a:t>bei vergleichbarer </a:t>
            </a:r>
            <a:r>
              <a:rPr lang="de-DE" dirty="0">
                <a:solidFill>
                  <a:srgbClr val="FF0000"/>
                </a:solidFill>
              </a:rPr>
              <a:t>Gesamtförderung</a:t>
            </a:r>
            <a:r>
              <a:rPr lang="de-DE" dirty="0"/>
              <a:t>,</a:t>
            </a:r>
          </a:p>
          <a:p>
            <a:r>
              <a:rPr lang="de-DE" dirty="0"/>
              <a:t>also bei </a:t>
            </a:r>
            <a:r>
              <a:rPr lang="de-DE" dirty="0" smtClean="0"/>
              <a:t>„viel</a:t>
            </a:r>
            <a:r>
              <a:rPr lang="de-DE" dirty="0"/>
              <a:t>“ </a:t>
            </a:r>
            <a:r>
              <a:rPr lang="de-DE" dirty="0" smtClean="0"/>
              <a:t>Aushub</a:t>
            </a:r>
            <a:endParaRPr lang="de-DE" dirty="0"/>
          </a:p>
        </p:txBody>
      </p:sp>
      <p:cxnSp>
        <p:nvCxnSpPr>
          <p:cNvPr id="41" name="Gerade Verbindung mit Pfeil 40"/>
          <p:cNvCxnSpPr/>
          <p:nvPr/>
        </p:nvCxnSpPr>
        <p:spPr>
          <a:xfrm>
            <a:off x="8141302" y="6597352"/>
            <a:ext cx="78718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-508" y="8620"/>
            <a:ext cx="900100" cy="369332"/>
          </a:xfrm>
          <a:prstGeom prst="rect">
            <a:avLst/>
          </a:prstGeom>
          <a:solidFill>
            <a:srgbClr val="00FFFF"/>
          </a:solidFill>
        </p:spPr>
        <p:txBody>
          <a:bodyPr wrap="square" lIns="0" rIns="0" rtlCol="0">
            <a:spAutoFit/>
          </a:bodyPr>
          <a:lstStyle/>
          <a:p>
            <a:r>
              <a:rPr lang="de-DE" b="1" dirty="0" smtClean="0"/>
              <a:t>(.2b)</a:t>
            </a:r>
            <a:r>
              <a:rPr lang="de-DE" sz="1400" dirty="0" smtClean="0"/>
              <a:t>PSKW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89605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7" y="4221088"/>
            <a:ext cx="6962804" cy="214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67544" y="6525344"/>
            <a:ext cx="867645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 smtClean="0"/>
              <a:t>Quelle: </a:t>
            </a:r>
            <a:r>
              <a:rPr lang="de-DE" sz="1400" dirty="0" err="1" smtClean="0"/>
              <a:t>Burger2013_RE-inDEU</a:t>
            </a:r>
            <a:r>
              <a:rPr lang="de-DE" sz="1400" dirty="0" smtClean="0"/>
              <a:t>:  </a:t>
            </a:r>
            <a:r>
              <a:rPr lang="de-DE" sz="1400" dirty="0" err="1" smtClean="0"/>
              <a:t>2011.Folie35</a:t>
            </a:r>
            <a:r>
              <a:rPr lang="de-DE" sz="1400" dirty="0" smtClean="0"/>
              <a:t>; </a:t>
            </a:r>
            <a:r>
              <a:rPr lang="de-DE" sz="1400" dirty="0" err="1" smtClean="0"/>
              <a:t>2012.Folie24</a:t>
            </a:r>
            <a:r>
              <a:rPr lang="de-DE" sz="1400" dirty="0" smtClean="0"/>
              <a:t>    ;</a:t>
            </a:r>
            <a:r>
              <a:rPr lang="de-DE" sz="1400" dirty="0" err="1" smtClean="0"/>
              <a:t>2013.Folie26</a:t>
            </a:r>
            <a:endParaRPr lang="de-DE" sz="1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5652" y="2604119"/>
            <a:ext cx="6790724" cy="191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94859" y="190381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/>
              <a:t>Wöchentliche</a:t>
            </a:r>
            <a:r>
              <a:rPr lang="de-DE" sz="3200" b="1" dirty="0" smtClean="0"/>
              <a:t> </a:t>
            </a:r>
            <a:r>
              <a:rPr lang="de-DE" sz="2800" b="1" dirty="0" smtClean="0"/>
              <a:t>RE- Stromversorgung in DEU</a:t>
            </a:r>
            <a:endParaRPr lang="de-DE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1620" y="836712"/>
            <a:ext cx="6912769" cy="194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27521" y="3429000"/>
            <a:ext cx="6840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2012</a:t>
            </a:r>
            <a:endParaRPr lang="de-DE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107571" y="1567401"/>
            <a:ext cx="684076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2011</a:t>
            </a:r>
            <a:endParaRPr lang="de-DE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127521" y="5257178"/>
            <a:ext cx="68407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2013</a:t>
            </a:r>
            <a:endParaRPr lang="de-DE" b="1" dirty="0"/>
          </a:p>
        </p:txBody>
      </p:sp>
      <p:sp>
        <p:nvSpPr>
          <p:cNvPr id="2" name="Pfeil nach unten 1"/>
          <p:cNvSpPr/>
          <p:nvPr/>
        </p:nvSpPr>
        <p:spPr>
          <a:xfrm>
            <a:off x="7200292" y="4617132"/>
            <a:ext cx="180020" cy="72134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unten 11"/>
          <p:cNvSpPr/>
          <p:nvPr/>
        </p:nvSpPr>
        <p:spPr>
          <a:xfrm>
            <a:off x="1943708" y="1391394"/>
            <a:ext cx="180020" cy="72134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unten 12"/>
          <p:cNvSpPr/>
          <p:nvPr/>
        </p:nvSpPr>
        <p:spPr>
          <a:xfrm>
            <a:off x="2096108" y="3076986"/>
            <a:ext cx="180020" cy="72134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unten 13"/>
          <p:cNvSpPr/>
          <p:nvPr/>
        </p:nvSpPr>
        <p:spPr>
          <a:xfrm>
            <a:off x="7020272" y="1381003"/>
            <a:ext cx="180020" cy="72134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unten 14"/>
          <p:cNvSpPr/>
          <p:nvPr/>
        </p:nvSpPr>
        <p:spPr>
          <a:xfrm>
            <a:off x="1860496" y="4994990"/>
            <a:ext cx="180020" cy="72134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unten 15"/>
          <p:cNvSpPr/>
          <p:nvPr/>
        </p:nvSpPr>
        <p:spPr>
          <a:xfrm>
            <a:off x="7110282" y="3212976"/>
            <a:ext cx="558062" cy="528286"/>
          </a:xfrm>
          <a:prstGeom prst="down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2897814" y="2892320"/>
            <a:ext cx="342038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immer mal  so 2 Wochen Flaute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86296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51654" y="980727"/>
            <a:ext cx="8388932" cy="169277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000" b="1" u="sng" dirty="0" smtClean="0"/>
              <a:t>Hypothese (Hoffnung):</a:t>
            </a:r>
          </a:p>
          <a:p>
            <a:r>
              <a:rPr lang="de-DE" sz="2800" b="1" dirty="0" smtClean="0"/>
              <a:t>Die Kosten </a:t>
            </a:r>
            <a:r>
              <a:rPr lang="de-DE" sz="2800" dirty="0" smtClean="0"/>
              <a:t>des Schachtbaues</a:t>
            </a:r>
            <a:br>
              <a:rPr lang="de-DE" sz="2800" dirty="0" smtClean="0"/>
            </a:br>
            <a:r>
              <a:rPr lang="de-DE" sz="2800" dirty="0" smtClean="0"/>
              <a:t>                 erhöhen sich mit der </a:t>
            </a:r>
            <a:r>
              <a:rPr lang="de-DE" sz="2800" b="1" dirty="0" smtClean="0">
                <a:solidFill>
                  <a:srgbClr val="3333FF"/>
                </a:solidFill>
              </a:rPr>
              <a:t>Teufe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                                    </a:t>
            </a:r>
            <a:r>
              <a:rPr lang="de-DE" sz="2800" b="1" dirty="0" smtClean="0">
                <a:solidFill>
                  <a:srgbClr val="C00000"/>
                </a:solidFill>
              </a:rPr>
              <a:t>deutlich weniger als proportional </a:t>
            </a:r>
            <a:endParaRPr lang="de-DE" sz="2800" b="1" dirty="0">
              <a:solidFill>
                <a:srgbClr val="C00000"/>
              </a:solidFill>
            </a:endParaRPr>
          </a:p>
        </p:txBody>
      </p:sp>
      <p:cxnSp>
        <p:nvCxnSpPr>
          <p:cNvPr id="3" name="Gerade Verbindung mit Pfeil 2"/>
          <p:cNvCxnSpPr/>
          <p:nvPr/>
        </p:nvCxnSpPr>
        <p:spPr>
          <a:xfrm flipH="1">
            <a:off x="377534" y="6597352"/>
            <a:ext cx="78718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351654" y="3248980"/>
            <a:ext cx="8388932" cy="126188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u="sng" dirty="0" smtClean="0"/>
              <a:t>Fakt:</a:t>
            </a:r>
            <a:endParaRPr lang="de-DE" sz="2000" b="1" u="sng" dirty="0"/>
          </a:p>
          <a:p>
            <a:r>
              <a:rPr lang="de-DE" sz="2800" dirty="0" smtClean="0"/>
              <a:t>Die </a:t>
            </a:r>
            <a:r>
              <a:rPr lang="de-DE" sz="2800" b="1" dirty="0" smtClean="0">
                <a:solidFill>
                  <a:srgbClr val="FF0000"/>
                </a:solidFill>
              </a:rPr>
              <a:t>Energiedichte</a:t>
            </a:r>
            <a:r>
              <a:rPr lang="de-DE" sz="2800" dirty="0" smtClean="0"/>
              <a:t>  ist direkt </a:t>
            </a:r>
            <a:r>
              <a:rPr lang="de-DE" sz="2800" b="1" dirty="0" smtClean="0">
                <a:solidFill>
                  <a:srgbClr val="FF0000"/>
                </a:solidFill>
              </a:rPr>
              <a:t>proportional</a:t>
            </a:r>
            <a:r>
              <a:rPr lang="de-DE" sz="2800" dirty="0" smtClean="0"/>
              <a:t> 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                                     zur </a:t>
            </a:r>
            <a:r>
              <a:rPr lang="de-DE" sz="2800" b="1" dirty="0" smtClean="0">
                <a:solidFill>
                  <a:srgbClr val="FF0000"/>
                </a:solidFill>
              </a:rPr>
              <a:t>mittleren Teufe </a:t>
            </a:r>
            <a:r>
              <a:rPr lang="de-DE" sz="2800" dirty="0" smtClean="0"/>
              <a:t>des Speichers. </a:t>
            </a:r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396377" y="4977172"/>
            <a:ext cx="8361929" cy="954107"/>
          </a:xfrm>
          <a:prstGeom prst="rect">
            <a:avLst/>
          </a:prstGeom>
          <a:solidFill>
            <a:srgbClr val="99FF99"/>
          </a:solidFill>
          <a:ln w="38100" cmpd="thickThin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u="sng" dirty="0" smtClean="0"/>
              <a:t>also:</a:t>
            </a:r>
          </a:p>
          <a:p>
            <a:pPr algn="ctr"/>
            <a:r>
              <a:rPr lang="de-DE" sz="3600" b="1" dirty="0" smtClean="0">
                <a:solidFill>
                  <a:srgbClr val="C00000"/>
                </a:solidFill>
              </a:rPr>
              <a:t>   Lasst uns wirklich  tiefe Speicher bauen !</a:t>
            </a:r>
            <a:endParaRPr lang="de-DE" sz="3600" b="1" dirty="0">
              <a:solidFill>
                <a:srgbClr val="C0000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8969134" y="8620"/>
            <a:ext cx="175374" cy="1753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94845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15713" y="1016732"/>
            <a:ext cx="8964488" cy="2862322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Ein </a:t>
            </a:r>
            <a:r>
              <a:rPr lang="de-DE" dirty="0" err="1" smtClean="0"/>
              <a:t>Tiefchacht.Pumpspeicherkraftwerk</a:t>
            </a:r>
            <a:r>
              <a:rPr lang="de-DE" dirty="0" smtClean="0"/>
              <a:t>, bestehend aus </a:t>
            </a:r>
          </a:p>
          <a:p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1. unterer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Speicher </a:t>
            </a:r>
            <a:r>
              <a:rPr lang="de-DE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br>
              <a:rPr lang="de-DE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mehreren </a:t>
            </a:r>
            <a:r>
              <a:rPr lang="de-DE" sz="2800" b="1" u="sng" dirty="0">
                <a:latin typeface="Arial" pitchFamily="34" charset="0"/>
                <a:cs typeface="Arial" pitchFamily="34" charset="0"/>
              </a:rPr>
              <a:t>Untertage </a:t>
            </a:r>
            <a:r>
              <a:rPr lang="de-DE" sz="2800" b="1" u="sng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de-DE" sz="2800" u="sng" dirty="0" smtClean="0">
                <a:latin typeface="Arial" pitchFamily="34" charset="0"/>
                <a:cs typeface="Arial" pitchFamily="34" charset="0"/>
              </a:rPr>
              <a:t>Blindschächte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in  </a:t>
            </a:r>
            <a:r>
              <a:rPr lang="de-DE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großer Teufe</a:t>
            </a:r>
            <a:r>
              <a:rPr lang="de-DE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de-DE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de-DE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2.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oberer Speicher:   natürliches Gewässer</a:t>
            </a:r>
          </a:p>
          <a:p>
            <a:r>
              <a:rPr lang="de-DE" sz="1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de-DE" sz="24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einem </a:t>
            </a:r>
            <a:r>
              <a:rPr lang="de-DE" sz="2400" b="1" u="sng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Hydraulikschacht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, unterteilt in mehrere </a:t>
            </a:r>
            <a:r>
              <a:rPr lang="de-D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Stockwerke </a:t>
            </a:r>
          </a:p>
          <a:p>
            <a:r>
              <a:rPr lang="de-DE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de-DE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15713" y="3969060"/>
            <a:ext cx="8805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4.  </a:t>
            </a:r>
            <a:r>
              <a:rPr lang="de-DE" sz="2800" b="1" u="sng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Pump</a:t>
            </a:r>
            <a:r>
              <a:rPr lang="de-DE" sz="2800" b="1" u="sng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Turbine</a:t>
            </a:r>
            <a:r>
              <a:rPr lang="de-DE" sz="28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 in jedem Stockwerk </a:t>
            </a:r>
          </a:p>
          <a:p>
            <a:endParaRPr lang="de-DE" sz="800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4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                   befördert das Wasser und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rückgewinnt die Energie</a:t>
            </a:r>
            <a:endParaRPr lang="de-DE" sz="2400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61510" y="5041761"/>
            <a:ext cx="868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5. </a:t>
            </a:r>
            <a:r>
              <a:rPr lang="de-DE" b="1" dirty="0" smtClean="0"/>
              <a:t>Versorgungsschacht </a:t>
            </a:r>
            <a:r>
              <a:rPr lang="de-DE" dirty="0" smtClean="0"/>
              <a:t>zum Begehen und für Bau und Installation , auch als „Schnorchel“ .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971600" y="196305"/>
            <a:ext cx="7092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latin typeface="Arial" pitchFamily="34" charset="0"/>
                <a:cs typeface="Arial" pitchFamily="34" charset="0"/>
              </a:rPr>
              <a:t>Die einfache Idee des TS.PSKW</a:t>
            </a:r>
            <a:endParaRPr lang="de-DE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5496" y="44624"/>
            <a:ext cx="4860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b="1" dirty="0" smtClean="0"/>
              <a:t>3.1</a:t>
            </a:r>
            <a:endParaRPr lang="de-DE" sz="14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2303351" y="5664154"/>
            <a:ext cx="4402282" cy="830997"/>
          </a:xfrm>
          <a:prstGeom prst="rect">
            <a:avLst/>
          </a:prstGeom>
          <a:solidFill>
            <a:srgbClr val="FFE07D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Leitideen:  </a:t>
            </a:r>
            <a:r>
              <a:rPr lang="de-DE" b="1" dirty="0" smtClean="0">
                <a:solidFill>
                  <a:srgbClr val="008000"/>
                </a:solidFill>
              </a:rPr>
              <a:t>-  </a:t>
            </a:r>
            <a:r>
              <a:rPr lang="de-DE" sz="2400" b="1" dirty="0" smtClean="0">
                <a:solidFill>
                  <a:srgbClr val="008000"/>
                </a:solidFill>
              </a:rPr>
              <a:t>Groß</a:t>
            </a:r>
            <a:r>
              <a:rPr lang="de-DE" sz="2000" b="1" dirty="0" smtClean="0">
                <a:solidFill>
                  <a:srgbClr val="008000"/>
                </a:solidFill>
              </a:rPr>
              <a:t> </a:t>
            </a:r>
            <a:r>
              <a:rPr lang="de-DE" dirty="0" smtClean="0"/>
              <a:t>und in </a:t>
            </a:r>
            <a:r>
              <a:rPr lang="de-DE" sz="2400" b="1" dirty="0" smtClean="0">
                <a:solidFill>
                  <a:srgbClr val="FF0000"/>
                </a:solidFill>
              </a:rPr>
              <a:t>großer Teufe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               -   für die </a:t>
            </a:r>
            <a:r>
              <a:rPr lang="de-DE" sz="2400" b="1" dirty="0" smtClean="0"/>
              <a:t>„Ewigkeit“ </a:t>
            </a:r>
            <a:r>
              <a:rPr lang="de-DE" dirty="0" smtClean="0"/>
              <a:t>.  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632340" y="5617988"/>
            <a:ext cx="1089121" cy="923330"/>
          </a:xfrm>
          <a:prstGeom prst="rect">
            <a:avLst/>
          </a:prstGeom>
          <a:solidFill>
            <a:srgbClr val="FFE07D"/>
          </a:solidFill>
        </p:spPr>
        <p:txBody>
          <a:bodyPr wrap="square" rtlCol="0">
            <a:spAutoFit/>
          </a:bodyPr>
          <a:lstStyle/>
          <a:p>
            <a:r>
              <a:rPr lang="de-DE" sz="5400" dirty="0" smtClean="0">
                <a:solidFill>
                  <a:srgbClr val="C00000"/>
                </a:solidFill>
              </a:rPr>
              <a:t>G€</a:t>
            </a:r>
            <a:endParaRPr lang="de-D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735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476672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latin typeface="Arial" pitchFamily="34" charset="0"/>
                <a:cs typeface="Arial" pitchFamily="34" charset="0"/>
              </a:rPr>
              <a:t>TS.PSKW: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Artist View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2627784" y="1844824"/>
            <a:ext cx="3276364" cy="2808312"/>
            <a:chOff x="2447764" y="1844824"/>
            <a:chExt cx="3276364" cy="2808312"/>
          </a:xfrm>
        </p:grpSpPr>
        <p:sp>
          <p:nvSpPr>
            <p:cNvPr id="3" name="Stern mit 5 Zacken 2"/>
            <p:cNvSpPr/>
            <p:nvPr/>
          </p:nvSpPr>
          <p:spPr>
            <a:xfrm>
              <a:off x="2447764" y="1844824"/>
              <a:ext cx="3276364" cy="2808312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3635896" y="3032956"/>
              <a:ext cx="936104" cy="83099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smtClean="0"/>
                <a:t>fehlt noch</a:t>
              </a:r>
              <a:endParaRPr lang="de-DE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69825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69" name="Rechteck 68"/>
          <p:cNvSpPr/>
          <p:nvPr/>
        </p:nvSpPr>
        <p:spPr>
          <a:xfrm>
            <a:off x="431540" y="5364215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Schachtdruck –Speicherkraftwerk mit </a:t>
            </a:r>
            <a:r>
              <a:rPr lang="de-DE" b="1" dirty="0" smtClean="0"/>
              <a:t>mehreren </a:t>
            </a:r>
            <a:r>
              <a:rPr lang="de-DE" b="1" dirty="0" smtClean="0">
                <a:solidFill>
                  <a:srgbClr val="C00000"/>
                </a:solidFill>
              </a:rPr>
              <a:t>Untertage- </a:t>
            </a:r>
            <a:r>
              <a:rPr lang="de-DE" sz="2400" b="1" dirty="0" smtClean="0">
                <a:solidFill>
                  <a:srgbClr val="C00000"/>
                </a:solidFill>
              </a:rPr>
              <a:t>Blindschächten 1a </a:t>
            </a:r>
            <a:endParaRPr lang="de-DE" b="1" dirty="0" smtClean="0">
              <a:solidFill>
                <a:srgbClr val="C00000"/>
              </a:solidFill>
            </a:endParaRPr>
          </a:p>
          <a:p>
            <a:r>
              <a:rPr lang="de-DE" b="1" dirty="0" smtClean="0"/>
              <a:t>                     und</a:t>
            </a:r>
            <a:r>
              <a:rPr lang="de-DE" b="1" dirty="0" smtClean="0">
                <a:solidFill>
                  <a:srgbClr val="3333FF"/>
                </a:solidFill>
              </a:rPr>
              <a:t> </a:t>
            </a:r>
            <a:r>
              <a:rPr lang="de-DE" b="1" dirty="0" smtClean="0"/>
              <a:t>einem in mehrere Stockwerke unterteilten </a:t>
            </a:r>
            <a:r>
              <a:rPr lang="de-DE" sz="2400" b="1" dirty="0">
                <a:solidFill>
                  <a:srgbClr val="3333FF"/>
                </a:solidFill>
              </a:rPr>
              <a:t>Hydraulikschacht 8 </a:t>
            </a:r>
            <a:r>
              <a:rPr lang="de-DE" sz="2400" b="1" dirty="0" smtClean="0">
                <a:solidFill>
                  <a:srgbClr val="3333FF"/>
                </a:solidFill>
              </a:rPr>
              <a:t>. </a:t>
            </a:r>
            <a:endParaRPr lang="de-DE" sz="2400" b="1" dirty="0" smtClean="0">
              <a:solidFill>
                <a:srgbClr val="FF0000"/>
              </a:solidFill>
            </a:endParaRPr>
          </a:p>
          <a:p>
            <a:r>
              <a:rPr lang="de-DE" b="1" dirty="0" smtClean="0"/>
              <a:t>Die</a:t>
            </a:r>
            <a:r>
              <a:rPr lang="de-DE" sz="2400" b="1" dirty="0" smtClean="0">
                <a:solidFill>
                  <a:srgbClr val="FF0000"/>
                </a:solidFill>
              </a:rPr>
              <a:t> Pumpturbinen 7 </a:t>
            </a:r>
            <a:r>
              <a:rPr lang="de-DE" b="1" dirty="0" smtClean="0"/>
              <a:t>arbeiten von Stockwerk zu Stockwerk</a:t>
            </a:r>
            <a:r>
              <a:rPr lang="de-DE" sz="2400" b="1" dirty="0" smtClean="0"/>
              <a:t>. </a:t>
            </a:r>
            <a:endParaRPr lang="de-DE" dirty="0"/>
          </a:p>
        </p:txBody>
      </p:sp>
      <p:sp>
        <p:nvSpPr>
          <p:cNvPr id="70" name="Rechteck 69"/>
          <p:cNvSpPr/>
          <p:nvPr/>
        </p:nvSpPr>
        <p:spPr>
          <a:xfrm>
            <a:off x="1649244" y="188640"/>
            <a:ext cx="67449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 smtClean="0"/>
              <a:t>TiefSchacht –PumpspeicherKraftwerk</a:t>
            </a:r>
            <a:endParaRPr lang="de-DE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5021738" y="6664714"/>
            <a:ext cx="4095767" cy="184666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de-DE" sz="1200" dirty="0" smtClean="0"/>
              <a:t>Quelle: Luther-SchmidtBöcking : DE 10 2013 </a:t>
            </a:r>
            <a:r>
              <a:rPr lang="de-DE" sz="1200" dirty="0"/>
              <a:t>019 776.7  </a:t>
            </a:r>
            <a:r>
              <a:rPr lang="de-DE" sz="1200" dirty="0" smtClean="0"/>
              <a:t>Bild 2</a:t>
            </a:r>
            <a:endParaRPr lang="de-DE" sz="1200" dirty="0"/>
          </a:p>
        </p:txBody>
      </p:sp>
      <p:sp>
        <p:nvSpPr>
          <p:cNvPr id="27724" name="Rectangle 7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7829" name="Rectangle 18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pSp>
        <p:nvGrpSpPr>
          <p:cNvPr id="5" name="Gruppieren 4"/>
          <p:cNvGrpSpPr/>
          <p:nvPr/>
        </p:nvGrpSpPr>
        <p:grpSpPr>
          <a:xfrm>
            <a:off x="2015716" y="825028"/>
            <a:ext cx="5765800" cy="4548188"/>
            <a:chOff x="2015716" y="825028"/>
            <a:chExt cx="5765800" cy="4548188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5716" y="825028"/>
              <a:ext cx="5765800" cy="4548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feld 2"/>
            <p:cNvSpPr txBox="1"/>
            <p:nvPr/>
          </p:nvSpPr>
          <p:spPr>
            <a:xfrm>
              <a:off x="2123728" y="1012086"/>
              <a:ext cx="136815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200" b="1" dirty="0"/>
                <a:t> </a:t>
              </a:r>
              <a:r>
                <a:rPr lang="de-DE" sz="1200" b="1" dirty="0" smtClean="0"/>
                <a:t> Außenbecken 11 </a:t>
              </a:r>
              <a:endParaRPr lang="de-DE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83455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27684" y="2720498"/>
            <a:ext cx="5580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Einige Modifikationen des Grundaufbaues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xmlns="" val="382110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3894" y="1016732"/>
            <a:ext cx="5765800" cy="454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431540" y="388695"/>
            <a:ext cx="50039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 smtClean="0"/>
              <a:t>TS-PSKW mit niedrigerem Speicherschacht 1a</a:t>
            </a:r>
            <a:endParaRPr lang="de-DE" sz="2000" dirty="0"/>
          </a:p>
        </p:txBody>
      </p:sp>
      <p:sp>
        <p:nvSpPr>
          <p:cNvPr id="2" name="Rechteck 1"/>
          <p:cNvSpPr/>
          <p:nvPr/>
        </p:nvSpPr>
        <p:spPr>
          <a:xfrm>
            <a:off x="234027" y="5758189"/>
            <a:ext cx="87489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/>
              <a:t>Höhe </a:t>
            </a:r>
            <a:r>
              <a:rPr lang="de-DE" sz="2000" dirty="0" err="1"/>
              <a:t>Bz</a:t>
            </a:r>
            <a:r>
              <a:rPr lang="de-DE" sz="2000" baseline="-25000" dirty="0" err="1"/>
              <a:t>Tief</a:t>
            </a:r>
            <a:r>
              <a:rPr lang="de-DE" sz="2000" dirty="0"/>
              <a:t> </a:t>
            </a:r>
            <a:r>
              <a:rPr lang="de-DE" sz="2000" dirty="0" smtClean="0"/>
              <a:t> des Tiefspeichers 1a ist deutlich </a:t>
            </a:r>
            <a:r>
              <a:rPr lang="de-DE" sz="2000" dirty="0"/>
              <a:t>niedriger </a:t>
            </a:r>
            <a:r>
              <a:rPr lang="de-DE" sz="2000" dirty="0" smtClean="0"/>
              <a:t>als </a:t>
            </a:r>
            <a:r>
              <a:rPr lang="de-DE" sz="2000" dirty="0"/>
              <a:t>die Beckenhöhe </a:t>
            </a:r>
            <a:r>
              <a:rPr lang="de-DE" sz="2000" dirty="0" smtClean="0"/>
              <a:t>der</a:t>
            </a:r>
            <a:br>
              <a:rPr lang="de-DE" sz="2000" dirty="0" smtClean="0"/>
            </a:br>
            <a:r>
              <a:rPr lang="de-DE" sz="2000" dirty="0" smtClean="0"/>
              <a:t>                                                                             Transportbecken </a:t>
            </a:r>
            <a:r>
              <a:rPr lang="de-DE" sz="2000" dirty="0"/>
              <a:t>im Hydraulikschacht 8. 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021738" y="6664714"/>
            <a:ext cx="4095767" cy="184666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de-DE" sz="1200" dirty="0" smtClean="0"/>
              <a:t>Quelle: Luther-SchmidtBöcking : DE 10 2013 </a:t>
            </a:r>
            <a:r>
              <a:rPr lang="de-DE" sz="1200" dirty="0"/>
              <a:t>019 </a:t>
            </a:r>
            <a:r>
              <a:rPr lang="de-DE" sz="1200" dirty="0" smtClean="0"/>
              <a:t>776  Bild 3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xmlns="" val="270445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431540" y="388695"/>
            <a:ext cx="8477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 smtClean="0"/>
              <a:t>TS-PSKW mit  Speicherschacht 1a als „Pumpensumpf“ mit Tauch-</a:t>
            </a:r>
            <a:r>
              <a:rPr lang="de-DE" sz="2000" b="1" dirty="0" err="1" smtClean="0"/>
              <a:t>PumpTurbine</a:t>
            </a:r>
            <a:endParaRPr lang="de-DE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4139952" y="6653206"/>
            <a:ext cx="4522609" cy="184666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de-DE" sz="1200" dirty="0" smtClean="0"/>
              <a:t>Quelle: Luther-SchmidtBöcking : </a:t>
            </a:r>
            <a:r>
              <a:rPr lang="de-DE" sz="1200" dirty="0" smtClean="0">
                <a:solidFill>
                  <a:srgbClr val="FF0000"/>
                </a:solidFill>
              </a:rPr>
              <a:t>DE 10 2014 xxx Fortschreibung </a:t>
            </a:r>
            <a:endParaRPr lang="de-DE" sz="12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6761" y="936091"/>
            <a:ext cx="5765800" cy="554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67380" y="4797152"/>
            <a:ext cx="2600463" cy="12618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Untergetauchte PT1a</a:t>
            </a:r>
          </a:p>
          <a:p>
            <a:r>
              <a:rPr lang="de-DE" dirty="0" smtClean="0"/>
              <a:t>ähnlich wie </a:t>
            </a:r>
            <a:r>
              <a:rPr lang="de-DE" sz="2000" b="1" u="sng" dirty="0" smtClean="0"/>
              <a:t>im Meerei</a:t>
            </a:r>
            <a:r>
              <a:rPr lang="de-DE" dirty="0" smtClean="0"/>
              <a:t>,</a:t>
            </a:r>
          </a:p>
          <a:p>
            <a:r>
              <a:rPr lang="de-DE" dirty="0"/>
              <a:t>aber im Tiefspeicher </a:t>
            </a:r>
            <a:r>
              <a:rPr lang="de-DE" sz="2000" b="1" dirty="0">
                <a:solidFill>
                  <a:srgbClr val="292929"/>
                </a:solidFill>
              </a:rPr>
              <a:t>Druckrohr</a:t>
            </a:r>
            <a:r>
              <a:rPr lang="de-DE" dirty="0"/>
              <a:t> erforderlich </a:t>
            </a:r>
          </a:p>
        </p:txBody>
      </p:sp>
    </p:spTree>
    <p:extLst>
      <p:ext uri="{BB962C8B-B14F-4D97-AF65-F5344CB8AC3E}">
        <p14:creationId xmlns:p14="http://schemas.microsoft.com/office/powerpoint/2010/main" xmlns="" val="40012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83568" y="1736812"/>
            <a:ext cx="76328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>
                <a:latin typeface="Arial" pitchFamily="34" charset="0"/>
                <a:cs typeface="Arial" pitchFamily="34" charset="0"/>
              </a:rPr>
              <a:t>Weitere technische Modifikationen finden sich in:</a:t>
            </a:r>
          </a:p>
          <a:p>
            <a:endParaRPr lang="de-DE" u="sng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 </a:t>
            </a:r>
            <a:r>
              <a:rPr lang="de-DE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 10 2011 105 307 A1   </a:t>
            </a:r>
            <a:r>
              <a:rPr lang="de-DE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G. Luther und H. Schmidt B</a:t>
            </a:r>
            <a:r>
              <a:rPr lang="de-DE" dirty="0" smtClean="0">
                <a:ea typeface="Calibri" pitchFamily="34" charset="0"/>
                <a:cs typeface="Arial" pitchFamily="34" charset="0"/>
              </a:rPr>
              <a:t>ö</a:t>
            </a:r>
            <a:r>
              <a:rPr lang="de-DE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cking: </a:t>
            </a:r>
            <a:r>
              <a:rPr lang="de-DE" dirty="0" smtClean="0">
                <a:ea typeface="Calibri" pitchFamily="34" charset="0"/>
                <a:cs typeface="Arial" pitchFamily="34" charset="0"/>
              </a:rPr>
              <a:t>„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 </a:t>
            </a:r>
            <a:r>
              <a:rPr lang="de-DE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Schacht </a:t>
            </a:r>
            <a:r>
              <a:rPr lang="de-DE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Pumpspeicherkraftwerk</a:t>
            </a:r>
            <a:endParaRPr lang="de-DE" dirty="0" smtClean="0"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de-DE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DE 10 2013 019 776.7</a:t>
            </a:r>
            <a:r>
              <a:rPr lang="de-DE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G. Luther und H. Schmidt B</a:t>
            </a:r>
            <a:r>
              <a:rPr lang="de-DE" dirty="0" smtClean="0">
                <a:ea typeface="Calibri" pitchFamily="34" charset="0"/>
                <a:cs typeface="Arial" pitchFamily="34" charset="0"/>
              </a:rPr>
              <a:t>ö</a:t>
            </a:r>
            <a:r>
              <a:rPr lang="de-DE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cking: </a:t>
            </a:r>
            <a:br>
              <a:rPr lang="de-DE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de-DE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</a:t>
            </a:r>
            <a:r>
              <a:rPr lang="de-DE" dirty="0" smtClean="0">
                <a:ea typeface="Calibri" pitchFamily="34" charset="0"/>
                <a:cs typeface="Arial" pitchFamily="34" charset="0"/>
              </a:rPr>
              <a:t>  </a:t>
            </a:r>
            <a:r>
              <a:rPr lang="de-DE" sz="2000" b="1" dirty="0" smtClean="0">
                <a:ea typeface="Calibri" pitchFamily="34" charset="0"/>
                <a:cs typeface="Arial" pitchFamily="34" charset="0"/>
              </a:rPr>
              <a:t>T</a:t>
            </a:r>
            <a:r>
              <a:rPr lang="de-DE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iefschacht </a:t>
            </a:r>
            <a:r>
              <a:rPr lang="de-DE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Pumpspeicherkraftwerk</a:t>
            </a:r>
            <a:endParaRPr lang="de-DE" sz="3200" dirty="0" smtClean="0">
              <a:latin typeface="Arial" pitchFamily="34" charset="0"/>
            </a:endParaRPr>
          </a:p>
          <a:p>
            <a:endParaRPr lang="de-DE" dirty="0" smtClean="0">
              <a:latin typeface="Arial" pitchFamily="34" charset="0"/>
            </a:endParaRPr>
          </a:p>
          <a:p>
            <a:endParaRPr lang="de-DE" dirty="0" smtClean="0">
              <a:latin typeface="Arial" pitchFamily="34" charset="0"/>
            </a:endParaRPr>
          </a:p>
          <a:p>
            <a:r>
              <a:rPr lang="de-DE" dirty="0" smtClean="0">
                <a:latin typeface="Arial" pitchFamily="34" charset="0"/>
              </a:rPr>
              <a:t>demnächst auch verfügbar auf Themenseite:</a:t>
            </a:r>
          </a:p>
          <a:p>
            <a:r>
              <a:rPr lang="de-DE" dirty="0" smtClean="0">
                <a:latin typeface="Arial" pitchFamily="34" charset="0"/>
              </a:rPr>
              <a:t>              http://www.uni-saarland.de/fak7/fze/EiSpeicher.htm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296524" y="707795"/>
            <a:ext cx="852445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Die Aufwandszahl A </a:t>
            </a:r>
          </a:p>
          <a:p>
            <a:pPr lvl="0">
              <a:lnSpc>
                <a:spcPct val="150000"/>
              </a:lnSpc>
            </a:pPr>
            <a:r>
              <a:rPr lang="de-DE" sz="1600" dirty="0" smtClean="0"/>
              <a:t>Durch die Unterteilung des </a:t>
            </a:r>
            <a:r>
              <a:rPr lang="de-DE" sz="1600" dirty="0" err="1" smtClean="0"/>
              <a:t>HydraulikSchachtes</a:t>
            </a:r>
            <a:r>
              <a:rPr lang="de-DE" sz="1600" dirty="0" smtClean="0"/>
              <a:t> in  </a:t>
            </a:r>
            <a:r>
              <a:rPr lang="de-DE" b="1" dirty="0" smtClean="0"/>
              <a:t>N </a:t>
            </a:r>
            <a:r>
              <a:rPr lang="de-DE" sz="1600" dirty="0" smtClean="0"/>
              <a:t>Becken („Stockwerke“) ergibt sich eine günstigere Aufwandszahl der installierten Pumpturbinen. Hierbei wird als </a:t>
            </a:r>
            <a:r>
              <a:rPr lang="de-DE" sz="1600" b="1" dirty="0" smtClean="0"/>
              <a:t>Aufwandszahl A</a:t>
            </a:r>
            <a:r>
              <a:rPr lang="de-DE" sz="1600" dirty="0" smtClean="0"/>
              <a:t> das Verhältnis der beim Pumpbetrieb maximal erforderlichen Gesamtleistung </a:t>
            </a:r>
            <a:r>
              <a:rPr lang="de-DE" sz="1600" b="1" dirty="0" smtClean="0"/>
              <a:t>P</a:t>
            </a:r>
            <a:r>
              <a:rPr lang="de-DE" sz="1600" b="1" baseline="-25000" dirty="0" smtClean="0"/>
              <a:t>max</a:t>
            </a:r>
            <a:r>
              <a:rPr lang="de-DE" sz="1600" dirty="0" smtClean="0"/>
              <a:t> zu der mittleren Pumpenleistung </a:t>
            </a:r>
            <a:r>
              <a:rPr lang="de-DE" sz="1600" b="1" dirty="0" smtClean="0"/>
              <a:t>P</a:t>
            </a:r>
            <a:r>
              <a:rPr lang="de-DE" sz="1600" b="1" baseline="-25000" dirty="0" smtClean="0"/>
              <a:t>m</a:t>
            </a:r>
            <a:r>
              <a:rPr lang="de-DE" sz="1600" dirty="0" smtClean="0"/>
              <a:t> bezeichnet:</a:t>
            </a:r>
          </a:p>
          <a:p>
            <a:pPr algn="r"/>
            <a:r>
              <a:rPr lang="de-DE" sz="2400" b="1" dirty="0" smtClean="0"/>
              <a:t>  A </a:t>
            </a:r>
            <a:r>
              <a:rPr lang="de-DE" sz="2400" dirty="0" smtClean="0"/>
              <a:t>= </a:t>
            </a:r>
            <a:r>
              <a:rPr lang="de-DE" sz="2400" dirty="0" err="1" smtClean="0"/>
              <a:t>P</a:t>
            </a:r>
            <a:r>
              <a:rPr lang="de-DE" sz="2400" baseline="-25000" dirty="0" err="1" smtClean="0"/>
              <a:t>max</a:t>
            </a:r>
            <a:r>
              <a:rPr lang="de-DE" sz="2400" dirty="0" smtClean="0"/>
              <a:t> / </a:t>
            </a:r>
            <a:r>
              <a:rPr lang="de-DE" sz="2400" dirty="0" err="1" smtClean="0"/>
              <a:t>P</a:t>
            </a:r>
            <a:r>
              <a:rPr lang="de-DE" sz="2400" baseline="-25000" dirty="0" err="1" smtClean="0"/>
              <a:t>m</a:t>
            </a:r>
            <a:r>
              <a:rPr lang="de-DE" sz="2400" dirty="0" smtClean="0"/>
              <a:t>                                                             </a:t>
            </a:r>
            <a:r>
              <a:rPr lang="de-DE" sz="2000" dirty="0" smtClean="0"/>
              <a:t>(1)</a:t>
            </a:r>
          </a:p>
          <a:p>
            <a:r>
              <a:rPr lang="de-DE" sz="2000" dirty="0" smtClean="0"/>
              <a:t> </a:t>
            </a:r>
            <a:endParaRPr lang="de-DE" sz="16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ist unabhängig von der besonderen Konfiguration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des Pumpturbinen-Betriebes zwischen den einzelnen Stockwerken. </a:t>
            </a:r>
            <a:b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de-DE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endParaRPr kumimoji="0" 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Generell</a:t>
            </a:r>
            <a:r>
              <a:rPr kumimoji="0" lang="de-DE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gilt: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de-DE" sz="1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dirty="0" smtClean="0">
                <a:latin typeface="Arial" pitchFamily="34" charset="0"/>
              </a:rPr>
              <a:t>         </a:t>
            </a:r>
            <a:r>
              <a:rPr lang="de-DE" sz="2000" dirty="0" smtClean="0"/>
              <a:t> </a:t>
            </a:r>
            <a:r>
              <a:rPr lang="de-DE" sz="2400" b="1" dirty="0"/>
              <a:t>A = P</a:t>
            </a:r>
            <a:r>
              <a:rPr lang="de-DE" sz="2400" b="1" baseline="-25000" dirty="0"/>
              <a:t>max</a:t>
            </a:r>
            <a:r>
              <a:rPr lang="de-DE" sz="2400" b="1" dirty="0"/>
              <a:t>/P</a:t>
            </a:r>
            <a:r>
              <a:rPr lang="de-DE" sz="2400" b="1" baseline="-25000" dirty="0"/>
              <a:t>m</a:t>
            </a:r>
            <a:r>
              <a:rPr lang="de-DE" sz="2400" b="1" dirty="0"/>
              <a:t> </a:t>
            </a:r>
            <a:r>
              <a:rPr lang="de-DE" sz="2000" dirty="0" smtClean="0"/>
              <a:t>= [</a:t>
            </a:r>
            <a:r>
              <a:rPr lang="de-DE" sz="2000" b="1" dirty="0" smtClean="0"/>
              <a:t>maximale</a:t>
            </a:r>
            <a:r>
              <a:rPr lang="de-DE" sz="2000" dirty="0" smtClean="0"/>
              <a:t> Teufe] / {Teufe des </a:t>
            </a:r>
            <a:r>
              <a:rPr lang="de-DE" sz="2000" dirty="0" err="1" smtClean="0"/>
              <a:t>Speicher</a:t>
            </a:r>
            <a:r>
              <a:rPr lang="de-DE" sz="2000" b="1" dirty="0" err="1"/>
              <a:t>S</a:t>
            </a:r>
            <a:r>
              <a:rPr lang="de-DE" sz="2000" b="1" dirty="0" err="1" smtClean="0"/>
              <a:t>chwerpunktes</a:t>
            </a:r>
            <a:r>
              <a:rPr lang="de-DE" sz="2000" dirty="0" smtClean="0"/>
              <a:t>}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292304" y="6633356"/>
            <a:ext cx="3851696" cy="184666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de-DE" sz="1200" dirty="0" smtClean="0"/>
              <a:t>Quelle: Luther-SchmidtBöcking : </a:t>
            </a:r>
            <a:r>
              <a:rPr lang="de-DE" sz="1200" dirty="0"/>
              <a:t>DE 10 2013 019 </a:t>
            </a:r>
            <a:r>
              <a:rPr lang="de-DE" sz="1200" dirty="0" smtClean="0"/>
              <a:t>776 </a:t>
            </a:r>
            <a:endParaRPr lang="de-DE" sz="1200" dirty="0"/>
          </a:p>
        </p:txBody>
      </p:sp>
      <p:sp>
        <p:nvSpPr>
          <p:cNvPr id="2" name="Abgerundetes Rechteck 1"/>
          <p:cNvSpPr/>
          <p:nvPr/>
        </p:nvSpPr>
        <p:spPr>
          <a:xfrm>
            <a:off x="935596" y="4725144"/>
            <a:ext cx="7704856" cy="612068"/>
          </a:xfrm>
          <a:prstGeom prst="roundRect">
            <a:avLst/>
          </a:prstGeom>
          <a:solidFill>
            <a:schemeClr val="accent2">
              <a:lumMod val="40000"/>
              <a:lumOff val="60000"/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671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1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pSp>
        <p:nvGrpSpPr>
          <p:cNvPr id="80897" name="Zeichenbereich 434"/>
          <p:cNvGrpSpPr>
            <a:grpSpLocks/>
          </p:cNvGrpSpPr>
          <p:nvPr/>
        </p:nvGrpSpPr>
        <p:grpSpPr bwMode="auto">
          <a:xfrm>
            <a:off x="1736287" y="1133745"/>
            <a:ext cx="5761038" cy="4294188"/>
            <a:chOff x="0" y="0"/>
            <a:chExt cx="57607" cy="42938"/>
          </a:xfrm>
        </p:grpSpPr>
        <p:sp>
          <p:nvSpPr>
            <p:cNvPr id="80917" name="AutoShape 21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7607" cy="4293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5" name="Oval 1169"/>
            <p:cNvSpPr>
              <a:spLocks noChangeArrowheads="1"/>
            </p:cNvSpPr>
            <p:nvPr/>
          </p:nvSpPr>
          <p:spPr bwMode="auto">
            <a:xfrm>
              <a:off x="8909" y="5372"/>
              <a:ext cx="36004" cy="36004"/>
            </a:xfrm>
            <a:prstGeom prst="ellipse">
              <a:avLst/>
            </a:prstGeom>
            <a:solidFill>
              <a:srgbClr val="C6D9F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6" name="Oval 1170"/>
            <p:cNvSpPr>
              <a:spLocks noChangeArrowheads="1"/>
            </p:cNvSpPr>
            <p:nvPr/>
          </p:nvSpPr>
          <p:spPr bwMode="auto">
            <a:xfrm>
              <a:off x="29483" y="10737"/>
              <a:ext cx="7200" cy="720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7" name="Oval 1171"/>
            <p:cNvSpPr>
              <a:spLocks noChangeArrowheads="1"/>
            </p:cNvSpPr>
            <p:nvPr/>
          </p:nvSpPr>
          <p:spPr bwMode="auto">
            <a:xfrm>
              <a:off x="12573" y="19659"/>
              <a:ext cx="7200" cy="719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8" name="Oval 1172"/>
            <p:cNvSpPr>
              <a:spLocks noChangeArrowheads="1"/>
            </p:cNvSpPr>
            <p:nvPr/>
          </p:nvSpPr>
          <p:spPr bwMode="auto">
            <a:xfrm>
              <a:off x="18243" y="29184"/>
              <a:ext cx="7201" cy="720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2" name="Oval 1173"/>
            <p:cNvSpPr>
              <a:spLocks noChangeArrowheads="1"/>
            </p:cNvSpPr>
            <p:nvPr/>
          </p:nvSpPr>
          <p:spPr bwMode="auto">
            <a:xfrm>
              <a:off x="28981" y="28994"/>
              <a:ext cx="7201" cy="719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4" name="Oval 1174"/>
            <p:cNvSpPr>
              <a:spLocks noChangeArrowheads="1"/>
            </p:cNvSpPr>
            <p:nvPr/>
          </p:nvSpPr>
          <p:spPr bwMode="auto">
            <a:xfrm>
              <a:off x="34074" y="19659"/>
              <a:ext cx="7201" cy="720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5" name="Oval 1175"/>
            <p:cNvSpPr>
              <a:spLocks noChangeArrowheads="1"/>
            </p:cNvSpPr>
            <p:nvPr/>
          </p:nvSpPr>
          <p:spPr bwMode="auto">
            <a:xfrm>
              <a:off x="18243" y="10261"/>
              <a:ext cx="7201" cy="720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6" name="Oval 1176"/>
            <p:cNvSpPr>
              <a:spLocks noChangeArrowheads="1"/>
            </p:cNvSpPr>
            <p:nvPr/>
          </p:nvSpPr>
          <p:spPr bwMode="auto">
            <a:xfrm>
              <a:off x="25444" y="21491"/>
              <a:ext cx="3607" cy="3604"/>
            </a:xfrm>
            <a:prstGeom prst="ellipse">
              <a:avLst/>
            </a:prstGeom>
            <a:solidFill>
              <a:srgbClr val="D7E4B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8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2" name="AutoShape 1177"/>
            <p:cNvSpPr>
              <a:spLocks noChangeShapeType="1"/>
            </p:cNvSpPr>
            <p:nvPr/>
          </p:nvSpPr>
          <p:spPr bwMode="auto">
            <a:xfrm flipV="1">
              <a:off x="8718" y="3492"/>
              <a:ext cx="35998" cy="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1" name="Text Box 1178"/>
            <p:cNvSpPr txBox="1">
              <a:spLocks noChangeArrowheads="1"/>
            </p:cNvSpPr>
            <p:nvPr/>
          </p:nvSpPr>
          <p:spPr bwMode="auto">
            <a:xfrm>
              <a:off x="24028" y="989"/>
              <a:ext cx="11024" cy="3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ca. 250 m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67" name="Text Box 1181"/>
            <p:cNvSpPr txBox="1">
              <a:spLocks noChangeArrowheads="1"/>
            </p:cNvSpPr>
            <p:nvPr/>
          </p:nvSpPr>
          <p:spPr bwMode="auto">
            <a:xfrm>
              <a:off x="14192" y="20717"/>
              <a:ext cx="4242" cy="3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1a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6" name="Text Box 1181"/>
            <p:cNvSpPr txBox="1">
              <a:spLocks noChangeArrowheads="1"/>
            </p:cNvSpPr>
            <p:nvPr/>
          </p:nvSpPr>
          <p:spPr bwMode="auto">
            <a:xfrm>
              <a:off x="19786" y="12658"/>
              <a:ext cx="4242" cy="3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1a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7" name="Gerade Verbindung 417"/>
            <p:cNvSpPr>
              <a:spLocks noChangeShapeType="1"/>
            </p:cNvSpPr>
            <p:nvPr/>
          </p:nvSpPr>
          <p:spPr bwMode="auto">
            <a:xfrm>
              <a:off x="19773" y="23256"/>
              <a:ext cx="5671" cy="37"/>
            </a:xfrm>
            <a:prstGeom prst="line">
              <a:avLst/>
            </a:prstGeom>
            <a:noFill/>
            <a:ln w="25400" cmpd="dbl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8" name="Gerade Verbindung 418"/>
            <p:cNvSpPr>
              <a:spLocks noChangeShapeType="1"/>
            </p:cNvSpPr>
            <p:nvPr/>
          </p:nvSpPr>
          <p:spPr bwMode="auto">
            <a:xfrm flipV="1">
              <a:off x="23812" y="24940"/>
              <a:ext cx="2553" cy="5040"/>
            </a:xfrm>
            <a:prstGeom prst="line">
              <a:avLst/>
            </a:prstGeom>
            <a:noFill/>
            <a:ln w="25400" cmpd="dbl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9" name="Gerade Verbindung 429"/>
            <p:cNvSpPr>
              <a:spLocks noChangeShapeType="1"/>
            </p:cNvSpPr>
            <p:nvPr/>
          </p:nvSpPr>
          <p:spPr bwMode="auto">
            <a:xfrm flipH="1">
              <a:off x="28012" y="17707"/>
              <a:ext cx="3306" cy="4083"/>
            </a:xfrm>
            <a:prstGeom prst="line">
              <a:avLst/>
            </a:prstGeom>
            <a:noFill/>
            <a:ln w="25400" cmpd="dbl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1" name="Gerade Verbindung 431"/>
            <p:cNvSpPr>
              <a:spLocks noChangeShapeType="1"/>
            </p:cNvSpPr>
            <p:nvPr/>
          </p:nvSpPr>
          <p:spPr bwMode="auto">
            <a:xfrm>
              <a:off x="28984" y="23222"/>
              <a:ext cx="5040" cy="0"/>
            </a:xfrm>
            <a:prstGeom prst="line">
              <a:avLst/>
            </a:prstGeom>
            <a:noFill/>
            <a:ln w="25400" cmpd="dbl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2" name="Gerade Verbindung 432"/>
            <p:cNvSpPr>
              <a:spLocks noChangeShapeType="1"/>
            </p:cNvSpPr>
            <p:nvPr/>
          </p:nvSpPr>
          <p:spPr bwMode="auto">
            <a:xfrm flipH="1" flipV="1">
              <a:off x="23126" y="17336"/>
              <a:ext cx="3240" cy="4320"/>
            </a:xfrm>
            <a:prstGeom prst="line">
              <a:avLst/>
            </a:prstGeom>
            <a:noFill/>
            <a:ln w="25400" cmpd="dbl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3" name="Gerade Verbindung 433"/>
            <p:cNvSpPr>
              <a:spLocks noChangeShapeType="1"/>
            </p:cNvSpPr>
            <p:nvPr/>
          </p:nvSpPr>
          <p:spPr bwMode="auto">
            <a:xfrm flipH="1" flipV="1">
              <a:off x="28012" y="24670"/>
              <a:ext cx="3239" cy="4510"/>
            </a:xfrm>
            <a:prstGeom prst="line">
              <a:avLst/>
            </a:prstGeom>
            <a:noFill/>
            <a:ln w="25400" cmpd="dbl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4" name="Text Box 1232"/>
            <p:cNvSpPr txBox="1">
              <a:spLocks noChangeArrowheads="1"/>
            </p:cNvSpPr>
            <p:nvPr/>
          </p:nvSpPr>
          <p:spPr bwMode="auto">
            <a:xfrm>
              <a:off x="21332" y="21453"/>
              <a:ext cx="2962" cy="1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16a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4" name="Rechteck 23"/>
          <p:cNvSpPr/>
          <p:nvPr/>
        </p:nvSpPr>
        <p:spPr>
          <a:xfrm>
            <a:off x="1151620" y="413665"/>
            <a:ext cx="63457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/>
              <a:t>Draufsicht auf die unterste Sohle eines TS.PSKW </a:t>
            </a:r>
            <a:endParaRPr lang="de-DE" sz="24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4886872" y="6664714"/>
            <a:ext cx="4230633" cy="184666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de-DE" sz="1200" dirty="0" smtClean="0"/>
              <a:t>Quelle: Luther-SchmidtBöcking : </a:t>
            </a:r>
            <a:r>
              <a:rPr lang="de-DE" sz="1200" dirty="0"/>
              <a:t>DE 10 2013 019 776.7 Bild </a:t>
            </a:r>
            <a:r>
              <a:rPr lang="de-DE" sz="1200" dirty="0" smtClean="0"/>
              <a:t>4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xmlns="" val="79395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0172" y="4942970"/>
            <a:ext cx="2973521" cy="1905226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172" y="3429000"/>
            <a:ext cx="2975532" cy="190522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0172" y="1775802"/>
            <a:ext cx="2973521" cy="190522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5836" y="4977172"/>
            <a:ext cx="2961450" cy="187102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95836" y="3431986"/>
            <a:ext cx="2973521" cy="190522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95836" y="1775802"/>
            <a:ext cx="2973521" cy="190522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500" y="4961892"/>
            <a:ext cx="2973521" cy="190522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500" y="3431986"/>
            <a:ext cx="2973521" cy="190522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500" y="1775802"/>
            <a:ext cx="2973521" cy="190522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870" y="11606"/>
            <a:ext cx="2973521" cy="190522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095836" y="8620"/>
            <a:ext cx="2975532" cy="190522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120172" y="8620"/>
            <a:ext cx="2973521" cy="190522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647564" y="25790"/>
            <a:ext cx="7776864" cy="40568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r>
              <a:rPr lang="de-DE" sz="24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PV</a:t>
            </a: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de-DE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</a:t>
            </a:r>
            <a:r>
              <a:rPr lang="de-DE" sz="2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TagesArbeit</a:t>
            </a:r>
            <a:r>
              <a:rPr lang="de-DE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Deutschland in 2013 AD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Gerade Verbindung 17"/>
          <p:cNvCxnSpPr/>
          <p:nvPr/>
        </p:nvCxnSpPr>
        <p:spPr>
          <a:xfrm flipV="1">
            <a:off x="324508" y="6093296"/>
            <a:ext cx="882000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3779912" y="431473"/>
            <a:ext cx="270030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b="1" dirty="0" smtClean="0">
                <a:solidFill>
                  <a:srgbClr val="3333FF"/>
                </a:solidFill>
              </a:rPr>
              <a:t>P</a:t>
            </a:r>
            <a:r>
              <a:rPr lang="de-DE" b="1" baseline="-25000" dirty="0" smtClean="0">
                <a:solidFill>
                  <a:srgbClr val="3333FF"/>
                </a:solidFill>
              </a:rPr>
              <a:t>m</a:t>
            </a:r>
            <a:r>
              <a:rPr lang="de-DE" b="1" dirty="0" smtClean="0">
                <a:solidFill>
                  <a:srgbClr val="3333FF"/>
                </a:solidFill>
              </a:rPr>
              <a:t>=0.210 </a:t>
            </a:r>
            <a:r>
              <a:rPr lang="de-DE" sz="1400" dirty="0" smtClean="0">
                <a:solidFill>
                  <a:srgbClr val="3333FF"/>
                </a:solidFill>
              </a:rPr>
              <a:t>[TWh/d] </a:t>
            </a:r>
            <a:r>
              <a:rPr lang="de-DE" b="1" dirty="0" smtClean="0">
                <a:solidFill>
                  <a:srgbClr val="3333FF"/>
                </a:solidFill>
              </a:rPr>
              <a:t>= 8.8 </a:t>
            </a:r>
            <a:r>
              <a:rPr lang="de-DE" sz="1400" dirty="0" smtClean="0">
                <a:solidFill>
                  <a:srgbClr val="3333FF"/>
                </a:solidFill>
              </a:rPr>
              <a:t>[GW]</a:t>
            </a:r>
          </a:p>
        </p:txBody>
      </p:sp>
      <p:cxnSp>
        <p:nvCxnSpPr>
          <p:cNvPr id="20" name="Gerade Verbindung 19"/>
          <p:cNvCxnSpPr/>
          <p:nvPr/>
        </p:nvCxnSpPr>
        <p:spPr>
          <a:xfrm flipV="1">
            <a:off x="324508" y="4581128"/>
            <a:ext cx="882000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flipV="1">
            <a:off x="324508" y="2924944"/>
            <a:ext cx="882000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flipV="1">
            <a:off x="323528" y="1160748"/>
            <a:ext cx="882000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8310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4" name="Rectangle 1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6" name="Rechteck 125"/>
          <p:cNvSpPr/>
          <p:nvPr/>
        </p:nvSpPr>
        <p:spPr>
          <a:xfrm>
            <a:off x="1668622" y="238841"/>
            <a:ext cx="5895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/>
              <a:t>Aktuelle Speicher 1a und Reservespeicher 1b </a:t>
            </a:r>
            <a:endParaRPr lang="de-DE" sz="2400" b="1" dirty="0"/>
          </a:p>
        </p:txBody>
      </p:sp>
      <p:pic>
        <p:nvPicPr>
          <p:cNvPr id="82098" name="Picture 1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6021" y="953725"/>
            <a:ext cx="5221284" cy="46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8" name="Textfeld 127"/>
          <p:cNvSpPr txBox="1"/>
          <p:nvPr/>
        </p:nvSpPr>
        <p:spPr>
          <a:xfrm>
            <a:off x="251520" y="5904275"/>
            <a:ext cx="850594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Im Reservefall nutzen die Reservespeicher 1b die sowieso installierten Pumpturbinen  </a:t>
            </a:r>
            <a:endParaRPr lang="de-DE" b="1" dirty="0"/>
          </a:p>
        </p:txBody>
      </p:sp>
      <p:sp>
        <p:nvSpPr>
          <p:cNvPr id="129" name="Textfeld 128"/>
          <p:cNvSpPr txBox="1"/>
          <p:nvPr/>
        </p:nvSpPr>
        <p:spPr>
          <a:xfrm>
            <a:off x="4788024" y="6633356"/>
            <a:ext cx="3969441" cy="184666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de-DE" sz="1200" dirty="0" smtClean="0"/>
              <a:t>Quelle: Luther-SchmidtBöcking : </a:t>
            </a:r>
            <a:r>
              <a:rPr lang="de-DE" sz="1200" dirty="0"/>
              <a:t>DE 10 2013 019 </a:t>
            </a:r>
            <a:r>
              <a:rPr lang="de-DE" sz="1200" dirty="0" smtClean="0"/>
              <a:t>776 </a:t>
            </a:r>
            <a:r>
              <a:rPr lang="de-DE" sz="1200" dirty="0"/>
              <a:t>Bild </a:t>
            </a:r>
            <a:r>
              <a:rPr lang="de-DE" sz="1200" dirty="0" smtClean="0"/>
              <a:t>5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xmlns="" val="168956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6099" y="692696"/>
            <a:ext cx="6404828" cy="45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294981" y="5230583"/>
            <a:ext cx="8786942" cy="553998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r>
              <a:rPr lang="de-DE" b="1" dirty="0"/>
              <a:t>Geschwindigkeit</a:t>
            </a:r>
            <a:r>
              <a:rPr lang="de-DE" dirty="0"/>
              <a:t> </a:t>
            </a:r>
            <a:r>
              <a:rPr lang="de-DE" b="1" dirty="0" err="1"/>
              <a:t>w</a:t>
            </a:r>
            <a:r>
              <a:rPr lang="de-DE" b="1" baseline="-25000" dirty="0" err="1"/>
              <a:t>D</a:t>
            </a:r>
            <a:r>
              <a:rPr lang="de-DE" dirty="0"/>
              <a:t> </a:t>
            </a:r>
            <a:r>
              <a:rPr lang="de-DE" b="1" dirty="0"/>
              <a:t>des Wassers im Hydraulikschacht</a:t>
            </a:r>
            <a:r>
              <a:rPr lang="de-DE" dirty="0"/>
              <a:t> </a:t>
            </a:r>
            <a:r>
              <a:rPr lang="de-DE" b="1" dirty="0"/>
              <a:t>8</a:t>
            </a:r>
            <a:r>
              <a:rPr lang="de-DE" dirty="0"/>
              <a:t> </a:t>
            </a:r>
            <a:r>
              <a:rPr lang="de-DE" dirty="0" smtClean="0"/>
              <a:t>als </a:t>
            </a:r>
            <a:r>
              <a:rPr lang="de-DE" dirty="0"/>
              <a:t>Funktion der elektrischen Gesamtleistung </a:t>
            </a:r>
            <a:r>
              <a:rPr lang="de-DE" b="1" dirty="0"/>
              <a:t>P</a:t>
            </a:r>
            <a:r>
              <a:rPr lang="de-DE" dirty="0"/>
              <a:t> der Pumpturbinen.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475656" y="107340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Arial"/>
                <a:ea typeface="Calibri"/>
                <a:cs typeface="Times New Roman"/>
              </a:rPr>
              <a:t>Welche Leistung verkraftet der Hydraulikschacht</a:t>
            </a: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5220072" y="6664714"/>
            <a:ext cx="3744416" cy="184666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de-DE" sz="1200" dirty="0" smtClean="0"/>
              <a:t>Quelle: Luther-SchmidtBöcking : </a:t>
            </a:r>
            <a:r>
              <a:rPr lang="de-DE" sz="1200" dirty="0"/>
              <a:t>DE 10 2013 019 </a:t>
            </a:r>
            <a:r>
              <a:rPr lang="de-DE" sz="1200" dirty="0" smtClean="0"/>
              <a:t>776 </a:t>
            </a:r>
            <a:r>
              <a:rPr lang="de-DE" sz="1200" dirty="0"/>
              <a:t>Bild </a:t>
            </a:r>
            <a:r>
              <a:rPr lang="de-DE" sz="1200" dirty="0" smtClean="0"/>
              <a:t>6</a:t>
            </a:r>
            <a:endParaRPr lang="de-DE" sz="1200" dirty="0"/>
          </a:p>
        </p:txBody>
      </p:sp>
      <p:sp>
        <p:nvSpPr>
          <p:cNvPr id="6" name="Rechteck 5"/>
          <p:cNvSpPr/>
          <p:nvPr/>
        </p:nvSpPr>
        <p:spPr>
          <a:xfrm>
            <a:off x="107504" y="5864076"/>
            <a:ext cx="9036495" cy="738664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r>
              <a:rPr lang="de-DE" sz="1400" dirty="0"/>
              <a:t>Die Angaben gelten für einen Schachtdurchmesser  </a:t>
            </a:r>
            <a:r>
              <a:rPr lang="de-DE" b="1" dirty="0"/>
              <a:t>D</a:t>
            </a:r>
            <a:r>
              <a:rPr lang="de-DE" b="1" baseline="-25000" dirty="0"/>
              <a:t>B</a:t>
            </a:r>
            <a:r>
              <a:rPr lang="de-DE" b="1" dirty="0"/>
              <a:t>= 8 m </a:t>
            </a:r>
            <a:r>
              <a:rPr lang="de-DE" sz="1400" dirty="0"/>
              <a:t>bzw. </a:t>
            </a:r>
            <a:r>
              <a:rPr lang="de-DE" b="1" dirty="0"/>
              <a:t>D</a:t>
            </a:r>
            <a:r>
              <a:rPr lang="de-DE" b="1" baseline="-25000" dirty="0"/>
              <a:t>B</a:t>
            </a:r>
            <a:r>
              <a:rPr lang="de-DE" b="1" dirty="0"/>
              <a:t>= </a:t>
            </a:r>
            <a:r>
              <a:rPr lang="de-DE" b="1" dirty="0" smtClean="0"/>
              <a:t>12 m</a:t>
            </a:r>
            <a:r>
              <a:rPr lang="de-DE" sz="1400" dirty="0"/>
              <a:t>, der jeweils als Index in der Legende vermerkt ist, und beziehen sich auf  eine mittlere Teufe der Tiefspeicher von </a:t>
            </a:r>
            <a:r>
              <a:rPr lang="de-DE" sz="1600" b="1" dirty="0">
                <a:solidFill>
                  <a:srgbClr val="3333FF"/>
                </a:solidFill>
              </a:rPr>
              <a:t>1750 m</a:t>
            </a:r>
            <a:r>
              <a:rPr lang="de-DE" sz="1400" dirty="0"/>
              <a:t> (gestrichelte Linien) bzw. </a:t>
            </a:r>
            <a:r>
              <a:rPr lang="de-DE" sz="1600" b="1" dirty="0">
                <a:solidFill>
                  <a:srgbClr val="3333FF"/>
                </a:solidFill>
              </a:rPr>
              <a:t>2750 m</a:t>
            </a:r>
            <a:r>
              <a:rPr lang="de-DE" sz="1400" dirty="0"/>
              <a:t> (durchgezogenen </a:t>
            </a:r>
            <a:r>
              <a:rPr lang="de-DE" sz="1400" dirty="0" smtClean="0"/>
              <a:t>Linien).</a:t>
            </a:r>
            <a:endParaRPr lang="de-DE" sz="1400" dirty="0"/>
          </a:p>
        </p:txBody>
      </p:sp>
      <p:sp>
        <p:nvSpPr>
          <p:cNvPr id="8" name="Rechteck 7"/>
          <p:cNvSpPr/>
          <p:nvPr/>
        </p:nvSpPr>
        <p:spPr>
          <a:xfrm>
            <a:off x="0" y="3974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3.2</a:t>
            </a:r>
          </a:p>
        </p:txBody>
      </p:sp>
    </p:spTree>
    <p:extLst>
      <p:ext uri="{BB962C8B-B14F-4D97-AF65-F5344CB8AC3E}">
        <p14:creationId xmlns:p14="http://schemas.microsoft.com/office/powerpoint/2010/main" xmlns="" val="345148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11660" y="224644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Verwandtschaft</a:t>
            </a:r>
            <a:br>
              <a:rPr lang="de-DE" sz="2800" b="1" dirty="0" smtClean="0"/>
            </a:br>
            <a:r>
              <a:rPr lang="de-DE" sz="2800" b="1" dirty="0" smtClean="0"/>
              <a:t> Bergspeicher    und    Meeresspeicher </a:t>
            </a:r>
            <a:endParaRPr lang="de-DE" sz="2800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791580" y="1517883"/>
            <a:ext cx="3168352" cy="1659089"/>
            <a:chOff x="791580" y="1517883"/>
            <a:chExt cx="3168352" cy="1659089"/>
          </a:xfrm>
        </p:grpSpPr>
        <p:sp>
          <p:nvSpPr>
            <p:cNvPr id="3" name="Textfeld 2"/>
            <p:cNvSpPr txBox="1"/>
            <p:nvPr/>
          </p:nvSpPr>
          <p:spPr>
            <a:xfrm>
              <a:off x="791580" y="1517883"/>
              <a:ext cx="3168352" cy="830997"/>
            </a:xfrm>
            <a:prstGeom prst="rect">
              <a:avLst/>
            </a:prstGeom>
            <a:noFill/>
            <a:ln w="38100">
              <a:solidFill>
                <a:srgbClr val="3333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smtClean="0"/>
                <a:t>  Außenbecken </a:t>
              </a:r>
            </a:p>
            <a:p>
              <a:pPr algn="ctr"/>
              <a:r>
                <a:rPr lang="de-DE" sz="2400" dirty="0" smtClean="0"/>
                <a:t>  und </a:t>
              </a:r>
              <a:r>
                <a:rPr lang="de-DE" sz="2400" b="1" dirty="0" smtClean="0"/>
                <a:t>Hydraulikschacht</a:t>
              </a:r>
              <a:endParaRPr lang="de-DE" sz="2400" b="1" dirty="0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791580" y="2345975"/>
              <a:ext cx="3168352" cy="83099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Speicherschächte</a:t>
              </a:r>
              <a:r>
                <a:rPr lang="de-DE" sz="2400" dirty="0" smtClean="0"/>
                <a:t>  </a:t>
              </a:r>
              <a:r>
                <a:rPr lang="de-DE" dirty="0" smtClean="0"/>
                <a:t>als</a:t>
              </a:r>
              <a:r>
                <a:rPr lang="de-DE" sz="2400" dirty="0" smtClean="0"/>
                <a:t> </a:t>
              </a:r>
              <a:r>
                <a:rPr lang="de-DE" sz="2400" b="1" dirty="0" smtClean="0">
                  <a:solidFill>
                    <a:srgbClr val="FF0000"/>
                  </a:solidFill>
                </a:rPr>
                <a:t>Becken</a:t>
              </a:r>
              <a:r>
                <a:rPr lang="de-DE" dirty="0" smtClean="0"/>
                <a:t> </a:t>
              </a:r>
              <a:br>
                <a:rPr lang="de-DE" dirty="0" smtClean="0"/>
              </a:br>
              <a:r>
                <a:rPr lang="de-DE" dirty="0" smtClean="0"/>
                <a:t>im </a:t>
              </a:r>
              <a:r>
                <a:rPr lang="de-DE" b="1" u="sng" dirty="0" smtClean="0">
                  <a:solidFill>
                    <a:srgbClr val="7030A0"/>
                  </a:solidFill>
                </a:rPr>
                <a:t>untersten </a:t>
              </a:r>
              <a:r>
                <a:rPr lang="de-DE" dirty="0" smtClean="0">
                  <a:solidFill>
                    <a:srgbClr val="3333FF"/>
                  </a:solidFill>
                </a:rPr>
                <a:t>  </a:t>
              </a:r>
              <a:r>
                <a:rPr lang="de-DE" sz="2400" b="1" dirty="0" smtClean="0">
                  <a:solidFill>
                    <a:srgbClr val="3333FF"/>
                  </a:solidFill>
                </a:rPr>
                <a:t>Stockwerk</a:t>
              </a:r>
              <a:endParaRPr lang="de-DE" sz="2400" b="1" dirty="0">
                <a:solidFill>
                  <a:srgbClr val="3333FF"/>
                </a:solidFill>
              </a:endParaRP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4716015" y="1574212"/>
            <a:ext cx="3302601" cy="1574538"/>
            <a:chOff x="4716015" y="1574212"/>
            <a:chExt cx="3302601" cy="1574538"/>
          </a:xfrm>
        </p:grpSpPr>
        <p:sp>
          <p:nvSpPr>
            <p:cNvPr id="4" name="Textfeld 3"/>
            <p:cNvSpPr txBox="1"/>
            <p:nvPr/>
          </p:nvSpPr>
          <p:spPr>
            <a:xfrm>
              <a:off x="4716016" y="1574212"/>
              <a:ext cx="3302600" cy="738664"/>
            </a:xfrm>
            <a:prstGeom prst="rect">
              <a:avLst/>
            </a:prstGeom>
            <a:noFill/>
            <a:ln w="38100">
              <a:solidFill>
                <a:srgbClr val="3333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smtClean="0"/>
                <a:t>  </a:t>
              </a:r>
              <a:r>
                <a:rPr lang="de-DE" sz="2400" dirty="0" smtClean="0"/>
                <a:t/>
              </a:r>
              <a:br>
                <a:rPr lang="de-DE" sz="2400" dirty="0" smtClean="0"/>
              </a:br>
              <a:r>
                <a:rPr lang="de-DE" sz="2400" b="1" dirty="0" smtClean="0">
                  <a:solidFill>
                    <a:srgbClr val="808000"/>
                  </a:solidFill>
                </a:rPr>
                <a:t>Meer </a:t>
              </a:r>
            </a:p>
            <a:p>
              <a:r>
                <a:rPr lang="de-DE" sz="800" b="1" dirty="0">
                  <a:solidFill>
                    <a:srgbClr val="808000"/>
                  </a:solidFill>
                </a:rPr>
                <a:t> </a:t>
              </a:r>
              <a:r>
                <a:rPr lang="de-DE" sz="800" b="1" dirty="0" smtClean="0">
                  <a:solidFill>
                    <a:srgbClr val="808000"/>
                  </a:solidFill>
                </a:rPr>
                <a:t> </a:t>
              </a:r>
              <a:endParaRPr lang="de-DE" sz="2400" b="1" dirty="0">
                <a:solidFill>
                  <a:srgbClr val="808000"/>
                </a:solidFill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4716015" y="2317753"/>
              <a:ext cx="3302601" cy="83099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 smtClean="0">
                  <a:solidFill>
                    <a:srgbClr val="FF0000"/>
                  </a:solidFill>
                </a:rPr>
                <a:t>Hohlkörper</a:t>
              </a:r>
              <a:r>
                <a:rPr lang="de-DE" sz="2400" dirty="0" smtClean="0"/>
                <a:t> auf dem </a:t>
              </a:r>
              <a:r>
                <a:rPr lang="de-DE" sz="2400" dirty="0" smtClean="0">
                  <a:solidFill>
                    <a:srgbClr val="3333FF"/>
                  </a:solidFill>
                </a:rPr>
                <a:t>Meeresgrund</a:t>
              </a:r>
              <a:endParaRPr lang="de-DE" sz="2400" dirty="0">
                <a:solidFill>
                  <a:srgbClr val="3333FF"/>
                </a:solidFill>
              </a:endParaRP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705468" y="3392996"/>
            <a:ext cx="7299044" cy="1474423"/>
            <a:chOff x="705468" y="3392996"/>
            <a:chExt cx="7299044" cy="1474423"/>
          </a:xfrm>
        </p:grpSpPr>
        <p:sp>
          <p:nvSpPr>
            <p:cNvPr id="7" name="Textfeld 6"/>
            <p:cNvSpPr txBox="1"/>
            <p:nvPr/>
          </p:nvSpPr>
          <p:spPr>
            <a:xfrm>
              <a:off x="731704" y="3392996"/>
              <a:ext cx="7272808" cy="83099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u="sng" dirty="0" smtClean="0">
                  <a:solidFill>
                    <a:srgbClr val="C00000"/>
                  </a:solidFill>
                </a:rPr>
                <a:t>Pumpturbine</a:t>
              </a:r>
              <a:r>
                <a:rPr lang="de-DE" sz="2400" b="1" dirty="0" smtClean="0">
                  <a:solidFill>
                    <a:srgbClr val="C00000"/>
                  </a:solidFill>
                </a:rPr>
                <a:t> arbeitet unter lokalem  Umgebungsdruck , </a:t>
              </a:r>
            </a:p>
            <a:p>
              <a:r>
                <a:rPr lang="de-DE" sz="2400" b="1" dirty="0" smtClean="0">
                  <a:solidFill>
                    <a:srgbClr val="C00000"/>
                  </a:solidFill>
                </a:rPr>
                <a:t>mit  </a:t>
              </a:r>
              <a:r>
                <a:rPr lang="de-DE" sz="2400" b="1" dirty="0" smtClean="0">
                  <a:solidFill>
                    <a:srgbClr val="3333FF"/>
                  </a:solidFill>
                </a:rPr>
                <a:t>         Wasser                    ;              </a:t>
              </a:r>
              <a:r>
                <a:rPr lang="de-DE" sz="2400" b="1" dirty="0" smtClean="0">
                  <a:solidFill>
                    <a:srgbClr val="808000"/>
                  </a:solidFill>
                </a:rPr>
                <a:t>Meerwasser </a:t>
              </a:r>
              <a:endParaRPr lang="de-DE" sz="2400" b="1" dirty="0">
                <a:solidFill>
                  <a:srgbClr val="808000"/>
                </a:solidFill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705468" y="4221088"/>
              <a:ext cx="3276364" cy="6463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de-DE" dirty="0" smtClean="0"/>
                <a:t>Versorgungsschacht </a:t>
              </a:r>
              <a:br>
                <a:rPr lang="de-DE" dirty="0" smtClean="0"/>
              </a:br>
              <a:r>
                <a:rPr lang="de-DE" dirty="0" smtClean="0"/>
                <a:t>für Zuwegung und Verkabelung</a:t>
              </a:r>
              <a:endParaRPr lang="de-DE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4680012" y="4183343"/>
              <a:ext cx="3276364" cy="62670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de-DE" dirty="0"/>
                <a:t> </a:t>
              </a:r>
              <a:r>
                <a:rPr lang="de-DE" dirty="0" smtClean="0"/>
                <a:t>   Meereskabel</a:t>
              </a:r>
            </a:p>
            <a:p>
              <a:r>
                <a:rPr lang="de-DE" dirty="0" smtClean="0"/>
                <a:t>   Taucher </a:t>
              </a:r>
              <a:r>
                <a:rPr lang="de-DE" dirty="0"/>
                <a:t>/ </a:t>
              </a:r>
              <a:r>
                <a:rPr lang="de-DE" dirty="0" smtClean="0"/>
                <a:t>U-Boot</a:t>
              </a:r>
              <a:endParaRPr lang="de-DE" dirty="0"/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1055740" y="5157191"/>
            <a:ext cx="6648608" cy="461666"/>
            <a:chOff x="731704" y="5157191"/>
            <a:chExt cx="6648608" cy="461666"/>
          </a:xfrm>
        </p:grpSpPr>
        <p:sp>
          <p:nvSpPr>
            <p:cNvPr id="16" name="Textfeld 15"/>
            <p:cNvSpPr txBox="1"/>
            <p:nvPr/>
          </p:nvSpPr>
          <p:spPr>
            <a:xfrm>
              <a:off x="731704" y="5157192"/>
              <a:ext cx="3228228" cy="461665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/>
                <a:t>Puffer für</a:t>
              </a:r>
              <a:r>
                <a:rPr lang="de-DE" b="1" dirty="0" smtClean="0">
                  <a:solidFill>
                    <a:srgbClr val="008000"/>
                  </a:solidFill>
                </a:rPr>
                <a:t> </a:t>
              </a:r>
              <a:r>
                <a:rPr lang="de-DE" b="1" dirty="0" smtClean="0"/>
                <a:t>Strom</a:t>
              </a:r>
              <a:r>
                <a:rPr lang="de-DE" sz="2400" b="1" dirty="0" smtClean="0">
                  <a:solidFill>
                    <a:srgbClr val="3333FF"/>
                  </a:solidFill>
                </a:rPr>
                <a:t>Senke</a:t>
              </a:r>
              <a:endParaRPr lang="de-DE" sz="2400" b="1" dirty="0">
                <a:solidFill>
                  <a:srgbClr val="3333FF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3981832" y="5157191"/>
              <a:ext cx="3398480" cy="461665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3333FF"/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de-DE" b="1" dirty="0" smtClean="0"/>
                <a:t>Puffer für </a:t>
              </a:r>
              <a:r>
                <a:rPr lang="de-DE" b="1" dirty="0" err="1" smtClean="0"/>
                <a:t>Strom</a:t>
              </a:r>
              <a:r>
                <a:rPr lang="de-DE" sz="2400" b="1" dirty="0" err="1" smtClean="0">
                  <a:solidFill>
                    <a:srgbClr val="008000"/>
                  </a:solidFill>
                </a:rPr>
                <a:t>Quelle</a:t>
              </a:r>
              <a:endParaRPr lang="de-DE" sz="2400" b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18" name="Rechteck 17"/>
          <p:cNvSpPr/>
          <p:nvPr/>
        </p:nvSpPr>
        <p:spPr>
          <a:xfrm>
            <a:off x="68426" y="80628"/>
            <a:ext cx="72315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dirty="0"/>
              <a:t> </a:t>
            </a:r>
          </a:p>
        </p:txBody>
      </p:sp>
      <p:sp>
        <p:nvSpPr>
          <p:cNvPr id="19" name="Ellipse 18"/>
          <p:cNvSpPr/>
          <p:nvPr/>
        </p:nvSpPr>
        <p:spPr>
          <a:xfrm>
            <a:off x="8640452" y="39978"/>
            <a:ext cx="472698" cy="472698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0460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07204" y="152636"/>
            <a:ext cx="80892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/>
              <a:t>Unterschied</a:t>
            </a:r>
            <a:r>
              <a:rPr lang="de-DE" sz="3200" b="1" dirty="0" smtClean="0"/>
              <a:t/>
            </a:r>
            <a:br>
              <a:rPr lang="de-DE" sz="3200" b="1" dirty="0" smtClean="0"/>
            </a:br>
            <a:r>
              <a:rPr lang="de-DE" sz="3200" b="1" dirty="0" smtClean="0"/>
              <a:t>      Bergspeicher     und     Landschafts </a:t>
            </a:r>
            <a:r>
              <a:rPr lang="de-DE" sz="3200" b="1" dirty="0" err="1" smtClean="0"/>
              <a:t>PSKW</a:t>
            </a:r>
            <a:r>
              <a:rPr lang="de-DE" sz="3200" b="1" dirty="0" smtClean="0"/>
              <a:t> </a:t>
            </a:r>
            <a:endParaRPr lang="de-DE" sz="3200" dirty="0"/>
          </a:p>
        </p:txBody>
      </p:sp>
      <p:grpSp>
        <p:nvGrpSpPr>
          <p:cNvPr id="21" name="Gruppieren 20"/>
          <p:cNvGrpSpPr/>
          <p:nvPr/>
        </p:nvGrpSpPr>
        <p:grpSpPr>
          <a:xfrm>
            <a:off x="1007604" y="2942654"/>
            <a:ext cx="3169736" cy="2151531"/>
            <a:chOff x="1196007" y="3724000"/>
            <a:chExt cx="3169736" cy="2151531"/>
          </a:xfrm>
        </p:grpSpPr>
        <p:grpSp>
          <p:nvGrpSpPr>
            <p:cNvPr id="15" name="Gruppieren 14"/>
            <p:cNvGrpSpPr/>
            <p:nvPr/>
          </p:nvGrpSpPr>
          <p:grpSpPr>
            <a:xfrm>
              <a:off x="1197391" y="3724000"/>
              <a:ext cx="3168352" cy="1505200"/>
              <a:chOff x="791580" y="1517883"/>
              <a:chExt cx="3168352" cy="1505200"/>
            </a:xfrm>
          </p:grpSpPr>
          <p:sp>
            <p:nvSpPr>
              <p:cNvPr id="3" name="Textfeld 2"/>
              <p:cNvSpPr txBox="1"/>
              <p:nvPr/>
            </p:nvSpPr>
            <p:spPr>
              <a:xfrm>
                <a:off x="791580" y="1517883"/>
                <a:ext cx="3168352" cy="830997"/>
              </a:xfrm>
              <a:prstGeom prst="rect">
                <a:avLst/>
              </a:prstGeom>
              <a:noFill/>
              <a:ln w="38100">
                <a:solidFill>
                  <a:srgbClr val="3333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400" dirty="0" smtClean="0"/>
                  <a:t>  Hohe Pegeldifferenz</a:t>
                </a:r>
              </a:p>
              <a:p>
                <a:pPr algn="ctr"/>
                <a:r>
                  <a:rPr lang="de-DE" sz="2400" dirty="0" smtClean="0"/>
                  <a:t>km</a:t>
                </a:r>
                <a:endParaRPr lang="de-DE" sz="2400" dirty="0"/>
              </a:p>
            </p:txBody>
          </p:sp>
          <p:sp>
            <p:nvSpPr>
              <p:cNvPr id="5" name="Textfeld 4"/>
              <p:cNvSpPr txBox="1"/>
              <p:nvPr/>
            </p:nvSpPr>
            <p:spPr>
              <a:xfrm>
                <a:off x="791580" y="2345975"/>
                <a:ext cx="3168352" cy="67710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u="sng" dirty="0" smtClean="0"/>
                  <a:t>Tiefes</a:t>
                </a:r>
                <a:r>
                  <a:rPr lang="de-DE" dirty="0" smtClean="0"/>
                  <a:t> Außenbecken möglich</a:t>
                </a:r>
              </a:p>
              <a:p>
                <a:pPr algn="ctr"/>
                <a:r>
                  <a:rPr lang="de-DE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de-DE" sz="2000" b="1" dirty="0" smtClean="0">
                    <a:solidFill>
                      <a:srgbClr val="3333FF"/>
                    </a:solidFill>
                  </a:rPr>
                  <a:t>geringer Flächenverbrauch</a:t>
                </a:r>
                <a:endParaRPr lang="de-DE" sz="2000" b="1" dirty="0">
                  <a:solidFill>
                    <a:srgbClr val="3333FF"/>
                  </a:solidFill>
                </a:endParaRPr>
              </a:p>
            </p:txBody>
          </p:sp>
        </p:grpSp>
        <p:sp>
          <p:nvSpPr>
            <p:cNvPr id="12" name="Textfeld 11"/>
            <p:cNvSpPr txBox="1"/>
            <p:nvPr/>
          </p:nvSpPr>
          <p:spPr>
            <a:xfrm>
              <a:off x="1196007" y="5229200"/>
              <a:ext cx="3168352" cy="646331"/>
            </a:xfrm>
            <a:prstGeom prst="rect">
              <a:avLst/>
            </a:prstGeom>
            <a:noFill/>
            <a:ln w="28575">
              <a:solidFill>
                <a:srgbClr val="3333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rgbClr val="C00000"/>
                  </a:solidFill>
                </a:rPr>
                <a:t>natürliches Gewässer als Oberbecken</a:t>
              </a:r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4869799" y="2942654"/>
            <a:ext cx="3302601" cy="1865240"/>
            <a:chOff x="4509759" y="3724000"/>
            <a:chExt cx="3302601" cy="1865240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4509759" y="3724000"/>
              <a:ext cx="3302601" cy="1498813"/>
              <a:chOff x="4103948" y="1517883"/>
              <a:chExt cx="3302601" cy="1498813"/>
            </a:xfrm>
          </p:grpSpPr>
          <p:sp>
            <p:nvSpPr>
              <p:cNvPr id="4" name="Textfeld 3"/>
              <p:cNvSpPr txBox="1"/>
              <p:nvPr/>
            </p:nvSpPr>
            <p:spPr>
              <a:xfrm>
                <a:off x="4103949" y="1517883"/>
                <a:ext cx="3302600" cy="830997"/>
              </a:xfrm>
              <a:prstGeom prst="rect">
                <a:avLst/>
              </a:prstGeom>
              <a:noFill/>
              <a:ln w="38100">
                <a:solidFill>
                  <a:srgbClr val="3333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 smtClean="0"/>
                  <a:t> kleine  </a:t>
                </a:r>
                <a:r>
                  <a:rPr lang="de-DE" sz="2400" dirty="0"/>
                  <a:t>Pegeldifferenz</a:t>
                </a:r>
              </a:p>
              <a:p>
                <a:r>
                  <a:rPr lang="de-DE" sz="2400" dirty="0"/>
                  <a:t>                    1</a:t>
                </a:r>
                <a:r>
                  <a:rPr lang="de-DE" sz="2400" dirty="0" smtClean="0"/>
                  <a:t>00 m</a:t>
                </a:r>
                <a:endParaRPr lang="de-DE" sz="2400" dirty="0"/>
              </a:p>
            </p:txBody>
          </p:sp>
          <p:sp>
            <p:nvSpPr>
              <p:cNvPr id="6" name="Textfeld 5"/>
              <p:cNvSpPr txBox="1"/>
              <p:nvPr/>
            </p:nvSpPr>
            <p:spPr>
              <a:xfrm>
                <a:off x="4103948" y="2339588"/>
                <a:ext cx="3302601" cy="677108"/>
              </a:xfrm>
              <a:prstGeom prst="rect">
                <a:avLst/>
              </a:prstGeom>
              <a:solidFill>
                <a:srgbClr val="FFFF99"/>
              </a:solidFill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u="sng" dirty="0" smtClean="0"/>
                  <a:t>Flaches</a:t>
                </a:r>
                <a:r>
                  <a:rPr lang="de-DE" dirty="0" smtClean="0"/>
                  <a:t> Oberbecken notwendig</a:t>
                </a:r>
              </a:p>
              <a:p>
                <a:pPr algn="ctr"/>
                <a:r>
                  <a:rPr lang="de-DE" sz="2000" b="1" dirty="0" err="1" smtClean="0"/>
                  <a:t>Lanschaftsverbrauch</a:t>
                </a:r>
                <a:r>
                  <a:rPr lang="de-DE" sz="2000" b="1" dirty="0" smtClean="0"/>
                  <a:t> </a:t>
                </a:r>
                <a:endParaRPr lang="de-DE" sz="2000" dirty="0"/>
              </a:p>
            </p:txBody>
          </p:sp>
        </p:grpSp>
        <p:sp>
          <p:nvSpPr>
            <p:cNvPr id="19" name="Textfeld 18"/>
            <p:cNvSpPr txBox="1"/>
            <p:nvPr/>
          </p:nvSpPr>
          <p:spPr>
            <a:xfrm>
              <a:off x="4518143" y="5219908"/>
              <a:ext cx="3294217" cy="36933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3333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Unikate,  Standorte  ausgebucht</a:t>
              </a:r>
              <a:endParaRPr lang="de-DE" dirty="0"/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407204" y="5178960"/>
            <a:ext cx="3938706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tx1"/>
                </a:solidFill>
              </a:rPr>
              <a:t>technische Lösung </a:t>
            </a:r>
            <a:endParaRPr lang="de-DE" sz="3200" b="1" dirty="0" smtClean="0">
              <a:solidFill>
                <a:schemeClr val="tx1"/>
              </a:solidFill>
            </a:endParaRPr>
          </a:p>
          <a:p>
            <a:pPr algn="ctr"/>
            <a:r>
              <a:rPr lang="de-DE" sz="3200" b="1" dirty="0" smtClean="0">
                <a:solidFill>
                  <a:schemeClr val="tx1"/>
                </a:solidFill>
              </a:rPr>
              <a:t>des Speicherproblems</a:t>
            </a:r>
          </a:p>
          <a:p>
            <a:pPr algn="ctr"/>
            <a:r>
              <a:rPr lang="de-DE" sz="3200" b="1" dirty="0" smtClean="0">
                <a:solidFill>
                  <a:schemeClr val="tx1"/>
                </a:solidFill>
              </a:rPr>
              <a:t>                Tag  </a:t>
            </a:r>
            <a:r>
              <a:rPr lang="de-DE" sz="2000" dirty="0" smtClean="0">
                <a:solidFill>
                  <a:schemeClr val="tx1"/>
                </a:solidFill>
              </a:rPr>
              <a:t>(</a:t>
            </a:r>
            <a:r>
              <a:rPr lang="de-DE" b="1" dirty="0" smtClean="0">
                <a:solidFill>
                  <a:schemeClr val="tx1"/>
                </a:solidFill>
              </a:rPr>
              <a:t>wenige Tage )</a:t>
            </a:r>
            <a:endParaRPr lang="de-DE" b="1" dirty="0">
              <a:solidFill>
                <a:schemeClr val="tx1"/>
              </a:solidFill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899592" y="1133745"/>
            <a:ext cx="7272808" cy="1762570"/>
            <a:chOff x="863588" y="4156513"/>
            <a:chExt cx="7272808" cy="1762570"/>
          </a:xfrm>
        </p:grpSpPr>
        <p:sp>
          <p:nvSpPr>
            <p:cNvPr id="24" name="Textfeld 23"/>
            <p:cNvSpPr txBox="1"/>
            <p:nvPr/>
          </p:nvSpPr>
          <p:spPr>
            <a:xfrm>
              <a:off x="863588" y="4156513"/>
              <a:ext cx="7272808" cy="83099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u="sng" dirty="0" smtClean="0">
                  <a:solidFill>
                    <a:srgbClr val="C00000"/>
                  </a:solidFill>
                </a:rPr>
                <a:t>Pumpturbine</a:t>
              </a:r>
              <a:r>
                <a:rPr lang="de-DE" sz="2400" b="1" dirty="0" smtClean="0">
                  <a:solidFill>
                    <a:srgbClr val="C00000"/>
                  </a:solidFill>
                </a:rPr>
                <a:t> arbeitet , </a:t>
              </a:r>
            </a:p>
            <a:p>
              <a:r>
                <a:rPr lang="de-DE" sz="2400" b="1" dirty="0" smtClean="0">
                  <a:solidFill>
                    <a:srgbClr val="C00000"/>
                  </a:solidFill>
                </a:rPr>
                <a:t>mit  </a:t>
              </a:r>
              <a:r>
                <a:rPr lang="de-DE" sz="2400" b="1" dirty="0" smtClean="0">
                  <a:solidFill>
                    <a:srgbClr val="3333FF"/>
                  </a:solidFill>
                </a:rPr>
                <a:t>   Schacht                       ;       </a:t>
              </a:r>
              <a:r>
                <a:rPr lang="de-DE" sz="2400" b="1" dirty="0" smtClean="0"/>
                <a:t>mit Druckrohren</a:t>
              </a:r>
              <a:r>
                <a:rPr lang="de-DE" sz="2400" b="1" dirty="0" smtClean="0">
                  <a:solidFill>
                    <a:srgbClr val="3333FF"/>
                  </a:solidFill>
                </a:rPr>
                <a:t>       </a:t>
              </a:r>
              <a:endParaRPr lang="de-DE" sz="2400" b="1" dirty="0">
                <a:solidFill>
                  <a:srgbClr val="808000"/>
                </a:solidFill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863588" y="4984605"/>
              <a:ext cx="3276364" cy="934478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de-DE" dirty="0" smtClean="0"/>
                <a:t>hoher GesamtDruck in N-Stufen, wenig Wasser</a:t>
              </a:r>
            </a:p>
            <a:p>
              <a:pPr algn="ctr"/>
              <a:r>
                <a:rPr lang="de-DE" sz="2000" b="1" dirty="0" smtClean="0">
                  <a:solidFill>
                    <a:srgbClr val="C00000"/>
                  </a:solidFill>
                </a:rPr>
                <a:t>preiswerter !?</a:t>
              </a:r>
              <a:endParaRPr lang="de-DE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4793456" y="4987510"/>
              <a:ext cx="3276364" cy="34970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de-DE" dirty="0" smtClean="0"/>
                <a:t>kleiner Druck, viel Wasser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80952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20200"/>
            <a:ext cx="9144000" cy="5537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316416" y="1340768"/>
            <a:ext cx="0" cy="446449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51808" y="2462416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1000m</a:t>
            </a:r>
            <a:endParaRPr lang="de-DE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264112" y="3826376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2</a:t>
            </a:r>
            <a:r>
              <a:rPr lang="de-DE" sz="2400" b="1" dirty="0" smtClean="0"/>
              <a:t>000m</a:t>
            </a:r>
            <a:endParaRPr lang="de-DE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287110" y="5199424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3000m</a:t>
            </a:r>
            <a:endParaRPr lang="de-DE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873152" y="2743200"/>
            <a:ext cx="333088" cy="2748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tangle 16"/>
          <p:cNvSpPr/>
          <p:nvPr/>
        </p:nvSpPr>
        <p:spPr>
          <a:xfrm>
            <a:off x="5365855" y="2743200"/>
            <a:ext cx="333088" cy="2748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tangle 17"/>
          <p:cNvSpPr/>
          <p:nvPr/>
        </p:nvSpPr>
        <p:spPr>
          <a:xfrm>
            <a:off x="4222013" y="5427320"/>
            <a:ext cx="1145439" cy="697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eform 18"/>
          <p:cNvSpPr/>
          <p:nvPr/>
        </p:nvSpPr>
        <p:spPr>
          <a:xfrm>
            <a:off x="5745783" y="1341120"/>
            <a:ext cx="1277171" cy="215540"/>
          </a:xfrm>
          <a:custGeom>
            <a:avLst/>
            <a:gdLst>
              <a:gd name="connsiteX0" fmla="*/ 30177 w 1277171"/>
              <a:gd name="connsiteY0" fmla="*/ 45720 h 215540"/>
              <a:gd name="connsiteX1" fmla="*/ 60657 w 1277171"/>
              <a:gd name="connsiteY1" fmla="*/ 121920 h 215540"/>
              <a:gd name="connsiteX2" fmla="*/ 91137 w 1277171"/>
              <a:gd name="connsiteY2" fmla="*/ 137160 h 215540"/>
              <a:gd name="connsiteX3" fmla="*/ 456897 w 1277171"/>
              <a:gd name="connsiteY3" fmla="*/ 182880 h 215540"/>
              <a:gd name="connsiteX4" fmla="*/ 883617 w 1277171"/>
              <a:gd name="connsiteY4" fmla="*/ 213360 h 215540"/>
              <a:gd name="connsiteX5" fmla="*/ 1036017 w 1277171"/>
              <a:gd name="connsiteY5" fmla="*/ 121920 h 215540"/>
              <a:gd name="connsiteX6" fmla="*/ 1218897 w 1277171"/>
              <a:gd name="connsiteY6" fmla="*/ 60960 h 215540"/>
              <a:gd name="connsiteX7" fmla="*/ 1218897 w 1277171"/>
              <a:gd name="connsiteY7" fmla="*/ 0 h 215540"/>
              <a:gd name="connsiteX8" fmla="*/ 533097 w 1277171"/>
              <a:gd name="connsiteY8" fmla="*/ 30480 h 215540"/>
              <a:gd name="connsiteX9" fmla="*/ 30177 w 1277171"/>
              <a:gd name="connsiteY9" fmla="*/ 45720 h 21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71" h="215540">
                <a:moveTo>
                  <a:pt x="30177" y="45720"/>
                </a:moveTo>
                <a:cubicBezTo>
                  <a:pt x="-48563" y="60960"/>
                  <a:pt x="50497" y="106680"/>
                  <a:pt x="60657" y="121920"/>
                </a:cubicBezTo>
                <a:cubicBezTo>
                  <a:pt x="70817" y="137160"/>
                  <a:pt x="25097" y="127000"/>
                  <a:pt x="91137" y="137160"/>
                </a:cubicBezTo>
                <a:cubicBezTo>
                  <a:pt x="157177" y="147320"/>
                  <a:pt x="324817" y="170180"/>
                  <a:pt x="456897" y="182880"/>
                </a:cubicBezTo>
                <a:cubicBezTo>
                  <a:pt x="588977" y="195580"/>
                  <a:pt x="787097" y="223520"/>
                  <a:pt x="883617" y="213360"/>
                </a:cubicBezTo>
                <a:cubicBezTo>
                  <a:pt x="980137" y="203200"/>
                  <a:pt x="980137" y="147320"/>
                  <a:pt x="1036017" y="121920"/>
                </a:cubicBezTo>
                <a:cubicBezTo>
                  <a:pt x="1091897" y="96520"/>
                  <a:pt x="1188417" y="81280"/>
                  <a:pt x="1218897" y="60960"/>
                </a:cubicBezTo>
                <a:cubicBezTo>
                  <a:pt x="1249377" y="40640"/>
                  <a:pt x="1333197" y="5080"/>
                  <a:pt x="1218897" y="0"/>
                </a:cubicBezTo>
                <a:lnTo>
                  <a:pt x="533097" y="30480"/>
                </a:lnTo>
                <a:cubicBezTo>
                  <a:pt x="342597" y="35560"/>
                  <a:pt x="108917" y="30480"/>
                  <a:pt x="30177" y="4572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6384368" y="868995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Rhein</a:t>
            </a:r>
            <a:endParaRPr lang="de-DE" sz="2400" b="1" dirty="0"/>
          </a:p>
        </p:txBody>
      </p:sp>
      <p:sp>
        <p:nvSpPr>
          <p:cNvPr id="21" name="Rectangle 20"/>
          <p:cNvSpPr/>
          <p:nvPr/>
        </p:nvSpPr>
        <p:spPr>
          <a:xfrm>
            <a:off x="4767771" y="1327641"/>
            <a:ext cx="1145439" cy="697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Freeform 28"/>
          <p:cNvSpPr/>
          <p:nvPr/>
        </p:nvSpPr>
        <p:spPr>
          <a:xfrm>
            <a:off x="3870960" y="2466623"/>
            <a:ext cx="1854292" cy="291817"/>
          </a:xfrm>
          <a:custGeom>
            <a:avLst/>
            <a:gdLst>
              <a:gd name="connsiteX0" fmla="*/ 0 w 1854292"/>
              <a:gd name="connsiteY0" fmla="*/ 246097 h 291817"/>
              <a:gd name="connsiteX1" fmla="*/ 91440 w 1854292"/>
              <a:gd name="connsiteY1" fmla="*/ 63217 h 291817"/>
              <a:gd name="connsiteX2" fmla="*/ 213360 w 1854292"/>
              <a:gd name="connsiteY2" fmla="*/ 17497 h 291817"/>
              <a:gd name="connsiteX3" fmla="*/ 563880 w 1854292"/>
              <a:gd name="connsiteY3" fmla="*/ 2257 h 291817"/>
              <a:gd name="connsiteX4" fmla="*/ 1036320 w 1854292"/>
              <a:gd name="connsiteY4" fmla="*/ 2257 h 291817"/>
              <a:gd name="connsiteX5" fmla="*/ 1493520 w 1854292"/>
              <a:gd name="connsiteY5" fmla="*/ 2257 h 291817"/>
              <a:gd name="connsiteX6" fmla="*/ 1783080 w 1854292"/>
              <a:gd name="connsiteY6" fmla="*/ 32737 h 291817"/>
              <a:gd name="connsiteX7" fmla="*/ 1828800 w 1854292"/>
              <a:gd name="connsiteY7" fmla="*/ 124177 h 291817"/>
              <a:gd name="connsiteX8" fmla="*/ 1828800 w 1854292"/>
              <a:gd name="connsiteY8" fmla="*/ 276577 h 291817"/>
              <a:gd name="connsiteX9" fmla="*/ 1508760 w 1854292"/>
              <a:gd name="connsiteY9" fmla="*/ 276577 h 291817"/>
              <a:gd name="connsiteX10" fmla="*/ 1036320 w 1854292"/>
              <a:gd name="connsiteY10" fmla="*/ 276577 h 291817"/>
              <a:gd name="connsiteX11" fmla="*/ 30480 w 1854292"/>
              <a:gd name="connsiteY11" fmla="*/ 291817 h 291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4292" h="291817">
                <a:moveTo>
                  <a:pt x="0" y="246097"/>
                </a:moveTo>
                <a:cubicBezTo>
                  <a:pt x="27940" y="173707"/>
                  <a:pt x="55880" y="101317"/>
                  <a:pt x="91440" y="63217"/>
                </a:cubicBezTo>
                <a:cubicBezTo>
                  <a:pt x="127000" y="25117"/>
                  <a:pt x="134620" y="27657"/>
                  <a:pt x="213360" y="17497"/>
                </a:cubicBezTo>
                <a:cubicBezTo>
                  <a:pt x="292100" y="7337"/>
                  <a:pt x="426720" y="4797"/>
                  <a:pt x="563880" y="2257"/>
                </a:cubicBezTo>
                <a:cubicBezTo>
                  <a:pt x="701040" y="-283"/>
                  <a:pt x="1036320" y="2257"/>
                  <a:pt x="1036320" y="2257"/>
                </a:cubicBezTo>
                <a:cubicBezTo>
                  <a:pt x="1191260" y="2257"/>
                  <a:pt x="1369060" y="-2823"/>
                  <a:pt x="1493520" y="2257"/>
                </a:cubicBezTo>
                <a:cubicBezTo>
                  <a:pt x="1617980" y="7337"/>
                  <a:pt x="1727200" y="12417"/>
                  <a:pt x="1783080" y="32737"/>
                </a:cubicBezTo>
                <a:cubicBezTo>
                  <a:pt x="1838960" y="53057"/>
                  <a:pt x="1821180" y="83537"/>
                  <a:pt x="1828800" y="124177"/>
                </a:cubicBezTo>
                <a:cubicBezTo>
                  <a:pt x="1836420" y="164817"/>
                  <a:pt x="1882140" y="251177"/>
                  <a:pt x="1828800" y="276577"/>
                </a:cubicBezTo>
                <a:cubicBezTo>
                  <a:pt x="1775460" y="301977"/>
                  <a:pt x="1508760" y="276577"/>
                  <a:pt x="1508760" y="276577"/>
                </a:cubicBezTo>
                <a:lnTo>
                  <a:pt x="1036320" y="276577"/>
                </a:lnTo>
                <a:lnTo>
                  <a:pt x="30480" y="291817"/>
                </a:lnTo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tangle 29"/>
          <p:cNvSpPr/>
          <p:nvPr/>
        </p:nvSpPr>
        <p:spPr>
          <a:xfrm>
            <a:off x="4693056" y="1353344"/>
            <a:ext cx="85720" cy="413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35494" y="-36385"/>
            <a:ext cx="122413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b="1" dirty="0" smtClean="0"/>
              <a:t>3.2a Zahlenbeispiel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xmlns="" val="144788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feld 38"/>
          <p:cNvSpPr txBox="1"/>
          <p:nvPr/>
        </p:nvSpPr>
        <p:spPr>
          <a:xfrm>
            <a:off x="215516" y="836712"/>
            <a:ext cx="8753618" cy="46935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Gespeicherte Energie pro Füllzyklus</a:t>
            </a:r>
            <a:br>
              <a:rPr lang="de-DE" sz="2400" b="1" dirty="0" smtClean="0"/>
            </a:br>
            <a:r>
              <a:rPr lang="de-DE" sz="1200" b="1" dirty="0" smtClean="0"/>
              <a:t>  </a:t>
            </a:r>
            <a:endParaRPr lang="de-DE" sz="2400" b="1" dirty="0" smtClean="0"/>
          </a:p>
          <a:p>
            <a:pPr algn="ctr"/>
            <a:r>
              <a:rPr lang="de-DE" b="1" dirty="0" smtClean="0"/>
              <a:t>bei </a:t>
            </a:r>
            <a:r>
              <a:rPr lang="de-DE" sz="2000" b="1" dirty="0" smtClean="0">
                <a:solidFill>
                  <a:srgbClr val="FF00FF"/>
                </a:solidFill>
              </a:rPr>
              <a:t>12</a:t>
            </a:r>
            <a:r>
              <a:rPr lang="de-DE" b="1" dirty="0" smtClean="0"/>
              <a:t> Schächten </a:t>
            </a:r>
            <a:r>
              <a:rPr lang="de-DE" b="1" dirty="0"/>
              <a:t>mit </a:t>
            </a:r>
            <a:r>
              <a:rPr lang="de-DE" sz="2000" b="1" dirty="0">
                <a:solidFill>
                  <a:srgbClr val="3333FF"/>
                </a:solidFill>
              </a:rPr>
              <a:t>D=20 m</a:t>
            </a:r>
            <a:r>
              <a:rPr lang="de-DE" b="1" dirty="0"/>
              <a:t> </a:t>
            </a:r>
            <a:r>
              <a:rPr lang="de-DE" b="1" dirty="0" smtClean="0"/>
              <a:t> und mittlerer Tiefe von </a:t>
            </a:r>
            <a:r>
              <a:rPr lang="de-DE" sz="2000" b="1" dirty="0" smtClean="0">
                <a:solidFill>
                  <a:srgbClr val="FF00FF"/>
                </a:solidFill>
              </a:rPr>
              <a:t>2000 m</a:t>
            </a:r>
            <a:endParaRPr lang="de-DE" b="1" dirty="0" smtClean="0">
              <a:solidFill>
                <a:srgbClr val="FF00FF"/>
              </a:solidFill>
            </a:endParaRPr>
          </a:p>
          <a:p>
            <a:pPr algn="ctr"/>
            <a:r>
              <a:rPr lang="de-DE" b="1" dirty="0" smtClean="0"/>
              <a:t>(Speicherschächte beginnen ab </a:t>
            </a:r>
            <a:r>
              <a:rPr lang="de-DE" b="1" dirty="0" err="1" smtClean="0"/>
              <a:t>1000m</a:t>
            </a:r>
            <a:r>
              <a:rPr lang="de-DE" b="1" dirty="0" smtClean="0"/>
              <a:t> Tiefe und enden bei </a:t>
            </a:r>
            <a:r>
              <a:rPr lang="de-DE" b="1" dirty="0" err="1" smtClean="0"/>
              <a:t>3000m</a:t>
            </a:r>
            <a:r>
              <a:rPr lang="de-DE" b="1" dirty="0" smtClean="0"/>
              <a:t> Tiefe)</a:t>
            </a:r>
          </a:p>
          <a:p>
            <a:pPr algn="ctr"/>
            <a:r>
              <a:rPr lang="de-DE" sz="1100" b="1" dirty="0" smtClean="0"/>
              <a:t> </a:t>
            </a:r>
          </a:p>
          <a:p>
            <a:pPr algn="ctr"/>
            <a:r>
              <a:rPr lang="de-DE" b="1" dirty="0" smtClean="0"/>
              <a:t>  E = 7,5 Mill • 5kWh = </a:t>
            </a:r>
            <a:r>
              <a:rPr lang="de-DE" sz="2400" b="1" dirty="0" smtClean="0">
                <a:solidFill>
                  <a:srgbClr val="FF00FF"/>
                </a:solidFill>
              </a:rPr>
              <a:t>37 </a:t>
            </a:r>
            <a:r>
              <a:rPr lang="de-DE" sz="2400" b="1" dirty="0" err="1" smtClean="0">
                <a:solidFill>
                  <a:srgbClr val="FF00FF"/>
                </a:solidFill>
              </a:rPr>
              <a:t>GWh</a:t>
            </a:r>
            <a:endParaRPr lang="de-DE" sz="2400" b="1" dirty="0" smtClean="0">
              <a:solidFill>
                <a:srgbClr val="FF00FF"/>
              </a:solidFill>
            </a:endParaRPr>
          </a:p>
          <a:p>
            <a:pPr algn="ctr"/>
            <a:r>
              <a:rPr lang="de-DE" sz="2800" b="1" dirty="0" smtClean="0"/>
              <a:t>=&gt;</a:t>
            </a:r>
          </a:p>
          <a:p>
            <a:pPr algn="ctr"/>
            <a:r>
              <a:rPr lang="de-DE" b="1" dirty="0" smtClean="0"/>
              <a:t>Leistung:  9 Stunden lang 4 GW</a:t>
            </a:r>
          </a:p>
          <a:p>
            <a:pPr algn="ctr"/>
            <a:r>
              <a:rPr lang="de-DE" b="1" dirty="0" smtClean="0"/>
              <a:t>oder 4 Kernkraftwerke</a:t>
            </a:r>
          </a:p>
          <a:p>
            <a:pPr algn="ctr"/>
            <a:endParaRPr lang="de-DE" b="1" dirty="0" smtClean="0"/>
          </a:p>
          <a:p>
            <a:pPr algn="ctr"/>
            <a:endParaRPr lang="de-DE" b="1" dirty="0"/>
          </a:p>
          <a:p>
            <a:pPr algn="ctr"/>
            <a:endParaRPr lang="de-DE" b="1" dirty="0" smtClean="0"/>
          </a:p>
          <a:p>
            <a:pPr algn="ctr"/>
            <a:endParaRPr lang="de-DE" b="1" dirty="0"/>
          </a:p>
          <a:p>
            <a:pPr algn="ctr"/>
            <a:r>
              <a:rPr lang="de-DE" b="1" dirty="0" smtClean="0"/>
              <a:t>Wenn alle Schächte an der Erdoberfläche beginnen </a:t>
            </a:r>
          </a:p>
          <a:p>
            <a:pPr algn="ctr"/>
            <a:r>
              <a:rPr lang="de-DE" b="1" dirty="0"/>
              <a:t>u</a:t>
            </a:r>
            <a:r>
              <a:rPr lang="de-DE" b="1" dirty="0" smtClean="0"/>
              <a:t>nd nur 2000m Tiefe haben,</a:t>
            </a:r>
          </a:p>
          <a:p>
            <a:pPr algn="ctr"/>
            <a:r>
              <a:rPr lang="de-DE" b="1" dirty="0"/>
              <a:t>d</a:t>
            </a:r>
            <a:r>
              <a:rPr lang="de-DE" b="1" dirty="0" smtClean="0"/>
              <a:t>ann reduziert sich die Speicherkapazität um den Faktor 2!</a:t>
            </a:r>
          </a:p>
        </p:txBody>
      </p:sp>
      <p:sp>
        <p:nvSpPr>
          <p:cNvPr id="3" name="Ellipse 2"/>
          <p:cNvSpPr/>
          <p:nvPr/>
        </p:nvSpPr>
        <p:spPr>
          <a:xfrm>
            <a:off x="8969134" y="8620"/>
            <a:ext cx="175374" cy="17537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29199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pinner 103">
            <a:extLst>
              <a:ext uri="{63B3BB69-23CF-44E3-9099-C40C66FF867C}">
                <a14:compatExt xmlns:a14="http://schemas.microsoft.com/office/drawing/2010/main" xmlns="" spid="_x0000_s6247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9450" y="36196588"/>
            <a:ext cx="247650" cy="207962"/>
          </a:xfrm>
          <a:prstGeom prst="rect">
            <a:avLst/>
          </a:prstGeom>
        </p:spPr>
      </p:pic>
      <p:pic>
        <p:nvPicPr>
          <p:cNvPr id="4" name="Spinner 123">
            <a:extLst>
              <a:ext uri="{63B3BB69-23CF-44E3-9099-C40C66FF867C}">
                <a14:compatExt xmlns:a14="http://schemas.microsoft.com/office/drawing/2010/main" xmlns="" spid="_x0000_s6240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48675" y="35217100"/>
            <a:ext cx="200025" cy="180975"/>
          </a:xfrm>
          <a:prstGeom prst="rect">
            <a:avLst/>
          </a:prstGeom>
        </p:spPr>
      </p:pic>
      <p:pic>
        <p:nvPicPr>
          <p:cNvPr id="5" name="Spinner 1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16163" y="35272663"/>
            <a:ext cx="438150" cy="323850"/>
          </a:xfrm>
          <a:prstGeom prst="rect">
            <a:avLst/>
          </a:prstGeom>
        </p:spPr>
      </p:pic>
      <p:pic>
        <p:nvPicPr>
          <p:cNvPr id="6" name="Spinner 13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65663" y="36809363"/>
            <a:ext cx="258762" cy="287337"/>
          </a:xfrm>
          <a:prstGeom prst="rect">
            <a:avLst/>
          </a:prstGeom>
        </p:spPr>
      </p:pic>
      <p:pic>
        <p:nvPicPr>
          <p:cNvPr id="7" name="Spinner 135">
            <a:extLst>
              <a:ext uri="{63B3BB69-23CF-44E3-9099-C40C66FF867C}">
                <a14:compatExt xmlns:a14="http://schemas.microsoft.com/office/drawing/2010/main" xmlns="" spid="_x0000_s6234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00550" y="36160075"/>
            <a:ext cx="200025" cy="23812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943708" y="224644"/>
            <a:ext cx="5364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Kosten: Je tiefer desto besser</a:t>
            </a:r>
            <a:endParaRPr 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031273" y="6659488"/>
            <a:ext cx="3952006" cy="153888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Speicher: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Bergei-TS.PSKW_GrobKalkulation.xlsm!TSKW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Kapitel 5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8100392" y="634532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35496" y="81208"/>
            <a:ext cx="27667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b="1" dirty="0" smtClean="0"/>
              <a:t>3.3</a:t>
            </a:r>
            <a:endParaRPr lang="de-DE" sz="14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138" y="746720"/>
            <a:ext cx="846772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Ellipse 12"/>
          <p:cNvSpPr/>
          <p:nvPr/>
        </p:nvSpPr>
        <p:spPr>
          <a:xfrm>
            <a:off x="8969134" y="8620"/>
            <a:ext cx="175374" cy="1753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92707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8875" y="245874"/>
            <a:ext cx="3020683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Formeln im Kostenblatt</a:t>
            </a:r>
            <a:endParaRPr lang="de-DE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Gerade Verbindung mit Pfeil 5"/>
          <p:cNvCxnSpPr/>
          <p:nvPr/>
        </p:nvCxnSpPr>
        <p:spPr>
          <a:xfrm flipH="1">
            <a:off x="35496" y="6461805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5031273" y="6659488"/>
            <a:ext cx="3952006" cy="153888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Speicher: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Bergei-TS.PSKW_GrobKalkulation.xlsm!TSKW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Kapitel 5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8441641" y="175110"/>
            <a:ext cx="541638" cy="54163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uppieren 3"/>
          <p:cNvGrpSpPr/>
          <p:nvPr/>
        </p:nvGrpSpPr>
        <p:grpSpPr>
          <a:xfrm>
            <a:off x="83291" y="1016732"/>
            <a:ext cx="9025213" cy="4621685"/>
            <a:chOff x="83291" y="1016732"/>
            <a:chExt cx="9025213" cy="462168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91" y="1016732"/>
              <a:ext cx="9025213" cy="4621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feld 2"/>
            <p:cNvSpPr txBox="1"/>
            <p:nvPr/>
          </p:nvSpPr>
          <p:spPr>
            <a:xfrm>
              <a:off x="8878781" y="3897052"/>
              <a:ext cx="49703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7468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33" y="1648169"/>
            <a:ext cx="5614987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66875"/>
            <a:ext cx="2901950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568187" y="6659488"/>
            <a:ext cx="4558134" cy="138499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Speicher: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Bergei-TS.PSKW_GrobKalkulation.xlsm!D1_TS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; Kap. 3.1;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Bild3.1.2_Kosten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677977" y="296652"/>
            <a:ext cx="3780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Aufteilung der Kosten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flipH="1">
            <a:off x="37133" y="6345324"/>
            <a:ext cx="6840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8100392" y="634532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3772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47564" y="2348880"/>
            <a:ext cx="8064896" cy="144655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de-DE" sz="2000" b="1" dirty="0" smtClean="0"/>
              <a:t>Vergleich mit </a:t>
            </a:r>
            <a:r>
              <a:rPr lang="de-DE" sz="2000" b="1" dirty="0" smtClean="0"/>
              <a:t>STENSEA </a:t>
            </a:r>
            <a:r>
              <a:rPr lang="de-DE" sz="1400" b="1" dirty="0" smtClean="0"/>
              <a:t>(700m Meerestiefe)</a:t>
            </a:r>
            <a:r>
              <a:rPr lang="de-DE" sz="2000" b="1" dirty="0" smtClean="0"/>
              <a:t> </a:t>
            </a:r>
            <a:r>
              <a:rPr lang="de-DE" sz="1200" dirty="0" smtClean="0"/>
              <a:t>(ca. Folie </a:t>
            </a:r>
            <a:r>
              <a:rPr lang="de-DE" sz="1200" dirty="0" smtClean="0"/>
              <a:t>ca.49)</a:t>
            </a:r>
            <a:endParaRPr lang="de-DE" sz="1200" dirty="0" smtClean="0"/>
          </a:p>
          <a:p>
            <a:r>
              <a:rPr lang="de-DE" sz="1200" dirty="0" smtClean="0"/>
              <a:t>            </a:t>
            </a:r>
            <a:r>
              <a:rPr lang="de-DE" sz="2000" b="1" dirty="0" smtClean="0"/>
              <a:t>1238  </a:t>
            </a:r>
            <a:r>
              <a:rPr lang="de-DE" dirty="0"/>
              <a:t>€/kW spezifische </a:t>
            </a:r>
            <a:r>
              <a:rPr lang="de-DE" b="1" dirty="0" err="1"/>
              <a:t>GesamtKosten</a:t>
            </a:r>
            <a:r>
              <a:rPr lang="de-DE" b="1" dirty="0"/>
              <a:t> pro </a:t>
            </a:r>
            <a:r>
              <a:rPr lang="de-DE" b="1" dirty="0" smtClean="0"/>
              <a:t>installierte kW </a:t>
            </a:r>
            <a:endParaRPr lang="de-DE" b="1" dirty="0"/>
          </a:p>
          <a:p>
            <a:r>
              <a:rPr lang="de-DE" sz="800" dirty="0" smtClean="0"/>
              <a:t>  </a:t>
            </a:r>
          </a:p>
          <a:p>
            <a:pPr marL="628650" indent="-88900"/>
            <a:r>
              <a:rPr lang="de-DE" sz="2000" b="1" dirty="0" smtClean="0">
                <a:solidFill>
                  <a:srgbClr val="3333FF"/>
                </a:solidFill>
              </a:rPr>
              <a:t>178</a:t>
            </a:r>
            <a:r>
              <a:rPr lang="de-DE" sz="2000" dirty="0" smtClean="0">
                <a:solidFill>
                  <a:srgbClr val="3333FF"/>
                </a:solidFill>
              </a:rPr>
              <a:t>  </a:t>
            </a:r>
            <a:r>
              <a:rPr lang="de-DE" sz="2000" dirty="0">
                <a:solidFill>
                  <a:srgbClr val="3333FF"/>
                </a:solidFill>
              </a:rPr>
              <a:t>€/kWh  </a:t>
            </a:r>
            <a:r>
              <a:rPr lang="de-DE" sz="1600" dirty="0" smtClean="0"/>
              <a:t>spezifische</a:t>
            </a:r>
            <a:r>
              <a:rPr lang="de-DE" sz="1400" dirty="0" smtClean="0"/>
              <a:t>  </a:t>
            </a:r>
            <a:r>
              <a:rPr lang="de-DE" sz="1600" b="1" dirty="0" err="1" smtClean="0"/>
              <a:t>PartialKosten</a:t>
            </a:r>
            <a:r>
              <a:rPr lang="de-DE" sz="1600" dirty="0" smtClean="0"/>
              <a:t>  für  </a:t>
            </a:r>
            <a:r>
              <a:rPr lang="de-DE" sz="1600" dirty="0"/>
              <a:t>„in situ“ </a:t>
            </a:r>
            <a:r>
              <a:rPr lang="de-DE" sz="1600" b="1" dirty="0" err="1">
                <a:solidFill>
                  <a:srgbClr val="3333FF"/>
                </a:solidFill>
              </a:rPr>
              <a:t>Speicherkapazitzät</a:t>
            </a:r>
            <a:r>
              <a:rPr lang="de-DE" sz="1600" b="1" dirty="0" smtClean="0">
                <a:solidFill>
                  <a:srgbClr val="3333FF"/>
                </a:solidFill>
              </a:rPr>
              <a:t>“</a:t>
            </a:r>
          </a:p>
          <a:p>
            <a:pPr marL="628650" indent="-88900"/>
            <a:r>
              <a:rPr lang="de-DE" sz="2000" b="1" dirty="0" smtClean="0">
                <a:solidFill>
                  <a:srgbClr val="C00000"/>
                </a:solidFill>
              </a:rPr>
              <a:t>525</a:t>
            </a:r>
            <a:r>
              <a:rPr lang="de-DE" sz="2000" dirty="0" smtClean="0">
                <a:solidFill>
                  <a:srgbClr val="C00000"/>
                </a:solidFill>
              </a:rPr>
              <a:t>  </a:t>
            </a:r>
            <a:r>
              <a:rPr lang="de-DE" sz="2000" dirty="0">
                <a:solidFill>
                  <a:srgbClr val="C00000"/>
                </a:solidFill>
              </a:rPr>
              <a:t>€/</a:t>
            </a:r>
            <a:r>
              <a:rPr lang="de-DE" sz="2000" dirty="0" smtClean="0">
                <a:solidFill>
                  <a:srgbClr val="C00000"/>
                </a:solidFill>
              </a:rPr>
              <a:t>kW    </a:t>
            </a:r>
            <a:r>
              <a:rPr lang="de-DE" sz="1600" dirty="0" smtClean="0"/>
              <a:t>spezifische</a:t>
            </a:r>
            <a:r>
              <a:rPr lang="de-DE" sz="2000" dirty="0" smtClean="0">
                <a:solidFill>
                  <a:srgbClr val="3333FF"/>
                </a:solidFill>
              </a:rPr>
              <a:t> </a:t>
            </a:r>
            <a:r>
              <a:rPr lang="de-DE" sz="1600" b="1" dirty="0" err="1" smtClean="0"/>
              <a:t>PartialKosten</a:t>
            </a:r>
            <a:r>
              <a:rPr lang="de-DE" sz="1600" dirty="0" smtClean="0"/>
              <a:t>  für </a:t>
            </a:r>
            <a:r>
              <a:rPr lang="de-DE" sz="1600" dirty="0" smtClean="0">
                <a:solidFill>
                  <a:srgbClr val="C00000"/>
                </a:solidFill>
              </a:rPr>
              <a:t>Pumpturbine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86052" y="728700"/>
            <a:ext cx="8064896" cy="1569660"/>
          </a:xfrm>
          <a:prstGeom prst="rect">
            <a:avLst/>
          </a:prstGeom>
          <a:solidFill>
            <a:srgbClr val="FFE07D"/>
          </a:solidFill>
        </p:spPr>
        <p:txBody>
          <a:bodyPr wrap="square">
            <a:spAutoFit/>
          </a:bodyPr>
          <a:lstStyle/>
          <a:p>
            <a:r>
              <a:rPr lang="de-DE" sz="2400" b="1" dirty="0" smtClean="0"/>
              <a:t>Fortschrittlicher Bergspeicher (Teufe 3000 m)</a:t>
            </a:r>
            <a:endParaRPr lang="de-DE" sz="1400" dirty="0" smtClean="0"/>
          </a:p>
          <a:p>
            <a:pPr marL="628650" indent="-88900"/>
            <a:r>
              <a:rPr lang="de-DE" sz="2400" b="1" dirty="0" smtClean="0"/>
              <a:t>978  </a:t>
            </a:r>
            <a:r>
              <a:rPr lang="de-DE" sz="2000" dirty="0" smtClean="0"/>
              <a:t>€</a:t>
            </a:r>
            <a:r>
              <a:rPr lang="de-DE" sz="2000" dirty="0"/>
              <a:t>/</a:t>
            </a:r>
            <a:r>
              <a:rPr lang="de-DE" sz="2000" dirty="0" smtClean="0"/>
              <a:t>kW spezifische </a:t>
            </a:r>
            <a:r>
              <a:rPr lang="de-DE" sz="2000" b="1" dirty="0" err="1" smtClean="0"/>
              <a:t>GesamtKosten</a:t>
            </a:r>
            <a:r>
              <a:rPr lang="de-DE" sz="2000" b="1" dirty="0" smtClean="0"/>
              <a:t> pro installierte kW </a:t>
            </a:r>
          </a:p>
          <a:p>
            <a:pPr marL="628650" indent="-88900"/>
            <a:r>
              <a:rPr lang="de-DE" sz="2400" b="1" dirty="0" smtClean="0">
                <a:solidFill>
                  <a:srgbClr val="3333FF"/>
                </a:solidFill>
              </a:rPr>
              <a:t>  89</a:t>
            </a:r>
            <a:r>
              <a:rPr lang="de-DE" sz="2400" dirty="0" smtClean="0">
                <a:solidFill>
                  <a:srgbClr val="3333FF"/>
                </a:solidFill>
              </a:rPr>
              <a:t>  </a:t>
            </a:r>
            <a:r>
              <a:rPr lang="de-DE" sz="2000" dirty="0">
                <a:solidFill>
                  <a:srgbClr val="3333FF"/>
                </a:solidFill>
              </a:rPr>
              <a:t>€/kWh  </a:t>
            </a:r>
            <a:r>
              <a:rPr lang="de-DE" dirty="0" smtClean="0"/>
              <a:t>spezifische</a:t>
            </a:r>
            <a:r>
              <a:rPr lang="de-DE" sz="1600" dirty="0" smtClean="0"/>
              <a:t>  </a:t>
            </a:r>
            <a:r>
              <a:rPr lang="de-DE" b="1" dirty="0" err="1" smtClean="0"/>
              <a:t>PartialKosten</a:t>
            </a:r>
            <a:r>
              <a:rPr lang="de-DE" dirty="0" smtClean="0"/>
              <a:t>  für  </a:t>
            </a:r>
            <a:r>
              <a:rPr lang="de-DE" b="1" dirty="0" err="1" smtClean="0">
                <a:solidFill>
                  <a:srgbClr val="3333FF"/>
                </a:solidFill>
              </a:rPr>
              <a:t>Speicherkapazitzät</a:t>
            </a:r>
            <a:r>
              <a:rPr lang="de-DE" b="1" dirty="0" smtClean="0">
                <a:solidFill>
                  <a:srgbClr val="3333FF"/>
                </a:solidFill>
              </a:rPr>
              <a:t>“  !!!!!!!</a:t>
            </a:r>
          </a:p>
          <a:p>
            <a:pPr marL="628650" indent="-88900"/>
            <a:r>
              <a:rPr lang="de-DE" sz="2400" b="1" dirty="0" smtClean="0">
                <a:solidFill>
                  <a:srgbClr val="C00000"/>
                </a:solidFill>
              </a:rPr>
              <a:t>622</a:t>
            </a:r>
            <a:r>
              <a:rPr lang="de-DE" sz="2400" dirty="0" smtClean="0">
                <a:solidFill>
                  <a:srgbClr val="C00000"/>
                </a:solidFill>
              </a:rPr>
              <a:t>  </a:t>
            </a:r>
            <a:r>
              <a:rPr lang="de-DE" sz="2000" dirty="0">
                <a:solidFill>
                  <a:srgbClr val="C00000"/>
                </a:solidFill>
              </a:rPr>
              <a:t>€/</a:t>
            </a:r>
            <a:r>
              <a:rPr lang="de-DE" sz="2000" dirty="0" smtClean="0">
                <a:solidFill>
                  <a:srgbClr val="C00000"/>
                </a:solidFill>
              </a:rPr>
              <a:t>kW    </a:t>
            </a:r>
            <a:r>
              <a:rPr lang="de-DE" dirty="0" smtClean="0"/>
              <a:t>spezifische </a:t>
            </a:r>
            <a:r>
              <a:rPr lang="de-DE" sz="2400" dirty="0" smtClean="0">
                <a:solidFill>
                  <a:srgbClr val="3333FF"/>
                </a:solidFill>
              </a:rPr>
              <a:t> </a:t>
            </a:r>
            <a:r>
              <a:rPr lang="de-DE" b="1" dirty="0" err="1" smtClean="0"/>
              <a:t>PartialKosten</a:t>
            </a:r>
            <a:r>
              <a:rPr lang="de-DE" dirty="0" smtClean="0"/>
              <a:t>  für </a:t>
            </a:r>
            <a:r>
              <a:rPr lang="de-DE" b="1" dirty="0" smtClean="0">
                <a:solidFill>
                  <a:srgbClr val="C00000"/>
                </a:solidFill>
              </a:rPr>
              <a:t>Pumpturbine + kW-Fixkosten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367644" y="44624"/>
            <a:ext cx="7164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Kostenvergleiche bei ca. 4 h Lade/Entladezeit</a:t>
            </a:r>
            <a:endParaRPr lang="de-DE" sz="2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59532" y="4005064"/>
            <a:ext cx="5904656" cy="369332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Vergleich in Übersicht Gesamtkosten pro kW </a:t>
            </a:r>
            <a:r>
              <a:rPr lang="de-DE" sz="1400" dirty="0" smtClean="0"/>
              <a:t>( ca. Folie 52)</a:t>
            </a:r>
            <a:endParaRPr lang="de-DE" sz="1400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1109574" y="4401108"/>
            <a:ext cx="6522766" cy="2340260"/>
            <a:chOff x="1079612" y="4329100"/>
            <a:chExt cx="6522766" cy="234026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612" y="4329100"/>
              <a:ext cx="6522766" cy="2340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" name="Gruppieren 7"/>
            <p:cNvGrpSpPr/>
            <p:nvPr/>
          </p:nvGrpSpPr>
          <p:grpSpPr>
            <a:xfrm>
              <a:off x="3685433" y="4401108"/>
              <a:ext cx="820601" cy="1008112"/>
              <a:chOff x="3749950" y="4365104"/>
              <a:chExt cx="820601" cy="1008112"/>
            </a:xfrm>
          </p:grpSpPr>
          <p:sp>
            <p:nvSpPr>
              <p:cNvPr id="6" name="Pfeil nach unten 5"/>
              <p:cNvSpPr/>
              <p:nvPr/>
            </p:nvSpPr>
            <p:spPr>
              <a:xfrm>
                <a:off x="4037982" y="4761148"/>
                <a:ext cx="252028" cy="612068"/>
              </a:xfrm>
              <a:prstGeom prst="down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" name="Textfeld 6"/>
              <p:cNvSpPr txBox="1"/>
              <p:nvPr/>
            </p:nvSpPr>
            <p:spPr>
              <a:xfrm>
                <a:off x="3749950" y="4365104"/>
                <a:ext cx="820601" cy="553998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Berg-</a:t>
                </a:r>
                <a:br>
                  <a:rPr lang="de-D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e-DE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speicher</a:t>
                </a:r>
                <a:r>
                  <a:rPr lang="de-D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de-D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e-DE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3000m</a:t>
                </a:r>
                <a:endParaRPr lang="de-DE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Gruppieren 9"/>
            <p:cNvGrpSpPr/>
            <p:nvPr/>
          </p:nvGrpSpPr>
          <p:grpSpPr>
            <a:xfrm>
              <a:off x="5371579" y="4401108"/>
              <a:ext cx="820601" cy="1008112"/>
              <a:chOff x="3419872" y="4365104"/>
              <a:chExt cx="820601" cy="1008112"/>
            </a:xfrm>
          </p:grpSpPr>
          <p:sp>
            <p:nvSpPr>
              <p:cNvPr id="11" name="Pfeil nach unten 10"/>
              <p:cNvSpPr/>
              <p:nvPr/>
            </p:nvSpPr>
            <p:spPr>
              <a:xfrm>
                <a:off x="3707904" y="4549770"/>
                <a:ext cx="252028" cy="823446"/>
              </a:xfrm>
              <a:prstGeom prst="downArrow">
                <a:avLst/>
              </a:prstGeom>
              <a:solidFill>
                <a:srgbClr val="FFFFCC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" name="Textfeld 11"/>
              <p:cNvSpPr txBox="1"/>
              <p:nvPr/>
            </p:nvSpPr>
            <p:spPr>
              <a:xfrm>
                <a:off x="3419872" y="4365104"/>
                <a:ext cx="820601" cy="184666"/>
              </a:xfrm>
              <a:prstGeom prst="rect">
                <a:avLst/>
              </a:prstGeom>
              <a:solidFill>
                <a:srgbClr val="FFFFCC"/>
              </a:solidFill>
              <a:ln w="31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STENSEA</a:t>
                </a:r>
                <a:endParaRPr lang="de-DE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9" name="Textfeld 8"/>
          <p:cNvSpPr txBox="1"/>
          <p:nvPr/>
        </p:nvSpPr>
        <p:spPr>
          <a:xfrm>
            <a:off x="7632340" y="5499683"/>
            <a:ext cx="108012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Urbildquelle: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efzn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Gerade Verbindung mit Pfeil 15"/>
          <p:cNvCxnSpPr/>
          <p:nvPr/>
        </p:nvCxnSpPr>
        <p:spPr>
          <a:xfrm flipH="1">
            <a:off x="37133" y="6345324"/>
            <a:ext cx="6840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7337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1839" y="4653136"/>
            <a:ext cx="3082161" cy="198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8162" y="3137500"/>
            <a:ext cx="3082161" cy="198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3828" y="4653136"/>
            <a:ext cx="3082161" cy="198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3828" y="3137500"/>
            <a:ext cx="3080149" cy="198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23" y="4653136"/>
            <a:ext cx="3074113" cy="198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99" y="3137500"/>
            <a:ext cx="3078137" cy="198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87" y="1520788"/>
            <a:ext cx="3080149" cy="198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87" y="41156"/>
            <a:ext cx="3080149" cy="198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3828" y="1520788"/>
            <a:ext cx="3084173" cy="198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1925" y="41156"/>
            <a:ext cx="3080149" cy="198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8164" y="1508882"/>
            <a:ext cx="3082161" cy="198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9827" y="28082"/>
            <a:ext cx="3084173" cy="198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115616" y="368660"/>
            <a:ext cx="7776864" cy="40568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r>
              <a:rPr lang="de-DE" sz="24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PV</a:t>
            </a: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de-DE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</a:t>
            </a:r>
            <a:r>
              <a:rPr lang="de-DE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Stromleistung</a:t>
            </a:r>
            <a:r>
              <a:rPr lang="de-DE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Deutschland in 2013 AD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563888" y="6669360"/>
            <a:ext cx="5544616" cy="1591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Datenquelle: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EEX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–Strombörse ;     Datenaufbereitung: Göran 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Borgolte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RWTH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Aachen (2014)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Gerade Verbindung 15"/>
          <p:cNvCxnSpPr/>
          <p:nvPr/>
        </p:nvCxnSpPr>
        <p:spPr>
          <a:xfrm flipV="1">
            <a:off x="251520" y="1592796"/>
            <a:ext cx="882000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 flipV="1">
            <a:off x="252500" y="3068960"/>
            <a:ext cx="882000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flipV="1">
            <a:off x="288504" y="4689140"/>
            <a:ext cx="882000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flipV="1">
            <a:off x="251520" y="6201308"/>
            <a:ext cx="882000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3951834" y="774343"/>
            <a:ext cx="1224136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b="1" dirty="0" smtClean="0">
                <a:solidFill>
                  <a:srgbClr val="3333FF"/>
                </a:solidFill>
              </a:rPr>
              <a:t>P</a:t>
            </a:r>
            <a:r>
              <a:rPr lang="de-DE" b="1" baseline="-25000" dirty="0" smtClean="0">
                <a:solidFill>
                  <a:srgbClr val="3333FF"/>
                </a:solidFill>
              </a:rPr>
              <a:t>m</a:t>
            </a:r>
            <a:r>
              <a:rPr lang="de-DE" b="1" dirty="0" smtClean="0">
                <a:solidFill>
                  <a:srgbClr val="3333FF"/>
                </a:solidFill>
              </a:rPr>
              <a:t>= 8.8 </a:t>
            </a:r>
            <a:r>
              <a:rPr lang="de-DE" sz="1400" dirty="0" smtClean="0">
                <a:solidFill>
                  <a:srgbClr val="3333FF"/>
                </a:solidFill>
              </a:rPr>
              <a:t>[GW]</a:t>
            </a:r>
          </a:p>
        </p:txBody>
      </p:sp>
      <p:sp>
        <p:nvSpPr>
          <p:cNvPr id="23" name="Ellipse 22"/>
          <p:cNvSpPr/>
          <p:nvPr/>
        </p:nvSpPr>
        <p:spPr>
          <a:xfrm>
            <a:off x="8892480" y="-68034"/>
            <a:ext cx="328682" cy="328682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70606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71443" y="152636"/>
            <a:ext cx="5689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Kosten bei verschiedener Auslegung</a:t>
            </a:r>
            <a:endParaRPr lang="de-DE" sz="28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575556" y="774286"/>
            <a:ext cx="8208912" cy="6771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000" b="1" u="sng" dirty="0" smtClean="0"/>
              <a:t>Spezifische Gesamt </a:t>
            </a:r>
            <a:r>
              <a:rPr lang="de-DE" sz="2000" b="1" u="sng" dirty="0" err="1" smtClean="0"/>
              <a:t>InvestitionsKosten</a:t>
            </a:r>
            <a:endParaRPr lang="de-DE" sz="2000" b="1" u="sng" dirty="0" smtClean="0"/>
          </a:p>
          <a:p>
            <a:r>
              <a:rPr lang="de-DE" dirty="0" smtClean="0"/>
              <a:t>in Abhängigkeit von  der mittleren </a:t>
            </a:r>
            <a:r>
              <a:rPr lang="de-DE" dirty="0" err="1" smtClean="0"/>
              <a:t>SpeicherTeufe</a:t>
            </a:r>
            <a:r>
              <a:rPr lang="de-DE" dirty="0"/>
              <a:t> </a:t>
            </a:r>
            <a:r>
              <a:rPr lang="de-DE" dirty="0" smtClean="0"/>
              <a:t>und  Lade/Entladezeiten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616013" y="6659488"/>
            <a:ext cx="4284476" cy="153888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Speicher: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Bergei-TS.PSKW_GrobKalkulation.xlsm!D1_TS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; Kap. 3.1+3.2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8969134" y="8620"/>
            <a:ext cx="175374" cy="1753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588" y="1430166"/>
            <a:ext cx="7308812" cy="515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2464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43508" y="215693"/>
            <a:ext cx="5689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Kosten bei verschiedener Auslegung:</a:t>
            </a:r>
            <a:endParaRPr lang="de-DE" b="1" u="sng" dirty="0"/>
          </a:p>
        </p:txBody>
      </p:sp>
      <p:sp>
        <p:nvSpPr>
          <p:cNvPr id="3" name="Textfeld 2"/>
          <p:cNvSpPr txBox="1"/>
          <p:nvPr/>
        </p:nvSpPr>
        <p:spPr>
          <a:xfrm>
            <a:off x="575555" y="585025"/>
            <a:ext cx="832493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400" u="sng" dirty="0" err="1" smtClean="0"/>
              <a:t>GesamtInvestitionen</a:t>
            </a:r>
            <a:r>
              <a:rPr lang="de-DE" sz="2400" u="sng" dirty="0" smtClean="0"/>
              <a:t> pro kWh</a:t>
            </a:r>
            <a:r>
              <a:rPr lang="de-DE" dirty="0" smtClean="0"/>
              <a:t> bei unterschiedlichen Lade/Entladezeiten:</a:t>
            </a:r>
          </a:p>
          <a:p>
            <a:r>
              <a:rPr lang="de-DE" dirty="0" smtClean="0"/>
              <a:t>und bei </a:t>
            </a:r>
            <a:r>
              <a:rPr lang="de-DE" sz="2400" b="1" u="sng" dirty="0" err="1" smtClean="0">
                <a:solidFill>
                  <a:srgbClr val="FF00FF"/>
                </a:solidFill>
              </a:rPr>
              <a:t>ReserveSpeichern</a:t>
            </a:r>
            <a:r>
              <a:rPr lang="de-DE" dirty="0" smtClean="0"/>
              <a:t> (d.h. ohne integrierte Leistungskosten [„</a:t>
            </a:r>
            <a:r>
              <a:rPr lang="de-DE" b="1" dirty="0" smtClean="0">
                <a:solidFill>
                  <a:srgbClr val="FF00FF"/>
                </a:solidFill>
              </a:rPr>
              <a:t>ohnehin</a:t>
            </a:r>
            <a:r>
              <a:rPr lang="de-DE" dirty="0" smtClean="0"/>
              <a:t>“])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995936" y="6659488"/>
            <a:ext cx="5148064" cy="153888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Speicher: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Bergei-TS.PSKW_GrobKalkulation.xlsm!D1_TS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; Kap. 3.2;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Bild3.2_kWh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350" y="1520788"/>
            <a:ext cx="7057325" cy="499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8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05960" y="829291"/>
            <a:ext cx="8820980" cy="57554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0. </a:t>
            </a:r>
            <a:r>
              <a:rPr lang="de-DE" sz="2400" b="1" u="sng" dirty="0" smtClean="0">
                <a:latin typeface="Arial" pitchFamily="34" charset="0"/>
                <a:cs typeface="Arial" pitchFamily="34" charset="0"/>
              </a:rPr>
              <a:t>Speiche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braucht das Land als: 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de-DE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Tages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speicher 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de-DE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PSKW-artig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),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2400" dirty="0" smtClean="0">
                <a:latin typeface="Arial" pitchFamily="34" charset="0"/>
                <a:cs typeface="Arial" pitchFamily="34" charset="0"/>
              </a:rPr>
            </a:br>
            <a:r>
              <a:rPr lang="de-DE" sz="2400" dirty="0" smtClean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de-D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Flauten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speicher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(P2G, mit „sowieso“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BackUp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Gasturbinen) </a:t>
            </a:r>
            <a:br>
              <a:rPr lang="de-DE" dirty="0" smtClean="0">
                <a:latin typeface="Arial" pitchFamily="34" charset="0"/>
                <a:cs typeface="Arial" pitchFamily="34" charset="0"/>
              </a:rPr>
            </a:br>
            <a:r>
              <a:rPr lang="de-DE" sz="800" dirty="0" smtClean="0">
                <a:latin typeface="Arial" pitchFamily="34" charset="0"/>
                <a:cs typeface="Arial" pitchFamily="34" charset="0"/>
              </a:rPr>
              <a:t>  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de-DE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JahresUmschlag</a:t>
            </a:r>
            <a:r>
              <a:rPr lang="de-DE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= ca. 165 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bei 0,25 [d] Speicherkapazität </a:t>
            </a:r>
          </a:p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  </a:t>
            </a:r>
            <a:endParaRPr lang="de-DE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8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.</a:t>
            </a:r>
            <a:r>
              <a:rPr lang="de-DE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Neubau von </a:t>
            </a:r>
            <a:r>
              <a:rPr lang="de-DE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tiefen </a:t>
            </a:r>
            <a:r>
              <a:rPr lang="de-DE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BlindSchächten</a:t>
            </a:r>
            <a:r>
              <a:rPr lang="de-DE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in großer Teufe</a:t>
            </a:r>
            <a:endParaRPr lang="de-DE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     mit </a:t>
            </a:r>
            <a:r>
              <a:rPr lang="de-DE" sz="2400" b="1" u="sng" dirty="0">
                <a:latin typeface="Arial" pitchFamily="34" charset="0"/>
                <a:cs typeface="Arial" pitchFamily="34" charset="0"/>
              </a:rPr>
              <a:t>freier </a:t>
            </a:r>
            <a:r>
              <a:rPr lang="de-DE" sz="2400" b="1" u="sng" dirty="0" smtClean="0">
                <a:latin typeface="Arial" pitchFamily="34" charset="0"/>
                <a:cs typeface="Arial" pitchFamily="34" charset="0"/>
              </a:rPr>
              <a:t>Optimierung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de-DE" sz="2400" dirty="0">
              <a:latin typeface="Arial" pitchFamily="34" charset="0"/>
              <a:cs typeface="Arial" pitchFamily="34" charset="0"/>
            </a:endParaRPr>
          </a:p>
          <a:p>
            <a:r>
              <a:rPr lang="de-DE" sz="2400" dirty="0">
                <a:latin typeface="Arial" pitchFamily="34" charset="0"/>
                <a:cs typeface="Arial" pitchFamily="34" charset="0"/>
              </a:rPr>
              <a:t>       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 Lage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, Geologie, Maße und Anordnung der Schächte   </a:t>
            </a:r>
          </a:p>
          <a:p>
            <a:r>
              <a:rPr lang="de-DE" sz="2000" dirty="0"/>
              <a:t>      </a:t>
            </a:r>
            <a:r>
              <a:rPr lang="de-DE" sz="2000" dirty="0" smtClean="0"/>
              <a:t>               </a:t>
            </a:r>
            <a:r>
              <a:rPr lang="de-DE" dirty="0" smtClean="0"/>
              <a:t> 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Anbindung an altes Bergwerk hilfreich aber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nicht unabdingbar</a:t>
            </a:r>
          </a:p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de-DE" sz="2400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Natürliche Gewässer als Oberbecken</a:t>
            </a: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  </a:t>
            </a: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de-DE" sz="2400" b="1" u="sng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Hydraulikschacht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 mit  </a:t>
            </a:r>
            <a:r>
              <a:rPr lang="de-DE" sz="2400" b="1" u="sng" dirty="0" smtClean="0">
                <a:latin typeface="Arial" pitchFamily="34" charset="0"/>
                <a:cs typeface="Arial" pitchFamily="34" charset="0"/>
              </a:rPr>
              <a:t>Stockwerksbildung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  erlaubt</a:t>
            </a:r>
            <a:r>
              <a:rPr lang="de-DE" sz="2400" b="1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2400" b="1" u="sng" dirty="0" smtClean="0">
                <a:latin typeface="Arial" pitchFamily="34" charset="0"/>
                <a:cs typeface="Arial" pitchFamily="34" charset="0"/>
              </a:rPr>
            </a:b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standardisierte , </a:t>
            </a:r>
            <a:r>
              <a:rPr lang="de-DE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optimal genutzte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Pumpturbinen (PT)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de-DE" sz="2400" dirty="0">
              <a:latin typeface="Arial" pitchFamily="34" charset="0"/>
              <a:cs typeface="Arial" pitchFamily="34" charset="0"/>
            </a:endParaRPr>
          </a:p>
          <a:p>
            <a:r>
              <a:rPr lang="de-DE" sz="2400" dirty="0"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mit Gesamt - Aufwandsfaktor  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A = P</a:t>
            </a:r>
            <a:r>
              <a:rPr lang="de-DE" sz="2000" baseline="-25000" dirty="0">
                <a:latin typeface="Arial" pitchFamily="34" charset="0"/>
                <a:cs typeface="Arial" pitchFamily="34" charset="0"/>
              </a:rPr>
              <a:t>max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/P</a:t>
            </a:r>
            <a:r>
              <a:rPr lang="de-DE" sz="2000" baseline="-25000" dirty="0">
                <a:latin typeface="Arial" pitchFamily="34" charset="0"/>
                <a:cs typeface="Arial" pitchFamily="34" charset="0"/>
              </a:rPr>
              <a:t>m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 --&gt; </a:t>
            </a:r>
            <a:r>
              <a:rPr lang="de-DE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1+ 1/(</a:t>
            </a:r>
            <a:r>
              <a:rPr lang="de-DE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2N</a:t>
            </a:r>
            <a:r>
              <a:rPr lang="de-DE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de-DE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3. Grobe </a:t>
            </a:r>
            <a:r>
              <a:rPr lang="de-DE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Wirtschaftlichkeit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schimmert schon durch.</a:t>
            </a:r>
          </a:p>
          <a:p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Nun: </a:t>
            </a:r>
            <a:r>
              <a:rPr lang="de-DE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Optimierungspotential aufgreifen und ausschöpfen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691680" y="143635"/>
            <a:ext cx="5625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/>
              <a:t>Wichtiges zum Mitnehmen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xmlns="" val="379478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527884" y="2708634"/>
            <a:ext cx="2484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Anhang</a:t>
            </a:r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811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980728"/>
            <a:ext cx="6840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/>
              <a:t>Fragen und </a:t>
            </a:r>
            <a:r>
              <a:rPr lang="de-DE" sz="4400" b="1" dirty="0" err="1"/>
              <a:t>Optimierungsaufagben</a:t>
            </a:r>
            <a:endParaRPr lang="de-DE" sz="44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2008" y="44624"/>
            <a:ext cx="395536" cy="246221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de-DE" sz="1600" b="1" dirty="0" smtClean="0"/>
              <a:t>4.</a:t>
            </a:r>
            <a:r>
              <a:rPr lang="de-DE" sz="1400" b="1" dirty="0" smtClean="0"/>
              <a:t> </a:t>
            </a:r>
            <a:endParaRPr lang="de-DE" sz="1400" b="1" dirty="0"/>
          </a:p>
        </p:txBody>
      </p:sp>
      <p:sp>
        <p:nvSpPr>
          <p:cNvPr id="4" name="Ellipse 3"/>
          <p:cNvSpPr/>
          <p:nvPr/>
        </p:nvSpPr>
        <p:spPr>
          <a:xfrm>
            <a:off x="8739534" y="102048"/>
            <a:ext cx="296962" cy="29696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539552" y="3704456"/>
            <a:ext cx="78843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latin typeface="Arial" pitchFamily="34" charset="0"/>
                <a:cs typeface="Arial" pitchFamily="34" charset="0"/>
              </a:rPr>
              <a:t>4. Fragen und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OptimierungsAufgaben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für das</a:t>
            </a:r>
            <a:r>
              <a:rPr lang="de-DE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TS.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PSKW</a:t>
            </a:r>
          </a:p>
          <a:p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>
                <a:latin typeface="Arial" pitchFamily="34" charset="0"/>
                <a:cs typeface="Arial" pitchFamily="34" charset="0"/>
              </a:rPr>
              <a:t> 4.0 RE  Dargebot und Ausbau mit Speicherszenario 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 4.1 D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er  Speicherschacht</a:t>
            </a:r>
            <a:r>
              <a:rPr lang="de-DE" dirty="0">
                <a:latin typeface="Arial" pitchFamily="34" charset="0"/>
                <a:cs typeface="Arial" pitchFamily="34" charset="0"/>
              </a:rPr>
              <a:t> ,      4.2 Standorte  4.3  Elektrizitätswirtschaft</a:t>
            </a:r>
          </a:p>
        </p:txBody>
      </p:sp>
    </p:spTree>
    <p:extLst>
      <p:ext uri="{BB962C8B-B14F-4D97-AF65-F5344CB8AC3E}">
        <p14:creationId xmlns:p14="http://schemas.microsoft.com/office/powerpoint/2010/main" xmlns="" val="424066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42039" y="692696"/>
            <a:ext cx="8532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u="sng" dirty="0" smtClean="0">
                <a:latin typeface="Arial" pitchFamily="34" charset="0"/>
                <a:cs typeface="Arial" pitchFamily="34" charset="0"/>
              </a:rPr>
              <a:t>RE-Strom: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Dargebot, Ausbau und </a:t>
            </a:r>
            <a:r>
              <a:rPr lang="de-DE" sz="2800" b="1" dirty="0">
                <a:latin typeface="Arial" pitchFamily="34" charset="0"/>
                <a:cs typeface="Arial" pitchFamily="34" charset="0"/>
              </a:rPr>
              <a:t>Speicherszenario </a:t>
            </a:r>
            <a:endParaRPr lang="de-DE" sz="2800" b="1" dirty="0"/>
          </a:p>
        </p:txBody>
      </p:sp>
      <p:sp>
        <p:nvSpPr>
          <p:cNvPr id="3" name="Rechteck 2"/>
          <p:cNvSpPr/>
          <p:nvPr/>
        </p:nvSpPr>
        <p:spPr>
          <a:xfrm>
            <a:off x="0" y="0"/>
            <a:ext cx="15392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4.0 RE-Szenario</a:t>
            </a:r>
            <a:endParaRPr lang="de-DE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57942" y="1507953"/>
            <a:ext cx="840654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Bereitstellung von Datensätzen des aktuellen RE-Strom Dargebotes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Erarbeitung einer „</a:t>
            </a:r>
            <a:r>
              <a:rPr lang="de-DE" sz="1600" b="1" u="sng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Auslegungs-Jahresstruktu</a:t>
            </a:r>
            <a:r>
              <a:rPr lang="de-DE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 der einzelnen RE-Träger (PV, Wind)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Optimierung der </a:t>
            </a:r>
            <a:r>
              <a:rPr lang="de-DE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Ausbaufaktoren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für die RE-Träger</a:t>
            </a:r>
          </a:p>
          <a:p>
            <a:pPr marL="715963" indent="-373063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PV (Süd und Ost-West Lagen) und </a:t>
            </a:r>
          </a:p>
          <a:p>
            <a:pPr marL="715963" indent="-373063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Wind (On und Offshore )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 Optimierung  der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Größe und Struktur eines </a:t>
            </a:r>
            <a:r>
              <a:rPr lang="de-DE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virtuellen Speichersystems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um</a:t>
            </a:r>
            <a:b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mit dem RE-Dargebot   einen skalierten Stromverbrauch zu decken:</a:t>
            </a:r>
          </a:p>
          <a:p>
            <a:pPr marL="715963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mit  zeitlich konstantem Verbrauch</a:t>
            </a:r>
          </a:p>
          <a:p>
            <a:pPr marL="715963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mit aktueller Verbrauchsstruktur (täglich, wöchentlich, saisonal)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Zunächst mit vereinfachten Annahmen zu den Einsatzzeiten und spezifischen Kosten</a:t>
            </a:r>
          </a:p>
          <a:p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4. Ableitung </a:t>
            </a:r>
            <a:r>
              <a:rPr lang="de-DE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realistischer Einsatzzeiten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für die verschiedenen Speichertypen </a:t>
            </a:r>
            <a:b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und Wiederholung von Schritt 2  (Optimierung) bis zur Konvergenz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37639" y="5733256"/>
            <a:ext cx="8101140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später:</a:t>
            </a:r>
          </a:p>
          <a:p>
            <a:r>
              <a:rPr lang="de-DE" dirty="0" smtClean="0"/>
              <a:t>5. Einbindung von Import und Export von Strom, </a:t>
            </a:r>
            <a:r>
              <a:rPr lang="de-DE" b="1" dirty="0" err="1"/>
              <a:t>Desertec</a:t>
            </a:r>
            <a:r>
              <a:rPr lang="de-DE" dirty="0"/>
              <a:t> liefert </a:t>
            </a:r>
            <a:r>
              <a:rPr lang="de-DE" dirty="0" err="1"/>
              <a:t>CH4</a:t>
            </a:r>
            <a:r>
              <a:rPr lang="de-DE" dirty="0"/>
              <a:t>/H2?</a:t>
            </a:r>
          </a:p>
        </p:txBody>
      </p:sp>
      <p:sp>
        <p:nvSpPr>
          <p:cNvPr id="6" name="Ellipse 5"/>
          <p:cNvSpPr/>
          <p:nvPr/>
        </p:nvSpPr>
        <p:spPr>
          <a:xfrm>
            <a:off x="8538779" y="127757"/>
            <a:ext cx="360040" cy="36004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6895940" y="6595600"/>
            <a:ext cx="205222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Arbeitsprogramm: GL 2014</a:t>
            </a:r>
            <a:endParaRPr lang="de-DE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316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29210" y="260068"/>
            <a:ext cx="8358605" cy="62632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800" dirty="0" smtClean="0"/>
              <a:t>Einige Fragen </a:t>
            </a:r>
            <a:r>
              <a:rPr lang="de-DE" sz="2800" b="1" dirty="0" smtClean="0"/>
              <a:t>zum Schacht</a:t>
            </a:r>
            <a:r>
              <a:rPr lang="de-DE" sz="2800" dirty="0" smtClean="0"/>
              <a:t>:</a:t>
            </a:r>
          </a:p>
          <a:p>
            <a:r>
              <a:rPr lang="de-DE" sz="800" dirty="0" smtClean="0"/>
              <a:t> </a:t>
            </a:r>
          </a:p>
          <a:p>
            <a:r>
              <a:rPr lang="de-DE" dirty="0" smtClean="0"/>
              <a:t>  </a:t>
            </a:r>
            <a:r>
              <a:rPr lang="de-DE" sz="2000" b="1" dirty="0" smtClean="0"/>
              <a:t>1.  </a:t>
            </a:r>
            <a:r>
              <a:rPr lang="de-DE" sz="2400" b="1" dirty="0" err="1" smtClean="0">
                <a:solidFill>
                  <a:srgbClr val="FF0000"/>
                </a:solidFill>
              </a:rPr>
              <a:t>KostensenkungsPotential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smtClean="0"/>
              <a:t> </a:t>
            </a:r>
            <a:r>
              <a:rPr lang="de-DE" sz="2000" b="1" dirty="0"/>
              <a:t>für</a:t>
            </a:r>
            <a:r>
              <a:rPr lang="de-DE" sz="2000" b="1" u="sng" dirty="0"/>
              <a:t> </a:t>
            </a:r>
            <a:r>
              <a:rPr lang="de-DE" b="1" u="sng" dirty="0">
                <a:solidFill>
                  <a:srgbClr val="00B050"/>
                </a:solidFill>
              </a:rPr>
              <a:t>optimalen  elementaren  </a:t>
            </a:r>
            <a:r>
              <a:rPr lang="de-DE" b="1" u="sng" dirty="0" err="1">
                <a:solidFill>
                  <a:srgbClr val="00B050"/>
                </a:solidFill>
              </a:rPr>
              <a:t>SpeicherSchacht</a:t>
            </a:r>
            <a:endParaRPr lang="de-DE" dirty="0" smtClean="0"/>
          </a:p>
          <a:p>
            <a:r>
              <a:rPr lang="de-DE" sz="2000" b="1" dirty="0" smtClean="0"/>
              <a:t>        </a:t>
            </a:r>
            <a:r>
              <a:rPr lang="de-DE" b="1" dirty="0" smtClean="0"/>
              <a:t>beachte:   Langfristiger , bergbaulicher Schachtbau</a:t>
            </a:r>
          </a:p>
          <a:p>
            <a:r>
              <a:rPr lang="de-DE" b="1" dirty="0"/>
              <a:t> </a:t>
            </a:r>
            <a:r>
              <a:rPr lang="de-DE" b="1" dirty="0" smtClean="0"/>
              <a:t>                          </a:t>
            </a:r>
            <a:r>
              <a:rPr lang="de-DE" b="1" dirty="0" smtClean="0">
                <a:solidFill>
                  <a:srgbClr val="00B050"/>
                </a:solidFill>
              </a:rPr>
              <a:t>„Abbau“ von Gestein </a:t>
            </a:r>
            <a:br>
              <a:rPr lang="de-DE" b="1" dirty="0" smtClean="0">
                <a:solidFill>
                  <a:srgbClr val="00B050"/>
                </a:solidFill>
              </a:rPr>
            </a:br>
            <a:r>
              <a:rPr lang="de-DE" b="1" dirty="0" smtClean="0"/>
              <a:t>                            </a:t>
            </a:r>
            <a:r>
              <a:rPr lang="de-DE" b="1" dirty="0" smtClean="0">
                <a:solidFill>
                  <a:srgbClr val="3333FF"/>
                </a:solidFill>
              </a:rPr>
              <a:t>Deutscher Tief-Bergbau </a:t>
            </a:r>
            <a:r>
              <a:rPr lang="de-DE" b="1" dirty="0" smtClean="0"/>
              <a:t>kostet nur </a:t>
            </a:r>
            <a:r>
              <a:rPr lang="de-DE" b="1" dirty="0" smtClean="0">
                <a:solidFill>
                  <a:srgbClr val="3333FF"/>
                </a:solidFill>
              </a:rPr>
              <a:t>160 €/m</a:t>
            </a:r>
            <a:r>
              <a:rPr lang="de-DE" b="1" baseline="30000" dirty="0" smtClean="0">
                <a:solidFill>
                  <a:srgbClr val="3333FF"/>
                </a:solidFill>
              </a:rPr>
              <a:t>3</a:t>
            </a:r>
            <a:r>
              <a:rPr lang="de-DE" b="1" dirty="0" smtClean="0">
                <a:solidFill>
                  <a:srgbClr val="3333FF"/>
                </a:solidFill>
              </a:rPr>
              <a:t> für </a:t>
            </a:r>
            <a:r>
              <a:rPr lang="de-DE" b="1" dirty="0" smtClean="0"/>
              <a:t>{</a:t>
            </a:r>
            <a:r>
              <a:rPr lang="de-DE" b="1" dirty="0" err="1" smtClean="0"/>
              <a:t>Kohle+Berge</a:t>
            </a:r>
            <a:r>
              <a:rPr lang="de-DE" b="1" dirty="0" smtClean="0"/>
              <a:t>}</a:t>
            </a:r>
          </a:p>
          <a:p>
            <a:r>
              <a:rPr lang="de-DE" sz="800" b="1" dirty="0"/>
              <a:t> </a:t>
            </a:r>
            <a:r>
              <a:rPr lang="de-DE" sz="800" b="1" dirty="0" smtClean="0"/>
              <a:t> </a:t>
            </a:r>
            <a:endParaRPr lang="de-DE" sz="800" b="1" dirty="0"/>
          </a:p>
          <a:p>
            <a:r>
              <a:rPr lang="de-DE" sz="2000" b="1" dirty="0" smtClean="0"/>
              <a:t>  2. Dimension </a:t>
            </a:r>
            <a:r>
              <a:rPr lang="de-DE" sz="2000" dirty="0" smtClean="0"/>
              <a:t>für</a:t>
            </a:r>
            <a:r>
              <a:rPr lang="de-DE" sz="2000" b="1" u="sng" dirty="0" smtClean="0"/>
              <a:t> </a:t>
            </a:r>
            <a:r>
              <a:rPr lang="de-DE" sz="2000" b="1" u="sng" dirty="0" smtClean="0">
                <a:solidFill>
                  <a:srgbClr val="00B050"/>
                </a:solidFill>
              </a:rPr>
              <a:t>optimalen  elementaren  </a:t>
            </a:r>
            <a:r>
              <a:rPr lang="de-DE" sz="2000" b="1" u="sng" dirty="0" err="1" smtClean="0">
                <a:solidFill>
                  <a:srgbClr val="00B050"/>
                </a:solidFill>
              </a:rPr>
              <a:t>SpeicherSchacht</a:t>
            </a:r>
            <a:r>
              <a:rPr lang="de-DE" sz="2000" b="1" u="sng" dirty="0" smtClean="0">
                <a:solidFill>
                  <a:srgbClr val="00B050"/>
                </a:solidFill>
              </a:rPr>
              <a:t> </a:t>
            </a:r>
          </a:p>
          <a:p>
            <a:r>
              <a:rPr lang="de-DE" sz="400" b="1" u="sng" dirty="0" smtClean="0">
                <a:solidFill>
                  <a:srgbClr val="00B050"/>
                </a:solidFill>
              </a:rPr>
              <a:t>  </a:t>
            </a:r>
            <a:endParaRPr lang="de-DE" sz="1000" b="1" u="sng" dirty="0" smtClean="0">
              <a:solidFill>
                <a:srgbClr val="00B050"/>
              </a:solidFill>
            </a:endParaRPr>
          </a:p>
          <a:p>
            <a:r>
              <a:rPr lang="de-DE" b="1" dirty="0"/>
              <a:t> </a:t>
            </a:r>
            <a:r>
              <a:rPr lang="de-DE" b="1" dirty="0" smtClean="0"/>
              <a:t>         Normaler Bergbauschacht:  D= 9-10 m; 12 m;  Entwicklung   zu </a:t>
            </a:r>
            <a:r>
              <a:rPr lang="de-DE" sz="2000" b="1" dirty="0" smtClean="0">
                <a:solidFill>
                  <a:srgbClr val="FF0000"/>
                </a:solidFill>
              </a:rPr>
              <a:t>?</a:t>
            </a:r>
            <a:r>
              <a:rPr lang="de-DE" b="1" dirty="0" smtClean="0"/>
              <a:t> m  denkbar? </a:t>
            </a:r>
          </a:p>
          <a:p>
            <a:r>
              <a:rPr lang="de-DE" b="1" dirty="0" smtClean="0"/>
              <a:t>           Aufbohren,  </a:t>
            </a:r>
            <a:r>
              <a:rPr lang="de-DE" b="1" dirty="0" err="1" smtClean="0"/>
              <a:t>Auffräsen</a:t>
            </a:r>
            <a:r>
              <a:rPr lang="de-DE" b="1" dirty="0" smtClean="0"/>
              <a:t> ?</a:t>
            </a:r>
          </a:p>
          <a:p>
            <a:r>
              <a:rPr lang="de-DE" sz="800" b="1" dirty="0"/>
              <a:t> </a:t>
            </a:r>
            <a:r>
              <a:rPr lang="de-DE" sz="1000" b="1" dirty="0" smtClean="0"/>
              <a:t> </a:t>
            </a:r>
          </a:p>
          <a:p>
            <a:r>
              <a:rPr lang="de-DE" sz="2000" b="1" dirty="0" smtClean="0">
                <a:solidFill>
                  <a:prstClr val="black"/>
                </a:solidFill>
              </a:rPr>
              <a:t>  3.  </a:t>
            </a:r>
            <a:r>
              <a:rPr lang="de-DE" sz="2000" b="1" dirty="0">
                <a:solidFill>
                  <a:prstClr val="black"/>
                </a:solidFill>
              </a:rPr>
              <a:t>Gibt es </a:t>
            </a:r>
            <a:r>
              <a:rPr lang="de-DE" sz="2000" b="1" u="sng" dirty="0">
                <a:solidFill>
                  <a:srgbClr val="3333FF"/>
                </a:solidFill>
              </a:rPr>
              <a:t>bergmechanische Alternativen </a:t>
            </a:r>
            <a:r>
              <a:rPr lang="de-DE" sz="2000" b="1" dirty="0">
                <a:solidFill>
                  <a:prstClr val="black"/>
                </a:solidFill>
              </a:rPr>
              <a:t>für </a:t>
            </a:r>
            <a:r>
              <a:rPr lang="de-DE" sz="2000" b="1" dirty="0" smtClean="0">
                <a:solidFill>
                  <a:prstClr val="black"/>
                </a:solidFill>
              </a:rPr>
              <a:t>Zylinderschacht ?</a:t>
            </a:r>
            <a:endParaRPr lang="de-DE" b="1" dirty="0" smtClean="0"/>
          </a:p>
          <a:p>
            <a:r>
              <a:rPr lang="de-DE" b="1" dirty="0" smtClean="0"/>
              <a:t>          </a:t>
            </a:r>
            <a:r>
              <a:rPr lang="de-DE" b="1" u="sng" dirty="0" smtClean="0"/>
              <a:t>Bagger im </a:t>
            </a:r>
            <a:r>
              <a:rPr lang="de-DE" b="1" u="sng" dirty="0" err="1" smtClean="0"/>
              <a:t>DickSchacht</a:t>
            </a:r>
            <a:r>
              <a:rPr lang="de-DE" b="1" dirty="0" smtClean="0"/>
              <a:t>,  Abraum in  Normalschacht,  untere Sohle </a:t>
            </a:r>
            <a:r>
              <a:rPr lang="de-DE" b="1" dirty="0"/>
              <a:t>T</a:t>
            </a:r>
            <a:r>
              <a:rPr lang="de-DE" b="1" dirty="0" smtClean="0"/>
              <a:t>ransport </a:t>
            </a:r>
          </a:p>
          <a:p>
            <a:r>
              <a:rPr lang="de-DE" sz="600" b="1" dirty="0" smtClean="0"/>
              <a:t>  </a:t>
            </a:r>
          </a:p>
          <a:p>
            <a:r>
              <a:rPr lang="de-DE" b="1" dirty="0" smtClean="0">
                <a:solidFill>
                  <a:srgbClr val="00B050"/>
                </a:solidFill>
              </a:rPr>
              <a:t>          </a:t>
            </a:r>
            <a:r>
              <a:rPr lang="de-DE" dirty="0" smtClean="0"/>
              <a:t>Schacht aufbrechen von unten, da untere Sohle vorhanden</a:t>
            </a:r>
          </a:p>
          <a:p>
            <a:r>
              <a:rPr lang="de-DE" sz="400" dirty="0"/>
              <a:t> </a:t>
            </a:r>
            <a:endParaRPr lang="de-DE" sz="400" dirty="0" smtClean="0"/>
          </a:p>
          <a:p>
            <a:r>
              <a:rPr lang="de-DE" b="1" dirty="0">
                <a:solidFill>
                  <a:srgbClr val="00B050"/>
                </a:solidFill>
              </a:rPr>
              <a:t> </a:t>
            </a:r>
            <a:r>
              <a:rPr lang="de-DE" b="1" dirty="0" smtClean="0">
                <a:solidFill>
                  <a:srgbClr val="00B050"/>
                </a:solidFill>
              </a:rPr>
              <a:t>         </a:t>
            </a:r>
            <a:r>
              <a:rPr lang="de-DE" b="1" u="sng" dirty="0" smtClean="0">
                <a:solidFill>
                  <a:srgbClr val="00B050"/>
                </a:solidFill>
              </a:rPr>
              <a:t>Früher gab es Abbau in „steilen Lagen“.  Im TS.PSKW  wird Gestein abgebaut! </a:t>
            </a:r>
          </a:p>
          <a:p>
            <a:r>
              <a:rPr lang="de-DE" sz="1100" b="1" dirty="0" smtClean="0"/>
              <a:t>  </a:t>
            </a:r>
          </a:p>
          <a:p>
            <a:r>
              <a:rPr lang="de-DE" sz="2000" b="1" dirty="0"/>
              <a:t> </a:t>
            </a:r>
            <a:r>
              <a:rPr lang="de-DE" sz="2000" b="1" dirty="0" smtClean="0"/>
              <a:t> 4.  Steigungstunnel statt Versorgungs- bzw. </a:t>
            </a:r>
            <a:r>
              <a:rPr lang="de-DE" sz="2000" b="1" dirty="0" err="1" smtClean="0"/>
              <a:t>BauSchacht</a:t>
            </a:r>
            <a:endParaRPr lang="de-DE" sz="2000" b="1" dirty="0" smtClean="0"/>
          </a:p>
          <a:p>
            <a:r>
              <a:rPr lang="de-DE" sz="1200" b="1" dirty="0"/>
              <a:t> </a:t>
            </a:r>
            <a:r>
              <a:rPr lang="de-DE" sz="1200" b="1" dirty="0" smtClean="0"/>
              <a:t>  </a:t>
            </a:r>
          </a:p>
          <a:p>
            <a:r>
              <a:rPr lang="de-DE" sz="2000" b="1" dirty="0" smtClean="0"/>
              <a:t>  5. Wie tief kann man schachten und wie ändern sich die </a:t>
            </a:r>
            <a:r>
              <a:rPr lang="de-DE" sz="2000" b="1" u="sng" dirty="0" smtClean="0"/>
              <a:t>Kosten mit der Tiefe</a:t>
            </a:r>
          </a:p>
          <a:p>
            <a:r>
              <a:rPr lang="de-DE" sz="1000" b="1" dirty="0" smtClean="0"/>
              <a:t> </a:t>
            </a:r>
            <a:endParaRPr lang="de-DE" sz="2000" b="1" dirty="0" smtClean="0"/>
          </a:p>
          <a:p>
            <a:r>
              <a:rPr lang="de-DE" sz="2000" b="1" dirty="0" smtClean="0"/>
              <a:t>  </a:t>
            </a:r>
            <a:r>
              <a:rPr lang="de-DE" sz="2000" dirty="0" smtClean="0"/>
              <a:t>6. Ab welcher Schachttiefe </a:t>
            </a:r>
            <a:r>
              <a:rPr lang="de-DE" sz="1400" dirty="0" smtClean="0"/>
              <a:t>arbeitet man besser mit</a:t>
            </a:r>
            <a:r>
              <a:rPr lang="de-DE" sz="1600" u="sng" dirty="0" smtClean="0">
                <a:solidFill>
                  <a:schemeClr val="tx2"/>
                </a:solidFill>
              </a:rPr>
              <a:t> </a:t>
            </a:r>
            <a:r>
              <a:rPr lang="de-DE" sz="2000" u="sng" dirty="0" smtClean="0">
                <a:solidFill>
                  <a:schemeClr val="tx2"/>
                </a:solidFill>
              </a:rPr>
              <a:t>versetztem Blindschacht  </a:t>
            </a:r>
            <a:r>
              <a:rPr lang="de-DE" sz="1600" dirty="0" smtClean="0"/>
              <a:t>weiter?</a:t>
            </a:r>
            <a:endParaRPr lang="de-DE" sz="1400" dirty="0" smtClean="0">
              <a:solidFill>
                <a:prstClr val="black"/>
              </a:solidFill>
            </a:endParaRPr>
          </a:p>
          <a:p>
            <a:endParaRPr lang="de-DE" b="1" dirty="0" smtClean="0">
              <a:solidFill>
                <a:prstClr val="black"/>
              </a:solidFill>
            </a:endParaRPr>
          </a:p>
          <a:p>
            <a:pPr algn="ctr"/>
            <a:r>
              <a:rPr lang="de-DE" sz="1600" b="1" dirty="0" smtClean="0">
                <a:solidFill>
                  <a:prstClr val="black"/>
                </a:solidFill>
              </a:rPr>
              <a:t>***** ????   *******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2007" y="44624"/>
            <a:ext cx="1034607" cy="215444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de-DE" sz="1400" b="1" dirty="0" smtClean="0"/>
              <a:t>4.1 Schacht </a:t>
            </a:r>
            <a:endParaRPr lang="de-DE" sz="1400" b="1" dirty="0"/>
          </a:p>
        </p:txBody>
      </p:sp>
      <p:sp>
        <p:nvSpPr>
          <p:cNvPr id="4" name="Ellipse 3"/>
          <p:cNvSpPr/>
          <p:nvPr/>
        </p:nvSpPr>
        <p:spPr>
          <a:xfrm>
            <a:off x="8969134" y="8620"/>
            <a:ext cx="175374" cy="1753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55309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43708" y="224644"/>
            <a:ext cx="5076564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latin typeface="Arial" pitchFamily="34" charset="0"/>
                <a:cs typeface="Arial" pitchFamily="34" charset="0"/>
              </a:rPr>
              <a:t> Speicher und </a:t>
            </a:r>
            <a:r>
              <a:rPr lang="de-DE" sz="3200" b="1" dirty="0" err="1" smtClean="0">
                <a:latin typeface="Arial" pitchFamily="34" charset="0"/>
                <a:cs typeface="Arial" pitchFamily="34" charset="0"/>
              </a:rPr>
              <a:t>Desertec</a:t>
            </a:r>
            <a:endParaRPr lang="de-DE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0" y="1052736"/>
            <a:ext cx="504056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Frage: </a:t>
            </a:r>
            <a:r>
              <a:rPr lang="de-DE" b="1" u="sng" dirty="0" smtClean="0"/>
              <a:t>Brauchen wir Strom-  oder Gas- Importe </a:t>
            </a:r>
            <a:endParaRPr lang="de-DE" b="1" u="sng" dirty="0"/>
          </a:p>
        </p:txBody>
      </p:sp>
      <p:sp>
        <p:nvSpPr>
          <p:cNvPr id="4" name="Textfeld 3"/>
          <p:cNvSpPr txBox="1"/>
          <p:nvPr/>
        </p:nvSpPr>
        <p:spPr>
          <a:xfrm>
            <a:off x="683568" y="1772816"/>
            <a:ext cx="7848872" cy="1508105"/>
          </a:xfrm>
          <a:prstGeom prst="rect">
            <a:avLst/>
          </a:prstGeom>
          <a:solidFill>
            <a:srgbClr val="FFE07D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These 1:  Stetiger  Import sollte </a:t>
            </a:r>
            <a:r>
              <a:rPr lang="de-DE" sz="2000" b="1" u="sng" dirty="0" smtClean="0"/>
              <a:t>primär die Reserven auffüllen</a:t>
            </a:r>
            <a:r>
              <a:rPr lang="de-DE" sz="2000" b="1" dirty="0" smtClean="0"/>
              <a:t>,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                  denn: </a:t>
            </a:r>
            <a:br>
              <a:rPr lang="de-DE" b="1" dirty="0" smtClean="0"/>
            </a:br>
            <a:r>
              <a:rPr lang="de-DE" b="1" dirty="0" smtClean="0"/>
              <a:t>             wir haben durch die </a:t>
            </a:r>
            <a:r>
              <a:rPr lang="de-DE" b="1" dirty="0" smtClean="0">
                <a:solidFill>
                  <a:srgbClr val="C00000"/>
                </a:solidFill>
              </a:rPr>
              <a:t>sowieso 100% Backup</a:t>
            </a:r>
            <a:r>
              <a:rPr lang="de-DE" b="1" dirty="0" smtClean="0"/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GKW's</a:t>
            </a:r>
            <a:r>
              <a:rPr lang="de-DE" b="1" dirty="0" smtClean="0"/>
              <a:t> kein Leistungsproblem</a:t>
            </a:r>
            <a:r>
              <a:rPr lang="de-DE" dirty="0" smtClean="0"/>
              <a:t>. </a:t>
            </a:r>
          </a:p>
          <a:p>
            <a:r>
              <a:rPr lang="de-DE" dirty="0" smtClean="0"/>
              <a:t>             die Import-</a:t>
            </a:r>
            <a:r>
              <a:rPr lang="de-DE" b="1" dirty="0" smtClean="0">
                <a:solidFill>
                  <a:srgbClr val="0000FF"/>
                </a:solidFill>
              </a:rPr>
              <a:t> Übertragungsleistung kann </a:t>
            </a:r>
            <a:r>
              <a:rPr lang="de-DE" b="1" dirty="0" smtClean="0">
                <a:solidFill>
                  <a:srgbClr val="C00000"/>
                </a:solidFill>
              </a:rPr>
              <a:t>dann</a:t>
            </a:r>
            <a:r>
              <a:rPr lang="de-DE" b="1" dirty="0" smtClean="0">
                <a:solidFill>
                  <a:srgbClr val="0000FF"/>
                </a:solidFill>
              </a:rPr>
              <a:t> klein sein</a:t>
            </a:r>
            <a:r>
              <a:rPr lang="de-DE" dirty="0" smtClean="0"/>
              <a:t>,  </a:t>
            </a:r>
            <a:br>
              <a:rPr lang="de-DE" dirty="0" smtClean="0"/>
            </a:br>
            <a:r>
              <a:rPr lang="de-DE" dirty="0" smtClean="0"/>
              <a:t>                                                                                                aber sie ist gut ausgelastet 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59532" y="3609020"/>
            <a:ext cx="8064896" cy="132343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These 2a:  </a:t>
            </a:r>
            <a:r>
              <a:rPr lang="de-DE" sz="2000" b="1" dirty="0" smtClean="0"/>
              <a:t>Für einen </a:t>
            </a:r>
            <a:r>
              <a:rPr lang="de-DE" sz="2000" b="1" u="sng" dirty="0" err="1" smtClean="0"/>
              <a:t>Gasbezug</a:t>
            </a:r>
            <a:r>
              <a:rPr lang="de-DE" sz="2000" b="1" dirty="0" smtClean="0"/>
              <a:t> </a:t>
            </a:r>
            <a:r>
              <a:rPr lang="de-DE" sz="2000" dirty="0" smtClean="0"/>
              <a:t>als Import spricht: </a:t>
            </a:r>
          </a:p>
          <a:p>
            <a:r>
              <a:rPr lang="de-DE" sz="2000" dirty="0" smtClean="0"/>
              <a:t>                   -  bestehende Infrastruktur nutzen, auch internationale Pipeline</a:t>
            </a:r>
          </a:p>
          <a:p>
            <a:r>
              <a:rPr lang="de-DE" sz="2000" dirty="0" smtClean="0"/>
              <a:t>                   -  Günstige Marktpreis wg. FlüssiggasTanker Konkurrenz</a:t>
            </a:r>
          </a:p>
          <a:p>
            <a:r>
              <a:rPr lang="de-DE" sz="2000" dirty="0" smtClean="0"/>
              <a:t>                   -  völlige Unabhängigkeit vom aktuellen Stromnetz.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95536" y="5013176"/>
            <a:ext cx="8028892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These 2b:  </a:t>
            </a:r>
            <a:r>
              <a:rPr lang="de-DE" sz="2000" b="1" dirty="0" smtClean="0"/>
              <a:t>Für einen </a:t>
            </a:r>
            <a:r>
              <a:rPr lang="de-DE" sz="2000" b="1" u="sng" dirty="0" smtClean="0"/>
              <a:t>Strombezug</a:t>
            </a:r>
            <a:r>
              <a:rPr lang="de-DE" sz="2000" b="1" dirty="0" smtClean="0"/>
              <a:t> </a:t>
            </a:r>
            <a:r>
              <a:rPr lang="de-DE" sz="2000" dirty="0" smtClean="0"/>
              <a:t>als Import spricht: </a:t>
            </a:r>
          </a:p>
          <a:p>
            <a:r>
              <a:rPr lang="de-DE" sz="2000" dirty="0" smtClean="0"/>
              <a:t>            -  CO2 Recycling bei Kopplung von P2G und Verstromung</a:t>
            </a:r>
          </a:p>
          <a:p>
            <a:r>
              <a:rPr lang="de-DE" sz="2000" dirty="0" smtClean="0"/>
              <a:t>            - die Strom-Gaswandler nehmen auch heimischen RE-Überschuss auf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2007" y="44624"/>
            <a:ext cx="1034607" cy="215444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de-DE" sz="1400" b="1" dirty="0" smtClean="0"/>
              <a:t>4.4 </a:t>
            </a:r>
            <a:r>
              <a:rPr lang="de-DE" sz="1400" b="1" dirty="0" err="1" smtClean="0"/>
              <a:t>Desertec</a:t>
            </a:r>
            <a:r>
              <a:rPr lang="de-DE" sz="1400" b="1" dirty="0" smtClean="0"/>
              <a:t> </a:t>
            </a:r>
            <a:endParaRPr lang="de-DE" sz="1400" b="1" dirty="0"/>
          </a:p>
        </p:txBody>
      </p:sp>
      <p:sp>
        <p:nvSpPr>
          <p:cNvPr id="9" name="Abgerundetes Rechteck 8"/>
          <p:cNvSpPr/>
          <p:nvPr/>
        </p:nvSpPr>
        <p:spPr>
          <a:xfrm>
            <a:off x="143508" y="3465004"/>
            <a:ext cx="8640960" cy="2700300"/>
          </a:xfrm>
          <a:prstGeom prst="roundRect">
            <a:avLst/>
          </a:prstGeom>
          <a:solidFill>
            <a:schemeClr val="bg2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6552220" y="6532748"/>
            <a:ext cx="23903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Speicher: 2013_Solar-Wind_adv.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xlm!P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_.25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1500" y="512676"/>
            <a:ext cx="9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2060 AD: </a:t>
            </a:r>
            <a:r>
              <a:rPr lang="de-DE" sz="28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8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dirty="0" smtClean="0">
                <a:solidFill>
                  <a:srgbClr val="C00000"/>
                </a:solidFill>
              </a:rPr>
              <a:t>       </a:t>
            </a: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Virtuelle Stromerzeugung ausschließlich aus RE</a:t>
            </a:r>
            <a:endParaRPr 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15516" y="3609020"/>
            <a:ext cx="388843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Zahlenwerte </a:t>
            </a:r>
            <a:r>
              <a:rPr lang="de-DE" dirty="0" smtClean="0"/>
              <a:t>aus den Daten 2013 AD</a:t>
            </a:r>
            <a:endParaRPr lang="de-DE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190447" y="1484784"/>
            <a:ext cx="8630025" cy="1981384"/>
            <a:chOff x="71500" y="1592796"/>
            <a:chExt cx="8630025" cy="1981384"/>
          </a:xfrm>
        </p:grpSpPr>
        <p:sp>
          <p:nvSpPr>
            <p:cNvPr id="7" name="Textfeld 6"/>
            <p:cNvSpPr txBox="1"/>
            <p:nvPr/>
          </p:nvSpPr>
          <p:spPr>
            <a:xfrm>
              <a:off x="442475" y="2096852"/>
              <a:ext cx="825905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de-DE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Fixiert :</a:t>
              </a:r>
              <a:r>
                <a:rPr lang="de-DE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de-DE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RE(t)  = </a:t>
              </a:r>
              <a:r>
                <a:rPr lang="de-DE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die </a:t>
              </a:r>
              <a:r>
                <a:rPr lang="de-DE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ViertelStunden</a:t>
              </a:r>
              <a:r>
                <a:rPr lang="de-DE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RE-Stromerzeugung in 2013 AD</a:t>
              </a:r>
            </a:p>
            <a:p>
              <a:r>
                <a:rPr lang="de-DE" sz="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dirty="0" smtClean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Wähle:    </a:t>
              </a:r>
              <a:r>
                <a:rPr lang="de-DE" sz="2000" b="1" dirty="0" err="1" smtClean="0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ÜsF</a:t>
              </a:r>
              <a:r>
                <a:rPr lang="de-DE" dirty="0" smtClean="0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b="1" dirty="0" smtClean="0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ÜberschussFaktor</a:t>
              </a:r>
              <a:r>
                <a:rPr lang="de-DE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der RE zum Stromverbrauch </a:t>
              </a:r>
              <a:r>
                <a:rPr lang="de-DE" dirty="0" err="1" smtClean="0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Q_a</a:t>
              </a:r>
              <a:endParaRPr lang="de-DE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800" dirty="0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DE" sz="8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Setze:    </a:t>
              </a:r>
              <a:r>
                <a:rPr lang="de-DE" dirty="0" err="1" smtClean="0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Q_a</a:t>
              </a:r>
              <a:r>
                <a:rPr lang="de-DE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RE_a</a:t>
              </a:r>
              <a:r>
                <a:rPr lang="de-DE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 </a:t>
              </a:r>
              <a:r>
                <a:rPr lang="de-DE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ÜsF</a:t>
              </a:r>
              <a:r>
                <a:rPr lang="de-DE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= virtueller jährlicher Stromverbrauch</a:t>
              </a:r>
            </a:p>
            <a:p>
              <a:r>
                <a:rPr lang="de-DE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</a:t>
              </a:r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Betrachte vorläufig nur konstanten Stromverbrauch   </a:t>
              </a:r>
              <a:endParaRPr lang="de-DE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71500" y="1592796"/>
              <a:ext cx="5256584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r>
                <a:rPr lang="de-DE" b="1" dirty="0">
                  <a:latin typeface="Arial" panose="020B0604020202020204" pitchFamily="34" charset="0"/>
                  <a:cs typeface="Arial" panose="020B0604020202020204" pitchFamily="34" charset="0"/>
                </a:rPr>
                <a:t>Vorgehensweise</a:t>
              </a:r>
              <a:r>
                <a:rPr lang="de-DE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 realistisch bis auf </a:t>
              </a:r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einen Skalierungsfaktor): </a:t>
              </a:r>
              <a:endParaRPr lang="de-DE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214797" y="6396335"/>
            <a:ext cx="421318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Bezeichnung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RE= Wind + solar (PV) ;  Q= power </a:t>
            </a:r>
            <a:r>
              <a:rPr lang="de-DE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consumption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de-DE" sz="11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ndizes</a:t>
            </a:r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 a= </a:t>
            </a:r>
            <a:r>
              <a:rPr lang="de-DE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,  w=</a:t>
            </a:r>
            <a:r>
              <a:rPr lang="de-DE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;  d=</a:t>
            </a:r>
            <a:r>
              <a:rPr lang="de-DE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;  m=</a:t>
            </a:r>
            <a:r>
              <a:rPr lang="de-DE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816292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107504" y="44624"/>
            <a:ext cx="140415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 smtClean="0"/>
              <a:t>0.2 Fortschreibung 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xmlns="" val="8564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3406</Words>
  <Application>Microsoft Office PowerPoint</Application>
  <PresentationFormat>Bildschirmpräsentation (4:3)</PresentationFormat>
  <Paragraphs>754</Paragraphs>
  <Slides>87</Slides>
  <Notes>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Folientitel</vt:lpstr>
      </vt:variant>
      <vt:variant>
        <vt:i4>87</vt:i4>
      </vt:variant>
      <vt:variant>
        <vt:lpstr>Zielgruppenorientierte Präsentationen</vt:lpstr>
      </vt:variant>
      <vt:variant>
        <vt:i4>2</vt:i4>
      </vt:variant>
    </vt:vector>
  </HeadingPairs>
  <TitlesOfParts>
    <vt:vector size="90" baseType="lpstr">
      <vt:lpstr>Larissa</vt:lpstr>
      <vt:lpstr>Das Zusammenwirken    von PSKW - artigen und P2G - artigen Energiespeichern   und die mögliche Rolle    von  Tiefschachtspeichern bei der Energiewende  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Erste Ergebnisse  zur Kapazität der PSKW-artige Speicher 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Folie 44</vt:lpstr>
      <vt:lpstr>Folie 45</vt:lpstr>
      <vt:lpstr>Folie 46</vt:lpstr>
      <vt:lpstr>2. PSKW-artige Speicher </vt:lpstr>
      <vt:lpstr>Folie 48</vt:lpstr>
      <vt:lpstr>Folie 49</vt:lpstr>
      <vt:lpstr>Folie 50</vt:lpstr>
      <vt:lpstr>Folie 51</vt:lpstr>
      <vt:lpstr>Folie 52</vt:lpstr>
      <vt:lpstr>Folie 53</vt:lpstr>
      <vt:lpstr>Folie 54</vt:lpstr>
      <vt:lpstr>Folie 55</vt:lpstr>
      <vt:lpstr>Folie 56</vt:lpstr>
      <vt:lpstr>Folie 57</vt:lpstr>
      <vt:lpstr>Folie 58</vt:lpstr>
      <vt:lpstr>Folie 59</vt:lpstr>
      <vt:lpstr>Folie 60</vt:lpstr>
      <vt:lpstr>Folie 61</vt:lpstr>
      <vt:lpstr>Folie 62</vt:lpstr>
      <vt:lpstr>Folie 63</vt:lpstr>
      <vt:lpstr>Folie 64</vt:lpstr>
      <vt:lpstr>Folie 65</vt:lpstr>
      <vt:lpstr>Folie 66</vt:lpstr>
      <vt:lpstr>Folie 67</vt:lpstr>
      <vt:lpstr>Folie 68</vt:lpstr>
      <vt:lpstr>Folie 69</vt:lpstr>
      <vt:lpstr>Folie 70</vt:lpstr>
      <vt:lpstr>Folie 71</vt:lpstr>
      <vt:lpstr>Folie 72</vt:lpstr>
      <vt:lpstr>Folie 73</vt:lpstr>
      <vt:lpstr>Folie 74</vt:lpstr>
      <vt:lpstr>Folie 75</vt:lpstr>
      <vt:lpstr>Folie 76</vt:lpstr>
      <vt:lpstr>Folie 77</vt:lpstr>
      <vt:lpstr>Folie 78</vt:lpstr>
      <vt:lpstr>Folie 79</vt:lpstr>
      <vt:lpstr>Folie 80</vt:lpstr>
      <vt:lpstr>Folie 81</vt:lpstr>
      <vt:lpstr>Folie 82</vt:lpstr>
      <vt:lpstr>Folie 83</vt:lpstr>
      <vt:lpstr>Folie 84</vt:lpstr>
      <vt:lpstr>Folie 85</vt:lpstr>
      <vt:lpstr>Folie 86</vt:lpstr>
      <vt:lpstr>Folie 87</vt:lpstr>
      <vt:lpstr>HochTief2014.0227</vt:lpstr>
      <vt:lpstr>Seminar_Institut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jerrry</dc:creator>
  <cp:lastModifiedBy>Dr. Gerhard Luther</cp:lastModifiedBy>
  <cp:revision>330</cp:revision>
  <dcterms:created xsi:type="dcterms:W3CDTF">2014-01-16T11:02:06Z</dcterms:created>
  <dcterms:modified xsi:type="dcterms:W3CDTF">2014-09-29T13:06:26Z</dcterms:modified>
</cp:coreProperties>
</file>