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5"/>
  </p:notesMasterIdLst>
  <p:handoutMasterIdLst>
    <p:handoutMasterId r:id="rId46"/>
  </p:handoutMasterIdLst>
  <p:sldIdLst>
    <p:sldId id="25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60" r:id="rId17"/>
    <p:sldId id="359" r:id="rId18"/>
    <p:sldId id="322" r:id="rId19"/>
    <p:sldId id="355" r:id="rId20"/>
    <p:sldId id="325" r:id="rId21"/>
    <p:sldId id="274" r:id="rId22"/>
    <p:sldId id="299" r:id="rId23"/>
    <p:sldId id="336" r:id="rId24"/>
    <p:sldId id="300" r:id="rId25"/>
    <p:sldId id="302" r:id="rId26"/>
    <p:sldId id="328" r:id="rId27"/>
    <p:sldId id="361" r:id="rId28"/>
    <p:sldId id="327" r:id="rId29"/>
    <p:sldId id="305" r:id="rId30"/>
    <p:sldId id="306" r:id="rId31"/>
    <p:sldId id="307" r:id="rId32"/>
    <p:sldId id="329" r:id="rId33"/>
    <p:sldId id="332" r:id="rId34"/>
    <p:sldId id="356" r:id="rId35"/>
    <p:sldId id="344" r:id="rId36"/>
    <p:sldId id="331" r:id="rId37"/>
    <p:sldId id="333" r:id="rId38"/>
    <p:sldId id="342" r:id="rId39"/>
    <p:sldId id="353" r:id="rId40"/>
    <p:sldId id="354" r:id="rId41"/>
    <p:sldId id="343" r:id="rId42"/>
    <p:sldId id="357" r:id="rId43"/>
    <p:sldId id="358" r:id="rId44"/>
  </p:sldIdLst>
  <p:sldSz cx="9144000" cy="6858000" type="screen4x3"/>
  <p:notesSz cx="6870700" cy="97107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CC66"/>
    <a:srgbClr val="339933"/>
    <a:srgbClr val="66FF9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6" d="100"/>
          <a:sy n="96" d="100"/>
        </p:scale>
        <p:origin x="-330" y="-108"/>
      </p:cViewPr>
      <p:guideLst>
        <p:guide orient="horz" pos="709"/>
        <p:guide pos="24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7303" cy="485537"/>
          </a:xfrm>
          <a:prstGeom prst="rect">
            <a:avLst/>
          </a:prstGeom>
        </p:spPr>
        <p:txBody>
          <a:bodyPr vert="horz" lIns="94750" tIns="47375" rIns="94750" bIns="47375" rtlCol="0"/>
          <a:lstStyle>
            <a:lvl1pPr algn="l">
              <a:defRPr sz="1200"/>
            </a:lvl1pPr>
          </a:lstStyle>
          <a:p>
            <a:r>
              <a:rPr lang="de-DE" dirty="0" smtClean="0"/>
              <a:t>Dr. Wilhelm Mecklenbrauck Systemberatung</a:t>
            </a:r>
            <a:endParaRPr lang="de-DE" dirty="0"/>
          </a:p>
        </p:txBody>
      </p:sp>
      <p:sp>
        <p:nvSpPr>
          <p:cNvPr id="3" name="Datumsplatzhalter 2"/>
          <p:cNvSpPr>
            <a:spLocks noGrp="1"/>
          </p:cNvSpPr>
          <p:nvPr>
            <p:ph type="dt" sz="quarter" idx="1"/>
          </p:nvPr>
        </p:nvSpPr>
        <p:spPr>
          <a:xfrm>
            <a:off x="3891807" y="0"/>
            <a:ext cx="2977303" cy="485537"/>
          </a:xfrm>
          <a:prstGeom prst="rect">
            <a:avLst/>
          </a:prstGeom>
        </p:spPr>
        <p:txBody>
          <a:bodyPr vert="horz" lIns="94750" tIns="47375" rIns="94750" bIns="47375" rtlCol="0"/>
          <a:lstStyle>
            <a:lvl1pPr algn="r">
              <a:defRPr sz="1200"/>
            </a:lvl1pPr>
          </a:lstStyle>
          <a:p>
            <a:fld id="{EEED687F-B397-4B12-B063-130E0C780DF4}" type="datetimeFigureOut">
              <a:rPr lang="de-DE" smtClean="0"/>
              <a:pPr/>
              <a:t>30.11.2015</a:t>
            </a:fld>
            <a:endParaRPr lang="de-DE" dirty="0"/>
          </a:p>
        </p:txBody>
      </p:sp>
      <p:sp>
        <p:nvSpPr>
          <p:cNvPr id="4" name="Fußzeilenplatzhalter 3"/>
          <p:cNvSpPr>
            <a:spLocks noGrp="1"/>
          </p:cNvSpPr>
          <p:nvPr>
            <p:ph type="ftr" sz="quarter" idx="2"/>
          </p:nvPr>
        </p:nvSpPr>
        <p:spPr>
          <a:xfrm>
            <a:off x="0" y="9223516"/>
            <a:ext cx="2977303" cy="485537"/>
          </a:xfrm>
          <a:prstGeom prst="rect">
            <a:avLst/>
          </a:prstGeom>
        </p:spPr>
        <p:txBody>
          <a:bodyPr vert="horz" lIns="94750" tIns="47375" rIns="94750" bIns="47375"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91807" y="9223516"/>
            <a:ext cx="2977303" cy="485537"/>
          </a:xfrm>
          <a:prstGeom prst="rect">
            <a:avLst/>
          </a:prstGeom>
        </p:spPr>
        <p:txBody>
          <a:bodyPr vert="horz" lIns="94750" tIns="47375" rIns="94750" bIns="47375" rtlCol="0" anchor="b"/>
          <a:lstStyle>
            <a:lvl1pPr algn="r">
              <a:defRPr sz="1200"/>
            </a:lvl1pPr>
          </a:lstStyle>
          <a:p>
            <a:fld id="{12E25038-8428-47B0-A78C-FA7490089CA5}" type="slidenum">
              <a:rPr lang="de-DE" smtClean="0"/>
              <a:pPr/>
              <a:t>‹Nr.›</a:t>
            </a:fld>
            <a:endParaRPr lang="de-DE" dirty="0"/>
          </a:p>
        </p:txBody>
      </p:sp>
    </p:spTree>
    <p:extLst>
      <p:ext uri="{BB962C8B-B14F-4D97-AF65-F5344CB8AC3E}">
        <p14:creationId xmlns:p14="http://schemas.microsoft.com/office/powerpoint/2010/main" xmlns="" val="268341455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7303" cy="485537"/>
          </a:xfrm>
          <a:prstGeom prst="rect">
            <a:avLst/>
          </a:prstGeom>
        </p:spPr>
        <p:txBody>
          <a:bodyPr vert="horz" lIns="94750" tIns="47375" rIns="94750" bIns="47375" rtlCol="0"/>
          <a:lstStyle>
            <a:lvl1pPr algn="l">
              <a:defRPr sz="1200"/>
            </a:lvl1pPr>
          </a:lstStyle>
          <a:p>
            <a:r>
              <a:rPr lang="de-DE" dirty="0" smtClean="0"/>
              <a:t>Dr. Wilhelm Mecklenbrauck Systemberatung</a:t>
            </a:r>
            <a:endParaRPr lang="de-DE" dirty="0"/>
          </a:p>
        </p:txBody>
      </p:sp>
      <p:sp>
        <p:nvSpPr>
          <p:cNvPr id="3" name="Datumsplatzhalter 2"/>
          <p:cNvSpPr>
            <a:spLocks noGrp="1"/>
          </p:cNvSpPr>
          <p:nvPr>
            <p:ph type="dt" idx="1"/>
          </p:nvPr>
        </p:nvSpPr>
        <p:spPr>
          <a:xfrm>
            <a:off x="3891807" y="0"/>
            <a:ext cx="2977303" cy="485537"/>
          </a:xfrm>
          <a:prstGeom prst="rect">
            <a:avLst/>
          </a:prstGeom>
        </p:spPr>
        <p:txBody>
          <a:bodyPr vert="horz" lIns="94750" tIns="47375" rIns="94750" bIns="47375" rtlCol="0"/>
          <a:lstStyle>
            <a:lvl1pPr algn="r">
              <a:defRPr sz="1200"/>
            </a:lvl1pPr>
          </a:lstStyle>
          <a:p>
            <a:fld id="{A84B211D-E482-4814-BD39-4904F06D03BF}" type="datetimeFigureOut">
              <a:rPr lang="de-DE" smtClean="0"/>
              <a:pPr/>
              <a:t>30.11.2015</a:t>
            </a:fld>
            <a:endParaRPr lang="de-DE" dirty="0"/>
          </a:p>
        </p:txBody>
      </p:sp>
      <p:sp>
        <p:nvSpPr>
          <p:cNvPr id="4" name="Folienbildplatzhalter 3"/>
          <p:cNvSpPr>
            <a:spLocks noGrp="1" noRot="1" noChangeAspect="1"/>
          </p:cNvSpPr>
          <p:nvPr>
            <p:ph type="sldImg" idx="2"/>
          </p:nvPr>
        </p:nvSpPr>
        <p:spPr>
          <a:xfrm>
            <a:off x="1008063" y="728663"/>
            <a:ext cx="4854575" cy="3641725"/>
          </a:xfrm>
          <a:prstGeom prst="rect">
            <a:avLst/>
          </a:prstGeom>
          <a:noFill/>
          <a:ln w="12700">
            <a:solidFill>
              <a:prstClr val="black"/>
            </a:solidFill>
          </a:ln>
        </p:spPr>
        <p:txBody>
          <a:bodyPr vert="horz" lIns="94750" tIns="47375" rIns="94750" bIns="47375" rtlCol="0" anchor="ctr"/>
          <a:lstStyle/>
          <a:p>
            <a:endParaRPr lang="de-DE" dirty="0"/>
          </a:p>
        </p:txBody>
      </p:sp>
      <p:sp>
        <p:nvSpPr>
          <p:cNvPr id="5" name="Notizenplatzhalter 4"/>
          <p:cNvSpPr>
            <a:spLocks noGrp="1"/>
          </p:cNvSpPr>
          <p:nvPr>
            <p:ph type="body" sz="quarter" idx="3"/>
          </p:nvPr>
        </p:nvSpPr>
        <p:spPr>
          <a:xfrm>
            <a:off x="687070" y="4612601"/>
            <a:ext cx="5496560" cy="4369832"/>
          </a:xfrm>
          <a:prstGeom prst="rect">
            <a:avLst/>
          </a:prstGeom>
        </p:spPr>
        <p:txBody>
          <a:bodyPr vert="horz" lIns="94750" tIns="47375" rIns="94750" bIns="4737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223516"/>
            <a:ext cx="2977303" cy="485537"/>
          </a:xfrm>
          <a:prstGeom prst="rect">
            <a:avLst/>
          </a:prstGeom>
        </p:spPr>
        <p:txBody>
          <a:bodyPr vert="horz" lIns="94750" tIns="47375" rIns="94750" bIns="47375"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91807" y="9223516"/>
            <a:ext cx="2977303" cy="485537"/>
          </a:xfrm>
          <a:prstGeom prst="rect">
            <a:avLst/>
          </a:prstGeom>
        </p:spPr>
        <p:txBody>
          <a:bodyPr vert="horz" lIns="94750" tIns="47375" rIns="94750" bIns="47375" rtlCol="0" anchor="b"/>
          <a:lstStyle>
            <a:lvl1pPr algn="r">
              <a:defRPr sz="1200"/>
            </a:lvl1pPr>
          </a:lstStyle>
          <a:p>
            <a:fld id="{B59D6BB4-A7DB-4DD3-A9F4-871D547DF7C4}" type="slidenum">
              <a:rPr lang="de-DE" smtClean="0"/>
              <a:pPr/>
              <a:t>‹Nr.›</a:t>
            </a:fld>
            <a:endParaRPr lang="de-DE" dirty="0"/>
          </a:p>
        </p:txBody>
      </p:sp>
    </p:spTree>
    <p:extLst>
      <p:ext uri="{BB962C8B-B14F-4D97-AF65-F5344CB8AC3E}">
        <p14:creationId xmlns:p14="http://schemas.microsoft.com/office/powerpoint/2010/main" xmlns="" val="14570215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11</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12</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13</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14</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17</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18</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19</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20</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21</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22</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23</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24</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25</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26</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27</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28</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29</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30</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31</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32</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4</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33</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34</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35</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36</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37</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38</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39</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40</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41</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42</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5</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6</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7</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8</a:t>
            </a:fld>
            <a:endParaRPr lang="de-DE" dirty="0"/>
          </a:p>
        </p:txBody>
      </p:sp>
      <p:sp>
        <p:nvSpPr>
          <p:cNvPr id="5" name="Kopfzeilenplatzhalter 4"/>
          <p:cNvSpPr>
            <a:spLocks noGrp="1"/>
          </p:cNvSpPr>
          <p:nvPr>
            <p:ph type="hdr" sz="quarter" idx="11"/>
          </p:nvPr>
        </p:nvSpPr>
        <p:spPr/>
        <p:txBody>
          <a:bodyPr/>
          <a:lstStyle/>
          <a:p>
            <a:r>
              <a:rPr lang="de-DE" dirty="0"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9</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FC7477A-026E-44C6-A44C-6C1520B0C7E3}" type="slidenum">
              <a:rPr lang="de-DE" smtClean="0"/>
              <a:pPr/>
              <a:t>10</a:t>
            </a:fld>
            <a:endParaRPr lang="de-DE"/>
          </a:p>
        </p:txBody>
      </p:sp>
      <p:sp>
        <p:nvSpPr>
          <p:cNvPr id="5" name="Kopfzeilenplatzhalter 4"/>
          <p:cNvSpPr>
            <a:spLocks noGrp="1"/>
          </p:cNvSpPr>
          <p:nvPr>
            <p:ph type="hdr" sz="quarter" idx="11"/>
          </p:nvPr>
        </p:nvSpPr>
        <p:spPr/>
        <p:txBody>
          <a:bodyPr/>
          <a:lstStyle/>
          <a:p>
            <a:r>
              <a:rPr lang="de-DE" smtClean="0"/>
              <a:t>Dr. Wilhelm Mecklenbrauck Systemberatung</a:t>
            </a:r>
            <a:endParaRPr lang="de-DE" dirty="0"/>
          </a:p>
        </p:txBody>
      </p:sp>
    </p:spTree>
    <p:extLst>
      <p:ext uri="{BB962C8B-B14F-4D97-AF65-F5344CB8AC3E}">
        <p14:creationId xmlns:p14="http://schemas.microsoft.com/office/powerpoint/2010/main" xmlns="" val="304084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5" name="Fußzeilenplatzhalter 4"/>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6" name="Foliennummernplatzhalter 5"/>
          <p:cNvSpPr>
            <a:spLocks noGrp="1"/>
          </p:cNvSpPr>
          <p:nvPr>
            <p:ph type="sldNum" sz="quarter" idx="12"/>
          </p:nvPr>
        </p:nvSpPr>
        <p:spPr>
          <a:xfrm>
            <a:off x="6804024" y="6448251"/>
            <a:ext cx="1882775" cy="365125"/>
          </a:xfrm>
        </p:spPr>
        <p:txBody>
          <a:bodyPr/>
          <a:lstStyle/>
          <a:p>
            <a:fld id="{1994D7DA-C16B-430D-9D96-761CAD618569}" type="slidenum">
              <a:rPr lang="de-DE" smtClean="0"/>
              <a:pPr/>
              <a:t>‹Nr.›</a:t>
            </a:fld>
            <a:endParaRPr lang="de-DE" dirty="0"/>
          </a:p>
        </p:txBody>
      </p:sp>
      <p:cxnSp>
        <p:nvCxnSpPr>
          <p:cNvPr id="7" name="Gerade Verbindung 6"/>
          <p:cNvCxnSpPr/>
          <p:nvPr userDrawn="1"/>
        </p:nvCxnSpPr>
        <p:spPr>
          <a:xfrm>
            <a:off x="467544" y="6453336"/>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4" y="764704"/>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5940152" y="116632"/>
            <a:ext cx="2808312" cy="646331"/>
          </a:xfrm>
          <a:prstGeom prst="rect">
            <a:avLst/>
          </a:prstGeom>
          <a:noFill/>
        </p:spPr>
        <p:txBody>
          <a:bodyPr wrap="square" rtlCol="0">
            <a:spAutoFit/>
          </a:bodyPr>
          <a:lstStyle/>
          <a:p>
            <a:pPr algn="r"/>
            <a:r>
              <a:rPr lang="de-DE" sz="1800" dirty="0" smtClean="0"/>
              <a:t>Dr. Wilhelm Mecklenbrauck</a:t>
            </a:r>
            <a:br>
              <a:rPr lang="de-DE" sz="1800" dirty="0" smtClean="0"/>
            </a:br>
            <a:r>
              <a:rPr lang="de-DE" sz="1800" dirty="0" smtClean="0"/>
              <a:t>Systemberatung</a:t>
            </a:r>
            <a:endParaRPr lang="de-DE" sz="1800" dirty="0"/>
          </a:p>
        </p:txBody>
      </p:sp>
    </p:spTree>
    <p:extLst>
      <p:ext uri="{BB962C8B-B14F-4D97-AF65-F5344CB8AC3E}">
        <p14:creationId xmlns:p14="http://schemas.microsoft.com/office/powerpoint/2010/main" xmlns="" val="33370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6" name="Fußzeilenplatzhalter 5"/>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134027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dirty="0"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0799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dirty="0"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08854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6" name="Textfeld 5"/>
          <p:cNvSpPr txBox="1"/>
          <p:nvPr userDrawn="1"/>
        </p:nvSpPr>
        <p:spPr>
          <a:xfrm>
            <a:off x="6156176" y="44624"/>
            <a:ext cx="2808312" cy="646331"/>
          </a:xfrm>
          <a:prstGeom prst="rect">
            <a:avLst/>
          </a:prstGeom>
          <a:noFill/>
        </p:spPr>
        <p:txBody>
          <a:bodyPr wrap="square" rtlCol="0">
            <a:spAutoFit/>
          </a:bodyPr>
          <a:lstStyle/>
          <a:p>
            <a:pPr algn="r"/>
            <a:r>
              <a:rPr lang="de-DE" dirty="0" smtClean="0"/>
              <a:t>Dr.</a:t>
            </a:r>
            <a:r>
              <a:rPr lang="de-DE" baseline="0" dirty="0" smtClean="0"/>
              <a:t> Wilhelm Mecklenbrauck</a:t>
            </a:r>
            <a:br>
              <a:rPr lang="de-DE" baseline="0" dirty="0" smtClean="0"/>
            </a:br>
            <a:r>
              <a:rPr lang="de-DE" baseline="0" dirty="0" smtClean="0"/>
              <a:t>Systemberatung</a:t>
            </a:r>
            <a:endParaRPr lang="de-DE" dirty="0"/>
          </a:p>
        </p:txBody>
      </p:sp>
      <p:cxnSp>
        <p:nvCxnSpPr>
          <p:cNvPr id="7" name="Gerade Verbindung 6"/>
          <p:cNvCxnSpPr/>
          <p:nvPr userDrawn="1"/>
        </p:nvCxnSpPr>
        <p:spPr>
          <a:xfrm flipH="1">
            <a:off x="179512" y="692696"/>
            <a:ext cx="88569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flipH="1">
            <a:off x="179512" y="6453336"/>
            <a:ext cx="885698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Datumsplatzhalter 1"/>
          <p:cNvSpPr>
            <a:spLocks noGrp="1"/>
          </p:cNvSpPr>
          <p:nvPr>
            <p:ph type="dt" sz="half" idx="10"/>
          </p:nvPr>
        </p:nvSpPr>
        <p:spPr>
          <a:xfrm>
            <a:off x="457200" y="6448251"/>
            <a:ext cx="1810544" cy="365125"/>
          </a:xfrm>
        </p:spPr>
        <p:txBody>
          <a:bodyPr/>
          <a:lstStyle/>
          <a:p>
            <a:r>
              <a:rPr lang="de-DE" smtClean="0"/>
              <a:t>20.11.2015</a:t>
            </a:r>
            <a:endParaRPr lang="de-DE" dirty="0"/>
          </a:p>
        </p:txBody>
      </p:sp>
      <p:sp>
        <p:nvSpPr>
          <p:cNvPr id="9" name="Fußzeilenplatzhalter 8"/>
          <p:cNvSpPr>
            <a:spLocks noGrp="1"/>
          </p:cNvSpPr>
          <p:nvPr>
            <p:ph type="ftr" sz="quarter" idx="11"/>
          </p:nvPr>
        </p:nvSpPr>
        <p:spPr>
          <a:xfrm>
            <a:off x="2555776" y="6448251"/>
            <a:ext cx="4248472" cy="365125"/>
          </a:xfrm>
        </p:spPr>
        <p:txBody>
          <a:bodyPr/>
          <a:lstStyle/>
          <a:p>
            <a:r>
              <a:rPr lang="de-DE" dirty="0" smtClean="0"/>
              <a:t>Konzept einer Stromversorgung für die Energiewende</a:t>
            </a:r>
            <a:endParaRPr lang="de-DE" dirty="0"/>
          </a:p>
        </p:txBody>
      </p:sp>
      <p:sp>
        <p:nvSpPr>
          <p:cNvPr id="10" name="Foliennummernplatzhalter 9"/>
          <p:cNvSpPr>
            <a:spLocks noGrp="1"/>
          </p:cNvSpPr>
          <p:nvPr>
            <p:ph type="sldNum" sz="quarter" idx="12"/>
          </p:nvPr>
        </p:nvSpPr>
        <p:spPr>
          <a:xfrm>
            <a:off x="7020272" y="6448251"/>
            <a:ext cx="1666528" cy="365125"/>
          </a:xfrm>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32922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177939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109554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168047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6" name="Fußzeilenplatzhalter 5"/>
          <p:cNvSpPr>
            <a:spLocks noGrp="1"/>
          </p:cNvSpPr>
          <p:nvPr>
            <p:ph type="ftr" sz="quarter" idx="11"/>
          </p:nvPr>
        </p:nvSpPr>
        <p:spPr/>
        <p:txBody>
          <a:bodyPr/>
          <a:lstStyle/>
          <a:p>
            <a:r>
              <a:rPr lang="de-DE"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3854979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20.11.2015</a:t>
            </a:r>
            <a:endParaRPr lang="de-DE" dirty="0"/>
          </a:p>
        </p:txBody>
      </p:sp>
      <p:sp>
        <p:nvSpPr>
          <p:cNvPr id="8" name="Fußzeilenplatzhalter 7"/>
          <p:cNvSpPr>
            <a:spLocks noGrp="1"/>
          </p:cNvSpPr>
          <p:nvPr>
            <p:ph type="ftr" sz="quarter" idx="11"/>
          </p:nvPr>
        </p:nvSpPr>
        <p:spPr/>
        <p:txBody>
          <a:bodyPr/>
          <a:lstStyle/>
          <a:p>
            <a:r>
              <a:rPr lang="de-DE" smtClean="0"/>
              <a:t>Konzept einer Stromversorgung für die Energiewende</a:t>
            </a:r>
            <a:endParaRPr lang="de-DE" dirty="0"/>
          </a:p>
        </p:txBody>
      </p:sp>
      <p:sp>
        <p:nvSpPr>
          <p:cNvPr id="9" name="Foliennummernplatzhalter 8"/>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326420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20.11.2015</a:t>
            </a:r>
            <a:endParaRPr lang="de-DE" dirty="0"/>
          </a:p>
        </p:txBody>
      </p:sp>
      <p:sp>
        <p:nvSpPr>
          <p:cNvPr id="4" name="Fußzeilenplatzhalter 3"/>
          <p:cNvSpPr>
            <a:spLocks noGrp="1"/>
          </p:cNvSpPr>
          <p:nvPr>
            <p:ph type="ftr" sz="quarter" idx="11"/>
          </p:nvPr>
        </p:nvSpPr>
        <p:spPr/>
        <p:txBody>
          <a:bodyPr/>
          <a:lstStyle/>
          <a:p>
            <a:r>
              <a:rPr lang="de-DE" smtClean="0"/>
              <a:t>Konzept einer Stromversorgung für die Energiewende</a:t>
            </a:r>
            <a:endParaRPr lang="de-DE" dirty="0"/>
          </a:p>
        </p:txBody>
      </p:sp>
      <p:sp>
        <p:nvSpPr>
          <p:cNvPr id="5" name="Foliennummernplatzhalter 4"/>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405065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8694"/>
            <a:ext cx="8229600" cy="562074"/>
          </a:xfrm>
        </p:spPr>
        <p:txBody>
          <a:bodyPr>
            <a:noAutofit/>
          </a:bodyPr>
          <a:lstStyle>
            <a:lvl1pPr>
              <a:defRPr sz="2800"/>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77589" y="1412777"/>
            <a:ext cx="8229600" cy="4927624"/>
          </a:xfrm>
        </p:spPr>
        <p:txBody>
          <a:bodyPr>
            <a:normAutofit/>
          </a:bodyPr>
          <a:lstStyle>
            <a:lvl1pPr>
              <a:defRPr sz="2400"/>
            </a:lvl1pPr>
            <a:lvl2pPr>
              <a:defRPr sz="2000"/>
            </a:lvl2pPr>
            <a:lvl3pPr>
              <a:defRPr sz="18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8" name="Gerade Verbindung 7"/>
          <p:cNvCxnSpPr/>
          <p:nvPr userDrawn="1"/>
        </p:nvCxnSpPr>
        <p:spPr>
          <a:xfrm>
            <a:off x="442144" y="764704"/>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67544" y="6453336"/>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5940152" y="116632"/>
            <a:ext cx="2808312" cy="646331"/>
          </a:xfrm>
          <a:prstGeom prst="rect">
            <a:avLst/>
          </a:prstGeom>
          <a:noFill/>
        </p:spPr>
        <p:txBody>
          <a:bodyPr wrap="square" rtlCol="0">
            <a:spAutoFit/>
          </a:bodyPr>
          <a:lstStyle/>
          <a:p>
            <a:pPr algn="r"/>
            <a:r>
              <a:rPr lang="de-DE" sz="1800" dirty="0" smtClean="0"/>
              <a:t>Dr. Wilhelm Mecklenbrauck</a:t>
            </a:r>
            <a:br>
              <a:rPr lang="de-DE" sz="1800" dirty="0" smtClean="0"/>
            </a:br>
            <a:r>
              <a:rPr lang="de-DE" sz="1800" dirty="0" smtClean="0"/>
              <a:t>Systemberatung</a:t>
            </a:r>
            <a:endParaRPr lang="de-DE" sz="1800" dirty="0"/>
          </a:p>
        </p:txBody>
      </p:sp>
      <p:sp>
        <p:nvSpPr>
          <p:cNvPr id="7" name="Datumsplatzhalter 6"/>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9" name="Fußzeilenplatzhalter 8"/>
          <p:cNvSpPr>
            <a:spLocks noGrp="1"/>
          </p:cNvSpPr>
          <p:nvPr>
            <p:ph type="ftr" sz="quarter" idx="11"/>
          </p:nvPr>
        </p:nvSpPr>
        <p:spPr>
          <a:xfrm>
            <a:off x="2483768" y="6453188"/>
            <a:ext cx="4176464" cy="365125"/>
          </a:xfrm>
        </p:spPr>
        <p:txBody>
          <a:bodyPr/>
          <a:lstStyle/>
          <a:p>
            <a:r>
              <a:rPr lang="de-DE" dirty="0" smtClean="0"/>
              <a:t>Konzept einer Stromversorgung für die Energiewende</a:t>
            </a:r>
            <a:endParaRPr lang="de-DE" dirty="0"/>
          </a:p>
        </p:txBody>
      </p:sp>
      <p:sp>
        <p:nvSpPr>
          <p:cNvPr id="10" name="Foliennummernplatzhalter 9"/>
          <p:cNvSpPr>
            <a:spLocks noGrp="1"/>
          </p:cNvSpPr>
          <p:nvPr>
            <p:ph type="sldNum" sz="quarter" idx="12"/>
          </p:nvPr>
        </p:nvSpPr>
        <p:spPr>
          <a:xfrm>
            <a:off x="6804024" y="6448251"/>
            <a:ext cx="1882775" cy="365125"/>
          </a:xfrm>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98723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20.11.2015</a:t>
            </a:r>
            <a:endParaRPr lang="de-DE" dirty="0"/>
          </a:p>
        </p:txBody>
      </p:sp>
      <p:sp>
        <p:nvSpPr>
          <p:cNvPr id="3" name="Fußzeilenplatzhalter 2"/>
          <p:cNvSpPr>
            <a:spLocks noGrp="1"/>
          </p:cNvSpPr>
          <p:nvPr>
            <p:ph type="ftr" sz="quarter" idx="11"/>
          </p:nvPr>
        </p:nvSpPr>
        <p:spPr/>
        <p:txBody>
          <a:bodyPr/>
          <a:lstStyle/>
          <a:p>
            <a:r>
              <a:rPr lang="de-DE" smtClean="0"/>
              <a:t>Konzept einer Stromversorgung für die Energiewende</a:t>
            </a:r>
            <a:endParaRPr lang="de-DE" dirty="0"/>
          </a:p>
        </p:txBody>
      </p:sp>
      <p:sp>
        <p:nvSpPr>
          <p:cNvPr id="4" name="Foliennummernplatzhalter 3"/>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50848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6" name="Fußzeilenplatzhalter 5"/>
          <p:cNvSpPr>
            <a:spLocks noGrp="1"/>
          </p:cNvSpPr>
          <p:nvPr>
            <p:ph type="ftr" sz="quarter" idx="11"/>
          </p:nvPr>
        </p:nvSpPr>
        <p:spPr/>
        <p:txBody>
          <a:bodyPr/>
          <a:lstStyle/>
          <a:p>
            <a:r>
              <a:rPr lang="de-DE"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4100693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6" name="Fußzeilenplatzhalter 5"/>
          <p:cNvSpPr>
            <a:spLocks noGrp="1"/>
          </p:cNvSpPr>
          <p:nvPr>
            <p:ph type="ftr" sz="quarter" idx="11"/>
          </p:nvPr>
        </p:nvSpPr>
        <p:spPr/>
        <p:txBody>
          <a:bodyPr/>
          <a:lstStyle/>
          <a:p>
            <a:r>
              <a:rPr lang="de-DE"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4277024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2762954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199689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20.11.2015</a:t>
            </a:r>
            <a:endParaRPr lang="de-DE" dirty="0"/>
          </a:p>
        </p:txBody>
      </p:sp>
      <p:sp>
        <p:nvSpPr>
          <p:cNvPr id="4" name="Fußzeilenplatzhalter 3"/>
          <p:cNvSpPr>
            <a:spLocks noGrp="1"/>
          </p:cNvSpPr>
          <p:nvPr>
            <p:ph type="ftr" sz="quarter" idx="11"/>
          </p:nvPr>
        </p:nvSpPr>
        <p:spPr/>
        <p:txBody>
          <a:bodyPr/>
          <a:lstStyle/>
          <a:p>
            <a:r>
              <a:rPr lang="de-DE" dirty="0" smtClean="0"/>
              <a:t>Konzept einer Stromversorgung für die Energiewende</a:t>
            </a:r>
            <a:endParaRPr lang="de-DE" dirty="0"/>
          </a:p>
        </p:txBody>
      </p:sp>
      <p:sp>
        <p:nvSpPr>
          <p:cNvPr id="5" name="Foliennummernplatzhalter 4"/>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59579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5" name="Fußzeilenplatzhalter 4"/>
          <p:cNvSpPr>
            <a:spLocks noGrp="1"/>
          </p:cNvSpPr>
          <p:nvPr>
            <p:ph type="ftr" sz="quarter" idx="11"/>
          </p:nvPr>
        </p:nvSpPr>
        <p:spPr/>
        <p:txBody>
          <a:bodyPr/>
          <a:lstStyle/>
          <a:p>
            <a:r>
              <a:rPr lang="de-DE" dirty="0" smtClean="0"/>
              <a:t>Konzept einer Stromversorgung für die Energiewende</a:t>
            </a:r>
            <a:endParaRPr lang="de-DE" dirty="0"/>
          </a:p>
        </p:txBody>
      </p:sp>
      <p:sp>
        <p:nvSpPr>
          <p:cNvPr id="6" name="Foliennummernplatzhalter 5"/>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107773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6" name="Fußzeilenplatzhalter 5"/>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116652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20.11.2015</a:t>
            </a:r>
            <a:endParaRPr lang="de-DE" dirty="0"/>
          </a:p>
        </p:txBody>
      </p:sp>
      <p:sp>
        <p:nvSpPr>
          <p:cNvPr id="8" name="Fußzeilenplatzhalter 7"/>
          <p:cNvSpPr>
            <a:spLocks noGrp="1"/>
          </p:cNvSpPr>
          <p:nvPr>
            <p:ph type="ftr" sz="quarter" idx="11"/>
          </p:nvPr>
        </p:nvSpPr>
        <p:spPr/>
        <p:txBody>
          <a:bodyPr/>
          <a:lstStyle/>
          <a:p>
            <a:r>
              <a:rPr lang="de-DE" dirty="0" smtClean="0"/>
              <a:t>Konzept einer Stromversorgung für die Energiewende</a:t>
            </a:r>
            <a:endParaRPr lang="de-DE" dirty="0"/>
          </a:p>
        </p:txBody>
      </p:sp>
      <p:sp>
        <p:nvSpPr>
          <p:cNvPr id="9" name="Foliennummernplatzhalter 8"/>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246420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20.11.2015</a:t>
            </a:r>
            <a:endParaRPr lang="de-DE" dirty="0"/>
          </a:p>
        </p:txBody>
      </p:sp>
      <p:sp>
        <p:nvSpPr>
          <p:cNvPr id="4" name="Fußzeilenplatzhalter 3"/>
          <p:cNvSpPr>
            <a:spLocks noGrp="1"/>
          </p:cNvSpPr>
          <p:nvPr>
            <p:ph type="ftr" sz="quarter" idx="11"/>
          </p:nvPr>
        </p:nvSpPr>
        <p:spPr/>
        <p:txBody>
          <a:bodyPr/>
          <a:lstStyle/>
          <a:p>
            <a:r>
              <a:rPr lang="de-DE" dirty="0" smtClean="0"/>
              <a:t>Konzept einer Stromversorgung für die Energiewende</a:t>
            </a:r>
            <a:endParaRPr lang="de-DE" dirty="0"/>
          </a:p>
        </p:txBody>
      </p:sp>
      <p:sp>
        <p:nvSpPr>
          <p:cNvPr id="5" name="Foliennummernplatzhalter 4"/>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24331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20.11.2015</a:t>
            </a:r>
            <a:endParaRPr lang="de-DE" dirty="0"/>
          </a:p>
        </p:txBody>
      </p:sp>
      <p:sp>
        <p:nvSpPr>
          <p:cNvPr id="3" name="Fußzeilenplatzhalter 2"/>
          <p:cNvSpPr>
            <a:spLocks noGrp="1"/>
          </p:cNvSpPr>
          <p:nvPr>
            <p:ph type="ftr" sz="quarter" idx="11"/>
          </p:nvPr>
        </p:nvSpPr>
        <p:spPr/>
        <p:txBody>
          <a:bodyPr/>
          <a:lstStyle/>
          <a:p>
            <a:r>
              <a:rPr lang="de-DE" dirty="0" smtClean="0"/>
              <a:t>Konzept einer Stromversorgung für die Energiewende</a:t>
            </a:r>
            <a:endParaRPr lang="de-DE" dirty="0"/>
          </a:p>
        </p:txBody>
      </p:sp>
      <p:sp>
        <p:nvSpPr>
          <p:cNvPr id="4" name="Foliennummernplatzhalter 3"/>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368472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6" name="Fußzeilenplatzhalter 5"/>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8629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20.11.2015</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Konzept einer Stromversorgung für die Energiewende</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4D7DA-C16B-430D-9D96-761CAD618569}" type="slidenum">
              <a:rPr lang="de-DE" smtClean="0"/>
              <a:pPr/>
              <a:t>‹Nr.›</a:t>
            </a:fld>
            <a:endParaRPr lang="de-DE" dirty="0"/>
          </a:p>
        </p:txBody>
      </p:sp>
    </p:spTree>
    <p:extLst>
      <p:ext uri="{BB962C8B-B14F-4D97-AF65-F5344CB8AC3E}">
        <p14:creationId xmlns:p14="http://schemas.microsoft.com/office/powerpoint/2010/main" xmlns="" val="413450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9"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20.11.2015</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Konzept einer Stromversorgung für die Energiewende</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82572-EDF8-4C18-9314-3A57209314B8}" type="slidenum">
              <a:rPr lang="de-DE" smtClean="0"/>
              <a:pPr/>
              <a:t>‹Nr.›</a:t>
            </a:fld>
            <a:endParaRPr lang="de-DE" dirty="0"/>
          </a:p>
        </p:txBody>
      </p:sp>
    </p:spTree>
    <p:extLst>
      <p:ext uri="{BB962C8B-B14F-4D97-AF65-F5344CB8AC3E}">
        <p14:creationId xmlns:p14="http://schemas.microsoft.com/office/powerpoint/2010/main" xmlns="" val="6700784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www.etoga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Konzept einer Stromversorgung</a:t>
            </a:r>
            <a:br>
              <a:rPr lang="de-DE" dirty="0" smtClean="0"/>
            </a:br>
            <a:r>
              <a:rPr lang="de-DE" dirty="0"/>
              <a:t>f</a:t>
            </a:r>
            <a:r>
              <a:rPr lang="de-DE" dirty="0" smtClean="0"/>
              <a:t>ür die Energiewende</a:t>
            </a:r>
            <a:endParaRPr lang="de-DE" dirty="0"/>
          </a:p>
        </p:txBody>
      </p:sp>
      <p:sp>
        <p:nvSpPr>
          <p:cNvPr id="3" name="Untertitel 2"/>
          <p:cNvSpPr>
            <a:spLocks noGrp="1"/>
          </p:cNvSpPr>
          <p:nvPr>
            <p:ph type="subTitle" idx="1"/>
          </p:nvPr>
        </p:nvSpPr>
        <p:spPr>
          <a:xfrm>
            <a:off x="1371600" y="4124672"/>
            <a:ext cx="6400800" cy="2040632"/>
          </a:xfrm>
        </p:spPr>
        <p:txBody>
          <a:bodyPr>
            <a:normAutofit fontScale="92500" lnSpcReduction="20000"/>
          </a:bodyPr>
          <a:lstStyle/>
          <a:p>
            <a:r>
              <a:rPr lang="de-DE" sz="2400" dirty="0" smtClean="0">
                <a:solidFill>
                  <a:schemeClr val="tx1">
                    <a:lumMod val="85000"/>
                    <a:lumOff val="15000"/>
                  </a:schemeClr>
                </a:solidFill>
              </a:rPr>
              <a:t>Arbeitskreis Energie</a:t>
            </a:r>
            <a:br>
              <a:rPr lang="de-DE" sz="2400" dirty="0" smtClean="0">
                <a:solidFill>
                  <a:schemeClr val="tx1">
                    <a:lumMod val="85000"/>
                    <a:lumOff val="15000"/>
                  </a:schemeClr>
                </a:solidFill>
              </a:rPr>
            </a:br>
            <a:r>
              <a:rPr lang="de-DE" sz="2400" dirty="0" smtClean="0">
                <a:solidFill>
                  <a:schemeClr val="tx1">
                    <a:lumMod val="85000"/>
                    <a:lumOff val="15000"/>
                  </a:schemeClr>
                </a:solidFill>
              </a:rPr>
              <a:t>der Deutschen Physikalischen Gesellschaft DPG</a:t>
            </a:r>
          </a:p>
          <a:p>
            <a:r>
              <a:rPr lang="de-DE" sz="2400" dirty="0" smtClean="0">
                <a:solidFill>
                  <a:schemeClr val="tx1">
                    <a:lumMod val="85000"/>
                    <a:lumOff val="15000"/>
                  </a:schemeClr>
                </a:solidFill>
              </a:rPr>
              <a:t>Herbstsitzung 2015</a:t>
            </a:r>
          </a:p>
          <a:p>
            <a:r>
              <a:rPr lang="de-DE" sz="2400" dirty="0" smtClean="0">
                <a:solidFill>
                  <a:schemeClr val="tx1">
                    <a:lumMod val="85000"/>
                    <a:lumOff val="15000"/>
                  </a:schemeClr>
                </a:solidFill>
              </a:rPr>
              <a:t>Bad Honnef, 15. </a:t>
            </a:r>
            <a:r>
              <a:rPr lang="de-DE" sz="2400" dirty="0">
                <a:solidFill>
                  <a:schemeClr val="tx1">
                    <a:lumMod val="85000"/>
                    <a:lumOff val="15000"/>
                  </a:schemeClr>
                </a:solidFill>
              </a:rPr>
              <a:t>-</a:t>
            </a:r>
            <a:r>
              <a:rPr lang="de-DE" sz="2400" dirty="0" smtClean="0">
                <a:solidFill>
                  <a:schemeClr val="tx1">
                    <a:lumMod val="85000"/>
                    <a:lumOff val="15000"/>
                  </a:schemeClr>
                </a:solidFill>
              </a:rPr>
              <a:t> 16. Oktober 2015</a:t>
            </a:r>
          </a:p>
          <a:p>
            <a:r>
              <a:rPr lang="de-DE" sz="2400" dirty="0" smtClean="0">
                <a:solidFill>
                  <a:schemeClr val="tx1">
                    <a:lumMod val="85000"/>
                    <a:lumOff val="15000"/>
                  </a:schemeClr>
                </a:solidFill>
              </a:rPr>
              <a:t>Beitrag von</a:t>
            </a:r>
            <a:br>
              <a:rPr lang="de-DE" sz="2400" dirty="0" smtClean="0">
                <a:solidFill>
                  <a:schemeClr val="tx1">
                    <a:lumMod val="85000"/>
                    <a:lumOff val="15000"/>
                  </a:schemeClr>
                </a:solidFill>
              </a:rPr>
            </a:br>
            <a:r>
              <a:rPr lang="de-DE" sz="2400" dirty="0">
                <a:solidFill>
                  <a:schemeClr val="tx1">
                    <a:lumMod val="85000"/>
                    <a:lumOff val="15000"/>
                  </a:schemeClr>
                </a:solidFill>
              </a:rPr>
              <a:t>Dr. Wilhelm </a:t>
            </a:r>
            <a:r>
              <a:rPr lang="de-DE" sz="2400" dirty="0" smtClean="0">
                <a:solidFill>
                  <a:schemeClr val="tx1">
                    <a:lumMod val="85000"/>
                    <a:lumOff val="15000"/>
                  </a:schemeClr>
                </a:solidFill>
              </a:rPr>
              <a:t>Mecklenbrauck, Ulm</a:t>
            </a:r>
            <a:endParaRPr lang="de-DE" sz="2400" dirty="0">
              <a:solidFill>
                <a:schemeClr val="tx1">
                  <a:lumMod val="85000"/>
                  <a:lumOff val="15000"/>
                </a:schemeClr>
              </a:solidFill>
            </a:endParaRPr>
          </a:p>
          <a:p>
            <a:endParaRPr lang="de-DE" sz="2400" dirty="0" smtClean="0">
              <a:solidFill>
                <a:schemeClr val="tx1">
                  <a:lumMod val="85000"/>
                  <a:lumOff val="15000"/>
                </a:schemeClr>
              </a:solidFill>
            </a:endParaRPr>
          </a:p>
          <a:p>
            <a:endParaRPr lang="de-DE" sz="2400" dirty="0">
              <a:solidFill>
                <a:schemeClr val="tx1">
                  <a:lumMod val="85000"/>
                  <a:lumOff val="15000"/>
                </a:schemeClr>
              </a:solidFill>
            </a:endParaRPr>
          </a:p>
        </p:txBody>
      </p:sp>
      <p:sp>
        <p:nvSpPr>
          <p:cNvPr id="4" name="Datumsplatzhalter 3"/>
          <p:cNvSpPr>
            <a:spLocks noGrp="1"/>
          </p:cNvSpPr>
          <p:nvPr>
            <p:ph type="dt" sz="half" idx="10"/>
          </p:nvPr>
        </p:nvSpPr>
        <p:spPr/>
        <p:txBody>
          <a:bodyPr/>
          <a:lstStyle/>
          <a:p>
            <a:r>
              <a:rPr lang="de-DE" smtClean="0"/>
              <a:t>20.11.2015</a:t>
            </a:r>
            <a:endParaRPr lang="de-DE" dirty="0"/>
          </a:p>
        </p:txBody>
      </p:sp>
      <p:sp>
        <p:nvSpPr>
          <p:cNvPr id="6" name="Foliennummernplatzhalter 5"/>
          <p:cNvSpPr>
            <a:spLocks noGrp="1"/>
          </p:cNvSpPr>
          <p:nvPr>
            <p:ph type="sldNum" sz="quarter" idx="12"/>
          </p:nvPr>
        </p:nvSpPr>
        <p:spPr/>
        <p:txBody>
          <a:bodyPr/>
          <a:lstStyle/>
          <a:p>
            <a:fld id="{BB852D65-5622-4704-B0A5-41405F4653B9}" type="slidenum">
              <a:rPr lang="de-DE" smtClean="0"/>
              <a:pPr/>
              <a:t>1</a:t>
            </a:fld>
            <a:endParaRPr lang="de-DE" dirty="0"/>
          </a:p>
        </p:txBody>
      </p:sp>
      <p:sp>
        <p:nvSpPr>
          <p:cNvPr id="8" name="Fußzeilenplatzhalter 7"/>
          <p:cNvSpPr>
            <a:spLocks noGrp="1"/>
          </p:cNvSpPr>
          <p:nvPr>
            <p:ph type="ftr" sz="quarter" idx="11"/>
          </p:nvPr>
        </p:nvSpPr>
        <p:spPr/>
        <p:txBody>
          <a:bodyPr/>
          <a:lstStyle/>
          <a:p>
            <a:r>
              <a:rPr lang="de-DE" dirty="0" smtClean="0"/>
              <a:t>Konzept einer Stromversorgung für die Energiewende</a:t>
            </a:r>
            <a:endParaRPr lang="de-DE" dirty="0"/>
          </a:p>
        </p:txBody>
      </p:sp>
    </p:spTree>
    <p:extLst>
      <p:ext uri="{BB962C8B-B14F-4D97-AF65-F5344CB8AC3E}">
        <p14:creationId xmlns:p14="http://schemas.microsoft.com/office/powerpoint/2010/main" xmlns="" val="326582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10</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smtClean="0"/>
              <a:t>EE - Stromversorgung</a:t>
            </a:r>
            <a:endParaRPr lang="de-DE" sz="2800" dirty="0"/>
          </a:p>
        </p:txBody>
      </p:sp>
      <p:grpSp>
        <p:nvGrpSpPr>
          <p:cNvPr id="52" name="Gruppieren 51"/>
          <p:cNvGrpSpPr/>
          <p:nvPr/>
        </p:nvGrpSpPr>
        <p:grpSpPr>
          <a:xfrm>
            <a:off x="611560" y="2564904"/>
            <a:ext cx="7848872" cy="1224136"/>
            <a:chOff x="611560" y="2132856"/>
            <a:chExt cx="7848872" cy="1224136"/>
          </a:xfrm>
        </p:grpSpPr>
        <p:sp>
          <p:nvSpPr>
            <p:cNvPr id="53" name="Rechteck 52"/>
            <p:cNvSpPr/>
            <p:nvPr/>
          </p:nvSpPr>
          <p:spPr>
            <a:xfrm>
              <a:off x="611560" y="2132856"/>
              <a:ext cx="2304256" cy="12241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Konventionelle Stromversorgung</a:t>
              </a:r>
              <a:endParaRPr lang="de-DE" dirty="0">
                <a:solidFill>
                  <a:schemeClr val="tx1"/>
                </a:solidFill>
              </a:endParaRPr>
            </a:p>
          </p:txBody>
        </p:sp>
        <p:sp>
          <p:nvSpPr>
            <p:cNvPr id="54" name="Rechteck 53"/>
            <p:cNvSpPr/>
            <p:nvPr/>
          </p:nvSpPr>
          <p:spPr>
            <a:xfrm>
              <a:off x="6156176" y="2132856"/>
              <a:ext cx="2304256" cy="1224136"/>
            </a:xfrm>
            <a:prstGeom prst="rect">
              <a:avLst/>
            </a:prstGeom>
            <a:solidFill>
              <a:srgbClr val="66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mit erneuerbaren Energien</a:t>
              </a:r>
              <a:br>
                <a:rPr lang="de-DE" dirty="0" smtClean="0">
                  <a:solidFill>
                    <a:schemeClr val="tx1"/>
                  </a:solidFill>
                </a:rPr>
              </a:br>
              <a:r>
                <a:rPr lang="de-DE" dirty="0" smtClean="0">
                  <a:solidFill>
                    <a:schemeClr val="tx1"/>
                  </a:solidFill>
                </a:rPr>
                <a:t>(EE-Stromversorgung)</a:t>
              </a:r>
              <a:endParaRPr lang="de-DE" dirty="0">
                <a:solidFill>
                  <a:schemeClr val="tx1"/>
                </a:solidFill>
              </a:endParaRPr>
            </a:p>
          </p:txBody>
        </p:sp>
        <p:sp>
          <p:nvSpPr>
            <p:cNvPr id="55" name="Pfeil nach rechts 54"/>
            <p:cNvSpPr/>
            <p:nvPr/>
          </p:nvSpPr>
          <p:spPr>
            <a:xfrm>
              <a:off x="2915816" y="2132856"/>
              <a:ext cx="3240360" cy="12241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während der Energiewende</a:t>
              </a:r>
              <a:endParaRPr lang="de-DE" dirty="0">
                <a:solidFill>
                  <a:schemeClr val="tx1"/>
                </a:solidFill>
              </a:endParaRPr>
            </a:p>
          </p:txBody>
        </p:sp>
      </p:grpSp>
    </p:spTree>
    <p:extLst>
      <p:ext uri="{BB962C8B-B14F-4D97-AF65-F5344CB8AC3E}">
        <p14:creationId xmlns:p14="http://schemas.microsoft.com/office/powerpoint/2010/main" xmlns="" val="60308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11</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Abgerundetes Rechteck 50"/>
          <p:cNvSpPr/>
          <p:nvPr/>
        </p:nvSpPr>
        <p:spPr>
          <a:xfrm>
            <a:off x="467544" y="1412777"/>
            <a:ext cx="8136904" cy="43204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accent1">
                    <a:lumMod val="75000"/>
                  </a:schemeClr>
                </a:solidFill>
              </a:rPr>
              <a:t>Struktur ähnlich wie die der konventionellen Stromversorgung?</a:t>
            </a:r>
            <a:endParaRPr lang="de-DE" sz="2400" dirty="0">
              <a:solidFill>
                <a:schemeClr val="accent1">
                  <a:lumMod val="75000"/>
                </a:schemeClr>
              </a:solidFill>
            </a:endParaRPr>
          </a:p>
        </p:txBody>
      </p:sp>
      <p:sp>
        <p:nvSpPr>
          <p:cNvPr id="52"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Struktur einer EE-Stromversorgung (1/6)</a:t>
            </a:r>
            <a:endParaRPr lang="de-DE" sz="2800" dirty="0"/>
          </a:p>
        </p:txBody>
      </p:sp>
      <p:grpSp>
        <p:nvGrpSpPr>
          <p:cNvPr id="53" name="Gruppieren 52"/>
          <p:cNvGrpSpPr/>
          <p:nvPr/>
        </p:nvGrpSpPr>
        <p:grpSpPr>
          <a:xfrm>
            <a:off x="683543" y="2021393"/>
            <a:ext cx="7920905" cy="4215919"/>
            <a:chOff x="683543" y="1556792"/>
            <a:chExt cx="7920905" cy="4215919"/>
          </a:xfrm>
        </p:grpSpPr>
        <p:sp>
          <p:nvSpPr>
            <p:cNvPr id="54" name="Textfeld 53"/>
            <p:cNvSpPr txBox="1"/>
            <p:nvPr/>
          </p:nvSpPr>
          <p:spPr>
            <a:xfrm>
              <a:off x="6228184"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55" name="Rechteck 54"/>
            <p:cNvSpPr/>
            <p:nvPr/>
          </p:nvSpPr>
          <p:spPr>
            <a:xfrm>
              <a:off x="827584" y="2852937"/>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56" name="Gerade Verbindung mit Pfeil 55"/>
            <p:cNvCxnSpPr>
              <a:endCxn id="55" idx="2"/>
            </p:cNvCxnSpPr>
            <p:nvPr/>
          </p:nvCxnSpPr>
          <p:spPr>
            <a:xfrm flipV="1">
              <a:off x="1799692"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54" idx="2"/>
            </p:cNvCxnSpPr>
            <p:nvPr/>
          </p:nvCxnSpPr>
          <p:spPr>
            <a:xfrm>
              <a:off x="7344308"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58" name="Gruppieren 57"/>
            <p:cNvGrpSpPr/>
            <p:nvPr/>
          </p:nvGrpSpPr>
          <p:grpSpPr>
            <a:xfrm>
              <a:off x="5004048" y="4509120"/>
              <a:ext cx="2268252" cy="1263591"/>
              <a:chOff x="719572" y="4509120"/>
              <a:chExt cx="2268252" cy="1263591"/>
            </a:xfrm>
          </p:grpSpPr>
          <p:sp>
            <p:nvSpPr>
              <p:cNvPr id="71" name="Rechteck 70"/>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72" name="Gerade Verbindung mit Pfeil 71"/>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59" name="Gerade Verbindung 58"/>
            <p:cNvCxnSpPr/>
            <p:nvPr/>
          </p:nvCxnSpPr>
          <p:spPr>
            <a:xfrm flipV="1">
              <a:off x="684213" y="4509120"/>
              <a:ext cx="7704211"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6084168"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61" name="Gerade Verbindung mit Pfeil 60"/>
            <p:cNvCxnSpPr>
              <a:stCxn id="60" idx="0"/>
            </p:cNvCxnSpPr>
            <p:nvPr/>
          </p:nvCxnSpPr>
          <p:spPr>
            <a:xfrm flipV="1">
              <a:off x="7344308"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683543" y="2636912"/>
              <a:ext cx="77048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827584" y="1556792"/>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64" name="Gerade Verbindung mit Pfeil 63"/>
            <p:cNvCxnSpPr>
              <a:endCxn id="63" idx="2"/>
            </p:cNvCxnSpPr>
            <p:nvPr/>
          </p:nvCxnSpPr>
          <p:spPr>
            <a:xfrm flipV="1">
              <a:off x="1799692" y="2265875"/>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5" name="Gruppieren 64"/>
            <p:cNvGrpSpPr/>
            <p:nvPr/>
          </p:nvGrpSpPr>
          <p:grpSpPr>
            <a:xfrm>
              <a:off x="5219413" y="2636912"/>
              <a:ext cx="706225" cy="1872211"/>
              <a:chOff x="5219413" y="2636912"/>
              <a:chExt cx="706225" cy="1872211"/>
            </a:xfrm>
          </p:grpSpPr>
          <p:cxnSp>
            <p:nvCxnSpPr>
              <p:cNvPr id="66" name="Gerade Verbindung 65"/>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7" name="Gruppieren 66"/>
              <p:cNvGrpSpPr/>
              <p:nvPr/>
            </p:nvGrpSpPr>
            <p:grpSpPr>
              <a:xfrm>
                <a:off x="5219413" y="3284984"/>
                <a:ext cx="706225" cy="610904"/>
                <a:chOff x="5204899" y="3284984"/>
                <a:chExt cx="706225" cy="610904"/>
              </a:xfrm>
            </p:grpSpPr>
            <p:sp>
              <p:nvSpPr>
                <p:cNvPr id="68" name="Pfeil nach unten 67"/>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spTree>
    <p:extLst>
      <p:ext uri="{BB962C8B-B14F-4D97-AF65-F5344CB8AC3E}">
        <p14:creationId xmlns:p14="http://schemas.microsoft.com/office/powerpoint/2010/main" xmlns="" val="60308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12</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Struktur einer EE-Stromversorgung (2/6)</a:t>
            </a:r>
            <a:endParaRPr lang="de-DE" sz="2800" dirty="0"/>
          </a:p>
        </p:txBody>
      </p:sp>
      <p:grpSp>
        <p:nvGrpSpPr>
          <p:cNvPr id="52" name="Gruppieren 51"/>
          <p:cNvGrpSpPr/>
          <p:nvPr/>
        </p:nvGrpSpPr>
        <p:grpSpPr>
          <a:xfrm>
            <a:off x="683543" y="1988840"/>
            <a:ext cx="7920905" cy="4248472"/>
            <a:chOff x="683543" y="1556792"/>
            <a:chExt cx="7920905" cy="4248472"/>
          </a:xfrm>
        </p:grpSpPr>
        <p:sp>
          <p:nvSpPr>
            <p:cNvPr id="53" name="Abgerundetes Rechteck 52"/>
            <p:cNvSpPr/>
            <p:nvPr/>
          </p:nvSpPr>
          <p:spPr>
            <a:xfrm>
              <a:off x="4160735" y="1556792"/>
              <a:ext cx="2571505"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rgbClr val="FF0000"/>
                  </a:solidFill>
                </a:rPr>
                <a:t>Nein, dies </a:t>
              </a:r>
              <a:r>
                <a:rPr lang="de-DE" sz="2400" dirty="0">
                  <a:solidFill>
                    <a:srgbClr val="FF0000"/>
                  </a:solidFill>
                </a:rPr>
                <a:t>reicht nicht aus!</a:t>
              </a:r>
            </a:p>
          </p:txBody>
        </p:sp>
        <p:sp>
          <p:nvSpPr>
            <p:cNvPr id="54" name="Textfeld 53"/>
            <p:cNvSpPr txBox="1"/>
            <p:nvPr/>
          </p:nvSpPr>
          <p:spPr>
            <a:xfrm>
              <a:off x="6228184"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55" name="Rechteck 54"/>
            <p:cNvSpPr/>
            <p:nvPr/>
          </p:nvSpPr>
          <p:spPr>
            <a:xfrm>
              <a:off x="827584" y="2852937"/>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56" name="Gerade Verbindung mit Pfeil 55"/>
            <p:cNvCxnSpPr>
              <a:endCxn id="55" idx="2"/>
            </p:cNvCxnSpPr>
            <p:nvPr/>
          </p:nvCxnSpPr>
          <p:spPr>
            <a:xfrm flipV="1">
              <a:off x="1799692"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54" idx="2"/>
            </p:cNvCxnSpPr>
            <p:nvPr/>
          </p:nvCxnSpPr>
          <p:spPr>
            <a:xfrm>
              <a:off x="7344308"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58" name="Gruppieren 57"/>
            <p:cNvGrpSpPr/>
            <p:nvPr/>
          </p:nvGrpSpPr>
          <p:grpSpPr>
            <a:xfrm>
              <a:off x="5004048" y="4509120"/>
              <a:ext cx="2268252" cy="1263591"/>
              <a:chOff x="719572" y="4509120"/>
              <a:chExt cx="2268252" cy="1263591"/>
            </a:xfrm>
          </p:grpSpPr>
          <p:sp>
            <p:nvSpPr>
              <p:cNvPr id="76" name="Rechteck 75"/>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77" name="Gerade Verbindung mit Pfeil 76"/>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59" name="Gerade Verbindung 58"/>
            <p:cNvCxnSpPr/>
            <p:nvPr/>
          </p:nvCxnSpPr>
          <p:spPr>
            <a:xfrm flipV="1">
              <a:off x="684213" y="4509120"/>
              <a:ext cx="7704211"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6084168"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61" name="Gerade Verbindung mit Pfeil 60"/>
            <p:cNvCxnSpPr>
              <a:stCxn id="60" idx="0"/>
            </p:cNvCxnSpPr>
            <p:nvPr/>
          </p:nvCxnSpPr>
          <p:spPr>
            <a:xfrm flipV="1">
              <a:off x="7344308"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683543" y="2636912"/>
              <a:ext cx="77048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827584" y="1556792"/>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64" name="Gerade Verbindung mit Pfeil 63"/>
            <p:cNvCxnSpPr>
              <a:endCxn id="63" idx="2"/>
            </p:cNvCxnSpPr>
            <p:nvPr/>
          </p:nvCxnSpPr>
          <p:spPr>
            <a:xfrm flipV="1">
              <a:off x="1799692" y="2265875"/>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Abgerundetes Rechteck 64"/>
            <p:cNvSpPr/>
            <p:nvPr/>
          </p:nvSpPr>
          <p:spPr>
            <a:xfrm>
              <a:off x="755576" y="4653136"/>
              <a:ext cx="3636405"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solidFill>
                    <a:srgbClr val="FF0000"/>
                  </a:solidFill>
                </a:rPr>
                <a:t>Es gibt Probleme:</a:t>
              </a:r>
            </a:p>
            <a:p>
              <a:pPr marL="342900" indent="-342900">
                <a:buFont typeface="Arial" panose="020B0604020202020204" pitchFamily="34" charset="0"/>
                <a:buChar char="•"/>
              </a:pPr>
              <a:r>
                <a:rPr lang="de-DE" sz="2400" dirty="0" smtClean="0">
                  <a:solidFill>
                    <a:srgbClr val="FF0000"/>
                  </a:solidFill>
                </a:rPr>
                <a:t>bei ‚Überschuss‘-Strom</a:t>
              </a:r>
            </a:p>
            <a:p>
              <a:pPr marL="342900" indent="-342900">
                <a:buFont typeface="Arial" panose="020B0604020202020204" pitchFamily="34" charset="0"/>
                <a:buChar char="•"/>
              </a:pPr>
              <a:r>
                <a:rPr lang="de-DE" sz="2400" dirty="0" smtClean="0">
                  <a:solidFill>
                    <a:srgbClr val="FF0000"/>
                  </a:solidFill>
                </a:rPr>
                <a:t>in Zeiten der ‚Flaute‘</a:t>
              </a:r>
              <a:endParaRPr lang="de-DE" sz="2400" dirty="0">
                <a:solidFill>
                  <a:srgbClr val="FF0000"/>
                </a:solidFill>
              </a:endParaRPr>
            </a:p>
          </p:txBody>
        </p:sp>
        <p:cxnSp>
          <p:nvCxnSpPr>
            <p:cNvPr id="66" name="Gerade Verbindung mit Pfeil 65"/>
            <p:cNvCxnSpPr>
              <a:stCxn id="53" idx="1"/>
              <a:endCxn id="63" idx="3"/>
            </p:cNvCxnSpPr>
            <p:nvPr/>
          </p:nvCxnSpPr>
          <p:spPr>
            <a:xfrm flipH="1" flipV="1">
              <a:off x="2771800" y="1911334"/>
              <a:ext cx="1388935" cy="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7" name="Gruppieren 66"/>
            <p:cNvGrpSpPr/>
            <p:nvPr/>
          </p:nvGrpSpPr>
          <p:grpSpPr>
            <a:xfrm>
              <a:off x="5219413" y="2636912"/>
              <a:ext cx="706225" cy="1872211"/>
              <a:chOff x="5219413" y="2636912"/>
              <a:chExt cx="706225" cy="1872211"/>
            </a:xfrm>
          </p:grpSpPr>
          <p:cxnSp>
            <p:nvCxnSpPr>
              <p:cNvPr id="71" name="Gerade Verbindung 70"/>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2" name="Gruppieren 71"/>
              <p:cNvGrpSpPr/>
              <p:nvPr/>
            </p:nvGrpSpPr>
            <p:grpSpPr>
              <a:xfrm>
                <a:off x="5219413" y="3284984"/>
                <a:ext cx="706225" cy="610904"/>
                <a:chOff x="5204899" y="3284984"/>
                <a:chExt cx="706225" cy="610904"/>
              </a:xfrm>
            </p:grpSpPr>
            <p:sp>
              <p:nvSpPr>
                <p:cNvPr id="73" name="Pfeil nach unten 72"/>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68" name="Gerade Verbindung mit Pfeil 67"/>
            <p:cNvCxnSpPr>
              <a:stCxn id="53" idx="1"/>
              <a:endCxn id="55" idx="3"/>
            </p:cNvCxnSpPr>
            <p:nvPr/>
          </p:nvCxnSpPr>
          <p:spPr>
            <a:xfrm flipH="1">
              <a:off x="2771800" y="1916832"/>
              <a:ext cx="1388935" cy="149984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a:endCxn id="65" idx="0"/>
            </p:cNvCxnSpPr>
            <p:nvPr/>
          </p:nvCxnSpPr>
          <p:spPr>
            <a:xfrm flipH="1">
              <a:off x="2573779" y="2451393"/>
              <a:ext cx="2430269" cy="22017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Gewinkelte Verbindung 69"/>
            <p:cNvCxnSpPr>
              <a:stCxn id="53" idx="3"/>
            </p:cNvCxnSpPr>
            <p:nvPr/>
          </p:nvCxnSpPr>
          <p:spPr>
            <a:xfrm flipH="1">
              <a:off x="5004048" y="1916832"/>
              <a:ext cx="1728192" cy="534561"/>
            </a:xfrm>
            <a:prstGeom prst="bentConnector3">
              <a:avLst>
                <a:gd name="adj1" fmla="val -13228"/>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1" name="Abgerundetes Rechteck 80"/>
          <p:cNvSpPr/>
          <p:nvPr/>
        </p:nvSpPr>
        <p:spPr>
          <a:xfrm>
            <a:off x="467544" y="1412777"/>
            <a:ext cx="8136904" cy="43204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accent1">
                    <a:lumMod val="75000"/>
                  </a:schemeClr>
                </a:solidFill>
              </a:rPr>
              <a:t>Struktur ähnlich wie die der Konventionellen Stromversorgung?</a:t>
            </a:r>
            <a:endParaRPr lang="de-DE" sz="2400" dirty="0">
              <a:solidFill>
                <a:schemeClr val="accent1">
                  <a:lumMod val="75000"/>
                </a:schemeClr>
              </a:solidFill>
            </a:endParaRPr>
          </a:p>
        </p:txBody>
      </p:sp>
    </p:spTree>
    <p:extLst>
      <p:ext uri="{BB962C8B-B14F-4D97-AF65-F5344CB8AC3E}">
        <p14:creationId xmlns:p14="http://schemas.microsoft.com/office/powerpoint/2010/main" xmlns="" val="60308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13</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Struktur einer EE-Stromversorgung (3/6)</a:t>
            </a:r>
            <a:endParaRPr lang="de-DE" sz="2800" dirty="0"/>
          </a:p>
        </p:txBody>
      </p:sp>
      <p:grpSp>
        <p:nvGrpSpPr>
          <p:cNvPr id="52" name="Gruppieren 51"/>
          <p:cNvGrpSpPr/>
          <p:nvPr/>
        </p:nvGrpSpPr>
        <p:grpSpPr>
          <a:xfrm>
            <a:off x="467544" y="1526287"/>
            <a:ext cx="8136904" cy="4639017"/>
            <a:chOff x="467544" y="1340768"/>
            <a:chExt cx="8136904" cy="4639017"/>
          </a:xfrm>
        </p:grpSpPr>
        <p:cxnSp>
          <p:nvCxnSpPr>
            <p:cNvPr id="53" name="Gerade Verbindung mit Pfeil 52"/>
            <p:cNvCxnSpPr/>
            <p:nvPr/>
          </p:nvCxnSpPr>
          <p:spPr>
            <a:xfrm flipV="1">
              <a:off x="3779912" y="1340768"/>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V="1">
              <a:off x="1799692" y="4869160"/>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6228184"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56" name="Rechteck 55"/>
            <p:cNvSpPr/>
            <p:nvPr/>
          </p:nvSpPr>
          <p:spPr>
            <a:xfrm>
              <a:off x="827584" y="2852937"/>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57" name="Gerade Verbindung mit Pfeil 56"/>
            <p:cNvCxnSpPr>
              <a:endCxn id="56" idx="2"/>
            </p:cNvCxnSpPr>
            <p:nvPr/>
          </p:nvCxnSpPr>
          <p:spPr>
            <a:xfrm flipV="1">
              <a:off x="1799692"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a:stCxn id="55" idx="2"/>
            </p:cNvCxnSpPr>
            <p:nvPr/>
          </p:nvCxnSpPr>
          <p:spPr>
            <a:xfrm>
              <a:off x="7344308"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59" name="Gruppieren 58"/>
            <p:cNvGrpSpPr/>
            <p:nvPr/>
          </p:nvGrpSpPr>
          <p:grpSpPr>
            <a:xfrm>
              <a:off x="4427984" y="4509120"/>
              <a:ext cx="2268252" cy="1263591"/>
              <a:chOff x="719572" y="4509120"/>
              <a:chExt cx="2268252" cy="1263591"/>
            </a:xfrm>
          </p:grpSpPr>
          <p:sp>
            <p:nvSpPr>
              <p:cNvPr id="82" name="Rechteck 81"/>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83" name="Gerade Verbindung mit Pfeil 82"/>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0" name="Gerade Verbindung 59"/>
            <p:cNvCxnSpPr/>
            <p:nvPr/>
          </p:nvCxnSpPr>
          <p:spPr>
            <a:xfrm flipV="1">
              <a:off x="684213" y="4509120"/>
              <a:ext cx="7704211"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1151620" y="5087690"/>
              <a:ext cx="2448272" cy="685021"/>
            </a:xfrm>
            <a:prstGeom prst="rect">
              <a:avLst/>
            </a:prstGeom>
            <a:solidFill>
              <a:srgbClr val="99FF99"/>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Entnahme des ‚Überschuss‘-Stroms</a:t>
              </a:r>
              <a:endParaRPr lang="de-DE" sz="2000" b="1" dirty="0">
                <a:solidFill>
                  <a:schemeClr val="tx1"/>
                </a:solidFill>
              </a:endParaRPr>
            </a:p>
          </p:txBody>
        </p:sp>
        <p:sp>
          <p:nvSpPr>
            <p:cNvPr id="62" name="Textfeld 61"/>
            <p:cNvSpPr txBox="1"/>
            <p:nvPr/>
          </p:nvSpPr>
          <p:spPr>
            <a:xfrm>
              <a:off x="6084168"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63" name="Gerade Verbindung mit Pfeil 62"/>
            <p:cNvCxnSpPr>
              <a:stCxn id="62" idx="0"/>
            </p:cNvCxnSpPr>
            <p:nvPr/>
          </p:nvCxnSpPr>
          <p:spPr>
            <a:xfrm flipV="1">
              <a:off x="7344308"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683543" y="2636912"/>
              <a:ext cx="77048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5" name="Rechteck 64"/>
            <p:cNvSpPr/>
            <p:nvPr/>
          </p:nvSpPr>
          <p:spPr>
            <a:xfrm>
              <a:off x="3131840" y="1556792"/>
              <a:ext cx="2448272" cy="682912"/>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EE-Stromeinspeisung in Zeiten der ‚Flaute‘</a:t>
              </a:r>
            </a:p>
          </p:txBody>
        </p:sp>
        <p:sp>
          <p:nvSpPr>
            <p:cNvPr id="66" name="Rechteck 65"/>
            <p:cNvSpPr/>
            <p:nvPr/>
          </p:nvSpPr>
          <p:spPr>
            <a:xfrm>
              <a:off x="827584" y="1556792"/>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67" name="Gerade Verbindung mit Pfeil 66"/>
            <p:cNvCxnSpPr>
              <a:endCxn id="66" idx="2"/>
            </p:cNvCxnSpPr>
            <p:nvPr/>
          </p:nvCxnSpPr>
          <p:spPr>
            <a:xfrm flipV="1">
              <a:off x="1799692" y="2265875"/>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Ellipse 67"/>
            <p:cNvSpPr/>
            <p:nvPr/>
          </p:nvSpPr>
          <p:spPr>
            <a:xfrm>
              <a:off x="5868144" y="2604054"/>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9" name="Gewinkelte Verbindung 68"/>
            <p:cNvCxnSpPr>
              <a:stCxn id="65" idx="3"/>
              <a:endCxn id="68" idx="0"/>
            </p:cNvCxnSpPr>
            <p:nvPr/>
          </p:nvCxnSpPr>
          <p:spPr>
            <a:xfrm>
              <a:off x="5580112" y="1898248"/>
              <a:ext cx="331180" cy="70580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0" name="Gruppieren 69"/>
            <p:cNvGrpSpPr/>
            <p:nvPr/>
          </p:nvGrpSpPr>
          <p:grpSpPr>
            <a:xfrm>
              <a:off x="5219413" y="2636912"/>
              <a:ext cx="706225" cy="1872211"/>
              <a:chOff x="5219413" y="2636912"/>
              <a:chExt cx="706225" cy="1872211"/>
            </a:xfrm>
          </p:grpSpPr>
          <p:cxnSp>
            <p:nvCxnSpPr>
              <p:cNvPr id="77" name="Gerade Verbindung 76"/>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8" name="Gruppieren 77"/>
              <p:cNvGrpSpPr/>
              <p:nvPr/>
            </p:nvGrpSpPr>
            <p:grpSpPr>
              <a:xfrm>
                <a:off x="5219413" y="3284984"/>
                <a:ext cx="706225" cy="610904"/>
                <a:chOff x="5204899" y="3284984"/>
                <a:chExt cx="706225" cy="610904"/>
              </a:xfrm>
            </p:grpSpPr>
            <p:sp>
              <p:nvSpPr>
                <p:cNvPr id="79" name="Pfeil nach unten 78"/>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Ellipse 80"/>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71" name="Gerade Verbindung 70"/>
            <p:cNvCxnSpPr/>
            <p:nvPr/>
          </p:nvCxnSpPr>
          <p:spPr>
            <a:xfrm flipV="1">
              <a:off x="467544" y="4509122"/>
              <a:ext cx="7920880" cy="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V="1">
              <a:off x="467544" y="2636913"/>
              <a:ext cx="7920855" cy="10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Gewinkelte Verbindung 72"/>
            <p:cNvCxnSpPr/>
            <p:nvPr/>
          </p:nvCxnSpPr>
          <p:spPr>
            <a:xfrm rot="16200000" flipH="1">
              <a:off x="529064" y="4807645"/>
              <a:ext cx="921076" cy="324035"/>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4" name="Gewinkelte Verbindung 73"/>
            <p:cNvCxnSpPr>
              <a:endCxn id="61" idx="1"/>
            </p:cNvCxnSpPr>
            <p:nvPr/>
          </p:nvCxnSpPr>
          <p:spPr>
            <a:xfrm rot="16200000" flipH="1">
              <a:off x="-479064" y="3799517"/>
              <a:ext cx="2793290" cy="468077"/>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639270" y="260920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p:cNvSpPr/>
            <p:nvPr/>
          </p:nvSpPr>
          <p:spPr>
            <a:xfrm>
              <a:off x="791670" y="446482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xmlns="" val="60308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14</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Struktur einer EE-Stromversorgung (4/6)</a:t>
            </a:r>
            <a:endParaRPr lang="de-DE" sz="2800" dirty="0"/>
          </a:p>
        </p:txBody>
      </p:sp>
      <p:grpSp>
        <p:nvGrpSpPr>
          <p:cNvPr id="52" name="Gruppieren 51"/>
          <p:cNvGrpSpPr/>
          <p:nvPr/>
        </p:nvGrpSpPr>
        <p:grpSpPr>
          <a:xfrm>
            <a:off x="467544" y="1454279"/>
            <a:ext cx="8136904" cy="4639017"/>
            <a:chOff x="467544" y="1340768"/>
            <a:chExt cx="8136904" cy="4639017"/>
          </a:xfrm>
        </p:grpSpPr>
        <p:cxnSp>
          <p:nvCxnSpPr>
            <p:cNvPr id="53" name="Gerade Verbindung 52"/>
            <p:cNvCxnSpPr/>
            <p:nvPr/>
          </p:nvCxnSpPr>
          <p:spPr>
            <a:xfrm flipV="1">
              <a:off x="467544" y="4509122"/>
              <a:ext cx="7920880" cy="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467544" y="2636913"/>
              <a:ext cx="7920855" cy="10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V="1">
              <a:off x="3779912" y="1340768"/>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flipV="1">
              <a:off x="1799692" y="4869160"/>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6228184"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58" name="Rechteck 57"/>
            <p:cNvSpPr/>
            <p:nvPr/>
          </p:nvSpPr>
          <p:spPr>
            <a:xfrm>
              <a:off x="827584" y="2852937"/>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59" name="Gerade Verbindung mit Pfeil 58"/>
            <p:cNvCxnSpPr>
              <a:endCxn id="58" idx="2"/>
            </p:cNvCxnSpPr>
            <p:nvPr/>
          </p:nvCxnSpPr>
          <p:spPr>
            <a:xfrm flipV="1">
              <a:off x="1799692"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a:stCxn id="57" idx="2"/>
            </p:cNvCxnSpPr>
            <p:nvPr/>
          </p:nvCxnSpPr>
          <p:spPr>
            <a:xfrm>
              <a:off x="7344308"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61" name="Gruppieren 60"/>
            <p:cNvGrpSpPr/>
            <p:nvPr/>
          </p:nvGrpSpPr>
          <p:grpSpPr>
            <a:xfrm>
              <a:off x="4427984" y="4509120"/>
              <a:ext cx="2268252" cy="1263591"/>
              <a:chOff x="719572" y="4509120"/>
              <a:chExt cx="2268252" cy="1263591"/>
            </a:xfrm>
          </p:grpSpPr>
          <p:sp>
            <p:nvSpPr>
              <p:cNvPr id="84" name="Rechteck 83"/>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85" name="Gerade Verbindung mit Pfeil 84"/>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Gerade Verbindung mit Pfeil 86"/>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2" name="Gerade Verbindung 61"/>
            <p:cNvCxnSpPr/>
            <p:nvPr/>
          </p:nvCxnSpPr>
          <p:spPr>
            <a:xfrm flipV="1">
              <a:off x="684213" y="4509120"/>
              <a:ext cx="7704211"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1151620" y="5087690"/>
              <a:ext cx="2448272" cy="685021"/>
            </a:xfrm>
            <a:prstGeom prst="rect">
              <a:avLst/>
            </a:prstGeom>
            <a:solidFill>
              <a:srgbClr val="99FF99"/>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Entnahme des ‚Überschuss‘-Stroms</a:t>
              </a:r>
            </a:p>
          </p:txBody>
        </p:sp>
        <p:sp>
          <p:nvSpPr>
            <p:cNvPr id="64" name="Textfeld 63"/>
            <p:cNvSpPr txBox="1"/>
            <p:nvPr/>
          </p:nvSpPr>
          <p:spPr>
            <a:xfrm>
              <a:off x="6084168"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65" name="Gerade Verbindung mit Pfeil 64"/>
            <p:cNvCxnSpPr>
              <a:stCxn id="64" idx="0"/>
            </p:cNvCxnSpPr>
            <p:nvPr/>
          </p:nvCxnSpPr>
          <p:spPr>
            <a:xfrm flipV="1">
              <a:off x="7344308"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a:off x="683543" y="2636912"/>
              <a:ext cx="770485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Rechteck 66"/>
            <p:cNvSpPr/>
            <p:nvPr/>
          </p:nvSpPr>
          <p:spPr>
            <a:xfrm>
              <a:off x="3131840" y="1556792"/>
              <a:ext cx="2448272" cy="682912"/>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EE-Stromeinspeisung in Zeiten der ‚Flaute‘</a:t>
              </a:r>
            </a:p>
          </p:txBody>
        </p:sp>
        <p:sp>
          <p:nvSpPr>
            <p:cNvPr id="68" name="Rechteck 67"/>
            <p:cNvSpPr/>
            <p:nvPr/>
          </p:nvSpPr>
          <p:spPr>
            <a:xfrm>
              <a:off x="827584" y="1556792"/>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69" name="Gerade Verbindung mit Pfeil 68"/>
            <p:cNvCxnSpPr>
              <a:endCxn id="68" idx="2"/>
            </p:cNvCxnSpPr>
            <p:nvPr/>
          </p:nvCxnSpPr>
          <p:spPr>
            <a:xfrm flipV="1">
              <a:off x="1799692" y="2265875"/>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Ellipse 69"/>
            <p:cNvSpPr/>
            <p:nvPr/>
          </p:nvSpPr>
          <p:spPr>
            <a:xfrm>
              <a:off x="5868144" y="2604054"/>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1" name="Gewinkelte Verbindung 70"/>
            <p:cNvCxnSpPr>
              <a:stCxn id="67" idx="3"/>
              <a:endCxn id="70" idx="0"/>
            </p:cNvCxnSpPr>
            <p:nvPr/>
          </p:nvCxnSpPr>
          <p:spPr>
            <a:xfrm>
              <a:off x="5580112" y="1898248"/>
              <a:ext cx="331180" cy="70580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3131840" y="2852936"/>
              <a:ext cx="1481130" cy="1127481"/>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Langzeit-</a:t>
              </a:r>
              <a:br>
                <a:rPr lang="de-DE" sz="2000" b="1" dirty="0" smtClean="0">
                  <a:solidFill>
                    <a:schemeClr val="tx1"/>
                  </a:solidFill>
                </a:rPr>
              </a:br>
              <a:r>
                <a:rPr lang="de-DE" sz="2000" b="1" dirty="0" smtClean="0">
                  <a:solidFill>
                    <a:schemeClr val="tx1"/>
                  </a:solidFill>
                </a:rPr>
                <a:t>EE-Energie-Speicher</a:t>
              </a:r>
              <a:endParaRPr lang="de-DE" sz="2000" b="1" dirty="0">
                <a:solidFill>
                  <a:schemeClr val="tx1"/>
                </a:solidFill>
              </a:endParaRPr>
            </a:p>
          </p:txBody>
        </p:sp>
        <p:cxnSp>
          <p:nvCxnSpPr>
            <p:cNvPr id="73" name="Gewinkelte Verbindung 72"/>
            <p:cNvCxnSpPr>
              <a:stCxn id="72" idx="0"/>
              <a:endCxn id="67" idx="1"/>
            </p:cNvCxnSpPr>
            <p:nvPr/>
          </p:nvCxnSpPr>
          <p:spPr>
            <a:xfrm rot="16200000" flipV="1">
              <a:off x="3024779" y="2005309"/>
              <a:ext cx="954688" cy="740565"/>
            </a:xfrm>
            <a:prstGeom prst="bentConnector4">
              <a:avLst>
                <a:gd name="adj1" fmla="val 32117"/>
                <a:gd name="adj2" fmla="val 130868"/>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4" name="Gruppieren 73"/>
            <p:cNvGrpSpPr/>
            <p:nvPr/>
          </p:nvGrpSpPr>
          <p:grpSpPr>
            <a:xfrm>
              <a:off x="5219413" y="2636912"/>
              <a:ext cx="706225" cy="1872211"/>
              <a:chOff x="5219413" y="2636912"/>
              <a:chExt cx="706225" cy="1872211"/>
            </a:xfrm>
          </p:grpSpPr>
          <p:cxnSp>
            <p:nvCxnSpPr>
              <p:cNvPr id="79" name="Gerade Verbindung 78"/>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0" name="Gruppieren 79"/>
              <p:cNvGrpSpPr/>
              <p:nvPr/>
            </p:nvGrpSpPr>
            <p:grpSpPr>
              <a:xfrm>
                <a:off x="5219413" y="3284984"/>
                <a:ext cx="706225" cy="610904"/>
                <a:chOff x="5204899" y="3284984"/>
                <a:chExt cx="706225" cy="610904"/>
              </a:xfrm>
            </p:grpSpPr>
            <p:sp>
              <p:nvSpPr>
                <p:cNvPr id="81" name="Pfeil nach unten 80"/>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Ellipse 82"/>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75" name="Gewinkelte Verbindung 74"/>
            <p:cNvCxnSpPr/>
            <p:nvPr/>
          </p:nvCxnSpPr>
          <p:spPr>
            <a:xfrm rot="16200000" flipH="1">
              <a:off x="529064" y="4807645"/>
              <a:ext cx="921076" cy="324035"/>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Gewinkelte Verbindung 75"/>
            <p:cNvCxnSpPr/>
            <p:nvPr/>
          </p:nvCxnSpPr>
          <p:spPr>
            <a:xfrm rot="16200000" flipH="1">
              <a:off x="-479063" y="3799517"/>
              <a:ext cx="2793289" cy="468078"/>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Ellipse 76"/>
            <p:cNvSpPr/>
            <p:nvPr/>
          </p:nvSpPr>
          <p:spPr>
            <a:xfrm>
              <a:off x="639270" y="260920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791670" y="446482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3" name="Ellipse 42"/>
          <p:cNvSpPr/>
          <p:nvPr/>
        </p:nvSpPr>
        <p:spPr>
          <a:xfrm>
            <a:off x="4096187" y="4219075"/>
            <a:ext cx="1324651" cy="4312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accent3">
                    <a:lumMod val="50000"/>
                  </a:schemeClr>
                </a:solidFill>
              </a:rPr>
              <a:t>Woher?</a:t>
            </a:r>
            <a:endParaRPr lang="de-DE" sz="1600" b="1" dirty="0">
              <a:solidFill>
                <a:schemeClr val="accent3">
                  <a:lumMod val="50000"/>
                </a:schemeClr>
              </a:solidFill>
            </a:endParaRPr>
          </a:p>
        </p:txBody>
      </p:sp>
      <p:sp>
        <p:nvSpPr>
          <p:cNvPr id="44" name="Ellipse 43"/>
          <p:cNvSpPr/>
          <p:nvPr/>
        </p:nvSpPr>
        <p:spPr>
          <a:xfrm>
            <a:off x="3247349" y="4797934"/>
            <a:ext cx="1324651" cy="4312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accent3">
                    <a:lumMod val="50000"/>
                  </a:schemeClr>
                </a:solidFill>
              </a:rPr>
              <a:t>Wohin?</a:t>
            </a:r>
            <a:endParaRPr lang="de-DE" sz="1600" b="1" dirty="0">
              <a:solidFill>
                <a:schemeClr val="accent3">
                  <a:lumMod val="50000"/>
                </a:schemeClr>
              </a:solidFill>
            </a:endParaRPr>
          </a:p>
        </p:txBody>
      </p:sp>
      <p:cxnSp>
        <p:nvCxnSpPr>
          <p:cNvPr id="3" name="Gewinkelte Verbindung 2"/>
          <p:cNvCxnSpPr>
            <a:stCxn id="43" idx="2"/>
            <a:endCxn id="72" idx="2"/>
          </p:cNvCxnSpPr>
          <p:nvPr/>
        </p:nvCxnSpPr>
        <p:spPr>
          <a:xfrm rot="10800000">
            <a:off x="3872405" y="4093928"/>
            <a:ext cx="223782" cy="340780"/>
          </a:xfrm>
          <a:prstGeom prst="bentConnector2">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6" name="Gewinkelte Verbindung 5"/>
          <p:cNvCxnSpPr>
            <a:stCxn id="63" idx="3"/>
            <a:endCxn id="44" idx="4"/>
          </p:cNvCxnSpPr>
          <p:nvPr/>
        </p:nvCxnSpPr>
        <p:spPr>
          <a:xfrm flipV="1">
            <a:off x="3599892" y="5229200"/>
            <a:ext cx="309783" cy="314512"/>
          </a:xfrm>
          <a:prstGeom prst="bentConnector2">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6300192" y="1569566"/>
            <a:ext cx="2315295" cy="923330"/>
          </a:xfrm>
          <a:prstGeom prst="rect">
            <a:avLst/>
          </a:prstGeom>
          <a:noFill/>
          <a:ln w="28575">
            <a:solidFill>
              <a:srgbClr val="002060"/>
            </a:solidFill>
          </a:ln>
        </p:spPr>
        <p:txBody>
          <a:bodyPr wrap="square" rtlCol="0">
            <a:spAutoFit/>
          </a:bodyPr>
          <a:lstStyle/>
          <a:p>
            <a:pPr algn="ctr"/>
            <a:r>
              <a:rPr lang="de-DE" dirty="0" smtClean="0">
                <a:solidFill>
                  <a:srgbClr val="FF0000"/>
                </a:solidFill>
              </a:rPr>
              <a:t>Hier nur Langzeit-Speicherung für</a:t>
            </a:r>
            <a:br>
              <a:rPr lang="de-DE" dirty="0" smtClean="0">
                <a:solidFill>
                  <a:srgbClr val="FF0000"/>
                </a:solidFill>
              </a:rPr>
            </a:br>
            <a:r>
              <a:rPr lang="de-DE" dirty="0" smtClean="0">
                <a:solidFill>
                  <a:srgbClr val="FF0000"/>
                </a:solidFill>
              </a:rPr>
              <a:t>erneuerbare Energien</a:t>
            </a:r>
            <a:endParaRPr lang="de-DE" dirty="0">
              <a:solidFill>
                <a:srgbClr val="FF0000"/>
              </a:solidFill>
            </a:endParaRPr>
          </a:p>
        </p:txBody>
      </p:sp>
    </p:spTree>
    <p:extLst>
      <p:ext uri="{BB962C8B-B14F-4D97-AF65-F5344CB8AC3E}">
        <p14:creationId xmlns:p14="http://schemas.microsoft.com/office/powerpoint/2010/main" xmlns="" val="60308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Struktur einer EE-Stromversorgung </a:t>
            </a:r>
            <a:r>
              <a:rPr lang="de-DE" sz="2800" dirty="0" smtClean="0"/>
              <a:t>(5/6)</a:t>
            </a:r>
            <a:endParaRPr lang="de-DE" sz="2800" dirty="0"/>
          </a:p>
        </p:txBody>
      </p:sp>
      <p:sp>
        <p:nvSpPr>
          <p:cNvPr id="5" name="Datumsplatzhalter 4"/>
          <p:cNvSpPr>
            <a:spLocks noGrp="1"/>
          </p:cNvSpPr>
          <p:nvPr>
            <p:ph type="dt" sz="half" idx="10"/>
          </p:nvPr>
        </p:nvSpPr>
        <p:spPr>
          <a:xfrm>
            <a:off x="457200" y="6356350"/>
            <a:ext cx="2133600"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553200" y="6356350"/>
            <a:ext cx="2133600" cy="365125"/>
          </a:xfrm>
        </p:spPr>
        <p:txBody>
          <a:bodyPr/>
          <a:lstStyle/>
          <a:p>
            <a:fld id="{BB852D65-5622-4704-B0A5-41405F4653B9}" type="slidenum">
              <a:rPr lang="de-DE" smtClean="0"/>
              <a:pPr/>
              <a:t>15</a:t>
            </a:fld>
            <a:endParaRPr lang="de-DE"/>
          </a:p>
        </p:txBody>
      </p:sp>
      <p:grpSp>
        <p:nvGrpSpPr>
          <p:cNvPr id="4" name="Gruppieren 3"/>
          <p:cNvGrpSpPr/>
          <p:nvPr/>
        </p:nvGrpSpPr>
        <p:grpSpPr>
          <a:xfrm>
            <a:off x="467544" y="1454279"/>
            <a:ext cx="8136904" cy="4639017"/>
            <a:chOff x="467544" y="1340768"/>
            <a:chExt cx="8136904" cy="4639017"/>
          </a:xfrm>
        </p:grpSpPr>
        <p:cxnSp>
          <p:nvCxnSpPr>
            <p:cNvPr id="77" name="Gerade Verbindung mit Pfeil 76"/>
            <p:cNvCxnSpPr/>
            <p:nvPr/>
          </p:nvCxnSpPr>
          <p:spPr>
            <a:xfrm flipV="1">
              <a:off x="3779912" y="1340768"/>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V="1">
              <a:off x="1799692" y="4869160"/>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6228184"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39" name="Rechteck 38"/>
            <p:cNvSpPr/>
            <p:nvPr/>
          </p:nvSpPr>
          <p:spPr>
            <a:xfrm>
              <a:off x="827584" y="2852937"/>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40" name="Gerade Verbindung mit Pfeil 39"/>
            <p:cNvCxnSpPr>
              <a:endCxn id="39" idx="2"/>
            </p:cNvCxnSpPr>
            <p:nvPr/>
          </p:nvCxnSpPr>
          <p:spPr>
            <a:xfrm flipV="1">
              <a:off x="1799692"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a:stCxn id="38" idx="2"/>
            </p:cNvCxnSpPr>
            <p:nvPr/>
          </p:nvCxnSpPr>
          <p:spPr>
            <a:xfrm>
              <a:off x="7344308"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3" name="Gruppieren 2"/>
            <p:cNvGrpSpPr/>
            <p:nvPr/>
          </p:nvGrpSpPr>
          <p:grpSpPr>
            <a:xfrm>
              <a:off x="4427984" y="4509120"/>
              <a:ext cx="2268252" cy="1263591"/>
              <a:chOff x="719572" y="4509120"/>
              <a:chExt cx="2268252" cy="1263591"/>
            </a:xfrm>
          </p:grpSpPr>
          <p:sp>
            <p:nvSpPr>
              <p:cNvPr id="42" name="Rechteck 41"/>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43" name="Gerade Verbindung mit Pfeil 42"/>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7" name="Gerade Verbindung 46"/>
            <p:cNvCxnSpPr/>
            <p:nvPr/>
          </p:nvCxnSpPr>
          <p:spPr>
            <a:xfrm flipV="1">
              <a:off x="467544" y="4509122"/>
              <a:ext cx="7920880" cy="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Rechteck 47"/>
            <p:cNvSpPr/>
            <p:nvPr/>
          </p:nvSpPr>
          <p:spPr>
            <a:xfrm>
              <a:off x="1151620" y="5087690"/>
              <a:ext cx="2448272" cy="685021"/>
            </a:xfrm>
            <a:prstGeom prst="rect">
              <a:avLst/>
            </a:prstGeom>
            <a:solidFill>
              <a:srgbClr val="99FF99"/>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Entnahme des ‚Überschuss‘-Stroms</a:t>
              </a:r>
            </a:p>
          </p:txBody>
        </p:sp>
        <p:sp>
          <p:nvSpPr>
            <p:cNvPr id="50" name="Textfeld 49"/>
            <p:cNvSpPr txBox="1"/>
            <p:nvPr/>
          </p:nvSpPr>
          <p:spPr>
            <a:xfrm>
              <a:off x="6084168"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51" name="Gerade Verbindung mit Pfeil 50"/>
            <p:cNvCxnSpPr>
              <a:stCxn id="50" idx="0"/>
            </p:cNvCxnSpPr>
            <p:nvPr/>
          </p:nvCxnSpPr>
          <p:spPr>
            <a:xfrm flipV="1">
              <a:off x="7344308"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V="1">
              <a:off x="467544" y="2636913"/>
              <a:ext cx="7920855" cy="10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Gewinkelte Verbindung 71"/>
            <p:cNvCxnSpPr>
              <a:endCxn id="48" idx="1"/>
            </p:cNvCxnSpPr>
            <p:nvPr/>
          </p:nvCxnSpPr>
          <p:spPr>
            <a:xfrm rot="16200000" flipH="1">
              <a:off x="529064" y="4807645"/>
              <a:ext cx="921076" cy="324035"/>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3131840" y="1556792"/>
              <a:ext cx="2448272" cy="682912"/>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EE-Stromeinspeisung in Zeiten der ‚Flaute‘</a:t>
              </a:r>
            </a:p>
          </p:txBody>
        </p:sp>
        <p:sp>
          <p:nvSpPr>
            <p:cNvPr id="57" name="Rechteck 56"/>
            <p:cNvSpPr/>
            <p:nvPr/>
          </p:nvSpPr>
          <p:spPr>
            <a:xfrm>
              <a:off x="827584" y="1556792"/>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59" name="Gerade Verbindung mit Pfeil 58"/>
            <p:cNvCxnSpPr>
              <a:endCxn id="57" idx="2"/>
            </p:cNvCxnSpPr>
            <p:nvPr/>
          </p:nvCxnSpPr>
          <p:spPr>
            <a:xfrm flipV="1">
              <a:off x="1799692" y="2265875"/>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a:xfrm>
              <a:off x="5866692" y="2604054"/>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winkelte Verbindung 36"/>
            <p:cNvCxnSpPr>
              <a:stCxn id="34" idx="3"/>
              <a:endCxn id="26" idx="0"/>
            </p:cNvCxnSpPr>
            <p:nvPr/>
          </p:nvCxnSpPr>
          <p:spPr>
            <a:xfrm>
              <a:off x="5580112" y="1898248"/>
              <a:ext cx="329728" cy="70580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2" name="Rechteck 81"/>
            <p:cNvSpPr/>
            <p:nvPr/>
          </p:nvSpPr>
          <p:spPr>
            <a:xfrm>
              <a:off x="3131840" y="2852936"/>
              <a:ext cx="1481130" cy="1127481"/>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Langzeit-</a:t>
              </a:r>
              <a:br>
                <a:rPr lang="de-DE" sz="2000" b="1" dirty="0" smtClean="0">
                  <a:solidFill>
                    <a:schemeClr val="tx1"/>
                  </a:solidFill>
                </a:rPr>
              </a:br>
              <a:r>
                <a:rPr lang="de-DE" sz="2000" b="1" dirty="0" smtClean="0">
                  <a:solidFill>
                    <a:schemeClr val="tx1"/>
                  </a:solidFill>
                </a:rPr>
                <a:t>EE-Energie-Speicher</a:t>
              </a:r>
              <a:endParaRPr lang="de-DE" sz="2000" b="1" dirty="0">
                <a:solidFill>
                  <a:schemeClr val="tx1"/>
                </a:solidFill>
              </a:endParaRPr>
            </a:p>
          </p:txBody>
        </p:sp>
        <p:cxnSp>
          <p:nvCxnSpPr>
            <p:cNvPr id="70" name="Gewinkelte Verbindung 69"/>
            <p:cNvCxnSpPr>
              <a:stCxn id="48" idx="3"/>
              <a:endCxn id="82" idx="2"/>
            </p:cNvCxnSpPr>
            <p:nvPr/>
          </p:nvCxnSpPr>
          <p:spPr>
            <a:xfrm flipV="1">
              <a:off x="3599892" y="3980417"/>
              <a:ext cx="272513" cy="144978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Gewinkelte Verbindung 83"/>
            <p:cNvCxnSpPr>
              <a:stCxn id="82" idx="0"/>
              <a:endCxn id="34" idx="1"/>
            </p:cNvCxnSpPr>
            <p:nvPr/>
          </p:nvCxnSpPr>
          <p:spPr>
            <a:xfrm rot="16200000" flipV="1">
              <a:off x="3024779" y="2005309"/>
              <a:ext cx="954688" cy="740565"/>
            </a:xfrm>
            <a:prstGeom prst="bentConnector4">
              <a:avLst>
                <a:gd name="adj1" fmla="val 32117"/>
                <a:gd name="adj2" fmla="val 130868"/>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3" name="Gruppieren 62"/>
            <p:cNvGrpSpPr/>
            <p:nvPr/>
          </p:nvGrpSpPr>
          <p:grpSpPr>
            <a:xfrm>
              <a:off x="5219413" y="2636912"/>
              <a:ext cx="706225" cy="1872211"/>
              <a:chOff x="5219413" y="2636912"/>
              <a:chExt cx="706225" cy="1872211"/>
            </a:xfrm>
          </p:grpSpPr>
          <p:cxnSp>
            <p:nvCxnSpPr>
              <p:cNvPr id="64" name="Gerade Verbindung 63"/>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5" name="Gruppieren 64"/>
              <p:cNvGrpSpPr/>
              <p:nvPr/>
            </p:nvGrpSpPr>
            <p:grpSpPr>
              <a:xfrm>
                <a:off x="5219413" y="3284984"/>
                <a:ext cx="706225" cy="610904"/>
                <a:chOff x="5204899" y="3284984"/>
                <a:chExt cx="706225" cy="610904"/>
              </a:xfrm>
            </p:grpSpPr>
            <p:sp>
              <p:nvSpPr>
                <p:cNvPr id="66" name="Pfeil nach unten 65"/>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Ellipse 66"/>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12" name="Gewinkelte Verbindung 11"/>
            <p:cNvCxnSpPr>
              <a:endCxn id="48" idx="1"/>
            </p:cNvCxnSpPr>
            <p:nvPr/>
          </p:nvCxnSpPr>
          <p:spPr>
            <a:xfrm rot="16200000" flipH="1">
              <a:off x="-479063" y="3799517"/>
              <a:ext cx="2793289" cy="468078"/>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Ellipse 48"/>
            <p:cNvSpPr/>
            <p:nvPr/>
          </p:nvSpPr>
          <p:spPr>
            <a:xfrm>
              <a:off x="639270" y="260920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p:nvPr/>
          </p:nvSpPr>
          <p:spPr>
            <a:xfrm>
              <a:off x="791670" y="446482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2" name="Fußzeilenplatzhalter 13"/>
          <p:cNvSpPr>
            <a:spLocks noGrp="1"/>
          </p:cNvSpPr>
          <p:nvPr>
            <p:ph type="ftr" sz="quarter" idx="11"/>
          </p:nvPr>
        </p:nvSpPr>
        <p:spPr>
          <a:xfrm>
            <a:off x="2483768" y="6356350"/>
            <a:ext cx="4176464" cy="365125"/>
          </a:xfrm>
        </p:spPr>
        <p:txBody>
          <a:bodyPr/>
          <a:lstStyle/>
          <a:p>
            <a:r>
              <a:rPr lang="de-DE" dirty="0" smtClean="0"/>
              <a:t>Konzept einer Stromversorgung für die Energiewende</a:t>
            </a:r>
            <a:endParaRPr lang="de-DE" dirty="0"/>
          </a:p>
        </p:txBody>
      </p:sp>
      <p:sp>
        <p:nvSpPr>
          <p:cNvPr id="54" name="Textfeld 53"/>
          <p:cNvSpPr txBox="1"/>
          <p:nvPr/>
        </p:nvSpPr>
        <p:spPr>
          <a:xfrm>
            <a:off x="6300192" y="1569566"/>
            <a:ext cx="2315295" cy="923330"/>
          </a:xfrm>
          <a:prstGeom prst="rect">
            <a:avLst/>
          </a:prstGeom>
          <a:noFill/>
          <a:ln w="28575">
            <a:solidFill>
              <a:srgbClr val="002060"/>
            </a:solidFill>
          </a:ln>
        </p:spPr>
        <p:txBody>
          <a:bodyPr wrap="square" rtlCol="0">
            <a:spAutoFit/>
          </a:bodyPr>
          <a:lstStyle/>
          <a:p>
            <a:pPr algn="ctr"/>
            <a:r>
              <a:rPr lang="de-DE" dirty="0" smtClean="0">
                <a:solidFill>
                  <a:srgbClr val="FF0000"/>
                </a:solidFill>
              </a:rPr>
              <a:t>Hier nur Langzeit-Speicherung für</a:t>
            </a:r>
            <a:br>
              <a:rPr lang="de-DE" dirty="0" smtClean="0">
                <a:solidFill>
                  <a:srgbClr val="FF0000"/>
                </a:solidFill>
              </a:rPr>
            </a:br>
            <a:r>
              <a:rPr lang="de-DE" dirty="0" smtClean="0">
                <a:solidFill>
                  <a:srgbClr val="FF0000"/>
                </a:solidFill>
              </a:rPr>
              <a:t>erneuerbare Energien</a:t>
            </a:r>
            <a:endParaRPr lang="de-DE" dirty="0">
              <a:solidFill>
                <a:srgbClr val="FF0000"/>
              </a:solidFill>
            </a:endParaRPr>
          </a:p>
        </p:txBody>
      </p:sp>
    </p:spTree>
    <p:extLst>
      <p:ext uri="{BB962C8B-B14F-4D97-AF65-F5344CB8AC3E}">
        <p14:creationId xmlns:p14="http://schemas.microsoft.com/office/powerpoint/2010/main" xmlns="" val="271121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a:t>Struktur einer EE-Stromversorgung </a:t>
            </a:r>
            <a:r>
              <a:rPr lang="de-DE" sz="2800" dirty="0" smtClean="0"/>
              <a:t>(6/6)</a:t>
            </a:r>
            <a:endParaRPr lang="de-DE" sz="2800" dirty="0"/>
          </a:p>
        </p:txBody>
      </p:sp>
      <p:sp>
        <p:nvSpPr>
          <p:cNvPr id="5" name="Datumsplatzhalter 4"/>
          <p:cNvSpPr>
            <a:spLocks noGrp="1"/>
          </p:cNvSpPr>
          <p:nvPr>
            <p:ph type="dt" sz="half" idx="10"/>
          </p:nvPr>
        </p:nvSpPr>
        <p:spPr>
          <a:xfrm>
            <a:off x="457200" y="6356350"/>
            <a:ext cx="2133600"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553200" y="6356350"/>
            <a:ext cx="2133600" cy="365125"/>
          </a:xfrm>
        </p:spPr>
        <p:txBody>
          <a:bodyPr/>
          <a:lstStyle/>
          <a:p>
            <a:fld id="{BB852D65-5622-4704-B0A5-41405F4653B9}" type="slidenum">
              <a:rPr lang="de-DE" smtClean="0"/>
              <a:pPr/>
              <a:t>16</a:t>
            </a:fld>
            <a:endParaRPr lang="de-DE"/>
          </a:p>
        </p:txBody>
      </p:sp>
      <p:sp>
        <p:nvSpPr>
          <p:cNvPr id="52" name="Fußzeilenplatzhalter 13"/>
          <p:cNvSpPr>
            <a:spLocks noGrp="1"/>
          </p:cNvSpPr>
          <p:nvPr>
            <p:ph type="ftr" sz="quarter" idx="11"/>
          </p:nvPr>
        </p:nvSpPr>
        <p:spPr>
          <a:xfrm>
            <a:off x="2483768" y="6356350"/>
            <a:ext cx="4176464" cy="365125"/>
          </a:xfrm>
        </p:spPr>
        <p:txBody>
          <a:bodyPr/>
          <a:lstStyle/>
          <a:p>
            <a:r>
              <a:rPr lang="de-DE" dirty="0" smtClean="0"/>
              <a:t>Konzept einer Stromversorgung für die Energiewende</a:t>
            </a:r>
            <a:endParaRPr lang="de-DE" dirty="0"/>
          </a:p>
        </p:txBody>
      </p:sp>
      <p:cxnSp>
        <p:nvCxnSpPr>
          <p:cNvPr id="55" name="Gerade Verbindung mit Pfeil 54"/>
          <p:cNvCxnSpPr/>
          <p:nvPr/>
        </p:nvCxnSpPr>
        <p:spPr>
          <a:xfrm flipV="1">
            <a:off x="4103948" y="4581129"/>
            <a:ext cx="1188132" cy="16561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p:nvPr/>
        </p:nvCxnSpPr>
        <p:spPr>
          <a:xfrm flipV="1">
            <a:off x="3635896" y="1340768"/>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1367644" y="4797152"/>
            <a:ext cx="1404156" cy="12241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6372200"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61" name="Rechteck 60"/>
          <p:cNvSpPr/>
          <p:nvPr/>
        </p:nvSpPr>
        <p:spPr>
          <a:xfrm>
            <a:off x="755576" y="2852937"/>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62" name="Gerade Verbindung mit Pfeil 61"/>
          <p:cNvCxnSpPr>
            <a:endCxn id="61" idx="2"/>
          </p:cNvCxnSpPr>
          <p:nvPr/>
        </p:nvCxnSpPr>
        <p:spPr>
          <a:xfrm flipV="1">
            <a:off x="1727684"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a:stCxn id="60" idx="2"/>
          </p:cNvCxnSpPr>
          <p:nvPr/>
        </p:nvCxnSpPr>
        <p:spPr>
          <a:xfrm>
            <a:off x="7488324"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74" name="Gruppieren 73"/>
          <p:cNvGrpSpPr/>
          <p:nvPr/>
        </p:nvGrpSpPr>
        <p:grpSpPr>
          <a:xfrm>
            <a:off x="6336196" y="4509120"/>
            <a:ext cx="2268252" cy="1263591"/>
            <a:chOff x="719572" y="4509120"/>
            <a:chExt cx="2268252" cy="1263591"/>
          </a:xfrm>
        </p:grpSpPr>
        <p:sp>
          <p:nvSpPr>
            <p:cNvPr id="106" name="Rechteck 105"/>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107" name="Gerade Verbindung mit Pfeil 106"/>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75" name="Gerade Verbindung 74"/>
          <p:cNvCxnSpPr/>
          <p:nvPr/>
        </p:nvCxnSpPr>
        <p:spPr>
          <a:xfrm>
            <a:off x="395536" y="4502684"/>
            <a:ext cx="7992888" cy="64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6" name="Rechteck 75"/>
          <p:cNvSpPr/>
          <p:nvPr/>
        </p:nvSpPr>
        <p:spPr>
          <a:xfrm>
            <a:off x="1151620" y="4996228"/>
            <a:ext cx="1728192" cy="892095"/>
          </a:xfrm>
          <a:prstGeom prst="rect">
            <a:avLst/>
          </a:prstGeom>
          <a:solidFill>
            <a:srgbClr val="99FF99"/>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Entnahme des ‚Überschuss‘-Stroms</a:t>
            </a:r>
          </a:p>
        </p:txBody>
      </p:sp>
      <p:sp>
        <p:nvSpPr>
          <p:cNvPr id="78" name="Textfeld 77"/>
          <p:cNvSpPr txBox="1"/>
          <p:nvPr/>
        </p:nvSpPr>
        <p:spPr>
          <a:xfrm>
            <a:off x="6300192"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79" name="Gerade Verbindung mit Pfeil 78"/>
          <p:cNvCxnSpPr>
            <a:stCxn id="78" idx="0"/>
          </p:cNvCxnSpPr>
          <p:nvPr/>
        </p:nvCxnSpPr>
        <p:spPr>
          <a:xfrm flipV="1">
            <a:off x="7560332"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395536" y="2636913"/>
            <a:ext cx="7992863" cy="10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1" name="Gewinkelte Verbindung 80"/>
          <p:cNvCxnSpPr>
            <a:stCxn id="94" idx="4"/>
            <a:endCxn id="76" idx="1"/>
          </p:cNvCxnSpPr>
          <p:nvPr/>
        </p:nvCxnSpPr>
        <p:spPr>
          <a:xfrm rot="16200000" flipH="1">
            <a:off x="488302" y="4778958"/>
            <a:ext cx="901732" cy="4249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3" name="Rechteck 82"/>
          <p:cNvSpPr/>
          <p:nvPr/>
        </p:nvSpPr>
        <p:spPr>
          <a:xfrm>
            <a:off x="2987824" y="1556792"/>
            <a:ext cx="2448272" cy="682912"/>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EE-Stromeinspeisung in Zeiten der ‚Flaute‘</a:t>
            </a:r>
          </a:p>
        </p:txBody>
      </p:sp>
      <p:sp>
        <p:nvSpPr>
          <p:cNvPr id="85" name="Rechteck 84"/>
          <p:cNvSpPr/>
          <p:nvPr/>
        </p:nvSpPr>
        <p:spPr>
          <a:xfrm>
            <a:off x="755576" y="1556792"/>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86" name="Gerade Verbindung mit Pfeil 85"/>
          <p:cNvCxnSpPr>
            <a:endCxn id="85" idx="2"/>
          </p:cNvCxnSpPr>
          <p:nvPr/>
        </p:nvCxnSpPr>
        <p:spPr>
          <a:xfrm flipV="1">
            <a:off x="1727684" y="2265875"/>
            <a:ext cx="0" cy="37103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Ellipse 86"/>
          <p:cNvSpPr/>
          <p:nvPr/>
        </p:nvSpPr>
        <p:spPr>
          <a:xfrm>
            <a:off x="5501221" y="2609202"/>
            <a:ext cx="78891" cy="457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8" name="Gewinkelte Verbindung 87"/>
          <p:cNvCxnSpPr>
            <a:stCxn id="83" idx="3"/>
            <a:endCxn id="87" idx="0"/>
          </p:cNvCxnSpPr>
          <p:nvPr/>
        </p:nvCxnSpPr>
        <p:spPr>
          <a:xfrm>
            <a:off x="5436096" y="1898248"/>
            <a:ext cx="104571" cy="71095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9" name="Rechteck 88"/>
          <p:cNvSpPr/>
          <p:nvPr/>
        </p:nvSpPr>
        <p:spPr>
          <a:xfrm>
            <a:off x="2987824" y="2852936"/>
            <a:ext cx="1481130" cy="1127481"/>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Langzeit-</a:t>
            </a:r>
            <a:br>
              <a:rPr lang="de-DE" sz="2000" b="1" dirty="0" smtClean="0">
                <a:solidFill>
                  <a:schemeClr val="tx1"/>
                </a:solidFill>
              </a:rPr>
            </a:br>
            <a:r>
              <a:rPr lang="de-DE" sz="2000" b="1" dirty="0" smtClean="0">
                <a:solidFill>
                  <a:schemeClr val="tx1"/>
                </a:solidFill>
              </a:rPr>
              <a:t>EE-Energie-Speicher</a:t>
            </a:r>
            <a:endParaRPr lang="de-DE" sz="2000" b="1" dirty="0">
              <a:solidFill>
                <a:schemeClr val="tx1"/>
              </a:solidFill>
            </a:endParaRPr>
          </a:p>
        </p:txBody>
      </p:sp>
      <p:cxnSp>
        <p:nvCxnSpPr>
          <p:cNvPr id="90" name="Gewinkelte Verbindung 89"/>
          <p:cNvCxnSpPr>
            <a:stCxn id="89" idx="0"/>
            <a:endCxn id="83" idx="1"/>
          </p:cNvCxnSpPr>
          <p:nvPr/>
        </p:nvCxnSpPr>
        <p:spPr>
          <a:xfrm rot="16200000" flipV="1">
            <a:off x="2880763" y="2005309"/>
            <a:ext cx="954688" cy="740565"/>
          </a:xfrm>
          <a:prstGeom prst="bentConnector4">
            <a:avLst>
              <a:gd name="adj1" fmla="val 32117"/>
              <a:gd name="adj2" fmla="val 121514"/>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91" name="Gruppieren 90"/>
          <p:cNvGrpSpPr/>
          <p:nvPr/>
        </p:nvGrpSpPr>
        <p:grpSpPr>
          <a:xfrm>
            <a:off x="5652120" y="2636912"/>
            <a:ext cx="706225" cy="1872211"/>
            <a:chOff x="5219413" y="2636912"/>
            <a:chExt cx="706225" cy="1872211"/>
          </a:xfrm>
        </p:grpSpPr>
        <p:cxnSp>
          <p:nvCxnSpPr>
            <p:cNvPr id="101" name="Gerade Verbindung 100"/>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2" name="Gruppieren 101"/>
            <p:cNvGrpSpPr/>
            <p:nvPr/>
          </p:nvGrpSpPr>
          <p:grpSpPr>
            <a:xfrm>
              <a:off x="5219413" y="3284984"/>
              <a:ext cx="706225" cy="610904"/>
              <a:chOff x="5204899" y="3284984"/>
              <a:chExt cx="706225" cy="610904"/>
            </a:xfrm>
          </p:grpSpPr>
          <p:sp>
            <p:nvSpPr>
              <p:cNvPr id="103" name="Pfeil nach unten 102"/>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Ellipse 103"/>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Ellipse 104"/>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92" name="Gewinkelte Verbindung 91"/>
          <p:cNvCxnSpPr>
            <a:stCxn id="93" idx="5"/>
            <a:endCxn id="76" idx="1"/>
          </p:cNvCxnSpPr>
          <p:nvPr/>
        </p:nvCxnSpPr>
        <p:spPr>
          <a:xfrm rot="16200000" flipH="1">
            <a:off x="-501805" y="3788850"/>
            <a:ext cx="2768441" cy="538410"/>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3" name="Ellipse 92"/>
          <p:cNvSpPr/>
          <p:nvPr/>
        </p:nvSpPr>
        <p:spPr>
          <a:xfrm>
            <a:off x="539552" y="260920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Ellipse 93"/>
          <p:cNvSpPr/>
          <p:nvPr/>
        </p:nvSpPr>
        <p:spPr>
          <a:xfrm>
            <a:off x="683568" y="446482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p:cNvSpPr/>
          <p:nvPr/>
        </p:nvSpPr>
        <p:spPr>
          <a:xfrm>
            <a:off x="3923928" y="4791294"/>
            <a:ext cx="1481130" cy="1302002"/>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Kurzzeit-</a:t>
            </a:r>
            <a:br>
              <a:rPr lang="de-DE" sz="2000" b="1" dirty="0" smtClean="0">
                <a:solidFill>
                  <a:schemeClr val="tx1"/>
                </a:solidFill>
              </a:rPr>
            </a:br>
            <a:r>
              <a:rPr lang="de-DE" sz="2000" b="1" dirty="0" smtClean="0">
                <a:solidFill>
                  <a:schemeClr val="tx1"/>
                </a:solidFill>
              </a:rPr>
              <a:t>EE-Energie-Speicher u. Einspeisung</a:t>
            </a:r>
            <a:endParaRPr lang="de-DE" sz="2000" b="1" dirty="0">
              <a:solidFill>
                <a:schemeClr val="tx1"/>
              </a:solidFill>
            </a:endParaRPr>
          </a:p>
        </p:txBody>
      </p:sp>
      <p:cxnSp>
        <p:nvCxnSpPr>
          <p:cNvPr id="96" name="Gewinkelte Verbindung 95"/>
          <p:cNvCxnSpPr>
            <a:stCxn id="95" idx="3"/>
          </p:cNvCxnSpPr>
          <p:nvPr/>
        </p:nvCxnSpPr>
        <p:spPr>
          <a:xfrm flipV="1">
            <a:off x="5405058" y="4509124"/>
            <a:ext cx="135609" cy="933171"/>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Gewinkelte Verbindung 96"/>
          <p:cNvCxnSpPr>
            <a:stCxn id="76" idx="3"/>
            <a:endCxn id="95" idx="1"/>
          </p:cNvCxnSpPr>
          <p:nvPr/>
        </p:nvCxnSpPr>
        <p:spPr>
          <a:xfrm>
            <a:off x="2879812" y="5442276"/>
            <a:ext cx="1044116" cy="19"/>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a:stCxn id="76" idx="3"/>
          </p:cNvCxnSpPr>
          <p:nvPr/>
        </p:nvCxnSpPr>
        <p:spPr>
          <a:xfrm flipV="1">
            <a:off x="2879812" y="4502683"/>
            <a:ext cx="684571" cy="939593"/>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Gewinkelte Verbindung 98"/>
          <p:cNvCxnSpPr>
            <a:endCxn id="89" idx="2"/>
          </p:cNvCxnSpPr>
          <p:nvPr/>
        </p:nvCxnSpPr>
        <p:spPr>
          <a:xfrm rot="5400000" flipH="1" flipV="1">
            <a:off x="3385253" y="4159548"/>
            <a:ext cx="522266" cy="164005"/>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6300192" y="1569566"/>
            <a:ext cx="2315295" cy="923330"/>
          </a:xfrm>
          <a:prstGeom prst="rect">
            <a:avLst/>
          </a:prstGeom>
          <a:noFill/>
          <a:ln w="28575">
            <a:solidFill>
              <a:srgbClr val="002060"/>
            </a:solidFill>
          </a:ln>
        </p:spPr>
        <p:txBody>
          <a:bodyPr wrap="square" rtlCol="0">
            <a:spAutoFit/>
          </a:bodyPr>
          <a:lstStyle/>
          <a:p>
            <a:pPr algn="ctr"/>
            <a:r>
              <a:rPr lang="de-DE" dirty="0" smtClean="0">
                <a:solidFill>
                  <a:srgbClr val="FF0000"/>
                </a:solidFill>
              </a:rPr>
              <a:t>Kurzzeit- und Langzeit-Speicherung für</a:t>
            </a:r>
            <a:br>
              <a:rPr lang="de-DE" dirty="0" smtClean="0">
                <a:solidFill>
                  <a:srgbClr val="FF0000"/>
                </a:solidFill>
              </a:rPr>
            </a:br>
            <a:r>
              <a:rPr lang="de-DE" dirty="0" smtClean="0">
                <a:solidFill>
                  <a:srgbClr val="FF0000"/>
                </a:solidFill>
              </a:rPr>
              <a:t>erneuerbare Energien</a:t>
            </a:r>
            <a:endParaRPr lang="de-DE" dirty="0">
              <a:solidFill>
                <a:srgbClr val="FF0000"/>
              </a:solidFill>
            </a:endParaRPr>
          </a:p>
        </p:txBody>
      </p:sp>
    </p:spTree>
    <p:extLst>
      <p:ext uri="{BB962C8B-B14F-4D97-AF65-F5344CB8AC3E}">
        <p14:creationId xmlns:p14="http://schemas.microsoft.com/office/powerpoint/2010/main" xmlns="" val="2476763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17</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extfeld 50"/>
          <p:cNvSpPr txBox="1"/>
          <p:nvPr/>
        </p:nvSpPr>
        <p:spPr>
          <a:xfrm>
            <a:off x="755576" y="1196752"/>
            <a:ext cx="7931224" cy="4893647"/>
          </a:xfrm>
          <a:prstGeom prst="rect">
            <a:avLst/>
          </a:prstGeom>
          <a:noFill/>
          <a:ln w="28575">
            <a:solidFill>
              <a:srgbClr val="FFFF00"/>
            </a:solidFill>
          </a:ln>
        </p:spPr>
        <p:txBody>
          <a:bodyPr wrap="square" rtlCol="0">
            <a:spAutoFit/>
          </a:bodyPr>
          <a:lstStyle/>
          <a:p>
            <a:pPr marL="285750" indent="-285750">
              <a:buFont typeface="Arial" panose="020B0604020202020204" pitchFamily="34" charset="0"/>
              <a:buChar char="•"/>
            </a:pPr>
            <a:r>
              <a:rPr lang="de-DE" sz="2400" dirty="0" smtClean="0"/>
              <a:t>Verbraucher entnehmen Strom nach Belieben.</a:t>
            </a:r>
            <a:br>
              <a:rPr lang="de-DE" sz="2400" dirty="0" smtClean="0"/>
            </a:br>
            <a:r>
              <a:rPr lang="de-DE" sz="2400" dirty="0" smtClean="0"/>
              <a:t>Eine Nachfragesteuerung erscheint nicht notwendig.</a:t>
            </a:r>
          </a:p>
          <a:p>
            <a:endParaRPr lang="de-DE" sz="800" dirty="0" smtClean="0"/>
          </a:p>
          <a:p>
            <a:pPr marL="285750" indent="-285750">
              <a:buFont typeface="Arial" panose="020B0604020202020204" pitchFamily="34" charset="0"/>
              <a:buChar char="•"/>
            </a:pPr>
            <a:r>
              <a:rPr lang="de-DE" sz="2400" dirty="0" smtClean="0"/>
              <a:t>Die wesentlichen EE-Kraftwerke WEA und PVA erzeugen volatilen Strom mit Kurzzeit- und Langzeit-Komponente.</a:t>
            </a:r>
          </a:p>
          <a:p>
            <a:endParaRPr lang="de-DE" sz="800" dirty="0" smtClean="0"/>
          </a:p>
          <a:p>
            <a:pPr marL="285750" indent="-285750">
              <a:buFont typeface="Arial" panose="020B0604020202020204" pitchFamily="34" charset="0"/>
              <a:buChar char="•"/>
            </a:pPr>
            <a:r>
              <a:rPr lang="de-DE" sz="2400" dirty="0" smtClean="0"/>
              <a:t>Bei ‚Überschuss‘-Strom wird dieser dem Netz entnommen und gespeichert. Diese Entnahme sollte vornehmlich in der Netzebene erfolgen, in die der volatile Strom eingespeist wird. Die kurzzeitige volatile Komponente sollte in jedem Fall geglättet werden.</a:t>
            </a:r>
          </a:p>
          <a:p>
            <a:pPr marL="285750" indent="-285750">
              <a:buFont typeface="Arial" panose="020B0604020202020204" pitchFamily="34" charset="0"/>
              <a:buChar char="•"/>
            </a:pPr>
            <a:endParaRPr lang="de-DE" sz="800" dirty="0" smtClean="0"/>
          </a:p>
          <a:p>
            <a:pPr marL="285750" indent="-285750">
              <a:buFont typeface="Arial" panose="020B0604020202020204" pitchFamily="34" charset="0"/>
              <a:buChar char="•"/>
            </a:pPr>
            <a:r>
              <a:rPr lang="de-DE" sz="2400" dirty="0" smtClean="0"/>
              <a:t>In Zeiten der ‚Flaute‘ der Langzeitfluktuation wird EE-Strom zusätzlich aus dem Langzeit-Speicher ins Netz eingespeist, vornehmlich ins Übertragungsnetz.</a:t>
            </a:r>
            <a:endParaRPr lang="de-DE" sz="2400" b="1" dirty="0"/>
          </a:p>
        </p:txBody>
      </p:sp>
      <p:sp>
        <p:nvSpPr>
          <p:cNvPr id="52" name="Titel 1"/>
          <p:cNvSpPr txBox="1">
            <a:spLocks/>
          </p:cNvSpPr>
          <p:nvPr/>
        </p:nvSpPr>
        <p:spPr>
          <a:xfrm>
            <a:off x="457200" y="692696"/>
            <a:ext cx="8229600"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600" dirty="0" smtClean="0"/>
              <a:t>Funktionen bei der EE-Stromversorgung</a:t>
            </a:r>
            <a:endParaRPr lang="de-DE" sz="2600" dirty="0"/>
          </a:p>
        </p:txBody>
      </p:sp>
    </p:spTree>
    <p:extLst>
      <p:ext uri="{BB962C8B-B14F-4D97-AF65-F5344CB8AC3E}">
        <p14:creationId xmlns:p14="http://schemas.microsoft.com/office/powerpoint/2010/main" xmlns="" val="60308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18</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4" name="Titel 1"/>
          <p:cNvSpPr txBox="1">
            <a:spLocks/>
          </p:cNvSpPr>
          <p:nvPr/>
        </p:nvSpPr>
        <p:spPr>
          <a:xfrm>
            <a:off x="384497" y="692696"/>
            <a:ext cx="8435975"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solidFill>
                  <a:srgbClr val="C00000"/>
                </a:solidFill>
              </a:rPr>
              <a:t>Vollständige Stromerzeugung</a:t>
            </a:r>
            <a:r>
              <a:rPr lang="de-DE" sz="2800" dirty="0" smtClean="0"/>
              <a:t> einer EE-Stromversorgung</a:t>
            </a:r>
            <a:endParaRPr lang="de-DE" sz="2800" dirty="0"/>
          </a:p>
        </p:txBody>
      </p:sp>
      <p:cxnSp>
        <p:nvCxnSpPr>
          <p:cNvPr id="56" name="Gerade Verbindung mit Pfeil 55"/>
          <p:cNvCxnSpPr/>
          <p:nvPr/>
        </p:nvCxnSpPr>
        <p:spPr>
          <a:xfrm flipV="1">
            <a:off x="4103948" y="4539911"/>
            <a:ext cx="1188132" cy="16561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V="1">
            <a:off x="3635896" y="1299550"/>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1367644" y="4755934"/>
            <a:ext cx="1404156" cy="12241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6372200" y="3387782"/>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60" name="Rechteck 59"/>
          <p:cNvSpPr/>
          <p:nvPr/>
        </p:nvSpPr>
        <p:spPr>
          <a:xfrm>
            <a:off x="755576" y="2811719"/>
            <a:ext cx="1944216" cy="112748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61" name="Gerade Verbindung mit Pfeil 60"/>
          <p:cNvCxnSpPr>
            <a:endCxn id="60" idx="2"/>
          </p:cNvCxnSpPr>
          <p:nvPr/>
        </p:nvCxnSpPr>
        <p:spPr>
          <a:xfrm flipV="1">
            <a:off x="1727684" y="3939199"/>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stCxn id="59" idx="2"/>
          </p:cNvCxnSpPr>
          <p:nvPr/>
        </p:nvCxnSpPr>
        <p:spPr>
          <a:xfrm>
            <a:off x="7488324" y="4218779"/>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63" name="Gruppieren 62"/>
          <p:cNvGrpSpPr/>
          <p:nvPr/>
        </p:nvGrpSpPr>
        <p:grpSpPr>
          <a:xfrm>
            <a:off x="6336196" y="4467902"/>
            <a:ext cx="2268252" cy="1263591"/>
            <a:chOff x="719572" y="4509120"/>
            <a:chExt cx="2268252" cy="1263591"/>
          </a:xfrm>
        </p:grpSpPr>
        <p:sp>
          <p:nvSpPr>
            <p:cNvPr id="92" name="Rechteck 91"/>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93" name="Gerade Verbindung mit Pfeil 92"/>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4" name="Gerade Verbindung 63"/>
          <p:cNvCxnSpPr/>
          <p:nvPr/>
        </p:nvCxnSpPr>
        <p:spPr>
          <a:xfrm>
            <a:off x="395536" y="4461466"/>
            <a:ext cx="7992888" cy="64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Rechteck 64"/>
          <p:cNvSpPr/>
          <p:nvPr/>
        </p:nvSpPr>
        <p:spPr>
          <a:xfrm>
            <a:off x="1151620" y="4955010"/>
            <a:ext cx="1728192" cy="892095"/>
          </a:xfrm>
          <a:prstGeom prst="rect">
            <a:avLst/>
          </a:prstGeom>
          <a:solidFill>
            <a:srgbClr val="339933"/>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Entnahme des ‚Überschuss‘-Stroms</a:t>
            </a:r>
          </a:p>
        </p:txBody>
      </p:sp>
      <p:sp>
        <p:nvSpPr>
          <p:cNvPr id="66" name="Textfeld 65"/>
          <p:cNvSpPr txBox="1"/>
          <p:nvPr/>
        </p:nvSpPr>
        <p:spPr>
          <a:xfrm>
            <a:off x="6300192" y="2811718"/>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67" name="Gerade Verbindung mit Pfeil 66"/>
          <p:cNvCxnSpPr>
            <a:stCxn id="66" idx="0"/>
          </p:cNvCxnSpPr>
          <p:nvPr/>
        </p:nvCxnSpPr>
        <p:spPr>
          <a:xfrm flipV="1">
            <a:off x="7560332" y="2595694"/>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395536" y="2595695"/>
            <a:ext cx="7992863" cy="10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Gewinkelte Verbindung 68"/>
          <p:cNvCxnSpPr>
            <a:stCxn id="80" idx="4"/>
            <a:endCxn id="65" idx="1"/>
          </p:cNvCxnSpPr>
          <p:nvPr/>
        </p:nvCxnSpPr>
        <p:spPr>
          <a:xfrm rot="16200000" flipH="1">
            <a:off x="488302" y="4737740"/>
            <a:ext cx="901732" cy="4249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0" name="Rechteck 69"/>
          <p:cNvSpPr/>
          <p:nvPr/>
        </p:nvSpPr>
        <p:spPr>
          <a:xfrm>
            <a:off x="2987824" y="1515574"/>
            <a:ext cx="2448272" cy="682912"/>
          </a:xfrm>
          <a:prstGeom prst="rect">
            <a:avLst/>
          </a:prstGeom>
          <a:solidFill>
            <a:srgbClr val="3399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EE-Stromeinspeisung in Zeiten der ‚Flaute‘</a:t>
            </a:r>
          </a:p>
        </p:txBody>
      </p:sp>
      <p:sp>
        <p:nvSpPr>
          <p:cNvPr id="71" name="Rechteck 70"/>
          <p:cNvSpPr/>
          <p:nvPr/>
        </p:nvSpPr>
        <p:spPr>
          <a:xfrm>
            <a:off x="755576" y="1515574"/>
            <a:ext cx="1944216" cy="709083"/>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72" name="Gerade Verbindung mit Pfeil 71"/>
          <p:cNvCxnSpPr>
            <a:endCxn id="71" idx="2"/>
          </p:cNvCxnSpPr>
          <p:nvPr/>
        </p:nvCxnSpPr>
        <p:spPr>
          <a:xfrm flipV="1">
            <a:off x="1727684" y="2224657"/>
            <a:ext cx="0" cy="37103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5501221" y="2567984"/>
            <a:ext cx="78891" cy="457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4" name="Gewinkelte Verbindung 73"/>
          <p:cNvCxnSpPr>
            <a:stCxn id="70" idx="3"/>
            <a:endCxn id="73" idx="0"/>
          </p:cNvCxnSpPr>
          <p:nvPr/>
        </p:nvCxnSpPr>
        <p:spPr>
          <a:xfrm>
            <a:off x="5436096" y="1857030"/>
            <a:ext cx="104571" cy="71095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5" name="Rechteck 74"/>
          <p:cNvSpPr/>
          <p:nvPr/>
        </p:nvSpPr>
        <p:spPr>
          <a:xfrm>
            <a:off x="2987824" y="2811718"/>
            <a:ext cx="1481130" cy="1127481"/>
          </a:xfrm>
          <a:prstGeom prst="rect">
            <a:avLst/>
          </a:prstGeom>
          <a:solidFill>
            <a:srgbClr val="3399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Langzeit-</a:t>
            </a:r>
            <a:br>
              <a:rPr lang="de-DE" sz="2000" b="1" dirty="0" smtClean="0">
                <a:solidFill>
                  <a:schemeClr val="tx1"/>
                </a:solidFill>
              </a:rPr>
            </a:br>
            <a:r>
              <a:rPr lang="de-DE" sz="2000" b="1" dirty="0" smtClean="0">
                <a:solidFill>
                  <a:schemeClr val="tx1"/>
                </a:solidFill>
              </a:rPr>
              <a:t>EE-Energie-Speicher</a:t>
            </a:r>
            <a:endParaRPr lang="de-DE" sz="2000" b="1" dirty="0">
              <a:solidFill>
                <a:schemeClr val="tx1"/>
              </a:solidFill>
            </a:endParaRPr>
          </a:p>
        </p:txBody>
      </p:sp>
      <p:cxnSp>
        <p:nvCxnSpPr>
          <p:cNvPr id="76" name="Gewinkelte Verbindung 75"/>
          <p:cNvCxnSpPr>
            <a:stCxn id="75" idx="0"/>
            <a:endCxn id="70" idx="1"/>
          </p:cNvCxnSpPr>
          <p:nvPr/>
        </p:nvCxnSpPr>
        <p:spPr>
          <a:xfrm rot="16200000" flipV="1">
            <a:off x="2880763" y="1964091"/>
            <a:ext cx="954688" cy="740565"/>
          </a:xfrm>
          <a:prstGeom prst="bentConnector4">
            <a:avLst>
              <a:gd name="adj1" fmla="val 32117"/>
              <a:gd name="adj2" fmla="val 121514"/>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7" name="Gruppieren 76"/>
          <p:cNvGrpSpPr/>
          <p:nvPr/>
        </p:nvGrpSpPr>
        <p:grpSpPr>
          <a:xfrm>
            <a:off x="5652120" y="2595694"/>
            <a:ext cx="706225" cy="1872211"/>
            <a:chOff x="5219413" y="2636912"/>
            <a:chExt cx="706225" cy="1872211"/>
          </a:xfrm>
        </p:grpSpPr>
        <p:cxnSp>
          <p:nvCxnSpPr>
            <p:cNvPr id="87" name="Gerade Verbindung 86"/>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8" name="Gruppieren 87"/>
            <p:cNvGrpSpPr/>
            <p:nvPr/>
          </p:nvGrpSpPr>
          <p:grpSpPr>
            <a:xfrm>
              <a:off x="5219413" y="3284984"/>
              <a:ext cx="706225" cy="610904"/>
              <a:chOff x="5204899" y="3284984"/>
              <a:chExt cx="706225" cy="610904"/>
            </a:xfrm>
          </p:grpSpPr>
          <p:sp>
            <p:nvSpPr>
              <p:cNvPr id="89" name="Pfeil nach unten 88"/>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78" name="Gewinkelte Verbindung 77"/>
          <p:cNvCxnSpPr>
            <a:stCxn id="79" idx="5"/>
            <a:endCxn id="65" idx="1"/>
          </p:cNvCxnSpPr>
          <p:nvPr/>
        </p:nvCxnSpPr>
        <p:spPr>
          <a:xfrm rot="16200000" flipH="1">
            <a:off x="-501805" y="3747632"/>
            <a:ext cx="2768441" cy="538410"/>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539552" y="2567984"/>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p:cNvSpPr/>
          <p:nvPr/>
        </p:nvSpPr>
        <p:spPr>
          <a:xfrm>
            <a:off x="683568" y="4423604"/>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3923928" y="4750076"/>
            <a:ext cx="1481130" cy="1302002"/>
          </a:xfrm>
          <a:prstGeom prst="rect">
            <a:avLst/>
          </a:prstGeom>
          <a:solidFill>
            <a:srgbClr val="3399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Kurzzeit-</a:t>
            </a:r>
            <a:br>
              <a:rPr lang="de-DE" sz="2000" b="1" dirty="0" smtClean="0">
                <a:solidFill>
                  <a:schemeClr val="tx1"/>
                </a:solidFill>
              </a:rPr>
            </a:br>
            <a:r>
              <a:rPr lang="de-DE" sz="2000" b="1" dirty="0" smtClean="0">
                <a:solidFill>
                  <a:schemeClr val="tx1"/>
                </a:solidFill>
              </a:rPr>
              <a:t>EE-Energie-Speicher u. Einspeisung</a:t>
            </a:r>
            <a:endParaRPr lang="de-DE" sz="2000" b="1" dirty="0">
              <a:solidFill>
                <a:schemeClr val="tx1"/>
              </a:solidFill>
            </a:endParaRPr>
          </a:p>
        </p:txBody>
      </p:sp>
      <p:cxnSp>
        <p:nvCxnSpPr>
          <p:cNvPr id="82" name="Gewinkelte Verbindung 81"/>
          <p:cNvCxnSpPr>
            <a:stCxn id="81" idx="3"/>
          </p:cNvCxnSpPr>
          <p:nvPr/>
        </p:nvCxnSpPr>
        <p:spPr>
          <a:xfrm flipV="1">
            <a:off x="5405058" y="4467906"/>
            <a:ext cx="135609" cy="933171"/>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3" name="Gewinkelte Verbindung 82"/>
          <p:cNvCxnSpPr>
            <a:stCxn id="65" idx="3"/>
            <a:endCxn id="81" idx="1"/>
          </p:cNvCxnSpPr>
          <p:nvPr/>
        </p:nvCxnSpPr>
        <p:spPr>
          <a:xfrm>
            <a:off x="2879812" y="5401058"/>
            <a:ext cx="1044116" cy="19"/>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Gewinkelte Verbindung 83"/>
          <p:cNvCxnSpPr>
            <a:stCxn id="65" idx="3"/>
          </p:cNvCxnSpPr>
          <p:nvPr/>
        </p:nvCxnSpPr>
        <p:spPr>
          <a:xfrm flipV="1">
            <a:off x="2879812" y="4461465"/>
            <a:ext cx="684571" cy="939593"/>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Gewinkelte Verbindung 84"/>
          <p:cNvCxnSpPr>
            <a:endCxn id="75" idx="2"/>
          </p:cNvCxnSpPr>
          <p:nvPr/>
        </p:nvCxnSpPr>
        <p:spPr>
          <a:xfrm rot="5400000" flipH="1" flipV="1">
            <a:off x="3385253" y="4118330"/>
            <a:ext cx="522266" cy="164005"/>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6" name="Rechteck 85"/>
          <p:cNvSpPr/>
          <p:nvPr/>
        </p:nvSpPr>
        <p:spPr>
          <a:xfrm>
            <a:off x="467544" y="1268760"/>
            <a:ext cx="5184576" cy="49688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Textfeld 96"/>
          <p:cNvSpPr txBox="1"/>
          <p:nvPr/>
        </p:nvSpPr>
        <p:spPr>
          <a:xfrm>
            <a:off x="6300192" y="1413061"/>
            <a:ext cx="2315295" cy="923330"/>
          </a:xfrm>
          <a:prstGeom prst="rect">
            <a:avLst/>
          </a:prstGeom>
          <a:noFill/>
          <a:ln w="28575">
            <a:solidFill>
              <a:srgbClr val="002060"/>
            </a:solidFill>
          </a:ln>
        </p:spPr>
        <p:txBody>
          <a:bodyPr wrap="square" rtlCol="0">
            <a:spAutoFit/>
          </a:bodyPr>
          <a:lstStyle/>
          <a:p>
            <a:pPr algn="ctr"/>
            <a:r>
              <a:rPr lang="de-DE" dirty="0" smtClean="0">
                <a:solidFill>
                  <a:srgbClr val="FF0000"/>
                </a:solidFill>
              </a:rPr>
              <a:t>Kurzzeit- und Langzeit-Speicher für</a:t>
            </a:r>
            <a:br>
              <a:rPr lang="de-DE" dirty="0" smtClean="0">
                <a:solidFill>
                  <a:srgbClr val="FF0000"/>
                </a:solidFill>
              </a:rPr>
            </a:br>
            <a:r>
              <a:rPr lang="de-DE" dirty="0" smtClean="0">
                <a:solidFill>
                  <a:srgbClr val="FF0000"/>
                </a:solidFill>
              </a:rPr>
              <a:t>erneuerbare Energien</a:t>
            </a:r>
            <a:endParaRPr lang="de-DE" dirty="0">
              <a:solidFill>
                <a:srgbClr val="FF0000"/>
              </a:solidFill>
            </a:endParaRPr>
          </a:p>
        </p:txBody>
      </p:sp>
      <p:sp>
        <p:nvSpPr>
          <p:cNvPr id="50" name="Textfeld 49"/>
          <p:cNvSpPr txBox="1"/>
          <p:nvPr/>
        </p:nvSpPr>
        <p:spPr>
          <a:xfrm>
            <a:off x="395536" y="6206869"/>
            <a:ext cx="8291959" cy="307777"/>
          </a:xfrm>
          <a:prstGeom prst="rect">
            <a:avLst/>
          </a:prstGeom>
          <a:noFill/>
        </p:spPr>
        <p:txBody>
          <a:bodyPr wrap="square" rtlCol="0">
            <a:spAutoFit/>
          </a:bodyPr>
          <a:lstStyle/>
          <a:p>
            <a:r>
              <a:rPr lang="de-DE" sz="1400" dirty="0" smtClean="0"/>
              <a:t>Kurzzeit- und Langzeitspeicher siehe auch: </a:t>
            </a:r>
            <a:r>
              <a:rPr lang="de-DE" sz="1400" b="1" dirty="0" smtClean="0">
                <a:latin typeface="Arial" pitchFamily="34" charset="0"/>
                <a:cs typeface="Arial" pitchFamily="34" charset="0"/>
              </a:rPr>
              <a:t>AKE2014F_LutherSchmB_BergwerksSpeicher.pptx</a:t>
            </a:r>
            <a:endParaRPr lang="de-DE" sz="2000" dirty="0"/>
          </a:p>
        </p:txBody>
      </p:sp>
    </p:spTree>
    <p:extLst>
      <p:ext uri="{BB962C8B-B14F-4D97-AF65-F5344CB8AC3E}">
        <p14:creationId xmlns:p14="http://schemas.microsoft.com/office/powerpoint/2010/main" xmlns="" val="305689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19</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692696"/>
            <a:ext cx="8229600"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Mögliche Realisierung einer EE-Stromversorgung (1/3</a:t>
            </a:r>
            <a:r>
              <a:rPr lang="de-DE" sz="2800" dirty="0"/>
              <a:t>)</a:t>
            </a:r>
          </a:p>
        </p:txBody>
      </p:sp>
      <p:sp>
        <p:nvSpPr>
          <p:cNvPr id="52" name="Inhaltsplatzhalter 2"/>
          <p:cNvSpPr txBox="1">
            <a:spLocks/>
          </p:cNvSpPr>
          <p:nvPr/>
        </p:nvSpPr>
        <p:spPr>
          <a:xfrm>
            <a:off x="457200" y="1412776"/>
            <a:ext cx="8435280" cy="424847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700" dirty="0" smtClean="0"/>
              <a:t>Anforderung an die Größe des Langzeit-Energiespeichers</a:t>
            </a:r>
            <a:br>
              <a:rPr lang="de-DE" sz="2700" dirty="0" smtClean="0"/>
            </a:br>
            <a:r>
              <a:rPr lang="de-DE" sz="2400" dirty="0" smtClean="0"/>
              <a:t>Der Speicher muss soviel erneuerbare Energie aufnehmen können, dass daraus der Strom für ca. 20 Tage erzeugt werden kann. (*)</a:t>
            </a:r>
          </a:p>
          <a:p>
            <a:pPr lvl="1"/>
            <a:r>
              <a:rPr lang="de-DE" sz="2400" dirty="0" smtClean="0"/>
              <a:t>Bei einem jährlichen Stromverbrauch von 620 TWh sind somit ca. 35 </a:t>
            </a:r>
            <a:r>
              <a:rPr lang="de-DE" sz="2400" dirty="0" err="1" smtClean="0"/>
              <a:t>TWh</a:t>
            </a:r>
            <a:r>
              <a:rPr lang="de-DE" sz="2400" baseline="-25000" dirty="0" err="1" smtClean="0"/>
              <a:t>el</a:t>
            </a:r>
            <a:r>
              <a:rPr lang="de-DE" sz="2400" dirty="0" smtClean="0"/>
              <a:t> zu speichern.</a:t>
            </a:r>
          </a:p>
          <a:p>
            <a:r>
              <a:rPr lang="de-DE" sz="2700" dirty="0" smtClean="0"/>
              <a:t>Folgerung</a:t>
            </a:r>
          </a:p>
          <a:p>
            <a:pPr lvl="1"/>
            <a:r>
              <a:rPr lang="de-DE" sz="2400" dirty="0" smtClean="0"/>
              <a:t>Als </a:t>
            </a:r>
            <a:r>
              <a:rPr lang="de-DE" sz="2400" b="1" dirty="0" smtClean="0"/>
              <a:t>Langzeit-Speicher</a:t>
            </a:r>
            <a:r>
              <a:rPr lang="de-DE" sz="2400" dirty="0" smtClean="0"/>
              <a:t> dieser Größe kommt in Deutschland </a:t>
            </a:r>
            <a:r>
              <a:rPr lang="de-DE" sz="2400" u="sng" dirty="0" smtClean="0">
                <a:solidFill>
                  <a:srgbClr val="0070C0"/>
                </a:solidFill>
              </a:rPr>
              <a:t>nur</a:t>
            </a:r>
            <a:r>
              <a:rPr lang="de-DE" sz="2400" dirty="0" smtClean="0"/>
              <a:t> das schon vorhandene </a:t>
            </a:r>
            <a:r>
              <a:rPr lang="de-DE" sz="2400" b="1" dirty="0" smtClean="0">
                <a:solidFill>
                  <a:srgbClr val="0070C0"/>
                </a:solidFill>
              </a:rPr>
              <a:t>Gasnetz</a:t>
            </a:r>
            <a:r>
              <a:rPr lang="de-DE" sz="2400" dirty="0" smtClean="0">
                <a:solidFill>
                  <a:srgbClr val="0070C0"/>
                </a:solidFill>
              </a:rPr>
              <a:t> mit seinen Gasspeichern</a:t>
            </a:r>
            <a:r>
              <a:rPr lang="de-DE" sz="2400" dirty="0" smtClean="0"/>
              <a:t> infrage.(**)</a:t>
            </a:r>
          </a:p>
        </p:txBody>
      </p:sp>
      <p:sp>
        <p:nvSpPr>
          <p:cNvPr id="53" name="Textfeld 52"/>
          <p:cNvSpPr txBox="1"/>
          <p:nvPr/>
        </p:nvSpPr>
        <p:spPr>
          <a:xfrm>
            <a:off x="827584" y="5877272"/>
            <a:ext cx="7272808" cy="523220"/>
          </a:xfrm>
          <a:prstGeom prst="rect">
            <a:avLst/>
          </a:prstGeom>
          <a:noFill/>
        </p:spPr>
        <p:txBody>
          <a:bodyPr wrap="square" rtlCol="0">
            <a:spAutoFit/>
          </a:bodyPr>
          <a:lstStyle/>
          <a:p>
            <a:r>
              <a:rPr lang="de-DE" sz="1400" dirty="0" smtClean="0"/>
              <a:t>(*)  </a:t>
            </a:r>
            <a:r>
              <a:rPr lang="de-DE" sz="1400" u="sng" dirty="0" smtClean="0"/>
              <a:t>Aus:</a:t>
            </a:r>
            <a:r>
              <a:rPr lang="de-DE" sz="1400" dirty="0" smtClean="0"/>
              <a:t> F. Adamek et al., Energiespeicher für die Energiewende, VDE (ETG) (06.2012)</a:t>
            </a:r>
          </a:p>
          <a:p>
            <a:r>
              <a:rPr lang="de-DE" sz="1400" dirty="0" smtClean="0"/>
              <a:t>(**)</a:t>
            </a:r>
            <a:r>
              <a:rPr lang="de-DE" sz="1400" u="sng" dirty="0" smtClean="0"/>
              <a:t>Aus:</a:t>
            </a:r>
            <a:r>
              <a:rPr lang="de-DE" sz="1400" dirty="0" smtClean="0"/>
              <a:t> </a:t>
            </a:r>
            <a:r>
              <a:rPr lang="de-DE" sz="1400" dirty="0"/>
              <a:t>F. </a:t>
            </a:r>
            <a:r>
              <a:rPr lang="de-DE" sz="1400" dirty="0" err="1"/>
              <a:t>Schüth</a:t>
            </a:r>
            <a:r>
              <a:rPr lang="de-DE" sz="1400" dirty="0"/>
              <a:t>, R.-A. Eichel, Energiespeicher für die Zukunft, Physik Journal  13 (2014) Nr. </a:t>
            </a:r>
            <a:r>
              <a:rPr lang="de-DE" sz="1400" dirty="0" smtClean="0"/>
              <a:t>10</a:t>
            </a:r>
            <a:endParaRPr lang="de-DE" sz="1400" dirty="0"/>
          </a:p>
        </p:txBody>
      </p:sp>
    </p:spTree>
    <p:extLst>
      <p:ext uri="{BB962C8B-B14F-4D97-AF65-F5344CB8AC3E}">
        <p14:creationId xmlns:p14="http://schemas.microsoft.com/office/powerpoint/2010/main" xmlns="" val="60308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692697"/>
            <a:ext cx="8229600" cy="432048"/>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600" dirty="0" smtClean="0"/>
              <a:t>Inhalt</a:t>
            </a:r>
            <a:endParaRPr lang="de-DE" sz="2600" dirty="0"/>
          </a:p>
        </p:txBody>
      </p:sp>
      <p:sp>
        <p:nvSpPr>
          <p:cNvPr id="52" name="Inhaltsplatzhalter 2"/>
          <p:cNvSpPr txBox="1">
            <a:spLocks/>
          </p:cNvSpPr>
          <p:nvPr/>
        </p:nvSpPr>
        <p:spPr>
          <a:xfrm>
            <a:off x="539552" y="1124745"/>
            <a:ext cx="8214084" cy="532859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t>Definitionen</a:t>
            </a:r>
          </a:p>
          <a:p>
            <a:r>
              <a:rPr lang="de-DE" sz="2400" dirty="0" smtClean="0"/>
              <a:t>Konventionelle Stromversorgung</a:t>
            </a:r>
          </a:p>
          <a:p>
            <a:pPr lvl="1"/>
            <a:r>
              <a:rPr lang="de-DE" sz="2000" dirty="0" smtClean="0"/>
              <a:t>Struktur und Funktionen</a:t>
            </a:r>
          </a:p>
          <a:p>
            <a:pPr lvl="1"/>
            <a:r>
              <a:rPr lang="de-DE" sz="2000" dirty="0" smtClean="0"/>
              <a:t>Realisierung</a:t>
            </a:r>
          </a:p>
          <a:p>
            <a:r>
              <a:rPr lang="de-DE" sz="2400" dirty="0" smtClean="0"/>
              <a:t>EE – Stromversorgung</a:t>
            </a:r>
          </a:p>
          <a:p>
            <a:pPr lvl="1"/>
            <a:r>
              <a:rPr lang="de-DE" sz="2000" dirty="0" smtClean="0"/>
              <a:t>Struktur und Funktionen</a:t>
            </a:r>
          </a:p>
          <a:p>
            <a:pPr lvl="1"/>
            <a:r>
              <a:rPr lang="de-DE" sz="2000" dirty="0" smtClean="0"/>
              <a:t>Realisierungsmöglichkeit</a:t>
            </a:r>
          </a:p>
          <a:p>
            <a:r>
              <a:rPr lang="de-DE" sz="2400" dirty="0" smtClean="0"/>
              <a:t>Stromversorgung im Übergang</a:t>
            </a:r>
          </a:p>
          <a:p>
            <a:pPr lvl="1"/>
            <a:r>
              <a:rPr lang="de-DE" sz="2000" dirty="0" smtClean="0"/>
              <a:t>Aktuelle Stromversorgung</a:t>
            </a:r>
          </a:p>
          <a:p>
            <a:pPr lvl="1"/>
            <a:r>
              <a:rPr lang="de-DE" sz="2000" dirty="0" smtClean="0"/>
              <a:t>Konzeptvorschlag zu einer Stromversorgung für die Energiewende</a:t>
            </a:r>
          </a:p>
          <a:p>
            <a:pPr lvl="1"/>
            <a:r>
              <a:rPr lang="de-DE" sz="2000" dirty="0" smtClean="0"/>
              <a:t>Struktur und Funktionen</a:t>
            </a:r>
          </a:p>
          <a:p>
            <a:pPr lvl="1"/>
            <a:r>
              <a:rPr lang="de-DE" sz="2000" dirty="0" smtClean="0"/>
              <a:t>Vorteile und Nachteil</a:t>
            </a:r>
          </a:p>
          <a:p>
            <a:pPr lvl="1"/>
            <a:r>
              <a:rPr lang="de-DE" sz="2000" dirty="0" smtClean="0"/>
              <a:t>Vorschlag für nächste Schritte</a:t>
            </a:r>
          </a:p>
          <a:p>
            <a:r>
              <a:rPr lang="de-DE" sz="2400" dirty="0" smtClean="0"/>
              <a:t>Zusammenfassung</a:t>
            </a:r>
          </a:p>
          <a:p>
            <a:pPr marL="0" indent="0">
              <a:buNone/>
            </a:pPr>
            <a:endParaRPr lang="de-DE" sz="900" dirty="0" smtClean="0"/>
          </a:p>
          <a:p>
            <a:r>
              <a:rPr lang="de-DE" sz="2400" dirty="0" smtClean="0"/>
              <a:t>Zur Vortragsdiskussion</a:t>
            </a:r>
          </a:p>
        </p:txBody>
      </p:sp>
    </p:spTree>
    <p:extLst>
      <p:ext uri="{BB962C8B-B14F-4D97-AF65-F5344CB8AC3E}">
        <p14:creationId xmlns:p14="http://schemas.microsoft.com/office/powerpoint/2010/main" xmlns="" val="60308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806338" y="1341438"/>
            <a:ext cx="7222045" cy="5039890"/>
            <a:chOff x="806338" y="1268412"/>
            <a:chExt cx="7222045" cy="5040907"/>
          </a:xfrm>
        </p:grpSpPr>
        <p:sp>
          <p:nvSpPr>
            <p:cNvPr id="4" name="Textfeld 3"/>
            <p:cNvSpPr txBox="1"/>
            <p:nvPr/>
          </p:nvSpPr>
          <p:spPr>
            <a:xfrm>
              <a:off x="827007" y="6054958"/>
              <a:ext cx="7061273" cy="254361"/>
            </a:xfrm>
            <a:prstGeom prst="rect">
              <a:avLst/>
            </a:prstGeom>
            <a:noFill/>
          </p:spPr>
          <p:txBody>
            <a:bodyPr wrap="square" rtlCol="0">
              <a:spAutoFit/>
            </a:bodyPr>
            <a:lstStyle/>
            <a:p>
              <a:r>
                <a:rPr lang="de-DE" sz="1100" u="sng" dirty="0" smtClean="0"/>
                <a:t>Aus:</a:t>
              </a:r>
              <a:r>
                <a:rPr lang="de-DE" sz="1100" dirty="0" smtClean="0"/>
                <a:t> F. </a:t>
              </a:r>
              <a:r>
                <a:rPr lang="de-DE" sz="1100" dirty="0" err="1" smtClean="0"/>
                <a:t>Schüth</a:t>
              </a:r>
              <a:r>
                <a:rPr lang="de-DE" sz="1100" dirty="0" smtClean="0"/>
                <a:t>, R.-A. Eichel, Energiespeicher für die Zukunft, Physik Journal  13 (2014) Nr. 10</a:t>
              </a:r>
              <a:endParaRPr lang="de-DE" sz="11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6338" y="1268412"/>
              <a:ext cx="7222045" cy="4830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20</a:t>
            </a:fld>
            <a:endParaRPr lang="de-DE"/>
          </a:p>
        </p:txBody>
      </p:sp>
      <p:sp>
        <p:nvSpPr>
          <p:cNvPr id="10" name="Titel 1"/>
          <p:cNvSpPr txBox="1">
            <a:spLocks/>
          </p:cNvSpPr>
          <p:nvPr/>
        </p:nvSpPr>
        <p:spPr>
          <a:xfrm>
            <a:off x="457200" y="692696"/>
            <a:ext cx="8229600" cy="6487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Speichertechnologien für elektrische Energie (1/2)</a:t>
            </a:r>
            <a:endParaRPr lang="de-DE" sz="2800" dirty="0"/>
          </a:p>
        </p:txBody>
      </p:sp>
      <p:sp>
        <p:nvSpPr>
          <p:cNvPr id="9" name="Fußzeilenplatzhalter 13"/>
          <p:cNvSpPr>
            <a:spLocks noGrp="1"/>
          </p:cNvSpPr>
          <p:nvPr>
            <p:ph type="ftr" sz="quarter" idx="11"/>
          </p:nvPr>
        </p:nvSpPr>
        <p:spPr>
          <a:xfrm>
            <a:off x="2483768" y="6453336"/>
            <a:ext cx="4176464" cy="365125"/>
          </a:xfrm>
        </p:spPr>
        <p:txBody>
          <a:bodyPr/>
          <a:lstStyle/>
          <a:p>
            <a:r>
              <a:rPr lang="de-DE" dirty="0" smtClean="0"/>
              <a:t>Konzept einer Stromversorgung für die Energiewende</a:t>
            </a:r>
            <a:endParaRPr lang="de-DE" dirty="0"/>
          </a:p>
        </p:txBody>
      </p:sp>
    </p:spTree>
    <p:extLst>
      <p:ext uri="{BB962C8B-B14F-4D97-AF65-F5344CB8AC3E}">
        <p14:creationId xmlns:p14="http://schemas.microsoft.com/office/powerpoint/2010/main" xmlns="" val="300334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21</a:t>
            </a:fld>
            <a:endParaRPr lang="de-DE"/>
          </a:p>
        </p:txBody>
      </p:sp>
      <p:sp>
        <p:nvSpPr>
          <p:cNvPr id="10" name="Titel 1"/>
          <p:cNvSpPr txBox="1">
            <a:spLocks/>
          </p:cNvSpPr>
          <p:nvPr/>
        </p:nvSpPr>
        <p:spPr>
          <a:xfrm>
            <a:off x="457200" y="692696"/>
            <a:ext cx="8229600" cy="64874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Speichertechnologien für elektrische Energie (2/2)</a:t>
            </a:r>
            <a:endParaRPr lang="de-DE" sz="2800"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grpSp>
        <p:nvGrpSpPr>
          <p:cNvPr id="11" name="Gruppieren 10"/>
          <p:cNvGrpSpPr/>
          <p:nvPr/>
        </p:nvGrpSpPr>
        <p:grpSpPr>
          <a:xfrm>
            <a:off x="1475656" y="1573277"/>
            <a:ext cx="5872634" cy="4592027"/>
            <a:chOff x="1362075" y="925205"/>
            <a:chExt cx="6418263" cy="5299309"/>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958"/>
            <a:stretch/>
          </p:blipFill>
          <p:spPr bwMode="auto">
            <a:xfrm>
              <a:off x="1362075" y="925205"/>
              <a:ext cx="6418263" cy="4837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feld 12"/>
            <p:cNvSpPr txBox="1"/>
            <p:nvPr/>
          </p:nvSpPr>
          <p:spPr>
            <a:xfrm>
              <a:off x="1362075" y="5762849"/>
              <a:ext cx="6418263" cy="461665"/>
            </a:xfrm>
            <a:prstGeom prst="rect">
              <a:avLst/>
            </a:prstGeom>
            <a:noFill/>
          </p:spPr>
          <p:txBody>
            <a:bodyPr wrap="square" rtlCol="0">
              <a:spAutoFit/>
            </a:bodyPr>
            <a:lstStyle/>
            <a:p>
              <a:r>
                <a:rPr lang="de-DE" sz="1200" dirty="0" smtClean="0"/>
                <a:t>Deutscher Verein des Gas- und Wasserfachs </a:t>
              </a:r>
              <a:r>
                <a:rPr lang="de-DE" sz="1200" dirty="0"/>
                <a:t>e.V</a:t>
              </a:r>
              <a:r>
                <a:rPr lang="de-DE" sz="1200" dirty="0" smtClean="0"/>
                <a:t>., </a:t>
              </a:r>
              <a:r>
                <a:rPr lang="de-DE" sz="1200" dirty="0"/>
                <a:t>DVGW nach FVEE</a:t>
              </a:r>
              <a:br>
                <a:rPr lang="de-DE" sz="1200" dirty="0"/>
              </a:br>
              <a:r>
                <a:rPr lang="de-DE" sz="1200" dirty="0" smtClean="0"/>
                <a:t>(</a:t>
              </a:r>
              <a:r>
                <a:rPr lang="de-DE" sz="1200" dirty="0"/>
                <a:t>www.dvgw-innovation.de/die-ideen/gasnetz-als-speicher-erneuerbarer-energien</a:t>
              </a:r>
              <a:r>
                <a:rPr lang="de-DE" sz="1200" dirty="0" smtClean="0"/>
                <a:t>/)</a:t>
              </a:r>
              <a:endParaRPr lang="de-DE" sz="1200" dirty="0"/>
            </a:p>
          </p:txBody>
        </p:sp>
      </p:grpSp>
    </p:spTree>
    <p:extLst>
      <p:ext uri="{BB962C8B-B14F-4D97-AF65-F5344CB8AC3E}">
        <p14:creationId xmlns:p14="http://schemas.microsoft.com/office/powerpoint/2010/main" xmlns="" val="386906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22</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Mögliche Realisierung einer EE-Stromversorgung (2/3)</a:t>
            </a:r>
            <a:endParaRPr lang="de-DE" sz="2800" dirty="0"/>
          </a:p>
        </p:txBody>
      </p:sp>
      <p:sp>
        <p:nvSpPr>
          <p:cNvPr id="52" name="Inhaltsplatzhalter 2"/>
          <p:cNvSpPr txBox="1">
            <a:spLocks/>
          </p:cNvSpPr>
          <p:nvPr/>
        </p:nvSpPr>
        <p:spPr>
          <a:xfrm>
            <a:off x="457200" y="1340769"/>
            <a:ext cx="8229600" cy="424847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700" dirty="0" smtClean="0"/>
              <a:t>Weitere Folgerungen</a:t>
            </a:r>
          </a:p>
          <a:p>
            <a:pPr marL="457200" lvl="1" indent="0">
              <a:buNone/>
            </a:pPr>
            <a:r>
              <a:rPr lang="de-DE" sz="2400" dirty="0" smtClean="0">
                <a:solidFill>
                  <a:srgbClr val="000000"/>
                </a:solidFill>
              </a:rPr>
              <a:t>Wenn als Langzeit-Speicher nur das schon vorhandene Gasnetz mit seinen Gasspeichern infrage kommt,</a:t>
            </a:r>
          </a:p>
          <a:p>
            <a:pPr lvl="1"/>
            <a:r>
              <a:rPr lang="de-DE" sz="2400" dirty="0" smtClean="0"/>
              <a:t>dann liegt fest, dass die </a:t>
            </a:r>
            <a:r>
              <a:rPr lang="de-DE" sz="2400" b="1" dirty="0" smtClean="0"/>
              <a:t>zu speichernde elektrische Energie </a:t>
            </a:r>
            <a:r>
              <a:rPr lang="de-DE" sz="2400" dirty="0" smtClean="0"/>
              <a:t>als </a:t>
            </a:r>
            <a:r>
              <a:rPr lang="de-DE" sz="2400" b="1" dirty="0" smtClean="0">
                <a:solidFill>
                  <a:srgbClr val="0070C0"/>
                </a:solidFill>
              </a:rPr>
              <a:t>Methan</a:t>
            </a:r>
            <a:r>
              <a:rPr lang="de-DE" sz="2400" dirty="0" smtClean="0">
                <a:solidFill>
                  <a:srgbClr val="0070C0"/>
                </a:solidFill>
              </a:rPr>
              <a:t>, ggf. gemischt mit Wasserstoff </a:t>
            </a:r>
            <a:r>
              <a:rPr lang="de-DE" sz="2400" dirty="0" smtClean="0"/>
              <a:t>zu speichern ist.</a:t>
            </a:r>
            <a:br>
              <a:rPr lang="de-DE" sz="2400" dirty="0" smtClean="0"/>
            </a:br>
            <a:r>
              <a:rPr lang="de-DE" sz="2400" dirty="0" smtClean="0"/>
              <a:t>Diese Gase sind mit </a:t>
            </a:r>
            <a:r>
              <a:rPr lang="de-DE" sz="2400" b="1" dirty="0" smtClean="0">
                <a:solidFill>
                  <a:srgbClr val="0070C0"/>
                </a:solidFill>
              </a:rPr>
              <a:t>Power-to-Gas-Anlagen</a:t>
            </a:r>
            <a:r>
              <a:rPr lang="de-DE" sz="2400" dirty="0" smtClean="0"/>
              <a:t> zu erzeugen. Power-to-Gas-Anlagen werden angeboten.</a:t>
            </a:r>
          </a:p>
          <a:p>
            <a:pPr lvl="1"/>
            <a:r>
              <a:rPr lang="de-DE" sz="2400" dirty="0" smtClean="0"/>
              <a:t>Zur </a:t>
            </a:r>
            <a:r>
              <a:rPr lang="de-DE" sz="2400" b="1" dirty="0" smtClean="0"/>
              <a:t>Rückverstromung</a:t>
            </a:r>
            <a:r>
              <a:rPr lang="de-DE" sz="2400" dirty="0" smtClean="0"/>
              <a:t> sind </a:t>
            </a:r>
            <a:r>
              <a:rPr lang="de-DE" sz="2400" b="1" dirty="0" smtClean="0">
                <a:solidFill>
                  <a:srgbClr val="0070C0"/>
                </a:solidFill>
              </a:rPr>
              <a:t>Gas-Kraftwerke</a:t>
            </a:r>
            <a:r>
              <a:rPr lang="de-DE" sz="2400" dirty="0" smtClean="0"/>
              <a:t> zu verwenden. Gas-Kraftwerke sind zum Teil schon vorhanden.</a:t>
            </a:r>
            <a:endParaRPr lang="de-DE" sz="2400" dirty="0"/>
          </a:p>
        </p:txBody>
      </p:sp>
      <p:sp>
        <p:nvSpPr>
          <p:cNvPr id="53" name="Textfeld 52"/>
          <p:cNvSpPr txBox="1"/>
          <p:nvPr/>
        </p:nvSpPr>
        <p:spPr>
          <a:xfrm>
            <a:off x="827584" y="5877272"/>
            <a:ext cx="7272808" cy="523220"/>
          </a:xfrm>
          <a:prstGeom prst="rect">
            <a:avLst/>
          </a:prstGeom>
          <a:noFill/>
        </p:spPr>
        <p:txBody>
          <a:bodyPr wrap="square" rtlCol="0">
            <a:spAutoFit/>
          </a:bodyPr>
          <a:lstStyle/>
          <a:p>
            <a:r>
              <a:rPr lang="de-DE" sz="1400" dirty="0" smtClean="0"/>
              <a:t>(*)  </a:t>
            </a:r>
            <a:r>
              <a:rPr lang="de-DE" sz="1400" u="sng" dirty="0" smtClean="0"/>
              <a:t>Aus:</a:t>
            </a:r>
            <a:r>
              <a:rPr lang="de-DE" sz="1400" dirty="0" smtClean="0"/>
              <a:t> F. Adamek et al., Energiespeicher für die Energiewende, VDE (ETG) (06.2012)</a:t>
            </a:r>
          </a:p>
          <a:p>
            <a:r>
              <a:rPr lang="de-DE" sz="1400" dirty="0" smtClean="0"/>
              <a:t>(**)</a:t>
            </a:r>
            <a:r>
              <a:rPr lang="de-DE" sz="1400" u="sng" dirty="0" smtClean="0"/>
              <a:t>Aus:</a:t>
            </a:r>
            <a:r>
              <a:rPr lang="de-DE" sz="1400" dirty="0" smtClean="0"/>
              <a:t> </a:t>
            </a:r>
            <a:r>
              <a:rPr lang="de-DE" sz="1400" dirty="0"/>
              <a:t>F. </a:t>
            </a:r>
            <a:r>
              <a:rPr lang="de-DE" sz="1400" dirty="0" err="1"/>
              <a:t>Schüth</a:t>
            </a:r>
            <a:r>
              <a:rPr lang="de-DE" sz="1400" dirty="0"/>
              <a:t>, R.-A. Eichel, Energiespeicher für die Zukunft, Physik Journal  13 (2014) Nr. </a:t>
            </a:r>
            <a:r>
              <a:rPr lang="de-DE" sz="1400" dirty="0" smtClean="0"/>
              <a:t>10</a:t>
            </a:r>
            <a:endParaRPr lang="de-DE" sz="1400" dirty="0"/>
          </a:p>
        </p:txBody>
      </p:sp>
    </p:spTree>
    <p:extLst>
      <p:ext uri="{BB962C8B-B14F-4D97-AF65-F5344CB8AC3E}">
        <p14:creationId xmlns:p14="http://schemas.microsoft.com/office/powerpoint/2010/main" xmlns="" val="62099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23</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14" name="Titel 1"/>
          <p:cNvSpPr txBox="1">
            <a:spLocks/>
          </p:cNvSpPr>
          <p:nvPr/>
        </p:nvSpPr>
        <p:spPr>
          <a:xfrm>
            <a:off x="395536" y="692150"/>
            <a:ext cx="8435975"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Mögliche Realisierung einer EE-Stromversorgung (3/3)</a:t>
            </a:r>
            <a:endParaRPr lang="de-DE" sz="2800" dirty="0"/>
          </a:p>
        </p:txBody>
      </p:sp>
      <p:grpSp>
        <p:nvGrpSpPr>
          <p:cNvPr id="15" name="Gruppieren 14"/>
          <p:cNvGrpSpPr/>
          <p:nvPr/>
        </p:nvGrpSpPr>
        <p:grpSpPr>
          <a:xfrm>
            <a:off x="539552" y="1454279"/>
            <a:ext cx="8136904" cy="4639017"/>
            <a:chOff x="467544" y="1484784"/>
            <a:chExt cx="8136904" cy="4639017"/>
          </a:xfrm>
        </p:grpSpPr>
        <p:cxnSp>
          <p:nvCxnSpPr>
            <p:cNvPr id="16" name="Gerade Verbindung mit Pfeil 15"/>
            <p:cNvCxnSpPr/>
            <p:nvPr/>
          </p:nvCxnSpPr>
          <p:spPr>
            <a:xfrm flipV="1">
              <a:off x="3707904" y="1484784"/>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1835696" y="5013176"/>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228184" y="3573016"/>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19" name="Rechteck 18"/>
            <p:cNvSpPr/>
            <p:nvPr/>
          </p:nvSpPr>
          <p:spPr>
            <a:xfrm>
              <a:off x="827584" y="2996953"/>
              <a:ext cx="1944216" cy="11274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20" name="Gerade Verbindung mit Pfeil 19"/>
            <p:cNvCxnSpPr>
              <a:endCxn id="19" idx="2"/>
            </p:cNvCxnSpPr>
            <p:nvPr/>
          </p:nvCxnSpPr>
          <p:spPr>
            <a:xfrm flipV="1">
              <a:off x="1799692" y="4124433"/>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8" idx="2"/>
            </p:cNvCxnSpPr>
            <p:nvPr/>
          </p:nvCxnSpPr>
          <p:spPr>
            <a:xfrm>
              <a:off x="7344308" y="4404013"/>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2" name="Gruppieren 21"/>
            <p:cNvGrpSpPr/>
            <p:nvPr/>
          </p:nvGrpSpPr>
          <p:grpSpPr>
            <a:xfrm>
              <a:off x="4427984" y="4653136"/>
              <a:ext cx="2268252" cy="1263591"/>
              <a:chOff x="719572" y="4509120"/>
              <a:chExt cx="2268252" cy="1263591"/>
            </a:xfrm>
          </p:grpSpPr>
          <p:sp>
            <p:nvSpPr>
              <p:cNvPr id="46" name="Rechteck 45"/>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47" name="Gerade Verbindung mit Pfeil 46"/>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3" name="Gerade Verbindung 22"/>
            <p:cNvCxnSpPr/>
            <p:nvPr/>
          </p:nvCxnSpPr>
          <p:spPr>
            <a:xfrm flipV="1">
              <a:off x="467544" y="4653137"/>
              <a:ext cx="7920880"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1187624" y="5231706"/>
              <a:ext cx="2448272" cy="685021"/>
            </a:xfrm>
            <a:prstGeom prst="rect">
              <a:avLst/>
            </a:prstGeom>
            <a:solidFill>
              <a:srgbClr val="99FF99"/>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Power-to-Gas-Anlagen</a:t>
              </a:r>
              <a:endParaRPr lang="de-DE" sz="2000" b="1" dirty="0">
                <a:solidFill>
                  <a:schemeClr val="tx1"/>
                </a:solidFill>
              </a:endParaRPr>
            </a:p>
          </p:txBody>
        </p:sp>
        <p:sp>
          <p:nvSpPr>
            <p:cNvPr id="25" name="Textfeld 24"/>
            <p:cNvSpPr txBox="1"/>
            <p:nvPr/>
          </p:nvSpPr>
          <p:spPr>
            <a:xfrm>
              <a:off x="6084168" y="2996952"/>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26" name="Gerade Verbindung mit Pfeil 25"/>
            <p:cNvCxnSpPr>
              <a:stCxn id="25" idx="0"/>
            </p:cNvCxnSpPr>
            <p:nvPr/>
          </p:nvCxnSpPr>
          <p:spPr>
            <a:xfrm flipV="1">
              <a:off x="7344308" y="2780928"/>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67544" y="2780928"/>
              <a:ext cx="792085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Gewinkelte Verbindung 27"/>
            <p:cNvCxnSpPr>
              <a:stCxn id="39" idx="4"/>
              <a:endCxn id="24" idx="1"/>
            </p:cNvCxnSpPr>
            <p:nvPr/>
          </p:nvCxnSpPr>
          <p:spPr>
            <a:xfrm rot="16200000" flipH="1">
              <a:off x="571463" y="4958056"/>
              <a:ext cx="879516" cy="35280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131840" y="1700808"/>
              <a:ext cx="2448272" cy="682912"/>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smtClean="0">
                  <a:solidFill>
                    <a:schemeClr val="tx1"/>
                  </a:solidFill>
                </a:rPr>
                <a:t>GuD</a:t>
              </a:r>
              <a:r>
                <a:rPr lang="de-DE" sz="2000" b="1" dirty="0" smtClean="0">
                  <a:solidFill>
                    <a:schemeClr val="tx1"/>
                  </a:solidFill>
                </a:rPr>
                <a:t>-Kraftwerke</a:t>
              </a:r>
            </a:p>
          </p:txBody>
        </p:sp>
        <p:sp>
          <p:nvSpPr>
            <p:cNvPr id="30" name="Rechteck 29"/>
            <p:cNvSpPr/>
            <p:nvPr/>
          </p:nvSpPr>
          <p:spPr>
            <a:xfrm>
              <a:off x="827584" y="1700808"/>
              <a:ext cx="1944216" cy="7090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31" name="Gerade Verbindung mit Pfeil 30"/>
            <p:cNvCxnSpPr>
              <a:endCxn id="30" idx="2"/>
            </p:cNvCxnSpPr>
            <p:nvPr/>
          </p:nvCxnSpPr>
          <p:spPr>
            <a:xfrm flipV="1">
              <a:off x="1799692" y="2409891"/>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794684" y="2748070"/>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winkelte Verbindung 32"/>
            <p:cNvCxnSpPr>
              <a:stCxn id="29" idx="3"/>
              <a:endCxn id="32" idx="0"/>
            </p:cNvCxnSpPr>
            <p:nvPr/>
          </p:nvCxnSpPr>
          <p:spPr>
            <a:xfrm>
              <a:off x="5580112" y="2042264"/>
              <a:ext cx="257720" cy="70580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3131840" y="2996952"/>
              <a:ext cx="1481130" cy="1127481"/>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Langzeit-EE-Speicher:</a:t>
              </a:r>
              <a:br>
                <a:rPr lang="de-DE" sz="2000" b="1" dirty="0" smtClean="0">
                  <a:solidFill>
                    <a:schemeClr val="tx1"/>
                  </a:solidFill>
                </a:rPr>
              </a:br>
              <a:r>
                <a:rPr lang="de-DE" sz="2000" b="1" dirty="0" smtClean="0">
                  <a:solidFill>
                    <a:schemeClr val="tx1"/>
                  </a:solidFill>
                </a:rPr>
                <a:t>Erdgas-Netz</a:t>
              </a:r>
              <a:endParaRPr lang="de-DE" sz="2000" b="1" dirty="0">
                <a:solidFill>
                  <a:schemeClr val="tx1"/>
                </a:solidFill>
              </a:endParaRPr>
            </a:p>
          </p:txBody>
        </p:sp>
        <p:cxnSp>
          <p:nvCxnSpPr>
            <p:cNvPr id="35" name="Gewinkelte Verbindung 34"/>
            <p:cNvCxnSpPr>
              <a:stCxn id="24" idx="3"/>
              <a:endCxn id="34" idx="2"/>
            </p:cNvCxnSpPr>
            <p:nvPr/>
          </p:nvCxnSpPr>
          <p:spPr>
            <a:xfrm flipV="1">
              <a:off x="3635896" y="4124433"/>
              <a:ext cx="236509" cy="144978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stCxn id="34" idx="0"/>
              <a:endCxn id="29" idx="1"/>
            </p:cNvCxnSpPr>
            <p:nvPr/>
          </p:nvCxnSpPr>
          <p:spPr>
            <a:xfrm rot="16200000" flipV="1">
              <a:off x="3024779" y="2149325"/>
              <a:ext cx="954688" cy="740565"/>
            </a:xfrm>
            <a:prstGeom prst="bentConnector4">
              <a:avLst>
                <a:gd name="adj1" fmla="val 32117"/>
                <a:gd name="adj2" fmla="val 130868"/>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7" name="Gruppieren 36"/>
            <p:cNvGrpSpPr/>
            <p:nvPr/>
          </p:nvGrpSpPr>
          <p:grpSpPr>
            <a:xfrm>
              <a:off x="5219413" y="2780928"/>
              <a:ext cx="706225" cy="1872211"/>
              <a:chOff x="5219413" y="2636912"/>
              <a:chExt cx="706225" cy="1872211"/>
            </a:xfrm>
          </p:grpSpPr>
          <p:cxnSp>
            <p:nvCxnSpPr>
              <p:cNvPr id="41" name="Gerade Verbindung 40"/>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2" name="Gruppieren 41"/>
              <p:cNvGrpSpPr/>
              <p:nvPr/>
            </p:nvGrpSpPr>
            <p:grpSpPr>
              <a:xfrm>
                <a:off x="5219413" y="3284984"/>
                <a:ext cx="706225" cy="610904"/>
                <a:chOff x="5204899" y="3284984"/>
                <a:chExt cx="706225" cy="610904"/>
              </a:xfrm>
            </p:grpSpPr>
            <p:sp>
              <p:nvSpPr>
                <p:cNvPr id="43" name="Pfeil nach unten 42"/>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8" name="Ellipse 37"/>
            <p:cNvSpPr/>
            <p:nvPr/>
          </p:nvSpPr>
          <p:spPr>
            <a:xfrm>
              <a:off x="639270" y="2746771"/>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791670" y="4618979"/>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winkelte Verbindung 39"/>
            <p:cNvCxnSpPr>
              <a:stCxn id="38" idx="4"/>
              <a:endCxn id="24" idx="1"/>
            </p:cNvCxnSpPr>
            <p:nvPr/>
          </p:nvCxnSpPr>
          <p:spPr>
            <a:xfrm rot="16200000" flipH="1">
              <a:off x="-440841" y="3945752"/>
              <a:ext cx="2751724" cy="505206"/>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1" name="Textfeld 50"/>
          <p:cNvSpPr txBox="1"/>
          <p:nvPr/>
        </p:nvSpPr>
        <p:spPr>
          <a:xfrm>
            <a:off x="6300192" y="1569566"/>
            <a:ext cx="2315295" cy="923330"/>
          </a:xfrm>
          <a:prstGeom prst="rect">
            <a:avLst/>
          </a:prstGeom>
          <a:noFill/>
          <a:ln w="28575">
            <a:solidFill>
              <a:srgbClr val="002060"/>
            </a:solidFill>
          </a:ln>
        </p:spPr>
        <p:txBody>
          <a:bodyPr wrap="square" rtlCol="0">
            <a:spAutoFit/>
          </a:bodyPr>
          <a:lstStyle/>
          <a:p>
            <a:pPr algn="ctr"/>
            <a:r>
              <a:rPr lang="de-DE" dirty="0" smtClean="0">
                <a:solidFill>
                  <a:srgbClr val="FF0000"/>
                </a:solidFill>
              </a:rPr>
              <a:t>Hier nur Langzeit-Speicherung für</a:t>
            </a:r>
            <a:br>
              <a:rPr lang="de-DE" dirty="0" smtClean="0">
                <a:solidFill>
                  <a:srgbClr val="FF0000"/>
                </a:solidFill>
              </a:rPr>
            </a:br>
            <a:r>
              <a:rPr lang="de-DE" dirty="0" smtClean="0">
                <a:solidFill>
                  <a:srgbClr val="FF0000"/>
                </a:solidFill>
              </a:rPr>
              <a:t>erneuerbare Energien</a:t>
            </a:r>
            <a:endParaRPr lang="de-DE" dirty="0">
              <a:solidFill>
                <a:srgbClr val="FF0000"/>
              </a:solidFill>
            </a:endParaRPr>
          </a:p>
        </p:txBody>
      </p:sp>
    </p:spTree>
    <p:extLst>
      <p:ext uri="{BB962C8B-B14F-4D97-AF65-F5344CB8AC3E}">
        <p14:creationId xmlns:p14="http://schemas.microsoft.com/office/powerpoint/2010/main" xmlns="" val="4050807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24</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8" name="Titel 1"/>
          <p:cNvSpPr txBox="1">
            <a:spLocks/>
          </p:cNvSpPr>
          <p:nvPr/>
        </p:nvSpPr>
        <p:spPr>
          <a:xfrm>
            <a:off x="467544" y="706438"/>
            <a:ext cx="8229600" cy="561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smtClean="0"/>
              <a:t>ETOGAS Power-to-SNG Komplettanlage</a:t>
            </a:r>
            <a:endParaRPr lang="de-DE" sz="2800" dirty="0"/>
          </a:p>
        </p:txBody>
      </p:sp>
      <p:sp>
        <p:nvSpPr>
          <p:cNvPr id="10" name="Rechteck 9"/>
          <p:cNvSpPr/>
          <p:nvPr/>
        </p:nvSpPr>
        <p:spPr>
          <a:xfrm>
            <a:off x="395536" y="1268760"/>
            <a:ext cx="8352928" cy="4585871"/>
          </a:xfrm>
          <a:prstGeom prst="rect">
            <a:avLst/>
          </a:prstGeom>
        </p:spPr>
        <p:txBody>
          <a:bodyPr wrap="square">
            <a:spAutoFit/>
          </a:bodyPr>
          <a:lstStyle/>
          <a:p>
            <a:pPr marL="285750" indent="-285750">
              <a:buFont typeface="Arial" panose="020B0604020202020204" pitchFamily="34" charset="0"/>
              <a:buChar char="•"/>
            </a:pPr>
            <a:r>
              <a:rPr lang="de-DE" sz="2400" b="1" dirty="0" smtClean="0"/>
              <a:t>Schlüsselfertige Anlage</a:t>
            </a:r>
            <a:r>
              <a:rPr lang="de-DE" sz="2400" dirty="0" smtClean="0"/>
              <a:t> </a:t>
            </a:r>
          </a:p>
          <a:p>
            <a:pPr marL="800100" lvl="1" indent="-342900">
              <a:buFont typeface="Symbol" panose="05050102010706020507" pitchFamily="18" charset="2"/>
              <a:buChar char="-"/>
            </a:pPr>
            <a:r>
              <a:rPr lang="de-DE" sz="2200" dirty="0" smtClean="0"/>
              <a:t>Basiseinheit </a:t>
            </a:r>
            <a:r>
              <a:rPr lang="de-DE" sz="2200" dirty="0"/>
              <a:t>mit elektrischer Eingangsleistung 1,2 </a:t>
            </a:r>
            <a:r>
              <a:rPr lang="de-DE" sz="2200" dirty="0" err="1" smtClean="0"/>
              <a:t>MW</a:t>
            </a:r>
            <a:r>
              <a:rPr lang="de-DE" sz="2200" baseline="-25000" dirty="0" err="1" smtClean="0"/>
              <a:t>el</a:t>
            </a:r>
            <a:r>
              <a:rPr lang="de-DE" sz="2200" dirty="0" smtClean="0"/>
              <a:t> </a:t>
            </a:r>
          </a:p>
          <a:p>
            <a:pPr marL="800100" lvl="1" indent="-342900">
              <a:buFont typeface="Symbol" panose="05050102010706020507" pitchFamily="18" charset="2"/>
              <a:buChar char="-"/>
            </a:pPr>
            <a:r>
              <a:rPr lang="de-DE" sz="2200" dirty="0" smtClean="0"/>
              <a:t>skalierbar </a:t>
            </a:r>
            <a:r>
              <a:rPr lang="de-DE" sz="2200" dirty="0"/>
              <a:t>in Vielfachen von 1,2 </a:t>
            </a:r>
            <a:r>
              <a:rPr lang="de-DE" sz="2200" dirty="0" err="1"/>
              <a:t>MW</a:t>
            </a:r>
            <a:r>
              <a:rPr lang="de-DE" sz="2200" baseline="-25000" dirty="0" err="1"/>
              <a:t>el</a:t>
            </a:r>
            <a:endParaRPr lang="de-DE" sz="2200" dirty="0"/>
          </a:p>
          <a:p>
            <a:pPr marL="285750" indent="-285750">
              <a:buFont typeface="Arial" panose="020B0604020202020204" pitchFamily="34" charset="0"/>
              <a:buChar char="•"/>
            </a:pPr>
            <a:r>
              <a:rPr lang="de-DE" sz="2400" b="1" dirty="0"/>
              <a:t>Modularer </a:t>
            </a:r>
            <a:r>
              <a:rPr lang="de-DE" sz="2400" b="1" dirty="0" smtClean="0"/>
              <a:t>Aufbau </a:t>
            </a:r>
            <a:r>
              <a:rPr lang="de-DE" sz="2400" dirty="0" smtClean="0"/>
              <a:t>mit folgenden Betriebseinheiten</a:t>
            </a:r>
            <a:r>
              <a:rPr lang="de-DE" sz="2400" dirty="0"/>
              <a:t>:</a:t>
            </a:r>
          </a:p>
          <a:p>
            <a:pPr marL="742950" lvl="1" indent="-285750">
              <a:buFont typeface="Symbol" panose="05050102010706020507" pitchFamily="18" charset="2"/>
              <a:buChar char="-"/>
            </a:pPr>
            <a:r>
              <a:rPr lang="de-DE" sz="2200" dirty="0"/>
              <a:t>Leistungselektronik mit Gleichrichter (</a:t>
            </a:r>
            <a:r>
              <a:rPr lang="de-DE" sz="2200" dirty="0" smtClean="0"/>
              <a:t>Anschl. Mittelspannungsebene)</a:t>
            </a:r>
          </a:p>
          <a:p>
            <a:pPr marL="742950" lvl="1" indent="-285750">
              <a:buFont typeface="Symbol" panose="05050102010706020507" pitchFamily="18" charset="2"/>
              <a:buChar char="-"/>
            </a:pPr>
            <a:r>
              <a:rPr lang="de-DE" sz="2200" dirty="0" smtClean="0"/>
              <a:t>Wasseraufbereitungsanlage</a:t>
            </a:r>
          </a:p>
          <a:p>
            <a:pPr marL="742950" lvl="1" indent="-285750">
              <a:buFont typeface="Symbol" panose="05050102010706020507" pitchFamily="18" charset="2"/>
              <a:buChar char="-"/>
            </a:pPr>
            <a:r>
              <a:rPr lang="de-DE" sz="2200" dirty="0" smtClean="0"/>
              <a:t>Wasserstofferzeugung </a:t>
            </a:r>
          </a:p>
          <a:p>
            <a:pPr marL="742950" lvl="1" indent="-285750">
              <a:buFont typeface="Symbol" panose="05050102010706020507" pitchFamily="18" charset="2"/>
              <a:buChar char="-"/>
            </a:pPr>
            <a:r>
              <a:rPr lang="de-DE" sz="2200" dirty="0" smtClean="0"/>
              <a:t>CO</a:t>
            </a:r>
            <a:r>
              <a:rPr lang="de-DE" sz="2200" baseline="-25000" dirty="0" smtClean="0"/>
              <a:t>2</a:t>
            </a:r>
            <a:r>
              <a:rPr lang="de-DE" sz="2200" dirty="0" smtClean="0"/>
              <a:t>-Feedgas-Aufbereitung</a:t>
            </a:r>
          </a:p>
          <a:p>
            <a:pPr marL="742950" lvl="1" indent="-285750">
              <a:buFont typeface="Symbol" panose="05050102010706020507" pitchFamily="18" charset="2"/>
              <a:buChar char="-"/>
            </a:pPr>
            <a:r>
              <a:rPr lang="de-DE" sz="2200" dirty="0" err="1" smtClean="0"/>
              <a:t>Methanisierungsreaktor</a:t>
            </a:r>
            <a:endParaRPr lang="de-DE" sz="2200" dirty="0" smtClean="0"/>
          </a:p>
          <a:p>
            <a:pPr marL="742950" lvl="1" indent="-285750">
              <a:buFont typeface="Symbol" panose="05050102010706020507" pitchFamily="18" charset="2"/>
              <a:buChar char="-"/>
            </a:pPr>
            <a:r>
              <a:rPr lang="de-DE" sz="2200" dirty="0" smtClean="0"/>
              <a:t>Kühlsystem und Nebenanlagen</a:t>
            </a:r>
            <a:endParaRPr lang="de-DE" sz="2200" dirty="0"/>
          </a:p>
          <a:p>
            <a:pPr marL="285750" indent="-285750">
              <a:buFont typeface="Arial" panose="020B0604020202020204" pitchFamily="34" charset="0"/>
              <a:buChar char="•"/>
            </a:pPr>
            <a:r>
              <a:rPr lang="de-DE" sz="2400" b="1" dirty="0"/>
              <a:t>Wärmenutzung </a:t>
            </a:r>
            <a:r>
              <a:rPr lang="de-DE" sz="2400" b="1" dirty="0" smtClean="0"/>
              <a:t>möglich</a:t>
            </a:r>
            <a:endParaRPr lang="de-DE" sz="2200" dirty="0"/>
          </a:p>
          <a:p>
            <a:pPr marL="800100" lvl="1" indent="-342900">
              <a:buFont typeface="Symbol" panose="05050102010706020507" pitchFamily="18" charset="2"/>
              <a:buChar char="-"/>
            </a:pPr>
            <a:r>
              <a:rPr lang="de-DE" sz="2200" dirty="0" smtClean="0"/>
              <a:t>Temperaturniveau </a:t>
            </a:r>
            <a:r>
              <a:rPr lang="de-DE" sz="2200" dirty="0"/>
              <a:t>von ca. 80°C bis zu </a:t>
            </a:r>
            <a:r>
              <a:rPr lang="de-DE" sz="2200" dirty="0" smtClean="0"/>
              <a:t>300°C</a:t>
            </a:r>
            <a:endParaRPr lang="de-DE" sz="2200" dirty="0"/>
          </a:p>
        </p:txBody>
      </p:sp>
      <p:pic>
        <p:nvPicPr>
          <p:cNvPr id="11" name="Picture 1" descr="http://etogas.com/fileadmin/images/Grafik_Power-to-Gas-Komplettanlage_Quelle_ETOGA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3212976"/>
            <a:ext cx="3816424" cy="21500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feld 1"/>
          <p:cNvSpPr txBox="1"/>
          <p:nvPr/>
        </p:nvSpPr>
        <p:spPr>
          <a:xfrm>
            <a:off x="827584" y="5929535"/>
            <a:ext cx="2016224" cy="307777"/>
          </a:xfrm>
          <a:prstGeom prst="rect">
            <a:avLst/>
          </a:prstGeom>
          <a:noFill/>
          <a:ln>
            <a:noFill/>
          </a:ln>
        </p:spPr>
        <p:txBody>
          <a:bodyPr wrap="square" rtlCol="0">
            <a:spAutoFit/>
          </a:bodyPr>
          <a:lstStyle/>
          <a:p>
            <a:r>
              <a:rPr lang="de-DE" sz="1400" u="sng" dirty="0" smtClean="0"/>
              <a:t>Aus:</a:t>
            </a:r>
            <a:r>
              <a:rPr lang="de-DE" sz="1400" dirty="0" smtClean="0"/>
              <a:t> </a:t>
            </a:r>
            <a:r>
              <a:rPr lang="de-DE" sz="1400" dirty="0">
                <a:hlinkClick r:id="rId4"/>
              </a:rPr>
              <a:t>www.etogas.com</a:t>
            </a:r>
            <a:endParaRPr lang="de-DE" sz="1400" dirty="0"/>
          </a:p>
        </p:txBody>
      </p:sp>
    </p:spTree>
    <p:extLst>
      <p:ext uri="{BB962C8B-B14F-4D97-AF65-F5344CB8AC3E}">
        <p14:creationId xmlns:p14="http://schemas.microsoft.com/office/powerpoint/2010/main" xmlns="" val="40578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3923928" y="2852936"/>
            <a:ext cx="5112568" cy="3528392"/>
            <a:chOff x="1914251" y="2132856"/>
            <a:chExt cx="4675462" cy="2990353"/>
          </a:xfrm>
        </p:grpSpPr>
        <p:pic>
          <p:nvPicPr>
            <p:cNvPr id="11" name="Picture 2" descr="http://www.business-on.de/dateien/bilder/rwegudlingen2010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4251" y="2133600"/>
              <a:ext cx="4675462" cy="2989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feld 2"/>
            <p:cNvSpPr txBox="1">
              <a:spLocks noChangeArrowheads="1"/>
            </p:cNvSpPr>
            <p:nvPr/>
          </p:nvSpPr>
          <p:spPr bwMode="auto">
            <a:xfrm>
              <a:off x="5076056" y="2132856"/>
              <a:ext cx="14959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Times New Roman" pitchFamily="18" charset="0"/>
                </a:defRPr>
              </a:lvl1pPr>
              <a:lvl2pPr marL="742950" indent="-285750">
                <a:spcBef>
                  <a:spcPct val="20000"/>
                </a:spcBef>
                <a:buFont typeface="Wingdings" pitchFamily="2" charset="2"/>
                <a:buChar char="–"/>
                <a:defRPr sz="1600">
                  <a:solidFill>
                    <a:schemeClr val="tx1"/>
                  </a:solidFill>
                  <a:latin typeface="Times New Roman" pitchFamily="18" charset="0"/>
                </a:defRPr>
              </a:lvl2pPr>
              <a:lvl3pPr marL="1143000" indent="-228600">
                <a:spcBef>
                  <a:spcPct val="20000"/>
                </a:spcBef>
                <a:buChar char="•"/>
                <a:defRPr sz="1600">
                  <a:solidFill>
                    <a:schemeClr val="tx1"/>
                  </a:solidFill>
                  <a:latin typeface="Times New Roman" pitchFamily="18" charset="0"/>
                </a:defRPr>
              </a:lvl3pPr>
              <a:lvl4pPr marL="1600200" indent="-228600">
                <a:spcBef>
                  <a:spcPct val="20000"/>
                </a:spcBef>
                <a:buClr>
                  <a:schemeClr val="tx2"/>
                </a:buClr>
                <a:buFont typeface="Wingdings" pitchFamily="2" charset="2"/>
                <a:buChar char="–"/>
                <a:defRPr sz="1600">
                  <a:solidFill>
                    <a:schemeClr val="tx1"/>
                  </a:solidFill>
                  <a:latin typeface="Times New Roman" pitchFamily="18" charset="0"/>
                </a:defRPr>
              </a:lvl4pPr>
              <a:lvl5pPr marL="2057400" indent="-228600">
                <a:spcBef>
                  <a:spcPct val="20000"/>
                </a:spcBef>
                <a:buFont typeface="Wingdings" pitchFamily="2" charset="2"/>
                <a:buChar char="»"/>
                <a:defRPr sz="1600">
                  <a:solidFill>
                    <a:schemeClr val="tx1"/>
                  </a:solidFill>
                  <a:latin typeface="Times New Roman" pitchFamily="18"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9pPr>
            </a:lstStyle>
            <a:p>
              <a:pPr eaLnBrk="1" hangingPunct="1">
                <a:spcBef>
                  <a:spcPct val="0"/>
                </a:spcBef>
                <a:buFontTx/>
                <a:buNone/>
              </a:pPr>
              <a:r>
                <a:rPr lang="de-DE" altLang="de-DE" dirty="0" err="1">
                  <a:latin typeface="Times" pitchFamily="18" charset="0"/>
                </a:rPr>
                <a:t>GuD</a:t>
              </a:r>
              <a:r>
                <a:rPr lang="de-DE" altLang="de-DE" dirty="0">
                  <a:latin typeface="Times" pitchFamily="18" charset="0"/>
                </a:rPr>
                <a:t>-Kraftwerk</a:t>
              </a:r>
            </a:p>
            <a:p>
              <a:pPr eaLnBrk="1" hangingPunct="1">
                <a:spcBef>
                  <a:spcPct val="0"/>
                </a:spcBef>
                <a:buFontTx/>
                <a:buNone/>
              </a:pPr>
              <a:r>
                <a:rPr lang="de-DE" altLang="de-DE" dirty="0">
                  <a:latin typeface="Times" pitchFamily="18" charset="0"/>
                </a:rPr>
                <a:t>Lingen</a:t>
              </a:r>
            </a:p>
            <a:p>
              <a:pPr eaLnBrk="1" hangingPunct="1">
                <a:spcBef>
                  <a:spcPct val="0"/>
                </a:spcBef>
                <a:buFontTx/>
                <a:buNone/>
              </a:pPr>
              <a:r>
                <a:rPr lang="de-DE" altLang="de-DE" dirty="0">
                  <a:latin typeface="Times" pitchFamily="18" charset="0"/>
                </a:rPr>
                <a:t>Emsland</a:t>
              </a:r>
            </a:p>
          </p:txBody>
        </p:sp>
      </p:grpSp>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25</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12"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Gasturbinen- und Dampf-Kraftwerke</a:t>
            </a:r>
            <a:endParaRPr lang="de-DE" sz="2800" dirty="0"/>
          </a:p>
        </p:txBody>
      </p:sp>
      <p:grpSp>
        <p:nvGrpSpPr>
          <p:cNvPr id="2" name="Gruppieren 1"/>
          <p:cNvGrpSpPr/>
          <p:nvPr/>
        </p:nvGrpSpPr>
        <p:grpSpPr>
          <a:xfrm>
            <a:off x="107504" y="1484784"/>
            <a:ext cx="4752528" cy="3240360"/>
            <a:chOff x="1828801" y="2084495"/>
            <a:chExt cx="4183360" cy="2784368"/>
          </a:xfrm>
        </p:grpSpPr>
        <p:pic>
          <p:nvPicPr>
            <p:cNvPr id="8" name="Picture 4" descr="https://www.mainova.de/static/de-mainova/downloads/GuD_Kraftwerk_Irschin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1" y="2084495"/>
              <a:ext cx="4183360" cy="2784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feld 9"/>
            <p:cNvSpPr txBox="1">
              <a:spLocks noChangeArrowheads="1"/>
            </p:cNvSpPr>
            <p:nvPr/>
          </p:nvSpPr>
          <p:spPr bwMode="auto">
            <a:xfrm>
              <a:off x="1835696" y="2093947"/>
              <a:ext cx="1894632" cy="502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1600">
                  <a:solidFill>
                    <a:schemeClr val="tx1"/>
                  </a:solidFill>
                  <a:latin typeface="Times New Roman" pitchFamily="18" charset="0"/>
                </a:defRPr>
              </a:lvl1pPr>
              <a:lvl2pPr marL="742950" indent="-285750">
                <a:spcBef>
                  <a:spcPct val="20000"/>
                </a:spcBef>
                <a:buFont typeface="Wingdings" pitchFamily="2" charset="2"/>
                <a:buChar char="–"/>
                <a:defRPr sz="1600">
                  <a:solidFill>
                    <a:schemeClr val="tx1"/>
                  </a:solidFill>
                  <a:latin typeface="Times New Roman" pitchFamily="18" charset="0"/>
                </a:defRPr>
              </a:lvl2pPr>
              <a:lvl3pPr marL="1143000" indent="-228600">
                <a:spcBef>
                  <a:spcPct val="20000"/>
                </a:spcBef>
                <a:buChar char="•"/>
                <a:defRPr sz="1600">
                  <a:solidFill>
                    <a:schemeClr val="tx1"/>
                  </a:solidFill>
                  <a:latin typeface="Times New Roman" pitchFamily="18" charset="0"/>
                </a:defRPr>
              </a:lvl3pPr>
              <a:lvl4pPr marL="1600200" indent="-228600">
                <a:spcBef>
                  <a:spcPct val="20000"/>
                </a:spcBef>
                <a:buClr>
                  <a:schemeClr val="tx2"/>
                </a:buClr>
                <a:buFont typeface="Wingdings" pitchFamily="2" charset="2"/>
                <a:buChar char="–"/>
                <a:defRPr sz="1600">
                  <a:solidFill>
                    <a:schemeClr val="tx1"/>
                  </a:solidFill>
                  <a:latin typeface="Times New Roman" pitchFamily="18" charset="0"/>
                </a:defRPr>
              </a:lvl4pPr>
              <a:lvl5pPr marL="2057400" indent="-228600">
                <a:spcBef>
                  <a:spcPct val="20000"/>
                </a:spcBef>
                <a:buFont typeface="Wingdings" pitchFamily="2" charset="2"/>
                <a:buChar char="»"/>
                <a:defRPr sz="1600">
                  <a:solidFill>
                    <a:schemeClr val="tx1"/>
                  </a:solidFill>
                  <a:latin typeface="Times New Roman" pitchFamily="18"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Times New Roman" pitchFamily="18" charset="0"/>
                </a:defRPr>
              </a:lvl9pPr>
            </a:lstStyle>
            <a:p>
              <a:pPr eaLnBrk="1" hangingPunct="1">
                <a:spcBef>
                  <a:spcPct val="0"/>
                </a:spcBef>
                <a:buFontTx/>
                <a:buNone/>
              </a:pPr>
              <a:r>
                <a:rPr lang="de-DE" altLang="de-DE" dirty="0" err="1">
                  <a:solidFill>
                    <a:schemeClr val="bg1"/>
                  </a:solidFill>
                  <a:latin typeface="Times" pitchFamily="18" charset="0"/>
                </a:rPr>
                <a:t>GuD</a:t>
              </a:r>
              <a:r>
                <a:rPr lang="de-DE" altLang="de-DE" dirty="0">
                  <a:solidFill>
                    <a:schemeClr val="bg1"/>
                  </a:solidFill>
                  <a:latin typeface="Times" pitchFamily="18" charset="0"/>
                </a:rPr>
                <a:t> </a:t>
              </a:r>
              <a:r>
                <a:rPr lang="de-DE" altLang="de-DE" dirty="0" smtClean="0">
                  <a:solidFill>
                    <a:schemeClr val="bg1"/>
                  </a:solidFill>
                  <a:latin typeface="Times" pitchFamily="18" charset="0"/>
                </a:rPr>
                <a:t>Irsching (Bayern</a:t>
              </a:r>
              <a:r>
                <a:rPr lang="de-DE" altLang="de-DE" dirty="0">
                  <a:solidFill>
                    <a:schemeClr val="bg1"/>
                  </a:solidFill>
                  <a:latin typeface="Times" pitchFamily="18" charset="0"/>
                </a:rPr>
                <a:t>)</a:t>
              </a:r>
              <a:br>
                <a:rPr lang="de-DE" altLang="de-DE" dirty="0">
                  <a:solidFill>
                    <a:schemeClr val="bg1"/>
                  </a:solidFill>
                  <a:latin typeface="Times" pitchFamily="18" charset="0"/>
                </a:rPr>
              </a:br>
              <a:r>
                <a:rPr lang="el-GR" altLang="de-DE" dirty="0" smtClean="0">
                  <a:solidFill>
                    <a:schemeClr val="bg1"/>
                  </a:solidFill>
                  <a:latin typeface="Times" pitchFamily="18" charset="0"/>
                </a:rPr>
                <a:t>η</a:t>
              </a:r>
              <a:r>
                <a:rPr lang="de-DE" altLang="de-DE" dirty="0" smtClean="0">
                  <a:solidFill>
                    <a:schemeClr val="bg1"/>
                  </a:solidFill>
                  <a:latin typeface="Times" pitchFamily="18" charset="0"/>
                </a:rPr>
                <a:t> </a:t>
              </a:r>
              <a:r>
                <a:rPr lang="de-DE" altLang="de-DE" dirty="0">
                  <a:solidFill>
                    <a:schemeClr val="bg1"/>
                  </a:solidFill>
                  <a:latin typeface="Times" pitchFamily="18" charset="0"/>
                </a:rPr>
                <a:t>= 60%</a:t>
              </a:r>
            </a:p>
          </p:txBody>
        </p:sp>
      </p:grpSp>
      <p:sp>
        <p:nvSpPr>
          <p:cNvPr id="13" name="Textfeld 12"/>
          <p:cNvSpPr txBox="1"/>
          <p:nvPr/>
        </p:nvSpPr>
        <p:spPr>
          <a:xfrm>
            <a:off x="179512" y="6093296"/>
            <a:ext cx="3384376" cy="261610"/>
          </a:xfrm>
          <a:prstGeom prst="rect">
            <a:avLst/>
          </a:prstGeom>
          <a:noFill/>
        </p:spPr>
        <p:txBody>
          <a:bodyPr wrap="square" rtlCol="0">
            <a:spAutoFit/>
          </a:bodyPr>
          <a:lstStyle/>
          <a:p>
            <a:r>
              <a:rPr lang="de-DE" sz="1100" u="sng" dirty="0" smtClean="0"/>
              <a:t>Aus:</a:t>
            </a:r>
            <a:r>
              <a:rPr lang="de-DE" sz="1100" dirty="0" smtClean="0"/>
              <a:t> AKE2015F_06Buchal_EnergieWende (April 2015)</a:t>
            </a:r>
            <a:endParaRPr lang="de-DE" sz="1100" dirty="0"/>
          </a:p>
        </p:txBody>
      </p:sp>
    </p:spTree>
    <p:extLst>
      <p:ext uri="{BB962C8B-B14F-4D97-AF65-F5344CB8AC3E}">
        <p14:creationId xmlns:p14="http://schemas.microsoft.com/office/powerpoint/2010/main" xmlns="" val="3077243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26</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4" name="Titel 1"/>
          <p:cNvSpPr txBox="1">
            <a:spLocks/>
          </p:cNvSpPr>
          <p:nvPr/>
        </p:nvSpPr>
        <p:spPr>
          <a:xfrm>
            <a:off x="323528" y="692696"/>
            <a:ext cx="8579991"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600" dirty="0" smtClean="0"/>
              <a:t>Mögliche Realisierung einer vollständigen EE-Stromversorgung</a:t>
            </a:r>
            <a:endParaRPr lang="de-DE" sz="2600" dirty="0"/>
          </a:p>
        </p:txBody>
      </p:sp>
      <p:grpSp>
        <p:nvGrpSpPr>
          <p:cNvPr id="38" name="Gruppieren 37"/>
          <p:cNvGrpSpPr/>
          <p:nvPr/>
        </p:nvGrpSpPr>
        <p:grpSpPr>
          <a:xfrm>
            <a:off x="395536" y="1268760"/>
            <a:ext cx="8424936" cy="4896544"/>
            <a:chOff x="395536" y="1340768"/>
            <a:chExt cx="8424936" cy="4896544"/>
          </a:xfrm>
        </p:grpSpPr>
        <p:cxnSp>
          <p:nvCxnSpPr>
            <p:cNvPr id="56" name="Gerade Verbindung mit Pfeil 55"/>
            <p:cNvCxnSpPr/>
            <p:nvPr/>
          </p:nvCxnSpPr>
          <p:spPr>
            <a:xfrm flipV="1">
              <a:off x="4103948" y="4581129"/>
              <a:ext cx="1188132" cy="16561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V="1">
              <a:off x="3635896" y="1340768"/>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p:nvPr/>
          </p:nvCxnSpPr>
          <p:spPr>
            <a:xfrm flipV="1">
              <a:off x="1367644" y="4581128"/>
              <a:ext cx="1404156" cy="12241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6372200" y="3429000"/>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60" name="Rechteck 59"/>
            <p:cNvSpPr/>
            <p:nvPr/>
          </p:nvSpPr>
          <p:spPr>
            <a:xfrm>
              <a:off x="755576" y="2852937"/>
              <a:ext cx="1944216" cy="112748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61" name="Gerade Verbindung mit Pfeil 60"/>
            <p:cNvCxnSpPr>
              <a:endCxn id="60" idx="2"/>
            </p:cNvCxnSpPr>
            <p:nvPr/>
          </p:nvCxnSpPr>
          <p:spPr>
            <a:xfrm flipV="1">
              <a:off x="1727684" y="3980417"/>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a:stCxn id="59" idx="2"/>
            </p:cNvCxnSpPr>
            <p:nvPr/>
          </p:nvCxnSpPr>
          <p:spPr>
            <a:xfrm>
              <a:off x="7488324" y="4259997"/>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63" name="Gruppieren 62"/>
            <p:cNvGrpSpPr/>
            <p:nvPr/>
          </p:nvGrpSpPr>
          <p:grpSpPr>
            <a:xfrm>
              <a:off x="6336196" y="4509120"/>
              <a:ext cx="2268252" cy="1263591"/>
              <a:chOff x="719572" y="4509120"/>
              <a:chExt cx="2268252" cy="1263591"/>
            </a:xfrm>
          </p:grpSpPr>
          <p:sp>
            <p:nvSpPr>
              <p:cNvPr id="92" name="Rechteck 91"/>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93" name="Gerade Verbindung mit Pfeil 92"/>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4" name="Gerade Verbindung 63"/>
            <p:cNvCxnSpPr/>
            <p:nvPr/>
          </p:nvCxnSpPr>
          <p:spPr>
            <a:xfrm>
              <a:off x="395536" y="4502684"/>
              <a:ext cx="7992888" cy="64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Rechteck 64"/>
            <p:cNvSpPr/>
            <p:nvPr/>
          </p:nvSpPr>
          <p:spPr>
            <a:xfrm>
              <a:off x="1151620" y="4780204"/>
              <a:ext cx="1728192" cy="892095"/>
            </a:xfrm>
            <a:prstGeom prst="rect">
              <a:avLst/>
            </a:prstGeom>
            <a:solidFill>
              <a:srgbClr val="00CC66"/>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Power-to-Gas-Anlagen</a:t>
              </a:r>
              <a:endParaRPr lang="de-DE" sz="2000" b="1" dirty="0">
                <a:solidFill>
                  <a:schemeClr val="tx1"/>
                </a:solidFill>
              </a:endParaRPr>
            </a:p>
          </p:txBody>
        </p:sp>
        <p:sp>
          <p:nvSpPr>
            <p:cNvPr id="66" name="Textfeld 65"/>
            <p:cNvSpPr txBox="1"/>
            <p:nvPr/>
          </p:nvSpPr>
          <p:spPr>
            <a:xfrm>
              <a:off x="6300192" y="2852936"/>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67" name="Gerade Verbindung mit Pfeil 66"/>
            <p:cNvCxnSpPr>
              <a:stCxn id="66" idx="0"/>
            </p:cNvCxnSpPr>
            <p:nvPr/>
          </p:nvCxnSpPr>
          <p:spPr>
            <a:xfrm flipV="1">
              <a:off x="7560332" y="2636912"/>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395536" y="2636913"/>
              <a:ext cx="7992863" cy="10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Gewinkelte Verbindung 68"/>
            <p:cNvCxnSpPr>
              <a:stCxn id="80" idx="4"/>
              <a:endCxn id="65" idx="1"/>
            </p:cNvCxnSpPr>
            <p:nvPr/>
          </p:nvCxnSpPr>
          <p:spPr>
            <a:xfrm rot="16200000" flipH="1">
              <a:off x="596314" y="4670946"/>
              <a:ext cx="685708" cy="42490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0" name="Rechteck 69"/>
            <p:cNvSpPr/>
            <p:nvPr/>
          </p:nvSpPr>
          <p:spPr>
            <a:xfrm>
              <a:off x="2987824" y="1556792"/>
              <a:ext cx="2448272" cy="682912"/>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EE-Stromeinspeisung in Zeiten der ‚Flaute‘</a:t>
              </a:r>
            </a:p>
          </p:txBody>
        </p:sp>
        <p:sp>
          <p:nvSpPr>
            <p:cNvPr id="71" name="Rechteck 70"/>
            <p:cNvSpPr/>
            <p:nvPr/>
          </p:nvSpPr>
          <p:spPr>
            <a:xfrm>
              <a:off x="755576" y="1556792"/>
              <a:ext cx="1944216" cy="709083"/>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72" name="Gerade Verbindung mit Pfeil 71"/>
            <p:cNvCxnSpPr>
              <a:endCxn id="71" idx="2"/>
            </p:cNvCxnSpPr>
            <p:nvPr/>
          </p:nvCxnSpPr>
          <p:spPr>
            <a:xfrm flipV="1">
              <a:off x="1727684" y="2265875"/>
              <a:ext cx="0" cy="37103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Ellipse 72"/>
            <p:cNvSpPr/>
            <p:nvPr/>
          </p:nvSpPr>
          <p:spPr>
            <a:xfrm>
              <a:off x="5501221" y="2609202"/>
              <a:ext cx="78891" cy="4571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4" name="Gewinkelte Verbindung 73"/>
            <p:cNvCxnSpPr>
              <a:stCxn id="70" idx="3"/>
              <a:endCxn id="73" idx="0"/>
            </p:cNvCxnSpPr>
            <p:nvPr/>
          </p:nvCxnSpPr>
          <p:spPr>
            <a:xfrm>
              <a:off x="5436096" y="1898248"/>
              <a:ext cx="104571" cy="710954"/>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5" name="Rechteck 74"/>
            <p:cNvSpPr/>
            <p:nvPr/>
          </p:nvSpPr>
          <p:spPr>
            <a:xfrm>
              <a:off x="2987824" y="2852936"/>
              <a:ext cx="1481130" cy="1127481"/>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Langzeit-EE-Speicher: Erdgasnetz</a:t>
              </a:r>
              <a:endParaRPr lang="de-DE" sz="2000" b="1" dirty="0">
                <a:solidFill>
                  <a:schemeClr val="tx1"/>
                </a:solidFill>
              </a:endParaRPr>
            </a:p>
          </p:txBody>
        </p:sp>
        <p:cxnSp>
          <p:nvCxnSpPr>
            <p:cNvPr id="76" name="Gewinkelte Verbindung 75"/>
            <p:cNvCxnSpPr>
              <a:stCxn id="75" idx="0"/>
              <a:endCxn id="70" idx="1"/>
            </p:cNvCxnSpPr>
            <p:nvPr/>
          </p:nvCxnSpPr>
          <p:spPr>
            <a:xfrm rot="16200000" flipV="1">
              <a:off x="2880763" y="2005309"/>
              <a:ext cx="954688" cy="740565"/>
            </a:xfrm>
            <a:prstGeom prst="bentConnector4">
              <a:avLst>
                <a:gd name="adj1" fmla="val 32117"/>
                <a:gd name="adj2" fmla="val 121514"/>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7" name="Gruppieren 76"/>
            <p:cNvGrpSpPr/>
            <p:nvPr/>
          </p:nvGrpSpPr>
          <p:grpSpPr>
            <a:xfrm>
              <a:off x="5737983" y="2636912"/>
              <a:ext cx="706225" cy="1872211"/>
              <a:chOff x="5219413" y="2636912"/>
              <a:chExt cx="706225" cy="1872211"/>
            </a:xfrm>
          </p:grpSpPr>
          <p:cxnSp>
            <p:nvCxnSpPr>
              <p:cNvPr id="87" name="Gerade Verbindung 86"/>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8" name="Gruppieren 87"/>
              <p:cNvGrpSpPr/>
              <p:nvPr/>
            </p:nvGrpSpPr>
            <p:grpSpPr>
              <a:xfrm>
                <a:off x="5219413" y="3284984"/>
                <a:ext cx="706225" cy="610904"/>
                <a:chOff x="5204899" y="3284984"/>
                <a:chExt cx="706225" cy="610904"/>
              </a:xfrm>
            </p:grpSpPr>
            <p:sp>
              <p:nvSpPr>
                <p:cNvPr id="89" name="Pfeil nach unten 88"/>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cxnSp>
          <p:nvCxnSpPr>
            <p:cNvPr id="78" name="Gewinkelte Verbindung 77"/>
            <p:cNvCxnSpPr>
              <a:stCxn id="79" idx="5"/>
              <a:endCxn id="65" idx="1"/>
            </p:cNvCxnSpPr>
            <p:nvPr/>
          </p:nvCxnSpPr>
          <p:spPr>
            <a:xfrm rot="16200000" flipH="1">
              <a:off x="-393793" y="3680838"/>
              <a:ext cx="2552417" cy="538410"/>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9" name="Ellipse 78"/>
            <p:cNvSpPr/>
            <p:nvPr/>
          </p:nvSpPr>
          <p:spPr>
            <a:xfrm>
              <a:off x="539552" y="260920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Ellipse 79"/>
            <p:cNvSpPr/>
            <p:nvPr/>
          </p:nvSpPr>
          <p:spPr>
            <a:xfrm>
              <a:off x="683568" y="446482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3203848" y="4791294"/>
              <a:ext cx="2534135" cy="1302002"/>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b="1" dirty="0" smtClean="0">
                  <a:solidFill>
                    <a:schemeClr val="tx1"/>
                  </a:solidFill>
                </a:rPr>
                <a:t>Kurzzeit-Fluktuations-Entnahme</a:t>
              </a:r>
            </a:p>
            <a:p>
              <a:pPr marL="285750" indent="-285750">
                <a:buFont typeface="Arial" panose="020B0604020202020204" pitchFamily="34" charset="0"/>
                <a:buChar char="•"/>
              </a:pPr>
              <a:r>
                <a:rPr lang="de-DE" b="1" dirty="0" smtClean="0">
                  <a:solidFill>
                    <a:schemeClr val="tx1"/>
                  </a:solidFill>
                </a:rPr>
                <a:t>Kurzzeit-Speicher: Batteriespeicher o.ä.</a:t>
              </a:r>
            </a:p>
            <a:p>
              <a:pPr marL="285750" indent="-285750">
                <a:buFont typeface="Arial" panose="020B0604020202020204" pitchFamily="34" charset="0"/>
                <a:buChar char="•"/>
              </a:pPr>
              <a:r>
                <a:rPr lang="de-DE" b="1" dirty="0" smtClean="0">
                  <a:solidFill>
                    <a:schemeClr val="tx1"/>
                  </a:solidFill>
                </a:rPr>
                <a:t>Einspeisung</a:t>
              </a:r>
              <a:endParaRPr lang="de-DE" b="1" dirty="0">
                <a:solidFill>
                  <a:schemeClr val="tx1"/>
                </a:solidFill>
              </a:endParaRPr>
            </a:p>
          </p:txBody>
        </p:sp>
        <p:cxnSp>
          <p:nvCxnSpPr>
            <p:cNvPr id="82" name="Gewinkelte Verbindung 81"/>
            <p:cNvCxnSpPr>
              <a:stCxn id="81" idx="3"/>
            </p:cNvCxnSpPr>
            <p:nvPr/>
          </p:nvCxnSpPr>
          <p:spPr>
            <a:xfrm flipV="1">
              <a:off x="5737983" y="4540545"/>
              <a:ext cx="201425" cy="901750"/>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3" name="Gewinkelte Verbindung 82"/>
            <p:cNvCxnSpPr>
              <a:endCxn id="81" idx="1"/>
            </p:cNvCxnSpPr>
            <p:nvPr/>
          </p:nvCxnSpPr>
          <p:spPr>
            <a:xfrm flipV="1">
              <a:off x="2015716" y="5442295"/>
              <a:ext cx="1188132" cy="579094"/>
            </a:xfrm>
            <a:prstGeom prst="bentConnector3">
              <a:avLst>
                <a:gd name="adj1" fmla="val 8265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Gewinkelte Verbindung 83"/>
            <p:cNvCxnSpPr>
              <a:stCxn id="65" idx="3"/>
            </p:cNvCxnSpPr>
            <p:nvPr/>
          </p:nvCxnSpPr>
          <p:spPr>
            <a:xfrm flipV="1">
              <a:off x="2879812" y="4286659"/>
              <a:ext cx="180020" cy="939593"/>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Gewinkelte Verbindung 84"/>
            <p:cNvCxnSpPr>
              <a:endCxn id="75" idx="2"/>
            </p:cNvCxnSpPr>
            <p:nvPr/>
          </p:nvCxnSpPr>
          <p:spPr>
            <a:xfrm flipV="1">
              <a:off x="3059834" y="3980417"/>
              <a:ext cx="668555" cy="306242"/>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7" name="Textfeld 96"/>
            <p:cNvSpPr txBox="1"/>
            <p:nvPr/>
          </p:nvSpPr>
          <p:spPr>
            <a:xfrm>
              <a:off x="6300192" y="1454279"/>
              <a:ext cx="2315295" cy="923330"/>
            </a:xfrm>
            <a:prstGeom prst="rect">
              <a:avLst/>
            </a:prstGeom>
            <a:noFill/>
            <a:ln w="28575">
              <a:solidFill>
                <a:srgbClr val="002060"/>
              </a:solidFill>
            </a:ln>
          </p:spPr>
          <p:txBody>
            <a:bodyPr wrap="square" rtlCol="0">
              <a:spAutoFit/>
            </a:bodyPr>
            <a:lstStyle/>
            <a:p>
              <a:pPr algn="ctr"/>
              <a:r>
                <a:rPr lang="de-DE" dirty="0" smtClean="0">
                  <a:solidFill>
                    <a:srgbClr val="FF0000"/>
                  </a:solidFill>
                </a:rPr>
                <a:t>Kurzzeit- und Langzeit-Speicher für</a:t>
              </a:r>
              <a:br>
                <a:rPr lang="de-DE" dirty="0" smtClean="0">
                  <a:solidFill>
                    <a:srgbClr val="FF0000"/>
                  </a:solidFill>
                </a:rPr>
              </a:br>
              <a:r>
                <a:rPr lang="de-DE" dirty="0" smtClean="0">
                  <a:solidFill>
                    <a:srgbClr val="FF0000"/>
                  </a:solidFill>
                </a:rPr>
                <a:t>erneuerbare Energien</a:t>
              </a:r>
              <a:endParaRPr lang="de-DE" dirty="0">
                <a:solidFill>
                  <a:srgbClr val="FF0000"/>
                </a:solidFill>
              </a:endParaRPr>
            </a:p>
          </p:txBody>
        </p:sp>
        <p:sp>
          <p:nvSpPr>
            <p:cNvPr id="51" name="Ellipse 50"/>
            <p:cNvSpPr/>
            <p:nvPr/>
          </p:nvSpPr>
          <p:spPr>
            <a:xfrm>
              <a:off x="835968" y="5181188"/>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winkelte Verbindung 10"/>
            <p:cNvCxnSpPr>
              <a:stCxn id="51" idx="4"/>
            </p:cNvCxnSpPr>
            <p:nvPr/>
          </p:nvCxnSpPr>
          <p:spPr>
            <a:xfrm rot="16200000" flipH="1">
              <a:off x="1065177" y="5070849"/>
              <a:ext cx="764478" cy="1136600"/>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8" name="Textfeld 97"/>
          <p:cNvSpPr txBox="1"/>
          <p:nvPr/>
        </p:nvSpPr>
        <p:spPr>
          <a:xfrm>
            <a:off x="395536" y="6165304"/>
            <a:ext cx="8291959" cy="307777"/>
          </a:xfrm>
          <a:prstGeom prst="rect">
            <a:avLst/>
          </a:prstGeom>
          <a:noFill/>
        </p:spPr>
        <p:txBody>
          <a:bodyPr wrap="square" rtlCol="0">
            <a:spAutoFit/>
          </a:bodyPr>
          <a:lstStyle/>
          <a:p>
            <a:r>
              <a:rPr lang="de-DE" sz="1400" dirty="0" smtClean="0"/>
              <a:t>Kurzzeit- und Langzeitspeicher siehe auch: </a:t>
            </a:r>
            <a:r>
              <a:rPr lang="de-DE" sz="1400" b="1" dirty="0" smtClean="0">
                <a:latin typeface="Arial" pitchFamily="34" charset="0"/>
                <a:cs typeface="Arial" pitchFamily="34" charset="0"/>
              </a:rPr>
              <a:t>AKE2014F_LutherSchmB_BergwerksSpeicher.pptx</a:t>
            </a:r>
            <a:endParaRPr lang="de-DE" sz="2000" dirty="0"/>
          </a:p>
        </p:txBody>
      </p:sp>
    </p:spTree>
    <p:extLst>
      <p:ext uri="{BB962C8B-B14F-4D97-AF65-F5344CB8AC3E}">
        <p14:creationId xmlns:p14="http://schemas.microsoft.com/office/powerpoint/2010/main" xmlns="" val="8469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27</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Stromversorgung im Übergang</a:t>
            </a:r>
            <a:endParaRPr lang="de-DE" sz="2800" dirty="0"/>
          </a:p>
        </p:txBody>
      </p:sp>
      <p:grpSp>
        <p:nvGrpSpPr>
          <p:cNvPr id="10" name="Gruppieren 9"/>
          <p:cNvGrpSpPr/>
          <p:nvPr/>
        </p:nvGrpSpPr>
        <p:grpSpPr>
          <a:xfrm>
            <a:off x="611560" y="2132856"/>
            <a:ext cx="7848872" cy="1224136"/>
            <a:chOff x="611560" y="2132856"/>
            <a:chExt cx="7848872" cy="1224136"/>
          </a:xfrm>
        </p:grpSpPr>
        <p:sp>
          <p:nvSpPr>
            <p:cNvPr id="11" name="Rechteck 10"/>
            <p:cNvSpPr/>
            <p:nvPr/>
          </p:nvSpPr>
          <p:spPr>
            <a:xfrm>
              <a:off x="611560" y="2132856"/>
              <a:ext cx="2304256" cy="12241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Konventionelle Stromversorgung</a:t>
              </a:r>
              <a:endParaRPr lang="de-DE" dirty="0">
                <a:solidFill>
                  <a:schemeClr val="tx1"/>
                </a:solidFill>
              </a:endParaRPr>
            </a:p>
          </p:txBody>
        </p:sp>
        <p:sp>
          <p:nvSpPr>
            <p:cNvPr id="12" name="Rechteck 11"/>
            <p:cNvSpPr/>
            <p:nvPr/>
          </p:nvSpPr>
          <p:spPr>
            <a:xfrm>
              <a:off x="6156176" y="2132856"/>
              <a:ext cx="2304256" cy="12241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mit erneuerbaren Energien</a:t>
              </a:r>
              <a:br>
                <a:rPr lang="de-DE" dirty="0" smtClean="0">
                  <a:solidFill>
                    <a:schemeClr val="tx1"/>
                  </a:solidFill>
                </a:rPr>
              </a:br>
              <a:r>
                <a:rPr lang="de-DE" dirty="0" smtClean="0">
                  <a:solidFill>
                    <a:schemeClr val="tx1"/>
                  </a:solidFill>
                </a:rPr>
                <a:t>(EE-Stromversorgung)</a:t>
              </a:r>
              <a:endParaRPr lang="de-DE" dirty="0">
                <a:solidFill>
                  <a:schemeClr val="tx1"/>
                </a:solidFill>
              </a:endParaRPr>
            </a:p>
          </p:txBody>
        </p:sp>
        <p:sp>
          <p:nvSpPr>
            <p:cNvPr id="13" name="Pfeil nach rechts 12"/>
            <p:cNvSpPr/>
            <p:nvPr/>
          </p:nvSpPr>
          <p:spPr>
            <a:xfrm>
              <a:off x="2915816" y="2132856"/>
              <a:ext cx="3240360" cy="1224136"/>
            </a:xfrm>
            <a:prstGeom prst="rightArrow">
              <a:avLst/>
            </a:prstGeom>
            <a:gradFill flip="none" rotWithShape="1">
              <a:gsLst>
                <a:gs pos="0">
                  <a:schemeClr val="accent1">
                    <a:tint val="66000"/>
                    <a:satMod val="160000"/>
                  </a:schemeClr>
                </a:gs>
                <a:gs pos="100000">
                  <a:srgbClr val="66FF99"/>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während der Energiewende</a:t>
              </a:r>
              <a:endParaRPr lang="de-DE" dirty="0">
                <a:solidFill>
                  <a:schemeClr val="tx1"/>
                </a:solidFill>
              </a:endParaRPr>
            </a:p>
          </p:txBody>
        </p:sp>
      </p:grpSp>
      <p:sp>
        <p:nvSpPr>
          <p:cNvPr id="2" name="Textfeld 1"/>
          <p:cNvSpPr txBox="1"/>
          <p:nvPr/>
        </p:nvSpPr>
        <p:spPr>
          <a:xfrm>
            <a:off x="1907704" y="4077072"/>
            <a:ext cx="3384376" cy="707886"/>
          </a:xfrm>
          <a:prstGeom prst="rect">
            <a:avLst/>
          </a:prstGeom>
          <a:noFill/>
          <a:ln>
            <a:solidFill>
              <a:srgbClr val="0070C0"/>
            </a:solidFill>
          </a:ln>
        </p:spPr>
        <p:txBody>
          <a:bodyPr wrap="square" rtlCol="0">
            <a:spAutoFit/>
          </a:bodyPr>
          <a:lstStyle/>
          <a:p>
            <a:pPr algn="ctr"/>
            <a:r>
              <a:rPr lang="de-DE" sz="2000" b="1" dirty="0" smtClean="0">
                <a:solidFill>
                  <a:srgbClr val="0070C0"/>
                </a:solidFill>
              </a:rPr>
              <a:t>Heute befinden wir uns noch am Beginn des Übergangs</a:t>
            </a:r>
            <a:endParaRPr lang="de-DE" sz="2000" b="1" dirty="0">
              <a:solidFill>
                <a:srgbClr val="0070C0"/>
              </a:solidFill>
            </a:endParaRPr>
          </a:p>
        </p:txBody>
      </p:sp>
      <p:cxnSp>
        <p:nvCxnSpPr>
          <p:cNvPr id="4" name="Gerade Verbindung mit Pfeil 3"/>
          <p:cNvCxnSpPr>
            <a:stCxn id="2" idx="0"/>
          </p:cNvCxnSpPr>
          <p:nvPr/>
        </p:nvCxnSpPr>
        <p:spPr>
          <a:xfrm flipV="1">
            <a:off x="3599892" y="3645024"/>
            <a:ext cx="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222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28</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12" name="Titel 1"/>
          <p:cNvSpPr txBox="1">
            <a:spLocks/>
          </p:cNvSpPr>
          <p:nvPr/>
        </p:nvSpPr>
        <p:spPr>
          <a:xfrm>
            <a:off x="457200" y="692696"/>
            <a:ext cx="8229600" cy="6340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Aktuelle Stromversorgung (1/3)</a:t>
            </a:r>
            <a:endParaRPr lang="de-DE" sz="2800" dirty="0"/>
          </a:p>
        </p:txBody>
      </p:sp>
      <p:sp>
        <p:nvSpPr>
          <p:cNvPr id="13" name="Inhaltsplatzhalter 9"/>
          <p:cNvSpPr txBox="1">
            <a:spLocks/>
          </p:cNvSpPr>
          <p:nvPr/>
        </p:nvSpPr>
        <p:spPr>
          <a:xfrm>
            <a:off x="457200" y="1196752"/>
            <a:ext cx="8229600" cy="525658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600" dirty="0" smtClean="0"/>
              <a:t>Die EE-Kraftwerke werden gesteuert/abgeregelt.</a:t>
            </a:r>
            <a:br>
              <a:rPr lang="de-DE" sz="2600" dirty="0" smtClean="0"/>
            </a:br>
            <a:r>
              <a:rPr lang="de-DE" sz="2600" dirty="0" smtClean="0">
                <a:solidFill>
                  <a:srgbClr val="0070C0"/>
                </a:solidFill>
                <a:sym typeface="Wingdings" panose="05000000000000000000" pitchFamily="2" charset="2"/>
              </a:rPr>
              <a:t> unwirtschaftlich</a:t>
            </a:r>
            <a:endParaRPr lang="de-DE" sz="2600" dirty="0" smtClean="0">
              <a:solidFill>
                <a:srgbClr val="0070C0"/>
              </a:solidFill>
            </a:endParaRPr>
          </a:p>
          <a:p>
            <a:r>
              <a:rPr lang="de-DE" sz="2600" dirty="0" smtClean="0"/>
              <a:t>‚Überschussstrom‘ wird ‚verschenkt‘.</a:t>
            </a:r>
            <a:br>
              <a:rPr lang="de-DE" sz="2600" dirty="0" smtClean="0"/>
            </a:br>
            <a:r>
              <a:rPr lang="de-DE" sz="2600" dirty="0">
                <a:solidFill>
                  <a:srgbClr val="0070C0"/>
                </a:solidFill>
                <a:sym typeface="Wingdings" panose="05000000000000000000" pitchFamily="2" charset="2"/>
              </a:rPr>
              <a:t> unwirtschaftlich</a:t>
            </a:r>
            <a:endParaRPr lang="de-DE" sz="2600" dirty="0">
              <a:solidFill>
                <a:srgbClr val="0070C0"/>
              </a:solidFill>
            </a:endParaRPr>
          </a:p>
          <a:p>
            <a:r>
              <a:rPr lang="de-DE" sz="2600" dirty="0" smtClean="0"/>
              <a:t>Die konventionellen Kraftwerke werden in ihrem Betrieb an die Volatilität der EE-Stromerzeugung angepasst.</a:t>
            </a:r>
            <a:br>
              <a:rPr lang="de-DE" sz="2600" dirty="0" smtClean="0"/>
            </a:br>
            <a:r>
              <a:rPr lang="de-DE" sz="2600" dirty="0" smtClean="0">
                <a:solidFill>
                  <a:srgbClr val="0070C0"/>
                </a:solidFill>
                <a:sym typeface="Wingdings" panose="05000000000000000000" pitchFamily="2" charset="2"/>
              </a:rPr>
              <a:t> kostenerzeugende Ersatzmaßnahme</a:t>
            </a:r>
            <a:endParaRPr lang="de-DE" sz="2600" dirty="0" smtClean="0">
              <a:solidFill>
                <a:srgbClr val="0070C0"/>
              </a:solidFill>
            </a:endParaRPr>
          </a:p>
          <a:p>
            <a:r>
              <a:rPr lang="de-DE" sz="2600" dirty="0" smtClean="0"/>
              <a:t>Konventionelle Kraftwerke werden bereitgehalten für die Stromversorgung in Zeiten der ‚Flaute‘.</a:t>
            </a:r>
            <a:br>
              <a:rPr lang="de-DE" sz="2600" dirty="0" smtClean="0"/>
            </a:br>
            <a:r>
              <a:rPr lang="de-DE" sz="2600" dirty="0">
                <a:solidFill>
                  <a:srgbClr val="0070C0"/>
                </a:solidFill>
                <a:sym typeface="Wingdings" panose="05000000000000000000" pitchFamily="2" charset="2"/>
              </a:rPr>
              <a:t> kostenerzeugende </a:t>
            </a:r>
            <a:r>
              <a:rPr lang="de-DE" sz="2600" dirty="0" smtClean="0">
                <a:solidFill>
                  <a:srgbClr val="0070C0"/>
                </a:solidFill>
                <a:sym typeface="Wingdings" panose="05000000000000000000" pitchFamily="2" charset="2"/>
              </a:rPr>
              <a:t>Ersatzmaßnahme</a:t>
            </a:r>
            <a:endParaRPr lang="de-DE" sz="2600" dirty="0" smtClean="0"/>
          </a:p>
          <a:p>
            <a:r>
              <a:rPr lang="de-DE" sz="2600" dirty="0" smtClean="0"/>
              <a:t>Energiespeicher werden in der EE-Stromversorgung bisher nicht eingesetzt, stattdessen </a:t>
            </a:r>
            <a:r>
              <a:rPr lang="de-DE" sz="2600" dirty="0">
                <a:solidFill>
                  <a:srgbClr val="0070C0"/>
                </a:solidFill>
              </a:rPr>
              <a:t>k</a:t>
            </a:r>
            <a:r>
              <a:rPr lang="de-DE" sz="2600" dirty="0" smtClean="0">
                <a:solidFill>
                  <a:srgbClr val="0070C0"/>
                </a:solidFill>
              </a:rPr>
              <a:t>ostenerz</a:t>
            </a:r>
            <a:r>
              <a:rPr lang="de-DE" sz="2600" dirty="0" smtClean="0">
                <a:solidFill>
                  <a:srgbClr val="0070C0"/>
                </a:solidFill>
                <a:sym typeface="Wingdings" panose="05000000000000000000" pitchFamily="2" charset="2"/>
              </a:rPr>
              <a:t>eugende </a:t>
            </a:r>
            <a:r>
              <a:rPr lang="de-DE" sz="2600" dirty="0" smtClean="0">
                <a:solidFill>
                  <a:srgbClr val="0070C0"/>
                </a:solidFill>
              </a:rPr>
              <a:t>Ersatzmaßnahmen</a:t>
            </a:r>
            <a:r>
              <a:rPr lang="de-DE" sz="2600" dirty="0" smtClean="0"/>
              <a:t> (s.o.)</a:t>
            </a:r>
          </a:p>
          <a:p>
            <a:r>
              <a:rPr lang="de-DE" sz="2600" dirty="0" smtClean="0"/>
              <a:t>Fehlender Netzausbau bremst Energiewende.</a:t>
            </a:r>
            <a:br>
              <a:rPr lang="de-DE" sz="2600" dirty="0" smtClean="0"/>
            </a:br>
            <a:r>
              <a:rPr lang="de-DE" sz="2600" dirty="0">
                <a:solidFill>
                  <a:srgbClr val="0070C0"/>
                </a:solidFill>
                <a:sym typeface="Wingdings" panose="05000000000000000000" pitchFamily="2" charset="2"/>
              </a:rPr>
              <a:t> </a:t>
            </a:r>
            <a:r>
              <a:rPr lang="de-DE" sz="2600" dirty="0" smtClean="0">
                <a:solidFill>
                  <a:srgbClr val="0070C0"/>
                </a:solidFill>
                <a:sym typeface="Wingdings" panose="05000000000000000000" pitchFamily="2" charset="2"/>
              </a:rPr>
              <a:t>Zusatzkosten</a:t>
            </a:r>
            <a:endParaRPr lang="de-DE" sz="2600" dirty="0" smtClean="0"/>
          </a:p>
          <a:p>
            <a:r>
              <a:rPr lang="de-DE" sz="2600" dirty="0" smtClean="0"/>
              <a:t>Die Stromnachfrage der Verbraucher soll über Smart Grids und Smart Meters gesteuert werden</a:t>
            </a:r>
            <a:br>
              <a:rPr lang="de-DE" sz="2600" dirty="0" smtClean="0"/>
            </a:br>
            <a:r>
              <a:rPr lang="de-DE" sz="2600" dirty="0">
                <a:solidFill>
                  <a:srgbClr val="0070C0"/>
                </a:solidFill>
                <a:sym typeface="Wingdings" panose="05000000000000000000" pitchFamily="2" charset="2"/>
              </a:rPr>
              <a:t> kostenerzeugende </a:t>
            </a:r>
            <a:r>
              <a:rPr lang="de-DE" sz="2600" dirty="0" smtClean="0">
                <a:solidFill>
                  <a:srgbClr val="0070C0"/>
                </a:solidFill>
                <a:sym typeface="Wingdings" panose="05000000000000000000" pitchFamily="2" charset="2"/>
              </a:rPr>
              <a:t>Ersatzmaßnahme</a:t>
            </a:r>
            <a:endParaRPr lang="de-DE" sz="2600" dirty="0">
              <a:solidFill>
                <a:srgbClr val="0070C0"/>
              </a:solidFill>
            </a:endParaRPr>
          </a:p>
          <a:p>
            <a:endParaRPr lang="de-DE" sz="2600" dirty="0" smtClean="0"/>
          </a:p>
          <a:p>
            <a:endParaRPr lang="de-DE" sz="2600" dirty="0"/>
          </a:p>
        </p:txBody>
      </p:sp>
    </p:spTree>
    <p:extLst>
      <p:ext uri="{BB962C8B-B14F-4D97-AF65-F5344CB8AC3E}">
        <p14:creationId xmlns:p14="http://schemas.microsoft.com/office/powerpoint/2010/main" xmlns="" val="186131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Gerade Verbindung mit Pfeil 85"/>
          <p:cNvCxnSpPr/>
          <p:nvPr/>
        </p:nvCxnSpPr>
        <p:spPr>
          <a:xfrm flipV="1">
            <a:off x="4528721" y="1124744"/>
            <a:ext cx="1512168" cy="15513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29</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cxnSp>
        <p:nvCxnSpPr>
          <p:cNvPr id="11" name="Gerade Verbindung mit Pfeil 10"/>
          <p:cNvCxnSpPr/>
          <p:nvPr/>
        </p:nvCxnSpPr>
        <p:spPr>
          <a:xfrm flipV="1">
            <a:off x="899592" y="1412776"/>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930035" y="2780929"/>
            <a:ext cx="1368152" cy="14401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4926479" y="5013176"/>
            <a:ext cx="1080120" cy="1110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6804248" y="1124744"/>
            <a:ext cx="1512168" cy="15513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258627" y="3501008"/>
            <a:ext cx="2232248" cy="830997"/>
          </a:xfrm>
          <a:prstGeom prst="rect">
            <a:avLst/>
          </a:prstGeom>
          <a:noFill/>
          <a:ln>
            <a:noFill/>
          </a:ln>
        </p:spPr>
        <p:txBody>
          <a:bodyPr wrap="square" rtlCol="0">
            <a:spAutoFit/>
          </a:bodyPr>
          <a:lstStyle/>
          <a:p>
            <a:r>
              <a:rPr lang="de-DE" sz="2400" b="1" dirty="0" smtClean="0">
                <a:solidFill>
                  <a:srgbClr val="0070C0"/>
                </a:solidFill>
              </a:rPr>
              <a:t>Regionales Verteilungsnetz</a:t>
            </a:r>
            <a:endParaRPr lang="de-DE" sz="2400" b="1" dirty="0">
              <a:solidFill>
                <a:srgbClr val="0070C0"/>
              </a:solidFill>
            </a:endParaRPr>
          </a:p>
        </p:txBody>
      </p:sp>
      <p:sp>
        <p:nvSpPr>
          <p:cNvPr id="19" name="Rechteck 18"/>
          <p:cNvSpPr/>
          <p:nvPr/>
        </p:nvSpPr>
        <p:spPr>
          <a:xfrm>
            <a:off x="858027" y="2924945"/>
            <a:ext cx="1944216" cy="112748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 – Kraftwerke</a:t>
            </a:r>
            <a:r>
              <a:rPr lang="de-DE" sz="1400" b="1" dirty="0" smtClean="0">
                <a:solidFill>
                  <a:schemeClr val="tx1"/>
                </a:solidFill>
              </a:rPr>
              <a:t> </a:t>
            </a:r>
            <a:br>
              <a:rPr lang="de-DE" sz="1400" b="1" dirty="0" smtClean="0">
                <a:solidFill>
                  <a:schemeClr val="tx1"/>
                </a:solidFill>
              </a:rPr>
            </a:br>
            <a:r>
              <a:rPr lang="de-DE" sz="1400" b="1" dirty="0" smtClean="0">
                <a:solidFill>
                  <a:schemeClr val="tx1"/>
                </a:solidFill>
              </a:rPr>
              <a:t>(größtenteils PV- und</a:t>
            </a:r>
            <a:br>
              <a:rPr lang="de-DE" sz="1400" b="1" dirty="0" smtClean="0">
                <a:solidFill>
                  <a:schemeClr val="tx1"/>
                </a:solidFill>
              </a:rPr>
            </a:br>
            <a:r>
              <a:rPr lang="de-DE" sz="1400" b="1" dirty="0" smtClean="0">
                <a:solidFill>
                  <a:schemeClr val="tx1"/>
                </a:solidFill>
              </a:rPr>
              <a:t>  Windenergie-Anlagen)</a:t>
            </a:r>
            <a:endParaRPr lang="de-DE" sz="1400" b="1" dirty="0">
              <a:solidFill>
                <a:schemeClr val="tx1"/>
              </a:solidFill>
            </a:endParaRPr>
          </a:p>
        </p:txBody>
      </p:sp>
      <p:cxnSp>
        <p:nvCxnSpPr>
          <p:cNvPr id="20" name="Gerade Verbindung mit Pfeil 19"/>
          <p:cNvCxnSpPr>
            <a:endCxn id="19" idx="2"/>
          </p:cNvCxnSpPr>
          <p:nvPr/>
        </p:nvCxnSpPr>
        <p:spPr>
          <a:xfrm flipV="1">
            <a:off x="1830135" y="4052425"/>
            <a:ext cx="0" cy="528706"/>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8" idx="2"/>
          </p:cNvCxnSpPr>
          <p:nvPr/>
        </p:nvCxnSpPr>
        <p:spPr>
          <a:xfrm>
            <a:off x="7374751" y="4332005"/>
            <a:ext cx="0" cy="24912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2" name="Gruppieren 21"/>
          <p:cNvGrpSpPr/>
          <p:nvPr/>
        </p:nvGrpSpPr>
        <p:grpSpPr>
          <a:xfrm>
            <a:off x="4458427" y="4581128"/>
            <a:ext cx="2268252" cy="1263591"/>
            <a:chOff x="719572" y="4509120"/>
            <a:chExt cx="2268252" cy="1263591"/>
          </a:xfrm>
        </p:grpSpPr>
        <p:sp>
          <p:nvSpPr>
            <p:cNvPr id="43" name="Rechteck 42"/>
            <p:cNvSpPr/>
            <p:nvPr/>
          </p:nvSpPr>
          <p:spPr>
            <a:xfrm>
              <a:off x="719572" y="5328918"/>
              <a:ext cx="2268252" cy="443793"/>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44" name="Gerade Verbindung mit Pfeil 43"/>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3" name="Gerade Verbindung 22"/>
          <p:cNvCxnSpPr/>
          <p:nvPr/>
        </p:nvCxnSpPr>
        <p:spPr>
          <a:xfrm flipV="1">
            <a:off x="497987" y="4581128"/>
            <a:ext cx="7704211"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6114611" y="2924944"/>
            <a:ext cx="2520280"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cxnSp>
        <p:nvCxnSpPr>
          <p:cNvPr id="26" name="Gerade Verbindung mit Pfeil 25"/>
          <p:cNvCxnSpPr>
            <a:stCxn id="25" idx="0"/>
          </p:cNvCxnSpPr>
          <p:nvPr/>
        </p:nvCxnSpPr>
        <p:spPr>
          <a:xfrm flipV="1">
            <a:off x="7374751" y="2708920"/>
            <a:ext cx="0" cy="21602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457200" y="2708920"/>
            <a:ext cx="7961642" cy="501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4456712" y="1268413"/>
            <a:ext cx="1614619" cy="125498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accent1">
                    <a:lumMod val="75000"/>
                  </a:schemeClr>
                </a:solidFill>
              </a:rPr>
              <a:t>Zus. </a:t>
            </a:r>
            <a:r>
              <a:rPr lang="de-DE" sz="2000" b="1" dirty="0" err="1" smtClean="0">
                <a:solidFill>
                  <a:schemeClr val="accent1">
                    <a:lumMod val="75000"/>
                  </a:schemeClr>
                </a:solidFill>
              </a:rPr>
              <a:t>konvent</a:t>
            </a:r>
            <a:r>
              <a:rPr lang="de-DE" sz="2000" b="1" dirty="0" smtClean="0">
                <a:solidFill>
                  <a:schemeClr val="accent1">
                    <a:lumMod val="75000"/>
                  </a:schemeClr>
                </a:solidFill>
              </a:rPr>
              <a:t>. Kraftwerke</a:t>
            </a:r>
            <a:br>
              <a:rPr lang="de-DE" sz="2000" b="1" dirty="0" smtClean="0">
                <a:solidFill>
                  <a:schemeClr val="accent1">
                    <a:lumMod val="75000"/>
                  </a:schemeClr>
                </a:solidFill>
              </a:rPr>
            </a:br>
            <a:r>
              <a:rPr lang="de-DE" sz="2000" b="1" dirty="0" smtClean="0">
                <a:solidFill>
                  <a:schemeClr val="accent1">
                    <a:lumMod val="75000"/>
                  </a:schemeClr>
                </a:solidFill>
              </a:rPr>
              <a:t>für Zeiten der ‚Flaute‘</a:t>
            </a:r>
          </a:p>
        </p:txBody>
      </p:sp>
      <p:sp>
        <p:nvSpPr>
          <p:cNvPr id="29" name="Rechteck 28"/>
          <p:cNvSpPr/>
          <p:nvPr/>
        </p:nvSpPr>
        <p:spPr>
          <a:xfrm>
            <a:off x="467544" y="1628800"/>
            <a:ext cx="1944216" cy="709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Einige</a:t>
            </a:r>
          </a:p>
          <a:p>
            <a:pPr algn="ctr"/>
            <a:r>
              <a:rPr lang="de-DE" sz="2000" b="1" dirty="0" smtClean="0">
                <a:solidFill>
                  <a:schemeClr val="tx1"/>
                </a:solidFill>
              </a:rPr>
              <a:t>EE – Kraftwerke</a:t>
            </a:r>
            <a:r>
              <a:rPr lang="de-DE" sz="1400" b="1" dirty="0" smtClean="0">
                <a:solidFill>
                  <a:schemeClr val="tx1"/>
                </a:solidFill>
              </a:rPr>
              <a:t> </a:t>
            </a:r>
            <a:endParaRPr lang="de-DE" sz="1400" b="1" dirty="0">
              <a:solidFill>
                <a:schemeClr val="tx1"/>
              </a:solidFill>
            </a:endParaRPr>
          </a:p>
        </p:txBody>
      </p:sp>
      <p:cxnSp>
        <p:nvCxnSpPr>
          <p:cNvPr id="30" name="Gerade Verbindung mit Pfeil 29"/>
          <p:cNvCxnSpPr>
            <a:endCxn id="29" idx="2"/>
          </p:cNvCxnSpPr>
          <p:nvPr/>
        </p:nvCxnSpPr>
        <p:spPr>
          <a:xfrm flipV="1">
            <a:off x="1439652" y="2337883"/>
            <a:ext cx="0" cy="371037"/>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Ellipse 30"/>
          <p:cNvSpPr/>
          <p:nvPr/>
        </p:nvSpPr>
        <p:spPr>
          <a:xfrm>
            <a:off x="6285904" y="2676062"/>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2" name="Gewinkelte Verbindung 31"/>
          <p:cNvCxnSpPr>
            <a:stCxn id="28" idx="3"/>
            <a:endCxn id="31" idx="0"/>
          </p:cNvCxnSpPr>
          <p:nvPr/>
        </p:nvCxnSpPr>
        <p:spPr>
          <a:xfrm>
            <a:off x="6071331" y="1895907"/>
            <a:ext cx="257721" cy="780155"/>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3594331" y="2924944"/>
            <a:ext cx="1481130" cy="11274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EE-Energie-Speicher</a:t>
            </a:r>
            <a:endParaRPr lang="de-DE" sz="2000" b="1" dirty="0">
              <a:solidFill>
                <a:schemeClr val="tx1"/>
              </a:solidFill>
            </a:endParaRPr>
          </a:p>
        </p:txBody>
      </p:sp>
      <p:cxnSp>
        <p:nvCxnSpPr>
          <p:cNvPr id="34" name="Gerade Verbindung 33"/>
          <p:cNvCxnSpPr/>
          <p:nvPr/>
        </p:nvCxnSpPr>
        <p:spPr>
          <a:xfrm flipV="1">
            <a:off x="3594331" y="2780929"/>
            <a:ext cx="1481130" cy="14401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3594381" y="2816932"/>
            <a:ext cx="1481080" cy="14041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a:endCxn id="24" idx="1"/>
          </p:cNvCxnSpPr>
          <p:nvPr/>
        </p:nvCxnSpPr>
        <p:spPr>
          <a:xfrm rot="5400000" flipH="1" flipV="1">
            <a:off x="6218729" y="2200427"/>
            <a:ext cx="824852" cy="202170"/>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7" name="Gruppieren 36"/>
          <p:cNvGrpSpPr/>
          <p:nvPr/>
        </p:nvGrpSpPr>
        <p:grpSpPr>
          <a:xfrm>
            <a:off x="5249856" y="2708920"/>
            <a:ext cx="706225" cy="1872211"/>
            <a:chOff x="5219413" y="2636912"/>
            <a:chExt cx="706225" cy="1872211"/>
          </a:xfrm>
        </p:grpSpPr>
        <p:cxnSp>
          <p:nvCxnSpPr>
            <p:cNvPr id="38" name="Gerade Verbindung 37"/>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9" name="Gruppieren 38"/>
            <p:cNvGrpSpPr/>
            <p:nvPr/>
          </p:nvGrpSpPr>
          <p:grpSpPr>
            <a:xfrm>
              <a:off x="5219413" y="3284984"/>
              <a:ext cx="706225" cy="610904"/>
              <a:chOff x="5204899" y="3284984"/>
              <a:chExt cx="706225" cy="610904"/>
            </a:xfrm>
          </p:grpSpPr>
          <p:sp>
            <p:nvSpPr>
              <p:cNvPr id="40" name="Pfeil nach unten 39"/>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Ellipse 41"/>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sp>
        <p:nvSpPr>
          <p:cNvPr id="49" name="Titel 1"/>
          <p:cNvSpPr txBox="1">
            <a:spLocks/>
          </p:cNvSpPr>
          <p:nvPr/>
        </p:nvSpPr>
        <p:spPr>
          <a:xfrm>
            <a:off x="457200" y="692696"/>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Aktuelle Stromversorgung(2/3)</a:t>
            </a:r>
            <a:endParaRPr lang="de-DE" sz="2800" dirty="0"/>
          </a:p>
        </p:txBody>
      </p:sp>
      <p:sp>
        <p:nvSpPr>
          <p:cNvPr id="48" name="Rechteck 47"/>
          <p:cNvSpPr/>
          <p:nvPr/>
        </p:nvSpPr>
        <p:spPr>
          <a:xfrm>
            <a:off x="1151620" y="5087690"/>
            <a:ext cx="2448272" cy="685021"/>
          </a:xfrm>
          <a:prstGeom prst="rect">
            <a:avLst/>
          </a:prstGeom>
          <a:no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Entnahme des ‚Überschuss‘-Stroms</a:t>
            </a:r>
          </a:p>
        </p:txBody>
      </p:sp>
      <p:cxnSp>
        <p:nvCxnSpPr>
          <p:cNvPr id="50" name="Gewinkelte Verbindung 49"/>
          <p:cNvCxnSpPr>
            <a:stCxn id="54" idx="4"/>
            <a:endCxn id="48" idx="1"/>
          </p:cNvCxnSpPr>
          <p:nvPr/>
        </p:nvCxnSpPr>
        <p:spPr>
          <a:xfrm rot="16200000" flipH="1">
            <a:off x="583028" y="4861609"/>
            <a:ext cx="820382" cy="316802"/>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Gewinkelte Verbindung 50"/>
          <p:cNvCxnSpPr>
            <a:stCxn id="48" idx="3"/>
            <a:endCxn id="33" idx="2"/>
          </p:cNvCxnSpPr>
          <p:nvPr/>
        </p:nvCxnSpPr>
        <p:spPr>
          <a:xfrm flipV="1">
            <a:off x="3599892" y="4052425"/>
            <a:ext cx="735004" cy="137777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stCxn id="53" idx="0"/>
            <a:endCxn id="48" idx="1"/>
          </p:cNvCxnSpPr>
          <p:nvPr/>
        </p:nvCxnSpPr>
        <p:spPr>
          <a:xfrm rot="16200000" flipH="1">
            <a:off x="-458843" y="3819738"/>
            <a:ext cx="2751724" cy="469202"/>
          </a:xfrm>
          <a:prstGeom prst="bentConnector4">
            <a:avLst>
              <a:gd name="adj1" fmla="val 3775"/>
              <a:gd name="adj2" fmla="val 1448"/>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639270" y="2678477"/>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p:nvPr/>
        </p:nvSpPr>
        <p:spPr>
          <a:xfrm>
            <a:off x="791670" y="4534097"/>
            <a:ext cx="86296" cy="7572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6" name="Gerade Verbindung 55"/>
          <p:cNvCxnSpPr/>
          <p:nvPr/>
        </p:nvCxnSpPr>
        <p:spPr>
          <a:xfrm flipV="1">
            <a:off x="1151620" y="4869160"/>
            <a:ext cx="2442711" cy="1152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a:off x="1151620" y="4869160"/>
            <a:ext cx="2442711" cy="1152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6732240" y="1254770"/>
            <a:ext cx="1656184" cy="1268631"/>
          </a:xfrm>
          <a:prstGeom prst="rect">
            <a:avLst/>
          </a:prstGeom>
          <a:solidFill>
            <a:schemeClr val="bg1"/>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accent1">
                    <a:lumMod val="75000"/>
                  </a:schemeClr>
                </a:solidFill>
              </a:rPr>
              <a:t>‚Verschenken‘ von Überschuss-Stroms</a:t>
            </a:r>
            <a:endParaRPr lang="de-DE" sz="2000" b="1" dirty="0">
              <a:solidFill>
                <a:schemeClr val="accent1">
                  <a:lumMod val="75000"/>
                </a:schemeClr>
              </a:solidFill>
            </a:endParaRPr>
          </a:p>
        </p:txBody>
      </p:sp>
      <p:cxnSp>
        <p:nvCxnSpPr>
          <p:cNvPr id="88" name="Gerade Verbindung mit Pfeil 87"/>
          <p:cNvCxnSpPr/>
          <p:nvPr/>
        </p:nvCxnSpPr>
        <p:spPr>
          <a:xfrm flipV="1">
            <a:off x="2987824" y="1341438"/>
            <a:ext cx="1347072" cy="12895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Rechteck 88"/>
          <p:cNvSpPr/>
          <p:nvPr/>
        </p:nvSpPr>
        <p:spPr>
          <a:xfrm>
            <a:off x="2555776" y="1524238"/>
            <a:ext cx="1794316" cy="9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Konventionelle </a:t>
            </a:r>
            <a:r>
              <a:rPr lang="de-DE" sz="2000" b="1" dirty="0" smtClean="0">
                <a:solidFill>
                  <a:schemeClr val="tx1"/>
                </a:solidFill>
              </a:rPr>
              <a:t>Kraftwerke,</a:t>
            </a:r>
            <a:br>
              <a:rPr lang="de-DE" sz="2000" b="1" dirty="0" smtClean="0">
                <a:solidFill>
                  <a:schemeClr val="tx1"/>
                </a:solidFill>
              </a:rPr>
            </a:br>
            <a:r>
              <a:rPr lang="de-DE" sz="2000" b="1" dirty="0" smtClean="0">
                <a:solidFill>
                  <a:schemeClr val="tx1"/>
                </a:solidFill>
              </a:rPr>
              <a:t>z.T. steuerbar </a:t>
            </a:r>
            <a:endParaRPr lang="de-DE" sz="2000" b="1" dirty="0">
              <a:solidFill>
                <a:schemeClr val="tx1"/>
              </a:solidFill>
            </a:endParaRPr>
          </a:p>
        </p:txBody>
      </p:sp>
      <p:cxnSp>
        <p:nvCxnSpPr>
          <p:cNvPr id="90" name="Gerade Verbindung mit Pfeil 89"/>
          <p:cNvCxnSpPr>
            <a:endCxn id="89" idx="2"/>
          </p:cNvCxnSpPr>
          <p:nvPr/>
        </p:nvCxnSpPr>
        <p:spPr>
          <a:xfrm flipV="1">
            <a:off x="3452934" y="2507702"/>
            <a:ext cx="0" cy="24649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142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Definition einer Stromversorgung</a:t>
            </a:r>
            <a:endParaRPr lang="de-DE" sz="2800" dirty="0"/>
          </a:p>
        </p:txBody>
      </p:sp>
      <p:sp>
        <p:nvSpPr>
          <p:cNvPr id="52" name="Textfeld 51"/>
          <p:cNvSpPr txBox="1"/>
          <p:nvPr/>
        </p:nvSpPr>
        <p:spPr>
          <a:xfrm>
            <a:off x="2339974" y="4082296"/>
            <a:ext cx="6120457" cy="1846659"/>
          </a:xfrm>
          <a:prstGeom prst="rect">
            <a:avLst/>
          </a:prstGeom>
          <a:noFill/>
          <a:ln w="28575">
            <a:solidFill>
              <a:srgbClr val="FFFF00"/>
            </a:solidFill>
          </a:ln>
        </p:spPr>
        <p:txBody>
          <a:bodyPr wrap="square" rtlCol="0">
            <a:spAutoFit/>
          </a:bodyPr>
          <a:lstStyle/>
          <a:p>
            <a:pPr marL="285750" indent="-285750">
              <a:buFont typeface="Arial" panose="020B0604020202020204" pitchFamily="34" charset="0"/>
              <a:buChar char="•"/>
            </a:pPr>
            <a:r>
              <a:rPr lang="de-DE" sz="2400" dirty="0" smtClean="0"/>
              <a:t>Die Kraftwerke erzeugen immer</a:t>
            </a:r>
            <a:r>
              <a:rPr lang="de-DE" sz="2400" baseline="30000" dirty="0" smtClean="0"/>
              <a:t>1</a:t>
            </a:r>
            <a:r>
              <a:rPr lang="de-DE" sz="2400" dirty="0" smtClean="0"/>
              <a:t>) </a:t>
            </a:r>
            <a:r>
              <a:rPr lang="de-DE" sz="2400" dirty="0"/>
              <a:t>innerhalb enger </a:t>
            </a:r>
            <a:r>
              <a:rPr lang="de-DE" sz="2400" dirty="0" smtClean="0"/>
              <a:t>Grenzen genau soviel Strom, wie die Verbraucher benötigen</a:t>
            </a:r>
            <a:r>
              <a:rPr lang="de-DE" sz="2400" baseline="30000" dirty="0" smtClean="0"/>
              <a:t>2</a:t>
            </a:r>
            <a:r>
              <a:rPr lang="de-DE" sz="2400" dirty="0" smtClean="0"/>
              <a:t>).</a:t>
            </a:r>
            <a:br>
              <a:rPr lang="de-DE" sz="2400" dirty="0" smtClean="0"/>
            </a:br>
            <a:r>
              <a:rPr lang="de-DE" sz="2400" dirty="0" smtClean="0"/>
              <a:t/>
            </a:r>
            <a:br>
              <a:rPr lang="de-DE" sz="2400" dirty="0" smtClean="0"/>
            </a:br>
            <a:r>
              <a:rPr lang="de-DE" dirty="0" smtClean="0"/>
              <a:t> </a:t>
            </a:r>
            <a:r>
              <a:rPr lang="de-DE" baseline="30000" dirty="0"/>
              <a:t>1</a:t>
            </a:r>
            <a:r>
              <a:rPr lang="de-DE" dirty="0"/>
              <a:t>) </a:t>
            </a:r>
            <a:r>
              <a:rPr lang="de-DE" dirty="0" smtClean="0"/>
              <a:t>Vorhaltefunktion,  </a:t>
            </a:r>
            <a:r>
              <a:rPr lang="de-DE" baseline="30000" dirty="0" smtClean="0"/>
              <a:t>2</a:t>
            </a:r>
            <a:r>
              <a:rPr lang="de-DE" dirty="0" smtClean="0"/>
              <a:t>) Einsatzfunktion</a:t>
            </a:r>
            <a:endParaRPr lang="de-DE" sz="2000" dirty="0"/>
          </a:p>
        </p:txBody>
      </p:sp>
      <p:grpSp>
        <p:nvGrpSpPr>
          <p:cNvPr id="53" name="Gruppieren 52"/>
          <p:cNvGrpSpPr/>
          <p:nvPr/>
        </p:nvGrpSpPr>
        <p:grpSpPr>
          <a:xfrm>
            <a:off x="2483768" y="1556792"/>
            <a:ext cx="6120680" cy="2016373"/>
            <a:chOff x="683568" y="1844675"/>
            <a:chExt cx="6120680" cy="2016373"/>
          </a:xfrm>
        </p:grpSpPr>
        <p:sp>
          <p:nvSpPr>
            <p:cNvPr id="54" name="Textfeld 53"/>
            <p:cNvSpPr txBox="1"/>
            <p:nvPr/>
          </p:nvSpPr>
          <p:spPr>
            <a:xfrm>
              <a:off x="5292080" y="2453441"/>
              <a:ext cx="1512168" cy="461665"/>
            </a:xfrm>
            <a:prstGeom prst="rect">
              <a:avLst/>
            </a:prstGeom>
            <a:noFill/>
            <a:ln>
              <a:noFill/>
            </a:ln>
          </p:spPr>
          <p:txBody>
            <a:bodyPr wrap="square" rtlCol="0">
              <a:spAutoFit/>
            </a:bodyPr>
            <a:lstStyle/>
            <a:p>
              <a:pPr algn="ctr"/>
              <a:r>
                <a:rPr lang="de-DE" sz="2400" b="1" dirty="0" smtClean="0">
                  <a:solidFill>
                    <a:srgbClr val="0070C0"/>
                  </a:solidFill>
                </a:rPr>
                <a:t>Stromnetz</a:t>
              </a:r>
              <a:endParaRPr lang="de-DE" sz="2400" b="1" dirty="0">
                <a:solidFill>
                  <a:srgbClr val="0070C0"/>
                </a:solidFill>
              </a:endParaRPr>
            </a:p>
          </p:txBody>
        </p:sp>
        <p:sp>
          <p:nvSpPr>
            <p:cNvPr id="55" name="Rechteck 54"/>
            <p:cNvSpPr/>
            <p:nvPr/>
          </p:nvSpPr>
          <p:spPr>
            <a:xfrm>
              <a:off x="1691680" y="1844675"/>
              <a:ext cx="1944216" cy="7527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Kraftwerke zur Stromerzeugung</a:t>
              </a:r>
              <a:endParaRPr lang="de-DE" sz="2000" b="1" dirty="0">
                <a:solidFill>
                  <a:schemeClr val="tx1"/>
                </a:solidFill>
              </a:endParaRPr>
            </a:p>
          </p:txBody>
        </p:sp>
        <p:cxnSp>
          <p:nvCxnSpPr>
            <p:cNvPr id="56" name="Gerade Verbindung mit Pfeil 55"/>
            <p:cNvCxnSpPr>
              <a:endCxn id="55" idx="2"/>
            </p:cNvCxnSpPr>
            <p:nvPr/>
          </p:nvCxnSpPr>
          <p:spPr>
            <a:xfrm flipV="1">
              <a:off x="2663788" y="2597457"/>
              <a:ext cx="0" cy="43204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a:stCxn id="54" idx="1"/>
            </p:cNvCxnSpPr>
            <p:nvPr/>
          </p:nvCxnSpPr>
          <p:spPr>
            <a:xfrm flipH="1">
              <a:off x="4716016" y="2684274"/>
              <a:ext cx="576064" cy="3452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8" name="Rechteck 57"/>
            <p:cNvSpPr/>
            <p:nvPr/>
          </p:nvSpPr>
          <p:spPr>
            <a:xfrm>
              <a:off x="1043608" y="3417255"/>
              <a:ext cx="3132348"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59" name="Gerade Verbindung mit Pfeil 58"/>
            <p:cNvCxnSpPr/>
            <p:nvPr/>
          </p:nvCxnSpPr>
          <p:spPr>
            <a:xfrm>
              <a:off x="1389793" y="3029505"/>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a:off x="1893849" y="3029505"/>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a:off x="2397905" y="3029505"/>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a:off x="2901961" y="3029505"/>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3406017" y="3029505"/>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3838065" y="3029505"/>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683568" y="3029505"/>
              <a:ext cx="432048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6" name="Textfeld 65"/>
          <p:cNvSpPr txBox="1"/>
          <p:nvPr/>
        </p:nvSpPr>
        <p:spPr>
          <a:xfrm>
            <a:off x="395536" y="1441312"/>
            <a:ext cx="1440160" cy="461665"/>
          </a:xfrm>
          <a:prstGeom prst="rect">
            <a:avLst/>
          </a:prstGeom>
          <a:noFill/>
        </p:spPr>
        <p:txBody>
          <a:bodyPr wrap="square" rtlCol="0">
            <a:spAutoFit/>
          </a:bodyPr>
          <a:lstStyle/>
          <a:p>
            <a:r>
              <a:rPr lang="de-DE" sz="2400" dirty="0" smtClean="0"/>
              <a:t>Struktur:</a:t>
            </a:r>
            <a:endParaRPr lang="de-DE" sz="2400" dirty="0"/>
          </a:p>
        </p:txBody>
      </p:sp>
      <p:sp>
        <p:nvSpPr>
          <p:cNvPr id="67" name="Textfeld 66"/>
          <p:cNvSpPr txBox="1"/>
          <p:nvPr/>
        </p:nvSpPr>
        <p:spPr>
          <a:xfrm>
            <a:off x="395536" y="4089773"/>
            <a:ext cx="1440160" cy="461665"/>
          </a:xfrm>
          <a:prstGeom prst="rect">
            <a:avLst/>
          </a:prstGeom>
          <a:noFill/>
        </p:spPr>
        <p:txBody>
          <a:bodyPr wrap="square" rtlCol="0">
            <a:spAutoFit/>
          </a:bodyPr>
          <a:lstStyle/>
          <a:p>
            <a:r>
              <a:rPr lang="de-DE" sz="2400" dirty="0" smtClean="0"/>
              <a:t>Funktion:</a:t>
            </a:r>
            <a:endParaRPr lang="de-DE" sz="2400" dirty="0"/>
          </a:p>
        </p:txBody>
      </p:sp>
    </p:spTree>
    <p:extLst>
      <p:ext uri="{BB962C8B-B14F-4D97-AF65-F5344CB8AC3E}">
        <p14:creationId xmlns:p14="http://schemas.microsoft.com/office/powerpoint/2010/main" xmlns="" val="60308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30</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grpSp>
        <p:nvGrpSpPr>
          <p:cNvPr id="49" name="Gruppieren 48"/>
          <p:cNvGrpSpPr/>
          <p:nvPr/>
        </p:nvGrpSpPr>
        <p:grpSpPr>
          <a:xfrm>
            <a:off x="683569" y="1340768"/>
            <a:ext cx="5400599" cy="3672408"/>
            <a:chOff x="1043608" y="1196752"/>
            <a:chExt cx="6703571" cy="4970706"/>
          </a:xfrm>
        </p:grpSpPr>
        <p:sp>
          <p:nvSpPr>
            <p:cNvPr id="50" name="Textfeld 49"/>
            <p:cNvSpPr txBox="1"/>
            <p:nvPr/>
          </p:nvSpPr>
          <p:spPr>
            <a:xfrm>
              <a:off x="1043608" y="5905848"/>
              <a:ext cx="6703571" cy="261610"/>
            </a:xfrm>
            <a:prstGeom prst="rect">
              <a:avLst/>
            </a:prstGeom>
            <a:noFill/>
          </p:spPr>
          <p:txBody>
            <a:bodyPr wrap="square" rtlCol="0">
              <a:spAutoFit/>
            </a:bodyPr>
            <a:lstStyle/>
            <a:p>
              <a:r>
                <a:rPr lang="de-DE" sz="1100" u="sng" dirty="0" smtClean="0"/>
                <a:t>Aus:</a:t>
              </a:r>
              <a:r>
                <a:rPr lang="de-DE" sz="1100" dirty="0" smtClean="0"/>
                <a:t> Patrick Wittenberg, Der Wandel der Stromnetze, Physik Journal  13 (2014) Nr. 4</a:t>
              </a:r>
              <a:endParaRPr lang="de-DE" sz="1100" dirty="0"/>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196752"/>
              <a:ext cx="6703571" cy="47128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52" name="Textfeld 51"/>
          <p:cNvSpPr txBox="1"/>
          <p:nvPr/>
        </p:nvSpPr>
        <p:spPr>
          <a:xfrm>
            <a:off x="6444208" y="1412776"/>
            <a:ext cx="2160240" cy="3416320"/>
          </a:xfrm>
          <a:prstGeom prst="rect">
            <a:avLst/>
          </a:prstGeom>
          <a:noFill/>
          <a:ln w="28575">
            <a:solidFill>
              <a:srgbClr val="FFFF00"/>
            </a:solidFill>
          </a:ln>
        </p:spPr>
        <p:txBody>
          <a:bodyPr wrap="square" rtlCol="0">
            <a:spAutoFit/>
          </a:bodyPr>
          <a:lstStyle/>
          <a:p>
            <a:r>
              <a:rPr lang="de-DE" sz="2400" dirty="0" smtClean="0"/>
              <a:t>Die Volatilität der EE-Strom-erzeugung wird durch das </a:t>
            </a:r>
            <a:r>
              <a:rPr lang="de-DE" sz="2400" dirty="0" err="1" smtClean="0"/>
              <a:t>ge</a:t>
            </a:r>
            <a:r>
              <a:rPr lang="de-DE" sz="2400" dirty="0" smtClean="0"/>
              <a:t>-samte Verteil-netz bis ins Übertragungs-netz </a:t>
            </a:r>
            <a:r>
              <a:rPr lang="de-DE" sz="2400" dirty="0" err="1" smtClean="0"/>
              <a:t>weiterge</a:t>
            </a:r>
            <a:r>
              <a:rPr lang="de-DE" sz="2400" dirty="0" smtClean="0"/>
              <a:t>-reicht.</a:t>
            </a:r>
            <a:endParaRPr lang="de-DE" sz="2400" dirty="0"/>
          </a:p>
        </p:txBody>
      </p:sp>
      <p:sp>
        <p:nvSpPr>
          <p:cNvPr id="53" name="Textfeld 52"/>
          <p:cNvSpPr txBox="1"/>
          <p:nvPr/>
        </p:nvSpPr>
        <p:spPr>
          <a:xfrm>
            <a:off x="683568" y="5334307"/>
            <a:ext cx="7920880" cy="830997"/>
          </a:xfrm>
          <a:prstGeom prst="rect">
            <a:avLst/>
          </a:prstGeom>
          <a:noFill/>
          <a:ln w="28575">
            <a:solidFill>
              <a:srgbClr val="FFFF00"/>
            </a:solidFill>
          </a:ln>
        </p:spPr>
        <p:txBody>
          <a:bodyPr wrap="square" rtlCol="0">
            <a:spAutoFit/>
          </a:bodyPr>
          <a:lstStyle/>
          <a:p>
            <a:r>
              <a:rPr lang="de-DE" sz="2400" dirty="0" smtClean="0"/>
              <a:t>        Schwierige Netzstabilisierung in Deutschland und Europa     </a:t>
            </a:r>
          </a:p>
          <a:p>
            <a:r>
              <a:rPr lang="de-DE" sz="2400" dirty="0" smtClean="0"/>
              <a:t>        Umfangreicher Verteilnetzausbau (Transformatoren)</a:t>
            </a:r>
            <a:endParaRPr lang="de-DE" sz="2400" dirty="0"/>
          </a:p>
        </p:txBody>
      </p:sp>
      <p:sp>
        <p:nvSpPr>
          <p:cNvPr id="54" name="Titel 1"/>
          <p:cNvSpPr txBox="1">
            <a:spLocks/>
          </p:cNvSpPr>
          <p:nvPr/>
        </p:nvSpPr>
        <p:spPr>
          <a:xfrm>
            <a:off x="457200" y="692696"/>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Aktuelle Stromversorgung(3/3)</a:t>
            </a:r>
            <a:endParaRPr lang="de-DE" sz="2800" dirty="0"/>
          </a:p>
        </p:txBody>
      </p:sp>
    </p:spTree>
    <p:extLst>
      <p:ext uri="{BB962C8B-B14F-4D97-AF65-F5344CB8AC3E}">
        <p14:creationId xmlns:p14="http://schemas.microsoft.com/office/powerpoint/2010/main" xmlns="" val="72802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31</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692696"/>
            <a:ext cx="8229600" cy="56172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Feststellungen des </a:t>
            </a:r>
            <a:r>
              <a:rPr lang="de-DE" sz="2800" dirty="0" err="1" smtClean="0"/>
              <a:t>BMWi</a:t>
            </a:r>
            <a:r>
              <a:rPr lang="de-DE" sz="2800" dirty="0" smtClean="0"/>
              <a:t> (nach *))</a:t>
            </a:r>
            <a:endParaRPr lang="de-DE" sz="2800" dirty="0"/>
          </a:p>
        </p:txBody>
      </p:sp>
      <p:sp>
        <p:nvSpPr>
          <p:cNvPr id="52" name="Inhaltsplatzhalter 2"/>
          <p:cNvSpPr txBox="1">
            <a:spLocks/>
          </p:cNvSpPr>
          <p:nvPr/>
        </p:nvSpPr>
        <p:spPr>
          <a:xfrm>
            <a:off x="395536" y="1412430"/>
            <a:ext cx="8424936" cy="460885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800" dirty="0" smtClean="0"/>
              <a:t>Die Synchronisation von Stromerzeugung und Stromverbrauch wird immer schwieriger. Die konventionellen Kraftwerke, die dazu eingesetzt werden, können die Volatilität der wachsenden EE-Stromerzeugung nur mit wachsendem Aufwand kompensieren.</a:t>
            </a:r>
          </a:p>
          <a:p>
            <a:r>
              <a:rPr lang="de-DE" sz="2800" dirty="0" smtClean="0"/>
              <a:t>Eine ‚Kapazitätsreserve‘ muss vorgehalten werden.</a:t>
            </a:r>
          </a:p>
          <a:p>
            <a:r>
              <a:rPr lang="de-DE" sz="2800" dirty="0" smtClean="0"/>
              <a:t>Langzeitspeicher für die EE-Stromversorgung sind erst später erforderlich. </a:t>
            </a:r>
          </a:p>
          <a:p>
            <a:r>
              <a:rPr lang="de-DE" sz="2800" dirty="0" smtClean="0"/>
              <a:t>Stattdessen:</a:t>
            </a:r>
          </a:p>
          <a:p>
            <a:pPr lvl="1"/>
            <a:r>
              <a:rPr lang="de-DE" sz="2700" dirty="0" smtClean="0"/>
              <a:t>Verstärkung der Flexibilität der Verbraucher </a:t>
            </a:r>
          </a:p>
          <a:p>
            <a:pPr lvl="1"/>
            <a:r>
              <a:rPr lang="de-DE" sz="2700" dirty="0" smtClean="0"/>
              <a:t>Stärkung der Marktpreissignale</a:t>
            </a:r>
          </a:p>
          <a:p>
            <a:pPr lvl="1"/>
            <a:r>
              <a:rPr lang="de-DE" sz="2700" dirty="0" smtClean="0"/>
              <a:t>Ausbau der Stromnetze</a:t>
            </a:r>
          </a:p>
          <a:p>
            <a:pPr lvl="1"/>
            <a:r>
              <a:rPr lang="de-DE" sz="2700" dirty="0" smtClean="0"/>
              <a:t>Intensivierung der europäischen Kooperation</a:t>
            </a:r>
            <a:endParaRPr lang="de-DE" sz="2700" dirty="0"/>
          </a:p>
        </p:txBody>
      </p:sp>
      <p:sp>
        <p:nvSpPr>
          <p:cNvPr id="53" name="Textfeld 52"/>
          <p:cNvSpPr txBox="1"/>
          <p:nvPr/>
        </p:nvSpPr>
        <p:spPr>
          <a:xfrm>
            <a:off x="683568" y="5960313"/>
            <a:ext cx="8003232" cy="276999"/>
          </a:xfrm>
          <a:prstGeom prst="rect">
            <a:avLst/>
          </a:prstGeom>
          <a:noFill/>
        </p:spPr>
        <p:txBody>
          <a:bodyPr wrap="square" rtlCol="0">
            <a:spAutoFit/>
          </a:bodyPr>
          <a:lstStyle/>
          <a:p>
            <a:r>
              <a:rPr lang="de-DE" sz="1200" dirty="0" smtClean="0"/>
              <a:t>*) Bundesministerium für Wirtschaft und Energie, Ein Strommarkt für die Energiewende (Grünbuch) (Oktober 2014)</a:t>
            </a:r>
            <a:endParaRPr lang="de-DE" sz="1200" dirty="0"/>
          </a:p>
        </p:txBody>
      </p:sp>
    </p:spTree>
    <p:extLst>
      <p:ext uri="{BB962C8B-B14F-4D97-AF65-F5344CB8AC3E}">
        <p14:creationId xmlns:p14="http://schemas.microsoft.com/office/powerpoint/2010/main" xmlns="" val="793220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32</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14" name="Titel 1"/>
          <p:cNvSpPr txBox="1">
            <a:spLocks/>
          </p:cNvSpPr>
          <p:nvPr/>
        </p:nvSpPr>
        <p:spPr>
          <a:xfrm>
            <a:off x="395536" y="692150"/>
            <a:ext cx="8435975"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Konzept einer Stromversorgung für die Energiewende</a:t>
            </a:r>
            <a:endParaRPr lang="de-DE" sz="2800" dirty="0"/>
          </a:p>
        </p:txBody>
      </p:sp>
      <p:sp>
        <p:nvSpPr>
          <p:cNvPr id="4" name="Textfeld 3"/>
          <p:cNvSpPr txBox="1"/>
          <p:nvPr/>
        </p:nvSpPr>
        <p:spPr>
          <a:xfrm>
            <a:off x="755576" y="1625019"/>
            <a:ext cx="7676372" cy="3939540"/>
          </a:xfrm>
          <a:prstGeom prst="rect">
            <a:avLst/>
          </a:prstGeom>
          <a:noFill/>
        </p:spPr>
        <p:txBody>
          <a:bodyPr wrap="square" rtlCol="0">
            <a:spAutoFit/>
          </a:bodyPr>
          <a:lstStyle/>
          <a:p>
            <a:pPr algn="ctr"/>
            <a:r>
              <a:rPr lang="de-DE" sz="2500" dirty="0" smtClean="0">
                <a:solidFill>
                  <a:srgbClr val="0070C0"/>
                </a:solidFill>
              </a:rPr>
              <a:t>Der folgende Konzeptvorschlag</a:t>
            </a:r>
          </a:p>
          <a:p>
            <a:pPr algn="ctr"/>
            <a:r>
              <a:rPr lang="de-DE" sz="2500" dirty="0" smtClean="0">
                <a:solidFill>
                  <a:srgbClr val="0070C0"/>
                </a:solidFill>
              </a:rPr>
              <a:t>für eine Stromversorgung im Übergang</a:t>
            </a:r>
          </a:p>
          <a:p>
            <a:pPr algn="ctr"/>
            <a:r>
              <a:rPr lang="de-DE" sz="2500" dirty="0" smtClean="0">
                <a:solidFill>
                  <a:srgbClr val="0070C0"/>
                </a:solidFill>
              </a:rPr>
              <a:t>vermeidet größtenteils</a:t>
            </a:r>
          </a:p>
          <a:p>
            <a:pPr algn="ctr"/>
            <a:r>
              <a:rPr lang="de-DE" sz="2500" dirty="0" smtClean="0">
                <a:solidFill>
                  <a:srgbClr val="0070C0"/>
                </a:solidFill>
              </a:rPr>
              <a:t>die aktuellen und die zukünftig zu erwartenden ‚Herausforderungen‘</a:t>
            </a:r>
            <a:br>
              <a:rPr lang="de-DE" sz="2500" dirty="0" smtClean="0">
                <a:solidFill>
                  <a:srgbClr val="0070C0"/>
                </a:solidFill>
              </a:rPr>
            </a:br>
            <a:r>
              <a:rPr lang="de-DE" sz="2500" dirty="0" smtClean="0">
                <a:solidFill>
                  <a:srgbClr val="0070C0"/>
                </a:solidFill>
              </a:rPr>
              <a:t>und Zusatzkosten, z.B. für Reserve-Kraftwerke,</a:t>
            </a:r>
            <a:br>
              <a:rPr lang="de-DE" sz="2500" dirty="0" smtClean="0">
                <a:solidFill>
                  <a:srgbClr val="0070C0"/>
                </a:solidFill>
              </a:rPr>
            </a:br>
            <a:r>
              <a:rPr lang="de-DE" sz="2500" dirty="0" smtClean="0">
                <a:solidFill>
                  <a:srgbClr val="0070C0"/>
                </a:solidFill>
              </a:rPr>
              <a:t>und ermöglicht</a:t>
            </a:r>
            <a:br>
              <a:rPr lang="de-DE" sz="2500" dirty="0" smtClean="0">
                <a:solidFill>
                  <a:srgbClr val="0070C0"/>
                </a:solidFill>
              </a:rPr>
            </a:br>
            <a:r>
              <a:rPr lang="de-DE" sz="2500" dirty="0" smtClean="0">
                <a:solidFill>
                  <a:srgbClr val="0070C0"/>
                </a:solidFill>
              </a:rPr>
              <a:t>eine zielgerichtete Durchführung </a:t>
            </a:r>
            <a:r>
              <a:rPr lang="de-DE" sz="2500" dirty="0">
                <a:solidFill>
                  <a:srgbClr val="0070C0"/>
                </a:solidFill>
              </a:rPr>
              <a:t>der Energiewende </a:t>
            </a:r>
            <a:br>
              <a:rPr lang="de-DE" sz="2500" dirty="0">
                <a:solidFill>
                  <a:srgbClr val="0070C0"/>
                </a:solidFill>
              </a:rPr>
            </a:br>
            <a:r>
              <a:rPr lang="de-DE" sz="2500" dirty="0" smtClean="0">
                <a:solidFill>
                  <a:srgbClr val="0070C0"/>
                </a:solidFill>
              </a:rPr>
              <a:t>immer verbunden mit</a:t>
            </a:r>
            <a:br>
              <a:rPr lang="de-DE" sz="2500" dirty="0" smtClean="0">
                <a:solidFill>
                  <a:srgbClr val="0070C0"/>
                </a:solidFill>
              </a:rPr>
            </a:br>
            <a:r>
              <a:rPr lang="de-DE" sz="2500" dirty="0" smtClean="0">
                <a:solidFill>
                  <a:srgbClr val="0070C0"/>
                </a:solidFill>
              </a:rPr>
              <a:t> </a:t>
            </a:r>
            <a:r>
              <a:rPr lang="de-DE" sz="2500" dirty="0">
                <a:solidFill>
                  <a:srgbClr val="0070C0"/>
                </a:solidFill>
              </a:rPr>
              <a:t>Versorgungssicherheit und </a:t>
            </a:r>
            <a:r>
              <a:rPr lang="de-DE" sz="2500" dirty="0" smtClean="0">
                <a:solidFill>
                  <a:srgbClr val="0070C0"/>
                </a:solidFill>
              </a:rPr>
              <a:t>Systemstabilität.</a:t>
            </a:r>
            <a:endParaRPr lang="de-DE" sz="2500" dirty="0">
              <a:solidFill>
                <a:srgbClr val="0070C0"/>
              </a:solidFill>
            </a:endParaRPr>
          </a:p>
        </p:txBody>
      </p:sp>
    </p:spTree>
    <p:extLst>
      <p:ext uri="{BB962C8B-B14F-4D97-AF65-F5344CB8AC3E}">
        <p14:creationId xmlns:p14="http://schemas.microsoft.com/office/powerpoint/2010/main" xmlns="" val="3611581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33</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14" name="Titel 1"/>
          <p:cNvSpPr txBox="1">
            <a:spLocks/>
          </p:cNvSpPr>
          <p:nvPr/>
        </p:nvSpPr>
        <p:spPr>
          <a:xfrm>
            <a:off x="395536" y="692150"/>
            <a:ext cx="8435975" cy="576263"/>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Strukturvorschlag zur Stromversorgung für die Energiewende</a:t>
            </a:r>
            <a:endParaRPr lang="de-DE" sz="2800" dirty="0"/>
          </a:p>
        </p:txBody>
      </p:sp>
      <p:sp>
        <p:nvSpPr>
          <p:cNvPr id="10" name="Textfeld 9"/>
          <p:cNvSpPr txBox="1"/>
          <p:nvPr/>
        </p:nvSpPr>
        <p:spPr>
          <a:xfrm>
            <a:off x="395537" y="1364575"/>
            <a:ext cx="4542504" cy="1200329"/>
          </a:xfrm>
          <a:prstGeom prst="rect">
            <a:avLst/>
          </a:prstGeom>
          <a:noFill/>
          <a:ln w="28575">
            <a:solidFill>
              <a:srgbClr val="339933"/>
            </a:solidFill>
            <a:prstDash val="sysDash"/>
          </a:ln>
        </p:spPr>
        <p:txBody>
          <a:bodyPr wrap="square" rtlCol="0">
            <a:spAutoFit/>
          </a:bodyPr>
          <a:lstStyle/>
          <a:p>
            <a:r>
              <a:rPr lang="de-DE" b="1" dirty="0" smtClean="0">
                <a:solidFill>
                  <a:srgbClr val="339933"/>
                </a:solidFill>
              </a:rPr>
              <a:t>Vollständige EE-Stromerzeugung</a:t>
            </a:r>
          </a:p>
          <a:p>
            <a:pPr marL="285750" indent="-285750">
              <a:buFont typeface="Symbol" panose="05050102010706020507" pitchFamily="18" charset="2"/>
              <a:buChar char="-"/>
            </a:pPr>
            <a:r>
              <a:rPr lang="de-DE" dirty="0" smtClean="0">
                <a:solidFill>
                  <a:srgbClr val="339933"/>
                </a:solidFill>
              </a:rPr>
              <a:t>die </a:t>
            </a:r>
            <a:r>
              <a:rPr lang="de-DE" u="sng" dirty="0" smtClean="0">
                <a:solidFill>
                  <a:srgbClr val="339933"/>
                </a:solidFill>
              </a:rPr>
              <a:t>immer</a:t>
            </a:r>
            <a:r>
              <a:rPr lang="de-DE" dirty="0" smtClean="0">
                <a:solidFill>
                  <a:srgbClr val="339933"/>
                </a:solidFill>
              </a:rPr>
              <a:t> entsprechend ihrem Ausbau-Zustand Strom ins Netz einspeist,</a:t>
            </a:r>
            <a:br>
              <a:rPr lang="de-DE" dirty="0" smtClean="0">
                <a:solidFill>
                  <a:srgbClr val="339933"/>
                </a:solidFill>
              </a:rPr>
            </a:br>
            <a:r>
              <a:rPr lang="de-DE" dirty="0" smtClean="0">
                <a:solidFill>
                  <a:srgbClr val="339933"/>
                </a:solidFill>
              </a:rPr>
              <a:t>z.Zt. ca. </a:t>
            </a:r>
            <a:r>
              <a:rPr lang="de-DE" b="1" dirty="0" smtClean="0">
                <a:solidFill>
                  <a:srgbClr val="339933"/>
                </a:solidFill>
              </a:rPr>
              <a:t>30%</a:t>
            </a:r>
            <a:r>
              <a:rPr lang="de-DE" dirty="0" smtClean="0">
                <a:solidFill>
                  <a:srgbClr val="339933"/>
                </a:solidFill>
              </a:rPr>
              <a:t> des nachgefragten Stroms</a:t>
            </a:r>
            <a:endParaRPr lang="de-DE" dirty="0">
              <a:solidFill>
                <a:srgbClr val="339933"/>
              </a:solidFill>
            </a:endParaRPr>
          </a:p>
        </p:txBody>
      </p:sp>
      <p:sp>
        <p:nvSpPr>
          <p:cNvPr id="12" name="Textfeld 11"/>
          <p:cNvSpPr txBox="1"/>
          <p:nvPr/>
        </p:nvSpPr>
        <p:spPr>
          <a:xfrm>
            <a:off x="5104131" y="1364575"/>
            <a:ext cx="3644332" cy="1200329"/>
          </a:xfrm>
          <a:prstGeom prst="rect">
            <a:avLst/>
          </a:prstGeom>
          <a:noFill/>
          <a:ln w="28575">
            <a:solidFill>
              <a:schemeClr val="accent6">
                <a:lumMod val="50000"/>
              </a:schemeClr>
            </a:solidFill>
            <a:prstDash val="sysDash"/>
          </a:ln>
        </p:spPr>
        <p:txBody>
          <a:bodyPr wrap="square" rtlCol="0">
            <a:spAutoFit/>
          </a:bodyPr>
          <a:lstStyle/>
          <a:p>
            <a:r>
              <a:rPr lang="de-DE" b="1" dirty="0" smtClean="0">
                <a:solidFill>
                  <a:schemeClr val="accent6">
                    <a:lumMod val="50000"/>
                  </a:schemeClr>
                </a:solidFill>
              </a:rPr>
              <a:t>Konventionelle Stromerzeugung</a:t>
            </a:r>
          </a:p>
          <a:p>
            <a:pPr marL="285750" indent="-285750">
              <a:buFont typeface="Symbol" panose="05050102010706020507" pitchFamily="18" charset="2"/>
              <a:buChar char="-"/>
            </a:pPr>
            <a:r>
              <a:rPr lang="de-DE" dirty="0" smtClean="0">
                <a:solidFill>
                  <a:schemeClr val="accent6">
                    <a:lumMod val="50000"/>
                  </a:schemeClr>
                </a:solidFill>
              </a:rPr>
              <a:t>die den Rest des nachgefragten Stroms ins Netz einspeist,</a:t>
            </a:r>
            <a:br>
              <a:rPr lang="de-DE" dirty="0" smtClean="0">
                <a:solidFill>
                  <a:schemeClr val="accent6">
                    <a:lumMod val="50000"/>
                  </a:schemeClr>
                </a:solidFill>
              </a:rPr>
            </a:br>
            <a:r>
              <a:rPr lang="de-DE" dirty="0" smtClean="0">
                <a:solidFill>
                  <a:schemeClr val="accent6">
                    <a:lumMod val="50000"/>
                  </a:schemeClr>
                </a:solidFill>
              </a:rPr>
              <a:t>z.Zt. ca. </a:t>
            </a:r>
            <a:r>
              <a:rPr lang="de-DE" b="1" dirty="0" smtClean="0">
                <a:solidFill>
                  <a:schemeClr val="accent6">
                    <a:lumMod val="50000"/>
                  </a:schemeClr>
                </a:solidFill>
              </a:rPr>
              <a:t>70%</a:t>
            </a:r>
            <a:endParaRPr lang="de-DE" b="1" dirty="0">
              <a:solidFill>
                <a:schemeClr val="accent6">
                  <a:lumMod val="50000"/>
                </a:schemeClr>
              </a:solidFill>
            </a:endParaRPr>
          </a:p>
        </p:txBody>
      </p:sp>
      <p:grpSp>
        <p:nvGrpSpPr>
          <p:cNvPr id="4" name="Gruppieren 3"/>
          <p:cNvGrpSpPr/>
          <p:nvPr/>
        </p:nvGrpSpPr>
        <p:grpSpPr>
          <a:xfrm>
            <a:off x="611560" y="2657935"/>
            <a:ext cx="8424936" cy="3723393"/>
            <a:chOff x="611560" y="2657935"/>
            <a:chExt cx="8424936" cy="3723393"/>
          </a:xfrm>
        </p:grpSpPr>
        <p:grpSp>
          <p:nvGrpSpPr>
            <p:cNvPr id="2" name="Gruppieren 1"/>
            <p:cNvGrpSpPr/>
            <p:nvPr/>
          </p:nvGrpSpPr>
          <p:grpSpPr>
            <a:xfrm>
              <a:off x="6588224" y="5478323"/>
              <a:ext cx="2448272" cy="903005"/>
              <a:chOff x="7092280" y="5301208"/>
              <a:chExt cx="2448272" cy="903005"/>
            </a:xfrm>
          </p:grpSpPr>
          <p:sp>
            <p:nvSpPr>
              <p:cNvPr id="59" name="Rechteck 58"/>
              <p:cNvSpPr/>
              <p:nvPr/>
            </p:nvSpPr>
            <p:spPr>
              <a:xfrm>
                <a:off x="7092280" y="5359040"/>
                <a:ext cx="281052" cy="208380"/>
              </a:xfrm>
              <a:prstGeom prst="rect">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50" b="1" dirty="0">
                  <a:solidFill>
                    <a:schemeClr val="tx1"/>
                  </a:solidFill>
                </a:endParaRPr>
              </a:p>
            </p:txBody>
          </p:sp>
          <p:sp>
            <p:nvSpPr>
              <p:cNvPr id="60" name="Rechteck 59"/>
              <p:cNvSpPr/>
              <p:nvPr/>
            </p:nvSpPr>
            <p:spPr>
              <a:xfrm>
                <a:off x="7092280" y="5721045"/>
                <a:ext cx="281052" cy="228905"/>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endParaRPr>
              </a:p>
            </p:txBody>
          </p:sp>
          <p:sp>
            <p:nvSpPr>
              <p:cNvPr id="61" name="Rechteck 60"/>
              <p:cNvSpPr/>
              <p:nvPr/>
            </p:nvSpPr>
            <p:spPr>
              <a:xfrm>
                <a:off x="7549255" y="5363103"/>
                <a:ext cx="281053" cy="201331"/>
              </a:xfrm>
              <a:prstGeom prst="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endParaRPr>
              </a:p>
            </p:txBody>
          </p:sp>
          <p:sp>
            <p:nvSpPr>
              <p:cNvPr id="62" name="Textfeld 61"/>
              <p:cNvSpPr txBox="1"/>
              <p:nvPr/>
            </p:nvSpPr>
            <p:spPr>
              <a:xfrm>
                <a:off x="8006229" y="5301208"/>
                <a:ext cx="1232079" cy="313070"/>
              </a:xfrm>
              <a:prstGeom prst="rect">
                <a:avLst/>
              </a:prstGeom>
              <a:noFill/>
            </p:spPr>
            <p:txBody>
              <a:bodyPr wrap="square" rtlCol="0">
                <a:spAutoFit/>
              </a:bodyPr>
              <a:lstStyle/>
              <a:p>
                <a:r>
                  <a:rPr lang="de-DE" sz="1400" dirty="0" smtClean="0"/>
                  <a:t>vorhanden</a:t>
                </a:r>
                <a:endParaRPr lang="de-DE" sz="1400" dirty="0"/>
              </a:p>
            </p:txBody>
          </p:sp>
          <p:sp>
            <p:nvSpPr>
              <p:cNvPr id="64" name="Textfeld 63"/>
              <p:cNvSpPr txBox="1"/>
              <p:nvPr/>
            </p:nvSpPr>
            <p:spPr>
              <a:xfrm>
                <a:off x="7457859" y="5680993"/>
                <a:ext cx="2082693" cy="523220"/>
              </a:xfrm>
              <a:prstGeom prst="rect">
                <a:avLst/>
              </a:prstGeom>
              <a:noFill/>
            </p:spPr>
            <p:txBody>
              <a:bodyPr wrap="square" rtlCol="0">
                <a:spAutoFit/>
              </a:bodyPr>
              <a:lstStyle/>
              <a:p>
                <a:r>
                  <a:rPr lang="de-DE" sz="1400" dirty="0" smtClean="0"/>
                  <a:t>vorhanden, aber neu im Verbund der EE-Stromerz.</a:t>
                </a:r>
                <a:endParaRPr lang="de-DE" sz="1400" dirty="0"/>
              </a:p>
            </p:txBody>
          </p:sp>
        </p:grpSp>
        <p:grpSp>
          <p:nvGrpSpPr>
            <p:cNvPr id="111" name="Gruppieren 110"/>
            <p:cNvGrpSpPr/>
            <p:nvPr/>
          </p:nvGrpSpPr>
          <p:grpSpPr>
            <a:xfrm>
              <a:off x="5327452" y="2687985"/>
              <a:ext cx="3204988" cy="984749"/>
              <a:chOff x="5327452" y="2672840"/>
              <a:chExt cx="3204988" cy="984749"/>
            </a:xfrm>
          </p:grpSpPr>
          <p:cxnSp>
            <p:nvCxnSpPr>
              <p:cNvPr id="54" name="Gerade Verbindung mit Pfeil 53"/>
              <p:cNvCxnSpPr/>
              <p:nvPr/>
            </p:nvCxnSpPr>
            <p:spPr>
              <a:xfrm flipV="1">
                <a:off x="7236050" y="2672840"/>
                <a:ext cx="983953" cy="8621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6977115" y="2778292"/>
                <a:ext cx="1475930" cy="690014"/>
              </a:xfrm>
              <a:prstGeom prst="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Steuerbare Konventionelle Kraftwerke</a:t>
                </a:r>
                <a:endParaRPr lang="de-DE" sz="1400" b="1" dirty="0">
                  <a:solidFill>
                    <a:schemeClr val="tx1"/>
                  </a:solidFill>
                </a:endParaRPr>
              </a:p>
            </p:txBody>
          </p:sp>
          <p:sp>
            <p:nvSpPr>
              <p:cNvPr id="8" name="Rechteck 7"/>
              <p:cNvSpPr/>
              <p:nvPr/>
            </p:nvSpPr>
            <p:spPr>
              <a:xfrm>
                <a:off x="5327452" y="2672840"/>
                <a:ext cx="3204988" cy="860121"/>
              </a:xfrm>
              <a:prstGeom prst="rect">
                <a:avLst/>
              </a:prstGeom>
              <a:no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cxnSp>
            <p:nvCxnSpPr>
              <p:cNvPr id="56" name="Gerade Verbindung mit Pfeil 55"/>
              <p:cNvCxnSpPr>
                <a:endCxn id="55" idx="2"/>
              </p:cNvCxnSpPr>
              <p:nvPr/>
            </p:nvCxnSpPr>
            <p:spPr>
              <a:xfrm flipV="1">
                <a:off x="6128767" y="3468306"/>
                <a:ext cx="0" cy="189283"/>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 Verbindung mit Pfeil 57"/>
              <p:cNvCxnSpPr>
                <a:endCxn id="57" idx="2"/>
              </p:cNvCxnSpPr>
              <p:nvPr/>
            </p:nvCxnSpPr>
            <p:spPr>
              <a:xfrm flipH="1" flipV="1">
                <a:off x="7715080" y="3468306"/>
                <a:ext cx="12946" cy="17638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echteck 54"/>
              <p:cNvSpPr/>
              <p:nvPr/>
            </p:nvSpPr>
            <p:spPr>
              <a:xfrm>
                <a:off x="5387820" y="2778291"/>
                <a:ext cx="1481894" cy="69001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Konventionelle Grundlast-Kraftwerke</a:t>
                </a:r>
                <a:endParaRPr lang="de-DE" sz="1400" b="1" dirty="0">
                  <a:solidFill>
                    <a:schemeClr val="tx1"/>
                  </a:solidFill>
                </a:endParaRPr>
              </a:p>
            </p:txBody>
          </p:sp>
        </p:grpSp>
        <p:grpSp>
          <p:nvGrpSpPr>
            <p:cNvPr id="72" name="Gruppieren 71"/>
            <p:cNvGrpSpPr/>
            <p:nvPr/>
          </p:nvGrpSpPr>
          <p:grpSpPr>
            <a:xfrm>
              <a:off x="4716017" y="5055179"/>
              <a:ext cx="1640496" cy="946859"/>
              <a:chOff x="719572" y="4509120"/>
              <a:chExt cx="2268252" cy="1263591"/>
            </a:xfrm>
          </p:grpSpPr>
          <p:sp>
            <p:nvSpPr>
              <p:cNvPr id="101" name="Rechteck 100"/>
              <p:cNvSpPr/>
              <p:nvPr/>
            </p:nvSpPr>
            <p:spPr>
              <a:xfrm>
                <a:off x="719572" y="5328918"/>
                <a:ext cx="2268252"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rgbClr val="FF6600"/>
                    </a:solidFill>
                  </a:rPr>
                  <a:t>Verbraucher</a:t>
                </a:r>
                <a:endParaRPr lang="de-DE" sz="1200" b="1" dirty="0">
                  <a:solidFill>
                    <a:srgbClr val="FF6600"/>
                  </a:solidFill>
                </a:endParaRPr>
              </a:p>
            </p:txBody>
          </p:sp>
          <p:cxnSp>
            <p:nvCxnSpPr>
              <p:cNvPr id="102" name="Gerade Verbindung mit Pfeil 101"/>
              <p:cNvCxnSpPr/>
              <p:nvPr/>
            </p:nvCxnSpPr>
            <p:spPr>
              <a:xfrm>
                <a:off x="1065757"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p:nvPr/>
            </p:nvCxnSpPr>
            <p:spPr>
              <a:xfrm>
                <a:off x="1569813"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2073869"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Gerade Verbindung mit Pfeil 104"/>
              <p:cNvCxnSpPr/>
              <p:nvPr/>
            </p:nvCxnSpPr>
            <p:spPr>
              <a:xfrm>
                <a:off x="2577925" y="4509120"/>
                <a:ext cx="0" cy="819798"/>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16" name="Gruppieren 115"/>
            <p:cNvGrpSpPr/>
            <p:nvPr/>
          </p:nvGrpSpPr>
          <p:grpSpPr>
            <a:xfrm>
              <a:off x="611560" y="3652261"/>
              <a:ext cx="7824468" cy="1402921"/>
              <a:chOff x="395535" y="3652261"/>
              <a:chExt cx="7824468" cy="1402921"/>
            </a:xfrm>
          </p:grpSpPr>
          <p:cxnSp>
            <p:nvCxnSpPr>
              <p:cNvPr id="77" name="Gerade Verbindung 76"/>
              <p:cNvCxnSpPr/>
              <p:nvPr/>
            </p:nvCxnSpPr>
            <p:spPr>
              <a:xfrm>
                <a:off x="395535" y="3657589"/>
                <a:ext cx="782446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395535" y="5050356"/>
                <a:ext cx="7599614" cy="48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5" name="Gruppieren 114"/>
              <p:cNvGrpSpPr/>
              <p:nvPr/>
            </p:nvGrpSpPr>
            <p:grpSpPr>
              <a:xfrm>
                <a:off x="6061595" y="3652261"/>
                <a:ext cx="1822773" cy="1402919"/>
                <a:chOff x="6061595" y="3652261"/>
                <a:chExt cx="1822773" cy="1402919"/>
              </a:xfrm>
            </p:grpSpPr>
            <p:sp>
              <p:nvSpPr>
                <p:cNvPr id="68" name="Textfeld 67"/>
                <p:cNvSpPr txBox="1"/>
                <p:nvPr/>
              </p:nvSpPr>
              <p:spPr>
                <a:xfrm>
                  <a:off x="6098185" y="4245802"/>
                  <a:ext cx="1614457" cy="610913"/>
                </a:xfrm>
                <a:prstGeom prst="rect">
                  <a:avLst/>
                </a:prstGeom>
                <a:noFill/>
                <a:ln>
                  <a:noFill/>
                </a:ln>
              </p:spPr>
              <p:txBody>
                <a:bodyPr wrap="square" rtlCol="0">
                  <a:spAutoFit/>
                </a:bodyPr>
                <a:lstStyle/>
                <a:p>
                  <a:r>
                    <a:rPr lang="de-DE" sz="1600" b="1" dirty="0" smtClean="0">
                      <a:solidFill>
                        <a:srgbClr val="0070C0"/>
                      </a:solidFill>
                    </a:rPr>
                    <a:t>Regionales Verteilungsnetz</a:t>
                  </a:r>
                  <a:endParaRPr lang="de-DE" sz="1600" b="1" dirty="0">
                    <a:solidFill>
                      <a:srgbClr val="0070C0"/>
                    </a:solidFill>
                  </a:endParaRPr>
                </a:p>
              </p:txBody>
            </p:sp>
            <p:cxnSp>
              <p:nvCxnSpPr>
                <p:cNvPr id="71" name="Gerade Verbindung mit Pfeil 70"/>
                <p:cNvCxnSpPr>
                  <a:stCxn id="68" idx="2"/>
                </p:cNvCxnSpPr>
                <p:nvPr/>
              </p:nvCxnSpPr>
              <p:spPr>
                <a:xfrm>
                  <a:off x="6905413" y="4856714"/>
                  <a:ext cx="0" cy="19846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5" name="Textfeld 74"/>
                <p:cNvSpPr txBox="1"/>
                <p:nvPr/>
              </p:nvSpPr>
              <p:spPr>
                <a:xfrm>
                  <a:off x="6061595" y="3814135"/>
                  <a:ext cx="1822773" cy="353686"/>
                </a:xfrm>
                <a:prstGeom prst="rect">
                  <a:avLst/>
                </a:prstGeom>
                <a:noFill/>
                <a:ln>
                  <a:noFill/>
                </a:ln>
              </p:spPr>
              <p:txBody>
                <a:bodyPr wrap="square" rtlCol="0">
                  <a:spAutoFit/>
                </a:bodyPr>
                <a:lstStyle/>
                <a:p>
                  <a:r>
                    <a:rPr lang="de-DE" sz="1600" b="1" dirty="0" smtClean="0">
                      <a:solidFill>
                        <a:srgbClr val="7030A0"/>
                      </a:solidFill>
                    </a:rPr>
                    <a:t>Übertragungsnetz</a:t>
                  </a:r>
                  <a:endParaRPr lang="de-DE" sz="1600" b="1" dirty="0">
                    <a:solidFill>
                      <a:srgbClr val="7030A0"/>
                    </a:solidFill>
                  </a:endParaRPr>
                </a:p>
              </p:txBody>
            </p:sp>
            <p:cxnSp>
              <p:nvCxnSpPr>
                <p:cNvPr id="76" name="Gerade Verbindung mit Pfeil 75"/>
                <p:cNvCxnSpPr/>
                <p:nvPr/>
              </p:nvCxnSpPr>
              <p:spPr>
                <a:xfrm flipV="1">
                  <a:off x="6957492" y="3652261"/>
                  <a:ext cx="0" cy="16187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6" name="Gruppieren 85"/>
            <p:cNvGrpSpPr/>
            <p:nvPr/>
          </p:nvGrpSpPr>
          <p:grpSpPr>
            <a:xfrm>
              <a:off x="5237301" y="3652259"/>
              <a:ext cx="510772" cy="1402922"/>
              <a:chOff x="5219413" y="2636912"/>
              <a:chExt cx="706225" cy="1872211"/>
            </a:xfrm>
          </p:grpSpPr>
          <p:cxnSp>
            <p:nvCxnSpPr>
              <p:cNvPr id="96" name="Gerade Verbindung 95"/>
              <p:cNvCxnSpPr/>
              <p:nvPr/>
            </p:nvCxnSpPr>
            <p:spPr>
              <a:xfrm rot="10800000">
                <a:off x="5573185" y="2636912"/>
                <a:ext cx="6927" cy="1872211"/>
              </a:xfrm>
              <a:prstGeom prst="line">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7" name="Gruppieren 96"/>
              <p:cNvGrpSpPr/>
              <p:nvPr/>
            </p:nvGrpSpPr>
            <p:grpSpPr>
              <a:xfrm>
                <a:off x="5219413" y="3284984"/>
                <a:ext cx="706225" cy="610904"/>
                <a:chOff x="5204899" y="3284984"/>
                <a:chExt cx="706225" cy="610904"/>
              </a:xfrm>
            </p:grpSpPr>
            <p:sp>
              <p:nvSpPr>
                <p:cNvPr id="98" name="Pfeil nach unten 97"/>
                <p:cNvSpPr/>
                <p:nvPr/>
              </p:nvSpPr>
              <p:spPr>
                <a:xfrm>
                  <a:off x="5204899" y="3284984"/>
                  <a:ext cx="706225" cy="610904"/>
                </a:xfrm>
                <a:prstGeom prst="downArrow">
                  <a:avLst>
                    <a:gd name="adj1" fmla="val 54111"/>
                    <a:gd name="adj2" fmla="val 59396"/>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99" name="Ellipse 98"/>
                <p:cNvSpPr/>
                <p:nvPr/>
              </p:nvSpPr>
              <p:spPr>
                <a:xfrm>
                  <a:off x="5406324" y="33292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00" name="Ellipse 99"/>
                <p:cNvSpPr/>
                <p:nvPr/>
              </p:nvSpPr>
              <p:spPr>
                <a:xfrm>
                  <a:off x="5406324" y="3481682"/>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grpSp>
        </p:grpSp>
        <p:grpSp>
          <p:nvGrpSpPr>
            <p:cNvPr id="3" name="Gruppieren 2"/>
            <p:cNvGrpSpPr/>
            <p:nvPr/>
          </p:nvGrpSpPr>
          <p:grpSpPr>
            <a:xfrm>
              <a:off x="663639" y="2657935"/>
              <a:ext cx="3860155" cy="3723393"/>
              <a:chOff x="663639" y="2657935"/>
              <a:chExt cx="3860155" cy="3723393"/>
            </a:xfrm>
          </p:grpSpPr>
          <p:cxnSp>
            <p:nvCxnSpPr>
              <p:cNvPr id="65" name="Gerade Verbindung mit Pfeil 64"/>
              <p:cNvCxnSpPr/>
              <p:nvPr/>
            </p:nvCxnSpPr>
            <p:spPr>
              <a:xfrm flipV="1">
                <a:off x="3293641" y="5109138"/>
                <a:ext cx="859307" cy="12410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V="1">
                <a:off x="2955126" y="2681007"/>
                <a:ext cx="781189" cy="8322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flipV="1">
                <a:off x="1314630" y="5271013"/>
                <a:ext cx="1015545" cy="9172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Rechteck 68"/>
              <p:cNvSpPr/>
              <p:nvPr/>
            </p:nvSpPr>
            <p:spPr>
              <a:xfrm>
                <a:off x="871956" y="3814135"/>
                <a:ext cx="1406139" cy="844865"/>
              </a:xfrm>
              <a:prstGeom prst="rect">
                <a:avLst/>
              </a:prstGeom>
              <a:solidFill>
                <a:srgbClr val="66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EE – Kraftwerke</a:t>
                </a:r>
                <a:r>
                  <a:rPr lang="de-DE" sz="1050" b="1" dirty="0" smtClean="0">
                    <a:solidFill>
                      <a:schemeClr val="tx1"/>
                    </a:solidFill>
                  </a:rPr>
                  <a:t> </a:t>
                </a:r>
                <a:br>
                  <a:rPr lang="de-DE" sz="1050" b="1" dirty="0" smtClean="0">
                    <a:solidFill>
                      <a:schemeClr val="tx1"/>
                    </a:solidFill>
                  </a:rPr>
                </a:br>
                <a:r>
                  <a:rPr lang="de-DE" sz="1050" b="1" dirty="0" smtClean="0">
                    <a:solidFill>
                      <a:schemeClr val="tx1"/>
                    </a:solidFill>
                  </a:rPr>
                  <a:t>(größtenteils PV- und</a:t>
                </a:r>
                <a:br>
                  <a:rPr lang="de-DE" sz="1050" b="1" dirty="0" smtClean="0">
                    <a:solidFill>
                      <a:schemeClr val="tx1"/>
                    </a:solidFill>
                  </a:rPr>
                </a:br>
                <a:r>
                  <a:rPr lang="de-DE" sz="1050" b="1" dirty="0" smtClean="0">
                    <a:solidFill>
                      <a:schemeClr val="tx1"/>
                    </a:solidFill>
                  </a:rPr>
                  <a:t>  Windenergie-Anlagen)</a:t>
                </a:r>
                <a:endParaRPr lang="de-DE" sz="1050" b="1" dirty="0">
                  <a:solidFill>
                    <a:schemeClr val="tx1"/>
                  </a:solidFill>
                </a:endParaRPr>
              </a:p>
            </p:txBody>
          </p:sp>
          <p:cxnSp>
            <p:nvCxnSpPr>
              <p:cNvPr id="70" name="Gerade Verbindung mit Pfeil 69"/>
              <p:cNvCxnSpPr>
                <a:endCxn id="69" idx="2"/>
              </p:cNvCxnSpPr>
              <p:nvPr/>
            </p:nvCxnSpPr>
            <p:spPr>
              <a:xfrm flipV="1">
                <a:off x="1575026" y="4659001"/>
                <a:ext cx="0" cy="396180"/>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hteck 73"/>
              <p:cNvSpPr/>
              <p:nvPr/>
            </p:nvSpPr>
            <p:spPr>
              <a:xfrm>
                <a:off x="1158392" y="5420188"/>
                <a:ext cx="1249902" cy="668482"/>
              </a:xfrm>
              <a:prstGeom prst="rect">
                <a:avLst/>
              </a:prstGeom>
              <a:solidFill>
                <a:srgbClr val="00CC66"/>
              </a:solidFill>
              <a:ln w="2857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Entnahme des ‚Überschuss‘-Stroms</a:t>
                </a:r>
              </a:p>
            </p:txBody>
          </p:sp>
          <p:cxnSp>
            <p:nvCxnSpPr>
              <p:cNvPr id="78" name="Gewinkelte Verbindung 77"/>
              <p:cNvCxnSpPr>
                <a:stCxn id="89" idx="4"/>
                <a:endCxn id="74" idx="1"/>
              </p:cNvCxnSpPr>
              <p:nvPr/>
            </p:nvCxnSpPr>
            <p:spPr>
              <a:xfrm rot="16200000" flipH="1">
                <a:off x="666886" y="5262924"/>
                <a:ext cx="675704" cy="307309"/>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9" name="Rechteck 78"/>
              <p:cNvSpPr/>
              <p:nvPr/>
            </p:nvSpPr>
            <p:spPr>
              <a:xfrm>
                <a:off x="2486413" y="2842883"/>
                <a:ext cx="1770694" cy="511733"/>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EE-Stromeinspeisung in Zeiten der ‚Flaute‘</a:t>
                </a:r>
              </a:p>
            </p:txBody>
          </p:sp>
          <p:sp>
            <p:nvSpPr>
              <p:cNvPr id="80" name="Rechteck 79"/>
              <p:cNvSpPr/>
              <p:nvPr/>
            </p:nvSpPr>
            <p:spPr>
              <a:xfrm>
                <a:off x="871956" y="2842883"/>
                <a:ext cx="1406139" cy="531344"/>
              </a:xfrm>
              <a:prstGeom prst="rect">
                <a:avLst/>
              </a:prstGeom>
              <a:solidFill>
                <a:srgbClr val="66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smtClean="0">
                    <a:solidFill>
                      <a:schemeClr val="tx1"/>
                    </a:solidFill>
                  </a:rPr>
                  <a:t>Einige</a:t>
                </a:r>
              </a:p>
              <a:p>
                <a:pPr algn="ctr"/>
                <a:r>
                  <a:rPr lang="de-DE" sz="1400" b="1" dirty="0" smtClean="0">
                    <a:solidFill>
                      <a:schemeClr val="tx1"/>
                    </a:solidFill>
                  </a:rPr>
                  <a:t>EE – Kraftwerke</a:t>
                </a:r>
                <a:r>
                  <a:rPr lang="de-DE" sz="1050" b="1" dirty="0" smtClean="0">
                    <a:solidFill>
                      <a:schemeClr val="tx1"/>
                    </a:solidFill>
                  </a:rPr>
                  <a:t> </a:t>
                </a:r>
                <a:endParaRPr lang="de-DE" sz="1050" b="1" dirty="0">
                  <a:solidFill>
                    <a:schemeClr val="tx1"/>
                  </a:solidFill>
                </a:endParaRPr>
              </a:p>
            </p:txBody>
          </p:sp>
          <p:cxnSp>
            <p:nvCxnSpPr>
              <p:cNvPr id="81" name="Gerade Verbindung mit Pfeil 80"/>
              <p:cNvCxnSpPr>
                <a:endCxn id="80" idx="2"/>
              </p:cNvCxnSpPr>
              <p:nvPr/>
            </p:nvCxnSpPr>
            <p:spPr>
              <a:xfrm flipV="1">
                <a:off x="1575026" y="3374227"/>
                <a:ext cx="0" cy="278033"/>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4304208" y="3631495"/>
                <a:ext cx="57057" cy="342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cxnSp>
            <p:nvCxnSpPr>
              <p:cNvPr id="83" name="Gewinkelte Verbindung 82"/>
              <p:cNvCxnSpPr>
                <a:stCxn id="79" idx="3"/>
                <a:endCxn id="82" idx="0"/>
              </p:cNvCxnSpPr>
              <p:nvPr/>
            </p:nvCxnSpPr>
            <p:spPr>
              <a:xfrm>
                <a:off x="4257107" y="3098749"/>
                <a:ext cx="75630" cy="532746"/>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4" name="Rechteck 83"/>
              <p:cNvSpPr/>
              <p:nvPr/>
            </p:nvSpPr>
            <p:spPr>
              <a:xfrm>
                <a:off x="2486413" y="3856563"/>
                <a:ext cx="1071216" cy="844866"/>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Langzeit-</a:t>
                </a:r>
                <a:br>
                  <a:rPr lang="de-DE" sz="1400" b="1" dirty="0" smtClean="0">
                    <a:solidFill>
                      <a:schemeClr val="tx1"/>
                    </a:solidFill>
                  </a:rPr>
                </a:br>
                <a:r>
                  <a:rPr lang="de-DE" sz="1400" b="1" dirty="0" smtClean="0">
                    <a:solidFill>
                      <a:schemeClr val="tx1"/>
                    </a:solidFill>
                  </a:rPr>
                  <a:t>EE-Energie-Speicher</a:t>
                </a:r>
                <a:endParaRPr lang="de-DE" sz="1400" b="1" dirty="0">
                  <a:solidFill>
                    <a:schemeClr val="tx1"/>
                  </a:solidFill>
                </a:endParaRPr>
              </a:p>
            </p:txBody>
          </p:sp>
          <p:cxnSp>
            <p:nvCxnSpPr>
              <p:cNvPr id="85" name="Gewinkelte Verbindung 84"/>
              <p:cNvCxnSpPr>
                <a:stCxn id="84" idx="0"/>
                <a:endCxn id="79" idx="1"/>
              </p:cNvCxnSpPr>
              <p:nvPr/>
            </p:nvCxnSpPr>
            <p:spPr>
              <a:xfrm rot="16200000" flipV="1">
                <a:off x="2375311" y="3209853"/>
                <a:ext cx="757813" cy="535608"/>
              </a:xfrm>
              <a:prstGeom prst="bentConnector4">
                <a:avLst>
                  <a:gd name="adj1" fmla="val 33118"/>
                  <a:gd name="adj2" fmla="val 14268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7" name="Gewinkelte Verbindung 86"/>
              <p:cNvCxnSpPr>
                <a:stCxn id="88" idx="5"/>
                <a:endCxn id="74" idx="1"/>
              </p:cNvCxnSpPr>
              <p:nvPr/>
            </p:nvCxnSpPr>
            <p:spPr>
              <a:xfrm rot="16200000" flipH="1">
                <a:off x="-73559" y="4522478"/>
                <a:ext cx="2074503" cy="389401"/>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8" name="Ellipse 87"/>
              <p:cNvSpPr/>
              <p:nvPr/>
            </p:nvSpPr>
            <p:spPr>
              <a:xfrm>
                <a:off x="715718" y="3631495"/>
                <a:ext cx="62413" cy="5674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89" name="Ellipse 88"/>
              <p:cNvSpPr/>
              <p:nvPr/>
            </p:nvSpPr>
            <p:spPr>
              <a:xfrm>
                <a:off x="819877" y="5021985"/>
                <a:ext cx="62413" cy="5674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90" name="Rechteck 89"/>
              <p:cNvSpPr/>
              <p:nvPr/>
            </p:nvSpPr>
            <p:spPr>
              <a:xfrm>
                <a:off x="3163443" y="5266623"/>
                <a:ext cx="1071216" cy="975642"/>
              </a:xfrm>
              <a:prstGeom prst="rect">
                <a:avLst/>
              </a:prstGeom>
              <a:solidFill>
                <a:srgbClr val="00CC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chemeClr val="tx1"/>
                    </a:solidFill>
                  </a:rPr>
                  <a:t>Kurzzeit-</a:t>
                </a:r>
                <a:br>
                  <a:rPr lang="de-DE" sz="1400" b="1" dirty="0" smtClean="0">
                    <a:solidFill>
                      <a:schemeClr val="tx1"/>
                    </a:solidFill>
                  </a:rPr>
                </a:br>
                <a:r>
                  <a:rPr lang="de-DE" sz="1400" b="1" dirty="0" smtClean="0">
                    <a:solidFill>
                      <a:schemeClr val="tx1"/>
                    </a:solidFill>
                  </a:rPr>
                  <a:t>EE-Energie-Speicher u. Einspeisung</a:t>
                </a:r>
                <a:endParaRPr lang="de-DE" sz="1400" b="1" dirty="0">
                  <a:solidFill>
                    <a:schemeClr val="tx1"/>
                  </a:solidFill>
                </a:endParaRPr>
              </a:p>
            </p:txBody>
          </p:sp>
          <p:cxnSp>
            <p:nvCxnSpPr>
              <p:cNvPr id="91" name="Gewinkelte Verbindung 90"/>
              <p:cNvCxnSpPr>
                <a:stCxn id="90" idx="3"/>
              </p:cNvCxnSpPr>
              <p:nvPr/>
            </p:nvCxnSpPr>
            <p:spPr>
              <a:xfrm flipV="1">
                <a:off x="4234659" y="5055182"/>
                <a:ext cx="98078" cy="699262"/>
              </a:xfrm>
              <a:prstGeom prst="bentConnector2">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2" name="Gewinkelte Verbindung 91"/>
              <p:cNvCxnSpPr>
                <a:stCxn id="74" idx="3"/>
                <a:endCxn id="90" idx="1"/>
              </p:cNvCxnSpPr>
              <p:nvPr/>
            </p:nvCxnSpPr>
            <p:spPr>
              <a:xfrm>
                <a:off x="2408294" y="5754430"/>
                <a:ext cx="755149" cy="14"/>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3" name="Gewinkelte Verbindung 92"/>
              <p:cNvCxnSpPr>
                <a:stCxn id="74" idx="3"/>
              </p:cNvCxnSpPr>
              <p:nvPr/>
            </p:nvCxnSpPr>
            <p:spPr>
              <a:xfrm flipV="1">
                <a:off x="2408294" y="5050355"/>
                <a:ext cx="495111" cy="704074"/>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Gewinkelte Verbindung 93"/>
              <p:cNvCxnSpPr>
                <a:endCxn id="84" idx="2"/>
              </p:cNvCxnSpPr>
              <p:nvPr/>
            </p:nvCxnSpPr>
            <p:spPr>
              <a:xfrm rot="5400000" flipH="1" flipV="1">
                <a:off x="2767035" y="4837799"/>
                <a:ext cx="391355" cy="118615"/>
              </a:xfrm>
              <a:prstGeom prst="bentConnector3">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663639" y="2657935"/>
                <a:ext cx="3860155" cy="3723393"/>
              </a:xfrm>
              <a:prstGeom prst="rect">
                <a:avLst/>
              </a:prstGeom>
              <a:noFill/>
              <a:ln w="57150">
                <a:solidFill>
                  <a:srgbClr val="33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grpSp>
      </p:grpSp>
    </p:spTree>
    <p:extLst>
      <p:ext uri="{BB962C8B-B14F-4D97-AF65-F5344CB8AC3E}">
        <p14:creationId xmlns:p14="http://schemas.microsoft.com/office/powerpoint/2010/main" xmlns="" val="81200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34</a:t>
            </a:fld>
            <a:endParaRPr lang="de-DE"/>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extfeld 50"/>
          <p:cNvSpPr txBox="1"/>
          <p:nvPr/>
        </p:nvSpPr>
        <p:spPr>
          <a:xfrm>
            <a:off x="755576" y="1572175"/>
            <a:ext cx="7931224" cy="4185761"/>
          </a:xfrm>
          <a:prstGeom prst="rect">
            <a:avLst/>
          </a:prstGeom>
          <a:noFill/>
          <a:ln w="28575">
            <a:solidFill>
              <a:srgbClr val="FFFF00"/>
            </a:solidFill>
          </a:ln>
        </p:spPr>
        <p:txBody>
          <a:bodyPr wrap="square" rtlCol="0">
            <a:spAutoFit/>
          </a:bodyPr>
          <a:lstStyle/>
          <a:p>
            <a:pPr marL="285750" indent="-285750">
              <a:buFont typeface="Arial" panose="020B0604020202020204" pitchFamily="34" charset="0"/>
              <a:buChar char="•"/>
            </a:pPr>
            <a:r>
              <a:rPr lang="de-DE" sz="2500" dirty="0" smtClean="0"/>
              <a:t>Verbraucher entnehmen Strom nach Belieben.</a:t>
            </a:r>
            <a:br>
              <a:rPr lang="de-DE" sz="2500" dirty="0" smtClean="0"/>
            </a:br>
            <a:r>
              <a:rPr lang="de-DE" sz="2500" dirty="0" smtClean="0"/>
              <a:t>Eine Nachfragesteuerung erscheint nicht notwendig.</a:t>
            </a:r>
          </a:p>
          <a:p>
            <a:endParaRPr lang="de-DE" sz="800" dirty="0" smtClean="0"/>
          </a:p>
          <a:p>
            <a:pPr marL="285750" indent="-285750">
              <a:buFont typeface="Arial" panose="020B0604020202020204" pitchFamily="34" charset="0"/>
              <a:buChar char="•"/>
            </a:pPr>
            <a:r>
              <a:rPr lang="de-DE" sz="2500" dirty="0" smtClean="0"/>
              <a:t>Die konventionellen und EE-Stromerzeugungsanlagen werden entsprechend ihrem Anteil an der Gesamt-Stromerzeugung geregelt,</a:t>
            </a:r>
          </a:p>
          <a:p>
            <a:pPr marL="800100" lvl="1" indent="-342900">
              <a:buFont typeface="Symbol" panose="05050102010706020507" pitchFamily="18" charset="2"/>
              <a:buChar char="-"/>
            </a:pPr>
            <a:r>
              <a:rPr lang="de-DE" sz="2500" dirty="0" smtClean="0"/>
              <a:t>die konventionelle Stromerzeugung durch Regelung der entsprechenden Kraftwerke, d.h. wie vor der Energiewende,</a:t>
            </a:r>
          </a:p>
          <a:p>
            <a:pPr marL="800100" lvl="1" indent="-342900">
              <a:buFont typeface="Symbol" panose="05050102010706020507" pitchFamily="18" charset="2"/>
              <a:buChar char="-"/>
            </a:pPr>
            <a:r>
              <a:rPr lang="de-DE" sz="2500" dirty="0" smtClean="0"/>
              <a:t>die EE-Stromerzeugung durch Regelung der Einspeicherungs- und Ausspeicherungs-Anlagen.</a:t>
            </a:r>
          </a:p>
          <a:p>
            <a:endParaRPr lang="de-DE" sz="800" dirty="0" smtClean="0"/>
          </a:p>
        </p:txBody>
      </p:sp>
      <p:sp>
        <p:nvSpPr>
          <p:cNvPr id="52" name="Titel 1"/>
          <p:cNvSpPr txBox="1">
            <a:spLocks/>
          </p:cNvSpPr>
          <p:nvPr/>
        </p:nvSpPr>
        <p:spPr>
          <a:xfrm>
            <a:off x="457200" y="778694"/>
            <a:ext cx="8229600" cy="562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Funktionen beim Stromversorgungskonzeptvorschlags</a:t>
            </a:r>
            <a:endParaRPr lang="de-DE" sz="2800" dirty="0"/>
          </a:p>
        </p:txBody>
      </p:sp>
    </p:spTree>
    <p:extLst>
      <p:ext uri="{BB962C8B-B14F-4D97-AF65-F5344CB8AC3E}">
        <p14:creationId xmlns:p14="http://schemas.microsoft.com/office/powerpoint/2010/main" xmlns="" val="345733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r>
              <a:rPr lang="de-DE" dirty="0" smtClean="0">
                <a:solidFill>
                  <a:srgbClr val="0070C0"/>
                </a:solidFill>
              </a:rPr>
              <a:t>Vorteile für die konventionelle Stromerzeugung</a:t>
            </a:r>
          </a:p>
          <a:p>
            <a:pPr lvl="1"/>
            <a:r>
              <a:rPr lang="de-DE" sz="2200" dirty="0" smtClean="0"/>
              <a:t>Kostengünstiger Betrieb wie vor der Energiewende, jedoch mit sinkendem Anteil an der Gesamt-Stromerzeugung</a:t>
            </a:r>
          </a:p>
          <a:p>
            <a:pPr lvl="1"/>
            <a:r>
              <a:rPr lang="de-DE" sz="2200" dirty="0" smtClean="0"/>
              <a:t>Keine gesteigerte Volatilität zum Ausgleich der Volatilität bei der EE-Stromerzeugung</a:t>
            </a:r>
          </a:p>
          <a:p>
            <a:pPr lvl="1"/>
            <a:r>
              <a:rPr lang="de-DE" sz="2200" dirty="0" smtClean="0"/>
              <a:t>Kein Bereithalten einer Kapazitätsreserve</a:t>
            </a:r>
          </a:p>
          <a:p>
            <a:r>
              <a:rPr lang="de-DE" dirty="0" smtClean="0">
                <a:solidFill>
                  <a:srgbClr val="0070C0"/>
                </a:solidFill>
              </a:rPr>
              <a:t>Vorteile für die EE-Stromerzeugung</a:t>
            </a:r>
          </a:p>
          <a:p>
            <a:pPr lvl="1"/>
            <a:r>
              <a:rPr lang="de-DE" sz="2200" dirty="0" smtClean="0"/>
              <a:t>Aufbau einer vollständigen EE-Stromerzeugung bei noch geringem Anteil an der Gesamt-Stromerzeugung</a:t>
            </a:r>
            <a:br>
              <a:rPr lang="de-DE" sz="2200" dirty="0" smtClean="0"/>
            </a:br>
            <a:r>
              <a:rPr lang="de-DE" sz="2200" dirty="0" smtClean="0">
                <a:sym typeface="Wingdings" panose="05000000000000000000" pitchFamily="2" charset="2"/>
              </a:rPr>
              <a:t> kontinuierlicher Erfahrungsgewinn</a:t>
            </a:r>
          </a:p>
          <a:p>
            <a:pPr lvl="1"/>
            <a:r>
              <a:rPr lang="de-DE" sz="2200" dirty="0" smtClean="0"/>
              <a:t>Optimal wirtschaftlicher Betrieb der EE-Stromerzeugungs-anlagen, da deren Abregelung zur Netzstabilisierung nicht notwendig ist</a:t>
            </a:r>
          </a:p>
          <a:p>
            <a:pPr lvl="1"/>
            <a:endParaRPr lang="de-DE" dirty="0"/>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9" name="Fußzeilenplatzhalter 13"/>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BB852D65-5622-4704-B0A5-41405F4653B9}" type="slidenum">
              <a:rPr lang="de-DE" smtClean="0"/>
              <a:pPr/>
              <a:t>35</a:t>
            </a:fld>
            <a:endParaRPr lang="de-DE" dirty="0"/>
          </a:p>
        </p:txBody>
      </p:sp>
      <p:sp>
        <p:nvSpPr>
          <p:cNvPr id="8" name="Titel 1"/>
          <p:cNvSpPr txBox="1">
            <a:spLocks/>
          </p:cNvSpPr>
          <p:nvPr/>
        </p:nvSpPr>
        <p:spPr>
          <a:xfrm>
            <a:off x="395536" y="764505"/>
            <a:ext cx="8435975"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Vorteile der Stromversorgung für die Energiewende (1/2)</a:t>
            </a:r>
            <a:endParaRPr lang="de-DE" sz="2800" dirty="0"/>
          </a:p>
        </p:txBody>
      </p:sp>
    </p:spTree>
    <p:extLst>
      <p:ext uri="{BB962C8B-B14F-4D97-AF65-F5344CB8AC3E}">
        <p14:creationId xmlns:p14="http://schemas.microsoft.com/office/powerpoint/2010/main" xmlns="" val="437095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dirty="0" smtClean="0">
                <a:solidFill>
                  <a:srgbClr val="0070C0"/>
                </a:solidFill>
              </a:rPr>
              <a:t>Vorteile für die Stromversorgung im Übergang</a:t>
            </a:r>
          </a:p>
          <a:p>
            <a:pPr lvl="1"/>
            <a:r>
              <a:rPr lang="de-DE" sz="2200" dirty="0" smtClean="0"/>
              <a:t>Klares Konzept mit direkter Ausrichtung auf eine Stromversorgung allein mit erneuerbaren Energien </a:t>
            </a:r>
          </a:p>
          <a:p>
            <a:pPr lvl="1"/>
            <a:r>
              <a:rPr lang="de-DE" sz="2200" dirty="0" smtClean="0"/>
              <a:t>Vermeidung </a:t>
            </a:r>
            <a:r>
              <a:rPr lang="de-DE" sz="2200" dirty="0"/>
              <a:t>von Fehlinvestitionen</a:t>
            </a:r>
          </a:p>
          <a:p>
            <a:pPr lvl="1"/>
            <a:r>
              <a:rPr lang="de-DE" sz="2200" dirty="0" smtClean="0"/>
              <a:t>Optimaler Betrieb der konventionellen und EE- Kraftwerke</a:t>
            </a:r>
          </a:p>
          <a:p>
            <a:pPr lvl="1"/>
            <a:r>
              <a:rPr lang="de-DE" sz="2200" dirty="0" smtClean="0"/>
              <a:t>Hohe Versorgungssicherheit</a:t>
            </a:r>
          </a:p>
          <a:p>
            <a:pPr lvl="1"/>
            <a:r>
              <a:rPr lang="de-DE" sz="2200" dirty="0"/>
              <a:t>Hohe </a:t>
            </a:r>
            <a:r>
              <a:rPr lang="de-DE" sz="2200" dirty="0" smtClean="0"/>
              <a:t>Systemstabilität</a:t>
            </a:r>
            <a:endParaRPr lang="de-DE" sz="2200" dirty="0"/>
          </a:p>
          <a:p>
            <a:pPr lvl="1"/>
            <a:r>
              <a:rPr lang="de-DE" sz="2200" dirty="0" smtClean="0"/>
              <a:t>Keine Preiseinbrüche im Strompreis an der Börse</a:t>
            </a:r>
            <a:endParaRPr lang="de-DE" sz="2200" dirty="0"/>
          </a:p>
          <a:p>
            <a:pPr lvl="1"/>
            <a:r>
              <a:rPr lang="de-DE" sz="2200" dirty="0" smtClean="0"/>
              <a:t>Weitgehend unabhängig vom Netzausbau</a:t>
            </a:r>
          </a:p>
          <a:p>
            <a:pPr lvl="1"/>
            <a:r>
              <a:rPr lang="de-DE" sz="2200" dirty="0" smtClean="0"/>
              <a:t>Weitgehend unabhängig von der Einrichtung von ‚Smart Grids‘</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9" name="Fußzeilenplatzhalter 13"/>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BB852D65-5622-4704-B0A5-41405F4653B9}" type="slidenum">
              <a:rPr lang="de-DE" smtClean="0"/>
              <a:pPr/>
              <a:t>36</a:t>
            </a:fld>
            <a:endParaRPr lang="de-DE" dirty="0"/>
          </a:p>
        </p:txBody>
      </p:sp>
      <p:sp>
        <p:nvSpPr>
          <p:cNvPr id="10" name="Titel 1"/>
          <p:cNvSpPr txBox="1">
            <a:spLocks/>
          </p:cNvSpPr>
          <p:nvPr/>
        </p:nvSpPr>
        <p:spPr>
          <a:xfrm>
            <a:off x="395536" y="764505"/>
            <a:ext cx="8435975"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Vorteile der Stromversorgung für die Energiewende (2/2)</a:t>
            </a:r>
            <a:endParaRPr lang="de-DE" sz="2800" dirty="0"/>
          </a:p>
        </p:txBody>
      </p:sp>
    </p:spTree>
    <p:extLst>
      <p:ext uri="{BB962C8B-B14F-4D97-AF65-F5344CB8AC3E}">
        <p14:creationId xmlns:p14="http://schemas.microsoft.com/office/powerpoint/2010/main" xmlns="" val="32880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7589" y="1412777"/>
            <a:ext cx="8353922" cy="4927624"/>
          </a:xfrm>
        </p:spPr>
        <p:txBody>
          <a:bodyPr>
            <a:normAutofit lnSpcReduction="10000"/>
          </a:bodyPr>
          <a:lstStyle/>
          <a:p>
            <a:r>
              <a:rPr lang="de-DE" dirty="0" smtClean="0"/>
              <a:t>Nachteil des vorgeschlagenen Stromversorgungskonzeptes</a:t>
            </a:r>
          </a:p>
          <a:p>
            <a:pPr lvl="1"/>
            <a:r>
              <a:rPr lang="de-DE" sz="2200" dirty="0" smtClean="0"/>
              <a:t>Es gibt bisher keine Simulationen des Konzeptes,</a:t>
            </a:r>
            <a:br>
              <a:rPr lang="de-DE" sz="2200" dirty="0" smtClean="0"/>
            </a:br>
            <a:r>
              <a:rPr lang="de-DE" sz="2200" dirty="0" smtClean="0"/>
              <a:t>die es quantitativ zu bewerten erlauben,</a:t>
            </a:r>
            <a:br>
              <a:rPr lang="de-DE" sz="2200" dirty="0" smtClean="0"/>
            </a:br>
            <a:r>
              <a:rPr lang="de-DE" sz="2200" dirty="0" smtClean="0"/>
              <a:t>z.B. anhand von:</a:t>
            </a:r>
          </a:p>
          <a:p>
            <a:pPr lvl="2"/>
            <a:r>
              <a:rPr lang="de-DE" sz="2000" dirty="0" smtClean="0"/>
              <a:t>Investitionskosten</a:t>
            </a:r>
          </a:p>
          <a:p>
            <a:pPr lvl="2"/>
            <a:r>
              <a:rPr lang="de-DE" sz="2000" dirty="0" smtClean="0"/>
              <a:t>Strompreisentwicklung</a:t>
            </a:r>
          </a:p>
          <a:p>
            <a:pPr lvl="2"/>
            <a:r>
              <a:rPr lang="de-DE" sz="2000" dirty="0" smtClean="0"/>
              <a:t>CO</a:t>
            </a:r>
            <a:r>
              <a:rPr lang="de-DE" sz="2000" baseline="-25000" dirty="0" smtClean="0"/>
              <a:t>2</a:t>
            </a:r>
            <a:r>
              <a:rPr lang="de-DE" sz="2000" dirty="0" smtClean="0"/>
              <a:t>-Einsparung</a:t>
            </a:r>
            <a:endParaRPr lang="de-DE" sz="2600" dirty="0"/>
          </a:p>
          <a:p>
            <a:pPr marL="0" indent="0" algn="ctr">
              <a:buNone/>
            </a:pPr>
            <a:endParaRPr lang="de-DE" dirty="0" smtClean="0"/>
          </a:p>
          <a:p>
            <a:pPr marL="0" indent="0" algn="ctr">
              <a:buNone/>
            </a:pPr>
            <a:r>
              <a:rPr lang="de-DE" dirty="0" smtClean="0">
                <a:solidFill>
                  <a:srgbClr val="0070C0"/>
                </a:solidFill>
              </a:rPr>
              <a:t>Um diesen Nachteil zu beheben,</a:t>
            </a:r>
            <a:br>
              <a:rPr lang="de-DE" dirty="0" smtClean="0">
                <a:solidFill>
                  <a:srgbClr val="0070C0"/>
                </a:solidFill>
              </a:rPr>
            </a:br>
            <a:r>
              <a:rPr lang="de-DE" dirty="0" smtClean="0">
                <a:solidFill>
                  <a:srgbClr val="0070C0"/>
                </a:solidFill>
              </a:rPr>
              <a:t>werbe ich hiermit bei Ihnen und allen Interessierten darum,</a:t>
            </a:r>
            <a:br>
              <a:rPr lang="de-DE" dirty="0" smtClean="0">
                <a:solidFill>
                  <a:srgbClr val="0070C0"/>
                </a:solidFill>
              </a:rPr>
            </a:br>
            <a:r>
              <a:rPr lang="de-DE" dirty="0" smtClean="0">
                <a:solidFill>
                  <a:srgbClr val="0070C0"/>
                </a:solidFill>
              </a:rPr>
              <a:t>eine Studie zur Ausarbeitung, Simulation und Bewertung</a:t>
            </a:r>
            <a:br>
              <a:rPr lang="de-DE" dirty="0" smtClean="0">
                <a:solidFill>
                  <a:srgbClr val="0070C0"/>
                </a:solidFill>
              </a:rPr>
            </a:br>
            <a:r>
              <a:rPr lang="de-DE" dirty="0" smtClean="0">
                <a:solidFill>
                  <a:srgbClr val="0070C0"/>
                </a:solidFill>
              </a:rPr>
              <a:t>dieses Konzeptes</a:t>
            </a:r>
            <a:br>
              <a:rPr lang="de-DE" dirty="0" smtClean="0">
                <a:solidFill>
                  <a:srgbClr val="0070C0"/>
                </a:solidFill>
              </a:rPr>
            </a:br>
            <a:r>
              <a:rPr lang="de-DE" dirty="0" smtClean="0">
                <a:solidFill>
                  <a:srgbClr val="0070C0"/>
                </a:solidFill>
              </a:rPr>
              <a:t>zu beauftragen bzw. zu akquirieren und durchzuführen.</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9" name="Fußzeilenplatzhalter 13"/>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BB852D65-5622-4704-B0A5-41405F4653B9}" type="slidenum">
              <a:rPr lang="de-DE" smtClean="0"/>
              <a:pPr/>
              <a:t>37</a:t>
            </a:fld>
            <a:endParaRPr lang="de-DE" dirty="0"/>
          </a:p>
        </p:txBody>
      </p:sp>
      <p:sp>
        <p:nvSpPr>
          <p:cNvPr id="10" name="Titel 1"/>
          <p:cNvSpPr txBox="1">
            <a:spLocks/>
          </p:cNvSpPr>
          <p:nvPr/>
        </p:nvSpPr>
        <p:spPr>
          <a:xfrm>
            <a:off x="395536" y="764505"/>
            <a:ext cx="8435975" cy="57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Nachteil der Stromversorgung für die Energiewende</a:t>
            </a:r>
            <a:endParaRPr lang="de-DE" sz="2800" dirty="0"/>
          </a:p>
        </p:txBody>
      </p:sp>
    </p:spTree>
    <p:extLst>
      <p:ext uri="{BB962C8B-B14F-4D97-AF65-F5344CB8AC3E}">
        <p14:creationId xmlns:p14="http://schemas.microsoft.com/office/powerpoint/2010/main" xmlns="" val="269344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38</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07033"/>
            <a:ext cx="8291264" cy="56172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Zusammenfassung (1/2)</a:t>
            </a:r>
            <a:endParaRPr lang="de-DE" sz="2800" dirty="0"/>
          </a:p>
        </p:txBody>
      </p:sp>
      <p:sp>
        <p:nvSpPr>
          <p:cNvPr id="52" name="Inhaltsplatzhalter 2"/>
          <p:cNvSpPr txBox="1">
            <a:spLocks/>
          </p:cNvSpPr>
          <p:nvPr/>
        </p:nvSpPr>
        <p:spPr>
          <a:xfrm>
            <a:off x="395536" y="1556792"/>
            <a:ext cx="8496944" cy="48245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t>Ausgehend von der konventionelle Stromversorgung in Deutschland wurde eine eigenständige EE-Stromversorgung skizziert, zu der die Energiewende hinführen soll.</a:t>
            </a:r>
          </a:p>
          <a:p>
            <a:r>
              <a:rPr lang="de-DE" sz="2400" dirty="0" smtClean="0"/>
              <a:t>Für diese EE-Stromversorgung wurde eine Realisierungs-möglichkeit skizziert.</a:t>
            </a:r>
          </a:p>
          <a:p>
            <a:r>
              <a:rPr lang="de-DE" sz="2400" dirty="0" smtClean="0"/>
              <a:t>Auf dieser Grundlage wurde das Konzept einer Strom-versorgung für die Energiewende, d.h. für den Übergang von der konventionellen Stromversorgung zu einer EE-Stromversorgung vorgeschlagen.</a:t>
            </a:r>
          </a:p>
        </p:txBody>
      </p:sp>
    </p:spTree>
    <p:extLst>
      <p:ext uri="{BB962C8B-B14F-4D97-AF65-F5344CB8AC3E}">
        <p14:creationId xmlns:p14="http://schemas.microsoft.com/office/powerpoint/2010/main" xmlns="" val="340527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39</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07033"/>
            <a:ext cx="8147248" cy="56172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Zusammenfassung (2/2)</a:t>
            </a:r>
            <a:endParaRPr lang="de-DE" sz="2800" dirty="0"/>
          </a:p>
        </p:txBody>
      </p:sp>
      <p:sp>
        <p:nvSpPr>
          <p:cNvPr id="52" name="Inhaltsplatzhalter 2"/>
          <p:cNvSpPr txBox="1">
            <a:spLocks/>
          </p:cNvSpPr>
          <p:nvPr/>
        </p:nvSpPr>
        <p:spPr>
          <a:xfrm>
            <a:off x="395536" y="1556792"/>
            <a:ext cx="8496944" cy="46085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t>Diese Übergangsstromversorgung verspricht, dass</a:t>
            </a:r>
          </a:p>
          <a:p>
            <a:pPr lvl="1"/>
            <a:r>
              <a:rPr lang="de-DE" sz="2200" dirty="0" smtClean="0"/>
              <a:t>aktuelle und zu erwartende ‚Herausforderungen‘ weitgehend vermieden werden,</a:t>
            </a:r>
          </a:p>
          <a:p>
            <a:pPr lvl="1"/>
            <a:r>
              <a:rPr lang="de-DE" sz="2200" dirty="0" smtClean="0"/>
              <a:t>die Energiewende zielgerichtet und termingerecht durchgeführt wird,</a:t>
            </a:r>
          </a:p>
          <a:p>
            <a:pPr lvl="1"/>
            <a:r>
              <a:rPr lang="de-DE" sz="2200" dirty="0" smtClean="0"/>
              <a:t>Versorgungssicherheit und Systemstabilität bleiben während der Energiewende immer erhalten, und dies bei möglicherweise verringerten Kosten.</a:t>
            </a:r>
          </a:p>
          <a:p>
            <a:r>
              <a:rPr lang="de-DE" sz="2400" dirty="0" smtClean="0"/>
              <a:t>Abschließend wird vorgeschlagen, dieses Konzept möglichst zeitnah durch Simulationen und experimentell zu untersuchen und zu bewerten.</a:t>
            </a:r>
          </a:p>
          <a:p>
            <a:pPr lvl="1"/>
            <a:endParaRPr lang="de-DE" sz="2400" dirty="0" smtClean="0"/>
          </a:p>
        </p:txBody>
      </p:sp>
    </p:spTree>
    <p:extLst>
      <p:ext uri="{BB962C8B-B14F-4D97-AF65-F5344CB8AC3E}">
        <p14:creationId xmlns:p14="http://schemas.microsoft.com/office/powerpoint/2010/main" xmlns="" val="34800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4</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Stromversorgung während der Energiewende</a:t>
            </a:r>
            <a:endParaRPr lang="de-DE" sz="2800" dirty="0"/>
          </a:p>
        </p:txBody>
      </p:sp>
      <p:grpSp>
        <p:nvGrpSpPr>
          <p:cNvPr id="52" name="Gruppieren 51"/>
          <p:cNvGrpSpPr/>
          <p:nvPr/>
        </p:nvGrpSpPr>
        <p:grpSpPr>
          <a:xfrm>
            <a:off x="611560" y="2132856"/>
            <a:ext cx="7848872" cy="1224136"/>
            <a:chOff x="611560" y="2132856"/>
            <a:chExt cx="7848872" cy="1224136"/>
          </a:xfrm>
        </p:grpSpPr>
        <p:sp>
          <p:nvSpPr>
            <p:cNvPr id="53" name="Rechteck 52"/>
            <p:cNvSpPr/>
            <p:nvPr/>
          </p:nvSpPr>
          <p:spPr>
            <a:xfrm>
              <a:off x="611560" y="2132856"/>
              <a:ext cx="2304256" cy="1224136"/>
            </a:xfrm>
            <a:prstGeom prst="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Konventionelle Stromversorgung</a:t>
              </a:r>
              <a:endParaRPr lang="de-DE" dirty="0">
                <a:solidFill>
                  <a:schemeClr val="tx1"/>
                </a:solidFill>
              </a:endParaRPr>
            </a:p>
          </p:txBody>
        </p:sp>
        <p:sp>
          <p:nvSpPr>
            <p:cNvPr id="54" name="Rechteck 53"/>
            <p:cNvSpPr/>
            <p:nvPr/>
          </p:nvSpPr>
          <p:spPr>
            <a:xfrm>
              <a:off x="6156176" y="2132856"/>
              <a:ext cx="2304256" cy="1224136"/>
            </a:xfrm>
            <a:prstGeom prst="rect">
              <a:avLst/>
            </a:prstGeom>
            <a:solidFill>
              <a:srgbClr val="66FF9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mit erneuerbaren Energien</a:t>
              </a:r>
              <a:br>
                <a:rPr lang="de-DE" dirty="0" smtClean="0">
                  <a:solidFill>
                    <a:schemeClr val="tx1"/>
                  </a:solidFill>
                </a:rPr>
              </a:br>
              <a:r>
                <a:rPr lang="de-DE" dirty="0" smtClean="0">
                  <a:solidFill>
                    <a:schemeClr val="tx1"/>
                  </a:solidFill>
                </a:rPr>
                <a:t>(EE-Stromversorgung)</a:t>
              </a:r>
              <a:endParaRPr lang="de-DE" dirty="0">
                <a:solidFill>
                  <a:schemeClr val="tx1"/>
                </a:solidFill>
              </a:endParaRPr>
            </a:p>
          </p:txBody>
        </p:sp>
        <p:sp>
          <p:nvSpPr>
            <p:cNvPr id="55" name="Pfeil nach rechts 54"/>
            <p:cNvSpPr/>
            <p:nvPr/>
          </p:nvSpPr>
          <p:spPr>
            <a:xfrm>
              <a:off x="2915816" y="2132856"/>
              <a:ext cx="3240360" cy="1224136"/>
            </a:xfrm>
            <a:prstGeom prst="rightArrow">
              <a:avLst/>
            </a:prstGeom>
            <a:gradFill flip="none" rotWithShape="1">
              <a:gsLst>
                <a:gs pos="0">
                  <a:schemeClr val="accent1">
                    <a:tint val="66000"/>
                    <a:satMod val="160000"/>
                  </a:schemeClr>
                </a:gs>
                <a:gs pos="100000">
                  <a:srgbClr val="66FF99"/>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während der Energiewende</a:t>
              </a:r>
              <a:endParaRPr lang="de-DE" dirty="0">
                <a:solidFill>
                  <a:schemeClr val="tx1"/>
                </a:solidFill>
              </a:endParaRPr>
            </a:p>
          </p:txBody>
        </p:sp>
      </p:grpSp>
      <p:sp>
        <p:nvSpPr>
          <p:cNvPr id="56" name="Textfeld 55"/>
          <p:cNvSpPr txBox="1"/>
          <p:nvPr/>
        </p:nvSpPr>
        <p:spPr>
          <a:xfrm>
            <a:off x="611560" y="3956863"/>
            <a:ext cx="7848872" cy="1569660"/>
          </a:xfrm>
          <a:prstGeom prst="rect">
            <a:avLst/>
          </a:prstGeom>
          <a:noFill/>
        </p:spPr>
        <p:txBody>
          <a:bodyPr wrap="square" rtlCol="0">
            <a:spAutoFit/>
          </a:bodyPr>
          <a:lstStyle/>
          <a:p>
            <a:r>
              <a:rPr lang="de-DE" sz="2400" dirty="0" smtClean="0"/>
              <a:t>Die Stromversorgung der Energiewende</a:t>
            </a:r>
          </a:p>
          <a:p>
            <a:r>
              <a:rPr lang="de-DE" sz="2400" dirty="0" smtClean="0"/>
              <a:t>	 </a:t>
            </a:r>
            <a:r>
              <a:rPr lang="de-DE" sz="2400" dirty="0"/>
              <a:t>̶ </a:t>
            </a:r>
            <a:r>
              <a:rPr lang="de-DE" sz="2400" dirty="0" smtClean="0"/>
              <a:t> ist eine Stromversorgung des Übergangs</a:t>
            </a:r>
          </a:p>
          <a:p>
            <a:r>
              <a:rPr lang="de-DE" sz="2400" dirty="0"/>
              <a:t>	</a:t>
            </a:r>
            <a:r>
              <a:rPr lang="de-DE" sz="2400" dirty="0" smtClean="0"/>
              <a:t> </a:t>
            </a:r>
            <a:r>
              <a:rPr lang="de-DE" sz="2400" dirty="0"/>
              <a:t>̶ </a:t>
            </a:r>
            <a:r>
              <a:rPr lang="de-DE" sz="2400" dirty="0" smtClean="0"/>
              <a:t> von der konventionellen Stromversorgung </a:t>
            </a:r>
          </a:p>
          <a:p>
            <a:r>
              <a:rPr lang="de-DE" sz="2400" dirty="0"/>
              <a:t>	</a:t>
            </a:r>
            <a:r>
              <a:rPr lang="de-DE" sz="2400" dirty="0" smtClean="0"/>
              <a:t> </a:t>
            </a:r>
            <a:r>
              <a:rPr lang="de-DE" sz="2400" dirty="0"/>
              <a:t>̶ </a:t>
            </a:r>
            <a:r>
              <a:rPr lang="de-DE" sz="2400" dirty="0" smtClean="0"/>
              <a:t> zu einer EE-Stromversorgung</a:t>
            </a:r>
            <a:endParaRPr lang="de-DE" sz="2400" dirty="0"/>
          </a:p>
        </p:txBody>
      </p:sp>
    </p:spTree>
    <p:extLst>
      <p:ext uri="{BB962C8B-B14F-4D97-AF65-F5344CB8AC3E}">
        <p14:creationId xmlns:p14="http://schemas.microsoft.com/office/powerpoint/2010/main" xmlns="" val="603086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7589" y="1412777"/>
            <a:ext cx="8353922" cy="4927624"/>
          </a:xfrm>
        </p:spPr>
        <p:txBody>
          <a:bodyPr>
            <a:normAutofit/>
          </a:bodyPr>
          <a:lstStyle/>
          <a:p>
            <a:pPr marL="0" indent="0" algn="ctr">
              <a:buNone/>
            </a:pPr>
            <a:endParaRPr lang="de-DE" sz="3600" b="1" dirty="0" smtClean="0">
              <a:solidFill>
                <a:srgbClr val="0070C0"/>
              </a:solidFill>
            </a:endParaRPr>
          </a:p>
          <a:p>
            <a:pPr marL="0" indent="0" algn="ctr">
              <a:buNone/>
            </a:pPr>
            <a:endParaRPr lang="de-DE" sz="3600" b="1" dirty="0">
              <a:solidFill>
                <a:srgbClr val="0070C0"/>
              </a:solidFill>
            </a:endParaRPr>
          </a:p>
          <a:p>
            <a:pPr marL="0" indent="0" algn="ctr">
              <a:buNone/>
            </a:pPr>
            <a:r>
              <a:rPr lang="de-DE" sz="3600" b="1" dirty="0" smtClean="0">
                <a:solidFill>
                  <a:srgbClr val="0070C0"/>
                </a:solidFill>
              </a:rPr>
              <a:t>….vielen Dank für Ihre Aufmerksamkeit!</a:t>
            </a:r>
          </a:p>
        </p:txBody>
      </p:sp>
      <p:sp>
        <p:nvSpPr>
          <p:cNvPr id="5" name="Datumsplatzhalter 4"/>
          <p:cNvSpPr>
            <a:spLocks noGrp="1"/>
          </p:cNvSpPr>
          <p:nvPr>
            <p:ph type="dt" sz="half" idx="10"/>
          </p:nvPr>
        </p:nvSpPr>
        <p:spPr/>
        <p:txBody>
          <a:bodyPr/>
          <a:lstStyle/>
          <a:p>
            <a:r>
              <a:rPr lang="de-DE" smtClean="0"/>
              <a:t>20.11.2015</a:t>
            </a:r>
            <a:endParaRPr lang="de-DE" dirty="0"/>
          </a:p>
        </p:txBody>
      </p:sp>
      <p:sp>
        <p:nvSpPr>
          <p:cNvPr id="9" name="Fußzeilenplatzhalter 13"/>
          <p:cNvSpPr>
            <a:spLocks noGrp="1"/>
          </p:cNvSpPr>
          <p:nvPr>
            <p:ph type="ftr" sz="quarter" idx="11"/>
          </p:nvPr>
        </p:nvSpPr>
        <p:spPr/>
        <p:txBody>
          <a:bodyPr/>
          <a:lstStyle/>
          <a:p>
            <a:r>
              <a:rPr lang="de-DE" dirty="0" smtClean="0"/>
              <a:t>Konzept einer Stromversorgung für die Energiewende</a:t>
            </a:r>
            <a:endParaRPr lang="de-DE" dirty="0"/>
          </a:p>
        </p:txBody>
      </p:sp>
      <p:sp>
        <p:nvSpPr>
          <p:cNvPr id="7" name="Foliennummernplatzhalter 6"/>
          <p:cNvSpPr>
            <a:spLocks noGrp="1"/>
          </p:cNvSpPr>
          <p:nvPr>
            <p:ph type="sldNum" sz="quarter" idx="12"/>
          </p:nvPr>
        </p:nvSpPr>
        <p:spPr/>
        <p:txBody>
          <a:bodyPr/>
          <a:lstStyle/>
          <a:p>
            <a:fld id="{BB852D65-5622-4704-B0A5-41405F4653B9}" type="slidenum">
              <a:rPr lang="de-DE" smtClean="0"/>
              <a:pPr/>
              <a:t>40</a:t>
            </a:fld>
            <a:endParaRPr lang="de-DE" dirty="0"/>
          </a:p>
        </p:txBody>
      </p:sp>
    </p:spTree>
    <p:extLst>
      <p:ext uri="{BB962C8B-B14F-4D97-AF65-F5344CB8AC3E}">
        <p14:creationId xmlns:p14="http://schemas.microsoft.com/office/powerpoint/2010/main" xmlns="" val="1495196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41</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07033"/>
            <a:ext cx="8147248" cy="561727"/>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Anmerkungen zur Diskussion im Anschluss an den Vortrag</a:t>
            </a:r>
            <a:endParaRPr lang="de-DE" sz="2800" dirty="0"/>
          </a:p>
        </p:txBody>
      </p:sp>
      <p:sp>
        <p:nvSpPr>
          <p:cNvPr id="52" name="Inhaltsplatzhalter 2"/>
          <p:cNvSpPr txBox="1">
            <a:spLocks/>
          </p:cNvSpPr>
          <p:nvPr/>
        </p:nvSpPr>
        <p:spPr>
          <a:xfrm>
            <a:off x="395536" y="1268760"/>
            <a:ext cx="8496944" cy="518457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dirty="0" smtClean="0"/>
              <a:t>Es wurde darauf hingewiesen, dass auch die Kurzzeitspeicherung zu betrachten wäre.</a:t>
            </a:r>
            <a:br>
              <a:rPr lang="de-DE" sz="2200" dirty="0" smtClean="0"/>
            </a:br>
            <a:r>
              <a:rPr lang="de-DE" sz="2200" dirty="0" smtClean="0"/>
              <a:t>Diese wurde in der vorliegenden Vortragsversion zugefügt.</a:t>
            </a:r>
          </a:p>
          <a:p>
            <a:r>
              <a:rPr lang="de-DE" sz="2200" dirty="0" smtClean="0"/>
              <a:t>Es wurde konstatiert, dass das </a:t>
            </a:r>
            <a:r>
              <a:rPr lang="de-DE" sz="2200" dirty="0" err="1" smtClean="0"/>
              <a:t>PtG</a:t>
            </a:r>
            <a:r>
              <a:rPr lang="de-DE" sz="2200" dirty="0" smtClean="0"/>
              <a:t>-Verfahren zu teuer sei. Es wurde aber keine preiswertere Alternative für die notwendige Langzeitspeicherung genannt.</a:t>
            </a:r>
          </a:p>
          <a:p>
            <a:r>
              <a:rPr lang="de-DE" sz="2200" dirty="0" smtClean="0"/>
              <a:t>Von einem Sitzungsteilnehmer wurde bestätigt, dass ihm auch  kein Konzept der Stromversorgung </a:t>
            </a:r>
            <a:r>
              <a:rPr lang="de-DE" sz="2200" dirty="0"/>
              <a:t>für die </a:t>
            </a:r>
            <a:r>
              <a:rPr lang="de-DE" sz="2200" dirty="0" smtClean="0"/>
              <a:t>Energiewende bekannt sei, dass ein solches aber wohl notwendig sei.</a:t>
            </a:r>
          </a:p>
          <a:p>
            <a:r>
              <a:rPr lang="de-DE" sz="2200" dirty="0" smtClean="0"/>
              <a:t>Die weitere Diskussion befasste sich mit EE-Speicherverfahren.</a:t>
            </a:r>
          </a:p>
          <a:p>
            <a:r>
              <a:rPr lang="de-DE" sz="2200" dirty="0" smtClean="0"/>
              <a:t>Das Vortragsthema ‚Stromversorgungskonzept für die Energiewende‘ wurde nicht weiter angesprochen.</a:t>
            </a:r>
            <a:br>
              <a:rPr lang="de-DE" sz="2200" dirty="0" smtClean="0"/>
            </a:br>
            <a:r>
              <a:rPr lang="de-DE" sz="2200" dirty="0"/>
              <a:t>(</a:t>
            </a:r>
            <a:r>
              <a:rPr lang="de-DE" sz="2200" dirty="0" smtClean="0"/>
              <a:t>Man konnte den Eindruck gewinnen, dass die Sitzungsteilnehmer die Wichtigkeit eines solchen Konzeptes nicht erkannten.)</a:t>
            </a:r>
          </a:p>
          <a:p>
            <a:endParaRPr lang="de-DE" sz="2200" dirty="0" smtClean="0"/>
          </a:p>
          <a:p>
            <a:pPr lvl="1"/>
            <a:endParaRPr lang="de-DE" sz="2200" dirty="0" smtClean="0"/>
          </a:p>
        </p:txBody>
      </p:sp>
    </p:spTree>
    <p:extLst>
      <p:ext uri="{BB962C8B-B14F-4D97-AF65-F5344CB8AC3E}">
        <p14:creationId xmlns:p14="http://schemas.microsoft.com/office/powerpoint/2010/main" xmlns="" val="728848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42</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07033"/>
            <a:ext cx="8147248" cy="56172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Zusatzbemerkungen</a:t>
            </a:r>
            <a:endParaRPr lang="de-DE" sz="2800" dirty="0"/>
          </a:p>
        </p:txBody>
      </p:sp>
      <p:sp>
        <p:nvSpPr>
          <p:cNvPr id="52" name="Inhaltsplatzhalter 2"/>
          <p:cNvSpPr txBox="1">
            <a:spLocks/>
          </p:cNvSpPr>
          <p:nvPr/>
        </p:nvSpPr>
        <p:spPr>
          <a:xfrm>
            <a:off x="395536" y="1268760"/>
            <a:ext cx="8496944" cy="518457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200" dirty="0" smtClean="0"/>
              <a:t>Für die zielgerichtete Entwicklung eines technischen Systems – und die Stromversorgung für die Energiewende ist ein solches System – ist es unbedingt notwendig, dass es ganz zu Beginn der Entwicklung Anforderungen an das System gibt und dazu ein Systemkonzept, </a:t>
            </a:r>
            <a:r>
              <a:rPr lang="de-DE" sz="2200" dirty="0"/>
              <a:t>d</a:t>
            </a:r>
            <a:r>
              <a:rPr lang="de-DE" sz="2200" dirty="0" smtClean="0"/>
              <a:t>as die gestellten Anforderungen erfüllt.</a:t>
            </a:r>
          </a:p>
          <a:p>
            <a:r>
              <a:rPr lang="de-DE" sz="2200" dirty="0" smtClean="0"/>
              <a:t>Die Anforderungen an die Stromversorgung für die Energiewende hat die Bundesregierung zusammengestellt.</a:t>
            </a:r>
          </a:p>
          <a:p>
            <a:r>
              <a:rPr lang="de-DE" sz="2200" dirty="0" smtClean="0"/>
              <a:t>Ein Konzept der Stromversorgung für die Energiewende ist mir nicht bekannt. Deshalb wurde in diesem Vortrag ein solches Konzept in einer ersten Form zur Diskussion gestellt.</a:t>
            </a:r>
          </a:p>
          <a:p>
            <a:r>
              <a:rPr lang="de-DE" sz="2200" dirty="0" smtClean="0"/>
              <a:t>Die Zuhörer haben auch kein Konzept genannt.</a:t>
            </a:r>
          </a:p>
          <a:p>
            <a:r>
              <a:rPr lang="de-DE" sz="2200" dirty="0" smtClean="0"/>
              <a:t>Auch in allen mir </a:t>
            </a:r>
            <a:r>
              <a:rPr lang="de-DE" sz="2200" dirty="0"/>
              <a:t>nach dem Vortrag </a:t>
            </a:r>
            <a:r>
              <a:rPr lang="de-DE" sz="2200" dirty="0" smtClean="0"/>
              <a:t>liebenswürdigerweise </a:t>
            </a:r>
            <a:r>
              <a:rPr lang="de-DE" sz="2200" dirty="0" err="1" smtClean="0"/>
              <a:t>zuge</a:t>
            </a:r>
            <a:r>
              <a:rPr lang="de-DE" sz="2200" dirty="0" smtClean="0"/>
              <a:t>-sandten Informationen zur Energiewende ließ sich kein solches Konzept auffinden.</a:t>
            </a:r>
          </a:p>
        </p:txBody>
      </p:sp>
    </p:spTree>
    <p:extLst>
      <p:ext uri="{BB962C8B-B14F-4D97-AF65-F5344CB8AC3E}">
        <p14:creationId xmlns:p14="http://schemas.microsoft.com/office/powerpoint/2010/main" xmlns="" val="48412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5</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Konventionelle Stromversorgung</a:t>
            </a:r>
            <a:endParaRPr lang="de-DE" sz="2800" dirty="0"/>
          </a:p>
        </p:txBody>
      </p:sp>
      <p:grpSp>
        <p:nvGrpSpPr>
          <p:cNvPr id="52" name="Gruppieren 51"/>
          <p:cNvGrpSpPr/>
          <p:nvPr/>
        </p:nvGrpSpPr>
        <p:grpSpPr>
          <a:xfrm>
            <a:off x="611560" y="2564904"/>
            <a:ext cx="7848872" cy="1224136"/>
            <a:chOff x="611560" y="2132856"/>
            <a:chExt cx="7848872" cy="1224136"/>
          </a:xfrm>
        </p:grpSpPr>
        <p:sp>
          <p:nvSpPr>
            <p:cNvPr id="53" name="Rechteck 52"/>
            <p:cNvSpPr/>
            <p:nvPr/>
          </p:nvSpPr>
          <p:spPr>
            <a:xfrm>
              <a:off x="611560" y="2132856"/>
              <a:ext cx="2304256" cy="1224136"/>
            </a:xfrm>
            <a:prstGeom prst="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Konventionelle Stromversorgung</a:t>
              </a:r>
              <a:endParaRPr lang="de-DE" dirty="0">
                <a:solidFill>
                  <a:schemeClr val="tx1"/>
                </a:solidFill>
              </a:endParaRPr>
            </a:p>
          </p:txBody>
        </p:sp>
        <p:sp>
          <p:nvSpPr>
            <p:cNvPr id="54" name="Rechteck 53"/>
            <p:cNvSpPr/>
            <p:nvPr/>
          </p:nvSpPr>
          <p:spPr>
            <a:xfrm>
              <a:off x="6156176" y="2132856"/>
              <a:ext cx="2304256" cy="12241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mit erneuerbaren Energien</a:t>
              </a:r>
              <a:br>
                <a:rPr lang="de-DE" dirty="0" smtClean="0">
                  <a:solidFill>
                    <a:schemeClr val="tx1"/>
                  </a:solidFill>
                </a:rPr>
              </a:br>
              <a:r>
                <a:rPr lang="de-DE" dirty="0" smtClean="0">
                  <a:solidFill>
                    <a:schemeClr val="tx1"/>
                  </a:solidFill>
                </a:rPr>
                <a:t>(EE-Stromversorgung)</a:t>
              </a:r>
              <a:endParaRPr lang="de-DE" dirty="0">
                <a:solidFill>
                  <a:schemeClr val="tx1"/>
                </a:solidFill>
              </a:endParaRPr>
            </a:p>
          </p:txBody>
        </p:sp>
        <p:sp>
          <p:nvSpPr>
            <p:cNvPr id="55" name="Pfeil nach rechts 54"/>
            <p:cNvSpPr/>
            <p:nvPr/>
          </p:nvSpPr>
          <p:spPr>
            <a:xfrm>
              <a:off x="2915816" y="2132856"/>
              <a:ext cx="3240360" cy="12241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Stromversorgung während der Energiewende</a:t>
              </a:r>
              <a:endParaRPr lang="de-DE" dirty="0">
                <a:solidFill>
                  <a:schemeClr val="tx1"/>
                </a:solidFill>
              </a:endParaRPr>
            </a:p>
          </p:txBody>
        </p:sp>
      </p:grpSp>
    </p:spTree>
    <p:extLst>
      <p:ext uri="{BB962C8B-B14F-4D97-AF65-F5344CB8AC3E}">
        <p14:creationId xmlns:p14="http://schemas.microsoft.com/office/powerpoint/2010/main" xmlns="" val="60308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6</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Struktur der konventionellen Stromversorgung</a:t>
            </a:r>
            <a:endParaRPr lang="de-DE" sz="2800" dirty="0"/>
          </a:p>
        </p:txBody>
      </p:sp>
      <p:grpSp>
        <p:nvGrpSpPr>
          <p:cNvPr id="52" name="Gruppieren 51"/>
          <p:cNvGrpSpPr/>
          <p:nvPr/>
        </p:nvGrpSpPr>
        <p:grpSpPr>
          <a:xfrm>
            <a:off x="827584" y="1412776"/>
            <a:ext cx="7632848" cy="2847767"/>
            <a:chOff x="1115616" y="1412776"/>
            <a:chExt cx="7632848" cy="2847767"/>
          </a:xfrm>
        </p:grpSpPr>
        <p:sp>
          <p:nvSpPr>
            <p:cNvPr id="53" name="Textfeld 52"/>
            <p:cNvSpPr txBox="1"/>
            <p:nvPr/>
          </p:nvSpPr>
          <p:spPr>
            <a:xfrm>
              <a:off x="6214328" y="2021393"/>
              <a:ext cx="2534136"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sp>
          <p:nvSpPr>
            <p:cNvPr id="54" name="Rechteck 53"/>
            <p:cNvSpPr/>
            <p:nvPr/>
          </p:nvSpPr>
          <p:spPr>
            <a:xfrm>
              <a:off x="2586219" y="1412776"/>
              <a:ext cx="1944216" cy="752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Konventionelle Kraftwerke</a:t>
              </a:r>
              <a:endParaRPr lang="de-DE" sz="2000" b="1" dirty="0">
                <a:solidFill>
                  <a:schemeClr val="tx1"/>
                </a:solidFill>
              </a:endParaRPr>
            </a:p>
          </p:txBody>
        </p:sp>
        <p:cxnSp>
          <p:nvCxnSpPr>
            <p:cNvPr id="55" name="Gerade Verbindung mit Pfeil 54"/>
            <p:cNvCxnSpPr>
              <a:endCxn id="54" idx="2"/>
            </p:cNvCxnSpPr>
            <p:nvPr/>
          </p:nvCxnSpPr>
          <p:spPr>
            <a:xfrm flipV="1">
              <a:off x="3558327" y="2165408"/>
              <a:ext cx="0" cy="43205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stCxn id="53" idx="1"/>
            </p:cNvCxnSpPr>
            <p:nvPr/>
          </p:nvCxnSpPr>
          <p:spPr>
            <a:xfrm flipH="1">
              <a:off x="5436096" y="2252226"/>
              <a:ext cx="778232" cy="3403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1794602" y="3816750"/>
              <a:ext cx="1511697"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58" name="Gerade Verbindung mit Pfeil 57"/>
            <p:cNvCxnSpPr/>
            <p:nvPr/>
          </p:nvCxnSpPr>
          <p:spPr>
            <a:xfrm>
              <a:off x="2037865" y="3429000"/>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a:off x="2541921" y="3429000"/>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a:off x="3045977" y="3429000"/>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a:off x="4270113" y="3429000"/>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a:off x="4760314" y="3429000"/>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5206217" y="3429000"/>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1115616" y="2597457"/>
              <a:ext cx="6120680"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5" name="Gruppieren 64"/>
            <p:cNvGrpSpPr/>
            <p:nvPr/>
          </p:nvGrpSpPr>
          <p:grpSpPr>
            <a:xfrm>
              <a:off x="2195736" y="2592614"/>
              <a:ext cx="706225" cy="828092"/>
              <a:chOff x="1691680" y="4833156"/>
              <a:chExt cx="706225" cy="828092"/>
            </a:xfrm>
          </p:grpSpPr>
          <p:sp>
            <p:nvSpPr>
              <p:cNvPr id="78" name="Pfeil nach unten 77"/>
              <p:cNvSpPr/>
              <p:nvPr/>
            </p:nvSpPr>
            <p:spPr>
              <a:xfrm>
                <a:off x="1691680" y="4978336"/>
                <a:ext cx="706225" cy="610904"/>
              </a:xfrm>
              <a:prstGeom prst="downArrow">
                <a:avLst>
                  <a:gd name="adj1" fmla="val 50000"/>
                  <a:gd name="adj2" fmla="val 5226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9" name="Ellipse 78"/>
              <p:cNvSpPr/>
              <p:nvPr/>
            </p:nvSpPr>
            <p:spPr>
              <a:xfrm>
                <a:off x="1879994" y="50131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Ellipse 79"/>
              <p:cNvSpPr/>
              <p:nvPr/>
            </p:nvSpPr>
            <p:spPr>
              <a:xfrm>
                <a:off x="1879994" y="51655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1" name="Gerade Verbindung 80"/>
              <p:cNvCxnSpPr>
                <a:endCxn id="79" idx="0"/>
              </p:cNvCxnSpPr>
              <p:nvPr/>
            </p:nvCxnSpPr>
            <p:spPr>
              <a:xfrm>
                <a:off x="2030937" y="4833156"/>
                <a:ext cx="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a:stCxn id="80" idx="4"/>
              </p:cNvCxnSpPr>
              <p:nvPr/>
            </p:nvCxnSpPr>
            <p:spPr>
              <a:xfrm>
                <a:off x="2030938" y="5453608"/>
                <a:ext cx="6929"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uppieren 65"/>
            <p:cNvGrpSpPr/>
            <p:nvPr/>
          </p:nvGrpSpPr>
          <p:grpSpPr>
            <a:xfrm>
              <a:off x="4427984" y="2595347"/>
              <a:ext cx="706225" cy="828092"/>
              <a:chOff x="1691680" y="4833156"/>
              <a:chExt cx="706225" cy="828092"/>
            </a:xfrm>
          </p:grpSpPr>
          <p:sp>
            <p:nvSpPr>
              <p:cNvPr id="73" name="Pfeil nach unten 72"/>
              <p:cNvSpPr/>
              <p:nvPr/>
            </p:nvSpPr>
            <p:spPr>
              <a:xfrm>
                <a:off x="1691680" y="4978336"/>
                <a:ext cx="706225" cy="610904"/>
              </a:xfrm>
              <a:prstGeom prst="downArrow">
                <a:avLst>
                  <a:gd name="adj1" fmla="val 50000"/>
                  <a:gd name="adj2" fmla="val 5226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Ellipse 73"/>
              <p:cNvSpPr/>
              <p:nvPr/>
            </p:nvSpPr>
            <p:spPr>
              <a:xfrm>
                <a:off x="1879994" y="50131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Ellipse 74"/>
              <p:cNvSpPr/>
              <p:nvPr/>
            </p:nvSpPr>
            <p:spPr>
              <a:xfrm>
                <a:off x="1879994" y="51655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76" name="Gerade Verbindung 75"/>
              <p:cNvCxnSpPr>
                <a:endCxn id="74" idx="0"/>
              </p:cNvCxnSpPr>
              <p:nvPr/>
            </p:nvCxnSpPr>
            <p:spPr>
              <a:xfrm>
                <a:off x="2030937" y="4833156"/>
                <a:ext cx="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a:stCxn id="75" idx="4"/>
              </p:cNvCxnSpPr>
              <p:nvPr/>
            </p:nvCxnSpPr>
            <p:spPr>
              <a:xfrm>
                <a:off x="2030938" y="5453608"/>
                <a:ext cx="6929"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Gerade Verbindung 66"/>
            <p:cNvCxnSpPr/>
            <p:nvPr/>
          </p:nvCxnSpPr>
          <p:spPr>
            <a:xfrm>
              <a:off x="1619672" y="3429000"/>
              <a:ext cx="171433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a:off x="3923928" y="3429000"/>
              <a:ext cx="171433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9" name="Rechteck 68"/>
            <p:cNvSpPr/>
            <p:nvPr/>
          </p:nvSpPr>
          <p:spPr>
            <a:xfrm>
              <a:off x="4023646" y="3816750"/>
              <a:ext cx="1511697"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sp>
          <p:nvSpPr>
            <p:cNvPr id="70" name="Textfeld 69"/>
            <p:cNvSpPr txBox="1"/>
            <p:nvPr/>
          </p:nvSpPr>
          <p:spPr>
            <a:xfrm>
              <a:off x="6948264" y="2780928"/>
              <a:ext cx="1800200" cy="830997"/>
            </a:xfrm>
            <a:prstGeom prst="rect">
              <a:avLst/>
            </a:prstGeom>
            <a:noFill/>
            <a:ln>
              <a:noFill/>
            </a:ln>
          </p:spPr>
          <p:txBody>
            <a:bodyPr wrap="square" rtlCol="0">
              <a:spAutoFit/>
            </a:bodyPr>
            <a:lstStyle/>
            <a:p>
              <a:r>
                <a:rPr lang="de-DE" sz="2400" b="1" dirty="0" smtClean="0">
                  <a:solidFill>
                    <a:srgbClr val="0070C0"/>
                  </a:solidFill>
                </a:rPr>
                <a:t>Regionale</a:t>
              </a:r>
            </a:p>
            <a:p>
              <a:r>
                <a:rPr lang="de-DE" sz="2400" b="1" dirty="0" smtClean="0">
                  <a:solidFill>
                    <a:srgbClr val="0070C0"/>
                  </a:solidFill>
                </a:rPr>
                <a:t>Verteilnetze</a:t>
              </a:r>
              <a:endParaRPr lang="de-DE" sz="2400" b="1" dirty="0">
                <a:solidFill>
                  <a:srgbClr val="0070C0"/>
                </a:solidFill>
              </a:endParaRPr>
            </a:p>
          </p:txBody>
        </p:sp>
        <p:cxnSp>
          <p:nvCxnSpPr>
            <p:cNvPr id="71" name="Gerade Verbindung mit Pfeil 70"/>
            <p:cNvCxnSpPr>
              <a:stCxn id="70" idx="1"/>
            </p:cNvCxnSpPr>
            <p:nvPr/>
          </p:nvCxnSpPr>
          <p:spPr>
            <a:xfrm flipH="1">
              <a:off x="5638265" y="3196427"/>
              <a:ext cx="1309999" cy="2242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a:stCxn id="70" idx="1"/>
            </p:cNvCxnSpPr>
            <p:nvPr/>
          </p:nvCxnSpPr>
          <p:spPr>
            <a:xfrm flipH="1">
              <a:off x="3334009" y="3196427"/>
              <a:ext cx="3614255" cy="23257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83" name="Textfeld 82"/>
          <p:cNvSpPr txBox="1"/>
          <p:nvPr/>
        </p:nvSpPr>
        <p:spPr>
          <a:xfrm>
            <a:off x="683568" y="4365104"/>
            <a:ext cx="7776864" cy="1938992"/>
          </a:xfrm>
          <a:prstGeom prst="rect">
            <a:avLst/>
          </a:prstGeom>
          <a:noFill/>
          <a:ln w="28575">
            <a:solidFill>
              <a:srgbClr val="FFFF00"/>
            </a:solidFill>
          </a:ln>
        </p:spPr>
        <p:txBody>
          <a:bodyPr wrap="square" rtlCol="0">
            <a:spAutoFit/>
          </a:bodyPr>
          <a:lstStyle/>
          <a:p>
            <a:pPr marL="285750" indent="-285750">
              <a:buFont typeface="Arial" panose="020B0604020202020204" pitchFamily="34" charset="0"/>
              <a:buChar char="•"/>
            </a:pPr>
            <a:r>
              <a:rPr lang="de-DE" sz="2400" dirty="0" smtClean="0"/>
              <a:t>Die konventionellen Kraftwerke speisen den Strom ins Übertragungsnetz</a:t>
            </a:r>
          </a:p>
          <a:p>
            <a:pPr marL="285750" indent="-285750">
              <a:buFont typeface="Arial" panose="020B0604020202020204" pitchFamily="34" charset="0"/>
              <a:buChar char="•"/>
            </a:pPr>
            <a:r>
              <a:rPr lang="de-DE" sz="2400" dirty="0" smtClean="0"/>
              <a:t>Die regionalen Stromversorger entnehmen den Strom aus dem Ü-Netz und verteilen ihn an die Verbraucher ihrer Region.</a:t>
            </a:r>
            <a:endParaRPr lang="de-DE" sz="2400" dirty="0"/>
          </a:p>
        </p:txBody>
      </p:sp>
    </p:spTree>
    <p:extLst>
      <p:ext uri="{BB962C8B-B14F-4D97-AF65-F5344CB8AC3E}">
        <p14:creationId xmlns:p14="http://schemas.microsoft.com/office/powerpoint/2010/main" xmlns="" val="60308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7</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extfeld 50"/>
          <p:cNvSpPr txBox="1"/>
          <p:nvPr/>
        </p:nvSpPr>
        <p:spPr>
          <a:xfrm>
            <a:off x="827584" y="1340768"/>
            <a:ext cx="7488832" cy="4816703"/>
          </a:xfrm>
          <a:prstGeom prst="rect">
            <a:avLst/>
          </a:prstGeom>
          <a:noFill/>
          <a:ln w="28575">
            <a:solidFill>
              <a:srgbClr val="FFFF00"/>
            </a:solidFill>
          </a:ln>
        </p:spPr>
        <p:txBody>
          <a:bodyPr wrap="square" rtlCol="0">
            <a:spAutoFit/>
          </a:bodyPr>
          <a:lstStyle/>
          <a:p>
            <a:pPr marL="285750" indent="-285750">
              <a:buFont typeface="Arial" panose="020B0604020202020204" pitchFamily="34" charset="0"/>
              <a:buChar char="•"/>
            </a:pPr>
            <a:r>
              <a:rPr lang="de-DE" sz="2600" dirty="0" smtClean="0"/>
              <a:t>Die konventionellen </a:t>
            </a:r>
            <a:r>
              <a:rPr lang="de-DE" sz="2600" dirty="0"/>
              <a:t>Kraftwerke </a:t>
            </a:r>
            <a:r>
              <a:rPr lang="de-DE" sz="2600" dirty="0" smtClean="0"/>
              <a:t>erzeugen den Strom aus Brennstoffen</a:t>
            </a:r>
          </a:p>
          <a:p>
            <a:endParaRPr lang="de-DE" sz="500" dirty="0" smtClean="0"/>
          </a:p>
          <a:p>
            <a:pPr marL="285750" indent="-285750">
              <a:buFont typeface="Arial" panose="020B0604020202020204" pitchFamily="34" charset="0"/>
              <a:buChar char="•"/>
            </a:pPr>
            <a:r>
              <a:rPr lang="de-DE" sz="2600" dirty="0" smtClean="0"/>
              <a:t>Die </a:t>
            </a:r>
            <a:r>
              <a:rPr lang="de-DE" sz="2600" dirty="0"/>
              <a:t>Verbraucher entnehmen dem Netz Strom nach Bedarf, d.h. der Stromverbrauch ist </a:t>
            </a:r>
            <a:r>
              <a:rPr lang="de-DE" sz="2600" dirty="0" smtClean="0"/>
              <a:t>über den Tag und übers Jahr veränderlich</a:t>
            </a:r>
          </a:p>
          <a:p>
            <a:endParaRPr lang="de-DE" sz="500" dirty="0"/>
          </a:p>
          <a:p>
            <a:pPr marL="285750" indent="-285750">
              <a:buFont typeface="Arial" panose="020B0604020202020204" pitchFamily="34" charset="0"/>
              <a:buChar char="•"/>
            </a:pPr>
            <a:r>
              <a:rPr lang="de-DE" sz="2600" dirty="0" smtClean="0"/>
              <a:t>Ein Teil der konventionellen Kraftwerke wird entsprechend dem Stromverbrauch geregelt</a:t>
            </a:r>
            <a:br>
              <a:rPr lang="de-DE" sz="2600" dirty="0" smtClean="0"/>
            </a:br>
            <a:r>
              <a:rPr lang="de-DE" sz="2600" dirty="0" smtClean="0"/>
              <a:t>d.h. </a:t>
            </a:r>
            <a:r>
              <a:rPr lang="de-DE" sz="2600" b="1" dirty="0" smtClean="0"/>
              <a:t>die Stromerzeugung wird an den Stromverbrauch angepasst</a:t>
            </a:r>
          </a:p>
          <a:p>
            <a:endParaRPr lang="de-DE" sz="500" dirty="0" smtClean="0"/>
          </a:p>
          <a:p>
            <a:pPr marL="285750" indent="-285750">
              <a:buFont typeface="Arial" panose="020B0604020202020204" pitchFamily="34" charset="0"/>
              <a:buChar char="•"/>
            </a:pPr>
            <a:r>
              <a:rPr lang="de-DE" sz="2600" dirty="0" smtClean="0"/>
              <a:t>Bei geringerem Stromverbrauch wird Brennstoff eingespart </a:t>
            </a:r>
            <a:endParaRPr lang="de-DE" sz="2600" dirty="0"/>
          </a:p>
        </p:txBody>
      </p:sp>
      <p:sp>
        <p:nvSpPr>
          <p:cNvPr id="52" name="Titel 1"/>
          <p:cNvSpPr txBox="1">
            <a:spLocks/>
          </p:cNvSpPr>
          <p:nvPr/>
        </p:nvSpPr>
        <p:spPr>
          <a:xfrm>
            <a:off x="457200" y="770958"/>
            <a:ext cx="8229600" cy="56981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Funktionen bei der konventionellen Stromversorgung</a:t>
            </a:r>
            <a:endParaRPr lang="de-DE" dirty="0"/>
          </a:p>
        </p:txBody>
      </p:sp>
    </p:spTree>
    <p:extLst>
      <p:ext uri="{BB962C8B-B14F-4D97-AF65-F5344CB8AC3E}">
        <p14:creationId xmlns:p14="http://schemas.microsoft.com/office/powerpoint/2010/main" xmlns="" val="60308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8</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395536" y="762962"/>
            <a:ext cx="8363272" cy="8658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Konventionelle Stromversorgung:</a:t>
            </a:r>
            <a:br>
              <a:rPr lang="de-DE" sz="2800" dirty="0" smtClean="0"/>
            </a:br>
            <a:r>
              <a:rPr lang="de-DE" sz="2800" dirty="0" smtClean="0"/>
              <a:t>Anpassung der Stromerzeugung an den Stromverbrauch</a:t>
            </a:r>
            <a:endParaRPr lang="de-DE" sz="2800" dirty="0"/>
          </a:p>
        </p:txBody>
      </p:sp>
      <p:cxnSp>
        <p:nvCxnSpPr>
          <p:cNvPr id="83" name="Gerade Verbindung mit Pfeil 82"/>
          <p:cNvCxnSpPr/>
          <p:nvPr/>
        </p:nvCxnSpPr>
        <p:spPr>
          <a:xfrm flipV="1">
            <a:off x="3995936" y="1916832"/>
            <a:ext cx="1368152" cy="14401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a:off x="5926296" y="2885489"/>
            <a:ext cx="2534136" cy="461665"/>
          </a:xfrm>
          <a:prstGeom prst="rect">
            <a:avLst/>
          </a:prstGeom>
          <a:noFill/>
          <a:ln>
            <a:noFill/>
          </a:ln>
        </p:spPr>
        <p:txBody>
          <a:bodyPr wrap="square" rtlCol="0">
            <a:spAutoFit/>
          </a:bodyPr>
          <a:lstStyle/>
          <a:p>
            <a:r>
              <a:rPr lang="de-DE" sz="2400" b="1" dirty="0" smtClean="0">
                <a:solidFill>
                  <a:srgbClr val="7030A0"/>
                </a:solidFill>
              </a:rPr>
              <a:t>Übertragungsnetz</a:t>
            </a:r>
            <a:endParaRPr lang="de-DE" sz="2400" b="1" dirty="0">
              <a:solidFill>
                <a:srgbClr val="7030A0"/>
              </a:solidFill>
            </a:endParaRPr>
          </a:p>
        </p:txBody>
      </p:sp>
      <p:sp>
        <p:nvSpPr>
          <p:cNvPr id="86" name="Rechteck 85"/>
          <p:cNvSpPr/>
          <p:nvPr/>
        </p:nvSpPr>
        <p:spPr>
          <a:xfrm>
            <a:off x="1043608" y="2132855"/>
            <a:ext cx="2060522" cy="9834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Konventionelle Grundlast-Kraftwerke</a:t>
            </a:r>
            <a:endParaRPr lang="de-DE" sz="2000" b="1" dirty="0">
              <a:solidFill>
                <a:schemeClr val="tx1"/>
              </a:solidFill>
            </a:endParaRPr>
          </a:p>
        </p:txBody>
      </p:sp>
      <p:cxnSp>
        <p:nvCxnSpPr>
          <p:cNvPr id="87" name="Gerade Verbindung mit Pfeil 86"/>
          <p:cNvCxnSpPr>
            <a:endCxn id="86" idx="2"/>
          </p:cNvCxnSpPr>
          <p:nvPr/>
        </p:nvCxnSpPr>
        <p:spPr>
          <a:xfrm flipV="1">
            <a:off x="2073869" y="3116320"/>
            <a:ext cx="0" cy="34523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a:stCxn id="85" idx="1"/>
          </p:cNvCxnSpPr>
          <p:nvPr/>
        </p:nvCxnSpPr>
        <p:spPr>
          <a:xfrm flipH="1">
            <a:off x="5148064" y="3116322"/>
            <a:ext cx="778232" cy="3403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9" name="Rechteck 88"/>
          <p:cNvSpPr/>
          <p:nvPr/>
        </p:nvSpPr>
        <p:spPr>
          <a:xfrm>
            <a:off x="1506570" y="4680846"/>
            <a:ext cx="1511697"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cxnSp>
        <p:nvCxnSpPr>
          <p:cNvPr id="90" name="Gerade Verbindung mit Pfeil 89"/>
          <p:cNvCxnSpPr/>
          <p:nvPr/>
        </p:nvCxnSpPr>
        <p:spPr>
          <a:xfrm>
            <a:off x="1749833" y="4293096"/>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p:nvPr/>
        </p:nvCxnSpPr>
        <p:spPr>
          <a:xfrm>
            <a:off x="2253889" y="4293096"/>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2" name="Gerade Verbindung mit Pfeil 91"/>
          <p:cNvCxnSpPr/>
          <p:nvPr/>
        </p:nvCxnSpPr>
        <p:spPr>
          <a:xfrm>
            <a:off x="2757945" y="4293096"/>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3982081" y="4293096"/>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472282" y="4293096"/>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4918185" y="4293096"/>
            <a:ext cx="0" cy="388640"/>
          </a:xfrm>
          <a:prstGeom prst="straightConnector1">
            <a:avLst/>
          </a:prstGeom>
          <a:ln w="28575">
            <a:solidFill>
              <a:srgbClr val="FF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flipV="1">
            <a:off x="827584" y="3461553"/>
            <a:ext cx="6120680"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97" name="Gruppieren 96"/>
          <p:cNvGrpSpPr/>
          <p:nvPr/>
        </p:nvGrpSpPr>
        <p:grpSpPr>
          <a:xfrm>
            <a:off x="1907704" y="3456710"/>
            <a:ext cx="706225" cy="828092"/>
            <a:chOff x="1691680" y="4833156"/>
            <a:chExt cx="706225" cy="828092"/>
          </a:xfrm>
        </p:grpSpPr>
        <p:sp>
          <p:nvSpPr>
            <p:cNvPr id="110" name="Pfeil nach unten 109"/>
            <p:cNvSpPr/>
            <p:nvPr/>
          </p:nvSpPr>
          <p:spPr>
            <a:xfrm>
              <a:off x="1691680" y="4978336"/>
              <a:ext cx="706225" cy="610904"/>
            </a:xfrm>
            <a:prstGeom prst="downArrow">
              <a:avLst>
                <a:gd name="adj1" fmla="val 50000"/>
                <a:gd name="adj2" fmla="val 5226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1" name="Ellipse 110"/>
            <p:cNvSpPr/>
            <p:nvPr/>
          </p:nvSpPr>
          <p:spPr>
            <a:xfrm>
              <a:off x="1879994" y="50131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2" name="Ellipse 111"/>
            <p:cNvSpPr/>
            <p:nvPr/>
          </p:nvSpPr>
          <p:spPr>
            <a:xfrm>
              <a:off x="1879994" y="51655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3" name="Gerade Verbindung 112"/>
            <p:cNvCxnSpPr>
              <a:endCxn id="111" idx="0"/>
            </p:cNvCxnSpPr>
            <p:nvPr/>
          </p:nvCxnSpPr>
          <p:spPr>
            <a:xfrm>
              <a:off x="2030937" y="4833156"/>
              <a:ext cx="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 Verbindung 113"/>
            <p:cNvCxnSpPr>
              <a:stCxn id="112" idx="4"/>
            </p:cNvCxnSpPr>
            <p:nvPr/>
          </p:nvCxnSpPr>
          <p:spPr>
            <a:xfrm>
              <a:off x="2030938" y="5453608"/>
              <a:ext cx="6929"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uppieren 97"/>
          <p:cNvGrpSpPr/>
          <p:nvPr/>
        </p:nvGrpSpPr>
        <p:grpSpPr>
          <a:xfrm>
            <a:off x="4139952" y="3459443"/>
            <a:ext cx="706225" cy="828092"/>
            <a:chOff x="1691680" y="4833156"/>
            <a:chExt cx="706225" cy="828092"/>
          </a:xfrm>
        </p:grpSpPr>
        <p:sp>
          <p:nvSpPr>
            <p:cNvPr id="105" name="Pfeil nach unten 104"/>
            <p:cNvSpPr/>
            <p:nvPr/>
          </p:nvSpPr>
          <p:spPr>
            <a:xfrm>
              <a:off x="1691680" y="4978336"/>
              <a:ext cx="706225" cy="610904"/>
            </a:xfrm>
            <a:prstGeom prst="downArrow">
              <a:avLst>
                <a:gd name="adj1" fmla="val 50000"/>
                <a:gd name="adj2" fmla="val 5226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6" name="Ellipse 105"/>
            <p:cNvSpPr/>
            <p:nvPr/>
          </p:nvSpPr>
          <p:spPr>
            <a:xfrm>
              <a:off x="1879994" y="50131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7" name="Ellipse 106"/>
            <p:cNvSpPr/>
            <p:nvPr/>
          </p:nvSpPr>
          <p:spPr>
            <a:xfrm>
              <a:off x="1879994" y="5165576"/>
              <a:ext cx="301887" cy="2880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8" name="Gerade Verbindung 107"/>
            <p:cNvCxnSpPr>
              <a:endCxn id="106" idx="0"/>
            </p:cNvCxnSpPr>
            <p:nvPr/>
          </p:nvCxnSpPr>
          <p:spPr>
            <a:xfrm>
              <a:off x="2030937" y="4833156"/>
              <a:ext cx="1" cy="18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a:stCxn id="107" idx="4"/>
            </p:cNvCxnSpPr>
            <p:nvPr/>
          </p:nvCxnSpPr>
          <p:spPr>
            <a:xfrm>
              <a:off x="2030938" y="5453608"/>
              <a:ext cx="6929" cy="2076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Gerade Verbindung 98"/>
          <p:cNvCxnSpPr/>
          <p:nvPr/>
        </p:nvCxnSpPr>
        <p:spPr>
          <a:xfrm>
            <a:off x="1331640" y="4293096"/>
            <a:ext cx="171433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3635896" y="4293096"/>
            <a:ext cx="171433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1" name="Rechteck 100"/>
          <p:cNvSpPr/>
          <p:nvPr/>
        </p:nvSpPr>
        <p:spPr>
          <a:xfrm>
            <a:off x="3735614" y="4680846"/>
            <a:ext cx="1511697" cy="4437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rgbClr val="FF6600"/>
                </a:solidFill>
              </a:rPr>
              <a:t>Verbraucher</a:t>
            </a:r>
            <a:endParaRPr lang="de-DE" b="1" dirty="0">
              <a:solidFill>
                <a:srgbClr val="FF6600"/>
              </a:solidFill>
            </a:endParaRPr>
          </a:p>
        </p:txBody>
      </p:sp>
      <p:sp>
        <p:nvSpPr>
          <p:cNvPr id="102" name="Textfeld 101"/>
          <p:cNvSpPr txBox="1"/>
          <p:nvPr/>
        </p:nvSpPr>
        <p:spPr>
          <a:xfrm>
            <a:off x="6660232" y="3645024"/>
            <a:ext cx="1800200" cy="830997"/>
          </a:xfrm>
          <a:prstGeom prst="rect">
            <a:avLst/>
          </a:prstGeom>
          <a:noFill/>
          <a:ln>
            <a:noFill/>
          </a:ln>
        </p:spPr>
        <p:txBody>
          <a:bodyPr wrap="square" rtlCol="0">
            <a:spAutoFit/>
          </a:bodyPr>
          <a:lstStyle/>
          <a:p>
            <a:r>
              <a:rPr lang="de-DE" sz="2400" b="1" dirty="0" smtClean="0">
                <a:solidFill>
                  <a:srgbClr val="0070C0"/>
                </a:solidFill>
              </a:rPr>
              <a:t>Regionale</a:t>
            </a:r>
          </a:p>
          <a:p>
            <a:r>
              <a:rPr lang="de-DE" sz="2400" b="1" dirty="0" smtClean="0">
                <a:solidFill>
                  <a:srgbClr val="0070C0"/>
                </a:solidFill>
              </a:rPr>
              <a:t>Verteilnetze</a:t>
            </a:r>
            <a:endParaRPr lang="de-DE" sz="2400" b="1" dirty="0">
              <a:solidFill>
                <a:srgbClr val="0070C0"/>
              </a:solidFill>
            </a:endParaRPr>
          </a:p>
        </p:txBody>
      </p:sp>
      <p:cxnSp>
        <p:nvCxnSpPr>
          <p:cNvPr id="103" name="Gerade Verbindung mit Pfeil 102"/>
          <p:cNvCxnSpPr>
            <a:stCxn id="102" idx="1"/>
          </p:cNvCxnSpPr>
          <p:nvPr/>
        </p:nvCxnSpPr>
        <p:spPr>
          <a:xfrm flipH="1">
            <a:off x="5350233" y="4060523"/>
            <a:ext cx="1309999" cy="2242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a:stCxn id="102" idx="1"/>
          </p:cNvCxnSpPr>
          <p:nvPr/>
        </p:nvCxnSpPr>
        <p:spPr>
          <a:xfrm flipH="1">
            <a:off x="3045977" y="4060523"/>
            <a:ext cx="3614255" cy="23257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5" name="Rechteck 114"/>
          <p:cNvSpPr/>
          <p:nvPr/>
        </p:nvSpPr>
        <p:spPr>
          <a:xfrm>
            <a:off x="3635896" y="2132856"/>
            <a:ext cx="2052228" cy="9834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rPr>
              <a:t>Steuerbare Konventionelle Kraftwerke</a:t>
            </a:r>
            <a:endParaRPr lang="de-DE" sz="2000" b="1" dirty="0">
              <a:solidFill>
                <a:schemeClr val="tx1"/>
              </a:solidFill>
            </a:endParaRPr>
          </a:p>
        </p:txBody>
      </p:sp>
      <p:cxnSp>
        <p:nvCxnSpPr>
          <p:cNvPr id="116" name="Gerade Verbindung mit Pfeil 115"/>
          <p:cNvCxnSpPr>
            <a:endCxn id="115" idx="2"/>
          </p:cNvCxnSpPr>
          <p:nvPr/>
        </p:nvCxnSpPr>
        <p:spPr>
          <a:xfrm flipV="1">
            <a:off x="4662010" y="3116320"/>
            <a:ext cx="0" cy="34523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308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448251"/>
            <a:ext cx="1882775" cy="365125"/>
          </a:xfrm>
        </p:spPr>
        <p:txBody>
          <a:bodyPr/>
          <a:lstStyle/>
          <a:p>
            <a:r>
              <a:rPr lang="de-DE" smtClean="0"/>
              <a:t>20.11.2015</a:t>
            </a:r>
            <a:endParaRPr lang="de-DE" dirty="0"/>
          </a:p>
        </p:txBody>
      </p:sp>
      <p:sp>
        <p:nvSpPr>
          <p:cNvPr id="7" name="Foliennummernplatzhalter 6"/>
          <p:cNvSpPr>
            <a:spLocks noGrp="1"/>
          </p:cNvSpPr>
          <p:nvPr>
            <p:ph type="sldNum" sz="quarter" idx="12"/>
          </p:nvPr>
        </p:nvSpPr>
        <p:spPr>
          <a:xfrm>
            <a:off x="6804024" y="6448251"/>
            <a:ext cx="1882775" cy="365125"/>
          </a:xfrm>
        </p:spPr>
        <p:txBody>
          <a:bodyPr/>
          <a:lstStyle/>
          <a:p>
            <a:fld id="{BB852D65-5622-4704-B0A5-41405F4653B9}" type="slidenum">
              <a:rPr lang="de-DE" smtClean="0"/>
              <a:pPr/>
              <a:t>9</a:t>
            </a:fld>
            <a:endParaRPr lang="de-DE" dirty="0"/>
          </a:p>
        </p:txBody>
      </p:sp>
      <p:sp>
        <p:nvSpPr>
          <p:cNvPr id="9" name="Fußzeilenplatzhalter 13"/>
          <p:cNvSpPr>
            <a:spLocks noGrp="1"/>
          </p:cNvSpPr>
          <p:nvPr>
            <p:ph type="ftr" sz="quarter" idx="11"/>
          </p:nvPr>
        </p:nvSpPr>
        <p:spPr>
          <a:xfrm>
            <a:off x="2483768" y="6448251"/>
            <a:ext cx="4176464" cy="365125"/>
          </a:xfrm>
        </p:spPr>
        <p:txBody>
          <a:bodyPr/>
          <a:lstStyle/>
          <a:p>
            <a:r>
              <a:rPr lang="de-DE" dirty="0" smtClean="0"/>
              <a:t>Konzept einer Stromversorgung für die Energiewende</a:t>
            </a:r>
            <a:endParaRPr lang="de-DE" dirty="0"/>
          </a:p>
        </p:txBody>
      </p:sp>
      <p:sp>
        <p:nvSpPr>
          <p:cNvPr id="51" name="Titel 1"/>
          <p:cNvSpPr txBox="1">
            <a:spLocks/>
          </p:cNvSpPr>
          <p:nvPr/>
        </p:nvSpPr>
        <p:spPr>
          <a:xfrm>
            <a:off x="457200" y="778694"/>
            <a:ext cx="8229600" cy="56207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dirty="0" smtClean="0"/>
              <a:t>Stromnetz in Deutschland und Europa</a:t>
            </a:r>
            <a:endParaRPr lang="de-DE" sz="2800" dirty="0"/>
          </a:p>
        </p:txBody>
      </p:sp>
      <p:grpSp>
        <p:nvGrpSpPr>
          <p:cNvPr id="52" name="Gruppieren 51"/>
          <p:cNvGrpSpPr/>
          <p:nvPr/>
        </p:nvGrpSpPr>
        <p:grpSpPr>
          <a:xfrm>
            <a:off x="539552" y="1740837"/>
            <a:ext cx="8208912" cy="3848403"/>
            <a:chOff x="611560" y="1319881"/>
            <a:chExt cx="8208912" cy="3848403"/>
          </a:xfrm>
        </p:grpSpPr>
        <p:grpSp>
          <p:nvGrpSpPr>
            <p:cNvPr id="53" name="Gruppieren 52"/>
            <p:cNvGrpSpPr/>
            <p:nvPr/>
          </p:nvGrpSpPr>
          <p:grpSpPr>
            <a:xfrm>
              <a:off x="611560" y="1319881"/>
              <a:ext cx="6566090" cy="3848403"/>
              <a:chOff x="886231" y="1884852"/>
              <a:chExt cx="6566090" cy="3848403"/>
            </a:xfrm>
          </p:grpSpPr>
          <p:pic>
            <p:nvPicPr>
              <p:cNvPr id="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6231" y="1884852"/>
                <a:ext cx="6566090" cy="3848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9" name="Textfeld 58"/>
              <p:cNvSpPr txBox="1"/>
              <p:nvPr/>
            </p:nvSpPr>
            <p:spPr>
              <a:xfrm>
                <a:off x="886231" y="5461261"/>
                <a:ext cx="6566090" cy="261610"/>
              </a:xfrm>
              <a:prstGeom prst="rect">
                <a:avLst/>
              </a:prstGeom>
              <a:noFill/>
            </p:spPr>
            <p:txBody>
              <a:bodyPr wrap="square" rtlCol="0">
                <a:spAutoFit/>
              </a:bodyPr>
              <a:lstStyle/>
              <a:p>
                <a:r>
                  <a:rPr lang="de-DE" sz="1100" u="sng" dirty="0" smtClean="0"/>
                  <a:t>Aus:</a:t>
                </a:r>
                <a:r>
                  <a:rPr lang="de-DE" sz="1100" dirty="0" smtClean="0"/>
                  <a:t> Patrick Wittenberg, Der Wandel der Stromnetze, Physik Journal  13 (2014) Nr. 4</a:t>
                </a:r>
                <a:endParaRPr lang="de-DE" sz="1100" dirty="0"/>
              </a:p>
            </p:txBody>
          </p:sp>
        </p:grpSp>
        <p:sp>
          <p:nvSpPr>
            <p:cNvPr id="54" name="Geschweifte Klammer rechts 53"/>
            <p:cNvSpPr/>
            <p:nvPr/>
          </p:nvSpPr>
          <p:spPr>
            <a:xfrm>
              <a:off x="7164288" y="2591881"/>
              <a:ext cx="346678" cy="1629207"/>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rgbClr val="00B050"/>
                </a:solidFill>
              </a:endParaRPr>
            </a:p>
          </p:txBody>
        </p:sp>
        <p:sp>
          <p:nvSpPr>
            <p:cNvPr id="55" name="Textfeld 54"/>
            <p:cNvSpPr txBox="1"/>
            <p:nvPr/>
          </p:nvSpPr>
          <p:spPr>
            <a:xfrm>
              <a:off x="7596336" y="2753633"/>
              <a:ext cx="1224136" cy="1323439"/>
            </a:xfrm>
            <a:prstGeom prst="rect">
              <a:avLst/>
            </a:prstGeom>
            <a:noFill/>
            <a:ln w="28575">
              <a:solidFill>
                <a:srgbClr val="00B050"/>
              </a:solidFill>
            </a:ln>
          </p:spPr>
          <p:txBody>
            <a:bodyPr wrap="square" rtlCol="0">
              <a:spAutoFit/>
            </a:bodyPr>
            <a:lstStyle/>
            <a:p>
              <a:r>
                <a:rPr lang="de-DE" sz="2000" b="1" dirty="0" err="1" smtClean="0">
                  <a:solidFill>
                    <a:srgbClr val="00B050"/>
                  </a:solidFill>
                </a:rPr>
                <a:t>Regio-nales</a:t>
              </a:r>
              <a:r>
                <a:rPr lang="de-DE" sz="2000" b="1" dirty="0" smtClean="0">
                  <a:solidFill>
                    <a:srgbClr val="00B050"/>
                  </a:solidFill>
                </a:rPr>
                <a:t> Verteil-netz</a:t>
              </a:r>
              <a:endParaRPr lang="de-DE" sz="2000" b="1" dirty="0">
                <a:solidFill>
                  <a:srgbClr val="00B050"/>
                </a:solidFill>
              </a:endParaRPr>
            </a:p>
          </p:txBody>
        </p:sp>
        <p:sp>
          <p:nvSpPr>
            <p:cNvPr id="56" name="Textfeld 55"/>
            <p:cNvSpPr txBox="1"/>
            <p:nvPr/>
          </p:nvSpPr>
          <p:spPr>
            <a:xfrm>
              <a:off x="7596336" y="1948770"/>
              <a:ext cx="1224136" cy="400110"/>
            </a:xfrm>
            <a:prstGeom prst="rect">
              <a:avLst/>
            </a:prstGeom>
            <a:noFill/>
            <a:ln w="28575">
              <a:solidFill>
                <a:srgbClr val="00B050"/>
              </a:solidFill>
            </a:ln>
          </p:spPr>
          <p:txBody>
            <a:bodyPr wrap="square" rtlCol="0">
              <a:spAutoFit/>
            </a:bodyPr>
            <a:lstStyle/>
            <a:p>
              <a:r>
                <a:rPr lang="de-DE" sz="2000" b="1" dirty="0" smtClean="0">
                  <a:solidFill>
                    <a:srgbClr val="00B050"/>
                  </a:solidFill>
                </a:rPr>
                <a:t>Ü-Netz</a:t>
              </a:r>
              <a:endParaRPr lang="de-DE" sz="2000" b="1" dirty="0">
                <a:solidFill>
                  <a:srgbClr val="00B050"/>
                </a:solidFill>
              </a:endParaRPr>
            </a:p>
          </p:txBody>
        </p:sp>
        <p:sp>
          <p:nvSpPr>
            <p:cNvPr id="57" name="Textfeld 56"/>
            <p:cNvSpPr txBox="1"/>
            <p:nvPr/>
          </p:nvSpPr>
          <p:spPr>
            <a:xfrm>
              <a:off x="7596336" y="4437112"/>
              <a:ext cx="1224136" cy="707886"/>
            </a:xfrm>
            <a:prstGeom prst="rect">
              <a:avLst/>
            </a:prstGeom>
            <a:noFill/>
            <a:ln w="28575">
              <a:solidFill>
                <a:srgbClr val="00B050"/>
              </a:solidFill>
            </a:ln>
          </p:spPr>
          <p:txBody>
            <a:bodyPr wrap="square" rtlCol="0">
              <a:spAutoFit/>
            </a:bodyPr>
            <a:lstStyle/>
            <a:p>
              <a:r>
                <a:rPr lang="de-DE" sz="2000" b="1" dirty="0" smtClean="0">
                  <a:solidFill>
                    <a:srgbClr val="00B050"/>
                  </a:solidFill>
                </a:rPr>
                <a:t>Verbrau-</a:t>
              </a:r>
              <a:r>
                <a:rPr lang="de-DE" sz="2000" b="1" dirty="0" err="1" smtClean="0">
                  <a:solidFill>
                    <a:srgbClr val="00B050"/>
                  </a:solidFill>
                </a:rPr>
                <a:t>cher</a:t>
              </a:r>
              <a:endParaRPr lang="de-DE" sz="2000" b="1" dirty="0">
                <a:solidFill>
                  <a:srgbClr val="00B050"/>
                </a:solidFill>
              </a:endParaRPr>
            </a:p>
          </p:txBody>
        </p:sp>
      </p:grpSp>
    </p:spTree>
    <p:extLst>
      <p:ext uri="{BB962C8B-B14F-4D97-AF65-F5344CB8AC3E}">
        <p14:creationId xmlns:p14="http://schemas.microsoft.com/office/powerpoint/2010/main" xmlns="" val="603086803"/>
      </p:ext>
    </p:extLst>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2130</Words>
  <Application>Microsoft Office PowerPoint</Application>
  <PresentationFormat>Bildschirmpräsentation (4:3)</PresentationFormat>
  <Paragraphs>550</Paragraphs>
  <Slides>42</Slides>
  <Notes>39</Notes>
  <HiddenSlides>0</HiddenSlides>
  <MMClips>0</MMClips>
  <ScaleCrop>false</ScaleCrop>
  <HeadingPairs>
    <vt:vector size="4" baseType="variant">
      <vt:variant>
        <vt:lpstr>Design</vt:lpstr>
      </vt:variant>
      <vt:variant>
        <vt:i4>2</vt:i4>
      </vt:variant>
      <vt:variant>
        <vt:lpstr>Folientitel</vt:lpstr>
      </vt:variant>
      <vt:variant>
        <vt:i4>42</vt:i4>
      </vt:variant>
    </vt:vector>
  </HeadingPairs>
  <TitlesOfParts>
    <vt:vector size="44" baseType="lpstr">
      <vt:lpstr>Benutzerdefiniertes Design</vt:lpstr>
      <vt:lpstr>1_Benutzerdefiniertes Design</vt:lpstr>
      <vt:lpstr>Konzept einer Stromversorgung für die Energiewende</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Struktur einer EE-Stromversorgung (5/6)</vt:lpstr>
      <vt:lpstr>Struktur einer EE-Stromversorgung (6/6)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Compaq</dc:creator>
  <cp:lastModifiedBy>Dr. Gerhard Luther</cp:lastModifiedBy>
  <cp:revision>213</cp:revision>
  <cp:lastPrinted>2015-10-09T20:36:46Z</cp:lastPrinted>
  <dcterms:created xsi:type="dcterms:W3CDTF">2015-09-11T15:40:29Z</dcterms:created>
  <dcterms:modified xsi:type="dcterms:W3CDTF">2015-11-30T14:20:45Z</dcterms:modified>
</cp:coreProperties>
</file>