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1"/>
  </p:notesMasterIdLst>
  <p:sldIdLst>
    <p:sldId id="258" r:id="rId2"/>
    <p:sldId id="314" r:id="rId3"/>
    <p:sldId id="311" r:id="rId4"/>
    <p:sldId id="312" r:id="rId5"/>
    <p:sldId id="306" r:id="rId6"/>
    <p:sldId id="307" r:id="rId7"/>
    <p:sldId id="310" r:id="rId8"/>
    <p:sldId id="297" r:id="rId9"/>
    <p:sldId id="28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8616D-C445-450C-B7FA-112E1CA9289E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93E3F-7F0D-46E2-8C10-0E41B29BEC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274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3E3F-7F0D-46E2-8C10-0E41B29BEC7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67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5A84-1BBD-4ABF-96A8-36AAC3A1C2E9}" type="datetime1">
              <a:rPr lang="de-DE" smtClean="0"/>
              <a:t>21.04.2016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7614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683B-40C4-492D-BB43-92542A2168E9}" type="datetime1">
              <a:rPr lang="de-DE" smtClean="0"/>
              <a:t>21.04.2016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0581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F51C-DCD6-4835-909D-64C3CB793693}" type="datetime1">
              <a:rPr lang="de-DE" smtClean="0"/>
              <a:t>21.04.2016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0215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AA2D-C2D1-49BE-B22E-DB9D7F72FE6F}" type="datetime1">
              <a:rPr lang="de-DE" smtClean="0"/>
              <a:t>21.04.2016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32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CCA0-AE54-4362-86E1-19BC892CF053}" type="datetime1">
              <a:rPr lang="de-DE" smtClean="0"/>
              <a:t>21.04.2016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7323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DDCA-48DB-4876-9207-DC7F5A9B6BC1}" type="datetime1">
              <a:rPr lang="de-DE" smtClean="0"/>
              <a:t>21.04.2016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3541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983F-7828-4B0B-B805-570C035FE326}" type="datetime1">
              <a:rPr lang="de-DE" smtClean="0"/>
              <a:t>21.04.2016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8092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0C0-E477-4F97-81A7-79E5DF8D6742}" type="datetime1">
              <a:rPr lang="de-DE" smtClean="0"/>
              <a:t>21.04.2016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8169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ECC0-BC80-40B6-B435-BF1DFD03CFD8}" type="datetime1">
              <a:rPr lang="de-DE" smtClean="0"/>
              <a:t>21.04.2016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5006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45671"/>
          </a:xfrm>
        </p:spPr>
        <p:txBody>
          <a:bodyPr/>
          <a:lstStyle/>
          <a:p>
            <a:r>
              <a:rPr lang="de-DE" dirty="0" smtClean="0"/>
              <a:t>Titelmasterformat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4" y="1518557"/>
            <a:ext cx="8596668" cy="4522805"/>
          </a:xfrm>
        </p:spPr>
        <p:txBody>
          <a:bodyPr vert="eaVert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B821-38F3-4908-98DD-B4BD2A38546D}" type="datetime1">
              <a:rPr lang="de-DE" smtClean="0"/>
              <a:t>21.04.2016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9575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EF32-D47A-43E8-B2F0-C19B18FA81F2}" type="datetime1">
              <a:rPr lang="de-DE" smtClean="0"/>
              <a:t>21.04.2016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723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2117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dirty="0" smtClean="0"/>
              <a:t>Titelmasterformat bearbeiten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9089"/>
            <a:ext cx="8596668" cy="388077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5C8B-5D31-4939-83BD-4AF2102A88B5}" type="datetime1">
              <a:rPr lang="de-DE" smtClean="0"/>
              <a:t>21.04.2016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185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680357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469571"/>
            <a:ext cx="4184035" cy="457179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469571"/>
            <a:ext cx="4184034" cy="4571791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DB99-F912-466A-8DCD-610268760B06}" type="datetime1">
              <a:rPr lang="de-DE" smtClean="0"/>
              <a:t>21.04.2016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93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0485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1584721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160983"/>
            <a:ext cx="4185623" cy="3880379"/>
          </a:xfrm>
        </p:spPr>
        <p:txBody>
          <a:bodyPr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584721"/>
            <a:ext cx="4185618" cy="581874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160983"/>
            <a:ext cx="4185617" cy="3880379"/>
          </a:xfrm>
        </p:spPr>
        <p:txBody>
          <a:bodyPr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41967-7293-484A-A304-B140CA78CF1E}" type="datetime1">
              <a:rPr lang="de-DE" smtClean="0"/>
              <a:t>21.04.2016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193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680357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BAC8-F461-4E74-9139-8EE898221F5F}" type="datetime1">
              <a:rPr lang="de-DE" smtClean="0"/>
              <a:t>21.04.2016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33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A356-F378-479B-A80C-133DA3A6894E}" type="datetime1">
              <a:rPr lang="de-DE" smtClean="0"/>
              <a:t>21.04.2016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  <p:cxnSp>
        <p:nvCxnSpPr>
          <p:cNvPr id="19" name="Gerade Verbindung 6"/>
          <p:cNvCxnSpPr/>
          <p:nvPr userDrawn="1"/>
        </p:nvCxnSpPr>
        <p:spPr>
          <a:xfrm flipH="1">
            <a:off x="955221" y="285750"/>
            <a:ext cx="32658" cy="5192486"/>
          </a:xfrm>
          <a:prstGeom prst="line">
            <a:avLst/>
          </a:prstGeom>
          <a:ln w="63500">
            <a:solidFill>
              <a:schemeClr val="tx1">
                <a:lumMod val="65000"/>
                <a:lumOff val="3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10"/>
          <p:cNvSpPr/>
          <p:nvPr userDrawn="1"/>
        </p:nvSpPr>
        <p:spPr>
          <a:xfrm>
            <a:off x="813706" y="1028013"/>
            <a:ext cx="348346" cy="34834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8000"/>
              </a:solidFill>
            </a:endParaRPr>
          </a:p>
        </p:txBody>
      </p:sp>
      <p:sp>
        <p:nvSpPr>
          <p:cNvPr id="37" name="Textplatzhalter 36"/>
          <p:cNvSpPr>
            <a:spLocks noGrp="1"/>
          </p:cNvSpPr>
          <p:nvPr>
            <p:ph type="body" sz="quarter" idx="16"/>
          </p:nvPr>
        </p:nvSpPr>
        <p:spPr>
          <a:xfrm>
            <a:off x="1841500" y="3301771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38" name="Textplatzhalter 36"/>
          <p:cNvSpPr>
            <a:spLocks noGrp="1"/>
          </p:cNvSpPr>
          <p:nvPr>
            <p:ph type="body" sz="quarter" idx="17"/>
          </p:nvPr>
        </p:nvSpPr>
        <p:spPr>
          <a:xfrm>
            <a:off x="1841500" y="4438650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39" name="Textplatzhalter 36"/>
          <p:cNvSpPr>
            <a:spLocks noGrp="1"/>
          </p:cNvSpPr>
          <p:nvPr>
            <p:ph type="body" sz="quarter" idx="18"/>
          </p:nvPr>
        </p:nvSpPr>
        <p:spPr>
          <a:xfrm>
            <a:off x="1841500" y="1028013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40" name="Textplatzhalter 36"/>
          <p:cNvSpPr>
            <a:spLocks noGrp="1"/>
          </p:cNvSpPr>
          <p:nvPr>
            <p:ph type="body" sz="quarter" idx="19"/>
          </p:nvPr>
        </p:nvSpPr>
        <p:spPr>
          <a:xfrm>
            <a:off x="1841500" y="2164892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770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0C5A-AF03-44F0-BD87-CCC318FF806E}" type="datetime1">
              <a:rPr lang="de-DE" smtClean="0"/>
              <a:t>21.04.2016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  <p:cxnSp>
        <p:nvCxnSpPr>
          <p:cNvPr id="19" name="Gerade Verbindung 6"/>
          <p:cNvCxnSpPr/>
          <p:nvPr userDrawn="1"/>
        </p:nvCxnSpPr>
        <p:spPr>
          <a:xfrm flipH="1">
            <a:off x="955221" y="285750"/>
            <a:ext cx="32658" cy="5192486"/>
          </a:xfrm>
          <a:prstGeom prst="line">
            <a:avLst/>
          </a:prstGeom>
          <a:ln w="63500">
            <a:solidFill>
              <a:schemeClr val="tx1">
                <a:lumMod val="65000"/>
                <a:lumOff val="3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10"/>
          <p:cNvSpPr/>
          <p:nvPr userDrawn="1"/>
        </p:nvSpPr>
        <p:spPr>
          <a:xfrm>
            <a:off x="797377" y="2164892"/>
            <a:ext cx="348346" cy="34834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8000"/>
              </a:solidFill>
            </a:endParaRPr>
          </a:p>
        </p:txBody>
      </p:sp>
      <p:sp>
        <p:nvSpPr>
          <p:cNvPr id="37" name="Textplatzhalter 36"/>
          <p:cNvSpPr>
            <a:spLocks noGrp="1"/>
          </p:cNvSpPr>
          <p:nvPr>
            <p:ph type="body" sz="quarter" idx="16"/>
          </p:nvPr>
        </p:nvSpPr>
        <p:spPr>
          <a:xfrm>
            <a:off x="1841500" y="3301771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38" name="Textplatzhalter 36"/>
          <p:cNvSpPr>
            <a:spLocks noGrp="1"/>
          </p:cNvSpPr>
          <p:nvPr>
            <p:ph type="body" sz="quarter" idx="17"/>
          </p:nvPr>
        </p:nvSpPr>
        <p:spPr>
          <a:xfrm>
            <a:off x="1841500" y="4438650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39" name="Textplatzhalter 36"/>
          <p:cNvSpPr>
            <a:spLocks noGrp="1"/>
          </p:cNvSpPr>
          <p:nvPr>
            <p:ph type="body" sz="quarter" idx="18"/>
          </p:nvPr>
        </p:nvSpPr>
        <p:spPr>
          <a:xfrm>
            <a:off x="1841500" y="1028013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40" name="Textplatzhalter 36"/>
          <p:cNvSpPr>
            <a:spLocks noGrp="1"/>
          </p:cNvSpPr>
          <p:nvPr>
            <p:ph type="body" sz="quarter" idx="19"/>
          </p:nvPr>
        </p:nvSpPr>
        <p:spPr>
          <a:xfrm>
            <a:off x="1841500" y="2164892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46358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AEC3-D4F7-4096-B9AF-CDFB61FF91DC}" type="datetime1">
              <a:rPr lang="de-DE" smtClean="0"/>
              <a:t>21.04.2016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  <p:cxnSp>
        <p:nvCxnSpPr>
          <p:cNvPr id="19" name="Gerade Verbindung 6"/>
          <p:cNvCxnSpPr/>
          <p:nvPr userDrawn="1"/>
        </p:nvCxnSpPr>
        <p:spPr>
          <a:xfrm flipH="1">
            <a:off x="955221" y="285750"/>
            <a:ext cx="32658" cy="5192486"/>
          </a:xfrm>
          <a:prstGeom prst="line">
            <a:avLst/>
          </a:prstGeom>
          <a:ln w="63500">
            <a:solidFill>
              <a:schemeClr val="tx1">
                <a:lumMod val="65000"/>
                <a:lumOff val="3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10"/>
          <p:cNvSpPr/>
          <p:nvPr userDrawn="1"/>
        </p:nvSpPr>
        <p:spPr>
          <a:xfrm>
            <a:off x="813706" y="3301771"/>
            <a:ext cx="348346" cy="34834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8000"/>
              </a:solidFill>
            </a:endParaRPr>
          </a:p>
        </p:txBody>
      </p:sp>
      <p:sp>
        <p:nvSpPr>
          <p:cNvPr id="37" name="Textplatzhalter 36"/>
          <p:cNvSpPr>
            <a:spLocks noGrp="1"/>
          </p:cNvSpPr>
          <p:nvPr>
            <p:ph type="body" sz="quarter" idx="16"/>
          </p:nvPr>
        </p:nvSpPr>
        <p:spPr>
          <a:xfrm>
            <a:off x="1841500" y="3301771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38" name="Textplatzhalter 36"/>
          <p:cNvSpPr>
            <a:spLocks noGrp="1"/>
          </p:cNvSpPr>
          <p:nvPr>
            <p:ph type="body" sz="quarter" idx="17"/>
          </p:nvPr>
        </p:nvSpPr>
        <p:spPr>
          <a:xfrm>
            <a:off x="1841500" y="4438650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39" name="Textplatzhalter 36"/>
          <p:cNvSpPr>
            <a:spLocks noGrp="1"/>
          </p:cNvSpPr>
          <p:nvPr>
            <p:ph type="body" sz="quarter" idx="18"/>
          </p:nvPr>
        </p:nvSpPr>
        <p:spPr>
          <a:xfrm>
            <a:off x="1841500" y="1028013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40" name="Textplatzhalter 36"/>
          <p:cNvSpPr>
            <a:spLocks noGrp="1"/>
          </p:cNvSpPr>
          <p:nvPr>
            <p:ph type="body" sz="quarter" idx="19"/>
          </p:nvPr>
        </p:nvSpPr>
        <p:spPr>
          <a:xfrm>
            <a:off x="1841500" y="2164892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4821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DC01-F150-46CA-8D1F-EB1230ACFB6F}" type="datetime1">
              <a:rPr lang="de-DE" smtClean="0"/>
              <a:t>21.04.2016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  <p:cxnSp>
        <p:nvCxnSpPr>
          <p:cNvPr id="19" name="Gerade Verbindung 6"/>
          <p:cNvCxnSpPr/>
          <p:nvPr userDrawn="1"/>
        </p:nvCxnSpPr>
        <p:spPr>
          <a:xfrm flipH="1">
            <a:off x="955221" y="285750"/>
            <a:ext cx="32658" cy="5192486"/>
          </a:xfrm>
          <a:prstGeom prst="line">
            <a:avLst/>
          </a:prstGeom>
          <a:ln w="63500">
            <a:solidFill>
              <a:schemeClr val="tx1">
                <a:lumMod val="65000"/>
                <a:lumOff val="3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10"/>
          <p:cNvSpPr/>
          <p:nvPr userDrawn="1"/>
        </p:nvSpPr>
        <p:spPr>
          <a:xfrm>
            <a:off x="797377" y="4438650"/>
            <a:ext cx="348346" cy="34834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8000"/>
              </a:solidFill>
            </a:endParaRPr>
          </a:p>
        </p:txBody>
      </p:sp>
      <p:sp>
        <p:nvSpPr>
          <p:cNvPr id="37" name="Textplatzhalter 36"/>
          <p:cNvSpPr>
            <a:spLocks noGrp="1"/>
          </p:cNvSpPr>
          <p:nvPr>
            <p:ph type="body" sz="quarter" idx="16"/>
          </p:nvPr>
        </p:nvSpPr>
        <p:spPr>
          <a:xfrm>
            <a:off x="1841500" y="3301771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38" name="Textplatzhalter 36"/>
          <p:cNvSpPr>
            <a:spLocks noGrp="1"/>
          </p:cNvSpPr>
          <p:nvPr>
            <p:ph type="body" sz="quarter" idx="17"/>
          </p:nvPr>
        </p:nvSpPr>
        <p:spPr>
          <a:xfrm>
            <a:off x="1841500" y="4438650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39" name="Textplatzhalter 36"/>
          <p:cNvSpPr>
            <a:spLocks noGrp="1"/>
          </p:cNvSpPr>
          <p:nvPr>
            <p:ph type="body" sz="quarter" idx="18"/>
          </p:nvPr>
        </p:nvSpPr>
        <p:spPr>
          <a:xfrm>
            <a:off x="1841500" y="1028013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40" name="Textplatzhalter 36"/>
          <p:cNvSpPr>
            <a:spLocks noGrp="1"/>
          </p:cNvSpPr>
          <p:nvPr>
            <p:ph type="body" sz="quarter" idx="19"/>
          </p:nvPr>
        </p:nvSpPr>
        <p:spPr>
          <a:xfrm>
            <a:off x="1841500" y="2164892"/>
            <a:ext cx="6686550" cy="88174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028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E002D-18A3-4D1E-8F57-6E2330E7FE96}" type="datetime1">
              <a:rPr lang="de-DE" smtClean="0"/>
              <a:t>21.04.2016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C88399F-CDAC-48C5-B3B5-2DCC0C4302E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extfeld 7"/>
          <p:cNvSpPr txBox="1"/>
          <p:nvPr userDrawn="1"/>
        </p:nvSpPr>
        <p:spPr>
          <a:xfrm>
            <a:off x="611917" y="6493744"/>
            <a:ext cx="3706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Forschungsstelle Nachhaltigkeit </a:t>
            </a:r>
            <a:r>
              <a:rPr lang="de-DE" sz="12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und Klimapolitik</a:t>
            </a:r>
            <a:endParaRPr lang="de-DE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835" y="363792"/>
            <a:ext cx="1993168" cy="179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94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1" r:id="rId2"/>
    <p:sldLayoutId id="2147483693" r:id="rId3"/>
    <p:sldLayoutId id="2147483694" r:id="rId4"/>
    <p:sldLayoutId id="2147483695" r:id="rId5"/>
    <p:sldLayoutId id="2147483706" r:id="rId6"/>
    <p:sldLayoutId id="2147483707" r:id="rId7"/>
    <p:sldLayoutId id="2147483708" r:id="rId8"/>
    <p:sldLayoutId id="2147483709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p:hf sldNum="0" hdr="0" dt="0"/>
  <p:txStyles>
    <p:titleStyle>
      <a:lvl1pPr marL="0" marR="0" indent="0" algn="l" defTabSz="4572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hhaltigkeit-gerechtigkeit-klima.d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nd.net/ueber_uns/arbeitskreise/umweltethik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9221" y="-167503"/>
            <a:ext cx="8674912" cy="4030055"/>
          </a:xfrm>
        </p:spPr>
        <p:txBody>
          <a:bodyPr>
            <a:noAutofit/>
          </a:bodyPr>
          <a:lstStyle/>
          <a:p>
            <a:r>
              <a:rPr lang="de-DE" sz="50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Paris-Abkommen</a:t>
            </a:r>
            <a:r>
              <a:rPr lang="de-DE" sz="50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: Energiepolitische und energierechtliche Aspekte</a:t>
            </a:r>
            <a:br>
              <a:rPr lang="de-DE" sz="5000" b="1" dirty="0" smtClean="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de-DE" sz="25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/>
            </a:r>
            <a:br>
              <a:rPr lang="de-DE" sz="2500" b="1" dirty="0" smtClean="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de-DE" sz="25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Tagung des AKE der DPG am 21.04.2016 in Bad Honnef</a:t>
            </a:r>
            <a:endParaRPr lang="de-DE" sz="25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7334" y="4527447"/>
            <a:ext cx="8596669" cy="1513915"/>
          </a:xfrm>
        </p:spPr>
        <p:txBody>
          <a:bodyPr>
            <a:normAutofit fontScale="70000" lnSpcReduction="20000"/>
          </a:bodyPr>
          <a:lstStyle/>
          <a:p>
            <a:pPr algn="r">
              <a:lnSpc>
                <a:spcPct val="120000"/>
              </a:lnSpc>
              <a:spcBef>
                <a:spcPts val="0"/>
              </a:spcBef>
              <a:defRPr/>
            </a:pPr>
            <a:r>
              <a:rPr lang="de-DE" altLang="de-DE" sz="3200" b="1" dirty="0">
                <a:solidFill>
                  <a:schemeClr val="tx1"/>
                </a:solidFill>
              </a:rPr>
              <a:t>Prof. Dr. Felix Ekardt, LL.M., M.A.</a:t>
            </a:r>
            <a:endParaRPr lang="en-GB" altLang="de-DE" sz="3200" dirty="0">
              <a:solidFill>
                <a:schemeClr val="tx1"/>
              </a:solidFill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  <a:defRPr/>
            </a:pPr>
            <a:r>
              <a:rPr lang="en-GB" altLang="de-DE" b="1" dirty="0">
                <a:solidFill>
                  <a:schemeClr val="tx1"/>
                </a:solidFill>
              </a:rPr>
              <a:t>Forschungsstelle Nachhaltigkeit und Klimapolitik</a:t>
            </a:r>
            <a:r>
              <a:rPr lang="en-GB" altLang="de-DE" dirty="0">
                <a:solidFill>
                  <a:schemeClr val="tx1"/>
                </a:solidFill>
              </a:rPr>
              <a:t>, Leipzig/Berlin</a:t>
            </a:r>
          </a:p>
          <a:p>
            <a:pPr algn="r">
              <a:lnSpc>
                <a:spcPct val="120000"/>
              </a:lnSpc>
              <a:spcBef>
                <a:spcPts val="0"/>
              </a:spcBef>
              <a:defRPr/>
            </a:pPr>
            <a:r>
              <a:rPr lang="en-GB" altLang="de-DE" dirty="0">
                <a:solidFill>
                  <a:schemeClr val="tx1"/>
                </a:solidFill>
              </a:rPr>
              <a:t>&amp; Universität Rostock, Juristische Fakultät</a:t>
            </a:r>
          </a:p>
          <a:p>
            <a:pPr algn="r">
              <a:lnSpc>
                <a:spcPct val="120000"/>
              </a:lnSpc>
              <a:spcBef>
                <a:spcPts val="0"/>
              </a:spcBef>
              <a:defRPr/>
            </a:pPr>
            <a:r>
              <a:rPr lang="en-GB" altLang="de-DE" dirty="0">
                <a:solidFill>
                  <a:schemeClr val="tx1"/>
                </a:solidFill>
              </a:rPr>
              <a:t>&amp; </a:t>
            </a:r>
            <a:r>
              <a:rPr lang="en-GB" altLang="de-DE" dirty="0" smtClean="0">
                <a:solidFill>
                  <a:schemeClr val="tx1"/>
                </a:solidFill>
              </a:rPr>
              <a:t>Wissenschaftscampus </a:t>
            </a:r>
            <a:r>
              <a:rPr lang="en-GB" altLang="de-DE" dirty="0" err="1" smtClean="0">
                <a:solidFill>
                  <a:schemeClr val="tx1"/>
                </a:solidFill>
              </a:rPr>
              <a:t>Phosphorforschung</a:t>
            </a:r>
            <a:r>
              <a:rPr lang="en-GB" altLang="de-DE" dirty="0" smtClean="0">
                <a:solidFill>
                  <a:schemeClr val="tx1"/>
                </a:solidFill>
              </a:rPr>
              <a:t> Rostock</a:t>
            </a:r>
            <a:endParaRPr lang="en-GB" altLang="de-DE" dirty="0">
              <a:solidFill>
                <a:schemeClr val="tx1"/>
              </a:solidFill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  <a:defRPr/>
            </a:pPr>
            <a:r>
              <a:rPr lang="en-GB" altLang="de-DE" dirty="0">
                <a:solidFill>
                  <a:schemeClr val="tx1"/>
                </a:solidFill>
              </a:rPr>
              <a:t>felix.ekardt@uni-rostock.de</a:t>
            </a:r>
          </a:p>
          <a:p>
            <a:pPr algn="r">
              <a:lnSpc>
                <a:spcPct val="120000"/>
              </a:lnSpc>
              <a:spcBef>
                <a:spcPts val="0"/>
              </a:spcBef>
              <a:defRPr/>
            </a:pPr>
            <a:r>
              <a:rPr lang="de-DE" altLang="de-DE" dirty="0">
                <a:hlinkClick r:id="rId3"/>
              </a:rPr>
              <a:t>www.nachhaltigkeit-gerechtigkeit-klima.de</a:t>
            </a:r>
            <a:r>
              <a:rPr lang="de-DE" altLang="de-DE" dirty="0"/>
              <a:t> </a:t>
            </a:r>
          </a:p>
          <a:p>
            <a:pPr algn="r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21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78373" y="146434"/>
            <a:ext cx="9136115" cy="941388"/>
          </a:xfrm>
        </p:spPr>
        <p:txBody>
          <a:bodyPr anchorCtr="1">
            <a:normAutofit fontScale="90000"/>
          </a:bodyPr>
          <a:lstStyle/>
          <a:p>
            <a:r>
              <a:rPr lang="en-GB" sz="3400" b="1" dirty="0" err="1" smtClean="0"/>
              <a:t>Absehbare</a:t>
            </a:r>
            <a:r>
              <a:rPr lang="en-GB" sz="3400" b="1" dirty="0" smtClean="0"/>
              <a:t> </a:t>
            </a:r>
            <a:r>
              <a:rPr lang="en-GB" sz="3400" b="1" dirty="0" err="1" smtClean="0"/>
              <a:t>juristische</a:t>
            </a:r>
            <a:r>
              <a:rPr lang="en-GB" sz="3400" b="1" dirty="0" smtClean="0"/>
              <a:t> Mainstream-Interpretation des Paris-</a:t>
            </a:r>
            <a:r>
              <a:rPr lang="en-GB" sz="3400" b="1" dirty="0" err="1" smtClean="0"/>
              <a:t>Abkommens</a:t>
            </a:r>
            <a:endParaRPr lang="de-DE" sz="3400" b="1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9448" y="1422173"/>
            <a:ext cx="8182303" cy="502592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de-DE" sz="2600" dirty="0" smtClean="0"/>
              <a:t>&gt;&gt;&gt; </a:t>
            </a:r>
            <a:r>
              <a:rPr lang="de-DE" sz="2900" dirty="0" smtClean="0"/>
              <a:t>Verpflichtungsgrad: </a:t>
            </a:r>
            <a:r>
              <a:rPr lang="de-DE" sz="2900" dirty="0" smtClean="0"/>
              <a:t>fast null, trotz bombastischer Rhetorik</a:t>
            </a:r>
          </a:p>
          <a:p>
            <a:endParaRPr lang="de-DE" sz="1000" dirty="0" smtClean="0"/>
          </a:p>
          <a:p>
            <a:r>
              <a:rPr lang="de-DE" sz="2900" dirty="0" smtClean="0"/>
              <a:t>Ziel anspruchsvoll formuliert, jedoch Handlungspflichten der Staaten: „</a:t>
            </a:r>
            <a:r>
              <a:rPr lang="de-DE" sz="2900" dirty="0" err="1" smtClean="0"/>
              <a:t>should</a:t>
            </a:r>
            <a:r>
              <a:rPr lang="de-DE" sz="2900" dirty="0" smtClean="0"/>
              <a:t>“ &amp; </a:t>
            </a:r>
            <a:r>
              <a:rPr lang="de-DE" sz="2900" dirty="0" smtClean="0"/>
              <a:t>NDCs </a:t>
            </a:r>
            <a:r>
              <a:rPr lang="de-DE" sz="2900" dirty="0" smtClean="0"/>
              <a:t>(die u.U. nicht einmal voll umgesetzt werden)</a:t>
            </a:r>
          </a:p>
          <a:p>
            <a:r>
              <a:rPr lang="de-DE" sz="2900" dirty="0" smtClean="0"/>
              <a:t>Emissionsneutralisierung avisiert, jedoch vage und mit u.U. fatalen Ansätzen, ohne klaren Ausstieg aus den fossilen Energien</a:t>
            </a:r>
            <a:endParaRPr lang="de-DE" sz="2900" dirty="0"/>
          </a:p>
          <a:p>
            <a:r>
              <a:rPr lang="de-DE" sz="2900" dirty="0" smtClean="0"/>
              <a:t>regelmäßige Überprüfung der INDCs als </a:t>
            </a:r>
            <a:r>
              <a:rPr lang="de-DE" sz="2900" dirty="0" err="1" smtClean="0"/>
              <a:t>black</a:t>
            </a:r>
            <a:r>
              <a:rPr lang="de-DE" sz="2900" dirty="0" smtClean="0"/>
              <a:t> box</a:t>
            </a:r>
            <a:endParaRPr lang="de-DE" sz="2900" dirty="0"/>
          </a:p>
          <a:p>
            <a:r>
              <a:rPr lang="de-DE" sz="2900" dirty="0" smtClean="0"/>
              <a:t>zudem selbst offiziell strenge Ziele bei fehlender klarer Berechnungsmethodik und Sanktionierung von Verstößen wenig wert</a:t>
            </a:r>
          </a:p>
          <a:p>
            <a:r>
              <a:rPr lang="de-DE" sz="2900" dirty="0" smtClean="0"/>
              <a:t>Finanzierung für Mitigation, Adaptation sowie Loss &amp; Damage ebenfalls eher wolkig</a:t>
            </a:r>
            <a:endParaRPr lang="de-DE" sz="2900" dirty="0"/>
          </a:p>
          <a:p>
            <a:r>
              <a:rPr lang="de-DE" sz="2900" dirty="0" smtClean="0"/>
              <a:t>diverse Angemessenheitsvorbehalte für Entwicklungsländer (inkl. Schwellenländer!)</a:t>
            </a:r>
          </a:p>
          <a:p>
            <a:r>
              <a:rPr lang="de-DE" sz="2900" dirty="0" smtClean="0"/>
              <a:t>Ausstiegsoption aus dem Paris-Abkommen</a:t>
            </a:r>
            <a:endParaRPr lang="en-GB" sz="2900" dirty="0" smtClean="0"/>
          </a:p>
        </p:txBody>
      </p:sp>
    </p:spTree>
    <p:extLst>
      <p:ext uri="{BB962C8B-B14F-4D97-AF65-F5344CB8AC3E}">
        <p14:creationId xmlns:p14="http://schemas.microsoft.com/office/powerpoint/2010/main" val="301424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2474" y="107020"/>
            <a:ext cx="9278007" cy="917739"/>
          </a:xfrm>
        </p:spPr>
        <p:txBody>
          <a:bodyPr anchorCtr="1">
            <a:normAutofit/>
          </a:bodyPr>
          <a:lstStyle/>
          <a:p>
            <a:r>
              <a:rPr lang="en-GB" sz="4200" b="1" dirty="0" err="1" smtClean="0"/>
              <a:t>Ambitioniertes</a:t>
            </a:r>
            <a:r>
              <a:rPr lang="en-GB" sz="4200" b="1" dirty="0" smtClean="0"/>
              <a:t> </a:t>
            </a:r>
            <a:r>
              <a:rPr lang="en-GB" sz="4200" b="1" dirty="0" err="1" smtClean="0"/>
              <a:t>Ziel</a:t>
            </a:r>
            <a:r>
              <a:rPr lang="en-GB" sz="4200" b="1" dirty="0" smtClean="0"/>
              <a:t>: Art. 2 Abs. 1 PA</a:t>
            </a:r>
            <a:endParaRPr lang="de-DE" sz="4200" b="1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5253" y="1232984"/>
            <a:ext cx="8135938" cy="539908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en-GB" sz="2600" b="1" dirty="0"/>
              <a:t>Paris-</a:t>
            </a:r>
            <a:r>
              <a:rPr lang="en-GB" sz="2600" b="1" dirty="0" err="1"/>
              <a:t>Ziel</a:t>
            </a:r>
            <a:r>
              <a:rPr lang="en-GB" sz="2600" b="1" dirty="0"/>
              <a:t> </a:t>
            </a:r>
            <a:r>
              <a:rPr lang="en-GB" sz="2600" b="1" dirty="0" smtClean="0"/>
              <a:t>(</a:t>
            </a:r>
            <a:r>
              <a:rPr lang="en-GB" sz="2600" b="1" dirty="0" err="1" smtClean="0"/>
              <a:t>völkerrechtlich</a:t>
            </a:r>
            <a:r>
              <a:rPr lang="en-GB" sz="2600" b="1" dirty="0" smtClean="0"/>
              <a:t> </a:t>
            </a:r>
            <a:r>
              <a:rPr lang="en-GB" sz="2600" b="1" dirty="0" err="1" smtClean="0"/>
              <a:t>verbindlich</a:t>
            </a:r>
            <a:r>
              <a:rPr lang="en-GB" sz="2600" b="1" dirty="0" smtClean="0"/>
              <a:t>) </a:t>
            </a:r>
            <a:r>
              <a:rPr lang="en-GB" sz="2600" b="1" dirty="0" err="1" smtClean="0"/>
              <a:t>jedoch</a:t>
            </a:r>
            <a:r>
              <a:rPr lang="en-GB" sz="2600" b="1" dirty="0" smtClean="0"/>
              <a:t> </a:t>
            </a:r>
            <a:r>
              <a:rPr lang="en-GB" sz="2600" b="1" dirty="0" err="1" smtClean="0"/>
              <a:t>sehr</a:t>
            </a:r>
            <a:r>
              <a:rPr lang="en-GB" sz="2600" b="1" dirty="0" smtClean="0"/>
              <a:t> </a:t>
            </a:r>
            <a:r>
              <a:rPr lang="en-GB" sz="2600" b="1" dirty="0" err="1" smtClean="0"/>
              <a:t>ambitioniert</a:t>
            </a:r>
            <a:endParaRPr lang="en-GB" sz="2600" b="1" dirty="0" smtClean="0"/>
          </a:p>
          <a:p>
            <a:pPr marL="609600" indent="-609600">
              <a:lnSpc>
                <a:spcPct val="80000"/>
              </a:lnSpc>
            </a:pPr>
            <a:r>
              <a:rPr lang="en-GB" sz="2600" b="1" dirty="0" smtClean="0"/>
              <a:t>für </a:t>
            </a:r>
            <a:r>
              <a:rPr lang="en-GB" sz="2600" b="1" dirty="0"/>
              <a:t>1,5-1,8 Grad minus 95 % in Deutschland bis </a:t>
            </a:r>
            <a:r>
              <a:rPr lang="en-GB" sz="2600" b="1" dirty="0" err="1"/>
              <a:t>vor</a:t>
            </a:r>
            <a:r>
              <a:rPr lang="en-GB" sz="2600" b="1" dirty="0"/>
              <a:t> 2030 (oder </a:t>
            </a:r>
            <a:r>
              <a:rPr lang="en-GB" sz="2600" b="1" dirty="0" err="1"/>
              <a:t>vor</a:t>
            </a:r>
            <a:r>
              <a:rPr lang="en-GB" sz="2600" b="1" dirty="0"/>
              <a:t> 2040) </a:t>
            </a:r>
            <a:r>
              <a:rPr lang="en-GB" sz="2600" b="1" dirty="0" err="1"/>
              <a:t>nötig</a:t>
            </a:r>
            <a:endParaRPr lang="en-GB" sz="2600" b="1" dirty="0"/>
          </a:p>
          <a:p>
            <a:pPr marL="609600" indent="-609600">
              <a:lnSpc>
                <a:spcPct val="80000"/>
              </a:lnSpc>
            </a:pPr>
            <a:r>
              <a:rPr lang="de-DE" sz="2600" dirty="0"/>
              <a:t>das hieße bis dahin: fossile Brennstoffe aus dem Markt nehmen – und das nicht nur beim Strom</a:t>
            </a:r>
            <a:endParaRPr lang="de-DE" sz="600" b="1" u="sng" dirty="0"/>
          </a:p>
          <a:p>
            <a:pPr marL="609600" indent="-609600">
              <a:lnSpc>
                <a:spcPct val="80000"/>
              </a:lnSpc>
            </a:pPr>
            <a:r>
              <a:rPr lang="de-DE" sz="2600" dirty="0" smtClean="0"/>
              <a:t>einleuchtend, denn: Klimawandel </a:t>
            </a:r>
            <a:r>
              <a:rPr lang="de-DE" sz="2600" dirty="0"/>
              <a:t>existenziell und volkswirtschaftlich (!) extrem teuer &gt;&gt;&gt; dysfunktionale </a:t>
            </a:r>
            <a:r>
              <a:rPr lang="de-DE" sz="2600" dirty="0" smtClean="0"/>
              <a:t>Strompreisdebatten</a:t>
            </a:r>
            <a:endParaRPr lang="de-DE" sz="600" dirty="0" smtClean="0"/>
          </a:p>
          <a:p>
            <a:pPr marL="609600" indent="-609600">
              <a:lnSpc>
                <a:spcPct val="80000"/>
              </a:lnSpc>
            </a:pPr>
            <a:r>
              <a:rPr lang="en-GB" sz="2600" dirty="0" err="1"/>
              <a:t>umweltpolitische</a:t>
            </a:r>
            <a:r>
              <a:rPr lang="en-GB" sz="2600" dirty="0"/>
              <a:t> </a:t>
            </a:r>
            <a:r>
              <a:rPr lang="en-GB" sz="2600" dirty="0" err="1"/>
              <a:t>Verengung</a:t>
            </a:r>
            <a:r>
              <a:rPr lang="en-GB" sz="2600" dirty="0"/>
              <a:t> auf Klima fatal – </a:t>
            </a:r>
            <a:r>
              <a:rPr lang="en-GB" sz="2600" dirty="0" err="1"/>
              <a:t>Synergien</a:t>
            </a:r>
            <a:r>
              <a:rPr lang="en-GB" sz="2600" dirty="0"/>
              <a:t>, </a:t>
            </a:r>
            <a:r>
              <a:rPr lang="en-GB" sz="2600" dirty="0" err="1"/>
              <a:t>wenn</a:t>
            </a:r>
            <a:r>
              <a:rPr lang="en-GB" sz="2600" dirty="0"/>
              <a:t> </a:t>
            </a:r>
            <a:r>
              <a:rPr lang="en-GB" sz="2600" dirty="0" err="1"/>
              <a:t>fossile</a:t>
            </a:r>
            <a:r>
              <a:rPr lang="en-GB" sz="2600" dirty="0"/>
              <a:t> </a:t>
            </a:r>
            <a:r>
              <a:rPr lang="en-GB" sz="2600" dirty="0" err="1"/>
              <a:t>Brennstoffe</a:t>
            </a:r>
            <a:r>
              <a:rPr lang="en-GB" sz="2600" dirty="0"/>
              <a:t> aus </a:t>
            </a:r>
            <a:r>
              <a:rPr lang="en-GB" sz="2600" dirty="0" err="1"/>
              <a:t>dem</a:t>
            </a:r>
            <a:r>
              <a:rPr lang="en-GB" sz="2600" dirty="0"/>
              <a:t> </a:t>
            </a:r>
            <a:r>
              <a:rPr lang="en-GB" sz="2600" dirty="0" err="1"/>
              <a:t>Markt</a:t>
            </a:r>
            <a:r>
              <a:rPr lang="en-GB" sz="2600" dirty="0"/>
              <a:t> </a:t>
            </a:r>
            <a:r>
              <a:rPr lang="en-GB" sz="2600" dirty="0" err="1"/>
              <a:t>genommen</a:t>
            </a:r>
            <a:r>
              <a:rPr lang="en-GB" sz="2600" dirty="0"/>
              <a:t> </a:t>
            </a:r>
            <a:r>
              <a:rPr lang="en-GB" sz="2600" dirty="0" err="1"/>
              <a:t>würden</a:t>
            </a:r>
            <a:endParaRPr lang="en-GB" sz="2600" dirty="0"/>
          </a:p>
          <a:p>
            <a:pPr marL="609600" indent="-609600">
              <a:lnSpc>
                <a:spcPct val="80000"/>
              </a:lnSpc>
            </a:pPr>
            <a:r>
              <a:rPr lang="en-GB" sz="2600" dirty="0" smtClean="0"/>
              <a:t>D</a:t>
            </a:r>
            <a:r>
              <a:rPr lang="en-GB" sz="2600" dirty="0" smtClean="0"/>
              <a:t>/ EU </a:t>
            </a:r>
            <a:r>
              <a:rPr lang="en-GB" sz="2600" dirty="0" err="1" smtClean="0"/>
              <a:t>bislang</a:t>
            </a:r>
            <a:r>
              <a:rPr lang="en-GB" sz="2600" dirty="0" smtClean="0"/>
              <a:t> </a:t>
            </a:r>
            <a:r>
              <a:rPr lang="en-GB" sz="2600" dirty="0" err="1" smtClean="0"/>
              <a:t>kein</a:t>
            </a:r>
            <a:r>
              <a:rPr lang="en-GB" sz="2600" dirty="0" smtClean="0"/>
              <a:t> Umwelt-/ </a:t>
            </a:r>
            <a:r>
              <a:rPr lang="en-GB" sz="2600" dirty="0" err="1" smtClean="0"/>
              <a:t>Klimavorreiter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37039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2552" y="252249"/>
            <a:ext cx="8984867" cy="1012607"/>
          </a:xfrm>
        </p:spPr>
        <p:txBody>
          <a:bodyPr anchorCtr="1">
            <a:noAutofit/>
          </a:bodyPr>
          <a:lstStyle/>
          <a:p>
            <a:pPr eaLnBrk="1" hangingPunct="1">
              <a:defRPr/>
            </a:pPr>
            <a:r>
              <a:rPr lang="en-GB" sz="4200" b="1" dirty="0" smtClean="0"/>
              <a:t>Paris-</a:t>
            </a:r>
            <a:r>
              <a:rPr lang="en-GB" sz="4200" b="1" dirty="0" err="1" smtClean="0"/>
              <a:t>Ziel</a:t>
            </a:r>
            <a:r>
              <a:rPr lang="en-GB" sz="4200" b="1" dirty="0" smtClean="0"/>
              <a:t>: rein </a:t>
            </a:r>
            <a:r>
              <a:rPr lang="en-GB" sz="4200" b="1" dirty="0" err="1" smtClean="0"/>
              <a:t>technisch</a:t>
            </a:r>
            <a:r>
              <a:rPr lang="en-GB" sz="4200" b="1" dirty="0" smtClean="0"/>
              <a:t> </a:t>
            </a:r>
            <a:r>
              <a:rPr lang="en-GB" sz="4200" b="1" dirty="0" err="1" smtClean="0"/>
              <a:t>machbar</a:t>
            </a:r>
            <a:r>
              <a:rPr lang="en-GB" sz="4200" b="1" dirty="0"/>
              <a:t>?</a:t>
            </a:r>
            <a:endParaRPr lang="de-DE" sz="4200" b="1" dirty="0" smtClean="0"/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733097" y="1471558"/>
            <a:ext cx="8412381" cy="5229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de-DE" sz="2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minus 95 </a:t>
            </a:r>
            <a:r>
              <a:rPr lang="de-DE" sz="26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% THG </a:t>
            </a:r>
            <a:r>
              <a:rPr lang="de-DE" sz="2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so zeitnah rein </a:t>
            </a:r>
            <a:r>
              <a:rPr lang="de-DE" sz="26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technisch durch EE, </a:t>
            </a:r>
            <a:r>
              <a:rPr lang="de-DE" sz="2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Effizienz? </a:t>
            </a:r>
            <a:r>
              <a:rPr lang="de-DE" sz="26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(Wachstum</a:t>
            </a:r>
            <a:r>
              <a:rPr lang="de-DE" sz="2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! Arbeit! </a:t>
            </a:r>
            <a:r>
              <a:rPr lang="de-DE" sz="26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bequem</a:t>
            </a:r>
            <a:r>
              <a:rPr lang="de-DE" sz="2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!)</a:t>
            </a:r>
          </a:p>
          <a:p>
            <a:pPr marL="864000" lvl="2">
              <a:defRPr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Problemausmaß und Wachstum </a:t>
            </a: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(Mythos Entkopplung)</a:t>
            </a:r>
          </a:p>
          <a:p>
            <a:pPr marL="864000" lvl="2" eaLnBrk="1" hangingPunct="1">
              <a:defRPr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Defekte technischer Wege</a:t>
            </a: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: 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Elektromobilität, Bioenergie u.a.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  <a:p>
            <a:pPr marL="864000" lvl="2" eaLnBrk="1" hangingPunct="1">
              <a:defRPr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manche </a:t>
            </a: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Probleme kaum technisch 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lösbar</a:t>
            </a:r>
          </a:p>
          <a:p>
            <a:pPr marL="864000" lvl="2" eaLnBrk="1" hangingPunct="1">
              <a:defRPr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Rebound-Effekte und Verlagerungseffekte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  <a:p>
            <a:pPr marL="864000" lvl="2" eaLnBrk="1" hangingPunct="1">
              <a:defRPr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Verknüpfung mit anderen Umweltproblemen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  <a:p>
            <a:pPr>
              <a:defRPr/>
            </a:pPr>
            <a:r>
              <a:rPr lang="de-DE" sz="2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Geo-Engineering? CCS? Atomenergie</a:t>
            </a:r>
            <a:r>
              <a:rPr lang="de-DE" sz="2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? (IPCC)</a:t>
            </a:r>
            <a:endParaRPr lang="de-DE" sz="26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  <a:p>
            <a:pPr>
              <a:defRPr/>
            </a:pPr>
            <a:r>
              <a:rPr lang="de-DE" sz="2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Schäden hinnehmen = eher keine Option</a:t>
            </a:r>
            <a:endParaRPr lang="de-DE" sz="26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  <a:p>
            <a:pPr>
              <a:defRPr/>
            </a:pPr>
            <a:r>
              <a:rPr lang="de-DE" sz="2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also </a:t>
            </a:r>
            <a:r>
              <a:rPr lang="de-DE" sz="26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auch Verhaltensänderungen nötig (zunächst in Industriestaaten) – mit Postwachstumsfolgen</a:t>
            </a:r>
            <a:r>
              <a:rPr lang="de-DE" sz="2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?</a:t>
            </a:r>
            <a:endParaRPr lang="de-DE" sz="26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689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1" y="149772"/>
            <a:ext cx="8860220" cy="717330"/>
          </a:xfrm>
        </p:spPr>
        <p:txBody>
          <a:bodyPr anchorCtr="1">
            <a:noAutofit/>
          </a:bodyPr>
          <a:lstStyle/>
          <a:p>
            <a:pPr eaLnBrk="1" hangingPunct="1">
              <a:defRPr/>
            </a:pPr>
            <a:r>
              <a:rPr lang="de-DE" sz="4000" b="1" dirty="0" smtClean="0"/>
              <a:t>Paris und Klimawandel:</a:t>
            </a:r>
            <a:br>
              <a:rPr lang="de-DE" sz="4000" b="1" dirty="0" smtClean="0"/>
            </a:br>
            <a:r>
              <a:rPr lang="de-DE" sz="4000" b="1" dirty="0" smtClean="0"/>
              <a:t>Psychische Effekte und Erklärungen</a:t>
            </a:r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1016877" y="1655380"/>
            <a:ext cx="8588870" cy="542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“</a:t>
            </a:r>
            <a:r>
              <a:rPr lang="en-GB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epochaler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GB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Erfolg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”, “</a:t>
            </a:r>
            <a:r>
              <a:rPr lang="en-GB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mehr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war </a:t>
            </a:r>
            <a:r>
              <a:rPr lang="en-GB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nicht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GB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möglich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”, </a:t>
            </a:r>
            <a:r>
              <a:rPr lang="en-GB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denn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“</a:t>
            </a:r>
            <a:r>
              <a:rPr lang="en-GB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Klimavorreiter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GB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ist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(fast) </a:t>
            </a:r>
            <a:r>
              <a:rPr lang="en-GB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nur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D/ EU”?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GB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Psychologie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von Paris: Divestment-Motivation vs. </a:t>
            </a:r>
            <a:r>
              <a:rPr lang="en-GB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Sedierungseffekt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Psychologie des Klimawandels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  <a:p>
            <a:pPr lvl="2" eaLnBrk="1" hangingPunct="1">
              <a:lnSpc>
                <a:spcPct val="80000"/>
              </a:lnSpc>
              <a:defRPr/>
            </a:pP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nicht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primär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Wissen</a:t>
            </a: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  <a:p>
            <a:pPr lvl="2" eaLnBrk="1" hangingPunct="1">
              <a:lnSpc>
                <a:spcPct val="80000"/>
              </a:lnSpc>
              <a:defRPr/>
            </a:pP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Wechselspiel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der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Akteure</a:t>
            </a: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  <a:p>
            <a:pPr lvl="2">
              <a:lnSpc>
                <a:spcPct val="80000"/>
              </a:lnSpc>
              <a:defRPr/>
            </a:pP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Eigennutzen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  <a:p>
            <a:pPr lvl="2">
              <a:lnSpc>
                <a:spcPct val="80000"/>
              </a:lnSpc>
              <a:defRPr/>
            </a:pP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technisch-ökonomische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Pfadabhängigkeiten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  <a:p>
            <a:pPr lvl="2">
              <a:lnSpc>
                <a:spcPct val="80000"/>
              </a:lnSpc>
              <a:defRPr/>
            </a:pP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Kollektivgutproblem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  <a:p>
            <a:pPr lvl="2">
              <a:lnSpc>
                <a:spcPct val="80000"/>
              </a:lnSpc>
              <a:defRPr/>
            </a:pP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tradierte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(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falsche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)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Werthaltungen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(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z.B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.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Wachstumslogik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Normalitätsvorstellungen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  <a:p>
            <a:pPr lvl="2" eaLnBrk="1" hangingPunct="1">
              <a:lnSpc>
                <a:spcPct val="80000"/>
              </a:lnSpc>
              <a:defRPr/>
            </a:pP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Gefühle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(u.a. massive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Lücke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Einstellung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/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Verhalten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und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Einstellung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/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Einstellung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und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kognitive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Dissonanzen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)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589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720" y="102473"/>
            <a:ext cx="8805042" cy="859219"/>
          </a:xfrm>
        </p:spPr>
        <p:txBody>
          <a:bodyPr anchorCtr="1">
            <a:normAutofit fontScale="90000"/>
          </a:bodyPr>
          <a:lstStyle/>
          <a:p>
            <a:pPr eaLnBrk="1" hangingPunct="1">
              <a:defRPr/>
            </a:pPr>
            <a:r>
              <a:rPr lang="en-GB" sz="4200" b="1" dirty="0" smtClean="0"/>
              <a:t>Alternative </a:t>
            </a:r>
            <a:r>
              <a:rPr lang="en-GB" sz="4200" b="1" dirty="0" err="1" smtClean="0"/>
              <a:t>juristische</a:t>
            </a:r>
            <a:r>
              <a:rPr lang="en-GB" sz="4200" b="1" dirty="0" smtClean="0"/>
              <a:t> Interpretation des Paris-</a:t>
            </a:r>
            <a:r>
              <a:rPr lang="en-GB" sz="4200" b="1" dirty="0" err="1" smtClean="0"/>
              <a:t>Abkommens</a:t>
            </a:r>
            <a:endParaRPr lang="de-DE" sz="4200" b="1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59221" y="1754907"/>
            <a:ext cx="8210002" cy="4669546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defRPr/>
            </a:pPr>
            <a:r>
              <a:rPr lang="de-DE" sz="2600" dirty="0" smtClean="0"/>
              <a:t>Paris-Ziele i.V.m. </a:t>
            </a:r>
            <a:r>
              <a:rPr lang="de-DE" sz="2600" dirty="0" smtClean="0"/>
              <a:t>Art</a:t>
            </a:r>
            <a:r>
              <a:rPr lang="de-DE" sz="2600" dirty="0" smtClean="0"/>
              <a:t>. 2 </a:t>
            </a:r>
            <a:r>
              <a:rPr lang="de-DE" sz="2600" dirty="0" smtClean="0"/>
              <a:t>UNFCCC</a:t>
            </a:r>
            <a:endParaRPr lang="de-DE" sz="2600" dirty="0" smtClean="0"/>
          </a:p>
          <a:p>
            <a:pPr marL="609600" indent="-609600">
              <a:lnSpc>
                <a:spcPct val="90000"/>
              </a:lnSpc>
              <a:defRPr/>
            </a:pPr>
            <a:r>
              <a:rPr lang="de-DE" sz="2600" dirty="0" smtClean="0"/>
              <a:t>Menschenrechte (D, EU, Völkerrecht)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de-DE" sz="2600" dirty="0" smtClean="0"/>
              <a:t>höherrangig ggf. als allg. Rechtsgrundsätze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de-DE" sz="2600" dirty="0" smtClean="0"/>
              <a:t>zwar kollidierende Freiheitssphären, jedoch System der Freiheit nicht zum Einsturz bringen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de-DE" sz="2600" dirty="0" smtClean="0"/>
              <a:t>Eigentumsgarantie etc. dadurch begrenzt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de-DE" sz="2600" dirty="0" smtClean="0"/>
              <a:t>zudem konsequenter Klimaschutz sogar (volks-) wirtschaftlich günstiger – trotz PW-Folgen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de-DE" sz="2600" dirty="0" smtClean="0"/>
              <a:t>Verteilungsaspekte: pro Kopf, Leistungsfähigkeit, historische Emissionen, keine Verlagerung usw. (wieder vorgerechnet vom BUND/ Sivan </a:t>
            </a:r>
            <a:r>
              <a:rPr lang="de-DE" sz="2600" dirty="0" err="1" smtClean="0"/>
              <a:t>Kartha</a:t>
            </a:r>
            <a:r>
              <a:rPr lang="de-DE" sz="26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16627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720" y="102473"/>
            <a:ext cx="8805042" cy="859219"/>
          </a:xfrm>
        </p:spPr>
        <p:txBody>
          <a:bodyPr anchorCtr="1">
            <a:normAutofit/>
          </a:bodyPr>
          <a:lstStyle/>
          <a:p>
            <a:pPr eaLnBrk="1" hangingPunct="1">
              <a:defRPr/>
            </a:pPr>
            <a:r>
              <a:rPr lang="en-GB" sz="4200" b="1" dirty="0" smtClean="0"/>
              <a:t>Was </a:t>
            </a:r>
            <a:r>
              <a:rPr lang="en-GB" sz="4200" b="1" dirty="0" err="1" smtClean="0"/>
              <a:t>steht</a:t>
            </a:r>
            <a:r>
              <a:rPr lang="en-GB" sz="4200" b="1" dirty="0" smtClean="0"/>
              <a:t> </a:t>
            </a:r>
            <a:r>
              <a:rPr lang="en-GB" sz="4200" b="1" dirty="0" err="1" smtClean="0"/>
              <a:t>energierechtlich</a:t>
            </a:r>
            <a:r>
              <a:rPr lang="en-GB" sz="4200" b="1" dirty="0" smtClean="0"/>
              <a:t> an?</a:t>
            </a:r>
            <a:endParaRPr lang="de-DE" sz="4200" b="1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59221" y="1332187"/>
            <a:ext cx="8225767" cy="53051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defRPr/>
            </a:pPr>
            <a:r>
              <a:rPr lang="de-DE" sz="2600" dirty="0" smtClean="0"/>
              <a:t>nicht nur Energieträger, sondern auch Effizienz und Suffizienz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de-DE" sz="2600" dirty="0" smtClean="0"/>
              <a:t>Kohleausstieg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de-DE" sz="2600" dirty="0" smtClean="0"/>
              <a:t>Wärme-, Verkehrs- und Agrarwende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de-DE" sz="2600" dirty="0" smtClean="0"/>
              <a:t>Netze und Speicher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de-DE" sz="2600" dirty="0" smtClean="0"/>
              <a:t>vor allem jedoch: übergreifend fossile Brennstoffe aus dem Markt nehmen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de-DE" sz="2600" dirty="0" smtClean="0"/>
              <a:t>nur so auch Rebound-/ Verlagerungs-/ Vollzugsprobleme </a:t>
            </a:r>
            <a:r>
              <a:rPr lang="de-DE" sz="2600" dirty="0" smtClean="0"/>
              <a:t>lösbar</a:t>
            </a:r>
          </a:p>
          <a:p>
            <a:pPr marL="609600" indent="-609600">
              <a:lnSpc>
                <a:spcPct val="90000"/>
              </a:lnSpc>
              <a:defRPr/>
            </a:pPr>
            <a:endParaRPr lang="de-DE" sz="2600" dirty="0" smtClean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de-DE" sz="2600" b="1" dirty="0" smtClean="0">
                <a:sym typeface="Wingdings" panose="05000000000000000000" pitchFamily="2" charset="2"/>
              </a:rPr>
              <a:t> </a:t>
            </a:r>
            <a:r>
              <a:rPr lang="de-DE" sz="2600" b="1" dirty="0" err="1" smtClean="0"/>
              <a:t>diesbzgl</a:t>
            </a:r>
            <a:r>
              <a:rPr lang="de-DE" sz="2600" b="1" dirty="0" smtClean="0"/>
              <a:t>. internationale </a:t>
            </a:r>
            <a:r>
              <a:rPr lang="de-DE" sz="2600" b="1" dirty="0" smtClean="0"/>
              <a:t>Führungsrolle?</a:t>
            </a:r>
            <a:endParaRPr lang="de-DE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733808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9185" y="94593"/>
            <a:ext cx="8899636" cy="1261239"/>
          </a:xfrm>
        </p:spPr>
        <p:txBody>
          <a:bodyPr anchorCtr="1">
            <a:normAutofit fontScale="90000"/>
          </a:bodyPr>
          <a:lstStyle/>
          <a:p>
            <a:pPr eaLnBrk="1" hangingPunct="1">
              <a:defRPr/>
            </a:pPr>
            <a:r>
              <a:rPr lang="en-GB" sz="4200" b="1" dirty="0" err="1" smtClean="0"/>
              <a:t>Konkreter</a:t>
            </a:r>
            <a:r>
              <a:rPr lang="en-GB" sz="4200" b="1" dirty="0" smtClean="0"/>
              <a:t> </a:t>
            </a:r>
            <a:r>
              <a:rPr lang="en-GB" sz="4200" b="1" dirty="0" err="1" smtClean="0"/>
              <a:t>Instrumenten-Vorschlag</a:t>
            </a:r>
            <a:r>
              <a:rPr lang="en-GB" sz="4200" b="1" dirty="0" smtClean="0"/>
              <a:t> </a:t>
            </a:r>
            <a:r>
              <a:rPr lang="en-GB" sz="4200" b="1" dirty="0" smtClean="0"/>
              <a:t>—</a:t>
            </a:r>
            <a:r>
              <a:rPr lang="en-GB" sz="4200" b="1" dirty="0" smtClean="0"/>
              <a:t> </a:t>
            </a:r>
            <a:r>
              <a:rPr lang="en-GB" sz="4200" b="1" dirty="0" err="1" smtClean="0"/>
              <a:t>statt</a:t>
            </a:r>
            <a:r>
              <a:rPr lang="en-GB" sz="4200" b="1" dirty="0" smtClean="0"/>
              <a:t> “</a:t>
            </a:r>
            <a:r>
              <a:rPr lang="en-GB" sz="4200" b="1" dirty="0" err="1"/>
              <a:t>M</a:t>
            </a:r>
            <a:r>
              <a:rPr lang="en-GB" sz="4200" b="1" dirty="0" err="1" smtClean="0"/>
              <a:t>ehr</a:t>
            </a:r>
            <a:r>
              <a:rPr lang="en-GB" sz="4200" b="1" dirty="0" smtClean="0"/>
              <a:t> war </a:t>
            </a:r>
            <a:r>
              <a:rPr lang="en-GB" sz="4200" b="1" dirty="0" err="1" smtClean="0"/>
              <a:t>nicht</a:t>
            </a:r>
            <a:r>
              <a:rPr lang="en-GB" sz="4200" b="1" dirty="0" smtClean="0"/>
              <a:t> </a:t>
            </a:r>
            <a:r>
              <a:rPr lang="en-GB" sz="4200" b="1" dirty="0" err="1" smtClean="0"/>
              <a:t>möglich</a:t>
            </a:r>
            <a:r>
              <a:rPr lang="en-GB" sz="4200" b="1" dirty="0" smtClean="0"/>
              <a:t>”</a:t>
            </a:r>
            <a:endParaRPr lang="de-DE" sz="4200" b="1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690" y="1797271"/>
            <a:ext cx="8466082" cy="4666594"/>
          </a:xfrm>
        </p:spPr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90000"/>
              </a:lnSpc>
              <a:defRPr/>
            </a:pPr>
            <a:r>
              <a:rPr lang="de-DE" sz="2800" b="1" dirty="0" smtClean="0"/>
              <a:t>D endlich echter Vorreiter wie bei Eurokrise</a:t>
            </a:r>
            <a:endParaRPr lang="de-DE" sz="900" b="1" dirty="0" smtClean="0"/>
          </a:p>
          <a:p>
            <a:pPr marL="609600" indent="-609600">
              <a:lnSpc>
                <a:spcPct val="90000"/>
              </a:lnSpc>
              <a:defRPr/>
            </a:pPr>
            <a:r>
              <a:rPr lang="de-DE" sz="2800" b="1" dirty="0" smtClean="0"/>
              <a:t>internationale Koalition der Willigen nach dem Prinzip „Standards gegen Geld“</a:t>
            </a:r>
            <a:endParaRPr lang="de-DE" sz="800" b="1" dirty="0" smtClean="0"/>
          </a:p>
          <a:p>
            <a:pPr marL="609600" indent="-609600">
              <a:lnSpc>
                <a:spcPct val="90000"/>
              </a:lnSpc>
              <a:defRPr/>
            </a:pPr>
            <a:r>
              <a:rPr lang="de-DE" sz="2800" b="1" dirty="0" smtClean="0"/>
              <a:t>möglicher internationaler Klimapolitikansatz: fossile Brennstoffe aus dem Markt nehmen</a:t>
            </a:r>
            <a:endParaRPr lang="de-DE" sz="28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2000" dirty="0" smtClean="0"/>
              <a:t>Brennstoffe</a:t>
            </a:r>
            <a:r>
              <a:rPr lang="de-DE" sz="2000" dirty="0"/>
              <a:t>/ Landnutzung </a:t>
            </a:r>
            <a:r>
              <a:rPr lang="de-DE" sz="2000" dirty="0" smtClean="0"/>
              <a:t>bepreisen, geographisch und sachlich breit, mit </a:t>
            </a:r>
            <a:r>
              <a:rPr lang="de-DE" sz="2000" dirty="0"/>
              <a:t>strengen/ langfristigen </a:t>
            </a:r>
            <a:r>
              <a:rPr lang="de-DE" sz="2000" dirty="0" smtClean="0"/>
              <a:t>Zielen, als gut fassbare Steuerungsgröße</a:t>
            </a:r>
            <a:endParaRPr lang="de-DE" sz="20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2000" dirty="0" smtClean="0"/>
              <a:t>nicht bisheriger EU-ETS</a:t>
            </a:r>
            <a:endParaRPr lang="de-DE" sz="2000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2000" dirty="0" smtClean="0"/>
              <a:t>Grenzausgleich und Sozialausgleich</a:t>
            </a:r>
            <a:endParaRPr lang="de-DE" sz="20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2000" dirty="0"/>
              <a:t>Flankierungen nötig </a:t>
            </a:r>
            <a:r>
              <a:rPr lang="de-DE" sz="2000" dirty="0" smtClean="0"/>
              <a:t>– Ping-Pong</a:t>
            </a:r>
            <a:r>
              <a:rPr lang="de-DE" sz="2000" dirty="0"/>
              <a:t>, Technologieförderung, </a:t>
            </a:r>
            <a:r>
              <a:rPr lang="de-DE" sz="2000" dirty="0" smtClean="0"/>
              <a:t>Information, </a:t>
            </a:r>
            <a:r>
              <a:rPr lang="de-DE" sz="2000" dirty="0" smtClean="0"/>
              <a:t>Planung, nur punktuell dagegen Verbote</a:t>
            </a:r>
            <a:endParaRPr lang="de-DE" sz="800" dirty="0"/>
          </a:p>
          <a:p>
            <a:pPr marL="609600" indent="-609600">
              <a:lnSpc>
                <a:spcPct val="90000"/>
              </a:lnSpc>
              <a:defRPr/>
            </a:pPr>
            <a:r>
              <a:rPr lang="de-DE" sz="2800" b="1" dirty="0"/>
              <a:t>Wirkungen</a:t>
            </a:r>
            <a:r>
              <a:rPr lang="de-DE" sz="2800" dirty="0"/>
              <a:t>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2000" dirty="0"/>
              <a:t>Effizienz, erneuerbare Ressourcen, Suffizienz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2000" dirty="0"/>
              <a:t>Unternehmen verkaufen teurer, aber </a:t>
            </a:r>
            <a:r>
              <a:rPr lang="de-DE" sz="2000" dirty="0" smtClean="0"/>
              <a:t>weniger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2000" dirty="0"/>
              <a:t>v</a:t>
            </a:r>
            <a:r>
              <a:rPr lang="de-DE" sz="2000" dirty="0" smtClean="0"/>
              <a:t>erknüpfte Umweltprobleme angehen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0689421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15310" y="139538"/>
            <a:ext cx="9144000" cy="865187"/>
          </a:xfrm>
        </p:spPr>
        <p:txBody>
          <a:bodyPr anchorCtr="1"/>
          <a:lstStyle/>
          <a:p>
            <a:pPr algn="r" eaLnBrk="1" hangingPunct="1">
              <a:defRPr/>
            </a:pPr>
            <a:r>
              <a:rPr lang="en-GB" altLang="de-DE" sz="4600" b="1" dirty="0" err="1"/>
              <a:t>Eigene</a:t>
            </a:r>
            <a:r>
              <a:rPr lang="en-GB" altLang="de-DE" sz="4600" b="1" dirty="0"/>
              <a:t> </a:t>
            </a:r>
            <a:r>
              <a:rPr lang="en-GB" altLang="de-DE" sz="4600" b="1" dirty="0" err="1" smtClean="0"/>
              <a:t>Texte</a:t>
            </a:r>
            <a:r>
              <a:rPr lang="en-GB" altLang="de-DE" sz="4600" b="1" dirty="0" smtClean="0"/>
              <a:t> (</a:t>
            </a:r>
            <a:r>
              <a:rPr lang="en-GB" altLang="de-DE" sz="4600" b="1" dirty="0" err="1" smtClean="0"/>
              <a:t>Auswahl</a:t>
            </a:r>
            <a:r>
              <a:rPr lang="en-GB" altLang="de-DE" sz="4600" b="1" dirty="0"/>
              <a:t>)</a:t>
            </a:r>
            <a:endParaRPr lang="de-DE" altLang="de-DE" sz="46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01111" y="1308535"/>
            <a:ext cx="8739134" cy="5205465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spcBef>
                <a:spcPts val="2400"/>
              </a:spcBef>
              <a:defRPr/>
            </a:pPr>
            <a:r>
              <a:rPr lang="de-DE" altLang="de-DE" sz="2200" dirty="0"/>
              <a:t>Ekardt, Jahrhundertaufgabe Energiewende: Ein Handbuch, Taschenbuch 2014 (auch über Zentralen für pol. Bildung)</a:t>
            </a:r>
          </a:p>
          <a:p>
            <a:pPr marL="609600" indent="-609600">
              <a:lnSpc>
                <a:spcPct val="80000"/>
              </a:lnSpc>
              <a:spcBef>
                <a:spcPts val="2400"/>
              </a:spcBef>
              <a:defRPr/>
            </a:pPr>
            <a:r>
              <a:rPr lang="de-DE" altLang="de-DE" sz="2200" dirty="0"/>
              <a:t>Ekardt, Theorie der Nachhaltigkeit: Rechtliche, ethische und politische Zugänge – am Beispiel von Klimawandel, Ressourcenknappheit und Welthandel, 3. Aufl. </a:t>
            </a:r>
            <a:r>
              <a:rPr lang="de-DE" altLang="de-DE" sz="2200" dirty="0" smtClean="0"/>
              <a:t>2016</a:t>
            </a:r>
            <a:endParaRPr lang="de-DE" altLang="de-DE" sz="2200" dirty="0"/>
          </a:p>
          <a:p>
            <a:pPr marL="609600" indent="-609600">
              <a:lnSpc>
                <a:spcPct val="80000"/>
              </a:lnSpc>
              <a:spcBef>
                <a:spcPts val="2400"/>
              </a:spcBef>
              <a:defRPr/>
            </a:pPr>
            <a:r>
              <a:rPr lang="de-DE" altLang="de-DE" sz="2200" dirty="0" smtClean="0"/>
              <a:t>Ekardt </a:t>
            </a:r>
            <a:r>
              <a:rPr lang="de-DE" altLang="de-DE" sz="2200" dirty="0" smtClean="0"/>
              <a:t>u.a. (BUND</a:t>
            </a:r>
            <a:r>
              <a:rPr lang="de-DE" altLang="de-DE" sz="2200" dirty="0"/>
              <a:t>), Klimagerechtigkeit 2015, 2015, </a:t>
            </a:r>
            <a:r>
              <a:rPr lang="de-DE" altLang="de-DE" sz="2200" dirty="0">
                <a:hlinkClick r:id="rId2"/>
              </a:rPr>
              <a:t>http://www.bund.net/ueber_uns/arbeitskreise/umweltethik</a:t>
            </a:r>
            <a:r>
              <a:rPr lang="de-DE" altLang="de-DE" sz="2200" dirty="0" smtClean="0">
                <a:hlinkClick r:id="rId2"/>
              </a:rPr>
              <a:t>/</a:t>
            </a:r>
            <a:endParaRPr lang="de-DE" altLang="de-DE" sz="2200" dirty="0" smtClean="0"/>
          </a:p>
          <a:p>
            <a:pPr marL="609600" indent="-609600">
              <a:lnSpc>
                <a:spcPct val="80000"/>
              </a:lnSpc>
              <a:spcBef>
                <a:spcPts val="2400"/>
              </a:spcBef>
              <a:defRPr/>
            </a:pPr>
            <a:r>
              <a:rPr lang="de-DE" altLang="de-DE" sz="2200" dirty="0" smtClean="0"/>
              <a:t>Ekardt u.a. (BUND), Grundlagen und Konzepte einer </a:t>
            </a:r>
            <a:r>
              <a:rPr lang="de-DE" altLang="de-DE" sz="2200" dirty="0"/>
              <a:t>Energiewende 2050, </a:t>
            </a:r>
            <a:r>
              <a:rPr lang="de-DE" altLang="de-DE" sz="2200" dirty="0" smtClean="0"/>
              <a:t>2015, </a:t>
            </a:r>
            <a:r>
              <a:rPr lang="de-DE" altLang="de-DE" sz="2200" dirty="0" smtClean="0">
                <a:hlinkClick r:id="rId2"/>
              </a:rPr>
              <a:t>http</a:t>
            </a:r>
            <a:r>
              <a:rPr lang="de-DE" altLang="de-DE" sz="2200" dirty="0">
                <a:hlinkClick r:id="rId2"/>
              </a:rPr>
              <a:t>://www.bund.net/ueber_uns/arbeitskreise/umweltethik</a:t>
            </a:r>
            <a:r>
              <a:rPr lang="de-DE" altLang="de-DE" sz="2200" dirty="0" smtClean="0">
                <a:hlinkClick r:id="rId2"/>
              </a:rPr>
              <a:t>/</a:t>
            </a:r>
            <a:r>
              <a:rPr lang="de-DE" altLang="de-DE" sz="2200" dirty="0" smtClean="0"/>
              <a:t> </a:t>
            </a:r>
          </a:p>
          <a:p>
            <a:pPr marL="609600" indent="-609600">
              <a:lnSpc>
                <a:spcPct val="80000"/>
              </a:lnSpc>
              <a:spcBef>
                <a:spcPts val="2400"/>
              </a:spcBef>
              <a:defRPr/>
            </a:pPr>
            <a:r>
              <a:rPr lang="de-DE" altLang="de-DE" sz="2200" dirty="0"/>
              <a:t>Ekardt/ Klinski/ Schomerus, Konzept für die Fortentwicklung des deutschen Klimaschutzrechts, 2015</a:t>
            </a:r>
          </a:p>
          <a:p>
            <a:pPr marL="609600" indent="-609600">
              <a:lnSpc>
                <a:spcPct val="80000"/>
              </a:lnSpc>
              <a:spcBef>
                <a:spcPts val="2400"/>
              </a:spcBef>
              <a:defRPr/>
            </a:pPr>
            <a:r>
              <a:rPr lang="de-DE" altLang="de-DE" sz="2200" dirty="0" smtClean="0"/>
              <a:t>Ekardt</a:t>
            </a:r>
            <a:r>
              <a:rPr lang="de-DE" altLang="de-DE" sz="2200" dirty="0"/>
              <a:t>/ Valentin, Das neue Energierecht, </a:t>
            </a:r>
            <a:r>
              <a:rPr lang="de-DE" altLang="de-DE" sz="2200" dirty="0" smtClean="0"/>
              <a:t>2015</a:t>
            </a:r>
            <a:endParaRPr lang="de-DE" altLang="de-DE" sz="2200" dirty="0"/>
          </a:p>
        </p:txBody>
      </p:sp>
    </p:spTree>
    <p:extLst>
      <p:ext uri="{BB962C8B-B14F-4D97-AF65-F5344CB8AC3E}">
        <p14:creationId xmlns:p14="http://schemas.microsoft.com/office/powerpoint/2010/main" val="410802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Benutzerdefiniert 29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287714"/>
      </a:accent1>
      <a:accent2>
        <a:srgbClr val="3E8014"/>
      </a:accent2>
      <a:accent3>
        <a:srgbClr val="CBE49B"/>
      </a:accent3>
      <a:accent4>
        <a:srgbClr val="AF8C13"/>
      </a:accent4>
      <a:accent5>
        <a:srgbClr val="6C643F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722</Words>
  <Application>Microsoft Office PowerPoint</Application>
  <PresentationFormat>Breitbild</PresentationFormat>
  <Paragraphs>85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Tahoma</vt:lpstr>
      <vt:lpstr>Trebuchet MS</vt:lpstr>
      <vt:lpstr>Wingdings</vt:lpstr>
      <vt:lpstr>Wingdings 3</vt:lpstr>
      <vt:lpstr>Facette</vt:lpstr>
      <vt:lpstr>Paris-Abkommen: Energiepolitische und energierechtliche Aspekte  Tagung des AKE der DPG am 21.04.2016 in Bad Honnef</vt:lpstr>
      <vt:lpstr>Absehbare juristische Mainstream-Interpretation des Paris-Abkommens</vt:lpstr>
      <vt:lpstr>Ambitioniertes Ziel: Art. 2 Abs. 1 PA</vt:lpstr>
      <vt:lpstr>Paris-Ziel: rein technisch machbar?</vt:lpstr>
      <vt:lpstr>Paris und Klimawandel: Psychische Effekte und Erklärungen</vt:lpstr>
      <vt:lpstr>Alternative juristische Interpretation des Paris-Abkommens</vt:lpstr>
      <vt:lpstr>Was steht energierechtlich an?</vt:lpstr>
      <vt:lpstr>Konkreter Instrumenten-Vorschlag — statt “Mehr war nicht möglich”</vt:lpstr>
      <vt:lpstr>Eigene Texte (Auswahl)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Felix</dc:creator>
  <cp:lastModifiedBy>Felix Ekardt</cp:lastModifiedBy>
  <cp:revision>158</cp:revision>
  <dcterms:created xsi:type="dcterms:W3CDTF">2015-02-04T14:05:38Z</dcterms:created>
  <dcterms:modified xsi:type="dcterms:W3CDTF">2016-04-21T12:05:29Z</dcterms:modified>
</cp:coreProperties>
</file>