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notesMasterIdLst>
    <p:notesMasterId r:id="rId45"/>
  </p:notesMasterIdLst>
  <p:sldIdLst>
    <p:sldId id="287" r:id="rId3"/>
    <p:sldId id="581" r:id="rId4"/>
    <p:sldId id="644" r:id="rId5"/>
    <p:sldId id="546" r:id="rId6"/>
    <p:sldId id="545" r:id="rId7"/>
    <p:sldId id="648" r:id="rId8"/>
    <p:sldId id="556" r:id="rId9"/>
    <p:sldId id="557" r:id="rId10"/>
    <p:sldId id="558" r:id="rId11"/>
    <p:sldId id="559" r:id="rId12"/>
    <p:sldId id="636" r:id="rId13"/>
    <p:sldId id="637" r:id="rId14"/>
    <p:sldId id="645" r:id="rId15"/>
    <p:sldId id="551" r:id="rId16"/>
    <p:sldId id="552" r:id="rId17"/>
    <p:sldId id="627" r:id="rId18"/>
    <p:sldId id="639" r:id="rId19"/>
    <p:sldId id="553" r:id="rId20"/>
    <p:sldId id="640" r:id="rId21"/>
    <p:sldId id="641" r:id="rId22"/>
    <p:sldId id="562" r:id="rId23"/>
    <p:sldId id="628" r:id="rId24"/>
    <p:sldId id="629" r:id="rId25"/>
    <p:sldId id="650" r:id="rId26"/>
    <p:sldId id="646" r:id="rId27"/>
    <p:sldId id="630" r:id="rId28"/>
    <p:sldId id="631" r:id="rId29"/>
    <p:sldId id="632" r:id="rId30"/>
    <p:sldId id="633" r:id="rId31"/>
    <p:sldId id="651" r:id="rId32"/>
    <p:sldId id="652" r:id="rId33"/>
    <p:sldId id="664" r:id="rId34"/>
    <p:sldId id="654" r:id="rId35"/>
    <p:sldId id="657" r:id="rId36"/>
    <p:sldId id="655" r:id="rId37"/>
    <p:sldId id="659" r:id="rId38"/>
    <p:sldId id="660" r:id="rId39"/>
    <p:sldId id="662" r:id="rId40"/>
    <p:sldId id="666" r:id="rId41"/>
    <p:sldId id="647" r:id="rId42"/>
    <p:sldId id="642" r:id="rId43"/>
    <p:sldId id="653" r:id="rId44"/>
  </p:sldIdLst>
  <p:sldSz cx="9144000" cy="6858000" type="screen4x3"/>
  <p:notesSz cx="6718300" cy="94107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FFFF"/>
    <a:srgbClr val="00FF00"/>
    <a:srgbClr val="66FF66"/>
    <a:srgbClr val="FF0000"/>
    <a:srgbClr val="FFFF00"/>
    <a:srgbClr val="FFFFFF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35" autoAdjust="0"/>
    <p:restoredTop sz="94660"/>
  </p:normalViewPr>
  <p:slideViewPr>
    <p:cSldViewPr>
      <p:cViewPr>
        <p:scale>
          <a:sx n="96" d="100"/>
          <a:sy n="96" d="100"/>
        </p:scale>
        <p:origin x="-1134" y="-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895" tIns="44448" rIns="88895" bIns="44448" numCol="1" anchor="t" anchorCtr="0" compatLnSpc="1">
            <a:prstTxWarp prst="textNoShape">
              <a:avLst/>
            </a:prstTxWarp>
          </a:bodyPr>
          <a:lstStyle>
            <a:lvl1pPr defTabSz="889000">
              <a:defRPr sz="12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6825" y="0"/>
            <a:ext cx="29114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895" tIns="44448" rIns="88895" bIns="44448" numCol="1" anchor="t" anchorCtr="0" compatLnSpc="1">
            <a:prstTxWarp prst="textNoShape">
              <a:avLst/>
            </a:prstTxWarp>
          </a:bodyPr>
          <a:lstStyle>
            <a:lvl1pPr algn="r" defTabSz="889000">
              <a:defRPr sz="12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6475" y="706438"/>
            <a:ext cx="4705350" cy="3529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5350" y="4468813"/>
            <a:ext cx="4927600" cy="423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895" tIns="44448" rIns="88895" bIns="444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smtClean="0"/>
              <a:t>Klicken Sie, um die Formate des Vorlagentextes zu bearbeiten</a:t>
            </a:r>
          </a:p>
          <a:p>
            <a:pPr lvl="1"/>
            <a:r>
              <a:rPr lang="de-DE" altLang="de-DE" noProof="0" smtClean="0"/>
              <a:t>Zweite Ebene</a:t>
            </a:r>
          </a:p>
          <a:p>
            <a:pPr lvl="2"/>
            <a:r>
              <a:rPr lang="de-DE" altLang="de-DE" noProof="0" smtClean="0"/>
              <a:t>Dritte Ebene</a:t>
            </a:r>
          </a:p>
          <a:p>
            <a:pPr lvl="3"/>
            <a:r>
              <a:rPr lang="de-DE" altLang="de-DE" noProof="0" smtClean="0"/>
              <a:t>Vierte Ebene</a:t>
            </a:r>
          </a:p>
          <a:p>
            <a:pPr lvl="4"/>
            <a:r>
              <a:rPr lang="de-DE" altLang="de-DE" noProof="0" smtClean="0"/>
              <a:t>Fünfte Ebene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40800"/>
            <a:ext cx="29114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895" tIns="44448" rIns="88895" bIns="44448" numCol="1" anchor="b" anchorCtr="0" compatLnSpc="1">
            <a:prstTxWarp prst="textNoShape">
              <a:avLst/>
            </a:prstTxWarp>
          </a:bodyPr>
          <a:lstStyle>
            <a:lvl1pPr defTabSz="889000">
              <a:defRPr sz="12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6825" y="8940800"/>
            <a:ext cx="29114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895" tIns="44448" rIns="88895" bIns="44448" numCol="1" anchor="b" anchorCtr="0" compatLnSpc="1">
            <a:prstTxWarp prst="textNoShape">
              <a:avLst/>
            </a:prstTxWarp>
          </a:bodyPr>
          <a:lstStyle>
            <a:lvl1pPr algn="r" defTabSz="889000">
              <a:defRPr sz="1200"/>
            </a:lvl1pPr>
          </a:lstStyle>
          <a:p>
            <a:pPr>
              <a:defRPr/>
            </a:pPr>
            <a:fld id="{78C8D7F7-7F03-4D1D-BA97-1BA1E71A82F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15797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74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8874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8874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8874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8874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887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887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887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887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764601B-0428-4B74-A308-C25046A2BAFD}" type="slidenum">
              <a:rPr lang="de-DE" altLang="de-DE" sz="1200" smtClean="0"/>
              <a:pPr/>
              <a:t>23</a:t>
            </a:fld>
            <a:endParaRPr lang="de-DE" altLang="de-DE" sz="1200" smtClean="0"/>
          </a:p>
        </p:txBody>
      </p:sp>
      <p:sp>
        <p:nvSpPr>
          <p:cNvPr id="4710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06475" y="706438"/>
            <a:ext cx="4702175" cy="3527425"/>
          </a:xfrm>
          <a:ln/>
        </p:spPr>
      </p:sp>
      <p:sp>
        <p:nvSpPr>
          <p:cNvPr id="47108" name="Notizenplatzhalter 2"/>
          <p:cNvSpPr>
            <a:spLocks noGrp="1"/>
          </p:cNvSpPr>
          <p:nvPr>
            <p:ph type="body" idx="1"/>
          </p:nvPr>
        </p:nvSpPr>
        <p:spPr>
          <a:xfrm>
            <a:off x="896938" y="4473575"/>
            <a:ext cx="4924425" cy="4230688"/>
          </a:xfrm>
          <a:noFill/>
        </p:spPr>
        <p:txBody>
          <a:bodyPr lIns="89751" tIns="44875" rIns="89751" bIns="44875"/>
          <a:lstStyle/>
          <a:p>
            <a:endParaRPr lang="de-DE" altLang="de-DE" smtClean="0"/>
          </a:p>
        </p:txBody>
      </p:sp>
      <p:sp>
        <p:nvSpPr>
          <p:cNvPr id="47109" name="Foliennummernplatzhalter 3"/>
          <p:cNvSpPr txBox="1">
            <a:spLocks noGrp="1"/>
          </p:cNvSpPr>
          <p:nvPr/>
        </p:nvSpPr>
        <p:spPr bwMode="auto">
          <a:xfrm>
            <a:off x="3810000" y="8939213"/>
            <a:ext cx="29083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51" tIns="44875" rIns="89751" bIns="44875" anchor="b"/>
          <a:lstStyle>
            <a:lvl1pPr defTabSz="9001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37931725" indent="-37474525" defTabSz="9001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01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01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01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6E25FED8-3B0C-4439-A169-9FE859A2ACDB}" type="slidenum">
              <a:rPr lang="en-GB" altLang="de-DE" sz="1100">
                <a:latin typeface="Times New Roman" pitchFamily="18" charset="0"/>
                <a:ea typeface="ＭＳ Ｐゴシック" charset="-128"/>
              </a:rPr>
              <a:pPr algn="r"/>
              <a:t>23</a:t>
            </a:fld>
            <a:endParaRPr lang="en-GB" altLang="de-DE" sz="1100">
              <a:latin typeface="Times New Roman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74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8874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1413" indent="-227013" defTabSz="8874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98613" indent="-227013" defTabSz="8874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8874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887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887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887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887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53638AB-E19D-446A-873B-0DACDC390A21}" type="slidenum">
              <a:rPr lang="de-DE" altLang="de-DE" sz="1200" smtClean="0"/>
              <a:pPr/>
              <a:t>24</a:t>
            </a:fld>
            <a:endParaRPr lang="de-DE" altLang="de-DE" sz="1200" smtClean="0"/>
          </a:p>
        </p:txBody>
      </p:sp>
      <p:sp>
        <p:nvSpPr>
          <p:cNvPr id="48131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06475" y="706438"/>
            <a:ext cx="4702175" cy="3527425"/>
          </a:xfrm>
          <a:ln/>
        </p:spPr>
      </p:sp>
      <p:sp>
        <p:nvSpPr>
          <p:cNvPr id="48132" name="Notizenplatzhalter 2"/>
          <p:cNvSpPr>
            <a:spLocks noGrp="1"/>
          </p:cNvSpPr>
          <p:nvPr>
            <p:ph type="body" idx="1"/>
          </p:nvPr>
        </p:nvSpPr>
        <p:spPr>
          <a:xfrm>
            <a:off x="896938" y="4473575"/>
            <a:ext cx="4924425" cy="4230688"/>
          </a:xfrm>
          <a:noFill/>
        </p:spPr>
        <p:txBody>
          <a:bodyPr lIns="89751" tIns="44875" rIns="89751" bIns="44875"/>
          <a:lstStyle/>
          <a:p>
            <a:endParaRPr lang="de-DE" altLang="de-DE" smtClean="0"/>
          </a:p>
        </p:txBody>
      </p:sp>
      <p:sp>
        <p:nvSpPr>
          <p:cNvPr id="48133" name="Foliennummernplatzhalter 3"/>
          <p:cNvSpPr txBox="1">
            <a:spLocks noGrp="1"/>
          </p:cNvSpPr>
          <p:nvPr/>
        </p:nvSpPr>
        <p:spPr bwMode="auto">
          <a:xfrm>
            <a:off x="3810000" y="8939213"/>
            <a:ext cx="29083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51" tIns="44875" rIns="89751" bIns="44875" anchor="b"/>
          <a:lstStyle>
            <a:lvl1pPr defTabSz="9001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37931725" indent="-37474525" defTabSz="9001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01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01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01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378845D1-8C4F-416D-AAF1-B9A7E65C8398}" type="slidenum">
              <a:rPr lang="en-GB" altLang="de-DE" sz="1100">
                <a:latin typeface="Times New Roman" pitchFamily="18" charset="0"/>
                <a:ea typeface="ＭＳ Ｐゴシック" charset="-128"/>
              </a:rPr>
              <a:pPr algn="r"/>
              <a:t>24</a:t>
            </a:fld>
            <a:endParaRPr lang="en-GB" altLang="de-DE" sz="1100">
              <a:latin typeface="Times New Roman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EEED8-F50B-4CDC-8874-15CB7241601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39705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2E236-C811-4A9C-9453-64B6C145497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5382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3418F-84E9-455B-A839-FE9B4D3CCAA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20355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1.png" descr="EUROFUSION PowerPoint MASTER DECKBLATT.png"/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9456"/>
            <a:ext cx="9144000" cy="641908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2348880"/>
            <a:ext cx="8496944" cy="1296144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Presentation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4293096"/>
            <a:ext cx="4392488" cy="432048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Name </a:t>
            </a:r>
            <a:r>
              <a:rPr lang="en-US" smtClean="0"/>
              <a:t>of presenter</a:t>
            </a:r>
            <a:endParaRPr lang="en-US" dirty="0" smtClean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5" y="-457200"/>
            <a:ext cx="10763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5536" y="5691683"/>
            <a:ext cx="1295375" cy="90566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5661248"/>
            <a:ext cx="3168352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220072" y="5733256"/>
            <a:ext cx="3610183" cy="648072"/>
            <a:chOff x="18230283" y="40396912"/>
            <a:chExt cx="9924896" cy="1781641"/>
          </a:xfrm>
        </p:grpSpPr>
        <p:sp>
          <p:nvSpPr>
            <p:cNvPr id="10" name="Rectangle 9"/>
            <p:cNvSpPr/>
            <p:nvPr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171950" eaLnBrk="1" hangingPunct="1"/>
              <a:endParaRPr lang="en-US" sz="8200">
                <a:solidFill>
                  <a:prstClr val="black"/>
                </a:solidFill>
              </a:endParaRPr>
            </a:p>
          </p:txBody>
        </p:sp>
        <p:pic>
          <p:nvPicPr>
            <p:cNvPr id="13" name="Picture 12" descr="EuropeanFlag-stars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1415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71038"/>
          </a:xfrm>
        </p:spPr>
        <p:txBody>
          <a:bodyPr/>
          <a:lstStyle>
            <a:lvl1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−"/>
              <a:defRPr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Font typeface="Arial" panose="020B0604020202020204" pitchFamily="34" charset="0"/>
              <a:buChar char="•"/>
              <a:defRPr sz="1800" baseline="0">
                <a:solidFill>
                  <a:srgbClr val="002060"/>
                </a:solidFill>
              </a:defRPr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9" name="Picture 8" descr="EurofusionDisc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220092"/>
            <a:ext cx="458197" cy="465708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7543800" cy="914400"/>
          </a:xfrm>
        </p:spPr>
        <p:txBody>
          <a:bodyPr>
            <a:normAutofit/>
          </a:bodyPr>
          <a:lstStyle>
            <a:lvl1pPr algn="l">
              <a:lnSpc>
                <a:spcPts val="3200"/>
              </a:lnSpc>
              <a:defRPr sz="3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Second line of title</a:t>
            </a:r>
            <a:endParaRPr lang="en-GB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467544" y="6551766"/>
            <a:ext cx="8235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Donné, W. Morris 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Roadmap revision –EUROfusion Bureau Meeting Garching | 14 March 2016 | Page </a:t>
            </a:r>
            <a:fld id="{6A6D9FA1-99C7-4910-8E32-B85D378B0060}" type="slidenum">
              <a:rPr lang="en-GB" sz="11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GB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01783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6B2D1-B7DD-43AA-A24C-C9B8E893F2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Roadmap meeting 25 February 2016, Garching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CBD70-4476-4328-BE28-E1472F8C01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69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1EF91-D085-4187-88F6-738852BE035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24980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9C6CE-4BA6-47C3-A40A-7EC12B41845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12737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60CE1-FDF2-4E6D-8095-2C009355EB2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60911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8BCFD-1F6A-4FDA-AE07-AA5B02FF11E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85489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04667-50A4-463A-A399-7CD6F8A3C06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83702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A42C3-B3CA-4A1E-89CF-C920F87BCE4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87556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504C5-E04E-4200-AA1F-8B87D544729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15141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1BF3F-5C5E-4E2A-94B7-77BB45B39DC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47543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BE72CFF2-28AC-479D-B759-7DB8A1EF14F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grpSp>
        <p:nvGrpSpPr>
          <p:cNvPr id="1031" name="Group 9"/>
          <p:cNvGrpSpPr>
            <a:grpSpLocks/>
          </p:cNvGrpSpPr>
          <p:nvPr userDrawn="1"/>
        </p:nvGrpSpPr>
        <p:grpSpPr bwMode="auto">
          <a:xfrm>
            <a:off x="152400" y="152400"/>
            <a:ext cx="8839200" cy="762000"/>
            <a:chOff x="-34" y="96"/>
            <a:chExt cx="6032" cy="480"/>
          </a:xfrm>
        </p:grpSpPr>
        <p:sp>
          <p:nvSpPr>
            <p:cNvPr id="1034" name="Line 10"/>
            <p:cNvSpPr>
              <a:spLocks noChangeShapeType="1"/>
            </p:cNvSpPr>
            <p:nvPr/>
          </p:nvSpPr>
          <p:spPr bwMode="auto">
            <a:xfrm>
              <a:off x="-34" y="576"/>
              <a:ext cx="60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" name="Line 11"/>
            <p:cNvSpPr>
              <a:spLocks noChangeShapeType="1"/>
            </p:cNvSpPr>
            <p:nvPr/>
          </p:nvSpPr>
          <p:spPr bwMode="auto">
            <a:xfrm>
              <a:off x="-34" y="96"/>
              <a:ext cx="60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32" name="Picture 12" descr="ipp_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19075"/>
            <a:ext cx="6858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3" descr="mpgminerva3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415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EB1851A-CFBC-47C7-80F8-04FF84B1759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23/04/2016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A6D9FA1-99C7-4910-8E32-B85D378B006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623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zohm\movies\9702Ci.m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zohm\movies\GENE-AUG.avi" TargetMode="Externa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zohm\movies\GENE-AUG.avi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zohm\movies\9702Ci.mpg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zohm\movies\particle1.m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zohm\movies\particle4.mp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zohm\movies\clp_cif.avi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78"/>
          <p:cNvSpPr txBox="1">
            <a:spLocks noChangeArrowheads="1"/>
          </p:cNvSpPr>
          <p:nvPr/>
        </p:nvSpPr>
        <p:spPr bwMode="auto">
          <a:xfrm>
            <a:off x="179388" y="765175"/>
            <a:ext cx="8856662" cy="554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800" b="1" i="1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2400" b="1">
                <a:latin typeface="Arial" charset="0"/>
                <a:cs typeface="Arial" charset="0"/>
              </a:rPr>
              <a:t>Kernfusion mit magnetischem Einschluss: Der Tokamak, ITER und internationale Perspektiven</a:t>
            </a:r>
            <a:r>
              <a:rPr lang="de-DE" altLang="en-US" sz="2400"/>
              <a:t/>
            </a:r>
            <a:br>
              <a:rPr lang="de-DE" altLang="en-US" sz="2400"/>
            </a:br>
            <a:endParaRPr lang="de-DE" altLang="de-DE" sz="2400" b="1" i="1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				   Hartmut Zohm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8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 i="1">
                <a:latin typeface="Arial" charset="0"/>
              </a:rPr>
              <a:t>				   Max-Planck-Institut für Plasmaphysik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800" i="1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 i="1">
                <a:latin typeface="Arial" charset="0"/>
              </a:rPr>
              <a:t>				   85748 Garching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i="1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i="1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i="1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i="1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i="1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i="1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 i="1">
                <a:latin typeface="Arial" charset="0"/>
              </a:rPr>
              <a:t>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       Frühjahrssitzung des AKE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8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       Bad Honnef, 22.04.2016</a:t>
            </a:r>
            <a:endParaRPr lang="de-DE" altLang="de-DE" sz="1800">
              <a:latin typeface="Arial" charset="0"/>
            </a:endParaRPr>
          </a:p>
        </p:txBody>
      </p:sp>
      <p:graphicFrame>
        <p:nvGraphicFramePr>
          <p:cNvPr id="2051" name="Object 75"/>
          <p:cNvGraphicFramePr>
            <a:graphicFrameLocks noChangeAspect="1"/>
          </p:cNvGraphicFramePr>
          <p:nvPr/>
        </p:nvGraphicFramePr>
        <p:xfrm>
          <a:off x="622300" y="2060575"/>
          <a:ext cx="3013075" cy="302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Dokument" r:id="rId3" imgW="2883408" imgH="2892552" progId="Word.Document.8">
                  <p:embed/>
                </p:oleObj>
              </mc:Choice>
              <mc:Fallback>
                <p:oleObj name="Dokument" r:id="rId3" imgW="2883408" imgH="2892552" progId="Word.Document.8">
                  <p:embed/>
                  <p:pic>
                    <p:nvPicPr>
                      <p:cNvPr id="0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" y="2060575"/>
                        <a:ext cx="3013075" cy="302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2" name="Picture 85" descr="aug_dis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573463"/>
            <a:ext cx="403225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263525"/>
            <a:ext cx="8667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4" name="Object 3"/>
          <p:cNvGraphicFramePr>
            <a:graphicFrameLocks noChangeAspect="1"/>
          </p:cNvGraphicFramePr>
          <p:nvPr/>
        </p:nvGraphicFramePr>
        <p:xfrm>
          <a:off x="927100" y="188913"/>
          <a:ext cx="1844675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Photo Editor-Foto" r:id="rId7" imgW="2610214" imgH="1171429" progId="MSPhotoEd.3">
                  <p:embed/>
                </p:oleObj>
              </mc:Choice>
              <mc:Fallback>
                <p:oleObj name="Photo Editor-Foto" r:id="rId7" imgW="2610214" imgH="1171429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100" y="188913"/>
                        <a:ext cx="1844675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981200" y="304800"/>
            <a:ext cx="5407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charset="0"/>
              </a:rPr>
              <a:t>Magnetischer Einschluss von Plasmen</a:t>
            </a:r>
          </a:p>
        </p:txBody>
      </p:sp>
      <p:grpSp>
        <p:nvGrpSpPr>
          <p:cNvPr id="11267" name="Group 3"/>
          <p:cNvGrpSpPr>
            <a:grpSpLocks/>
          </p:cNvGrpSpPr>
          <p:nvPr/>
        </p:nvGrpSpPr>
        <p:grpSpPr bwMode="auto">
          <a:xfrm>
            <a:off x="152400" y="152400"/>
            <a:ext cx="8839200" cy="762000"/>
            <a:chOff x="-34" y="96"/>
            <a:chExt cx="6032" cy="480"/>
          </a:xfrm>
        </p:grpSpPr>
        <p:sp>
          <p:nvSpPr>
            <p:cNvPr id="11270" name="Line 4"/>
            <p:cNvSpPr>
              <a:spLocks noChangeShapeType="1"/>
            </p:cNvSpPr>
            <p:nvPr/>
          </p:nvSpPr>
          <p:spPr bwMode="auto">
            <a:xfrm>
              <a:off x="-34" y="576"/>
              <a:ext cx="60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1" name="Line 5"/>
            <p:cNvSpPr>
              <a:spLocks noChangeShapeType="1"/>
            </p:cNvSpPr>
            <p:nvPr/>
          </p:nvSpPr>
          <p:spPr bwMode="auto">
            <a:xfrm>
              <a:off x="-34" y="96"/>
              <a:ext cx="60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457200" y="1125538"/>
            <a:ext cx="8399463" cy="550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'Tokamak': Magnetfeld z.T. durch interne Ströme erzeugt (Transformator)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                           Beispiel: ASDEX Upgrade (MPI Garching)</a:t>
            </a:r>
            <a:r>
              <a:rPr lang="de-DE" altLang="de-DE" sz="2400">
                <a:latin typeface="Arial" charset="0"/>
              </a:rPr>
              <a:t> </a:t>
            </a:r>
          </a:p>
        </p:txBody>
      </p:sp>
      <p:pic>
        <p:nvPicPr>
          <p:cNvPr id="337929" name="9702Ci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5486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79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379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92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792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692275" y="314325"/>
            <a:ext cx="5930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charset="0"/>
              </a:rPr>
              <a:t>Funktionsschema eines Fusionskraftwerks</a:t>
            </a: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6" r="2821" b="2829"/>
          <a:stretch>
            <a:fillRect/>
          </a:stretch>
        </p:blipFill>
        <p:spPr bwMode="auto">
          <a:xfrm>
            <a:off x="179388" y="1125538"/>
            <a:ext cx="8812212" cy="5327650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feld 1"/>
          <p:cNvSpPr txBox="1">
            <a:spLocks noChangeArrowheads="1"/>
          </p:cNvSpPr>
          <p:nvPr/>
        </p:nvSpPr>
        <p:spPr bwMode="auto">
          <a:xfrm>
            <a:off x="4787900" y="1557338"/>
            <a:ext cx="1017588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>
                <a:latin typeface="Arial" charset="0"/>
              </a:rPr>
              <a:t>Blanket</a:t>
            </a:r>
          </a:p>
        </p:txBody>
      </p:sp>
      <p:sp>
        <p:nvSpPr>
          <p:cNvPr id="12293" name="Textfeld 5"/>
          <p:cNvSpPr txBox="1">
            <a:spLocks noChangeArrowheads="1"/>
          </p:cNvSpPr>
          <p:nvPr/>
        </p:nvSpPr>
        <p:spPr bwMode="auto">
          <a:xfrm>
            <a:off x="2112963" y="1517650"/>
            <a:ext cx="9683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>
                <a:latin typeface="Arial" charset="0"/>
              </a:rPr>
              <a:t>      Li   </a:t>
            </a:r>
          </a:p>
        </p:txBody>
      </p:sp>
      <p:sp>
        <p:nvSpPr>
          <p:cNvPr id="12294" name="Textfeld 6"/>
          <p:cNvSpPr txBox="1">
            <a:spLocks noChangeArrowheads="1"/>
          </p:cNvSpPr>
          <p:nvPr/>
        </p:nvSpPr>
        <p:spPr bwMode="auto">
          <a:xfrm>
            <a:off x="1006475" y="2509838"/>
            <a:ext cx="8890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>
                <a:latin typeface="Arial" charset="0"/>
              </a:rPr>
              <a:t>   D</a:t>
            </a:r>
            <a:r>
              <a:rPr lang="de-DE" altLang="de-DE" sz="1800" b="1" baseline="-25000">
                <a:latin typeface="Arial" charset="0"/>
              </a:rPr>
              <a:t>2      </a:t>
            </a:r>
          </a:p>
        </p:txBody>
      </p:sp>
      <p:sp>
        <p:nvSpPr>
          <p:cNvPr id="12295" name="Textfeld 7"/>
          <p:cNvSpPr txBox="1">
            <a:spLocks noChangeArrowheads="1"/>
          </p:cNvSpPr>
          <p:nvPr/>
        </p:nvSpPr>
        <p:spPr bwMode="auto">
          <a:xfrm>
            <a:off x="933450" y="4643438"/>
            <a:ext cx="9017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>
                <a:latin typeface="Arial" charset="0"/>
              </a:rPr>
              <a:t>    Li    </a:t>
            </a:r>
          </a:p>
        </p:txBody>
      </p:sp>
      <p:sp>
        <p:nvSpPr>
          <p:cNvPr id="12296" name="Textfeld 8"/>
          <p:cNvSpPr txBox="1">
            <a:spLocks noChangeArrowheads="1"/>
          </p:cNvSpPr>
          <p:nvPr/>
        </p:nvSpPr>
        <p:spPr bwMode="auto">
          <a:xfrm rot="-5400000">
            <a:off x="-673894" y="3704432"/>
            <a:ext cx="24034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>
                <a:latin typeface="Arial" charset="0"/>
              </a:rPr>
              <a:t>Primäre Brennstoffe</a:t>
            </a:r>
          </a:p>
        </p:txBody>
      </p:sp>
      <p:sp>
        <p:nvSpPr>
          <p:cNvPr id="12297" name="Rechteck 2"/>
          <p:cNvSpPr>
            <a:spLocks noChangeArrowheads="1"/>
          </p:cNvSpPr>
          <p:nvPr/>
        </p:nvSpPr>
        <p:spPr bwMode="auto">
          <a:xfrm>
            <a:off x="6156325" y="3716338"/>
            <a:ext cx="576263" cy="2889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sp>
        <p:nvSpPr>
          <p:cNvPr id="12298" name="Textfeld 9"/>
          <p:cNvSpPr txBox="1">
            <a:spLocks noChangeArrowheads="1"/>
          </p:cNvSpPr>
          <p:nvPr/>
        </p:nvSpPr>
        <p:spPr bwMode="auto">
          <a:xfrm>
            <a:off x="5999163" y="3635375"/>
            <a:ext cx="890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>
                <a:latin typeface="Arial" charset="0"/>
              </a:rPr>
              <a:t>DT, He</a:t>
            </a:r>
          </a:p>
        </p:txBody>
      </p:sp>
      <p:sp>
        <p:nvSpPr>
          <p:cNvPr id="12299" name="Textfeld 11"/>
          <p:cNvSpPr txBox="1">
            <a:spLocks noChangeArrowheads="1"/>
          </p:cNvSpPr>
          <p:nvPr/>
        </p:nvSpPr>
        <p:spPr bwMode="auto">
          <a:xfrm>
            <a:off x="6858000" y="3348038"/>
            <a:ext cx="22098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>
                <a:latin typeface="Arial" charset="0"/>
              </a:rPr>
              <a:t>      He-Asche         </a:t>
            </a:r>
          </a:p>
        </p:txBody>
      </p:sp>
      <p:sp>
        <p:nvSpPr>
          <p:cNvPr id="12300" name="Textfeld 12"/>
          <p:cNvSpPr txBox="1">
            <a:spLocks noChangeArrowheads="1"/>
          </p:cNvSpPr>
          <p:nvPr/>
        </p:nvSpPr>
        <p:spPr bwMode="auto">
          <a:xfrm>
            <a:off x="1038225" y="3162300"/>
            <a:ext cx="1147763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>
                <a:latin typeface="Arial" charset="0"/>
              </a:rPr>
              <a:t>Vakuum-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>
                <a:latin typeface="Arial" charset="0"/>
              </a:rPr>
              <a:t>gefäß</a:t>
            </a:r>
          </a:p>
        </p:txBody>
      </p:sp>
      <p:sp>
        <p:nvSpPr>
          <p:cNvPr id="12301" name="Textfeld 13"/>
          <p:cNvSpPr txBox="1">
            <a:spLocks noChangeArrowheads="1"/>
          </p:cNvSpPr>
          <p:nvPr/>
        </p:nvSpPr>
        <p:spPr bwMode="auto">
          <a:xfrm>
            <a:off x="4638675" y="5949950"/>
            <a:ext cx="21209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>
                <a:latin typeface="Arial" charset="0"/>
              </a:rPr>
              <a:t>Dampferzeuger    </a:t>
            </a:r>
          </a:p>
        </p:txBody>
      </p:sp>
      <p:sp>
        <p:nvSpPr>
          <p:cNvPr id="12302" name="Textfeld 14"/>
          <p:cNvSpPr txBox="1">
            <a:spLocks noChangeArrowheads="1"/>
          </p:cNvSpPr>
          <p:nvPr/>
        </p:nvSpPr>
        <p:spPr bwMode="auto">
          <a:xfrm>
            <a:off x="6443663" y="5818188"/>
            <a:ext cx="11430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>
                <a:latin typeface="Arial" charset="0"/>
              </a:rPr>
              <a:t>Turbine  </a:t>
            </a:r>
          </a:p>
        </p:txBody>
      </p:sp>
      <p:sp>
        <p:nvSpPr>
          <p:cNvPr id="12303" name="Textfeld 15"/>
          <p:cNvSpPr txBox="1">
            <a:spLocks noChangeArrowheads="1"/>
          </p:cNvSpPr>
          <p:nvPr/>
        </p:nvSpPr>
        <p:spPr bwMode="auto">
          <a:xfrm>
            <a:off x="7370763" y="5562600"/>
            <a:ext cx="14160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>
                <a:latin typeface="Arial" charset="0"/>
              </a:rPr>
              <a:t>Generator  </a:t>
            </a:r>
          </a:p>
        </p:txBody>
      </p:sp>
      <p:sp>
        <p:nvSpPr>
          <p:cNvPr id="12304" name="Textfeld 16"/>
          <p:cNvSpPr txBox="1">
            <a:spLocks noChangeArrowheads="1"/>
          </p:cNvSpPr>
          <p:nvPr/>
        </p:nvSpPr>
        <p:spPr bwMode="auto">
          <a:xfrm>
            <a:off x="5610225" y="4222750"/>
            <a:ext cx="1582738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>
                <a:latin typeface="Arial" charset="0"/>
              </a:rPr>
              <a:t>Brennstoff-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>
                <a:latin typeface="Arial" charset="0"/>
              </a:rPr>
              <a:t>aufarbeitung</a:t>
            </a:r>
          </a:p>
        </p:txBody>
      </p:sp>
      <p:pic>
        <p:nvPicPr>
          <p:cNvPr id="123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5961063"/>
            <a:ext cx="3314700" cy="714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911350" y="293688"/>
            <a:ext cx="5422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charset="0"/>
              </a:rPr>
              <a:t>Eigenschaften von Fusionskraftwerken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33388" y="1344613"/>
            <a:ext cx="8256587" cy="460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Geeignet für Grundlast/Ausregelung (nicht vom Wetter abhängig)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800"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komplementär zu stochastischen Regenerativen wie Wind und Solar</a:t>
            </a:r>
          </a:p>
          <a:p>
            <a:pPr>
              <a:spcBef>
                <a:spcPct val="0"/>
              </a:spcBef>
            </a:pPr>
            <a:endParaRPr lang="de-DE" altLang="de-DE" sz="20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Nachhaltige Energiequelle (Brennstoffe für viele 1000 Jahre vorhanden)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800"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Deuterium kann z.B. aus Meerwasser gewonnen werden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8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Tritium wird im inneren Brennstoffkreislauf aus Li erbrütet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Fusionskraftwerke werden günstige Umwelteigenschaften haben 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800"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keine CO</a:t>
            </a:r>
            <a:r>
              <a:rPr lang="de-DE" altLang="de-DE" sz="2000" baseline="-25000">
                <a:solidFill>
                  <a:srgbClr val="0000CC"/>
                </a:solidFill>
                <a:latin typeface="Arial" charset="0"/>
              </a:rPr>
              <a:t>2</a:t>
            </a: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Emission</a:t>
            </a:r>
          </a:p>
          <a:p>
            <a:pPr>
              <a:spcBef>
                <a:spcPct val="0"/>
              </a:spcBef>
            </a:pPr>
            <a:endParaRPr lang="de-DE" altLang="de-DE" sz="8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keine unkontrollierte Kettenreaktion</a:t>
            </a:r>
          </a:p>
          <a:p>
            <a:pPr>
              <a:spcBef>
                <a:spcPct val="0"/>
              </a:spcBef>
            </a:pPr>
            <a:endParaRPr lang="de-DE" altLang="de-DE" sz="8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Nachwärme kann Anlage nicht zerstören (keine Kernschmelze)</a:t>
            </a:r>
          </a:p>
          <a:p>
            <a:pPr>
              <a:spcBef>
                <a:spcPct val="0"/>
              </a:spcBef>
            </a:pPr>
            <a:endParaRPr lang="de-DE" altLang="de-DE" sz="8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radioaktiver Abfall (= Strukturmaterialen) braucht keine Endlagerung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7" name="Rectangle 3"/>
          <p:cNvSpPr>
            <a:spLocks noChangeArrowheads="1"/>
          </p:cNvSpPr>
          <p:nvPr/>
        </p:nvSpPr>
        <p:spPr bwMode="auto">
          <a:xfrm>
            <a:off x="2243138" y="2209800"/>
            <a:ext cx="4124325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altLang="de-DE" sz="2000" b="1" dirty="0" smtClean="0">
                <a:latin typeface="Arial" charset="0"/>
              </a:rPr>
              <a:t>Gliederung</a:t>
            </a:r>
          </a:p>
          <a:p>
            <a:pPr>
              <a:defRPr/>
            </a:pPr>
            <a:endParaRPr lang="de-DE" altLang="de-DE" sz="2000" b="1" dirty="0" smtClean="0">
              <a:latin typeface="Arial" charset="0"/>
            </a:endParaRPr>
          </a:p>
          <a:p>
            <a:pPr>
              <a:defRPr/>
            </a:pPr>
            <a:r>
              <a:rPr lang="de-DE" altLang="de-DE" sz="2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</a:rPr>
              <a:t>1.) Grundlagen der Kernfusion</a:t>
            </a:r>
          </a:p>
          <a:p>
            <a:pPr>
              <a:defRPr/>
            </a:pPr>
            <a:endParaRPr lang="de-DE" altLang="de-DE" sz="800" dirty="0" smtClean="0">
              <a:solidFill>
                <a:srgbClr val="0000CC"/>
              </a:solidFill>
              <a:latin typeface="Arial" charset="0"/>
            </a:endParaRPr>
          </a:p>
          <a:p>
            <a:pPr>
              <a:defRPr/>
            </a:pPr>
            <a:r>
              <a:rPr lang="de-DE" altLang="de-DE" sz="2000" dirty="0" smtClean="0">
                <a:solidFill>
                  <a:srgbClr val="0000CC"/>
                </a:solidFill>
                <a:latin typeface="Arial" charset="0"/>
              </a:rPr>
              <a:t>2.) Aktueller Stand</a:t>
            </a:r>
          </a:p>
          <a:p>
            <a:pPr>
              <a:defRPr/>
            </a:pPr>
            <a:endParaRPr lang="de-DE" altLang="de-DE" sz="800" dirty="0" smtClean="0">
              <a:solidFill>
                <a:srgbClr val="0000CC"/>
              </a:solidFill>
              <a:latin typeface="Arial" charset="0"/>
            </a:endParaRPr>
          </a:p>
          <a:p>
            <a:pPr>
              <a:defRPr/>
            </a:pPr>
            <a:r>
              <a:rPr lang="de-DE" altLang="de-DE" sz="2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</a:rPr>
              <a:t>3.) Der Weg zum Fusionskraftwerk</a:t>
            </a:r>
          </a:p>
          <a:p>
            <a:pPr>
              <a:defRPr/>
            </a:pPr>
            <a:endParaRPr lang="de-DE" altLang="de-DE" sz="800" dirty="0" smtClean="0">
              <a:solidFill>
                <a:schemeClr val="accent2">
                  <a:lumMod val="40000"/>
                  <a:lumOff val="60000"/>
                </a:schemeClr>
              </a:solidFill>
              <a:latin typeface="Arial" charset="0"/>
            </a:endParaRPr>
          </a:p>
          <a:p>
            <a:pPr>
              <a:defRPr/>
            </a:pPr>
            <a:r>
              <a:rPr lang="de-DE" altLang="de-DE" sz="2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</a:rPr>
              <a:t>4.) Zusammenfassung</a:t>
            </a:r>
          </a:p>
          <a:p>
            <a:pPr>
              <a:defRPr/>
            </a:pPr>
            <a:endParaRPr lang="de-DE" altLang="de-DE" sz="2000" dirty="0" smtClean="0">
              <a:solidFill>
                <a:srgbClr val="0000CC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828800" y="304800"/>
            <a:ext cx="5711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charset="0"/>
              </a:rPr>
              <a:t>Magnetischer Einschluss - Zielparameter</a:t>
            </a:r>
          </a:p>
        </p:txBody>
      </p:sp>
      <p:grpSp>
        <p:nvGrpSpPr>
          <p:cNvPr id="15363" name="Group 3"/>
          <p:cNvGrpSpPr>
            <a:grpSpLocks/>
          </p:cNvGrpSpPr>
          <p:nvPr/>
        </p:nvGrpSpPr>
        <p:grpSpPr bwMode="auto">
          <a:xfrm>
            <a:off x="152400" y="152400"/>
            <a:ext cx="8839200" cy="762000"/>
            <a:chOff x="-34" y="96"/>
            <a:chExt cx="6032" cy="480"/>
          </a:xfrm>
        </p:grpSpPr>
        <p:sp>
          <p:nvSpPr>
            <p:cNvPr id="15380" name="Line 4"/>
            <p:cNvSpPr>
              <a:spLocks noChangeShapeType="1"/>
            </p:cNvSpPr>
            <p:nvPr/>
          </p:nvSpPr>
          <p:spPr bwMode="auto">
            <a:xfrm>
              <a:off x="-34" y="576"/>
              <a:ext cx="60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1" name="Line 5"/>
            <p:cNvSpPr>
              <a:spLocks noChangeShapeType="1"/>
            </p:cNvSpPr>
            <p:nvPr/>
          </p:nvSpPr>
          <p:spPr bwMode="auto">
            <a:xfrm>
              <a:off x="-34" y="96"/>
              <a:ext cx="60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64" name="Text Box 14"/>
          <p:cNvSpPr txBox="1">
            <a:spLocks noChangeArrowheads="1"/>
          </p:cNvSpPr>
          <p:nvPr/>
        </p:nvSpPr>
        <p:spPr bwMode="auto">
          <a:xfrm>
            <a:off x="4859338" y="1309688"/>
            <a:ext cx="4084637" cy="39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Zündbedingung: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8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 Fusionsleistung &gt; Wärmeverluste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Führt zu Bedingung an nT</a:t>
            </a:r>
            <a:r>
              <a:rPr lang="de-DE" altLang="de-DE" sz="2000">
                <a:latin typeface="Symbol" pitchFamily="18" charset="2"/>
              </a:rPr>
              <a:t>t</a:t>
            </a:r>
            <a:r>
              <a:rPr lang="de-DE" altLang="de-DE" sz="2000" baseline="-25000">
                <a:latin typeface="Arial" charset="0"/>
              </a:rPr>
              <a:t>E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8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 n –Teilchendichte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8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 T – Plasmatemperatur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8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 </a:t>
            </a:r>
            <a:r>
              <a:rPr lang="de-DE" altLang="de-DE" sz="2000">
                <a:solidFill>
                  <a:srgbClr val="0000CC"/>
                </a:solidFill>
                <a:latin typeface="Symbol" pitchFamily="18" charset="2"/>
              </a:rPr>
              <a:t>t</a:t>
            </a:r>
            <a:r>
              <a:rPr lang="de-DE" altLang="de-DE" sz="2000" baseline="-25000">
                <a:solidFill>
                  <a:srgbClr val="0000CC"/>
                </a:solidFill>
                <a:latin typeface="Arial" charset="0"/>
              </a:rPr>
              <a:t>E</a:t>
            </a: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– Energieeinschlußzeit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  (Maßzahl für Wärmeisolation)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‚Fusionsprodukt‘ nT</a:t>
            </a:r>
            <a:r>
              <a:rPr lang="de-DE" altLang="de-DE" sz="2000">
                <a:latin typeface="Symbol" pitchFamily="18" charset="2"/>
              </a:rPr>
              <a:t>t</a:t>
            </a:r>
            <a:r>
              <a:rPr lang="de-DE" altLang="de-DE" sz="2000" baseline="-25000">
                <a:latin typeface="Arial" charset="0"/>
              </a:rPr>
              <a:t>E </a:t>
            </a:r>
            <a:r>
              <a:rPr lang="de-DE" altLang="de-DE" sz="2000">
                <a:latin typeface="Arial" charset="0"/>
              </a:rPr>
              <a:t>muss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Minimalwert übersteigen</a:t>
            </a:r>
          </a:p>
        </p:txBody>
      </p:sp>
      <p:grpSp>
        <p:nvGrpSpPr>
          <p:cNvPr id="15365" name="Group 26"/>
          <p:cNvGrpSpPr>
            <a:grpSpLocks/>
          </p:cNvGrpSpPr>
          <p:nvPr/>
        </p:nvGrpSpPr>
        <p:grpSpPr bwMode="auto">
          <a:xfrm>
            <a:off x="107950" y="1052513"/>
            <a:ext cx="4752975" cy="4897437"/>
            <a:chOff x="3274" y="799"/>
            <a:chExt cx="2404" cy="2677"/>
          </a:xfrm>
        </p:grpSpPr>
        <p:grpSp>
          <p:nvGrpSpPr>
            <p:cNvPr id="15374" name="Group 27"/>
            <p:cNvGrpSpPr>
              <a:grpSpLocks/>
            </p:cNvGrpSpPr>
            <p:nvPr/>
          </p:nvGrpSpPr>
          <p:grpSpPr bwMode="auto">
            <a:xfrm>
              <a:off x="3274" y="799"/>
              <a:ext cx="2404" cy="2677"/>
              <a:chOff x="1008" y="695"/>
              <a:chExt cx="3323" cy="3625"/>
            </a:xfrm>
          </p:grpSpPr>
          <p:pic>
            <p:nvPicPr>
              <p:cNvPr id="15378" name="Picture 28" descr="Zundkurve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695"/>
                <a:ext cx="3323" cy="3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79" name="Rectangle 29"/>
              <p:cNvSpPr>
                <a:spLocks noChangeArrowheads="1"/>
              </p:cNvSpPr>
              <p:nvPr/>
            </p:nvSpPr>
            <p:spPr bwMode="auto">
              <a:xfrm>
                <a:off x="3686" y="760"/>
                <a:ext cx="576" cy="4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  <a:miter lim="800000"/>
                <a:headEnd type="none" w="lg" len="lg"/>
                <a:tailEnd type="none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2400">
                  <a:latin typeface="Arial" charset="0"/>
                </a:endParaRPr>
              </a:p>
            </p:txBody>
          </p:sp>
        </p:grpSp>
        <p:sp>
          <p:nvSpPr>
            <p:cNvPr id="15375" name="Rectangle 30"/>
            <p:cNvSpPr>
              <a:spLocks noChangeArrowheads="1"/>
            </p:cNvSpPr>
            <p:nvPr/>
          </p:nvSpPr>
          <p:spPr bwMode="auto">
            <a:xfrm>
              <a:off x="4960" y="2909"/>
              <a:ext cx="404" cy="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de-DE" sz="2400">
                <a:latin typeface="Arial" charset="0"/>
              </a:endParaRPr>
            </a:p>
          </p:txBody>
        </p:sp>
        <p:sp>
          <p:nvSpPr>
            <p:cNvPr id="15376" name="Oval 31"/>
            <p:cNvSpPr>
              <a:spLocks noChangeArrowheads="1"/>
            </p:cNvSpPr>
            <p:nvPr/>
          </p:nvSpPr>
          <p:spPr bwMode="auto">
            <a:xfrm>
              <a:off x="4794" y="153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de-DE" sz="2400">
                <a:latin typeface="Arial" charset="0"/>
              </a:endParaRPr>
            </a:p>
          </p:txBody>
        </p:sp>
        <p:sp>
          <p:nvSpPr>
            <p:cNvPr id="15377" name="Rectangle 32"/>
            <p:cNvSpPr>
              <a:spLocks noChangeArrowheads="1"/>
            </p:cNvSpPr>
            <p:nvPr/>
          </p:nvSpPr>
          <p:spPr bwMode="auto">
            <a:xfrm>
              <a:off x="4966" y="2885"/>
              <a:ext cx="590" cy="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de-DE" sz="2400">
                <a:latin typeface="Arial" charset="0"/>
              </a:endParaRPr>
            </a:p>
          </p:txBody>
        </p:sp>
      </p:grpSp>
      <p:sp>
        <p:nvSpPr>
          <p:cNvPr id="15366" name="Rectangle 33"/>
          <p:cNvSpPr>
            <a:spLocks noChangeArrowheads="1"/>
          </p:cNvSpPr>
          <p:nvPr/>
        </p:nvSpPr>
        <p:spPr bwMode="auto">
          <a:xfrm>
            <a:off x="1187450" y="2276475"/>
            <a:ext cx="3384550" cy="3024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sp>
        <p:nvSpPr>
          <p:cNvPr id="15367" name="Rectangle 34"/>
          <p:cNvSpPr>
            <a:spLocks noChangeArrowheads="1"/>
          </p:cNvSpPr>
          <p:nvPr/>
        </p:nvSpPr>
        <p:spPr bwMode="auto">
          <a:xfrm>
            <a:off x="3348038" y="2060575"/>
            <a:ext cx="1296987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sp>
        <p:nvSpPr>
          <p:cNvPr id="15368" name="Rectangle 35"/>
          <p:cNvSpPr>
            <a:spLocks noChangeArrowheads="1"/>
          </p:cNvSpPr>
          <p:nvPr/>
        </p:nvSpPr>
        <p:spPr bwMode="auto">
          <a:xfrm>
            <a:off x="3708400" y="1628775"/>
            <a:ext cx="431800" cy="144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sp>
        <p:nvSpPr>
          <p:cNvPr id="15369" name="Rectangle 37"/>
          <p:cNvSpPr>
            <a:spLocks noChangeArrowheads="1"/>
          </p:cNvSpPr>
          <p:nvPr/>
        </p:nvSpPr>
        <p:spPr bwMode="auto">
          <a:xfrm>
            <a:off x="3636963" y="1706563"/>
            <a:ext cx="358775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sp>
        <p:nvSpPr>
          <p:cNvPr id="15370" name="Rectangle 38"/>
          <p:cNvSpPr>
            <a:spLocks noChangeArrowheads="1"/>
          </p:cNvSpPr>
          <p:nvPr/>
        </p:nvSpPr>
        <p:spPr bwMode="auto">
          <a:xfrm>
            <a:off x="3833813" y="1684338"/>
            <a:ext cx="287337" cy="144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sp>
        <p:nvSpPr>
          <p:cNvPr id="15371" name="Oval 39"/>
          <p:cNvSpPr>
            <a:spLocks noChangeArrowheads="1"/>
          </p:cNvSpPr>
          <p:nvPr/>
        </p:nvSpPr>
        <p:spPr bwMode="auto">
          <a:xfrm rot="2087043">
            <a:off x="3927475" y="1684338"/>
            <a:ext cx="360363" cy="914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sp>
        <p:nvSpPr>
          <p:cNvPr id="15372" name="Rectangle 40"/>
          <p:cNvSpPr>
            <a:spLocks noChangeArrowheads="1"/>
          </p:cNvSpPr>
          <p:nvPr/>
        </p:nvSpPr>
        <p:spPr bwMode="auto">
          <a:xfrm>
            <a:off x="3636963" y="2028825"/>
            <a:ext cx="358775" cy="73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sp>
        <p:nvSpPr>
          <p:cNvPr id="15373" name="Text Box 41"/>
          <p:cNvSpPr txBox="1">
            <a:spLocks noChangeArrowheads="1"/>
          </p:cNvSpPr>
          <p:nvPr/>
        </p:nvSpPr>
        <p:spPr bwMode="auto">
          <a:xfrm>
            <a:off x="890588" y="5445125"/>
            <a:ext cx="4071937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>
                <a:latin typeface="Arial" charset="0"/>
              </a:rPr>
              <a:t>1                     10                     100                 1000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>
                <a:latin typeface="Arial" charset="0"/>
              </a:rPr>
              <a:t>                 Plasmatemperatur (Mio </a:t>
            </a:r>
            <a:r>
              <a:rPr lang="de-DE" altLang="de-DE" sz="1400" baseline="30000">
                <a:latin typeface="Arial" charset="0"/>
              </a:rPr>
              <a:t>o</a:t>
            </a:r>
            <a:r>
              <a:rPr lang="de-DE" altLang="de-DE" sz="1400">
                <a:latin typeface="Arial" charset="0"/>
              </a:rPr>
              <a:t>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828800" y="304800"/>
            <a:ext cx="5765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charset="0"/>
              </a:rPr>
              <a:t>Magnetischer Einschluss - Zielparameter</a:t>
            </a:r>
          </a:p>
        </p:txBody>
      </p:sp>
      <p:grpSp>
        <p:nvGrpSpPr>
          <p:cNvPr id="17411" name="Group 3"/>
          <p:cNvGrpSpPr>
            <a:grpSpLocks/>
          </p:cNvGrpSpPr>
          <p:nvPr/>
        </p:nvGrpSpPr>
        <p:grpSpPr bwMode="auto">
          <a:xfrm>
            <a:off x="152400" y="152400"/>
            <a:ext cx="8839200" cy="762000"/>
            <a:chOff x="-34" y="96"/>
            <a:chExt cx="6032" cy="480"/>
          </a:xfrm>
        </p:grpSpPr>
        <p:sp>
          <p:nvSpPr>
            <p:cNvPr id="17421" name="Line 4"/>
            <p:cNvSpPr>
              <a:spLocks noChangeShapeType="1"/>
            </p:cNvSpPr>
            <p:nvPr/>
          </p:nvSpPr>
          <p:spPr bwMode="auto">
            <a:xfrm>
              <a:off x="-34" y="576"/>
              <a:ext cx="60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2" name="Line 5"/>
            <p:cNvSpPr>
              <a:spLocks noChangeShapeType="1"/>
            </p:cNvSpPr>
            <p:nvPr/>
          </p:nvSpPr>
          <p:spPr bwMode="auto">
            <a:xfrm>
              <a:off x="-34" y="96"/>
              <a:ext cx="60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5368925" y="1309688"/>
            <a:ext cx="2936875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Zur Zündung notwendig: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 - hohe Temperatur: 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   </a:t>
            </a: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400 Mio. </a:t>
            </a:r>
            <a:r>
              <a:rPr lang="de-DE" altLang="de-DE" sz="2000" baseline="30000">
                <a:solidFill>
                  <a:srgbClr val="0000CC"/>
                </a:solidFill>
                <a:latin typeface="Arial" charset="0"/>
              </a:rPr>
              <a:t>o</a:t>
            </a: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C erreicht </a:t>
            </a:r>
            <a:r>
              <a:rPr lang="de-DE" altLang="de-DE" sz="2000">
                <a:solidFill>
                  <a:srgbClr val="0000CC"/>
                </a:solidFill>
                <a:latin typeface="Arial" charset="0"/>
                <a:sym typeface="Wingdings" pitchFamily="2" charset="2"/>
              </a:rPr>
              <a:t></a:t>
            </a:r>
            <a:endParaRPr lang="de-DE" altLang="de-DE" sz="20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 - ‚hohe‘ Teilchendichte: 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   </a:t>
            </a: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10</a:t>
            </a:r>
            <a:r>
              <a:rPr lang="de-DE" altLang="de-DE" sz="2000" baseline="30000">
                <a:solidFill>
                  <a:srgbClr val="0000CC"/>
                </a:solidFill>
                <a:latin typeface="Arial" charset="0"/>
              </a:rPr>
              <a:t>20</a:t>
            </a: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/ m</a:t>
            </a:r>
            <a:r>
              <a:rPr lang="de-DE" altLang="de-DE" sz="2000" baseline="30000">
                <a:solidFill>
                  <a:srgbClr val="0000CC"/>
                </a:solidFill>
                <a:latin typeface="Arial" charset="0"/>
              </a:rPr>
              <a:t>3</a:t>
            </a: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erreicht </a:t>
            </a:r>
            <a:r>
              <a:rPr lang="de-DE" altLang="de-DE" sz="2000">
                <a:solidFill>
                  <a:srgbClr val="0000CC"/>
                </a:solidFill>
                <a:latin typeface="Arial" charset="0"/>
                <a:sym typeface="Wingdings" pitchFamily="2" charset="2"/>
              </a:rPr>
              <a:t></a:t>
            </a:r>
            <a:endParaRPr lang="de-DE" altLang="de-DE" sz="20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 - gute Wärmeisolation: 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    </a:t>
            </a:r>
            <a:r>
              <a:rPr lang="de-DE" altLang="de-DE" sz="2000">
                <a:solidFill>
                  <a:srgbClr val="0000CC"/>
                </a:solidFill>
                <a:latin typeface="Arial" charset="0"/>
                <a:sym typeface="Symbol" pitchFamily="18" charset="2"/>
              </a:rPr>
              <a:t></a:t>
            </a:r>
            <a:r>
              <a:rPr lang="de-DE" altLang="de-DE" sz="2000" baseline="-25000">
                <a:solidFill>
                  <a:srgbClr val="0000CC"/>
                </a:solidFill>
                <a:latin typeface="Arial" charset="0"/>
                <a:sym typeface="Symbol" pitchFamily="18" charset="2"/>
              </a:rPr>
              <a:t>E</a:t>
            </a:r>
            <a:r>
              <a:rPr lang="de-DE" altLang="de-DE" sz="2000">
                <a:solidFill>
                  <a:srgbClr val="0000CC"/>
                </a:solidFill>
                <a:latin typeface="Arial" charset="0"/>
                <a:sym typeface="Symbol" pitchFamily="18" charset="2"/>
              </a:rPr>
              <a:t> &lt; 1 s erreicht </a:t>
            </a:r>
            <a:r>
              <a:rPr lang="de-DE" altLang="de-DE" sz="2000">
                <a:solidFill>
                  <a:srgbClr val="0000CC"/>
                </a:solidFill>
                <a:latin typeface="Arial" charset="0"/>
                <a:sym typeface="Wingdings" pitchFamily="2" charset="2"/>
              </a:rPr>
              <a:t></a:t>
            </a:r>
            <a:endParaRPr lang="de-DE" altLang="de-DE" sz="2000">
              <a:solidFill>
                <a:srgbClr val="0000CC"/>
              </a:solidFill>
              <a:latin typeface="Arial" charset="0"/>
              <a:sym typeface="Symbol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latin typeface="Arial" charset="0"/>
              <a:sym typeface="Symbol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latin typeface="Arial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179388" y="1052513"/>
            <a:ext cx="4752975" cy="4897437"/>
            <a:chOff x="3274" y="799"/>
            <a:chExt cx="2404" cy="2677"/>
          </a:xfrm>
        </p:grpSpPr>
        <p:grpSp>
          <p:nvGrpSpPr>
            <p:cNvPr id="17415" name="Group 11"/>
            <p:cNvGrpSpPr>
              <a:grpSpLocks/>
            </p:cNvGrpSpPr>
            <p:nvPr/>
          </p:nvGrpSpPr>
          <p:grpSpPr bwMode="auto">
            <a:xfrm>
              <a:off x="3274" y="799"/>
              <a:ext cx="2404" cy="2677"/>
              <a:chOff x="1008" y="695"/>
              <a:chExt cx="3323" cy="3625"/>
            </a:xfrm>
          </p:grpSpPr>
          <p:pic>
            <p:nvPicPr>
              <p:cNvPr id="17419" name="Picture 12" descr="Zundkurve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695"/>
                <a:ext cx="3323" cy="3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20" name="Rectangle 13"/>
              <p:cNvSpPr>
                <a:spLocks noChangeArrowheads="1"/>
              </p:cNvSpPr>
              <p:nvPr/>
            </p:nvSpPr>
            <p:spPr bwMode="auto">
              <a:xfrm>
                <a:off x="3686" y="760"/>
                <a:ext cx="576" cy="4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  <a:miter lim="800000"/>
                <a:headEnd type="none" w="lg" len="lg"/>
                <a:tailEnd type="none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2400">
                  <a:latin typeface="Arial" charset="0"/>
                </a:endParaRPr>
              </a:p>
            </p:txBody>
          </p:sp>
        </p:grpSp>
        <p:sp>
          <p:nvSpPr>
            <p:cNvPr id="17416" name="Rectangle 14"/>
            <p:cNvSpPr>
              <a:spLocks noChangeArrowheads="1"/>
            </p:cNvSpPr>
            <p:nvPr/>
          </p:nvSpPr>
          <p:spPr bwMode="auto">
            <a:xfrm>
              <a:off x="4960" y="2909"/>
              <a:ext cx="404" cy="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de-DE" sz="2400">
                <a:latin typeface="Arial" charset="0"/>
              </a:endParaRPr>
            </a:p>
          </p:txBody>
        </p:sp>
        <p:sp>
          <p:nvSpPr>
            <p:cNvPr id="17417" name="Oval 15"/>
            <p:cNvSpPr>
              <a:spLocks noChangeArrowheads="1"/>
            </p:cNvSpPr>
            <p:nvPr/>
          </p:nvSpPr>
          <p:spPr bwMode="auto">
            <a:xfrm>
              <a:off x="4794" y="153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de-DE" sz="2400">
                <a:latin typeface="Arial" charset="0"/>
              </a:endParaRPr>
            </a:p>
          </p:txBody>
        </p:sp>
        <p:sp>
          <p:nvSpPr>
            <p:cNvPr id="17418" name="Rectangle 16"/>
            <p:cNvSpPr>
              <a:spLocks noChangeArrowheads="1"/>
            </p:cNvSpPr>
            <p:nvPr/>
          </p:nvSpPr>
          <p:spPr bwMode="auto">
            <a:xfrm>
              <a:off x="4966" y="2885"/>
              <a:ext cx="590" cy="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de-DE" sz="2400">
                <a:latin typeface="Arial" charset="0"/>
              </a:endParaRPr>
            </a:p>
          </p:txBody>
        </p:sp>
      </p:grpSp>
      <p:sp>
        <p:nvSpPr>
          <p:cNvPr id="17414" name="Text Box 17"/>
          <p:cNvSpPr txBox="1">
            <a:spLocks noChangeArrowheads="1"/>
          </p:cNvSpPr>
          <p:nvPr/>
        </p:nvSpPr>
        <p:spPr bwMode="auto">
          <a:xfrm>
            <a:off x="962025" y="5445125"/>
            <a:ext cx="4071938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>
                <a:latin typeface="Arial" charset="0"/>
              </a:rPr>
              <a:t>1                     10                     100                 1000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>
                <a:latin typeface="Arial" charset="0"/>
              </a:rPr>
              <a:t>                 Plasmatemperatur (Mio </a:t>
            </a:r>
            <a:r>
              <a:rPr lang="de-DE" altLang="de-DE" sz="1400" baseline="30000">
                <a:latin typeface="Arial" charset="0"/>
              </a:rPr>
              <a:t>o</a:t>
            </a:r>
            <a:r>
              <a:rPr lang="de-DE" altLang="de-DE" sz="1400">
                <a:latin typeface="Arial" charset="0"/>
              </a:rPr>
              <a:t>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133600" y="304800"/>
            <a:ext cx="4694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charset="0"/>
              </a:rPr>
              <a:t>Wärmeverlust in Fusionsplasmen</a:t>
            </a:r>
            <a:endParaRPr lang="de-DE" altLang="de-DE" sz="2400" baseline="-25000">
              <a:latin typeface="Arial" charset="0"/>
            </a:endParaRPr>
          </a:p>
        </p:txBody>
      </p:sp>
      <p:grpSp>
        <p:nvGrpSpPr>
          <p:cNvPr id="19459" name="Group 3"/>
          <p:cNvGrpSpPr>
            <a:grpSpLocks/>
          </p:cNvGrpSpPr>
          <p:nvPr/>
        </p:nvGrpSpPr>
        <p:grpSpPr bwMode="auto">
          <a:xfrm>
            <a:off x="152400" y="152400"/>
            <a:ext cx="8839200" cy="762000"/>
            <a:chOff x="-34" y="96"/>
            <a:chExt cx="6032" cy="480"/>
          </a:xfrm>
        </p:grpSpPr>
        <p:sp>
          <p:nvSpPr>
            <p:cNvPr id="19466" name="Line 4"/>
            <p:cNvSpPr>
              <a:spLocks noChangeShapeType="1"/>
            </p:cNvSpPr>
            <p:nvPr/>
          </p:nvSpPr>
          <p:spPr bwMode="auto">
            <a:xfrm>
              <a:off x="-34" y="576"/>
              <a:ext cx="60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7" name="Line 5"/>
            <p:cNvSpPr>
              <a:spLocks noChangeShapeType="1"/>
            </p:cNvSpPr>
            <p:nvPr/>
          </p:nvSpPr>
          <p:spPr bwMode="auto">
            <a:xfrm>
              <a:off x="-34" y="96"/>
              <a:ext cx="60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1028700" y="5954713"/>
            <a:ext cx="73342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 typeface="Symbol" pitchFamily="18" charset="2"/>
              <a:buNone/>
            </a:pPr>
            <a:r>
              <a:rPr lang="de-DE" altLang="de-DE" sz="2000">
                <a:latin typeface="Arial" charset="0"/>
              </a:rPr>
              <a:t>Wärmeisolation durch turbulente Verluste bestimmt – eines der </a:t>
            </a:r>
          </a:p>
          <a:p>
            <a:pPr algn="ctr">
              <a:spcBef>
                <a:spcPct val="0"/>
              </a:spcBef>
              <a:buFont typeface="Symbol" pitchFamily="18" charset="2"/>
              <a:buNone/>
            </a:pPr>
            <a:r>
              <a:rPr lang="de-DE" altLang="de-DE" sz="2000">
                <a:latin typeface="Arial" charset="0"/>
              </a:rPr>
              <a:t>zentralen Themen der fusionsorientierten Plasmaphysik</a:t>
            </a:r>
            <a:endParaRPr lang="en-GB" altLang="de-DE" sz="2000">
              <a:latin typeface="Arial" charset="0"/>
            </a:endParaRPr>
          </a:p>
        </p:txBody>
      </p:sp>
      <p:pic>
        <p:nvPicPr>
          <p:cNvPr id="420871" name="GENE-AUG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6192838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8"/>
          <p:cNvSpPr>
            <a:spLocks noChangeArrowheads="1"/>
          </p:cNvSpPr>
          <p:nvPr/>
        </p:nvSpPr>
        <p:spPr bwMode="auto">
          <a:xfrm>
            <a:off x="1116013" y="1125538"/>
            <a:ext cx="5400675" cy="475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sp>
        <p:nvSpPr>
          <p:cNvPr id="19463" name="Text Box 9"/>
          <p:cNvSpPr txBox="1">
            <a:spLocks noChangeArrowheads="1"/>
          </p:cNvSpPr>
          <p:nvPr/>
        </p:nvSpPr>
        <p:spPr bwMode="auto">
          <a:xfrm>
            <a:off x="5567363" y="1446213"/>
            <a:ext cx="3252787" cy="18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Einfacher Ansatz: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8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Verluste durch Stöße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 zwischen Teilchen</a:t>
            </a:r>
            <a:endParaRPr lang="de-DE" altLang="de-DE" sz="20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8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Tokamak von </a:t>
            </a:r>
            <a:r>
              <a:rPr lang="de-DE" altLang="de-DE" sz="2000" i="1">
                <a:solidFill>
                  <a:srgbClr val="0000CC"/>
                </a:solidFill>
                <a:latin typeface="Arial" charset="0"/>
              </a:rPr>
              <a:t>R</a:t>
            </a: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= 0.15 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  sollte zünden (!)</a:t>
            </a:r>
          </a:p>
        </p:txBody>
      </p:sp>
      <p:sp>
        <p:nvSpPr>
          <p:cNvPr id="19464" name="Text Box 10"/>
          <p:cNvSpPr txBox="1">
            <a:spLocks noChangeArrowheads="1"/>
          </p:cNvSpPr>
          <p:nvPr/>
        </p:nvSpPr>
        <p:spPr bwMode="auto">
          <a:xfrm>
            <a:off x="5580063" y="3644900"/>
            <a:ext cx="2970212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Die (traurige) Realität: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8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Zündung für R &gt; 6-7 m 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8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Energietransport durch</a:t>
            </a:r>
          </a:p>
          <a:p>
            <a:pPr>
              <a:buFontTx/>
              <a:buNone/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 Turbulenz bestimmt</a:t>
            </a:r>
          </a:p>
        </p:txBody>
      </p:sp>
      <p:pic>
        <p:nvPicPr>
          <p:cNvPr id="19465" name="Picture 11" descr="gy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1428750"/>
            <a:ext cx="417512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0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208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87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20871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5"/>
          <p:cNvSpPr txBox="1">
            <a:spLocks noChangeArrowheads="1"/>
          </p:cNvSpPr>
          <p:nvPr/>
        </p:nvSpPr>
        <p:spPr bwMode="auto">
          <a:xfrm>
            <a:off x="395288" y="5048250"/>
            <a:ext cx="8785225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000">
                <a:latin typeface="Arial" charset="0"/>
              </a:rPr>
              <a:t>Transport durch gradientengetriebene Turbulenz verursacht</a:t>
            </a:r>
            <a:endParaRPr lang="en-US" altLang="de-DE" sz="20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endParaRPr lang="en-US" altLang="de-DE" sz="8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en-US" altLang="de-DE" sz="2000">
                <a:solidFill>
                  <a:srgbClr val="0000CC"/>
                </a:solidFill>
                <a:latin typeface="Arial" charset="0"/>
              </a:rPr>
              <a:t> starke Gradienten von Temperatur und Dichte führen zu Mikroinstabilitäten</a:t>
            </a:r>
          </a:p>
          <a:p>
            <a:pPr>
              <a:spcBef>
                <a:spcPct val="0"/>
              </a:spcBef>
            </a:pPr>
            <a:endParaRPr lang="en-US" altLang="de-DE" sz="8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en-US" altLang="de-DE" sz="2000">
                <a:solidFill>
                  <a:srgbClr val="0000CC"/>
                </a:solidFill>
                <a:latin typeface="Arial" charset="0"/>
              </a:rPr>
              <a:t> Mikroinstabilitäten bilden turbulenten Zustand  </a:t>
            </a:r>
          </a:p>
          <a:p>
            <a:pPr>
              <a:spcBef>
                <a:spcPct val="0"/>
              </a:spcBef>
            </a:pPr>
            <a:endParaRPr lang="en-US" altLang="de-DE" sz="8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en-US" altLang="de-DE" sz="2000">
                <a:solidFill>
                  <a:srgbClr val="0000CC"/>
                </a:solidFill>
                <a:latin typeface="Arial" charset="0"/>
              </a:rPr>
              <a:t> turbulente Zellen transportieren Wärme und Teilchen nach aussen</a:t>
            </a:r>
            <a:endParaRPr lang="en-US" altLang="de-DE" sz="2000" i="1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20483" name="Text Box 37"/>
          <p:cNvSpPr txBox="1">
            <a:spLocks noChangeArrowheads="1"/>
          </p:cNvSpPr>
          <p:nvPr/>
        </p:nvSpPr>
        <p:spPr bwMode="auto">
          <a:xfrm>
            <a:off x="403225" y="32337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de-DE" sz="2400">
              <a:latin typeface="Arial" charset="0"/>
            </a:endParaRPr>
          </a:p>
        </p:txBody>
      </p:sp>
      <p:pic>
        <p:nvPicPr>
          <p:cNvPr id="2" name="GENE-AUG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125538"/>
            <a:ext cx="5040313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2"/>
          <p:cNvSpPr txBox="1">
            <a:spLocks noChangeArrowheads="1"/>
          </p:cNvSpPr>
          <p:nvPr/>
        </p:nvSpPr>
        <p:spPr bwMode="auto">
          <a:xfrm>
            <a:off x="2133600" y="304800"/>
            <a:ext cx="4694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charset="0"/>
              </a:rPr>
              <a:t>Wärmeverlust in Fusionsplasmen</a:t>
            </a:r>
            <a:endParaRPr lang="de-DE" altLang="de-DE" sz="2400" baseline="-25000">
              <a:latin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3"/>
          <p:cNvGrpSpPr>
            <a:grpSpLocks/>
          </p:cNvGrpSpPr>
          <p:nvPr/>
        </p:nvGrpSpPr>
        <p:grpSpPr bwMode="auto">
          <a:xfrm>
            <a:off x="152400" y="152400"/>
            <a:ext cx="8839200" cy="762000"/>
            <a:chOff x="-34" y="96"/>
            <a:chExt cx="6032" cy="480"/>
          </a:xfrm>
        </p:grpSpPr>
        <p:sp>
          <p:nvSpPr>
            <p:cNvPr id="21513" name="Line 4"/>
            <p:cNvSpPr>
              <a:spLocks noChangeShapeType="1"/>
            </p:cNvSpPr>
            <p:nvPr/>
          </p:nvSpPr>
          <p:spPr bwMode="auto">
            <a:xfrm>
              <a:off x="-34" y="576"/>
              <a:ext cx="60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4" name="Line 5"/>
            <p:cNvSpPr>
              <a:spLocks noChangeShapeType="1"/>
            </p:cNvSpPr>
            <p:nvPr/>
          </p:nvSpPr>
          <p:spPr bwMode="auto">
            <a:xfrm>
              <a:off x="-34" y="96"/>
              <a:ext cx="60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07" name="Text Box 11"/>
          <p:cNvSpPr txBox="1">
            <a:spLocks noChangeArrowheads="1"/>
          </p:cNvSpPr>
          <p:nvPr/>
        </p:nvSpPr>
        <p:spPr bwMode="auto">
          <a:xfrm>
            <a:off x="5795963" y="2997200"/>
            <a:ext cx="2392362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>
                <a:latin typeface="Arial" charset="0"/>
              </a:rPr>
              <a:t>ASDEX Upgrade: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0000CC"/>
                </a:solidFill>
                <a:latin typeface="Arial" charset="0"/>
              </a:rPr>
              <a:t>R = 1.65 m, </a:t>
            </a:r>
            <a:r>
              <a:rPr lang="de-DE" altLang="de-DE" sz="1600">
                <a:solidFill>
                  <a:srgbClr val="0000CC"/>
                </a:solidFill>
                <a:latin typeface="Symbol" pitchFamily="18" charset="2"/>
              </a:rPr>
              <a:t>t</a:t>
            </a:r>
            <a:r>
              <a:rPr lang="de-DE" altLang="de-DE" sz="1600" baseline="-25000">
                <a:solidFill>
                  <a:srgbClr val="0000CC"/>
                </a:solidFill>
                <a:latin typeface="Arial" charset="0"/>
              </a:rPr>
              <a:t>E</a:t>
            </a:r>
            <a:r>
              <a:rPr lang="de-DE" altLang="de-DE" sz="1600">
                <a:solidFill>
                  <a:srgbClr val="0000CC"/>
                </a:solidFill>
                <a:latin typeface="Arial" charset="0"/>
              </a:rPr>
              <a:t> = 100 ms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6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600">
                <a:latin typeface="Arial" charset="0"/>
              </a:rPr>
              <a:t>JET (GB):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0000CC"/>
                </a:solidFill>
                <a:latin typeface="Arial" charset="0"/>
              </a:rPr>
              <a:t>R = 3 m, </a:t>
            </a:r>
            <a:r>
              <a:rPr lang="de-DE" altLang="de-DE" sz="1600">
                <a:solidFill>
                  <a:srgbClr val="0000CC"/>
                </a:solidFill>
                <a:latin typeface="Symbol" pitchFamily="18" charset="2"/>
              </a:rPr>
              <a:t>t</a:t>
            </a:r>
            <a:r>
              <a:rPr lang="de-DE" altLang="de-DE" sz="1600" baseline="-25000">
                <a:solidFill>
                  <a:srgbClr val="0000CC"/>
                </a:solidFill>
                <a:latin typeface="Arial" charset="0"/>
              </a:rPr>
              <a:t>E</a:t>
            </a:r>
            <a:r>
              <a:rPr lang="de-DE" altLang="de-DE" sz="1600">
                <a:solidFill>
                  <a:srgbClr val="0000CC"/>
                </a:solidFill>
                <a:latin typeface="Arial" charset="0"/>
              </a:rPr>
              <a:t> = 500 ms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6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600">
                <a:latin typeface="Arial" charset="0"/>
              </a:rPr>
              <a:t>ITER (F):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0000CC"/>
                </a:solidFill>
                <a:latin typeface="Arial" charset="0"/>
              </a:rPr>
              <a:t>R = 6.2 m, </a:t>
            </a:r>
            <a:r>
              <a:rPr lang="de-DE" altLang="de-DE" sz="1600">
                <a:solidFill>
                  <a:srgbClr val="0000CC"/>
                </a:solidFill>
                <a:latin typeface="Symbol" pitchFamily="18" charset="2"/>
              </a:rPr>
              <a:t>t</a:t>
            </a:r>
            <a:r>
              <a:rPr lang="de-DE" altLang="de-DE" sz="1600" baseline="-25000">
                <a:solidFill>
                  <a:srgbClr val="0000CC"/>
                </a:solidFill>
                <a:latin typeface="Arial" charset="0"/>
              </a:rPr>
              <a:t>E</a:t>
            </a:r>
            <a:r>
              <a:rPr lang="de-DE" altLang="de-DE" sz="1600">
                <a:solidFill>
                  <a:srgbClr val="0000CC"/>
                </a:solidFill>
                <a:latin typeface="Arial" charset="0"/>
              </a:rPr>
              <a:t> = 3 s</a:t>
            </a:r>
            <a:endParaRPr lang="en-GB" altLang="de-DE" sz="160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21508" name="Text Box 9"/>
          <p:cNvSpPr txBox="1">
            <a:spLocks noChangeArrowheads="1"/>
          </p:cNvSpPr>
          <p:nvPr/>
        </p:nvSpPr>
        <p:spPr bwMode="auto">
          <a:xfrm>
            <a:off x="5148263" y="1447800"/>
            <a:ext cx="3362325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Für diffusiven Prozess: 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8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Wärmeisolation wächst mit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 Plasmaquerschnitt</a:t>
            </a:r>
          </a:p>
        </p:txBody>
      </p:sp>
      <p:sp>
        <p:nvSpPr>
          <p:cNvPr id="21509" name="Rectangle 12"/>
          <p:cNvSpPr>
            <a:spLocks noChangeArrowheads="1"/>
          </p:cNvSpPr>
          <p:nvPr/>
        </p:nvSpPr>
        <p:spPr bwMode="auto">
          <a:xfrm>
            <a:off x="1116013" y="3573463"/>
            <a:ext cx="863600" cy="7921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sp>
        <p:nvSpPr>
          <p:cNvPr id="21510" name="Rectangle 13"/>
          <p:cNvSpPr>
            <a:spLocks noChangeArrowheads="1"/>
          </p:cNvSpPr>
          <p:nvPr/>
        </p:nvSpPr>
        <p:spPr bwMode="auto">
          <a:xfrm>
            <a:off x="1619250" y="4076700"/>
            <a:ext cx="792163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pic>
        <p:nvPicPr>
          <p:cNvPr id="21511" name="Picture 15" descr="8c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701800"/>
            <a:ext cx="4932362" cy="424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 Box 2"/>
          <p:cNvSpPr txBox="1">
            <a:spLocks noChangeArrowheads="1"/>
          </p:cNvSpPr>
          <p:nvPr/>
        </p:nvSpPr>
        <p:spPr bwMode="auto">
          <a:xfrm>
            <a:off x="2133600" y="304800"/>
            <a:ext cx="4694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charset="0"/>
              </a:rPr>
              <a:t>Wärmeverlust in Fusionsplasmen</a:t>
            </a:r>
            <a:endParaRPr lang="de-DE" altLang="de-DE" sz="2400" baseline="-250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1400"/>
            <a:ext cx="8677275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Text Box 8"/>
          <p:cNvSpPr txBox="1">
            <a:spLocks noChangeArrowheads="1"/>
          </p:cNvSpPr>
          <p:nvPr/>
        </p:nvSpPr>
        <p:spPr bwMode="auto">
          <a:xfrm>
            <a:off x="534988" y="5445125"/>
            <a:ext cx="7781925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de-DE" sz="8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en-US" altLang="de-DE" sz="2000">
                <a:solidFill>
                  <a:srgbClr val="0000CC"/>
                </a:solidFill>
                <a:latin typeface="Arial" charset="0"/>
              </a:rPr>
              <a:t> Divertor verlegt Plasma-Wand-Wechselwirkung in entfernte Zone </a:t>
            </a:r>
          </a:p>
          <a:p>
            <a:pPr>
              <a:spcBef>
                <a:spcPct val="0"/>
              </a:spcBef>
            </a:pPr>
            <a:endParaRPr lang="en-US" altLang="de-DE" sz="8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en-US" altLang="de-DE" sz="2000">
                <a:solidFill>
                  <a:srgbClr val="0000CC"/>
                </a:solidFill>
                <a:latin typeface="Arial" charset="0"/>
              </a:rPr>
              <a:t> ermöglicht Plasma-Wand Kontakt bei niedriger Temperatur</a:t>
            </a:r>
          </a:p>
        </p:txBody>
      </p:sp>
      <p:pic>
        <p:nvPicPr>
          <p:cNvPr id="22532" name="Picture 9" descr="mpgminerv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03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10"/>
          <p:cNvSpPr>
            <a:spLocks noChangeArrowheads="1"/>
          </p:cNvSpPr>
          <p:nvPr/>
        </p:nvSpPr>
        <p:spPr bwMode="auto">
          <a:xfrm>
            <a:off x="4360863" y="1125538"/>
            <a:ext cx="431800" cy="3587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sp>
        <p:nvSpPr>
          <p:cNvPr id="22534" name="Rectangle 11"/>
          <p:cNvSpPr>
            <a:spLocks noChangeArrowheads="1"/>
          </p:cNvSpPr>
          <p:nvPr/>
        </p:nvSpPr>
        <p:spPr bwMode="auto">
          <a:xfrm>
            <a:off x="1763713" y="1196975"/>
            <a:ext cx="287337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sp>
        <p:nvSpPr>
          <p:cNvPr id="22535" name="Text Box 2"/>
          <p:cNvSpPr txBox="1">
            <a:spLocks noChangeArrowheads="1"/>
          </p:cNvSpPr>
          <p:nvPr/>
        </p:nvSpPr>
        <p:spPr bwMode="auto">
          <a:xfrm>
            <a:off x="2438400" y="304800"/>
            <a:ext cx="4424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charset="0"/>
              </a:rPr>
              <a:t>Plasma-Wand-Wechselwirkung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2243138" y="2209800"/>
            <a:ext cx="4124325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>
                <a:latin typeface="Arial" charset="0"/>
              </a:rPr>
              <a:t>Gliederung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b="1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1.) Grundlagen der Kernfusion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8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2.) Aktueller Stand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8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3.) Der Weg zum Fusionskraftwerk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8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4.) Zusammenfassung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0000CC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ChangeArrowheads="1"/>
          </p:cNvSpPr>
          <p:nvPr/>
        </p:nvSpPr>
        <p:spPr bwMode="auto">
          <a:xfrm>
            <a:off x="2771775" y="3860800"/>
            <a:ext cx="1079500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pic>
        <p:nvPicPr>
          <p:cNvPr id="486410" name="9702Ci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52513"/>
            <a:ext cx="5486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8"/>
          <p:cNvSpPr txBox="1">
            <a:spLocks noChangeArrowheads="1"/>
          </p:cNvSpPr>
          <p:nvPr/>
        </p:nvSpPr>
        <p:spPr bwMode="auto">
          <a:xfrm>
            <a:off x="534988" y="5445125"/>
            <a:ext cx="7781925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de-DE" sz="8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en-US" altLang="de-DE" sz="2000">
                <a:solidFill>
                  <a:srgbClr val="0000CC"/>
                </a:solidFill>
                <a:latin typeface="Arial" charset="0"/>
              </a:rPr>
              <a:t> Divertor verlegt Plasma-Wand-Wechselwirkung in entfernte Zone </a:t>
            </a:r>
          </a:p>
          <a:p>
            <a:pPr>
              <a:spcBef>
                <a:spcPct val="0"/>
              </a:spcBef>
            </a:pPr>
            <a:endParaRPr lang="en-US" altLang="de-DE" sz="8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en-US" altLang="de-DE" sz="2000">
                <a:solidFill>
                  <a:srgbClr val="0000CC"/>
                </a:solidFill>
                <a:latin typeface="Arial" charset="0"/>
              </a:rPr>
              <a:t> ermöglicht Plasma-Wand Kontakt bei niedriger Temperatur</a:t>
            </a:r>
          </a:p>
        </p:txBody>
      </p:sp>
      <p:sp>
        <p:nvSpPr>
          <p:cNvPr id="23557" name="Text Box 2"/>
          <p:cNvSpPr txBox="1">
            <a:spLocks noChangeArrowheads="1"/>
          </p:cNvSpPr>
          <p:nvPr/>
        </p:nvSpPr>
        <p:spPr bwMode="auto">
          <a:xfrm>
            <a:off x="2438400" y="304800"/>
            <a:ext cx="4424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charset="0"/>
              </a:rPr>
              <a:t>Plasma-Wand-Wechselwirkung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6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864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64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86410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3" descr="DSC_27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052513"/>
            <a:ext cx="6983412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2438400" y="304800"/>
            <a:ext cx="4424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charset="0"/>
              </a:rPr>
              <a:t>Plasma-Wand-Wechselwirkung</a:t>
            </a:r>
          </a:p>
        </p:txBody>
      </p:sp>
      <p:grpSp>
        <p:nvGrpSpPr>
          <p:cNvPr id="24580" name="Group 3"/>
          <p:cNvGrpSpPr>
            <a:grpSpLocks/>
          </p:cNvGrpSpPr>
          <p:nvPr/>
        </p:nvGrpSpPr>
        <p:grpSpPr bwMode="auto">
          <a:xfrm>
            <a:off x="152400" y="152400"/>
            <a:ext cx="8839200" cy="762000"/>
            <a:chOff x="-34" y="96"/>
            <a:chExt cx="6032" cy="480"/>
          </a:xfrm>
        </p:grpSpPr>
        <p:sp>
          <p:nvSpPr>
            <p:cNvPr id="24583" name="Line 4"/>
            <p:cNvSpPr>
              <a:spLocks noChangeShapeType="1"/>
            </p:cNvSpPr>
            <p:nvPr/>
          </p:nvSpPr>
          <p:spPr bwMode="auto">
            <a:xfrm>
              <a:off x="-34" y="576"/>
              <a:ext cx="60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4" name="Line 5"/>
            <p:cNvSpPr>
              <a:spLocks noChangeShapeType="1"/>
            </p:cNvSpPr>
            <p:nvPr/>
          </p:nvSpPr>
          <p:spPr bwMode="auto">
            <a:xfrm>
              <a:off x="-34" y="96"/>
              <a:ext cx="60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81" name="Text Box 9"/>
          <p:cNvSpPr txBox="1">
            <a:spLocks noChangeArrowheads="1"/>
          </p:cNvSpPr>
          <p:nvPr/>
        </p:nvSpPr>
        <p:spPr bwMode="auto">
          <a:xfrm>
            <a:off x="130175" y="5834063"/>
            <a:ext cx="8856663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 typeface="Symbol" pitchFamily="18" charset="2"/>
              <a:buNone/>
            </a:pPr>
            <a:r>
              <a:rPr lang="de-DE" altLang="de-DE" sz="2000">
                <a:latin typeface="Arial" charset="0"/>
              </a:rPr>
              <a:t>Wandmaterialien in Fusionsanlagen müssen kontroversen Anforderungen</a:t>
            </a:r>
          </a:p>
          <a:p>
            <a:pPr algn="ctr">
              <a:spcBef>
                <a:spcPct val="0"/>
              </a:spcBef>
              <a:buFont typeface="Symbol" pitchFamily="18" charset="2"/>
              <a:buNone/>
            </a:pPr>
            <a:endParaRPr lang="de-DE" altLang="de-DE" sz="800">
              <a:latin typeface="Arial" charset="0"/>
            </a:endParaRPr>
          </a:p>
          <a:p>
            <a:pPr algn="ctr">
              <a:spcBef>
                <a:spcPct val="0"/>
              </a:spcBef>
              <a:buFont typeface="Symbol" pitchFamily="18" charset="2"/>
              <a:buNone/>
            </a:pPr>
            <a:r>
              <a:rPr lang="de-DE" altLang="de-DE" sz="2000">
                <a:latin typeface="Arial" charset="0"/>
              </a:rPr>
              <a:t>genügen – Divertor ermöglicht Verwendung metallischer Materialien</a:t>
            </a:r>
            <a:endParaRPr lang="en-GB" altLang="de-DE" sz="2000">
              <a:latin typeface="Arial" charset="0"/>
              <a:sym typeface="Symbol" pitchFamily="18" charset="2"/>
            </a:endParaRPr>
          </a:p>
        </p:txBody>
      </p:sp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5810250" y="1125538"/>
            <a:ext cx="2362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chemeClr val="bg1"/>
                </a:solidFill>
                <a:latin typeface="Arial" charset="0"/>
              </a:rPr>
              <a:t>Beispiel: Wolfram-Wand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chemeClr val="bg1"/>
                </a:solidFill>
                <a:latin typeface="Arial" charset="0"/>
              </a:rPr>
              <a:t>in ASDEX Upgrade</a:t>
            </a:r>
            <a:endParaRPr lang="en-GB" altLang="de-DE" sz="16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471613" y="333375"/>
            <a:ext cx="64230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charset="0"/>
              </a:rPr>
              <a:t>In Tokamaks wurden große Fortschritte erzielt</a:t>
            </a:r>
          </a:p>
        </p:txBody>
      </p:sp>
      <p:pic>
        <p:nvPicPr>
          <p:cNvPr id="256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2025"/>
            <a:ext cx="4787900" cy="397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8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981075"/>
            <a:ext cx="3968750" cy="453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323850" y="4883150"/>
            <a:ext cx="849312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Erfolgsparameter nT</a:t>
            </a:r>
            <a:r>
              <a:rPr lang="de-DE" altLang="de-DE" sz="2000">
                <a:solidFill>
                  <a:srgbClr val="0000CC"/>
                </a:solidFill>
                <a:latin typeface="Symbol" pitchFamily="18" charset="2"/>
              </a:rPr>
              <a:t>t</a:t>
            </a:r>
            <a:r>
              <a:rPr lang="de-DE" altLang="de-DE" sz="2000" baseline="-25000">
                <a:solidFill>
                  <a:srgbClr val="0000CC"/>
                </a:solidFill>
                <a:latin typeface="Arial" charset="0"/>
              </a:rPr>
              <a:t>E</a:t>
            </a: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wurde alle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 1.8 Jahre verdoppelt</a:t>
            </a:r>
          </a:p>
          <a:p>
            <a:pPr>
              <a:spcBef>
                <a:spcPct val="0"/>
              </a:spcBef>
            </a:pPr>
            <a:endParaRPr lang="de-DE" altLang="de-DE" sz="8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D-T Betrieb in JET (Culham, UK): 16 MW Fusionsleistung (Q </a:t>
            </a:r>
            <a:r>
              <a:rPr lang="de-DE" altLang="de-DE" sz="2000">
                <a:solidFill>
                  <a:srgbClr val="0000CC"/>
                </a:solidFill>
                <a:latin typeface="Arial" charset="0"/>
                <a:sym typeface="Symbol" pitchFamily="18" charset="2"/>
              </a:rPr>
              <a:t>0.6)</a:t>
            </a:r>
            <a:endParaRPr lang="de-DE" altLang="de-DE" sz="20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endParaRPr lang="de-DE" altLang="de-DE" sz="8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der jetzige Kenntnisstand erlaubt den Bau des nächsten Schrittes: ITER</a:t>
            </a:r>
            <a:endParaRPr lang="de-DE" altLang="de-DE" sz="2400">
              <a:solidFill>
                <a:srgbClr val="0000CC"/>
              </a:solidFill>
              <a:latin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8" descr="halbodul1_4_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0" b="7889"/>
          <a:stretch>
            <a:fillRect/>
          </a:stretch>
        </p:blipFill>
        <p:spPr bwMode="auto">
          <a:xfrm>
            <a:off x="4643438" y="1554163"/>
            <a:ext cx="4079875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10"/>
          <p:cNvSpPr txBox="1">
            <a:spLocks noChangeArrowheads="1"/>
          </p:cNvSpPr>
          <p:nvPr/>
        </p:nvSpPr>
        <p:spPr bwMode="auto">
          <a:xfrm>
            <a:off x="1423988" y="333375"/>
            <a:ext cx="653256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charset="0"/>
              </a:rPr>
              <a:t>Mit Wendelstein7-X holen die Stellaratoren auf</a:t>
            </a:r>
          </a:p>
        </p:txBody>
      </p:sp>
      <p:pic>
        <p:nvPicPr>
          <p:cNvPr id="26628" name="Picture 12" descr="w7x_spulen_plasma Kop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90725"/>
            <a:ext cx="37592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11"/>
          <p:cNvSpPr txBox="1">
            <a:spLocks noChangeArrowheads="1"/>
          </p:cNvSpPr>
          <p:nvPr/>
        </p:nvSpPr>
        <p:spPr bwMode="auto">
          <a:xfrm>
            <a:off x="250825" y="5480050"/>
            <a:ext cx="8748549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000" dirty="0" err="1">
                <a:latin typeface="Arial" charset="0"/>
              </a:rPr>
              <a:t>Komplexe</a:t>
            </a:r>
            <a:r>
              <a:rPr lang="en-US" altLang="de-DE" sz="2000" dirty="0">
                <a:latin typeface="Arial" charset="0"/>
              </a:rPr>
              <a:t> </a:t>
            </a:r>
            <a:r>
              <a:rPr lang="en-US" altLang="de-DE" sz="2000" dirty="0" err="1">
                <a:latin typeface="Arial" charset="0"/>
              </a:rPr>
              <a:t>technologische</a:t>
            </a:r>
            <a:r>
              <a:rPr lang="en-US" altLang="de-DE" sz="2000" dirty="0">
                <a:latin typeface="Arial" charset="0"/>
              </a:rPr>
              <a:t> </a:t>
            </a:r>
            <a:r>
              <a:rPr lang="en-US" altLang="de-DE" sz="2000" dirty="0" err="1">
                <a:latin typeface="Arial" charset="0"/>
              </a:rPr>
              <a:t>Probleme</a:t>
            </a:r>
            <a:r>
              <a:rPr lang="en-US" altLang="de-DE" sz="2000" dirty="0">
                <a:latin typeface="Arial" charset="0"/>
              </a:rPr>
              <a:t> </a:t>
            </a:r>
            <a:r>
              <a:rPr lang="en-US" altLang="de-DE" sz="2000" dirty="0" err="1">
                <a:latin typeface="Arial" charset="0"/>
              </a:rPr>
              <a:t>wurden</a:t>
            </a:r>
            <a:r>
              <a:rPr lang="en-US" altLang="de-DE" sz="2000" dirty="0">
                <a:latin typeface="Arial" charset="0"/>
              </a:rPr>
              <a:t> </a:t>
            </a:r>
            <a:r>
              <a:rPr lang="en-US" altLang="de-DE" sz="2000" dirty="0" err="1">
                <a:latin typeface="Arial" charset="0"/>
              </a:rPr>
              <a:t>gelöst</a:t>
            </a:r>
            <a:r>
              <a:rPr lang="en-US" altLang="de-DE" sz="2000" dirty="0">
                <a:latin typeface="Arial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de-DE" sz="800" dirty="0"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en-US" altLang="de-DE" sz="20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altLang="de-DE" sz="2000" dirty="0" err="1">
                <a:solidFill>
                  <a:srgbClr val="0000CC"/>
                </a:solidFill>
                <a:latin typeface="Arial" charset="0"/>
              </a:rPr>
              <a:t>Betrieb</a:t>
            </a:r>
            <a:r>
              <a:rPr lang="en-US" altLang="de-DE" sz="2000" dirty="0">
                <a:solidFill>
                  <a:srgbClr val="0000CC"/>
                </a:solidFill>
                <a:latin typeface="Arial" charset="0"/>
              </a:rPr>
              <a:t> von W7-X </a:t>
            </a:r>
            <a:r>
              <a:rPr lang="en-US" altLang="de-DE" sz="2000" dirty="0" smtClean="0">
                <a:solidFill>
                  <a:srgbClr val="0000CC"/>
                </a:solidFill>
                <a:latin typeface="Arial" charset="0"/>
              </a:rPr>
              <a:t>(</a:t>
            </a:r>
            <a:r>
              <a:rPr lang="en-US" altLang="de-DE" sz="2000" dirty="0" err="1" smtClean="0">
                <a:solidFill>
                  <a:srgbClr val="0000CC"/>
                </a:solidFill>
                <a:latin typeface="Arial" charset="0"/>
              </a:rPr>
              <a:t>seit</a:t>
            </a:r>
            <a:r>
              <a:rPr lang="en-US" altLang="de-DE" sz="2000" dirty="0" smtClean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altLang="de-DE" sz="2000" dirty="0">
                <a:solidFill>
                  <a:srgbClr val="0000CC"/>
                </a:solidFill>
                <a:latin typeface="Arial" charset="0"/>
              </a:rPr>
              <a:t>12/2015) </a:t>
            </a:r>
            <a:r>
              <a:rPr lang="en-US" altLang="de-DE" sz="2000" dirty="0" err="1">
                <a:solidFill>
                  <a:srgbClr val="0000CC"/>
                </a:solidFill>
                <a:latin typeface="Arial" charset="0"/>
              </a:rPr>
              <a:t>soll</a:t>
            </a:r>
            <a:r>
              <a:rPr lang="en-US" altLang="de-DE" sz="20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altLang="de-DE" sz="2000" dirty="0" err="1">
                <a:solidFill>
                  <a:srgbClr val="0000CC"/>
                </a:solidFill>
                <a:latin typeface="Arial" charset="0"/>
              </a:rPr>
              <a:t>Einschlussgüte</a:t>
            </a:r>
            <a:r>
              <a:rPr lang="en-US" altLang="de-DE" sz="20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altLang="de-DE" sz="2000" dirty="0" err="1">
                <a:solidFill>
                  <a:srgbClr val="0000CC"/>
                </a:solidFill>
                <a:latin typeface="Arial" charset="0"/>
              </a:rPr>
              <a:t>wie</a:t>
            </a:r>
            <a:r>
              <a:rPr lang="en-US" altLang="de-DE" sz="2000" dirty="0">
                <a:solidFill>
                  <a:srgbClr val="0000CC"/>
                </a:solidFill>
                <a:latin typeface="Arial" charset="0"/>
              </a:rPr>
              <a:t> Tokamaks </a:t>
            </a:r>
            <a:r>
              <a:rPr lang="en-US" altLang="de-DE" sz="2000" dirty="0" err="1">
                <a:solidFill>
                  <a:srgbClr val="0000CC"/>
                </a:solidFill>
                <a:latin typeface="Arial" charset="0"/>
              </a:rPr>
              <a:t>zeigen</a:t>
            </a:r>
            <a:endParaRPr lang="en-US" altLang="de-DE" sz="2000" dirty="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endParaRPr lang="en-US" altLang="de-DE" sz="800" dirty="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en-US" altLang="de-DE" sz="20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altLang="de-DE" sz="2000" dirty="0" err="1">
                <a:solidFill>
                  <a:srgbClr val="0000CC"/>
                </a:solidFill>
                <a:latin typeface="Arial" charset="0"/>
              </a:rPr>
              <a:t>Stellaratoren</a:t>
            </a:r>
            <a:r>
              <a:rPr lang="en-US" altLang="de-DE" sz="20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altLang="de-DE" sz="2000" dirty="0" err="1">
                <a:solidFill>
                  <a:srgbClr val="0000CC"/>
                </a:solidFill>
                <a:latin typeface="Arial" charset="0"/>
              </a:rPr>
              <a:t>sind</a:t>
            </a:r>
            <a:r>
              <a:rPr lang="en-US" altLang="de-DE" sz="20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altLang="de-DE" sz="2000" dirty="0" err="1">
                <a:solidFill>
                  <a:srgbClr val="0000CC"/>
                </a:solidFill>
                <a:latin typeface="Arial" charset="0"/>
              </a:rPr>
              <a:t>inhärent</a:t>
            </a:r>
            <a:r>
              <a:rPr lang="en-US" altLang="de-DE" sz="20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altLang="de-DE" sz="2000" dirty="0" err="1">
                <a:solidFill>
                  <a:srgbClr val="0000CC"/>
                </a:solidFill>
                <a:latin typeface="Arial" charset="0"/>
              </a:rPr>
              <a:t>stationär</a:t>
            </a:r>
            <a:r>
              <a:rPr lang="en-US" altLang="de-DE" sz="2000" dirty="0">
                <a:solidFill>
                  <a:srgbClr val="0000CC"/>
                </a:solidFill>
                <a:latin typeface="Arial" charset="0"/>
              </a:rPr>
              <a:t> (Tokamaks </a:t>
            </a:r>
            <a:r>
              <a:rPr lang="en-US" altLang="de-DE" sz="2000" dirty="0" err="1">
                <a:solidFill>
                  <a:srgbClr val="0000CC"/>
                </a:solidFill>
                <a:latin typeface="Arial" charset="0"/>
              </a:rPr>
              <a:t>nicht</a:t>
            </a:r>
            <a:r>
              <a:rPr lang="en-US" altLang="de-DE" sz="2000" dirty="0" smtClean="0">
                <a:solidFill>
                  <a:srgbClr val="0000CC"/>
                </a:solidFill>
                <a:latin typeface="Arial" charset="0"/>
              </a:rPr>
              <a:t>) </a:t>
            </a:r>
            <a:r>
              <a:rPr lang="en-US" altLang="de-DE" sz="2000" dirty="0" smtClean="0">
                <a:solidFill>
                  <a:srgbClr val="0000CC"/>
                </a:solidFill>
                <a:latin typeface="Arial" charset="0"/>
                <a:sym typeface="Symbol"/>
              </a:rPr>
              <a:t> </a:t>
            </a:r>
            <a:r>
              <a:rPr lang="en-US" altLang="de-DE" sz="2000" dirty="0" err="1" smtClean="0">
                <a:solidFill>
                  <a:srgbClr val="0000CC"/>
                </a:solidFill>
                <a:latin typeface="Arial" charset="0"/>
                <a:sym typeface="Symbol"/>
              </a:rPr>
              <a:t>Vortrag</a:t>
            </a:r>
            <a:r>
              <a:rPr lang="en-US" altLang="de-DE" sz="2000" dirty="0" smtClean="0">
                <a:solidFill>
                  <a:srgbClr val="0000CC"/>
                </a:solidFill>
                <a:latin typeface="Arial" charset="0"/>
                <a:sym typeface="Symbol"/>
              </a:rPr>
              <a:t> R. Wolf</a:t>
            </a:r>
            <a:endParaRPr lang="en-US" altLang="de-DE" sz="2000" dirty="0">
              <a:solidFill>
                <a:srgbClr val="0000CC"/>
              </a:solidFill>
              <a:latin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0"/>
          <p:cNvSpPr txBox="1">
            <a:spLocks noChangeArrowheads="1"/>
          </p:cNvSpPr>
          <p:nvPr/>
        </p:nvSpPr>
        <p:spPr bwMode="auto">
          <a:xfrm>
            <a:off x="1423988" y="333375"/>
            <a:ext cx="653256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charset="0"/>
              </a:rPr>
              <a:t>Mit Wendelstein7-X holen die Stellaratoren auf</a:t>
            </a:r>
          </a:p>
        </p:txBody>
      </p:sp>
      <p:pic>
        <p:nvPicPr>
          <p:cNvPr id="2765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004888"/>
            <a:ext cx="5832475" cy="429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50825" y="5480050"/>
            <a:ext cx="8748549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000" dirty="0" err="1">
                <a:latin typeface="Arial" charset="0"/>
              </a:rPr>
              <a:t>Komplexe</a:t>
            </a:r>
            <a:r>
              <a:rPr lang="en-US" altLang="de-DE" sz="2000" dirty="0">
                <a:latin typeface="Arial" charset="0"/>
              </a:rPr>
              <a:t> </a:t>
            </a:r>
            <a:r>
              <a:rPr lang="en-US" altLang="de-DE" sz="2000" dirty="0" err="1">
                <a:latin typeface="Arial" charset="0"/>
              </a:rPr>
              <a:t>technologische</a:t>
            </a:r>
            <a:r>
              <a:rPr lang="en-US" altLang="de-DE" sz="2000" dirty="0">
                <a:latin typeface="Arial" charset="0"/>
              </a:rPr>
              <a:t> </a:t>
            </a:r>
            <a:r>
              <a:rPr lang="en-US" altLang="de-DE" sz="2000" dirty="0" err="1">
                <a:latin typeface="Arial" charset="0"/>
              </a:rPr>
              <a:t>Probleme</a:t>
            </a:r>
            <a:r>
              <a:rPr lang="en-US" altLang="de-DE" sz="2000" dirty="0">
                <a:latin typeface="Arial" charset="0"/>
              </a:rPr>
              <a:t> </a:t>
            </a:r>
            <a:r>
              <a:rPr lang="en-US" altLang="de-DE" sz="2000" dirty="0" err="1">
                <a:latin typeface="Arial" charset="0"/>
              </a:rPr>
              <a:t>wurden</a:t>
            </a:r>
            <a:r>
              <a:rPr lang="en-US" altLang="de-DE" sz="2000" dirty="0">
                <a:latin typeface="Arial" charset="0"/>
              </a:rPr>
              <a:t> </a:t>
            </a:r>
            <a:r>
              <a:rPr lang="en-US" altLang="de-DE" sz="2000" dirty="0" err="1">
                <a:latin typeface="Arial" charset="0"/>
              </a:rPr>
              <a:t>gelöst</a:t>
            </a:r>
            <a:r>
              <a:rPr lang="en-US" altLang="de-DE" sz="2000" dirty="0">
                <a:latin typeface="Arial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de-DE" sz="800" dirty="0"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en-US" altLang="de-DE" sz="20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altLang="de-DE" sz="2000" dirty="0" err="1">
                <a:solidFill>
                  <a:srgbClr val="0000CC"/>
                </a:solidFill>
                <a:latin typeface="Arial" charset="0"/>
              </a:rPr>
              <a:t>Betrieb</a:t>
            </a:r>
            <a:r>
              <a:rPr lang="en-US" altLang="de-DE" sz="2000" dirty="0">
                <a:solidFill>
                  <a:srgbClr val="0000CC"/>
                </a:solidFill>
                <a:latin typeface="Arial" charset="0"/>
              </a:rPr>
              <a:t> von W7-X </a:t>
            </a:r>
            <a:r>
              <a:rPr lang="en-US" altLang="de-DE" sz="2000" dirty="0" smtClean="0">
                <a:solidFill>
                  <a:srgbClr val="0000CC"/>
                </a:solidFill>
                <a:latin typeface="Arial" charset="0"/>
              </a:rPr>
              <a:t>(</a:t>
            </a:r>
            <a:r>
              <a:rPr lang="en-US" altLang="de-DE" sz="2000" dirty="0" err="1" smtClean="0">
                <a:solidFill>
                  <a:srgbClr val="0000CC"/>
                </a:solidFill>
                <a:latin typeface="Arial" charset="0"/>
              </a:rPr>
              <a:t>seit</a:t>
            </a:r>
            <a:r>
              <a:rPr lang="en-US" altLang="de-DE" sz="2000" dirty="0" smtClean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altLang="de-DE" sz="2000" dirty="0">
                <a:solidFill>
                  <a:srgbClr val="0000CC"/>
                </a:solidFill>
                <a:latin typeface="Arial" charset="0"/>
              </a:rPr>
              <a:t>12/2015) </a:t>
            </a:r>
            <a:r>
              <a:rPr lang="en-US" altLang="de-DE" sz="2000" dirty="0" err="1">
                <a:solidFill>
                  <a:srgbClr val="0000CC"/>
                </a:solidFill>
                <a:latin typeface="Arial" charset="0"/>
              </a:rPr>
              <a:t>soll</a:t>
            </a:r>
            <a:r>
              <a:rPr lang="en-US" altLang="de-DE" sz="20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altLang="de-DE" sz="2000" dirty="0" err="1">
                <a:solidFill>
                  <a:srgbClr val="0000CC"/>
                </a:solidFill>
                <a:latin typeface="Arial" charset="0"/>
              </a:rPr>
              <a:t>Einschlussgüte</a:t>
            </a:r>
            <a:r>
              <a:rPr lang="en-US" altLang="de-DE" sz="20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altLang="de-DE" sz="2000" dirty="0" err="1">
                <a:solidFill>
                  <a:srgbClr val="0000CC"/>
                </a:solidFill>
                <a:latin typeface="Arial" charset="0"/>
              </a:rPr>
              <a:t>wie</a:t>
            </a:r>
            <a:r>
              <a:rPr lang="en-US" altLang="de-DE" sz="2000" dirty="0">
                <a:solidFill>
                  <a:srgbClr val="0000CC"/>
                </a:solidFill>
                <a:latin typeface="Arial" charset="0"/>
              </a:rPr>
              <a:t> Tokamaks </a:t>
            </a:r>
            <a:r>
              <a:rPr lang="en-US" altLang="de-DE" sz="2000" dirty="0" err="1">
                <a:solidFill>
                  <a:srgbClr val="0000CC"/>
                </a:solidFill>
                <a:latin typeface="Arial" charset="0"/>
              </a:rPr>
              <a:t>zeigen</a:t>
            </a:r>
            <a:endParaRPr lang="en-US" altLang="de-DE" sz="2000" dirty="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endParaRPr lang="en-US" altLang="de-DE" sz="800" dirty="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en-US" altLang="de-DE" sz="20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altLang="de-DE" sz="2000" dirty="0" err="1">
                <a:solidFill>
                  <a:srgbClr val="0000CC"/>
                </a:solidFill>
                <a:latin typeface="Arial" charset="0"/>
              </a:rPr>
              <a:t>Stellaratoren</a:t>
            </a:r>
            <a:r>
              <a:rPr lang="en-US" altLang="de-DE" sz="20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altLang="de-DE" sz="2000" dirty="0" err="1">
                <a:solidFill>
                  <a:srgbClr val="0000CC"/>
                </a:solidFill>
                <a:latin typeface="Arial" charset="0"/>
              </a:rPr>
              <a:t>sind</a:t>
            </a:r>
            <a:r>
              <a:rPr lang="en-US" altLang="de-DE" sz="20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altLang="de-DE" sz="2000" dirty="0" err="1">
                <a:solidFill>
                  <a:srgbClr val="0000CC"/>
                </a:solidFill>
                <a:latin typeface="Arial" charset="0"/>
              </a:rPr>
              <a:t>inhärent</a:t>
            </a:r>
            <a:r>
              <a:rPr lang="en-US" altLang="de-DE" sz="20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altLang="de-DE" sz="2000" dirty="0" err="1">
                <a:solidFill>
                  <a:srgbClr val="0000CC"/>
                </a:solidFill>
                <a:latin typeface="Arial" charset="0"/>
              </a:rPr>
              <a:t>stationär</a:t>
            </a:r>
            <a:r>
              <a:rPr lang="en-US" altLang="de-DE" sz="2000" dirty="0">
                <a:solidFill>
                  <a:srgbClr val="0000CC"/>
                </a:solidFill>
                <a:latin typeface="Arial" charset="0"/>
              </a:rPr>
              <a:t> (Tokamaks </a:t>
            </a:r>
            <a:r>
              <a:rPr lang="en-US" altLang="de-DE" sz="2000" dirty="0" err="1">
                <a:solidFill>
                  <a:srgbClr val="0000CC"/>
                </a:solidFill>
                <a:latin typeface="Arial" charset="0"/>
              </a:rPr>
              <a:t>nicht</a:t>
            </a:r>
            <a:r>
              <a:rPr lang="en-US" altLang="de-DE" sz="2000" dirty="0" smtClean="0">
                <a:solidFill>
                  <a:srgbClr val="0000CC"/>
                </a:solidFill>
                <a:latin typeface="Arial" charset="0"/>
              </a:rPr>
              <a:t>) </a:t>
            </a:r>
            <a:r>
              <a:rPr lang="en-US" altLang="de-DE" sz="2000" dirty="0" smtClean="0">
                <a:solidFill>
                  <a:srgbClr val="0000CC"/>
                </a:solidFill>
                <a:latin typeface="Arial" charset="0"/>
                <a:sym typeface="Symbol"/>
              </a:rPr>
              <a:t> </a:t>
            </a:r>
            <a:r>
              <a:rPr lang="en-US" altLang="de-DE" sz="2000" dirty="0" err="1" smtClean="0">
                <a:solidFill>
                  <a:srgbClr val="0000CC"/>
                </a:solidFill>
                <a:latin typeface="Arial" charset="0"/>
                <a:sym typeface="Symbol"/>
              </a:rPr>
              <a:t>Vortrag</a:t>
            </a:r>
            <a:r>
              <a:rPr lang="en-US" altLang="de-DE" sz="2000" dirty="0" smtClean="0">
                <a:solidFill>
                  <a:srgbClr val="0000CC"/>
                </a:solidFill>
                <a:latin typeface="Arial" charset="0"/>
                <a:sym typeface="Symbol"/>
              </a:rPr>
              <a:t> R. Wolf</a:t>
            </a:r>
            <a:endParaRPr lang="en-US" altLang="de-DE" sz="2000" dirty="0">
              <a:solidFill>
                <a:srgbClr val="0000CC"/>
              </a:solidFill>
              <a:latin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7" name="Rectangle 3"/>
          <p:cNvSpPr>
            <a:spLocks noChangeArrowheads="1"/>
          </p:cNvSpPr>
          <p:nvPr/>
        </p:nvSpPr>
        <p:spPr bwMode="auto">
          <a:xfrm>
            <a:off x="2243138" y="2209800"/>
            <a:ext cx="4124325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altLang="de-DE" sz="2000" b="1" dirty="0" smtClean="0">
                <a:latin typeface="Arial" charset="0"/>
              </a:rPr>
              <a:t>Gliederung</a:t>
            </a:r>
          </a:p>
          <a:p>
            <a:pPr>
              <a:defRPr/>
            </a:pPr>
            <a:endParaRPr lang="de-DE" altLang="de-DE" sz="2000" b="1" dirty="0" smtClean="0">
              <a:latin typeface="Arial" charset="0"/>
            </a:endParaRPr>
          </a:p>
          <a:p>
            <a:pPr>
              <a:defRPr/>
            </a:pPr>
            <a:r>
              <a:rPr lang="de-DE" altLang="de-DE" sz="2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</a:rPr>
              <a:t>1.) Grundlagen der Kernfusion</a:t>
            </a:r>
          </a:p>
          <a:p>
            <a:pPr>
              <a:defRPr/>
            </a:pPr>
            <a:endParaRPr lang="de-DE" altLang="de-DE" sz="800" dirty="0" smtClean="0">
              <a:solidFill>
                <a:schemeClr val="accent2">
                  <a:lumMod val="40000"/>
                  <a:lumOff val="60000"/>
                </a:schemeClr>
              </a:solidFill>
              <a:latin typeface="Arial" charset="0"/>
            </a:endParaRPr>
          </a:p>
          <a:p>
            <a:pPr>
              <a:defRPr/>
            </a:pPr>
            <a:r>
              <a:rPr lang="de-DE" altLang="de-DE" sz="2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</a:rPr>
              <a:t>2.) Aktueller Stand</a:t>
            </a:r>
          </a:p>
          <a:p>
            <a:pPr>
              <a:defRPr/>
            </a:pPr>
            <a:endParaRPr lang="de-DE" altLang="de-DE" sz="800" dirty="0" smtClean="0">
              <a:solidFill>
                <a:srgbClr val="0000CC"/>
              </a:solidFill>
              <a:latin typeface="Arial" charset="0"/>
            </a:endParaRPr>
          </a:p>
          <a:p>
            <a:pPr>
              <a:defRPr/>
            </a:pPr>
            <a:r>
              <a:rPr lang="de-DE" altLang="de-DE" sz="2000" dirty="0" smtClean="0">
                <a:solidFill>
                  <a:srgbClr val="0000CC"/>
                </a:solidFill>
                <a:latin typeface="Arial" charset="0"/>
              </a:rPr>
              <a:t>3.) Der Weg zum Fusionskraftwerk</a:t>
            </a:r>
          </a:p>
          <a:p>
            <a:pPr>
              <a:defRPr/>
            </a:pPr>
            <a:endParaRPr lang="de-DE" altLang="de-DE" sz="800" dirty="0" smtClean="0">
              <a:solidFill>
                <a:srgbClr val="0000CC"/>
              </a:solidFill>
              <a:latin typeface="Arial" charset="0"/>
            </a:endParaRPr>
          </a:p>
          <a:p>
            <a:pPr>
              <a:defRPr/>
            </a:pPr>
            <a:r>
              <a:rPr lang="de-DE" altLang="de-DE" sz="2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</a:rPr>
              <a:t>4.) Zusammenfassung</a:t>
            </a:r>
          </a:p>
          <a:p>
            <a:pPr>
              <a:defRPr/>
            </a:pPr>
            <a:endParaRPr lang="de-DE" altLang="de-DE" sz="2000" dirty="0" smtClean="0">
              <a:solidFill>
                <a:srgbClr val="0000CC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539875" y="311150"/>
            <a:ext cx="63452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charset="0"/>
              </a:rPr>
              <a:t>Eine ‚Stufenleiter‘ von Tokamakexperimenten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88" y="2276475"/>
            <a:ext cx="1909762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3851275" y="4338638"/>
            <a:ext cx="2246313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5129" tIns="52564" rIns="105129" bIns="52564">
            <a:spAutoFit/>
          </a:bodyPr>
          <a:lstStyle>
            <a:lvl1pPr marL="342900" indent="-342900"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2000" b="1" i="1">
                <a:solidFill>
                  <a:srgbClr val="0000FF"/>
                </a:solidFill>
                <a:latin typeface="Arial" charset="0"/>
              </a:rPr>
              <a:t>JET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1800" i="1">
                <a:latin typeface="Arial" charset="0"/>
              </a:rPr>
              <a:t>6 m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1800" i="1">
                <a:latin typeface="Arial" charset="0"/>
              </a:rPr>
              <a:t>80 m</a:t>
            </a:r>
            <a:r>
              <a:rPr lang="en-GB" altLang="de-DE" sz="1800" i="1" baseline="30000">
                <a:latin typeface="Arial" charset="0"/>
              </a:rPr>
              <a:t>3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1800" i="1">
                <a:latin typeface="Arial" charset="0"/>
              </a:rPr>
              <a:t>~ 16 MW</a:t>
            </a:r>
            <a:r>
              <a:rPr lang="en-GB" altLang="de-DE" sz="1800" i="1" baseline="-25000">
                <a:latin typeface="Arial" charset="0"/>
              </a:rPr>
              <a:t>th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1800" i="1">
                <a:latin typeface="Arial" charset="0"/>
              </a:rPr>
              <a:t>(D-T)</a:t>
            </a:r>
            <a:endParaRPr lang="en-GB" altLang="de-DE" sz="1800" i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6403975" y="4335463"/>
            <a:ext cx="2359025" cy="173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5129" tIns="52564" rIns="105129" bIns="52564">
            <a:spAutoFit/>
          </a:bodyPr>
          <a:lstStyle>
            <a:lvl1pPr marL="342900" indent="-342900"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2000" b="1" i="1">
                <a:solidFill>
                  <a:srgbClr val="0000FF"/>
                </a:solidFill>
                <a:latin typeface="Arial" charset="0"/>
              </a:rPr>
              <a:t>ITER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de-DE" sz="1800" i="1">
                <a:latin typeface="Arial" charset="0"/>
              </a:rPr>
              <a:t>12 m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1800" i="1">
                <a:latin typeface="Arial" charset="0"/>
              </a:rPr>
              <a:t>800 m</a:t>
            </a:r>
            <a:r>
              <a:rPr lang="en-GB" altLang="de-DE" sz="1800" i="1" baseline="30000">
                <a:latin typeface="Arial" charset="0"/>
              </a:rPr>
              <a:t>3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1800" i="1">
                <a:latin typeface="Arial" charset="0"/>
              </a:rPr>
              <a:t>~ 500 MW</a:t>
            </a:r>
            <a:r>
              <a:rPr lang="en-GB" altLang="de-DE" sz="1800" i="1" baseline="-25000">
                <a:latin typeface="Arial" charset="0"/>
              </a:rPr>
              <a:t>th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1800" i="1">
                <a:latin typeface="Arial" charset="0"/>
              </a:rPr>
              <a:t>(D-T)</a:t>
            </a:r>
          </a:p>
        </p:txBody>
      </p:sp>
      <p:sp>
        <p:nvSpPr>
          <p:cNvPr id="30726" name="Freeform 6"/>
          <p:cNvSpPr>
            <a:spLocks/>
          </p:cNvSpPr>
          <p:nvPr/>
        </p:nvSpPr>
        <p:spPr bwMode="auto">
          <a:xfrm>
            <a:off x="7769225" y="1868488"/>
            <a:ext cx="600075" cy="230187"/>
          </a:xfrm>
          <a:custGeom>
            <a:avLst/>
            <a:gdLst>
              <a:gd name="T0" fmla="*/ 2147483647 w 378"/>
              <a:gd name="T1" fmla="*/ 2147483647 h 145"/>
              <a:gd name="T2" fmla="*/ 2147483647 w 378"/>
              <a:gd name="T3" fmla="*/ 2147483647 h 145"/>
              <a:gd name="T4" fmla="*/ 2147483647 w 378"/>
              <a:gd name="T5" fmla="*/ 2147483647 h 145"/>
              <a:gd name="T6" fmla="*/ 2147483647 w 378"/>
              <a:gd name="T7" fmla="*/ 2147483647 h 145"/>
              <a:gd name="T8" fmla="*/ 2147483647 w 378"/>
              <a:gd name="T9" fmla="*/ 2147483647 h 145"/>
              <a:gd name="T10" fmla="*/ 2147483647 w 378"/>
              <a:gd name="T11" fmla="*/ 2147483647 h 145"/>
              <a:gd name="T12" fmla="*/ 2147483647 w 378"/>
              <a:gd name="T13" fmla="*/ 2147483647 h 145"/>
              <a:gd name="T14" fmla="*/ 0 w 378"/>
              <a:gd name="T15" fmla="*/ 2147483647 h 145"/>
              <a:gd name="T16" fmla="*/ 2147483647 w 378"/>
              <a:gd name="T17" fmla="*/ 2147483647 h 145"/>
              <a:gd name="T18" fmla="*/ 2147483647 w 378"/>
              <a:gd name="T19" fmla="*/ 2147483647 h 145"/>
              <a:gd name="T20" fmla="*/ 2147483647 w 378"/>
              <a:gd name="T21" fmla="*/ 2147483647 h 145"/>
              <a:gd name="T22" fmla="*/ 2147483647 w 378"/>
              <a:gd name="T23" fmla="*/ 2147483647 h 145"/>
              <a:gd name="T24" fmla="*/ 2147483647 w 378"/>
              <a:gd name="T25" fmla="*/ 2147483647 h 145"/>
              <a:gd name="T26" fmla="*/ 2147483647 w 378"/>
              <a:gd name="T27" fmla="*/ 2147483647 h 145"/>
              <a:gd name="T28" fmla="*/ 2147483647 w 378"/>
              <a:gd name="T29" fmla="*/ 2147483647 h 145"/>
              <a:gd name="T30" fmla="*/ 2147483647 w 378"/>
              <a:gd name="T31" fmla="*/ 2147483647 h 145"/>
              <a:gd name="T32" fmla="*/ 2147483647 w 378"/>
              <a:gd name="T33" fmla="*/ 2147483647 h 145"/>
              <a:gd name="T34" fmla="*/ 2147483647 w 378"/>
              <a:gd name="T35" fmla="*/ 2147483647 h 145"/>
              <a:gd name="T36" fmla="*/ 2147483647 w 378"/>
              <a:gd name="T37" fmla="*/ 2147483647 h 145"/>
              <a:gd name="T38" fmla="*/ 2147483647 w 378"/>
              <a:gd name="T39" fmla="*/ 2147483647 h 145"/>
              <a:gd name="T40" fmla="*/ 2147483647 w 378"/>
              <a:gd name="T41" fmla="*/ 2147483647 h 145"/>
              <a:gd name="T42" fmla="*/ 2147483647 w 378"/>
              <a:gd name="T43" fmla="*/ 2147483647 h 145"/>
              <a:gd name="T44" fmla="*/ 2147483647 w 378"/>
              <a:gd name="T45" fmla="*/ 2147483647 h 145"/>
              <a:gd name="T46" fmla="*/ 2147483647 w 378"/>
              <a:gd name="T47" fmla="*/ 2147483647 h 145"/>
              <a:gd name="T48" fmla="*/ 2147483647 w 378"/>
              <a:gd name="T49" fmla="*/ 2147483647 h 145"/>
              <a:gd name="T50" fmla="*/ 2147483647 w 378"/>
              <a:gd name="T51" fmla="*/ 2147483647 h 145"/>
              <a:gd name="T52" fmla="*/ 2147483647 w 378"/>
              <a:gd name="T53" fmla="*/ 2147483647 h 145"/>
              <a:gd name="T54" fmla="*/ 2147483647 w 378"/>
              <a:gd name="T55" fmla="*/ 2147483647 h 145"/>
              <a:gd name="T56" fmla="*/ 2147483647 w 378"/>
              <a:gd name="T57" fmla="*/ 2147483647 h 145"/>
              <a:gd name="T58" fmla="*/ 2147483647 w 378"/>
              <a:gd name="T59" fmla="*/ 2147483647 h 145"/>
              <a:gd name="T60" fmla="*/ 2147483647 w 378"/>
              <a:gd name="T61" fmla="*/ 2147483647 h 145"/>
              <a:gd name="T62" fmla="*/ 2147483647 w 378"/>
              <a:gd name="T63" fmla="*/ 2147483647 h 145"/>
              <a:gd name="T64" fmla="*/ 2147483647 w 378"/>
              <a:gd name="T65" fmla="*/ 2147483647 h 145"/>
              <a:gd name="T66" fmla="*/ 2147483647 w 378"/>
              <a:gd name="T67" fmla="*/ 2147483647 h 145"/>
              <a:gd name="T68" fmla="*/ 2147483647 w 378"/>
              <a:gd name="T69" fmla="*/ 2147483647 h 145"/>
              <a:gd name="T70" fmla="*/ 2147483647 w 378"/>
              <a:gd name="T71" fmla="*/ 2147483647 h 145"/>
              <a:gd name="T72" fmla="*/ 2147483647 w 378"/>
              <a:gd name="T73" fmla="*/ 2147483647 h 145"/>
              <a:gd name="T74" fmla="*/ 2147483647 w 378"/>
              <a:gd name="T75" fmla="*/ 2147483647 h 145"/>
              <a:gd name="T76" fmla="*/ 2147483647 w 378"/>
              <a:gd name="T77" fmla="*/ 2147483647 h 145"/>
              <a:gd name="T78" fmla="*/ 2147483647 w 378"/>
              <a:gd name="T79" fmla="*/ 2147483647 h 145"/>
              <a:gd name="T80" fmla="*/ 2147483647 w 378"/>
              <a:gd name="T81" fmla="*/ 2147483647 h 145"/>
              <a:gd name="T82" fmla="*/ 2147483647 w 378"/>
              <a:gd name="T83" fmla="*/ 2147483647 h 145"/>
              <a:gd name="T84" fmla="*/ 2147483647 w 378"/>
              <a:gd name="T85" fmla="*/ 2147483647 h 145"/>
              <a:gd name="T86" fmla="*/ 2147483647 w 378"/>
              <a:gd name="T87" fmla="*/ 0 h 14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78" h="145">
                <a:moveTo>
                  <a:pt x="80" y="0"/>
                </a:moveTo>
                <a:lnTo>
                  <a:pt x="80" y="3"/>
                </a:lnTo>
                <a:lnTo>
                  <a:pt x="66" y="3"/>
                </a:lnTo>
                <a:lnTo>
                  <a:pt x="66" y="6"/>
                </a:lnTo>
                <a:lnTo>
                  <a:pt x="40" y="19"/>
                </a:lnTo>
                <a:lnTo>
                  <a:pt x="40" y="26"/>
                </a:lnTo>
                <a:lnTo>
                  <a:pt x="26" y="35"/>
                </a:lnTo>
                <a:lnTo>
                  <a:pt x="26" y="42"/>
                </a:lnTo>
                <a:lnTo>
                  <a:pt x="15" y="48"/>
                </a:lnTo>
                <a:lnTo>
                  <a:pt x="15" y="58"/>
                </a:lnTo>
                <a:lnTo>
                  <a:pt x="11" y="58"/>
                </a:lnTo>
                <a:lnTo>
                  <a:pt x="11" y="64"/>
                </a:lnTo>
                <a:lnTo>
                  <a:pt x="7" y="64"/>
                </a:lnTo>
                <a:lnTo>
                  <a:pt x="4" y="81"/>
                </a:lnTo>
                <a:lnTo>
                  <a:pt x="0" y="81"/>
                </a:lnTo>
                <a:lnTo>
                  <a:pt x="0" y="87"/>
                </a:lnTo>
                <a:lnTo>
                  <a:pt x="11" y="87"/>
                </a:lnTo>
                <a:lnTo>
                  <a:pt x="11" y="90"/>
                </a:lnTo>
                <a:lnTo>
                  <a:pt x="29" y="90"/>
                </a:lnTo>
                <a:lnTo>
                  <a:pt x="29" y="94"/>
                </a:lnTo>
                <a:lnTo>
                  <a:pt x="62" y="97"/>
                </a:lnTo>
                <a:lnTo>
                  <a:pt x="62" y="100"/>
                </a:lnTo>
                <a:lnTo>
                  <a:pt x="77" y="100"/>
                </a:lnTo>
                <a:lnTo>
                  <a:pt x="77" y="103"/>
                </a:lnTo>
                <a:lnTo>
                  <a:pt x="109" y="106"/>
                </a:lnTo>
                <a:lnTo>
                  <a:pt x="109" y="110"/>
                </a:lnTo>
                <a:lnTo>
                  <a:pt x="142" y="113"/>
                </a:lnTo>
                <a:lnTo>
                  <a:pt x="142" y="116"/>
                </a:lnTo>
                <a:lnTo>
                  <a:pt x="175" y="119"/>
                </a:lnTo>
                <a:lnTo>
                  <a:pt x="175" y="123"/>
                </a:lnTo>
                <a:lnTo>
                  <a:pt x="189" y="123"/>
                </a:lnTo>
                <a:lnTo>
                  <a:pt x="189" y="126"/>
                </a:lnTo>
                <a:lnTo>
                  <a:pt x="222" y="129"/>
                </a:lnTo>
                <a:lnTo>
                  <a:pt x="222" y="132"/>
                </a:lnTo>
                <a:lnTo>
                  <a:pt x="255" y="135"/>
                </a:lnTo>
                <a:lnTo>
                  <a:pt x="255" y="139"/>
                </a:lnTo>
                <a:lnTo>
                  <a:pt x="269" y="139"/>
                </a:lnTo>
                <a:lnTo>
                  <a:pt x="269" y="142"/>
                </a:lnTo>
                <a:lnTo>
                  <a:pt x="284" y="142"/>
                </a:lnTo>
                <a:lnTo>
                  <a:pt x="284" y="145"/>
                </a:lnTo>
                <a:lnTo>
                  <a:pt x="291" y="145"/>
                </a:lnTo>
                <a:lnTo>
                  <a:pt x="291" y="139"/>
                </a:lnTo>
                <a:lnTo>
                  <a:pt x="295" y="139"/>
                </a:lnTo>
                <a:lnTo>
                  <a:pt x="295" y="132"/>
                </a:lnTo>
                <a:lnTo>
                  <a:pt x="298" y="132"/>
                </a:lnTo>
                <a:lnTo>
                  <a:pt x="302" y="116"/>
                </a:lnTo>
                <a:lnTo>
                  <a:pt x="309" y="113"/>
                </a:lnTo>
                <a:lnTo>
                  <a:pt x="309" y="106"/>
                </a:lnTo>
                <a:lnTo>
                  <a:pt x="320" y="100"/>
                </a:lnTo>
                <a:lnTo>
                  <a:pt x="320" y="94"/>
                </a:lnTo>
                <a:lnTo>
                  <a:pt x="328" y="90"/>
                </a:lnTo>
                <a:lnTo>
                  <a:pt x="328" y="84"/>
                </a:lnTo>
                <a:lnTo>
                  <a:pt x="338" y="84"/>
                </a:lnTo>
                <a:lnTo>
                  <a:pt x="338" y="81"/>
                </a:lnTo>
                <a:lnTo>
                  <a:pt x="353" y="74"/>
                </a:lnTo>
                <a:lnTo>
                  <a:pt x="360" y="74"/>
                </a:lnTo>
                <a:lnTo>
                  <a:pt x="360" y="71"/>
                </a:lnTo>
                <a:lnTo>
                  <a:pt x="378" y="71"/>
                </a:lnTo>
                <a:lnTo>
                  <a:pt x="378" y="68"/>
                </a:lnTo>
                <a:lnTo>
                  <a:pt x="364" y="68"/>
                </a:lnTo>
                <a:lnTo>
                  <a:pt x="364" y="64"/>
                </a:lnTo>
                <a:lnTo>
                  <a:pt x="349" y="64"/>
                </a:lnTo>
                <a:lnTo>
                  <a:pt x="349" y="61"/>
                </a:lnTo>
                <a:lnTo>
                  <a:pt x="324" y="58"/>
                </a:lnTo>
                <a:lnTo>
                  <a:pt x="324" y="55"/>
                </a:lnTo>
                <a:lnTo>
                  <a:pt x="309" y="55"/>
                </a:lnTo>
                <a:lnTo>
                  <a:pt x="309" y="52"/>
                </a:lnTo>
                <a:lnTo>
                  <a:pt x="284" y="48"/>
                </a:lnTo>
                <a:lnTo>
                  <a:pt x="284" y="45"/>
                </a:lnTo>
                <a:lnTo>
                  <a:pt x="269" y="45"/>
                </a:lnTo>
                <a:lnTo>
                  <a:pt x="269" y="42"/>
                </a:lnTo>
                <a:lnTo>
                  <a:pt x="244" y="39"/>
                </a:lnTo>
                <a:lnTo>
                  <a:pt x="244" y="35"/>
                </a:lnTo>
                <a:lnTo>
                  <a:pt x="218" y="32"/>
                </a:lnTo>
                <a:lnTo>
                  <a:pt x="218" y="29"/>
                </a:lnTo>
                <a:lnTo>
                  <a:pt x="204" y="29"/>
                </a:lnTo>
                <a:lnTo>
                  <a:pt x="204" y="26"/>
                </a:lnTo>
                <a:lnTo>
                  <a:pt x="178" y="23"/>
                </a:lnTo>
                <a:lnTo>
                  <a:pt x="178" y="19"/>
                </a:lnTo>
                <a:lnTo>
                  <a:pt x="164" y="19"/>
                </a:lnTo>
                <a:lnTo>
                  <a:pt x="164" y="16"/>
                </a:lnTo>
                <a:lnTo>
                  <a:pt x="138" y="13"/>
                </a:lnTo>
                <a:lnTo>
                  <a:pt x="138" y="10"/>
                </a:lnTo>
                <a:lnTo>
                  <a:pt x="124" y="10"/>
                </a:lnTo>
                <a:lnTo>
                  <a:pt x="124" y="6"/>
                </a:lnTo>
                <a:lnTo>
                  <a:pt x="98" y="3"/>
                </a:lnTo>
                <a:lnTo>
                  <a:pt x="98" y="0"/>
                </a:lnTo>
                <a:lnTo>
                  <a:pt x="8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7" name="Freeform 7"/>
          <p:cNvSpPr>
            <a:spLocks/>
          </p:cNvSpPr>
          <p:nvPr/>
        </p:nvSpPr>
        <p:spPr bwMode="auto">
          <a:xfrm>
            <a:off x="7747000" y="2001838"/>
            <a:ext cx="484188" cy="250825"/>
          </a:xfrm>
          <a:custGeom>
            <a:avLst/>
            <a:gdLst>
              <a:gd name="T0" fmla="*/ 2147483647 w 305"/>
              <a:gd name="T1" fmla="*/ 2147483647 h 158"/>
              <a:gd name="T2" fmla="*/ 2147483647 w 305"/>
              <a:gd name="T3" fmla="*/ 2147483647 h 158"/>
              <a:gd name="T4" fmla="*/ 2147483647 w 305"/>
              <a:gd name="T5" fmla="*/ 2147483647 h 158"/>
              <a:gd name="T6" fmla="*/ 0 w 305"/>
              <a:gd name="T7" fmla="*/ 2147483647 h 158"/>
              <a:gd name="T8" fmla="*/ 2147483647 w 305"/>
              <a:gd name="T9" fmla="*/ 2147483647 h 158"/>
              <a:gd name="T10" fmla="*/ 2147483647 w 305"/>
              <a:gd name="T11" fmla="*/ 2147483647 h 158"/>
              <a:gd name="T12" fmla="*/ 2147483647 w 305"/>
              <a:gd name="T13" fmla="*/ 2147483647 h 158"/>
              <a:gd name="T14" fmla="*/ 2147483647 w 305"/>
              <a:gd name="T15" fmla="*/ 2147483647 h 158"/>
              <a:gd name="T16" fmla="*/ 2147483647 w 305"/>
              <a:gd name="T17" fmla="*/ 2147483647 h 158"/>
              <a:gd name="T18" fmla="*/ 2147483647 w 305"/>
              <a:gd name="T19" fmla="*/ 2147483647 h 158"/>
              <a:gd name="T20" fmla="*/ 2147483647 w 305"/>
              <a:gd name="T21" fmla="*/ 2147483647 h 158"/>
              <a:gd name="T22" fmla="*/ 2147483647 w 305"/>
              <a:gd name="T23" fmla="*/ 2147483647 h 158"/>
              <a:gd name="T24" fmla="*/ 2147483647 w 305"/>
              <a:gd name="T25" fmla="*/ 2147483647 h 158"/>
              <a:gd name="T26" fmla="*/ 2147483647 w 305"/>
              <a:gd name="T27" fmla="*/ 2147483647 h 158"/>
              <a:gd name="T28" fmla="*/ 2147483647 w 305"/>
              <a:gd name="T29" fmla="*/ 2147483647 h 158"/>
              <a:gd name="T30" fmla="*/ 2147483647 w 305"/>
              <a:gd name="T31" fmla="*/ 2147483647 h 158"/>
              <a:gd name="T32" fmla="*/ 2147483647 w 305"/>
              <a:gd name="T33" fmla="*/ 2147483647 h 158"/>
              <a:gd name="T34" fmla="*/ 2147483647 w 305"/>
              <a:gd name="T35" fmla="*/ 2147483647 h 158"/>
              <a:gd name="T36" fmla="*/ 2147483647 w 305"/>
              <a:gd name="T37" fmla="*/ 2147483647 h 158"/>
              <a:gd name="T38" fmla="*/ 2147483647 w 305"/>
              <a:gd name="T39" fmla="*/ 2147483647 h 158"/>
              <a:gd name="T40" fmla="*/ 2147483647 w 305"/>
              <a:gd name="T41" fmla="*/ 2147483647 h 158"/>
              <a:gd name="T42" fmla="*/ 2147483647 w 305"/>
              <a:gd name="T43" fmla="*/ 2147483647 h 158"/>
              <a:gd name="T44" fmla="*/ 2147483647 w 305"/>
              <a:gd name="T45" fmla="*/ 2147483647 h 158"/>
              <a:gd name="T46" fmla="*/ 2147483647 w 305"/>
              <a:gd name="T47" fmla="*/ 2147483647 h 158"/>
              <a:gd name="T48" fmla="*/ 2147483647 w 305"/>
              <a:gd name="T49" fmla="*/ 2147483647 h 158"/>
              <a:gd name="T50" fmla="*/ 2147483647 w 305"/>
              <a:gd name="T51" fmla="*/ 2147483647 h 158"/>
              <a:gd name="T52" fmla="*/ 2147483647 w 305"/>
              <a:gd name="T53" fmla="*/ 2147483647 h 158"/>
              <a:gd name="T54" fmla="*/ 2147483647 w 305"/>
              <a:gd name="T55" fmla="*/ 2147483647 h 158"/>
              <a:gd name="T56" fmla="*/ 2147483647 w 305"/>
              <a:gd name="T57" fmla="*/ 2147483647 h 158"/>
              <a:gd name="T58" fmla="*/ 2147483647 w 305"/>
              <a:gd name="T59" fmla="*/ 2147483647 h 158"/>
              <a:gd name="T60" fmla="*/ 2147483647 w 305"/>
              <a:gd name="T61" fmla="*/ 2147483647 h 158"/>
              <a:gd name="T62" fmla="*/ 2147483647 w 305"/>
              <a:gd name="T63" fmla="*/ 2147483647 h 158"/>
              <a:gd name="T64" fmla="*/ 2147483647 w 305"/>
              <a:gd name="T65" fmla="*/ 2147483647 h 158"/>
              <a:gd name="T66" fmla="*/ 2147483647 w 305"/>
              <a:gd name="T67" fmla="*/ 0 h 15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05" h="158">
                <a:moveTo>
                  <a:pt x="14" y="0"/>
                </a:moveTo>
                <a:lnTo>
                  <a:pt x="14" y="3"/>
                </a:lnTo>
                <a:lnTo>
                  <a:pt x="11" y="3"/>
                </a:lnTo>
                <a:lnTo>
                  <a:pt x="11" y="19"/>
                </a:lnTo>
                <a:lnTo>
                  <a:pt x="7" y="19"/>
                </a:lnTo>
                <a:lnTo>
                  <a:pt x="3" y="42"/>
                </a:lnTo>
                <a:lnTo>
                  <a:pt x="0" y="42"/>
                </a:lnTo>
                <a:lnTo>
                  <a:pt x="0" y="71"/>
                </a:lnTo>
                <a:lnTo>
                  <a:pt x="3" y="71"/>
                </a:lnTo>
                <a:lnTo>
                  <a:pt x="3" y="90"/>
                </a:lnTo>
                <a:lnTo>
                  <a:pt x="29" y="93"/>
                </a:lnTo>
                <a:lnTo>
                  <a:pt x="29" y="97"/>
                </a:lnTo>
                <a:lnTo>
                  <a:pt x="54" y="100"/>
                </a:lnTo>
                <a:lnTo>
                  <a:pt x="54" y="103"/>
                </a:lnTo>
                <a:lnTo>
                  <a:pt x="69" y="103"/>
                </a:lnTo>
                <a:lnTo>
                  <a:pt x="69" y="106"/>
                </a:lnTo>
                <a:lnTo>
                  <a:pt x="94" y="110"/>
                </a:lnTo>
                <a:lnTo>
                  <a:pt x="94" y="113"/>
                </a:lnTo>
                <a:lnTo>
                  <a:pt x="109" y="113"/>
                </a:lnTo>
                <a:lnTo>
                  <a:pt x="109" y="116"/>
                </a:lnTo>
                <a:lnTo>
                  <a:pt x="134" y="119"/>
                </a:lnTo>
                <a:lnTo>
                  <a:pt x="134" y="122"/>
                </a:lnTo>
                <a:lnTo>
                  <a:pt x="149" y="122"/>
                </a:lnTo>
                <a:lnTo>
                  <a:pt x="149" y="126"/>
                </a:lnTo>
                <a:lnTo>
                  <a:pt x="174" y="129"/>
                </a:lnTo>
                <a:lnTo>
                  <a:pt x="174" y="132"/>
                </a:lnTo>
                <a:lnTo>
                  <a:pt x="200" y="135"/>
                </a:lnTo>
                <a:lnTo>
                  <a:pt x="200" y="139"/>
                </a:lnTo>
                <a:lnTo>
                  <a:pt x="214" y="139"/>
                </a:lnTo>
                <a:lnTo>
                  <a:pt x="214" y="142"/>
                </a:lnTo>
                <a:lnTo>
                  <a:pt x="240" y="145"/>
                </a:lnTo>
                <a:lnTo>
                  <a:pt x="240" y="148"/>
                </a:lnTo>
                <a:lnTo>
                  <a:pt x="254" y="148"/>
                </a:lnTo>
                <a:lnTo>
                  <a:pt x="254" y="152"/>
                </a:lnTo>
                <a:lnTo>
                  <a:pt x="280" y="155"/>
                </a:lnTo>
                <a:lnTo>
                  <a:pt x="280" y="158"/>
                </a:lnTo>
                <a:lnTo>
                  <a:pt x="294" y="158"/>
                </a:lnTo>
                <a:lnTo>
                  <a:pt x="294" y="135"/>
                </a:lnTo>
                <a:lnTo>
                  <a:pt x="291" y="135"/>
                </a:lnTo>
                <a:lnTo>
                  <a:pt x="291" y="103"/>
                </a:lnTo>
                <a:lnTo>
                  <a:pt x="294" y="103"/>
                </a:lnTo>
                <a:lnTo>
                  <a:pt x="298" y="68"/>
                </a:lnTo>
                <a:lnTo>
                  <a:pt x="302" y="68"/>
                </a:lnTo>
                <a:lnTo>
                  <a:pt x="302" y="61"/>
                </a:lnTo>
                <a:lnTo>
                  <a:pt x="305" y="61"/>
                </a:lnTo>
                <a:lnTo>
                  <a:pt x="305" y="58"/>
                </a:lnTo>
                <a:lnTo>
                  <a:pt x="298" y="58"/>
                </a:lnTo>
                <a:lnTo>
                  <a:pt x="298" y="55"/>
                </a:lnTo>
                <a:lnTo>
                  <a:pt x="283" y="55"/>
                </a:lnTo>
                <a:lnTo>
                  <a:pt x="283" y="51"/>
                </a:lnTo>
                <a:lnTo>
                  <a:pt x="251" y="48"/>
                </a:lnTo>
                <a:lnTo>
                  <a:pt x="251" y="45"/>
                </a:lnTo>
                <a:lnTo>
                  <a:pt x="218" y="42"/>
                </a:lnTo>
                <a:lnTo>
                  <a:pt x="218" y="39"/>
                </a:lnTo>
                <a:lnTo>
                  <a:pt x="203" y="39"/>
                </a:lnTo>
                <a:lnTo>
                  <a:pt x="203" y="35"/>
                </a:lnTo>
                <a:lnTo>
                  <a:pt x="171" y="32"/>
                </a:lnTo>
                <a:lnTo>
                  <a:pt x="171" y="29"/>
                </a:lnTo>
                <a:lnTo>
                  <a:pt x="138" y="26"/>
                </a:lnTo>
                <a:lnTo>
                  <a:pt x="138" y="22"/>
                </a:lnTo>
                <a:lnTo>
                  <a:pt x="105" y="19"/>
                </a:lnTo>
                <a:lnTo>
                  <a:pt x="105" y="16"/>
                </a:lnTo>
                <a:lnTo>
                  <a:pt x="91" y="16"/>
                </a:lnTo>
                <a:lnTo>
                  <a:pt x="91" y="13"/>
                </a:lnTo>
                <a:lnTo>
                  <a:pt x="58" y="10"/>
                </a:lnTo>
                <a:lnTo>
                  <a:pt x="58" y="6"/>
                </a:lnTo>
                <a:lnTo>
                  <a:pt x="25" y="3"/>
                </a:lnTo>
                <a:lnTo>
                  <a:pt x="25" y="0"/>
                </a:lnTo>
                <a:lnTo>
                  <a:pt x="1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28" name="Picture 8" descr="Iter_vert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88" y="1412875"/>
            <a:ext cx="3359150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69850" y="4689475"/>
            <a:ext cx="1954213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1800" b="1">
                <a:latin typeface="Arial" charset="0"/>
              </a:rPr>
              <a:t>Durchmesser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1800" b="1">
                <a:latin typeface="Arial" charset="0"/>
              </a:rPr>
              <a:t>Volumen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1800" b="1">
                <a:latin typeface="Arial" charset="0"/>
              </a:rPr>
              <a:t>Fusionsleistung</a:t>
            </a: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1749425" y="4338638"/>
            <a:ext cx="2246313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5129" tIns="52564" rIns="105129" bIns="52564">
            <a:spAutoFit/>
          </a:bodyPr>
          <a:lstStyle>
            <a:lvl1pPr marL="342900" indent="-342900"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2000" b="1" i="1">
                <a:solidFill>
                  <a:srgbClr val="0000FF"/>
                </a:solidFill>
                <a:latin typeface="Arial" charset="0"/>
              </a:rPr>
              <a:t>ASDEX Upgrade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1800" i="1">
                <a:latin typeface="Arial" charset="0"/>
              </a:rPr>
              <a:t>3.3 m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1800" i="1">
                <a:latin typeface="Arial" charset="0"/>
              </a:rPr>
              <a:t>14 m</a:t>
            </a:r>
            <a:r>
              <a:rPr lang="en-GB" altLang="de-DE" sz="1800" i="1" baseline="30000">
                <a:latin typeface="Arial" charset="0"/>
              </a:rPr>
              <a:t>3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1800" i="1">
                <a:latin typeface="Arial" charset="0"/>
              </a:rPr>
              <a:t>1.5 MW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1800" i="1">
                <a:latin typeface="Arial" charset="0"/>
              </a:rPr>
              <a:t>(D-T </a:t>
            </a:r>
            <a:r>
              <a:rPr lang="en-US" altLang="de-DE" sz="1800" i="1">
                <a:latin typeface="Arial" charset="0"/>
                <a:cs typeface="Arial" charset="0"/>
              </a:rPr>
              <a:t>äquivalent)</a:t>
            </a:r>
            <a:endParaRPr lang="en-US" altLang="de-DE" sz="1800" i="1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30731" name="Picture 11" descr="Schema_AUG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743200"/>
            <a:ext cx="14478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276600" y="304800"/>
            <a:ext cx="25638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charset="0"/>
              </a:rPr>
              <a:t>Das ITER Design</a:t>
            </a:r>
          </a:p>
        </p:txBody>
      </p:sp>
      <p:pic>
        <p:nvPicPr>
          <p:cNvPr id="31747" name="Picture 3" descr="ITER-FE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5029200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6086475" y="1576388"/>
            <a:ext cx="5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600">
                <a:solidFill>
                  <a:srgbClr val="010000"/>
                </a:solidFill>
                <a:latin typeface="Arial Unicode MS" pitchFamily="34" charset="-128"/>
              </a:rPr>
              <a:t> 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7134225" y="1536700"/>
            <a:ext cx="73025" cy="349250"/>
          </a:xfrm>
          <a:prstGeom prst="rect">
            <a:avLst/>
          </a:prstGeom>
          <a:solidFill>
            <a:srgbClr val="FFFF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8296275" y="1581150"/>
            <a:ext cx="666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900">
                <a:solidFill>
                  <a:srgbClr val="010000"/>
                </a:solidFill>
                <a:latin typeface="Arial Unicode MS" pitchFamily="34" charset="-128"/>
              </a:rPr>
              <a:t> 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7216775" y="1536700"/>
            <a:ext cx="74613" cy="407988"/>
          </a:xfrm>
          <a:prstGeom prst="rect">
            <a:avLst/>
          </a:prstGeom>
          <a:solidFill>
            <a:srgbClr val="FFFF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7207250" y="1536700"/>
            <a:ext cx="9525" cy="4079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5441950" y="1997075"/>
            <a:ext cx="13493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600" b="1">
                <a:solidFill>
                  <a:srgbClr val="010000"/>
                </a:solidFill>
                <a:latin typeface="Arial Unicode MS" pitchFamily="34" charset="-128"/>
              </a:rPr>
              <a:t>Großer</a:t>
            </a:r>
            <a:r>
              <a:rPr lang="en-GB" altLang="de-DE" sz="1600" b="1">
                <a:solidFill>
                  <a:srgbClr val="010000"/>
                </a:solidFill>
                <a:latin typeface="Arial Unicode MS" pitchFamily="34" charset="-128"/>
              </a:rPr>
              <a:t> </a:t>
            </a:r>
            <a:r>
              <a:rPr lang="de-DE" altLang="de-DE" sz="1600" b="1">
                <a:solidFill>
                  <a:srgbClr val="010000"/>
                </a:solidFill>
                <a:latin typeface="Arial Unicode MS" pitchFamily="34" charset="-128"/>
              </a:rPr>
              <a:t>R</a:t>
            </a:r>
            <a:r>
              <a:rPr lang="en-GB" altLang="de-DE" sz="1600" b="1">
                <a:solidFill>
                  <a:srgbClr val="010000"/>
                </a:solidFill>
                <a:latin typeface="Arial Unicode MS" pitchFamily="34" charset="-128"/>
              </a:rPr>
              <a:t>adius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6578600" y="1997075"/>
            <a:ext cx="5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600" b="1">
                <a:solidFill>
                  <a:srgbClr val="010000"/>
                </a:solidFill>
                <a:latin typeface="Arial Unicode MS" pitchFamily="34" charset="-128"/>
              </a:rPr>
              <a:t> 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8288338" y="1997075"/>
            <a:ext cx="5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600" b="1">
                <a:solidFill>
                  <a:srgbClr val="010000"/>
                </a:solidFill>
                <a:latin typeface="Arial Unicode MS" pitchFamily="34" charset="-128"/>
              </a:rPr>
              <a:t> 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7207250" y="1955800"/>
            <a:ext cx="9525" cy="3524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5453063" y="2347913"/>
            <a:ext cx="1336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600" b="1">
                <a:solidFill>
                  <a:srgbClr val="010000"/>
                </a:solidFill>
                <a:latin typeface="Arial Unicode MS" pitchFamily="34" charset="-128"/>
              </a:rPr>
              <a:t>Kleiner</a:t>
            </a:r>
            <a:r>
              <a:rPr lang="en-GB" altLang="de-DE" sz="1600" b="1">
                <a:solidFill>
                  <a:srgbClr val="010000"/>
                </a:solidFill>
                <a:latin typeface="Arial Unicode MS" pitchFamily="34" charset="-128"/>
              </a:rPr>
              <a:t> </a:t>
            </a:r>
            <a:r>
              <a:rPr lang="de-DE" altLang="de-DE" sz="1600" b="1">
                <a:solidFill>
                  <a:srgbClr val="010000"/>
                </a:solidFill>
                <a:latin typeface="Arial Unicode MS" pitchFamily="34" charset="-128"/>
              </a:rPr>
              <a:t>R</a:t>
            </a:r>
            <a:r>
              <a:rPr lang="en-GB" altLang="de-DE" sz="1600" b="1">
                <a:solidFill>
                  <a:srgbClr val="010000"/>
                </a:solidFill>
                <a:latin typeface="Arial Unicode MS" pitchFamily="34" charset="-128"/>
              </a:rPr>
              <a:t>adius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6578600" y="2347913"/>
            <a:ext cx="5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600" b="1">
                <a:solidFill>
                  <a:srgbClr val="010000"/>
                </a:solidFill>
                <a:latin typeface="Arial Unicode MS" pitchFamily="34" charset="-128"/>
              </a:rPr>
              <a:t> 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7207250" y="2308225"/>
            <a:ext cx="9525" cy="3492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5508625" y="2697163"/>
            <a:ext cx="12573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600" b="1">
                <a:solidFill>
                  <a:srgbClr val="010000"/>
                </a:solidFill>
                <a:latin typeface="Arial Unicode MS" pitchFamily="34" charset="-128"/>
              </a:rPr>
              <a:t>Plasma strom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6677025" y="2697163"/>
            <a:ext cx="5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600" b="1">
                <a:solidFill>
                  <a:srgbClr val="010000"/>
                </a:solidFill>
                <a:latin typeface="Arial Unicode MS" pitchFamily="34" charset="-128"/>
              </a:rPr>
              <a:t> 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62" name="Rectangle 18"/>
          <p:cNvSpPr>
            <a:spLocks noChangeArrowheads="1"/>
          </p:cNvSpPr>
          <p:nvPr/>
        </p:nvSpPr>
        <p:spPr bwMode="auto">
          <a:xfrm>
            <a:off x="7207250" y="2657475"/>
            <a:ext cx="9525" cy="3492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5638800" y="3048000"/>
            <a:ext cx="1016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600" b="1">
                <a:solidFill>
                  <a:srgbClr val="010000"/>
                </a:solidFill>
                <a:latin typeface="Arial Unicode MS" pitchFamily="34" charset="-128"/>
              </a:rPr>
              <a:t>Magnetfeld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6572250" y="3048000"/>
            <a:ext cx="5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600" b="1">
                <a:solidFill>
                  <a:srgbClr val="010000"/>
                </a:solidFill>
                <a:latin typeface="Arial Unicode MS" pitchFamily="34" charset="-128"/>
              </a:rPr>
              <a:t> 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65" name="Rectangle 21"/>
          <p:cNvSpPr>
            <a:spLocks noChangeArrowheads="1"/>
          </p:cNvSpPr>
          <p:nvPr/>
        </p:nvSpPr>
        <p:spPr bwMode="auto">
          <a:xfrm>
            <a:off x="7207250" y="3006725"/>
            <a:ext cx="9525" cy="3508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sp>
        <p:nvSpPr>
          <p:cNvPr id="31766" name="Rectangle 22"/>
          <p:cNvSpPr>
            <a:spLocks noChangeArrowheads="1"/>
          </p:cNvSpPr>
          <p:nvPr/>
        </p:nvSpPr>
        <p:spPr bwMode="auto">
          <a:xfrm>
            <a:off x="7207250" y="3357563"/>
            <a:ext cx="9525" cy="3508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sp>
        <p:nvSpPr>
          <p:cNvPr id="31767" name="Rectangle 23"/>
          <p:cNvSpPr>
            <a:spLocks noChangeArrowheads="1"/>
          </p:cNvSpPr>
          <p:nvPr/>
        </p:nvSpPr>
        <p:spPr bwMode="auto">
          <a:xfrm>
            <a:off x="5478463" y="3429000"/>
            <a:ext cx="1289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600" b="1">
                <a:solidFill>
                  <a:srgbClr val="010000"/>
                </a:solidFill>
                <a:latin typeface="Arial Unicode MS" pitchFamily="34" charset="-128"/>
              </a:rPr>
              <a:t>Leistungs-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600" b="1">
                <a:solidFill>
                  <a:srgbClr val="010000"/>
                </a:solidFill>
                <a:latin typeface="Arial Unicode MS" pitchFamily="34" charset="-128"/>
              </a:rPr>
              <a:t>verstärkung Q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68" name="Rectangle 24"/>
          <p:cNvSpPr>
            <a:spLocks noChangeArrowheads="1"/>
          </p:cNvSpPr>
          <p:nvPr/>
        </p:nvSpPr>
        <p:spPr bwMode="auto">
          <a:xfrm>
            <a:off x="7115175" y="3748088"/>
            <a:ext cx="5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600" b="1">
                <a:solidFill>
                  <a:srgbClr val="010000"/>
                </a:solidFill>
                <a:latin typeface="Arial Unicode MS" pitchFamily="34" charset="-128"/>
              </a:rPr>
              <a:t> 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69" name="Rectangle 25"/>
          <p:cNvSpPr>
            <a:spLocks noChangeArrowheads="1"/>
          </p:cNvSpPr>
          <p:nvPr/>
        </p:nvSpPr>
        <p:spPr bwMode="auto">
          <a:xfrm>
            <a:off x="7207250" y="3708400"/>
            <a:ext cx="9525" cy="3492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sp>
        <p:nvSpPr>
          <p:cNvPr id="31770" name="Rectangle 26"/>
          <p:cNvSpPr>
            <a:spLocks noChangeArrowheads="1"/>
          </p:cNvSpPr>
          <p:nvPr/>
        </p:nvSpPr>
        <p:spPr bwMode="auto">
          <a:xfrm>
            <a:off x="5521325" y="4098925"/>
            <a:ext cx="14271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600" b="1">
                <a:solidFill>
                  <a:srgbClr val="010000"/>
                </a:solidFill>
                <a:latin typeface="Arial Unicode MS" pitchFamily="34" charset="-128"/>
              </a:rPr>
              <a:t>Fusionsleistung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71" name="Rectangle 27"/>
          <p:cNvSpPr>
            <a:spLocks noChangeArrowheads="1"/>
          </p:cNvSpPr>
          <p:nvPr/>
        </p:nvSpPr>
        <p:spPr bwMode="auto">
          <a:xfrm>
            <a:off x="6592888" y="4098925"/>
            <a:ext cx="5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600" b="1">
                <a:solidFill>
                  <a:srgbClr val="010000"/>
                </a:solidFill>
                <a:latin typeface="Arial Unicode MS" pitchFamily="34" charset="-128"/>
              </a:rPr>
              <a:t> 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72" name="Rectangle 28"/>
          <p:cNvSpPr>
            <a:spLocks noChangeArrowheads="1"/>
          </p:cNvSpPr>
          <p:nvPr/>
        </p:nvSpPr>
        <p:spPr bwMode="auto">
          <a:xfrm>
            <a:off x="7207250" y="4057650"/>
            <a:ext cx="9525" cy="3492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sp>
        <p:nvSpPr>
          <p:cNvPr id="31773" name="Rectangle 29"/>
          <p:cNvSpPr>
            <a:spLocks noChangeArrowheads="1"/>
          </p:cNvSpPr>
          <p:nvPr/>
        </p:nvSpPr>
        <p:spPr bwMode="auto">
          <a:xfrm>
            <a:off x="5597525" y="4448175"/>
            <a:ext cx="10699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1600" b="1">
                <a:solidFill>
                  <a:srgbClr val="010000"/>
                </a:solidFill>
                <a:latin typeface="Arial Unicode MS" pitchFamily="34" charset="-128"/>
              </a:rPr>
              <a:t>Brenndauer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74" name="Rectangle 30"/>
          <p:cNvSpPr>
            <a:spLocks noChangeArrowheads="1"/>
          </p:cNvSpPr>
          <p:nvPr/>
        </p:nvSpPr>
        <p:spPr bwMode="auto">
          <a:xfrm>
            <a:off x="6615113" y="4448175"/>
            <a:ext cx="5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600" b="1">
                <a:solidFill>
                  <a:srgbClr val="010000"/>
                </a:solidFill>
                <a:latin typeface="Arial Unicode MS" pitchFamily="34" charset="-128"/>
              </a:rPr>
              <a:t> 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75" name="Rectangle 31"/>
          <p:cNvSpPr>
            <a:spLocks noChangeArrowheads="1"/>
          </p:cNvSpPr>
          <p:nvPr/>
        </p:nvSpPr>
        <p:spPr bwMode="auto">
          <a:xfrm>
            <a:off x="7207250" y="4406900"/>
            <a:ext cx="9525" cy="3508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sp>
        <p:nvSpPr>
          <p:cNvPr id="31776" name="Rectangle 32"/>
          <p:cNvSpPr>
            <a:spLocks noChangeArrowheads="1"/>
          </p:cNvSpPr>
          <p:nvPr/>
        </p:nvSpPr>
        <p:spPr bwMode="auto">
          <a:xfrm>
            <a:off x="5427663" y="4797425"/>
            <a:ext cx="15176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de-DE" sz="1600" b="1">
                <a:solidFill>
                  <a:srgbClr val="010000"/>
                </a:solidFill>
                <a:latin typeface="Arial Unicode MS" pitchFamily="34" charset="-128"/>
              </a:rPr>
              <a:t>Exter</a:t>
            </a:r>
            <a:r>
              <a:rPr lang="de-DE" altLang="de-DE" sz="1600" b="1">
                <a:solidFill>
                  <a:srgbClr val="010000"/>
                </a:solidFill>
                <a:latin typeface="Arial Unicode MS" pitchFamily="34" charset="-128"/>
              </a:rPr>
              <a:t>ne Heizung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77" name="Rectangle 33"/>
          <p:cNvSpPr>
            <a:spLocks noChangeArrowheads="1"/>
          </p:cNvSpPr>
          <p:nvPr/>
        </p:nvSpPr>
        <p:spPr bwMode="auto">
          <a:xfrm>
            <a:off x="6991350" y="4797425"/>
            <a:ext cx="555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600" b="1">
                <a:solidFill>
                  <a:srgbClr val="010000"/>
                </a:solidFill>
                <a:latin typeface="Arial Unicode MS" pitchFamily="34" charset="-128"/>
              </a:rPr>
              <a:t> 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78" name="Rectangle 34"/>
          <p:cNvSpPr>
            <a:spLocks noChangeArrowheads="1"/>
          </p:cNvSpPr>
          <p:nvPr/>
        </p:nvSpPr>
        <p:spPr bwMode="auto">
          <a:xfrm>
            <a:off x="7680325" y="1581150"/>
            <a:ext cx="5492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900">
                <a:solidFill>
                  <a:srgbClr val="010000"/>
                </a:solidFill>
                <a:latin typeface="Arial Unicode MS" pitchFamily="34" charset="-128"/>
              </a:rPr>
              <a:t>ITER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79" name="Rectangle 35"/>
          <p:cNvSpPr>
            <a:spLocks noChangeArrowheads="1"/>
          </p:cNvSpPr>
          <p:nvPr/>
        </p:nvSpPr>
        <p:spPr bwMode="auto">
          <a:xfrm>
            <a:off x="7689850" y="1997075"/>
            <a:ext cx="5095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600" b="1">
                <a:solidFill>
                  <a:srgbClr val="010000"/>
                </a:solidFill>
                <a:latin typeface="Arial Unicode MS" pitchFamily="34" charset="-128"/>
              </a:rPr>
              <a:t>6.2 m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80" name="Rectangle 36"/>
          <p:cNvSpPr>
            <a:spLocks noChangeArrowheads="1"/>
          </p:cNvSpPr>
          <p:nvPr/>
        </p:nvSpPr>
        <p:spPr bwMode="auto">
          <a:xfrm>
            <a:off x="7689850" y="2347913"/>
            <a:ext cx="5095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600" b="1">
                <a:solidFill>
                  <a:srgbClr val="010000"/>
                </a:solidFill>
                <a:latin typeface="Arial Unicode MS" pitchFamily="34" charset="-128"/>
              </a:rPr>
              <a:t>2.0 m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81" name="Rectangle 37"/>
          <p:cNvSpPr>
            <a:spLocks noChangeArrowheads="1"/>
          </p:cNvSpPr>
          <p:nvPr/>
        </p:nvSpPr>
        <p:spPr bwMode="auto">
          <a:xfrm>
            <a:off x="8135938" y="2347913"/>
            <a:ext cx="5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600" b="1">
                <a:solidFill>
                  <a:srgbClr val="010000"/>
                </a:solidFill>
                <a:latin typeface="Arial Unicode MS" pitchFamily="34" charset="-128"/>
              </a:rPr>
              <a:t> 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82" name="Rectangle 38"/>
          <p:cNvSpPr>
            <a:spLocks noChangeArrowheads="1"/>
          </p:cNvSpPr>
          <p:nvPr/>
        </p:nvSpPr>
        <p:spPr bwMode="auto">
          <a:xfrm>
            <a:off x="7654925" y="2697163"/>
            <a:ext cx="5873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600" b="1">
                <a:solidFill>
                  <a:srgbClr val="010000"/>
                </a:solidFill>
                <a:latin typeface="Arial Unicode MS" pitchFamily="34" charset="-128"/>
              </a:rPr>
              <a:t>15 MA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83" name="Rectangle 39"/>
          <p:cNvSpPr>
            <a:spLocks noChangeArrowheads="1"/>
          </p:cNvSpPr>
          <p:nvPr/>
        </p:nvSpPr>
        <p:spPr bwMode="auto">
          <a:xfrm>
            <a:off x="8169275" y="2697163"/>
            <a:ext cx="5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600" b="1">
                <a:solidFill>
                  <a:srgbClr val="010000"/>
                </a:solidFill>
                <a:latin typeface="Arial Unicode MS" pitchFamily="34" charset="-128"/>
              </a:rPr>
              <a:t> 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84" name="Rectangle 40"/>
          <p:cNvSpPr>
            <a:spLocks noChangeArrowheads="1"/>
          </p:cNvSpPr>
          <p:nvPr/>
        </p:nvSpPr>
        <p:spPr bwMode="auto">
          <a:xfrm>
            <a:off x="7362825" y="3048000"/>
            <a:ext cx="12573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de-DE" sz="1600" b="1">
                <a:solidFill>
                  <a:srgbClr val="010000"/>
                </a:solidFill>
                <a:latin typeface="Arial Unicode MS" pitchFamily="34" charset="-128"/>
              </a:rPr>
              <a:t>5.3 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de-DE" sz="1600" b="1">
                <a:solidFill>
                  <a:srgbClr val="010000"/>
                </a:solidFill>
                <a:latin typeface="Arial Unicode MS" pitchFamily="34" charset="-128"/>
              </a:rPr>
              <a:t>(supraleitend)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85" name="Rectangle 41"/>
          <p:cNvSpPr>
            <a:spLocks noChangeArrowheads="1"/>
          </p:cNvSpPr>
          <p:nvPr/>
        </p:nvSpPr>
        <p:spPr bwMode="auto">
          <a:xfrm>
            <a:off x="8115300" y="3048000"/>
            <a:ext cx="5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600" b="1">
                <a:solidFill>
                  <a:srgbClr val="010000"/>
                </a:solidFill>
                <a:latin typeface="Arial Unicode MS" pitchFamily="34" charset="-128"/>
              </a:rPr>
              <a:t> 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86" name="Rectangle 42"/>
          <p:cNvSpPr>
            <a:spLocks noChangeArrowheads="1"/>
          </p:cNvSpPr>
          <p:nvPr/>
        </p:nvSpPr>
        <p:spPr bwMode="auto">
          <a:xfrm>
            <a:off x="8286750" y="3397250"/>
            <a:ext cx="5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600" b="1">
                <a:solidFill>
                  <a:srgbClr val="010000"/>
                </a:solidFill>
                <a:latin typeface="Arial Unicode MS" pitchFamily="34" charset="-128"/>
              </a:rPr>
              <a:t> 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87" name="Rectangle 43"/>
          <p:cNvSpPr>
            <a:spLocks noChangeArrowheads="1"/>
          </p:cNvSpPr>
          <p:nvPr/>
        </p:nvSpPr>
        <p:spPr bwMode="auto">
          <a:xfrm>
            <a:off x="7747000" y="3748088"/>
            <a:ext cx="1111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600">
                <a:solidFill>
                  <a:srgbClr val="000000"/>
                </a:solidFill>
                <a:latin typeface="Symbol" pitchFamily="18" charset="2"/>
              </a:rPr>
              <a:t>³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88" name="Rectangle 44"/>
          <p:cNvSpPr>
            <a:spLocks noChangeArrowheads="1"/>
          </p:cNvSpPr>
          <p:nvPr/>
        </p:nvSpPr>
        <p:spPr bwMode="auto">
          <a:xfrm>
            <a:off x="7869238" y="3744913"/>
            <a:ext cx="2651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500" b="1">
                <a:solidFill>
                  <a:srgbClr val="010000"/>
                </a:solidFill>
                <a:latin typeface="Arial Unicode MS" pitchFamily="34" charset="-128"/>
              </a:rPr>
              <a:t> 10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89" name="Rectangle 45"/>
          <p:cNvSpPr>
            <a:spLocks noChangeArrowheads="1"/>
          </p:cNvSpPr>
          <p:nvPr/>
        </p:nvSpPr>
        <p:spPr bwMode="auto">
          <a:xfrm>
            <a:off x="8097838" y="3744913"/>
            <a:ext cx="523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500" b="1">
                <a:solidFill>
                  <a:srgbClr val="010000"/>
                </a:solidFill>
                <a:latin typeface="Arial Unicode MS" pitchFamily="34" charset="-128"/>
              </a:rPr>
              <a:t> 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90" name="Rectangle 46"/>
          <p:cNvSpPr>
            <a:spLocks noChangeArrowheads="1"/>
          </p:cNvSpPr>
          <p:nvPr/>
        </p:nvSpPr>
        <p:spPr bwMode="auto">
          <a:xfrm>
            <a:off x="7391400" y="4098925"/>
            <a:ext cx="1289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600" b="1">
                <a:solidFill>
                  <a:srgbClr val="010000"/>
                </a:solidFill>
                <a:latin typeface="Arial Unicode MS" pitchFamily="34" charset="-128"/>
              </a:rPr>
              <a:t>400 </a:t>
            </a:r>
            <a:r>
              <a:rPr lang="de-DE" altLang="de-DE" sz="1600" b="1">
                <a:solidFill>
                  <a:srgbClr val="010000"/>
                </a:solidFill>
                <a:latin typeface="Arial Unicode MS" pitchFamily="34" charset="-128"/>
              </a:rPr>
              <a:t>(800)</a:t>
            </a:r>
            <a:r>
              <a:rPr lang="en-GB" altLang="de-DE" sz="1600" b="1">
                <a:solidFill>
                  <a:srgbClr val="010000"/>
                </a:solidFill>
                <a:latin typeface="Arial Unicode MS" pitchFamily="34" charset="-128"/>
              </a:rPr>
              <a:t>MW 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91" name="Rectangle 47"/>
          <p:cNvSpPr>
            <a:spLocks noChangeArrowheads="1"/>
          </p:cNvSpPr>
          <p:nvPr/>
        </p:nvSpPr>
        <p:spPr bwMode="auto">
          <a:xfrm>
            <a:off x="7400925" y="4448175"/>
            <a:ext cx="11985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600" b="1">
                <a:solidFill>
                  <a:srgbClr val="010000"/>
                </a:solidFill>
                <a:latin typeface="Arial Unicode MS" pitchFamily="34" charset="-128"/>
              </a:rPr>
              <a:t>400 </a:t>
            </a:r>
            <a:r>
              <a:rPr lang="de-DE" altLang="de-DE" sz="1600" b="1">
                <a:solidFill>
                  <a:srgbClr val="010000"/>
                </a:solidFill>
                <a:latin typeface="Arial Unicode MS" pitchFamily="34" charset="-128"/>
              </a:rPr>
              <a:t>(3000) </a:t>
            </a:r>
            <a:r>
              <a:rPr lang="en-GB" altLang="de-DE" sz="1600" b="1">
                <a:solidFill>
                  <a:srgbClr val="010000"/>
                </a:solidFill>
                <a:latin typeface="Arial Unicode MS" pitchFamily="34" charset="-128"/>
              </a:rPr>
              <a:t>s 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92" name="Rectangle 48"/>
          <p:cNvSpPr>
            <a:spLocks noChangeArrowheads="1"/>
          </p:cNvSpPr>
          <p:nvPr/>
        </p:nvSpPr>
        <p:spPr bwMode="auto">
          <a:xfrm>
            <a:off x="8483600" y="4448175"/>
            <a:ext cx="555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600" b="1">
                <a:solidFill>
                  <a:srgbClr val="010000"/>
                </a:solidFill>
                <a:latin typeface="Arial Unicode MS" pitchFamily="34" charset="-128"/>
              </a:rPr>
              <a:t> 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93" name="Rectangle 49"/>
          <p:cNvSpPr>
            <a:spLocks noChangeArrowheads="1"/>
          </p:cNvSpPr>
          <p:nvPr/>
        </p:nvSpPr>
        <p:spPr bwMode="auto">
          <a:xfrm>
            <a:off x="7453313" y="4797425"/>
            <a:ext cx="12334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600" b="1">
                <a:solidFill>
                  <a:srgbClr val="010000"/>
                </a:solidFill>
                <a:latin typeface="Arial Unicode MS" pitchFamily="34" charset="-128"/>
              </a:rPr>
              <a:t>73 </a:t>
            </a:r>
            <a:r>
              <a:rPr lang="de-DE" altLang="de-DE" sz="1600" b="1">
                <a:solidFill>
                  <a:srgbClr val="010000"/>
                </a:solidFill>
                <a:latin typeface="Arial Unicode MS" pitchFamily="34" charset="-128"/>
              </a:rPr>
              <a:t>(110) </a:t>
            </a:r>
            <a:r>
              <a:rPr lang="en-GB" altLang="de-DE" sz="1600" b="1">
                <a:solidFill>
                  <a:srgbClr val="010000"/>
                </a:solidFill>
                <a:latin typeface="Arial Unicode MS" pitchFamily="34" charset="-128"/>
              </a:rPr>
              <a:t>MW </a:t>
            </a:r>
            <a:endParaRPr lang="en-GB" altLang="de-DE" sz="2400">
              <a:latin typeface="Arial" charset="0"/>
            </a:endParaRPr>
          </a:p>
        </p:txBody>
      </p:sp>
      <p:sp>
        <p:nvSpPr>
          <p:cNvPr id="31794" name="Rectangle 50"/>
          <p:cNvSpPr>
            <a:spLocks noChangeArrowheads="1"/>
          </p:cNvSpPr>
          <p:nvPr/>
        </p:nvSpPr>
        <p:spPr bwMode="auto">
          <a:xfrm>
            <a:off x="7207250" y="4757738"/>
            <a:ext cx="9525" cy="3508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sp>
        <p:nvSpPr>
          <p:cNvPr id="31795" name="Rectangle 51"/>
          <p:cNvSpPr>
            <a:spLocks noChangeArrowheads="1"/>
          </p:cNvSpPr>
          <p:nvPr/>
        </p:nvSpPr>
        <p:spPr bwMode="auto">
          <a:xfrm>
            <a:off x="7207250" y="5108575"/>
            <a:ext cx="952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sp>
        <p:nvSpPr>
          <p:cNvPr id="31796" name="Rectangle 52"/>
          <p:cNvSpPr>
            <a:spLocks noChangeArrowheads="1"/>
          </p:cNvSpPr>
          <p:nvPr/>
        </p:nvSpPr>
        <p:spPr bwMode="auto">
          <a:xfrm>
            <a:off x="5105400" y="5108575"/>
            <a:ext cx="2074863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sp>
        <p:nvSpPr>
          <p:cNvPr id="31797" name="Rectangle 53"/>
          <p:cNvSpPr>
            <a:spLocks noChangeArrowheads="1"/>
          </p:cNvSpPr>
          <p:nvPr/>
        </p:nvSpPr>
        <p:spPr bwMode="auto">
          <a:xfrm>
            <a:off x="7188200" y="5108575"/>
            <a:ext cx="155575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grpSp>
        <p:nvGrpSpPr>
          <p:cNvPr id="31798" name="Group 54"/>
          <p:cNvGrpSpPr>
            <a:grpSpLocks/>
          </p:cNvGrpSpPr>
          <p:nvPr/>
        </p:nvGrpSpPr>
        <p:grpSpPr bwMode="auto">
          <a:xfrm>
            <a:off x="5105400" y="1524000"/>
            <a:ext cx="3657600" cy="3881438"/>
            <a:chOff x="3072" y="960"/>
            <a:chExt cx="2504" cy="2445"/>
          </a:xfrm>
        </p:grpSpPr>
        <p:sp>
          <p:nvSpPr>
            <p:cNvPr id="31803" name="Rectangle 55"/>
            <p:cNvSpPr>
              <a:spLocks noChangeArrowheads="1"/>
            </p:cNvSpPr>
            <p:nvPr/>
          </p:nvSpPr>
          <p:spPr bwMode="auto">
            <a:xfrm>
              <a:off x="3127" y="968"/>
              <a:ext cx="1319" cy="220"/>
            </a:xfrm>
            <a:prstGeom prst="rect">
              <a:avLst/>
            </a:prstGeom>
            <a:solidFill>
              <a:srgbClr val="FFF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de-DE" sz="2400">
                <a:latin typeface="Arial" charset="0"/>
              </a:endParaRPr>
            </a:p>
          </p:txBody>
        </p:sp>
        <p:sp>
          <p:nvSpPr>
            <p:cNvPr id="31804" name="Rectangle 56"/>
            <p:cNvSpPr>
              <a:spLocks noChangeArrowheads="1"/>
            </p:cNvSpPr>
            <p:nvPr/>
          </p:nvSpPr>
          <p:spPr bwMode="auto">
            <a:xfrm>
              <a:off x="4545" y="968"/>
              <a:ext cx="976" cy="257"/>
            </a:xfrm>
            <a:prstGeom prst="rect">
              <a:avLst/>
            </a:prstGeom>
            <a:solidFill>
              <a:srgbClr val="FFF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de-DE" sz="2400">
                <a:latin typeface="Arial" charset="0"/>
              </a:endParaRPr>
            </a:p>
          </p:txBody>
        </p:sp>
        <p:grpSp>
          <p:nvGrpSpPr>
            <p:cNvPr id="31805" name="Group 57"/>
            <p:cNvGrpSpPr>
              <a:grpSpLocks/>
            </p:cNvGrpSpPr>
            <p:nvPr/>
          </p:nvGrpSpPr>
          <p:grpSpPr bwMode="auto">
            <a:xfrm>
              <a:off x="3085" y="1188"/>
              <a:ext cx="2478" cy="44"/>
              <a:chOff x="3085" y="1188"/>
              <a:chExt cx="2478" cy="44"/>
            </a:xfrm>
          </p:grpSpPr>
          <p:sp>
            <p:nvSpPr>
              <p:cNvPr id="31837" name="Rectangle 58"/>
              <p:cNvSpPr>
                <a:spLocks noChangeArrowheads="1"/>
              </p:cNvSpPr>
              <p:nvPr/>
            </p:nvSpPr>
            <p:spPr bwMode="auto">
              <a:xfrm>
                <a:off x="3085" y="1188"/>
                <a:ext cx="1407" cy="37"/>
              </a:xfrm>
              <a:prstGeom prst="rect">
                <a:avLst/>
              </a:prstGeom>
              <a:solidFill>
                <a:srgbClr val="FFFF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2400">
                  <a:latin typeface="Arial" charset="0"/>
                </a:endParaRPr>
              </a:p>
            </p:txBody>
          </p:sp>
          <p:sp>
            <p:nvSpPr>
              <p:cNvPr id="31838" name="Rectangle 59"/>
              <p:cNvSpPr>
                <a:spLocks noChangeArrowheads="1"/>
              </p:cNvSpPr>
              <p:nvPr/>
            </p:nvSpPr>
            <p:spPr bwMode="auto">
              <a:xfrm>
                <a:off x="3085" y="1225"/>
                <a:ext cx="1407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2400">
                  <a:latin typeface="Arial" charset="0"/>
                </a:endParaRPr>
              </a:p>
            </p:txBody>
          </p:sp>
          <p:sp>
            <p:nvSpPr>
              <p:cNvPr id="31839" name="Rectangle 60"/>
              <p:cNvSpPr>
                <a:spLocks noChangeArrowheads="1"/>
              </p:cNvSpPr>
              <p:nvPr/>
            </p:nvSpPr>
            <p:spPr bwMode="auto">
              <a:xfrm>
                <a:off x="4492" y="1225"/>
                <a:ext cx="6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2400">
                  <a:latin typeface="Arial" charset="0"/>
                </a:endParaRPr>
              </a:p>
            </p:txBody>
          </p:sp>
          <p:sp>
            <p:nvSpPr>
              <p:cNvPr id="31840" name="Rectangle 61"/>
              <p:cNvSpPr>
                <a:spLocks noChangeArrowheads="1"/>
              </p:cNvSpPr>
              <p:nvPr/>
            </p:nvSpPr>
            <p:spPr bwMode="auto">
              <a:xfrm>
                <a:off x="4498" y="1225"/>
                <a:ext cx="1065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2400">
                  <a:latin typeface="Arial" charset="0"/>
                </a:endParaRPr>
              </a:p>
            </p:txBody>
          </p:sp>
        </p:grpSp>
        <p:grpSp>
          <p:nvGrpSpPr>
            <p:cNvPr id="31806" name="Group 62"/>
            <p:cNvGrpSpPr>
              <a:grpSpLocks/>
            </p:cNvGrpSpPr>
            <p:nvPr/>
          </p:nvGrpSpPr>
          <p:grpSpPr bwMode="auto">
            <a:xfrm>
              <a:off x="3072" y="968"/>
              <a:ext cx="94" cy="2437"/>
              <a:chOff x="3072" y="968"/>
              <a:chExt cx="94" cy="2437"/>
            </a:xfrm>
          </p:grpSpPr>
          <p:sp>
            <p:nvSpPr>
              <p:cNvPr id="31824" name="Rectangle 63"/>
              <p:cNvSpPr>
                <a:spLocks noChangeArrowheads="1"/>
              </p:cNvSpPr>
              <p:nvPr/>
            </p:nvSpPr>
            <p:spPr bwMode="auto">
              <a:xfrm>
                <a:off x="3127" y="3251"/>
                <a:ext cx="39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altLang="de-DE" sz="1600">
                    <a:solidFill>
                      <a:srgbClr val="000000"/>
                    </a:solidFill>
                    <a:latin typeface="Arial Unicode MS" pitchFamily="34" charset="-128"/>
                  </a:rPr>
                  <a:t> </a:t>
                </a:r>
                <a:endParaRPr lang="en-GB" altLang="de-DE" sz="2400">
                  <a:latin typeface="Arial" charset="0"/>
                </a:endParaRPr>
              </a:p>
            </p:txBody>
          </p:sp>
          <p:sp>
            <p:nvSpPr>
              <p:cNvPr id="31825" name="Rectangle 64"/>
              <p:cNvSpPr>
                <a:spLocks noChangeArrowheads="1"/>
              </p:cNvSpPr>
              <p:nvPr/>
            </p:nvSpPr>
            <p:spPr bwMode="auto">
              <a:xfrm>
                <a:off x="3085" y="968"/>
                <a:ext cx="42" cy="220"/>
              </a:xfrm>
              <a:prstGeom prst="rect">
                <a:avLst/>
              </a:prstGeom>
              <a:solidFill>
                <a:srgbClr val="FFFF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2400">
                  <a:latin typeface="Arial" charset="0"/>
                </a:endParaRPr>
              </a:p>
            </p:txBody>
          </p:sp>
          <p:sp>
            <p:nvSpPr>
              <p:cNvPr id="31826" name="Rectangle 65"/>
              <p:cNvSpPr>
                <a:spLocks noChangeArrowheads="1"/>
              </p:cNvSpPr>
              <p:nvPr/>
            </p:nvSpPr>
            <p:spPr bwMode="auto">
              <a:xfrm>
                <a:off x="3072" y="968"/>
                <a:ext cx="13" cy="25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2400">
                  <a:latin typeface="Arial" charset="0"/>
                </a:endParaRPr>
              </a:p>
            </p:txBody>
          </p:sp>
          <p:sp>
            <p:nvSpPr>
              <p:cNvPr id="31827" name="Rectangle 66"/>
              <p:cNvSpPr>
                <a:spLocks noChangeArrowheads="1"/>
              </p:cNvSpPr>
              <p:nvPr/>
            </p:nvSpPr>
            <p:spPr bwMode="auto">
              <a:xfrm>
                <a:off x="3072" y="1225"/>
                <a:ext cx="13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2400">
                  <a:latin typeface="Arial" charset="0"/>
                </a:endParaRPr>
              </a:p>
            </p:txBody>
          </p:sp>
          <p:sp>
            <p:nvSpPr>
              <p:cNvPr id="31828" name="Rectangle 67"/>
              <p:cNvSpPr>
                <a:spLocks noChangeArrowheads="1"/>
              </p:cNvSpPr>
              <p:nvPr/>
            </p:nvSpPr>
            <p:spPr bwMode="auto">
              <a:xfrm>
                <a:off x="3072" y="1232"/>
                <a:ext cx="13" cy="22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2400">
                  <a:latin typeface="Arial" charset="0"/>
                </a:endParaRPr>
              </a:p>
            </p:txBody>
          </p:sp>
          <p:sp>
            <p:nvSpPr>
              <p:cNvPr id="31829" name="Rectangle 68"/>
              <p:cNvSpPr>
                <a:spLocks noChangeArrowheads="1"/>
              </p:cNvSpPr>
              <p:nvPr/>
            </p:nvSpPr>
            <p:spPr bwMode="auto">
              <a:xfrm>
                <a:off x="3072" y="1454"/>
                <a:ext cx="13" cy="2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2400">
                  <a:latin typeface="Arial" charset="0"/>
                </a:endParaRPr>
              </a:p>
            </p:txBody>
          </p:sp>
          <p:sp>
            <p:nvSpPr>
              <p:cNvPr id="31830" name="Rectangle 69"/>
              <p:cNvSpPr>
                <a:spLocks noChangeArrowheads="1"/>
              </p:cNvSpPr>
              <p:nvPr/>
            </p:nvSpPr>
            <p:spPr bwMode="auto">
              <a:xfrm>
                <a:off x="3072" y="1674"/>
                <a:ext cx="13" cy="2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2400">
                  <a:latin typeface="Arial" charset="0"/>
                </a:endParaRPr>
              </a:p>
            </p:txBody>
          </p:sp>
          <p:sp>
            <p:nvSpPr>
              <p:cNvPr id="31831" name="Rectangle 70"/>
              <p:cNvSpPr>
                <a:spLocks noChangeArrowheads="1"/>
              </p:cNvSpPr>
              <p:nvPr/>
            </p:nvSpPr>
            <p:spPr bwMode="auto">
              <a:xfrm>
                <a:off x="3072" y="1894"/>
                <a:ext cx="13" cy="2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2400">
                  <a:latin typeface="Arial" charset="0"/>
                </a:endParaRPr>
              </a:p>
            </p:txBody>
          </p:sp>
          <p:sp>
            <p:nvSpPr>
              <p:cNvPr id="31832" name="Rectangle 71"/>
              <p:cNvSpPr>
                <a:spLocks noChangeArrowheads="1"/>
              </p:cNvSpPr>
              <p:nvPr/>
            </p:nvSpPr>
            <p:spPr bwMode="auto">
              <a:xfrm>
                <a:off x="3072" y="2115"/>
                <a:ext cx="13" cy="2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2400">
                  <a:latin typeface="Arial" charset="0"/>
                </a:endParaRPr>
              </a:p>
            </p:txBody>
          </p:sp>
          <p:sp>
            <p:nvSpPr>
              <p:cNvPr id="31833" name="Rectangle 72"/>
              <p:cNvSpPr>
                <a:spLocks noChangeArrowheads="1"/>
              </p:cNvSpPr>
              <p:nvPr/>
            </p:nvSpPr>
            <p:spPr bwMode="auto">
              <a:xfrm>
                <a:off x="3072" y="2336"/>
                <a:ext cx="13" cy="2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2400">
                  <a:latin typeface="Arial" charset="0"/>
                </a:endParaRPr>
              </a:p>
            </p:txBody>
          </p:sp>
          <p:sp>
            <p:nvSpPr>
              <p:cNvPr id="31834" name="Rectangle 73"/>
              <p:cNvSpPr>
                <a:spLocks noChangeArrowheads="1"/>
              </p:cNvSpPr>
              <p:nvPr/>
            </p:nvSpPr>
            <p:spPr bwMode="auto">
              <a:xfrm>
                <a:off x="3072" y="2556"/>
                <a:ext cx="13" cy="2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2400">
                  <a:latin typeface="Arial" charset="0"/>
                </a:endParaRPr>
              </a:p>
            </p:txBody>
          </p:sp>
          <p:sp>
            <p:nvSpPr>
              <p:cNvPr id="31835" name="Rectangle 74"/>
              <p:cNvSpPr>
                <a:spLocks noChangeArrowheads="1"/>
              </p:cNvSpPr>
              <p:nvPr/>
            </p:nvSpPr>
            <p:spPr bwMode="auto">
              <a:xfrm>
                <a:off x="3072" y="2776"/>
                <a:ext cx="13" cy="2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2400">
                  <a:latin typeface="Arial" charset="0"/>
                </a:endParaRPr>
              </a:p>
            </p:txBody>
          </p:sp>
          <p:sp>
            <p:nvSpPr>
              <p:cNvPr id="31836" name="Rectangle 75"/>
              <p:cNvSpPr>
                <a:spLocks noChangeArrowheads="1"/>
              </p:cNvSpPr>
              <p:nvPr/>
            </p:nvSpPr>
            <p:spPr bwMode="auto">
              <a:xfrm>
                <a:off x="3072" y="2997"/>
                <a:ext cx="13" cy="2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2400">
                  <a:latin typeface="Arial" charset="0"/>
                </a:endParaRPr>
              </a:p>
            </p:txBody>
          </p:sp>
        </p:grpSp>
        <p:grpSp>
          <p:nvGrpSpPr>
            <p:cNvPr id="31807" name="Group 76"/>
            <p:cNvGrpSpPr>
              <a:grpSpLocks/>
            </p:cNvGrpSpPr>
            <p:nvPr/>
          </p:nvGrpSpPr>
          <p:grpSpPr bwMode="auto">
            <a:xfrm>
              <a:off x="5469" y="960"/>
              <a:ext cx="107" cy="2266"/>
              <a:chOff x="5469" y="960"/>
              <a:chExt cx="107" cy="2266"/>
            </a:xfrm>
          </p:grpSpPr>
          <p:sp>
            <p:nvSpPr>
              <p:cNvPr id="31808" name="Rectangle 77"/>
              <p:cNvSpPr>
                <a:spLocks noChangeArrowheads="1"/>
              </p:cNvSpPr>
              <p:nvPr/>
            </p:nvSpPr>
            <p:spPr bwMode="auto">
              <a:xfrm>
                <a:off x="5521" y="968"/>
                <a:ext cx="42" cy="257"/>
              </a:xfrm>
              <a:prstGeom prst="rect">
                <a:avLst/>
              </a:prstGeom>
              <a:solidFill>
                <a:srgbClr val="FFFF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2400">
                  <a:latin typeface="Arial" charset="0"/>
                </a:endParaRPr>
              </a:p>
            </p:txBody>
          </p:sp>
          <p:sp>
            <p:nvSpPr>
              <p:cNvPr id="31809" name="Rectangle 78"/>
              <p:cNvSpPr>
                <a:spLocks noChangeArrowheads="1"/>
              </p:cNvSpPr>
              <p:nvPr/>
            </p:nvSpPr>
            <p:spPr bwMode="auto">
              <a:xfrm>
                <a:off x="5563" y="960"/>
                <a:ext cx="13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2400">
                  <a:latin typeface="Arial" charset="0"/>
                </a:endParaRPr>
              </a:p>
            </p:txBody>
          </p:sp>
          <p:sp>
            <p:nvSpPr>
              <p:cNvPr id="31810" name="Rectangle 79"/>
              <p:cNvSpPr>
                <a:spLocks noChangeArrowheads="1"/>
              </p:cNvSpPr>
              <p:nvPr/>
            </p:nvSpPr>
            <p:spPr bwMode="auto">
              <a:xfrm>
                <a:off x="5563" y="968"/>
                <a:ext cx="13" cy="25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2400">
                  <a:latin typeface="Arial" charset="0"/>
                </a:endParaRPr>
              </a:p>
            </p:txBody>
          </p:sp>
          <p:sp>
            <p:nvSpPr>
              <p:cNvPr id="31811" name="Rectangle 80"/>
              <p:cNvSpPr>
                <a:spLocks noChangeArrowheads="1"/>
              </p:cNvSpPr>
              <p:nvPr/>
            </p:nvSpPr>
            <p:spPr bwMode="auto">
              <a:xfrm>
                <a:off x="5563" y="1225"/>
                <a:ext cx="13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2400">
                  <a:latin typeface="Arial" charset="0"/>
                </a:endParaRPr>
              </a:p>
            </p:txBody>
          </p:sp>
          <p:sp>
            <p:nvSpPr>
              <p:cNvPr id="31812" name="Rectangle 81"/>
              <p:cNvSpPr>
                <a:spLocks noChangeArrowheads="1"/>
              </p:cNvSpPr>
              <p:nvPr/>
            </p:nvSpPr>
            <p:spPr bwMode="auto">
              <a:xfrm>
                <a:off x="5563" y="1232"/>
                <a:ext cx="13" cy="22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2400">
                  <a:latin typeface="Arial" charset="0"/>
                </a:endParaRPr>
              </a:p>
            </p:txBody>
          </p:sp>
          <p:sp>
            <p:nvSpPr>
              <p:cNvPr id="31813" name="Rectangle 82"/>
              <p:cNvSpPr>
                <a:spLocks noChangeArrowheads="1"/>
              </p:cNvSpPr>
              <p:nvPr/>
            </p:nvSpPr>
            <p:spPr bwMode="auto">
              <a:xfrm>
                <a:off x="5563" y="1454"/>
                <a:ext cx="13" cy="2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2400">
                  <a:latin typeface="Arial" charset="0"/>
                </a:endParaRPr>
              </a:p>
            </p:txBody>
          </p:sp>
          <p:sp>
            <p:nvSpPr>
              <p:cNvPr id="31814" name="Rectangle 83"/>
              <p:cNvSpPr>
                <a:spLocks noChangeArrowheads="1"/>
              </p:cNvSpPr>
              <p:nvPr/>
            </p:nvSpPr>
            <p:spPr bwMode="auto">
              <a:xfrm>
                <a:off x="5563" y="1674"/>
                <a:ext cx="13" cy="2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2400">
                  <a:latin typeface="Arial" charset="0"/>
                </a:endParaRPr>
              </a:p>
            </p:txBody>
          </p:sp>
          <p:sp>
            <p:nvSpPr>
              <p:cNvPr id="31815" name="Rectangle 84"/>
              <p:cNvSpPr>
                <a:spLocks noChangeArrowheads="1"/>
              </p:cNvSpPr>
              <p:nvPr/>
            </p:nvSpPr>
            <p:spPr bwMode="auto">
              <a:xfrm>
                <a:off x="5563" y="1894"/>
                <a:ext cx="13" cy="2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2400">
                  <a:latin typeface="Arial" charset="0"/>
                </a:endParaRPr>
              </a:p>
            </p:txBody>
          </p:sp>
          <p:sp>
            <p:nvSpPr>
              <p:cNvPr id="31816" name="Rectangle 85"/>
              <p:cNvSpPr>
                <a:spLocks noChangeArrowheads="1"/>
              </p:cNvSpPr>
              <p:nvPr/>
            </p:nvSpPr>
            <p:spPr bwMode="auto">
              <a:xfrm>
                <a:off x="5563" y="2115"/>
                <a:ext cx="13" cy="2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2400">
                  <a:latin typeface="Arial" charset="0"/>
                </a:endParaRPr>
              </a:p>
            </p:txBody>
          </p:sp>
          <p:sp>
            <p:nvSpPr>
              <p:cNvPr id="31817" name="Rectangle 86"/>
              <p:cNvSpPr>
                <a:spLocks noChangeArrowheads="1"/>
              </p:cNvSpPr>
              <p:nvPr/>
            </p:nvSpPr>
            <p:spPr bwMode="auto">
              <a:xfrm>
                <a:off x="5563" y="2336"/>
                <a:ext cx="13" cy="2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2400">
                  <a:latin typeface="Arial" charset="0"/>
                </a:endParaRPr>
              </a:p>
            </p:txBody>
          </p:sp>
          <p:sp>
            <p:nvSpPr>
              <p:cNvPr id="31818" name="Rectangle 87"/>
              <p:cNvSpPr>
                <a:spLocks noChangeArrowheads="1"/>
              </p:cNvSpPr>
              <p:nvPr/>
            </p:nvSpPr>
            <p:spPr bwMode="auto">
              <a:xfrm>
                <a:off x="5500" y="2582"/>
                <a:ext cx="39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altLang="de-DE" sz="1600" b="1">
                    <a:solidFill>
                      <a:srgbClr val="010000"/>
                    </a:solidFill>
                    <a:latin typeface="Arial Unicode MS" pitchFamily="34" charset="-128"/>
                  </a:rPr>
                  <a:t> </a:t>
                </a:r>
                <a:endParaRPr lang="en-GB" altLang="de-DE" sz="2400">
                  <a:latin typeface="Arial" charset="0"/>
                </a:endParaRPr>
              </a:p>
            </p:txBody>
          </p:sp>
          <p:sp>
            <p:nvSpPr>
              <p:cNvPr id="31819" name="Rectangle 88"/>
              <p:cNvSpPr>
                <a:spLocks noChangeArrowheads="1"/>
              </p:cNvSpPr>
              <p:nvPr/>
            </p:nvSpPr>
            <p:spPr bwMode="auto">
              <a:xfrm>
                <a:off x="5563" y="2556"/>
                <a:ext cx="13" cy="2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2400">
                  <a:latin typeface="Arial" charset="0"/>
                </a:endParaRPr>
              </a:p>
            </p:txBody>
          </p:sp>
          <p:sp>
            <p:nvSpPr>
              <p:cNvPr id="31820" name="Rectangle 89"/>
              <p:cNvSpPr>
                <a:spLocks noChangeArrowheads="1"/>
              </p:cNvSpPr>
              <p:nvPr/>
            </p:nvSpPr>
            <p:spPr bwMode="auto">
              <a:xfrm>
                <a:off x="5563" y="2776"/>
                <a:ext cx="13" cy="2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2400">
                  <a:latin typeface="Arial" charset="0"/>
                </a:endParaRPr>
              </a:p>
            </p:txBody>
          </p:sp>
          <p:sp>
            <p:nvSpPr>
              <p:cNvPr id="31821" name="Rectangle 90"/>
              <p:cNvSpPr>
                <a:spLocks noChangeArrowheads="1"/>
              </p:cNvSpPr>
              <p:nvPr/>
            </p:nvSpPr>
            <p:spPr bwMode="auto">
              <a:xfrm>
                <a:off x="5469" y="3022"/>
                <a:ext cx="40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altLang="de-DE" sz="1600" b="1">
                    <a:solidFill>
                      <a:srgbClr val="010000"/>
                    </a:solidFill>
                    <a:latin typeface="Arial Unicode MS" pitchFamily="34" charset="-128"/>
                  </a:rPr>
                  <a:t> </a:t>
                </a:r>
                <a:endParaRPr lang="en-GB" altLang="de-DE" sz="2400">
                  <a:latin typeface="Arial" charset="0"/>
                </a:endParaRPr>
              </a:p>
            </p:txBody>
          </p:sp>
          <p:sp>
            <p:nvSpPr>
              <p:cNvPr id="31822" name="Rectangle 91"/>
              <p:cNvSpPr>
                <a:spLocks noChangeArrowheads="1"/>
              </p:cNvSpPr>
              <p:nvPr/>
            </p:nvSpPr>
            <p:spPr bwMode="auto">
              <a:xfrm>
                <a:off x="5563" y="2997"/>
                <a:ext cx="13" cy="2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2400">
                  <a:latin typeface="Arial" charset="0"/>
                </a:endParaRPr>
              </a:p>
            </p:txBody>
          </p:sp>
          <p:sp>
            <p:nvSpPr>
              <p:cNvPr id="31823" name="Rectangle 92"/>
              <p:cNvSpPr>
                <a:spLocks noChangeArrowheads="1"/>
              </p:cNvSpPr>
              <p:nvPr/>
            </p:nvSpPr>
            <p:spPr bwMode="auto">
              <a:xfrm>
                <a:off x="5563" y="3218"/>
                <a:ext cx="13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de-DE" sz="2400">
                  <a:latin typeface="Arial" charset="0"/>
                </a:endParaRPr>
              </a:p>
            </p:txBody>
          </p:sp>
        </p:grpSp>
      </p:grpSp>
      <p:sp>
        <p:nvSpPr>
          <p:cNvPr id="31799" name="Line 93"/>
          <p:cNvSpPr>
            <a:spLocks noChangeShapeType="1"/>
          </p:cNvSpPr>
          <p:nvPr/>
        </p:nvSpPr>
        <p:spPr bwMode="auto">
          <a:xfrm>
            <a:off x="5105400" y="1524000"/>
            <a:ext cx="3657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00" name="Text Box 94"/>
          <p:cNvSpPr txBox="1">
            <a:spLocks noChangeArrowheads="1"/>
          </p:cNvSpPr>
          <p:nvPr/>
        </p:nvSpPr>
        <p:spPr bwMode="auto">
          <a:xfrm>
            <a:off x="7527925" y="1535113"/>
            <a:ext cx="763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ITER</a:t>
            </a:r>
            <a:endParaRPr lang="en-GB" altLang="de-DE" sz="2000">
              <a:latin typeface="Arial" charset="0"/>
            </a:endParaRPr>
          </a:p>
        </p:txBody>
      </p:sp>
      <p:sp>
        <p:nvSpPr>
          <p:cNvPr id="31801" name="Text Box 95"/>
          <p:cNvSpPr txBox="1">
            <a:spLocks noChangeArrowheads="1"/>
          </p:cNvSpPr>
          <p:nvPr/>
        </p:nvSpPr>
        <p:spPr bwMode="auto">
          <a:xfrm>
            <a:off x="5219700" y="5421313"/>
            <a:ext cx="381793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Kosten: ~ 15 Milliarden €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Erfordert weltweite Anstrengung</a:t>
            </a:r>
            <a:endParaRPr lang="en-GB" altLang="de-DE" sz="2000">
              <a:latin typeface="Arial" charset="0"/>
            </a:endParaRPr>
          </a:p>
        </p:txBody>
      </p:sp>
      <p:sp>
        <p:nvSpPr>
          <p:cNvPr id="31802" name="Text Box 96"/>
          <p:cNvSpPr txBox="1">
            <a:spLocks noChangeArrowheads="1"/>
          </p:cNvSpPr>
          <p:nvPr/>
        </p:nvSpPr>
        <p:spPr bwMode="auto">
          <a:xfrm>
            <a:off x="107950" y="6237288"/>
            <a:ext cx="89725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000">
                <a:latin typeface="Arial" charset="0"/>
              </a:rPr>
              <a:t>ITER wird in Cadarache (F) durch Cn, EU, In, Jp, Ko, RF und die USA gebaut</a:t>
            </a:r>
            <a:endParaRPr lang="de-DE" altLang="de-DE" sz="2000">
              <a:latin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149350" y="312738"/>
            <a:ext cx="7011988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charset="0"/>
              </a:rPr>
              <a:t>ITER Partner bauen ITER mit ‚In-kind‘ Leistungen</a:t>
            </a:r>
          </a:p>
        </p:txBody>
      </p:sp>
      <p:pic>
        <p:nvPicPr>
          <p:cNvPr id="32771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201738"/>
            <a:ext cx="887730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hteck 2"/>
          <p:cNvSpPr>
            <a:spLocks noChangeArrowheads="1"/>
          </p:cNvSpPr>
          <p:nvPr/>
        </p:nvSpPr>
        <p:spPr bwMode="auto">
          <a:xfrm>
            <a:off x="5076825" y="5157788"/>
            <a:ext cx="719138" cy="13668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sp>
        <p:nvSpPr>
          <p:cNvPr id="32773" name="Rechteck 3"/>
          <p:cNvSpPr>
            <a:spLocks noChangeArrowheads="1"/>
          </p:cNvSpPr>
          <p:nvPr/>
        </p:nvSpPr>
        <p:spPr bwMode="auto">
          <a:xfrm>
            <a:off x="6300788" y="4254500"/>
            <a:ext cx="2705100" cy="241458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sp>
        <p:nvSpPr>
          <p:cNvPr id="32774" name="Rechteck 4"/>
          <p:cNvSpPr>
            <a:spLocks noChangeArrowheads="1"/>
          </p:cNvSpPr>
          <p:nvPr/>
        </p:nvSpPr>
        <p:spPr bwMode="auto">
          <a:xfrm>
            <a:off x="5364163" y="5842000"/>
            <a:ext cx="1152525" cy="82708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sp>
        <p:nvSpPr>
          <p:cNvPr id="32775" name="Textfeld 1"/>
          <p:cNvSpPr txBox="1">
            <a:spLocks noChangeArrowheads="1"/>
          </p:cNvSpPr>
          <p:nvPr/>
        </p:nvSpPr>
        <p:spPr bwMode="auto">
          <a:xfrm>
            <a:off x="5724525" y="5057775"/>
            <a:ext cx="3281363" cy="1323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00FF00"/>
                </a:solidFill>
                <a:latin typeface="Arial" charset="0"/>
              </a:rPr>
              <a:t>+ Ertüchtigung der Industrie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00FF00"/>
                </a:solidFill>
                <a:latin typeface="Arial" charset="0"/>
              </a:rPr>
              <a:t>   in den Geberländern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800" b="1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FF0000"/>
                </a:solidFill>
                <a:latin typeface="Arial" charset="0"/>
              </a:rPr>
              <a:t>-  Sehr komplexe Projekt-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FF0000"/>
                </a:solidFill>
                <a:latin typeface="Arial" charset="0"/>
              </a:rPr>
              <a:t>    steuerung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149350" y="309563"/>
            <a:ext cx="7011988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charset="0"/>
              </a:rPr>
              <a:t>ITER Partner bauen ITER mit ‚In-kind‘ Leistungen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981075"/>
            <a:ext cx="906780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7" name="Rectangle 3"/>
          <p:cNvSpPr>
            <a:spLocks noChangeArrowheads="1"/>
          </p:cNvSpPr>
          <p:nvPr/>
        </p:nvSpPr>
        <p:spPr bwMode="auto">
          <a:xfrm>
            <a:off x="2243138" y="2209800"/>
            <a:ext cx="4124325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altLang="de-DE" sz="2000" b="1" dirty="0" smtClean="0">
                <a:latin typeface="Arial" charset="0"/>
              </a:rPr>
              <a:t>Gliederung</a:t>
            </a:r>
          </a:p>
          <a:p>
            <a:pPr>
              <a:defRPr/>
            </a:pPr>
            <a:endParaRPr lang="de-DE" altLang="de-DE" sz="2000" b="1" dirty="0" smtClean="0">
              <a:latin typeface="Arial" charset="0"/>
            </a:endParaRPr>
          </a:p>
          <a:p>
            <a:pPr>
              <a:defRPr/>
            </a:pPr>
            <a:r>
              <a:rPr lang="de-DE" altLang="de-DE" sz="2000" dirty="0" smtClean="0">
                <a:solidFill>
                  <a:srgbClr val="0000CC"/>
                </a:solidFill>
                <a:latin typeface="Arial" charset="0"/>
              </a:rPr>
              <a:t>1.) Grundlagen der Kernfusion</a:t>
            </a:r>
          </a:p>
          <a:p>
            <a:pPr>
              <a:defRPr/>
            </a:pPr>
            <a:endParaRPr lang="de-DE" altLang="de-DE" sz="800" dirty="0" smtClean="0">
              <a:solidFill>
                <a:srgbClr val="0000CC"/>
              </a:solidFill>
              <a:latin typeface="Arial" charset="0"/>
            </a:endParaRPr>
          </a:p>
          <a:p>
            <a:pPr>
              <a:defRPr/>
            </a:pPr>
            <a:r>
              <a:rPr lang="de-DE" altLang="de-DE" sz="2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</a:rPr>
              <a:t>2.) Aktueller Stand</a:t>
            </a:r>
          </a:p>
          <a:p>
            <a:pPr>
              <a:defRPr/>
            </a:pPr>
            <a:endParaRPr lang="de-DE" altLang="de-DE" sz="800" dirty="0" smtClean="0">
              <a:solidFill>
                <a:schemeClr val="accent2">
                  <a:lumMod val="40000"/>
                  <a:lumOff val="60000"/>
                </a:schemeClr>
              </a:solidFill>
              <a:latin typeface="Arial" charset="0"/>
            </a:endParaRPr>
          </a:p>
          <a:p>
            <a:pPr>
              <a:defRPr/>
            </a:pPr>
            <a:r>
              <a:rPr lang="de-DE" altLang="de-DE" sz="2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</a:rPr>
              <a:t>3.) Der Weg zum Fusionskraftwerk</a:t>
            </a:r>
          </a:p>
          <a:p>
            <a:pPr>
              <a:defRPr/>
            </a:pPr>
            <a:endParaRPr lang="de-DE" altLang="de-DE" sz="800" dirty="0" smtClean="0">
              <a:solidFill>
                <a:schemeClr val="accent2">
                  <a:lumMod val="40000"/>
                  <a:lumOff val="60000"/>
                </a:schemeClr>
              </a:solidFill>
              <a:latin typeface="Arial" charset="0"/>
            </a:endParaRPr>
          </a:p>
          <a:p>
            <a:pPr>
              <a:defRPr/>
            </a:pPr>
            <a:r>
              <a:rPr lang="de-DE" altLang="de-DE" sz="2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</a:rPr>
              <a:t>4.) Zusammenfassung</a:t>
            </a:r>
          </a:p>
          <a:p>
            <a:pPr>
              <a:defRPr/>
            </a:pPr>
            <a:endParaRPr lang="de-DE" altLang="de-DE" sz="2000" dirty="0" smtClean="0">
              <a:solidFill>
                <a:srgbClr val="0000CC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981075"/>
            <a:ext cx="4679950" cy="780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1149350" y="312738"/>
            <a:ext cx="7011988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charset="0"/>
              </a:rPr>
              <a:t>ITER Partner bauen ITER mit ‚In-kind‘ Leistungen</a:t>
            </a:r>
          </a:p>
        </p:txBody>
      </p:sp>
      <p:sp>
        <p:nvSpPr>
          <p:cNvPr id="34820" name="Rectangle 1"/>
          <p:cNvSpPr>
            <a:spLocks noChangeArrowheads="1"/>
          </p:cNvSpPr>
          <p:nvPr/>
        </p:nvSpPr>
        <p:spPr bwMode="auto">
          <a:xfrm>
            <a:off x="2124075" y="6669088"/>
            <a:ext cx="5472113" cy="5048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8388350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1149350" y="312738"/>
            <a:ext cx="7011988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charset="0"/>
              </a:rPr>
              <a:t>ITER Partner bauen ITER mit ‚In-kind‘ Leistungen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Up Arrow 90"/>
          <p:cNvSpPr/>
          <p:nvPr/>
        </p:nvSpPr>
        <p:spPr>
          <a:xfrm rot="10800000">
            <a:off x="4615867" y="4606650"/>
            <a:ext cx="236187" cy="1248013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8289" tIns="29145" rIns="58289" bIns="29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936257" y="1579727"/>
            <a:ext cx="738948" cy="4749145"/>
          </a:xfrm>
          <a:prstGeom prst="roundRect">
            <a:avLst/>
          </a:prstGeom>
          <a:gradFill>
            <a:gsLst>
              <a:gs pos="0">
                <a:srgbClr val="BCBCBC"/>
              </a:gs>
              <a:gs pos="67000">
                <a:srgbClr val="BCBCBC"/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lIns="58289" tIns="29145" rIns="58289" bIns="29145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700" dirty="0">
                <a:solidFill>
                  <a:prstClr val="black"/>
                </a:solidFill>
                <a:cs typeface="Arial" panose="020B0604020202020204" pitchFamily="34" charset="0"/>
              </a:rPr>
              <a:t>Science &amp; Technology Basis for first FPPs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973603" y="5821116"/>
            <a:ext cx="6928269" cy="424763"/>
            <a:chOff x="973603" y="5384729"/>
            <a:chExt cx="6928269" cy="424763"/>
          </a:xfrm>
        </p:grpSpPr>
        <p:sp>
          <p:nvSpPr>
            <p:cNvPr id="22" name="Right Arrow 21"/>
            <p:cNvSpPr/>
            <p:nvPr/>
          </p:nvSpPr>
          <p:spPr>
            <a:xfrm>
              <a:off x="1278854" y="5384729"/>
              <a:ext cx="6623018" cy="424763"/>
            </a:xfrm>
            <a:prstGeom prst="rightArrow">
              <a:avLst>
                <a:gd name="adj1" fmla="val 75000"/>
                <a:gd name="adj2" fmla="val 55702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tint val="66000"/>
                    <a:satMod val="160000"/>
                  </a:schemeClr>
                </a:gs>
                <a:gs pos="50000">
                  <a:schemeClr val="accent1">
                    <a:shade val="30000"/>
                    <a:satMod val="115000"/>
                    <a:tint val="44500"/>
                    <a:satMod val="160000"/>
                  </a:schemeClr>
                </a:gs>
                <a:gs pos="100000">
                  <a:schemeClr val="bg1"/>
                </a:gs>
                <a:gs pos="95000">
                  <a:schemeClr val="accent1">
                    <a:shade val="30000"/>
                    <a:satMod val="115000"/>
                    <a:tint val="23500"/>
                    <a:satMod val="16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8289" tIns="29145" rIns="58289" bIns="29145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73603" y="5418277"/>
              <a:ext cx="1242778" cy="352015"/>
            </a:xfrm>
            <a:prstGeom prst="rect">
              <a:avLst/>
            </a:prstGeom>
            <a:noFill/>
          </p:spPr>
          <p:txBody>
            <a:bodyPr wrap="none" lIns="58289" tIns="29145" rIns="58289" bIns="29145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400" b="1" dirty="0" err="1">
                  <a:solidFill>
                    <a:prstClr val="black"/>
                  </a:solidFill>
                  <a:latin typeface="Calibri"/>
                </a:rPr>
                <a:t>Stellarator</a:t>
              </a:r>
              <a:endParaRPr lang="en-GB" sz="14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003145" y="5484019"/>
              <a:ext cx="4585093" cy="218134"/>
            </a:xfrm>
            <a:prstGeom prst="rect">
              <a:avLst/>
            </a:prstGeom>
          </p:spPr>
          <p:txBody>
            <a:bodyPr wrap="square" lIns="58289" tIns="29145" rIns="58289" bIns="29145">
              <a:spAutoFit/>
            </a:bodyPr>
            <a:lstStyle/>
            <a:p>
              <a:pPr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637"/>
                </a:spcAft>
              </a:pPr>
              <a:r>
                <a:rPr lang="en-GB" sz="900" i="1" dirty="0">
                  <a:solidFill>
                    <a:srgbClr val="000000"/>
                  </a:solidFill>
                  <a:latin typeface="Calibri"/>
                  <a:ea typeface="MS Mincho"/>
                  <a:cs typeface="Times New Roman"/>
                </a:rPr>
                <a:t>W7X, </a:t>
              </a:r>
              <a:r>
                <a:rPr lang="en-GB" sz="900" i="1" dirty="0" err="1">
                  <a:solidFill>
                    <a:srgbClr val="000000"/>
                  </a:solidFill>
                  <a:latin typeface="Calibri"/>
                  <a:ea typeface="MS Mincho"/>
                  <a:cs typeface="Times New Roman"/>
                </a:rPr>
                <a:t>Helias</a:t>
              </a:r>
              <a:r>
                <a:rPr lang="en-GB" sz="900" i="1" dirty="0">
                  <a:solidFill>
                    <a:srgbClr val="000000"/>
                  </a:solidFill>
                  <a:latin typeface="Calibri"/>
                  <a:ea typeface="MS Mincho"/>
                  <a:cs typeface="Times New Roman"/>
                </a:rPr>
                <a:t> reactor: </a:t>
              </a:r>
              <a:r>
                <a:rPr lang="en-GB" sz="900" i="1" dirty="0">
                  <a:solidFill>
                    <a:prstClr val="black"/>
                  </a:solidFill>
                  <a:latin typeface="Calibri"/>
                </a:rPr>
                <a:t>Pre-CDA, CDA, EDA for a </a:t>
              </a:r>
              <a:r>
                <a:rPr lang="en-GB" sz="900" i="1" dirty="0" err="1">
                  <a:solidFill>
                    <a:prstClr val="black"/>
                  </a:solidFill>
                  <a:latin typeface="Calibri"/>
                </a:rPr>
                <a:t>stellarator</a:t>
              </a:r>
              <a:r>
                <a:rPr lang="en-GB" sz="900" i="1" dirty="0">
                  <a:solidFill>
                    <a:prstClr val="black"/>
                  </a:solidFill>
                  <a:latin typeface="Calibri"/>
                </a:rPr>
                <a:t> DEMO/FPP (M8) </a:t>
              </a:r>
              <a:endParaRPr lang="en-GB" sz="900" i="1" dirty="0">
                <a:solidFill>
                  <a:prstClr val="black"/>
                </a:solidFill>
                <a:latin typeface="Calibri"/>
                <a:ea typeface="MS Mincho"/>
                <a:cs typeface="Times New Roman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4067944" y="5554048"/>
            <a:ext cx="3660118" cy="312518"/>
          </a:xfrm>
          <a:prstGeom prst="rect">
            <a:avLst/>
          </a:prstGeom>
        </p:spPr>
        <p:txBody>
          <a:bodyPr wrap="square" lIns="58289" tIns="29145" rIns="58289" bIns="29145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800" dirty="0">
                <a:solidFill>
                  <a:prstClr val="black"/>
                </a:solidFill>
                <a:latin typeface="Calibri"/>
              </a:rPr>
              <a:t>DEMO design experience,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800" dirty="0">
                <a:solidFill>
                  <a:prstClr val="black"/>
                </a:solidFill>
                <a:latin typeface="Calibri"/>
              </a:rPr>
              <a:t>materials and technology (M1-7)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73603" y="2988657"/>
            <a:ext cx="6962654" cy="1910029"/>
            <a:chOff x="973603" y="2552270"/>
            <a:chExt cx="6962654" cy="1910029"/>
          </a:xfrm>
        </p:grpSpPr>
        <p:grpSp>
          <p:nvGrpSpPr>
            <p:cNvPr id="9" name="Group 8"/>
            <p:cNvGrpSpPr/>
            <p:nvPr/>
          </p:nvGrpSpPr>
          <p:grpSpPr>
            <a:xfrm>
              <a:off x="973603" y="2552270"/>
              <a:ext cx="6962654" cy="1910029"/>
              <a:chOff x="973603" y="2552270"/>
              <a:chExt cx="6962654" cy="1910029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1377515" y="2552270"/>
                <a:ext cx="6558742" cy="1910029"/>
                <a:chOff x="599447" y="2395421"/>
                <a:chExt cx="7182122" cy="2083709"/>
              </a:xfrm>
            </p:grpSpPr>
            <p:sp>
              <p:nvSpPr>
                <p:cNvPr id="5" name="Trapezoid 4"/>
                <p:cNvSpPr/>
                <p:nvPr/>
              </p:nvSpPr>
              <p:spPr>
                <a:xfrm rot="16200000">
                  <a:off x="1582560" y="1670628"/>
                  <a:ext cx="1568388" cy="3534613"/>
                </a:xfrm>
                <a:prstGeom prst="trapezoid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6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" name="Right Arrow 5"/>
                <p:cNvSpPr/>
                <p:nvPr/>
              </p:nvSpPr>
              <p:spPr>
                <a:xfrm>
                  <a:off x="4123970" y="2395421"/>
                  <a:ext cx="3657599" cy="2083709"/>
                </a:xfrm>
                <a:prstGeom prst="rightArrow">
                  <a:avLst>
                    <a:gd name="adj1" fmla="val 75229"/>
                    <a:gd name="adj2" fmla="val 55702"/>
                  </a:avLst>
                </a:prstGeom>
                <a:gradFill flip="none" rotWithShape="1">
                  <a:gsLst>
                    <a:gs pos="0">
                      <a:schemeClr val="accent6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" name="Group 1"/>
              <p:cNvGrpSpPr/>
              <p:nvPr/>
            </p:nvGrpSpPr>
            <p:grpSpPr>
              <a:xfrm>
                <a:off x="973603" y="2923044"/>
                <a:ext cx="6429769" cy="868166"/>
                <a:chOff x="973603" y="2923044"/>
                <a:chExt cx="6429769" cy="868166"/>
              </a:xfrm>
            </p:grpSpPr>
            <p:sp>
              <p:nvSpPr>
                <p:cNvPr id="19" name="TextBox 18"/>
                <p:cNvSpPr txBox="1"/>
                <p:nvPr/>
              </p:nvSpPr>
              <p:spPr>
                <a:xfrm>
                  <a:off x="973603" y="3227684"/>
                  <a:ext cx="1494730" cy="431009"/>
                </a:xfrm>
                <a:prstGeom prst="rect">
                  <a:avLst/>
                </a:prstGeom>
                <a:noFill/>
              </p:spPr>
              <p:txBody>
                <a:bodyPr wrap="none" lIns="58289" tIns="29145" rIns="58289" bIns="29145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800" b="1" dirty="0">
                      <a:solidFill>
                        <a:prstClr val="black"/>
                      </a:solidFill>
                      <a:latin typeface="Calibri"/>
                    </a:rPr>
                    <a:t>EU-DEMO</a:t>
                  </a:r>
                </a:p>
              </p:txBody>
            </p:sp>
            <p:sp>
              <p:nvSpPr>
                <p:cNvPr id="27" name="Diamond 26"/>
                <p:cNvSpPr/>
                <p:nvPr/>
              </p:nvSpPr>
              <p:spPr>
                <a:xfrm flipH="1">
                  <a:off x="3291553" y="3277744"/>
                  <a:ext cx="243416" cy="279394"/>
                </a:xfrm>
                <a:prstGeom prst="diamond">
                  <a:avLst/>
                </a:prstGeom>
                <a:ln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lIns="22949" tIns="29145" rIns="22949" bIns="29145"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800" b="1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Diamond 27"/>
                <p:cNvSpPr/>
                <p:nvPr/>
              </p:nvSpPr>
              <p:spPr>
                <a:xfrm flipH="1">
                  <a:off x="5228415" y="3277744"/>
                  <a:ext cx="243416" cy="279394"/>
                </a:xfrm>
                <a:prstGeom prst="diamond">
                  <a:avLst/>
                </a:prstGeom>
                <a:ln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lIns="22949" tIns="29145" rIns="22949" bIns="29145"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800" b="1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3037876" y="2930339"/>
                  <a:ext cx="750774" cy="352015"/>
                </a:xfrm>
                <a:prstGeom prst="rect">
                  <a:avLst/>
                </a:prstGeom>
                <a:noFill/>
              </p:spPr>
              <p:txBody>
                <a:bodyPr wrap="none" lIns="58289" tIns="29145" rIns="58289" bIns="29145" rtlCol="0">
                  <a:spAutoFit/>
                </a:bodyPr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700" b="1" dirty="0">
                      <a:solidFill>
                        <a:prstClr val="black"/>
                      </a:solidFill>
                      <a:latin typeface="Calibri"/>
                    </a:rPr>
                    <a:t>Consistent </a:t>
                  </a: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700" b="1" dirty="0">
                      <a:solidFill>
                        <a:prstClr val="black"/>
                      </a:solidFill>
                      <a:latin typeface="Calibri"/>
                    </a:rPr>
                    <a:t>Concept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4959404" y="2923044"/>
                  <a:ext cx="836079" cy="352015"/>
                </a:xfrm>
                <a:prstGeom prst="rect">
                  <a:avLst/>
                </a:prstGeom>
                <a:noFill/>
              </p:spPr>
              <p:txBody>
                <a:bodyPr wrap="none" lIns="58289" tIns="29145" rIns="58289" bIns="29145" rtlCol="0">
                  <a:spAutoFit/>
                </a:bodyPr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700" b="1" dirty="0">
                      <a:solidFill>
                        <a:prstClr val="black"/>
                      </a:solidFill>
                      <a:latin typeface="Calibri"/>
                    </a:rPr>
                    <a:t>Commence</a:t>
                  </a: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700" b="1" dirty="0">
                      <a:solidFill>
                        <a:prstClr val="black"/>
                      </a:solidFill>
                      <a:latin typeface="Calibri"/>
                    </a:rPr>
                    <a:t>Construction</a:t>
                  </a: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1431811" y="3577666"/>
                  <a:ext cx="473583" cy="181970"/>
                </a:xfrm>
                <a:prstGeom prst="rect">
                  <a:avLst/>
                </a:prstGeom>
                <a:noFill/>
              </p:spPr>
              <p:txBody>
                <a:bodyPr wrap="none" lIns="58289" tIns="29145" rIns="58289" bIns="29145" rtlCol="0">
                  <a:spAutoFit/>
                </a:bodyPr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800" b="1" dirty="0">
                      <a:solidFill>
                        <a:prstClr val="black"/>
                      </a:solidFill>
                      <a:latin typeface="Calibri"/>
                    </a:rPr>
                    <a:t>Pre-CDA</a:t>
                  </a: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2625317" y="3577666"/>
                  <a:ext cx="298856" cy="181970"/>
                </a:xfrm>
                <a:prstGeom prst="rect">
                  <a:avLst/>
                </a:prstGeom>
                <a:noFill/>
              </p:spPr>
              <p:txBody>
                <a:bodyPr wrap="none" lIns="58289" tIns="29145" rIns="58289" bIns="29145" rtlCol="0">
                  <a:spAutoFit/>
                </a:bodyPr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800" b="1" dirty="0">
                      <a:solidFill>
                        <a:prstClr val="black"/>
                      </a:solidFill>
                      <a:latin typeface="Calibri"/>
                    </a:rPr>
                    <a:t>CDA</a:t>
                  </a: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4267114" y="3577666"/>
                  <a:ext cx="294047" cy="181970"/>
                </a:xfrm>
                <a:prstGeom prst="rect">
                  <a:avLst/>
                </a:prstGeom>
                <a:noFill/>
              </p:spPr>
              <p:txBody>
                <a:bodyPr wrap="none" lIns="58289" tIns="29145" rIns="58289" bIns="29145" rtlCol="0">
                  <a:spAutoFit/>
                </a:bodyPr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800" b="1" dirty="0">
                      <a:solidFill>
                        <a:prstClr val="black"/>
                      </a:solidFill>
                      <a:latin typeface="Calibri"/>
                    </a:rPr>
                    <a:t>EDA</a:t>
                  </a: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6672437" y="2944617"/>
                  <a:ext cx="730935" cy="352015"/>
                </a:xfrm>
                <a:prstGeom prst="rect">
                  <a:avLst/>
                </a:prstGeom>
                <a:noFill/>
              </p:spPr>
              <p:txBody>
                <a:bodyPr wrap="none" lIns="58289" tIns="29145" rIns="58289" bIns="29145" rtlCol="0">
                  <a:spAutoFit/>
                </a:bodyPr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700" b="1" dirty="0">
                      <a:solidFill>
                        <a:prstClr val="white"/>
                      </a:solidFill>
                      <a:latin typeface="Calibri"/>
                    </a:rPr>
                    <a:t>Electricity </a:t>
                  </a: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700" b="1" dirty="0">
                      <a:solidFill>
                        <a:prstClr val="white"/>
                      </a:solidFill>
                      <a:latin typeface="Calibri"/>
                    </a:rPr>
                    <a:t>Production</a:t>
                  </a:r>
                </a:p>
              </p:txBody>
            </p:sp>
            <p:sp>
              <p:nvSpPr>
                <p:cNvPr id="51" name="Diamond 50"/>
                <p:cNvSpPr/>
                <p:nvPr/>
              </p:nvSpPr>
              <p:spPr>
                <a:xfrm flipH="1">
                  <a:off x="7118915" y="3277744"/>
                  <a:ext cx="243416" cy="279394"/>
                </a:xfrm>
                <a:prstGeom prst="diamond">
                  <a:avLst/>
                </a:prstGeom>
                <a:solidFill>
                  <a:schemeClr val="bg1"/>
                </a:solidFill>
                <a:ln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lIns="22949" tIns="29145" rIns="22949" bIns="29145"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800" b="1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5103251" y="3577666"/>
                  <a:ext cx="1352029" cy="181970"/>
                </a:xfrm>
                <a:prstGeom prst="rect">
                  <a:avLst/>
                </a:prstGeom>
                <a:noFill/>
              </p:spPr>
              <p:txBody>
                <a:bodyPr wrap="none" lIns="58289" tIns="29145" rIns="58289" bIns="29145" rtlCol="0">
                  <a:spAutoFit/>
                </a:bodyPr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800" b="1" dirty="0">
                      <a:solidFill>
                        <a:prstClr val="black"/>
                      </a:solidFill>
                      <a:latin typeface="Calibri"/>
                    </a:rPr>
                    <a:t>Site Selection &amp; Construction</a:t>
                  </a:r>
                </a:p>
              </p:txBody>
            </p: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1276096" y="3785236"/>
                  <a:ext cx="767047" cy="5974"/>
                </a:xfrm>
                <a:prstGeom prst="line">
                  <a:avLst/>
                </a:prstGeom>
                <a:ln>
                  <a:prstDash val="sysDot"/>
                  <a:headEnd type="none" w="med" len="med"/>
                  <a:tailEnd type="triangl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2135331" y="3775095"/>
                  <a:ext cx="1387908" cy="10141"/>
                </a:xfrm>
                <a:prstGeom prst="line">
                  <a:avLst/>
                </a:prstGeom>
                <a:ln>
                  <a:prstDash val="sysDot"/>
                  <a:headEnd type="none" w="med" len="med"/>
                  <a:tailEnd type="triangl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3613826" y="3785236"/>
                  <a:ext cx="1294357" cy="5974"/>
                </a:xfrm>
                <a:prstGeom prst="line">
                  <a:avLst/>
                </a:prstGeom>
                <a:ln>
                  <a:prstDash val="sysDot"/>
                  <a:headEnd type="none" w="med" len="med"/>
                  <a:tailEnd type="triangl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>
                  <a:off x="5024083" y="3791210"/>
                  <a:ext cx="1656019" cy="0"/>
                </a:xfrm>
                <a:prstGeom prst="line">
                  <a:avLst/>
                </a:prstGeom>
                <a:ln>
                  <a:prstDash val="sysDot"/>
                  <a:headEnd type="none" w="med" len="med"/>
                  <a:tailEnd type="triangl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>
                  <a:off x="6768954" y="3791210"/>
                  <a:ext cx="439434" cy="0"/>
                </a:xfrm>
                <a:prstGeom prst="line">
                  <a:avLst/>
                </a:prstGeom>
                <a:ln>
                  <a:prstDash val="sysDot"/>
                  <a:headEnd type="none" w="med" len="med"/>
                  <a:tailEnd type="triangl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4" name="TextBox 33"/>
            <p:cNvSpPr txBox="1"/>
            <p:nvPr/>
          </p:nvSpPr>
          <p:spPr>
            <a:xfrm>
              <a:off x="6582307" y="3577666"/>
              <a:ext cx="765330" cy="181970"/>
            </a:xfrm>
            <a:prstGeom prst="rect">
              <a:avLst/>
            </a:prstGeom>
            <a:noFill/>
          </p:spPr>
          <p:txBody>
            <a:bodyPr wrap="none" lIns="58289" tIns="29145" rIns="58289" bIns="29145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800" b="1" dirty="0">
                  <a:solidFill>
                    <a:prstClr val="black"/>
                  </a:solidFill>
                  <a:latin typeface="Calibri"/>
                </a:rPr>
                <a:t>Commissioning</a:t>
              </a:r>
            </a:p>
          </p:txBody>
        </p:sp>
      </p:grpSp>
      <p:sp>
        <p:nvSpPr>
          <p:cNvPr id="52" name="Isosceles Triangle 51"/>
          <p:cNvSpPr/>
          <p:nvPr/>
        </p:nvSpPr>
        <p:spPr>
          <a:xfrm>
            <a:off x="6771695" y="6355876"/>
            <a:ext cx="136717" cy="146682"/>
          </a:xfrm>
          <a:prstGeom prst="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201479" y="6523416"/>
            <a:ext cx="1324390" cy="274303"/>
          </a:xfrm>
          <a:prstGeom prst="rect">
            <a:avLst/>
          </a:prstGeom>
        </p:spPr>
        <p:txBody>
          <a:bodyPr wrap="square" lIns="58289" tIns="29145" rIns="58289" bIns="29145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b="1" dirty="0">
                <a:solidFill>
                  <a:prstClr val="black"/>
                </a:solidFill>
                <a:latin typeface="Calibri"/>
              </a:rPr>
              <a:t>2050</a:t>
            </a:r>
          </a:p>
        </p:txBody>
      </p:sp>
      <p:sp>
        <p:nvSpPr>
          <p:cNvPr id="54" name="Isosceles Triangle 53"/>
          <p:cNvSpPr/>
          <p:nvPr/>
        </p:nvSpPr>
        <p:spPr>
          <a:xfrm>
            <a:off x="1974783" y="6355876"/>
            <a:ext cx="136717" cy="146682"/>
          </a:xfrm>
          <a:prstGeom prst="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380947" y="6545155"/>
            <a:ext cx="1324390" cy="274303"/>
          </a:xfrm>
          <a:prstGeom prst="rect">
            <a:avLst/>
          </a:prstGeom>
        </p:spPr>
        <p:txBody>
          <a:bodyPr wrap="square" lIns="58289" tIns="29145" rIns="58289" bIns="29145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b="1" dirty="0">
                <a:solidFill>
                  <a:prstClr val="black"/>
                </a:solidFill>
                <a:latin typeface="Calibri"/>
              </a:rPr>
              <a:t>2020</a:t>
            </a:r>
          </a:p>
        </p:txBody>
      </p:sp>
      <p:sp>
        <p:nvSpPr>
          <p:cNvPr id="56" name="Isosceles Triangle 55"/>
          <p:cNvSpPr/>
          <p:nvPr/>
        </p:nvSpPr>
        <p:spPr>
          <a:xfrm>
            <a:off x="3581383" y="6355876"/>
            <a:ext cx="136717" cy="146682"/>
          </a:xfrm>
          <a:prstGeom prst="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991901" y="6545155"/>
            <a:ext cx="1324390" cy="274303"/>
          </a:xfrm>
          <a:prstGeom prst="rect">
            <a:avLst/>
          </a:prstGeom>
        </p:spPr>
        <p:txBody>
          <a:bodyPr wrap="square" lIns="58289" tIns="29145" rIns="58289" bIns="29145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b="1" dirty="0">
                <a:solidFill>
                  <a:prstClr val="black"/>
                </a:solidFill>
                <a:latin typeface="Calibri"/>
              </a:rPr>
              <a:t>2030</a:t>
            </a:r>
          </a:p>
        </p:txBody>
      </p:sp>
      <p:sp>
        <p:nvSpPr>
          <p:cNvPr id="58" name="Isosceles Triangle 57"/>
          <p:cNvSpPr/>
          <p:nvPr/>
        </p:nvSpPr>
        <p:spPr>
          <a:xfrm>
            <a:off x="5213406" y="6355876"/>
            <a:ext cx="136717" cy="146682"/>
          </a:xfrm>
          <a:prstGeom prst="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653717" y="6541520"/>
            <a:ext cx="1324390" cy="274303"/>
          </a:xfrm>
          <a:prstGeom prst="rect">
            <a:avLst/>
          </a:prstGeom>
        </p:spPr>
        <p:txBody>
          <a:bodyPr wrap="square" lIns="58289" tIns="29145" rIns="58289" bIns="29145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b="1" dirty="0">
                <a:solidFill>
                  <a:prstClr val="black"/>
                </a:solidFill>
                <a:latin typeface="Calibri"/>
              </a:rPr>
              <a:t>2040</a:t>
            </a:r>
          </a:p>
        </p:txBody>
      </p:sp>
      <p:sp>
        <p:nvSpPr>
          <p:cNvPr id="60" name="Isosceles Triangle 59"/>
          <p:cNvSpPr/>
          <p:nvPr/>
        </p:nvSpPr>
        <p:spPr>
          <a:xfrm>
            <a:off x="1224737" y="6355876"/>
            <a:ext cx="136717" cy="146682"/>
          </a:xfrm>
          <a:prstGeom prst="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38146" y="6545949"/>
            <a:ext cx="1324390" cy="274303"/>
          </a:xfrm>
          <a:prstGeom prst="rect">
            <a:avLst/>
          </a:prstGeom>
        </p:spPr>
        <p:txBody>
          <a:bodyPr wrap="square" lIns="58289" tIns="29145" rIns="58289" bIns="29145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b="1" dirty="0">
                <a:solidFill>
                  <a:prstClr val="black"/>
                </a:solidFill>
                <a:latin typeface="Calibri"/>
              </a:rPr>
              <a:t>2016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1274727" y="6429217"/>
            <a:ext cx="60419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7316658" y="6429217"/>
            <a:ext cx="1124807" cy="0"/>
          </a:xfrm>
          <a:prstGeom prst="line">
            <a:avLst/>
          </a:prstGeom>
          <a:ln>
            <a:prstDash val="sysDot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737252" y="2569243"/>
            <a:ext cx="1951151" cy="1020031"/>
            <a:chOff x="737252" y="2132856"/>
            <a:chExt cx="1951151" cy="1020031"/>
          </a:xfrm>
        </p:grpSpPr>
        <p:sp>
          <p:nvSpPr>
            <p:cNvPr id="41" name="Rectangle 40"/>
            <p:cNvSpPr/>
            <p:nvPr/>
          </p:nvSpPr>
          <p:spPr>
            <a:xfrm>
              <a:off x="737252" y="2132856"/>
              <a:ext cx="1731081" cy="431009"/>
            </a:xfrm>
            <a:prstGeom prst="rect">
              <a:avLst/>
            </a:prstGeom>
          </p:spPr>
          <p:txBody>
            <a:bodyPr wrap="square" lIns="58289" tIns="29145" rIns="58289" bIns="29145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800" dirty="0">
                  <a:solidFill>
                    <a:prstClr val="black"/>
                  </a:solidFill>
                  <a:latin typeface="Calibri"/>
                </a:rPr>
                <a:t>Baseline plasma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800" dirty="0">
                  <a:solidFill>
                    <a:prstClr val="black"/>
                  </a:solidFill>
                  <a:latin typeface="Calibri"/>
                </a:rPr>
                <a:t>+ exhaust scenario (exp.+ theory)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800" dirty="0">
                  <a:solidFill>
                    <a:prstClr val="black"/>
                  </a:solidFill>
                  <a:latin typeface="Calibri"/>
                </a:rPr>
                <a:t>(M1+M2)</a:t>
              </a:r>
            </a:p>
          </p:txBody>
        </p:sp>
        <p:sp>
          <p:nvSpPr>
            <p:cNvPr id="66" name="Bent Arrow 65"/>
            <p:cNvSpPr/>
            <p:nvPr/>
          </p:nvSpPr>
          <p:spPr>
            <a:xfrm rot="5400000">
              <a:off x="2002118" y="2466603"/>
              <a:ext cx="755101" cy="617468"/>
            </a:xfrm>
            <a:prstGeom prst="bentArrow">
              <a:avLst>
                <a:gd name="adj1" fmla="val 29591"/>
                <a:gd name="adj2" fmla="val 25000"/>
                <a:gd name="adj3" fmla="val 25000"/>
                <a:gd name="adj4" fmla="val 43750"/>
              </a:avLst>
            </a:prstGeom>
            <a:gradFill flip="none" rotWithShape="1">
              <a:gsLst>
                <a:gs pos="0">
                  <a:schemeClr val="bg1"/>
                </a:gs>
                <a:gs pos="81000">
                  <a:schemeClr val="tx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58289" tIns="29145" rIns="58289" bIns="29145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796486" y="2564904"/>
              <a:ext cx="1610884" cy="431009"/>
            </a:xfrm>
            <a:prstGeom prst="rect">
              <a:avLst/>
            </a:prstGeom>
          </p:spPr>
          <p:txBody>
            <a:bodyPr wrap="square" lIns="58289" tIns="29145" rIns="58289" bIns="29145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800" dirty="0">
                  <a:solidFill>
                    <a:prstClr val="black"/>
                  </a:solidFill>
                  <a:latin typeface="Calibri"/>
                </a:rPr>
                <a:t>Tritium, safety, reliability and technology</a:t>
              </a:r>
              <a:br>
                <a:rPr lang="en-GB" sz="800" dirty="0">
                  <a:solidFill>
                    <a:prstClr val="black"/>
                  </a:solidFill>
                  <a:latin typeface="Calibri"/>
                </a:rPr>
              </a:br>
              <a:r>
                <a:rPr lang="en-GB" sz="800" dirty="0">
                  <a:solidFill>
                    <a:prstClr val="black"/>
                  </a:solidFill>
                  <a:latin typeface="Calibri"/>
                </a:rPr>
                <a:t>(M4, M5, M6)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73603" y="1411353"/>
            <a:ext cx="6234952" cy="1255944"/>
            <a:chOff x="973603" y="974966"/>
            <a:chExt cx="6234952" cy="1255944"/>
          </a:xfrm>
        </p:grpSpPr>
        <p:sp>
          <p:nvSpPr>
            <p:cNvPr id="3" name="Freeform 2"/>
            <p:cNvSpPr/>
            <p:nvPr/>
          </p:nvSpPr>
          <p:spPr>
            <a:xfrm>
              <a:off x="1142871" y="974966"/>
              <a:ext cx="6065684" cy="1255944"/>
            </a:xfrm>
            <a:custGeom>
              <a:avLst/>
              <a:gdLst>
                <a:gd name="connsiteX0" fmla="*/ 7023100 w 7613650"/>
                <a:gd name="connsiteY0" fmla="*/ 317500 h 1193800"/>
                <a:gd name="connsiteX1" fmla="*/ 7023100 w 7613650"/>
                <a:gd name="connsiteY1" fmla="*/ 0 h 1193800"/>
                <a:gd name="connsiteX2" fmla="*/ 7613650 w 7613650"/>
                <a:gd name="connsiteY2" fmla="*/ 615950 h 1193800"/>
                <a:gd name="connsiteX3" fmla="*/ 7023100 w 7613650"/>
                <a:gd name="connsiteY3" fmla="*/ 1193800 h 1193800"/>
                <a:gd name="connsiteX4" fmla="*/ 7023100 w 7613650"/>
                <a:gd name="connsiteY4" fmla="*/ 901700 h 1193800"/>
                <a:gd name="connsiteX5" fmla="*/ 5086350 w 7613650"/>
                <a:gd name="connsiteY5" fmla="*/ 1174750 h 1193800"/>
                <a:gd name="connsiteX6" fmla="*/ 0 w 7613650"/>
                <a:gd name="connsiteY6" fmla="*/ 1174750 h 1193800"/>
                <a:gd name="connsiteX7" fmla="*/ 0 w 7613650"/>
                <a:gd name="connsiteY7" fmla="*/ 44450 h 1193800"/>
                <a:gd name="connsiteX8" fmla="*/ 5035550 w 7613650"/>
                <a:gd name="connsiteY8" fmla="*/ 44450 h 1193800"/>
                <a:gd name="connsiteX9" fmla="*/ 7023100 w 7613650"/>
                <a:gd name="connsiteY9" fmla="*/ 317500 h 1193800"/>
                <a:gd name="connsiteX0" fmla="*/ 7023100 w 7613650"/>
                <a:gd name="connsiteY0" fmla="*/ 317500 h 1193800"/>
                <a:gd name="connsiteX1" fmla="*/ 7023100 w 7613650"/>
                <a:gd name="connsiteY1" fmla="*/ 0 h 1193800"/>
                <a:gd name="connsiteX2" fmla="*/ 7613650 w 7613650"/>
                <a:gd name="connsiteY2" fmla="*/ 615950 h 1193800"/>
                <a:gd name="connsiteX3" fmla="*/ 7023100 w 7613650"/>
                <a:gd name="connsiteY3" fmla="*/ 1193800 h 1193800"/>
                <a:gd name="connsiteX4" fmla="*/ 7023100 w 7613650"/>
                <a:gd name="connsiteY4" fmla="*/ 901700 h 1193800"/>
                <a:gd name="connsiteX5" fmla="*/ 5086350 w 7613650"/>
                <a:gd name="connsiteY5" fmla="*/ 1174750 h 1193800"/>
                <a:gd name="connsiteX6" fmla="*/ 0 w 7613650"/>
                <a:gd name="connsiteY6" fmla="*/ 1174750 h 1193800"/>
                <a:gd name="connsiteX7" fmla="*/ 0 w 7613650"/>
                <a:gd name="connsiteY7" fmla="*/ 44450 h 1193800"/>
                <a:gd name="connsiteX8" fmla="*/ 6685122 w 7613650"/>
                <a:gd name="connsiteY8" fmla="*/ 78140 h 1193800"/>
                <a:gd name="connsiteX9" fmla="*/ 7023100 w 7613650"/>
                <a:gd name="connsiteY9" fmla="*/ 317500 h 1193800"/>
                <a:gd name="connsiteX0" fmla="*/ 7023100 w 7613650"/>
                <a:gd name="connsiteY0" fmla="*/ 317500 h 1193800"/>
                <a:gd name="connsiteX1" fmla="*/ 7023100 w 7613650"/>
                <a:gd name="connsiteY1" fmla="*/ 0 h 1193800"/>
                <a:gd name="connsiteX2" fmla="*/ 7613650 w 7613650"/>
                <a:gd name="connsiteY2" fmla="*/ 615950 h 1193800"/>
                <a:gd name="connsiteX3" fmla="*/ 7023100 w 7613650"/>
                <a:gd name="connsiteY3" fmla="*/ 1193800 h 1193800"/>
                <a:gd name="connsiteX4" fmla="*/ 7023100 w 7613650"/>
                <a:gd name="connsiteY4" fmla="*/ 901700 h 1193800"/>
                <a:gd name="connsiteX5" fmla="*/ 5086350 w 7613650"/>
                <a:gd name="connsiteY5" fmla="*/ 1174750 h 1193800"/>
                <a:gd name="connsiteX6" fmla="*/ 0 w 7613650"/>
                <a:gd name="connsiteY6" fmla="*/ 1174750 h 1193800"/>
                <a:gd name="connsiteX7" fmla="*/ 0 w 7613650"/>
                <a:gd name="connsiteY7" fmla="*/ 44450 h 1193800"/>
                <a:gd name="connsiteX8" fmla="*/ 6685122 w 7613650"/>
                <a:gd name="connsiteY8" fmla="*/ 78140 h 1193800"/>
                <a:gd name="connsiteX9" fmla="*/ 7023100 w 7613650"/>
                <a:gd name="connsiteY9" fmla="*/ 317500 h 1193800"/>
                <a:gd name="connsiteX0" fmla="*/ 7023100 w 7613650"/>
                <a:gd name="connsiteY0" fmla="*/ 317500 h 1193800"/>
                <a:gd name="connsiteX1" fmla="*/ 7023100 w 7613650"/>
                <a:gd name="connsiteY1" fmla="*/ 0 h 1193800"/>
                <a:gd name="connsiteX2" fmla="*/ 7613650 w 7613650"/>
                <a:gd name="connsiteY2" fmla="*/ 615950 h 1193800"/>
                <a:gd name="connsiteX3" fmla="*/ 7023100 w 7613650"/>
                <a:gd name="connsiteY3" fmla="*/ 1193800 h 1193800"/>
                <a:gd name="connsiteX4" fmla="*/ 7023100 w 7613650"/>
                <a:gd name="connsiteY4" fmla="*/ 901700 h 1193800"/>
                <a:gd name="connsiteX5" fmla="*/ 5086350 w 7613650"/>
                <a:gd name="connsiteY5" fmla="*/ 1174750 h 1193800"/>
                <a:gd name="connsiteX6" fmla="*/ 0 w 7613650"/>
                <a:gd name="connsiteY6" fmla="*/ 1174750 h 1193800"/>
                <a:gd name="connsiteX7" fmla="*/ 0 w 7613650"/>
                <a:gd name="connsiteY7" fmla="*/ 44450 h 1193800"/>
                <a:gd name="connsiteX8" fmla="*/ 6685122 w 7613650"/>
                <a:gd name="connsiteY8" fmla="*/ 53201 h 1193800"/>
                <a:gd name="connsiteX9" fmla="*/ 7023100 w 7613650"/>
                <a:gd name="connsiteY9" fmla="*/ 317500 h 1193800"/>
                <a:gd name="connsiteX0" fmla="*/ 7023100 w 7613650"/>
                <a:gd name="connsiteY0" fmla="*/ 317500 h 1193800"/>
                <a:gd name="connsiteX1" fmla="*/ 7023100 w 7613650"/>
                <a:gd name="connsiteY1" fmla="*/ 0 h 1193800"/>
                <a:gd name="connsiteX2" fmla="*/ 7613650 w 7613650"/>
                <a:gd name="connsiteY2" fmla="*/ 615950 h 1193800"/>
                <a:gd name="connsiteX3" fmla="*/ 7023100 w 7613650"/>
                <a:gd name="connsiteY3" fmla="*/ 1193800 h 1193800"/>
                <a:gd name="connsiteX4" fmla="*/ 7023100 w 7613650"/>
                <a:gd name="connsiteY4" fmla="*/ 901700 h 1193800"/>
                <a:gd name="connsiteX5" fmla="*/ 5086350 w 7613650"/>
                <a:gd name="connsiteY5" fmla="*/ 1174750 h 1193800"/>
                <a:gd name="connsiteX6" fmla="*/ 0 w 7613650"/>
                <a:gd name="connsiteY6" fmla="*/ 1174750 h 1193800"/>
                <a:gd name="connsiteX7" fmla="*/ 0 w 7613650"/>
                <a:gd name="connsiteY7" fmla="*/ 44450 h 1193800"/>
                <a:gd name="connsiteX8" fmla="*/ 6693971 w 7613650"/>
                <a:gd name="connsiteY8" fmla="*/ 28263 h 1193800"/>
                <a:gd name="connsiteX9" fmla="*/ 7023100 w 7613650"/>
                <a:gd name="connsiteY9" fmla="*/ 317500 h 1193800"/>
                <a:gd name="connsiteX0" fmla="*/ 7023100 w 7613650"/>
                <a:gd name="connsiteY0" fmla="*/ 317500 h 1193800"/>
                <a:gd name="connsiteX1" fmla="*/ 7023100 w 7613650"/>
                <a:gd name="connsiteY1" fmla="*/ 0 h 1193800"/>
                <a:gd name="connsiteX2" fmla="*/ 7613650 w 7613650"/>
                <a:gd name="connsiteY2" fmla="*/ 615950 h 1193800"/>
                <a:gd name="connsiteX3" fmla="*/ 7023100 w 7613650"/>
                <a:gd name="connsiteY3" fmla="*/ 1193800 h 1193800"/>
                <a:gd name="connsiteX4" fmla="*/ 7023100 w 7613650"/>
                <a:gd name="connsiteY4" fmla="*/ 901700 h 1193800"/>
                <a:gd name="connsiteX5" fmla="*/ 5086350 w 7613650"/>
                <a:gd name="connsiteY5" fmla="*/ 1174750 h 1193800"/>
                <a:gd name="connsiteX6" fmla="*/ 0 w 7613650"/>
                <a:gd name="connsiteY6" fmla="*/ 1174750 h 1193800"/>
                <a:gd name="connsiteX7" fmla="*/ 0 w 7613650"/>
                <a:gd name="connsiteY7" fmla="*/ 44450 h 1193800"/>
                <a:gd name="connsiteX8" fmla="*/ 6685122 w 7613650"/>
                <a:gd name="connsiteY8" fmla="*/ 36575 h 1193800"/>
                <a:gd name="connsiteX9" fmla="*/ 7023100 w 7613650"/>
                <a:gd name="connsiteY9" fmla="*/ 317500 h 1193800"/>
                <a:gd name="connsiteX0" fmla="*/ 7023100 w 7613650"/>
                <a:gd name="connsiteY0" fmla="*/ 317500 h 1193800"/>
                <a:gd name="connsiteX1" fmla="*/ 7023100 w 7613650"/>
                <a:gd name="connsiteY1" fmla="*/ 0 h 1193800"/>
                <a:gd name="connsiteX2" fmla="*/ 7613650 w 7613650"/>
                <a:gd name="connsiteY2" fmla="*/ 615950 h 1193800"/>
                <a:gd name="connsiteX3" fmla="*/ 7023100 w 7613650"/>
                <a:gd name="connsiteY3" fmla="*/ 1193800 h 1193800"/>
                <a:gd name="connsiteX4" fmla="*/ 7023100 w 7613650"/>
                <a:gd name="connsiteY4" fmla="*/ 901700 h 1193800"/>
                <a:gd name="connsiteX5" fmla="*/ 5086350 w 7613650"/>
                <a:gd name="connsiteY5" fmla="*/ 1174750 h 1193800"/>
                <a:gd name="connsiteX6" fmla="*/ 0 w 7613650"/>
                <a:gd name="connsiteY6" fmla="*/ 1174750 h 1193800"/>
                <a:gd name="connsiteX7" fmla="*/ 0 w 7613650"/>
                <a:gd name="connsiteY7" fmla="*/ 44450 h 1193800"/>
                <a:gd name="connsiteX8" fmla="*/ 6685122 w 7613650"/>
                <a:gd name="connsiteY8" fmla="*/ 36575 h 1193800"/>
                <a:gd name="connsiteX9" fmla="*/ 7023100 w 7613650"/>
                <a:gd name="connsiteY9" fmla="*/ 317500 h 1193800"/>
                <a:gd name="connsiteX0" fmla="*/ 7023100 w 7613650"/>
                <a:gd name="connsiteY0" fmla="*/ 317500 h 1193800"/>
                <a:gd name="connsiteX1" fmla="*/ 7023100 w 7613650"/>
                <a:gd name="connsiteY1" fmla="*/ 0 h 1193800"/>
                <a:gd name="connsiteX2" fmla="*/ 7613650 w 7613650"/>
                <a:gd name="connsiteY2" fmla="*/ 615950 h 1193800"/>
                <a:gd name="connsiteX3" fmla="*/ 7023100 w 7613650"/>
                <a:gd name="connsiteY3" fmla="*/ 1193800 h 1193800"/>
                <a:gd name="connsiteX4" fmla="*/ 7023100 w 7613650"/>
                <a:gd name="connsiteY4" fmla="*/ 901700 h 1193800"/>
                <a:gd name="connsiteX5" fmla="*/ 5086350 w 7613650"/>
                <a:gd name="connsiteY5" fmla="*/ 1174750 h 1193800"/>
                <a:gd name="connsiteX6" fmla="*/ 0 w 7613650"/>
                <a:gd name="connsiteY6" fmla="*/ 1174750 h 1193800"/>
                <a:gd name="connsiteX7" fmla="*/ 0 w 7613650"/>
                <a:gd name="connsiteY7" fmla="*/ 44450 h 1193800"/>
                <a:gd name="connsiteX8" fmla="*/ 6693970 w 7613650"/>
                <a:gd name="connsiteY8" fmla="*/ 36575 h 1193800"/>
                <a:gd name="connsiteX9" fmla="*/ 7023100 w 7613650"/>
                <a:gd name="connsiteY9" fmla="*/ 317500 h 1193800"/>
                <a:gd name="connsiteX0" fmla="*/ 7014253 w 7613650"/>
                <a:gd name="connsiteY0" fmla="*/ 292562 h 1193800"/>
                <a:gd name="connsiteX1" fmla="*/ 7023100 w 7613650"/>
                <a:gd name="connsiteY1" fmla="*/ 0 h 1193800"/>
                <a:gd name="connsiteX2" fmla="*/ 7613650 w 7613650"/>
                <a:gd name="connsiteY2" fmla="*/ 615950 h 1193800"/>
                <a:gd name="connsiteX3" fmla="*/ 7023100 w 7613650"/>
                <a:gd name="connsiteY3" fmla="*/ 1193800 h 1193800"/>
                <a:gd name="connsiteX4" fmla="*/ 7023100 w 7613650"/>
                <a:gd name="connsiteY4" fmla="*/ 901700 h 1193800"/>
                <a:gd name="connsiteX5" fmla="*/ 5086350 w 7613650"/>
                <a:gd name="connsiteY5" fmla="*/ 1174750 h 1193800"/>
                <a:gd name="connsiteX6" fmla="*/ 0 w 7613650"/>
                <a:gd name="connsiteY6" fmla="*/ 1174750 h 1193800"/>
                <a:gd name="connsiteX7" fmla="*/ 0 w 7613650"/>
                <a:gd name="connsiteY7" fmla="*/ 44450 h 1193800"/>
                <a:gd name="connsiteX8" fmla="*/ 6693970 w 7613650"/>
                <a:gd name="connsiteY8" fmla="*/ 36575 h 1193800"/>
                <a:gd name="connsiteX9" fmla="*/ 7014253 w 7613650"/>
                <a:gd name="connsiteY9" fmla="*/ 292562 h 1193800"/>
                <a:gd name="connsiteX0" fmla="*/ 6693970 w 7613650"/>
                <a:gd name="connsiteY0" fmla="*/ 36575 h 1193800"/>
                <a:gd name="connsiteX1" fmla="*/ 7023100 w 7613650"/>
                <a:gd name="connsiteY1" fmla="*/ 0 h 1193800"/>
                <a:gd name="connsiteX2" fmla="*/ 7613650 w 7613650"/>
                <a:gd name="connsiteY2" fmla="*/ 615950 h 1193800"/>
                <a:gd name="connsiteX3" fmla="*/ 7023100 w 7613650"/>
                <a:gd name="connsiteY3" fmla="*/ 1193800 h 1193800"/>
                <a:gd name="connsiteX4" fmla="*/ 7023100 w 7613650"/>
                <a:gd name="connsiteY4" fmla="*/ 901700 h 1193800"/>
                <a:gd name="connsiteX5" fmla="*/ 5086350 w 7613650"/>
                <a:gd name="connsiteY5" fmla="*/ 1174750 h 1193800"/>
                <a:gd name="connsiteX6" fmla="*/ 0 w 7613650"/>
                <a:gd name="connsiteY6" fmla="*/ 1174750 h 1193800"/>
                <a:gd name="connsiteX7" fmla="*/ 0 w 7613650"/>
                <a:gd name="connsiteY7" fmla="*/ 44450 h 1193800"/>
                <a:gd name="connsiteX8" fmla="*/ 6693970 w 7613650"/>
                <a:gd name="connsiteY8" fmla="*/ 36575 h 1193800"/>
                <a:gd name="connsiteX0" fmla="*/ 6702821 w 7613650"/>
                <a:gd name="connsiteY0" fmla="*/ 61513 h 1193800"/>
                <a:gd name="connsiteX1" fmla="*/ 7023100 w 7613650"/>
                <a:gd name="connsiteY1" fmla="*/ 0 h 1193800"/>
                <a:gd name="connsiteX2" fmla="*/ 7613650 w 7613650"/>
                <a:gd name="connsiteY2" fmla="*/ 615950 h 1193800"/>
                <a:gd name="connsiteX3" fmla="*/ 7023100 w 7613650"/>
                <a:gd name="connsiteY3" fmla="*/ 1193800 h 1193800"/>
                <a:gd name="connsiteX4" fmla="*/ 7023100 w 7613650"/>
                <a:gd name="connsiteY4" fmla="*/ 901700 h 1193800"/>
                <a:gd name="connsiteX5" fmla="*/ 5086350 w 7613650"/>
                <a:gd name="connsiteY5" fmla="*/ 1174750 h 1193800"/>
                <a:gd name="connsiteX6" fmla="*/ 0 w 7613650"/>
                <a:gd name="connsiteY6" fmla="*/ 1174750 h 1193800"/>
                <a:gd name="connsiteX7" fmla="*/ 0 w 7613650"/>
                <a:gd name="connsiteY7" fmla="*/ 44450 h 1193800"/>
                <a:gd name="connsiteX8" fmla="*/ 6702821 w 7613650"/>
                <a:gd name="connsiteY8" fmla="*/ 61513 h 1193800"/>
                <a:gd name="connsiteX0" fmla="*/ 6702821 w 7613650"/>
                <a:gd name="connsiteY0" fmla="*/ 128014 h 1260301"/>
                <a:gd name="connsiteX1" fmla="*/ 6722246 w 7613650"/>
                <a:gd name="connsiteY1" fmla="*/ 0 h 1260301"/>
                <a:gd name="connsiteX2" fmla="*/ 7613650 w 7613650"/>
                <a:gd name="connsiteY2" fmla="*/ 682451 h 1260301"/>
                <a:gd name="connsiteX3" fmla="*/ 7023100 w 7613650"/>
                <a:gd name="connsiteY3" fmla="*/ 1260301 h 1260301"/>
                <a:gd name="connsiteX4" fmla="*/ 7023100 w 7613650"/>
                <a:gd name="connsiteY4" fmla="*/ 968201 h 1260301"/>
                <a:gd name="connsiteX5" fmla="*/ 5086350 w 7613650"/>
                <a:gd name="connsiteY5" fmla="*/ 1241251 h 1260301"/>
                <a:gd name="connsiteX6" fmla="*/ 0 w 7613650"/>
                <a:gd name="connsiteY6" fmla="*/ 1241251 h 1260301"/>
                <a:gd name="connsiteX7" fmla="*/ 0 w 7613650"/>
                <a:gd name="connsiteY7" fmla="*/ 110951 h 1260301"/>
                <a:gd name="connsiteX8" fmla="*/ 6702821 w 7613650"/>
                <a:gd name="connsiteY8" fmla="*/ 128014 h 1260301"/>
                <a:gd name="connsiteX0" fmla="*/ 6702821 w 7613650"/>
                <a:gd name="connsiteY0" fmla="*/ 128014 h 1260301"/>
                <a:gd name="connsiteX1" fmla="*/ 6722246 w 7613650"/>
                <a:gd name="connsiteY1" fmla="*/ 0 h 1260301"/>
                <a:gd name="connsiteX2" fmla="*/ 7613650 w 7613650"/>
                <a:gd name="connsiteY2" fmla="*/ 682451 h 1260301"/>
                <a:gd name="connsiteX3" fmla="*/ 7023100 w 7613650"/>
                <a:gd name="connsiteY3" fmla="*/ 1260301 h 1260301"/>
                <a:gd name="connsiteX4" fmla="*/ 6775338 w 7613650"/>
                <a:gd name="connsiteY4" fmla="*/ 1225896 h 1260301"/>
                <a:gd name="connsiteX5" fmla="*/ 5086350 w 7613650"/>
                <a:gd name="connsiteY5" fmla="*/ 1241251 h 1260301"/>
                <a:gd name="connsiteX6" fmla="*/ 0 w 7613650"/>
                <a:gd name="connsiteY6" fmla="*/ 1241251 h 1260301"/>
                <a:gd name="connsiteX7" fmla="*/ 0 w 7613650"/>
                <a:gd name="connsiteY7" fmla="*/ 110951 h 1260301"/>
                <a:gd name="connsiteX8" fmla="*/ 6702821 w 7613650"/>
                <a:gd name="connsiteY8" fmla="*/ 128014 h 1260301"/>
                <a:gd name="connsiteX0" fmla="*/ 6702821 w 7613650"/>
                <a:gd name="connsiteY0" fmla="*/ 128014 h 1360054"/>
                <a:gd name="connsiteX1" fmla="*/ 6722246 w 7613650"/>
                <a:gd name="connsiteY1" fmla="*/ 0 h 1360054"/>
                <a:gd name="connsiteX2" fmla="*/ 7613650 w 7613650"/>
                <a:gd name="connsiteY2" fmla="*/ 682451 h 1360054"/>
                <a:gd name="connsiteX3" fmla="*/ 6819582 w 7613650"/>
                <a:gd name="connsiteY3" fmla="*/ 1360054 h 1360054"/>
                <a:gd name="connsiteX4" fmla="*/ 6775338 w 7613650"/>
                <a:gd name="connsiteY4" fmla="*/ 1225896 h 1360054"/>
                <a:gd name="connsiteX5" fmla="*/ 5086350 w 7613650"/>
                <a:gd name="connsiteY5" fmla="*/ 1241251 h 1360054"/>
                <a:gd name="connsiteX6" fmla="*/ 0 w 7613650"/>
                <a:gd name="connsiteY6" fmla="*/ 1241251 h 1360054"/>
                <a:gd name="connsiteX7" fmla="*/ 0 w 7613650"/>
                <a:gd name="connsiteY7" fmla="*/ 110951 h 1360054"/>
                <a:gd name="connsiteX8" fmla="*/ 6702821 w 7613650"/>
                <a:gd name="connsiteY8" fmla="*/ 128014 h 1360054"/>
                <a:gd name="connsiteX0" fmla="*/ 6702821 w 7303948"/>
                <a:gd name="connsiteY0" fmla="*/ 128014 h 1360054"/>
                <a:gd name="connsiteX1" fmla="*/ 6722246 w 7303948"/>
                <a:gd name="connsiteY1" fmla="*/ 0 h 1360054"/>
                <a:gd name="connsiteX2" fmla="*/ 7303948 w 7303948"/>
                <a:gd name="connsiteY2" fmla="*/ 690764 h 1360054"/>
                <a:gd name="connsiteX3" fmla="*/ 6819582 w 7303948"/>
                <a:gd name="connsiteY3" fmla="*/ 1360054 h 1360054"/>
                <a:gd name="connsiteX4" fmla="*/ 6775338 w 7303948"/>
                <a:gd name="connsiteY4" fmla="*/ 1225896 h 1360054"/>
                <a:gd name="connsiteX5" fmla="*/ 5086350 w 7303948"/>
                <a:gd name="connsiteY5" fmla="*/ 1241251 h 1360054"/>
                <a:gd name="connsiteX6" fmla="*/ 0 w 7303948"/>
                <a:gd name="connsiteY6" fmla="*/ 1241251 h 1360054"/>
                <a:gd name="connsiteX7" fmla="*/ 0 w 7303948"/>
                <a:gd name="connsiteY7" fmla="*/ 110951 h 1360054"/>
                <a:gd name="connsiteX8" fmla="*/ 6702821 w 7303948"/>
                <a:gd name="connsiteY8" fmla="*/ 128014 h 1360054"/>
                <a:gd name="connsiteX0" fmla="*/ 6680111 w 7303948"/>
                <a:gd name="connsiteY0" fmla="*/ 122681 h 1360054"/>
                <a:gd name="connsiteX1" fmla="*/ 6722246 w 7303948"/>
                <a:gd name="connsiteY1" fmla="*/ 0 h 1360054"/>
                <a:gd name="connsiteX2" fmla="*/ 7303948 w 7303948"/>
                <a:gd name="connsiteY2" fmla="*/ 690764 h 1360054"/>
                <a:gd name="connsiteX3" fmla="*/ 6819582 w 7303948"/>
                <a:gd name="connsiteY3" fmla="*/ 1360054 h 1360054"/>
                <a:gd name="connsiteX4" fmla="*/ 6775338 w 7303948"/>
                <a:gd name="connsiteY4" fmla="*/ 1225896 h 1360054"/>
                <a:gd name="connsiteX5" fmla="*/ 5086350 w 7303948"/>
                <a:gd name="connsiteY5" fmla="*/ 1241251 h 1360054"/>
                <a:gd name="connsiteX6" fmla="*/ 0 w 7303948"/>
                <a:gd name="connsiteY6" fmla="*/ 1241251 h 1360054"/>
                <a:gd name="connsiteX7" fmla="*/ 0 w 7303948"/>
                <a:gd name="connsiteY7" fmla="*/ 110951 h 1360054"/>
                <a:gd name="connsiteX8" fmla="*/ 6680111 w 7303948"/>
                <a:gd name="connsiteY8" fmla="*/ 122681 h 1360054"/>
                <a:gd name="connsiteX0" fmla="*/ 6680111 w 7303948"/>
                <a:gd name="connsiteY0" fmla="*/ 122681 h 1360054"/>
                <a:gd name="connsiteX1" fmla="*/ 6682501 w 7303948"/>
                <a:gd name="connsiteY1" fmla="*/ 0 h 1360054"/>
                <a:gd name="connsiteX2" fmla="*/ 7303948 w 7303948"/>
                <a:gd name="connsiteY2" fmla="*/ 690764 h 1360054"/>
                <a:gd name="connsiteX3" fmla="*/ 6819582 w 7303948"/>
                <a:gd name="connsiteY3" fmla="*/ 1360054 h 1360054"/>
                <a:gd name="connsiteX4" fmla="*/ 6775338 w 7303948"/>
                <a:gd name="connsiteY4" fmla="*/ 1225896 h 1360054"/>
                <a:gd name="connsiteX5" fmla="*/ 5086350 w 7303948"/>
                <a:gd name="connsiteY5" fmla="*/ 1241251 h 1360054"/>
                <a:gd name="connsiteX6" fmla="*/ 0 w 7303948"/>
                <a:gd name="connsiteY6" fmla="*/ 1241251 h 1360054"/>
                <a:gd name="connsiteX7" fmla="*/ 0 w 7303948"/>
                <a:gd name="connsiteY7" fmla="*/ 110951 h 1360054"/>
                <a:gd name="connsiteX8" fmla="*/ 6680111 w 7303948"/>
                <a:gd name="connsiteY8" fmla="*/ 122681 h 1360054"/>
                <a:gd name="connsiteX0" fmla="*/ 6680111 w 7303948"/>
                <a:gd name="connsiteY0" fmla="*/ 122681 h 1360054"/>
                <a:gd name="connsiteX1" fmla="*/ 6682501 w 7303948"/>
                <a:gd name="connsiteY1" fmla="*/ 0 h 1360054"/>
                <a:gd name="connsiteX2" fmla="*/ 7303948 w 7303948"/>
                <a:gd name="connsiteY2" fmla="*/ 690764 h 1360054"/>
                <a:gd name="connsiteX3" fmla="*/ 6819582 w 7303948"/>
                <a:gd name="connsiteY3" fmla="*/ 1360054 h 1360054"/>
                <a:gd name="connsiteX4" fmla="*/ 6678815 w 7303948"/>
                <a:gd name="connsiteY4" fmla="*/ 1231230 h 1360054"/>
                <a:gd name="connsiteX5" fmla="*/ 5086350 w 7303948"/>
                <a:gd name="connsiteY5" fmla="*/ 1241251 h 1360054"/>
                <a:gd name="connsiteX6" fmla="*/ 0 w 7303948"/>
                <a:gd name="connsiteY6" fmla="*/ 1241251 h 1360054"/>
                <a:gd name="connsiteX7" fmla="*/ 0 w 7303948"/>
                <a:gd name="connsiteY7" fmla="*/ 110951 h 1360054"/>
                <a:gd name="connsiteX8" fmla="*/ 6680111 w 7303948"/>
                <a:gd name="connsiteY8" fmla="*/ 122681 h 1360054"/>
                <a:gd name="connsiteX0" fmla="*/ 6680111 w 7303948"/>
                <a:gd name="connsiteY0" fmla="*/ 122681 h 1365388"/>
                <a:gd name="connsiteX1" fmla="*/ 6682501 w 7303948"/>
                <a:gd name="connsiteY1" fmla="*/ 0 h 1365388"/>
                <a:gd name="connsiteX2" fmla="*/ 7303948 w 7303948"/>
                <a:gd name="connsiteY2" fmla="*/ 690764 h 1365388"/>
                <a:gd name="connsiteX3" fmla="*/ 6666279 w 7303948"/>
                <a:gd name="connsiteY3" fmla="*/ 1365388 h 1365388"/>
                <a:gd name="connsiteX4" fmla="*/ 6678815 w 7303948"/>
                <a:gd name="connsiteY4" fmla="*/ 1231230 h 1365388"/>
                <a:gd name="connsiteX5" fmla="*/ 5086350 w 7303948"/>
                <a:gd name="connsiteY5" fmla="*/ 1241251 h 1365388"/>
                <a:gd name="connsiteX6" fmla="*/ 0 w 7303948"/>
                <a:gd name="connsiteY6" fmla="*/ 1241251 h 1365388"/>
                <a:gd name="connsiteX7" fmla="*/ 0 w 7303948"/>
                <a:gd name="connsiteY7" fmla="*/ 110951 h 1365388"/>
                <a:gd name="connsiteX8" fmla="*/ 6680111 w 7303948"/>
                <a:gd name="connsiteY8" fmla="*/ 122681 h 1365388"/>
                <a:gd name="connsiteX0" fmla="*/ 6680111 w 7303948"/>
                <a:gd name="connsiteY0" fmla="*/ 122681 h 1365388"/>
                <a:gd name="connsiteX1" fmla="*/ 6682501 w 7303948"/>
                <a:gd name="connsiteY1" fmla="*/ 0 h 1365388"/>
                <a:gd name="connsiteX2" fmla="*/ 7303948 w 7303948"/>
                <a:gd name="connsiteY2" fmla="*/ 690764 h 1365388"/>
                <a:gd name="connsiteX3" fmla="*/ 6683313 w 7303948"/>
                <a:gd name="connsiteY3" fmla="*/ 1365388 h 1365388"/>
                <a:gd name="connsiteX4" fmla="*/ 6678815 w 7303948"/>
                <a:gd name="connsiteY4" fmla="*/ 1231230 h 1365388"/>
                <a:gd name="connsiteX5" fmla="*/ 5086350 w 7303948"/>
                <a:gd name="connsiteY5" fmla="*/ 1241251 h 1365388"/>
                <a:gd name="connsiteX6" fmla="*/ 0 w 7303948"/>
                <a:gd name="connsiteY6" fmla="*/ 1241251 h 1365388"/>
                <a:gd name="connsiteX7" fmla="*/ 0 w 7303948"/>
                <a:gd name="connsiteY7" fmla="*/ 110951 h 1365388"/>
                <a:gd name="connsiteX8" fmla="*/ 6680111 w 7303948"/>
                <a:gd name="connsiteY8" fmla="*/ 122681 h 1365388"/>
                <a:gd name="connsiteX0" fmla="*/ 6680111 w 7303948"/>
                <a:gd name="connsiteY0" fmla="*/ 122681 h 1365388"/>
                <a:gd name="connsiteX1" fmla="*/ 6682501 w 7303948"/>
                <a:gd name="connsiteY1" fmla="*/ 0 h 1365388"/>
                <a:gd name="connsiteX2" fmla="*/ 7303948 w 7303948"/>
                <a:gd name="connsiteY2" fmla="*/ 690764 h 1365388"/>
                <a:gd name="connsiteX3" fmla="*/ 6683313 w 7303948"/>
                <a:gd name="connsiteY3" fmla="*/ 1365388 h 1365388"/>
                <a:gd name="connsiteX4" fmla="*/ 6673750 w 7303948"/>
                <a:gd name="connsiteY4" fmla="*/ 1240747 h 1365388"/>
                <a:gd name="connsiteX5" fmla="*/ 5086350 w 7303948"/>
                <a:gd name="connsiteY5" fmla="*/ 1241251 h 1365388"/>
                <a:gd name="connsiteX6" fmla="*/ 0 w 7303948"/>
                <a:gd name="connsiteY6" fmla="*/ 1241251 h 1365388"/>
                <a:gd name="connsiteX7" fmla="*/ 0 w 7303948"/>
                <a:gd name="connsiteY7" fmla="*/ 110951 h 1365388"/>
                <a:gd name="connsiteX8" fmla="*/ 6680111 w 7303948"/>
                <a:gd name="connsiteY8" fmla="*/ 122681 h 1365388"/>
                <a:gd name="connsiteX0" fmla="*/ 6680111 w 7303948"/>
                <a:gd name="connsiteY0" fmla="*/ 122681 h 1370148"/>
                <a:gd name="connsiteX1" fmla="*/ 6682501 w 7303948"/>
                <a:gd name="connsiteY1" fmla="*/ 0 h 1370148"/>
                <a:gd name="connsiteX2" fmla="*/ 7303948 w 7303948"/>
                <a:gd name="connsiteY2" fmla="*/ 690764 h 1370148"/>
                <a:gd name="connsiteX3" fmla="*/ 6668115 w 7303948"/>
                <a:gd name="connsiteY3" fmla="*/ 1370148 h 1370148"/>
                <a:gd name="connsiteX4" fmla="*/ 6673750 w 7303948"/>
                <a:gd name="connsiteY4" fmla="*/ 1240747 h 1370148"/>
                <a:gd name="connsiteX5" fmla="*/ 5086350 w 7303948"/>
                <a:gd name="connsiteY5" fmla="*/ 1241251 h 1370148"/>
                <a:gd name="connsiteX6" fmla="*/ 0 w 7303948"/>
                <a:gd name="connsiteY6" fmla="*/ 1241251 h 1370148"/>
                <a:gd name="connsiteX7" fmla="*/ 0 w 7303948"/>
                <a:gd name="connsiteY7" fmla="*/ 110951 h 1370148"/>
                <a:gd name="connsiteX8" fmla="*/ 6680111 w 7303948"/>
                <a:gd name="connsiteY8" fmla="*/ 122681 h 1370148"/>
                <a:gd name="connsiteX0" fmla="*/ 6664914 w 7303948"/>
                <a:gd name="connsiteY0" fmla="*/ 122681 h 1370148"/>
                <a:gd name="connsiteX1" fmla="*/ 6682501 w 7303948"/>
                <a:gd name="connsiteY1" fmla="*/ 0 h 1370148"/>
                <a:gd name="connsiteX2" fmla="*/ 7303948 w 7303948"/>
                <a:gd name="connsiteY2" fmla="*/ 690764 h 1370148"/>
                <a:gd name="connsiteX3" fmla="*/ 6668115 w 7303948"/>
                <a:gd name="connsiteY3" fmla="*/ 1370148 h 1370148"/>
                <a:gd name="connsiteX4" fmla="*/ 6673750 w 7303948"/>
                <a:gd name="connsiteY4" fmla="*/ 1240747 h 1370148"/>
                <a:gd name="connsiteX5" fmla="*/ 5086350 w 7303948"/>
                <a:gd name="connsiteY5" fmla="*/ 1241251 h 1370148"/>
                <a:gd name="connsiteX6" fmla="*/ 0 w 7303948"/>
                <a:gd name="connsiteY6" fmla="*/ 1241251 h 1370148"/>
                <a:gd name="connsiteX7" fmla="*/ 0 w 7303948"/>
                <a:gd name="connsiteY7" fmla="*/ 110951 h 1370148"/>
                <a:gd name="connsiteX8" fmla="*/ 6664914 w 7303948"/>
                <a:gd name="connsiteY8" fmla="*/ 122681 h 1370148"/>
                <a:gd name="connsiteX0" fmla="*/ 6664914 w 7303948"/>
                <a:gd name="connsiteY0" fmla="*/ 122681 h 1370148"/>
                <a:gd name="connsiteX1" fmla="*/ 6662239 w 7303948"/>
                <a:gd name="connsiteY1" fmla="*/ 0 h 1370148"/>
                <a:gd name="connsiteX2" fmla="*/ 7303948 w 7303948"/>
                <a:gd name="connsiteY2" fmla="*/ 690764 h 1370148"/>
                <a:gd name="connsiteX3" fmla="*/ 6668115 w 7303948"/>
                <a:gd name="connsiteY3" fmla="*/ 1370148 h 1370148"/>
                <a:gd name="connsiteX4" fmla="*/ 6673750 w 7303948"/>
                <a:gd name="connsiteY4" fmla="*/ 1240747 h 1370148"/>
                <a:gd name="connsiteX5" fmla="*/ 5086350 w 7303948"/>
                <a:gd name="connsiteY5" fmla="*/ 1241251 h 1370148"/>
                <a:gd name="connsiteX6" fmla="*/ 0 w 7303948"/>
                <a:gd name="connsiteY6" fmla="*/ 1241251 h 1370148"/>
                <a:gd name="connsiteX7" fmla="*/ 0 w 7303948"/>
                <a:gd name="connsiteY7" fmla="*/ 110951 h 1370148"/>
                <a:gd name="connsiteX8" fmla="*/ 6664914 w 7303948"/>
                <a:gd name="connsiteY8" fmla="*/ 122681 h 1370148"/>
                <a:gd name="connsiteX0" fmla="*/ 6664914 w 7303948"/>
                <a:gd name="connsiteY0" fmla="*/ 122681 h 1370148"/>
                <a:gd name="connsiteX1" fmla="*/ 6662239 w 7303948"/>
                <a:gd name="connsiteY1" fmla="*/ 0 h 1370148"/>
                <a:gd name="connsiteX2" fmla="*/ 7303948 w 7303948"/>
                <a:gd name="connsiteY2" fmla="*/ 690764 h 1370148"/>
                <a:gd name="connsiteX3" fmla="*/ 6668115 w 7303948"/>
                <a:gd name="connsiteY3" fmla="*/ 1370148 h 1370148"/>
                <a:gd name="connsiteX4" fmla="*/ 6658554 w 7303948"/>
                <a:gd name="connsiteY4" fmla="*/ 1240747 h 1370148"/>
                <a:gd name="connsiteX5" fmla="*/ 5086350 w 7303948"/>
                <a:gd name="connsiteY5" fmla="*/ 1241251 h 1370148"/>
                <a:gd name="connsiteX6" fmla="*/ 0 w 7303948"/>
                <a:gd name="connsiteY6" fmla="*/ 1241251 h 1370148"/>
                <a:gd name="connsiteX7" fmla="*/ 0 w 7303948"/>
                <a:gd name="connsiteY7" fmla="*/ 110951 h 1370148"/>
                <a:gd name="connsiteX8" fmla="*/ 6664914 w 7303948"/>
                <a:gd name="connsiteY8" fmla="*/ 122681 h 1370148"/>
                <a:gd name="connsiteX0" fmla="*/ 6664914 w 7303948"/>
                <a:gd name="connsiteY0" fmla="*/ 122681 h 1370148"/>
                <a:gd name="connsiteX1" fmla="*/ 6662239 w 7303948"/>
                <a:gd name="connsiteY1" fmla="*/ 0 h 1370148"/>
                <a:gd name="connsiteX2" fmla="*/ 7303948 w 7303948"/>
                <a:gd name="connsiteY2" fmla="*/ 690764 h 1370148"/>
                <a:gd name="connsiteX3" fmla="*/ 6652918 w 7303948"/>
                <a:gd name="connsiteY3" fmla="*/ 1370148 h 1370148"/>
                <a:gd name="connsiteX4" fmla="*/ 6658554 w 7303948"/>
                <a:gd name="connsiteY4" fmla="*/ 1240747 h 1370148"/>
                <a:gd name="connsiteX5" fmla="*/ 5086350 w 7303948"/>
                <a:gd name="connsiteY5" fmla="*/ 1241251 h 1370148"/>
                <a:gd name="connsiteX6" fmla="*/ 0 w 7303948"/>
                <a:gd name="connsiteY6" fmla="*/ 1241251 h 1370148"/>
                <a:gd name="connsiteX7" fmla="*/ 0 w 7303948"/>
                <a:gd name="connsiteY7" fmla="*/ 110951 h 1370148"/>
                <a:gd name="connsiteX8" fmla="*/ 6664914 w 7303948"/>
                <a:gd name="connsiteY8" fmla="*/ 122681 h 137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03948" h="1370148">
                  <a:moveTo>
                    <a:pt x="6664914" y="122681"/>
                  </a:moveTo>
                  <a:cubicBezTo>
                    <a:pt x="6665711" y="81787"/>
                    <a:pt x="6661442" y="40894"/>
                    <a:pt x="6662239" y="0"/>
                  </a:cubicBezTo>
                  <a:lnTo>
                    <a:pt x="7303948" y="690764"/>
                  </a:lnTo>
                  <a:lnTo>
                    <a:pt x="6652918" y="1370148"/>
                  </a:lnTo>
                  <a:lnTo>
                    <a:pt x="6658554" y="1240747"/>
                  </a:lnTo>
                  <a:lnTo>
                    <a:pt x="5086350" y="1241251"/>
                  </a:lnTo>
                  <a:lnTo>
                    <a:pt x="0" y="1241251"/>
                  </a:lnTo>
                  <a:lnTo>
                    <a:pt x="0" y="110951"/>
                  </a:lnTo>
                  <a:lnTo>
                    <a:pt x="6664914" y="122681"/>
                  </a:lnTo>
                  <a:close/>
                </a:path>
              </a:pathLst>
            </a:custGeom>
            <a:gradFill>
              <a:gsLst>
                <a:gs pos="417">
                  <a:schemeClr val="bg1"/>
                </a:gs>
                <a:gs pos="12000">
                  <a:srgbClr val="81BFD0"/>
                </a:gs>
                <a:gs pos="95000">
                  <a:schemeClr val="accent5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 dirty="0">
                <a:solidFill>
                  <a:prstClr val="white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052432" y="1687202"/>
              <a:ext cx="972118" cy="181970"/>
            </a:xfrm>
            <a:prstGeom prst="rect">
              <a:avLst/>
            </a:prstGeom>
          </p:spPr>
          <p:txBody>
            <a:bodyPr wrap="none" lIns="58289" tIns="29145" rIns="58289" bIns="29145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800" b="1" dirty="0">
                  <a:solidFill>
                    <a:srgbClr val="000000"/>
                  </a:solidFill>
                  <a:latin typeface="Calibri"/>
                  <a:ea typeface="MS Mincho"/>
                  <a:cs typeface="Times New Roman"/>
                </a:rPr>
                <a:t>H, He, D ops, DT ops</a:t>
              </a:r>
              <a:endParaRPr lang="en-GB" sz="8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73603" y="1357708"/>
              <a:ext cx="796402" cy="431009"/>
            </a:xfrm>
            <a:prstGeom prst="rect">
              <a:avLst/>
            </a:prstGeom>
            <a:noFill/>
          </p:spPr>
          <p:txBody>
            <a:bodyPr wrap="none" lIns="58289" tIns="29145" rIns="58289" bIns="29145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1" dirty="0">
                  <a:solidFill>
                    <a:prstClr val="black"/>
                  </a:solidFill>
                  <a:latin typeface="Calibri"/>
                </a:rPr>
                <a:t>ITER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499993" y="1668737"/>
              <a:ext cx="2598472" cy="200436"/>
            </a:xfrm>
            <a:prstGeom prst="rect">
              <a:avLst/>
            </a:prstGeom>
          </p:spPr>
          <p:txBody>
            <a:bodyPr wrap="square" lIns="58289" tIns="29145" rIns="58289" bIns="29145">
              <a:spAutoFit/>
            </a:bodyPr>
            <a:lstStyle/>
            <a:p>
              <a:pPr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637"/>
                </a:spcAft>
              </a:pPr>
              <a:r>
                <a:rPr lang="en-GB" sz="800" b="1" dirty="0">
                  <a:solidFill>
                    <a:srgbClr val="000000"/>
                  </a:solidFill>
                  <a:latin typeface="Calibri"/>
                  <a:ea typeface="MS Mincho"/>
                  <a:cs typeface="Times New Roman"/>
                </a:rPr>
                <a:t>TBM programme, DEMO plasma scenarios, long pulse </a:t>
              </a:r>
              <a:endParaRPr lang="en-GB" sz="800" b="1" dirty="0">
                <a:solidFill>
                  <a:prstClr val="black"/>
                </a:solidFill>
                <a:latin typeface="Calibri"/>
                <a:ea typeface="MS Mincho"/>
                <a:cs typeface="Times New Roman"/>
              </a:endParaRPr>
            </a:p>
          </p:txBody>
        </p:sp>
        <p:sp>
          <p:nvSpPr>
            <p:cNvPr id="38" name="Diamond 37"/>
            <p:cNvSpPr/>
            <p:nvPr/>
          </p:nvSpPr>
          <p:spPr>
            <a:xfrm flipH="1">
              <a:off x="4410299" y="1338581"/>
              <a:ext cx="243416" cy="279394"/>
            </a:xfrm>
            <a:prstGeom prst="diamond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22949" tIns="29145" rIns="22949" bIns="29145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800" b="1" dirty="0">
                <a:solidFill>
                  <a:prstClr val="white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202461" y="1132042"/>
              <a:ext cx="649594" cy="282895"/>
            </a:xfrm>
            <a:prstGeom prst="rect">
              <a:avLst/>
            </a:prstGeom>
            <a:noFill/>
          </p:spPr>
          <p:txBody>
            <a:bodyPr wrap="none" lIns="58289" tIns="29145" rIns="58289" bIns="29145" rtlCol="0">
              <a:spAutoFit/>
            </a:bodyPr>
            <a:lstStyle>
              <a:defPPr>
                <a:defRPr lang="en-US"/>
              </a:defPPr>
              <a:lvl1pPr algn="ctr">
                <a:defRPr sz="1050" b="1"/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dirty="0">
                  <a:solidFill>
                    <a:prstClr val="black"/>
                  </a:solidFill>
                  <a:latin typeface="Calibri"/>
                </a:rPr>
                <a:t>Q = 10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385129" y="1687202"/>
              <a:ext cx="685179" cy="181970"/>
            </a:xfrm>
            <a:prstGeom prst="rect">
              <a:avLst/>
            </a:prstGeom>
          </p:spPr>
          <p:txBody>
            <a:bodyPr wrap="none" lIns="58289" tIns="29145" rIns="58289" bIns="29145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800" b="1" dirty="0">
                  <a:solidFill>
                    <a:srgbClr val="000000"/>
                  </a:solidFill>
                  <a:latin typeface="Calibri"/>
                  <a:ea typeface="MS Mincho"/>
                  <a:cs typeface="Times New Roman"/>
                </a:rPr>
                <a:t>Construction </a:t>
              </a:r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1293095" y="1890931"/>
              <a:ext cx="854048" cy="0"/>
            </a:xfrm>
            <a:prstGeom prst="line">
              <a:avLst/>
            </a:prstGeom>
            <a:ln>
              <a:prstDash val="sysDot"/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2715913" y="1897802"/>
              <a:ext cx="1833638" cy="0"/>
            </a:xfrm>
            <a:prstGeom prst="line">
              <a:avLst/>
            </a:prstGeom>
            <a:ln>
              <a:prstDash val="sysDot"/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/>
          </p:nvSpPr>
          <p:spPr>
            <a:xfrm>
              <a:off x="2085629" y="1687202"/>
              <a:ext cx="765330" cy="181970"/>
            </a:xfrm>
            <a:prstGeom prst="rect">
              <a:avLst/>
            </a:prstGeom>
            <a:noFill/>
          </p:spPr>
          <p:txBody>
            <a:bodyPr wrap="none" lIns="58289" tIns="29145" rIns="58289" bIns="29145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800" b="1" dirty="0">
                  <a:solidFill>
                    <a:prstClr val="black"/>
                  </a:solidFill>
                  <a:latin typeface="Calibri"/>
                </a:rPr>
                <a:t>Commissioning</a:t>
              </a:r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2172476" y="1897802"/>
              <a:ext cx="439434" cy="0"/>
            </a:xfrm>
            <a:prstGeom prst="line">
              <a:avLst/>
            </a:prstGeom>
            <a:ln>
              <a:prstDash val="sysDot"/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4637029" y="1897802"/>
              <a:ext cx="1711492" cy="0"/>
            </a:xfrm>
            <a:prstGeom prst="line">
              <a:avLst/>
            </a:prstGeom>
            <a:ln>
              <a:prstDash val="sysDot"/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4867064" y="1136513"/>
              <a:ext cx="1389610" cy="261306"/>
            </a:xfrm>
            <a:prstGeom prst="rect">
              <a:avLst/>
            </a:prstGeom>
            <a:noFill/>
          </p:spPr>
          <p:txBody>
            <a:bodyPr wrap="none" lIns="41630" tIns="20815" rIns="41630" bIns="20815" rtlCol="0">
              <a:spAutoFit/>
            </a:bodyPr>
            <a:lstStyle>
              <a:defPPr>
                <a:defRPr lang="en-US"/>
              </a:defPPr>
              <a:lvl1pPr algn="ctr">
                <a:defRPr sz="1050" b="1"/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dirty="0">
                  <a:solidFill>
                    <a:prstClr val="black"/>
                  </a:solidFill>
                  <a:latin typeface="Calibri"/>
                </a:rPr>
                <a:t>Q = </a:t>
              </a:r>
              <a:r>
                <a:rPr lang="en-GB" dirty="0" smtClean="0">
                  <a:solidFill>
                    <a:prstClr val="black"/>
                  </a:solidFill>
                  <a:latin typeface="Calibri"/>
                </a:rPr>
                <a:t>5 long pulse</a:t>
              </a:r>
              <a:endParaRPr lang="en-GB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Diamond 85"/>
            <p:cNvSpPr/>
            <p:nvPr/>
          </p:nvSpPr>
          <p:spPr>
            <a:xfrm flipH="1">
              <a:off x="5398295" y="1324805"/>
              <a:ext cx="243416" cy="279394"/>
            </a:xfrm>
            <a:prstGeom prst="diamond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22949" tIns="29145" rIns="22949" bIns="29145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8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937879" y="4510671"/>
            <a:ext cx="3998378" cy="675926"/>
            <a:chOff x="3937879" y="4074284"/>
            <a:chExt cx="3998378" cy="675926"/>
          </a:xfrm>
        </p:grpSpPr>
        <p:sp>
          <p:nvSpPr>
            <p:cNvPr id="99" name="Bent Arrow 98"/>
            <p:cNvSpPr/>
            <p:nvPr/>
          </p:nvSpPr>
          <p:spPr>
            <a:xfrm rot="16200000" flipV="1">
              <a:off x="5608024" y="2404139"/>
              <a:ext cx="658088" cy="3998378"/>
            </a:xfrm>
            <a:prstGeom prst="bentArrow">
              <a:avLst>
                <a:gd name="adj1" fmla="val 37938"/>
                <a:gd name="adj2" fmla="val 35734"/>
                <a:gd name="adj3" fmla="val 25702"/>
                <a:gd name="adj4" fmla="val 44569"/>
              </a:avLst>
            </a:prstGeom>
            <a:gradFill flip="none" rotWithShape="1">
              <a:gsLst>
                <a:gs pos="0">
                  <a:srgbClr val="A07D00"/>
                </a:gs>
                <a:gs pos="69000">
                  <a:srgbClr val="FFCC00">
                    <a:shade val="67500"/>
                    <a:satMod val="115000"/>
                  </a:srgbClr>
                </a:gs>
                <a:gs pos="98000">
                  <a:schemeClr val="bg1"/>
                </a:gs>
                <a:gs pos="91000">
                  <a:srgbClr val="FFCC00">
                    <a:shade val="100000"/>
                    <a:satMod val="115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58289" tIns="29145" rIns="58289" bIns="29145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220072" y="4533606"/>
              <a:ext cx="1031595" cy="216604"/>
            </a:xfrm>
            <a:prstGeom prst="rect">
              <a:avLst/>
            </a:prstGeom>
          </p:spPr>
          <p:txBody>
            <a:bodyPr wrap="square" lIns="58289" tIns="29145" rIns="58289" bIns="29145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700" i="1" dirty="0">
                  <a:solidFill>
                    <a:srgbClr val="FF0000"/>
                  </a:solidFill>
                  <a:latin typeface="Calibri"/>
                  <a:ea typeface="MS Mincho"/>
                  <a:cs typeface="Times New Roman"/>
                </a:rPr>
                <a:t> </a:t>
              </a:r>
              <a:r>
                <a:rPr lang="en-GB" sz="700" i="1" dirty="0">
                  <a:solidFill>
                    <a:srgbClr val="000000"/>
                  </a:solidFill>
                  <a:latin typeface="Calibri"/>
                  <a:ea typeface="MS Mincho"/>
                  <a:cs typeface="Times New Roman"/>
                </a:rPr>
                <a:t>IFMIF-DONES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319473" y="4477434"/>
            <a:ext cx="3207783" cy="694843"/>
            <a:chOff x="1319473" y="4041047"/>
            <a:chExt cx="3207783" cy="694843"/>
          </a:xfrm>
        </p:grpSpPr>
        <p:sp>
          <p:nvSpPr>
            <p:cNvPr id="107" name="Bent Arrow 106"/>
            <p:cNvSpPr/>
            <p:nvPr/>
          </p:nvSpPr>
          <p:spPr>
            <a:xfrm rot="16200000" flipV="1">
              <a:off x="2575943" y="2784577"/>
              <a:ext cx="694843" cy="3207783"/>
            </a:xfrm>
            <a:prstGeom prst="bentArrow">
              <a:avLst>
                <a:gd name="adj1" fmla="val 37938"/>
                <a:gd name="adj2" fmla="val 39016"/>
                <a:gd name="adj3" fmla="val 30391"/>
                <a:gd name="adj4" fmla="val 43750"/>
              </a:avLst>
            </a:prstGeom>
            <a:gradFill flip="none" rotWithShape="1">
              <a:gsLst>
                <a:gs pos="0">
                  <a:srgbClr val="A07D00"/>
                </a:gs>
                <a:gs pos="50000">
                  <a:srgbClr val="FFCC00">
                    <a:shade val="67500"/>
                    <a:satMod val="115000"/>
                  </a:srgbClr>
                </a:gs>
                <a:gs pos="99583">
                  <a:schemeClr val="bg1"/>
                </a:gs>
                <a:gs pos="90000">
                  <a:srgbClr val="FFCC00">
                    <a:shade val="100000"/>
                    <a:satMod val="115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58289" tIns="29145" rIns="58289" bIns="29145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3010934" y="4181557"/>
              <a:ext cx="1065809" cy="312518"/>
            </a:xfrm>
            <a:prstGeom prst="rect">
              <a:avLst/>
            </a:prstGeom>
            <a:noFill/>
          </p:spPr>
          <p:txBody>
            <a:bodyPr wrap="square" lIns="58289" tIns="29145" rIns="58289" bIns="29145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800" dirty="0">
                  <a:solidFill>
                    <a:prstClr val="black"/>
                  </a:solidFill>
                  <a:latin typeface="Calibri"/>
                </a:rPr>
                <a:t>Materials data, final design criteria  (M3)</a:t>
              </a: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2986818" y="4486047"/>
              <a:ext cx="1031595" cy="216604"/>
            </a:xfrm>
            <a:prstGeom prst="rect">
              <a:avLst/>
            </a:prstGeom>
          </p:spPr>
          <p:txBody>
            <a:bodyPr wrap="square" lIns="58289" tIns="29145" rIns="58289" bIns="29145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700" i="1" dirty="0">
                  <a:solidFill>
                    <a:srgbClr val="FF0000"/>
                  </a:solidFill>
                  <a:latin typeface="Calibri"/>
                  <a:ea typeface="MS Mincho"/>
                  <a:cs typeface="Times New Roman"/>
                </a:rPr>
                <a:t> </a:t>
              </a:r>
              <a:r>
                <a:rPr lang="en-GB" sz="700" i="1" dirty="0">
                  <a:solidFill>
                    <a:srgbClr val="000000"/>
                  </a:solidFill>
                  <a:latin typeface="Calibri"/>
                  <a:ea typeface="MS Mincho"/>
                  <a:cs typeface="Times New Roman"/>
                </a:rPr>
                <a:t>IFMIF-DONES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73603" y="4369443"/>
            <a:ext cx="1963978" cy="837300"/>
            <a:chOff x="973603" y="3933056"/>
            <a:chExt cx="1963978" cy="837300"/>
          </a:xfrm>
        </p:grpSpPr>
        <p:sp>
          <p:nvSpPr>
            <p:cNvPr id="113" name="Bent Arrow 112"/>
            <p:cNvSpPr/>
            <p:nvPr/>
          </p:nvSpPr>
          <p:spPr>
            <a:xfrm rot="16200000" flipV="1">
              <a:off x="1735811" y="3530601"/>
              <a:ext cx="744811" cy="1658728"/>
            </a:xfrm>
            <a:prstGeom prst="bentArrow">
              <a:avLst>
                <a:gd name="adj1" fmla="val 37938"/>
                <a:gd name="adj2" fmla="val 35734"/>
                <a:gd name="adj3" fmla="val 25702"/>
                <a:gd name="adj4" fmla="val 45625"/>
              </a:avLst>
            </a:prstGeom>
            <a:gradFill flip="none" rotWithShape="1">
              <a:gsLst>
                <a:gs pos="0">
                  <a:srgbClr val="FFCC00">
                    <a:shade val="30000"/>
                    <a:satMod val="115000"/>
                  </a:srgbClr>
                </a:gs>
                <a:gs pos="54000">
                  <a:srgbClr val="FFCC00">
                    <a:shade val="67500"/>
                    <a:satMod val="115000"/>
                  </a:srgbClr>
                </a:gs>
                <a:gs pos="99583">
                  <a:schemeClr val="bg1"/>
                </a:gs>
                <a:gs pos="81000">
                  <a:srgbClr val="FFCC00">
                    <a:shade val="100000"/>
                    <a:satMod val="115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58289" tIns="29145" rIns="58289" bIns="29145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1431811" y="3933056"/>
              <a:ext cx="979646" cy="549501"/>
            </a:xfrm>
            <a:prstGeom prst="rect">
              <a:avLst/>
            </a:prstGeom>
          </p:spPr>
          <p:txBody>
            <a:bodyPr wrap="square" lIns="58289" tIns="29145" rIns="58289" bIns="29145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800" dirty="0">
                  <a:solidFill>
                    <a:prstClr val="black"/>
                  </a:solidFill>
                  <a:latin typeface="Calibri"/>
                </a:rPr>
                <a:t>Materials data and modelling, preliminary design criteria (M3)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973603" y="4418341"/>
              <a:ext cx="1105889" cy="352015"/>
            </a:xfrm>
            <a:prstGeom prst="rect">
              <a:avLst/>
            </a:prstGeom>
            <a:noFill/>
          </p:spPr>
          <p:txBody>
            <a:bodyPr wrap="none" lIns="58289" tIns="29145" rIns="58289" bIns="29145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400" b="1" dirty="0">
                  <a:solidFill>
                    <a:prstClr val="black"/>
                  </a:solidFill>
                  <a:latin typeface="Calibri"/>
                </a:rPr>
                <a:t>Materials</a:t>
              </a: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2210612" y="4486047"/>
              <a:ext cx="662938" cy="216604"/>
            </a:xfrm>
            <a:prstGeom prst="rect">
              <a:avLst/>
            </a:prstGeom>
          </p:spPr>
          <p:txBody>
            <a:bodyPr wrap="square" lIns="58289" tIns="29145" rIns="58289" bIns="29145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700" i="1" dirty="0">
                  <a:solidFill>
                    <a:prstClr val="black"/>
                  </a:solidFill>
                  <a:latin typeface="Calibri"/>
                  <a:ea typeface="MS Mincho"/>
                  <a:cs typeface="Times New Roman"/>
                </a:rPr>
                <a:t>MTR</a:t>
              </a:r>
            </a:p>
          </p:txBody>
        </p:sp>
      </p:grpSp>
      <p:sp>
        <p:nvSpPr>
          <p:cNvPr id="122" name="Up-Down Arrow 121"/>
          <p:cNvSpPr/>
          <p:nvPr/>
        </p:nvSpPr>
        <p:spPr>
          <a:xfrm>
            <a:off x="4860565" y="4383242"/>
            <a:ext cx="254622" cy="1499097"/>
          </a:xfrm>
          <a:prstGeom prst="up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58289" tIns="29145" rIns="58289" bIns="29145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5024083" y="4628982"/>
            <a:ext cx="1446582" cy="312518"/>
          </a:xfrm>
          <a:prstGeom prst="rect">
            <a:avLst/>
          </a:prstGeom>
        </p:spPr>
        <p:txBody>
          <a:bodyPr wrap="square" lIns="58289" tIns="29145" rIns="58289" bIns="29145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800" dirty="0">
                <a:solidFill>
                  <a:prstClr val="black"/>
                </a:solidFill>
                <a:latin typeface="Calibri"/>
              </a:rPr>
              <a:t>Improve plasma,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800" dirty="0">
                <a:solidFill>
                  <a:prstClr val="black"/>
                </a:solidFill>
                <a:latin typeface="Calibri"/>
              </a:rPr>
              <a:t>components, systems (M1-7)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973603" y="5195700"/>
            <a:ext cx="6920892" cy="430356"/>
            <a:chOff x="973603" y="4759313"/>
            <a:chExt cx="6920892" cy="430356"/>
          </a:xfrm>
        </p:grpSpPr>
        <p:sp>
          <p:nvSpPr>
            <p:cNvPr id="128" name="Right Arrow 127"/>
            <p:cNvSpPr/>
            <p:nvPr/>
          </p:nvSpPr>
          <p:spPr>
            <a:xfrm>
              <a:off x="1278853" y="4759313"/>
              <a:ext cx="6615642" cy="409480"/>
            </a:xfrm>
            <a:prstGeom prst="rightArrow">
              <a:avLst>
                <a:gd name="adj1" fmla="val 75000"/>
                <a:gd name="adj2" fmla="val 55702"/>
              </a:avLst>
            </a:prstGeom>
            <a:gradFill flip="none" rotWithShape="1">
              <a:gsLst>
                <a:gs pos="0">
                  <a:srgbClr val="92D050"/>
                </a:gs>
                <a:gs pos="50000">
                  <a:srgbClr val="99CC00"/>
                </a:gs>
                <a:gs pos="99167">
                  <a:schemeClr val="bg1"/>
                </a:gs>
                <a:gs pos="93000">
                  <a:srgbClr val="CCFF99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8289" tIns="29145" rIns="58289" bIns="29145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973603" y="4837654"/>
              <a:ext cx="2677128" cy="352015"/>
            </a:xfrm>
            <a:prstGeom prst="rect">
              <a:avLst/>
            </a:prstGeom>
            <a:noFill/>
          </p:spPr>
          <p:txBody>
            <a:bodyPr wrap="none" lIns="58289" tIns="29145" rIns="58289" bIns="29145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400" b="1" dirty="0">
                  <a:solidFill>
                    <a:prstClr val="black"/>
                  </a:solidFill>
                  <a:latin typeface="Calibri"/>
                </a:rPr>
                <a:t>Lower cost, innovations</a:t>
              </a: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3136001" y="4856141"/>
              <a:ext cx="4226331" cy="197359"/>
            </a:xfrm>
            <a:prstGeom prst="rect">
              <a:avLst/>
            </a:prstGeom>
          </p:spPr>
          <p:txBody>
            <a:bodyPr wrap="square" lIns="58289" tIns="29145" rIns="58289" bIns="29145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900" i="1" dirty="0">
                  <a:solidFill>
                    <a:srgbClr val="FF0000"/>
                  </a:solidFill>
                  <a:latin typeface="Calibri"/>
                  <a:ea typeface="MS Mincho"/>
                  <a:cs typeface="Times New Roman"/>
                </a:rPr>
                <a:t> </a:t>
              </a:r>
              <a:r>
                <a:rPr lang="en-GB" sz="900" i="1" dirty="0">
                  <a:solidFill>
                    <a:srgbClr val="000000"/>
                  </a:solidFill>
                  <a:latin typeface="Calibri"/>
                  <a:ea typeface="MS Mincho"/>
                  <a:cs typeface="Times New Roman"/>
                </a:rPr>
                <a:t>plasma, materials and technology, innovation, reduce costs (</a:t>
              </a:r>
              <a:r>
                <a:rPr lang="en-GB" sz="900" i="1" dirty="0">
                  <a:solidFill>
                    <a:prstClr val="black"/>
                  </a:solidFill>
                  <a:latin typeface="Calibri"/>
                </a:rPr>
                <a:t>M1-7)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047562" y="2471265"/>
            <a:ext cx="1540675" cy="975640"/>
            <a:chOff x="5047562" y="2034878"/>
            <a:chExt cx="1540675" cy="975640"/>
          </a:xfrm>
        </p:grpSpPr>
        <p:sp>
          <p:nvSpPr>
            <p:cNvPr id="46" name="Rectangle 45"/>
            <p:cNvSpPr/>
            <p:nvPr/>
          </p:nvSpPr>
          <p:spPr>
            <a:xfrm>
              <a:off x="5047562" y="2190740"/>
              <a:ext cx="1302905" cy="667993"/>
            </a:xfrm>
            <a:prstGeom prst="rect">
              <a:avLst/>
            </a:prstGeom>
          </p:spPr>
          <p:txBody>
            <a:bodyPr wrap="square" lIns="58289" tIns="29145" rIns="58289" bIns="29145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800" dirty="0">
                  <a:solidFill>
                    <a:prstClr val="black"/>
                  </a:solidFill>
                  <a:latin typeface="Calibri"/>
                </a:rPr>
                <a:t>ITER enhanced performance and technology for DEMO exploitation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800" dirty="0">
                  <a:solidFill>
                    <a:prstClr val="black"/>
                  </a:solidFill>
                  <a:latin typeface="Calibri"/>
                </a:rPr>
                <a:t>(M1,M2,M4,M6)</a:t>
              </a:r>
            </a:p>
          </p:txBody>
        </p:sp>
        <p:sp>
          <p:nvSpPr>
            <p:cNvPr id="84" name="Up Arrow 83"/>
            <p:cNvSpPr/>
            <p:nvPr/>
          </p:nvSpPr>
          <p:spPr>
            <a:xfrm rot="10800000">
              <a:off x="6386153" y="2034878"/>
              <a:ext cx="202084" cy="975640"/>
            </a:xfrm>
            <a:prstGeom prst="upArrow">
              <a:avLst/>
            </a:prstGeom>
            <a:solidFill>
              <a:srgbClr val="6BB3C7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8289" tIns="29145" rIns="58289" bIns="29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674545" y="2546175"/>
            <a:ext cx="1233638" cy="900730"/>
            <a:chOff x="3674545" y="2109788"/>
            <a:chExt cx="1233638" cy="900730"/>
          </a:xfrm>
        </p:grpSpPr>
        <p:sp>
          <p:nvSpPr>
            <p:cNvPr id="45" name="Rectangle 44"/>
            <p:cNvSpPr/>
            <p:nvPr/>
          </p:nvSpPr>
          <p:spPr>
            <a:xfrm>
              <a:off x="3674545" y="2190740"/>
              <a:ext cx="1055829" cy="431009"/>
            </a:xfrm>
            <a:prstGeom prst="rect">
              <a:avLst/>
            </a:prstGeom>
          </p:spPr>
          <p:txBody>
            <a:bodyPr wrap="square" lIns="58289" tIns="29145" rIns="58289" bIns="29145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800" dirty="0">
                  <a:solidFill>
                    <a:prstClr val="black"/>
                  </a:solidFill>
                  <a:latin typeface="Calibri"/>
                </a:rPr>
                <a:t>ITER DT results into DEMO design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800" dirty="0">
                  <a:solidFill>
                    <a:prstClr val="black"/>
                  </a:solidFill>
                  <a:latin typeface="Calibri"/>
                </a:rPr>
                <a:t>(M1+M2+M3+M6)</a:t>
              </a:r>
            </a:p>
          </p:txBody>
        </p:sp>
        <p:sp>
          <p:nvSpPr>
            <p:cNvPr id="7" name="Up Arrow 6"/>
            <p:cNvSpPr/>
            <p:nvPr/>
          </p:nvSpPr>
          <p:spPr>
            <a:xfrm rot="10800000">
              <a:off x="4706099" y="2109788"/>
              <a:ext cx="202084" cy="900730"/>
            </a:xfrm>
            <a:prstGeom prst="upArrow">
              <a:avLst/>
            </a:prstGeom>
            <a:solidFill>
              <a:srgbClr val="81BFD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8289" tIns="29145" rIns="58289" bIns="29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71600" y="908720"/>
            <a:ext cx="1615761" cy="887287"/>
            <a:chOff x="971600" y="472333"/>
            <a:chExt cx="1615761" cy="887287"/>
          </a:xfrm>
        </p:grpSpPr>
        <p:sp>
          <p:nvSpPr>
            <p:cNvPr id="43" name="Rectangle 42"/>
            <p:cNvSpPr/>
            <p:nvPr/>
          </p:nvSpPr>
          <p:spPr>
            <a:xfrm>
              <a:off x="971600" y="472333"/>
              <a:ext cx="1172615" cy="428191"/>
            </a:xfrm>
            <a:prstGeom prst="rect">
              <a:avLst/>
            </a:prstGeom>
          </p:spPr>
          <p:txBody>
            <a:bodyPr wrap="square" lIns="58289" tIns="29145" rIns="58289" bIns="29145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800" dirty="0">
                  <a:solidFill>
                    <a:prstClr val="black"/>
                  </a:solidFill>
                  <a:latin typeface="Calibri"/>
                </a:rPr>
                <a:t>Experiments and theory to remove/reduce risks to ITER’s goals (M1+M2)</a:t>
              </a:r>
            </a:p>
          </p:txBody>
        </p:sp>
        <p:sp>
          <p:nvSpPr>
            <p:cNvPr id="42" name="Bent Arrow 41"/>
            <p:cNvSpPr/>
            <p:nvPr/>
          </p:nvSpPr>
          <p:spPr>
            <a:xfrm rot="5400000">
              <a:off x="2073484" y="845742"/>
              <a:ext cx="587538" cy="440217"/>
            </a:xfrm>
            <a:prstGeom prst="bentArrow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tint val="66000"/>
                    <a:satMod val="160000"/>
                  </a:schemeClr>
                </a:gs>
                <a:gs pos="50000">
                  <a:schemeClr val="accent1">
                    <a:shade val="30000"/>
                    <a:satMod val="115000"/>
                    <a:tint val="44500"/>
                    <a:satMod val="160000"/>
                  </a:schemeClr>
                </a:gs>
                <a:gs pos="100000">
                  <a:schemeClr val="accent1">
                    <a:shade val="30000"/>
                    <a:satMod val="115000"/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8289" tIns="29145" rIns="58289" bIns="29145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721277" y="908720"/>
            <a:ext cx="1595013" cy="866248"/>
            <a:chOff x="2721277" y="472333"/>
            <a:chExt cx="1595013" cy="866248"/>
          </a:xfrm>
        </p:grpSpPr>
        <p:sp>
          <p:nvSpPr>
            <p:cNvPr id="40" name="Rectangle 39"/>
            <p:cNvSpPr/>
            <p:nvPr/>
          </p:nvSpPr>
          <p:spPr>
            <a:xfrm>
              <a:off x="2721277" y="472333"/>
              <a:ext cx="1265861" cy="549501"/>
            </a:xfrm>
            <a:prstGeom prst="rect">
              <a:avLst/>
            </a:prstGeom>
          </p:spPr>
          <p:txBody>
            <a:bodyPr wrap="square" lIns="58289" tIns="29145" rIns="58289" bIns="29145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800" dirty="0">
                  <a:solidFill>
                    <a:prstClr val="black"/>
                  </a:solidFill>
                  <a:latin typeface="Calibri"/>
                </a:rPr>
                <a:t>Plasma and technology to  maximise ITER input to DEMO-stage devices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800" dirty="0">
                  <a:solidFill>
                    <a:prstClr val="black"/>
                  </a:solidFill>
                  <a:latin typeface="Calibri"/>
                </a:rPr>
                <a:t>(M1+M2, M4-7)</a:t>
              </a:r>
            </a:p>
          </p:txBody>
        </p:sp>
        <p:sp>
          <p:nvSpPr>
            <p:cNvPr id="68" name="Bent Arrow 67"/>
            <p:cNvSpPr/>
            <p:nvPr/>
          </p:nvSpPr>
          <p:spPr>
            <a:xfrm rot="5400000">
              <a:off x="3802413" y="824703"/>
              <a:ext cx="587538" cy="440217"/>
            </a:xfrm>
            <a:prstGeom prst="bentArrow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tint val="66000"/>
                    <a:satMod val="160000"/>
                  </a:schemeClr>
                </a:gs>
                <a:gs pos="50000">
                  <a:schemeClr val="accent1">
                    <a:shade val="30000"/>
                    <a:satMod val="115000"/>
                    <a:tint val="44500"/>
                    <a:satMod val="160000"/>
                  </a:schemeClr>
                </a:gs>
                <a:gs pos="100000">
                  <a:schemeClr val="accent1">
                    <a:shade val="30000"/>
                    <a:satMod val="115000"/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8289" tIns="29145" rIns="58289" bIns="29145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348520" y="4389489"/>
            <a:ext cx="1247816" cy="1176207"/>
            <a:chOff x="6348520" y="3953102"/>
            <a:chExt cx="1247816" cy="1176207"/>
          </a:xfrm>
        </p:grpSpPr>
        <p:sp>
          <p:nvSpPr>
            <p:cNvPr id="127" name="Up Arrow 126"/>
            <p:cNvSpPr/>
            <p:nvPr/>
          </p:nvSpPr>
          <p:spPr>
            <a:xfrm>
              <a:off x="6348520" y="3953102"/>
              <a:ext cx="202084" cy="859403"/>
            </a:xfrm>
            <a:prstGeom prst="up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58289" tIns="29145" rIns="58289" bIns="29145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6522874" y="4816791"/>
              <a:ext cx="1073462" cy="312518"/>
            </a:xfrm>
            <a:prstGeom prst="rect">
              <a:avLst/>
            </a:prstGeom>
          </p:spPr>
          <p:txBody>
            <a:bodyPr wrap="square" lIns="58289" tIns="29145" rIns="58289" bIns="29145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800" dirty="0">
                  <a:solidFill>
                    <a:prstClr val="black"/>
                  </a:solidFill>
                  <a:latin typeface="Calibri"/>
                </a:rPr>
                <a:t>Increase benefit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800" dirty="0">
                  <a:solidFill>
                    <a:prstClr val="black"/>
                  </a:solidFill>
                  <a:latin typeface="Calibri"/>
                </a:rPr>
                <a:t>for FPPs (M1-7)</a:t>
              </a:r>
            </a:p>
          </p:txBody>
        </p:sp>
      </p:grpSp>
      <p:sp>
        <p:nvSpPr>
          <p:cNvPr id="96" name="Text Box 45"/>
          <p:cNvSpPr txBox="1">
            <a:spLocks noChangeArrowheads="1"/>
          </p:cNvSpPr>
          <p:nvPr/>
        </p:nvSpPr>
        <p:spPr bwMode="auto">
          <a:xfrm>
            <a:off x="1816731" y="314325"/>
            <a:ext cx="51315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 dirty="0" smtClean="0">
                <a:latin typeface="Arial" charset="0"/>
              </a:rPr>
              <a:t>EU-Roadmap zum Fusionskraftwerk</a:t>
            </a:r>
            <a:endParaRPr lang="de-DE" altLang="de-DE" sz="2400" dirty="0">
              <a:latin typeface="Arial" charset="0"/>
            </a:endParaRPr>
          </a:p>
        </p:txBody>
      </p:sp>
      <p:grpSp>
        <p:nvGrpSpPr>
          <p:cNvPr id="100" name="Group 9"/>
          <p:cNvGrpSpPr>
            <a:grpSpLocks/>
          </p:cNvGrpSpPr>
          <p:nvPr/>
        </p:nvGrpSpPr>
        <p:grpSpPr bwMode="auto">
          <a:xfrm>
            <a:off x="152400" y="152400"/>
            <a:ext cx="8839200" cy="762000"/>
            <a:chOff x="-34" y="96"/>
            <a:chExt cx="6032" cy="480"/>
          </a:xfrm>
        </p:grpSpPr>
        <p:sp>
          <p:nvSpPr>
            <p:cNvPr id="102" name="Line 10"/>
            <p:cNvSpPr>
              <a:spLocks noChangeShapeType="1"/>
            </p:cNvSpPr>
            <p:nvPr/>
          </p:nvSpPr>
          <p:spPr bwMode="auto">
            <a:xfrm>
              <a:off x="-34" y="576"/>
              <a:ext cx="60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Line 11"/>
            <p:cNvSpPr>
              <a:spLocks noChangeShapeType="1"/>
            </p:cNvSpPr>
            <p:nvPr/>
          </p:nvSpPr>
          <p:spPr bwMode="auto">
            <a:xfrm>
              <a:off x="-34" y="96"/>
              <a:ext cx="60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4" name="Picture 12" descr="ipp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19075"/>
            <a:ext cx="6858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Picture 13" descr="mpgminerv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415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220072" y="980728"/>
            <a:ext cx="355898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400" b="1" dirty="0" smtClean="0"/>
              <a:t>‚EU-Roadmap 2.0‘ – preliminary version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63322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468313" y="981075"/>
            <a:ext cx="8474075" cy="538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ITER = Nachweis von Plasmen mit dominanter </a:t>
            </a:r>
            <a:r>
              <a:rPr lang="de-DE" altLang="de-DE" sz="2000">
                <a:latin typeface="Symbol" pitchFamily="18" charset="2"/>
              </a:rPr>
              <a:t>a</a:t>
            </a:r>
            <a:r>
              <a:rPr lang="de-DE" altLang="de-DE" sz="2000">
                <a:latin typeface="Arial" charset="0"/>
              </a:rPr>
              <a:t>-Heizung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DEMO = Nachweis zuverlässiger Energieerzeugung mit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               abgeschlossenem Brennstoffkreislauf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DEMO muss größer sein: 6.2 m </a:t>
            </a:r>
            <a:r>
              <a:rPr lang="de-DE" altLang="de-DE" sz="2000">
                <a:latin typeface="Arial" charset="0"/>
                <a:sym typeface="Symbol" pitchFamily="18" charset="2"/>
              </a:rPr>
              <a:t> 7.5 m, 400 MW  ~ 2 GW</a:t>
            </a:r>
            <a:r>
              <a:rPr lang="de-DE" altLang="de-DE" sz="2000">
                <a:latin typeface="Arial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2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Verbesserungen in Physik und Technologie: attraktiveres DEMO Design</a:t>
            </a:r>
          </a:p>
        </p:txBody>
      </p:sp>
      <p:sp>
        <p:nvSpPr>
          <p:cNvPr id="37891" name="Text Box 8"/>
          <p:cNvSpPr txBox="1">
            <a:spLocks noChangeArrowheads="1"/>
          </p:cNvSpPr>
          <p:nvPr/>
        </p:nvSpPr>
        <p:spPr bwMode="auto">
          <a:xfrm>
            <a:off x="2439988" y="344488"/>
            <a:ext cx="45095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charset="0"/>
              </a:rPr>
              <a:t>Der Schritt </a:t>
            </a:r>
            <a:r>
              <a:rPr lang="de-DE" altLang="de-DE" sz="2400" smtClean="0">
                <a:latin typeface="Arial" charset="0"/>
              </a:rPr>
              <a:t>von ITER </a:t>
            </a:r>
            <a:r>
              <a:rPr lang="de-DE" altLang="de-DE" sz="2400">
                <a:latin typeface="Arial" charset="0"/>
              </a:rPr>
              <a:t>zu DEMO </a:t>
            </a:r>
          </a:p>
        </p:txBody>
      </p:sp>
      <p:pic>
        <p:nvPicPr>
          <p:cNvPr id="37892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786063"/>
            <a:ext cx="3527425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852738"/>
            <a:ext cx="2879725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692275" y="333375"/>
            <a:ext cx="59563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charset="0"/>
              </a:rPr>
              <a:t>Erzeugung von T aus Li im DEMO Blanket</a:t>
            </a:r>
          </a:p>
        </p:txBody>
      </p:sp>
      <p:sp>
        <p:nvSpPr>
          <p:cNvPr id="38915" name="Rectangle 6"/>
          <p:cNvSpPr>
            <a:spLocks noChangeArrowheads="1"/>
          </p:cNvSpPr>
          <p:nvPr/>
        </p:nvSpPr>
        <p:spPr bwMode="auto">
          <a:xfrm>
            <a:off x="395288" y="5373688"/>
            <a:ext cx="8407400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Blanket muss T für einen abgeschlossenen Brennstoffkreislauf erzeugen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800"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Brutverhältnis &gt; 1 notwendig (1 Neutron pro Fusionsreaktion)</a:t>
            </a:r>
          </a:p>
          <a:p>
            <a:pPr>
              <a:spcBef>
                <a:spcPct val="0"/>
              </a:spcBef>
            </a:pPr>
            <a:endParaRPr lang="de-DE" altLang="de-DE" sz="8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Blanket erfüllt auch die Funktion der Auskopplung der Neutronenenergie</a:t>
            </a:r>
          </a:p>
        </p:txBody>
      </p:sp>
      <p:pic>
        <p:nvPicPr>
          <p:cNvPr id="3891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1052513"/>
            <a:ext cx="4198938" cy="374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8917" name="Group 8"/>
          <p:cNvGrpSpPr>
            <a:grpSpLocks/>
          </p:cNvGrpSpPr>
          <p:nvPr/>
        </p:nvGrpSpPr>
        <p:grpSpPr bwMode="auto">
          <a:xfrm>
            <a:off x="5113338" y="4221163"/>
            <a:ext cx="754062" cy="762000"/>
            <a:chOff x="1701" y="10035"/>
            <a:chExt cx="1156" cy="1164"/>
          </a:xfrm>
        </p:grpSpPr>
        <p:sp>
          <p:nvSpPr>
            <p:cNvPr id="38921" name="Line 9"/>
            <p:cNvSpPr>
              <a:spLocks noChangeShapeType="1"/>
            </p:cNvSpPr>
            <p:nvPr/>
          </p:nvSpPr>
          <p:spPr bwMode="auto">
            <a:xfrm rot="-180000">
              <a:off x="1791" y="10353"/>
              <a:ext cx="1" cy="36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2" name="Line 10"/>
            <p:cNvSpPr>
              <a:spLocks noChangeShapeType="1"/>
            </p:cNvSpPr>
            <p:nvPr/>
          </p:nvSpPr>
          <p:spPr bwMode="auto">
            <a:xfrm flipV="1">
              <a:off x="1802" y="10602"/>
              <a:ext cx="371" cy="1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3" name="Line 11"/>
            <p:cNvSpPr>
              <a:spLocks noChangeShapeType="1"/>
            </p:cNvSpPr>
            <p:nvPr/>
          </p:nvSpPr>
          <p:spPr bwMode="auto">
            <a:xfrm>
              <a:off x="1802" y="10733"/>
              <a:ext cx="351" cy="18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4" name="Text Box 12"/>
            <p:cNvSpPr txBox="1">
              <a:spLocks noChangeArrowheads="1"/>
            </p:cNvSpPr>
            <p:nvPr/>
          </p:nvSpPr>
          <p:spPr bwMode="auto">
            <a:xfrm>
              <a:off x="2088" y="10262"/>
              <a:ext cx="713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910" tIns="2982" rIns="0" bIns="37871"/>
            <a:lstStyle>
              <a:lvl1pPr defTabSz="7572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572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572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572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572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572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572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572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572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>
                <a:spcBef>
                  <a:spcPts val="250"/>
                </a:spcBef>
                <a:buFontTx/>
                <a:buNone/>
              </a:pPr>
              <a:r>
                <a:rPr lang="en-US" altLang="de-DE" sz="700" i="1">
                  <a:latin typeface="Arial" charset="0"/>
                </a:rPr>
                <a:t>rad.</a:t>
              </a:r>
              <a:endParaRPr lang="en-US" altLang="de-DE" sz="2000">
                <a:latin typeface="Arial" charset="0"/>
              </a:endParaRPr>
            </a:p>
          </p:txBody>
        </p:sp>
        <p:sp>
          <p:nvSpPr>
            <p:cNvPr id="38925" name="Text Box 13"/>
            <p:cNvSpPr txBox="1">
              <a:spLocks noChangeArrowheads="1"/>
            </p:cNvSpPr>
            <p:nvPr/>
          </p:nvSpPr>
          <p:spPr bwMode="auto">
            <a:xfrm>
              <a:off x="2144" y="10659"/>
              <a:ext cx="713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910" tIns="2982" rIns="0" bIns="37871"/>
            <a:lstStyle>
              <a:lvl1pPr defTabSz="7572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572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572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572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572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572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572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572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572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>
                <a:spcBef>
                  <a:spcPts val="250"/>
                </a:spcBef>
                <a:buFontTx/>
                <a:buNone/>
              </a:pPr>
              <a:r>
                <a:rPr lang="en-US" altLang="de-DE" sz="700" i="1">
                  <a:latin typeface="Arial" charset="0"/>
                </a:rPr>
                <a:t>tor.</a:t>
              </a:r>
              <a:endParaRPr lang="en-US" altLang="de-DE" sz="2000">
                <a:latin typeface="Arial" charset="0"/>
              </a:endParaRPr>
            </a:p>
          </p:txBody>
        </p:sp>
        <p:sp>
          <p:nvSpPr>
            <p:cNvPr id="38926" name="Text Box 14"/>
            <p:cNvSpPr txBox="1">
              <a:spLocks noChangeArrowheads="1"/>
            </p:cNvSpPr>
            <p:nvPr/>
          </p:nvSpPr>
          <p:spPr bwMode="auto">
            <a:xfrm>
              <a:off x="1701" y="10035"/>
              <a:ext cx="713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910" tIns="2982" rIns="0" bIns="37871"/>
            <a:lstStyle>
              <a:lvl1pPr defTabSz="7572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572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572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572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572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572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572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572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572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>
                <a:spcBef>
                  <a:spcPts val="250"/>
                </a:spcBef>
                <a:buFontTx/>
                <a:buNone/>
              </a:pPr>
              <a:r>
                <a:rPr lang="en-US" altLang="de-DE" sz="700" i="1">
                  <a:latin typeface="Arial" charset="0"/>
                </a:rPr>
                <a:t>pol.</a:t>
              </a:r>
              <a:endParaRPr lang="en-US" altLang="de-DE" sz="2000">
                <a:latin typeface="Arial" charset="0"/>
              </a:endParaRPr>
            </a:p>
          </p:txBody>
        </p:sp>
      </p:grpSp>
      <p:sp>
        <p:nvSpPr>
          <p:cNvPr id="38918" name="Rectangle 15"/>
          <p:cNvSpPr>
            <a:spLocks noChangeArrowheads="1"/>
          </p:cNvSpPr>
          <p:nvPr/>
        </p:nvSpPr>
        <p:spPr bwMode="auto">
          <a:xfrm>
            <a:off x="5364163" y="4797425"/>
            <a:ext cx="36004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5743" tIns="37871" rIns="75743" bIns="37871" anchor="ctr"/>
          <a:lstStyle>
            <a:lvl1pPr defTabSz="11604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1604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1604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1604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1604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160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160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160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160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sz="1300" b="1">
                <a:solidFill>
                  <a:srgbClr val="3434CC"/>
                </a:solidFill>
                <a:latin typeface="Arial" charset="0"/>
                <a:ea typeface="ＭＳ Ｐゴシック" charset="-128"/>
              </a:rPr>
              <a:t>“Dual Coolant”  He-PbLi LM Blanket Design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sz="1300" b="1">
                <a:solidFill>
                  <a:srgbClr val="3434CC"/>
                </a:solidFill>
                <a:latin typeface="Arial" charset="0"/>
                <a:ea typeface="ＭＳ Ｐゴシック" charset="-128"/>
              </a:rPr>
              <a:t>  </a:t>
            </a:r>
            <a:r>
              <a:rPr kumimoji="1" lang="en-US" altLang="ja-JP" sz="1300" b="1">
                <a:solidFill>
                  <a:srgbClr val="FF3300"/>
                </a:solidFill>
                <a:latin typeface="Arial" charset="0"/>
                <a:ea typeface="ＭＳ Ｐゴシック" charset="-128"/>
              </a:rPr>
              <a:t>T</a:t>
            </a:r>
            <a:r>
              <a:rPr kumimoji="1" lang="en-US" altLang="ja-JP" sz="1300" b="1" baseline="-25000">
                <a:solidFill>
                  <a:srgbClr val="FF3300"/>
                </a:solidFill>
                <a:latin typeface="Arial" charset="0"/>
                <a:ea typeface="ＭＳ Ｐゴシック" charset="-128"/>
              </a:rPr>
              <a:t>max</a:t>
            </a:r>
            <a:r>
              <a:rPr kumimoji="1" lang="en-US" altLang="ja-JP" sz="1300" b="1">
                <a:solidFill>
                  <a:srgbClr val="FF3300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altLang="de-DE" sz="1200" b="1">
                <a:solidFill>
                  <a:srgbClr val="FF3300"/>
                </a:solidFill>
                <a:latin typeface="Arial" charset="0"/>
              </a:rPr>
              <a:t>≥ </a:t>
            </a:r>
            <a:r>
              <a:rPr kumimoji="1" lang="en-US" altLang="ja-JP" sz="1300" b="1">
                <a:solidFill>
                  <a:srgbClr val="FF3300"/>
                </a:solidFill>
                <a:latin typeface="Arial" charset="0"/>
                <a:ea typeface="ＭＳ Ｐゴシック" charset="-128"/>
              </a:rPr>
              <a:t>650°C</a:t>
            </a:r>
            <a:r>
              <a:rPr kumimoji="1" lang="en-US" altLang="ja-JP" sz="1300" b="1">
                <a:solidFill>
                  <a:srgbClr val="3434CC"/>
                </a:solidFill>
                <a:latin typeface="Arial" charset="0"/>
                <a:ea typeface="ＭＳ Ｐゴシック" charset="-128"/>
              </a:rPr>
              <a:t>, 80-150 dpa in DEMO   (KIT)                                     		</a:t>
            </a:r>
            <a:endParaRPr kumimoji="1" lang="en-US" altLang="de-DE" sz="1200" b="1">
              <a:solidFill>
                <a:srgbClr val="3434CC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38919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4524375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20" name="Text Box 17"/>
          <p:cNvSpPr txBox="1">
            <a:spLocks noChangeArrowheads="1"/>
          </p:cNvSpPr>
          <p:nvPr/>
        </p:nvSpPr>
        <p:spPr bwMode="auto">
          <a:xfrm>
            <a:off x="971550" y="4581525"/>
            <a:ext cx="25098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charset="0"/>
              </a:rPr>
              <a:t>EU Power Plant Conceptual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charset="0"/>
              </a:rPr>
              <a:t>Design Study (PPCS)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2343150" y="334963"/>
            <a:ext cx="42227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charset="0"/>
              </a:rPr>
              <a:t>Strukturmaterialien für DEMO</a:t>
            </a:r>
          </a:p>
        </p:txBody>
      </p:sp>
      <p:sp>
        <p:nvSpPr>
          <p:cNvPr id="39939" name="Rectangle 6"/>
          <p:cNvSpPr>
            <a:spLocks noChangeArrowheads="1"/>
          </p:cNvSpPr>
          <p:nvPr/>
        </p:nvSpPr>
        <p:spPr bwMode="auto">
          <a:xfrm>
            <a:off x="174625" y="4846638"/>
            <a:ext cx="8820150" cy="169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Fortschritte in Materialtechnologie - Nutzung fusionsspezifischer Vorteile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800"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Anforderung: strukturelle Stabilität unter Beschuss mit 14 MeV Neutronen  </a:t>
            </a:r>
          </a:p>
          <a:p>
            <a:pPr>
              <a:spcBef>
                <a:spcPct val="0"/>
              </a:spcBef>
            </a:pPr>
            <a:endParaRPr lang="de-DE" altLang="de-DE" sz="8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EUROFER Stahl bis 550</a:t>
            </a:r>
            <a:r>
              <a:rPr lang="de-DE" altLang="de-DE" sz="2000" baseline="30000">
                <a:solidFill>
                  <a:srgbClr val="0000CC"/>
                </a:solidFill>
                <a:latin typeface="Arial" charset="0"/>
              </a:rPr>
              <a:t>o</a:t>
            </a: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C (aber nicht unter 300 </a:t>
            </a:r>
            <a:r>
              <a:rPr lang="de-DE" altLang="de-DE" sz="2000" baseline="30000">
                <a:solidFill>
                  <a:srgbClr val="0000CC"/>
                </a:solidFill>
                <a:latin typeface="Arial" charset="0"/>
              </a:rPr>
              <a:t>o</a:t>
            </a: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C), besser: ODS</a:t>
            </a:r>
          </a:p>
          <a:p>
            <a:pPr>
              <a:spcBef>
                <a:spcPct val="0"/>
              </a:spcBef>
            </a:pPr>
            <a:endParaRPr lang="de-DE" altLang="de-DE" sz="8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auch: Reduktion radioaktiver Abfälle (T selbst hat kurzes </a:t>
            </a:r>
            <a:r>
              <a:rPr lang="de-DE" altLang="de-DE" sz="2000">
                <a:solidFill>
                  <a:srgbClr val="0000CC"/>
                </a:solidFill>
                <a:latin typeface="Symbol" pitchFamily="18" charset="2"/>
              </a:rPr>
              <a:t>t</a:t>
            </a:r>
            <a:r>
              <a:rPr lang="de-DE" altLang="de-DE" sz="2000" baseline="-25000">
                <a:solidFill>
                  <a:srgbClr val="0000CC"/>
                </a:solidFill>
                <a:latin typeface="Arial" charset="0"/>
              </a:rPr>
              <a:t>1/2 </a:t>
            </a:r>
            <a:r>
              <a:rPr lang="de-DE" altLang="de-DE" sz="2000">
                <a:solidFill>
                  <a:srgbClr val="0000CC"/>
                </a:solidFill>
                <a:latin typeface="Arial" charset="0"/>
                <a:sym typeface="Symbol" pitchFamily="18" charset="2"/>
              </a:rPr>
              <a:t> = </a:t>
            </a: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12,3 Jahre)</a:t>
            </a:r>
            <a:endParaRPr lang="de-DE" altLang="de-DE" sz="800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3994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5" y="958850"/>
            <a:ext cx="4149725" cy="352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1" name="Text Box 8"/>
          <p:cNvSpPr txBox="1">
            <a:spLocks noChangeArrowheads="1"/>
          </p:cNvSpPr>
          <p:nvPr/>
        </p:nvSpPr>
        <p:spPr bwMode="auto">
          <a:xfrm>
            <a:off x="5651500" y="4103688"/>
            <a:ext cx="360045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400" b="1">
                <a:latin typeface="Arial" charset="0"/>
              </a:rPr>
              <a:t>1 hr     1 day      1 year    100 years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de-DE" sz="600" b="1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1400" b="1">
                <a:latin typeface="Arial" charset="0"/>
              </a:rPr>
              <a:t>                  time (log scale)</a:t>
            </a:r>
            <a:endParaRPr lang="de-DE" altLang="de-DE" sz="1400" b="1">
              <a:latin typeface="Arial" charset="0"/>
            </a:endParaRPr>
          </a:p>
        </p:txBody>
      </p:sp>
      <p:sp>
        <p:nvSpPr>
          <p:cNvPr id="39942" name="Text Box 9"/>
          <p:cNvSpPr txBox="1">
            <a:spLocks noChangeArrowheads="1"/>
          </p:cNvSpPr>
          <p:nvPr/>
        </p:nvSpPr>
        <p:spPr bwMode="auto">
          <a:xfrm rot="-5400000">
            <a:off x="3590132" y="2664619"/>
            <a:ext cx="3097212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1400" b="1">
                <a:latin typeface="Arial" charset="0"/>
              </a:rPr>
              <a:t>Specific activity (Bq/kg)</a:t>
            </a:r>
            <a:endParaRPr lang="de-DE" altLang="de-DE" sz="1400" b="1">
              <a:latin typeface="Arial" charset="0"/>
            </a:endParaRPr>
          </a:p>
        </p:txBody>
      </p:sp>
      <p:sp>
        <p:nvSpPr>
          <p:cNvPr id="39943" name="Rectangle 10"/>
          <p:cNvSpPr>
            <a:spLocks noChangeArrowheads="1"/>
          </p:cNvSpPr>
          <p:nvPr/>
        </p:nvSpPr>
        <p:spPr bwMode="auto">
          <a:xfrm>
            <a:off x="5507038" y="4117975"/>
            <a:ext cx="215900" cy="182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pic>
        <p:nvPicPr>
          <p:cNvPr id="3994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4176713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1"/>
          <p:cNvSpPr>
            <a:spLocks noGrp="1"/>
          </p:cNvSpPr>
          <p:nvPr>
            <p:ph type="title"/>
          </p:nvPr>
        </p:nvSpPr>
        <p:spPr>
          <a:xfrm>
            <a:off x="354013" y="125413"/>
            <a:ext cx="8445500" cy="900112"/>
          </a:xfrm>
        </p:spPr>
        <p:txBody>
          <a:bodyPr/>
          <a:lstStyle/>
          <a:p>
            <a:r>
              <a:rPr lang="de-DE" altLang="de-DE" sz="2400" dirty="0" smtClean="0">
                <a:latin typeface="Arial" charset="0"/>
                <a:cs typeface="Arial" charset="0"/>
              </a:rPr>
              <a:t>Alle ITER Partner haben starke nationale Aktivitäten</a:t>
            </a: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8244408" cy="557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1"/>
          <p:cNvSpPr>
            <a:spLocks noGrp="1"/>
          </p:cNvSpPr>
          <p:nvPr>
            <p:ph type="title"/>
          </p:nvPr>
        </p:nvSpPr>
        <p:spPr>
          <a:xfrm>
            <a:off x="354013" y="80616"/>
            <a:ext cx="8445500" cy="900112"/>
          </a:xfrm>
        </p:spPr>
        <p:txBody>
          <a:bodyPr/>
          <a:lstStyle/>
          <a:p>
            <a:r>
              <a:rPr lang="de-DE" altLang="de-DE" sz="2400" dirty="0" smtClean="0">
                <a:latin typeface="Arial" charset="0"/>
                <a:cs typeface="Arial" charset="0"/>
              </a:rPr>
              <a:t>Japan und Europa: JT60-SA</a:t>
            </a:r>
          </a:p>
        </p:txBody>
      </p:sp>
      <p:sp>
        <p:nvSpPr>
          <p:cNvPr id="41987" name="Inhaltsplatzhalter 2"/>
          <p:cNvSpPr>
            <a:spLocks noGrp="1"/>
          </p:cNvSpPr>
          <p:nvPr>
            <p:ph idx="1"/>
          </p:nvPr>
        </p:nvSpPr>
        <p:spPr>
          <a:xfrm>
            <a:off x="107256" y="5588148"/>
            <a:ext cx="9001248" cy="86518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de-DE" altLang="de-DE" sz="2000" dirty="0" smtClean="0">
                <a:latin typeface="Arial" charset="0"/>
                <a:cs typeface="Arial" charset="0"/>
              </a:rPr>
              <a:t>‚Broader Approach‘: (Um)bau eines supraleitenden Tokamaks von JET-Größe</a:t>
            </a:r>
            <a:endParaRPr lang="de-DE" altLang="de-DE" sz="800" dirty="0">
              <a:solidFill>
                <a:srgbClr val="0000CC"/>
              </a:solidFill>
              <a:latin typeface="Arial" charset="0"/>
              <a:cs typeface="Arial" charset="0"/>
            </a:endParaRPr>
          </a:p>
          <a:p>
            <a:r>
              <a:rPr lang="de-DE" altLang="de-DE" sz="2000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Ideales Experiment um Betriebsszenarien für DEMO zu entwickeln</a:t>
            </a:r>
            <a:endParaRPr lang="de-DE" altLang="de-DE" sz="800" dirty="0">
              <a:solidFill>
                <a:srgbClr val="0000CC"/>
              </a:solidFill>
              <a:latin typeface="Arial" charset="0"/>
              <a:cs typeface="Arial" charset="0"/>
            </a:endParaRPr>
          </a:p>
          <a:p>
            <a:r>
              <a:rPr lang="de-DE" altLang="de-DE" sz="2000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Betriebsbeginn für 2019 geplant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53525"/>
            <a:ext cx="7992888" cy="461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4435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1"/>
          <p:cNvSpPr>
            <a:spLocks noGrp="1"/>
          </p:cNvSpPr>
          <p:nvPr>
            <p:ph type="title"/>
          </p:nvPr>
        </p:nvSpPr>
        <p:spPr>
          <a:xfrm>
            <a:off x="354013" y="125413"/>
            <a:ext cx="8445500" cy="900112"/>
          </a:xfrm>
        </p:spPr>
        <p:txBody>
          <a:bodyPr/>
          <a:lstStyle/>
          <a:p>
            <a:r>
              <a:rPr lang="de-DE" altLang="de-DE" sz="2400" smtClean="0">
                <a:latin typeface="Arial" charset="0"/>
                <a:cs typeface="Arial" charset="0"/>
              </a:rPr>
              <a:t>Ein bis zwei Folien weltweit, Fokus auf JT60-SA, CFETR</a:t>
            </a:r>
          </a:p>
        </p:txBody>
      </p:sp>
      <p:sp>
        <p:nvSpPr>
          <p:cNvPr id="41987" name="Inhaltsplatzhalter 2"/>
          <p:cNvSpPr>
            <a:spLocks noGrp="1"/>
          </p:cNvSpPr>
          <p:nvPr>
            <p:ph idx="1"/>
          </p:nvPr>
        </p:nvSpPr>
        <p:spPr>
          <a:xfrm>
            <a:off x="395288" y="5876925"/>
            <a:ext cx="8559800" cy="86518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de-DE" altLang="de-DE" sz="2000" smtClean="0">
                <a:latin typeface="Arial" charset="0"/>
                <a:cs typeface="Arial" charset="0"/>
              </a:rPr>
              <a:t>Bei Verwendung der in einem Tokamak-DEMO entwickelten Technologien</a:t>
            </a:r>
          </a:p>
          <a:p>
            <a:pPr marL="0" indent="0">
              <a:buFontTx/>
              <a:buNone/>
            </a:pPr>
            <a:r>
              <a:rPr lang="de-DE" altLang="de-DE" sz="2000" smtClean="0">
                <a:latin typeface="Arial" charset="0"/>
                <a:cs typeface="Arial" charset="0"/>
              </a:rPr>
              <a:t>könnte ein Fusionskraftwerk im Jahr 2050 vom Typ Stellarator sein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9" y="44624"/>
            <a:ext cx="8997205" cy="676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3734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3788693" y="980728"/>
            <a:ext cx="2799531" cy="194421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99592" y="3006244"/>
            <a:ext cx="5778202" cy="2510988"/>
            <a:chOff x="899592" y="3068960"/>
            <a:chExt cx="5778202" cy="2510988"/>
          </a:xfrm>
        </p:grpSpPr>
        <p:sp>
          <p:nvSpPr>
            <p:cNvPr id="8" name="Rectangle 7"/>
            <p:cNvSpPr/>
            <p:nvPr/>
          </p:nvSpPr>
          <p:spPr bwMode="auto">
            <a:xfrm>
              <a:off x="899592" y="3068960"/>
              <a:ext cx="5778202" cy="251098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047516" y="3140968"/>
              <a:ext cx="5598378" cy="2260601"/>
              <a:chOff x="1047516" y="3140968"/>
              <a:chExt cx="5598378" cy="2260601"/>
            </a:xfrm>
            <a:solidFill>
              <a:schemeClr val="bg1"/>
            </a:solidFill>
          </p:grpSpPr>
          <p:pic>
            <p:nvPicPr>
              <p:cNvPr id="1030" name="Picture 6" descr="http://1.bp.blogspot.com/-CTfQaWXGOLk/TlH7GlzrTTI/AAAAAAAAMYE/HZxohPDiplI/s1600/trialpha1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7516" y="3674679"/>
                <a:ext cx="5180668" cy="172689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  <a:extLst/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067944" y="3140968"/>
                <a:ext cx="2577950" cy="738664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1400" b="1" dirty="0" smtClean="0"/>
                  <a:t>Tri-Alpha (USA)</a:t>
                </a:r>
              </a:p>
              <a:p>
                <a:r>
                  <a:rPr lang="de-DE" sz="1400" b="1" dirty="0" smtClean="0"/>
                  <a:t>(merging compact toroids </a:t>
                </a:r>
              </a:p>
              <a:p>
                <a:r>
                  <a:rPr lang="de-DE" sz="1400" b="1" dirty="0" smtClean="0"/>
                  <a:t>to an FRC, ‚advanced‘ fuels)</a:t>
                </a:r>
                <a:endParaRPr lang="en-US" sz="1400" b="1" dirty="0"/>
              </a:p>
            </p:txBody>
          </p:sp>
        </p:grpSp>
      </p:grpSp>
      <p:sp>
        <p:nvSpPr>
          <p:cNvPr id="428034" name="Text Box 2"/>
          <p:cNvSpPr txBox="1">
            <a:spLocks noChangeArrowheads="1"/>
          </p:cNvSpPr>
          <p:nvPr/>
        </p:nvSpPr>
        <p:spPr bwMode="auto">
          <a:xfrm>
            <a:off x="2195736" y="297806"/>
            <a:ext cx="50818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dirty="0" smtClean="0"/>
              <a:t>Andere weltweite Fusionsaktivitäten</a:t>
            </a:r>
            <a:endParaRPr lang="de-DE" altLang="en-US" dirty="0"/>
          </a:p>
        </p:txBody>
      </p:sp>
      <p:sp>
        <p:nvSpPr>
          <p:cNvPr id="428035" name="Rectangle 3"/>
          <p:cNvSpPr>
            <a:spLocks noChangeArrowheads="1"/>
          </p:cNvSpPr>
          <p:nvPr/>
        </p:nvSpPr>
        <p:spPr bwMode="auto">
          <a:xfrm>
            <a:off x="395536" y="5550850"/>
            <a:ext cx="8424936" cy="1139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84263" indent="-4572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720850" indent="-4572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357438" indent="-4572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994025" indent="-4572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451225" indent="-457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908425" indent="-457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365625" indent="-457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822825" indent="-457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en-US" sz="2000" dirty="0" smtClean="0">
                <a:latin typeface="Arial" charset="0"/>
              </a:rPr>
              <a:t>‘</a:t>
            </a:r>
            <a:r>
              <a:rPr lang="en-GB" altLang="en-US" sz="2000" dirty="0" err="1" smtClean="0">
                <a:latin typeface="Arial" charset="0"/>
              </a:rPr>
              <a:t>Neue</a:t>
            </a:r>
            <a:r>
              <a:rPr lang="en-GB" altLang="en-US" sz="2000" dirty="0" smtClean="0">
                <a:latin typeface="Arial" charset="0"/>
              </a:rPr>
              <a:t>’ </a:t>
            </a:r>
            <a:r>
              <a:rPr lang="en-GB" altLang="en-US" sz="2000" dirty="0" err="1" smtClean="0">
                <a:latin typeface="Arial" charset="0"/>
              </a:rPr>
              <a:t>Konzepte</a:t>
            </a:r>
            <a:r>
              <a:rPr lang="en-GB" altLang="en-US" sz="2000" dirty="0" smtClean="0">
                <a:latin typeface="Arial" charset="0"/>
              </a:rPr>
              <a:t> </a:t>
            </a:r>
            <a:r>
              <a:rPr lang="en-GB" altLang="en-US" sz="2000" dirty="0" err="1" smtClean="0">
                <a:latin typeface="Arial" charset="0"/>
              </a:rPr>
              <a:t>für</a:t>
            </a:r>
            <a:r>
              <a:rPr lang="en-GB" altLang="en-US" sz="2000" dirty="0" smtClean="0">
                <a:latin typeface="Arial" charset="0"/>
              </a:rPr>
              <a:t> ‘faster, cheaper, more attractive’</a:t>
            </a:r>
            <a:endParaRPr lang="en-GB" altLang="en-US" sz="2000" dirty="0" smtClean="0">
              <a:latin typeface="Symbol" panose="05050102010706020507" pitchFamily="18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altLang="en-US" sz="800" dirty="0" smtClean="0">
              <a:solidFill>
                <a:srgbClr val="0000CC"/>
              </a:solidFill>
              <a:latin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 err="1" smtClean="0">
                <a:solidFill>
                  <a:srgbClr val="0000CC"/>
                </a:solidFill>
                <a:latin typeface="Arial" charset="0"/>
              </a:rPr>
              <a:t>Basieren</a:t>
            </a:r>
            <a:r>
              <a:rPr lang="en-GB" altLang="en-US" sz="2000" dirty="0" smtClean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GB" altLang="en-US" sz="2000" dirty="0" err="1" smtClean="0">
                <a:solidFill>
                  <a:srgbClr val="0000CC"/>
                </a:solidFill>
                <a:latin typeface="Arial" charset="0"/>
              </a:rPr>
              <a:t>zurzeit</a:t>
            </a:r>
            <a:r>
              <a:rPr lang="en-GB" altLang="en-US" sz="2000" dirty="0" smtClean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GB" altLang="en-US" sz="2000" dirty="0" err="1" smtClean="0">
                <a:solidFill>
                  <a:srgbClr val="0000CC"/>
                </a:solidFill>
                <a:latin typeface="Arial" charset="0"/>
              </a:rPr>
              <a:t>weniger</a:t>
            </a:r>
            <a:r>
              <a:rPr lang="en-GB" altLang="en-US" sz="2000" dirty="0" smtClean="0">
                <a:solidFill>
                  <a:srgbClr val="0000CC"/>
                </a:solidFill>
                <a:latin typeface="Arial" charset="0"/>
              </a:rPr>
              <a:t> auf </a:t>
            </a:r>
            <a:r>
              <a:rPr lang="en-GB" altLang="en-US" sz="2000" dirty="0" err="1" smtClean="0">
                <a:solidFill>
                  <a:srgbClr val="0000CC"/>
                </a:solidFill>
                <a:latin typeface="Arial" charset="0"/>
              </a:rPr>
              <a:t>neuen</a:t>
            </a:r>
            <a:r>
              <a:rPr lang="en-GB" altLang="en-US" sz="2000" dirty="0" smtClean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GB" altLang="en-US" sz="2000" dirty="0" err="1" smtClean="0">
                <a:solidFill>
                  <a:srgbClr val="0000CC"/>
                </a:solidFill>
                <a:latin typeface="Arial" charset="0"/>
              </a:rPr>
              <a:t>Erkenntnissen</a:t>
            </a:r>
            <a:r>
              <a:rPr lang="en-GB" altLang="en-US" sz="2000" dirty="0" smtClean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GB" altLang="en-US" sz="2000" dirty="0" err="1" smtClean="0">
                <a:solidFill>
                  <a:srgbClr val="0000CC"/>
                </a:solidFill>
                <a:latin typeface="Arial" charset="0"/>
              </a:rPr>
              <a:t>als</a:t>
            </a:r>
            <a:r>
              <a:rPr lang="en-GB" altLang="en-US" sz="2000" dirty="0" smtClean="0">
                <a:solidFill>
                  <a:srgbClr val="0000CC"/>
                </a:solidFill>
                <a:latin typeface="Arial" charset="0"/>
              </a:rPr>
              <a:t> auf </a:t>
            </a:r>
            <a:r>
              <a:rPr lang="en-GB" altLang="en-US" sz="2000" dirty="0" err="1" smtClean="0">
                <a:solidFill>
                  <a:srgbClr val="0000CC"/>
                </a:solidFill>
                <a:latin typeface="Arial" charset="0"/>
              </a:rPr>
              <a:t>größerem</a:t>
            </a:r>
            <a:r>
              <a:rPr lang="en-GB" altLang="en-US" sz="2000" dirty="0" smtClean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GB" altLang="en-US" sz="2000" dirty="0" err="1" smtClean="0">
                <a:solidFill>
                  <a:srgbClr val="0000CC"/>
                </a:solidFill>
                <a:latin typeface="Arial" charset="0"/>
              </a:rPr>
              <a:t>Optimismus</a:t>
            </a:r>
            <a:r>
              <a:rPr lang="en-GB" altLang="en-US" sz="2000" dirty="0" smtClean="0">
                <a:solidFill>
                  <a:srgbClr val="0000CC"/>
                </a:solidFill>
                <a:latin typeface="Arial" charset="0"/>
              </a:rPr>
              <a:t> – in der Community </a:t>
            </a:r>
            <a:r>
              <a:rPr lang="en-GB" altLang="en-US" sz="2000" dirty="0" err="1" smtClean="0">
                <a:solidFill>
                  <a:srgbClr val="0000CC"/>
                </a:solidFill>
                <a:latin typeface="Arial" charset="0"/>
              </a:rPr>
              <a:t>sehr</a:t>
            </a:r>
            <a:r>
              <a:rPr lang="en-GB" altLang="en-US" sz="2000" dirty="0" smtClean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GB" altLang="en-US" sz="2000" dirty="0" err="1" smtClean="0">
                <a:solidFill>
                  <a:srgbClr val="0000CC"/>
                </a:solidFill>
                <a:latin typeface="Arial" charset="0"/>
              </a:rPr>
              <a:t>kontrovers</a:t>
            </a:r>
            <a:r>
              <a:rPr lang="en-GB" altLang="en-US" sz="2000" dirty="0" smtClean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GB" altLang="en-US" sz="2000" dirty="0" err="1" smtClean="0">
                <a:solidFill>
                  <a:srgbClr val="0000CC"/>
                </a:solidFill>
                <a:latin typeface="Arial" charset="0"/>
              </a:rPr>
              <a:t>diskutiert</a:t>
            </a:r>
            <a:endParaRPr lang="en-GB" altLang="en-US" sz="2000" dirty="0" smtClean="0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3384376" cy="27167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2852936"/>
            <a:ext cx="2250937" cy="73866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chemeClr val="bg1"/>
                </a:solidFill>
              </a:rPr>
              <a:t>General fusion (Canada)</a:t>
            </a:r>
          </a:p>
          <a:p>
            <a:r>
              <a:rPr lang="de-DE" sz="1400" b="1" dirty="0" smtClean="0">
                <a:solidFill>
                  <a:schemeClr val="bg1"/>
                </a:solidFill>
              </a:rPr>
              <a:t>(acoustic compression</a:t>
            </a:r>
          </a:p>
          <a:p>
            <a:r>
              <a:rPr lang="de-DE" sz="1400" b="1" dirty="0" smtClean="0">
                <a:solidFill>
                  <a:schemeClr val="bg1"/>
                </a:solidFill>
              </a:rPr>
              <a:t>of magnetised target)</a:t>
            </a:r>
            <a:endParaRPr lang="en-US" sz="1400" b="1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776328" y="980728"/>
            <a:ext cx="2160240" cy="4824536"/>
            <a:chOff x="6776328" y="980728"/>
            <a:chExt cx="2160240" cy="4824536"/>
          </a:xfrm>
        </p:grpSpPr>
        <p:sp>
          <p:nvSpPr>
            <p:cNvPr id="10" name="Rectangle 9"/>
            <p:cNvSpPr/>
            <p:nvPr/>
          </p:nvSpPr>
          <p:spPr bwMode="auto">
            <a:xfrm>
              <a:off x="6776328" y="980728"/>
              <a:ext cx="2160240" cy="48245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6" name="Bild 5" descr="Bildschirmfoto 2015-04-27 um 23.58.35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1124744"/>
              <a:ext cx="1848167" cy="456193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975095" y="1106160"/>
              <a:ext cx="1845377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/>
                <a:t>ARC (MIT, USA)</a:t>
              </a:r>
            </a:p>
            <a:p>
              <a:r>
                <a:rPr lang="de-DE" sz="1400" b="1" dirty="0" smtClean="0"/>
                <a:t>(demountable high </a:t>
              </a:r>
            </a:p>
            <a:p>
              <a:r>
                <a:rPr lang="de-DE" sz="1400" b="1" dirty="0" smtClean="0"/>
                <a:t>field, HTS tokamak)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067944" y="1142559"/>
            <a:ext cx="2609850" cy="1721736"/>
            <a:chOff x="4067944" y="1142559"/>
            <a:chExt cx="2609850" cy="1721736"/>
          </a:xfrm>
        </p:grpSpPr>
        <p:pic>
          <p:nvPicPr>
            <p:cNvPr id="1028" name="Picture 4" descr="http://www.tokamakenergy.co.uk/testsite/wp-content/uploads/2014/02/tokamak_logo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944" y="1142559"/>
              <a:ext cx="2609850" cy="100965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427984" y="2125631"/>
              <a:ext cx="2011576" cy="73866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/>
                <a:t>Tokamak energy (UK)</a:t>
              </a:r>
            </a:p>
            <a:p>
              <a:r>
                <a:rPr lang="de-DE" sz="1400" b="1" dirty="0" smtClean="0"/>
                <a:t>(high field spherical</a:t>
              </a:r>
            </a:p>
            <a:p>
              <a:r>
                <a:rPr lang="de-DE" sz="1400" b="1" dirty="0" smtClean="0"/>
                <a:t>Tokamak)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4162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447800" y="304800"/>
            <a:ext cx="6391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charset="0"/>
              </a:rPr>
              <a:t>Kernfusion erfordert Annäherung der Teilchen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04800" y="5454650"/>
            <a:ext cx="8523288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Für Fusionsprozesse müssen sich die Teilchen nahe kommen</a:t>
            </a:r>
            <a:endParaRPr lang="de-DE" altLang="de-DE" sz="20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endParaRPr lang="de-DE" altLang="de-DE" sz="8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Konkurrenzprozess: 'elastischer Stoß' auf Grund elektrischer Abstoßung</a:t>
            </a:r>
            <a:r>
              <a:rPr lang="de-DE" altLang="de-DE" sz="2000">
                <a:latin typeface="Arial" charset="0"/>
              </a:rPr>
              <a:t> </a:t>
            </a:r>
            <a:endParaRPr lang="de-DE" altLang="de-DE" sz="2000">
              <a:solidFill>
                <a:srgbClr val="0000CC"/>
              </a:solidFill>
              <a:latin typeface="Arial" charset="0"/>
            </a:endParaRPr>
          </a:p>
        </p:txBody>
      </p:sp>
      <p:grpSp>
        <p:nvGrpSpPr>
          <p:cNvPr id="5124" name="Group 4"/>
          <p:cNvGrpSpPr>
            <a:grpSpLocks/>
          </p:cNvGrpSpPr>
          <p:nvPr/>
        </p:nvGrpSpPr>
        <p:grpSpPr bwMode="auto">
          <a:xfrm>
            <a:off x="152400" y="152400"/>
            <a:ext cx="8839200" cy="762000"/>
            <a:chOff x="-34" y="96"/>
            <a:chExt cx="6032" cy="480"/>
          </a:xfrm>
        </p:grpSpPr>
        <p:sp>
          <p:nvSpPr>
            <p:cNvPr id="5127" name="Line 5"/>
            <p:cNvSpPr>
              <a:spLocks noChangeShapeType="1"/>
            </p:cNvSpPr>
            <p:nvPr/>
          </p:nvSpPr>
          <p:spPr bwMode="auto">
            <a:xfrm>
              <a:off x="-34" y="576"/>
              <a:ext cx="60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" name="Line 6"/>
            <p:cNvSpPr>
              <a:spLocks noChangeShapeType="1"/>
            </p:cNvSpPr>
            <p:nvPr/>
          </p:nvSpPr>
          <p:spPr bwMode="auto">
            <a:xfrm>
              <a:off x="-34" y="96"/>
              <a:ext cx="60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5638800" y="2514600"/>
            <a:ext cx="18240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D</a:t>
            </a:r>
            <a:r>
              <a:rPr lang="de-DE" altLang="de-DE" sz="2000">
                <a:latin typeface="Arial" charset="0"/>
              </a:rPr>
              <a:t> + </a:t>
            </a: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T</a:t>
            </a:r>
            <a:r>
              <a:rPr lang="de-DE" altLang="de-DE" sz="2000">
                <a:latin typeface="Arial" charset="0"/>
              </a:rPr>
              <a:t> = </a:t>
            </a: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D'</a:t>
            </a:r>
            <a:r>
              <a:rPr lang="de-DE" altLang="de-DE" sz="2000">
                <a:latin typeface="Arial" charset="0"/>
              </a:rPr>
              <a:t> + </a:t>
            </a: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T'</a:t>
            </a:r>
            <a:endParaRPr lang="en-GB" altLang="de-DE" sz="2000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322569" name="particle1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1143000"/>
            <a:ext cx="3902075" cy="3902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25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225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256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2569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7" name="Rectangle 3"/>
          <p:cNvSpPr>
            <a:spLocks noChangeArrowheads="1"/>
          </p:cNvSpPr>
          <p:nvPr/>
        </p:nvSpPr>
        <p:spPr bwMode="auto">
          <a:xfrm>
            <a:off x="2243138" y="2209800"/>
            <a:ext cx="4124325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altLang="de-DE" sz="2000" b="1" dirty="0" smtClean="0">
                <a:latin typeface="Arial" charset="0"/>
              </a:rPr>
              <a:t>Gliederung</a:t>
            </a:r>
          </a:p>
          <a:p>
            <a:pPr>
              <a:defRPr/>
            </a:pPr>
            <a:endParaRPr lang="de-DE" altLang="de-DE" sz="2000" b="1" dirty="0" smtClean="0">
              <a:latin typeface="Arial" charset="0"/>
            </a:endParaRPr>
          </a:p>
          <a:p>
            <a:pPr>
              <a:defRPr/>
            </a:pPr>
            <a:r>
              <a:rPr lang="de-DE" altLang="de-DE" sz="2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</a:rPr>
              <a:t>1.) Grundlagen der Kernfusion</a:t>
            </a:r>
          </a:p>
          <a:p>
            <a:pPr>
              <a:defRPr/>
            </a:pPr>
            <a:endParaRPr lang="de-DE" altLang="de-DE" sz="800" dirty="0" smtClean="0">
              <a:solidFill>
                <a:schemeClr val="accent2">
                  <a:lumMod val="40000"/>
                  <a:lumOff val="60000"/>
                </a:schemeClr>
              </a:solidFill>
              <a:latin typeface="Arial" charset="0"/>
            </a:endParaRPr>
          </a:p>
          <a:p>
            <a:pPr>
              <a:defRPr/>
            </a:pPr>
            <a:r>
              <a:rPr lang="de-DE" altLang="de-DE" sz="2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</a:rPr>
              <a:t>2.) Aktueller Stand</a:t>
            </a:r>
          </a:p>
          <a:p>
            <a:pPr>
              <a:defRPr/>
            </a:pPr>
            <a:endParaRPr lang="de-DE" altLang="de-DE" sz="800" dirty="0" smtClean="0">
              <a:solidFill>
                <a:schemeClr val="accent2">
                  <a:lumMod val="40000"/>
                  <a:lumOff val="60000"/>
                </a:schemeClr>
              </a:solidFill>
              <a:latin typeface="Arial" charset="0"/>
            </a:endParaRPr>
          </a:p>
          <a:p>
            <a:pPr>
              <a:defRPr/>
            </a:pPr>
            <a:r>
              <a:rPr lang="de-DE" altLang="de-DE" sz="2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</a:rPr>
              <a:t>3.) Der Weg zum Fusionskraftwerk</a:t>
            </a:r>
          </a:p>
          <a:p>
            <a:pPr>
              <a:defRPr/>
            </a:pPr>
            <a:endParaRPr lang="de-DE" altLang="de-DE" sz="800" dirty="0" smtClean="0">
              <a:solidFill>
                <a:srgbClr val="0000CC"/>
              </a:solidFill>
              <a:latin typeface="Arial" charset="0"/>
            </a:endParaRPr>
          </a:p>
          <a:p>
            <a:pPr>
              <a:defRPr/>
            </a:pPr>
            <a:r>
              <a:rPr lang="de-DE" altLang="de-DE" sz="2000" dirty="0" smtClean="0">
                <a:solidFill>
                  <a:srgbClr val="0000CC"/>
                </a:solidFill>
                <a:latin typeface="Arial" charset="0"/>
              </a:rPr>
              <a:t>4.) Zusammenfassung</a:t>
            </a:r>
          </a:p>
          <a:p>
            <a:pPr>
              <a:defRPr/>
            </a:pPr>
            <a:endParaRPr lang="de-DE" altLang="de-DE" sz="2000" dirty="0" smtClean="0">
              <a:solidFill>
                <a:srgbClr val="0000CC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3063875" y="323850"/>
            <a:ext cx="28035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charset="0"/>
              </a:rPr>
              <a:t>Zusammenfassung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512763" y="1196975"/>
            <a:ext cx="8535987" cy="501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Die Fusionsforschung hat in den letzten Jahren große Fortschritte erzielt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800"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jetzige Kenntnisse ermöglichen den nächsten Schritt: ITER</a:t>
            </a:r>
          </a:p>
          <a:p>
            <a:pPr>
              <a:spcBef>
                <a:spcPct val="0"/>
              </a:spcBef>
            </a:pPr>
            <a:endParaRPr lang="de-DE" altLang="de-DE" sz="20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Der Weg zum Fusionskraftwerk sieht 2 weitere Schritte vor:</a:t>
            </a:r>
          </a:p>
          <a:p>
            <a:pPr>
              <a:spcBef>
                <a:spcPct val="0"/>
              </a:spcBef>
            </a:pPr>
            <a:endParaRPr lang="de-DE" altLang="de-DE" sz="800"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ITER zum Nachweis der Selbstheizung durch </a:t>
            </a:r>
            <a:r>
              <a:rPr lang="de-DE" altLang="de-DE" sz="2000">
                <a:solidFill>
                  <a:srgbClr val="0000CC"/>
                </a:solidFill>
                <a:latin typeface="Symbol" pitchFamily="18" charset="2"/>
              </a:rPr>
              <a:t>a</a:t>
            </a: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-Teilchen</a:t>
            </a:r>
          </a:p>
          <a:p>
            <a:pPr>
              <a:spcBef>
                <a:spcPct val="0"/>
              </a:spcBef>
            </a:pPr>
            <a:endParaRPr lang="de-DE" altLang="de-DE" sz="8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DEMO zum Nachweis des Kraftwerksbetriebs</a:t>
            </a:r>
          </a:p>
          <a:p>
            <a:pPr>
              <a:spcBef>
                <a:spcPct val="0"/>
              </a:spcBef>
            </a:pPr>
            <a:endParaRPr lang="de-DE" altLang="de-DE" sz="20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Fusionskraftwerke könnten ab 2050 Baustein der Energieversorgung sein</a:t>
            </a:r>
          </a:p>
          <a:p>
            <a:pPr>
              <a:spcBef>
                <a:spcPct val="0"/>
              </a:spcBef>
            </a:pPr>
            <a:endParaRPr lang="de-DE" altLang="de-DE" sz="8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immer noch rechtzeitig um weltweite ‚Energiewende‘ zu vollziehen</a:t>
            </a:r>
          </a:p>
          <a:p>
            <a:pPr>
              <a:spcBef>
                <a:spcPct val="0"/>
              </a:spcBef>
            </a:pPr>
            <a:endParaRPr lang="de-DE" altLang="de-DE" sz="8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diese Entwicklung wird kontinuierliche Unterstützung benötigen </a:t>
            </a:r>
          </a:p>
          <a:p>
            <a:pPr>
              <a:spcBef>
                <a:spcPct val="0"/>
              </a:spcBef>
            </a:pPr>
            <a:endParaRPr lang="de-DE" altLang="de-DE" sz="20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N.B.: Die deutsche Fusionsforschung spielt dabei eine wichtige Rolle!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8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N.B.2: Mit W7-X wird auch der Stellarator eine wichtige Rolle spielen</a:t>
            </a:r>
            <a:endParaRPr lang="de-DE" altLang="de-DE" sz="800">
              <a:latin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/>
          <p:cNvSpPr>
            <a:spLocks noGrp="1"/>
          </p:cNvSpPr>
          <p:nvPr>
            <p:ph type="title"/>
          </p:nvPr>
        </p:nvSpPr>
        <p:spPr>
          <a:xfrm>
            <a:off x="250825" y="80963"/>
            <a:ext cx="8716963" cy="900112"/>
          </a:xfrm>
        </p:spPr>
        <p:txBody>
          <a:bodyPr/>
          <a:lstStyle/>
          <a:p>
            <a:r>
              <a:rPr lang="en-US" altLang="de-DE" sz="2400" smtClean="0">
                <a:latin typeface="Arial" charset="0"/>
                <a:cs typeface="Arial" charset="0"/>
              </a:rPr>
              <a:t>Das deutsche Fusionsprogramm</a:t>
            </a:r>
            <a:endParaRPr lang="de-DE" altLang="de-DE" sz="2400" smtClean="0">
              <a:latin typeface="Arial" charset="0"/>
              <a:cs typeface="Arial" charset="0"/>
            </a:endParaRPr>
          </a:p>
        </p:txBody>
      </p:sp>
      <p:sp>
        <p:nvSpPr>
          <p:cNvPr id="45059" name="Textfeld 3"/>
          <p:cNvSpPr txBox="1">
            <a:spLocks noChangeArrowheads="1"/>
          </p:cNvSpPr>
          <p:nvPr/>
        </p:nvSpPr>
        <p:spPr bwMode="auto">
          <a:xfrm>
            <a:off x="539750" y="5910263"/>
            <a:ext cx="82089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Einzigartige Kombination von Fusionsphysik und -technologie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8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Koordiniert im HGF Programm ‚Fusion‘ im Forschungsbereich ‚Energie‘</a:t>
            </a:r>
          </a:p>
        </p:txBody>
      </p:sp>
      <p:grpSp>
        <p:nvGrpSpPr>
          <p:cNvPr id="45060" name="Gruppieren 10"/>
          <p:cNvGrpSpPr>
            <a:grpSpLocks/>
          </p:cNvGrpSpPr>
          <p:nvPr/>
        </p:nvGrpSpPr>
        <p:grpSpPr bwMode="auto">
          <a:xfrm>
            <a:off x="2484438" y="971550"/>
            <a:ext cx="3743325" cy="4876800"/>
            <a:chOff x="1730375" y="971550"/>
            <a:chExt cx="4162425" cy="5386388"/>
          </a:xfrm>
        </p:grpSpPr>
        <p:grpSp>
          <p:nvGrpSpPr>
            <p:cNvPr id="45062" name="Gruppierung 19"/>
            <p:cNvGrpSpPr>
              <a:grpSpLocks/>
            </p:cNvGrpSpPr>
            <p:nvPr/>
          </p:nvGrpSpPr>
          <p:grpSpPr bwMode="auto">
            <a:xfrm>
              <a:off x="1912938" y="971550"/>
              <a:ext cx="3979862" cy="5386388"/>
              <a:chOff x="1912626" y="971801"/>
              <a:chExt cx="3980605" cy="5385758"/>
            </a:xfrm>
          </p:grpSpPr>
          <p:pic>
            <p:nvPicPr>
              <p:cNvPr id="45071" name="Bild 3" descr="germany_blank_map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2626" y="971801"/>
                <a:ext cx="3980605" cy="5385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Oval 5"/>
              <p:cNvSpPr/>
              <p:nvPr/>
            </p:nvSpPr>
            <p:spPr>
              <a:xfrm>
                <a:off x="5035167" y="1616970"/>
                <a:ext cx="75919" cy="6837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sp>
            <p:nvSpPr>
              <p:cNvPr id="23" name="Oval 14"/>
              <p:cNvSpPr/>
              <p:nvPr/>
            </p:nvSpPr>
            <p:spPr>
              <a:xfrm>
                <a:off x="4367783" y="5672068"/>
                <a:ext cx="77685" cy="6662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</p:grpSp>
        <p:cxnSp>
          <p:nvCxnSpPr>
            <p:cNvPr id="13" name="Gerade Verbindung 12"/>
            <p:cNvCxnSpPr>
              <a:stCxn id="22" idx="6"/>
            </p:cNvCxnSpPr>
            <p:nvPr/>
          </p:nvCxnSpPr>
          <p:spPr>
            <a:xfrm>
              <a:off x="5112566" y="1651862"/>
              <a:ext cx="492500" cy="8942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>
              <a:endCxn id="16" idx="2"/>
            </p:cNvCxnSpPr>
            <p:nvPr/>
          </p:nvCxnSpPr>
          <p:spPr>
            <a:xfrm flipV="1">
              <a:off x="1730375" y="3808521"/>
              <a:ext cx="354812" cy="13150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5"/>
            <p:cNvSpPr/>
            <p:nvPr/>
          </p:nvSpPr>
          <p:spPr>
            <a:xfrm>
              <a:off x="2928969" y="5077969"/>
              <a:ext cx="74140" cy="64876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16" name="Oval 11"/>
            <p:cNvSpPr>
              <a:spLocks noChangeArrowheads="1"/>
            </p:cNvSpPr>
            <p:nvPr/>
          </p:nvSpPr>
          <p:spPr bwMode="auto">
            <a:xfrm>
              <a:off x="2085187" y="3775208"/>
              <a:ext cx="77670" cy="6662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lt1"/>
                </a:solidFill>
                <a:latin typeface="+mn-lt"/>
              </a:endParaRPr>
            </a:p>
          </p:txBody>
        </p:sp>
        <p:pic>
          <p:nvPicPr>
            <p:cNvPr id="45067" name="Grafik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6075" y="5434013"/>
              <a:ext cx="55562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8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6638" y="4826000"/>
              <a:ext cx="1246187" cy="47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9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0388" y="3529013"/>
              <a:ext cx="588962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0" name="Grafik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188" y="1416050"/>
              <a:ext cx="55562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061" name="Textfeld 2"/>
          <p:cNvSpPr txBox="1">
            <a:spLocks noChangeArrowheads="1"/>
          </p:cNvSpPr>
          <p:nvPr/>
        </p:nvSpPr>
        <p:spPr bwMode="auto">
          <a:xfrm>
            <a:off x="971550" y="1484313"/>
            <a:ext cx="7315200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>
                <a:latin typeface="Arial" charset="0"/>
              </a:rPr>
              <a:t>					      Stellarator Physics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>
                <a:latin typeface="Arial" charset="0"/>
              </a:rPr>
              <a:t>					      and Technology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800" b="1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800" b="1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800" b="1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800" b="1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>
                <a:latin typeface="Arial" charset="0"/>
              </a:rPr>
              <a:t>Plasma Wall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>
                <a:latin typeface="Arial" charset="0"/>
              </a:rPr>
              <a:t>Interactions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800" b="1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800" b="1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800" b="1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800" b="1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>
                <a:latin typeface="Arial" charset="0"/>
              </a:rPr>
              <a:t>               Fusion 			  	     Tokamak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>
                <a:latin typeface="Arial" charset="0"/>
              </a:rPr>
              <a:t>          Technology			     Physics and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>
                <a:latin typeface="Arial" charset="0"/>
              </a:rPr>
              <a:t>					     Technology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447800" y="304800"/>
            <a:ext cx="6391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charset="0"/>
              </a:rPr>
              <a:t>Kernfusion erfordert Annäherung der Teilchen</a:t>
            </a:r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304800" y="5454650"/>
            <a:ext cx="8453438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Für Fusionsprozesse müssen sich die Teilchen nahe kommen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800"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Konkurrenzprozess: 'elastischer Stoß' auf Grund elektrischer Abstoßung</a:t>
            </a:r>
          </a:p>
          <a:p>
            <a:pPr>
              <a:spcBef>
                <a:spcPct val="0"/>
              </a:spcBef>
            </a:pPr>
            <a:endParaRPr lang="de-DE" altLang="de-DE" sz="8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erfordert ausreichende Energie der Reaktionspartner</a:t>
            </a:r>
          </a:p>
        </p:txBody>
      </p:sp>
      <p:grpSp>
        <p:nvGrpSpPr>
          <p:cNvPr id="6148" name="Group 5"/>
          <p:cNvGrpSpPr>
            <a:grpSpLocks/>
          </p:cNvGrpSpPr>
          <p:nvPr/>
        </p:nvGrpSpPr>
        <p:grpSpPr bwMode="auto">
          <a:xfrm>
            <a:off x="152400" y="152400"/>
            <a:ext cx="8839200" cy="762000"/>
            <a:chOff x="-34" y="96"/>
            <a:chExt cx="6032" cy="480"/>
          </a:xfrm>
        </p:grpSpPr>
        <p:sp>
          <p:nvSpPr>
            <p:cNvPr id="6159" name="Line 6"/>
            <p:cNvSpPr>
              <a:spLocks noChangeShapeType="1"/>
            </p:cNvSpPr>
            <p:nvPr/>
          </p:nvSpPr>
          <p:spPr bwMode="auto">
            <a:xfrm>
              <a:off x="-34" y="576"/>
              <a:ext cx="60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0" name="Line 7"/>
            <p:cNvSpPr>
              <a:spLocks noChangeShapeType="1"/>
            </p:cNvSpPr>
            <p:nvPr/>
          </p:nvSpPr>
          <p:spPr bwMode="auto">
            <a:xfrm>
              <a:off x="-34" y="96"/>
              <a:ext cx="60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21549" name="particle4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3902075" cy="3902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Text Box 15"/>
          <p:cNvSpPr txBox="1">
            <a:spLocks noChangeArrowheads="1"/>
          </p:cNvSpPr>
          <p:nvPr/>
        </p:nvSpPr>
        <p:spPr bwMode="auto">
          <a:xfrm>
            <a:off x="5638800" y="2514600"/>
            <a:ext cx="3016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D</a:t>
            </a:r>
            <a:r>
              <a:rPr lang="de-DE" altLang="de-DE" sz="2000">
                <a:latin typeface="Arial" charset="0"/>
              </a:rPr>
              <a:t> + </a:t>
            </a: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T</a:t>
            </a:r>
            <a:r>
              <a:rPr lang="de-DE" altLang="de-DE" sz="2000">
                <a:latin typeface="Arial" charset="0"/>
              </a:rPr>
              <a:t> = </a:t>
            </a:r>
            <a:r>
              <a:rPr lang="de-DE" altLang="de-DE" sz="2000">
                <a:solidFill>
                  <a:srgbClr val="FF0000"/>
                </a:solidFill>
                <a:latin typeface="Arial" charset="0"/>
              </a:rPr>
              <a:t>He</a:t>
            </a:r>
            <a:r>
              <a:rPr lang="de-DE" altLang="de-DE" sz="2000">
                <a:latin typeface="Arial" charset="0"/>
              </a:rPr>
              <a:t> + </a:t>
            </a:r>
            <a:r>
              <a:rPr lang="de-DE" altLang="de-DE" sz="2000">
                <a:solidFill>
                  <a:srgbClr val="00FF00"/>
                </a:solidFill>
                <a:latin typeface="Arial" charset="0"/>
              </a:rPr>
              <a:t>n</a:t>
            </a:r>
            <a:r>
              <a:rPr lang="de-DE" altLang="de-DE" sz="2000">
                <a:latin typeface="Arial" charset="0"/>
              </a:rPr>
              <a:t> + Energie</a:t>
            </a:r>
          </a:p>
        </p:txBody>
      </p:sp>
      <p:sp>
        <p:nvSpPr>
          <p:cNvPr id="6151" name="Line 16"/>
          <p:cNvSpPr>
            <a:spLocks noChangeShapeType="1"/>
          </p:cNvSpPr>
          <p:nvPr/>
        </p:nvSpPr>
        <p:spPr bwMode="auto">
          <a:xfrm flipV="1">
            <a:off x="5867400" y="2895600"/>
            <a:ext cx="838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Line 17"/>
          <p:cNvSpPr>
            <a:spLocks noChangeShapeType="1"/>
          </p:cNvSpPr>
          <p:nvPr/>
        </p:nvSpPr>
        <p:spPr bwMode="auto">
          <a:xfrm flipH="1" flipV="1">
            <a:off x="7391400" y="2895600"/>
            <a:ext cx="7620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3" name="Text Box 18"/>
          <p:cNvSpPr txBox="1">
            <a:spLocks noChangeArrowheads="1"/>
          </p:cNvSpPr>
          <p:nvPr/>
        </p:nvSpPr>
        <p:spPr bwMode="auto">
          <a:xfrm>
            <a:off x="5467350" y="3829050"/>
            <a:ext cx="133667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>
                <a:latin typeface="Arial" charset="0"/>
              </a:rPr>
              <a:t>He-Kerne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>
                <a:latin typeface="Arial" charset="0"/>
              </a:rPr>
              <a:t>heizen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>
                <a:latin typeface="Arial" charset="0"/>
              </a:rPr>
              <a:t>den Brennstoff</a:t>
            </a:r>
            <a:endParaRPr lang="en-GB" altLang="de-DE" sz="1400">
              <a:latin typeface="Arial" charset="0"/>
            </a:endParaRPr>
          </a:p>
        </p:txBody>
      </p:sp>
      <p:sp>
        <p:nvSpPr>
          <p:cNvPr id="6154" name="Text Box 19"/>
          <p:cNvSpPr txBox="1">
            <a:spLocks noChangeArrowheads="1"/>
          </p:cNvSpPr>
          <p:nvPr/>
        </p:nvSpPr>
        <p:spPr bwMode="auto">
          <a:xfrm>
            <a:off x="7239000" y="3841750"/>
            <a:ext cx="155416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>
                <a:latin typeface="Arial" charset="0"/>
              </a:rPr>
              <a:t>Neutronen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>
                <a:latin typeface="Arial" charset="0"/>
              </a:rPr>
              <a:t>heizen die Wand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>
                <a:latin typeface="Arial" charset="0"/>
              </a:rPr>
              <a:t>des Reaktors</a:t>
            </a:r>
            <a:endParaRPr lang="en-GB" altLang="de-DE" sz="1400">
              <a:latin typeface="Arial" charset="0"/>
            </a:endParaRPr>
          </a:p>
        </p:txBody>
      </p:sp>
      <p:sp>
        <p:nvSpPr>
          <p:cNvPr id="6155" name="Text Box 20"/>
          <p:cNvSpPr txBox="1">
            <a:spLocks noChangeArrowheads="1"/>
          </p:cNvSpPr>
          <p:nvPr/>
        </p:nvSpPr>
        <p:spPr bwMode="auto">
          <a:xfrm>
            <a:off x="5334000" y="1219200"/>
            <a:ext cx="13954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>
                <a:latin typeface="Arial" charset="0"/>
              </a:rPr>
              <a:t>Deuterium (aus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>
                <a:latin typeface="Arial" charset="0"/>
              </a:rPr>
              <a:t>Meerwasser)</a:t>
            </a:r>
            <a:endParaRPr lang="en-GB" altLang="de-DE" sz="1400">
              <a:latin typeface="Arial" charset="0"/>
            </a:endParaRPr>
          </a:p>
        </p:txBody>
      </p:sp>
      <p:sp>
        <p:nvSpPr>
          <p:cNvPr id="6156" name="Line 21"/>
          <p:cNvSpPr>
            <a:spLocks noChangeShapeType="1"/>
          </p:cNvSpPr>
          <p:nvPr/>
        </p:nvSpPr>
        <p:spPr bwMode="auto">
          <a:xfrm flipH="1">
            <a:off x="5867400" y="1752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Text Box 22"/>
          <p:cNvSpPr txBox="1">
            <a:spLocks noChangeArrowheads="1"/>
          </p:cNvSpPr>
          <p:nvPr/>
        </p:nvSpPr>
        <p:spPr bwMode="auto">
          <a:xfrm>
            <a:off x="6400800" y="1692275"/>
            <a:ext cx="18081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>
                <a:latin typeface="Arial" charset="0"/>
              </a:rPr>
              <a:t>Tritium (radioaktiv,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>
                <a:latin typeface="Arial" charset="0"/>
              </a:rPr>
              <a:t>aus Lithium erbrütet)</a:t>
            </a:r>
            <a:endParaRPr lang="en-GB" altLang="de-DE" sz="1400">
              <a:latin typeface="Arial" charset="0"/>
            </a:endParaRPr>
          </a:p>
        </p:txBody>
      </p:sp>
      <p:sp>
        <p:nvSpPr>
          <p:cNvPr id="6158" name="Line 23"/>
          <p:cNvSpPr>
            <a:spLocks noChangeShapeType="1"/>
          </p:cNvSpPr>
          <p:nvPr/>
        </p:nvSpPr>
        <p:spPr bwMode="auto">
          <a:xfrm flipH="1">
            <a:off x="6324600" y="21336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15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215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154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154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"/>
          <p:cNvSpPr>
            <a:spLocks noChangeArrowheads="1"/>
          </p:cNvSpPr>
          <p:nvPr/>
        </p:nvSpPr>
        <p:spPr bwMode="auto">
          <a:xfrm>
            <a:off x="395288" y="5578475"/>
            <a:ext cx="871378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Zur Vermeidung von Endverlusten wird ein magnetischer Torus verwendet</a:t>
            </a:r>
            <a:endParaRPr lang="de-DE" altLang="de-DE" sz="20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endParaRPr lang="de-DE" altLang="de-DE" sz="800">
              <a:solidFill>
                <a:srgbClr val="0000CC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de-DE" altLang="de-DE" sz="2000">
                <a:solidFill>
                  <a:srgbClr val="0000CC"/>
                </a:solidFill>
                <a:latin typeface="Arial" charset="0"/>
              </a:rPr>
              <a:t> helikal verschraubte Feldlinien minimieren Teilchendriften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800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268413"/>
            <a:ext cx="5764212" cy="402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feld 1"/>
          <p:cNvSpPr txBox="1">
            <a:spLocks noChangeArrowheads="1"/>
          </p:cNvSpPr>
          <p:nvPr/>
        </p:nvSpPr>
        <p:spPr bwMode="auto">
          <a:xfrm>
            <a:off x="3009900" y="3933825"/>
            <a:ext cx="1595438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800" b="1">
                <a:latin typeface="Arial" charset="0"/>
              </a:rPr>
              <a:t>magnetische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800" b="1">
                <a:latin typeface="Arial" charset="0"/>
              </a:rPr>
              <a:t>Feldlinien</a:t>
            </a:r>
          </a:p>
        </p:txBody>
      </p:sp>
      <p:sp>
        <p:nvSpPr>
          <p:cNvPr id="7173" name="Textfeld 7"/>
          <p:cNvSpPr txBox="1">
            <a:spLocks noChangeArrowheads="1"/>
          </p:cNvSpPr>
          <p:nvPr/>
        </p:nvSpPr>
        <p:spPr bwMode="auto">
          <a:xfrm>
            <a:off x="4451350" y="4508500"/>
            <a:ext cx="1595438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800" b="1">
                <a:latin typeface="Arial" charset="0"/>
              </a:rPr>
              <a:t>magnetische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800" b="1">
                <a:latin typeface="Arial" charset="0"/>
              </a:rPr>
              <a:t>Fläschen</a:t>
            </a:r>
          </a:p>
        </p:txBody>
      </p:sp>
      <p:sp>
        <p:nvSpPr>
          <p:cNvPr id="7174" name="Text Box 2"/>
          <p:cNvSpPr txBox="1">
            <a:spLocks noChangeArrowheads="1"/>
          </p:cNvSpPr>
          <p:nvPr/>
        </p:nvSpPr>
        <p:spPr bwMode="auto">
          <a:xfrm>
            <a:off x="1981200" y="304800"/>
            <a:ext cx="5407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charset="0"/>
              </a:rPr>
              <a:t>Magnetischer Einschluss von Plasmen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4"/>
          <p:cNvGrpSpPr>
            <a:grpSpLocks/>
          </p:cNvGrpSpPr>
          <p:nvPr/>
        </p:nvGrpSpPr>
        <p:grpSpPr bwMode="auto">
          <a:xfrm>
            <a:off x="152400" y="152400"/>
            <a:ext cx="8839200" cy="762000"/>
            <a:chOff x="-34" y="96"/>
            <a:chExt cx="6032" cy="480"/>
          </a:xfrm>
        </p:grpSpPr>
        <p:sp>
          <p:nvSpPr>
            <p:cNvPr id="8198" name="Line 5"/>
            <p:cNvSpPr>
              <a:spLocks noChangeShapeType="1"/>
            </p:cNvSpPr>
            <p:nvPr/>
          </p:nvSpPr>
          <p:spPr bwMode="auto">
            <a:xfrm>
              <a:off x="-34" y="576"/>
              <a:ext cx="60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9" name="Line 6"/>
            <p:cNvSpPr>
              <a:spLocks noChangeShapeType="1"/>
            </p:cNvSpPr>
            <p:nvPr/>
          </p:nvSpPr>
          <p:spPr bwMode="auto">
            <a:xfrm>
              <a:off x="-34" y="96"/>
              <a:ext cx="60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195" name="Text Box 11"/>
          <p:cNvSpPr txBox="1">
            <a:spLocks noChangeArrowheads="1"/>
          </p:cNvSpPr>
          <p:nvPr/>
        </p:nvSpPr>
        <p:spPr bwMode="auto">
          <a:xfrm>
            <a:off x="609600" y="1112838"/>
            <a:ext cx="7631113" cy="55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'Stellarator':  (komplexe) Magnetfeldstruktur durch externe Spulen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                   Beispiel: Wendelstein 7-X (MPI Greifswald)</a:t>
            </a:r>
            <a:r>
              <a:rPr lang="de-DE" altLang="de-DE" sz="2400">
                <a:latin typeface="Arial" charset="0"/>
              </a:rPr>
              <a:t> </a:t>
            </a:r>
          </a:p>
        </p:txBody>
      </p:sp>
      <p:pic>
        <p:nvPicPr>
          <p:cNvPr id="334860" name="clp_cif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1722438"/>
            <a:ext cx="5748338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2"/>
          <p:cNvSpPr txBox="1">
            <a:spLocks noChangeArrowheads="1"/>
          </p:cNvSpPr>
          <p:nvPr/>
        </p:nvSpPr>
        <p:spPr bwMode="auto">
          <a:xfrm>
            <a:off x="1981200" y="304800"/>
            <a:ext cx="5407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charset="0"/>
              </a:rPr>
              <a:t>Magnetischer Einschluss von Plasmen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48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348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486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486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981200" y="304800"/>
            <a:ext cx="5407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charset="0"/>
              </a:rPr>
              <a:t>Magnetischer Einschluss von Plasmen</a:t>
            </a:r>
          </a:p>
        </p:txBody>
      </p:sp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152400" y="152400"/>
            <a:ext cx="8839200" cy="762000"/>
            <a:chOff x="-34" y="96"/>
            <a:chExt cx="6032" cy="480"/>
          </a:xfrm>
        </p:grpSpPr>
        <p:sp>
          <p:nvSpPr>
            <p:cNvPr id="9229" name="Line 4"/>
            <p:cNvSpPr>
              <a:spLocks noChangeShapeType="1"/>
            </p:cNvSpPr>
            <p:nvPr/>
          </p:nvSpPr>
          <p:spPr bwMode="auto">
            <a:xfrm>
              <a:off x="-34" y="576"/>
              <a:ext cx="60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0" name="Line 5"/>
            <p:cNvSpPr>
              <a:spLocks noChangeShapeType="1"/>
            </p:cNvSpPr>
            <p:nvPr/>
          </p:nvSpPr>
          <p:spPr bwMode="auto">
            <a:xfrm>
              <a:off x="-34" y="96"/>
              <a:ext cx="60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457200" y="1125538"/>
            <a:ext cx="8399463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'Tokamak': Magnetfeld z.T. durch interne Ströme erzeugt (Transformator)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                       Beispiel: ASDEX Upgrade (MPI Garching)</a:t>
            </a:r>
          </a:p>
        </p:txBody>
      </p:sp>
      <p:pic>
        <p:nvPicPr>
          <p:cNvPr id="9221" name="Picture 7" descr="tokfigl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3" y="1606550"/>
            <a:ext cx="5294312" cy="440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107950" y="4365625"/>
            <a:ext cx="22621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000">
                <a:solidFill>
                  <a:srgbClr val="FF0000"/>
                </a:solidFill>
                <a:latin typeface="Arial" charset="0"/>
              </a:rPr>
              <a:t>Toroidalfeldspulen</a:t>
            </a:r>
            <a:endParaRPr lang="de-DE" altLang="de-DE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223" name="Text Box 9"/>
          <p:cNvSpPr txBox="1">
            <a:spLocks noChangeArrowheads="1"/>
          </p:cNvSpPr>
          <p:nvPr/>
        </p:nvSpPr>
        <p:spPr bwMode="auto">
          <a:xfrm>
            <a:off x="161925" y="2133600"/>
            <a:ext cx="22494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000">
                <a:solidFill>
                  <a:srgbClr val="00FFFF"/>
                </a:solidFill>
                <a:latin typeface="Arial" charset="0"/>
              </a:rPr>
              <a:t>Poloidalfeldspulen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2000">
                <a:solidFill>
                  <a:srgbClr val="00FFFF"/>
                </a:solidFill>
                <a:latin typeface="Arial" charset="0"/>
              </a:rPr>
              <a:t>(Kontrolle von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2000">
                <a:solidFill>
                  <a:srgbClr val="00FFFF"/>
                </a:solidFill>
                <a:latin typeface="Arial" charset="0"/>
              </a:rPr>
              <a:t> Form und Lage)</a:t>
            </a:r>
            <a:endParaRPr lang="de-DE" altLang="de-DE" sz="2000">
              <a:solidFill>
                <a:srgbClr val="00FFFF"/>
              </a:solidFill>
              <a:latin typeface="Arial" charset="0"/>
            </a:endParaRPr>
          </a:p>
        </p:txBody>
      </p:sp>
      <p:sp>
        <p:nvSpPr>
          <p:cNvPr id="9224" name="Text Box 10"/>
          <p:cNvSpPr txBox="1">
            <a:spLocks noChangeArrowheads="1"/>
          </p:cNvSpPr>
          <p:nvPr/>
        </p:nvSpPr>
        <p:spPr bwMode="auto">
          <a:xfrm>
            <a:off x="7092950" y="3789363"/>
            <a:ext cx="19462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000">
                <a:solidFill>
                  <a:srgbClr val="9933FF"/>
                </a:solidFill>
                <a:latin typeface="Arial" charset="0"/>
              </a:rPr>
              <a:t>Transformator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2000">
                <a:solidFill>
                  <a:srgbClr val="9933FF"/>
                </a:solidFill>
                <a:latin typeface="Arial" charset="0"/>
              </a:rPr>
              <a:t>(Induktion des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2000">
                <a:solidFill>
                  <a:srgbClr val="9933FF"/>
                </a:solidFill>
                <a:latin typeface="Arial" charset="0"/>
              </a:rPr>
              <a:t> Plasmastroms)</a:t>
            </a:r>
            <a:endParaRPr lang="de-DE" altLang="de-DE" sz="2000">
              <a:solidFill>
                <a:srgbClr val="9933FF"/>
              </a:solidFill>
              <a:latin typeface="Arial" charset="0"/>
            </a:endParaRPr>
          </a:p>
        </p:txBody>
      </p:sp>
      <p:sp>
        <p:nvSpPr>
          <p:cNvPr id="9225" name="Line 11"/>
          <p:cNvSpPr>
            <a:spLocks noChangeShapeType="1"/>
          </p:cNvSpPr>
          <p:nvPr/>
        </p:nvSpPr>
        <p:spPr bwMode="auto">
          <a:xfrm flipH="1" flipV="1">
            <a:off x="4787900" y="3284538"/>
            <a:ext cx="2232025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6" name="Line 12"/>
          <p:cNvSpPr>
            <a:spLocks noChangeShapeType="1"/>
          </p:cNvSpPr>
          <p:nvPr/>
        </p:nvSpPr>
        <p:spPr bwMode="auto">
          <a:xfrm flipV="1">
            <a:off x="2268538" y="4076700"/>
            <a:ext cx="4318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7" name="Line 13"/>
          <p:cNvSpPr>
            <a:spLocks noChangeShapeType="1"/>
          </p:cNvSpPr>
          <p:nvPr/>
        </p:nvSpPr>
        <p:spPr bwMode="auto">
          <a:xfrm flipV="1">
            <a:off x="2268538" y="4365625"/>
            <a:ext cx="79057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8" name="Line 14"/>
          <p:cNvSpPr>
            <a:spLocks noChangeShapeType="1"/>
          </p:cNvSpPr>
          <p:nvPr/>
        </p:nvSpPr>
        <p:spPr bwMode="auto">
          <a:xfrm>
            <a:off x="2051050" y="2636838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981200" y="304800"/>
            <a:ext cx="5407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charset="0"/>
              </a:rPr>
              <a:t>Magnetischer Einschluss von Plasmen</a:t>
            </a:r>
          </a:p>
        </p:txBody>
      </p:sp>
      <p:grpSp>
        <p:nvGrpSpPr>
          <p:cNvPr id="10243" name="Group 3"/>
          <p:cNvGrpSpPr>
            <a:grpSpLocks/>
          </p:cNvGrpSpPr>
          <p:nvPr/>
        </p:nvGrpSpPr>
        <p:grpSpPr bwMode="auto">
          <a:xfrm>
            <a:off x="152400" y="152400"/>
            <a:ext cx="8839200" cy="762000"/>
            <a:chOff x="-34" y="96"/>
            <a:chExt cx="6032" cy="480"/>
          </a:xfrm>
        </p:grpSpPr>
        <p:sp>
          <p:nvSpPr>
            <p:cNvPr id="10246" name="Line 4"/>
            <p:cNvSpPr>
              <a:spLocks noChangeShapeType="1"/>
            </p:cNvSpPr>
            <p:nvPr/>
          </p:nvSpPr>
          <p:spPr bwMode="auto">
            <a:xfrm>
              <a:off x="-34" y="576"/>
              <a:ext cx="60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7" name="Line 5"/>
            <p:cNvSpPr>
              <a:spLocks noChangeShapeType="1"/>
            </p:cNvSpPr>
            <p:nvPr/>
          </p:nvSpPr>
          <p:spPr bwMode="auto">
            <a:xfrm>
              <a:off x="-34" y="96"/>
              <a:ext cx="60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457200" y="1125538"/>
            <a:ext cx="8399463" cy="550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'Tokamak': Magnetfeld z.T. durch interne Ströme erzeugt (Transformator)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                        Beispiel: ASDEX Upgrade (MPI Garching)</a:t>
            </a:r>
            <a:r>
              <a:rPr lang="de-DE" altLang="de-DE" sz="2400">
                <a:latin typeface="Arial" charset="0"/>
              </a:rPr>
              <a:t> </a:t>
            </a:r>
          </a:p>
        </p:txBody>
      </p:sp>
      <p:pic>
        <p:nvPicPr>
          <p:cNvPr id="10245" name="Picture 8" descr="auginn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1682750"/>
            <a:ext cx="678180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1737</Words>
  <Application>Microsoft Office PowerPoint</Application>
  <PresentationFormat>Bildschirmpräsentation (4:3)</PresentationFormat>
  <Paragraphs>548</Paragraphs>
  <Slides>42</Slides>
  <Notes>6</Notes>
  <HiddenSlides>0</HiddenSlides>
  <MMClips>7</MMClips>
  <ScaleCrop>false</ScaleCrop>
  <HeadingPairs>
    <vt:vector size="6" baseType="variant">
      <vt:variant>
        <vt:lpstr>Design</vt:lpstr>
      </vt:variant>
      <vt:variant>
        <vt:i4>2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42</vt:i4>
      </vt:variant>
    </vt:vector>
  </HeadingPairs>
  <TitlesOfParts>
    <vt:vector size="46" baseType="lpstr">
      <vt:lpstr>Default Design</vt:lpstr>
      <vt:lpstr>Office Theme</vt:lpstr>
      <vt:lpstr>Dokument</vt:lpstr>
      <vt:lpstr>Photo Editor-Foto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Alle ITER Partner haben starke nationale Aktivitäten</vt:lpstr>
      <vt:lpstr>Japan und Europa: JT60-SA</vt:lpstr>
      <vt:lpstr>Ein bis zwei Folien weltweit, Fokus auf JT60-SA, CFETR</vt:lpstr>
      <vt:lpstr>PowerPoint-Präsentation</vt:lpstr>
      <vt:lpstr>PowerPoint-Präsentation</vt:lpstr>
      <vt:lpstr>PowerPoint-Präsentation</vt:lpstr>
      <vt:lpstr>Das deutsche Fusionsprogramm</vt:lpstr>
    </vt:vector>
  </TitlesOfParts>
  <Company>MPI f. Plasmaphysik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Kein Folientitel</dc:title>
  <dc:creator>haz</dc:creator>
  <cp:lastModifiedBy>Eva</cp:lastModifiedBy>
  <cp:revision>347</cp:revision>
  <cp:lastPrinted>2014-10-16T13:19:02Z</cp:lastPrinted>
  <dcterms:created xsi:type="dcterms:W3CDTF">2000-03-22T10:17:06Z</dcterms:created>
  <dcterms:modified xsi:type="dcterms:W3CDTF">2016-04-23T02:52:17Z</dcterms:modified>
</cp:coreProperties>
</file>