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2" r:id="rId1"/>
  </p:sldMasterIdLst>
  <p:notesMasterIdLst>
    <p:notesMasterId r:id="rId63"/>
  </p:notesMasterIdLst>
  <p:handoutMasterIdLst>
    <p:handoutMasterId r:id="rId64"/>
  </p:handoutMasterIdLst>
  <p:sldIdLst>
    <p:sldId id="525" r:id="rId2"/>
    <p:sldId id="1222" r:id="rId3"/>
    <p:sldId id="1223" r:id="rId4"/>
    <p:sldId id="1224" r:id="rId5"/>
    <p:sldId id="1225" r:id="rId6"/>
    <p:sldId id="1226" r:id="rId7"/>
    <p:sldId id="1181" r:id="rId8"/>
    <p:sldId id="1182" r:id="rId9"/>
    <p:sldId id="1183" r:id="rId10"/>
    <p:sldId id="1184" r:id="rId11"/>
    <p:sldId id="1040" r:id="rId12"/>
    <p:sldId id="1185" r:id="rId13"/>
    <p:sldId id="1042" r:id="rId14"/>
    <p:sldId id="1187" r:id="rId15"/>
    <p:sldId id="1188" r:id="rId16"/>
    <p:sldId id="1189" r:id="rId17"/>
    <p:sldId id="1190" r:id="rId18"/>
    <p:sldId id="1194" r:id="rId19"/>
    <p:sldId id="1118" r:id="rId20"/>
    <p:sldId id="1208" r:id="rId21"/>
    <p:sldId id="1212" r:id="rId22"/>
    <p:sldId id="1121" r:id="rId23"/>
    <p:sldId id="1125" r:id="rId24"/>
    <p:sldId id="1130" r:id="rId25"/>
    <p:sldId id="1051" r:id="rId26"/>
    <p:sldId id="1052" r:id="rId27"/>
    <p:sldId id="1053" r:id="rId28"/>
    <p:sldId id="1137" r:id="rId29"/>
    <p:sldId id="1152" r:id="rId30"/>
    <p:sldId id="1218" r:id="rId31"/>
    <p:sldId id="1164" r:id="rId32"/>
    <p:sldId id="1165" r:id="rId33"/>
    <p:sldId id="1060" r:id="rId34"/>
    <p:sldId id="1153" r:id="rId35"/>
    <p:sldId id="1220" r:id="rId36"/>
    <p:sldId id="1221" r:id="rId37"/>
    <p:sldId id="1044" r:id="rId38"/>
    <p:sldId id="1197" r:id="rId39"/>
    <p:sldId id="1045" r:id="rId40"/>
    <p:sldId id="1227" r:id="rId41"/>
    <p:sldId id="1145" r:id="rId42"/>
    <p:sldId id="1046" r:id="rId43"/>
    <p:sldId id="1047" r:id="rId44"/>
    <p:sldId id="1048" r:id="rId45"/>
    <p:sldId id="1049" r:id="rId46"/>
    <p:sldId id="1171" r:id="rId47"/>
    <p:sldId id="1172" r:id="rId48"/>
    <p:sldId id="1174" r:id="rId49"/>
    <p:sldId id="1061" r:id="rId50"/>
    <p:sldId id="1065" r:id="rId51"/>
    <p:sldId id="1217" r:id="rId52"/>
    <p:sldId id="1067" r:id="rId53"/>
    <p:sldId id="1066" r:id="rId54"/>
    <p:sldId id="1078" r:id="rId55"/>
    <p:sldId id="1176" r:id="rId56"/>
    <p:sldId id="1177" r:id="rId57"/>
    <p:sldId id="1178" r:id="rId58"/>
    <p:sldId id="1179" r:id="rId59"/>
    <p:sldId id="1180" r:id="rId60"/>
    <p:sldId id="1082" r:id="rId61"/>
    <p:sldId id="1214" r:id="rId62"/>
  </p:sldIdLst>
  <p:sldSz cx="9144000" cy="6858000" type="screen4x3"/>
  <p:notesSz cx="6797675" cy="9926638"/>
  <p:defaultTextStyle>
    <a:defPPr>
      <a:defRPr lang="de-DE"/>
    </a:defPPr>
    <a:lvl1pPr algn="l" rtl="0" fontAlgn="base">
      <a:spcBef>
        <a:spcPct val="0"/>
      </a:spcBef>
      <a:spcAft>
        <a:spcPct val="0"/>
      </a:spcAft>
      <a:defRPr sz="2000" kern="1200">
        <a:solidFill>
          <a:schemeClr val="tx1"/>
        </a:solidFill>
        <a:latin typeface="Arial" charset="0"/>
        <a:ea typeface="+mn-ea"/>
        <a:cs typeface="+mn-cs"/>
      </a:defRPr>
    </a:lvl1pPr>
    <a:lvl2pPr marL="457196" algn="l" rtl="0" fontAlgn="base">
      <a:spcBef>
        <a:spcPct val="0"/>
      </a:spcBef>
      <a:spcAft>
        <a:spcPct val="0"/>
      </a:spcAft>
      <a:defRPr sz="2000" kern="1200">
        <a:solidFill>
          <a:schemeClr val="tx1"/>
        </a:solidFill>
        <a:latin typeface="Arial" charset="0"/>
        <a:ea typeface="+mn-ea"/>
        <a:cs typeface="+mn-cs"/>
      </a:defRPr>
    </a:lvl2pPr>
    <a:lvl3pPr marL="914392" algn="l" rtl="0" fontAlgn="base">
      <a:spcBef>
        <a:spcPct val="0"/>
      </a:spcBef>
      <a:spcAft>
        <a:spcPct val="0"/>
      </a:spcAft>
      <a:defRPr sz="2000" kern="1200">
        <a:solidFill>
          <a:schemeClr val="tx1"/>
        </a:solidFill>
        <a:latin typeface="Arial" charset="0"/>
        <a:ea typeface="+mn-ea"/>
        <a:cs typeface="+mn-cs"/>
      </a:defRPr>
    </a:lvl3pPr>
    <a:lvl4pPr marL="1371588" algn="l" rtl="0" fontAlgn="base">
      <a:spcBef>
        <a:spcPct val="0"/>
      </a:spcBef>
      <a:spcAft>
        <a:spcPct val="0"/>
      </a:spcAft>
      <a:defRPr sz="2000" kern="1200">
        <a:solidFill>
          <a:schemeClr val="tx1"/>
        </a:solidFill>
        <a:latin typeface="Arial" charset="0"/>
        <a:ea typeface="+mn-ea"/>
        <a:cs typeface="+mn-cs"/>
      </a:defRPr>
    </a:lvl4pPr>
    <a:lvl5pPr marL="1828784" algn="l" rtl="0" fontAlgn="base">
      <a:spcBef>
        <a:spcPct val="0"/>
      </a:spcBef>
      <a:spcAft>
        <a:spcPct val="0"/>
      </a:spcAft>
      <a:defRPr sz="2000" kern="1200">
        <a:solidFill>
          <a:schemeClr val="tx1"/>
        </a:solidFill>
        <a:latin typeface="Arial" charset="0"/>
        <a:ea typeface="+mn-ea"/>
        <a:cs typeface="+mn-cs"/>
      </a:defRPr>
    </a:lvl5pPr>
    <a:lvl6pPr marL="2285980" algn="l" defTabSz="914392" rtl="0" eaLnBrk="1" latinLnBrk="0" hangingPunct="1">
      <a:defRPr sz="2000" kern="1200">
        <a:solidFill>
          <a:schemeClr val="tx1"/>
        </a:solidFill>
        <a:latin typeface="Arial" charset="0"/>
        <a:ea typeface="+mn-ea"/>
        <a:cs typeface="+mn-cs"/>
      </a:defRPr>
    </a:lvl6pPr>
    <a:lvl7pPr marL="2743176" algn="l" defTabSz="914392" rtl="0" eaLnBrk="1" latinLnBrk="0" hangingPunct="1">
      <a:defRPr sz="2000" kern="1200">
        <a:solidFill>
          <a:schemeClr val="tx1"/>
        </a:solidFill>
        <a:latin typeface="Arial" charset="0"/>
        <a:ea typeface="+mn-ea"/>
        <a:cs typeface="+mn-cs"/>
      </a:defRPr>
    </a:lvl7pPr>
    <a:lvl8pPr marL="3200372" algn="l" defTabSz="914392" rtl="0" eaLnBrk="1" latinLnBrk="0" hangingPunct="1">
      <a:defRPr sz="2000" kern="1200">
        <a:solidFill>
          <a:schemeClr val="tx1"/>
        </a:solidFill>
        <a:latin typeface="Arial" charset="0"/>
        <a:ea typeface="+mn-ea"/>
        <a:cs typeface="+mn-cs"/>
      </a:defRPr>
    </a:lvl8pPr>
    <a:lvl9pPr marL="3657568" algn="l" defTabSz="914392"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vleev, Anton (IN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33CC"/>
    <a:srgbClr val="003399"/>
    <a:srgbClr val="000099"/>
    <a:srgbClr val="3333CC"/>
    <a:srgbClr val="FFFF99"/>
    <a:srgbClr val="99FFCC"/>
    <a:srgbClr val="FFFFC1"/>
    <a:srgbClr val="66FF66"/>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76" autoAdjust="0"/>
    <p:restoredTop sz="95870" autoAdjust="0"/>
  </p:normalViewPr>
  <p:slideViewPr>
    <p:cSldViewPr snapToGrid="0">
      <p:cViewPr varScale="1">
        <p:scale>
          <a:sx n="82" d="100"/>
          <a:sy n="82" d="100"/>
        </p:scale>
        <p:origin x="8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Mappe1"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Arbeitsblat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KIT-Budget 2014 </a:t>
            </a:r>
          </a:p>
          <a:p>
            <a:pPr>
              <a:defRPr sz="1400" b="1" i="0" u="none" strike="noStrike" kern="1200" spc="0" baseline="0">
                <a:solidFill>
                  <a:schemeClr val="tx1"/>
                </a:solidFill>
                <a:latin typeface="+mn-lt"/>
                <a:ea typeface="+mn-ea"/>
                <a:cs typeface="+mn-cs"/>
              </a:defRPr>
            </a:pPr>
            <a:r>
              <a:rPr lang="en-US" b="1">
                <a:solidFill>
                  <a:schemeClr val="tx1"/>
                </a:solidFill>
              </a:rPr>
              <a:t>851 Mio. EUR</a:t>
            </a:r>
          </a:p>
        </c:rich>
      </c:tx>
      <c:layout>
        <c:manualLayout>
          <c:xMode val="edge"/>
          <c:yMode val="edge"/>
          <c:x val="0.242117891513561"/>
          <c:y val="7.4074074074074098E-2"/>
        </c:manualLayout>
      </c:layout>
      <c:overlay val="0"/>
      <c:spPr>
        <a:noFill/>
        <a:ln>
          <a:noFill/>
        </a:ln>
        <a:effectLst/>
      </c:spPr>
    </c:title>
    <c:autoTitleDeleted val="0"/>
    <c:plotArea>
      <c:layout/>
      <c:pieChart>
        <c:varyColors val="1"/>
        <c:ser>
          <c:idx val="0"/>
          <c:order val="0"/>
          <c:tx>
            <c:strRef>
              <c:f>Tabelle1!$A$4</c:f>
              <c:strCache>
                <c:ptCount val="1"/>
                <c:pt idx="0">
                  <c:v>KIT-Budget 2014 851 Mio. EUR</c:v>
                </c:pt>
              </c:strCache>
            </c:strRef>
          </c:tx>
          <c:spPr>
            <a:ln>
              <a:solidFill>
                <a:schemeClr val="bg1"/>
              </a:solidFill>
            </a:ln>
          </c:spPr>
          <c:dPt>
            <c:idx val="0"/>
            <c:bubble3D val="0"/>
            <c:spPr>
              <a:solidFill>
                <a:schemeClr val="bg1">
                  <a:lumMod val="75000"/>
                </a:schemeClr>
              </a:solidFill>
              <a:ln w="19050">
                <a:solidFill>
                  <a:schemeClr val="bg1"/>
                </a:solidFill>
              </a:ln>
              <a:effectLst/>
            </c:spPr>
          </c:dPt>
          <c:dPt>
            <c:idx val="1"/>
            <c:bubble3D val="0"/>
            <c:spPr>
              <a:solidFill>
                <a:srgbClr val="009682"/>
              </a:solidFill>
              <a:ln w="19050">
                <a:solidFill>
                  <a:schemeClr val="bg1"/>
                </a:solidFill>
              </a:ln>
              <a:effectLst/>
            </c:spPr>
          </c:dPt>
          <c:dPt>
            <c:idx val="2"/>
            <c:bubble3D val="0"/>
            <c:spPr>
              <a:solidFill>
                <a:srgbClr val="0070C0"/>
              </a:solidFill>
              <a:ln w="19050">
                <a:solidFill>
                  <a:schemeClr val="bg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Tabelle1!$C$1:$C$3</c:f>
              <c:strCache>
                <c:ptCount val="3"/>
                <c:pt idx="0">
                  <c:v>GF Land</c:v>
                </c:pt>
                <c:pt idx="1">
                  <c:v>GF Bund</c:v>
                </c:pt>
                <c:pt idx="2">
                  <c:v>Drittmittel</c:v>
                </c:pt>
              </c:strCache>
            </c:strRef>
          </c:cat>
          <c:val>
            <c:numRef>
              <c:f>Tabelle1!$A$1:$A$3</c:f>
              <c:numCache>
                <c:formatCode>0%</c:formatCode>
                <c:ptCount val="3"/>
                <c:pt idx="0">
                  <c:v>0.26</c:v>
                </c:pt>
                <c:pt idx="1">
                  <c:v>0.3</c:v>
                </c:pt>
                <c:pt idx="2">
                  <c:v>0.44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0544400699912504"/>
          <c:y val="0.466091061533975"/>
          <c:w val="0.236222659667542"/>
          <c:h val="0.221521216097988"/>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chemeClr val="tx2"/>
            </a:solidFill>
          </c:spPr>
          <c:invertIfNegative val="0"/>
          <c:val>
            <c:numRef>
              <c:f>運転年数!$M$3:$M$10</c:f>
              <c:numCache>
                <c:formatCode>General</c:formatCode>
                <c:ptCount val="8"/>
                <c:pt idx="0">
                  <c:v>6</c:v>
                </c:pt>
                <c:pt idx="1">
                  <c:v>7</c:v>
                </c:pt>
                <c:pt idx="2">
                  <c:v>10</c:v>
                </c:pt>
                <c:pt idx="3">
                  <c:v>10</c:v>
                </c:pt>
                <c:pt idx="4">
                  <c:v>5</c:v>
                </c:pt>
                <c:pt idx="5">
                  <c:v>1</c:v>
                </c:pt>
                <c:pt idx="6">
                  <c:v>3</c:v>
                </c:pt>
                <c:pt idx="7">
                  <c:v>1</c:v>
                </c:pt>
              </c:numCache>
            </c:numRef>
          </c:val>
        </c:ser>
        <c:dLbls>
          <c:showLegendKey val="0"/>
          <c:showVal val="0"/>
          <c:showCatName val="0"/>
          <c:showSerName val="0"/>
          <c:showPercent val="0"/>
          <c:showBubbleSize val="0"/>
        </c:dLbls>
        <c:gapWidth val="74"/>
        <c:overlap val="27"/>
        <c:axId val="271723328"/>
        <c:axId val="271726856"/>
      </c:barChart>
      <c:catAx>
        <c:axId val="271723328"/>
        <c:scaling>
          <c:orientation val="maxMin"/>
        </c:scaling>
        <c:delete val="1"/>
        <c:axPos val="b"/>
        <c:majorTickMark val="out"/>
        <c:minorTickMark val="none"/>
        <c:tickLblPos val="none"/>
        <c:crossAx val="271726856"/>
        <c:crosses val="autoZero"/>
        <c:auto val="1"/>
        <c:lblAlgn val="ctr"/>
        <c:lblOffset val="100"/>
        <c:noMultiLvlLbl val="0"/>
      </c:catAx>
      <c:valAx>
        <c:axId val="271726856"/>
        <c:scaling>
          <c:orientation val="minMax"/>
        </c:scaling>
        <c:delete val="0"/>
        <c:axPos val="r"/>
        <c:majorGridlines>
          <c:spPr>
            <a:ln>
              <a:solidFill>
                <a:schemeClr val="tx1"/>
              </a:solidFill>
              <a:prstDash val="dash"/>
            </a:ln>
          </c:spPr>
        </c:majorGridlines>
        <c:numFmt formatCode="General" sourceLinked="1"/>
        <c:majorTickMark val="out"/>
        <c:minorTickMark val="none"/>
        <c:tickLblPos val="high"/>
        <c:txPr>
          <a:bodyPr/>
          <a:lstStyle/>
          <a:p>
            <a:pPr>
              <a:defRPr lang="ja-JP"/>
            </a:pPr>
            <a:endParaRPr lang="de-DE"/>
          </a:p>
        </c:txPr>
        <c:crossAx val="271723328"/>
        <c:crosses val="autoZero"/>
        <c:crossBetween val="between"/>
      </c:valAx>
      <c:spPr>
        <a:ln>
          <a:solidFill>
            <a:schemeClr val="tx1"/>
          </a:solidFill>
        </a:ln>
      </c:spPr>
    </c:plotArea>
    <c:plotVisOnly val="1"/>
    <c:dispBlanksAs val="gap"/>
    <c:showDLblsOverMax val="0"/>
  </c:chart>
  <c:spPr>
    <a:ln>
      <a:solidFill>
        <a:schemeClr val="tx1"/>
      </a:solid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304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46400" cy="495300"/>
          </a:xfrm>
          <a:prstGeom prst="rect">
            <a:avLst/>
          </a:prstGeom>
          <a:noFill/>
          <a:ln w="9525">
            <a:noFill/>
            <a:miter lim="800000"/>
            <a:headEnd/>
            <a:tailEnd/>
          </a:ln>
        </p:spPr>
        <p:txBody>
          <a:bodyPr vert="horz" wrap="square" lIns="19040" tIns="0" rIns="19040" bIns="0" numCol="1" anchor="t" anchorCtr="0" compatLnSpc="1">
            <a:prstTxWarp prst="textNoShape">
              <a:avLst/>
            </a:prstTxWarp>
          </a:bodyPr>
          <a:lstStyle>
            <a:lvl1pPr defTabSz="913702" eaLnBrk="0" hangingPunct="0">
              <a:defRPr sz="1000" i="1">
                <a:latin typeface="Times New Roman" pitchFamily="18" charset="0"/>
              </a:defRPr>
            </a:lvl1pPr>
          </a:lstStyle>
          <a:p>
            <a:pPr>
              <a:defRPr/>
            </a:pPr>
            <a:endParaRPr lang="de-DE"/>
          </a:p>
        </p:txBody>
      </p:sp>
      <p:sp>
        <p:nvSpPr>
          <p:cNvPr id="2051" name="Rectangle 3"/>
          <p:cNvSpPr>
            <a:spLocks noGrp="1" noChangeArrowheads="1"/>
          </p:cNvSpPr>
          <p:nvPr>
            <p:ph type="dt" idx="1"/>
          </p:nvPr>
        </p:nvSpPr>
        <p:spPr bwMode="auto">
          <a:xfrm>
            <a:off x="3851275" y="0"/>
            <a:ext cx="2946400" cy="495300"/>
          </a:xfrm>
          <a:prstGeom prst="rect">
            <a:avLst/>
          </a:prstGeom>
          <a:noFill/>
          <a:ln w="9525">
            <a:noFill/>
            <a:miter lim="800000"/>
            <a:headEnd/>
            <a:tailEnd/>
          </a:ln>
        </p:spPr>
        <p:txBody>
          <a:bodyPr vert="horz" wrap="square" lIns="19040" tIns="0" rIns="19040" bIns="0" numCol="1" anchor="t" anchorCtr="0" compatLnSpc="1">
            <a:prstTxWarp prst="textNoShape">
              <a:avLst/>
            </a:prstTxWarp>
          </a:bodyPr>
          <a:lstStyle>
            <a:lvl1pPr algn="r" defTabSz="913702" eaLnBrk="0" hangingPunct="0">
              <a:defRPr sz="1000" i="1">
                <a:latin typeface="Times New Roman" pitchFamily="18" charset="0"/>
              </a:defRPr>
            </a:lvl1pPr>
          </a:lstStyle>
          <a:p>
            <a:pPr>
              <a:defRPr/>
            </a:pPr>
            <a:endParaRPr lang="de-DE"/>
          </a:p>
        </p:txBody>
      </p:sp>
      <p:sp>
        <p:nvSpPr>
          <p:cNvPr id="588804" name="Rectangle 4"/>
          <p:cNvSpPr>
            <a:spLocks noGrp="1" noRot="1" noChangeAspect="1" noChangeArrowheads="1" noTextEdit="1"/>
          </p:cNvSpPr>
          <p:nvPr>
            <p:ph type="sldImg" idx="2"/>
          </p:nvPr>
        </p:nvSpPr>
        <p:spPr bwMode="auto">
          <a:xfrm>
            <a:off x="925513" y="750888"/>
            <a:ext cx="4948237" cy="3709987"/>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08050" y="4714875"/>
            <a:ext cx="4981575" cy="4467225"/>
          </a:xfrm>
          <a:prstGeom prst="rect">
            <a:avLst/>
          </a:prstGeom>
          <a:noFill/>
          <a:ln w="9525">
            <a:noFill/>
            <a:miter lim="800000"/>
            <a:headEnd/>
            <a:tailEnd/>
          </a:ln>
        </p:spPr>
        <p:txBody>
          <a:bodyPr vert="horz" wrap="square" lIns="92024" tIns="46013" rIns="92024" bIns="46013"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054" name="Rectangle 6"/>
          <p:cNvSpPr>
            <a:spLocks noGrp="1" noChangeArrowheads="1"/>
          </p:cNvSpPr>
          <p:nvPr>
            <p:ph type="ftr" sz="quarter" idx="4"/>
          </p:nvPr>
        </p:nvSpPr>
        <p:spPr bwMode="auto">
          <a:xfrm>
            <a:off x="0" y="9431338"/>
            <a:ext cx="2946400" cy="495300"/>
          </a:xfrm>
          <a:prstGeom prst="rect">
            <a:avLst/>
          </a:prstGeom>
          <a:noFill/>
          <a:ln w="9525">
            <a:noFill/>
            <a:miter lim="800000"/>
            <a:headEnd/>
            <a:tailEnd/>
          </a:ln>
        </p:spPr>
        <p:txBody>
          <a:bodyPr vert="horz" wrap="square" lIns="19040" tIns="0" rIns="19040" bIns="0" numCol="1" anchor="b" anchorCtr="0" compatLnSpc="1">
            <a:prstTxWarp prst="textNoShape">
              <a:avLst/>
            </a:prstTxWarp>
          </a:bodyPr>
          <a:lstStyle>
            <a:lvl1pPr defTabSz="913702" eaLnBrk="0" hangingPunct="0">
              <a:defRPr sz="1000" i="1">
                <a:latin typeface="Times New Roman" pitchFamily="18" charset="0"/>
              </a:defRPr>
            </a:lvl1pPr>
          </a:lstStyle>
          <a:p>
            <a:pPr>
              <a:defRPr/>
            </a:pPr>
            <a:endParaRPr lang="de-DE"/>
          </a:p>
        </p:txBody>
      </p:sp>
      <p:sp>
        <p:nvSpPr>
          <p:cNvPr id="2055" name="Rectangle 7"/>
          <p:cNvSpPr>
            <a:spLocks noGrp="1" noChangeArrowheads="1"/>
          </p:cNvSpPr>
          <p:nvPr>
            <p:ph type="sldNum" sz="quarter" idx="5"/>
          </p:nvPr>
        </p:nvSpPr>
        <p:spPr bwMode="auto">
          <a:xfrm>
            <a:off x="3851275" y="9431338"/>
            <a:ext cx="2946400" cy="495300"/>
          </a:xfrm>
          <a:prstGeom prst="rect">
            <a:avLst/>
          </a:prstGeom>
          <a:noFill/>
          <a:ln w="9525">
            <a:noFill/>
            <a:miter lim="800000"/>
            <a:headEnd/>
            <a:tailEnd/>
          </a:ln>
        </p:spPr>
        <p:txBody>
          <a:bodyPr vert="horz" wrap="square" lIns="19040" tIns="0" rIns="19040" bIns="0" numCol="1" anchor="b" anchorCtr="0" compatLnSpc="1">
            <a:prstTxWarp prst="textNoShape">
              <a:avLst/>
            </a:prstTxWarp>
          </a:bodyPr>
          <a:lstStyle>
            <a:lvl1pPr algn="r" defTabSz="913702" eaLnBrk="0" hangingPunct="0">
              <a:defRPr sz="1000" i="1">
                <a:latin typeface="Times New Roman" pitchFamily="18" charset="0"/>
              </a:defRPr>
            </a:lvl1pPr>
          </a:lstStyle>
          <a:p>
            <a:pPr>
              <a:defRPr/>
            </a:pPr>
            <a:fld id="{5DAB2639-E07D-47C4-B0C6-017BC1AC6E2B}" type="slidenum">
              <a:rPr lang="de-DE"/>
              <a:pPr>
                <a:defRPr/>
              </a:pPr>
              <a:t>‹Nr.›</a:t>
            </a:fld>
            <a:endParaRPr lang="de-DE"/>
          </a:p>
        </p:txBody>
      </p:sp>
    </p:spTree>
    <p:extLst>
      <p:ext uri="{BB962C8B-B14F-4D97-AF65-F5344CB8AC3E}">
        <p14:creationId xmlns:p14="http://schemas.microsoft.com/office/powerpoint/2010/main" val="42174064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96"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92"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88"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784"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980" algn="l" defTabSz="914392" rtl="0" eaLnBrk="1" latinLnBrk="0" hangingPunct="1">
      <a:defRPr sz="1200" kern="1200">
        <a:solidFill>
          <a:schemeClr val="tx1"/>
        </a:solidFill>
        <a:latin typeface="+mn-lt"/>
        <a:ea typeface="+mn-ea"/>
        <a:cs typeface="+mn-cs"/>
      </a:defRPr>
    </a:lvl6pPr>
    <a:lvl7pPr marL="2743176" algn="l" defTabSz="914392" rtl="0" eaLnBrk="1" latinLnBrk="0" hangingPunct="1">
      <a:defRPr sz="1200" kern="1200">
        <a:solidFill>
          <a:schemeClr val="tx1"/>
        </a:solidFill>
        <a:latin typeface="+mn-lt"/>
        <a:ea typeface="+mn-ea"/>
        <a:cs typeface="+mn-cs"/>
      </a:defRPr>
    </a:lvl7pPr>
    <a:lvl8pPr marL="3200372" algn="l" defTabSz="914392" rtl="0" eaLnBrk="1" latinLnBrk="0" hangingPunct="1">
      <a:defRPr sz="1200" kern="1200">
        <a:solidFill>
          <a:schemeClr val="tx1"/>
        </a:solidFill>
        <a:latin typeface="+mn-lt"/>
        <a:ea typeface="+mn-ea"/>
        <a:cs typeface="+mn-cs"/>
      </a:defRPr>
    </a:lvl8pPr>
    <a:lvl9pPr marL="3657568" algn="l" defTabSz="9143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de.wikipedia.org/wiki/Berlin" TargetMode="External"/><Relationship Id="rId3" Type="http://schemas.openxmlformats.org/officeDocument/2006/relationships/hyperlink" Target="http://de.wikipedia.org/wiki/27._August" TargetMode="External"/><Relationship Id="rId7" Type="http://schemas.openxmlformats.org/officeDocument/2006/relationships/hyperlink" Target="http://de.wikipedia.org/wiki/1831" TargetMode="External"/><Relationship Id="rId12" Type="http://schemas.openxmlformats.org/officeDocument/2006/relationships/hyperlink" Target="http://de.wikipedia.org/wiki/System"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de.wikipedia.org/wiki/14._November" TargetMode="External"/><Relationship Id="rId11" Type="http://schemas.openxmlformats.org/officeDocument/2006/relationships/hyperlink" Target="http://de.wikipedia.org/wiki/Philosophie" TargetMode="External"/><Relationship Id="rId5" Type="http://schemas.openxmlformats.org/officeDocument/2006/relationships/hyperlink" Target="http://de.wikipedia.org/wiki/Stuttgart" TargetMode="External"/><Relationship Id="rId10" Type="http://schemas.openxmlformats.org/officeDocument/2006/relationships/hyperlink" Target="http://de.wikipedia.org/wiki/Deutscher_Idealismus" TargetMode="External"/><Relationship Id="rId4" Type="http://schemas.openxmlformats.org/officeDocument/2006/relationships/hyperlink" Target="http://de.wikipedia.org/wiki/1770" TargetMode="External"/><Relationship Id="rId9" Type="http://schemas.openxmlformats.org/officeDocument/2006/relationships/hyperlink" Target="http://de.wikipedia.org/wiki/Philosoph"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de.wikipedia.org/wiki/Berlin" TargetMode="External"/><Relationship Id="rId3" Type="http://schemas.openxmlformats.org/officeDocument/2006/relationships/hyperlink" Target="http://de.wikipedia.org/wiki/27._August" TargetMode="External"/><Relationship Id="rId7" Type="http://schemas.openxmlformats.org/officeDocument/2006/relationships/hyperlink" Target="http://de.wikipedia.org/wiki/1831" TargetMode="External"/><Relationship Id="rId12" Type="http://schemas.openxmlformats.org/officeDocument/2006/relationships/hyperlink" Target="http://de.wikipedia.org/wiki/Syste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de.wikipedia.org/wiki/14._November" TargetMode="External"/><Relationship Id="rId11" Type="http://schemas.openxmlformats.org/officeDocument/2006/relationships/hyperlink" Target="http://de.wikipedia.org/wiki/Philosophie" TargetMode="External"/><Relationship Id="rId5" Type="http://schemas.openxmlformats.org/officeDocument/2006/relationships/hyperlink" Target="http://de.wikipedia.org/wiki/Stuttgart" TargetMode="External"/><Relationship Id="rId10" Type="http://schemas.openxmlformats.org/officeDocument/2006/relationships/hyperlink" Target="http://de.wikipedia.org/wiki/Deutscher_Idealismus" TargetMode="External"/><Relationship Id="rId4" Type="http://schemas.openxmlformats.org/officeDocument/2006/relationships/hyperlink" Target="http://de.wikipedia.org/wiki/1770" TargetMode="External"/><Relationship Id="rId9" Type="http://schemas.openxmlformats.org/officeDocument/2006/relationships/hyperlink" Target="http://de.wikipedia.org/wiki/Philosoph"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de.wikipedia.org/wiki/Fossile_Energie"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de.wikipedia.org/wiki/Stromerzeugung#cite_note-Weltbank-2" TargetMode="External"/><Relationship Id="rId5" Type="http://schemas.openxmlformats.org/officeDocument/2006/relationships/hyperlink" Target="http://de.wikipedia.org/wiki/Kernenergie" TargetMode="External"/><Relationship Id="rId4" Type="http://schemas.openxmlformats.org/officeDocument/2006/relationships/hyperlink" Target="http://de.wikipedia.org/wiki/Erneuerbare_Energi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p:spPr>
        <p:txBody>
          <a:bodyPr/>
          <a:lstStyle/>
          <a:p>
            <a:pPr defTabSz="912813"/>
            <a:fld id="{753D5D79-516E-4D53-8154-46DF2A30809A}" type="slidenum">
              <a:rPr lang="de-DE" smtClean="0"/>
              <a:pPr defTabSz="912813"/>
              <a:t>1</a:t>
            </a:fld>
            <a:endParaRPr lang="de-DE" smtClean="0"/>
          </a:p>
        </p:txBody>
      </p:sp>
      <p:sp>
        <p:nvSpPr>
          <p:cNvPr id="591874" name="Rectangle 2"/>
          <p:cNvSpPr>
            <a:spLocks noGrp="1" noRot="1" noChangeAspect="1" noChangeArrowheads="1" noTextEdit="1"/>
          </p:cNvSpPr>
          <p:nvPr>
            <p:ph type="sldImg"/>
          </p:nvPr>
        </p:nvSpPr>
        <p:spPr>
          <a:xfrm>
            <a:off x="925513" y="750888"/>
            <a:ext cx="4948237" cy="3709987"/>
          </a:xfrm>
          <a:ln/>
        </p:spPr>
      </p:sp>
      <p:sp>
        <p:nvSpPr>
          <p:cNvPr id="591875" name="Rectangle 3"/>
          <p:cNvSpPr>
            <a:spLocks noGrp="1" noChangeArrowheads="1"/>
          </p:cNvSpPr>
          <p:nvPr>
            <p:ph type="body" idx="1"/>
          </p:nvPr>
        </p:nvSpPr>
        <p:spPr>
          <a:noFill/>
          <a:ln/>
        </p:spPr>
        <p:txBody>
          <a:bodyPr/>
          <a:lstStyle/>
          <a:p>
            <a:pPr eaLnBrk="1" hangingPunct="1"/>
            <a:endParaRPr lang="de-DE" smtClean="0"/>
          </a:p>
        </p:txBody>
      </p:sp>
    </p:spTree>
    <p:extLst>
      <p:ext uri="{BB962C8B-B14F-4D97-AF65-F5344CB8AC3E}">
        <p14:creationId xmlns:p14="http://schemas.microsoft.com/office/powerpoint/2010/main" val="75430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Folienbildplatzhalter 1"/>
          <p:cNvSpPr>
            <a:spLocks noGrp="1" noRot="1" noChangeAspect="1" noTextEdit="1"/>
          </p:cNvSpPr>
          <p:nvPr>
            <p:ph type="sldImg"/>
          </p:nvPr>
        </p:nvSpPr>
        <p:spPr>
          <a:ln/>
        </p:spPr>
      </p:sp>
      <p:sp>
        <p:nvSpPr>
          <p:cNvPr id="157699"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40292"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32490CEF-E3B9-4EED-B77E-E17A26263762}" type="slidenum">
              <a:rPr lang="de-DE" altLang="de-DE"/>
              <a:pPr eaLnBrk="1" hangingPunct="1"/>
              <a:t>15</a:t>
            </a:fld>
            <a:endParaRPr lang="de-DE" altLang="de-DE"/>
          </a:p>
        </p:txBody>
      </p:sp>
    </p:spTree>
    <p:extLst>
      <p:ext uri="{BB962C8B-B14F-4D97-AF65-F5344CB8AC3E}">
        <p14:creationId xmlns:p14="http://schemas.microsoft.com/office/powerpoint/2010/main" val="234845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Folienbildplatzhalter 1"/>
          <p:cNvSpPr>
            <a:spLocks noGrp="1" noRot="1" noChangeAspect="1" noTextEdit="1"/>
          </p:cNvSpPr>
          <p:nvPr>
            <p:ph type="sldImg"/>
          </p:nvPr>
        </p:nvSpPr>
        <p:spPr>
          <a:ln/>
        </p:spPr>
      </p:sp>
      <p:sp>
        <p:nvSpPr>
          <p:cNvPr id="158723"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41316"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F7A70B6F-A6E6-4CC7-8C9C-F42953EEEE59}" type="slidenum">
              <a:rPr lang="de-DE" altLang="de-DE"/>
              <a:pPr eaLnBrk="1" hangingPunct="1"/>
              <a:t>16</a:t>
            </a:fld>
            <a:endParaRPr lang="de-DE" altLang="de-DE"/>
          </a:p>
        </p:txBody>
      </p:sp>
    </p:spTree>
    <p:extLst>
      <p:ext uri="{BB962C8B-B14F-4D97-AF65-F5344CB8AC3E}">
        <p14:creationId xmlns:p14="http://schemas.microsoft.com/office/powerpoint/2010/main" val="2234619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normAutofit/>
          </a:bodyPr>
          <a:lstStyle/>
          <a:p>
            <a:pPr>
              <a:defRPr/>
            </a:pPr>
            <a:endParaRPr lang="de-DE" dirty="0">
              <a:ea typeface="+mn-ea"/>
              <a:cs typeface="+mn-cs"/>
            </a:endParaRPr>
          </a:p>
        </p:txBody>
      </p:sp>
      <p:sp>
        <p:nvSpPr>
          <p:cNvPr id="142340"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09826CCC-527F-4192-AA14-B28F44E08D00}" type="slidenum">
              <a:rPr lang="de-DE" altLang="de-DE"/>
              <a:pPr eaLnBrk="1" hangingPunct="1"/>
              <a:t>17</a:t>
            </a:fld>
            <a:endParaRPr lang="de-DE" altLang="de-DE"/>
          </a:p>
        </p:txBody>
      </p:sp>
    </p:spTree>
    <p:extLst>
      <p:ext uri="{BB962C8B-B14F-4D97-AF65-F5344CB8AC3E}">
        <p14:creationId xmlns:p14="http://schemas.microsoft.com/office/powerpoint/2010/main" val="687609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normAutofit/>
          </a:bodyPr>
          <a:lstStyle/>
          <a:p>
            <a:pPr>
              <a:defRPr/>
            </a:pPr>
            <a:endParaRPr lang="de-DE" dirty="0">
              <a:ea typeface="+mn-ea"/>
              <a:cs typeface="+mn-cs"/>
            </a:endParaRPr>
          </a:p>
        </p:txBody>
      </p:sp>
      <p:sp>
        <p:nvSpPr>
          <p:cNvPr id="143364"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170131C-0996-4FFF-B7EC-6D5A2EDBB980}" type="slidenum">
              <a:rPr lang="de-DE" altLang="de-DE"/>
              <a:pPr eaLnBrk="1" hangingPunct="1"/>
              <a:t>18</a:t>
            </a:fld>
            <a:endParaRPr lang="de-DE" altLang="de-DE"/>
          </a:p>
        </p:txBody>
      </p:sp>
    </p:spTree>
    <p:extLst>
      <p:ext uri="{BB962C8B-B14F-4D97-AF65-F5344CB8AC3E}">
        <p14:creationId xmlns:p14="http://schemas.microsoft.com/office/powerpoint/2010/main" val="4025476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Folienbildplatzhalter 1"/>
          <p:cNvSpPr>
            <a:spLocks noGrp="1" noRot="1" noChangeAspect="1" noTextEdit="1"/>
          </p:cNvSpPr>
          <p:nvPr>
            <p:ph type="sldImg"/>
          </p:nvPr>
        </p:nvSpPr>
        <p:spPr>
          <a:ln/>
        </p:spPr>
      </p:sp>
      <p:sp>
        <p:nvSpPr>
          <p:cNvPr id="1423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latin typeface="Arial" charset="0"/>
            </a:endParaRPr>
          </a:p>
        </p:txBody>
      </p:sp>
      <p:sp>
        <p:nvSpPr>
          <p:cNvPr id="1423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28" indent="-285118" eaLnBrk="0" hangingPunct="0">
              <a:spcBef>
                <a:spcPct val="30000"/>
              </a:spcBef>
              <a:defRPr sz="1200">
                <a:solidFill>
                  <a:schemeClr val="tx1"/>
                </a:solidFill>
                <a:latin typeface="Arial" charset="0"/>
              </a:defRPr>
            </a:lvl2pPr>
            <a:lvl3pPr marL="1142075" indent="-227454" eaLnBrk="0" hangingPunct="0">
              <a:spcBef>
                <a:spcPct val="30000"/>
              </a:spcBef>
              <a:defRPr sz="1200">
                <a:solidFill>
                  <a:schemeClr val="tx1"/>
                </a:solidFill>
                <a:latin typeface="Arial" charset="0"/>
              </a:defRPr>
            </a:lvl3pPr>
            <a:lvl4pPr marL="1598584" indent="-227454" eaLnBrk="0" hangingPunct="0">
              <a:spcBef>
                <a:spcPct val="30000"/>
              </a:spcBef>
              <a:defRPr sz="1200">
                <a:solidFill>
                  <a:schemeClr val="tx1"/>
                </a:solidFill>
                <a:latin typeface="Arial" charset="0"/>
              </a:defRPr>
            </a:lvl4pPr>
            <a:lvl5pPr marL="2056695" indent="-227454" eaLnBrk="0" hangingPunct="0">
              <a:spcBef>
                <a:spcPct val="30000"/>
              </a:spcBef>
              <a:defRPr sz="1200">
                <a:solidFill>
                  <a:schemeClr val="tx1"/>
                </a:solidFill>
                <a:latin typeface="Arial" charset="0"/>
              </a:defRPr>
            </a:lvl5pPr>
            <a:lvl6pPr marL="2518010" indent="-227454" eaLnBrk="0" fontAlgn="base" hangingPunct="0">
              <a:spcBef>
                <a:spcPct val="30000"/>
              </a:spcBef>
              <a:spcAft>
                <a:spcPct val="0"/>
              </a:spcAft>
              <a:defRPr sz="1200">
                <a:solidFill>
                  <a:schemeClr val="tx1"/>
                </a:solidFill>
                <a:latin typeface="Arial" charset="0"/>
              </a:defRPr>
            </a:lvl6pPr>
            <a:lvl7pPr marL="2979325" indent="-227454" eaLnBrk="0" fontAlgn="base" hangingPunct="0">
              <a:spcBef>
                <a:spcPct val="30000"/>
              </a:spcBef>
              <a:spcAft>
                <a:spcPct val="0"/>
              </a:spcAft>
              <a:defRPr sz="1200">
                <a:solidFill>
                  <a:schemeClr val="tx1"/>
                </a:solidFill>
                <a:latin typeface="Arial" charset="0"/>
              </a:defRPr>
            </a:lvl7pPr>
            <a:lvl8pPr marL="3440640" indent="-227454" eaLnBrk="0" fontAlgn="base" hangingPunct="0">
              <a:spcBef>
                <a:spcPct val="30000"/>
              </a:spcBef>
              <a:spcAft>
                <a:spcPct val="0"/>
              </a:spcAft>
              <a:defRPr sz="1200">
                <a:solidFill>
                  <a:schemeClr val="tx1"/>
                </a:solidFill>
                <a:latin typeface="Arial" charset="0"/>
              </a:defRPr>
            </a:lvl8pPr>
            <a:lvl9pPr marL="3901954" indent="-227454"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DBEB04E-A84B-4C23-871A-9D803371B8A0}" type="slidenum">
              <a:rPr lang="de-DE" altLang="de-DE" smtClean="0">
                <a:solidFill>
                  <a:srgbClr val="000000"/>
                </a:solidFill>
              </a:rPr>
              <a:pPr eaLnBrk="1" hangingPunct="1">
                <a:spcBef>
                  <a:spcPct val="0"/>
                </a:spcBef>
              </a:pPr>
              <a:t>19</a:t>
            </a:fld>
            <a:endParaRPr lang="de-DE" altLang="de-DE" smtClean="0">
              <a:solidFill>
                <a:srgbClr val="000000"/>
              </a:solidFill>
            </a:endParaRPr>
          </a:p>
        </p:txBody>
      </p:sp>
    </p:spTree>
    <p:extLst>
      <p:ext uri="{BB962C8B-B14F-4D97-AF65-F5344CB8AC3E}">
        <p14:creationId xmlns:p14="http://schemas.microsoft.com/office/powerpoint/2010/main" val="366877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Folienbildplatzhalter 1"/>
          <p:cNvSpPr>
            <a:spLocks noGrp="1" noRot="1" noChangeAspect="1" noTextEdit="1"/>
          </p:cNvSpPr>
          <p:nvPr>
            <p:ph type="sldImg"/>
          </p:nvPr>
        </p:nvSpPr>
        <p:spPr>
          <a:ln/>
        </p:spPr>
      </p:sp>
      <p:sp>
        <p:nvSpPr>
          <p:cNvPr id="174083"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55652"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CB17EA23-A227-4A55-9681-5A8845274856}" type="slidenum">
              <a:rPr lang="de-DE" altLang="de-DE"/>
              <a:pPr eaLnBrk="1" hangingPunct="1"/>
              <a:t>20</a:t>
            </a:fld>
            <a:endParaRPr lang="de-DE" altLang="de-DE"/>
          </a:p>
        </p:txBody>
      </p:sp>
    </p:spTree>
    <p:extLst>
      <p:ext uri="{BB962C8B-B14F-4D97-AF65-F5344CB8AC3E}">
        <p14:creationId xmlns:p14="http://schemas.microsoft.com/office/powerpoint/2010/main" val="2792963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Folienbildplatzhalter 1"/>
          <p:cNvSpPr>
            <a:spLocks noGrp="1" noRot="1" noChangeAspect="1" noTextEdit="1"/>
          </p:cNvSpPr>
          <p:nvPr>
            <p:ph type="sldImg"/>
          </p:nvPr>
        </p:nvSpPr>
        <p:spPr>
          <a:ln/>
        </p:spPr>
      </p:sp>
      <p:sp>
        <p:nvSpPr>
          <p:cNvPr id="177155"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59748"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8B41968-1F2F-47CF-9197-91C78743CEE1}" type="slidenum">
              <a:rPr lang="de-DE" altLang="de-DE"/>
              <a:pPr eaLnBrk="1" hangingPunct="1"/>
              <a:t>21</a:t>
            </a:fld>
            <a:endParaRPr lang="de-DE" altLang="de-DE"/>
          </a:p>
        </p:txBody>
      </p:sp>
    </p:spTree>
    <p:extLst>
      <p:ext uri="{BB962C8B-B14F-4D97-AF65-F5344CB8AC3E}">
        <p14:creationId xmlns:p14="http://schemas.microsoft.com/office/powerpoint/2010/main" val="207535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Folienbildplatzhalter 1"/>
          <p:cNvSpPr>
            <a:spLocks noGrp="1" noRot="1" noChangeAspect="1" noTextEdit="1"/>
          </p:cNvSpPr>
          <p:nvPr>
            <p:ph type="sldImg"/>
          </p:nvPr>
        </p:nvSpPr>
        <p:spPr>
          <a:ln/>
        </p:spPr>
      </p:sp>
      <p:sp>
        <p:nvSpPr>
          <p:cNvPr id="1474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latin typeface="Arial" charset="0"/>
            </a:endParaRPr>
          </a:p>
        </p:txBody>
      </p:sp>
      <p:sp>
        <p:nvSpPr>
          <p:cNvPr id="14746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28" indent="-285118" eaLnBrk="0" hangingPunct="0">
              <a:spcBef>
                <a:spcPct val="30000"/>
              </a:spcBef>
              <a:defRPr sz="1200">
                <a:solidFill>
                  <a:schemeClr val="tx1"/>
                </a:solidFill>
                <a:latin typeface="Arial" charset="0"/>
              </a:defRPr>
            </a:lvl2pPr>
            <a:lvl3pPr marL="1142075" indent="-227454" eaLnBrk="0" hangingPunct="0">
              <a:spcBef>
                <a:spcPct val="30000"/>
              </a:spcBef>
              <a:defRPr sz="1200">
                <a:solidFill>
                  <a:schemeClr val="tx1"/>
                </a:solidFill>
                <a:latin typeface="Arial" charset="0"/>
              </a:defRPr>
            </a:lvl3pPr>
            <a:lvl4pPr marL="1598584" indent="-227454" eaLnBrk="0" hangingPunct="0">
              <a:spcBef>
                <a:spcPct val="30000"/>
              </a:spcBef>
              <a:defRPr sz="1200">
                <a:solidFill>
                  <a:schemeClr val="tx1"/>
                </a:solidFill>
                <a:latin typeface="Arial" charset="0"/>
              </a:defRPr>
            </a:lvl4pPr>
            <a:lvl5pPr marL="2056695" indent="-227454" eaLnBrk="0" hangingPunct="0">
              <a:spcBef>
                <a:spcPct val="30000"/>
              </a:spcBef>
              <a:defRPr sz="1200">
                <a:solidFill>
                  <a:schemeClr val="tx1"/>
                </a:solidFill>
                <a:latin typeface="Arial" charset="0"/>
              </a:defRPr>
            </a:lvl5pPr>
            <a:lvl6pPr marL="2518010" indent="-227454" eaLnBrk="0" fontAlgn="base" hangingPunct="0">
              <a:spcBef>
                <a:spcPct val="30000"/>
              </a:spcBef>
              <a:spcAft>
                <a:spcPct val="0"/>
              </a:spcAft>
              <a:defRPr sz="1200">
                <a:solidFill>
                  <a:schemeClr val="tx1"/>
                </a:solidFill>
                <a:latin typeface="Arial" charset="0"/>
              </a:defRPr>
            </a:lvl6pPr>
            <a:lvl7pPr marL="2979325" indent="-227454" eaLnBrk="0" fontAlgn="base" hangingPunct="0">
              <a:spcBef>
                <a:spcPct val="30000"/>
              </a:spcBef>
              <a:spcAft>
                <a:spcPct val="0"/>
              </a:spcAft>
              <a:defRPr sz="1200">
                <a:solidFill>
                  <a:schemeClr val="tx1"/>
                </a:solidFill>
                <a:latin typeface="Arial" charset="0"/>
              </a:defRPr>
            </a:lvl7pPr>
            <a:lvl8pPr marL="3440640" indent="-227454" eaLnBrk="0" fontAlgn="base" hangingPunct="0">
              <a:spcBef>
                <a:spcPct val="30000"/>
              </a:spcBef>
              <a:spcAft>
                <a:spcPct val="0"/>
              </a:spcAft>
              <a:defRPr sz="1200">
                <a:solidFill>
                  <a:schemeClr val="tx1"/>
                </a:solidFill>
                <a:latin typeface="Arial" charset="0"/>
              </a:defRPr>
            </a:lvl8pPr>
            <a:lvl9pPr marL="3901954" indent="-227454"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36C4B1B-1ECE-4998-A97B-E4CDA751BA2E}" type="slidenum">
              <a:rPr lang="de-DE" altLang="de-DE" smtClean="0">
                <a:solidFill>
                  <a:srgbClr val="000000"/>
                </a:solidFill>
              </a:rPr>
              <a:pPr eaLnBrk="1" hangingPunct="1">
                <a:spcBef>
                  <a:spcPct val="0"/>
                </a:spcBef>
              </a:pPr>
              <a:t>23</a:t>
            </a:fld>
            <a:endParaRPr lang="de-DE" altLang="de-DE" smtClean="0">
              <a:solidFill>
                <a:srgbClr val="000000"/>
              </a:solidFill>
            </a:endParaRPr>
          </a:p>
        </p:txBody>
      </p:sp>
    </p:spTree>
    <p:extLst>
      <p:ext uri="{BB962C8B-B14F-4D97-AF65-F5344CB8AC3E}">
        <p14:creationId xmlns:p14="http://schemas.microsoft.com/office/powerpoint/2010/main" val="2843675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10" eaLnBrk="0" hangingPunct="0">
              <a:spcBef>
                <a:spcPct val="30000"/>
              </a:spcBef>
              <a:defRPr sz="1200">
                <a:solidFill>
                  <a:schemeClr val="tx1"/>
                </a:solidFill>
                <a:latin typeface="Arial" charset="0"/>
              </a:defRPr>
            </a:lvl1pPr>
            <a:lvl2pPr marL="709592" indent="-272304" defTabSz="905010" eaLnBrk="0" hangingPunct="0">
              <a:spcBef>
                <a:spcPct val="30000"/>
              </a:spcBef>
              <a:defRPr sz="1200">
                <a:solidFill>
                  <a:schemeClr val="tx1"/>
                </a:solidFill>
                <a:latin typeface="Arial" charset="0"/>
              </a:defRPr>
            </a:lvl2pPr>
            <a:lvl3pPr marL="1092419" indent="-216242" defTabSz="905010" eaLnBrk="0" hangingPunct="0">
              <a:spcBef>
                <a:spcPct val="30000"/>
              </a:spcBef>
              <a:defRPr sz="1200">
                <a:solidFill>
                  <a:schemeClr val="tx1"/>
                </a:solidFill>
                <a:latin typeface="Arial" charset="0"/>
              </a:defRPr>
            </a:lvl3pPr>
            <a:lvl4pPr marL="1529708" indent="-216242" defTabSz="905010" eaLnBrk="0" hangingPunct="0">
              <a:spcBef>
                <a:spcPct val="30000"/>
              </a:spcBef>
              <a:defRPr sz="1200">
                <a:solidFill>
                  <a:schemeClr val="tx1"/>
                </a:solidFill>
                <a:latin typeface="Arial" charset="0"/>
              </a:defRPr>
            </a:lvl4pPr>
            <a:lvl5pPr marL="1966995" indent="-216242" defTabSz="905010" eaLnBrk="0" hangingPunct="0">
              <a:spcBef>
                <a:spcPct val="30000"/>
              </a:spcBef>
              <a:defRPr sz="1200">
                <a:solidFill>
                  <a:schemeClr val="tx1"/>
                </a:solidFill>
                <a:latin typeface="Arial" charset="0"/>
              </a:defRPr>
            </a:lvl5pPr>
            <a:lvl6pPr marL="2428310" indent="-216242" defTabSz="905010" eaLnBrk="0" fontAlgn="base" hangingPunct="0">
              <a:spcBef>
                <a:spcPct val="30000"/>
              </a:spcBef>
              <a:spcAft>
                <a:spcPct val="0"/>
              </a:spcAft>
              <a:defRPr sz="1200">
                <a:solidFill>
                  <a:schemeClr val="tx1"/>
                </a:solidFill>
                <a:latin typeface="Arial" charset="0"/>
              </a:defRPr>
            </a:lvl6pPr>
            <a:lvl7pPr marL="2889625" indent="-216242" defTabSz="905010" eaLnBrk="0" fontAlgn="base" hangingPunct="0">
              <a:spcBef>
                <a:spcPct val="30000"/>
              </a:spcBef>
              <a:spcAft>
                <a:spcPct val="0"/>
              </a:spcAft>
              <a:defRPr sz="1200">
                <a:solidFill>
                  <a:schemeClr val="tx1"/>
                </a:solidFill>
                <a:latin typeface="Arial" charset="0"/>
              </a:defRPr>
            </a:lvl7pPr>
            <a:lvl8pPr marL="3350939" indent="-216242" defTabSz="905010" eaLnBrk="0" fontAlgn="base" hangingPunct="0">
              <a:spcBef>
                <a:spcPct val="30000"/>
              </a:spcBef>
              <a:spcAft>
                <a:spcPct val="0"/>
              </a:spcAft>
              <a:defRPr sz="1200">
                <a:solidFill>
                  <a:schemeClr val="tx1"/>
                </a:solidFill>
                <a:latin typeface="Arial" charset="0"/>
              </a:defRPr>
            </a:lvl8pPr>
            <a:lvl9pPr marL="3812254" indent="-216242" defTabSz="90501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DF3FD4-69DC-481A-A20A-12F09DD0B1C7}" type="slidenum">
              <a:rPr lang="de-DE" altLang="de-DE" sz="1000">
                <a:solidFill>
                  <a:srgbClr val="000000"/>
                </a:solidFill>
                <a:latin typeface="Times New Roman" pitchFamily="18" charset="0"/>
              </a:rPr>
              <a:pPr eaLnBrk="1" hangingPunct="1">
                <a:spcBef>
                  <a:spcPct val="0"/>
                </a:spcBef>
              </a:pPr>
              <a:t>24</a:t>
            </a:fld>
            <a:endParaRPr lang="de-DE" altLang="de-DE" sz="1000">
              <a:solidFill>
                <a:srgbClr val="000000"/>
              </a:solidFill>
              <a:latin typeface="Times New Roman" pitchFamily="18"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1300"/>
              <a:t>Quelle: Wikipedia – http://de.wikipedia.org/wiki/Georg_Wilhelm_Friedrich_Hegel </a:t>
            </a:r>
          </a:p>
          <a:p>
            <a:endParaRPr lang="de-DE" altLang="de-DE" sz="1300"/>
          </a:p>
          <a:p>
            <a:r>
              <a:rPr lang="de-DE" altLang="de-DE" sz="1400" b="1"/>
              <a:t>Georg Wilhelm Friedrich Hegel</a:t>
            </a:r>
            <a:r>
              <a:rPr lang="de-DE" altLang="de-DE" sz="1400"/>
              <a:t> (* </a:t>
            </a:r>
            <a:r>
              <a:rPr lang="de-DE" altLang="de-DE" sz="1400">
                <a:hlinkClick r:id="rId3" tooltip="27. August"/>
              </a:rPr>
              <a:t>27. August</a:t>
            </a:r>
            <a:r>
              <a:rPr lang="de-DE" altLang="de-DE" sz="1400"/>
              <a:t> </a:t>
            </a:r>
            <a:r>
              <a:rPr lang="de-DE" altLang="de-DE" sz="1400">
                <a:hlinkClick r:id="rId4" tooltip="1770"/>
              </a:rPr>
              <a:t>1770</a:t>
            </a:r>
            <a:r>
              <a:rPr lang="de-DE" altLang="de-DE" sz="1400"/>
              <a:t> in </a:t>
            </a:r>
            <a:r>
              <a:rPr lang="de-DE" altLang="de-DE" sz="1400">
                <a:hlinkClick r:id="rId5" tooltip="Stuttgart"/>
              </a:rPr>
              <a:t>Stuttgart</a:t>
            </a:r>
            <a:r>
              <a:rPr lang="de-DE" altLang="de-DE" sz="1400"/>
              <a:t>; † </a:t>
            </a:r>
            <a:r>
              <a:rPr lang="de-DE" altLang="de-DE" sz="1400">
                <a:hlinkClick r:id="rId6" tooltip="14. November"/>
              </a:rPr>
              <a:t>14. November</a:t>
            </a:r>
            <a:r>
              <a:rPr lang="de-DE" altLang="de-DE" sz="1400"/>
              <a:t> </a:t>
            </a:r>
            <a:r>
              <a:rPr lang="de-DE" altLang="de-DE" sz="1400">
                <a:hlinkClick r:id="rId7" tooltip="1831"/>
              </a:rPr>
              <a:t>1831</a:t>
            </a:r>
            <a:r>
              <a:rPr lang="de-DE" altLang="de-DE" sz="1400"/>
              <a:t> in </a:t>
            </a:r>
            <a:r>
              <a:rPr lang="de-DE" altLang="de-DE" sz="1400">
                <a:hlinkClick r:id="rId8" tooltip="Berlin"/>
              </a:rPr>
              <a:t>Berlin</a:t>
            </a:r>
            <a:r>
              <a:rPr lang="de-DE" altLang="de-DE" sz="1400"/>
              <a:t>) war ein deutscher </a:t>
            </a:r>
            <a:r>
              <a:rPr lang="de-DE" altLang="de-DE" sz="1400">
                <a:hlinkClick r:id="rId9" tooltip="Philosoph"/>
              </a:rPr>
              <a:t>Philosoph</a:t>
            </a:r>
            <a:r>
              <a:rPr lang="de-DE" altLang="de-DE" sz="1400"/>
              <a:t>, der als wichtigster Vertreter des </a:t>
            </a:r>
            <a:r>
              <a:rPr lang="de-DE" altLang="de-DE" sz="1400">
                <a:hlinkClick r:id="rId10" tooltip="Deutscher Idealismus"/>
              </a:rPr>
              <a:t>deutschen Idealismus</a:t>
            </a:r>
            <a:r>
              <a:rPr lang="de-DE" altLang="de-DE" sz="1400"/>
              <a:t> gilt.</a:t>
            </a:r>
          </a:p>
          <a:p>
            <a:r>
              <a:rPr lang="de-DE" altLang="de-DE" sz="1400"/>
              <a:t>Hegels </a:t>
            </a:r>
            <a:r>
              <a:rPr lang="de-DE" altLang="de-DE" sz="1400">
                <a:hlinkClick r:id="rId11" tooltip="Philosophie"/>
              </a:rPr>
              <a:t>Philosophie</a:t>
            </a:r>
            <a:r>
              <a:rPr lang="de-DE" altLang="de-DE" sz="1400"/>
              <a:t> erhebt den Anspruch, die gesamte Wirklichkeit in der Vielfalt ihrer Erscheinungsformen einschließlich ihrer geschichtlichen Entwicklung zusammenhängend, systematisch und definitiv zu deuten. Sein philosophisches Werk zählt zu den wirkmächtigsten der neueren Philosophiegeschichte.</a:t>
            </a:r>
          </a:p>
          <a:p>
            <a:endParaRPr lang="de-DE" altLang="de-DE" sz="1300"/>
          </a:p>
          <a:p>
            <a:r>
              <a:rPr lang="de-DE" altLang="de-DE" sz="1400" b="1"/>
              <a:t>„Das Wahre ist das Ganze“: Idee, Natur und Geist </a:t>
            </a:r>
          </a:p>
          <a:p>
            <a:r>
              <a:rPr lang="de-DE" altLang="de-DE" sz="1400"/>
              <a:t>Hegels Anspruch ist es, die Bewegung des Begriffes selbst – die Selbstentfaltung der logischen und realen Kategorien – in systematischer, wissenschaftlicher Form darzustellen. Sein </a:t>
            </a:r>
            <a:r>
              <a:rPr lang="de-DE" altLang="de-DE" sz="1400">
                <a:hlinkClick r:id="rId12" tooltip="System"/>
              </a:rPr>
              <a:t>System</a:t>
            </a:r>
            <a:r>
              <a:rPr lang="de-DE" altLang="de-DE" sz="1400"/>
              <a:t> resultiert dabei aus dem Grundsatz:</a:t>
            </a:r>
          </a:p>
          <a:p>
            <a:r>
              <a:rPr lang="de-DE" altLang="de-DE" sz="1400" b="1" i="1">
                <a:solidFill>
                  <a:srgbClr val="FF0000"/>
                </a:solidFill>
              </a:rPr>
              <a:t>Das Wahre ist das Ganze. Das Ganze aber ist nur das durch seine Entwicklung sich vollendende Wesen. </a:t>
            </a:r>
            <a:r>
              <a:rPr lang="de-DE" altLang="de-DE" sz="1400" i="1"/>
              <a:t>Es ist von dem Absoluten zu sagen, dass es wesentlich</a:t>
            </a:r>
            <a:r>
              <a:rPr lang="de-DE" altLang="de-DE" sz="1400"/>
              <a:t> Resultat</a:t>
            </a:r>
            <a:r>
              <a:rPr lang="de-DE" altLang="de-DE" sz="1400" i="1"/>
              <a:t>, dass es erst am</a:t>
            </a:r>
            <a:r>
              <a:rPr lang="de-DE" altLang="de-DE" sz="1400"/>
              <a:t> Ende </a:t>
            </a:r>
            <a:r>
              <a:rPr lang="de-DE" altLang="de-DE" sz="1400" i="1"/>
              <a:t>das ist, was es in Wahrheit ist; und hierin eben besteht seine Natur, Wirkliches, Subjekt oder Sichselbstwerden zu sein.</a:t>
            </a:r>
            <a:r>
              <a:rPr lang="de-DE" altLang="de-DE" sz="1400"/>
              <a:t> (PG 24)  </a:t>
            </a:r>
          </a:p>
          <a:p>
            <a:endParaRPr lang="de-DE" altLang="de-DE" sz="1300"/>
          </a:p>
          <a:p>
            <a:endParaRPr lang="de-DE" altLang="de-DE" sz="1300"/>
          </a:p>
        </p:txBody>
      </p:sp>
    </p:spTree>
    <p:extLst>
      <p:ext uri="{BB962C8B-B14F-4D97-AF65-F5344CB8AC3E}">
        <p14:creationId xmlns:p14="http://schemas.microsoft.com/office/powerpoint/2010/main" val="3947032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10" eaLnBrk="0" hangingPunct="0">
              <a:spcBef>
                <a:spcPct val="30000"/>
              </a:spcBef>
              <a:defRPr sz="1200">
                <a:solidFill>
                  <a:schemeClr val="tx1"/>
                </a:solidFill>
                <a:latin typeface="Arial" charset="0"/>
              </a:defRPr>
            </a:lvl1pPr>
            <a:lvl2pPr marL="709592" indent="-272304" defTabSz="905010" eaLnBrk="0" hangingPunct="0">
              <a:spcBef>
                <a:spcPct val="30000"/>
              </a:spcBef>
              <a:defRPr sz="1200">
                <a:solidFill>
                  <a:schemeClr val="tx1"/>
                </a:solidFill>
                <a:latin typeface="Arial" charset="0"/>
              </a:defRPr>
            </a:lvl2pPr>
            <a:lvl3pPr marL="1092419" indent="-216242" defTabSz="905010" eaLnBrk="0" hangingPunct="0">
              <a:spcBef>
                <a:spcPct val="30000"/>
              </a:spcBef>
              <a:defRPr sz="1200">
                <a:solidFill>
                  <a:schemeClr val="tx1"/>
                </a:solidFill>
                <a:latin typeface="Arial" charset="0"/>
              </a:defRPr>
            </a:lvl3pPr>
            <a:lvl4pPr marL="1529708" indent="-216242" defTabSz="905010" eaLnBrk="0" hangingPunct="0">
              <a:spcBef>
                <a:spcPct val="30000"/>
              </a:spcBef>
              <a:defRPr sz="1200">
                <a:solidFill>
                  <a:schemeClr val="tx1"/>
                </a:solidFill>
                <a:latin typeface="Arial" charset="0"/>
              </a:defRPr>
            </a:lvl4pPr>
            <a:lvl5pPr marL="1966995" indent="-216242" defTabSz="905010" eaLnBrk="0" hangingPunct="0">
              <a:spcBef>
                <a:spcPct val="30000"/>
              </a:spcBef>
              <a:defRPr sz="1200">
                <a:solidFill>
                  <a:schemeClr val="tx1"/>
                </a:solidFill>
                <a:latin typeface="Arial" charset="0"/>
              </a:defRPr>
            </a:lvl5pPr>
            <a:lvl6pPr marL="2428310" indent="-216242" defTabSz="905010" eaLnBrk="0" fontAlgn="base" hangingPunct="0">
              <a:spcBef>
                <a:spcPct val="30000"/>
              </a:spcBef>
              <a:spcAft>
                <a:spcPct val="0"/>
              </a:spcAft>
              <a:defRPr sz="1200">
                <a:solidFill>
                  <a:schemeClr val="tx1"/>
                </a:solidFill>
                <a:latin typeface="Arial" charset="0"/>
              </a:defRPr>
            </a:lvl6pPr>
            <a:lvl7pPr marL="2889625" indent="-216242" defTabSz="905010" eaLnBrk="0" fontAlgn="base" hangingPunct="0">
              <a:spcBef>
                <a:spcPct val="30000"/>
              </a:spcBef>
              <a:spcAft>
                <a:spcPct val="0"/>
              </a:spcAft>
              <a:defRPr sz="1200">
                <a:solidFill>
                  <a:schemeClr val="tx1"/>
                </a:solidFill>
                <a:latin typeface="Arial" charset="0"/>
              </a:defRPr>
            </a:lvl7pPr>
            <a:lvl8pPr marL="3350939" indent="-216242" defTabSz="905010" eaLnBrk="0" fontAlgn="base" hangingPunct="0">
              <a:spcBef>
                <a:spcPct val="30000"/>
              </a:spcBef>
              <a:spcAft>
                <a:spcPct val="0"/>
              </a:spcAft>
              <a:defRPr sz="1200">
                <a:solidFill>
                  <a:schemeClr val="tx1"/>
                </a:solidFill>
                <a:latin typeface="Arial" charset="0"/>
              </a:defRPr>
            </a:lvl8pPr>
            <a:lvl9pPr marL="3812254" indent="-216242" defTabSz="90501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DF3FD4-69DC-481A-A20A-12F09DD0B1C7}" type="slidenum">
              <a:rPr lang="de-DE" altLang="de-DE" sz="1000">
                <a:solidFill>
                  <a:srgbClr val="000000"/>
                </a:solidFill>
                <a:latin typeface="Times New Roman" pitchFamily="18" charset="0"/>
              </a:rPr>
              <a:pPr eaLnBrk="1" hangingPunct="1">
                <a:spcBef>
                  <a:spcPct val="0"/>
                </a:spcBef>
              </a:pPr>
              <a:t>28</a:t>
            </a:fld>
            <a:endParaRPr lang="de-DE" altLang="de-DE" sz="1000">
              <a:solidFill>
                <a:srgbClr val="000000"/>
              </a:solidFill>
              <a:latin typeface="Times New Roman" pitchFamily="18"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1300"/>
              <a:t>Quelle: Wikipedia – http://de.wikipedia.org/wiki/Georg_Wilhelm_Friedrich_Hegel </a:t>
            </a:r>
          </a:p>
          <a:p>
            <a:endParaRPr lang="de-DE" altLang="de-DE" sz="1300"/>
          </a:p>
          <a:p>
            <a:r>
              <a:rPr lang="de-DE" altLang="de-DE" sz="1400" b="1"/>
              <a:t>Georg Wilhelm Friedrich Hegel</a:t>
            </a:r>
            <a:r>
              <a:rPr lang="de-DE" altLang="de-DE" sz="1400"/>
              <a:t> (* </a:t>
            </a:r>
            <a:r>
              <a:rPr lang="de-DE" altLang="de-DE" sz="1400">
                <a:hlinkClick r:id="rId3" tooltip="27. August"/>
              </a:rPr>
              <a:t>27. August</a:t>
            </a:r>
            <a:r>
              <a:rPr lang="de-DE" altLang="de-DE" sz="1400"/>
              <a:t> </a:t>
            </a:r>
            <a:r>
              <a:rPr lang="de-DE" altLang="de-DE" sz="1400">
                <a:hlinkClick r:id="rId4" tooltip="1770"/>
              </a:rPr>
              <a:t>1770</a:t>
            </a:r>
            <a:r>
              <a:rPr lang="de-DE" altLang="de-DE" sz="1400"/>
              <a:t> in </a:t>
            </a:r>
            <a:r>
              <a:rPr lang="de-DE" altLang="de-DE" sz="1400">
                <a:hlinkClick r:id="rId5" tooltip="Stuttgart"/>
              </a:rPr>
              <a:t>Stuttgart</a:t>
            </a:r>
            <a:r>
              <a:rPr lang="de-DE" altLang="de-DE" sz="1400"/>
              <a:t>; † </a:t>
            </a:r>
            <a:r>
              <a:rPr lang="de-DE" altLang="de-DE" sz="1400">
                <a:hlinkClick r:id="rId6" tooltip="14. November"/>
              </a:rPr>
              <a:t>14. November</a:t>
            </a:r>
            <a:r>
              <a:rPr lang="de-DE" altLang="de-DE" sz="1400"/>
              <a:t> </a:t>
            </a:r>
            <a:r>
              <a:rPr lang="de-DE" altLang="de-DE" sz="1400">
                <a:hlinkClick r:id="rId7" tooltip="1831"/>
              </a:rPr>
              <a:t>1831</a:t>
            </a:r>
            <a:r>
              <a:rPr lang="de-DE" altLang="de-DE" sz="1400"/>
              <a:t> in </a:t>
            </a:r>
            <a:r>
              <a:rPr lang="de-DE" altLang="de-DE" sz="1400">
                <a:hlinkClick r:id="rId8" tooltip="Berlin"/>
              </a:rPr>
              <a:t>Berlin</a:t>
            </a:r>
            <a:r>
              <a:rPr lang="de-DE" altLang="de-DE" sz="1400"/>
              <a:t>) war ein deutscher </a:t>
            </a:r>
            <a:r>
              <a:rPr lang="de-DE" altLang="de-DE" sz="1400">
                <a:hlinkClick r:id="rId9" tooltip="Philosoph"/>
              </a:rPr>
              <a:t>Philosoph</a:t>
            </a:r>
            <a:r>
              <a:rPr lang="de-DE" altLang="de-DE" sz="1400"/>
              <a:t>, der als wichtigster Vertreter des </a:t>
            </a:r>
            <a:r>
              <a:rPr lang="de-DE" altLang="de-DE" sz="1400">
                <a:hlinkClick r:id="rId10" tooltip="Deutscher Idealismus"/>
              </a:rPr>
              <a:t>deutschen Idealismus</a:t>
            </a:r>
            <a:r>
              <a:rPr lang="de-DE" altLang="de-DE" sz="1400"/>
              <a:t> gilt.</a:t>
            </a:r>
          </a:p>
          <a:p>
            <a:r>
              <a:rPr lang="de-DE" altLang="de-DE" sz="1400"/>
              <a:t>Hegels </a:t>
            </a:r>
            <a:r>
              <a:rPr lang="de-DE" altLang="de-DE" sz="1400">
                <a:hlinkClick r:id="rId11" tooltip="Philosophie"/>
              </a:rPr>
              <a:t>Philosophie</a:t>
            </a:r>
            <a:r>
              <a:rPr lang="de-DE" altLang="de-DE" sz="1400"/>
              <a:t> erhebt den Anspruch, die gesamte Wirklichkeit in der Vielfalt ihrer Erscheinungsformen einschließlich ihrer geschichtlichen Entwicklung zusammenhängend, systematisch und definitiv zu deuten. Sein philosophisches Werk zählt zu den wirkmächtigsten der neueren Philosophiegeschichte.</a:t>
            </a:r>
          </a:p>
          <a:p>
            <a:endParaRPr lang="de-DE" altLang="de-DE" sz="1300"/>
          </a:p>
          <a:p>
            <a:r>
              <a:rPr lang="de-DE" altLang="de-DE" sz="1400" b="1"/>
              <a:t>„Das Wahre ist das Ganze“: Idee, Natur und Geist </a:t>
            </a:r>
          </a:p>
          <a:p>
            <a:r>
              <a:rPr lang="de-DE" altLang="de-DE" sz="1400"/>
              <a:t>Hegels Anspruch ist es, die Bewegung des Begriffes selbst – die Selbstentfaltung der logischen und realen Kategorien – in systematischer, wissenschaftlicher Form darzustellen. Sein </a:t>
            </a:r>
            <a:r>
              <a:rPr lang="de-DE" altLang="de-DE" sz="1400">
                <a:hlinkClick r:id="rId12" tooltip="System"/>
              </a:rPr>
              <a:t>System</a:t>
            </a:r>
            <a:r>
              <a:rPr lang="de-DE" altLang="de-DE" sz="1400"/>
              <a:t> resultiert dabei aus dem Grundsatz:</a:t>
            </a:r>
          </a:p>
          <a:p>
            <a:r>
              <a:rPr lang="de-DE" altLang="de-DE" sz="1400" b="1" i="1">
                <a:solidFill>
                  <a:srgbClr val="FF0000"/>
                </a:solidFill>
              </a:rPr>
              <a:t>Das Wahre ist das Ganze. Das Ganze aber ist nur das durch seine Entwicklung sich vollendende Wesen. </a:t>
            </a:r>
            <a:r>
              <a:rPr lang="de-DE" altLang="de-DE" sz="1400" i="1"/>
              <a:t>Es ist von dem Absoluten zu sagen, dass es wesentlich</a:t>
            </a:r>
            <a:r>
              <a:rPr lang="de-DE" altLang="de-DE" sz="1400"/>
              <a:t> Resultat</a:t>
            </a:r>
            <a:r>
              <a:rPr lang="de-DE" altLang="de-DE" sz="1400" i="1"/>
              <a:t>, dass es erst am</a:t>
            </a:r>
            <a:r>
              <a:rPr lang="de-DE" altLang="de-DE" sz="1400"/>
              <a:t> Ende </a:t>
            </a:r>
            <a:r>
              <a:rPr lang="de-DE" altLang="de-DE" sz="1400" i="1"/>
              <a:t>das ist, was es in Wahrheit ist; und hierin eben besteht seine Natur, Wirkliches, Subjekt oder Sichselbstwerden zu sein.</a:t>
            </a:r>
            <a:r>
              <a:rPr lang="de-DE" altLang="de-DE" sz="1400"/>
              <a:t> (PG 24)  </a:t>
            </a:r>
          </a:p>
          <a:p>
            <a:endParaRPr lang="de-DE" altLang="de-DE" sz="1300"/>
          </a:p>
          <a:p>
            <a:endParaRPr lang="de-DE" altLang="de-DE" sz="1300"/>
          </a:p>
        </p:txBody>
      </p:sp>
    </p:spTree>
    <p:extLst>
      <p:ext uri="{BB962C8B-B14F-4D97-AF65-F5344CB8AC3E}">
        <p14:creationId xmlns:p14="http://schemas.microsoft.com/office/powerpoint/2010/main" val="382426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r>
              <a:rPr lang="de-DE" smtClean="0"/>
              <a:t>Prof. Dr. Max Mustermann | </a:t>
            </a:r>
            <a:br>
              <a:rPr lang="de-DE" smtClean="0"/>
            </a:br>
            <a:r>
              <a:rPr lang="de-DE" smtClean="0"/>
              <a:t>Name of Faculty</a:t>
            </a:r>
            <a:endParaRPr lang="de-DE"/>
          </a:p>
        </p:txBody>
      </p:sp>
      <p:sp>
        <p:nvSpPr>
          <p:cNvPr id="5" name="Foliennummernplatzhalter 4"/>
          <p:cNvSpPr>
            <a:spLocks noGrp="1"/>
          </p:cNvSpPr>
          <p:nvPr>
            <p:ph type="sldNum" sz="quarter" idx="11"/>
          </p:nvPr>
        </p:nvSpPr>
        <p:spPr/>
        <p:txBody>
          <a:bodyPr/>
          <a:lstStyle/>
          <a:p>
            <a:pPr>
              <a:defRPr/>
            </a:pPr>
            <a:fld id="{6AB5DBA3-DFF6-4CFC-93DE-3F08A0E43ADF}" type="slidenum">
              <a:rPr lang="de-DE" smtClean="0"/>
              <a:pPr>
                <a:defRPr/>
              </a:pPr>
              <a:t>3</a:t>
            </a:fld>
            <a:endParaRPr lang="de-DE"/>
          </a:p>
        </p:txBody>
      </p:sp>
    </p:spTree>
    <p:extLst>
      <p:ext uri="{BB962C8B-B14F-4D97-AF65-F5344CB8AC3E}">
        <p14:creationId xmlns:p14="http://schemas.microsoft.com/office/powerpoint/2010/main" val="125813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A50B53E2-1A81-4037-AF43-340D62E0F3D1}" type="slidenum">
              <a:rPr lang="en-GB" altLang="en-US">
                <a:solidFill>
                  <a:srgbClr val="000000"/>
                </a:solidFill>
                <a:latin typeface="Times New Roman" panose="02020603050405020304" pitchFamily="18" charset="0"/>
              </a:rPr>
              <a:pPr>
                <a:lnSpc>
                  <a:spcPct val="95000"/>
                </a:lnSpc>
              </a:pPr>
              <a:t>31</a:t>
            </a:fld>
            <a:endParaRPr lang="en-GB" altLang="en-US">
              <a:solidFill>
                <a:srgbClr val="000000"/>
              </a:solidFill>
              <a:latin typeface="Times New Roman" panose="02020603050405020304" pitchFamily="18" charset="0"/>
            </a:endParaRPr>
          </a:p>
        </p:txBody>
      </p:sp>
      <p:sp>
        <p:nvSpPr>
          <p:cNvPr id="23555" name="Rectangle 1"/>
          <p:cNvSpPr>
            <a:spLocks noGrp="1" noRot="1" noChangeAspect="1" noChangeArrowheads="1" noTextEdit="1"/>
          </p:cNvSpPr>
          <p:nvPr>
            <p:ph type="sldImg"/>
          </p:nvPr>
        </p:nvSpPr>
        <p:spPr>
          <a:xfrm>
            <a:off x="1028700" y="660400"/>
            <a:ext cx="4343400" cy="32575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p:cNvSpPr>
            <a:spLocks noGrp="1" noChangeArrowheads="1"/>
          </p:cNvSpPr>
          <p:nvPr>
            <p:ph type="body" idx="1"/>
          </p:nvPr>
        </p:nvSpPr>
        <p:spPr>
          <a:xfrm>
            <a:off x="639763" y="4125913"/>
            <a:ext cx="5119687" cy="39084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smtClean="0">
                <a:latin typeface="Times New Roman" panose="02020603050405020304" pitchFamily="18" charset="0"/>
              </a:rPr>
              <a:t>KURION is in charged with the water purification process. </a:t>
            </a:r>
          </a:p>
        </p:txBody>
      </p:sp>
    </p:spTree>
    <p:extLst>
      <p:ext uri="{BB962C8B-B14F-4D97-AF65-F5344CB8AC3E}">
        <p14:creationId xmlns:p14="http://schemas.microsoft.com/office/powerpoint/2010/main" val="2617748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D11A98EA-1C3F-42CF-88B1-5BBAD8852D2E}" type="slidenum">
              <a:rPr lang="en-GB" altLang="en-US">
                <a:solidFill>
                  <a:srgbClr val="000000"/>
                </a:solidFill>
                <a:latin typeface="Times New Roman" panose="02020603050405020304" pitchFamily="18" charset="0"/>
              </a:rPr>
              <a:pPr>
                <a:lnSpc>
                  <a:spcPct val="95000"/>
                </a:lnSpc>
              </a:pPr>
              <a:t>32</a:t>
            </a:fld>
            <a:endParaRPr lang="en-GB" altLang="en-US">
              <a:solidFill>
                <a:srgbClr val="000000"/>
              </a:solidFill>
              <a:latin typeface="Times New Roman" panose="02020603050405020304" pitchFamily="18" charset="0"/>
            </a:endParaRPr>
          </a:p>
        </p:txBody>
      </p:sp>
      <p:sp>
        <p:nvSpPr>
          <p:cNvPr id="25603" name="Rectangle 1"/>
          <p:cNvSpPr>
            <a:spLocks noGrp="1" noRot="1" noChangeAspect="1" noChangeArrowheads="1" noTextEdit="1"/>
          </p:cNvSpPr>
          <p:nvPr>
            <p:ph type="sldImg"/>
          </p:nvPr>
        </p:nvSpPr>
        <p:spPr>
          <a:xfrm>
            <a:off x="1028700" y="660400"/>
            <a:ext cx="4343400" cy="32575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p:cNvSpPr>
            <a:spLocks noGrp="1" noChangeArrowheads="1"/>
          </p:cNvSpPr>
          <p:nvPr>
            <p:ph type="body" idx="1"/>
          </p:nvPr>
        </p:nvSpPr>
        <p:spPr>
          <a:xfrm>
            <a:off x="639763" y="4125913"/>
            <a:ext cx="5119687" cy="39084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187324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Folienbildplatzhalter 1"/>
          <p:cNvSpPr>
            <a:spLocks noGrp="1" noRot="1" noChangeAspect="1" noTextEdit="1"/>
          </p:cNvSpPr>
          <p:nvPr>
            <p:ph type="sldImg"/>
          </p:nvPr>
        </p:nvSpPr>
        <p:spPr>
          <a:ln/>
        </p:spPr>
      </p:sp>
      <p:sp>
        <p:nvSpPr>
          <p:cNvPr id="165891"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de-DE" smtClean="0">
                <a:latin typeface="Arial" pitchFamily="34" charset="0"/>
                <a:ea typeface="ＭＳ Ｐゴシック" pitchFamily="34" charset="-128"/>
              </a:rPr>
              <a:t>Japan sehr gering natürlich </a:t>
            </a:r>
          </a:p>
        </p:txBody>
      </p:sp>
      <p:sp>
        <p:nvSpPr>
          <p:cNvPr id="4" name="Fußzeilenplatzhalter 3"/>
          <p:cNvSpPr>
            <a:spLocks noGrp="1"/>
          </p:cNvSpPr>
          <p:nvPr>
            <p:ph type="ftr" sz="quarter" idx="4"/>
          </p:nvPr>
        </p:nvSpPr>
        <p:spPr/>
        <p:txBody>
          <a:bodyPr/>
          <a:lstStyle/>
          <a:p>
            <a:pPr>
              <a:defRPr/>
            </a:pPr>
            <a:r>
              <a:rPr lang="de-DE" smtClean="0"/>
              <a:t>Prof. Dr. Max Mustermann | </a:t>
            </a:r>
            <a:br>
              <a:rPr lang="de-DE" smtClean="0"/>
            </a:br>
            <a:r>
              <a:rPr lang="de-DE" smtClean="0"/>
              <a:t>Name of Faculty</a:t>
            </a:r>
            <a:endParaRPr lang="de-DE"/>
          </a:p>
        </p:txBody>
      </p:sp>
      <p:sp>
        <p:nvSpPr>
          <p:cNvPr id="147461" name="Foliennummernplatzhalter 4"/>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1790546-E87B-4B90-B1E8-15B5E0880F1D}" type="slidenum">
              <a:rPr lang="de-DE" altLang="de-DE"/>
              <a:pPr eaLnBrk="1" hangingPunct="1"/>
              <a:t>38</a:t>
            </a:fld>
            <a:endParaRPr lang="de-DE" altLang="de-DE"/>
          </a:p>
        </p:txBody>
      </p:sp>
    </p:spTree>
    <p:extLst>
      <p:ext uri="{BB962C8B-B14F-4D97-AF65-F5344CB8AC3E}">
        <p14:creationId xmlns:p14="http://schemas.microsoft.com/office/powerpoint/2010/main" val="2201327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latin typeface="Arial" pitchFamily="34" charset="0"/>
            </a:endParaRPr>
          </a:p>
        </p:txBody>
      </p:sp>
    </p:spTree>
    <p:extLst>
      <p:ext uri="{BB962C8B-B14F-4D97-AF65-F5344CB8AC3E}">
        <p14:creationId xmlns:p14="http://schemas.microsoft.com/office/powerpoint/2010/main" val="1969182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a:ln/>
        </p:spPr>
      </p:sp>
      <p:sp>
        <p:nvSpPr>
          <p:cNvPr id="757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smtClean="0">
                <a:latin typeface="Arial" pitchFamily="34" charset="0"/>
              </a:rPr>
              <a:t>屋内・屋外における線量の計算ができたので、以下の仮定の下、除染による追加被ばく量の低減効果を計算しました。このシナリオでは除染をすることによって約一年間で</a:t>
            </a:r>
            <a:r>
              <a:rPr lang="en-US" altLang="ja-JP" smtClean="0">
                <a:latin typeface="Arial" pitchFamily="34" charset="0"/>
              </a:rPr>
              <a:t>10 mSv</a:t>
            </a:r>
            <a:r>
              <a:rPr lang="ja-JP" altLang="ja-JP" smtClean="0">
                <a:latin typeface="Arial" pitchFamily="34" charset="0"/>
              </a:rPr>
              <a:t>の被ばく量低減を見積もることが示唆された</a:t>
            </a:r>
            <a:r>
              <a:rPr lang="ja-JP" altLang="en-US" smtClean="0">
                <a:latin typeface="Arial" pitchFamily="34" charset="0"/>
              </a:rPr>
              <a:t>。</a:t>
            </a:r>
            <a:endParaRPr lang="en-US" altLang="ja-JP" smtClean="0">
              <a:latin typeface="Arial" pitchFamily="34" charset="0"/>
            </a:endParaRPr>
          </a:p>
          <a:p>
            <a:r>
              <a:rPr lang="ja-JP" altLang="en-US" smtClean="0">
                <a:latin typeface="Arial" pitchFamily="34" charset="0"/>
              </a:rPr>
              <a:t>従って除染による追加被ばく量の低減を予測することができ、除去率ではわからないような、除染を事故後どのタイミングで行うと被ばく量がどれだけ違うのかがわかります。従って除染を考える際に非常に有効であると考えています。</a:t>
            </a:r>
            <a:endParaRPr lang="en-US" altLang="ja-JP" smtClean="0">
              <a:latin typeface="Arial" pitchFamily="34" charset="0"/>
            </a:endParaRPr>
          </a:p>
          <a:p>
            <a:endParaRPr lang="en-US" altLang="ja-JP" smtClean="0">
              <a:latin typeface="Arial" pitchFamily="34" charset="0"/>
            </a:endParaRPr>
          </a:p>
        </p:txBody>
      </p:sp>
      <p:sp>
        <p:nvSpPr>
          <p:cNvPr id="67588" name="スライド番号プレースホルダ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2E565B20-42E2-4EB2-94FC-EC03E9987A4A}" type="slidenum">
              <a:rPr lang="en-US" altLang="ja-JP" smtClean="0">
                <a:solidFill>
                  <a:srgbClr val="000000"/>
                </a:solidFill>
              </a:rPr>
              <a:pPr eaLnBrk="1" hangingPunct="1">
                <a:spcBef>
                  <a:spcPct val="0"/>
                </a:spcBef>
                <a:defRPr/>
              </a:pPr>
              <a:t>41</a:t>
            </a:fld>
            <a:endParaRPr lang="en-US" altLang="ja-JP" smtClean="0">
              <a:solidFill>
                <a:srgbClr val="000000"/>
              </a:solidFill>
            </a:endParaRPr>
          </a:p>
        </p:txBody>
      </p:sp>
    </p:spTree>
    <p:extLst>
      <p:ext uri="{BB962C8B-B14F-4D97-AF65-F5344CB8AC3E}">
        <p14:creationId xmlns:p14="http://schemas.microsoft.com/office/powerpoint/2010/main" val="2991345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1" dirty="0" smtClean="0"/>
              <a:t>Weltweit setzen 33 Länder auf Kernenergie (Stand 12/2013)</a:t>
            </a:r>
            <a:endParaRPr lang="de-DE" dirty="0" smtClean="0"/>
          </a:p>
          <a:p>
            <a:r>
              <a:rPr lang="de-DE" dirty="0" smtClean="0"/>
              <a:t>Im Dezember 2013 waren in 31 Ländern 435 Kernkraftwerke mit einer installierten elektrischen Bruttoleistung von über 398 </a:t>
            </a:r>
            <a:r>
              <a:rPr lang="de-DE" dirty="0" err="1" smtClean="0"/>
              <a:t>GWe</a:t>
            </a:r>
            <a:r>
              <a:rPr lang="de-DE" dirty="0" smtClean="0"/>
              <a:t> in Betrieb und in 15 Ländern 70 Kernkraftwerke mit einer elektrischen Bruttoleistung von knapp 74 </a:t>
            </a:r>
            <a:r>
              <a:rPr lang="de-DE" dirty="0" err="1" smtClean="0"/>
              <a:t>GWe</a:t>
            </a:r>
            <a:r>
              <a:rPr lang="de-DE" dirty="0" smtClean="0"/>
              <a:t> im Bau.</a:t>
            </a:r>
          </a:p>
          <a:p>
            <a:r>
              <a:rPr lang="de-DE" dirty="0" smtClean="0"/>
              <a:t>Die weltweite Stromerzeugung aus Kernenergie betrug im Jahr 2013 netto rund 2.364 Milliarden kWh. Seit der ersten Stromerzeugung in einem Kernkraftwerk - am 20. Dezember 1951 im Schnellen Brüter EBR-I in den USA - sind kumuliert 70.310 Milliarden kWh netto erzeugt worden.</a:t>
            </a:r>
            <a:endParaRPr lang="de-DE" dirty="0" smtClean="0">
              <a:latin typeface="Arial" pitchFamily="34" charset="0"/>
            </a:endParaRPr>
          </a:p>
          <a:p>
            <a:endParaRPr lang="de-DE" dirty="0" smtClean="0">
              <a:latin typeface="Arial" pitchFamily="34" charset="0"/>
            </a:endParaRPr>
          </a:p>
          <a:p>
            <a:r>
              <a:rPr lang="de-DE" dirty="0" smtClean="0">
                <a:latin typeface="Arial" pitchFamily="34" charset="0"/>
              </a:rPr>
              <a:t>======================================== </a:t>
            </a:r>
          </a:p>
          <a:p>
            <a:r>
              <a:rPr lang="de-DE" dirty="0" smtClean="0">
                <a:latin typeface="Arial" pitchFamily="34" charset="0"/>
              </a:rPr>
              <a:t>Argentinien </a:t>
            </a:r>
            <a:r>
              <a:rPr lang="de-DE" dirty="0" err="1" smtClean="0">
                <a:latin typeface="Arial" pitchFamily="34" charset="0"/>
              </a:rPr>
              <a:t>Atucha</a:t>
            </a:r>
            <a:r>
              <a:rPr lang="de-DE" dirty="0" smtClean="0">
                <a:latin typeface="Arial" pitchFamily="34" charset="0"/>
              </a:rPr>
              <a:t>: Inbetriebnahme 6/2014 </a:t>
            </a:r>
          </a:p>
          <a:p>
            <a:r>
              <a:rPr lang="de-DE" dirty="0" err="1" smtClean="0">
                <a:latin typeface="Arial" pitchFamily="34" charset="0"/>
              </a:rPr>
              <a:t>Taishan</a:t>
            </a:r>
            <a:r>
              <a:rPr lang="de-DE" dirty="0" smtClean="0">
                <a:latin typeface="Arial" pitchFamily="34" charset="0"/>
              </a:rPr>
              <a:t> 1: Netzsynchronisierung 2015 (1660MWe) </a:t>
            </a:r>
          </a:p>
          <a:p>
            <a:r>
              <a:rPr lang="de-DE" dirty="0" err="1" smtClean="0">
                <a:latin typeface="Arial" pitchFamily="34" charset="0"/>
              </a:rPr>
              <a:t>Taishan</a:t>
            </a:r>
            <a:r>
              <a:rPr lang="de-DE" dirty="0" smtClean="0">
                <a:latin typeface="Arial" pitchFamily="34" charset="0"/>
              </a:rPr>
              <a:t> 2: Netzsynchronisierung 2016 </a:t>
            </a:r>
          </a:p>
        </p:txBody>
      </p:sp>
    </p:spTree>
    <p:extLst>
      <p:ext uri="{BB962C8B-B14F-4D97-AF65-F5344CB8AC3E}">
        <p14:creationId xmlns:p14="http://schemas.microsoft.com/office/powerpoint/2010/main" val="3674330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DAB2639-E07D-47C4-B0C6-017BC1AC6E2B}" type="slidenum">
              <a:rPr lang="de-DE" smtClean="0"/>
              <a:pPr>
                <a:defRPr/>
              </a:pPr>
              <a:t>58</a:t>
            </a:fld>
            <a:endParaRPr lang="de-DE"/>
          </a:p>
        </p:txBody>
      </p:sp>
    </p:spTree>
    <p:extLst>
      <p:ext uri="{BB962C8B-B14F-4D97-AF65-F5344CB8AC3E}">
        <p14:creationId xmlns:p14="http://schemas.microsoft.com/office/powerpoint/2010/main" val="3084164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0C767-4B4A-4416-9708-4409275EEB21}" type="slidenum">
              <a:rPr lang="de-DE">
                <a:solidFill>
                  <a:srgbClr val="000000"/>
                </a:solidFill>
              </a:rPr>
              <a:pPr/>
              <a:t>60</a:t>
            </a:fld>
            <a:endParaRPr lang="de-DE">
              <a:solidFill>
                <a:srgbClr val="000000"/>
              </a:solidFill>
            </a:endParaRPr>
          </a:p>
        </p:txBody>
      </p:sp>
      <p:sp>
        <p:nvSpPr>
          <p:cNvPr id="2985986" name="Rectangle 2"/>
          <p:cNvSpPr>
            <a:spLocks noGrp="1" noRot="1" noChangeAspect="1" noChangeArrowheads="1" noTextEdit="1"/>
          </p:cNvSpPr>
          <p:nvPr>
            <p:ph type="sldImg"/>
          </p:nvPr>
        </p:nvSpPr>
        <p:spPr>
          <a:xfrm>
            <a:off x="919163" y="746125"/>
            <a:ext cx="4962525" cy="3721100"/>
          </a:xfrm>
          <a:ln/>
        </p:spPr>
      </p:sp>
      <p:sp>
        <p:nvSpPr>
          <p:cNvPr id="2985987" name="Rectangle 3"/>
          <p:cNvSpPr>
            <a:spLocks noGrp="1" noChangeArrowheads="1"/>
          </p:cNvSpPr>
          <p:nvPr>
            <p:ph type="body" idx="1"/>
          </p:nvPr>
        </p:nvSpPr>
        <p:spPr>
          <a:xfrm>
            <a:off x="904433" y="4713113"/>
            <a:ext cx="4988812" cy="4466756"/>
          </a:xfrm>
        </p:spPr>
        <p:txBody>
          <a:bodyPr lIns="93261" tIns="46630" rIns="93261" bIns="46630"/>
          <a:lstStyle/>
          <a:p>
            <a:r>
              <a:rPr lang="de-DE" dirty="0" smtClean="0"/>
              <a:t>Global wurden im Jahr 2011 22.158,5 Mrd. kWh (=</a:t>
            </a:r>
            <a:r>
              <a:rPr lang="de-DE" dirty="0" err="1" smtClean="0"/>
              <a:t>TWh</a:t>
            </a:r>
            <a:r>
              <a:rPr lang="de-DE" dirty="0" smtClean="0"/>
              <a:t>) elektrischer Energie produziert. Etwa zwei Drittel der Gesamtproduktion stammen aus der Verbrennung </a:t>
            </a:r>
            <a:r>
              <a:rPr lang="de-DE" dirty="0" smtClean="0">
                <a:hlinkClick r:id="rId3" tooltip="Fossile Energie"/>
              </a:rPr>
              <a:t>fossiler Energieträger</a:t>
            </a:r>
            <a:r>
              <a:rPr lang="de-DE" dirty="0" smtClean="0"/>
              <a:t>, ca. 20 % wurden </a:t>
            </a:r>
            <a:r>
              <a:rPr lang="de-DE" dirty="0" smtClean="0">
                <a:hlinkClick r:id="rId4" tooltip="Erneuerbare Energie"/>
              </a:rPr>
              <a:t>regenerativ</a:t>
            </a:r>
            <a:r>
              <a:rPr lang="de-DE" dirty="0" smtClean="0"/>
              <a:t> erzeugt und knapp 12 % mittels </a:t>
            </a:r>
            <a:r>
              <a:rPr lang="de-DE" dirty="0" smtClean="0">
                <a:hlinkClick r:id="rId5" tooltip="Kernenergie"/>
              </a:rPr>
              <a:t>Kernenergie</a:t>
            </a:r>
            <a:r>
              <a:rPr lang="de-DE" dirty="0" smtClean="0"/>
              <a:t> gewonnen.</a:t>
            </a:r>
            <a:r>
              <a:rPr lang="de-DE" baseline="30000" dirty="0" smtClean="0">
                <a:hlinkClick r:id="rId6"/>
              </a:rPr>
              <a:t>[2]</a:t>
            </a:r>
            <a:r>
              <a:rPr lang="de-DE" baseline="30000" dirty="0" smtClean="0"/>
              <a:t> </a:t>
            </a:r>
          </a:p>
          <a:p>
            <a:endParaRPr lang="de-DE" baseline="30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http://de.wikipedia.org/wiki/Liste_der_Kernreaktoren_in_der_Volksrepublik_China </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2 EPR in </a:t>
            </a:r>
            <a:r>
              <a:rPr lang="de-DE" sz="1200" dirty="0" err="1" smtClean="0"/>
              <a:t>Taishan</a:t>
            </a:r>
            <a:r>
              <a:rPr lang="de-DE" sz="1200" dirty="0" smtClean="0"/>
              <a:t> </a:t>
            </a:r>
          </a:p>
          <a:p>
            <a:endParaRPr lang="de-DE" baseline="30000" dirty="0" smtClean="0"/>
          </a:p>
          <a:p>
            <a:endParaRPr lang="en-US" dirty="0"/>
          </a:p>
        </p:txBody>
      </p:sp>
    </p:spTree>
    <p:extLst>
      <p:ext uri="{BB962C8B-B14F-4D97-AF65-F5344CB8AC3E}">
        <p14:creationId xmlns:p14="http://schemas.microsoft.com/office/powerpoint/2010/main" val="120865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49691" y="9428169"/>
            <a:ext cx="2946400" cy="496887"/>
          </a:xfrm>
          <a:prstGeom prst="rect">
            <a:avLst/>
          </a:prstGeom>
          <a:noFill/>
          <a:ln w="9525">
            <a:noFill/>
            <a:miter lim="800000"/>
            <a:headEnd/>
            <a:tailEnd/>
          </a:ln>
        </p:spPr>
        <p:txBody>
          <a:bodyPr lIns="91413" tIns="45706" rIns="91413" bIns="45706" anchor="b"/>
          <a:lstStyle/>
          <a:p>
            <a:pPr algn="r"/>
            <a:fld id="{7378C0FA-47C9-49C4-AB77-EEB6F22A4BC5}" type="slidenum">
              <a:rPr lang="de-DE" sz="1200">
                <a:solidFill>
                  <a:prstClr val="black"/>
                </a:solidFill>
              </a:rPr>
              <a:pPr algn="r"/>
              <a:t>5</a:t>
            </a:fld>
            <a:endParaRPr lang="de-DE" sz="1200">
              <a:solidFill>
                <a:prstClr val="black"/>
              </a:solidFill>
            </a:endParaRPr>
          </a:p>
        </p:txBody>
      </p:sp>
      <p:sp>
        <p:nvSpPr>
          <p:cNvPr id="36867" name="Rectangle 7"/>
          <p:cNvSpPr txBox="1">
            <a:spLocks noGrp="1" noChangeArrowheads="1"/>
          </p:cNvSpPr>
          <p:nvPr/>
        </p:nvSpPr>
        <p:spPr bwMode="auto">
          <a:xfrm>
            <a:off x="3849691" y="9428169"/>
            <a:ext cx="2946400" cy="496887"/>
          </a:xfrm>
          <a:prstGeom prst="rect">
            <a:avLst/>
          </a:prstGeom>
          <a:noFill/>
          <a:ln w="9525">
            <a:noFill/>
            <a:miter lim="800000"/>
            <a:headEnd/>
            <a:tailEnd/>
          </a:ln>
        </p:spPr>
        <p:txBody>
          <a:bodyPr lIns="91413" tIns="45706" rIns="91413" bIns="45706" anchor="b"/>
          <a:lstStyle/>
          <a:p>
            <a:pPr algn="r"/>
            <a:fld id="{FB6DF230-6DAC-4B33-8576-41F7147C25D2}" type="slidenum">
              <a:rPr lang="de-DE" sz="1200">
                <a:solidFill>
                  <a:prstClr val="black"/>
                </a:solidFill>
              </a:rPr>
              <a:pPr algn="r"/>
              <a:t>5</a:t>
            </a:fld>
            <a:endParaRPr lang="de-DE" sz="1200">
              <a:solidFill>
                <a:prstClr val="black"/>
              </a:solidFill>
            </a:endParaRPr>
          </a:p>
        </p:txBody>
      </p:sp>
      <p:sp>
        <p:nvSpPr>
          <p:cNvPr id="36868" name="Rectangle 7"/>
          <p:cNvSpPr txBox="1">
            <a:spLocks noGrp="1" noChangeArrowheads="1"/>
          </p:cNvSpPr>
          <p:nvPr/>
        </p:nvSpPr>
        <p:spPr bwMode="auto">
          <a:xfrm>
            <a:off x="3849691" y="9428169"/>
            <a:ext cx="2946400" cy="496887"/>
          </a:xfrm>
          <a:prstGeom prst="rect">
            <a:avLst/>
          </a:prstGeom>
          <a:noFill/>
          <a:ln w="9525">
            <a:noFill/>
            <a:miter lim="800000"/>
            <a:headEnd/>
            <a:tailEnd/>
          </a:ln>
        </p:spPr>
        <p:txBody>
          <a:bodyPr lIns="91403" tIns="45702" rIns="91403" bIns="45702" anchor="b"/>
          <a:lstStyle/>
          <a:p>
            <a:pPr algn="r"/>
            <a:fld id="{93479E65-DE0E-4F85-9A8C-03FBC4EAE204}" type="slidenum">
              <a:rPr lang="de-DE" sz="1200">
                <a:solidFill>
                  <a:prstClr val="black"/>
                </a:solidFill>
              </a:rPr>
              <a:pPr algn="r"/>
              <a:t>5</a:t>
            </a:fld>
            <a:endParaRPr lang="de-DE" sz="1200">
              <a:solidFill>
                <a:prstClr val="black"/>
              </a:solidFill>
            </a:endParaRPr>
          </a:p>
        </p:txBody>
      </p:sp>
      <p:sp>
        <p:nvSpPr>
          <p:cNvPr id="36869" name="Rectangle 2"/>
          <p:cNvSpPr>
            <a:spLocks noGrp="1" noRot="1" noChangeAspect="1" noChangeArrowheads="1" noTextEdit="1"/>
          </p:cNvSpPr>
          <p:nvPr>
            <p:ph type="sldImg"/>
          </p:nvPr>
        </p:nvSpPr>
        <p:spPr>
          <a:xfrm>
            <a:off x="957263" y="771525"/>
            <a:ext cx="4921250" cy="3690938"/>
          </a:xfrm>
          <a:ln/>
        </p:spPr>
      </p:sp>
      <p:sp>
        <p:nvSpPr>
          <p:cNvPr id="36870" name="Rectangle 3"/>
          <p:cNvSpPr>
            <a:spLocks noGrp="1" noChangeArrowheads="1"/>
          </p:cNvSpPr>
          <p:nvPr>
            <p:ph type="body" idx="1"/>
          </p:nvPr>
        </p:nvSpPr>
        <p:spPr>
          <a:xfrm>
            <a:off x="928694" y="4694241"/>
            <a:ext cx="4981575" cy="4460875"/>
          </a:xfrm>
          <a:noFill/>
          <a:ln/>
        </p:spPr>
        <p:txBody>
          <a:bodyPr lIns="91403" tIns="45702" rIns="91403" bIns="45702"/>
          <a:lstStyle/>
          <a:p>
            <a:pPr eaLnBrk="1" hangingPunct="1"/>
            <a:endParaRPr lang="en-US" dirty="0" smtClean="0"/>
          </a:p>
        </p:txBody>
      </p:sp>
    </p:spTree>
    <p:extLst>
      <p:ext uri="{BB962C8B-B14F-4D97-AF65-F5344CB8AC3E}">
        <p14:creationId xmlns:p14="http://schemas.microsoft.com/office/powerpoint/2010/main" val="333494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98242E3-1B56-4FDD-966C-3EBA0D0E7950}" type="slidenum">
              <a:rPr lang="de-DE" smtClean="0">
                <a:solidFill>
                  <a:srgbClr val="000000"/>
                </a:solidFill>
              </a:rPr>
              <a:pPr/>
              <a:t>6</a:t>
            </a:fld>
            <a:endParaRPr lang="de-DE">
              <a:solidFill>
                <a:srgbClr val="000000"/>
              </a:solidFill>
            </a:endParaRPr>
          </a:p>
        </p:txBody>
      </p:sp>
    </p:spTree>
    <p:extLst>
      <p:ext uri="{BB962C8B-B14F-4D97-AF65-F5344CB8AC3E}">
        <p14:creationId xmlns:p14="http://schemas.microsoft.com/office/powerpoint/2010/main" val="371633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lienbildplatzhalter 1"/>
          <p:cNvSpPr>
            <a:spLocks noGrp="1" noRot="1" noChangeAspect="1" noTextEdit="1"/>
          </p:cNvSpPr>
          <p:nvPr>
            <p:ph type="sldImg"/>
          </p:nvPr>
        </p:nvSpPr>
        <p:spPr>
          <a:ln/>
        </p:spPr>
      </p:sp>
      <p:sp>
        <p:nvSpPr>
          <p:cNvPr id="151555"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34148"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B14C1F07-620A-4084-8BFF-1B5F6882716D}" type="slidenum">
              <a:rPr lang="de-DE" altLang="de-DE"/>
              <a:pPr eaLnBrk="1" hangingPunct="1"/>
              <a:t>7</a:t>
            </a:fld>
            <a:endParaRPr lang="de-DE" altLang="de-DE"/>
          </a:p>
        </p:txBody>
      </p:sp>
    </p:spTree>
    <p:extLst>
      <p:ext uri="{BB962C8B-B14F-4D97-AF65-F5344CB8AC3E}">
        <p14:creationId xmlns:p14="http://schemas.microsoft.com/office/powerpoint/2010/main" val="1097593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p:cNvSpPr>
            <a:spLocks noGrp="1" noRot="1" noChangeAspect="1" noTextEdit="1"/>
          </p:cNvSpPr>
          <p:nvPr>
            <p:ph type="sldImg"/>
          </p:nvPr>
        </p:nvSpPr>
        <p:spPr>
          <a:ln/>
        </p:spPr>
      </p:sp>
      <p:sp>
        <p:nvSpPr>
          <p:cNvPr id="152579"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35172"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DB62E8C6-B08B-4E5C-8EF3-906DE3659976}" type="slidenum">
              <a:rPr lang="de-DE" altLang="de-DE"/>
              <a:pPr eaLnBrk="1" hangingPunct="1"/>
              <a:t>9</a:t>
            </a:fld>
            <a:endParaRPr lang="de-DE" altLang="de-DE"/>
          </a:p>
        </p:txBody>
      </p:sp>
    </p:spTree>
    <p:extLst>
      <p:ext uri="{BB962C8B-B14F-4D97-AF65-F5344CB8AC3E}">
        <p14:creationId xmlns:p14="http://schemas.microsoft.com/office/powerpoint/2010/main" val="21978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normAutofit/>
          </a:bodyPr>
          <a:lstStyle/>
          <a:p>
            <a:pPr>
              <a:defRPr/>
            </a:pPr>
            <a:endParaRPr lang="de-DE" dirty="0">
              <a:ea typeface="+mn-ea"/>
              <a:cs typeface="+mn-cs"/>
            </a:endParaRPr>
          </a:p>
        </p:txBody>
      </p:sp>
      <p:sp>
        <p:nvSpPr>
          <p:cNvPr id="136196"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857822-3A9E-4600-9322-A9DD61A4988F}" type="slidenum">
              <a:rPr lang="de-DE" altLang="de-DE"/>
              <a:pPr eaLnBrk="1" hangingPunct="1"/>
              <a:t>10</a:t>
            </a:fld>
            <a:endParaRPr lang="de-DE" altLang="de-DE"/>
          </a:p>
        </p:txBody>
      </p:sp>
    </p:spTree>
    <p:extLst>
      <p:ext uri="{BB962C8B-B14F-4D97-AF65-F5344CB8AC3E}">
        <p14:creationId xmlns:p14="http://schemas.microsoft.com/office/powerpoint/2010/main" val="2206063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olienbildplatzhalter 1"/>
          <p:cNvSpPr>
            <a:spLocks noGrp="1" noRot="1" noChangeAspect="1" noTextEdit="1"/>
          </p:cNvSpPr>
          <p:nvPr>
            <p:ph type="sldImg"/>
          </p:nvPr>
        </p:nvSpPr>
        <p:spPr>
          <a:ln/>
        </p:spPr>
      </p:sp>
      <p:sp>
        <p:nvSpPr>
          <p:cNvPr id="154627"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37220"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F57DAABF-6FE2-4689-9292-4B48A60B931B}" type="slidenum">
              <a:rPr lang="de-DE" altLang="de-DE"/>
              <a:pPr eaLnBrk="1" hangingPunct="1"/>
              <a:t>12</a:t>
            </a:fld>
            <a:endParaRPr lang="de-DE" altLang="de-DE"/>
          </a:p>
        </p:txBody>
      </p:sp>
    </p:spTree>
    <p:extLst>
      <p:ext uri="{BB962C8B-B14F-4D97-AF65-F5344CB8AC3E}">
        <p14:creationId xmlns:p14="http://schemas.microsoft.com/office/powerpoint/2010/main" val="388915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olienbildplatzhalter 1"/>
          <p:cNvSpPr>
            <a:spLocks noGrp="1" noRot="1" noChangeAspect="1" noTextEdit="1"/>
          </p:cNvSpPr>
          <p:nvPr>
            <p:ph type="sldImg"/>
          </p:nvPr>
        </p:nvSpPr>
        <p:spPr>
          <a:ln/>
        </p:spPr>
      </p:sp>
      <p:sp>
        <p:nvSpPr>
          <p:cNvPr id="156675"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de-DE">
                <a:cs typeface="+mn-cs"/>
              </a:rPr>
              <a:t>Auslegungswert: 6,5 m </a:t>
            </a:r>
          </a:p>
        </p:txBody>
      </p:sp>
      <p:sp>
        <p:nvSpPr>
          <p:cNvPr id="139268"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B0C9B74E-0614-4384-A59D-9FEC471464CB}" type="slidenum">
              <a:rPr lang="de-DE" altLang="de-DE"/>
              <a:pPr eaLnBrk="1" hangingPunct="1"/>
              <a:t>14</a:t>
            </a:fld>
            <a:endParaRPr lang="de-DE" altLang="de-DE"/>
          </a:p>
        </p:txBody>
      </p:sp>
    </p:spTree>
    <p:extLst>
      <p:ext uri="{BB962C8B-B14F-4D97-AF65-F5344CB8AC3E}">
        <p14:creationId xmlns:p14="http://schemas.microsoft.com/office/powerpoint/2010/main" val="25476041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Master" Target="../slideMasters/slideMaster1.xml"/><Relationship Id="rId7" Type="http://schemas.openxmlformats.org/officeDocument/2006/relationships/image" Target="../media/image4.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2.bin"/><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 name="Picture 14" descr="II_rahmen_neu_titel"/>
          <p:cNvPicPr>
            <a:picLocks noChangeAspect="1" noChangeArrowheads="1"/>
          </p:cNvPicPr>
          <p:nvPr userDrawn="1"/>
        </p:nvPicPr>
        <p:blipFill>
          <a:blip r:embed="rId4"/>
          <a:srcRect/>
          <a:stretch>
            <a:fillRect/>
          </a:stretch>
        </p:blipFill>
        <p:spPr bwMode="auto">
          <a:xfrm>
            <a:off x="0" y="0"/>
            <a:ext cx="9144000" cy="6870700"/>
          </a:xfrm>
          <a:prstGeom prst="rect">
            <a:avLst/>
          </a:prstGeom>
          <a:noFill/>
          <a:ln w="9525">
            <a:noFill/>
            <a:miter lim="800000"/>
            <a:headEnd/>
            <a:tailEnd/>
          </a:ln>
        </p:spPr>
      </p:pic>
      <p:graphicFrame>
        <p:nvGraphicFramePr>
          <p:cNvPr id="3" name="Rectangle 13" hidden="1"/>
          <p:cNvGraphicFramePr>
            <a:graphicFrameLocks/>
          </p:cNvGraphicFramePr>
          <p:nvPr>
            <p:custDataLst>
              <p:tags r:id="rId2"/>
            </p:custDataLst>
          </p:nvPr>
        </p:nvGraphicFramePr>
        <p:xfrm>
          <a:off x="-6349" y="0"/>
          <a:ext cx="158750" cy="158750"/>
        </p:xfrm>
        <a:graphic>
          <a:graphicData uri="http://schemas.openxmlformats.org/presentationml/2006/ole">
            <mc:AlternateContent xmlns:mc="http://schemas.openxmlformats.org/markup-compatibility/2006">
              <mc:Choice xmlns:v="urn:schemas-microsoft-com:vml" Requires="v">
                <p:oleObj spid="_x0000_s693816" r:id="rId5" imgW="0" imgH="0" progId="">
                  <p:embed/>
                </p:oleObj>
              </mc:Choice>
              <mc:Fallback>
                <p:oleObj r:id="rId5" imgW="0" imgH="0" progId="">
                  <p:embed/>
                  <p:pic>
                    <p:nvPicPr>
                      <p:cNvPr id="0" name="AutoShape 34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349"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14"/>
          <p:cNvSpPr txBox="1">
            <a:spLocks noChangeArrowheads="1"/>
          </p:cNvSpPr>
          <p:nvPr userDrawn="1"/>
        </p:nvSpPr>
        <p:spPr bwMode="auto">
          <a:xfrm>
            <a:off x="396876" y="6475413"/>
            <a:ext cx="3670300" cy="123111"/>
          </a:xfrm>
          <a:prstGeom prst="rect">
            <a:avLst/>
          </a:prstGeom>
          <a:noFill/>
          <a:ln w="9525">
            <a:noFill/>
            <a:miter lim="800000"/>
            <a:headEnd/>
            <a:tailEnd/>
          </a:ln>
          <a:effectLst/>
        </p:spPr>
        <p:txBody>
          <a:bodyPr lIns="0" tIns="0" rIns="0" bIns="0">
            <a:spAutoFit/>
          </a:bodyPr>
          <a:lstStyle/>
          <a:p>
            <a:pPr eaLnBrk="1" hangingPunct="1"/>
            <a:r>
              <a:rPr lang="en-US" altLang="de-DE" sz="800" smtClean="0"/>
              <a:t>KIT –  The Research University in the Helmholtz Association</a:t>
            </a:r>
            <a:r>
              <a:rPr lang="de-DE" altLang="de-DE" sz="800" smtClean="0"/>
              <a:t> </a:t>
            </a:r>
            <a:endParaRPr lang="en-US" altLang="de-DE" sz="800" dirty="0"/>
          </a:p>
        </p:txBody>
      </p:sp>
      <p:sp>
        <p:nvSpPr>
          <p:cNvPr id="5" name="Text Box 14"/>
          <p:cNvSpPr txBox="1">
            <a:spLocks noChangeArrowheads="1"/>
          </p:cNvSpPr>
          <p:nvPr userDrawn="1"/>
        </p:nvSpPr>
        <p:spPr bwMode="auto">
          <a:xfrm>
            <a:off x="7318378" y="6497643"/>
            <a:ext cx="1727200" cy="253171"/>
          </a:xfrm>
          <a:prstGeom prst="rect">
            <a:avLst/>
          </a:prstGeom>
          <a:noFill/>
          <a:ln w="9525">
            <a:noFill/>
            <a:miter lim="800000"/>
            <a:headEnd/>
            <a:tailEnd/>
          </a:ln>
          <a:effectLst/>
        </p:spPr>
        <p:txBody>
          <a:bodyPr lIns="0" tIns="0" rIns="0" bIns="0">
            <a:spAutoFit/>
          </a:bodyPr>
          <a:lstStyle/>
          <a:p>
            <a:pPr algn="r">
              <a:defRPr/>
            </a:pPr>
            <a:r>
              <a:rPr lang="de-DE" sz="1600" b="1">
                <a:solidFill>
                  <a:schemeClr val="bg1"/>
                </a:solidFill>
              </a:rPr>
              <a:t>www.kit.edu</a:t>
            </a:r>
            <a:endParaRPr lang="de-DE" sz="1600" b="1" dirty="0">
              <a:solidFill>
                <a:schemeClr val="bg1"/>
              </a:solidFill>
            </a:endParaRPr>
          </a:p>
        </p:txBody>
      </p:sp>
      <p:pic>
        <p:nvPicPr>
          <p:cNvPr id="7" name="Picture 13" descr="KIT-Logo-rgb_en"/>
          <p:cNvPicPr>
            <a:picLocks noChangeAspect="1" noChangeArrowheads="1"/>
          </p:cNvPicPr>
          <p:nvPr userDrawn="1"/>
        </p:nvPicPr>
        <p:blipFill>
          <a:blip r:embed="rId6"/>
          <a:srcRect/>
          <a:stretch>
            <a:fillRect/>
          </a:stretch>
        </p:blipFill>
        <p:spPr bwMode="auto">
          <a:xfrm>
            <a:off x="395288" y="333380"/>
            <a:ext cx="1619250" cy="747713"/>
          </a:xfrm>
          <a:prstGeom prst="rect">
            <a:avLst/>
          </a:prstGeom>
          <a:noFill/>
          <a:ln w="9525">
            <a:noFill/>
            <a:miter lim="800000"/>
            <a:headEnd/>
            <a:tailEnd/>
          </a:ln>
        </p:spPr>
      </p:pic>
      <p:pic>
        <p:nvPicPr>
          <p:cNvPr id="13" name="Picture 2" descr="P:\TMRK_Gentes\10 - Bilder\AP2a\2012_10_31 - Aufbau Versuchsstand\IMGP3581.JPG"/>
          <p:cNvPicPr>
            <a:picLocks noChangeAspect="1" noChangeArrowheads="1"/>
          </p:cNvPicPr>
          <p:nvPr userDrawn="1"/>
        </p:nvPicPr>
        <p:blipFill rotWithShape="1">
          <a:blip r:embed="rId7">
            <a:extLst>
              <a:ext uri="{28A0092B-C50C-407E-A947-70E740481C1C}">
                <a14:useLocalDpi xmlns:a14="http://schemas.microsoft.com/office/drawing/2010/main" val="0"/>
              </a:ext>
            </a:extLst>
          </a:blip>
          <a:stretch/>
        </p:blipFill>
        <p:spPr bwMode="auto">
          <a:xfrm>
            <a:off x="5958670" y="3666654"/>
            <a:ext cx="3086908" cy="267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b="92"/>
          <a:stretch/>
        </p:blipFill>
        <p:spPr bwMode="auto">
          <a:xfrm>
            <a:off x="2503055" y="3666655"/>
            <a:ext cx="3455614" cy="265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4" descr="C:\Users\nadine\Desktop\TMB\www\www.tmb.uni-karlsruhe.de - Rückbau\Bilder\Hannovermesse.jp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b="35"/>
          <a:stretch/>
        </p:blipFill>
        <p:spPr bwMode="auto">
          <a:xfrm>
            <a:off x="117699" y="3666654"/>
            <a:ext cx="2967700" cy="267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225200" y="6382800"/>
            <a:ext cx="468000" cy="4680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96863" y="296864"/>
            <a:ext cx="5480986" cy="400110"/>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7"/>
            <a:ext cx="8229600" cy="4525963"/>
          </a:xfrm>
          <a:prstGeom prst="rect">
            <a:avLst/>
          </a:prstGeom>
        </p:spPr>
        <p:txBody>
          <a:bodyPr lIns="91439" tIns="45720" rIns="91439" bIns="45720"/>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296863" y="296864"/>
            <a:ext cx="5480986" cy="400110"/>
          </a:xfrm>
        </p:spPr>
        <p:txBody>
          <a:bodyPr/>
          <a:lstStyle/>
          <a:p>
            <a:r>
              <a:rPr lang="de-DE" smtClean="0"/>
              <a:t>Titelmasterformat durch Klicken bearbeiten</a:t>
            </a:r>
            <a:endParaRPr lang="de-DE"/>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392113" y="1198563"/>
            <a:ext cx="8356600" cy="4894262"/>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98955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5480988" cy="400110"/>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668646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folie">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chorCtr="0"/>
          <a:lstStyle>
            <a:lvl1pPr>
              <a:defRPr sz="2000" b="1" baseline="0">
                <a:latin typeface="Arial" pitchFamily="34" charset="0"/>
                <a:cs typeface="Arial" pitchFamily="34" charset="0"/>
              </a:defRPr>
            </a:lvl1pPr>
          </a:lstStyle>
          <a:p>
            <a:r>
              <a:rPr lang="de-DE" smtClean="0"/>
              <a:t>Titelmasterformat durch Klicken bearbeiten</a:t>
            </a:r>
            <a:endParaRPr lang="de-DE" dirty="0"/>
          </a:p>
        </p:txBody>
      </p:sp>
      <p:sp>
        <p:nvSpPr>
          <p:cNvPr id="12" name="Textplatzhalter 11"/>
          <p:cNvSpPr>
            <a:spLocks noGrp="1"/>
          </p:cNvSpPr>
          <p:nvPr>
            <p:ph type="body" sz="quarter" idx="10"/>
          </p:nvPr>
        </p:nvSpPr>
        <p:spPr>
          <a:xfrm>
            <a:off x="244800" y="1263600"/>
            <a:ext cx="8647200" cy="5036400"/>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Tree>
    <p:extLst>
      <p:ext uri="{BB962C8B-B14F-4D97-AF65-F5344CB8AC3E}">
        <p14:creationId xmlns:p14="http://schemas.microsoft.com/office/powerpoint/2010/main" val="14199696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5400"/>
            <a:ext cx="8229600" cy="739775"/>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68313" y="1628775"/>
            <a:ext cx="4038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59313" y="1628775"/>
            <a:ext cx="4038600" cy="2185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59313" y="3967163"/>
            <a:ext cx="4038600" cy="2187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13465579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sp>
        <p:nvSpPr>
          <p:cNvPr id="3" name="Rectangle 5"/>
          <p:cNvSpPr>
            <a:spLocks noGrp="1" noChangeArrowheads="1"/>
          </p:cNvSpPr>
          <p:nvPr>
            <p:ph type="title"/>
            <p:custDataLst>
              <p:tags r:id="rId1"/>
            </p:custDataLst>
          </p:nvPr>
        </p:nvSpPr>
        <p:spPr bwMode="auto">
          <a:xfrm>
            <a:off x="296863" y="197107"/>
            <a:ext cx="7151341" cy="4616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lvl="0"/>
            <a:r>
              <a:rPr lang="de-DE" dirty="0" smtClean="0"/>
              <a:t>Slide-Headline </a:t>
            </a:r>
          </a:p>
        </p:txBody>
      </p:sp>
    </p:spTree>
    <p:extLst>
      <p:ext uri="{BB962C8B-B14F-4D97-AF65-F5344CB8AC3E}">
        <p14:creationId xmlns:p14="http://schemas.microsoft.com/office/powerpoint/2010/main" val="1115570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19" descr="II_rahmen_neu_folge"/>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198677" name="Text Box 21"/>
          <p:cNvSpPr txBox="1">
            <a:spLocks noChangeArrowheads="1"/>
          </p:cNvSpPr>
          <p:nvPr/>
        </p:nvSpPr>
        <p:spPr bwMode="auto">
          <a:xfrm>
            <a:off x="6875173" y="6457924"/>
            <a:ext cx="2268827" cy="381088"/>
          </a:xfrm>
          <a:prstGeom prst="rect">
            <a:avLst/>
          </a:prstGeom>
          <a:noFill/>
          <a:ln w="9525">
            <a:noFill/>
            <a:miter lim="800000"/>
            <a:headEnd/>
            <a:tailEnd/>
          </a:ln>
          <a:effectLst/>
        </p:spPr>
        <p:txBody>
          <a:bodyPr lIns="0" tIns="0" rIns="0" bIns="0"/>
          <a:lstStyle/>
          <a:p>
            <a:pPr algn="l">
              <a:spcBef>
                <a:spcPct val="50000"/>
              </a:spcBef>
              <a:defRPr/>
            </a:pPr>
            <a:r>
              <a:rPr lang="en-US" sz="900" b="0" dirty="0" err="1" smtClean="0"/>
              <a:t>Programm</a:t>
            </a:r>
            <a:r>
              <a:rPr lang="en-US" sz="900" b="0" baseline="0" dirty="0" smtClean="0"/>
              <a:t> </a:t>
            </a:r>
            <a:r>
              <a:rPr lang="en-US" sz="900" b="0" dirty="0" err="1" smtClean="0"/>
              <a:t>Nukleare</a:t>
            </a:r>
            <a:r>
              <a:rPr lang="en-US" sz="900" b="0" baseline="0" dirty="0" smtClean="0"/>
              <a:t> </a:t>
            </a:r>
            <a:r>
              <a:rPr lang="en-US" sz="900" b="0" dirty="0" err="1" smtClean="0"/>
              <a:t>Entsorgung,Sicherheit</a:t>
            </a:r>
            <a:r>
              <a:rPr lang="en-US" sz="900" b="0" dirty="0" smtClean="0"/>
              <a:t/>
            </a:r>
            <a:br>
              <a:rPr lang="en-US" sz="900" b="0" dirty="0" smtClean="0"/>
            </a:br>
            <a:r>
              <a:rPr lang="en-US" sz="900" b="0" dirty="0" smtClean="0"/>
              <a:t>und </a:t>
            </a:r>
            <a:r>
              <a:rPr lang="en-US" sz="900" b="0" dirty="0" err="1" smtClean="0"/>
              <a:t>Strahlenforschung</a:t>
            </a:r>
            <a:r>
              <a:rPr lang="en-US" sz="900" b="0" dirty="0" smtClean="0"/>
              <a:t> (NUSAFE)</a:t>
            </a:r>
            <a:endParaRPr lang="en-US" sz="900" b="0" dirty="0"/>
          </a:p>
        </p:txBody>
      </p:sp>
      <p:sp>
        <p:nvSpPr>
          <p:cNvPr id="198678" name="Text Box 22"/>
          <p:cNvSpPr txBox="1">
            <a:spLocks noChangeArrowheads="1"/>
          </p:cNvSpPr>
          <p:nvPr/>
        </p:nvSpPr>
        <p:spPr bwMode="auto">
          <a:xfrm>
            <a:off x="250827" y="6453188"/>
            <a:ext cx="325438" cy="215900"/>
          </a:xfrm>
          <a:prstGeom prst="rect">
            <a:avLst/>
          </a:prstGeom>
          <a:noFill/>
          <a:ln w="9525">
            <a:noFill/>
            <a:miter lim="800000"/>
            <a:headEnd/>
            <a:tailEnd/>
          </a:ln>
          <a:effectLst/>
        </p:spPr>
        <p:txBody>
          <a:bodyPr lIns="0" tIns="0" rIns="0" bIns="0"/>
          <a:lstStyle/>
          <a:p>
            <a:pPr>
              <a:spcBef>
                <a:spcPct val="50000"/>
              </a:spcBef>
              <a:defRPr/>
            </a:pPr>
            <a:fld id="{2A0D3E09-F751-4DC5-B5AC-ABE12ABFD435}" type="slidenum">
              <a:rPr lang="de-DE" sz="900" b="1"/>
              <a:pPr>
                <a:spcBef>
                  <a:spcPct val="50000"/>
                </a:spcBef>
                <a:defRPr/>
              </a:pPr>
              <a:t>‹Nr.›</a:t>
            </a:fld>
            <a:endParaRPr lang="de-DE" sz="900" b="1" dirty="0"/>
          </a:p>
        </p:txBody>
      </p:sp>
      <p:sp>
        <p:nvSpPr>
          <p:cNvPr id="198661" name="Rectangle 5"/>
          <p:cNvSpPr>
            <a:spLocks noGrp="1" noChangeArrowheads="1"/>
          </p:cNvSpPr>
          <p:nvPr>
            <p:ph type="title"/>
            <p:custDataLst>
              <p:tags r:id="rId12"/>
            </p:custDataLst>
          </p:nvPr>
        </p:nvSpPr>
        <p:spPr bwMode="auto">
          <a:xfrm>
            <a:off x="296866" y="296863"/>
            <a:ext cx="2021705" cy="400110"/>
          </a:xfrm>
          <a:prstGeom prst="rect">
            <a:avLst/>
          </a:prstGeom>
          <a:noFill/>
          <a:ln w="9525">
            <a:noFill/>
            <a:miter lim="800000"/>
            <a:headEnd/>
            <a:tailEnd/>
          </a:ln>
          <a:effectLst/>
        </p:spPr>
        <p:txBody>
          <a:bodyPr vert="horz" wrap="none" lIns="91439" tIns="45720" rIns="91439" bIns="45720" numCol="1" anchor="t" anchorCtr="0" compatLnSpc="1">
            <a:prstTxWarp prst="textNoShape">
              <a:avLst/>
            </a:prstTxWarp>
            <a:spAutoFit/>
          </a:bodyPr>
          <a:lstStyle/>
          <a:p>
            <a:pPr lvl="0"/>
            <a:r>
              <a:rPr lang="de-DE" smtClean="0"/>
              <a:t>Slide-Headline </a:t>
            </a:r>
          </a:p>
        </p:txBody>
      </p:sp>
      <p:graphicFrame>
        <p:nvGraphicFramePr>
          <p:cNvPr id="1026" name="Rectangle 7" hidden="1"/>
          <p:cNvGraphicFramePr>
            <a:graphicFrameLocks/>
          </p:cNvGraphicFramePr>
          <p:nvPr>
            <p:custDataLst>
              <p:tags r:id="rId13"/>
            </p:custDataLst>
          </p:nvPr>
        </p:nvGraphicFramePr>
        <p:xfrm>
          <a:off x="-6349" y="0"/>
          <a:ext cx="158750" cy="158750"/>
        </p:xfrm>
        <a:graphic>
          <a:graphicData uri="http://schemas.openxmlformats.org/presentationml/2006/ole">
            <mc:AlternateContent xmlns:mc="http://schemas.openxmlformats.org/markup-compatibility/2006">
              <mc:Choice xmlns:v="urn:schemas-microsoft-com:vml" Requires="v">
                <p:oleObj spid="_x0000_s1603" r:id="rId15" imgW="0" imgH="0" progId="">
                  <p:embed/>
                </p:oleObj>
              </mc:Choice>
              <mc:Fallback>
                <p:oleObj r:id="rId15" imgW="0" imgH="0" progId="">
                  <p:embed/>
                  <p:pic>
                    <p:nvPicPr>
                      <p:cNvPr id="0" name="AutoShape 347"/>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349"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4" name="Picture 13" descr="KIT-Logo-rgb_en"/>
          <p:cNvPicPr>
            <a:picLocks noChangeAspect="1" noChangeArrowheads="1"/>
          </p:cNvPicPr>
          <p:nvPr/>
        </p:nvPicPr>
        <p:blipFill>
          <a:blip r:embed="rId16"/>
          <a:srcRect/>
          <a:stretch>
            <a:fillRect/>
          </a:stretch>
        </p:blipFill>
        <p:spPr bwMode="auto">
          <a:xfrm>
            <a:off x="7581902" y="325443"/>
            <a:ext cx="1157288" cy="534987"/>
          </a:xfrm>
          <a:prstGeom prst="rect">
            <a:avLst/>
          </a:prstGeom>
          <a:noFill/>
          <a:ln w="9525">
            <a:noFill/>
            <a:miter lim="800000"/>
            <a:headEnd/>
            <a:tailEnd/>
          </a:ln>
        </p:spPr>
      </p:pic>
      <p:sp>
        <p:nvSpPr>
          <p:cNvPr id="8" name="Textfeld 7"/>
          <p:cNvSpPr txBox="1"/>
          <p:nvPr/>
        </p:nvSpPr>
        <p:spPr>
          <a:xfrm>
            <a:off x="576267" y="6479540"/>
            <a:ext cx="1318521" cy="230832"/>
          </a:xfrm>
          <a:prstGeom prst="rect">
            <a:avLst/>
          </a:prstGeom>
          <a:noFill/>
        </p:spPr>
        <p:txBody>
          <a:bodyPr wrap="square" lIns="91439" tIns="45720" rIns="91439" bIns="45720" rtlCol="0">
            <a:spAutoFit/>
          </a:bodyPr>
          <a:lstStyle/>
          <a:p>
            <a:r>
              <a:rPr lang="de-DE" sz="900" dirty="0" err="1" smtClean="0"/>
              <a:t>Th</a:t>
            </a:r>
            <a:r>
              <a:rPr lang="de-DE" sz="900" dirty="0" smtClean="0"/>
              <a:t>. Walter Tromm</a:t>
            </a:r>
            <a:endParaRPr lang="de-DE" sz="900" dirty="0"/>
          </a:p>
        </p:txBody>
      </p:sp>
      <p:sp>
        <p:nvSpPr>
          <p:cNvPr id="11" name="Textfeld 10"/>
          <p:cNvSpPr txBox="1"/>
          <p:nvPr userDrawn="1"/>
        </p:nvSpPr>
        <p:spPr>
          <a:xfrm>
            <a:off x="3305060" y="6493113"/>
            <a:ext cx="2483223" cy="246221"/>
          </a:xfrm>
          <a:prstGeom prst="rect">
            <a:avLst/>
          </a:prstGeom>
          <a:noFill/>
        </p:spPr>
        <p:txBody>
          <a:bodyPr wrap="square" rtlCol="0">
            <a:spAutoFit/>
          </a:bodyPr>
          <a:lstStyle/>
          <a:p>
            <a:pPr algn="r"/>
            <a:r>
              <a:rPr lang="de-DE" sz="1000" dirty="0" smtClean="0"/>
              <a:t>DPG-Tagung </a:t>
            </a:r>
            <a:r>
              <a:rPr lang="de-DE" sz="1000" dirty="0" smtClean="0"/>
              <a:t>Bad Honnef,</a:t>
            </a:r>
            <a:r>
              <a:rPr lang="de-DE" sz="1000" baseline="0" dirty="0" smtClean="0"/>
              <a:t> </a:t>
            </a:r>
            <a:r>
              <a:rPr lang="de-DE" sz="1000" dirty="0" smtClean="0"/>
              <a:t>22</a:t>
            </a:r>
            <a:r>
              <a:rPr lang="de-DE" sz="1000" dirty="0" smtClean="0"/>
              <a:t>/04/2016</a:t>
            </a:r>
            <a:endParaRPr lang="en-US" sz="1000" dirty="0"/>
          </a:p>
        </p:txBody>
      </p:sp>
    </p:spTree>
  </p:cSld>
  <p:clrMap bg1="lt1" tx1="dk1" bg2="lt2" tx2="dk2" accent1="accent1" accent2="accent2" accent3="accent3" accent4="accent4" accent5="accent5" accent6="accent6" hlink="hlink" folHlink="folHlink"/>
  <p:sldLayoutIdLst>
    <p:sldLayoutId id="2147483673" r:id="rId1"/>
    <p:sldLayoutId id="2147483660" r:id="rId2"/>
    <p:sldLayoutId id="2147483658" r:id="rId3"/>
    <p:sldLayoutId id="2147483657" r:id="rId4"/>
    <p:sldLayoutId id="2147483710" r:id="rId5"/>
    <p:sldLayoutId id="2147483759" r:id="rId6"/>
    <p:sldLayoutId id="2147483760" r:id="rId7"/>
    <p:sldLayoutId id="2147483762" r:id="rId8"/>
    <p:sldLayoutId id="2147483763" r:id="rId9"/>
  </p:sldLayoutIdLst>
  <p:timing>
    <p:tnLst>
      <p:par>
        <p:cTn id="1" dur="indefinite" restart="never" nodeType="tmRoot"/>
      </p:par>
    </p:tnLst>
  </p:timing>
  <p:hf sldNum="0" hdr="0" dt="0"/>
  <p:txStyles>
    <p:titleStyle>
      <a:lvl1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5pPr>
      <a:lvl6pPr marL="457196"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6pPr>
      <a:lvl7pPr marL="914392"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7pPr>
      <a:lvl8pPr marL="1371588"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8pPr>
      <a:lvl9pPr marL="1828784"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9pPr>
    </p:titleStyle>
    <p:bodyStyle>
      <a:lvl1pPr marL="342897" indent="-342897" algn="l" rtl="0" eaLnBrk="0" fontAlgn="base" hangingPunct="0">
        <a:lnSpc>
          <a:spcPct val="110000"/>
        </a:lnSpc>
        <a:spcBef>
          <a:spcPct val="30000"/>
        </a:spcBef>
        <a:spcAft>
          <a:spcPct val="0"/>
        </a:spcAft>
        <a:buFont typeface="Wingdings" pitchFamily="2" charset="2"/>
        <a:defRPr sz="2400" b="1">
          <a:solidFill>
            <a:schemeClr val="tx1"/>
          </a:solidFill>
          <a:latin typeface="+mn-lt"/>
          <a:ea typeface="+mn-ea"/>
          <a:cs typeface="+mn-cs"/>
        </a:defRPr>
      </a:lvl1pPr>
      <a:lvl2pPr marL="446084" indent="-255586" algn="l" rtl="0" eaLnBrk="0" fontAlgn="base" hangingPunct="0">
        <a:lnSpc>
          <a:spcPct val="110000"/>
        </a:lnSpc>
        <a:spcBef>
          <a:spcPct val="30000"/>
        </a:spcBef>
        <a:spcAft>
          <a:spcPct val="0"/>
        </a:spcAft>
        <a:buClr>
          <a:srgbClr val="009682"/>
        </a:buClr>
        <a:buSzPct val="140000"/>
        <a:buFont typeface="Wingdings" pitchFamily="2" charset="2"/>
        <a:buChar char="§"/>
        <a:defRPr sz="2000">
          <a:solidFill>
            <a:schemeClr val="tx1"/>
          </a:solidFill>
          <a:latin typeface="+mn-lt"/>
        </a:defRPr>
      </a:lvl2pPr>
      <a:lvl3pPr marL="892168" indent="-266698" algn="l" rtl="0" eaLnBrk="0" fontAlgn="base" hangingPunct="0">
        <a:lnSpc>
          <a:spcPct val="110000"/>
        </a:lnSpc>
        <a:spcBef>
          <a:spcPct val="30000"/>
        </a:spcBef>
        <a:spcAft>
          <a:spcPct val="0"/>
        </a:spcAft>
        <a:buClr>
          <a:srgbClr val="009682"/>
        </a:buClr>
        <a:buSzPct val="140000"/>
        <a:buChar char="•"/>
        <a:defRPr sz="2000">
          <a:solidFill>
            <a:schemeClr val="tx1"/>
          </a:solidFill>
          <a:latin typeface="+mn-lt"/>
        </a:defRPr>
      </a:lvl3pPr>
      <a:lvl4pPr marL="1349363" indent="-277811" algn="l" rtl="0" eaLnBrk="0" fontAlgn="base" hangingPunct="0">
        <a:lnSpc>
          <a:spcPct val="110000"/>
        </a:lnSpc>
        <a:spcBef>
          <a:spcPct val="30000"/>
        </a:spcBef>
        <a:spcAft>
          <a:spcPct val="0"/>
        </a:spcAft>
        <a:buClr>
          <a:srgbClr val="009682"/>
        </a:buClr>
        <a:buSzPct val="140000"/>
        <a:buChar char="-"/>
        <a:defRPr sz="2000">
          <a:solidFill>
            <a:schemeClr val="tx1"/>
          </a:solidFill>
          <a:latin typeface="+mn-lt"/>
        </a:defRPr>
      </a:lvl4pPr>
      <a:lvl5pPr marL="3371821" indent="-228598" algn="l" rtl="0" eaLnBrk="0" fontAlgn="base" hangingPunct="0">
        <a:spcBef>
          <a:spcPct val="20000"/>
        </a:spcBef>
        <a:spcAft>
          <a:spcPct val="0"/>
        </a:spcAft>
        <a:buChar char="»"/>
        <a:defRPr sz="1400">
          <a:solidFill>
            <a:schemeClr val="tx1"/>
          </a:solidFill>
          <a:latin typeface="Verdana" pitchFamily="34" charset="0"/>
        </a:defRPr>
      </a:lvl5pPr>
      <a:lvl6pPr marL="3829016" indent="-228598" algn="l" rtl="0" fontAlgn="base">
        <a:spcBef>
          <a:spcPct val="20000"/>
        </a:spcBef>
        <a:spcAft>
          <a:spcPct val="0"/>
        </a:spcAft>
        <a:buChar char="»"/>
        <a:defRPr sz="1400">
          <a:solidFill>
            <a:schemeClr val="tx1"/>
          </a:solidFill>
          <a:latin typeface="Verdana" pitchFamily="34" charset="0"/>
        </a:defRPr>
      </a:lvl6pPr>
      <a:lvl7pPr marL="4286213" indent="-228598" algn="l" rtl="0" fontAlgn="base">
        <a:spcBef>
          <a:spcPct val="20000"/>
        </a:spcBef>
        <a:spcAft>
          <a:spcPct val="0"/>
        </a:spcAft>
        <a:buChar char="»"/>
        <a:defRPr sz="1400">
          <a:solidFill>
            <a:schemeClr val="tx1"/>
          </a:solidFill>
          <a:latin typeface="Verdana" pitchFamily="34" charset="0"/>
        </a:defRPr>
      </a:lvl7pPr>
      <a:lvl8pPr marL="4743409" indent="-228598" algn="l" rtl="0" fontAlgn="base">
        <a:spcBef>
          <a:spcPct val="20000"/>
        </a:spcBef>
        <a:spcAft>
          <a:spcPct val="0"/>
        </a:spcAft>
        <a:buChar char="»"/>
        <a:defRPr sz="1400">
          <a:solidFill>
            <a:schemeClr val="tx1"/>
          </a:solidFill>
          <a:latin typeface="Verdana" pitchFamily="34" charset="0"/>
        </a:defRPr>
      </a:lvl8pPr>
      <a:lvl9pPr marL="5200604" indent="-228598" algn="l" rtl="0" fontAlgn="base">
        <a:spcBef>
          <a:spcPct val="20000"/>
        </a:spcBef>
        <a:spcAft>
          <a:spcPct val="0"/>
        </a:spcAft>
        <a:buChar char="»"/>
        <a:defRPr sz="1400">
          <a:solidFill>
            <a:schemeClr val="tx1"/>
          </a:solidFill>
          <a:latin typeface="Verdana" pitchFamily="34" charset="0"/>
        </a:defRPr>
      </a:lvl9pPr>
    </p:bodyStyle>
    <p:otherStyle>
      <a:defPPr>
        <a:defRPr lang="de-DE"/>
      </a:defPPr>
      <a:lvl1pPr marL="0" algn="l" defTabSz="914392" rtl="0" eaLnBrk="1" latinLnBrk="0" hangingPunct="1">
        <a:defRPr sz="1800" kern="1200">
          <a:solidFill>
            <a:schemeClr val="tx1"/>
          </a:solidFill>
          <a:latin typeface="+mn-lt"/>
          <a:ea typeface="+mn-ea"/>
          <a:cs typeface="+mn-cs"/>
        </a:defRPr>
      </a:lvl1pPr>
      <a:lvl2pPr marL="457196" algn="l" defTabSz="914392" rtl="0" eaLnBrk="1" latinLnBrk="0" hangingPunct="1">
        <a:defRPr sz="1800" kern="1200">
          <a:solidFill>
            <a:schemeClr val="tx1"/>
          </a:solidFill>
          <a:latin typeface="+mn-lt"/>
          <a:ea typeface="+mn-ea"/>
          <a:cs typeface="+mn-cs"/>
        </a:defRPr>
      </a:lvl2pPr>
      <a:lvl3pPr marL="914392" algn="l" defTabSz="914392" rtl="0" eaLnBrk="1" latinLnBrk="0" hangingPunct="1">
        <a:defRPr sz="1800" kern="1200">
          <a:solidFill>
            <a:schemeClr val="tx1"/>
          </a:solidFill>
          <a:latin typeface="+mn-lt"/>
          <a:ea typeface="+mn-ea"/>
          <a:cs typeface="+mn-cs"/>
        </a:defRPr>
      </a:lvl3pPr>
      <a:lvl4pPr marL="1371588" algn="l" defTabSz="914392" rtl="0" eaLnBrk="1" latinLnBrk="0" hangingPunct="1">
        <a:defRPr sz="1800" kern="1200">
          <a:solidFill>
            <a:schemeClr val="tx1"/>
          </a:solidFill>
          <a:latin typeface="+mn-lt"/>
          <a:ea typeface="+mn-ea"/>
          <a:cs typeface="+mn-cs"/>
        </a:defRPr>
      </a:lvl4pPr>
      <a:lvl5pPr marL="1828784" algn="l" defTabSz="914392" rtl="0" eaLnBrk="1" latinLnBrk="0" hangingPunct="1">
        <a:defRPr sz="1800" kern="1200">
          <a:solidFill>
            <a:schemeClr val="tx1"/>
          </a:solidFill>
          <a:latin typeface="+mn-lt"/>
          <a:ea typeface="+mn-ea"/>
          <a:cs typeface="+mn-cs"/>
        </a:defRPr>
      </a:lvl5pPr>
      <a:lvl6pPr marL="2285980" algn="l" defTabSz="914392" rtl="0" eaLnBrk="1" latinLnBrk="0" hangingPunct="1">
        <a:defRPr sz="1800" kern="1200">
          <a:solidFill>
            <a:schemeClr val="tx1"/>
          </a:solidFill>
          <a:latin typeface="+mn-lt"/>
          <a:ea typeface="+mn-ea"/>
          <a:cs typeface="+mn-cs"/>
        </a:defRPr>
      </a:lvl6pPr>
      <a:lvl7pPr marL="2743176" algn="l" defTabSz="914392" rtl="0" eaLnBrk="1" latinLnBrk="0" hangingPunct="1">
        <a:defRPr sz="1800" kern="1200">
          <a:solidFill>
            <a:schemeClr val="tx1"/>
          </a:solidFill>
          <a:latin typeface="+mn-lt"/>
          <a:ea typeface="+mn-ea"/>
          <a:cs typeface="+mn-cs"/>
        </a:defRPr>
      </a:lvl7pPr>
      <a:lvl8pPr marL="3200372" algn="l" defTabSz="914392" rtl="0" eaLnBrk="1" latinLnBrk="0" hangingPunct="1">
        <a:defRPr sz="1800" kern="1200">
          <a:solidFill>
            <a:schemeClr val="tx1"/>
          </a:solidFill>
          <a:latin typeface="+mn-lt"/>
          <a:ea typeface="+mn-ea"/>
          <a:cs typeface="+mn-cs"/>
        </a:defRPr>
      </a:lvl8pPr>
      <a:lvl9pPr marL="3657568" algn="l" defTabSz="9143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wmf"/></Relationships>
</file>

<file path=ppt/slides/_rels/slide1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61.emf"/></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slideLayout" Target="../slideLayouts/slideLayout3.xml"/><Relationship Id="rId18" Type="http://schemas.openxmlformats.org/officeDocument/2006/relationships/image" Target="../media/image12.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image" Target="../media/image11.png"/><Relationship Id="rId2" Type="http://schemas.openxmlformats.org/officeDocument/2006/relationships/tags" Target="../tags/tag6.xml"/><Relationship Id="rId16" Type="http://schemas.openxmlformats.org/officeDocument/2006/relationships/image" Target="../media/image10.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image" Target="../media/image9.png"/><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1.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1.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63.png"/><Relationship Id="rId10" Type="http://schemas.openxmlformats.org/officeDocument/2006/relationships/image" Target="../media/image81.jpeg"/><Relationship Id="rId4" Type="http://schemas.openxmlformats.org/officeDocument/2006/relationships/image" Target="../media/image62.png"/><Relationship Id="rId9" Type="http://schemas.openxmlformats.org/officeDocument/2006/relationships/image" Target="../media/image80.jpeg"/></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tepco.co.jp/" TargetMode="External"/><Relationship Id="rId7" Type="http://schemas.openxmlformats.org/officeDocument/2006/relationships/image" Target="../media/image89.JP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chart" Target="../charts/chart1.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5.emf"/></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08.gif"/><Relationship Id="rId5" Type="http://schemas.openxmlformats.org/officeDocument/2006/relationships/image" Target="../media/image100.pn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0.png"/><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3" Type="http://schemas.openxmlformats.org/officeDocument/2006/relationships/image" Target="../media/image22.jpeg"/><Relationship Id="rId21" Type="http://schemas.openxmlformats.org/officeDocument/2006/relationships/image" Target="../media/image40.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notesSlide" Target="../notesSlides/notesSlide3.xml"/><Relationship Id="rId16" Type="http://schemas.openxmlformats.org/officeDocument/2006/relationships/image" Target="../media/image35.jpeg"/><Relationship Id="rId20" Type="http://schemas.openxmlformats.org/officeDocument/2006/relationships/image" Target="../media/image39.jpeg"/><Relationship Id="rId1" Type="http://schemas.openxmlformats.org/officeDocument/2006/relationships/slideLayout" Target="../slideLayouts/slideLayout9.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jpeg"/><Relationship Id="rId19" Type="http://schemas.openxmlformats.org/officeDocument/2006/relationships/image" Target="../media/image38.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5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6.emf"/><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28.jpeg"/></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8.wmf"/><Relationship Id="rId7"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1.png"/><Relationship Id="rId9" Type="http://schemas.openxmlformats.org/officeDocument/2006/relationships/image" Target="../media/image140.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1.jpeg"/><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ChangeArrowheads="1"/>
          </p:cNvSpPr>
          <p:nvPr>
            <p:ph type="ctrTitle" idx="4294967295"/>
          </p:nvPr>
        </p:nvSpPr>
        <p:spPr>
          <a:xfrm>
            <a:off x="115096" y="1294402"/>
            <a:ext cx="7774883" cy="1815882"/>
          </a:xfrm>
          <a:noFill/>
        </p:spPr>
        <p:txBody>
          <a:bodyPr/>
          <a:lstStyle/>
          <a:p>
            <a:pPr eaLnBrk="1" hangingPunct="1">
              <a:tabLst>
                <a:tab pos="1795447" algn="l"/>
              </a:tabLst>
            </a:pPr>
            <a:r>
              <a:rPr lang="de-DE" sz="3200" dirty="0" smtClean="0">
                <a:effectLst/>
                <a:ea typeface="ＭＳ Ｐゴシック" pitchFamily="34" charset="-128"/>
              </a:rPr>
              <a:t>Der Reaktorunfall von Fukushima</a:t>
            </a:r>
            <a:br>
              <a:rPr lang="de-DE" sz="3200" dirty="0" smtClean="0">
                <a:effectLst/>
                <a:ea typeface="ＭＳ Ｐゴシック" pitchFamily="34" charset="-128"/>
              </a:rPr>
            </a:br>
            <a:r>
              <a:rPr lang="de-DE" b="0" dirty="0" smtClean="0">
                <a:effectLst/>
                <a:ea typeface="ＭＳ Ｐゴシック" pitchFamily="34" charset="-128"/>
              </a:rPr>
              <a:t>-Ursachen, Ablauf und Folgen des Unfalls</a:t>
            </a:r>
            <a:br>
              <a:rPr lang="de-DE" b="0" dirty="0" smtClean="0">
                <a:effectLst/>
                <a:ea typeface="ＭＳ Ｐゴシック" pitchFamily="34" charset="-128"/>
              </a:rPr>
            </a:br>
            <a:r>
              <a:rPr lang="de-DE" b="0" dirty="0" smtClean="0">
                <a:effectLst/>
                <a:ea typeface="ＭＳ Ｐゴシック" pitchFamily="34" charset="-128"/>
              </a:rPr>
              <a:t>sowie Maßnahmen zur Bewältigung der Unfallfolgen-</a:t>
            </a:r>
            <a:br>
              <a:rPr lang="de-DE" b="0" dirty="0" smtClean="0">
                <a:effectLst/>
                <a:ea typeface="ＭＳ Ｐゴシック" pitchFamily="34" charset="-128"/>
              </a:rPr>
            </a:br>
            <a:r>
              <a:rPr lang="de-DE" b="0" dirty="0" smtClean="0">
                <a:effectLst/>
                <a:ea typeface="ＭＳ Ｐゴシック" pitchFamily="34" charset="-128"/>
              </a:rPr>
              <a:t/>
            </a:r>
            <a:br>
              <a:rPr lang="de-DE" b="0" dirty="0" smtClean="0">
                <a:effectLst/>
                <a:ea typeface="ＭＳ Ｐゴシック" pitchFamily="34" charset="-128"/>
              </a:rPr>
            </a:br>
            <a:r>
              <a:rPr lang="de-DE" b="0" dirty="0" smtClean="0">
                <a:effectLst/>
                <a:ea typeface="ＭＳ Ｐゴシック" pitchFamily="34" charset="-128"/>
              </a:rPr>
              <a:t>Walter Tromm, Martin Brandauer, Robert Stieglitz, Joachim Knebel</a:t>
            </a:r>
            <a:endParaRPr lang="en-US" sz="2400" b="0" dirty="0" smtClean="0">
              <a:effectLst/>
            </a:endParaRPr>
          </a:p>
        </p:txBody>
      </p:sp>
      <p:sp>
        <p:nvSpPr>
          <p:cNvPr id="590851" name="Textfeld 4"/>
          <p:cNvSpPr txBox="1">
            <a:spLocks noChangeArrowheads="1"/>
          </p:cNvSpPr>
          <p:nvPr/>
        </p:nvSpPr>
        <p:spPr bwMode="auto">
          <a:xfrm>
            <a:off x="115096" y="3233738"/>
            <a:ext cx="8895555" cy="348056"/>
          </a:xfrm>
          <a:prstGeom prst="rect">
            <a:avLst/>
          </a:prstGeom>
          <a:noFill/>
          <a:ln w="9525">
            <a:noFill/>
            <a:miter lim="800000"/>
            <a:headEnd/>
            <a:tailEnd/>
          </a:ln>
        </p:spPr>
        <p:txBody>
          <a:bodyPr wrap="square" lIns="91439" tIns="45720" rIns="91439" bIns="45720">
            <a:spAutoFit/>
          </a:bodyPr>
          <a:lstStyle/>
          <a:p>
            <a:r>
              <a:rPr lang="en-US" sz="1600" dirty="0">
                <a:solidFill>
                  <a:schemeClr val="bg1"/>
                </a:solidFill>
              </a:rPr>
              <a:t>Th. Walter Tromm, </a:t>
            </a:r>
            <a:r>
              <a:rPr lang="de-DE" sz="1600" dirty="0">
                <a:solidFill>
                  <a:schemeClr val="bg1"/>
                </a:solidFill>
              </a:rPr>
              <a:t>Programm Nukleare Entsorgung, Sicherheit und Strahlenforschung</a:t>
            </a:r>
          </a:p>
        </p:txBody>
      </p:sp>
      <p:sp>
        <p:nvSpPr>
          <p:cNvPr id="4" name="Textfeld 3"/>
          <p:cNvSpPr txBox="1"/>
          <p:nvPr/>
        </p:nvSpPr>
        <p:spPr>
          <a:xfrm>
            <a:off x="5657849" y="223838"/>
            <a:ext cx="3216369" cy="584775"/>
          </a:xfrm>
          <a:prstGeom prst="rect">
            <a:avLst/>
          </a:prstGeom>
          <a:noFill/>
        </p:spPr>
        <p:txBody>
          <a:bodyPr wrap="square" rtlCol="0">
            <a:spAutoFit/>
          </a:bodyPr>
          <a:lstStyle/>
          <a:p>
            <a:pPr algn="r"/>
            <a:r>
              <a:rPr lang="de-DE" sz="1600" dirty="0" smtClean="0"/>
              <a:t>DPG-Tagung </a:t>
            </a:r>
            <a:r>
              <a:rPr lang="de-DE" sz="1600" dirty="0" smtClean="0"/>
              <a:t>Bad Honnef,</a:t>
            </a:r>
            <a:r>
              <a:rPr lang="de-DE" sz="1600" baseline="0" dirty="0" smtClean="0"/>
              <a:t> </a:t>
            </a:r>
            <a:r>
              <a:rPr lang="de-DE" sz="1600" dirty="0" smtClean="0"/>
              <a:t>22</a:t>
            </a:r>
            <a:r>
              <a:rPr lang="de-DE" sz="1600" dirty="0" smtClean="0"/>
              <a:t>/04/2016</a:t>
            </a:r>
            <a:endParaRPr lang="en-US" sz="16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Inhaltsplatzhalter 2"/>
          <p:cNvSpPr txBox="1">
            <a:spLocks/>
          </p:cNvSpPr>
          <p:nvPr/>
        </p:nvSpPr>
        <p:spPr bwMode="auto">
          <a:xfrm>
            <a:off x="244475" y="1052513"/>
            <a:ext cx="6056313"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314325" indent="-314325" eaLnBrk="0" hangingPunct="0">
              <a:defRPr>
                <a:solidFill>
                  <a:schemeClr val="tx1"/>
                </a:solidFill>
                <a:latin typeface="Arial" panose="020B0604020202020204" pitchFamily="34" charset="0"/>
                <a:ea typeface="ＭＳ Ｐゴシック" panose="020B0600070205080204" pitchFamily="34" charset="-128"/>
              </a:defRPr>
            </a:lvl2pPr>
            <a:lvl3pPr marL="565150" indent="-3143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Clr>
                <a:srgbClr val="D6ECEE"/>
              </a:buClr>
              <a:buFont typeface="Wingdings" panose="05000000000000000000" pitchFamily="2" charset="2"/>
              <a:buBlip>
                <a:blip r:embed="rId3"/>
              </a:buBlip>
            </a:pPr>
            <a:r>
              <a:rPr lang="de-DE" altLang="de-DE" sz="1600"/>
              <a:t>Not- und Nachkühlsysteme bestehen u.a. aus</a:t>
            </a:r>
          </a:p>
          <a:p>
            <a:pPr lvl="2" eaLnBrk="1" hangingPunct="1">
              <a:spcBef>
                <a:spcPct val="20000"/>
              </a:spcBef>
              <a:buClr>
                <a:srgbClr val="D6ECEE"/>
              </a:buClr>
              <a:buFont typeface="Arial" panose="020B0604020202020204" pitchFamily="34" charset="0"/>
              <a:buBlip>
                <a:blip r:embed="rId3"/>
              </a:buBlip>
            </a:pPr>
            <a:r>
              <a:rPr lang="de-DE" altLang="de-DE" sz="1600"/>
              <a:t>Nachkühlsystem</a:t>
            </a:r>
          </a:p>
          <a:p>
            <a:pPr lvl="2" eaLnBrk="1" hangingPunct="1">
              <a:spcBef>
                <a:spcPct val="20000"/>
              </a:spcBef>
              <a:buClr>
                <a:srgbClr val="D6ECEE"/>
              </a:buClr>
              <a:buFont typeface="Arial" panose="020B0604020202020204" pitchFamily="34" charset="0"/>
              <a:buBlip>
                <a:blip r:embed="rId3"/>
              </a:buBlip>
            </a:pPr>
            <a:r>
              <a:rPr lang="de-DE" altLang="de-DE" sz="1600"/>
              <a:t>Kernsprühsystem</a:t>
            </a:r>
          </a:p>
          <a:p>
            <a:pPr lvl="2" eaLnBrk="1" hangingPunct="1">
              <a:spcBef>
                <a:spcPct val="20000"/>
              </a:spcBef>
              <a:buClr>
                <a:srgbClr val="D6ECEE"/>
              </a:buClr>
              <a:buFont typeface="Arial" panose="020B0604020202020204" pitchFamily="34" charset="0"/>
              <a:buBlip>
                <a:blip r:embed="rId3"/>
              </a:buBlip>
            </a:pPr>
            <a:r>
              <a:rPr lang="de-DE" altLang="de-DE" sz="1600"/>
              <a:t>„Isolation Condenser</a:t>
            </a:r>
            <a:r>
              <a:rPr lang="ja-JP" altLang="de-DE" sz="1600"/>
              <a:t>“</a:t>
            </a:r>
            <a:r>
              <a:rPr lang="de-DE" altLang="ja-JP" sz="1600"/>
              <a:t> </a:t>
            </a:r>
          </a:p>
          <a:p>
            <a:pPr lvl="2" eaLnBrk="1" hangingPunct="1">
              <a:spcBef>
                <a:spcPct val="20000"/>
              </a:spcBef>
              <a:buClr>
                <a:srgbClr val="D6ECEE"/>
              </a:buClr>
              <a:buFont typeface="Arial" panose="020B0604020202020204" pitchFamily="34" charset="0"/>
              <a:buBlip>
                <a:blip r:embed="rId3"/>
              </a:buBlip>
            </a:pPr>
            <a:r>
              <a:rPr lang="de-DE" altLang="de-DE" sz="1600"/>
              <a:t>HPCI-System (High Pressure Coolant Injection)</a:t>
            </a:r>
          </a:p>
        </p:txBody>
      </p:sp>
      <p:sp>
        <p:nvSpPr>
          <p:cNvPr id="30723" name="Inhaltsplatzhalter 2"/>
          <p:cNvSpPr txBox="1">
            <a:spLocks/>
          </p:cNvSpPr>
          <p:nvPr/>
        </p:nvSpPr>
        <p:spPr bwMode="auto">
          <a:xfrm>
            <a:off x="252413" y="2590800"/>
            <a:ext cx="364172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314325" indent="-314325" eaLnBrk="0" hangingPunct="0">
              <a:defRPr>
                <a:solidFill>
                  <a:schemeClr val="tx1"/>
                </a:solidFill>
                <a:latin typeface="Arial" panose="020B0604020202020204" pitchFamily="34" charset="0"/>
                <a:ea typeface="ＭＳ Ｐゴシック" panose="020B0600070205080204" pitchFamily="34" charset="-128"/>
              </a:defRPr>
            </a:lvl2pPr>
            <a:lvl3pPr marL="565150" indent="-3143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Clr>
                <a:srgbClr val="D6ECEE"/>
              </a:buClr>
              <a:buFont typeface="Wingdings" panose="05000000000000000000" pitchFamily="2" charset="2"/>
              <a:buBlip>
                <a:blip r:embed="rId3"/>
              </a:buBlip>
            </a:pPr>
            <a:r>
              <a:rPr lang="de-DE" altLang="de-DE" sz="1600" b="1"/>
              <a:t>Notstromfall </a:t>
            </a:r>
            <a:r>
              <a:rPr lang="de-DE" altLang="de-DE" sz="1600"/>
              <a:t>(Diesel laufen):</a:t>
            </a:r>
          </a:p>
          <a:p>
            <a:pPr lvl="2" eaLnBrk="1" hangingPunct="1">
              <a:spcBef>
                <a:spcPct val="20000"/>
              </a:spcBef>
              <a:buClr>
                <a:srgbClr val="D6ECEE"/>
              </a:buClr>
              <a:buFont typeface="Arial" panose="020B0604020202020204" pitchFamily="34" charset="0"/>
              <a:buBlip>
                <a:blip r:embed="rId3"/>
              </a:buBlip>
            </a:pPr>
            <a:r>
              <a:rPr lang="de-DE" altLang="de-DE" sz="1600"/>
              <a:t>Wärmeabfuhr mittels aller Not- und Nachkühlsysteme</a:t>
            </a:r>
          </a:p>
          <a:p>
            <a:pPr lvl="2" eaLnBrk="1" hangingPunct="1">
              <a:spcBef>
                <a:spcPct val="20000"/>
              </a:spcBef>
              <a:buClr>
                <a:srgbClr val="D6ECEE"/>
              </a:buClr>
              <a:buFont typeface="Arial" panose="020B0604020202020204" pitchFamily="34" charset="0"/>
              <a:buNone/>
            </a:pPr>
            <a:endParaRPr lang="de-DE" altLang="de-DE" sz="1600"/>
          </a:p>
          <a:p>
            <a:pPr lvl="1" eaLnBrk="1" hangingPunct="1">
              <a:spcBef>
                <a:spcPct val="20000"/>
              </a:spcBef>
              <a:buClr>
                <a:srgbClr val="D6ECEE"/>
              </a:buClr>
              <a:buFont typeface="Wingdings" panose="05000000000000000000" pitchFamily="2" charset="2"/>
              <a:buBlip>
                <a:blip r:embed="rId3"/>
              </a:buBlip>
            </a:pPr>
            <a:r>
              <a:rPr lang="de-DE" altLang="de-DE" sz="1600" b="1"/>
              <a:t>Station Black Out:</a:t>
            </a:r>
            <a:r>
              <a:rPr lang="de-DE" altLang="de-DE" sz="1600"/>
              <a:t> </a:t>
            </a:r>
            <a:br>
              <a:rPr lang="de-DE" altLang="de-DE" sz="1600"/>
            </a:br>
            <a:r>
              <a:rPr lang="de-DE" altLang="de-DE" sz="1600"/>
              <a:t>(Notstromversorgung nicht verfügbar)</a:t>
            </a:r>
          </a:p>
          <a:p>
            <a:pPr lvl="2" eaLnBrk="1" hangingPunct="1">
              <a:spcBef>
                <a:spcPct val="20000"/>
              </a:spcBef>
              <a:buClr>
                <a:srgbClr val="D6ECEE"/>
              </a:buClr>
              <a:buFont typeface="Arial" panose="020B0604020202020204" pitchFamily="34" charset="0"/>
              <a:buBlip>
                <a:blip r:embed="rId3"/>
              </a:buBlip>
            </a:pPr>
            <a:r>
              <a:rPr lang="de-DE" altLang="de-DE" sz="1600"/>
              <a:t>HPCI + Isolation Condenser</a:t>
            </a:r>
          </a:p>
          <a:p>
            <a:pPr lvl="2" eaLnBrk="1" hangingPunct="1">
              <a:spcBef>
                <a:spcPct val="20000"/>
              </a:spcBef>
              <a:buClr>
                <a:srgbClr val="D6ECEE"/>
              </a:buClr>
              <a:buFont typeface="Arial" panose="020B0604020202020204" pitchFamily="34" charset="0"/>
              <a:buBlip>
                <a:blip r:embed="rId3"/>
              </a:buBlip>
            </a:pPr>
            <a:r>
              <a:rPr lang="de-DE" altLang="de-DE" sz="1600"/>
              <a:t>Keine Wärmeabfuhr aus Containment</a:t>
            </a:r>
          </a:p>
          <a:p>
            <a:pPr lvl="2" eaLnBrk="1" hangingPunct="1">
              <a:spcBef>
                <a:spcPct val="20000"/>
              </a:spcBef>
              <a:buClr>
                <a:srgbClr val="D6ECEE"/>
              </a:buClr>
              <a:buFont typeface="Arial" panose="020B0604020202020204" pitchFamily="34" charset="0"/>
              <a:buBlip>
                <a:blip r:embed="rId3"/>
              </a:buBlip>
            </a:pPr>
            <a:r>
              <a:rPr lang="de-DE" altLang="de-DE" sz="1600"/>
              <a:t>Notfallmaßnahme: 	</a:t>
            </a:r>
            <a:br>
              <a:rPr lang="de-DE" altLang="de-DE" sz="1600"/>
            </a:br>
            <a:r>
              <a:rPr lang="de-DE" altLang="de-DE" sz="1600"/>
              <a:t>Druckentlastung Containment</a:t>
            </a:r>
            <a:br>
              <a:rPr lang="de-DE" altLang="de-DE" sz="1600"/>
            </a:br>
            <a:endParaRPr lang="en-GB" altLang="de-DE" sz="1600"/>
          </a:p>
        </p:txBody>
      </p:sp>
      <p:grpSp>
        <p:nvGrpSpPr>
          <p:cNvPr id="30724" name="Gruppieren 3"/>
          <p:cNvGrpSpPr>
            <a:grpSpLocks/>
          </p:cNvGrpSpPr>
          <p:nvPr/>
        </p:nvGrpSpPr>
        <p:grpSpPr bwMode="auto">
          <a:xfrm>
            <a:off x="5205413" y="1898650"/>
            <a:ext cx="1141412" cy="584200"/>
            <a:chOff x="4319330" y="1951735"/>
            <a:chExt cx="1140477" cy="584775"/>
          </a:xfrm>
        </p:grpSpPr>
        <p:sp>
          <p:nvSpPr>
            <p:cNvPr id="30728" name="Textfeld 2"/>
            <p:cNvSpPr txBox="1">
              <a:spLocks noChangeArrowheads="1"/>
            </p:cNvSpPr>
            <p:nvPr/>
          </p:nvSpPr>
          <p:spPr bwMode="auto">
            <a:xfrm>
              <a:off x="4476846" y="1951735"/>
              <a:ext cx="9829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1600">
                  <a:solidFill>
                    <a:schemeClr val="tx2"/>
                  </a:solidFill>
                </a:rPr>
                <a:t>passive</a:t>
              </a:r>
              <a:br>
                <a:rPr lang="de-DE" altLang="de-DE" sz="1600">
                  <a:solidFill>
                    <a:schemeClr val="tx2"/>
                  </a:solidFill>
                </a:rPr>
              </a:br>
              <a:r>
                <a:rPr lang="de-DE" altLang="de-DE" sz="1600">
                  <a:solidFill>
                    <a:schemeClr val="tx2"/>
                  </a:solidFill>
                </a:rPr>
                <a:t>Systeme</a:t>
              </a:r>
            </a:p>
          </p:txBody>
        </p:sp>
        <p:sp>
          <p:nvSpPr>
            <p:cNvPr id="7" name="Geschweifte Klammer rechts 6"/>
            <p:cNvSpPr/>
            <p:nvPr/>
          </p:nvSpPr>
          <p:spPr>
            <a:xfrm>
              <a:off x="4319330" y="1951735"/>
              <a:ext cx="80896" cy="540281"/>
            </a:xfrm>
            <a:prstGeom prst="rightBrace">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p>
          </p:txBody>
        </p:sp>
      </p:grpSp>
      <p:sp>
        <p:nvSpPr>
          <p:cNvPr id="5" name="Pfeil nach rechts 4"/>
          <p:cNvSpPr/>
          <p:nvPr/>
        </p:nvSpPr>
        <p:spPr>
          <a:xfrm>
            <a:off x="431800" y="5319713"/>
            <a:ext cx="31432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0726" name="Titel 7"/>
          <p:cNvSpPr>
            <a:spLocks noGrp="1"/>
          </p:cNvSpPr>
          <p:nvPr>
            <p:ph type="title"/>
          </p:nvPr>
        </p:nvSpPr>
        <p:spPr/>
        <p:txBody>
          <a:bodyPr/>
          <a:lstStyle/>
          <a:p>
            <a:r>
              <a:rPr lang="de-DE" altLang="de-DE" smtClean="0">
                <a:ea typeface="ＭＳ Ｐゴシック" panose="020B0600070205080204" pitchFamily="34" charset="-128"/>
              </a:rPr>
              <a:t>Not- und Nachkühlsysteme der SWR in Fukushima</a:t>
            </a:r>
          </a:p>
        </p:txBody>
      </p:sp>
      <p:pic>
        <p:nvPicPr>
          <p:cNvPr id="40967" name="Picture 2"/>
          <p:cNvPicPr>
            <a:picLocks noChangeAspect="1" noChangeArrowheads="1"/>
          </p:cNvPicPr>
          <p:nvPr/>
        </p:nvPicPr>
        <p:blipFill>
          <a:blip r:embed="rId4"/>
          <a:srcRect/>
          <a:stretch>
            <a:fillRect/>
          </a:stretch>
        </p:blipFill>
        <p:spPr bwMode="auto">
          <a:xfrm>
            <a:off x="4014788" y="2565400"/>
            <a:ext cx="4697412"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0795394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Tōhoku</a:t>
            </a:r>
            <a:r>
              <a:rPr lang="de-DE" dirty="0" smtClean="0"/>
              <a:t>-Erdbeben 2011</a:t>
            </a:r>
            <a:endParaRPr lang="de-DE" dirty="0"/>
          </a:p>
        </p:txBody>
      </p:sp>
      <p:sp>
        <p:nvSpPr>
          <p:cNvPr id="8" name="Inhaltsplatzhalter 1"/>
          <p:cNvSpPr>
            <a:spLocks noGrp="1"/>
          </p:cNvSpPr>
          <p:nvPr>
            <p:ph idx="1"/>
          </p:nvPr>
        </p:nvSpPr>
        <p:spPr>
          <a:xfrm>
            <a:off x="296863" y="836573"/>
            <a:ext cx="8229600" cy="4525963"/>
          </a:xfrm>
        </p:spPr>
        <p:txBody>
          <a:bodyPr/>
          <a:lstStyle/>
          <a:p>
            <a:pPr>
              <a:lnSpc>
                <a:spcPct val="150000"/>
              </a:lnSpc>
            </a:pPr>
            <a:r>
              <a:rPr lang="de-DE" sz="1800" dirty="0" smtClean="0"/>
              <a:t>Am 11.03.2011 um 14:46:23 Uhr</a:t>
            </a:r>
          </a:p>
          <a:p>
            <a:pPr>
              <a:lnSpc>
                <a:spcPct val="150000"/>
              </a:lnSpc>
            </a:pPr>
            <a:r>
              <a:rPr lang="de-DE" sz="1800" dirty="0" smtClean="0"/>
              <a:t>Ca. 16.000 Tote als Folge des </a:t>
            </a:r>
            <a:r>
              <a:rPr lang="de-DE" sz="1800" dirty="0" smtClean="0"/>
              <a:t>Tsunamis</a:t>
            </a:r>
          </a:p>
          <a:p>
            <a:pPr>
              <a:lnSpc>
                <a:spcPct val="150000"/>
              </a:lnSpc>
            </a:pPr>
            <a:r>
              <a:rPr lang="de-DE" sz="1800" dirty="0"/>
              <a:t>„</a:t>
            </a:r>
            <a:r>
              <a:rPr lang="de-DE" sz="1800" dirty="0" err="1"/>
              <a:t>tsu</a:t>
            </a:r>
            <a:r>
              <a:rPr lang="de-DE" sz="1800" dirty="0"/>
              <a:t>“ (津) = Hafen &amp; „</a:t>
            </a:r>
            <a:r>
              <a:rPr lang="de-DE" sz="1800" dirty="0" err="1"/>
              <a:t>nami</a:t>
            </a:r>
            <a:r>
              <a:rPr lang="de-DE" sz="1800" dirty="0"/>
              <a:t>“ (波) = </a:t>
            </a:r>
            <a:r>
              <a:rPr lang="de-DE" sz="1800" dirty="0" smtClean="0"/>
              <a:t>Welle</a:t>
            </a:r>
            <a:endParaRPr lang="de-DE" sz="1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861047"/>
            <a:ext cx="3365357" cy="194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412775"/>
            <a:ext cx="3365357" cy="2166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5" y="2667418"/>
            <a:ext cx="4701183" cy="314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bwMode="auto">
          <a:xfrm>
            <a:off x="7590241" y="5949280"/>
            <a:ext cx="1348190" cy="307777"/>
          </a:xfrm>
          <a:prstGeom prst="rect">
            <a:avLst/>
          </a:prstGeom>
          <a:noFill/>
          <a:ln w="9525">
            <a:noFill/>
            <a:miter lim="800000"/>
            <a:headEnd/>
            <a:tailEnd/>
          </a:ln>
          <a:effectLst/>
        </p:spPr>
        <p:txBody>
          <a:bodyPr wrap="none" lIns="0" tIns="0" rIns="0" bIns="0" rtlCol="0">
            <a:spAutoFit/>
          </a:bodyPr>
          <a:lstStyle/>
          <a:p>
            <a:pPr algn="r"/>
            <a:r>
              <a:rPr lang="de-DE" sz="1000" dirty="0" smtClean="0">
                <a:solidFill>
                  <a:srgbClr val="000000"/>
                </a:solidFill>
              </a:rPr>
              <a:t>Quelle: dailygalaxy.com</a:t>
            </a:r>
            <a:br>
              <a:rPr lang="de-DE" sz="1000" dirty="0" smtClean="0">
                <a:solidFill>
                  <a:srgbClr val="000000"/>
                </a:solidFill>
              </a:rPr>
            </a:br>
            <a:r>
              <a:rPr lang="de-DE" sz="1000" dirty="0" smtClean="0">
                <a:solidFill>
                  <a:srgbClr val="000000"/>
                </a:solidFill>
              </a:rPr>
              <a:t>livescience.com</a:t>
            </a:r>
          </a:p>
        </p:txBody>
      </p:sp>
    </p:spTree>
    <p:extLst>
      <p:ext uri="{BB962C8B-B14F-4D97-AF65-F5344CB8AC3E}">
        <p14:creationId xmlns:p14="http://schemas.microsoft.com/office/powerpoint/2010/main" val="2027851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r="23" b="93"/>
          <a:stretch>
            <a:fillRect/>
          </a:stretch>
        </p:blipFill>
        <p:spPr bwMode="auto">
          <a:xfrm>
            <a:off x="3536950" y="993775"/>
            <a:ext cx="5327650" cy="533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747" name="Inhaltsplatzhalter 2"/>
          <p:cNvSpPr txBox="1">
            <a:spLocks/>
          </p:cNvSpPr>
          <p:nvPr/>
        </p:nvSpPr>
        <p:spPr bwMode="auto">
          <a:xfrm>
            <a:off x="431800" y="1543050"/>
            <a:ext cx="293052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314325" indent="-314325" eaLnBrk="0" hangingPunct="0">
              <a:defRPr>
                <a:solidFill>
                  <a:schemeClr val="tx1"/>
                </a:solidFill>
                <a:latin typeface="Arial" panose="020B0604020202020204" pitchFamily="34" charset="0"/>
                <a:ea typeface="ＭＳ Ｐゴシック" panose="020B0600070205080204" pitchFamily="34" charset="-128"/>
              </a:defRPr>
            </a:lvl2pPr>
            <a:lvl3pPr marL="565150" indent="-3143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Clr>
                <a:srgbClr val="D6ECEE"/>
              </a:buClr>
              <a:buFont typeface="Wingdings" panose="05000000000000000000" pitchFamily="2" charset="2"/>
              <a:buBlip>
                <a:blip r:embed="rId4"/>
              </a:buBlip>
            </a:pPr>
            <a:r>
              <a:rPr lang="de-DE" altLang="de-DE" sz="1700"/>
              <a:t>Epizentrum </a:t>
            </a:r>
          </a:p>
          <a:p>
            <a:pPr lvl="2" eaLnBrk="1" hangingPunct="1">
              <a:spcBef>
                <a:spcPct val="20000"/>
              </a:spcBef>
              <a:buClr>
                <a:srgbClr val="D6ECEE"/>
              </a:buClr>
              <a:buFont typeface="Arial" panose="020B0604020202020204" pitchFamily="34" charset="0"/>
              <a:buBlip>
                <a:blip r:embed="rId4"/>
              </a:buBlip>
            </a:pPr>
            <a:r>
              <a:rPr lang="de-DE" altLang="de-DE" sz="1700"/>
              <a:t>130 km östlich von Sendai</a:t>
            </a:r>
          </a:p>
          <a:p>
            <a:pPr lvl="2" eaLnBrk="1" hangingPunct="1">
              <a:spcBef>
                <a:spcPct val="20000"/>
              </a:spcBef>
              <a:buClr>
                <a:srgbClr val="D6ECEE"/>
              </a:buClr>
              <a:buFont typeface="Arial" panose="020B0604020202020204" pitchFamily="34" charset="0"/>
              <a:buBlip>
                <a:blip r:embed="rId4"/>
              </a:buBlip>
            </a:pPr>
            <a:r>
              <a:rPr lang="de-DE" altLang="de-DE" sz="1700"/>
              <a:t>163 km nordöstlich des KKW Fukushima I</a:t>
            </a:r>
          </a:p>
          <a:p>
            <a:pPr lvl="2" eaLnBrk="1" hangingPunct="1">
              <a:spcBef>
                <a:spcPct val="20000"/>
              </a:spcBef>
              <a:buClr>
                <a:srgbClr val="D6ECEE"/>
              </a:buClr>
              <a:buFont typeface="Arial" panose="020B0604020202020204" pitchFamily="34" charset="0"/>
              <a:buBlip>
                <a:blip r:embed="rId4"/>
              </a:buBlip>
            </a:pPr>
            <a:endParaRPr lang="de-DE" altLang="de-DE" sz="1700"/>
          </a:p>
          <a:p>
            <a:pPr lvl="1" eaLnBrk="1" hangingPunct="1">
              <a:spcBef>
                <a:spcPct val="20000"/>
              </a:spcBef>
              <a:buClr>
                <a:srgbClr val="D6ECEE"/>
              </a:buClr>
              <a:buFont typeface="Wingdings" panose="05000000000000000000" pitchFamily="2" charset="2"/>
              <a:buBlip>
                <a:blip r:embed="rId4"/>
              </a:buBlip>
            </a:pPr>
            <a:r>
              <a:rPr lang="de-DE" altLang="de-DE" sz="1700"/>
              <a:t>Vom Erdbeben und dem </a:t>
            </a:r>
            <a:br>
              <a:rPr lang="de-DE" altLang="de-DE" sz="1700"/>
            </a:br>
            <a:r>
              <a:rPr lang="de-DE" altLang="de-DE" sz="1700"/>
              <a:t>folgenden Tsunami </a:t>
            </a:r>
            <a:br>
              <a:rPr lang="de-DE" altLang="de-DE" sz="1700"/>
            </a:br>
            <a:r>
              <a:rPr lang="de-DE" altLang="de-DE" sz="1700"/>
              <a:t>betroffene KKW-Standorte:</a:t>
            </a:r>
          </a:p>
          <a:p>
            <a:pPr lvl="2" eaLnBrk="1" hangingPunct="1">
              <a:spcBef>
                <a:spcPct val="20000"/>
              </a:spcBef>
              <a:buClr>
                <a:srgbClr val="D6ECEE"/>
              </a:buClr>
              <a:buFont typeface="Arial" panose="020B0604020202020204" pitchFamily="34" charset="0"/>
              <a:buBlip>
                <a:blip r:embed="rId4"/>
              </a:buBlip>
            </a:pPr>
            <a:r>
              <a:rPr lang="de-DE" altLang="de-DE" sz="1700" b="1"/>
              <a:t>Fukushima I (Daiichi)</a:t>
            </a:r>
          </a:p>
          <a:p>
            <a:pPr lvl="2" eaLnBrk="1" hangingPunct="1">
              <a:spcBef>
                <a:spcPct val="20000"/>
              </a:spcBef>
              <a:buClr>
                <a:srgbClr val="D6ECEE"/>
              </a:buClr>
              <a:buFont typeface="Arial" panose="020B0604020202020204" pitchFamily="34" charset="0"/>
              <a:buBlip>
                <a:blip r:embed="rId4"/>
              </a:buBlip>
            </a:pPr>
            <a:r>
              <a:rPr lang="de-DE" altLang="de-DE" sz="1700"/>
              <a:t>Fukushima II (Daini)</a:t>
            </a:r>
          </a:p>
          <a:p>
            <a:pPr lvl="2" eaLnBrk="1" hangingPunct="1">
              <a:spcBef>
                <a:spcPct val="20000"/>
              </a:spcBef>
              <a:buClr>
                <a:srgbClr val="D6ECEE"/>
              </a:buClr>
              <a:buFont typeface="Arial" panose="020B0604020202020204" pitchFamily="34" charset="0"/>
              <a:buBlip>
                <a:blip r:embed="rId4"/>
              </a:buBlip>
            </a:pPr>
            <a:r>
              <a:rPr lang="de-DE" altLang="de-DE" sz="1700"/>
              <a:t>Onagawa</a:t>
            </a:r>
          </a:p>
          <a:p>
            <a:pPr lvl="2" eaLnBrk="1" hangingPunct="1">
              <a:spcBef>
                <a:spcPct val="20000"/>
              </a:spcBef>
              <a:buClr>
                <a:srgbClr val="D6ECEE"/>
              </a:buClr>
              <a:buFont typeface="Arial" panose="020B0604020202020204" pitchFamily="34" charset="0"/>
              <a:buBlip>
                <a:blip r:embed="rId4"/>
              </a:buBlip>
            </a:pPr>
            <a:r>
              <a:rPr lang="de-DE" altLang="de-DE" sz="1700"/>
              <a:t>Tokai</a:t>
            </a:r>
          </a:p>
        </p:txBody>
      </p:sp>
      <p:sp>
        <p:nvSpPr>
          <p:cNvPr id="31748" name="Titel 1"/>
          <p:cNvSpPr>
            <a:spLocks noGrp="1"/>
          </p:cNvSpPr>
          <p:nvPr>
            <p:ph type="title"/>
          </p:nvPr>
        </p:nvSpPr>
        <p:spPr>
          <a:xfrm>
            <a:off x="296866" y="296863"/>
            <a:ext cx="3405097" cy="400110"/>
          </a:xfrm>
        </p:spPr>
        <p:txBody>
          <a:bodyPr/>
          <a:lstStyle/>
          <a:p>
            <a:r>
              <a:rPr lang="de-DE" altLang="de-DE" dirty="0" smtClean="0">
                <a:ea typeface="ＭＳ Ｐゴシック" panose="020B0600070205080204" pitchFamily="34" charset="-128"/>
              </a:rPr>
              <a:t>Betroffene KKWs in Japan</a:t>
            </a:r>
          </a:p>
        </p:txBody>
      </p:sp>
      <p:sp>
        <p:nvSpPr>
          <p:cNvPr id="5" name="Rechteck 4"/>
          <p:cNvSpPr/>
          <p:nvPr/>
        </p:nvSpPr>
        <p:spPr>
          <a:xfrm>
            <a:off x="231775" y="1036638"/>
            <a:ext cx="313055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b="1" dirty="0"/>
              <a:t>Unfallablauf</a:t>
            </a:r>
          </a:p>
        </p:txBody>
      </p:sp>
    </p:spTree>
    <p:extLst>
      <p:ext uri="{BB962C8B-B14F-4D97-AF65-F5344CB8AC3E}">
        <p14:creationId xmlns:p14="http://schemas.microsoft.com/office/powerpoint/2010/main" val="381867429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Tsunami erreicht Fukushima </a:t>
            </a:r>
            <a:r>
              <a:rPr lang="de-DE" dirty="0" err="1"/>
              <a:t>Daiichi</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8636215" cy="528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2567351" y="1215343"/>
            <a:ext cx="1159697" cy="370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FFFFFF"/>
              </a:solidFill>
            </a:endParaRPr>
          </a:p>
        </p:txBody>
      </p:sp>
      <p:sp>
        <p:nvSpPr>
          <p:cNvPr id="2" name="Textfeld 1"/>
          <p:cNvSpPr txBox="1"/>
          <p:nvPr/>
        </p:nvSpPr>
        <p:spPr bwMode="auto">
          <a:xfrm>
            <a:off x="2608720" y="1209662"/>
            <a:ext cx="1100109" cy="369332"/>
          </a:xfrm>
          <a:prstGeom prst="rect">
            <a:avLst/>
          </a:prstGeom>
          <a:noFill/>
          <a:ln w="9525">
            <a:noFill/>
            <a:miter lim="800000"/>
            <a:headEnd/>
            <a:tailEnd/>
          </a:ln>
          <a:effectLst/>
        </p:spPr>
        <p:txBody>
          <a:bodyPr wrap="none" lIns="0" tIns="0" rIns="0" bIns="0" rtlCol="0">
            <a:spAutoFit/>
          </a:bodyPr>
          <a:lstStyle/>
          <a:p>
            <a:pPr algn="ctr"/>
            <a:r>
              <a:rPr lang="de-DE" sz="1200" b="1" dirty="0" smtClean="0">
                <a:solidFill>
                  <a:srgbClr val="000000"/>
                </a:solidFill>
              </a:rPr>
              <a:t>Wellenbrecher </a:t>
            </a:r>
            <a:br>
              <a:rPr lang="de-DE" sz="1200" b="1" dirty="0" smtClean="0">
                <a:solidFill>
                  <a:srgbClr val="000000"/>
                </a:solidFill>
              </a:rPr>
            </a:br>
            <a:r>
              <a:rPr lang="de-DE" sz="1200" b="1" dirty="0" smtClean="0">
                <a:solidFill>
                  <a:srgbClr val="000000"/>
                </a:solidFill>
              </a:rPr>
              <a:t>zerstört</a:t>
            </a:r>
          </a:p>
        </p:txBody>
      </p:sp>
      <p:sp>
        <p:nvSpPr>
          <p:cNvPr id="6" name="Rechteck 5"/>
          <p:cNvSpPr/>
          <p:nvPr/>
        </p:nvSpPr>
        <p:spPr>
          <a:xfrm>
            <a:off x="179512" y="3284984"/>
            <a:ext cx="8802442" cy="627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FFFFFF"/>
              </a:solidFill>
            </a:endParaRPr>
          </a:p>
        </p:txBody>
      </p:sp>
      <p:sp>
        <p:nvSpPr>
          <p:cNvPr id="7" name="Textfeld 6"/>
          <p:cNvSpPr txBox="1"/>
          <p:nvPr/>
        </p:nvSpPr>
        <p:spPr bwMode="auto">
          <a:xfrm>
            <a:off x="405719" y="3530223"/>
            <a:ext cx="2245808" cy="369332"/>
          </a:xfrm>
          <a:prstGeom prst="rect">
            <a:avLst/>
          </a:prstGeom>
          <a:noFill/>
          <a:ln w="9525">
            <a:noFill/>
            <a:miter lim="800000"/>
            <a:headEnd/>
            <a:tailEnd/>
          </a:ln>
          <a:effectLst/>
        </p:spPr>
        <p:txBody>
          <a:bodyPr wrap="none" lIns="0" tIns="0" rIns="0" bIns="0" rtlCol="0">
            <a:spAutoFit/>
          </a:bodyPr>
          <a:lstStyle/>
          <a:p>
            <a:r>
              <a:rPr lang="de-DE" sz="1200" b="1" dirty="0" smtClean="0">
                <a:solidFill>
                  <a:srgbClr val="000000"/>
                </a:solidFill>
              </a:rPr>
              <a:t>Tank mit 5.5m Höhe </a:t>
            </a:r>
            <a:br>
              <a:rPr lang="de-DE" sz="1200" b="1" dirty="0" smtClean="0">
                <a:solidFill>
                  <a:srgbClr val="000000"/>
                </a:solidFill>
              </a:rPr>
            </a:br>
            <a:r>
              <a:rPr lang="de-DE" sz="1200" b="1" dirty="0" smtClean="0">
                <a:solidFill>
                  <a:srgbClr val="000000"/>
                </a:solidFill>
              </a:rPr>
              <a:t>(10m über dem Meeresspiegel)</a:t>
            </a:r>
          </a:p>
        </p:txBody>
      </p:sp>
      <p:sp>
        <p:nvSpPr>
          <p:cNvPr id="9" name="Textfeld 8"/>
          <p:cNvSpPr txBox="1"/>
          <p:nvPr/>
        </p:nvSpPr>
        <p:spPr bwMode="auto">
          <a:xfrm>
            <a:off x="6588224" y="3530223"/>
            <a:ext cx="2245808" cy="369332"/>
          </a:xfrm>
          <a:prstGeom prst="rect">
            <a:avLst/>
          </a:prstGeom>
          <a:noFill/>
          <a:ln w="9525">
            <a:noFill/>
            <a:miter lim="800000"/>
            <a:headEnd/>
            <a:tailEnd/>
          </a:ln>
          <a:effectLst/>
        </p:spPr>
        <p:txBody>
          <a:bodyPr wrap="none" lIns="0" tIns="0" rIns="0" bIns="0" rtlCol="0">
            <a:spAutoFit/>
          </a:bodyPr>
          <a:lstStyle/>
          <a:p>
            <a:pPr algn="r"/>
            <a:r>
              <a:rPr lang="de-DE" sz="1200" b="1" dirty="0" smtClean="0">
                <a:solidFill>
                  <a:srgbClr val="000000"/>
                </a:solidFill>
              </a:rPr>
              <a:t>Tank mit 5.5m Höhe </a:t>
            </a:r>
            <a:br>
              <a:rPr lang="de-DE" sz="1200" b="1" dirty="0" smtClean="0">
                <a:solidFill>
                  <a:srgbClr val="000000"/>
                </a:solidFill>
              </a:rPr>
            </a:br>
            <a:r>
              <a:rPr lang="de-DE" sz="1200" b="1" dirty="0" smtClean="0">
                <a:solidFill>
                  <a:srgbClr val="000000"/>
                </a:solidFill>
              </a:rPr>
              <a:t>(10m über dem Meeresspiegel)</a:t>
            </a:r>
          </a:p>
        </p:txBody>
      </p:sp>
      <p:sp>
        <p:nvSpPr>
          <p:cNvPr id="10" name="Textfeld 9"/>
          <p:cNvSpPr txBox="1"/>
          <p:nvPr/>
        </p:nvSpPr>
        <p:spPr bwMode="auto">
          <a:xfrm>
            <a:off x="7216806" y="6155432"/>
            <a:ext cx="1721625"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http</a:t>
            </a:r>
            <a:r>
              <a:rPr lang="de-DE" sz="1000" dirty="0">
                <a:solidFill>
                  <a:srgbClr val="000000"/>
                </a:solidFill>
              </a:rPr>
              <a:t>://www.tepco.co.jp</a:t>
            </a:r>
            <a:r>
              <a:rPr lang="de-DE" sz="1000" dirty="0" smtClean="0">
                <a:solidFill>
                  <a:srgbClr val="000000"/>
                </a:solidFill>
              </a:rPr>
              <a:t>/</a:t>
            </a:r>
            <a:endParaRPr lang="en-US" sz="1000" dirty="0" smtClean="0">
              <a:solidFill>
                <a:srgbClr val="000000"/>
              </a:solidFill>
            </a:endParaRPr>
          </a:p>
        </p:txBody>
      </p:sp>
    </p:spTree>
    <p:extLst>
      <p:ext uri="{BB962C8B-B14F-4D97-AF65-F5344CB8AC3E}">
        <p14:creationId xmlns:p14="http://schemas.microsoft.com/office/powerpoint/2010/main" val="2555283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platzhalter 4"/>
          <p:cNvSpPr>
            <a:spLocks noGrp="1"/>
          </p:cNvSpPr>
          <p:nvPr>
            <p:ph type="body" sz="quarter" idx="10"/>
          </p:nvPr>
        </p:nvSpPr>
        <p:spPr bwMode="auto">
          <a:xfrm>
            <a:off x="214313" y="1206500"/>
            <a:ext cx="3744912" cy="5184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98000"/>
              </a:lnSpc>
              <a:buClr>
                <a:srgbClr val="D6ECEE"/>
              </a:buClr>
            </a:pPr>
            <a:r>
              <a:rPr lang="de-DE" altLang="de-DE" sz="1400" b="1" dirty="0" smtClean="0">
                <a:ea typeface="ＭＳ Ｐゴシック" panose="020B0600070205080204" pitchFamily="34" charset="-128"/>
              </a:rPr>
              <a:t>14:46 Uhr: Erdbeben</a:t>
            </a:r>
          </a:p>
          <a:p>
            <a:pPr lvl="1">
              <a:lnSpc>
                <a:spcPct val="98000"/>
              </a:lnSpc>
              <a:buClr>
                <a:srgbClr val="D6ECEE"/>
              </a:buClr>
            </a:pPr>
            <a:r>
              <a:rPr lang="de-DE" altLang="de-DE" sz="1100" dirty="0" smtClean="0">
                <a:ea typeface="Arial" panose="020B0604020202020204" pitchFamily="34" charset="0"/>
              </a:rPr>
              <a:t>Automatische Abschaltung</a:t>
            </a:r>
            <a:br>
              <a:rPr lang="de-DE" altLang="de-DE" sz="1100" dirty="0" smtClean="0">
                <a:ea typeface="Arial" panose="020B0604020202020204" pitchFamily="34" charset="0"/>
              </a:rPr>
            </a:br>
            <a:r>
              <a:rPr lang="de-DE" altLang="de-DE" sz="1100" dirty="0" smtClean="0">
                <a:ea typeface="Arial" panose="020B0604020202020204" pitchFamily="34" charset="0"/>
                <a:sym typeface="Symbol" panose="05050102010706020507" pitchFamily="18" charset="2"/>
              </a:rPr>
              <a:t>  </a:t>
            </a:r>
            <a:r>
              <a:rPr lang="de-DE" altLang="de-DE" sz="1100" b="1" dirty="0" smtClean="0">
                <a:ea typeface="Arial" panose="020B0604020202020204" pitchFamily="34" charset="0"/>
                <a:sym typeface="Symbol" panose="05050102010706020507" pitchFamily="18" charset="2"/>
              </a:rPr>
              <a:t>Nachzerfallswärme</a:t>
            </a:r>
          </a:p>
          <a:p>
            <a:pPr lvl="1">
              <a:lnSpc>
                <a:spcPct val="98000"/>
              </a:lnSpc>
              <a:buClr>
                <a:srgbClr val="D6ECEE"/>
              </a:buClr>
            </a:pPr>
            <a:r>
              <a:rPr lang="de-DE" altLang="de-DE" sz="1100" dirty="0" smtClean="0">
                <a:ea typeface="Arial" panose="020B0604020202020204" pitchFamily="34" charset="0"/>
              </a:rPr>
              <a:t>Netzausfall </a:t>
            </a:r>
            <a:r>
              <a:rPr lang="de-DE" altLang="de-DE" sz="1100" dirty="0" smtClean="0">
                <a:ea typeface="Arial" panose="020B0604020202020204" pitchFamily="34" charset="0"/>
                <a:sym typeface="Symbol" panose="05050102010706020507" pitchFamily="18" charset="2"/>
              </a:rPr>
              <a:t></a:t>
            </a:r>
            <a:r>
              <a:rPr lang="de-DE" altLang="de-DE" sz="1100" dirty="0" smtClean="0">
                <a:ea typeface="Arial" panose="020B0604020202020204" pitchFamily="34" charset="0"/>
              </a:rPr>
              <a:t> Notstromfall </a:t>
            </a:r>
            <a:br>
              <a:rPr lang="de-DE" altLang="de-DE" sz="1100" dirty="0" smtClean="0">
                <a:ea typeface="Arial" panose="020B0604020202020204" pitchFamily="34" charset="0"/>
              </a:rPr>
            </a:br>
            <a:r>
              <a:rPr lang="de-DE" altLang="de-DE" sz="1100" dirty="0" smtClean="0">
                <a:ea typeface="Arial" panose="020B0604020202020204" pitchFamily="34" charset="0"/>
                <a:sym typeface="Symbol" panose="05050102010706020507" pitchFamily="18" charset="2"/>
              </a:rPr>
              <a:t></a:t>
            </a:r>
            <a:r>
              <a:rPr lang="de-DE" altLang="de-DE" sz="1100" dirty="0" smtClean="0">
                <a:ea typeface="Arial" panose="020B0604020202020204" pitchFamily="34" charset="0"/>
              </a:rPr>
              <a:t>  Notstromdiesel starten</a:t>
            </a:r>
            <a:endParaRPr lang="de-DE" altLang="de-DE" sz="1100" dirty="0" smtClean="0">
              <a:solidFill>
                <a:srgbClr val="00B050"/>
              </a:solidFill>
              <a:ea typeface="Arial" panose="020B0604020202020204" pitchFamily="34" charset="0"/>
            </a:endParaRPr>
          </a:p>
          <a:p>
            <a:pPr lvl="1">
              <a:lnSpc>
                <a:spcPct val="98000"/>
              </a:lnSpc>
              <a:buClr>
                <a:srgbClr val="D6ECEE"/>
              </a:buClr>
            </a:pPr>
            <a:r>
              <a:rPr lang="de-DE" altLang="de-DE" sz="1100" dirty="0" smtClean="0">
                <a:ea typeface="Arial" panose="020B0604020202020204" pitchFamily="34" charset="0"/>
              </a:rPr>
              <a:t>Druckentlastung in </a:t>
            </a:r>
            <a:r>
              <a:rPr lang="de-DE" altLang="de-DE" sz="1100" dirty="0" err="1" smtClean="0">
                <a:ea typeface="Arial" panose="020B0604020202020204" pitchFamily="34" charset="0"/>
              </a:rPr>
              <a:t>KoKa</a:t>
            </a:r>
            <a:endParaRPr lang="de-DE" altLang="de-DE" sz="1100" dirty="0" smtClean="0">
              <a:ea typeface="Arial" panose="020B0604020202020204" pitchFamily="34" charset="0"/>
            </a:endParaRPr>
          </a:p>
          <a:p>
            <a:pPr marL="0" indent="0">
              <a:lnSpc>
                <a:spcPct val="98000"/>
              </a:lnSpc>
              <a:spcBef>
                <a:spcPts val="1200"/>
              </a:spcBef>
            </a:pPr>
            <a:r>
              <a:rPr lang="de-DE" altLang="de-DE" sz="1400" b="1" dirty="0" smtClean="0">
                <a:ea typeface="ＭＳ Ｐゴシック" panose="020B0600070205080204" pitchFamily="34" charset="-128"/>
              </a:rPr>
              <a:t>15:42 </a:t>
            </a:r>
            <a:r>
              <a:rPr lang="en-US" altLang="de-DE" sz="1400" b="1" dirty="0" err="1" smtClean="0">
                <a:ea typeface="ＭＳ Ｐゴシック" panose="020B0600070205080204" pitchFamily="34" charset="-128"/>
              </a:rPr>
              <a:t>Uhr</a:t>
            </a:r>
            <a:r>
              <a:rPr lang="en-US" altLang="de-DE" sz="1400" b="1" dirty="0" smtClean="0">
                <a:ea typeface="ＭＳ Ｐゴシック" panose="020B0600070205080204" pitchFamily="34" charset="-128"/>
              </a:rPr>
              <a:t>: </a:t>
            </a:r>
            <a:r>
              <a:rPr lang="de-DE" altLang="de-DE" sz="1400" b="1" dirty="0" smtClean="0">
                <a:ea typeface="ＭＳ Ｐゴシック" panose="020B0600070205080204" pitchFamily="34" charset="-128"/>
              </a:rPr>
              <a:t>Tsunami </a:t>
            </a:r>
            <a:r>
              <a:rPr lang="de-DE" altLang="de-DE" sz="1200" b="1" dirty="0" smtClean="0">
                <a:ea typeface="ＭＳ Ｐゴシック" panose="020B0600070205080204" pitchFamily="34" charset="-128"/>
              </a:rPr>
              <a:t/>
            </a:r>
            <a:br>
              <a:rPr lang="de-DE" altLang="de-DE" sz="1200" b="1" dirty="0" smtClean="0">
                <a:ea typeface="ＭＳ Ｐゴシック" panose="020B0600070205080204" pitchFamily="34" charset="-128"/>
              </a:rPr>
            </a:br>
            <a:r>
              <a:rPr lang="de-DE" altLang="de-DE" sz="1100" dirty="0" smtClean="0">
                <a:ea typeface="ＭＳ Ｐゴシック" panose="020B0600070205080204" pitchFamily="34" charset="-128"/>
              </a:rPr>
              <a:t>(Höhe = 14m &gt; 2 x Auslegungswert)</a:t>
            </a:r>
          </a:p>
          <a:p>
            <a:pPr lvl="1">
              <a:lnSpc>
                <a:spcPct val="98000"/>
              </a:lnSpc>
              <a:spcBef>
                <a:spcPts val="1200"/>
              </a:spcBef>
            </a:pPr>
            <a:r>
              <a:rPr lang="de-DE" altLang="de-DE" sz="1100" dirty="0" smtClean="0">
                <a:ea typeface="Arial" panose="020B0604020202020204" pitchFamily="34" charset="0"/>
              </a:rPr>
              <a:t>Schädigung/Verstopfung Einlaufbauwerke</a:t>
            </a:r>
            <a:br>
              <a:rPr lang="de-DE" altLang="de-DE" sz="1100" dirty="0" smtClean="0">
                <a:ea typeface="Arial" panose="020B0604020202020204" pitchFamily="34" charset="0"/>
              </a:rPr>
            </a:br>
            <a:r>
              <a:rPr lang="de-DE" altLang="de-DE" sz="1100" dirty="0" smtClean="0">
                <a:ea typeface="Arial" panose="020B0604020202020204" pitchFamily="34" charset="0"/>
                <a:sym typeface="Symbol" panose="05050102010706020507" pitchFamily="18" charset="2"/>
              </a:rPr>
              <a:t>  </a:t>
            </a:r>
            <a:r>
              <a:rPr lang="de-DE" altLang="de-DE" sz="1100" b="1" dirty="0" smtClean="0">
                <a:ea typeface="Arial" panose="020B0604020202020204" pitchFamily="34" charset="0"/>
              </a:rPr>
              <a:t>Ausfall Nebenkühlwasser</a:t>
            </a:r>
          </a:p>
          <a:p>
            <a:pPr lvl="1">
              <a:lnSpc>
                <a:spcPct val="98000"/>
              </a:lnSpc>
              <a:spcBef>
                <a:spcPts val="1200"/>
              </a:spcBef>
            </a:pPr>
            <a:r>
              <a:rPr lang="de-DE" altLang="de-DE" sz="1100" dirty="0" smtClean="0">
                <a:ea typeface="Arial" panose="020B0604020202020204" pitchFamily="34" charset="0"/>
              </a:rPr>
              <a:t>Ausfall aller Notstromdiesel </a:t>
            </a:r>
            <a:br>
              <a:rPr lang="de-DE" altLang="de-DE" sz="1100" dirty="0" smtClean="0">
                <a:ea typeface="Arial" panose="020B0604020202020204" pitchFamily="34" charset="0"/>
              </a:rPr>
            </a:br>
            <a:r>
              <a:rPr lang="de-DE" altLang="de-DE" sz="1100" dirty="0" smtClean="0">
                <a:ea typeface="Arial" panose="020B0604020202020204" pitchFamily="34" charset="0"/>
                <a:sym typeface="Symbol" panose="05050102010706020507" pitchFamily="18" charset="2"/>
              </a:rPr>
              <a:t>  </a:t>
            </a:r>
            <a:r>
              <a:rPr lang="de-DE" altLang="de-DE" sz="1100" b="1" dirty="0" smtClean="0">
                <a:ea typeface="Arial" panose="020B0604020202020204" pitchFamily="34" charset="0"/>
                <a:sym typeface="Symbol" panose="05050102010706020507" pitchFamily="18" charset="2"/>
              </a:rPr>
              <a:t>S</a:t>
            </a:r>
            <a:r>
              <a:rPr lang="de-DE" altLang="de-DE" sz="1100" b="1" dirty="0" smtClean="0">
                <a:ea typeface="Arial" panose="020B0604020202020204" pitchFamily="34" charset="0"/>
              </a:rPr>
              <a:t>tation Black out</a:t>
            </a:r>
          </a:p>
          <a:p>
            <a:pPr lvl="1">
              <a:lnSpc>
                <a:spcPct val="98000"/>
              </a:lnSpc>
              <a:buClr>
                <a:srgbClr val="D6ECEE"/>
              </a:buClr>
              <a:buFont typeface="Wingdings" panose="05000000000000000000" pitchFamily="2" charset="2"/>
              <a:buNone/>
            </a:pPr>
            <a:r>
              <a:rPr lang="de-DE" altLang="de-DE" sz="1400" b="1" dirty="0" smtClean="0">
                <a:solidFill>
                  <a:schemeClr val="accent1"/>
                </a:solidFill>
                <a:ea typeface="Arial" panose="020B0604020202020204" pitchFamily="34" charset="0"/>
                <a:sym typeface="Symbol" panose="05050102010706020507" pitchFamily="18" charset="2"/>
              </a:rPr>
              <a:t> </a:t>
            </a:r>
            <a:r>
              <a:rPr lang="de-DE" altLang="de-DE" sz="1400" dirty="0" smtClean="0">
                <a:solidFill>
                  <a:schemeClr val="accent1"/>
                </a:solidFill>
                <a:ea typeface="Arial" panose="020B0604020202020204" pitchFamily="34" charset="0"/>
                <a:sym typeface="Symbol" panose="05050102010706020507" pitchFamily="18" charset="2"/>
              </a:rPr>
              <a:t> 	</a:t>
            </a:r>
            <a:r>
              <a:rPr lang="de-DE" altLang="de-DE" sz="1400" b="1" dirty="0" smtClean="0">
                <a:ea typeface="Arial" panose="020B0604020202020204" pitchFamily="34" charset="0"/>
              </a:rPr>
              <a:t>Ausfall</a:t>
            </a:r>
            <a:r>
              <a:rPr lang="de-DE" altLang="de-DE" sz="1400" dirty="0" smtClean="0">
                <a:ea typeface="Arial" panose="020B0604020202020204" pitchFamily="34" charset="0"/>
              </a:rPr>
              <a:t> aller elektrisch betriebenen Systeme</a:t>
            </a:r>
          </a:p>
          <a:p>
            <a:pPr lvl="1">
              <a:lnSpc>
                <a:spcPct val="98000"/>
              </a:lnSpc>
              <a:buClr>
                <a:srgbClr val="D6ECEE"/>
              </a:buClr>
              <a:buFont typeface="Wingdings" panose="05000000000000000000" pitchFamily="2" charset="2"/>
              <a:buNone/>
            </a:pPr>
            <a:r>
              <a:rPr lang="de-DE" altLang="de-DE" sz="1400" b="1" dirty="0" smtClean="0">
                <a:solidFill>
                  <a:schemeClr val="accent1"/>
                </a:solidFill>
                <a:ea typeface="Arial" panose="020B0604020202020204" pitchFamily="34" charset="0"/>
                <a:sym typeface="Symbol" panose="05050102010706020507" pitchFamily="18" charset="2"/>
              </a:rPr>
              <a:t> </a:t>
            </a:r>
            <a:r>
              <a:rPr lang="de-DE" altLang="de-DE" sz="1400" dirty="0" smtClean="0">
                <a:ea typeface="Arial" panose="020B0604020202020204" pitchFamily="34" charset="0"/>
                <a:sym typeface="Symbol" panose="05050102010706020507" pitchFamily="18" charset="2"/>
              </a:rPr>
              <a:t> 	</a:t>
            </a:r>
            <a:r>
              <a:rPr lang="de-DE" altLang="de-DE" sz="1400" dirty="0" smtClean="0">
                <a:ea typeface="Arial" panose="020B0604020202020204" pitchFamily="34" charset="0"/>
              </a:rPr>
              <a:t>Stromversorgung nur noch über </a:t>
            </a:r>
            <a:r>
              <a:rPr lang="de-DE" altLang="de-DE" sz="1400" b="1" dirty="0" smtClean="0">
                <a:ea typeface="Arial" panose="020B0604020202020204" pitchFamily="34" charset="0"/>
              </a:rPr>
              <a:t>Batterien</a:t>
            </a:r>
            <a:endParaRPr lang="de-DE" altLang="de-DE" sz="1400" dirty="0" smtClean="0">
              <a:ea typeface="Arial" panose="020B0604020202020204" pitchFamily="34" charset="0"/>
              <a:sym typeface="Symbol" panose="05050102010706020507" pitchFamily="18" charset="2"/>
            </a:endParaRPr>
          </a:p>
          <a:p>
            <a:pPr lvl="1">
              <a:lnSpc>
                <a:spcPct val="98000"/>
              </a:lnSpc>
              <a:buClr>
                <a:srgbClr val="D6ECEE"/>
              </a:buClr>
              <a:buFont typeface="Wingdings" panose="05000000000000000000" pitchFamily="2" charset="2"/>
              <a:buNone/>
            </a:pPr>
            <a:r>
              <a:rPr lang="de-DE" altLang="de-DE" sz="1400" b="1" dirty="0" smtClean="0">
                <a:solidFill>
                  <a:schemeClr val="accent1"/>
                </a:solidFill>
                <a:ea typeface="Arial" panose="020B0604020202020204" pitchFamily="34" charset="0"/>
                <a:sym typeface="Symbol" panose="05050102010706020507" pitchFamily="18" charset="2"/>
              </a:rPr>
              <a:t> </a:t>
            </a:r>
            <a:r>
              <a:rPr lang="de-DE" altLang="de-DE" sz="1400" dirty="0" smtClean="0">
                <a:solidFill>
                  <a:schemeClr val="accent1"/>
                </a:solidFill>
                <a:ea typeface="Arial" panose="020B0604020202020204" pitchFamily="34" charset="0"/>
                <a:sym typeface="Symbol" panose="05050102010706020507" pitchFamily="18" charset="2"/>
              </a:rPr>
              <a:t> 	</a:t>
            </a:r>
            <a:r>
              <a:rPr lang="de-DE" altLang="de-DE" sz="1400" dirty="0" smtClean="0">
                <a:ea typeface="Arial" panose="020B0604020202020204" pitchFamily="34" charset="0"/>
                <a:sym typeface="Symbol" panose="05050102010706020507" pitchFamily="18" charset="2"/>
              </a:rPr>
              <a:t>HPCI + Isolation </a:t>
            </a:r>
            <a:r>
              <a:rPr lang="de-DE" altLang="de-DE" sz="1400" dirty="0" err="1" smtClean="0">
                <a:ea typeface="Arial" panose="020B0604020202020204" pitchFamily="34" charset="0"/>
                <a:sym typeface="Symbol" panose="05050102010706020507" pitchFamily="18" charset="2"/>
              </a:rPr>
              <a:t>Condenser</a:t>
            </a:r>
            <a:endParaRPr lang="de-DE" altLang="de-DE" sz="1400" dirty="0" smtClean="0">
              <a:ea typeface="Arial" panose="020B0604020202020204" pitchFamily="34" charset="0"/>
              <a:sym typeface="Symbol" panose="05050102010706020507" pitchFamily="18" charset="2"/>
            </a:endParaRPr>
          </a:p>
          <a:p>
            <a:pPr marL="0" indent="0">
              <a:lnSpc>
                <a:spcPct val="100000"/>
              </a:lnSpc>
              <a:spcBef>
                <a:spcPts val="1200"/>
              </a:spcBef>
              <a:buClr>
                <a:srgbClr val="D6ECEE"/>
              </a:buClr>
            </a:pPr>
            <a:r>
              <a:rPr lang="de-DE" altLang="de-DE" sz="1400" b="1" dirty="0" smtClean="0">
                <a:ea typeface="ＭＳ Ｐゴシック" panose="020B0600070205080204" pitchFamily="34" charset="-128"/>
                <a:sym typeface="Symbol" panose="05050102010706020507" pitchFamily="18" charset="2"/>
              </a:rPr>
              <a:t>16:36 Uhr: </a:t>
            </a:r>
          </a:p>
          <a:p>
            <a:pPr marL="898525" lvl="2">
              <a:lnSpc>
                <a:spcPct val="100000"/>
              </a:lnSpc>
              <a:spcBef>
                <a:spcPct val="0"/>
              </a:spcBef>
              <a:buClr>
                <a:srgbClr val="D6ECEE"/>
              </a:buClr>
            </a:pPr>
            <a:r>
              <a:rPr lang="de-DE" altLang="de-DE" sz="1300" b="1" dirty="0" smtClean="0">
                <a:ea typeface="Arial" panose="020B0604020202020204" pitchFamily="34" charset="0"/>
                <a:sym typeface="Symbol" panose="05050102010706020507" pitchFamily="18" charset="2"/>
              </a:rPr>
              <a:t>Ausfall</a:t>
            </a:r>
            <a:r>
              <a:rPr lang="de-DE" altLang="de-DE" sz="1300" dirty="0" smtClean="0">
                <a:ea typeface="Arial" panose="020B0604020202020204" pitchFamily="34" charset="0"/>
                <a:sym typeface="Symbol" panose="05050102010706020507" pitchFamily="18" charset="2"/>
              </a:rPr>
              <a:t> HPCI</a:t>
            </a:r>
          </a:p>
          <a:p>
            <a:pPr marL="898525" lvl="2">
              <a:lnSpc>
                <a:spcPct val="100000"/>
              </a:lnSpc>
              <a:spcBef>
                <a:spcPct val="0"/>
              </a:spcBef>
              <a:buClr>
                <a:srgbClr val="D6ECEE"/>
              </a:buClr>
            </a:pPr>
            <a:r>
              <a:rPr lang="de-DE" altLang="de-DE" sz="1300" dirty="0" smtClean="0">
                <a:ea typeface="Arial" panose="020B0604020202020204" pitchFamily="34" charset="0"/>
                <a:sym typeface="Symbol" panose="05050102010706020507" pitchFamily="18" charset="2"/>
              </a:rPr>
              <a:t>später </a:t>
            </a:r>
            <a:r>
              <a:rPr lang="de-DE" altLang="de-DE" sz="1300" b="1" dirty="0" smtClean="0">
                <a:ea typeface="Arial" panose="020B0604020202020204" pitchFamily="34" charset="0"/>
                <a:sym typeface="Symbol" panose="05050102010706020507" pitchFamily="18" charset="2"/>
              </a:rPr>
              <a:t>Ausfall</a:t>
            </a:r>
            <a:r>
              <a:rPr lang="de-DE" altLang="de-DE" sz="1300" dirty="0" smtClean="0">
                <a:ea typeface="Arial" panose="020B0604020202020204" pitchFamily="34" charset="0"/>
                <a:sym typeface="Symbol" panose="05050102010706020507" pitchFamily="18" charset="2"/>
              </a:rPr>
              <a:t> Isolation </a:t>
            </a:r>
            <a:r>
              <a:rPr lang="de-DE" altLang="de-DE" sz="1300" dirty="0" err="1" smtClean="0">
                <a:ea typeface="Arial" panose="020B0604020202020204" pitchFamily="34" charset="0"/>
                <a:sym typeface="Symbol" panose="05050102010706020507" pitchFamily="18" charset="2"/>
              </a:rPr>
              <a:t>Condenser</a:t>
            </a:r>
            <a:endParaRPr lang="de-DE" altLang="de-DE" sz="1300" dirty="0" smtClean="0">
              <a:ea typeface="Arial" panose="020B0604020202020204" pitchFamily="34" charset="0"/>
            </a:endParaRPr>
          </a:p>
        </p:txBody>
      </p:sp>
      <p:sp>
        <p:nvSpPr>
          <p:cNvPr id="14" name="Rechteck 13"/>
          <p:cNvSpPr/>
          <p:nvPr/>
        </p:nvSpPr>
        <p:spPr>
          <a:xfrm>
            <a:off x="215900" y="838200"/>
            <a:ext cx="3763963"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b="1" dirty="0"/>
              <a:t>11.03.2011</a:t>
            </a:r>
          </a:p>
        </p:txBody>
      </p:sp>
      <p:sp>
        <p:nvSpPr>
          <p:cNvPr id="33796" name="Titel 1"/>
          <p:cNvSpPr>
            <a:spLocks noGrp="1"/>
          </p:cNvSpPr>
          <p:nvPr>
            <p:ph type="title"/>
          </p:nvPr>
        </p:nvSpPr>
        <p:spPr/>
        <p:txBody>
          <a:bodyPr/>
          <a:lstStyle/>
          <a:p>
            <a:r>
              <a:rPr lang="de-DE" altLang="de-DE" smtClean="0">
                <a:ea typeface="ＭＳ Ｐゴシック" panose="020B0600070205080204" pitchFamily="34" charset="-128"/>
              </a:rPr>
              <a:t>Fukushima I (Block 1) – Unfallablauf (1)</a:t>
            </a:r>
          </a:p>
        </p:txBody>
      </p:sp>
      <p:pic>
        <p:nvPicPr>
          <p:cNvPr id="11266" name="Picture 2"/>
          <p:cNvPicPr>
            <a:picLocks noChangeAspect="1" noChangeArrowheads="1"/>
          </p:cNvPicPr>
          <p:nvPr/>
        </p:nvPicPr>
        <p:blipFill>
          <a:blip r:embed="rId3"/>
          <a:srcRect/>
          <a:stretch>
            <a:fillRect/>
          </a:stretch>
        </p:blipFill>
        <p:spPr bwMode="auto">
          <a:xfrm>
            <a:off x="3465513" y="1449388"/>
            <a:ext cx="5427662"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798" name="Rechteck 5"/>
          <p:cNvSpPr>
            <a:spLocks noChangeArrowheads="1"/>
          </p:cNvSpPr>
          <p:nvPr/>
        </p:nvSpPr>
        <p:spPr bwMode="auto">
          <a:xfrm>
            <a:off x="4122738" y="4453365"/>
            <a:ext cx="47609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050" dirty="0"/>
              <a:t>http://www.focus.de/panorama/videos/neues-tepco-video-aufnahmen-vom-11-maerz-zeigen-akw-fukushima-bei-tsunami-aufprall_vid_24249.html</a:t>
            </a:r>
          </a:p>
        </p:txBody>
      </p:sp>
    </p:spTree>
    <p:extLst>
      <p:ext uri="{BB962C8B-B14F-4D97-AF65-F5344CB8AC3E}">
        <p14:creationId xmlns:p14="http://schemas.microsoft.com/office/powerpoint/2010/main" val="24027458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Grafik 5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908050"/>
            <a:ext cx="87566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title" idx="4294967295"/>
          </p:nvPr>
        </p:nvSpPr>
        <p:spPr>
          <a:xfrm>
            <a:off x="390525" y="333375"/>
            <a:ext cx="6911975" cy="561975"/>
          </a:xfrm>
        </p:spPr>
        <p:txBody>
          <a:bodyPr/>
          <a:lstStyle/>
          <a:p>
            <a:r>
              <a:rPr lang="de-DE" altLang="de-DE" smtClean="0">
                <a:ea typeface="ＭＳ Ｐゴシック" panose="020B0600070205080204" pitchFamily="34" charset="-128"/>
              </a:rPr>
              <a:t>Fukushima Daiichi – Höhenprofil</a:t>
            </a:r>
          </a:p>
        </p:txBody>
      </p:sp>
      <p:sp>
        <p:nvSpPr>
          <p:cNvPr id="34820" name="Rectangle 3"/>
          <p:cNvSpPr>
            <a:spLocks noGrp="1" noChangeArrowheads="1"/>
          </p:cNvSpPr>
          <p:nvPr>
            <p:ph type="body" idx="4294967295"/>
          </p:nvPr>
        </p:nvSpPr>
        <p:spPr bwMode="auto">
          <a:xfrm>
            <a:off x="385763" y="4373563"/>
            <a:ext cx="8245475" cy="1671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ct val="0"/>
              </a:spcAft>
            </a:pPr>
            <a:r>
              <a:rPr lang="de-DE" altLang="de-DE" b="1" smtClean="0">
                <a:ea typeface="ＭＳ Ｐゴシック" panose="020B0600070205080204" pitchFamily="34" charset="-128"/>
              </a:rPr>
              <a:t>Tsunami-Schutzwall</a:t>
            </a:r>
          </a:p>
          <a:p>
            <a:pPr lvl="1">
              <a:spcBef>
                <a:spcPct val="0"/>
              </a:spcBef>
              <a:spcAft>
                <a:spcPct val="0"/>
              </a:spcAft>
            </a:pPr>
            <a:r>
              <a:rPr lang="de-DE" altLang="de-DE" smtClean="0">
                <a:ea typeface="Arial" panose="020B0604020202020204" pitchFamily="34" charset="0"/>
              </a:rPr>
              <a:t>Ursprüngliche Auslegung für maximale Wellenhöhen von </a:t>
            </a:r>
            <a:r>
              <a:rPr lang="de-DE" altLang="de-DE" b="1" smtClean="0">
                <a:solidFill>
                  <a:srgbClr val="FF0000"/>
                </a:solidFill>
                <a:ea typeface="Arial" panose="020B0604020202020204" pitchFamily="34" charset="0"/>
              </a:rPr>
              <a:t>3,1 m.</a:t>
            </a:r>
            <a:endParaRPr lang="de-DE" altLang="de-DE" smtClean="0">
              <a:ea typeface="Arial" panose="020B0604020202020204" pitchFamily="34" charset="0"/>
            </a:endParaRPr>
          </a:p>
          <a:p>
            <a:pPr lvl="1">
              <a:spcBef>
                <a:spcPct val="0"/>
              </a:spcBef>
              <a:spcAft>
                <a:spcPct val="0"/>
              </a:spcAft>
            </a:pPr>
            <a:r>
              <a:rPr lang="de-DE" altLang="de-DE" smtClean="0">
                <a:ea typeface="Arial" panose="020B0604020202020204" pitchFamily="34" charset="0"/>
              </a:rPr>
              <a:t>Nachbesserung 2002 für maximale Wellenhöhen von </a:t>
            </a:r>
            <a:r>
              <a:rPr lang="de-DE" altLang="de-DE" b="1" smtClean="0">
                <a:solidFill>
                  <a:srgbClr val="FF0000"/>
                </a:solidFill>
                <a:ea typeface="Arial" panose="020B0604020202020204" pitchFamily="34" charset="0"/>
              </a:rPr>
              <a:t>5,7 m.</a:t>
            </a:r>
            <a:endParaRPr lang="de-DE" altLang="de-DE" smtClean="0">
              <a:ea typeface="Arial" panose="020B0604020202020204" pitchFamily="34" charset="0"/>
            </a:endParaRPr>
          </a:p>
          <a:p>
            <a:pPr>
              <a:spcBef>
                <a:spcPct val="0"/>
              </a:spcBef>
              <a:spcAft>
                <a:spcPct val="0"/>
              </a:spcAft>
            </a:pPr>
            <a:r>
              <a:rPr lang="de-DE" altLang="de-DE" b="1" smtClean="0">
                <a:ea typeface="ＭＳ Ｐゴシック" panose="020B0600070205080204" pitchFamily="34" charset="-128"/>
              </a:rPr>
              <a:t>Sicherheitsreserve 	</a:t>
            </a:r>
            <a:endParaRPr lang="de-DE" altLang="de-DE" smtClean="0">
              <a:ea typeface="ＭＳ Ｐゴシック" panose="020B0600070205080204" pitchFamily="34" charset="-128"/>
            </a:endParaRPr>
          </a:p>
          <a:p>
            <a:pPr lvl="1">
              <a:spcBef>
                <a:spcPct val="0"/>
              </a:spcBef>
              <a:spcAft>
                <a:spcPct val="0"/>
              </a:spcAft>
            </a:pPr>
            <a:r>
              <a:rPr lang="de-DE" altLang="de-DE" b="1" smtClean="0">
                <a:solidFill>
                  <a:srgbClr val="00B050"/>
                </a:solidFill>
                <a:ea typeface="Arial" panose="020B0604020202020204" pitchFamily="34" charset="0"/>
              </a:rPr>
              <a:t>4,3 m</a:t>
            </a:r>
            <a:r>
              <a:rPr lang="de-DE" altLang="de-DE" smtClean="0">
                <a:ea typeface="Arial" panose="020B0604020202020204" pitchFamily="34" charset="0"/>
              </a:rPr>
              <a:t> durch Fundamenthöhe von </a:t>
            </a:r>
            <a:r>
              <a:rPr lang="de-DE" altLang="de-DE" b="1" smtClean="0">
                <a:ea typeface="Arial" panose="020B0604020202020204" pitchFamily="34" charset="0"/>
              </a:rPr>
              <a:t>10 m</a:t>
            </a:r>
            <a:r>
              <a:rPr lang="de-DE" altLang="de-DE" smtClean="0">
                <a:ea typeface="Arial" panose="020B0604020202020204" pitchFamily="34" charset="0"/>
              </a:rPr>
              <a:t>.</a:t>
            </a:r>
          </a:p>
        </p:txBody>
      </p:sp>
      <p:sp>
        <p:nvSpPr>
          <p:cNvPr id="34821" name="Rechteck 60"/>
          <p:cNvSpPr>
            <a:spLocks noChangeArrowheads="1"/>
          </p:cNvSpPr>
          <p:nvPr/>
        </p:nvSpPr>
        <p:spPr bwMode="auto">
          <a:xfrm>
            <a:off x="6348413" y="4143375"/>
            <a:ext cx="254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a:t>Quelle: VGB PowerTec</a:t>
            </a:r>
          </a:p>
        </p:txBody>
      </p:sp>
    </p:spTree>
    <p:extLst>
      <p:ext uri="{BB962C8B-B14F-4D97-AF65-F5344CB8AC3E}">
        <p14:creationId xmlns:p14="http://schemas.microsoft.com/office/powerpoint/2010/main" val="78481498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platzhalter 4"/>
          <p:cNvSpPr>
            <a:spLocks noGrp="1"/>
          </p:cNvSpPr>
          <p:nvPr>
            <p:ph type="body" sz="quarter" idx="10"/>
          </p:nvPr>
        </p:nvSpPr>
        <p:spPr bwMode="auto">
          <a:xfrm>
            <a:off x="250825" y="1449388"/>
            <a:ext cx="5551488" cy="4967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175">
              <a:lnSpc>
                <a:spcPts val="2100"/>
              </a:lnSpc>
              <a:spcBef>
                <a:spcPts val="1200"/>
              </a:spcBef>
              <a:buClr>
                <a:srgbClr val="D6ECEE"/>
              </a:buClr>
              <a:tabLst>
                <a:tab pos="1163638" algn="l"/>
              </a:tabLst>
            </a:pPr>
            <a:r>
              <a:rPr lang="de-DE" altLang="de-DE" sz="1600" b="1" smtClean="0">
                <a:ea typeface="ＭＳ Ｐゴシック" panose="020B0600070205080204" pitchFamily="34" charset="-128"/>
              </a:rPr>
              <a:t>00:50 Uhr: 	</a:t>
            </a:r>
            <a:r>
              <a:rPr lang="de-DE" altLang="de-DE" sz="1500" b="1" smtClean="0">
                <a:ea typeface="ＭＳ Ｐゴシック" panose="020B0600070205080204" pitchFamily="34" charset="-128"/>
              </a:rPr>
              <a:t>Druckanstieg im Containment</a:t>
            </a:r>
          </a:p>
          <a:p>
            <a:pPr marL="3175">
              <a:lnSpc>
                <a:spcPts val="2100"/>
              </a:lnSpc>
              <a:buClr>
                <a:srgbClr val="D6ECEE"/>
              </a:buClr>
              <a:tabLst>
                <a:tab pos="1163638" algn="l"/>
              </a:tabLst>
            </a:pPr>
            <a:r>
              <a:rPr lang="de-DE" altLang="de-DE" sz="1600" b="1" smtClean="0">
                <a:ea typeface="ＭＳ Ｐゴシック" panose="020B0600070205080204" pitchFamily="34" charset="-128"/>
              </a:rPr>
              <a:t>11:00 Uhr: 	Anhaltender Druckanstieg </a:t>
            </a:r>
          </a:p>
          <a:p>
            <a:pPr lvl="1">
              <a:lnSpc>
                <a:spcPts val="2100"/>
              </a:lnSpc>
              <a:buClr>
                <a:srgbClr val="D6ECEE"/>
              </a:buClr>
              <a:tabLst>
                <a:tab pos="1163638" algn="l"/>
              </a:tabLst>
            </a:pPr>
            <a:r>
              <a:rPr lang="de-DE" altLang="de-DE" sz="1400" smtClean="0">
                <a:ea typeface="Arial" panose="020B0604020202020204" pitchFamily="34" charset="0"/>
              </a:rPr>
              <a:t>im Containment  (&gt; 2.1-facher Auslegungsdruck) </a:t>
            </a:r>
          </a:p>
          <a:p>
            <a:pPr marL="3175">
              <a:lnSpc>
                <a:spcPts val="2100"/>
              </a:lnSpc>
              <a:buClr>
                <a:srgbClr val="D6ECEE"/>
              </a:buClr>
              <a:tabLst>
                <a:tab pos="1163638" algn="l"/>
              </a:tabLst>
            </a:pPr>
            <a:r>
              <a:rPr lang="de-DE" altLang="de-DE" sz="1600" b="1" smtClean="0">
                <a:ea typeface="ＭＳ Ｐゴシック" panose="020B0600070205080204" pitchFamily="34" charset="-128"/>
              </a:rPr>
              <a:t>14:30 Uhr: Druckentlastung Containment</a:t>
            </a:r>
          </a:p>
          <a:p>
            <a:pPr lvl="1">
              <a:lnSpc>
                <a:spcPts val="2100"/>
              </a:lnSpc>
              <a:buClr>
                <a:srgbClr val="D6ECEE"/>
              </a:buClr>
              <a:tabLst>
                <a:tab pos="1163638" algn="l"/>
              </a:tabLst>
            </a:pPr>
            <a:r>
              <a:rPr lang="de-DE" altLang="de-DE" sz="1400" smtClean="0">
                <a:ea typeface="Arial" panose="020B0604020202020204" pitchFamily="34" charset="0"/>
              </a:rPr>
              <a:t>ins Reaktorgebäude und in Umgebung</a:t>
            </a:r>
          </a:p>
          <a:p>
            <a:pPr lvl="1">
              <a:lnSpc>
                <a:spcPts val="2100"/>
              </a:lnSpc>
              <a:buClr>
                <a:srgbClr val="D6ECEE"/>
              </a:buClr>
              <a:tabLst>
                <a:tab pos="1163638" algn="l"/>
              </a:tabLst>
            </a:pPr>
            <a:r>
              <a:rPr lang="de-DE" altLang="de-DE" sz="1400" smtClean="0">
                <a:ea typeface="Arial" panose="020B0604020202020204" pitchFamily="34" charset="0"/>
              </a:rPr>
              <a:t>deutlicher Anstieg der Aktivität in Umgebung</a:t>
            </a:r>
            <a:endParaRPr lang="de-DE" altLang="de-DE" sz="1400" b="1" smtClean="0">
              <a:ea typeface="Arial" panose="020B0604020202020204" pitchFamily="34" charset="0"/>
            </a:endParaRPr>
          </a:p>
          <a:p>
            <a:pPr marL="3175">
              <a:lnSpc>
                <a:spcPts val="2100"/>
              </a:lnSpc>
              <a:spcBef>
                <a:spcPts val="1800"/>
              </a:spcBef>
              <a:tabLst>
                <a:tab pos="1163638" algn="l"/>
              </a:tabLst>
            </a:pPr>
            <a:r>
              <a:rPr lang="de-DE" altLang="de-DE" sz="1600" b="1" smtClean="0">
                <a:ea typeface="ＭＳ Ｐゴシック" panose="020B0600070205080204" pitchFamily="34" charset="-128"/>
              </a:rPr>
              <a:t>15:36 </a:t>
            </a:r>
            <a:r>
              <a:rPr lang="en-US" altLang="de-DE" sz="1600" b="1" smtClean="0">
                <a:ea typeface="ＭＳ Ｐゴシック" panose="020B0600070205080204" pitchFamily="34" charset="-128"/>
              </a:rPr>
              <a:t>Uhr: </a:t>
            </a:r>
            <a:r>
              <a:rPr lang="de-DE" altLang="de-DE" sz="1600" b="1" smtClean="0">
                <a:ea typeface="ＭＳ Ｐゴシック" panose="020B0600070205080204" pitchFamily="34" charset="-128"/>
              </a:rPr>
              <a:t>Wasserstoff-Explosion im Reaktorgebäude</a:t>
            </a:r>
          </a:p>
          <a:p>
            <a:pPr marL="866775" lvl="3">
              <a:lnSpc>
                <a:spcPts val="2100"/>
              </a:lnSpc>
              <a:spcBef>
                <a:spcPct val="0"/>
              </a:spcBef>
              <a:tabLst>
                <a:tab pos="1163638" algn="l"/>
              </a:tabLst>
            </a:pPr>
            <a:r>
              <a:rPr lang="de-DE" altLang="de-DE" sz="1400" smtClean="0">
                <a:ea typeface="Arial" panose="020B0604020202020204" pitchFamily="34" charset="0"/>
              </a:rPr>
              <a:t>H2-Bildung durch Brennstab-Oxidation (max. 300 – 600 kg H2)</a:t>
            </a:r>
          </a:p>
          <a:p>
            <a:pPr marL="866775" lvl="3">
              <a:lnSpc>
                <a:spcPts val="2100"/>
              </a:lnSpc>
              <a:spcBef>
                <a:spcPct val="0"/>
              </a:spcBef>
              <a:tabLst>
                <a:tab pos="1163638" algn="l"/>
              </a:tabLst>
            </a:pPr>
            <a:r>
              <a:rPr lang="de-DE" altLang="de-DE" sz="1400" smtClean="0">
                <a:ea typeface="Arial" panose="020B0604020202020204" pitchFamily="34" charset="0"/>
              </a:rPr>
              <a:t>Möglichkeiten H</a:t>
            </a:r>
            <a:r>
              <a:rPr lang="de-DE" altLang="de-DE" sz="1400" baseline="-25000" smtClean="0">
                <a:ea typeface="Arial" panose="020B0604020202020204" pitchFamily="34" charset="0"/>
              </a:rPr>
              <a:t>2</a:t>
            </a:r>
            <a:r>
              <a:rPr lang="de-DE" altLang="de-DE" sz="1400" smtClean="0">
                <a:ea typeface="Arial" panose="020B0604020202020204" pitchFamily="34" charset="0"/>
              </a:rPr>
              <a:t>-Freisetzung ins Reaktorgebäude</a:t>
            </a:r>
          </a:p>
          <a:p>
            <a:pPr marL="1423988" lvl="4" indent="-273050">
              <a:lnSpc>
                <a:spcPts val="2100"/>
              </a:lnSpc>
              <a:spcBef>
                <a:spcPct val="0"/>
              </a:spcBef>
              <a:tabLst>
                <a:tab pos="1163638" algn="l"/>
              </a:tabLst>
            </a:pPr>
            <a:r>
              <a:rPr lang="de-DE" altLang="de-DE" sz="1400" smtClean="0">
                <a:ea typeface="Arial" panose="020B0604020202020204" pitchFamily="34" charset="0"/>
              </a:rPr>
              <a:t>Druckentlastung</a:t>
            </a:r>
          </a:p>
          <a:p>
            <a:pPr marL="1423988" lvl="4" indent="-273050">
              <a:lnSpc>
                <a:spcPts val="2100"/>
              </a:lnSpc>
              <a:spcBef>
                <a:spcPct val="0"/>
              </a:spcBef>
              <a:tabLst>
                <a:tab pos="1163638" algn="l"/>
              </a:tabLst>
            </a:pPr>
            <a:r>
              <a:rPr lang="de-DE" altLang="de-DE" sz="1400" smtClean="0">
                <a:ea typeface="Arial" panose="020B0604020202020204" pitchFamily="34" charset="0"/>
              </a:rPr>
              <a:t>Leck etc.</a:t>
            </a:r>
          </a:p>
          <a:p>
            <a:pPr marL="866775" lvl="3">
              <a:lnSpc>
                <a:spcPts val="2100"/>
              </a:lnSpc>
              <a:spcBef>
                <a:spcPct val="0"/>
              </a:spcBef>
              <a:tabLst>
                <a:tab pos="1163638" algn="l"/>
              </a:tabLst>
            </a:pPr>
            <a:r>
              <a:rPr lang="de-DE" altLang="de-DE" sz="1400" smtClean="0">
                <a:ea typeface="Arial" panose="020B0604020202020204" pitchFamily="34" charset="0"/>
              </a:rPr>
              <a:t>Zündung: Knallgasexplosion</a:t>
            </a:r>
          </a:p>
          <a:p>
            <a:pPr marL="866775" lvl="3">
              <a:lnSpc>
                <a:spcPts val="2100"/>
              </a:lnSpc>
              <a:spcBef>
                <a:spcPct val="0"/>
              </a:spcBef>
              <a:tabLst>
                <a:tab pos="1163638" algn="l"/>
              </a:tabLst>
            </a:pPr>
            <a:r>
              <a:rPr lang="de-DE" altLang="de-DE" sz="1400" smtClean="0">
                <a:ea typeface="Arial" panose="020B0604020202020204" pitchFamily="34" charset="0"/>
              </a:rPr>
              <a:t>Containment selbst bleibt intakt</a:t>
            </a:r>
          </a:p>
          <a:p>
            <a:pPr marL="866775" lvl="3">
              <a:lnSpc>
                <a:spcPts val="2100"/>
              </a:lnSpc>
              <a:spcBef>
                <a:spcPct val="0"/>
              </a:spcBef>
              <a:tabLst>
                <a:tab pos="1163638" algn="l"/>
              </a:tabLst>
            </a:pPr>
            <a:r>
              <a:rPr lang="de-DE" altLang="de-DE" sz="1400" smtClean="0">
                <a:ea typeface="Arial" panose="020B0604020202020204" pitchFamily="34" charset="0"/>
              </a:rPr>
              <a:t>BE-Lagerbecken nach oben weitgehend offen!</a:t>
            </a:r>
          </a:p>
          <a:p>
            <a:pPr marL="3175">
              <a:buClr>
                <a:srgbClr val="D6ECEE"/>
              </a:buClr>
              <a:tabLst>
                <a:tab pos="1163638" algn="l"/>
              </a:tabLst>
            </a:pPr>
            <a:endParaRPr lang="de-DE" altLang="de-DE" sz="1500" smtClean="0">
              <a:ea typeface="ＭＳ Ｐゴシック" panose="020B0600070205080204" pitchFamily="34" charset="-128"/>
            </a:endParaRPr>
          </a:p>
          <a:p>
            <a:pPr marL="3175">
              <a:buClr>
                <a:srgbClr val="D6ECEE"/>
              </a:buClr>
              <a:buFont typeface="Wingdings" panose="05000000000000000000" pitchFamily="2" charset="2"/>
              <a:buChar char="§"/>
              <a:tabLst>
                <a:tab pos="1163638" algn="l"/>
              </a:tabLst>
            </a:pPr>
            <a:endParaRPr lang="de-DE" altLang="de-DE" sz="1500" smtClean="0">
              <a:ea typeface="ＭＳ Ｐゴシック" panose="020B0600070205080204" pitchFamily="34" charset="-128"/>
            </a:endParaRPr>
          </a:p>
        </p:txBody>
      </p:sp>
      <p:pic>
        <p:nvPicPr>
          <p:cNvPr id="46083" name="Picture 2"/>
          <p:cNvPicPr>
            <a:picLocks noChangeAspect="1" noChangeArrowheads="1"/>
          </p:cNvPicPr>
          <p:nvPr/>
        </p:nvPicPr>
        <p:blipFill>
          <a:blip r:embed="rId3"/>
          <a:srcRect r="64" b="-98"/>
          <a:stretch>
            <a:fillRect/>
          </a:stretch>
        </p:blipFill>
        <p:spPr bwMode="auto">
          <a:xfrm>
            <a:off x="5773738" y="3330575"/>
            <a:ext cx="3119437"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4" name="Picture 3"/>
          <p:cNvPicPr>
            <a:picLocks noChangeAspect="1" noChangeArrowheads="1"/>
          </p:cNvPicPr>
          <p:nvPr/>
        </p:nvPicPr>
        <p:blipFill>
          <a:blip r:embed="rId4"/>
          <a:srcRect r="-105" b="104"/>
          <a:stretch>
            <a:fillRect/>
          </a:stretch>
        </p:blipFill>
        <p:spPr bwMode="auto">
          <a:xfrm>
            <a:off x="5773738" y="1084263"/>
            <a:ext cx="3119437" cy="215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Rechteck 7"/>
          <p:cNvSpPr/>
          <p:nvPr/>
        </p:nvSpPr>
        <p:spPr>
          <a:xfrm>
            <a:off x="250825" y="954088"/>
            <a:ext cx="548005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b="1" dirty="0"/>
              <a:t>12.03.2011</a:t>
            </a:r>
          </a:p>
        </p:txBody>
      </p:sp>
      <p:sp>
        <p:nvSpPr>
          <p:cNvPr id="35846" name="Titel 1"/>
          <p:cNvSpPr>
            <a:spLocks noGrp="1"/>
          </p:cNvSpPr>
          <p:nvPr>
            <p:ph type="title"/>
          </p:nvPr>
        </p:nvSpPr>
        <p:spPr/>
        <p:txBody>
          <a:bodyPr/>
          <a:lstStyle/>
          <a:p>
            <a:r>
              <a:rPr lang="de-DE" altLang="de-DE" smtClean="0">
                <a:ea typeface="ＭＳ Ｐゴシック" panose="020B0600070205080204" pitchFamily="34" charset="-128"/>
              </a:rPr>
              <a:t>Fukushima I (Block 1) – Unfallablauf (3)</a:t>
            </a:r>
          </a:p>
        </p:txBody>
      </p:sp>
    </p:spTree>
    <p:extLst>
      <p:ext uri="{BB962C8B-B14F-4D97-AF65-F5344CB8AC3E}">
        <p14:creationId xmlns:p14="http://schemas.microsoft.com/office/powerpoint/2010/main" val="21962460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Inhaltsplatzhalter 2"/>
          <p:cNvSpPr txBox="1">
            <a:spLocks/>
          </p:cNvSpPr>
          <p:nvPr/>
        </p:nvSpPr>
        <p:spPr bwMode="auto">
          <a:xfrm>
            <a:off x="280988" y="1063625"/>
            <a:ext cx="5062537"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314325" indent="-3143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Clr>
                <a:srgbClr val="D6ECEE"/>
              </a:buClr>
              <a:buFont typeface="Wingdings" panose="05000000000000000000" pitchFamily="2" charset="2"/>
              <a:buBlip>
                <a:blip r:embed="rId3"/>
              </a:buBlip>
            </a:pPr>
            <a:r>
              <a:rPr lang="de-DE" altLang="de-DE" sz="1600"/>
              <a:t>Verlust an Kühlmittel</a:t>
            </a:r>
          </a:p>
          <a:p>
            <a:pPr lvl="1" eaLnBrk="1" hangingPunct="1">
              <a:spcBef>
                <a:spcPct val="20000"/>
              </a:spcBef>
              <a:buClr>
                <a:srgbClr val="D6ECEE"/>
              </a:buClr>
              <a:buFont typeface="Wingdings" panose="05000000000000000000" pitchFamily="2" charset="2"/>
              <a:buBlip>
                <a:blip r:embed="rId3"/>
              </a:buBlip>
            </a:pPr>
            <a:r>
              <a:rPr lang="de-DE" altLang="de-DE" sz="1600"/>
              <a:t>Aufheizung der Brennstäbe</a:t>
            </a:r>
          </a:p>
          <a:p>
            <a:pPr lvl="1" eaLnBrk="1" hangingPunct="1">
              <a:spcBef>
                <a:spcPct val="20000"/>
              </a:spcBef>
              <a:buClr>
                <a:srgbClr val="D6ECEE"/>
              </a:buClr>
              <a:buFont typeface="Wingdings" panose="05000000000000000000" pitchFamily="2" charset="2"/>
              <a:buBlip>
                <a:blip r:embed="rId3"/>
              </a:buBlip>
            </a:pPr>
            <a:r>
              <a:rPr lang="de-DE" altLang="de-DE" sz="1600"/>
              <a:t>Ab ca. 900 °C: </a:t>
            </a:r>
            <a:br>
              <a:rPr lang="de-DE" altLang="de-DE" sz="1600"/>
            </a:br>
            <a:r>
              <a:rPr lang="de-DE" altLang="de-DE" sz="1600"/>
              <a:t>Beginn der H</a:t>
            </a:r>
            <a:r>
              <a:rPr lang="de-DE" altLang="de-DE" sz="1600" baseline="-25000"/>
              <a:t>2</a:t>
            </a:r>
            <a:r>
              <a:rPr lang="de-DE" altLang="de-DE" sz="1600"/>
              <a:t>-Erzeugung durch </a:t>
            </a:r>
            <a:r>
              <a:rPr lang="de-DE" altLang="de-DE" sz="1600" b="1"/>
              <a:t>Zirkon-Oxidation</a:t>
            </a:r>
          </a:p>
          <a:p>
            <a:pPr lvl="1" eaLnBrk="1" hangingPunct="1">
              <a:spcBef>
                <a:spcPct val="20000"/>
              </a:spcBef>
              <a:buClr>
                <a:srgbClr val="D6ECEE"/>
              </a:buClr>
              <a:buFont typeface="Wingdings" panose="05000000000000000000" pitchFamily="2" charset="2"/>
              <a:buNone/>
            </a:pPr>
            <a:endParaRPr lang="de-DE" altLang="de-DE" sz="1600" b="1"/>
          </a:p>
          <a:p>
            <a:pPr lvl="1" eaLnBrk="1" hangingPunct="1">
              <a:spcBef>
                <a:spcPct val="20000"/>
              </a:spcBef>
              <a:buClr>
                <a:srgbClr val="D6ECEE"/>
              </a:buClr>
              <a:buFont typeface="Wingdings" panose="05000000000000000000" pitchFamily="2" charset="2"/>
              <a:buBlip>
                <a:blip r:embed="rId3"/>
              </a:buBlip>
            </a:pPr>
            <a:r>
              <a:rPr lang="de-DE" altLang="de-DE" sz="1600"/>
              <a:t>Hüllrohrversagen: Freisetzung flüchtiger Radioisotope (Cäsium-137, Jod-131)</a:t>
            </a:r>
          </a:p>
          <a:p>
            <a:pPr lvl="1" eaLnBrk="1" hangingPunct="1">
              <a:spcBef>
                <a:spcPct val="20000"/>
              </a:spcBef>
              <a:buClr>
                <a:srgbClr val="D6ECEE"/>
              </a:buClr>
              <a:buFont typeface="Wingdings" panose="05000000000000000000" pitchFamily="2" charset="2"/>
              <a:buBlip>
                <a:blip r:embed="rId3"/>
              </a:buBlip>
            </a:pPr>
            <a:r>
              <a:rPr lang="de-DE" altLang="de-DE" sz="1600"/>
              <a:t>Kernschmelze mit möglicher Verlagerung</a:t>
            </a:r>
          </a:p>
        </p:txBody>
      </p:sp>
      <p:sp>
        <p:nvSpPr>
          <p:cNvPr id="2" name="Rechteck 1"/>
          <p:cNvSpPr/>
          <p:nvPr/>
        </p:nvSpPr>
        <p:spPr>
          <a:xfrm>
            <a:off x="8101013" y="1341438"/>
            <a:ext cx="863600"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Rechteck 9"/>
          <p:cNvSpPr/>
          <p:nvPr/>
        </p:nvSpPr>
        <p:spPr>
          <a:xfrm>
            <a:off x="5011738" y="5795963"/>
            <a:ext cx="331787" cy="10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36869" name="Objekt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738" y="2185988"/>
            <a:ext cx="33845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
          <p:cNvPicPr>
            <a:picLocks noChangeAspect="1" noChangeArrowheads="1"/>
          </p:cNvPicPr>
          <p:nvPr/>
        </p:nvPicPr>
        <p:blipFill>
          <a:blip r:embed="rId5"/>
          <a:srcRect/>
          <a:stretch>
            <a:fillRect/>
          </a:stretch>
        </p:blipFill>
        <p:spPr bwMode="auto">
          <a:xfrm>
            <a:off x="5441950" y="908050"/>
            <a:ext cx="3562350"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871" name="Textfeld 10"/>
          <p:cNvSpPr txBox="1">
            <a:spLocks noChangeArrowheads="1"/>
          </p:cNvSpPr>
          <p:nvPr/>
        </p:nvSpPr>
        <p:spPr bwMode="auto">
          <a:xfrm>
            <a:off x="5381625" y="5213350"/>
            <a:ext cx="3490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1200"/>
              <a:t>Oxidation, Aufblähen und Bersten von Brennstäben</a:t>
            </a:r>
            <a:br>
              <a:rPr lang="de-DE" altLang="de-DE" sz="1200"/>
            </a:br>
            <a:r>
              <a:rPr lang="de-DE" altLang="de-DE" sz="1200"/>
              <a:t>(CORA-Experimente am FZK)</a:t>
            </a:r>
          </a:p>
        </p:txBody>
      </p:sp>
      <p:pic>
        <p:nvPicPr>
          <p:cNvPr id="27656" name="Picture 6"/>
          <p:cNvPicPr>
            <a:picLocks noChangeAspect="1" noChangeArrowheads="1"/>
          </p:cNvPicPr>
          <p:nvPr/>
        </p:nvPicPr>
        <p:blipFill>
          <a:blip r:embed="rId6"/>
          <a:srcRect/>
          <a:stretch>
            <a:fillRect/>
          </a:stretch>
        </p:blipFill>
        <p:spPr bwMode="auto">
          <a:xfrm>
            <a:off x="161925" y="3536950"/>
            <a:ext cx="5280025"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873" name="Textfeld 20"/>
          <p:cNvSpPr txBox="1">
            <a:spLocks noChangeArrowheads="1"/>
          </p:cNvSpPr>
          <p:nvPr/>
        </p:nvSpPr>
        <p:spPr bwMode="auto">
          <a:xfrm>
            <a:off x="4000500" y="5848350"/>
            <a:ext cx="1808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1200"/>
              <a:t>Kernabsturz ins </a:t>
            </a:r>
            <a:br>
              <a:rPr lang="de-DE" altLang="de-DE" sz="1200"/>
            </a:br>
            <a:r>
              <a:rPr lang="de-DE" altLang="de-DE" sz="1200"/>
              <a:t>untere Plenum (SWR)</a:t>
            </a:r>
          </a:p>
        </p:txBody>
      </p:sp>
      <p:sp>
        <p:nvSpPr>
          <p:cNvPr id="36874" name="Titel 3"/>
          <p:cNvSpPr>
            <a:spLocks noGrp="1"/>
          </p:cNvSpPr>
          <p:nvPr>
            <p:ph type="title"/>
          </p:nvPr>
        </p:nvSpPr>
        <p:spPr>
          <a:xfrm>
            <a:off x="296863" y="296863"/>
            <a:ext cx="2508250" cy="485775"/>
          </a:xfrm>
        </p:spPr>
        <p:txBody>
          <a:bodyPr/>
          <a:lstStyle/>
          <a:p>
            <a:r>
              <a:rPr lang="de-DE" altLang="de-DE" smtClean="0">
                <a:ea typeface="ＭＳ Ｐゴシック" panose="020B0600070205080204" pitchFamily="34" charset="-128"/>
              </a:rPr>
              <a:t>Prinzipieller Ablauf</a:t>
            </a:r>
          </a:p>
        </p:txBody>
      </p:sp>
    </p:spTree>
    <p:extLst>
      <p:ext uri="{BB962C8B-B14F-4D97-AF65-F5344CB8AC3E}">
        <p14:creationId xmlns:p14="http://schemas.microsoft.com/office/powerpoint/2010/main" val="3847433112"/>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7"/>
          <p:cNvSpPr>
            <a:spLocks noGrp="1"/>
          </p:cNvSpPr>
          <p:nvPr>
            <p:ph type="title"/>
          </p:nvPr>
        </p:nvSpPr>
        <p:spPr/>
        <p:txBody>
          <a:bodyPr/>
          <a:lstStyle/>
          <a:p>
            <a:r>
              <a:rPr lang="de-DE" altLang="de-DE" smtClean="0">
                <a:ea typeface="ＭＳ Ｐゴシック" panose="020B0600070205080204" pitchFamily="34" charset="-128"/>
              </a:rPr>
              <a:t>Nachzerfallswärme vs Zeit </a:t>
            </a:r>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t="-3851" b="3851"/>
          <a:stretch>
            <a:fillRect/>
          </a:stretch>
        </p:blipFill>
        <p:spPr bwMode="auto">
          <a:xfrm>
            <a:off x="360363" y="3519488"/>
            <a:ext cx="43783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12076" t="5373" r="11108" b="-359"/>
          <a:stretch>
            <a:fillRect/>
          </a:stretch>
        </p:blipFill>
        <p:spPr bwMode="auto">
          <a:xfrm>
            <a:off x="3671888" y="906463"/>
            <a:ext cx="518477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hteck 1"/>
          <p:cNvSpPr>
            <a:spLocks noChangeArrowheads="1"/>
          </p:cNvSpPr>
          <p:nvPr/>
        </p:nvSpPr>
        <p:spPr bwMode="auto">
          <a:xfrm>
            <a:off x="296863" y="903288"/>
            <a:ext cx="3240087"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314325" indent="-3143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FontTx/>
              <a:buBlip>
                <a:blip r:embed="rId5"/>
              </a:buBlip>
            </a:pPr>
            <a:r>
              <a:rPr lang="de-DE" altLang="de-DE" sz="1600"/>
              <a:t>Nachzerfallswärme bei Scram: etwa 7% der thermischen Leistung </a:t>
            </a:r>
          </a:p>
          <a:p>
            <a:pPr lvl="1" eaLnBrk="1" hangingPunct="1">
              <a:spcBef>
                <a:spcPct val="20000"/>
              </a:spcBef>
              <a:buFontTx/>
              <a:buBlip>
                <a:blip r:embed="rId5"/>
              </a:buBlip>
            </a:pPr>
            <a:r>
              <a:rPr lang="de-DE" altLang="de-DE" sz="1600"/>
              <a:t>Nachzerfallswärme </a:t>
            </a:r>
            <a:br>
              <a:rPr lang="de-DE" altLang="de-DE" sz="1600"/>
            </a:br>
            <a:r>
              <a:rPr lang="de-DE" altLang="de-DE" sz="1600"/>
              <a:t>am 01.04.2011: 	0,37% </a:t>
            </a:r>
            <a:br>
              <a:rPr lang="de-DE" altLang="de-DE" sz="1600"/>
            </a:br>
            <a:r>
              <a:rPr lang="de-DE" altLang="de-DE" sz="1600"/>
              <a:t>Block 1: 	5,2MWth</a:t>
            </a:r>
            <a:br>
              <a:rPr lang="de-DE" altLang="de-DE" sz="1600"/>
            </a:br>
            <a:r>
              <a:rPr lang="de-DE" altLang="de-DE" sz="1600"/>
              <a:t>Block 2&amp;3:     je 	8,8MWth </a:t>
            </a:r>
          </a:p>
          <a:p>
            <a:pPr lvl="1" eaLnBrk="1" hangingPunct="1">
              <a:spcBef>
                <a:spcPct val="20000"/>
              </a:spcBef>
              <a:buFontTx/>
              <a:buBlip>
                <a:blip r:embed="rId5"/>
              </a:buBlip>
            </a:pPr>
            <a:r>
              <a:rPr lang="de-DE" altLang="de-DE" sz="1600" u="sng"/>
              <a:t>Fazit:</a:t>
            </a:r>
            <a:r>
              <a:rPr lang="de-DE" altLang="de-DE" sz="1600"/>
              <a:t> </a:t>
            </a:r>
            <a:br>
              <a:rPr lang="de-DE" altLang="de-DE" sz="1600"/>
            </a:br>
            <a:r>
              <a:rPr lang="de-DE" altLang="de-DE" sz="1600"/>
              <a:t>Kühlung muss über Jahre aufrechterhalten bleiben </a:t>
            </a:r>
          </a:p>
        </p:txBody>
      </p:sp>
      <p:sp>
        <p:nvSpPr>
          <p:cNvPr id="3" name="Rechteck 2"/>
          <p:cNvSpPr/>
          <p:nvPr/>
        </p:nvSpPr>
        <p:spPr>
          <a:xfrm>
            <a:off x="3671888" y="3698875"/>
            <a:ext cx="5184775" cy="17938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extLst>
      <p:ext uri="{BB962C8B-B14F-4D97-AF65-F5344CB8AC3E}">
        <p14:creationId xmlns:p14="http://schemas.microsoft.com/office/powerpoint/2010/main" val="2156580425"/>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2"/>
          <p:cNvSpPr>
            <a:spLocks noGrp="1"/>
          </p:cNvSpPr>
          <p:nvPr>
            <p:ph type="title"/>
          </p:nvPr>
        </p:nvSpPr>
        <p:spPr>
          <a:xfrm>
            <a:off x="385763" y="344488"/>
            <a:ext cx="6911975" cy="422275"/>
          </a:xfrm>
        </p:spPr>
        <p:txBody>
          <a:bodyPr/>
          <a:lstStyle/>
          <a:p>
            <a:pPr eaLnBrk="1" hangingPunct="1"/>
            <a:r>
              <a:rPr lang="de-DE" altLang="de-DE" sz="2200" smtClean="0">
                <a:latin typeface="Arial" charset="0"/>
                <a:cs typeface="Arial" charset="0"/>
              </a:rPr>
              <a:t>Installation of Cooling Water Circuit </a:t>
            </a:r>
          </a:p>
        </p:txBody>
      </p:sp>
      <p:sp>
        <p:nvSpPr>
          <p:cNvPr id="84997" name="Text Box 6"/>
          <p:cNvSpPr txBox="1">
            <a:spLocks noChangeArrowheads="1"/>
          </p:cNvSpPr>
          <p:nvPr/>
        </p:nvSpPr>
        <p:spPr bwMode="auto">
          <a:xfrm>
            <a:off x="6940550" y="5859463"/>
            <a:ext cx="1873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50000"/>
              </a:spcBef>
              <a:buFontTx/>
              <a:buNone/>
            </a:pPr>
            <a:r>
              <a:rPr lang="de-DE" altLang="de-DE" sz="1800">
                <a:solidFill>
                  <a:srgbClr val="000000"/>
                </a:solidFill>
                <a:cs typeface="Arial" charset="0"/>
              </a:rPr>
              <a:t>Quelle: TEPCO</a:t>
            </a:r>
            <a:endParaRPr lang="en-GB" altLang="de-DE" sz="1800">
              <a:solidFill>
                <a:srgbClr val="000000"/>
              </a:solidFill>
              <a:cs typeface="Arial" charset="0"/>
            </a:endParaRPr>
          </a:p>
        </p:txBody>
      </p:sp>
      <p:sp>
        <p:nvSpPr>
          <p:cNvPr id="84998" name="Rechteck 10"/>
          <p:cNvSpPr>
            <a:spLocks noChangeArrowheads="1"/>
          </p:cNvSpPr>
          <p:nvPr/>
        </p:nvSpPr>
        <p:spPr bwMode="auto">
          <a:xfrm>
            <a:off x="290513" y="863600"/>
            <a:ext cx="8516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4325" indent="-314325"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r>
              <a:rPr lang="de-DE" altLang="de-DE" sz="1800" b="1">
                <a:solidFill>
                  <a:srgbClr val="000000"/>
                </a:solidFill>
              </a:rPr>
              <a:t>Cooling loops and cleaning systems operational </a:t>
            </a:r>
          </a:p>
          <a:p>
            <a:pPr eaLnBrk="1" hangingPunct="1"/>
            <a:r>
              <a:rPr lang="de-DE" altLang="de-DE" sz="1800" b="1">
                <a:solidFill>
                  <a:srgbClr val="000000"/>
                </a:solidFill>
              </a:rPr>
              <a:t>Strong ingress of ground water through ruptures in concrete basement </a:t>
            </a:r>
            <a:endParaRPr lang="de-DE" altLang="de-DE" sz="1800" b="1">
              <a:solidFill>
                <a:srgbClr val="000000"/>
              </a:solidFill>
              <a:ea typeface="Times New Roman" pitchFamily="18" charset="0"/>
              <a:cs typeface="Arial" charset="0"/>
            </a:endParaRPr>
          </a:p>
        </p:txBody>
      </p:sp>
      <p:grpSp>
        <p:nvGrpSpPr>
          <p:cNvPr id="84999" name="Gruppieren 7"/>
          <p:cNvGrpSpPr>
            <a:grpSpLocks/>
          </p:cNvGrpSpPr>
          <p:nvPr/>
        </p:nvGrpSpPr>
        <p:grpSpPr bwMode="auto">
          <a:xfrm>
            <a:off x="290513" y="1628775"/>
            <a:ext cx="8758237" cy="4084638"/>
            <a:chOff x="291106" y="1628800"/>
            <a:chExt cx="8757644" cy="4084651"/>
          </a:xfrm>
        </p:grpSpPr>
        <p:pic>
          <p:nvPicPr>
            <p:cNvPr id="85002" name="Picture 5"/>
            <p:cNvPicPr>
              <a:picLocks noChangeAspect="1" noChangeArrowheads="1"/>
            </p:cNvPicPr>
            <p:nvPr/>
          </p:nvPicPr>
          <p:blipFill>
            <a:blip r:embed="rId6">
              <a:extLst>
                <a:ext uri="{28A0092B-C50C-407E-A947-70E740481C1C}">
                  <a14:useLocalDpi xmlns:a14="http://schemas.microsoft.com/office/drawing/2010/main" val="0"/>
                </a:ext>
              </a:extLst>
            </a:blip>
            <a:srcRect t="8978" b="1366"/>
            <a:stretch>
              <a:fillRect/>
            </a:stretch>
          </p:blipFill>
          <p:spPr bwMode="auto">
            <a:xfrm>
              <a:off x="291106" y="1628800"/>
              <a:ext cx="8757644" cy="408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5246945" y="3249643"/>
              <a:ext cx="1169908" cy="314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srgbClr val="FFFFFF"/>
                </a:solidFill>
              </a:endParaRPr>
            </a:p>
          </p:txBody>
        </p:sp>
      </p:grpSp>
      <p:sp>
        <p:nvSpPr>
          <p:cNvPr id="85000" name="Rechteck 8"/>
          <p:cNvSpPr>
            <a:spLocks noChangeArrowheads="1"/>
          </p:cNvSpPr>
          <p:nvPr/>
        </p:nvSpPr>
        <p:spPr bwMode="auto">
          <a:xfrm>
            <a:off x="115888" y="2979738"/>
            <a:ext cx="1049337" cy="922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algn="ctr" eaLnBrk="1" hangingPunct="1">
              <a:spcBef>
                <a:spcPct val="0"/>
              </a:spcBef>
              <a:buFontTx/>
              <a:buNone/>
            </a:pPr>
            <a:r>
              <a:rPr lang="de-DE" altLang="de-DE" sz="1800" b="1">
                <a:solidFill>
                  <a:srgbClr val="FF0000"/>
                </a:solidFill>
              </a:rPr>
              <a:t>Ground water ingress</a:t>
            </a:r>
            <a:endParaRPr lang="de-DE" altLang="de-DE" sz="1800">
              <a:solidFill>
                <a:srgbClr val="FF0000"/>
              </a:solidFill>
            </a:endParaRPr>
          </a:p>
        </p:txBody>
      </p:sp>
      <p:pic>
        <p:nvPicPr>
          <p:cNvPr id="85001" name="Picture 6"/>
          <p:cNvPicPr>
            <a:picLocks noChangeAspect="1" noChangeArrowheads="1"/>
          </p:cNvPicPr>
          <p:nvPr/>
        </p:nvPicPr>
        <p:blipFill>
          <a:blip r:embed="rId7">
            <a:extLst>
              <a:ext uri="{28A0092B-C50C-407E-A947-70E740481C1C}">
                <a14:useLocalDpi xmlns:a14="http://schemas.microsoft.com/office/drawing/2010/main" val="0"/>
              </a:ext>
            </a:extLst>
          </a:blip>
          <a:srcRect l="19092" r="-2950"/>
          <a:stretch>
            <a:fillRect/>
          </a:stretch>
        </p:blipFill>
        <p:spPr bwMode="auto">
          <a:xfrm>
            <a:off x="323850" y="3968750"/>
            <a:ext cx="576263"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16260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33"/>
          <p:cNvSpPr>
            <a:spLocks noChangeArrowheads="1"/>
          </p:cNvSpPr>
          <p:nvPr>
            <p:custDataLst>
              <p:tags r:id="rId1"/>
            </p:custDataLst>
          </p:nvPr>
        </p:nvSpPr>
        <p:spPr bwMode="auto">
          <a:xfrm>
            <a:off x="4517679" y="1192228"/>
            <a:ext cx="4447232" cy="3844925"/>
          </a:xfrm>
          <a:prstGeom prst="roundRect">
            <a:avLst>
              <a:gd name="adj" fmla="val 7612"/>
            </a:avLst>
          </a:prstGeom>
          <a:solidFill>
            <a:schemeClr val="bg1">
              <a:lumMod val="75000"/>
            </a:schemeClr>
          </a:solidFill>
          <a:ln w="38100" cap="sq" algn="ctr">
            <a:solidFill>
              <a:schemeClr val="bg1">
                <a:lumMod val="65000"/>
              </a:schemeClr>
            </a:solidFill>
            <a:round/>
            <a:headEnd/>
            <a:tailEnd/>
          </a:ln>
          <a:effectLst/>
          <a:scene3d>
            <a:camera prst="orthographicFront"/>
            <a:lightRig rig="threePt" dir="t"/>
          </a:scene3d>
          <a:sp3d>
            <a:bevelT w="127000"/>
          </a:sp3d>
        </p:spPr>
        <p:txBody>
          <a:bodyPr wrap="none"/>
          <a:lstStyle/>
          <a:p>
            <a:pPr algn="ctr">
              <a:tabLst>
                <a:tab pos="261938" algn="l"/>
              </a:tabLst>
              <a:defRPr/>
            </a:pPr>
            <a:endParaRPr kumimoji="1" lang="de-DE" sz="1600" dirty="0">
              <a:solidFill>
                <a:schemeClr val="bg1"/>
              </a:solidFill>
              <a:cs typeface="+mn-cs"/>
            </a:endParaRPr>
          </a:p>
        </p:txBody>
      </p:sp>
      <p:sp>
        <p:nvSpPr>
          <p:cNvPr id="281604" name="Titel 1"/>
          <p:cNvSpPr>
            <a:spLocks noGrp="1"/>
          </p:cNvSpPr>
          <p:nvPr>
            <p:ph type="title"/>
          </p:nvPr>
        </p:nvSpPr>
        <p:spPr>
          <a:xfrm>
            <a:off x="296863" y="212974"/>
            <a:ext cx="5480988" cy="400110"/>
          </a:xfrm>
        </p:spPr>
        <p:txBody>
          <a:bodyPr/>
          <a:lstStyle/>
          <a:p>
            <a:pPr eaLnBrk="1" hangingPunct="1"/>
            <a:r>
              <a:rPr lang="de-DE" dirty="0" smtClean="0"/>
              <a:t>The KIT</a:t>
            </a:r>
          </a:p>
        </p:txBody>
      </p:sp>
      <p:pic>
        <p:nvPicPr>
          <p:cNvPr id="281605" name="Picture 5" descr="ka_luft_dunkel"/>
          <p:cNvPicPr>
            <a:picLocks noChangeAspect="1" noChangeArrowheads="1"/>
          </p:cNvPicPr>
          <p:nvPr>
            <p:custDataLst>
              <p:tags r:id="rId2"/>
            </p:custDataLst>
          </p:nvPr>
        </p:nvPicPr>
        <p:blipFill>
          <a:blip r:embed="rId14" cstate="print"/>
          <a:srcRect/>
          <a:stretch>
            <a:fillRect/>
          </a:stretch>
        </p:blipFill>
        <p:spPr bwMode="auto">
          <a:xfrm>
            <a:off x="136674" y="1184339"/>
            <a:ext cx="4176019" cy="4383947"/>
          </a:xfrm>
          <a:prstGeom prst="rect">
            <a:avLst/>
          </a:prstGeom>
          <a:noFill/>
          <a:ln w="9525">
            <a:noFill/>
            <a:miter lim="800000"/>
            <a:headEnd/>
            <a:tailEnd/>
          </a:ln>
        </p:spPr>
      </p:pic>
      <p:sp>
        <p:nvSpPr>
          <p:cNvPr id="281606" name="Oval 6"/>
          <p:cNvSpPr>
            <a:spLocks noChangeArrowheads="1"/>
          </p:cNvSpPr>
          <p:nvPr>
            <p:custDataLst>
              <p:tags r:id="rId3"/>
            </p:custDataLst>
          </p:nvPr>
        </p:nvSpPr>
        <p:spPr bwMode="auto">
          <a:xfrm>
            <a:off x="2209800" y="1695450"/>
            <a:ext cx="1319213" cy="766763"/>
          </a:xfrm>
          <a:prstGeom prst="ellipse">
            <a:avLst/>
          </a:prstGeom>
          <a:solidFill>
            <a:schemeClr val="bg1">
              <a:alpha val="70195"/>
            </a:schemeClr>
          </a:solidFill>
          <a:ln w="38100" algn="ctr">
            <a:solidFill>
              <a:schemeClr val="bg1"/>
            </a:solidFill>
            <a:prstDash val="dash"/>
            <a:round/>
            <a:headEnd/>
            <a:tailEnd/>
          </a:ln>
        </p:spPr>
        <p:txBody>
          <a:bodyPr wrap="none" anchor="ctr"/>
          <a:lstStyle/>
          <a:p>
            <a:pPr marL="1588" algn="ctr">
              <a:lnSpc>
                <a:spcPct val="120000"/>
              </a:lnSpc>
            </a:pPr>
            <a:endParaRPr lang="de-DE" sz="1300">
              <a:latin typeface="Verdana" pitchFamily="34" charset="0"/>
            </a:endParaRPr>
          </a:p>
        </p:txBody>
      </p:sp>
      <p:sp>
        <p:nvSpPr>
          <p:cNvPr id="281607" name="Oval 7"/>
          <p:cNvSpPr>
            <a:spLocks noChangeArrowheads="1"/>
          </p:cNvSpPr>
          <p:nvPr>
            <p:custDataLst>
              <p:tags r:id="rId4"/>
            </p:custDataLst>
          </p:nvPr>
        </p:nvSpPr>
        <p:spPr bwMode="auto">
          <a:xfrm>
            <a:off x="1028700" y="4451350"/>
            <a:ext cx="1581150" cy="920750"/>
          </a:xfrm>
          <a:prstGeom prst="ellipse">
            <a:avLst/>
          </a:prstGeom>
          <a:solidFill>
            <a:schemeClr val="bg1">
              <a:alpha val="70195"/>
            </a:schemeClr>
          </a:solidFill>
          <a:ln w="38100" algn="ctr">
            <a:solidFill>
              <a:schemeClr val="bg1"/>
            </a:solidFill>
            <a:prstDash val="dash"/>
            <a:round/>
            <a:headEnd/>
            <a:tailEnd/>
          </a:ln>
        </p:spPr>
        <p:txBody>
          <a:bodyPr wrap="none" anchor="ctr"/>
          <a:lstStyle/>
          <a:p>
            <a:pPr marL="1588" algn="ctr">
              <a:lnSpc>
                <a:spcPct val="120000"/>
              </a:lnSpc>
            </a:pPr>
            <a:endParaRPr lang="de-DE" sz="1300">
              <a:latin typeface="Verdana" pitchFamily="34" charset="0"/>
            </a:endParaRPr>
          </a:p>
        </p:txBody>
      </p:sp>
      <p:pic>
        <p:nvPicPr>
          <p:cNvPr id="281608" name="Picture 14" descr="Uni-KA_ok"/>
          <p:cNvPicPr>
            <a:picLocks noChangeAspect="1" noChangeArrowheads="1"/>
          </p:cNvPicPr>
          <p:nvPr>
            <p:custDataLst>
              <p:tags r:id="rId5"/>
            </p:custDataLst>
          </p:nvPr>
        </p:nvPicPr>
        <p:blipFill>
          <a:blip r:embed="rId15" cstate="print"/>
          <a:srcRect/>
          <a:stretch>
            <a:fillRect/>
          </a:stretch>
        </p:blipFill>
        <p:spPr bwMode="auto">
          <a:xfrm>
            <a:off x="2206625" y="4837113"/>
            <a:ext cx="241300" cy="282575"/>
          </a:xfrm>
          <a:prstGeom prst="rect">
            <a:avLst/>
          </a:prstGeom>
          <a:noFill/>
          <a:ln w="9525">
            <a:noFill/>
            <a:miter lim="800000"/>
            <a:headEnd/>
            <a:tailEnd/>
          </a:ln>
        </p:spPr>
      </p:pic>
      <p:pic>
        <p:nvPicPr>
          <p:cNvPr id="281609" name="Picture 9" descr="ka_luft_uni_klein"/>
          <p:cNvPicPr>
            <a:picLocks noChangeAspect="1" noChangeArrowheads="1"/>
          </p:cNvPicPr>
          <p:nvPr>
            <p:custDataLst>
              <p:tags r:id="rId6"/>
            </p:custDataLst>
          </p:nvPr>
        </p:nvPicPr>
        <p:blipFill>
          <a:blip r:embed="rId16" cstate="print"/>
          <a:srcRect/>
          <a:stretch>
            <a:fillRect/>
          </a:stretch>
        </p:blipFill>
        <p:spPr bwMode="auto">
          <a:xfrm>
            <a:off x="1301750" y="4619625"/>
            <a:ext cx="860425" cy="655638"/>
          </a:xfrm>
          <a:prstGeom prst="rect">
            <a:avLst/>
          </a:prstGeom>
          <a:noFill/>
          <a:ln w="9525">
            <a:noFill/>
            <a:miter lim="800000"/>
            <a:headEnd/>
            <a:tailEnd/>
          </a:ln>
        </p:spPr>
      </p:pic>
      <p:pic>
        <p:nvPicPr>
          <p:cNvPr id="281610" name="Picture 10" descr="ka_luft_fzk"/>
          <p:cNvPicPr>
            <a:picLocks noChangeAspect="1" noChangeArrowheads="1"/>
          </p:cNvPicPr>
          <p:nvPr>
            <p:custDataLst>
              <p:tags r:id="rId7"/>
            </p:custDataLst>
          </p:nvPr>
        </p:nvPicPr>
        <p:blipFill>
          <a:blip r:embed="rId17" cstate="print"/>
          <a:srcRect/>
          <a:stretch>
            <a:fillRect/>
          </a:stretch>
        </p:blipFill>
        <p:spPr bwMode="auto">
          <a:xfrm>
            <a:off x="2581275" y="1846263"/>
            <a:ext cx="466725" cy="504825"/>
          </a:xfrm>
          <a:prstGeom prst="rect">
            <a:avLst/>
          </a:prstGeom>
          <a:noFill/>
          <a:ln w="9525">
            <a:noFill/>
            <a:miter lim="800000"/>
            <a:headEnd/>
            <a:tailEnd/>
          </a:ln>
        </p:spPr>
      </p:pic>
      <p:sp>
        <p:nvSpPr>
          <p:cNvPr id="13" name="AutoShape 11"/>
          <p:cNvSpPr>
            <a:spLocks noChangeArrowheads="1"/>
          </p:cNvSpPr>
          <p:nvPr>
            <p:custDataLst>
              <p:tags r:id="rId8"/>
            </p:custDataLst>
          </p:nvPr>
        </p:nvSpPr>
        <p:spPr bwMode="auto">
          <a:xfrm rot="-25667941">
            <a:off x="1223963" y="3298825"/>
            <a:ext cx="2235200" cy="314325"/>
          </a:xfrm>
          <a:prstGeom prst="leftRightArrow">
            <a:avLst>
              <a:gd name="adj1" fmla="val 59926"/>
              <a:gd name="adj2" fmla="val 94782"/>
            </a:avLst>
          </a:prstGeom>
          <a:solidFill>
            <a:srgbClr val="37AFA5"/>
          </a:solidFill>
          <a:ln w="19050" cap="sq">
            <a:noFill/>
            <a:miter lim="800000"/>
            <a:headEnd/>
            <a:tailEnd/>
          </a:ln>
          <a:effectLst/>
        </p:spPr>
        <p:txBody>
          <a:bodyPr wrap="none" lIns="64008" tIns="32004" rIns="64008" bIns="32004" anchor="ctr"/>
          <a:lstStyle/>
          <a:p>
            <a:pPr algn="ctr">
              <a:defRPr/>
            </a:pPr>
            <a:r>
              <a:rPr kumimoji="1" lang="de-DE" sz="1400">
                <a:effectLst>
                  <a:outerShdw blurRad="38100" dist="38100" dir="2700000" algn="tl">
                    <a:srgbClr val="FFFFFF"/>
                  </a:outerShdw>
                </a:effectLst>
                <a:cs typeface="+mn-cs"/>
              </a:rPr>
              <a:t>10 km, 15 min</a:t>
            </a:r>
          </a:p>
        </p:txBody>
      </p:sp>
      <p:grpSp>
        <p:nvGrpSpPr>
          <p:cNvPr id="2" name="Group 6"/>
          <p:cNvGrpSpPr>
            <a:grpSpLocks noChangeAspect="1"/>
          </p:cNvGrpSpPr>
          <p:nvPr>
            <p:custDataLst>
              <p:tags r:id="rId9"/>
            </p:custDataLst>
          </p:nvPr>
        </p:nvGrpSpPr>
        <p:grpSpPr bwMode="auto">
          <a:xfrm>
            <a:off x="3132138" y="1852613"/>
            <a:ext cx="201612" cy="425450"/>
            <a:chOff x="691" y="767"/>
            <a:chExt cx="522" cy="936"/>
          </a:xfrm>
        </p:grpSpPr>
        <p:sp>
          <p:nvSpPr>
            <p:cNvPr id="281622" name="Line 7"/>
            <p:cNvSpPr>
              <a:spLocks noChangeAspect="1" noChangeShapeType="1"/>
            </p:cNvSpPr>
            <p:nvPr/>
          </p:nvSpPr>
          <p:spPr bwMode="auto">
            <a:xfrm>
              <a:off x="692" y="887"/>
              <a:ext cx="521" cy="0"/>
            </a:xfrm>
            <a:prstGeom prst="line">
              <a:avLst/>
            </a:prstGeom>
            <a:noFill/>
            <a:ln w="12700">
              <a:solidFill>
                <a:srgbClr val="008080"/>
              </a:solidFill>
              <a:round/>
              <a:headEnd type="none" w="sm" len="sm"/>
              <a:tailEnd type="none" w="sm" len="sm"/>
            </a:ln>
          </p:spPr>
          <p:txBody>
            <a:bodyPr wrap="none" anchor="ctr"/>
            <a:lstStyle/>
            <a:p>
              <a:endParaRPr lang="de-DE"/>
            </a:p>
          </p:txBody>
        </p:sp>
        <p:sp>
          <p:nvSpPr>
            <p:cNvPr id="281623" name="Line 8"/>
            <p:cNvSpPr>
              <a:spLocks noChangeAspect="1" noChangeShapeType="1"/>
            </p:cNvSpPr>
            <p:nvPr/>
          </p:nvSpPr>
          <p:spPr bwMode="auto">
            <a:xfrm>
              <a:off x="691" y="1271"/>
              <a:ext cx="521" cy="0"/>
            </a:xfrm>
            <a:prstGeom prst="line">
              <a:avLst/>
            </a:prstGeom>
            <a:noFill/>
            <a:ln w="12700">
              <a:solidFill>
                <a:srgbClr val="008080"/>
              </a:solidFill>
              <a:round/>
              <a:headEnd type="none" w="sm" len="sm"/>
              <a:tailEnd type="none" w="sm" len="sm"/>
            </a:ln>
          </p:spPr>
          <p:txBody>
            <a:bodyPr wrap="none" anchor="ctr"/>
            <a:lstStyle/>
            <a:p>
              <a:endParaRPr lang="de-DE"/>
            </a:p>
          </p:txBody>
        </p:sp>
        <p:sp>
          <p:nvSpPr>
            <p:cNvPr id="281624" name="Line 9"/>
            <p:cNvSpPr>
              <a:spLocks noChangeAspect="1" noChangeShapeType="1"/>
            </p:cNvSpPr>
            <p:nvPr/>
          </p:nvSpPr>
          <p:spPr bwMode="auto">
            <a:xfrm>
              <a:off x="811" y="767"/>
              <a:ext cx="0" cy="936"/>
            </a:xfrm>
            <a:prstGeom prst="line">
              <a:avLst/>
            </a:prstGeom>
            <a:noFill/>
            <a:ln w="12700">
              <a:solidFill>
                <a:srgbClr val="008080"/>
              </a:solidFill>
              <a:round/>
              <a:headEnd type="none" w="sm" len="sm"/>
              <a:tailEnd type="none" w="sm" len="sm"/>
            </a:ln>
          </p:spPr>
          <p:txBody>
            <a:bodyPr wrap="none" anchor="ctr"/>
            <a:lstStyle/>
            <a:p>
              <a:endParaRPr lang="de-DE"/>
            </a:p>
          </p:txBody>
        </p:sp>
        <p:sp>
          <p:nvSpPr>
            <p:cNvPr id="281625" name="Rectangle 10"/>
            <p:cNvSpPr>
              <a:spLocks noChangeAspect="1" noChangeArrowheads="1"/>
            </p:cNvSpPr>
            <p:nvPr/>
          </p:nvSpPr>
          <p:spPr bwMode="auto">
            <a:xfrm>
              <a:off x="816" y="1275"/>
              <a:ext cx="303" cy="52"/>
            </a:xfrm>
            <a:prstGeom prst="rect">
              <a:avLst/>
            </a:prstGeom>
            <a:solidFill>
              <a:srgbClr val="008080"/>
            </a:solidFill>
            <a:ln w="12700">
              <a:solidFill>
                <a:srgbClr val="008080"/>
              </a:solidFill>
              <a:miter lim="800000"/>
              <a:headEnd/>
              <a:tailEnd/>
            </a:ln>
          </p:spPr>
          <p:txBody>
            <a:bodyPr wrap="none" anchor="ctr"/>
            <a:lstStyle/>
            <a:p>
              <a:pPr marL="1588" algn="ctr">
                <a:lnSpc>
                  <a:spcPct val="120000"/>
                </a:lnSpc>
              </a:pPr>
              <a:endParaRPr lang="de-DE" sz="1300">
                <a:latin typeface="Verdana" pitchFamily="34" charset="0"/>
              </a:endParaRPr>
            </a:p>
          </p:txBody>
        </p:sp>
        <p:sp>
          <p:nvSpPr>
            <p:cNvPr id="281626" name="Rectangle 11"/>
            <p:cNvSpPr>
              <a:spLocks noChangeAspect="1" noChangeArrowheads="1"/>
            </p:cNvSpPr>
            <p:nvPr/>
          </p:nvSpPr>
          <p:spPr bwMode="auto">
            <a:xfrm>
              <a:off x="815" y="1275"/>
              <a:ext cx="51" cy="304"/>
            </a:xfrm>
            <a:prstGeom prst="rect">
              <a:avLst/>
            </a:prstGeom>
            <a:solidFill>
              <a:srgbClr val="008080"/>
            </a:solidFill>
            <a:ln w="12700">
              <a:solidFill>
                <a:srgbClr val="008080"/>
              </a:solidFill>
              <a:miter lim="800000"/>
              <a:headEnd/>
              <a:tailEnd/>
            </a:ln>
          </p:spPr>
          <p:txBody>
            <a:bodyPr wrap="none" anchor="ctr"/>
            <a:lstStyle/>
            <a:p>
              <a:pPr marL="1588" algn="ctr">
                <a:lnSpc>
                  <a:spcPct val="120000"/>
                </a:lnSpc>
              </a:pPr>
              <a:endParaRPr lang="de-DE" sz="1300">
                <a:latin typeface="Verdana" pitchFamily="34" charset="0"/>
              </a:endParaRPr>
            </a:p>
          </p:txBody>
        </p:sp>
        <p:sp>
          <p:nvSpPr>
            <p:cNvPr id="281627" name="Rectangle 12"/>
            <p:cNvSpPr>
              <a:spLocks noChangeAspect="1" noChangeArrowheads="1"/>
            </p:cNvSpPr>
            <p:nvPr/>
          </p:nvSpPr>
          <p:spPr bwMode="auto">
            <a:xfrm>
              <a:off x="816" y="891"/>
              <a:ext cx="51" cy="304"/>
            </a:xfrm>
            <a:prstGeom prst="rect">
              <a:avLst/>
            </a:prstGeom>
            <a:solidFill>
              <a:srgbClr val="008080"/>
            </a:solidFill>
            <a:ln w="12700">
              <a:solidFill>
                <a:srgbClr val="008080"/>
              </a:solidFill>
              <a:miter lim="800000"/>
              <a:headEnd/>
              <a:tailEnd/>
            </a:ln>
          </p:spPr>
          <p:txBody>
            <a:bodyPr wrap="none" anchor="ctr"/>
            <a:lstStyle/>
            <a:p>
              <a:pPr marL="1588" algn="ctr">
                <a:lnSpc>
                  <a:spcPct val="120000"/>
                </a:lnSpc>
              </a:pPr>
              <a:endParaRPr lang="de-DE" sz="1300">
                <a:latin typeface="Verdana" pitchFamily="34" charset="0"/>
              </a:endParaRPr>
            </a:p>
          </p:txBody>
        </p:sp>
        <p:sp>
          <p:nvSpPr>
            <p:cNvPr id="281628" name="Rectangle 13"/>
            <p:cNvSpPr>
              <a:spLocks noChangeAspect="1" noChangeArrowheads="1"/>
            </p:cNvSpPr>
            <p:nvPr/>
          </p:nvSpPr>
          <p:spPr bwMode="auto">
            <a:xfrm>
              <a:off x="816" y="891"/>
              <a:ext cx="304" cy="52"/>
            </a:xfrm>
            <a:prstGeom prst="rect">
              <a:avLst/>
            </a:prstGeom>
            <a:solidFill>
              <a:srgbClr val="008080"/>
            </a:solidFill>
            <a:ln w="12700">
              <a:solidFill>
                <a:srgbClr val="008080"/>
              </a:solidFill>
              <a:miter lim="800000"/>
              <a:headEnd/>
              <a:tailEnd/>
            </a:ln>
          </p:spPr>
          <p:txBody>
            <a:bodyPr wrap="none" anchor="ctr"/>
            <a:lstStyle/>
            <a:p>
              <a:pPr marL="1588" algn="ctr">
                <a:lnSpc>
                  <a:spcPct val="120000"/>
                </a:lnSpc>
              </a:pPr>
              <a:endParaRPr lang="de-DE" sz="1300">
                <a:latin typeface="Verdana" pitchFamily="34" charset="0"/>
              </a:endParaRPr>
            </a:p>
          </p:txBody>
        </p:sp>
      </p:grpSp>
      <p:sp>
        <p:nvSpPr>
          <p:cNvPr id="13323" name="AutoShape 4"/>
          <p:cNvSpPr>
            <a:spLocks noChangeArrowheads="1"/>
          </p:cNvSpPr>
          <p:nvPr>
            <p:custDataLst>
              <p:tags r:id="rId10"/>
            </p:custDataLst>
          </p:nvPr>
        </p:nvSpPr>
        <p:spPr bwMode="auto">
          <a:xfrm>
            <a:off x="4615314" y="2266523"/>
            <a:ext cx="2009775" cy="2682981"/>
          </a:xfrm>
          <a:prstGeom prst="roundRect">
            <a:avLst>
              <a:gd name="adj" fmla="val 3769"/>
            </a:avLst>
          </a:prstGeom>
          <a:solidFill>
            <a:srgbClr val="E1E1E1"/>
          </a:solidFill>
          <a:ln w="12700" cap="sq">
            <a:noFill/>
            <a:round/>
            <a:headEnd/>
            <a:tailEnd/>
          </a:ln>
        </p:spPr>
        <p:txBody>
          <a:bodyPr wrap="none"/>
          <a:lstStyle/>
          <a:p>
            <a:pPr>
              <a:tabLst>
                <a:tab pos="90488" algn="l"/>
              </a:tabLst>
              <a:defRPr/>
            </a:pPr>
            <a:r>
              <a:rPr kumimoji="1" lang="de-DE" sz="1200" b="1" dirty="0" smtClean="0"/>
              <a:t>Helmholtz </a:t>
            </a:r>
            <a:r>
              <a:rPr kumimoji="1" lang="de-DE" sz="1200" b="1" dirty="0"/>
              <a:t>- Mission</a:t>
            </a:r>
          </a:p>
          <a:p>
            <a:pPr>
              <a:tabLst>
                <a:tab pos="90488" algn="l"/>
              </a:tabLst>
              <a:defRPr/>
            </a:pPr>
            <a:endParaRPr kumimoji="1" lang="de-DE" sz="1200" b="1" dirty="0"/>
          </a:p>
          <a:p>
            <a:pPr>
              <a:spcBef>
                <a:spcPts val="300"/>
              </a:spcBef>
              <a:tabLst>
                <a:tab pos="90488" algn="l"/>
              </a:tabLst>
              <a:defRPr/>
            </a:pPr>
            <a:r>
              <a:rPr kumimoji="1" lang="de-DE" sz="1200" b="1" dirty="0"/>
              <a:t>             12	</a:t>
            </a:r>
            <a:r>
              <a:rPr kumimoji="1" lang="de-DE" sz="1200" b="1" dirty="0" smtClean="0"/>
              <a:t>Programs</a:t>
            </a:r>
            <a:endParaRPr kumimoji="1" lang="de-DE" sz="1200" b="1" dirty="0"/>
          </a:p>
          <a:p>
            <a:pPr>
              <a:spcBef>
                <a:spcPts val="300"/>
              </a:spcBef>
              <a:tabLst>
                <a:tab pos="90488" algn="l"/>
              </a:tabLst>
              <a:defRPr/>
            </a:pPr>
            <a:r>
              <a:rPr kumimoji="1" lang="de-DE" sz="1200" b="1" dirty="0"/>
              <a:t>             27	</a:t>
            </a:r>
            <a:r>
              <a:rPr kumimoji="1" lang="de-DE" sz="1200" b="1" dirty="0" smtClean="0"/>
              <a:t>Institutes</a:t>
            </a:r>
            <a:endParaRPr kumimoji="1" lang="de-DE" sz="1200" b="1" dirty="0"/>
          </a:p>
          <a:p>
            <a:pPr>
              <a:spcBef>
                <a:spcPts val="300"/>
              </a:spcBef>
              <a:tabLst>
                <a:tab pos="90488" algn="l"/>
              </a:tabLst>
              <a:defRPr/>
            </a:pPr>
            <a:r>
              <a:rPr kumimoji="1" lang="de-DE" sz="1200" b="1" dirty="0"/>
              <a:t>       </a:t>
            </a:r>
            <a:r>
              <a:rPr kumimoji="1" lang="de-DE" sz="1200" b="1" dirty="0" smtClean="0"/>
              <a:t> 3.901</a:t>
            </a:r>
            <a:r>
              <a:rPr kumimoji="1" lang="de-DE" sz="1200" b="1" dirty="0"/>
              <a:t>	</a:t>
            </a:r>
            <a:r>
              <a:rPr kumimoji="1" lang="de-DE" sz="1200" b="1" dirty="0" err="1" smtClean="0"/>
              <a:t>Employees</a:t>
            </a:r>
            <a:endParaRPr kumimoji="1" lang="de-DE" sz="1200" b="1" baseline="30000" dirty="0"/>
          </a:p>
          <a:p>
            <a:pPr>
              <a:spcBef>
                <a:spcPts val="300"/>
              </a:spcBef>
              <a:spcAft>
                <a:spcPts val="600"/>
              </a:spcAft>
              <a:tabLst>
                <a:tab pos="90488" algn="l"/>
              </a:tabLst>
              <a:defRPr/>
            </a:pPr>
            <a:r>
              <a:rPr kumimoji="1" lang="de-DE" sz="1200" b="1" baseline="30000" dirty="0"/>
              <a:t>  </a:t>
            </a:r>
            <a:r>
              <a:rPr kumimoji="1" lang="de-DE" sz="1200" b="1" dirty="0" smtClean="0"/>
              <a:t>   </a:t>
            </a:r>
            <a:endParaRPr kumimoji="1" lang="de-DE" sz="1200" b="1" baseline="30000" dirty="0"/>
          </a:p>
          <a:p>
            <a:pPr marL="228600" indent="-228600">
              <a:spcBef>
                <a:spcPts val="300"/>
              </a:spcBef>
              <a:spcAft>
                <a:spcPts val="600"/>
              </a:spcAft>
              <a:tabLst>
                <a:tab pos="90488" algn="l"/>
              </a:tabLst>
              <a:defRPr/>
            </a:pPr>
            <a:endParaRPr kumimoji="1" lang="de-DE" sz="1200" b="1" dirty="0" smtClean="0"/>
          </a:p>
          <a:p>
            <a:pPr marL="228600" indent="-228600">
              <a:spcBef>
                <a:spcPts val="300"/>
              </a:spcBef>
              <a:tabLst>
                <a:tab pos="90488" algn="l"/>
              </a:tabLst>
              <a:defRPr/>
            </a:pPr>
            <a:r>
              <a:rPr kumimoji="1" lang="de-DE" sz="1200" b="1" dirty="0" smtClean="0"/>
              <a:t>361 Mio</a:t>
            </a:r>
            <a:r>
              <a:rPr kumimoji="1" lang="de-DE" sz="1200" b="1" dirty="0"/>
              <a:t>. €	</a:t>
            </a:r>
            <a:r>
              <a:rPr kumimoji="1" lang="de-DE" sz="1200" b="1" dirty="0" smtClean="0"/>
              <a:t>Budget</a:t>
            </a:r>
          </a:p>
          <a:p>
            <a:pPr marL="228600" indent="-228600">
              <a:spcBef>
                <a:spcPts val="300"/>
              </a:spcBef>
              <a:tabLst>
                <a:tab pos="90488" algn="l"/>
              </a:tabLst>
              <a:defRPr/>
            </a:pPr>
            <a:r>
              <a:rPr kumimoji="1" lang="de-DE" sz="1200" dirty="0" smtClean="0"/>
              <a:t>  27 Mio. €	State  BW</a:t>
            </a:r>
          </a:p>
          <a:p>
            <a:pPr marL="228600" indent="-228600">
              <a:spcBef>
                <a:spcPts val="300"/>
              </a:spcBef>
              <a:tabLst>
                <a:tab pos="90488" algn="l"/>
              </a:tabLst>
              <a:defRPr/>
            </a:pPr>
            <a:r>
              <a:rPr kumimoji="1" lang="de-DE" sz="1200" dirty="0" smtClean="0"/>
              <a:t>210 Mio. €	</a:t>
            </a:r>
            <a:r>
              <a:rPr kumimoji="1" lang="de-DE" sz="1000" dirty="0" smtClean="0"/>
              <a:t>Federal </a:t>
            </a:r>
            <a:r>
              <a:rPr kumimoji="1" lang="de-DE" sz="1000" dirty="0" err="1" smtClean="0"/>
              <a:t>Republic</a:t>
            </a:r>
            <a:endParaRPr kumimoji="1" lang="de-DE" sz="1000" dirty="0" smtClean="0"/>
          </a:p>
          <a:p>
            <a:pPr marL="228600" indent="-228600">
              <a:spcBef>
                <a:spcPts val="300"/>
              </a:spcBef>
              <a:tabLst>
                <a:tab pos="90488" algn="l"/>
              </a:tabLst>
              <a:defRPr/>
            </a:pPr>
            <a:r>
              <a:rPr kumimoji="1" lang="de-DE" sz="1200" dirty="0" smtClean="0"/>
              <a:t>124 Mio. €	Third Party</a:t>
            </a:r>
            <a:endParaRPr kumimoji="1" lang="de-DE" sz="1200" dirty="0"/>
          </a:p>
          <a:p>
            <a:pPr marL="228600" indent="-228600">
              <a:spcBef>
                <a:spcPts val="300"/>
              </a:spcBef>
              <a:tabLst>
                <a:tab pos="90488" algn="l"/>
              </a:tabLst>
              <a:defRPr/>
            </a:pPr>
            <a:endParaRPr kumimoji="1" lang="de-DE" sz="900" b="1" dirty="0"/>
          </a:p>
          <a:p>
            <a:pPr>
              <a:spcBef>
                <a:spcPts val="300"/>
              </a:spcBef>
              <a:tabLst>
                <a:tab pos="90488" algn="l"/>
              </a:tabLst>
              <a:defRPr/>
            </a:pPr>
            <a:endParaRPr kumimoji="1" lang="de-DE" sz="1200" b="1" baseline="30000" dirty="0"/>
          </a:p>
        </p:txBody>
      </p:sp>
      <p:sp>
        <p:nvSpPr>
          <p:cNvPr id="13324" name="AutoShape 5"/>
          <p:cNvSpPr>
            <a:spLocks noChangeArrowheads="1"/>
          </p:cNvSpPr>
          <p:nvPr>
            <p:custDataLst>
              <p:tags r:id="rId11"/>
            </p:custDataLst>
          </p:nvPr>
        </p:nvSpPr>
        <p:spPr bwMode="auto">
          <a:xfrm>
            <a:off x="6709227" y="2273416"/>
            <a:ext cx="2120900" cy="2676089"/>
          </a:xfrm>
          <a:prstGeom prst="roundRect">
            <a:avLst>
              <a:gd name="adj" fmla="val 3769"/>
            </a:avLst>
          </a:prstGeom>
          <a:solidFill>
            <a:srgbClr val="E1E1E1"/>
          </a:solidFill>
          <a:ln w="12700" cap="sq">
            <a:noFill/>
            <a:round/>
            <a:headEnd/>
            <a:tailEnd/>
          </a:ln>
        </p:spPr>
        <p:txBody>
          <a:bodyPr wrap="none"/>
          <a:lstStyle/>
          <a:p>
            <a:pPr>
              <a:tabLst>
                <a:tab pos="261938" algn="l"/>
              </a:tabLst>
              <a:defRPr/>
            </a:pPr>
            <a:r>
              <a:rPr kumimoji="1" lang="de-DE" sz="1200" dirty="0"/>
              <a:t>	</a:t>
            </a:r>
            <a:r>
              <a:rPr kumimoji="1" lang="de-DE" sz="1200" b="1" dirty="0" smtClean="0"/>
              <a:t>University </a:t>
            </a:r>
            <a:r>
              <a:rPr kumimoji="1" lang="de-DE" sz="1200" b="1" dirty="0"/>
              <a:t>- Mission</a:t>
            </a:r>
          </a:p>
          <a:p>
            <a:pPr>
              <a:tabLst>
                <a:tab pos="261938" algn="l"/>
              </a:tabLst>
              <a:defRPr/>
            </a:pPr>
            <a:endParaRPr kumimoji="1" lang="de-DE" sz="1200" b="1" dirty="0"/>
          </a:p>
          <a:p>
            <a:pPr>
              <a:spcBef>
                <a:spcPts val="300"/>
              </a:spcBef>
              <a:tabLst>
                <a:tab pos="261938" algn="l"/>
              </a:tabLst>
              <a:defRPr/>
            </a:pPr>
            <a:r>
              <a:rPr kumimoji="1" lang="de-DE" sz="1200" b="1" dirty="0"/>
              <a:t>            11	</a:t>
            </a:r>
            <a:r>
              <a:rPr kumimoji="1" lang="de-DE" sz="1200" b="1" dirty="0" err="1" smtClean="0"/>
              <a:t>Faculties</a:t>
            </a:r>
            <a:endParaRPr kumimoji="1" lang="de-DE" sz="1200" b="1" dirty="0"/>
          </a:p>
          <a:p>
            <a:pPr>
              <a:spcBef>
                <a:spcPts val="300"/>
              </a:spcBef>
              <a:tabLst>
                <a:tab pos="261938" algn="l"/>
              </a:tabLst>
              <a:defRPr/>
            </a:pPr>
            <a:r>
              <a:rPr kumimoji="1" lang="de-DE" sz="1200" b="1" dirty="0"/>
              <a:t>          130	</a:t>
            </a:r>
            <a:r>
              <a:rPr kumimoji="1" lang="de-DE" sz="1200" b="1" dirty="0" smtClean="0"/>
              <a:t>Institutes</a:t>
            </a:r>
            <a:endParaRPr kumimoji="1" lang="de-DE" sz="1200" b="1" dirty="0"/>
          </a:p>
          <a:p>
            <a:pPr>
              <a:spcBef>
                <a:spcPts val="300"/>
              </a:spcBef>
              <a:tabLst>
                <a:tab pos="261938" algn="l"/>
              </a:tabLst>
              <a:defRPr/>
            </a:pPr>
            <a:r>
              <a:rPr kumimoji="1" lang="de-DE" sz="1200" b="1" dirty="0"/>
              <a:t> </a:t>
            </a:r>
            <a:r>
              <a:rPr kumimoji="1" lang="de-DE" sz="1200" b="1" dirty="0" smtClean="0"/>
              <a:t>      5.181</a:t>
            </a:r>
            <a:r>
              <a:rPr kumimoji="1" lang="de-DE" sz="1200" b="1" dirty="0"/>
              <a:t>	</a:t>
            </a:r>
            <a:r>
              <a:rPr kumimoji="1" lang="de-DE" sz="1200" b="1" dirty="0" err="1" smtClean="0"/>
              <a:t>Employees</a:t>
            </a:r>
            <a:endParaRPr kumimoji="1" lang="de-DE" sz="1200" b="1" dirty="0"/>
          </a:p>
          <a:p>
            <a:pPr>
              <a:spcBef>
                <a:spcPts val="300"/>
              </a:spcBef>
              <a:spcAft>
                <a:spcPts val="600"/>
              </a:spcAft>
              <a:tabLst>
                <a:tab pos="261938" algn="l"/>
              </a:tabLst>
              <a:defRPr/>
            </a:pPr>
            <a:r>
              <a:rPr kumimoji="1" lang="de-DE" sz="1200" b="1" dirty="0"/>
              <a:t>     </a:t>
            </a:r>
            <a:r>
              <a:rPr kumimoji="1" lang="de-DE" sz="1200" b="1" dirty="0" smtClean="0"/>
              <a:t>22.500</a:t>
            </a:r>
            <a:r>
              <a:rPr kumimoji="1" lang="de-DE" sz="1200" b="1" dirty="0"/>
              <a:t>	</a:t>
            </a:r>
            <a:r>
              <a:rPr kumimoji="1" lang="de-DE" sz="1200" b="1" dirty="0" err="1" smtClean="0"/>
              <a:t>Students</a:t>
            </a:r>
            <a:r>
              <a:rPr kumimoji="1" lang="de-DE" sz="1200" b="1" dirty="0" smtClean="0"/>
              <a:t>  </a:t>
            </a:r>
            <a:endParaRPr kumimoji="1" lang="de-DE" sz="1200" b="1" dirty="0"/>
          </a:p>
          <a:p>
            <a:pPr marL="228600" indent="-228600">
              <a:spcBef>
                <a:spcPts val="300"/>
              </a:spcBef>
              <a:spcAft>
                <a:spcPts val="600"/>
              </a:spcAft>
              <a:tabLst>
                <a:tab pos="261938" algn="l"/>
              </a:tabLst>
              <a:defRPr/>
            </a:pPr>
            <a:endParaRPr kumimoji="1" lang="de-DE" sz="1200" b="1" dirty="0" smtClean="0"/>
          </a:p>
          <a:p>
            <a:pPr marL="228600" indent="-228600">
              <a:spcBef>
                <a:spcPts val="300"/>
              </a:spcBef>
              <a:tabLst>
                <a:tab pos="261938" algn="l"/>
              </a:tabLst>
              <a:defRPr/>
            </a:pPr>
            <a:r>
              <a:rPr kumimoji="1" lang="de-DE" sz="1200" b="1" dirty="0" smtClean="0"/>
              <a:t>374 Mio</a:t>
            </a:r>
            <a:r>
              <a:rPr kumimoji="1" lang="de-DE" sz="1200" b="1" dirty="0"/>
              <a:t>. €	</a:t>
            </a:r>
            <a:r>
              <a:rPr kumimoji="1" lang="de-DE" sz="1200" b="1" dirty="0" smtClean="0"/>
              <a:t>Budget</a:t>
            </a:r>
          </a:p>
          <a:p>
            <a:pPr marL="228600" indent="-228600">
              <a:spcBef>
                <a:spcPts val="300"/>
              </a:spcBef>
              <a:tabLst>
                <a:tab pos="261938" algn="l"/>
              </a:tabLst>
              <a:defRPr/>
            </a:pPr>
            <a:r>
              <a:rPr kumimoji="1" lang="de-DE" sz="1200" dirty="0" smtClean="0"/>
              <a:t>189 Mio. €	State BW</a:t>
            </a:r>
          </a:p>
          <a:p>
            <a:pPr marL="228600" indent="-228600">
              <a:spcBef>
                <a:spcPts val="300"/>
              </a:spcBef>
              <a:tabLst>
                <a:tab pos="90488" algn="l"/>
              </a:tabLst>
              <a:defRPr/>
            </a:pPr>
            <a:r>
              <a:rPr kumimoji="1" lang="de-DE" sz="1200" dirty="0" smtClean="0"/>
              <a:t>    0 Mio. €	</a:t>
            </a:r>
            <a:r>
              <a:rPr kumimoji="1" lang="de-DE" sz="1000" dirty="0" smtClean="0"/>
              <a:t>Federal </a:t>
            </a:r>
            <a:r>
              <a:rPr kumimoji="1" lang="de-DE" sz="1000" dirty="0" err="1" smtClean="0"/>
              <a:t>Republic</a:t>
            </a:r>
            <a:endParaRPr kumimoji="1" lang="de-DE" sz="1000" dirty="0" smtClean="0"/>
          </a:p>
          <a:p>
            <a:pPr marL="228600" indent="-228600">
              <a:spcBef>
                <a:spcPts val="300"/>
              </a:spcBef>
              <a:tabLst>
                <a:tab pos="90488" algn="l"/>
              </a:tabLst>
              <a:defRPr/>
            </a:pPr>
            <a:r>
              <a:rPr kumimoji="1" lang="de-DE" sz="1200" dirty="0" smtClean="0"/>
              <a:t>185 Mio. €	Third Party</a:t>
            </a:r>
          </a:p>
          <a:p>
            <a:pPr>
              <a:tabLst>
                <a:tab pos="261938" algn="l"/>
              </a:tabLst>
              <a:defRPr/>
            </a:pPr>
            <a:endParaRPr kumimoji="1" lang="de-DE" sz="1200" dirty="0"/>
          </a:p>
        </p:txBody>
      </p:sp>
      <p:sp>
        <p:nvSpPr>
          <p:cNvPr id="38" name="AutoShape 33"/>
          <p:cNvSpPr>
            <a:spLocks noChangeArrowheads="1"/>
          </p:cNvSpPr>
          <p:nvPr>
            <p:custDataLst>
              <p:tags r:id="rId12"/>
            </p:custDataLst>
          </p:nvPr>
        </p:nvSpPr>
        <p:spPr bwMode="auto">
          <a:xfrm>
            <a:off x="4500563" y="5106154"/>
            <a:ext cx="4479925" cy="1150184"/>
          </a:xfrm>
          <a:prstGeom prst="roundRect">
            <a:avLst>
              <a:gd name="adj" fmla="val 16667"/>
            </a:avLst>
          </a:prstGeom>
          <a:solidFill>
            <a:schemeClr val="bg1">
              <a:lumMod val="50000"/>
            </a:schemeClr>
          </a:solidFill>
          <a:ln w="38100" cap="sq" algn="ctr">
            <a:noFill/>
            <a:round/>
            <a:headEnd/>
            <a:tailEnd/>
          </a:ln>
          <a:effectLst/>
          <a:scene3d>
            <a:camera prst="orthographicFront"/>
            <a:lightRig rig="threePt" dir="t"/>
          </a:scene3d>
          <a:sp3d>
            <a:bevelT w="127000"/>
          </a:sp3d>
        </p:spPr>
        <p:txBody>
          <a:bodyPr wrap="none" anchor="ctr"/>
          <a:lstStyle/>
          <a:p>
            <a:pPr algn="ctr">
              <a:buClr>
                <a:schemeClr val="bg1"/>
              </a:buClr>
              <a:buFont typeface="Wingdings" pitchFamily="2" charset="2"/>
              <a:buChar char="§"/>
              <a:tabLst>
                <a:tab pos="261938" algn="l"/>
              </a:tabLst>
              <a:defRPr/>
            </a:pPr>
            <a:r>
              <a:rPr kumimoji="1" lang="en-US" altLang="ja-JP" sz="1600" dirty="0" smtClean="0">
                <a:solidFill>
                  <a:schemeClr val="bg1"/>
                </a:solidFill>
                <a:ea typeface="MS PGothic"/>
                <a:cs typeface="MS PGothic"/>
              </a:rPr>
              <a:t> High thematic overlap</a:t>
            </a:r>
          </a:p>
          <a:p>
            <a:pPr algn="ctr">
              <a:buClr>
                <a:schemeClr val="bg1"/>
              </a:buClr>
              <a:buFont typeface="Wingdings" pitchFamily="2" charset="2"/>
              <a:buChar char="§"/>
              <a:tabLst>
                <a:tab pos="261938" algn="l"/>
              </a:tabLst>
              <a:defRPr/>
            </a:pPr>
            <a:r>
              <a:rPr kumimoji="1" lang="en-US" altLang="ja-JP" sz="1600" dirty="0" smtClean="0">
                <a:solidFill>
                  <a:schemeClr val="bg1"/>
                </a:solidFill>
                <a:ea typeface="MS PGothic"/>
                <a:cs typeface="MS PGothic"/>
              </a:rPr>
              <a:t> Excellent s</a:t>
            </a:r>
            <a:r>
              <a:rPr kumimoji="1" lang="en-US" sz="1600" dirty="0" smtClean="0">
                <a:solidFill>
                  <a:schemeClr val="bg1"/>
                </a:solidFill>
                <a:ea typeface="MS PGothic"/>
                <a:cs typeface="MS PGothic"/>
              </a:rPr>
              <a:t>ynergy</a:t>
            </a:r>
            <a:endParaRPr kumimoji="1" lang="en-US" sz="1600" dirty="0">
              <a:solidFill>
                <a:schemeClr val="bg1"/>
              </a:solidFill>
              <a:cs typeface="Arial" charset="0"/>
            </a:endParaRPr>
          </a:p>
        </p:txBody>
      </p:sp>
      <p:pic>
        <p:nvPicPr>
          <p:cNvPr id="281619" name="Picture 13" descr="KIT-Logo-rgb_de"/>
          <p:cNvPicPr>
            <a:picLocks noChangeAspect="1" noChangeArrowheads="1"/>
          </p:cNvPicPr>
          <p:nvPr/>
        </p:nvPicPr>
        <p:blipFill>
          <a:blip r:embed="rId18" cstate="print"/>
          <a:srcRect/>
          <a:stretch>
            <a:fillRect/>
          </a:stretch>
        </p:blipFill>
        <p:spPr bwMode="auto">
          <a:xfrm>
            <a:off x="5713413" y="1381125"/>
            <a:ext cx="1798637" cy="830263"/>
          </a:xfrm>
          <a:prstGeom prst="rect">
            <a:avLst/>
          </a:prstGeom>
          <a:solidFill>
            <a:schemeClr val="bg1">
              <a:alpha val="0"/>
            </a:schemeClr>
          </a:solidFill>
          <a:ln w="9525">
            <a:noFill/>
            <a:miter lim="800000"/>
            <a:headEnd/>
            <a:tailEnd/>
          </a:ln>
        </p:spPr>
      </p:pic>
      <p:sp>
        <p:nvSpPr>
          <p:cNvPr id="28" name="Abgerundetes Rechteck 27"/>
          <p:cNvSpPr/>
          <p:nvPr/>
        </p:nvSpPr>
        <p:spPr>
          <a:xfrm>
            <a:off x="4989498" y="3679535"/>
            <a:ext cx="3560763" cy="221346"/>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81621" name="Textfeld 26"/>
          <p:cNvSpPr txBox="1">
            <a:spLocks noChangeArrowheads="1"/>
          </p:cNvSpPr>
          <p:nvPr/>
        </p:nvSpPr>
        <p:spPr bwMode="auto">
          <a:xfrm>
            <a:off x="5415210" y="3654368"/>
            <a:ext cx="2532063" cy="274638"/>
          </a:xfrm>
          <a:prstGeom prst="rect">
            <a:avLst/>
          </a:prstGeom>
          <a:noFill/>
          <a:ln w="9525">
            <a:noFill/>
            <a:miter lim="800000"/>
            <a:headEnd/>
            <a:tailEnd/>
          </a:ln>
        </p:spPr>
        <p:txBody>
          <a:bodyPr>
            <a:spAutoFit/>
          </a:bodyPr>
          <a:lstStyle/>
          <a:p>
            <a:pPr algn="ctr"/>
            <a:r>
              <a:rPr lang="de-DE" sz="1200" b="1" dirty="0" smtClean="0">
                <a:solidFill>
                  <a:schemeClr val="bg1"/>
                </a:solidFill>
              </a:rPr>
              <a:t>ca. 3200 </a:t>
            </a:r>
            <a:r>
              <a:rPr lang="de-DE" sz="1200" b="1" dirty="0" err="1" smtClean="0">
                <a:solidFill>
                  <a:schemeClr val="bg1"/>
                </a:solidFill>
              </a:rPr>
              <a:t>Doctoral</a:t>
            </a:r>
            <a:r>
              <a:rPr lang="de-DE" sz="1200" b="1" dirty="0" smtClean="0">
                <a:solidFill>
                  <a:schemeClr val="bg1"/>
                </a:solidFill>
              </a:rPr>
              <a:t> </a:t>
            </a:r>
            <a:r>
              <a:rPr lang="de-DE" sz="1200" b="1" dirty="0" err="1" smtClean="0">
                <a:solidFill>
                  <a:schemeClr val="bg1"/>
                </a:solidFill>
              </a:rPr>
              <a:t>Students</a:t>
            </a:r>
            <a:endParaRPr lang="de-DE" sz="1200" b="1" dirty="0">
              <a:solidFill>
                <a:schemeClr val="bg1"/>
              </a:solidFill>
            </a:endParaRPr>
          </a:p>
        </p:txBody>
      </p:sp>
      <p:sp>
        <p:nvSpPr>
          <p:cNvPr id="26" name="Textfeld 25"/>
          <p:cNvSpPr txBox="1"/>
          <p:nvPr/>
        </p:nvSpPr>
        <p:spPr>
          <a:xfrm>
            <a:off x="2350295" y="799835"/>
            <a:ext cx="1937982" cy="400110"/>
          </a:xfrm>
          <a:prstGeom prst="rect">
            <a:avLst/>
          </a:prstGeom>
          <a:noFill/>
        </p:spPr>
        <p:txBody>
          <a:bodyPr wrap="square" rtlCol="0">
            <a:spAutoFit/>
          </a:bodyPr>
          <a:lstStyle/>
          <a:p>
            <a:r>
              <a:rPr lang="de-DE" b="1" dirty="0" smtClean="0"/>
              <a:t>Campus North</a:t>
            </a:r>
            <a:endParaRPr lang="de-DE" b="1" dirty="0"/>
          </a:p>
        </p:txBody>
      </p:sp>
      <p:sp>
        <p:nvSpPr>
          <p:cNvPr id="29" name="Textfeld 28"/>
          <p:cNvSpPr txBox="1"/>
          <p:nvPr/>
        </p:nvSpPr>
        <p:spPr>
          <a:xfrm>
            <a:off x="853544" y="5545248"/>
            <a:ext cx="2156347" cy="400110"/>
          </a:xfrm>
          <a:prstGeom prst="rect">
            <a:avLst/>
          </a:prstGeom>
          <a:noFill/>
        </p:spPr>
        <p:txBody>
          <a:bodyPr wrap="square" rtlCol="0">
            <a:spAutoFit/>
          </a:bodyPr>
          <a:lstStyle/>
          <a:p>
            <a:r>
              <a:rPr lang="de-DE" b="1" dirty="0" smtClean="0"/>
              <a:t>Campus South</a:t>
            </a:r>
            <a:endParaRPr lang="de-DE" b="1" dirty="0"/>
          </a:p>
        </p:txBody>
      </p:sp>
    </p:spTree>
    <p:extLst>
      <p:ext uri="{BB962C8B-B14F-4D97-AF65-F5344CB8AC3E}">
        <p14:creationId xmlns:p14="http://schemas.microsoft.com/office/powerpoint/2010/main" val="3001594691"/>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2"/>
          <p:cNvSpPr>
            <a:spLocks noGrp="1"/>
          </p:cNvSpPr>
          <p:nvPr>
            <p:ph type="title"/>
          </p:nvPr>
        </p:nvSpPr>
        <p:spPr>
          <a:xfrm>
            <a:off x="385763" y="344488"/>
            <a:ext cx="7138987" cy="422275"/>
          </a:xfrm>
        </p:spPr>
        <p:txBody>
          <a:bodyPr wrap="square" lIns="0" tIns="0" rIns="0" bIns="0"/>
          <a:lstStyle/>
          <a:p>
            <a:r>
              <a:rPr lang="de-DE" altLang="de-DE" sz="2200" smtClean="0">
                <a:ea typeface="ＭＳ Ｐゴシック" panose="020B0600070205080204" pitchFamily="34" charset="-128"/>
              </a:rPr>
              <a:t>Verschließung von Lecks mittels Flüssigglas / Beton </a:t>
            </a:r>
          </a:p>
        </p:txBody>
      </p:sp>
      <p:pic>
        <p:nvPicPr>
          <p:cNvPr id="80899" name="Picture 2"/>
          <p:cNvPicPr>
            <a:picLocks noChangeAspect="1" noChangeArrowheads="1"/>
          </p:cNvPicPr>
          <p:nvPr/>
        </p:nvPicPr>
        <p:blipFill>
          <a:blip r:embed="rId3"/>
          <a:srcRect/>
          <a:stretch>
            <a:fillRect/>
          </a:stretch>
        </p:blipFill>
        <p:spPr bwMode="auto">
          <a:xfrm>
            <a:off x="468313" y="730250"/>
            <a:ext cx="6770687" cy="550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2708" name="Text Box 6"/>
          <p:cNvSpPr txBox="1">
            <a:spLocks noChangeArrowheads="1"/>
          </p:cNvSpPr>
          <p:nvPr/>
        </p:nvSpPr>
        <p:spPr bwMode="auto">
          <a:xfrm>
            <a:off x="195263" y="5757862"/>
            <a:ext cx="18732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de-DE" altLang="de-DE" sz="1400" dirty="0"/>
              <a:t>Quelle: TEPCO</a:t>
            </a:r>
            <a:endParaRPr lang="en-GB" altLang="de-DE" sz="1400" dirty="0"/>
          </a:p>
        </p:txBody>
      </p:sp>
      <p:grpSp>
        <p:nvGrpSpPr>
          <p:cNvPr id="5" name="Gruppieren 4"/>
          <p:cNvGrpSpPr>
            <a:grpSpLocks/>
          </p:cNvGrpSpPr>
          <p:nvPr/>
        </p:nvGrpSpPr>
        <p:grpSpPr bwMode="auto">
          <a:xfrm>
            <a:off x="5319713" y="908050"/>
            <a:ext cx="3644900" cy="3011488"/>
            <a:chOff x="5320054" y="908720"/>
            <a:chExt cx="3644435" cy="3011562"/>
          </a:xfrm>
        </p:grpSpPr>
        <p:pic>
          <p:nvPicPr>
            <p:cNvPr id="80902" name="Picture 3"/>
            <p:cNvPicPr>
              <a:picLocks noChangeAspect="1" noChangeArrowheads="1"/>
            </p:cNvPicPr>
            <p:nvPr/>
          </p:nvPicPr>
          <p:blipFill>
            <a:blip r:embed="rId4"/>
            <a:srcRect/>
            <a:stretch>
              <a:fillRect/>
            </a:stretch>
          </p:blipFill>
          <p:spPr bwMode="auto">
            <a:xfrm>
              <a:off x="5320054" y="908720"/>
              <a:ext cx="3644435" cy="191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2711" name="Text Box 6"/>
            <p:cNvSpPr txBox="1">
              <a:spLocks noChangeArrowheads="1"/>
            </p:cNvSpPr>
            <p:nvPr/>
          </p:nvSpPr>
          <p:spPr bwMode="auto">
            <a:xfrm>
              <a:off x="5724128" y="2996952"/>
              <a:ext cx="32403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de-DE" altLang="de-DE"/>
                <a:t>Vorher/nachher: Riss in Wand des Turbinengebäudes gegen Kabelschacht. </a:t>
              </a:r>
              <a:endParaRPr lang="en-GB" altLang="de-DE"/>
            </a:p>
          </p:txBody>
        </p:sp>
      </p:grpSp>
    </p:spTree>
    <p:extLst>
      <p:ext uri="{BB962C8B-B14F-4D97-AF65-F5344CB8AC3E}">
        <p14:creationId xmlns:p14="http://schemas.microsoft.com/office/powerpoint/2010/main" val="2747507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2"/>
          <p:cNvSpPr>
            <a:spLocks noGrp="1"/>
          </p:cNvSpPr>
          <p:nvPr>
            <p:ph type="title"/>
          </p:nvPr>
        </p:nvSpPr>
        <p:spPr>
          <a:xfrm>
            <a:off x="385763" y="344488"/>
            <a:ext cx="6911975" cy="398462"/>
          </a:xfrm>
        </p:spPr>
        <p:txBody>
          <a:bodyPr wrap="square" lIns="0" tIns="0" rIns="0" bIns="0"/>
          <a:lstStyle/>
          <a:p>
            <a:r>
              <a:rPr lang="de-DE" altLang="de-DE" sz="2200" smtClean="0">
                <a:ea typeface="ＭＳ Ｐゴシック" panose="020B0600070205080204" pitchFamily="34" charset="-128"/>
              </a:rPr>
              <a:t>Schutzgebäude, Hülle über den Reaktorgebäuden</a:t>
            </a:r>
          </a:p>
        </p:txBody>
      </p:sp>
      <p:sp>
        <p:nvSpPr>
          <p:cNvPr id="76803" name="Text Box 6"/>
          <p:cNvSpPr txBox="1">
            <a:spLocks noChangeArrowheads="1"/>
          </p:cNvSpPr>
          <p:nvPr/>
        </p:nvSpPr>
        <p:spPr bwMode="auto">
          <a:xfrm>
            <a:off x="7308850" y="5949950"/>
            <a:ext cx="1871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de-DE" altLang="de-DE" sz="1400" dirty="0"/>
              <a:t>Quelle: TEPCO</a:t>
            </a:r>
            <a:endParaRPr lang="en-GB" altLang="de-DE" sz="1400" dirty="0"/>
          </a:p>
        </p:txBody>
      </p:sp>
      <p:sp>
        <p:nvSpPr>
          <p:cNvPr id="76804" name="Rechteck 8"/>
          <p:cNvSpPr>
            <a:spLocks noChangeArrowheads="1"/>
          </p:cNvSpPr>
          <p:nvPr/>
        </p:nvSpPr>
        <p:spPr bwMode="auto">
          <a:xfrm>
            <a:off x="3535363" y="1004888"/>
            <a:ext cx="4997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4325" indent="-314325"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Blip>
                <a:blip r:embed="rId3"/>
              </a:buBlip>
            </a:pPr>
            <a:r>
              <a:rPr lang="de-DE" altLang="de-DE">
                <a:solidFill>
                  <a:srgbClr val="000000"/>
                </a:solidFill>
              </a:rPr>
              <a:t>Schritt 2: Stahlbeton-Schutzgebäude </a:t>
            </a:r>
          </a:p>
        </p:txBody>
      </p:sp>
      <p:pic>
        <p:nvPicPr>
          <p:cNvPr id="83974" name="Picture 2"/>
          <p:cNvPicPr>
            <a:picLocks noChangeAspect="1" noChangeArrowheads="1"/>
          </p:cNvPicPr>
          <p:nvPr/>
        </p:nvPicPr>
        <p:blipFill>
          <a:blip r:embed="rId4"/>
          <a:srcRect/>
          <a:stretch>
            <a:fillRect/>
          </a:stretch>
        </p:blipFill>
        <p:spPr bwMode="auto">
          <a:xfrm>
            <a:off x="352425" y="812800"/>
            <a:ext cx="3024188"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806" name="Bild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46463" y="2393950"/>
            <a:ext cx="546576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68542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hteck 8"/>
          <p:cNvSpPr>
            <a:spLocks noChangeArrowheads="1"/>
          </p:cNvSpPr>
          <p:nvPr/>
        </p:nvSpPr>
        <p:spPr bwMode="auto">
          <a:xfrm>
            <a:off x="312738" y="5926138"/>
            <a:ext cx="1270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2"/>
              </a:buBlip>
              <a:defRPr sz="2000">
                <a:solidFill>
                  <a:schemeClr val="tx1"/>
                </a:solidFill>
                <a:latin typeface="Arial" charset="0"/>
              </a:defRPr>
            </a:lvl1pPr>
            <a:lvl2pPr marL="742950" indent="-285750" eaLnBrk="0" hangingPunct="0">
              <a:spcBef>
                <a:spcPct val="20000"/>
              </a:spcBef>
              <a:buBlip>
                <a:blip r:embed="rId3"/>
              </a:buBlip>
              <a:defRPr>
                <a:solidFill>
                  <a:schemeClr val="tx1"/>
                </a:solidFill>
                <a:latin typeface="Arial" charset="0"/>
              </a:defRPr>
            </a:lvl2pPr>
            <a:lvl3pPr marL="1143000" indent="-228600" eaLnBrk="0" hangingPunct="0">
              <a:spcBef>
                <a:spcPct val="20000"/>
              </a:spcBef>
              <a:buBlip>
                <a:blip r:embed="rId4"/>
              </a:buBlip>
              <a:defRPr sz="1600">
                <a:solidFill>
                  <a:schemeClr val="tx1"/>
                </a:solidFill>
                <a:latin typeface="Arial" charset="0"/>
              </a:defRPr>
            </a:lvl3pPr>
            <a:lvl4pPr marL="1600200" indent="-228600" eaLnBrk="0" hangingPunct="0">
              <a:spcBef>
                <a:spcPct val="20000"/>
              </a:spcBef>
              <a:buBlip>
                <a:blip r:embed="rId4"/>
              </a:buBlip>
              <a:defRPr sz="1600">
                <a:solidFill>
                  <a:schemeClr val="tx1"/>
                </a:solidFill>
                <a:latin typeface="Arial" charset="0"/>
              </a:defRPr>
            </a:lvl4pPr>
            <a:lvl5pPr marL="2057400" indent="-228600" eaLnBrk="0" hangingPunct="0">
              <a:spcBef>
                <a:spcPct val="20000"/>
              </a:spcBef>
              <a:buBlip>
                <a:blip r:embed="rId4"/>
              </a:buBlip>
              <a:defRPr sz="1600">
                <a:solidFill>
                  <a:schemeClr val="tx1"/>
                </a:solidFill>
                <a:latin typeface="Arial" charset="0"/>
              </a:defRPr>
            </a:lvl5pPr>
            <a:lvl6pPr marL="2514600" indent="-228600" eaLnBrk="0" fontAlgn="base" hangingPunct="0">
              <a:spcBef>
                <a:spcPct val="20000"/>
              </a:spcBef>
              <a:spcAft>
                <a:spcPct val="0"/>
              </a:spcAft>
              <a:buBlip>
                <a:blip r:embed="rId4"/>
              </a:buBlip>
              <a:defRPr sz="1600">
                <a:solidFill>
                  <a:schemeClr val="tx1"/>
                </a:solidFill>
                <a:latin typeface="Arial" charset="0"/>
              </a:defRPr>
            </a:lvl6pPr>
            <a:lvl7pPr marL="2971800" indent="-228600" eaLnBrk="0" fontAlgn="base" hangingPunct="0">
              <a:spcBef>
                <a:spcPct val="20000"/>
              </a:spcBef>
              <a:spcAft>
                <a:spcPct val="0"/>
              </a:spcAft>
              <a:buBlip>
                <a:blip r:embed="rId4"/>
              </a:buBlip>
              <a:defRPr sz="1600">
                <a:solidFill>
                  <a:schemeClr val="tx1"/>
                </a:solidFill>
                <a:latin typeface="Arial" charset="0"/>
              </a:defRPr>
            </a:lvl7pPr>
            <a:lvl8pPr marL="3429000" indent="-228600" eaLnBrk="0" fontAlgn="base" hangingPunct="0">
              <a:spcBef>
                <a:spcPct val="20000"/>
              </a:spcBef>
              <a:spcAft>
                <a:spcPct val="0"/>
              </a:spcAft>
              <a:buBlip>
                <a:blip r:embed="rId4"/>
              </a:buBlip>
              <a:defRPr sz="1600">
                <a:solidFill>
                  <a:schemeClr val="tx1"/>
                </a:solidFill>
                <a:latin typeface="Arial" charset="0"/>
              </a:defRPr>
            </a:lvl8pPr>
            <a:lvl9pPr marL="3886200" indent="-228600" eaLnBrk="0" fontAlgn="base" hangingPunct="0">
              <a:spcBef>
                <a:spcPct val="20000"/>
              </a:spcBef>
              <a:spcAft>
                <a:spcPct val="0"/>
              </a:spcAft>
              <a:buBlip>
                <a:blip r:embed="rId4"/>
              </a:buBlip>
              <a:defRPr sz="1600">
                <a:solidFill>
                  <a:schemeClr val="tx1"/>
                </a:solidFill>
                <a:latin typeface="Arial" charset="0"/>
              </a:defRPr>
            </a:lvl9pPr>
          </a:lstStyle>
          <a:p>
            <a:pPr eaLnBrk="1" hangingPunct="1">
              <a:spcBef>
                <a:spcPct val="0"/>
              </a:spcBef>
              <a:buFontTx/>
              <a:buNone/>
            </a:pPr>
            <a:r>
              <a:rPr lang="de-DE" altLang="de-DE" sz="1600" b="1">
                <a:solidFill>
                  <a:srgbClr val="000000"/>
                </a:solidFill>
              </a:rPr>
              <a:t>Quelle: KIT</a:t>
            </a:r>
          </a:p>
        </p:txBody>
      </p:sp>
      <p:pic>
        <p:nvPicPr>
          <p:cNvPr id="21506" name="Picture 2" descr="Z:\05_Konferenzen\2012\120328_DPG_Berlin\201203_Japan\Japan-Bilder\Alex\Fukushima Daiichi - 2012.03.15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35" y="908720"/>
            <a:ext cx="5400600" cy="4050450"/>
          </a:xfrm>
          <a:prstGeom prst="roundRect">
            <a:avLst>
              <a:gd name="adj" fmla="val 8594"/>
            </a:avLst>
          </a:prstGeom>
          <a:solidFill>
            <a:srgbClr val="FFFFFF">
              <a:shade val="85000"/>
            </a:srgbClr>
          </a:solidFill>
          <a:ln>
            <a:noFill/>
          </a:ln>
          <a:effectLst/>
          <a:extLst/>
        </p:spPr>
      </p:pic>
      <p:pic>
        <p:nvPicPr>
          <p:cNvPr id="21507" name="Picture 3" descr="Z:\05_Konferenzen\2012\120328_DPG_Berlin\201203_Japan\Japan-Bilder\Alex\Fukushima Daiichi - 2012.03.15 (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2060" y="3352872"/>
            <a:ext cx="3761910" cy="2821433"/>
          </a:xfrm>
          <a:prstGeom prst="roundRect">
            <a:avLst>
              <a:gd name="adj" fmla="val 8594"/>
            </a:avLst>
          </a:prstGeom>
          <a:solidFill>
            <a:srgbClr val="FFFFFF">
              <a:shade val="85000"/>
            </a:srgbClr>
          </a:solidFill>
          <a:ln>
            <a:noFill/>
          </a:ln>
          <a:effectLst/>
          <a:extLst/>
        </p:spPr>
      </p:pic>
      <p:pic>
        <p:nvPicPr>
          <p:cNvPr id="6" name="Picture 2" descr="Z:\05_Konferenzen\2012\120328_DPG_Berlin\201203_Japan\Japan-Bilder\Alex\Fukushima Daiichi - 2012.03.15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2036" y="908720"/>
            <a:ext cx="2711952" cy="2033964"/>
          </a:xfrm>
          <a:prstGeom prst="roundRect">
            <a:avLst>
              <a:gd name="adj" fmla="val 8594"/>
            </a:avLst>
          </a:prstGeom>
          <a:solidFill>
            <a:srgbClr val="FFFFFF">
              <a:shade val="85000"/>
            </a:srgbClr>
          </a:solidFill>
          <a:ln>
            <a:noFill/>
          </a:ln>
          <a:effectLst/>
          <a:extLst/>
        </p:spPr>
      </p:pic>
      <p:sp>
        <p:nvSpPr>
          <p:cNvPr id="8" name="Titel 1"/>
          <p:cNvSpPr>
            <a:spLocks noGrp="1"/>
          </p:cNvSpPr>
          <p:nvPr>
            <p:ph type="title"/>
          </p:nvPr>
        </p:nvSpPr>
        <p:spPr>
          <a:xfrm>
            <a:off x="312738" y="139700"/>
            <a:ext cx="2021705" cy="400110"/>
          </a:xfrm>
        </p:spPr>
        <p:txBody>
          <a:bodyPr/>
          <a:lstStyle/>
          <a:p>
            <a:pPr eaLnBrk="1" hangingPunct="1"/>
            <a:r>
              <a:rPr lang="de-DE" altLang="de-DE" sz="2200" dirty="0" smtClean="0">
                <a:latin typeface="Arial" charset="0"/>
                <a:cs typeface="Arial" charset="0"/>
              </a:rPr>
              <a:t>Fukushima: Ortstermin am 15. März 2012 </a:t>
            </a:r>
            <a:br>
              <a:rPr lang="de-DE" altLang="de-DE" sz="2200" dirty="0" smtClean="0">
                <a:latin typeface="Arial" charset="0"/>
                <a:cs typeface="Arial" charset="0"/>
              </a:rPr>
            </a:br>
            <a:r>
              <a:rPr lang="de-DE" altLang="de-DE" sz="2200" dirty="0" smtClean="0">
                <a:latin typeface="Arial" charset="0"/>
                <a:cs typeface="Arial" charset="0"/>
              </a:rPr>
              <a:t>Status der Sicherungs- und Aufräumarbeiten </a:t>
            </a:r>
          </a:p>
        </p:txBody>
      </p:sp>
    </p:spTree>
    <p:extLst>
      <p:ext uri="{BB962C8B-B14F-4D97-AF65-F5344CB8AC3E}">
        <p14:creationId xmlns:p14="http://schemas.microsoft.com/office/powerpoint/2010/main" val="95474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el 2"/>
          <p:cNvSpPr>
            <a:spLocks noGrp="1"/>
          </p:cNvSpPr>
          <p:nvPr>
            <p:ph type="title"/>
          </p:nvPr>
        </p:nvSpPr>
        <p:spPr>
          <a:xfrm>
            <a:off x="385763" y="344488"/>
            <a:ext cx="6911975" cy="422275"/>
          </a:xfrm>
        </p:spPr>
        <p:txBody>
          <a:bodyPr/>
          <a:lstStyle/>
          <a:p>
            <a:pPr eaLnBrk="1" hangingPunct="1"/>
            <a:r>
              <a:rPr lang="de-DE" altLang="de-DE" sz="2200" smtClean="0">
                <a:latin typeface="Arial" charset="0"/>
                <a:cs typeface="Arial" charset="0"/>
              </a:rPr>
              <a:t>Status März 2012</a:t>
            </a:r>
          </a:p>
        </p:txBody>
      </p:sp>
      <p:sp>
        <p:nvSpPr>
          <p:cNvPr id="92163" name="Text Box 6"/>
          <p:cNvSpPr txBox="1">
            <a:spLocks noChangeArrowheads="1"/>
          </p:cNvSpPr>
          <p:nvPr/>
        </p:nvSpPr>
        <p:spPr bwMode="auto">
          <a:xfrm>
            <a:off x="6933604" y="3007078"/>
            <a:ext cx="19033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50000"/>
              </a:spcBef>
              <a:buFontTx/>
              <a:buNone/>
            </a:pPr>
            <a:r>
              <a:rPr lang="de-DE" altLang="de-DE" sz="1400" dirty="0">
                <a:solidFill>
                  <a:srgbClr val="000000"/>
                </a:solidFill>
                <a:cs typeface="Arial" charset="0"/>
              </a:rPr>
              <a:t>Quelle: TEPCO</a:t>
            </a:r>
            <a:endParaRPr lang="en-GB" altLang="de-DE" sz="1400" dirty="0">
              <a:solidFill>
                <a:srgbClr val="000000"/>
              </a:solidFill>
              <a:cs typeface="Arial" charset="0"/>
            </a:endParaRPr>
          </a:p>
        </p:txBody>
      </p:sp>
      <p:sp>
        <p:nvSpPr>
          <p:cNvPr id="11" name="Rechteck 10"/>
          <p:cNvSpPr/>
          <p:nvPr/>
        </p:nvSpPr>
        <p:spPr>
          <a:xfrm>
            <a:off x="301382" y="881266"/>
            <a:ext cx="8516937" cy="3441700"/>
          </a:xfrm>
          <a:prstGeom prst="rect">
            <a:avLst/>
          </a:prstGeom>
        </p:spPr>
        <p:txBody>
          <a:bodyPr>
            <a:spAutoFit/>
          </a:bodyPr>
          <a:lstStyle/>
          <a:p>
            <a:pPr marL="314325" indent="-314325">
              <a:spcBef>
                <a:spcPct val="20000"/>
              </a:spcBef>
              <a:buFontTx/>
              <a:buBlip>
                <a:blip r:embed="rId3"/>
              </a:buBlip>
              <a:defRPr/>
            </a:pPr>
            <a:r>
              <a:rPr lang="de-DE" b="1" dirty="0">
                <a:solidFill>
                  <a:srgbClr val="000000"/>
                </a:solidFill>
                <a:latin typeface="Arial" pitchFamily="34" charset="0"/>
                <a:ea typeface="Times New Roman" pitchFamily="18" charset="0"/>
                <a:cs typeface="Arial" pitchFamily="34" charset="0"/>
              </a:rPr>
              <a:t>Rückbau der zerstörten Stahlbetonstrukturen und Entfernung von Großkomponenten des Schutts an Block 4, oftmals fernhantiert. </a:t>
            </a:r>
          </a:p>
          <a:p>
            <a:pPr marL="314325" indent="-314325">
              <a:spcBef>
                <a:spcPct val="20000"/>
              </a:spcBef>
              <a:buFontTx/>
              <a:buBlip>
                <a:blip r:embed="rId3"/>
              </a:buBlip>
              <a:defRPr/>
            </a:pPr>
            <a:endParaRPr lang="de-DE" b="1" kern="0" dirty="0">
              <a:solidFill>
                <a:srgbClr val="000000"/>
              </a:solidFill>
              <a:latin typeface="Arial" pitchFamily="34" charset="0"/>
              <a:cs typeface="Arial" pitchFamily="34" charset="0"/>
            </a:endParaRPr>
          </a:p>
          <a:p>
            <a:pPr marL="314325" indent="-314325">
              <a:spcBef>
                <a:spcPct val="20000"/>
              </a:spcBef>
              <a:buFontTx/>
              <a:buBlip>
                <a:blip r:embed="rId3"/>
              </a:buBlip>
              <a:defRPr/>
            </a:pPr>
            <a:endParaRPr lang="de-DE" kern="0" dirty="0">
              <a:solidFill>
                <a:srgbClr val="000000"/>
              </a:solidFill>
              <a:latin typeface="Arial" pitchFamily="34" charset="0"/>
              <a:cs typeface="Arial" pitchFamily="34" charset="0"/>
            </a:endParaRPr>
          </a:p>
          <a:p>
            <a:pPr marL="314325" indent="-314325">
              <a:spcBef>
                <a:spcPct val="20000"/>
              </a:spcBef>
              <a:buFontTx/>
              <a:buBlip>
                <a:blip r:embed="rId3"/>
              </a:buBlip>
              <a:defRPr/>
            </a:pPr>
            <a:endParaRPr lang="de-DE" sz="1800" kern="0" dirty="0">
              <a:solidFill>
                <a:srgbClr val="000000"/>
              </a:solidFill>
              <a:latin typeface="Arial" pitchFamily="34" charset="0"/>
              <a:cs typeface="Arial" pitchFamily="34" charset="0"/>
            </a:endParaRPr>
          </a:p>
          <a:p>
            <a:pPr marL="314325" indent="-314325">
              <a:spcBef>
                <a:spcPct val="20000"/>
              </a:spcBef>
              <a:buFontTx/>
              <a:buBlip>
                <a:blip r:embed="rId3"/>
              </a:buBlip>
              <a:defRPr/>
            </a:pPr>
            <a:endParaRPr lang="de-DE" sz="1800" kern="0" dirty="0">
              <a:solidFill>
                <a:srgbClr val="000000"/>
              </a:solidFill>
              <a:latin typeface="Arial" pitchFamily="34" charset="0"/>
              <a:cs typeface="Arial" pitchFamily="34" charset="0"/>
            </a:endParaRPr>
          </a:p>
          <a:p>
            <a:pPr marL="314325" indent="-314325">
              <a:spcBef>
                <a:spcPct val="20000"/>
              </a:spcBef>
              <a:buFontTx/>
              <a:buBlip>
                <a:blip r:embed="rId3"/>
              </a:buBlip>
              <a:defRPr/>
            </a:pPr>
            <a:endParaRPr lang="de-DE" sz="1800" kern="0" dirty="0">
              <a:solidFill>
                <a:srgbClr val="000000"/>
              </a:solidFill>
              <a:latin typeface="Arial" pitchFamily="34" charset="0"/>
              <a:cs typeface="Arial" pitchFamily="34" charset="0"/>
            </a:endParaRPr>
          </a:p>
          <a:p>
            <a:pPr marL="314325" indent="-314325">
              <a:spcBef>
                <a:spcPct val="20000"/>
              </a:spcBef>
              <a:buFontTx/>
              <a:buBlip>
                <a:blip r:embed="rId3"/>
              </a:buBlip>
              <a:defRPr/>
            </a:pPr>
            <a:endParaRPr lang="de-DE" sz="1800" kern="0" dirty="0">
              <a:solidFill>
                <a:srgbClr val="000000"/>
              </a:solidFill>
              <a:latin typeface="Arial" pitchFamily="34" charset="0"/>
              <a:cs typeface="Arial" pitchFamily="34" charset="0"/>
            </a:endParaRPr>
          </a:p>
          <a:p>
            <a:pPr marL="314325" indent="-314325">
              <a:spcBef>
                <a:spcPct val="20000"/>
              </a:spcBef>
              <a:buFontTx/>
              <a:buBlip>
                <a:blip r:embed="rId3"/>
              </a:buBlip>
              <a:defRPr/>
            </a:pPr>
            <a:endParaRPr lang="de-DE" sz="1800" kern="0" dirty="0">
              <a:solidFill>
                <a:srgbClr val="000000"/>
              </a:solidFill>
              <a:latin typeface="Arial" pitchFamily="34" charset="0"/>
              <a:cs typeface="Arial" pitchFamily="34" charset="0"/>
            </a:endParaRPr>
          </a:p>
          <a:p>
            <a:pPr marL="314325" indent="-314325">
              <a:spcBef>
                <a:spcPct val="20000"/>
              </a:spcBef>
              <a:buFontTx/>
              <a:buBlip>
                <a:blip r:embed="rId3"/>
              </a:buBlip>
              <a:defRPr/>
            </a:pPr>
            <a:endParaRPr lang="de-DE" sz="1800" kern="0" dirty="0">
              <a:solidFill>
                <a:srgbClr val="000000"/>
              </a:solidFill>
              <a:latin typeface="Arial" pitchFamily="34" charset="0"/>
              <a:cs typeface="Arial" pitchFamily="34" charset="0"/>
            </a:endParaRPr>
          </a:p>
        </p:txBody>
      </p:sp>
      <p:pic>
        <p:nvPicPr>
          <p:cNvPr id="276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3" y="1673805"/>
            <a:ext cx="2520000" cy="240431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6745" y="2217418"/>
            <a:ext cx="2520000" cy="238711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2260" y="2722799"/>
            <a:ext cx="2520000" cy="246679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pieren 1"/>
          <p:cNvGrpSpPr>
            <a:grpSpLocks/>
          </p:cNvGrpSpPr>
          <p:nvPr/>
        </p:nvGrpSpPr>
        <p:grpSpPr bwMode="auto">
          <a:xfrm>
            <a:off x="296863" y="3290888"/>
            <a:ext cx="8561387" cy="2519362"/>
            <a:chOff x="296525" y="3291041"/>
            <a:chExt cx="8561544" cy="2520000"/>
          </a:xfrm>
        </p:grpSpPr>
        <p:pic>
          <p:nvPicPr>
            <p:cNvPr id="276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2220" y="3291041"/>
              <a:ext cx="2305849" cy="25200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296525" y="5309264"/>
              <a:ext cx="8515506" cy="400151"/>
            </a:xfrm>
            <a:prstGeom prst="rect">
              <a:avLst/>
            </a:prstGeom>
          </p:spPr>
          <p:txBody>
            <a:bodyPr>
              <a:spAutoFit/>
            </a:bodyPr>
            <a:lstStyle/>
            <a:p>
              <a:pPr marL="314325" indent="-314325">
                <a:spcBef>
                  <a:spcPct val="20000"/>
                </a:spcBef>
                <a:buFontTx/>
                <a:buBlip>
                  <a:blip r:embed="rId3"/>
                </a:buBlip>
                <a:defRPr/>
              </a:pPr>
              <a:r>
                <a:rPr lang="de-DE" b="1" kern="0" dirty="0">
                  <a:solidFill>
                    <a:srgbClr val="000000"/>
                  </a:solidFill>
                  <a:latin typeface="Arial" pitchFamily="34" charset="0"/>
                  <a:cs typeface="Arial" pitchFamily="34" charset="0"/>
                </a:rPr>
                <a:t>Vollständiger Rückbau: 30 bis 40 Jahre. </a:t>
              </a:r>
              <a:endParaRPr lang="de-DE" b="1" kern="0" dirty="0">
                <a:solidFill>
                  <a:srgbClr val="000000"/>
                </a:solidFill>
                <a:latin typeface="Arial"/>
              </a:endParaRPr>
            </a:p>
          </p:txBody>
        </p:sp>
      </p:grpSp>
    </p:spTree>
    <p:extLst>
      <p:ext uri="{BB962C8B-B14F-4D97-AF65-F5344CB8AC3E}">
        <p14:creationId xmlns:p14="http://schemas.microsoft.com/office/powerpoint/2010/main" val="34420040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379413" y="266700"/>
            <a:ext cx="7759700"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0"/>
              </a:spcBef>
              <a:buFontTx/>
              <a:buNone/>
            </a:pPr>
            <a:endParaRPr lang="de-DE" altLang="de-DE" sz="2200" b="1">
              <a:solidFill>
                <a:srgbClr val="000000"/>
              </a:solidFill>
            </a:endParaRPr>
          </a:p>
        </p:txBody>
      </p:sp>
      <p:sp>
        <p:nvSpPr>
          <p:cNvPr id="97283" name="Rectangle 3"/>
          <p:cNvSpPr>
            <a:spLocks noChangeArrowheads="1"/>
          </p:cNvSpPr>
          <p:nvPr/>
        </p:nvSpPr>
        <p:spPr bwMode="auto">
          <a:xfrm>
            <a:off x="314325" y="1477963"/>
            <a:ext cx="6653213"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lvl1pPr marL="314325" indent="-314325" defTabSz="1214438" eaLnBrk="0" hangingPunct="0">
              <a:spcBef>
                <a:spcPct val="20000"/>
              </a:spcBef>
              <a:buBlip>
                <a:blip r:embed="rId3"/>
              </a:buBlip>
              <a:tabLst>
                <a:tab pos="7720013" algn="l"/>
              </a:tabLst>
              <a:defRPr sz="2000">
                <a:solidFill>
                  <a:schemeClr val="tx1"/>
                </a:solidFill>
                <a:latin typeface="Arial" charset="0"/>
              </a:defRPr>
            </a:lvl1pPr>
            <a:lvl2pPr marL="742950" indent="-285750" defTabSz="1214438" eaLnBrk="0" hangingPunct="0">
              <a:spcBef>
                <a:spcPct val="20000"/>
              </a:spcBef>
              <a:buBlip>
                <a:blip r:embed="rId4"/>
              </a:buBlip>
              <a:tabLst>
                <a:tab pos="7720013" algn="l"/>
              </a:tabLst>
              <a:defRPr>
                <a:solidFill>
                  <a:schemeClr val="tx1"/>
                </a:solidFill>
                <a:latin typeface="Arial" charset="0"/>
              </a:defRPr>
            </a:lvl2pPr>
            <a:lvl3pPr marL="1143000" indent="-228600" defTabSz="1214438" eaLnBrk="0" hangingPunct="0">
              <a:spcBef>
                <a:spcPct val="20000"/>
              </a:spcBef>
              <a:buBlip>
                <a:blip r:embed="rId5"/>
              </a:buBlip>
              <a:tabLst>
                <a:tab pos="7720013" algn="l"/>
              </a:tabLst>
              <a:defRPr sz="1600">
                <a:solidFill>
                  <a:schemeClr val="tx1"/>
                </a:solidFill>
                <a:latin typeface="Arial" charset="0"/>
              </a:defRPr>
            </a:lvl3pPr>
            <a:lvl4pPr marL="1600200" indent="-228600" defTabSz="1214438" eaLnBrk="0" hangingPunct="0">
              <a:spcBef>
                <a:spcPct val="20000"/>
              </a:spcBef>
              <a:buBlip>
                <a:blip r:embed="rId5"/>
              </a:buBlip>
              <a:tabLst>
                <a:tab pos="7720013" algn="l"/>
              </a:tabLst>
              <a:defRPr sz="1600">
                <a:solidFill>
                  <a:schemeClr val="tx1"/>
                </a:solidFill>
                <a:latin typeface="Arial" charset="0"/>
              </a:defRPr>
            </a:lvl4pPr>
            <a:lvl5pPr marL="2057400" indent="-228600" defTabSz="1214438" eaLnBrk="0" hangingPunct="0">
              <a:spcBef>
                <a:spcPct val="20000"/>
              </a:spcBef>
              <a:buBlip>
                <a:blip r:embed="rId5"/>
              </a:buBlip>
              <a:tabLst>
                <a:tab pos="7720013" algn="l"/>
              </a:tabLst>
              <a:defRPr sz="1600">
                <a:solidFill>
                  <a:schemeClr val="tx1"/>
                </a:solidFill>
                <a:latin typeface="Arial" charset="0"/>
              </a:defRPr>
            </a:lvl5pPr>
            <a:lvl6pPr marL="2514600" indent="-228600" defTabSz="1214438" eaLnBrk="0" fontAlgn="base" hangingPunct="0">
              <a:spcBef>
                <a:spcPct val="20000"/>
              </a:spcBef>
              <a:spcAft>
                <a:spcPct val="0"/>
              </a:spcAft>
              <a:buBlip>
                <a:blip r:embed="rId5"/>
              </a:buBlip>
              <a:tabLst>
                <a:tab pos="7720013" algn="l"/>
              </a:tabLst>
              <a:defRPr sz="1600">
                <a:solidFill>
                  <a:schemeClr val="tx1"/>
                </a:solidFill>
                <a:latin typeface="Arial" charset="0"/>
              </a:defRPr>
            </a:lvl6pPr>
            <a:lvl7pPr marL="2971800" indent="-228600" defTabSz="1214438" eaLnBrk="0" fontAlgn="base" hangingPunct="0">
              <a:spcBef>
                <a:spcPct val="20000"/>
              </a:spcBef>
              <a:spcAft>
                <a:spcPct val="0"/>
              </a:spcAft>
              <a:buBlip>
                <a:blip r:embed="rId5"/>
              </a:buBlip>
              <a:tabLst>
                <a:tab pos="7720013" algn="l"/>
              </a:tabLst>
              <a:defRPr sz="1600">
                <a:solidFill>
                  <a:schemeClr val="tx1"/>
                </a:solidFill>
                <a:latin typeface="Arial" charset="0"/>
              </a:defRPr>
            </a:lvl7pPr>
            <a:lvl8pPr marL="3429000" indent="-228600" defTabSz="1214438" eaLnBrk="0" fontAlgn="base" hangingPunct="0">
              <a:spcBef>
                <a:spcPct val="20000"/>
              </a:spcBef>
              <a:spcAft>
                <a:spcPct val="0"/>
              </a:spcAft>
              <a:buBlip>
                <a:blip r:embed="rId5"/>
              </a:buBlip>
              <a:tabLst>
                <a:tab pos="7720013" algn="l"/>
              </a:tabLst>
              <a:defRPr sz="1600">
                <a:solidFill>
                  <a:schemeClr val="tx1"/>
                </a:solidFill>
                <a:latin typeface="Arial" charset="0"/>
              </a:defRPr>
            </a:lvl8pPr>
            <a:lvl9pPr marL="3886200" indent="-228600" defTabSz="1214438" eaLnBrk="0" fontAlgn="base" hangingPunct="0">
              <a:spcBef>
                <a:spcPct val="20000"/>
              </a:spcBef>
              <a:spcAft>
                <a:spcPct val="0"/>
              </a:spcAft>
              <a:buBlip>
                <a:blip r:embed="rId5"/>
              </a:buBlip>
              <a:tabLst>
                <a:tab pos="7720013" algn="l"/>
              </a:tabLst>
              <a:defRPr sz="1600">
                <a:solidFill>
                  <a:schemeClr val="tx1"/>
                </a:solidFill>
                <a:latin typeface="Arial" charset="0"/>
              </a:defRPr>
            </a:lvl9pPr>
          </a:lstStyle>
          <a:p>
            <a:pPr eaLnBrk="1" hangingPunct="1">
              <a:spcBef>
                <a:spcPct val="0"/>
              </a:spcBef>
              <a:spcAft>
                <a:spcPts val="1200"/>
              </a:spcAft>
              <a:buClr>
                <a:srgbClr val="008080"/>
              </a:buClr>
            </a:pPr>
            <a:endParaRPr lang="de-DE" altLang="de-DE" sz="1800">
              <a:solidFill>
                <a:srgbClr val="000000"/>
              </a:solidFill>
            </a:endParaRPr>
          </a:p>
        </p:txBody>
      </p:sp>
      <p:sp>
        <p:nvSpPr>
          <p:cNvPr id="97284" name="Titel 3"/>
          <p:cNvSpPr>
            <a:spLocks noGrp="1"/>
          </p:cNvSpPr>
          <p:nvPr>
            <p:ph type="title"/>
          </p:nvPr>
        </p:nvSpPr>
        <p:spPr/>
        <p:txBody>
          <a:bodyPr/>
          <a:lstStyle/>
          <a:p>
            <a:pPr eaLnBrk="1" hangingPunct="1"/>
            <a:r>
              <a:rPr lang="de-DE" altLang="de-DE" smtClean="0"/>
              <a:t>Fuel Removal from Unit 4 – February 10 2014 </a:t>
            </a:r>
          </a:p>
        </p:txBody>
      </p:sp>
      <p:pic>
        <p:nvPicPr>
          <p:cNvPr id="9728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588" y="838200"/>
            <a:ext cx="2922587" cy="192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5900" y="739775"/>
            <a:ext cx="4291013" cy="2236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9" name="Rechteck 12"/>
          <p:cNvSpPr>
            <a:spLocks noChangeArrowheads="1"/>
          </p:cNvSpPr>
          <p:nvPr/>
        </p:nvSpPr>
        <p:spPr bwMode="auto">
          <a:xfrm>
            <a:off x="250825" y="6046788"/>
            <a:ext cx="6796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0"/>
              </a:spcBef>
              <a:buFontTx/>
              <a:buNone/>
            </a:pPr>
            <a:r>
              <a:rPr lang="de-DE" altLang="de-DE" sz="1400" dirty="0">
                <a:solidFill>
                  <a:srgbClr val="000000"/>
                </a:solidFill>
              </a:rPr>
              <a:t>Source: http://www.tepco.co.jp/en/nu/fukushima-np/removal4u/index-e.html</a:t>
            </a:r>
          </a:p>
        </p:txBody>
      </p:sp>
      <p:pic>
        <p:nvPicPr>
          <p:cNvPr id="1843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4338" y="3144838"/>
            <a:ext cx="1960562" cy="288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238" y="4232275"/>
            <a:ext cx="2395537" cy="179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9"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68488" y="3800475"/>
            <a:ext cx="2390775" cy="179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6300" y="3144838"/>
            <a:ext cx="3217863" cy="179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9584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Status Quo der Anlage </a:t>
            </a:r>
            <a:r>
              <a:rPr lang="de-DE" sz="1600" dirty="0"/>
              <a:t>(Stand 27.08.2015)</a:t>
            </a:r>
            <a:endParaRPr lang="de-D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8402955" cy="4672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bwMode="auto">
          <a:xfrm>
            <a:off x="7216806" y="6120520"/>
            <a:ext cx="1721625"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http</a:t>
            </a:r>
            <a:r>
              <a:rPr lang="de-DE" sz="1000" dirty="0">
                <a:solidFill>
                  <a:srgbClr val="000000"/>
                </a:solidFill>
              </a:rPr>
              <a:t>://www.tepco.co.jp</a:t>
            </a:r>
            <a:r>
              <a:rPr lang="de-DE" sz="1000" dirty="0" smtClean="0">
                <a:solidFill>
                  <a:srgbClr val="000000"/>
                </a:solidFill>
              </a:rPr>
              <a:t>/</a:t>
            </a:r>
            <a:endParaRPr lang="en-US" sz="1000" dirty="0" smtClean="0">
              <a:solidFill>
                <a:srgbClr val="000000"/>
              </a:solidFill>
            </a:endParaRPr>
          </a:p>
        </p:txBody>
      </p:sp>
    </p:spTree>
    <p:extLst>
      <p:ext uri="{BB962C8B-B14F-4D97-AF65-F5344CB8AC3E}">
        <p14:creationId xmlns:p14="http://schemas.microsoft.com/office/powerpoint/2010/main" val="36714191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Status Quo der Anlage </a:t>
            </a:r>
            <a:r>
              <a:rPr lang="de-DE" sz="1600" dirty="0" smtClean="0"/>
              <a:t>(Stand 27.08.2015)</a:t>
            </a:r>
            <a:endParaRPr lang="de-D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66850"/>
            <a:ext cx="8811578" cy="4316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bwMode="auto">
          <a:xfrm>
            <a:off x="7216806" y="6120520"/>
            <a:ext cx="1721625"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http</a:t>
            </a:r>
            <a:r>
              <a:rPr lang="de-DE" sz="1000" dirty="0">
                <a:solidFill>
                  <a:srgbClr val="000000"/>
                </a:solidFill>
              </a:rPr>
              <a:t>://www.tepco.co.jp</a:t>
            </a:r>
            <a:r>
              <a:rPr lang="de-DE" sz="1000" dirty="0" smtClean="0">
                <a:solidFill>
                  <a:srgbClr val="000000"/>
                </a:solidFill>
              </a:rPr>
              <a:t>/</a:t>
            </a:r>
            <a:endParaRPr lang="en-US" sz="1000" dirty="0" smtClean="0">
              <a:solidFill>
                <a:srgbClr val="000000"/>
              </a:solidFill>
            </a:endParaRPr>
          </a:p>
        </p:txBody>
      </p:sp>
      <p:sp>
        <p:nvSpPr>
          <p:cNvPr id="2" name="Rechteck 1"/>
          <p:cNvSpPr/>
          <p:nvPr/>
        </p:nvSpPr>
        <p:spPr>
          <a:xfrm>
            <a:off x="2843808" y="1772816"/>
            <a:ext cx="50405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3646971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err="1" smtClean="0"/>
              <a:t>Besuch</a:t>
            </a:r>
            <a:r>
              <a:rPr lang="en-US" dirty="0" smtClean="0"/>
              <a:t> der Anlage </a:t>
            </a:r>
            <a:r>
              <a:rPr lang="en-US" sz="1600" dirty="0" err="1" smtClean="0"/>
              <a:t>Dezember</a:t>
            </a:r>
            <a:r>
              <a:rPr lang="en-US" sz="1600" dirty="0" smtClean="0"/>
              <a:t> 2014</a:t>
            </a:r>
            <a:endParaRPr lang="en-US" dirty="0"/>
          </a:p>
        </p:txBody>
      </p:sp>
      <p:pic>
        <p:nvPicPr>
          <p:cNvPr id="4098" name="Picture 2" descr="C:\Users\Brandauer\Diss\NENAWAS\Vorträge\2015-10-07_Köln Management Cycle\Vortrag\Fotos\tepco1202\Fuku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7359" y="941710"/>
            <a:ext cx="2801752" cy="210152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bwMode="auto">
          <a:xfrm>
            <a:off x="6274239" y="6120520"/>
            <a:ext cx="2664192"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a:t>
            </a:r>
            <a:r>
              <a:rPr lang="de-DE" sz="1000" dirty="0" smtClean="0">
                <a:solidFill>
                  <a:srgbClr val="000000"/>
                </a:solidFill>
                <a:hlinkClick r:id="rId3"/>
              </a:rPr>
              <a:t>http</a:t>
            </a:r>
            <a:r>
              <a:rPr lang="de-DE" sz="1000" dirty="0">
                <a:solidFill>
                  <a:srgbClr val="000000"/>
                </a:solidFill>
                <a:hlinkClick r:id="rId3"/>
              </a:rPr>
              <a:t>://</a:t>
            </a:r>
            <a:r>
              <a:rPr lang="de-DE" sz="1000" dirty="0" smtClean="0">
                <a:solidFill>
                  <a:srgbClr val="000000"/>
                </a:solidFill>
                <a:hlinkClick r:id="rId3"/>
              </a:rPr>
              <a:t>www.tepco.co.jp</a:t>
            </a:r>
            <a:r>
              <a:rPr lang="de-DE" sz="1000" dirty="0" smtClean="0">
                <a:solidFill>
                  <a:srgbClr val="000000"/>
                </a:solidFill>
              </a:rPr>
              <a:t>, Dezember 2014</a:t>
            </a:r>
            <a:endParaRPr lang="en-US" sz="1000" dirty="0" smtClean="0">
              <a:solidFill>
                <a:srgbClr val="000000"/>
              </a:solidFill>
            </a:endParaRPr>
          </a:p>
        </p:txBody>
      </p:sp>
      <p:pic>
        <p:nvPicPr>
          <p:cNvPr id="9" name="Inhaltsplatzhalt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980159" y="3473285"/>
            <a:ext cx="3529647" cy="2647235"/>
          </a:xfrm>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9297"/>
          <a:stretch/>
        </p:blipFill>
        <p:spPr bwMode="auto">
          <a:xfrm>
            <a:off x="3398198" y="941711"/>
            <a:ext cx="2807198"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C:\Users\Brandauer\Diss\NENAWAS\Vorträge\2015-10-07_Köln Management Cycle\Vortrag\Fotos\tepco1202\Fuku 13 Wassertank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906810"/>
            <a:ext cx="3178051" cy="238378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068" y="3494392"/>
            <a:ext cx="3706688" cy="2780016"/>
          </a:xfrm>
          <a:prstGeom prst="rect">
            <a:avLst/>
          </a:prstGeom>
        </p:spPr>
      </p:pic>
    </p:spTree>
    <p:extLst>
      <p:ext uri="{BB962C8B-B14F-4D97-AF65-F5344CB8AC3E}">
        <p14:creationId xmlns:p14="http://schemas.microsoft.com/office/powerpoint/2010/main" val="565205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379413" y="266700"/>
            <a:ext cx="7759700"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0"/>
              </a:spcBef>
              <a:buFontTx/>
              <a:buNone/>
            </a:pPr>
            <a:endParaRPr lang="de-DE" altLang="de-DE" sz="2200" b="1">
              <a:solidFill>
                <a:srgbClr val="000000"/>
              </a:solidFill>
            </a:endParaRPr>
          </a:p>
        </p:txBody>
      </p:sp>
      <p:sp>
        <p:nvSpPr>
          <p:cNvPr id="97284" name="Titel 3"/>
          <p:cNvSpPr>
            <a:spLocks noGrp="1"/>
          </p:cNvSpPr>
          <p:nvPr>
            <p:ph type="title"/>
          </p:nvPr>
        </p:nvSpPr>
        <p:spPr>
          <a:xfrm>
            <a:off x="296863" y="296864"/>
            <a:ext cx="4616968" cy="523220"/>
          </a:xfrm>
        </p:spPr>
        <p:txBody>
          <a:bodyPr/>
          <a:lstStyle/>
          <a:p>
            <a:pPr eaLnBrk="1" hangingPunct="1"/>
            <a:r>
              <a:rPr lang="de-DE" altLang="de-DE" sz="2800" dirty="0" smtClean="0"/>
              <a:t>Fuel </a:t>
            </a:r>
            <a:r>
              <a:rPr lang="de-DE" altLang="de-DE" sz="2800" dirty="0" err="1" smtClean="0"/>
              <a:t>Removal</a:t>
            </a:r>
            <a:r>
              <a:rPr lang="de-DE" altLang="de-DE" sz="2800" dirty="0" smtClean="0"/>
              <a:t> </a:t>
            </a:r>
            <a:r>
              <a:rPr lang="de-DE" altLang="de-DE" sz="2800" dirty="0" err="1" smtClean="0"/>
              <a:t>from</a:t>
            </a:r>
            <a:r>
              <a:rPr lang="de-DE" altLang="de-DE" sz="2800" dirty="0" smtClean="0"/>
              <a:t> Unit 4 </a:t>
            </a:r>
          </a:p>
        </p:txBody>
      </p:sp>
      <p:sp>
        <p:nvSpPr>
          <p:cNvPr id="97289" name="Rechteck 12"/>
          <p:cNvSpPr>
            <a:spLocks noChangeArrowheads="1"/>
          </p:cNvSpPr>
          <p:nvPr/>
        </p:nvSpPr>
        <p:spPr bwMode="auto">
          <a:xfrm>
            <a:off x="68820" y="5568932"/>
            <a:ext cx="3870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0"/>
              </a:spcBef>
              <a:buFontTx/>
              <a:buNone/>
            </a:pPr>
            <a:r>
              <a:rPr lang="de-DE" altLang="de-DE" sz="1400" dirty="0">
                <a:solidFill>
                  <a:srgbClr val="000000"/>
                </a:solidFill>
              </a:rPr>
              <a:t>Source: http://</a:t>
            </a:r>
            <a:r>
              <a:rPr lang="de-DE" altLang="de-DE" sz="1400" dirty="0" smtClean="0">
                <a:solidFill>
                  <a:srgbClr val="000000"/>
                </a:solidFill>
              </a:rPr>
              <a:t>www.tepco.co.jp/en/decommision/</a:t>
            </a:r>
            <a:endParaRPr lang="de-DE" altLang="de-DE" sz="1400" dirty="0">
              <a:solidFill>
                <a:srgbClr val="000000"/>
              </a:solidFill>
            </a:endParaRPr>
          </a:p>
        </p:txBody>
      </p:sp>
      <p:pic>
        <p:nvPicPr>
          <p:cNvPr id="296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263" b="-263"/>
          <a:stretch/>
        </p:blipFill>
        <p:spPr bwMode="auto">
          <a:xfrm>
            <a:off x="4217158" y="4100546"/>
            <a:ext cx="4675322" cy="202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fik 1"/>
          <p:cNvPicPr>
            <a:picLocks noChangeAspect="1"/>
          </p:cNvPicPr>
          <p:nvPr/>
        </p:nvPicPr>
        <p:blipFill>
          <a:blip r:embed="rId7"/>
          <a:stretch>
            <a:fillRect/>
          </a:stretch>
        </p:blipFill>
        <p:spPr>
          <a:xfrm>
            <a:off x="296864" y="985838"/>
            <a:ext cx="3920294" cy="3688781"/>
          </a:xfrm>
          <a:prstGeom prst="rect">
            <a:avLst/>
          </a:prstGeom>
        </p:spPr>
      </p:pic>
      <p:sp>
        <p:nvSpPr>
          <p:cNvPr id="3" name="Textfeld 2"/>
          <p:cNvSpPr txBox="1"/>
          <p:nvPr/>
        </p:nvSpPr>
        <p:spPr>
          <a:xfrm>
            <a:off x="4590695" y="2343137"/>
            <a:ext cx="3548418" cy="400110"/>
          </a:xfrm>
          <a:prstGeom prst="rect">
            <a:avLst/>
          </a:prstGeom>
          <a:noFill/>
        </p:spPr>
        <p:txBody>
          <a:bodyPr wrap="square" rtlCol="0">
            <a:spAutoFit/>
          </a:bodyPr>
          <a:lstStyle/>
          <a:p>
            <a:r>
              <a:rPr lang="de-DE" dirty="0" err="1" smtClean="0"/>
              <a:t>Completed</a:t>
            </a:r>
            <a:r>
              <a:rPr lang="de-DE" dirty="0" smtClean="0"/>
              <a:t>: 2014/12/22</a:t>
            </a:r>
            <a:endParaRPr lang="de-DE" dirty="0"/>
          </a:p>
        </p:txBody>
      </p:sp>
    </p:spTree>
    <p:extLst>
      <p:ext uri="{BB962C8B-B14F-4D97-AF65-F5344CB8AC3E}">
        <p14:creationId xmlns:p14="http://schemas.microsoft.com/office/powerpoint/2010/main" val="3637132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3380" y="1669430"/>
            <a:ext cx="8934651" cy="2820684"/>
          </a:xfrm>
          <a:prstGeom prst="rect">
            <a:avLst/>
          </a:prstGeom>
        </p:spPr>
      </p:pic>
      <p:sp>
        <p:nvSpPr>
          <p:cNvPr id="6" name="Textfeld 5"/>
          <p:cNvSpPr txBox="1"/>
          <p:nvPr/>
        </p:nvSpPr>
        <p:spPr>
          <a:xfrm>
            <a:off x="326444" y="381334"/>
            <a:ext cx="6096960" cy="461665"/>
          </a:xfrm>
          <a:prstGeom prst="rect">
            <a:avLst/>
          </a:prstGeom>
          <a:noFill/>
        </p:spPr>
        <p:txBody>
          <a:bodyPr wrap="square" rtlCol="0">
            <a:spAutoFit/>
          </a:bodyPr>
          <a:lstStyle/>
          <a:p>
            <a:r>
              <a:rPr lang="de-DE" sz="2400" b="1" dirty="0" err="1" smtClean="0"/>
              <a:t>Decommissioning</a:t>
            </a:r>
            <a:r>
              <a:rPr lang="de-DE" sz="2400" b="1" dirty="0" smtClean="0"/>
              <a:t> </a:t>
            </a:r>
            <a:r>
              <a:rPr lang="de-DE" sz="2400" b="1" dirty="0" err="1" smtClean="0"/>
              <a:t>status</a:t>
            </a:r>
            <a:endParaRPr lang="de-DE" sz="2400" b="1" dirty="0" smtClean="0"/>
          </a:p>
        </p:txBody>
      </p:sp>
      <p:sp>
        <p:nvSpPr>
          <p:cNvPr id="7" name="Textfeld 6"/>
          <p:cNvSpPr txBox="1"/>
          <p:nvPr/>
        </p:nvSpPr>
        <p:spPr>
          <a:xfrm>
            <a:off x="3183606" y="4735783"/>
            <a:ext cx="2575660" cy="400110"/>
          </a:xfrm>
          <a:prstGeom prst="rect">
            <a:avLst/>
          </a:prstGeom>
          <a:noFill/>
        </p:spPr>
        <p:txBody>
          <a:bodyPr wrap="square" rtlCol="0">
            <a:spAutoFit/>
          </a:bodyPr>
          <a:lstStyle/>
          <a:p>
            <a:r>
              <a:rPr lang="de-DE" dirty="0" smtClean="0"/>
              <a:t>28th </a:t>
            </a:r>
            <a:r>
              <a:rPr lang="de-DE" dirty="0" err="1" smtClean="0"/>
              <a:t>January</a:t>
            </a:r>
            <a:r>
              <a:rPr lang="de-DE" dirty="0" smtClean="0"/>
              <a:t> 2016</a:t>
            </a:r>
            <a:endParaRPr lang="de-DE" dirty="0"/>
          </a:p>
        </p:txBody>
      </p:sp>
    </p:spTree>
    <p:extLst>
      <p:ext uri="{BB962C8B-B14F-4D97-AF65-F5344CB8AC3E}">
        <p14:creationId xmlns:p14="http://schemas.microsoft.com/office/powerpoint/2010/main" val="1081290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Karlsruhe Institute </a:t>
            </a:r>
            <a:r>
              <a:rPr lang="de-DE" dirty="0" err="1" smtClean="0"/>
              <a:t>of</a:t>
            </a:r>
            <a:r>
              <a:rPr lang="de-DE" dirty="0" smtClean="0"/>
              <a:t> Technology:</a:t>
            </a:r>
            <a:br>
              <a:rPr lang="de-DE" dirty="0" smtClean="0"/>
            </a:br>
            <a:r>
              <a:rPr lang="de-DE" dirty="0" smtClean="0"/>
              <a:t>Selected </a:t>
            </a:r>
            <a:r>
              <a:rPr lang="de-DE" dirty="0" err="1" smtClean="0"/>
              <a:t>Figures</a:t>
            </a:r>
            <a:r>
              <a:rPr lang="de-DE" dirty="0" smtClean="0"/>
              <a:t> </a:t>
            </a:r>
            <a:r>
              <a:rPr lang="de-DE" dirty="0" err="1" smtClean="0"/>
              <a:t>and</a:t>
            </a:r>
            <a:r>
              <a:rPr lang="de-DE" dirty="0" smtClean="0"/>
              <a:t> Facts </a:t>
            </a:r>
            <a:endParaRPr lang="de-DE" dirty="0"/>
          </a:p>
        </p:txBody>
      </p:sp>
      <p:sp>
        <p:nvSpPr>
          <p:cNvPr id="4" name="Textfeld 4"/>
          <p:cNvSpPr txBox="1">
            <a:spLocks noChangeArrowheads="1"/>
          </p:cNvSpPr>
          <p:nvPr/>
        </p:nvSpPr>
        <p:spPr bwMode="auto">
          <a:xfrm>
            <a:off x="332715" y="4883391"/>
            <a:ext cx="8631211" cy="1353920"/>
          </a:xfrm>
          <a:prstGeom prst="rect">
            <a:avLst/>
          </a:prstGeom>
          <a:solidFill>
            <a:schemeClr val="accent3">
              <a:lumMod val="85000"/>
            </a:schemeClr>
          </a:solidFill>
          <a:ln>
            <a:noFill/>
          </a:ln>
        </p:spPr>
        <p:txBody>
          <a:bodyPr wrap="square" lIns="36000" tIns="36000" rIns="36000" bIns="3600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360363" eaLnBrk="1" hangingPunct="1">
              <a:spcAft>
                <a:spcPts val="900"/>
              </a:spcAft>
              <a:defRPr/>
            </a:pPr>
            <a:r>
              <a:rPr lang="da-DK" sz="1500" dirty="0"/>
              <a:t>9.500 </a:t>
            </a:r>
            <a:r>
              <a:rPr lang="da-DK" sz="1500" dirty="0" smtClean="0"/>
              <a:t>Employees | 6.000 Scientists | 3.200 PhD Students | 450 Vocational Trainees</a:t>
            </a:r>
            <a:endParaRPr lang="da-DK" sz="1500" dirty="0"/>
          </a:p>
          <a:p>
            <a:pPr algn="ctr" defTabSz="360363" eaLnBrk="1" hangingPunct="1">
              <a:spcAft>
                <a:spcPts val="900"/>
              </a:spcAft>
              <a:defRPr/>
            </a:pPr>
            <a:r>
              <a:rPr lang="da-DK" sz="1500" dirty="0" smtClean="0"/>
              <a:t>346 Professors &amp; Leading Scientists | 24.500 Students | 4.200 Internationals </a:t>
            </a:r>
            <a:endParaRPr lang="da-DK" sz="1500" dirty="0"/>
          </a:p>
          <a:p>
            <a:pPr algn="ctr" defTabSz="360363" eaLnBrk="1" hangingPunct="1">
              <a:spcAft>
                <a:spcPts val="900"/>
              </a:spcAft>
              <a:defRPr/>
            </a:pPr>
            <a:r>
              <a:rPr lang="da-DK" sz="1500" dirty="0" smtClean="0"/>
              <a:t>5 Divisions  | 125 Institutes | 11 KIT-Departments | 13 Helmholtz-Programmes   </a:t>
            </a:r>
          </a:p>
          <a:p>
            <a:pPr algn="ctr" defTabSz="360363" eaLnBrk="1" hangingPunct="1">
              <a:spcAft>
                <a:spcPts val="900"/>
              </a:spcAft>
              <a:defRPr/>
            </a:pPr>
            <a:r>
              <a:rPr lang="da-DK" sz="1500" dirty="0" smtClean="0"/>
              <a:t>3 </a:t>
            </a:r>
            <a:r>
              <a:rPr lang="da-DK" sz="1500" dirty="0"/>
              <a:t>LK-II-Large </a:t>
            </a:r>
            <a:r>
              <a:rPr lang="da-DK" sz="1500" dirty="0" smtClean="0"/>
              <a:t>Infrastructures </a:t>
            </a:r>
            <a:r>
              <a:rPr lang="da-DK" sz="1500" dirty="0"/>
              <a:t>|</a:t>
            </a:r>
            <a:r>
              <a:rPr lang="da-DK" sz="1500" dirty="0" smtClean="0"/>
              <a:t> </a:t>
            </a:r>
            <a:r>
              <a:rPr lang="en-US" sz="1500" dirty="0" smtClean="0"/>
              <a:t>129 Inventions | 52 Patents | 25 Spin-offs &amp; Start-Ups</a:t>
            </a:r>
            <a:r>
              <a:rPr lang="en-US" sz="1500" dirty="0"/>
              <a:t> </a:t>
            </a:r>
            <a:endParaRPr lang="da-DK" sz="1500" dirty="0" smtClean="0"/>
          </a:p>
        </p:txBody>
      </p:sp>
      <p:grpSp>
        <p:nvGrpSpPr>
          <p:cNvPr id="17" name="Gruppieren 16"/>
          <p:cNvGrpSpPr/>
          <p:nvPr/>
        </p:nvGrpSpPr>
        <p:grpSpPr>
          <a:xfrm>
            <a:off x="362350" y="977320"/>
            <a:ext cx="3201538" cy="3819832"/>
            <a:chOff x="179512" y="1286044"/>
            <a:chExt cx="3341688" cy="4293960"/>
          </a:xfrm>
        </p:grpSpPr>
        <p:grpSp>
          <p:nvGrpSpPr>
            <p:cNvPr id="18" name="Gruppieren 17"/>
            <p:cNvGrpSpPr/>
            <p:nvPr/>
          </p:nvGrpSpPr>
          <p:grpSpPr>
            <a:xfrm>
              <a:off x="179512" y="1286044"/>
              <a:ext cx="3341688" cy="4293960"/>
              <a:chOff x="-19442" y="1233488"/>
              <a:chExt cx="3341688" cy="4293960"/>
            </a:xfrm>
          </p:grpSpPr>
          <p:pic>
            <p:nvPicPr>
              <p:cNvPr id="20" name="Picture 33"/>
              <p:cNvPicPr>
                <a:picLocks noChangeAspect="1" noChangeArrowheads="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9442" y="1233488"/>
                <a:ext cx="3341688" cy="4293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708688"/>
                      </a:outerShdw>
                    </a:effectLst>
                  </a14:hiddenEffects>
                </a:ext>
              </a:extLst>
            </p:spPr>
          </p:pic>
          <p:sp>
            <p:nvSpPr>
              <p:cNvPr id="21" name="Textfeld 20"/>
              <p:cNvSpPr txBox="1"/>
              <p:nvPr/>
            </p:nvSpPr>
            <p:spPr>
              <a:xfrm>
                <a:off x="-19442" y="4329683"/>
                <a:ext cx="1190927" cy="518968"/>
              </a:xfrm>
              <a:prstGeom prst="rect">
                <a:avLst/>
              </a:prstGeom>
              <a:noFill/>
            </p:spPr>
            <p:txBody>
              <a:bodyPr wrap="square" lIns="36000" rIns="36000" rtlCol="0">
                <a:spAutoFit/>
              </a:bodyPr>
              <a:lstStyle/>
              <a:p>
                <a:r>
                  <a:rPr lang="de-DE" sz="1200" dirty="0" smtClean="0"/>
                  <a:t>4 Locations </a:t>
                </a:r>
                <a:br>
                  <a:rPr lang="de-DE" sz="1200" dirty="0" smtClean="0"/>
                </a:br>
                <a:r>
                  <a:rPr lang="de-DE" sz="1200" dirty="0" smtClean="0"/>
                  <a:t>in Karlsruhe</a:t>
                </a:r>
                <a:endParaRPr lang="de-DE" sz="1200" dirty="0"/>
              </a:p>
            </p:txBody>
          </p:sp>
        </p:grpSp>
        <p:pic>
          <p:nvPicPr>
            <p:cNvPr id="19" name="Grafik 18"/>
            <p:cNvPicPr>
              <a:picLocks noChangeAspect="1"/>
            </p:cNvPicPr>
            <p:nvPr/>
          </p:nvPicPr>
          <p:blipFill>
            <a:blip r:embed="rId4"/>
            <a:stretch>
              <a:fillRect/>
            </a:stretch>
          </p:blipFill>
          <p:spPr>
            <a:xfrm>
              <a:off x="2339752" y="2204864"/>
              <a:ext cx="532157" cy="216024"/>
            </a:xfrm>
            <a:prstGeom prst="rect">
              <a:avLst/>
            </a:prstGeom>
          </p:spPr>
        </p:pic>
      </p:grpSp>
      <p:pic>
        <p:nvPicPr>
          <p:cNvPr id="22" name="Grafik 21"/>
          <p:cNvPicPr>
            <a:picLocks noChangeAspect="1"/>
          </p:cNvPicPr>
          <p:nvPr/>
        </p:nvPicPr>
        <p:blipFill rotWithShape="1">
          <a:blip r:embed="rId5"/>
          <a:srcRect l="1825" t="14674" r="81870" b="7608"/>
          <a:stretch/>
        </p:blipFill>
        <p:spPr>
          <a:xfrm>
            <a:off x="3136079" y="3501008"/>
            <a:ext cx="867504" cy="433752"/>
          </a:xfrm>
          <a:prstGeom prst="rect">
            <a:avLst/>
          </a:prstGeom>
        </p:spPr>
      </p:pic>
      <p:sp>
        <p:nvSpPr>
          <p:cNvPr id="23" name="Textfeld 22"/>
          <p:cNvSpPr txBox="1"/>
          <p:nvPr/>
        </p:nvSpPr>
        <p:spPr>
          <a:xfrm>
            <a:off x="3131840" y="3940262"/>
            <a:ext cx="1584176" cy="461665"/>
          </a:xfrm>
          <a:prstGeom prst="rect">
            <a:avLst/>
          </a:prstGeom>
          <a:noFill/>
        </p:spPr>
        <p:txBody>
          <a:bodyPr wrap="square" lIns="36000" rIns="36000" rtlCol="0">
            <a:spAutoFit/>
          </a:bodyPr>
          <a:lstStyle/>
          <a:p>
            <a:r>
              <a:rPr lang="de-DE" sz="1200" dirty="0" smtClean="0"/>
              <a:t>KIT-</a:t>
            </a:r>
            <a:r>
              <a:rPr lang="de-DE" sz="1200" dirty="0" err="1" smtClean="0"/>
              <a:t>Branch</a:t>
            </a:r>
            <a:r>
              <a:rPr lang="de-DE" sz="1200" dirty="0" smtClean="0"/>
              <a:t> in </a:t>
            </a:r>
            <a:r>
              <a:rPr lang="de-DE" sz="1200" dirty="0" err="1" smtClean="0"/>
              <a:t>Suszhou</a:t>
            </a:r>
            <a:r>
              <a:rPr lang="de-DE" sz="1200" dirty="0" smtClean="0"/>
              <a:t>, China</a:t>
            </a:r>
            <a:endParaRPr lang="de-DE" sz="1200" dirty="0"/>
          </a:p>
        </p:txBody>
      </p:sp>
      <p:graphicFrame>
        <p:nvGraphicFramePr>
          <p:cNvPr id="14" name="Diagramm 13"/>
          <p:cNvGraphicFramePr>
            <a:graphicFrameLocks/>
          </p:cNvGraphicFramePr>
          <p:nvPr>
            <p:extLst/>
          </p:nvPr>
        </p:nvGraphicFramePr>
        <p:xfrm>
          <a:off x="4856167" y="1353225"/>
          <a:ext cx="4032448" cy="3149985"/>
        </p:xfrm>
        <a:graphic>
          <a:graphicData uri="http://schemas.openxmlformats.org/drawingml/2006/chart">
            <c:chart xmlns:c="http://schemas.openxmlformats.org/drawingml/2006/chart" xmlns:r="http://schemas.openxmlformats.org/officeDocument/2006/relationships" r:id="rId6"/>
          </a:graphicData>
        </a:graphic>
      </p:graphicFrame>
      <p:sp>
        <p:nvSpPr>
          <p:cNvPr id="7" name="Rechteck 6"/>
          <p:cNvSpPr/>
          <p:nvPr/>
        </p:nvSpPr>
        <p:spPr>
          <a:xfrm>
            <a:off x="7524328" y="2759437"/>
            <a:ext cx="1245854" cy="830997"/>
          </a:xfrm>
          <a:prstGeom prst="rect">
            <a:avLst/>
          </a:prstGeom>
          <a:solidFill>
            <a:schemeClr val="bg1"/>
          </a:solidFill>
        </p:spPr>
        <p:txBody>
          <a:bodyPr wrap="none">
            <a:spAutoFit/>
          </a:bodyPr>
          <a:lstStyle/>
          <a:p>
            <a:r>
              <a:rPr lang="da-DK" sz="1600" dirty="0" smtClean="0"/>
              <a:t>State </a:t>
            </a:r>
          </a:p>
          <a:p>
            <a:r>
              <a:rPr lang="da-DK" sz="1600" dirty="0" smtClean="0"/>
              <a:t>Federal</a:t>
            </a:r>
          </a:p>
          <a:p>
            <a:r>
              <a:rPr lang="da-DK" sz="1600" dirty="0" smtClean="0"/>
              <a:t>Third Party </a:t>
            </a:r>
            <a:endParaRPr lang="de-DE" sz="1600" dirty="0"/>
          </a:p>
        </p:txBody>
      </p:sp>
    </p:spTree>
    <p:extLst>
      <p:ext uri="{BB962C8B-B14F-4D97-AF65-F5344CB8AC3E}">
        <p14:creationId xmlns:p14="http://schemas.microsoft.com/office/powerpoint/2010/main" val="2250040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26419" y="1593303"/>
            <a:ext cx="8962989" cy="3342535"/>
          </a:xfrm>
          <a:prstGeom prst="rect">
            <a:avLst/>
          </a:prstGeom>
        </p:spPr>
      </p:pic>
      <p:sp>
        <p:nvSpPr>
          <p:cNvPr id="4" name="Textfeld 3"/>
          <p:cNvSpPr txBox="1"/>
          <p:nvPr/>
        </p:nvSpPr>
        <p:spPr>
          <a:xfrm>
            <a:off x="135126" y="381334"/>
            <a:ext cx="6096960" cy="461665"/>
          </a:xfrm>
          <a:prstGeom prst="rect">
            <a:avLst/>
          </a:prstGeom>
          <a:noFill/>
        </p:spPr>
        <p:txBody>
          <a:bodyPr wrap="square" rtlCol="0">
            <a:spAutoFit/>
          </a:bodyPr>
          <a:lstStyle/>
          <a:p>
            <a:r>
              <a:rPr lang="de-DE" sz="2400" b="1" dirty="0" err="1" smtClean="0"/>
              <a:t>Contaminated</a:t>
            </a:r>
            <a:r>
              <a:rPr lang="de-DE" sz="2400" b="1" dirty="0" smtClean="0"/>
              <a:t> </a:t>
            </a:r>
            <a:r>
              <a:rPr lang="de-DE" sz="2400" b="1" dirty="0" err="1" smtClean="0"/>
              <a:t>Water</a:t>
            </a:r>
            <a:r>
              <a:rPr lang="de-DE" sz="2400" b="1" dirty="0" smtClean="0"/>
              <a:t> Management</a:t>
            </a:r>
            <a:endParaRPr lang="de-DE" sz="2400" b="1" dirty="0"/>
          </a:p>
        </p:txBody>
      </p:sp>
      <p:sp>
        <p:nvSpPr>
          <p:cNvPr id="5" name="Textfeld 4"/>
          <p:cNvSpPr txBox="1"/>
          <p:nvPr/>
        </p:nvSpPr>
        <p:spPr>
          <a:xfrm>
            <a:off x="3183606" y="4935838"/>
            <a:ext cx="2575660" cy="400110"/>
          </a:xfrm>
          <a:prstGeom prst="rect">
            <a:avLst/>
          </a:prstGeom>
          <a:noFill/>
        </p:spPr>
        <p:txBody>
          <a:bodyPr wrap="square" rtlCol="0">
            <a:spAutoFit/>
          </a:bodyPr>
          <a:lstStyle/>
          <a:p>
            <a:r>
              <a:rPr lang="de-DE" dirty="0" smtClean="0"/>
              <a:t>28th </a:t>
            </a:r>
            <a:r>
              <a:rPr lang="de-DE" dirty="0" err="1" smtClean="0"/>
              <a:t>January</a:t>
            </a:r>
            <a:r>
              <a:rPr lang="de-DE" dirty="0" smtClean="0"/>
              <a:t> 2016</a:t>
            </a:r>
            <a:endParaRPr lang="de-DE" dirty="0"/>
          </a:p>
        </p:txBody>
      </p:sp>
    </p:spTree>
    <p:extLst>
      <p:ext uri="{BB962C8B-B14F-4D97-AF65-F5344CB8AC3E}">
        <p14:creationId xmlns:p14="http://schemas.microsoft.com/office/powerpoint/2010/main" val="40747723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250825" y="379413"/>
            <a:ext cx="7350125" cy="561975"/>
          </a:xfrm>
        </p:spPr>
        <p:txBody>
          <a:bodyPr/>
          <a:lstStyle/>
          <a:p>
            <a:pPr algn="ctr" eaLnBrk="1">
              <a:lnSpc>
                <a:spcPct val="100000"/>
              </a:lnSpc>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defRPr/>
            </a:pPr>
            <a:r>
              <a:rPr lang="de-DE" altLang="en-US" sz="2800" b="1" dirty="0" smtClean="0">
                <a:solidFill>
                  <a:schemeClr val="accent5">
                    <a:lumMod val="50000"/>
                  </a:schemeClr>
                </a:solidFill>
              </a:rPr>
              <a:t>Water decontamination at Fukushima site</a:t>
            </a:r>
          </a:p>
        </p:txBody>
      </p:sp>
      <p:sp>
        <p:nvSpPr>
          <p:cNvPr id="15363" name="Rectangle 2"/>
          <p:cNvSpPr>
            <a:spLocks noChangeArrowheads="1"/>
          </p:cNvSpPr>
          <p:nvPr/>
        </p:nvSpPr>
        <p:spPr bwMode="auto">
          <a:xfrm>
            <a:off x="528638" y="944563"/>
            <a:ext cx="8208962" cy="2306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hangingPunct="1">
              <a:buClr>
                <a:srgbClr val="000000"/>
              </a:buClr>
              <a:buSzPct val="100000"/>
              <a:buFont typeface="Times New Roman" pitchFamily="16" charset="0"/>
              <a:buNone/>
              <a:defRPr/>
            </a:pPr>
            <a:r>
              <a:rPr lang="en-GB" altLang="en-US" sz="2400" dirty="0" smtClean="0">
                <a:solidFill>
                  <a:srgbClr val="000000"/>
                </a:solidFill>
                <a:latin typeface="Times New Roman" pitchFamily="16" charset="0"/>
              </a:rPr>
              <a:t>The water is decontaminated (remove all nuclides </a:t>
            </a:r>
            <a:r>
              <a:rPr lang="en-GB" altLang="en-US" sz="2400" dirty="0" smtClean="0">
                <a:solidFill>
                  <a:srgbClr val="FF0000"/>
                </a:solidFill>
                <a:latin typeface="Times New Roman" pitchFamily="16" charset="0"/>
              </a:rPr>
              <a:t>except</a:t>
            </a:r>
            <a:r>
              <a:rPr lang="en-GB" altLang="en-US" sz="2400" dirty="0" smtClean="0">
                <a:solidFill>
                  <a:srgbClr val="000000"/>
                </a:solidFill>
                <a:latin typeface="Times New Roman" pitchFamily="16" charset="0"/>
              </a:rPr>
              <a:t> </a:t>
            </a:r>
            <a:r>
              <a:rPr lang="en-GB" altLang="en-US" sz="2400" dirty="0" smtClean="0">
                <a:solidFill>
                  <a:srgbClr val="FF0000"/>
                </a:solidFill>
                <a:latin typeface="Times New Roman" pitchFamily="16" charset="0"/>
              </a:rPr>
              <a:t>Tritium</a:t>
            </a:r>
            <a:r>
              <a:rPr lang="en-GB" altLang="en-US" sz="2400" dirty="0" smtClean="0">
                <a:solidFill>
                  <a:srgbClr val="000000"/>
                </a:solidFill>
                <a:latin typeface="Times New Roman" pitchFamily="16" charset="0"/>
              </a:rPr>
              <a:t>) using the Advanced Liquid Processing System (ALPS) delivered by </a:t>
            </a:r>
            <a:r>
              <a:rPr lang="en-GB" altLang="en-US" sz="2400" dirty="0" err="1" smtClean="0">
                <a:solidFill>
                  <a:srgbClr val="000000"/>
                </a:solidFill>
                <a:latin typeface="Times New Roman" pitchFamily="16" charset="0"/>
              </a:rPr>
              <a:t>Kurion</a:t>
            </a:r>
            <a:r>
              <a:rPr lang="en-GB" altLang="en-US" sz="2400" dirty="0" smtClean="0">
                <a:solidFill>
                  <a:srgbClr val="000000"/>
                </a:solidFill>
                <a:latin typeface="Times New Roman" pitchFamily="16" charset="0"/>
              </a:rPr>
              <a:t>:</a:t>
            </a:r>
          </a:p>
          <a:p>
            <a:pPr eaLnBrk="1" hangingPunct="1">
              <a:buClr>
                <a:srgbClr val="000000"/>
              </a:buClr>
              <a:buSzPct val="100000"/>
              <a:buFont typeface="Times New Roman" pitchFamily="16" charset="0"/>
              <a:buNone/>
              <a:defRPr/>
            </a:pPr>
            <a:r>
              <a:rPr lang="en-GB" altLang="en-US" sz="2400" dirty="0" smtClean="0">
                <a:solidFill>
                  <a:schemeClr val="accent5">
                    <a:lumMod val="50000"/>
                  </a:schemeClr>
                </a:solidFill>
                <a:latin typeface="Times New Roman" pitchFamily="16" charset="0"/>
              </a:rPr>
              <a:t>●</a:t>
            </a:r>
            <a:r>
              <a:rPr lang="en-GB" altLang="en-US" sz="2400" dirty="0" smtClean="0">
                <a:solidFill>
                  <a:srgbClr val="000000"/>
                </a:solidFill>
                <a:latin typeface="Times New Roman" pitchFamily="16" charset="0"/>
              </a:rPr>
              <a:t>Present ALPS: 250m3/day x 3 systems</a:t>
            </a:r>
          </a:p>
          <a:p>
            <a:pPr eaLnBrk="1" hangingPunct="1">
              <a:buClr>
                <a:srgbClr val="000000"/>
              </a:buClr>
              <a:buSzPct val="100000"/>
              <a:buFont typeface="Times New Roman" pitchFamily="16" charset="0"/>
              <a:buNone/>
              <a:defRPr/>
            </a:pPr>
            <a:r>
              <a:rPr lang="en-GB" altLang="en-US" sz="2400" dirty="0" smtClean="0">
                <a:solidFill>
                  <a:schemeClr val="accent5">
                    <a:lumMod val="50000"/>
                  </a:schemeClr>
                </a:solidFill>
                <a:latin typeface="Times New Roman" pitchFamily="16" charset="0"/>
              </a:rPr>
              <a:t>●</a:t>
            </a:r>
            <a:r>
              <a:rPr lang="en-GB" altLang="en-US" sz="2400" dirty="0" smtClean="0">
                <a:solidFill>
                  <a:srgbClr val="000000"/>
                </a:solidFill>
                <a:latin typeface="Times New Roman" pitchFamily="16" charset="0"/>
              </a:rPr>
              <a:t>High-performance ALPS: 500m3/day x 1 system</a:t>
            </a:r>
          </a:p>
          <a:p>
            <a:pPr eaLnBrk="1" hangingPunct="1">
              <a:buClr>
                <a:srgbClr val="000000"/>
              </a:buClr>
              <a:buSzPct val="100000"/>
              <a:buFont typeface="Times New Roman" pitchFamily="16" charset="0"/>
              <a:buNone/>
              <a:defRPr/>
            </a:pPr>
            <a:r>
              <a:rPr lang="en-GB" altLang="en-US" sz="2400" dirty="0" smtClean="0">
                <a:solidFill>
                  <a:schemeClr val="accent5">
                    <a:lumMod val="50000"/>
                  </a:schemeClr>
                </a:solidFill>
                <a:latin typeface="Times New Roman" pitchFamily="16" charset="0"/>
              </a:rPr>
              <a:t>●</a:t>
            </a:r>
            <a:r>
              <a:rPr lang="en-GB" altLang="en-US" sz="2400" dirty="0" smtClean="0">
                <a:solidFill>
                  <a:srgbClr val="000000"/>
                </a:solidFill>
                <a:latin typeface="Times New Roman" pitchFamily="16" charset="0"/>
              </a:rPr>
              <a:t>Additional ALPS: 250m3/day x 3 systems</a:t>
            </a:r>
          </a:p>
        </p:txBody>
      </p:sp>
      <p:pic>
        <p:nvPicPr>
          <p:cNvPr id="22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938" y="3248025"/>
            <a:ext cx="5076825" cy="3016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354388"/>
            <a:ext cx="3675063" cy="2803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2527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278668" y="197430"/>
            <a:ext cx="6833920" cy="400110"/>
          </a:xfrm>
        </p:spPr>
        <p:txBody>
          <a:bodyPr/>
          <a:lstStyle/>
          <a:p>
            <a:pPr algn="ctr" eaLnBrk="1">
              <a:lnSpc>
                <a:spcPct val="100000"/>
              </a:lnSpc>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defRPr/>
            </a:pPr>
            <a:r>
              <a:rPr lang="de-DE" altLang="en-US" b="1" dirty="0" smtClean="0"/>
              <a:t>Kurion expertize concerning tritiated water processing</a:t>
            </a:r>
          </a:p>
        </p:txBody>
      </p:sp>
      <p:sp>
        <p:nvSpPr>
          <p:cNvPr id="16387" name="Rectangle 2"/>
          <p:cNvSpPr>
            <a:spLocks noChangeArrowheads="1"/>
          </p:cNvSpPr>
          <p:nvPr/>
        </p:nvSpPr>
        <p:spPr bwMode="auto">
          <a:xfrm>
            <a:off x="181464" y="1047916"/>
            <a:ext cx="5900761" cy="409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9pPr>
          </a:lstStyle>
          <a:p>
            <a:pPr marL="273050" indent="-273050" eaLnBrk="1" hangingPunct="1">
              <a:buClr>
                <a:srgbClr val="000000"/>
              </a:buClr>
              <a:buSzPct val="100000"/>
              <a:buFont typeface="Times New Roman" pitchFamily="16" charset="0"/>
              <a:buNone/>
              <a:defRPr/>
            </a:pPr>
            <a:r>
              <a:rPr lang="en-GB" altLang="en-US" dirty="0" smtClean="0">
                <a:latin typeface="+mn-lt"/>
              </a:rPr>
              <a:t>■ Modular Detritiation System™ (MDS™) approach for water </a:t>
            </a:r>
            <a:r>
              <a:rPr lang="en-GB" altLang="en-US" dirty="0" err="1" smtClean="0">
                <a:latin typeface="+mn-lt"/>
              </a:rPr>
              <a:t>detritiation</a:t>
            </a:r>
            <a:r>
              <a:rPr lang="en-GB" altLang="en-US" dirty="0" smtClean="0">
                <a:latin typeface="+mn-lt"/>
              </a:rPr>
              <a:t>.</a:t>
            </a:r>
          </a:p>
          <a:p>
            <a:pPr marL="273050" indent="-273050" eaLnBrk="1" hangingPunct="1">
              <a:buClr>
                <a:srgbClr val="000000"/>
              </a:buClr>
              <a:buSzPct val="100000"/>
              <a:buFont typeface="Times New Roman" pitchFamily="16" charset="0"/>
              <a:buNone/>
              <a:defRPr/>
            </a:pPr>
            <a:r>
              <a:rPr lang="en-GB" altLang="en-US" dirty="0" smtClean="0">
                <a:latin typeface="+mn-lt"/>
              </a:rPr>
              <a:t>■ </a:t>
            </a:r>
            <a:r>
              <a:rPr lang="en-GB" altLang="en-US" dirty="0" err="1" smtClean="0">
                <a:latin typeface="+mn-lt"/>
              </a:rPr>
              <a:t>Kurion’s</a:t>
            </a:r>
            <a:r>
              <a:rPr lang="en-GB" altLang="en-US" dirty="0" smtClean="0">
                <a:latin typeface="+mn-lt"/>
              </a:rPr>
              <a:t> MDS™ converts </a:t>
            </a:r>
            <a:r>
              <a:rPr lang="en-GB" altLang="en-US" dirty="0" err="1" smtClean="0">
                <a:latin typeface="+mn-lt"/>
              </a:rPr>
              <a:t>tritiated</a:t>
            </a:r>
            <a:r>
              <a:rPr lang="en-GB" altLang="en-US" dirty="0" smtClean="0">
                <a:latin typeface="+mn-lt"/>
              </a:rPr>
              <a:t> water (HTO) to gaseous Hydrogen (H2), gaseous Oxygen (O2) and HT, then separates Tritium (T) for stabilization and allows for the disposal of the    H2 and O2. </a:t>
            </a:r>
          </a:p>
          <a:p>
            <a:pPr marL="273050" indent="-273050" eaLnBrk="1" hangingPunct="1">
              <a:buClr>
                <a:srgbClr val="000000"/>
              </a:buClr>
              <a:buSzPct val="100000"/>
              <a:buFont typeface="Times New Roman" pitchFamily="16" charset="0"/>
              <a:buNone/>
              <a:defRPr/>
            </a:pPr>
            <a:r>
              <a:rPr lang="en-GB" altLang="en-US" dirty="0" smtClean="0">
                <a:latin typeface="+mn-lt"/>
              </a:rPr>
              <a:t>■ </a:t>
            </a:r>
            <a:r>
              <a:rPr lang="en-GB" altLang="en-US" dirty="0" err="1" smtClean="0">
                <a:latin typeface="+mn-lt"/>
              </a:rPr>
              <a:t>Kurion</a:t>
            </a:r>
            <a:r>
              <a:rPr lang="en-GB" altLang="en-US" dirty="0" smtClean="0">
                <a:latin typeface="+mn-lt"/>
              </a:rPr>
              <a:t> uses a recycling process. By adjusting certain physical parameters and number of cycles, </a:t>
            </a:r>
            <a:r>
              <a:rPr lang="en-GB" altLang="en-US" dirty="0" err="1" smtClean="0">
                <a:latin typeface="+mn-lt"/>
              </a:rPr>
              <a:t>Kurion</a:t>
            </a:r>
            <a:r>
              <a:rPr lang="en-GB" altLang="en-US" dirty="0" smtClean="0">
                <a:latin typeface="+mn-lt"/>
              </a:rPr>
              <a:t> can modify the system’s goals from low volumes/high decontamination to high   volume/low decontamination to achieve the necessary decontamination factors.</a:t>
            </a:r>
          </a:p>
        </p:txBody>
      </p:sp>
      <p:pic>
        <p:nvPicPr>
          <p:cNvPr id="4" name="Grafik 3"/>
          <p:cNvPicPr>
            <a:picLocks noChangeAspect="1"/>
          </p:cNvPicPr>
          <p:nvPr/>
        </p:nvPicPr>
        <p:blipFill>
          <a:blip r:embed="rId3"/>
          <a:stretch>
            <a:fillRect/>
          </a:stretch>
        </p:blipFill>
        <p:spPr>
          <a:xfrm>
            <a:off x="6179429" y="2388357"/>
            <a:ext cx="3022168" cy="3979573"/>
          </a:xfrm>
          <a:prstGeom prst="rect">
            <a:avLst/>
          </a:prstGeom>
        </p:spPr>
      </p:pic>
      <p:sp>
        <p:nvSpPr>
          <p:cNvPr id="5" name="Rechteck 4"/>
          <p:cNvSpPr/>
          <p:nvPr/>
        </p:nvSpPr>
        <p:spPr>
          <a:xfrm>
            <a:off x="6373836" y="1937982"/>
            <a:ext cx="2156346" cy="584775"/>
          </a:xfrm>
          <a:prstGeom prst="rect">
            <a:avLst/>
          </a:prstGeom>
        </p:spPr>
        <p:txBody>
          <a:bodyPr wrap="square">
            <a:spAutoFit/>
          </a:bodyPr>
          <a:lstStyle/>
          <a:p>
            <a:r>
              <a:rPr lang="en-US" sz="1600" i="1" dirty="0"/>
              <a:t>The prototype </a:t>
            </a:r>
            <a:r>
              <a:rPr lang="en-US" sz="1600" i="1" dirty="0" smtClean="0"/>
              <a:t>MDS</a:t>
            </a:r>
            <a:br>
              <a:rPr lang="en-US" sz="1600" i="1" dirty="0" smtClean="0"/>
            </a:br>
            <a:r>
              <a:rPr lang="en-US" sz="1600" i="1" dirty="0" smtClean="0"/>
              <a:t>(</a:t>
            </a:r>
            <a:r>
              <a:rPr lang="en-US" sz="1600" i="1" dirty="0"/>
              <a:t>Image: </a:t>
            </a:r>
            <a:r>
              <a:rPr lang="en-US" sz="1600" i="1" dirty="0" err="1"/>
              <a:t>Kurion</a:t>
            </a:r>
            <a:r>
              <a:rPr lang="en-US" sz="1600" i="1" dirty="0"/>
              <a:t>)</a:t>
            </a:r>
            <a:endParaRPr lang="de-DE" sz="1600" dirty="0"/>
          </a:p>
        </p:txBody>
      </p:sp>
    </p:spTree>
    <p:extLst>
      <p:ext uri="{BB962C8B-B14F-4D97-AF65-F5344CB8AC3E}">
        <p14:creationId xmlns:p14="http://schemas.microsoft.com/office/powerpoint/2010/main" val="9742545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ndauer\Diss\NENAWAS\Vorträge\2015-10-07_Köln Management Cycle\Vortrag\Fukushima-Daiichi-From-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89"/>
            <a:ext cx="8424936" cy="5151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bwMode="auto">
          <a:xfrm>
            <a:off x="3795998" y="6120520"/>
            <a:ext cx="5142433"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 http://enformable.com/wp-content/uploads/2015/09/Fukushima-Daiichi-From-Air.jpg</a:t>
            </a:r>
            <a:endParaRPr lang="en-US" sz="1000" dirty="0" smtClean="0">
              <a:solidFill>
                <a:srgbClr val="000000"/>
              </a:solidFill>
            </a:endParaRPr>
          </a:p>
        </p:txBody>
      </p:sp>
      <p:sp>
        <p:nvSpPr>
          <p:cNvPr id="7" name="Titel 3"/>
          <p:cNvSpPr>
            <a:spLocks noGrp="1"/>
          </p:cNvSpPr>
          <p:nvPr>
            <p:ph type="title"/>
          </p:nvPr>
        </p:nvSpPr>
        <p:spPr/>
        <p:txBody>
          <a:bodyPr/>
          <a:lstStyle/>
          <a:p>
            <a:r>
              <a:rPr lang="de-DE" dirty="0" smtClean="0"/>
              <a:t>Überblick über die Anlage </a:t>
            </a:r>
            <a:r>
              <a:rPr lang="de-DE" sz="1600" dirty="0" smtClean="0"/>
              <a:t>(Stand September 2015)</a:t>
            </a:r>
            <a:endParaRPr lang="de-DE" dirty="0"/>
          </a:p>
        </p:txBody>
      </p:sp>
    </p:spTree>
    <p:extLst>
      <p:ext uri="{BB962C8B-B14F-4D97-AF65-F5344CB8AC3E}">
        <p14:creationId xmlns:p14="http://schemas.microsoft.com/office/powerpoint/2010/main" val="16006512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56379" y="190141"/>
            <a:ext cx="8810200" cy="6148178"/>
          </a:xfrm>
          <a:prstGeom prst="rect">
            <a:avLst/>
          </a:prstGeom>
        </p:spPr>
      </p:pic>
    </p:spTree>
    <p:extLst>
      <p:ext uri="{BB962C8B-B14F-4D97-AF65-F5344CB8AC3E}">
        <p14:creationId xmlns:p14="http://schemas.microsoft.com/office/powerpoint/2010/main" val="29396867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43586" y="109183"/>
            <a:ext cx="8867994" cy="6192670"/>
          </a:xfrm>
          <a:prstGeom prst="rect">
            <a:avLst/>
          </a:prstGeom>
        </p:spPr>
      </p:pic>
    </p:spTree>
    <p:extLst>
      <p:ext uri="{BB962C8B-B14F-4D97-AF65-F5344CB8AC3E}">
        <p14:creationId xmlns:p14="http://schemas.microsoft.com/office/powerpoint/2010/main" val="27916870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348069" y="185893"/>
            <a:ext cx="5998756" cy="707886"/>
          </a:xfrm>
        </p:spPr>
        <p:txBody>
          <a:bodyPr/>
          <a:lstStyle/>
          <a:p>
            <a:r>
              <a:rPr lang="de-DE" dirty="0" smtClean="0"/>
              <a:t>Auswirkung auf die Umgebung von Fukushima:</a:t>
            </a:r>
            <a:br>
              <a:rPr lang="de-DE" dirty="0" smtClean="0"/>
            </a:br>
            <a:r>
              <a:rPr lang="de-DE" dirty="0" smtClean="0"/>
              <a:t>RODOS </a:t>
            </a:r>
            <a:r>
              <a:rPr lang="de-DE" dirty="0" smtClean="0"/>
              <a:t>Prognosen für Freisetzungen</a:t>
            </a:r>
          </a:p>
        </p:txBody>
      </p:sp>
      <p:sp>
        <p:nvSpPr>
          <p:cNvPr id="7" name="Text Box 46"/>
          <p:cNvSpPr txBox="1">
            <a:spLocks noChangeArrowheads="1"/>
          </p:cNvSpPr>
          <p:nvPr/>
        </p:nvSpPr>
        <p:spPr bwMode="auto">
          <a:xfrm>
            <a:off x="5436097" y="6001543"/>
            <a:ext cx="33123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spcBef>
                <a:spcPct val="50000"/>
              </a:spcBef>
            </a:pPr>
            <a:r>
              <a:rPr lang="de-DE" sz="1400" dirty="0" smtClean="0">
                <a:solidFill>
                  <a:srgbClr val="000000"/>
                </a:solidFill>
                <a:latin typeface="Arial"/>
                <a:cs typeface="Arial" charset="0"/>
              </a:rPr>
              <a:t>Quelle: Wolfgang Raskob, KIT-IKET</a:t>
            </a:r>
            <a:endParaRPr lang="de-DE" sz="1400" dirty="0">
              <a:solidFill>
                <a:srgbClr val="000000"/>
              </a:solidFill>
              <a:latin typeface="Arial"/>
              <a:cs typeface="Arial" charset="0"/>
            </a:endParaRPr>
          </a:p>
        </p:txBody>
      </p:sp>
      <p:sp>
        <p:nvSpPr>
          <p:cNvPr id="9" name="Rectangle 3"/>
          <p:cNvSpPr>
            <a:spLocks noChangeArrowheads="1"/>
          </p:cNvSpPr>
          <p:nvPr/>
        </p:nvSpPr>
        <p:spPr bwMode="auto">
          <a:xfrm>
            <a:off x="385763" y="1022350"/>
            <a:ext cx="3387725" cy="513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342900" indent="-342900" eaLnBrk="0" hangingPunct="0">
              <a:spcBef>
                <a:spcPct val="10000"/>
              </a:spcBef>
              <a:buSzPct val="70000"/>
              <a:buFontTx/>
              <a:buBlip>
                <a:blip r:embed="rId2"/>
              </a:buBlip>
              <a:defRPr/>
            </a:pPr>
            <a:r>
              <a:rPr lang="de-DE" dirty="0" smtClean="0">
                <a:solidFill>
                  <a:srgbClr val="000000"/>
                </a:solidFill>
              </a:rPr>
              <a:t>Tägliche Durchführung </a:t>
            </a:r>
            <a:r>
              <a:rPr lang="de-DE" dirty="0">
                <a:solidFill>
                  <a:srgbClr val="000000"/>
                </a:solidFill>
              </a:rPr>
              <a:t>von </a:t>
            </a:r>
            <a:r>
              <a:rPr lang="de-DE" dirty="0" smtClean="0">
                <a:solidFill>
                  <a:srgbClr val="000000"/>
                </a:solidFill>
              </a:rPr>
              <a:t>Ausbreitungs-rechnungen </a:t>
            </a:r>
            <a:br>
              <a:rPr lang="de-DE" dirty="0" smtClean="0">
                <a:solidFill>
                  <a:srgbClr val="000000"/>
                </a:solidFill>
              </a:rPr>
            </a:br>
            <a:r>
              <a:rPr lang="de-DE" dirty="0" smtClean="0">
                <a:solidFill>
                  <a:srgbClr val="000000"/>
                </a:solidFill>
              </a:rPr>
              <a:t>(24h Vorausschau)</a:t>
            </a:r>
            <a:endParaRPr lang="de-DE" dirty="0">
              <a:solidFill>
                <a:srgbClr val="000000"/>
              </a:solidFill>
            </a:endParaRPr>
          </a:p>
          <a:p>
            <a:pPr marL="342900" indent="-342900" eaLnBrk="0" hangingPunct="0">
              <a:spcBef>
                <a:spcPct val="10000"/>
              </a:spcBef>
              <a:buSzPct val="70000"/>
              <a:buFontTx/>
              <a:buBlip>
                <a:blip r:embed="rId2"/>
              </a:buBlip>
              <a:defRPr/>
            </a:pPr>
            <a:endParaRPr lang="de-DE" dirty="0" smtClean="0">
              <a:solidFill>
                <a:srgbClr val="000000"/>
              </a:solidFill>
            </a:endParaRPr>
          </a:p>
          <a:p>
            <a:pPr marL="342900" indent="-342900" eaLnBrk="0" hangingPunct="0">
              <a:spcBef>
                <a:spcPct val="10000"/>
              </a:spcBef>
              <a:buSzPct val="70000"/>
              <a:buFontTx/>
              <a:buBlip>
                <a:blip r:embed="rId2"/>
              </a:buBlip>
              <a:defRPr/>
            </a:pPr>
            <a:r>
              <a:rPr lang="de-DE" dirty="0" smtClean="0">
                <a:solidFill>
                  <a:srgbClr val="000000"/>
                </a:solidFill>
              </a:rPr>
              <a:t>Unterstützung </a:t>
            </a:r>
            <a:r>
              <a:rPr lang="de-DE" dirty="0">
                <a:solidFill>
                  <a:srgbClr val="000000"/>
                </a:solidFill>
              </a:rPr>
              <a:t>von anderen </a:t>
            </a:r>
            <a:r>
              <a:rPr lang="de-DE" dirty="0" smtClean="0">
                <a:solidFill>
                  <a:srgbClr val="000000"/>
                </a:solidFill>
              </a:rPr>
              <a:t>Notfallschutz-zentren </a:t>
            </a:r>
            <a:r>
              <a:rPr lang="de-DE" dirty="0">
                <a:solidFill>
                  <a:srgbClr val="000000"/>
                </a:solidFill>
              </a:rPr>
              <a:t>in Europa</a:t>
            </a:r>
          </a:p>
          <a:p>
            <a:pPr eaLnBrk="0" hangingPunct="0">
              <a:spcBef>
                <a:spcPct val="10000"/>
              </a:spcBef>
              <a:buSzPct val="70000"/>
              <a:defRPr/>
            </a:pPr>
            <a:endParaRPr lang="de-DE" dirty="0">
              <a:solidFill>
                <a:srgbClr val="000000"/>
              </a:solidFill>
            </a:endParaRPr>
          </a:p>
          <a:p>
            <a:pPr marL="342900" indent="-342900" eaLnBrk="0" hangingPunct="0">
              <a:spcBef>
                <a:spcPct val="10000"/>
              </a:spcBef>
              <a:buSzPct val="70000"/>
              <a:buFontTx/>
              <a:buBlip>
                <a:blip r:embed="rId2"/>
              </a:buBlip>
              <a:defRPr/>
            </a:pPr>
            <a:r>
              <a:rPr lang="de-DE" dirty="0" smtClean="0">
                <a:solidFill>
                  <a:srgbClr val="000000"/>
                </a:solidFill>
              </a:rPr>
              <a:t>RODOS ist heute in </a:t>
            </a:r>
            <a:r>
              <a:rPr lang="de-DE" dirty="0">
                <a:solidFill>
                  <a:srgbClr val="000000"/>
                </a:solidFill>
              </a:rPr>
              <a:t>Europa in mehr als 10 Ländern installiert </a:t>
            </a:r>
          </a:p>
        </p:txBody>
      </p:sp>
      <p:sp>
        <p:nvSpPr>
          <p:cNvPr id="10" name="Text Box 5"/>
          <p:cNvSpPr txBox="1">
            <a:spLocks noChangeArrowheads="1"/>
          </p:cNvSpPr>
          <p:nvPr/>
        </p:nvSpPr>
        <p:spPr bwMode="auto">
          <a:xfrm>
            <a:off x="3989388" y="1178750"/>
            <a:ext cx="4714875"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49" tIns="37874" rIns="75749" bIns="37874">
            <a:spAutoFit/>
          </a:bodyPr>
          <a:lstStyle>
            <a:lvl1pPr defTabSz="757238" eaLnBrk="0" hangingPunct="0">
              <a:defRPr>
                <a:solidFill>
                  <a:schemeClr val="tx1"/>
                </a:solidFill>
                <a:latin typeface="Arial" charset="0"/>
              </a:defRPr>
            </a:lvl1pPr>
            <a:lvl2pPr marL="742950" indent="-285750" defTabSz="757238" eaLnBrk="0" hangingPunct="0">
              <a:defRPr>
                <a:solidFill>
                  <a:schemeClr val="tx1"/>
                </a:solidFill>
                <a:latin typeface="Arial" charset="0"/>
              </a:defRPr>
            </a:lvl2pPr>
            <a:lvl3pPr marL="1143000" indent="-228600" defTabSz="757238" eaLnBrk="0" hangingPunct="0">
              <a:defRPr>
                <a:solidFill>
                  <a:schemeClr val="tx1"/>
                </a:solidFill>
                <a:latin typeface="Arial" charset="0"/>
              </a:defRPr>
            </a:lvl3pPr>
            <a:lvl4pPr marL="1600200" indent="-228600" defTabSz="757238" eaLnBrk="0" hangingPunct="0">
              <a:defRPr>
                <a:solidFill>
                  <a:schemeClr val="tx1"/>
                </a:solidFill>
                <a:latin typeface="Arial" charset="0"/>
              </a:defRPr>
            </a:lvl4pPr>
            <a:lvl5pPr marL="2057400" indent="-228600" defTabSz="757238" eaLnBrk="0" hangingPunct="0">
              <a:defRPr>
                <a:solidFill>
                  <a:schemeClr val="tx1"/>
                </a:solidFill>
                <a:latin typeface="Arial" charset="0"/>
              </a:defRPr>
            </a:lvl5pPr>
            <a:lvl6pPr marL="2514600" indent="-228600" defTabSz="757238" eaLnBrk="0" fontAlgn="base" hangingPunct="0">
              <a:spcBef>
                <a:spcPct val="0"/>
              </a:spcBef>
              <a:spcAft>
                <a:spcPct val="0"/>
              </a:spcAft>
              <a:defRPr>
                <a:solidFill>
                  <a:schemeClr val="tx1"/>
                </a:solidFill>
                <a:latin typeface="Arial" charset="0"/>
              </a:defRPr>
            </a:lvl6pPr>
            <a:lvl7pPr marL="2971800" indent="-228600" defTabSz="757238" eaLnBrk="0" fontAlgn="base" hangingPunct="0">
              <a:spcBef>
                <a:spcPct val="0"/>
              </a:spcBef>
              <a:spcAft>
                <a:spcPct val="0"/>
              </a:spcAft>
              <a:defRPr>
                <a:solidFill>
                  <a:schemeClr val="tx1"/>
                </a:solidFill>
                <a:latin typeface="Arial" charset="0"/>
              </a:defRPr>
            </a:lvl7pPr>
            <a:lvl8pPr marL="3429000" indent="-228600" defTabSz="757238" eaLnBrk="0" fontAlgn="base" hangingPunct="0">
              <a:spcBef>
                <a:spcPct val="0"/>
              </a:spcBef>
              <a:spcAft>
                <a:spcPct val="0"/>
              </a:spcAft>
              <a:defRPr>
                <a:solidFill>
                  <a:schemeClr val="tx1"/>
                </a:solidFill>
                <a:latin typeface="Arial" charset="0"/>
              </a:defRPr>
            </a:lvl8pPr>
            <a:lvl9pPr marL="3886200" indent="-228600" defTabSz="757238" eaLnBrk="0" fontAlgn="base" hangingPunct="0">
              <a:spcBef>
                <a:spcPct val="0"/>
              </a:spcBef>
              <a:spcAft>
                <a:spcPct val="0"/>
              </a:spcAft>
              <a:defRPr>
                <a:solidFill>
                  <a:schemeClr val="tx1"/>
                </a:solidFill>
                <a:latin typeface="Arial" charset="0"/>
              </a:defRPr>
            </a:lvl9pPr>
          </a:lstStyle>
          <a:p>
            <a:pPr>
              <a:spcBef>
                <a:spcPct val="50000"/>
              </a:spcBef>
            </a:pPr>
            <a:r>
              <a:rPr lang="de-DE" sz="1700">
                <a:solidFill>
                  <a:srgbClr val="000000"/>
                </a:solidFill>
              </a:rPr>
              <a:t>Beispiel: I-131 Luftkonzentration für den 14.03-16.03, berechnet mit JRODOS</a:t>
            </a:r>
          </a:p>
        </p:txBody>
      </p:sp>
      <p:pic>
        <p:nvPicPr>
          <p:cNvPr id="11" name="Picture 6" descr="tic-i13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1763" y="1861375"/>
            <a:ext cx="4905375"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27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6863" y="296864"/>
            <a:ext cx="5570754" cy="400110"/>
          </a:xfrm>
        </p:spPr>
        <p:txBody>
          <a:bodyPr/>
          <a:lstStyle/>
          <a:p>
            <a:r>
              <a:rPr lang="de-DE" dirty="0" smtClean="0"/>
              <a:t>Folgen der Kernschmelze für die Umgebung</a:t>
            </a:r>
            <a:endParaRPr lang="en-US" dirty="0"/>
          </a:p>
        </p:txBody>
      </p:sp>
      <p:sp>
        <p:nvSpPr>
          <p:cNvPr id="2" name="Inhaltsplatzhalter 1"/>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7300386" cy="5202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bwMode="auto">
          <a:xfrm>
            <a:off x="7720148" y="6120520"/>
            <a:ext cx="1218283"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CRIEPI, 2015</a:t>
            </a:r>
            <a:endParaRPr lang="en-US" sz="1000" dirty="0" smtClean="0">
              <a:solidFill>
                <a:srgbClr val="000000"/>
              </a:solidFil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685" t="52432" b="25423"/>
          <a:stretch/>
        </p:blipFill>
        <p:spPr bwMode="auto">
          <a:xfrm>
            <a:off x="7092279" y="1015471"/>
            <a:ext cx="1846151" cy="218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6660232" y="3789040"/>
            <a:ext cx="1152128"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1795198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290513" y="261938"/>
            <a:ext cx="855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2200" b="1"/>
              <a:t>Ortsdosisleistung im Umkreis von 60 km</a:t>
            </a:r>
            <a:endParaRPr lang="de-DE" altLang="de-DE" sz="2200"/>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777875"/>
            <a:ext cx="7864475"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Oval 4"/>
          <p:cNvSpPr>
            <a:spLocks noChangeArrowheads="1"/>
          </p:cNvSpPr>
          <p:nvPr/>
        </p:nvSpPr>
        <p:spPr bwMode="auto">
          <a:xfrm>
            <a:off x="900113" y="1125538"/>
            <a:ext cx="647700" cy="647700"/>
          </a:xfrm>
          <a:prstGeom prst="ellipse">
            <a:avLst/>
          </a:prstGeom>
          <a:noFill/>
          <a:ln w="254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de-DE"/>
          </a:p>
        </p:txBody>
      </p:sp>
      <p:sp>
        <p:nvSpPr>
          <p:cNvPr id="61445" name="Oval 5"/>
          <p:cNvSpPr>
            <a:spLocks noChangeArrowheads="1"/>
          </p:cNvSpPr>
          <p:nvPr/>
        </p:nvSpPr>
        <p:spPr bwMode="auto">
          <a:xfrm>
            <a:off x="5718175" y="1895475"/>
            <a:ext cx="647700" cy="647700"/>
          </a:xfrm>
          <a:prstGeom prst="ellipse">
            <a:avLst/>
          </a:prstGeom>
          <a:noFill/>
          <a:ln w="254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de-DE"/>
          </a:p>
        </p:txBody>
      </p:sp>
      <p:sp>
        <p:nvSpPr>
          <p:cNvPr id="61446" name="Text Box 6"/>
          <p:cNvSpPr txBox="1">
            <a:spLocks noChangeArrowheads="1"/>
          </p:cNvSpPr>
          <p:nvPr/>
        </p:nvSpPr>
        <p:spPr bwMode="auto">
          <a:xfrm>
            <a:off x="6829425" y="2390775"/>
            <a:ext cx="2105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de-DE" altLang="de-DE" b="1"/>
              <a:t>Normalwert:</a:t>
            </a:r>
            <a:br>
              <a:rPr lang="de-DE" altLang="de-DE" b="1"/>
            </a:br>
            <a:r>
              <a:rPr lang="de-DE" altLang="de-DE" b="1"/>
              <a:t>0,04 Mikro-Sv/h</a:t>
            </a:r>
            <a:endParaRPr lang="en-GB" altLang="de-DE" b="1"/>
          </a:p>
        </p:txBody>
      </p:sp>
      <p:sp>
        <p:nvSpPr>
          <p:cNvPr id="9" name="Text Box 46"/>
          <p:cNvSpPr txBox="1">
            <a:spLocks noChangeArrowheads="1"/>
          </p:cNvSpPr>
          <p:nvPr/>
        </p:nvSpPr>
        <p:spPr bwMode="auto">
          <a:xfrm>
            <a:off x="4932363" y="5762625"/>
            <a:ext cx="1439862" cy="306388"/>
          </a:xfrm>
          <a:prstGeom prst="rect">
            <a:avLst/>
          </a:prstGeom>
          <a:solidFill>
            <a:schemeClr val="bg1"/>
          </a:solidFill>
          <a:ln>
            <a:noFill/>
          </a:ln>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spcBef>
                <a:spcPct val="50000"/>
              </a:spcBef>
              <a:defRPr/>
            </a:pPr>
            <a:r>
              <a:rPr lang="de-DE" sz="1400" dirty="0" smtClean="0">
                <a:solidFill>
                  <a:schemeClr val="tx2"/>
                </a:solidFill>
                <a:latin typeface="+mn-lt"/>
                <a:ea typeface="+mn-ea"/>
              </a:rPr>
              <a:t>Quelle: MEXT </a:t>
            </a:r>
            <a:endParaRPr lang="de-DE" sz="1400" dirty="0">
              <a:solidFill>
                <a:schemeClr val="tx2"/>
              </a:solidFill>
              <a:latin typeface="+mn-lt"/>
              <a:ea typeface="+mn-ea"/>
            </a:endParaRPr>
          </a:p>
        </p:txBody>
      </p:sp>
      <p:sp>
        <p:nvSpPr>
          <p:cNvPr id="10" name="Text Box 46"/>
          <p:cNvSpPr txBox="1">
            <a:spLocks noChangeArrowheads="1"/>
          </p:cNvSpPr>
          <p:nvPr/>
        </p:nvSpPr>
        <p:spPr bwMode="auto">
          <a:xfrm>
            <a:off x="309563" y="5983288"/>
            <a:ext cx="2089150" cy="307777"/>
          </a:xfrm>
          <a:prstGeom prst="rect">
            <a:avLst/>
          </a:prstGeom>
          <a:noFill/>
          <a:ln>
            <a:noFill/>
          </a:ln>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spcBef>
                <a:spcPct val="50000"/>
              </a:spcBef>
              <a:defRPr/>
            </a:pPr>
            <a:r>
              <a:rPr lang="de-DE" sz="1400" dirty="0" smtClean="0">
                <a:solidFill>
                  <a:schemeClr val="tx2"/>
                </a:solidFill>
                <a:latin typeface="+mn-lt"/>
                <a:ea typeface="+mn-ea"/>
              </a:rPr>
              <a:t>Quelle: MEXT </a:t>
            </a:r>
            <a:endParaRPr lang="de-DE" sz="1400" dirty="0">
              <a:solidFill>
                <a:schemeClr val="tx2"/>
              </a:solidFill>
              <a:latin typeface="+mn-lt"/>
              <a:ea typeface="+mn-ea"/>
            </a:endParaRPr>
          </a:p>
        </p:txBody>
      </p:sp>
    </p:spTree>
    <p:extLst>
      <p:ext uri="{BB962C8B-B14F-4D97-AF65-F5344CB8AC3E}">
        <p14:creationId xmlns:p14="http://schemas.microsoft.com/office/powerpoint/2010/main" val="187674920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Einrichtung von Evakuierungszonen</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4069572" cy="511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876"/>
          <a:stretch/>
        </p:blipFill>
        <p:spPr bwMode="auto">
          <a:xfrm>
            <a:off x="5119836" y="3573016"/>
            <a:ext cx="345638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337" y="980728"/>
            <a:ext cx="4494151" cy="243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bwMode="auto">
          <a:xfrm>
            <a:off x="6466600" y="5949280"/>
            <a:ext cx="2471831" cy="307777"/>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thejournal.ie, readingthepictures.org</a:t>
            </a:r>
            <a:r>
              <a:rPr lang="en-US" sz="1000" dirty="0">
                <a:solidFill>
                  <a:srgbClr val="000000"/>
                </a:solidFill>
              </a:rPr>
              <a:t/>
            </a:r>
            <a:br>
              <a:rPr lang="en-US" sz="1000" dirty="0">
                <a:solidFill>
                  <a:srgbClr val="000000"/>
                </a:solidFill>
              </a:rPr>
            </a:br>
            <a:r>
              <a:rPr lang="en-US" sz="1000" dirty="0" smtClean="0">
                <a:solidFill>
                  <a:srgbClr val="000000"/>
                </a:solidFill>
              </a:rPr>
              <a:t>IAEA, Director General report</a:t>
            </a:r>
            <a:endParaRPr lang="de-DE" sz="1000" dirty="0" smtClean="0">
              <a:solidFill>
                <a:srgbClr val="000000"/>
              </a:solidFill>
            </a:endParaRPr>
          </a:p>
        </p:txBody>
      </p:sp>
    </p:spTree>
    <p:extLst>
      <p:ext uri="{BB962C8B-B14F-4D97-AF65-F5344CB8AC3E}">
        <p14:creationId xmlns:p14="http://schemas.microsoft.com/office/powerpoint/2010/main" val="3235035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296648" y="290982"/>
            <a:ext cx="7621588"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KIT – </a:t>
            </a:r>
            <a:r>
              <a:rPr lang="de-DE" dirty="0" smtClean="0"/>
              <a:t>Helmholtz Research </a:t>
            </a:r>
            <a:r>
              <a:rPr lang="de-DE" dirty="0" err="1" smtClean="0"/>
              <a:t>Centre</a:t>
            </a:r>
            <a:r>
              <a:rPr lang="de-DE" dirty="0" smtClean="0"/>
              <a:t>  </a:t>
            </a:r>
            <a:br>
              <a:rPr lang="de-DE" dirty="0" smtClean="0"/>
            </a:br>
            <a:r>
              <a:rPr lang="de-DE" dirty="0" err="1" smtClean="0"/>
              <a:t>and</a:t>
            </a:r>
            <a:r>
              <a:rPr lang="de-DE" dirty="0" smtClean="0"/>
              <a:t> State University </a:t>
            </a:r>
            <a:endParaRPr lang="de-DE" dirty="0"/>
          </a:p>
        </p:txBody>
      </p:sp>
      <p:pic>
        <p:nvPicPr>
          <p:cNvPr id="13" name="Picture 4" descr="E:\AblageCR\Kommunikation\Präsentationen\Standardpräsentationen\Fotos\CS Klein.jpg"/>
          <p:cNvPicPr>
            <a:picLocks noChangeAspect="1" noChangeArrowheads="1"/>
          </p:cNvPicPr>
          <p:nvPr/>
        </p:nvPicPr>
        <p:blipFill rotWithShape="1">
          <a:blip r:embed="rId2">
            <a:extLst>
              <a:ext uri="{28A0092B-C50C-407E-A947-70E740481C1C}">
                <a14:useLocalDpi xmlns:a14="http://schemas.microsoft.com/office/drawing/2010/main" val="0"/>
              </a:ext>
            </a:extLst>
          </a:blip>
          <a:srcRect l="5594" r="3892" b="4100"/>
          <a:stretch/>
        </p:blipFill>
        <p:spPr bwMode="auto">
          <a:xfrm>
            <a:off x="4372910" y="707329"/>
            <a:ext cx="4576575" cy="3240000"/>
          </a:xfrm>
          <a:prstGeom prst="roundRect">
            <a:avLst>
              <a:gd name="adj" fmla="val 8594"/>
            </a:avLst>
          </a:prstGeom>
          <a:solidFill>
            <a:srgbClr val="FFFFFF">
              <a:shade val="85000"/>
            </a:srgbClr>
          </a:solidFill>
          <a:ln w="38100">
            <a:solidFill>
              <a:schemeClr val="bg1"/>
            </a:solidFill>
          </a:ln>
          <a:effectLst/>
          <a:extLst/>
        </p:spPr>
      </p:pic>
      <p:pic>
        <p:nvPicPr>
          <p:cNvPr id="14" name="Picture 3" descr="E:\AblageCR\Kommunikation\Präsentationen\Standardpräsentationen\Fotos\CN Klein.jpg"/>
          <p:cNvPicPr>
            <a:picLocks noChangeAspect="1" noChangeArrowheads="1"/>
          </p:cNvPicPr>
          <p:nvPr/>
        </p:nvPicPr>
        <p:blipFill rotWithShape="1">
          <a:blip r:embed="rId3">
            <a:extLst>
              <a:ext uri="{28A0092B-C50C-407E-A947-70E740481C1C}">
                <a14:useLocalDpi xmlns:a14="http://schemas.microsoft.com/office/drawing/2010/main" val="0"/>
              </a:ext>
            </a:extLst>
          </a:blip>
          <a:srcRect t="7609" r="2773" b="6141"/>
          <a:stretch/>
        </p:blipFill>
        <p:spPr bwMode="auto">
          <a:xfrm>
            <a:off x="502239" y="1086422"/>
            <a:ext cx="4582864" cy="3240000"/>
          </a:xfrm>
          <a:prstGeom prst="roundRect">
            <a:avLst>
              <a:gd name="adj" fmla="val 8594"/>
            </a:avLst>
          </a:prstGeom>
          <a:solidFill>
            <a:srgbClr val="FFFFFF">
              <a:shade val="85000"/>
            </a:srgbClr>
          </a:solidFill>
          <a:ln w="38100">
            <a:solidFill>
              <a:schemeClr val="bg1"/>
            </a:solidFill>
          </a:ln>
          <a:effectLst/>
          <a:extLst/>
        </p:spPr>
      </p:pic>
      <p:sp>
        <p:nvSpPr>
          <p:cNvPr id="15" name="Textfeld 14"/>
          <p:cNvSpPr txBox="1"/>
          <p:nvPr/>
        </p:nvSpPr>
        <p:spPr>
          <a:xfrm>
            <a:off x="735099" y="1265710"/>
            <a:ext cx="2434891" cy="400110"/>
          </a:xfrm>
          <a:prstGeom prst="rect">
            <a:avLst/>
          </a:prstGeom>
          <a:noFill/>
        </p:spPr>
        <p:txBody>
          <a:bodyPr wrap="square" rtlCol="0">
            <a:spAutoFit/>
          </a:bodyPr>
          <a:lstStyle/>
          <a:p>
            <a:r>
              <a:rPr lang="de-DE" sz="2000" b="1" dirty="0" smtClean="0">
                <a:solidFill>
                  <a:schemeClr val="bg1"/>
                </a:solidFill>
              </a:rPr>
              <a:t>KIT Campus North</a:t>
            </a:r>
            <a:endParaRPr lang="de-DE" sz="2000" b="1" dirty="0">
              <a:solidFill>
                <a:schemeClr val="bg1"/>
              </a:solidFill>
            </a:endParaRPr>
          </a:p>
        </p:txBody>
      </p:sp>
      <p:sp>
        <p:nvSpPr>
          <p:cNvPr id="16" name="Textfeld 15"/>
          <p:cNvSpPr txBox="1"/>
          <p:nvPr/>
        </p:nvSpPr>
        <p:spPr>
          <a:xfrm>
            <a:off x="6317126" y="779338"/>
            <a:ext cx="2592288" cy="400110"/>
          </a:xfrm>
          <a:prstGeom prst="rect">
            <a:avLst/>
          </a:prstGeom>
          <a:noFill/>
        </p:spPr>
        <p:txBody>
          <a:bodyPr wrap="square" rtlCol="0">
            <a:spAutoFit/>
          </a:bodyPr>
          <a:lstStyle/>
          <a:p>
            <a:r>
              <a:rPr lang="de-DE" sz="2000" b="1" dirty="0" smtClean="0">
                <a:solidFill>
                  <a:schemeClr val="bg1"/>
                </a:solidFill>
              </a:rPr>
              <a:t>KIT Campus South</a:t>
            </a:r>
            <a:endParaRPr lang="de-DE" sz="2000" b="1" dirty="0">
              <a:solidFill>
                <a:schemeClr val="bg1"/>
              </a:solidFill>
            </a:endParaRPr>
          </a:p>
        </p:txBody>
      </p:sp>
      <p:grpSp>
        <p:nvGrpSpPr>
          <p:cNvPr id="19" name="Gruppieren 18"/>
          <p:cNvGrpSpPr/>
          <p:nvPr/>
        </p:nvGrpSpPr>
        <p:grpSpPr>
          <a:xfrm>
            <a:off x="172410" y="2348880"/>
            <a:ext cx="8648062" cy="3870681"/>
            <a:chOff x="-3087" y="2732522"/>
            <a:chExt cx="8648062" cy="3870681"/>
          </a:xfrm>
        </p:grpSpPr>
        <p:pic>
          <p:nvPicPr>
            <p:cNvPr id="22" name="Picture 2" descr="http://www.imk-ifu.kit.edu/img/education/IMK-IFU_Ausschnitt_Luftbild_20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51"/>
            <a:stretch/>
          </p:blipFill>
          <p:spPr bwMode="auto">
            <a:xfrm>
              <a:off x="-3087" y="3363203"/>
              <a:ext cx="4642438" cy="3240000"/>
            </a:xfrm>
            <a:prstGeom prst="roundRect">
              <a:avLst>
                <a:gd name="adj" fmla="val 8594"/>
              </a:avLst>
            </a:prstGeom>
            <a:solidFill>
              <a:srgbClr val="FFFFFF">
                <a:shade val="85000"/>
              </a:srgbClr>
            </a:solidFill>
            <a:ln w="38100">
              <a:solidFill>
                <a:schemeClr val="bg1"/>
              </a:solidFill>
            </a:ln>
            <a:effectLst/>
            <a:extLst/>
          </p:spPr>
        </p:pic>
        <p:sp>
          <p:nvSpPr>
            <p:cNvPr id="23" name="Textfeld 22"/>
            <p:cNvSpPr txBox="1"/>
            <p:nvPr/>
          </p:nvSpPr>
          <p:spPr>
            <a:xfrm>
              <a:off x="258749" y="5939457"/>
              <a:ext cx="2611886" cy="400110"/>
            </a:xfrm>
            <a:prstGeom prst="rect">
              <a:avLst/>
            </a:prstGeom>
            <a:noFill/>
          </p:spPr>
          <p:txBody>
            <a:bodyPr wrap="square" rtlCol="0">
              <a:spAutoFit/>
            </a:bodyPr>
            <a:lstStyle/>
            <a:p>
              <a:r>
                <a:rPr lang="de-DE" sz="2000" b="1" dirty="0" smtClean="0">
                  <a:solidFill>
                    <a:schemeClr val="bg1"/>
                  </a:solidFill>
                </a:rPr>
                <a:t>KIT Campus Alpine</a:t>
              </a:r>
              <a:endParaRPr lang="de-DE" sz="2000" b="1" dirty="0">
                <a:solidFill>
                  <a:schemeClr val="bg1"/>
                </a:solidFill>
              </a:endParaRPr>
            </a:p>
          </p:txBody>
        </p:sp>
        <p:pic>
          <p:nvPicPr>
            <p:cNvPr id="24" name="Grafik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9111" y="2732522"/>
              <a:ext cx="4635864" cy="3276000"/>
            </a:xfrm>
            <a:prstGeom prst="roundRect">
              <a:avLst>
                <a:gd name="adj" fmla="val 8594"/>
              </a:avLst>
            </a:prstGeom>
            <a:solidFill>
              <a:srgbClr val="FFFFFF">
                <a:shade val="85000"/>
              </a:srgbClr>
            </a:solidFill>
            <a:ln w="38100">
              <a:solidFill>
                <a:schemeClr val="bg1"/>
              </a:solidFill>
            </a:ln>
            <a:effectLst/>
          </p:spPr>
        </p:pic>
        <p:sp>
          <p:nvSpPr>
            <p:cNvPr id="25" name="Textfeld 24"/>
            <p:cNvSpPr txBox="1"/>
            <p:nvPr/>
          </p:nvSpPr>
          <p:spPr>
            <a:xfrm>
              <a:off x="4334761" y="5426207"/>
              <a:ext cx="3125433" cy="400110"/>
            </a:xfrm>
            <a:prstGeom prst="rect">
              <a:avLst/>
            </a:prstGeom>
            <a:noFill/>
          </p:spPr>
          <p:txBody>
            <a:bodyPr wrap="square" rtlCol="0">
              <a:spAutoFit/>
            </a:bodyPr>
            <a:lstStyle/>
            <a:p>
              <a:r>
                <a:rPr lang="de-DE" sz="2000" b="1" dirty="0" smtClean="0">
                  <a:solidFill>
                    <a:schemeClr val="bg1"/>
                  </a:solidFill>
                </a:rPr>
                <a:t>Helmholtz Institute Ulm</a:t>
              </a:r>
              <a:endParaRPr lang="de-DE" sz="2000" b="1" dirty="0">
                <a:solidFill>
                  <a:schemeClr val="bg1"/>
                </a:solidFill>
              </a:endParaRPr>
            </a:p>
          </p:txBody>
        </p:sp>
      </p:grpSp>
      <p:grpSp>
        <p:nvGrpSpPr>
          <p:cNvPr id="17" name="Gruppieren 16"/>
          <p:cNvGrpSpPr/>
          <p:nvPr/>
        </p:nvGrpSpPr>
        <p:grpSpPr>
          <a:xfrm>
            <a:off x="2667000" y="2000250"/>
            <a:ext cx="3810000" cy="2857500"/>
            <a:chOff x="3347864" y="1753082"/>
            <a:chExt cx="3810000" cy="2857500"/>
          </a:xfrm>
        </p:grpSpPr>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1753082"/>
              <a:ext cx="3810000" cy="2857500"/>
            </a:xfrm>
            <a:prstGeom prst="roundRect">
              <a:avLst>
                <a:gd name="adj" fmla="val 8594"/>
              </a:avLst>
            </a:prstGeom>
            <a:solidFill>
              <a:srgbClr val="FFFFFF">
                <a:shade val="85000"/>
              </a:srgbClr>
            </a:solidFill>
            <a:ln w="38100">
              <a:solidFill>
                <a:schemeClr val="bg1"/>
              </a:solidFill>
            </a:ln>
            <a:effectLst/>
            <a:extLst/>
          </p:spPr>
        </p:pic>
        <p:sp>
          <p:nvSpPr>
            <p:cNvPr id="20" name="Textfeld 32"/>
            <p:cNvSpPr txBox="1"/>
            <p:nvPr/>
          </p:nvSpPr>
          <p:spPr>
            <a:xfrm>
              <a:off x="4693600" y="1818220"/>
              <a:ext cx="2434891" cy="400110"/>
            </a:xfrm>
            <a:prstGeom prst="rect">
              <a:avLst/>
            </a:prstGeom>
            <a:noFill/>
          </p:spPr>
          <p:txBody>
            <a:bodyPr wrap="square" rtlCol="0">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de-DE" sz="2000" b="1" dirty="0" smtClean="0">
                  <a:solidFill>
                    <a:schemeClr val="bg1"/>
                  </a:solidFill>
                </a:rPr>
                <a:t>KIT Campus East</a:t>
              </a:r>
              <a:endParaRPr lang="de-DE" sz="2000" b="1" dirty="0">
                <a:solidFill>
                  <a:schemeClr val="bg1"/>
                </a:solidFill>
              </a:endParaRPr>
            </a:p>
          </p:txBody>
        </p:sp>
      </p:grpSp>
      <p:grpSp>
        <p:nvGrpSpPr>
          <p:cNvPr id="8" name="Gruppieren 7"/>
          <p:cNvGrpSpPr/>
          <p:nvPr/>
        </p:nvGrpSpPr>
        <p:grpSpPr>
          <a:xfrm>
            <a:off x="3275856" y="2617215"/>
            <a:ext cx="4032448" cy="1531865"/>
            <a:chOff x="3275856" y="2617215"/>
            <a:chExt cx="4032448" cy="1531865"/>
          </a:xfrm>
        </p:grpSpPr>
        <p:grpSp>
          <p:nvGrpSpPr>
            <p:cNvPr id="5" name="Gruppieren 4"/>
            <p:cNvGrpSpPr/>
            <p:nvPr/>
          </p:nvGrpSpPr>
          <p:grpSpPr>
            <a:xfrm>
              <a:off x="4151734" y="2617215"/>
              <a:ext cx="3156570" cy="1531865"/>
              <a:chOff x="4460076" y="2767013"/>
              <a:chExt cx="3156570" cy="1531865"/>
            </a:xfrm>
          </p:grpSpPr>
          <p:pic>
            <p:nvPicPr>
              <p:cNvPr id="21" name="Picture 2" descr="Obdach in der Bruchsaler Landesfeuerwehrschule: In einer Übungshalle sind Feldbetten für Flüchtlinge aufgebaut worden, die in der Landeserstaufnahmestelle im benachbarten Karlsruhe nicht mehr unterkamen."/>
              <p:cNvPicPr>
                <a:picLocks noChangeAspect="1" noChangeArrowheads="1"/>
              </p:cNvPicPr>
              <p:nvPr/>
            </p:nvPicPr>
            <p:blipFill rotWithShape="1">
              <a:blip r:embed="rId7">
                <a:extLst>
                  <a:ext uri="{28A0092B-C50C-407E-A947-70E740481C1C}">
                    <a14:useLocalDpi xmlns:a14="http://schemas.microsoft.com/office/drawing/2010/main" val="0"/>
                  </a:ext>
                </a:extLst>
              </a:blip>
              <a:srcRect l="3" t="6247" r="14325" b="29792"/>
              <a:stretch/>
            </p:blipFill>
            <p:spPr bwMode="auto">
              <a:xfrm>
                <a:off x="4460076" y="2767013"/>
                <a:ext cx="3156570" cy="1531865"/>
              </a:xfrm>
              <a:prstGeom prst="roundRect">
                <a:avLst>
                  <a:gd name="adj" fmla="val 8594"/>
                </a:avLst>
              </a:prstGeom>
              <a:solidFill>
                <a:srgbClr val="FFFFFF">
                  <a:shade val="85000"/>
                </a:srgbClr>
              </a:solidFill>
              <a:ln w="38100">
                <a:solidFill>
                  <a:schemeClr val="bg1"/>
                </a:solidFill>
              </a:ln>
              <a:effectLst/>
              <a:extLst/>
            </p:spPr>
          </p:pic>
          <p:sp>
            <p:nvSpPr>
              <p:cNvPr id="26" name="Textfeld 25"/>
              <p:cNvSpPr txBox="1"/>
              <p:nvPr/>
            </p:nvSpPr>
            <p:spPr>
              <a:xfrm>
                <a:off x="4499992" y="2780928"/>
                <a:ext cx="3116654" cy="707886"/>
              </a:xfrm>
              <a:prstGeom prst="rect">
                <a:avLst/>
              </a:prstGeom>
              <a:noFill/>
            </p:spPr>
            <p:txBody>
              <a:bodyPr wrap="square" rtlCol="0">
                <a:spAutoFit/>
              </a:bodyPr>
              <a:lstStyle/>
              <a:p>
                <a:r>
                  <a:rPr lang="de-DE" sz="2000" b="1" dirty="0" smtClean="0">
                    <a:solidFill>
                      <a:schemeClr val="bg1"/>
                    </a:solidFill>
                  </a:rPr>
                  <a:t>Emergency </a:t>
                </a:r>
                <a:r>
                  <a:rPr lang="de-DE" sz="2000" b="1" dirty="0" err="1" smtClean="0">
                    <a:solidFill>
                      <a:schemeClr val="bg1"/>
                    </a:solidFill>
                  </a:rPr>
                  <a:t>Housing</a:t>
                </a:r>
                <a:r>
                  <a:rPr lang="de-DE" sz="2000" b="1" dirty="0" smtClean="0">
                    <a:solidFill>
                      <a:schemeClr val="bg1"/>
                    </a:solidFill>
                  </a:rPr>
                  <a:t> </a:t>
                </a:r>
                <a:r>
                  <a:rPr lang="de-DE" sz="2000" b="1" dirty="0" err="1" smtClean="0">
                    <a:solidFill>
                      <a:schemeClr val="bg1"/>
                    </a:solidFill>
                  </a:rPr>
                  <a:t>for</a:t>
                </a:r>
                <a:r>
                  <a:rPr lang="de-DE" sz="2000" b="1" dirty="0" smtClean="0">
                    <a:solidFill>
                      <a:schemeClr val="bg1"/>
                    </a:solidFill>
                  </a:rPr>
                  <a:t> </a:t>
                </a:r>
                <a:r>
                  <a:rPr lang="de-DE" sz="2000" b="1" dirty="0" err="1" smtClean="0">
                    <a:solidFill>
                      <a:schemeClr val="bg1"/>
                    </a:solidFill>
                  </a:rPr>
                  <a:t>Refugees</a:t>
                </a:r>
                <a:r>
                  <a:rPr lang="de-DE" sz="2000" b="1" dirty="0" smtClean="0">
                    <a:solidFill>
                      <a:schemeClr val="bg1"/>
                    </a:solidFill>
                  </a:rPr>
                  <a:t> </a:t>
                </a:r>
                <a:endParaRPr lang="de-DE" sz="2000" b="1" dirty="0">
                  <a:solidFill>
                    <a:schemeClr val="bg1"/>
                  </a:solidFill>
                </a:endParaRPr>
              </a:p>
            </p:txBody>
          </p:sp>
        </p:grpSp>
        <p:cxnSp>
          <p:nvCxnSpPr>
            <p:cNvPr id="7" name="Gerade Verbindung mit Pfeil 6"/>
            <p:cNvCxnSpPr/>
            <p:nvPr/>
          </p:nvCxnSpPr>
          <p:spPr>
            <a:xfrm flipH="1">
              <a:off x="3275856" y="2979561"/>
              <a:ext cx="875878" cy="449439"/>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2713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58763" y="230188"/>
            <a:ext cx="5721436" cy="400110"/>
          </a:xfrm>
        </p:spPr>
        <p:txBody>
          <a:bodyPr/>
          <a:lstStyle/>
          <a:p>
            <a:r>
              <a:rPr lang="en-GB" altLang="de-DE" smtClean="0"/>
              <a:t>Overview </a:t>
            </a:r>
            <a:r>
              <a:rPr lang="en-GB" altLang="de-DE" dirty="0" smtClean="0"/>
              <a:t>of ERMIN model for inhabited areas</a:t>
            </a:r>
            <a:endParaRPr lang="de-DE" altLang="de-DE" dirty="0" smtClean="0"/>
          </a:p>
        </p:txBody>
      </p:sp>
      <p:grpSp>
        <p:nvGrpSpPr>
          <p:cNvPr id="30723" name="Group 1132"/>
          <p:cNvGrpSpPr>
            <a:grpSpLocks/>
          </p:cNvGrpSpPr>
          <p:nvPr/>
        </p:nvGrpSpPr>
        <p:grpSpPr bwMode="auto">
          <a:xfrm>
            <a:off x="109538" y="850900"/>
            <a:ext cx="8972550" cy="5519738"/>
            <a:chOff x="118" y="536"/>
            <a:chExt cx="5652" cy="3477"/>
          </a:xfrm>
        </p:grpSpPr>
        <p:grpSp>
          <p:nvGrpSpPr>
            <p:cNvPr id="30724" name="Group 399"/>
            <p:cNvGrpSpPr>
              <a:grpSpLocks/>
            </p:cNvGrpSpPr>
            <p:nvPr/>
          </p:nvGrpSpPr>
          <p:grpSpPr bwMode="auto">
            <a:xfrm>
              <a:off x="3787" y="653"/>
              <a:ext cx="1983" cy="821"/>
              <a:chOff x="3787" y="935"/>
              <a:chExt cx="1983" cy="821"/>
            </a:xfrm>
          </p:grpSpPr>
          <p:sp>
            <p:nvSpPr>
              <p:cNvPr id="31232" name="Rectangle 400"/>
              <p:cNvSpPr>
                <a:spLocks noChangeArrowheads="1"/>
              </p:cNvSpPr>
              <p:nvPr/>
            </p:nvSpPr>
            <p:spPr bwMode="auto">
              <a:xfrm>
                <a:off x="3787" y="1616"/>
                <a:ext cx="842" cy="14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33" name="Rectangle 401"/>
              <p:cNvSpPr>
                <a:spLocks noChangeArrowheads="1"/>
              </p:cNvSpPr>
              <p:nvPr/>
            </p:nvSpPr>
            <p:spPr bwMode="auto">
              <a:xfrm>
                <a:off x="3787" y="1616"/>
                <a:ext cx="842" cy="140"/>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34" name="Freeform 402"/>
              <p:cNvSpPr>
                <a:spLocks/>
              </p:cNvSpPr>
              <p:nvPr/>
            </p:nvSpPr>
            <p:spPr bwMode="auto">
              <a:xfrm>
                <a:off x="4472" y="1203"/>
                <a:ext cx="140" cy="413"/>
              </a:xfrm>
              <a:custGeom>
                <a:avLst/>
                <a:gdLst>
                  <a:gd name="T0" fmla="*/ 0 w 140"/>
                  <a:gd name="T1" fmla="*/ 413 h 413"/>
                  <a:gd name="T2" fmla="*/ 140 w 140"/>
                  <a:gd name="T3" fmla="*/ 413 h 413"/>
                  <a:gd name="T4" fmla="*/ 140 w 140"/>
                  <a:gd name="T5" fmla="*/ 0 h 413"/>
                  <a:gd name="T6" fmla="*/ 25 w 140"/>
                  <a:gd name="T7" fmla="*/ 0 h 413"/>
                  <a:gd name="T8" fmla="*/ 0 w 140"/>
                  <a:gd name="T9" fmla="*/ 413 h 413"/>
                  <a:gd name="T10" fmla="*/ 0 60000 65536"/>
                  <a:gd name="T11" fmla="*/ 0 60000 65536"/>
                  <a:gd name="T12" fmla="*/ 0 60000 65536"/>
                  <a:gd name="T13" fmla="*/ 0 60000 65536"/>
                  <a:gd name="T14" fmla="*/ 0 60000 65536"/>
                  <a:gd name="T15" fmla="*/ 0 w 140"/>
                  <a:gd name="T16" fmla="*/ 0 h 413"/>
                  <a:gd name="T17" fmla="*/ 140 w 140"/>
                  <a:gd name="T18" fmla="*/ 413 h 413"/>
                </a:gdLst>
                <a:ahLst/>
                <a:cxnLst>
                  <a:cxn ang="T10">
                    <a:pos x="T0" y="T1"/>
                  </a:cxn>
                  <a:cxn ang="T11">
                    <a:pos x="T2" y="T3"/>
                  </a:cxn>
                  <a:cxn ang="T12">
                    <a:pos x="T4" y="T5"/>
                  </a:cxn>
                  <a:cxn ang="T13">
                    <a:pos x="T6" y="T7"/>
                  </a:cxn>
                  <a:cxn ang="T14">
                    <a:pos x="T8" y="T9"/>
                  </a:cxn>
                </a:cxnLst>
                <a:rect l="T15" t="T16" r="T17" b="T18"/>
                <a:pathLst>
                  <a:path w="140" h="413">
                    <a:moveTo>
                      <a:pt x="0" y="413"/>
                    </a:moveTo>
                    <a:lnTo>
                      <a:pt x="140" y="413"/>
                    </a:lnTo>
                    <a:lnTo>
                      <a:pt x="140" y="0"/>
                    </a:lnTo>
                    <a:lnTo>
                      <a:pt x="25" y="0"/>
                    </a:lnTo>
                    <a:lnTo>
                      <a:pt x="0" y="413"/>
                    </a:lnTo>
                    <a:close/>
                  </a:path>
                </a:pathLst>
              </a:custGeom>
              <a:solidFill>
                <a:srgbClr val="969696"/>
              </a:solidFill>
              <a:ln w="3175">
                <a:solidFill>
                  <a:schemeClr val="accent1"/>
                </a:solidFill>
                <a:round/>
                <a:headEnd/>
                <a:tailEnd/>
              </a:ln>
            </p:spPr>
            <p:txBody>
              <a:bodyPr/>
              <a:lstStyle/>
              <a:p>
                <a:endParaRPr lang="en-GB" sz="1800">
                  <a:solidFill>
                    <a:srgbClr val="000000"/>
                  </a:solidFill>
                </a:endParaRPr>
              </a:p>
            </p:txBody>
          </p:sp>
          <p:sp>
            <p:nvSpPr>
              <p:cNvPr id="31235" name="Freeform 403"/>
              <p:cNvSpPr>
                <a:spLocks/>
              </p:cNvSpPr>
              <p:nvPr/>
            </p:nvSpPr>
            <p:spPr bwMode="auto">
              <a:xfrm>
                <a:off x="4472" y="1203"/>
                <a:ext cx="140" cy="413"/>
              </a:xfrm>
              <a:custGeom>
                <a:avLst/>
                <a:gdLst>
                  <a:gd name="T0" fmla="*/ 0 w 140"/>
                  <a:gd name="T1" fmla="*/ 413 h 413"/>
                  <a:gd name="T2" fmla="*/ 140 w 140"/>
                  <a:gd name="T3" fmla="*/ 413 h 413"/>
                  <a:gd name="T4" fmla="*/ 140 w 140"/>
                  <a:gd name="T5" fmla="*/ 0 h 413"/>
                  <a:gd name="T6" fmla="*/ 25 w 140"/>
                  <a:gd name="T7" fmla="*/ 0 h 413"/>
                  <a:gd name="T8" fmla="*/ 0 w 140"/>
                  <a:gd name="T9" fmla="*/ 413 h 413"/>
                  <a:gd name="T10" fmla="*/ 0 60000 65536"/>
                  <a:gd name="T11" fmla="*/ 0 60000 65536"/>
                  <a:gd name="T12" fmla="*/ 0 60000 65536"/>
                  <a:gd name="T13" fmla="*/ 0 60000 65536"/>
                  <a:gd name="T14" fmla="*/ 0 60000 65536"/>
                  <a:gd name="T15" fmla="*/ 0 w 140"/>
                  <a:gd name="T16" fmla="*/ 0 h 413"/>
                  <a:gd name="T17" fmla="*/ 140 w 140"/>
                  <a:gd name="T18" fmla="*/ 413 h 413"/>
                </a:gdLst>
                <a:ahLst/>
                <a:cxnLst>
                  <a:cxn ang="T10">
                    <a:pos x="T0" y="T1"/>
                  </a:cxn>
                  <a:cxn ang="T11">
                    <a:pos x="T2" y="T3"/>
                  </a:cxn>
                  <a:cxn ang="T12">
                    <a:pos x="T4" y="T5"/>
                  </a:cxn>
                  <a:cxn ang="T13">
                    <a:pos x="T6" y="T7"/>
                  </a:cxn>
                  <a:cxn ang="T14">
                    <a:pos x="T8" y="T9"/>
                  </a:cxn>
                </a:cxnLst>
                <a:rect l="T15" t="T16" r="T17" b="T18"/>
                <a:pathLst>
                  <a:path w="140" h="413">
                    <a:moveTo>
                      <a:pt x="0" y="413"/>
                    </a:moveTo>
                    <a:lnTo>
                      <a:pt x="140" y="413"/>
                    </a:lnTo>
                    <a:lnTo>
                      <a:pt x="140" y="0"/>
                    </a:lnTo>
                    <a:lnTo>
                      <a:pt x="25" y="0"/>
                    </a:lnTo>
                    <a:lnTo>
                      <a:pt x="0" y="413"/>
                    </a:lnTo>
                    <a:close/>
                  </a:path>
                </a:pathLst>
              </a:custGeom>
              <a:solidFill>
                <a:schemeClr val="accent1"/>
              </a:solidFill>
              <a:ln w="12700">
                <a:solidFill>
                  <a:srgbClr val="969696"/>
                </a:solidFill>
                <a:prstDash val="solid"/>
                <a:round/>
                <a:headEnd/>
                <a:tailEnd/>
              </a:ln>
            </p:spPr>
            <p:txBody>
              <a:bodyPr/>
              <a:lstStyle/>
              <a:p>
                <a:endParaRPr lang="en-GB" sz="1800">
                  <a:solidFill>
                    <a:srgbClr val="000000"/>
                  </a:solidFill>
                </a:endParaRPr>
              </a:p>
            </p:txBody>
          </p:sp>
          <p:sp>
            <p:nvSpPr>
              <p:cNvPr id="31236" name="Freeform 404"/>
              <p:cNvSpPr>
                <a:spLocks/>
              </p:cNvSpPr>
              <p:nvPr/>
            </p:nvSpPr>
            <p:spPr bwMode="auto">
              <a:xfrm>
                <a:off x="4389" y="1203"/>
                <a:ext cx="108" cy="421"/>
              </a:xfrm>
              <a:custGeom>
                <a:avLst/>
                <a:gdLst>
                  <a:gd name="T0" fmla="*/ 108 w 108"/>
                  <a:gd name="T1" fmla="*/ 0 h 421"/>
                  <a:gd name="T2" fmla="*/ 50 w 108"/>
                  <a:gd name="T3" fmla="*/ 0 h 421"/>
                  <a:gd name="T4" fmla="*/ 0 w 108"/>
                  <a:gd name="T5" fmla="*/ 421 h 421"/>
                  <a:gd name="T6" fmla="*/ 75 w 108"/>
                  <a:gd name="T7" fmla="*/ 421 h 421"/>
                  <a:gd name="T8" fmla="*/ 108 w 108"/>
                  <a:gd name="T9" fmla="*/ 0 h 421"/>
                  <a:gd name="T10" fmla="*/ 0 60000 65536"/>
                  <a:gd name="T11" fmla="*/ 0 60000 65536"/>
                  <a:gd name="T12" fmla="*/ 0 60000 65536"/>
                  <a:gd name="T13" fmla="*/ 0 60000 65536"/>
                  <a:gd name="T14" fmla="*/ 0 60000 65536"/>
                  <a:gd name="T15" fmla="*/ 0 w 108"/>
                  <a:gd name="T16" fmla="*/ 0 h 421"/>
                  <a:gd name="T17" fmla="*/ 108 w 108"/>
                  <a:gd name="T18" fmla="*/ 421 h 421"/>
                </a:gdLst>
                <a:ahLst/>
                <a:cxnLst>
                  <a:cxn ang="T10">
                    <a:pos x="T0" y="T1"/>
                  </a:cxn>
                  <a:cxn ang="T11">
                    <a:pos x="T2" y="T3"/>
                  </a:cxn>
                  <a:cxn ang="T12">
                    <a:pos x="T4" y="T5"/>
                  </a:cxn>
                  <a:cxn ang="T13">
                    <a:pos x="T6" y="T7"/>
                  </a:cxn>
                  <a:cxn ang="T14">
                    <a:pos x="T8" y="T9"/>
                  </a:cxn>
                </a:cxnLst>
                <a:rect l="T15" t="T16" r="T17" b="T18"/>
                <a:pathLst>
                  <a:path w="108" h="421">
                    <a:moveTo>
                      <a:pt x="108" y="0"/>
                    </a:moveTo>
                    <a:lnTo>
                      <a:pt x="50" y="0"/>
                    </a:lnTo>
                    <a:lnTo>
                      <a:pt x="0" y="421"/>
                    </a:lnTo>
                    <a:lnTo>
                      <a:pt x="75" y="421"/>
                    </a:lnTo>
                    <a:lnTo>
                      <a:pt x="108"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237" name="Rectangle 405"/>
              <p:cNvSpPr>
                <a:spLocks noChangeArrowheads="1"/>
              </p:cNvSpPr>
              <p:nvPr/>
            </p:nvSpPr>
            <p:spPr bwMode="auto">
              <a:xfrm>
                <a:off x="3820" y="1434"/>
                <a:ext cx="124" cy="17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38" name="Rectangle 406"/>
              <p:cNvSpPr>
                <a:spLocks noChangeArrowheads="1"/>
              </p:cNvSpPr>
              <p:nvPr/>
            </p:nvSpPr>
            <p:spPr bwMode="auto">
              <a:xfrm>
                <a:off x="3820" y="1434"/>
                <a:ext cx="124" cy="174"/>
              </a:xfrm>
              <a:prstGeom prst="rect">
                <a:avLst/>
              </a:prstGeom>
              <a:solidFill>
                <a:schemeClr val="accent1"/>
              </a:solidFill>
              <a:ln w="12700">
                <a:solidFill>
                  <a:srgbClr val="000000"/>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39" name="Rectangle 407"/>
              <p:cNvSpPr>
                <a:spLocks noChangeArrowheads="1"/>
              </p:cNvSpPr>
              <p:nvPr/>
            </p:nvSpPr>
            <p:spPr bwMode="auto">
              <a:xfrm>
                <a:off x="3811" y="1261"/>
                <a:ext cx="265" cy="1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40" name="Rectangle 408"/>
              <p:cNvSpPr>
                <a:spLocks noChangeArrowheads="1"/>
              </p:cNvSpPr>
              <p:nvPr/>
            </p:nvSpPr>
            <p:spPr bwMode="auto">
              <a:xfrm>
                <a:off x="3811" y="1261"/>
                <a:ext cx="265" cy="16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41" name="Freeform 409"/>
              <p:cNvSpPr>
                <a:spLocks/>
              </p:cNvSpPr>
              <p:nvPr/>
            </p:nvSpPr>
            <p:spPr bwMode="auto">
              <a:xfrm>
                <a:off x="3886" y="1261"/>
                <a:ext cx="379" cy="347"/>
              </a:xfrm>
              <a:custGeom>
                <a:avLst/>
                <a:gdLst>
                  <a:gd name="T0" fmla="*/ 58 w 379"/>
                  <a:gd name="T1" fmla="*/ 347 h 347"/>
                  <a:gd name="T2" fmla="*/ 322 w 379"/>
                  <a:gd name="T3" fmla="*/ 347 h 347"/>
                  <a:gd name="T4" fmla="*/ 322 w 379"/>
                  <a:gd name="T5" fmla="*/ 173 h 347"/>
                  <a:gd name="T6" fmla="*/ 379 w 379"/>
                  <a:gd name="T7" fmla="*/ 173 h 347"/>
                  <a:gd name="T8" fmla="*/ 190 w 379"/>
                  <a:gd name="T9" fmla="*/ 0 h 347"/>
                  <a:gd name="T10" fmla="*/ 0 w 379"/>
                  <a:gd name="T11" fmla="*/ 165 h 347"/>
                  <a:gd name="T12" fmla="*/ 58 w 379"/>
                  <a:gd name="T13" fmla="*/ 173 h 347"/>
                  <a:gd name="T14" fmla="*/ 58 w 379"/>
                  <a:gd name="T15" fmla="*/ 347 h 347"/>
                  <a:gd name="T16" fmla="*/ 0 60000 65536"/>
                  <a:gd name="T17" fmla="*/ 0 60000 65536"/>
                  <a:gd name="T18" fmla="*/ 0 60000 65536"/>
                  <a:gd name="T19" fmla="*/ 0 60000 65536"/>
                  <a:gd name="T20" fmla="*/ 0 60000 65536"/>
                  <a:gd name="T21" fmla="*/ 0 60000 65536"/>
                  <a:gd name="T22" fmla="*/ 0 60000 65536"/>
                  <a:gd name="T23" fmla="*/ 0 60000 65536"/>
                  <a:gd name="T24" fmla="*/ 0 w 379"/>
                  <a:gd name="T25" fmla="*/ 0 h 347"/>
                  <a:gd name="T26" fmla="*/ 379 w 379"/>
                  <a:gd name="T27" fmla="*/ 347 h 3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9" h="347">
                    <a:moveTo>
                      <a:pt x="58" y="347"/>
                    </a:moveTo>
                    <a:lnTo>
                      <a:pt x="322" y="347"/>
                    </a:lnTo>
                    <a:lnTo>
                      <a:pt x="322" y="173"/>
                    </a:lnTo>
                    <a:lnTo>
                      <a:pt x="379" y="173"/>
                    </a:lnTo>
                    <a:lnTo>
                      <a:pt x="190" y="0"/>
                    </a:lnTo>
                    <a:lnTo>
                      <a:pt x="0" y="165"/>
                    </a:lnTo>
                    <a:lnTo>
                      <a:pt x="58" y="173"/>
                    </a:lnTo>
                    <a:lnTo>
                      <a:pt x="58" y="34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42" name="Freeform 410"/>
              <p:cNvSpPr>
                <a:spLocks/>
              </p:cNvSpPr>
              <p:nvPr/>
            </p:nvSpPr>
            <p:spPr bwMode="auto">
              <a:xfrm>
                <a:off x="3886" y="1261"/>
                <a:ext cx="379" cy="347"/>
              </a:xfrm>
              <a:custGeom>
                <a:avLst/>
                <a:gdLst>
                  <a:gd name="T0" fmla="*/ 58 w 379"/>
                  <a:gd name="T1" fmla="*/ 347 h 347"/>
                  <a:gd name="T2" fmla="*/ 322 w 379"/>
                  <a:gd name="T3" fmla="*/ 347 h 347"/>
                  <a:gd name="T4" fmla="*/ 322 w 379"/>
                  <a:gd name="T5" fmla="*/ 173 h 347"/>
                  <a:gd name="T6" fmla="*/ 379 w 379"/>
                  <a:gd name="T7" fmla="*/ 173 h 347"/>
                  <a:gd name="T8" fmla="*/ 190 w 379"/>
                  <a:gd name="T9" fmla="*/ 0 h 347"/>
                  <a:gd name="T10" fmla="*/ 0 w 379"/>
                  <a:gd name="T11" fmla="*/ 165 h 347"/>
                  <a:gd name="T12" fmla="*/ 58 w 379"/>
                  <a:gd name="T13" fmla="*/ 173 h 347"/>
                  <a:gd name="T14" fmla="*/ 58 w 379"/>
                  <a:gd name="T15" fmla="*/ 347 h 347"/>
                  <a:gd name="T16" fmla="*/ 0 60000 65536"/>
                  <a:gd name="T17" fmla="*/ 0 60000 65536"/>
                  <a:gd name="T18" fmla="*/ 0 60000 65536"/>
                  <a:gd name="T19" fmla="*/ 0 60000 65536"/>
                  <a:gd name="T20" fmla="*/ 0 60000 65536"/>
                  <a:gd name="T21" fmla="*/ 0 60000 65536"/>
                  <a:gd name="T22" fmla="*/ 0 60000 65536"/>
                  <a:gd name="T23" fmla="*/ 0 60000 65536"/>
                  <a:gd name="T24" fmla="*/ 0 w 379"/>
                  <a:gd name="T25" fmla="*/ 0 h 347"/>
                  <a:gd name="T26" fmla="*/ 379 w 379"/>
                  <a:gd name="T27" fmla="*/ 347 h 3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9" h="347">
                    <a:moveTo>
                      <a:pt x="58" y="347"/>
                    </a:moveTo>
                    <a:lnTo>
                      <a:pt x="322" y="347"/>
                    </a:lnTo>
                    <a:lnTo>
                      <a:pt x="322" y="173"/>
                    </a:lnTo>
                    <a:lnTo>
                      <a:pt x="379" y="173"/>
                    </a:lnTo>
                    <a:lnTo>
                      <a:pt x="190" y="0"/>
                    </a:lnTo>
                    <a:lnTo>
                      <a:pt x="0" y="165"/>
                    </a:lnTo>
                    <a:lnTo>
                      <a:pt x="58" y="173"/>
                    </a:lnTo>
                    <a:lnTo>
                      <a:pt x="58" y="347"/>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243" name="Rectangle 411"/>
              <p:cNvSpPr>
                <a:spLocks noChangeArrowheads="1"/>
              </p:cNvSpPr>
              <p:nvPr/>
            </p:nvSpPr>
            <p:spPr bwMode="auto">
              <a:xfrm>
                <a:off x="4076" y="1426"/>
                <a:ext cx="107" cy="1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44" name="Rectangle 412"/>
              <p:cNvSpPr>
                <a:spLocks noChangeArrowheads="1"/>
              </p:cNvSpPr>
              <p:nvPr/>
            </p:nvSpPr>
            <p:spPr bwMode="auto">
              <a:xfrm>
                <a:off x="4076" y="1426"/>
                <a:ext cx="107" cy="116"/>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45" name="Line 413"/>
              <p:cNvSpPr>
                <a:spLocks noChangeShapeType="1"/>
              </p:cNvSpPr>
              <p:nvPr/>
            </p:nvSpPr>
            <p:spPr bwMode="auto">
              <a:xfrm>
                <a:off x="4125" y="1426"/>
                <a:ext cx="8" cy="116"/>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46" name="Line 414"/>
              <p:cNvSpPr>
                <a:spLocks noChangeShapeType="1"/>
              </p:cNvSpPr>
              <p:nvPr/>
            </p:nvSpPr>
            <p:spPr bwMode="auto">
              <a:xfrm>
                <a:off x="4084" y="1476"/>
                <a:ext cx="99" cy="0"/>
              </a:xfrm>
              <a:prstGeom prst="line">
                <a:avLst/>
              </a:prstGeom>
              <a:noFill/>
              <a:ln w="27051">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47" name="Rectangle 415"/>
              <p:cNvSpPr>
                <a:spLocks noChangeArrowheads="1"/>
              </p:cNvSpPr>
              <p:nvPr/>
            </p:nvSpPr>
            <p:spPr bwMode="auto">
              <a:xfrm>
                <a:off x="3985" y="1443"/>
                <a:ext cx="74" cy="1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48" name="Rectangle 416"/>
              <p:cNvSpPr>
                <a:spLocks noChangeArrowheads="1"/>
              </p:cNvSpPr>
              <p:nvPr/>
            </p:nvSpPr>
            <p:spPr bwMode="auto">
              <a:xfrm>
                <a:off x="3985" y="1443"/>
                <a:ext cx="74" cy="16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49" name="Freeform 417"/>
              <p:cNvSpPr>
                <a:spLocks/>
              </p:cNvSpPr>
              <p:nvPr/>
            </p:nvSpPr>
            <p:spPr bwMode="auto">
              <a:xfrm>
                <a:off x="4026" y="1517"/>
                <a:ext cx="25" cy="25"/>
              </a:xfrm>
              <a:custGeom>
                <a:avLst/>
                <a:gdLst>
                  <a:gd name="T0" fmla="*/ 8 w 25"/>
                  <a:gd name="T1" fmla="*/ 0 h 25"/>
                  <a:gd name="T2" fmla="*/ 8 w 25"/>
                  <a:gd name="T3" fmla="*/ 0 h 25"/>
                  <a:gd name="T4" fmla="*/ 0 w 25"/>
                  <a:gd name="T5" fmla="*/ 8 h 25"/>
                  <a:gd name="T6" fmla="*/ 0 w 25"/>
                  <a:gd name="T7" fmla="*/ 8 h 25"/>
                  <a:gd name="T8" fmla="*/ 0 w 25"/>
                  <a:gd name="T9" fmla="*/ 16 h 25"/>
                  <a:gd name="T10" fmla="*/ 0 w 25"/>
                  <a:gd name="T11" fmla="*/ 16 h 25"/>
                  <a:gd name="T12" fmla="*/ 0 w 25"/>
                  <a:gd name="T13" fmla="*/ 25 h 25"/>
                  <a:gd name="T14" fmla="*/ 8 w 25"/>
                  <a:gd name="T15" fmla="*/ 25 h 25"/>
                  <a:gd name="T16" fmla="*/ 8 w 25"/>
                  <a:gd name="T17" fmla="*/ 25 h 25"/>
                  <a:gd name="T18" fmla="*/ 17 w 25"/>
                  <a:gd name="T19" fmla="*/ 25 h 25"/>
                  <a:gd name="T20" fmla="*/ 25 w 25"/>
                  <a:gd name="T21" fmla="*/ 25 h 25"/>
                  <a:gd name="T22" fmla="*/ 25 w 25"/>
                  <a:gd name="T23" fmla="*/ 16 h 25"/>
                  <a:gd name="T24" fmla="*/ 25 w 25"/>
                  <a:gd name="T25" fmla="*/ 16 h 25"/>
                  <a:gd name="T26" fmla="*/ 25 w 25"/>
                  <a:gd name="T27" fmla="*/ 8 h 25"/>
                  <a:gd name="T28" fmla="*/ 25 w 25"/>
                  <a:gd name="T29" fmla="*/ 8 h 25"/>
                  <a:gd name="T30" fmla="*/ 17 w 25"/>
                  <a:gd name="T31" fmla="*/ 0 h 25"/>
                  <a:gd name="T32" fmla="*/ 8 w 25"/>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5"/>
                  <a:gd name="T53" fmla="*/ 25 w 2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5">
                    <a:moveTo>
                      <a:pt x="8" y="0"/>
                    </a:moveTo>
                    <a:lnTo>
                      <a:pt x="8" y="0"/>
                    </a:lnTo>
                    <a:lnTo>
                      <a:pt x="0" y="8"/>
                    </a:lnTo>
                    <a:lnTo>
                      <a:pt x="0" y="16"/>
                    </a:lnTo>
                    <a:lnTo>
                      <a:pt x="0" y="25"/>
                    </a:lnTo>
                    <a:lnTo>
                      <a:pt x="8" y="25"/>
                    </a:lnTo>
                    <a:lnTo>
                      <a:pt x="17" y="25"/>
                    </a:lnTo>
                    <a:lnTo>
                      <a:pt x="25" y="25"/>
                    </a:lnTo>
                    <a:lnTo>
                      <a:pt x="25" y="16"/>
                    </a:lnTo>
                    <a:lnTo>
                      <a:pt x="25" y="8"/>
                    </a:lnTo>
                    <a:lnTo>
                      <a:pt x="17" y="0"/>
                    </a:lnTo>
                    <a:lnTo>
                      <a:pt x="8"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50" name="Freeform 418"/>
              <p:cNvSpPr>
                <a:spLocks/>
              </p:cNvSpPr>
              <p:nvPr/>
            </p:nvSpPr>
            <p:spPr bwMode="auto">
              <a:xfrm>
                <a:off x="4026" y="1517"/>
                <a:ext cx="25" cy="25"/>
              </a:xfrm>
              <a:custGeom>
                <a:avLst/>
                <a:gdLst>
                  <a:gd name="T0" fmla="*/ 8 w 25"/>
                  <a:gd name="T1" fmla="*/ 0 h 25"/>
                  <a:gd name="T2" fmla="*/ 8 w 25"/>
                  <a:gd name="T3" fmla="*/ 0 h 25"/>
                  <a:gd name="T4" fmla="*/ 0 w 25"/>
                  <a:gd name="T5" fmla="*/ 8 h 25"/>
                  <a:gd name="T6" fmla="*/ 0 w 25"/>
                  <a:gd name="T7" fmla="*/ 8 h 25"/>
                  <a:gd name="T8" fmla="*/ 0 w 25"/>
                  <a:gd name="T9" fmla="*/ 16 h 25"/>
                  <a:gd name="T10" fmla="*/ 0 w 25"/>
                  <a:gd name="T11" fmla="*/ 16 h 25"/>
                  <a:gd name="T12" fmla="*/ 0 w 25"/>
                  <a:gd name="T13" fmla="*/ 25 h 25"/>
                  <a:gd name="T14" fmla="*/ 8 w 25"/>
                  <a:gd name="T15" fmla="*/ 25 h 25"/>
                  <a:gd name="T16" fmla="*/ 8 w 25"/>
                  <a:gd name="T17" fmla="*/ 25 h 25"/>
                  <a:gd name="T18" fmla="*/ 17 w 25"/>
                  <a:gd name="T19" fmla="*/ 25 h 25"/>
                  <a:gd name="T20" fmla="*/ 25 w 25"/>
                  <a:gd name="T21" fmla="*/ 25 h 25"/>
                  <a:gd name="T22" fmla="*/ 25 w 25"/>
                  <a:gd name="T23" fmla="*/ 16 h 25"/>
                  <a:gd name="T24" fmla="*/ 25 w 25"/>
                  <a:gd name="T25" fmla="*/ 16 h 25"/>
                  <a:gd name="T26" fmla="*/ 25 w 25"/>
                  <a:gd name="T27" fmla="*/ 8 h 25"/>
                  <a:gd name="T28" fmla="*/ 25 w 25"/>
                  <a:gd name="T29" fmla="*/ 8 h 25"/>
                  <a:gd name="T30" fmla="*/ 17 w 25"/>
                  <a:gd name="T31" fmla="*/ 0 h 25"/>
                  <a:gd name="T32" fmla="*/ 8 w 25"/>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5"/>
                  <a:gd name="T53" fmla="*/ 25 w 2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5">
                    <a:moveTo>
                      <a:pt x="8" y="0"/>
                    </a:moveTo>
                    <a:lnTo>
                      <a:pt x="8" y="0"/>
                    </a:lnTo>
                    <a:lnTo>
                      <a:pt x="0" y="8"/>
                    </a:lnTo>
                    <a:lnTo>
                      <a:pt x="0" y="16"/>
                    </a:lnTo>
                    <a:lnTo>
                      <a:pt x="0" y="25"/>
                    </a:lnTo>
                    <a:lnTo>
                      <a:pt x="8" y="25"/>
                    </a:lnTo>
                    <a:lnTo>
                      <a:pt x="17" y="25"/>
                    </a:lnTo>
                    <a:lnTo>
                      <a:pt x="25" y="25"/>
                    </a:lnTo>
                    <a:lnTo>
                      <a:pt x="25" y="16"/>
                    </a:lnTo>
                    <a:lnTo>
                      <a:pt x="25" y="8"/>
                    </a:lnTo>
                    <a:lnTo>
                      <a:pt x="17" y="0"/>
                    </a:lnTo>
                    <a:lnTo>
                      <a:pt x="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251" name="Rectangle 419"/>
              <p:cNvSpPr>
                <a:spLocks noChangeArrowheads="1"/>
              </p:cNvSpPr>
              <p:nvPr/>
            </p:nvSpPr>
            <p:spPr bwMode="auto">
              <a:xfrm>
                <a:off x="3845" y="1451"/>
                <a:ext cx="57" cy="74"/>
              </a:xfrm>
              <a:prstGeom prst="rect">
                <a:avLst/>
              </a:prstGeom>
              <a:solidFill>
                <a:srgbClr val="000000"/>
              </a:solidFill>
              <a:ln w="952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52" name="Rectangle 420"/>
              <p:cNvSpPr>
                <a:spLocks noChangeArrowheads="1"/>
              </p:cNvSpPr>
              <p:nvPr/>
            </p:nvSpPr>
            <p:spPr bwMode="auto">
              <a:xfrm>
                <a:off x="3845" y="1451"/>
                <a:ext cx="57" cy="74"/>
              </a:xfrm>
              <a:prstGeom prst="rect">
                <a:avLst/>
              </a:prstGeom>
              <a:solidFill>
                <a:srgbClr val="000000"/>
              </a:solidFill>
              <a:ln w="1270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53" name="Line 421"/>
              <p:cNvSpPr>
                <a:spLocks noChangeShapeType="1"/>
              </p:cNvSpPr>
              <p:nvPr/>
            </p:nvSpPr>
            <p:spPr bwMode="auto">
              <a:xfrm>
                <a:off x="3869" y="1451"/>
                <a:ext cx="9" cy="74"/>
              </a:xfrm>
              <a:prstGeom prst="line">
                <a:avLst/>
              </a:prstGeom>
              <a:noFill/>
              <a:ln w="27051">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54" name="Line 422"/>
              <p:cNvSpPr>
                <a:spLocks noChangeShapeType="1"/>
              </p:cNvSpPr>
              <p:nvPr/>
            </p:nvSpPr>
            <p:spPr bwMode="auto">
              <a:xfrm>
                <a:off x="3845" y="1492"/>
                <a:ext cx="57" cy="0"/>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55" name="Freeform 423"/>
              <p:cNvSpPr>
                <a:spLocks/>
              </p:cNvSpPr>
              <p:nvPr/>
            </p:nvSpPr>
            <p:spPr bwMode="auto">
              <a:xfrm>
                <a:off x="4389" y="1203"/>
                <a:ext cx="108" cy="421"/>
              </a:xfrm>
              <a:custGeom>
                <a:avLst/>
                <a:gdLst>
                  <a:gd name="T0" fmla="*/ 108 w 108"/>
                  <a:gd name="T1" fmla="*/ 0 h 421"/>
                  <a:gd name="T2" fmla="*/ 50 w 108"/>
                  <a:gd name="T3" fmla="*/ 0 h 421"/>
                  <a:gd name="T4" fmla="*/ 0 w 108"/>
                  <a:gd name="T5" fmla="*/ 421 h 421"/>
                  <a:gd name="T6" fmla="*/ 75 w 108"/>
                  <a:gd name="T7" fmla="*/ 421 h 421"/>
                  <a:gd name="T8" fmla="*/ 108 w 108"/>
                  <a:gd name="T9" fmla="*/ 0 h 421"/>
                  <a:gd name="T10" fmla="*/ 0 60000 65536"/>
                  <a:gd name="T11" fmla="*/ 0 60000 65536"/>
                  <a:gd name="T12" fmla="*/ 0 60000 65536"/>
                  <a:gd name="T13" fmla="*/ 0 60000 65536"/>
                  <a:gd name="T14" fmla="*/ 0 60000 65536"/>
                  <a:gd name="T15" fmla="*/ 0 w 108"/>
                  <a:gd name="T16" fmla="*/ 0 h 421"/>
                  <a:gd name="T17" fmla="*/ 108 w 108"/>
                  <a:gd name="T18" fmla="*/ 421 h 421"/>
                </a:gdLst>
                <a:ahLst/>
                <a:cxnLst>
                  <a:cxn ang="T10">
                    <a:pos x="T0" y="T1"/>
                  </a:cxn>
                  <a:cxn ang="T11">
                    <a:pos x="T2" y="T3"/>
                  </a:cxn>
                  <a:cxn ang="T12">
                    <a:pos x="T4" y="T5"/>
                  </a:cxn>
                  <a:cxn ang="T13">
                    <a:pos x="T6" y="T7"/>
                  </a:cxn>
                  <a:cxn ang="T14">
                    <a:pos x="T8" y="T9"/>
                  </a:cxn>
                </a:cxnLst>
                <a:rect l="T15" t="T16" r="T17" b="T18"/>
                <a:pathLst>
                  <a:path w="108" h="421">
                    <a:moveTo>
                      <a:pt x="108" y="0"/>
                    </a:moveTo>
                    <a:lnTo>
                      <a:pt x="50" y="0"/>
                    </a:lnTo>
                    <a:lnTo>
                      <a:pt x="0" y="421"/>
                    </a:lnTo>
                    <a:lnTo>
                      <a:pt x="75" y="421"/>
                    </a:lnTo>
                    <a:lnTo>
                      <a:pt x="1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56" name="Rectangle 424"/>
              <p:cNvSpPr>
                <a:spLocks noChangeArrowheads="1"/>
              </p:cNvSpPr>
              <p:nvPr/>
            </p:nvSpPr>
            <p:spPr bwMode="auto">
              <a:xfrm>
                <a:off x="4513" y="1220"/>
                <a:ext cx="33" cy="33"/>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57" name="Rectangle 425"/>
              <p:cNvSpPr>
                <a:spLocks noChangeArrowheads="1"/>
              </p:cNvSpPr>
              <p:nvPr/>
            </p:nvSpPr>
            <p:spPr bwMode="auto">
              <a:xfrm>
                <a:off x="4513" y="1220"/>
                <a:ext cx="33" cy="33"/>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58" name="Line 426"/>
              <p:cNvSpPr>
                <a:spLocks noChangeShapeType="1"/>
              </p:cNvSpPr>
              <p:nvPr/>
            </p:nvSpPr>
            <p:spPr bwMode="auto">
              <a:xfrm>
                <a:off x="4530" y="1220"/>
                <a:ext cx="0" cy="33"/>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59" name="Line 427"/>
              <p:cNvSpPr>
                <a:spLocks noChangeShapeType="1"/>
              </p:cNvSpPr>
              <p:nvPr/>
            </p:nvSpPr>
            <p:spPr bwMode="auto">
              <a:xfrm>
                <a:off x="4521" y="1236"/>
                <a:ext cx="25"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60" name="Rectangle 428"/>
              <p:cNvSpPr>
                <a:spLocks noChangeArrowheads="1"/>
              </p:cNvSpPr>
              <p:nvPr/>
            </p:nvSpPr>
            <p:spPr bwMode="auto">
              <a:xfrm>
                <a:off x="4563" y="1220"/>
                <a:ext cx="33" cy="33"/>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61" name="Rectangle 429"/>
              <p:cNvSpPr>
                <a:spLocks noChangeArrowheads="1"/>
              </p:cNvSpPr>
              <p:nvPr/>
            </p:nvSpPr>
            <p:spPr bwMode="auto">
              <a:xfrm>
                <a:off x="4563" y="1220"/>
                <a:ext cx="33" cy="33"/>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62" name="Line 430"/>
              <p:cNvSpPr>
                <a:spLocks noChangeShapeType="1"/>
              </p:cNvSpPr>
              <p:nvPr/>
            </p:nvSpPr>
            <p:spPr bwMode="auto">
              <a:xfrm>
                <a:off x="4579" y="1220"/>
                <a:ext cx="0" cy="33"/>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63" name="Line 431"/>
              <p:cNvSpPr>
                <a:spLocks noChangeShapeType="1"/>
              </p:cNvSpPr>
              <p:nvPr/>
            </p:nvSpPr>
            <p:spPr bwMode="auto">
              <a:xfrm>
                <a:off x="4563" y="1236"/>
                <a:ext cx="33"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64" name="Rectangle 432"/>
              <p:cNvSpPr>
                <a:spLocks noChangeArrowheads="1"/>
              </p:cNvSpPr>
              <p:nvPr/>
            </p:nvSpPr>
            <p:spPr bwMode="auto">
              <a:xfrm>
                <a:off x="4513" y="1286"/>
                <a:ext cx="33" cy="33"/>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65" name="Rectangle 433"/>
              <p:cNvSpPr>
                <a:spLocks noChangeArrowheads="1"/>
              </p:cNvSpPr>
              <p:nvPr/>
            </p:nvSpPr>
            <p:spPr bwMode="auto">
              <a:xfrm>
                <a:off x="4513" y="1286"/>
                <a:ext cx="33" cy="33"/>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66" name="Line 434"/>
              <p:cNvSpPr>
                <a:spLocks noChangeShapeType="1"/>
              </p:cNvSpPr>
              <p:nvPr/>
            </p:nvSpPr>
            <p:spPr bwMode="auto">
              <a:xfrm>
                <a:off x="4530" y="1286"/>
                <a:ext cx="0" cy="33"/>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67" name="Line 435"/>
              <p:cNvSpPr>
                <a:spLocks noChangeShapeType="1"/>
              </p:cNvSpPr>
              <p:nvPr/>
            </p:nvSpPr>
            <p:spPr bwMode="auto">
              <a:xfrm>
                <a:off x="4513" y="1302"/>
                <a:ext cx="33"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68" name="Rectangle 436"/>
              <p:cNvSpPr>
                <a:spLocks noChangeArrowheads="1"/>
              </p:cNvSpPr>
              <p:nvPr/>
            </p:nvSpPr>
            <p:spPr bwMode="auto">
              <a:xfrm>
                <a:off x="4563" y="1277"/>
                <a:ext cx="33" cy="33"/>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69" name="Rectangle 437"/>
              <p:cNvSpPr>
                <a:spLocks noChangeArrowheads="1"/>
              </p:cNvSpPr>
              <p:nvPr/>
            </p:nvSpPr>
            <p:spPr bwMode="auto">
              <a:xfrm>
                <a:off x="4563" y="1277"/>
                <a:ext cx="33" cy="33"/>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70" name="Line 438"/>
              <p:cNvSpPr>
                <a:spLocks noChangeShapeType="1"/>
              </p:cNvSpPr>
              <p:nvPr/>
            </p:nvSpPr>
            <p:spPr bwMode="auto">
              <a:xfrm>
                <a:off x="4579" y="1277"/>
                <a:ext cx="0" cy="33"/>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71" name="Line 439"/>
              <p:cNvSpPr>
                <a:spLocks noChangeShapeType="1"/>
              </p:cNvSpPr>
              <p:nvPr/>
            </p:nvSpPr>
            <p:spPr bwMode="auto">
              <a:xfrm>
                <a:off x="4563" y="1294"/>
                <a:ext cx="24"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72" name="Rectangle 440"/>
              <p:cNvSpPr>
                <a:spLocks noChangeArrowheads="1"/>
              </p:cNvSpPr>
              <p:nvPr/>
            </p:nvSpPr>
            <p:spPr bwMode="auto">
              <a:xfrm>
                <a:off x="4513" y="1343"/>
                <a:ext cx="33" cy="42"/>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73" name="Rectangle 441"/>
              <p:cNvSpPr>
                <a:spLocks noChangeArrowheads="1"/>
              </p:cNvSpPr>
              <p:nvPr/>
            </p:nvSpPr>
            <p:spPr bwMode="auto">
              <a:xfrm>
                <a:off x="4513" y="1343"/>
                <a:ext cx="33" cy="42"/>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74" name="Line 442"/>
              <p:cNvSpPr>
                <a:spLocks noChangeShapeType="1"/>
              </p:cNvSpPr>
              <p:nvPr/>
            </p:nvSpPr>
            <p:spPr bwMode="auto">
              <a:xfrm>
                <a:off x="4530" y="1343"/>
                <a:ext cx="0" cy="42"/>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75" name="Line 443"/>
              <p:cNvSpPr>
                <a:spLocks noChangeShapeType="1"/>
              </p:cNvSpPr>
              <p:nvPr/>
            </p:nvSpPr>
            <p:spPr bwMode="auto">
              <a:xfrm>
                <a:off x="4513" y="1360"/>
                <a:ext cx="33"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76" name="Rectangle 444"/>
              <p:cNvSpPr>
                <a:spLocks noChangeArrowheads="1"/>
              </p:cNvSpPr>
              <p:nvPr/>
            </p:nvSpPr>
            <p:spPr bwMode="auto">
              <a:xfrm>
                <a:off x="4563" y="1343"/>
                <a:ext cx="24" cy="34"/>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77" name="Rectangle 445"/>
              <p:cNvSpPr>
                <a:spLocks noChangeArrowheads="1"/>
              </p:cNvSpPr>
              <p:nvPr/>
            </p:nvSpPr>
            <p:spPr bwMode="auto">
              <a:xfrm>
                <a:off x="4558" y="1389"/>
                <a:ext cx="24" cy="34"/>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78" name="Line 446"/>
              <p:cNvSpPr>
                <a:spLocks noChangeShapeType="1"/>
              </p:cNvSpPr>
              <p:nvPr/>
            </p:nvSpPr>
            <p:spPr bwMode="auto">
              <a:xfrm>
                <a:off x="4571" y="1343"/>
                <a:ext cx="8" cy="34"/>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79" name="Line 447"/>
              <p:cNvSpPr>
                <a:spLocks noChangeShapeType="1"/>
              </p:cNvSpPr>
              <p:nvPr/>
            </p:nvSpPr>
            <p:spPr bwMode="auto">
              <a:xfrm>
                <a:off x="4563" y="1360"/>
                <a:ext cx="24"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80" name="Rectangle 448"/>
              <p:cNvSpPr>
                <a:spLocks noChangeArrowheads="1"/>
              </p:cNvSpPr>
              <p:nvPr/>
            </p:nvSpPr>
            <p:spPr bwMode="auto">
              <a:xfrm>
                <a:off x="4513" y="1418"/>
                <a:ext cx="33" cy="33"/>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81" name="Rectangle 449"/>
              <p:cNvSpPr>
                <a:spLocks noChangeArrowheads="1"/>
              </p:cNvSpPr>
              <p:nvPr/>
            </p:nvSpPr>
            <p:spPr bwMode="auto">
              <a:xfrm>
                <a:off x="4513" y="1418"/>
                <a:ext cx="33" cy="33"/>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82" name="Line 450"/>
              <p:cNvSpPr>
                <a:spLocks noChangeShapeType="1"/>
              </p:cNvSpPr>
              <p:nvPr/>
            </p:nvSpPr>
            <p:spPr bwMode="auto">
              <a:xfrm>
                <a:off x="4530" y="1418"/>
                <a:ext cx="0" cy="33"/>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83" name="Line 451"/>
              <p:cNvSpPr>
                <a:spLocks noChangeShapeType="1"/>
              </p:cNvSpPr>
              <p:nvPr/>
            </p:nvSpPr>
            <p:spPr bwMode="auto">
              <a:xfrm>
                <a:off x="4521" y="1434"/>
                <a:ext cx="25"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84" name="Rectangle 452"/>
              <p:cNvSpPr>
                <a:spLocks noChangeArrowheads="1"/>
              </p:cNvSpPr>
              <p:nvPr/>
            </p:nvSpPr>
            <p:spPr bwMode="auto">
              <a:xfrm>
                <a:off x="4563" y="1410"/>
                <a:ext cx="33" cy="41"/>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85" name="Rectangle 453"/>
              <p:cNvSpPr>
                <a:spLocks noChangeArrowheads="1"/>
              </p:cNvSpPr>
              <p:nvPr/>
            </p:nvSpPr>
            <p:spPr bwMode="auto">
              <a:xfrm>
                <a:off x="4563" y="1410"/>
                <a:ext cx="33" cy="41"/>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86" name="Line 454"/>
              <p:cNvSpPr>
                <a:spLocks noChangeShapeType="1"/>
              </p:cNvSpPr>
              <p:nvPr/>
            </p:nvSpPr>
            <p:spPr bwMode="auto">
              <a:xfrm>
                <a:off x="4579" y="1410"/>
                <a:ext cx="0" cy="41"/>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87" name="Line 455"/>
              <p:cNvSpPr>
                <a:spLocks noChangeShapeType="1"/>
              </p:cNvSpPr>
              <p:nvPr/>
            </p:nvSpPr>
            <p:spPr bwMode="auto">
              <a:xfrm>
                <a:off x="4563" y="1426"/>
                <a:ext cx="33"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88" name="Rectangle 456"/>
              <p:cNvSpPr>
                <a:spLocks noChangeArrowheads="1"/>
              </p:cNvSpPr>
              <p:nvPr/>
            </p:nvSpPr>
            <p:spPr bwMode="auto">
              <a:xfrm>
                <a:off x="4513" y="1550"/>
                <a:ext cx="33" cy="41"/>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89" name="Rectangle 457"/>
              <p:cNvSpPr>
                <a:spLocks noChangeArrowheads="1"/>
              </p:cNvSpPr>
              <p:nvPr/>
            </p:nvSpPr>
            <p:spPr bwMode="auto">
              <a:xfrm>
                <a:off x="4513" y="1550"/>
                <a:ext cx="33" cy="41"/>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90" name="Line 458"/>
              <p:cNvSpPr>
                <a:spLocks noChangeShapeType="1"/>
              </p:cNvSpPr>
              <p:nvPr/>
            </p:nvSpPr>
            <p:spPr bwMode="auto">
              <a:xfrm>
                <a:off x="4530" y="1550"/>
                <a:ext cx="0" cy="41"/>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91" name="Line 459"/>
              <p:cNvSpPr>
                <a:spLocks noChangeShapeType="1"/>
              </p:cNvSpPr>
              <p:nvPr/>
            </p:nvSpPr>
            <p:spPr bwMode="auto">
              <a:xfrm>
                <a:off x="4513" y="1566"/>
                <a:ext cx="33"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92" name="Rectangle 460"/>
              <p:cNvSpPr>
                <a:spLocks noChangeArrowheads="1"/>
              </p:cNvSpPr>
              <p:nvPr/>
            </p:nvSpPr>
            <p:spPr bwMode="auto">
              <a:xfrm>
                <a:off x="4563" y="1550"/>
                <a:ext cx="24" cy="33"/>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93" name="Rectangle 461"/>
              <p:cNvSpPr>
                <a:spLocks noChangeArrowheads="1"/>
              </p:cNvSpPr>
              <p:nvPr/>
            </p:nvSpPr>
            <p:spPr bwMode="auto">
              <a:xfrm>
                <a:off x="4563" y="1550"/>
                <a:ext cx="24" cy="33"/>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94" name="Line 462"/>
              <p:cNvSpPr>
                <a:spLocks noChangeShapeType="1"/>
              </p:cNvSpPr>
              <p:nvPr/>
            </p:nvSpPr>
            <p:spPr bwMode="auto">
              <a:xfrm>
                <a:off x="4571" y="1550"/>
                <a:ext cx="0" cy="33"/>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95" name="Line 463"/>
              <p:cNvSpPr>
                <a:spLocks noChangeShapeType="1"/>
              </p:cNvSpPr>
              <p:nvPr/>
            </p:nvSpPr>
            <p:spPr bwMode="auto">
              <a:xfrm>
                <a:off x="4563" y="1566"/>
                <a:ext cx="24"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96" name="Rectangle 464"/>
              <p:cNvSpPr>
                <a:spLocks noChangeArrowheads="1"/>
              </p:cNvSpPr>
              <p:nvPr/>
            </p:nvSpPr>
            <p:spPr bwMode="auto">
              <a:xfrm>
                <a:off x="4513" y="1492"/>
                <a:ext cx="33" cy="33"/>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97" name="Rectangle 465"/>
              <p:cNvSpPr>
                <a:spLocks noChangeArrowheads="1"/>
              </p:cNvSpPr>
              <p:nvPr/>
            </p:nvSpPr>
            <p:spPr bwMode="auto">
              <a:xfrm>
                <a:off x="4513" y="1492"/>
                <a:ext cx="33" cy="33"/>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298" name="Line 466"/>
              <p:cNvSpPr>
                <a:spLocks noChangeShapeType="1"/>
              </p:cNvSpPr>
              <p:nvPr/>
            </p:nvSpPr>
            <p:spPr bwMode="auto">
              <a:xfrm>
                <a:off x="4530" y="1492"/>
                <a:ext cx="0" cy="33"/>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299" name="Line 467"/>
              <p:cNvSpPr>
                <a:spLocks noChangeShapeType="1"/>
              </p:cNvSpPr>
              <p:nvPr/>
            </p:nvSpPr>
            <p:spPr bwMode="auto">
              <a:xfrm>
                <a:off x="4513" y="1509"/>
                <a:ext cx="33"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300" name="Rectangle 468"/>
              <p:cNvSpPr>
                <a:spLocks noChangeArrowheads="1"/>
              </p:cNvSpPr>
              <p:nvPr/>
            </p:nvSpPr>
            <p:spPr bwMode="auto">
              <a:xfrm>
                <a:off x="4563" y="1484"/>
                <a:ext cx="24" cy="41"/>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301" name="Rectangle 469"/>
              <p:cNvSpPr>
                <a:spLocks noChangeArrowheads="1"/>
              </p:cNvSpPr>
              <p:nvPr/>
            </p:nvSpPr>
            <p:spPr bwMode="auto">
              <a:xfrm>
                <a:off x="4563" y="1484"/>
                <a:ext cx="24" cy="41"/>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302" name="Line 470"/>
              <p:cNvSpPr>
                <a:spLocks noChangeShapeType="1"/>
              </p:cNvSpPr>
              <p:nvPr/>
            </p:nvSpPr>
            <p:spPr bwMode="auto">
              <a:xfrm>
                <a:off x="4571" y="1484"/>
                <a:ext cx="8" cy="33"/>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303" name="Line 471"/>
              <p:cNvSpPr>
                <a:spLocks noChangeShapeType="1"/>
              </p:cNvSpPr>
              <p:nvPr/>
            </p:nvSpPr>
            <p:spPr bwMode="auto">
              <a:xfrm>
                <a:off x="4563" y="1500"/>
                <a:ext cx="24"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304" name="Freeform 472"/>
              <p:cNvSpPr>
                <a:spLocks/>
              </p:cNvSpPr>
              <p:nvPr/>
            </p:nvSpPr>
            <p:spPr bwMode="auto">
              <a:xfrm>
                <a:off x="4199" y="1443"/>
                <a:ext cx="190" cy="165"/>
              </a:xfrm>
              <a:custGeom>
                <a:avLst/>
                <a:gdLst>
                  <a:gd name="T0" fmla="*/ 75 w 190"/>
                  <a:gd name="T1" fmla="*/ 148 h 165"/>
                  <a:gd name="T2" fmla="*/ 66 w 190"/>
                  <a:gd name="T3" fmla="*/ 156 h 165"/>
                  <a:gd name="T4" fmla="*/ 58 w 190"/>
                  <a:gd name="T5" fmla="*/ 165 h 165"/>
                  <a:gd name="T6" fmla="*/ 42 w 190"/>
                  <a:gd name="T7" fmla="*/ 156 h 165"/>
                  <a:gd name="T8" fmla="*/ 33 w 190"/>
                  <a:gd name="T9" fmla="*/ 148 h 165"/>
                  <a:gd name="T10" fmla="*/ 33 w 190"/>
                  <a:gd name="T11" fmla="*/ 140 h 165"/>
                  <a:gd name="T12" fmla="*/ 25 w 190"/>
                  <a:gd name="T13" fmla="*/ 132 h 165"/>
                  <a:gd name="T14" fmla="*/ 17 w 190"/>
                  <a:gd name="T15" fmla="*/ 123 h 165"/>
                  <a:gd name="T16" fmla="*/ 0 w 190"/>
                  <a:gd name="T17" fmla="*/ 115 h 165"/>
                  <a:gd name="T18" fmla="*/ 0 w 190"/>
                  <a:gd name="T19" fmla="*/ 107 h 165"/>
                  <a:gd name="T20" fmla="*/ 0 w 190"/>
                  <a:gd name="T21" fmla="*/ 90 h 165"/>
                  <a:gd name="T22" fmla="*/ 9 w 190"/>
                  <a:gd name="T23" fmla="*/ 90 h 165"/>
                  <a:gd name="T24" fmla="*/ 17 w 190"/>
                  <a:gd name="T25" fmla="*/ 90 h 165"/>
                  <a:gd name="T26" fmla="*/ 17 w 190"/>
                  <a:gd name="T27" fmla="*/ 82 h 165"/>
                  <a:gd name="T28" fmla="*/ 9 w 190"/>
                  <a:gd name="T29" fmla="*/ 66 h 165"/>
                  <a:gd name="T30" fmla="*/ 9 w 190"/>
                  <a:gd name="T31" fmla="*/ 57 h 165"/>
                  <a:gd name="T32" fmla="*/ 17 w 190"/>
                  <a:gd name="T33" fmla="*/ 41 h 165"/>
                  <a:gd name="T34" fmla="*/ 33 w 190"/>
                  <a:gd name="T35" fmla="*/ 33 h 165"/>
                  <a:gd name="T36" fmla="*/ 42 w 190"/>
                  <a:gd name="T37" fmla="*/ 33 h 165"/>
                  <a:gd name="T38" fmla="*/ 50 w 190"/>
                  <a:gd name="T39" fmla="*/ 41 h 165"/>
                  <a:gd name="T40" fmla="*/ 58 w 190"/>
                  <a:gd name="T41" fmla="*/ 33 h 165"/>
                  <a:gd name="T42" fmla="*/ 66 w 190"/>
                  <a:gd name="T43" fmla="*/ 16 h 165"/>
                  <a:gd name="T44" fmla="*/ 66 w 190"/>
                  <a:gd name="T45" fmla="*/ 8 h 165"/>
                  <a:gd name="T46" fmla="*/ 75 w 190"/>
                  <a:gd name="T47" fmla="*/ 0 h 165"/>
                  <a:gd name="T48" fmla="*/ 91 w 190"/>
                  <a:gd name="T49" fmla="*/ 0 h 165"/>
                  <a:gd name="T50" fmla="*/ 100 w 190"/>
                  <a:gd name="T51" fmla="*/ 8 h 165"/>
                  <a:gd name="T52" fmla="*/ 100 w 190"/>
                  <a:gd name="T53" fmla="*/ 16 h 165"/>
                  <a:gd name="T54" fmla="*/ 116 w 190"/>
                  <a:gd name="T55" fmla="*/ 16 h 165"/>
                  <a:gd name="T56" fmla="*/ 124 w 190"/>
                  <a:gd name="T57" fmla="*/ 8 h 165"/>
                  <a:gd name="T58" fmla="*/ 133 w 190"/>
                  <a:gd name="T59" fmla="*/ 8 h 165"/>
                  <a:gd name="T60" fmla="*/ 149 w 190"/>
                  <a:gd name="T61" fmla="*/ 8 h 165"/>
                  <a:gd name="T62" fmla="*/ 157 w 190"/>
                  <a:gd name="T63" fmla="*/ 16 h 165"/>
                  <a:gd name="T64" fmla="*/ 157 w 190"/>
                  <a:gd name="T65" fmla="*/ 24 h 165"/>
                  <a:gd name="T66" fmla="*/ 166 w 190"/>
                  <a:gd name="T67" fmla="*/ 41 h 165"/>
                  <a:gd name="T68" fmla="*/ 174 w 190"/>
                  <a:gd name="T69" fmla="*/ 49 h 165"/>
                  <a:gd name="T70" fmla="*/ 182 w 190"/>
                  <a:gd name="T71" fmla="*/ 74 h 165"/>
                  <a:gd name="T72" fmla="*/ 190 w 190"/>
                  <a:gd name="T73" fmla="*/ 82 h 165"/>
                  <a:gd name="T74" fmla="*/ 182 w 190"/>
                  <a:gd name="T75" fmla="*/ 99 h 165"/>
                  <a:gd name="T76" fmla="*/ 174 w 190"/>
                  <a:gd name="T77" fmla="*/ 115 h 165"/>
                  <a:gd name="T78" fmla="*/ 166 w 190"/>
                  <a:gd name="T79" fmla="*/ 132 h 165"/>
                  <a:gd name="T80" fmla="*/ 166 w 190"/>
                  <a:gd name="T81" fmla="*/ 140 h 165"/>
                  <a:gd name="T82" fmla="*/ 157 w 190"/>
                  <a:gd name="T83" fmla="*/ 148 h 165"/>
                  <a:gd name="T84" fmla="*/ 149 w 190"/>
                  <a:gd name="T85" fmla="*/ 156 h 165"/>
                  <a:gd name="T86" fmla="*/ 141 w 190"/>
                  <a:gd name="T87" fmla="*/ 156 h 165"/>
                  <a:gd name="T88" fmla="*/ 133 w 190"/>
                  <a:gd name="T89" fmla="*/ 156 h 165"/>
                  <a:gd name="T90" fmla="*/ 124 w 190"/>
                  <a:gd name="T91" fmla="*/ 148 h 165"/>
                  <a:gd name="T92" fmla="*/ 83 w 190"/>
                  <a:gd name="T93" fmla="*/ 148 h 1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0"/>
                  <a:gd name="T142" fmla="*/ 0 h 165"/>
                  <a:gd name="T143" fmla="*/ 190 w 190"/>
                  <a:gd name="T144" fmla="*/ 165 h 16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0" h="165">
                    <a:moveTo>
                      <a:pt x="83" y="148"/>
                    </a:moveTo>
                    <a:lnTo>
                      <a:pt x="75" y="148"/>
                    </a:lnTo>
                    <a:lnTo>
                      <a:pt x="66" y="156"/>
                    </a:lnTo>
                    <a:lnTo>
                      <a:pt x="58" y="165"/>
                    </a:lnTo>
                    <a:lnTo>
                      <a:pt x="50" y="165"/>
                    </a:lnTo>
                    <a:lnTo>
                      <a:pt x="42" y="156"/>
                    </a:lnTo>
                    <a:lnTo>
                      <a:pt x="33" y="148"/>
                    </a:lnTo>
                    <a:lnTo>
                      <a:pt x="33" y="140"/>
                    </a:lnTo>
                    <a:lnTo>
                      <a:pt x="25" y="132"/>
                    </a:lnTo>
                    <a:lnTo>
                      <a:pt x="17" y="123"/>
                    </a:lnTo>
                    <a:lnTo>
                      <a:pt x="9" y="123"/>
                    </a:lnTo>
                    <a:lnTo>
                      <a:pt x="0" y="115"/>
                    </a:lnTo>
                    <a:lnTo>
                      <a:pt x="0" y="107"/>
                    </a:lnTo>
                    <a:lnTo>
                      <a:pt x="0" y="99"/>
                    </a:lnTo>
                    <a:lnTo>
                      <a:pt x="0" y="90"/>
                    </a:lnTo>
                    <a:lnTo>
                      <a:pt x="9" y="90"/>
                    </a:lnTo>
                    <a:lnTo>
                      <a:pt x="17" y="90"/>
                    </a:lnTo>
                    <a:lnTo>
                      <a:pt x="17" y="82"/>
                    </a:lnTo>
                    <a:lnTo>
                      <a:pt x="17" y="74"/>
                    </a:lnTo>
                    <a:lnTo>
                      <a:pt x="9" y="66"/>
                    </a:lnTo>
                    <a:lnTo>
                      <a:pt x="9" y="57"/>
                    </a:lnTo>
                    <a:lnTo>
                      <a:pt x="17" y="49"/>
                    </a:lnTo>
                    <a:lnTo>
                      <a:pt x="17" y="41"/>
                    </a:lnTo>
                    <a:lnTo>
                      <a:pt x="25" y="33"/>
                    </a:lnTo>
                    <a:lnTo>
                      <a:pt x="33" y="33"/>
                    </a:lnTo>
                    <a:lnTo>
                      <a:pt x="42" y="33"/>
                    </a:lnTo>
                    <a:lnTo>
                      <a:pt x="50" y="41"/>
                    </a:lnTo>
                    <a:lnTo>
                      <a:pt x="58" y="41"/>
                    </a:lnTo>
                    <a:lnTo>
                      <a:pt x="58" y="33"/>
                    </a:lnTo>
                    <a:lnTo>
                      <a:pt x="66" y="16"/>
                    </a:lnTo>
                    <a:lnTo>
                      <a:pt x="66" y="8"/>
                    </a:lnTo>
                    <a:lnTo>
                      <a:pt x="75" y="0"/>
                    </a:lnTo>
                    <a:lnTo>
                      <a:pt x="83" y="0"/>
                    </a:lnTo>
                    <a:lnTo>
                      <a:pt x="91" y="0"/>
                    </a:lnTo>
                    <a:lnTo>
                      <a:pt x="100" y="8"/>
                    </a:lnTo>
                    <a:lnTo>
                      <a:pt x="100" y="16"/>
                    </a:lnTo>
                    <a:lnTo>
                      <a:pt x="108" y="16"/>
                    </a:lnTo>
                    <a:lnTo>
                      <a:pt x="116" y="16"/>
                    </a:lnTo>
                    <a:lnTo>
                      <a:pt x="124" y="8"/>
                    </a:lnTo>
                    <a:lnTo>
                      <a:pt x="133" y="8"/>
                    </a:lnTo>
                    <a:lnTo>
                      <a:pt x="141" y="8"/>
                    </a:lnTo>
                    <a:lnTo>
                      <a:pt x="149" y="8"/>
                    </a:lnTo>
                    <a:lnTo>
                      <a:pt x="157" y="16"/>
                    </a:lnTo>
                    <a:lnTo>
                      <a:pt x="157" y="24"/>
                    </a:lnTo>
                    <a:lnTo>
                      <a:pt x="166" y="33"/>
                    </a:lnTo>
                    <a:lnTo>
                      <a:pt x="166" y="41"/>
                    </a:lnTo>
                    <a:lnTo>
                      <a:pt x="174" y="49"/>
                    </a:lnTo>
                    <a:lnTo>
                      <a:pt x="182" y="57"/>
                    </a:lnTo>
                    <a:lnTo>
                      <a:pt x="182" y="74"/>
                    </a:lnTo>
                    <a:lnTo>
                      <a:pt x="190" y="82"/>
                    </a:lnTo>
                    <a:lnTo>
                      <a:pt x="182" y="90"/>
                    </a:lnTo>
                    <a:lnTo>
                      <a:pt x="182" y="99"/>
                    </a:lnTo>
                    <a:lnTo>
                      <a:pt x="182" y="107"/>
                    </a:lnTo>
                    <a:lnTo>
                      <a:pt x="174" y="115"/>
                    </a:lnTo>
                    <a:lnTo>
                      <a:pt x="166" y="123"/>
                    </a:lnTo>
                    <a:lnTo>
                      <a:pt x="166" y="132"/>
                    </a:lnTo>
                    <a:lnTo>
                      <a:pt x="166" y="140"/>
                    </a:lnTo>
                    <a:lnTo>
                      <a:pt x="157" y="148"/>
                    </a:lnTo>
                    <a:lnTo>
                      <a:pt x="157" y="156"/>
                    </a:lnTo>
                    <a:lnTo>
                      <a:pt x="149" y="156"/>
                    </a:lnTo>
                    <a:lnTo>
                      <a:pt x="141" y="156"/>
                    </a:lnTo>
                    <a:lnTo>
                      <a:pt x="133" y="156"/>
                    </a:lnTo>
                    <a:lnTo>
                      <a:pt x="124" y="148"/>
                    </a:lnTo>
                    <a:lnTo>
                      <a:pt x="83" y="1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305" name="Freeform 473"/>
              <p:cNvSpPr>
                <a:spLocks/>
              </p:cNvSpPr>
              <p:nvPr/>
            </p:nvSpPr>
            <p:spPr bwMode="auto">
              <a:xfrm>
                <a:off x="4199" y="1443"/>
                <a:ext cx="190" cy="165"/>
              </a:xfrm>
              <a:custGeom>
                <a:avLst/>
                <a:gdLst>
                  <a:gd name="T0" fmla="*/ 75 w 190"/>
                  <a:gd name="T1" fmla="*/ 148 h 165"/>
                  <a:gd name="T2" fmla="*/ 66 w 190"/>
                  <a:gd name="T3" fmla="*/ 156 h 165"/>
                  <a:gd name="T4" fmla="*/ 58 w 190"/>
                  <a:gd name="T5" fmla="*/ 165 h 165"/>
                  <a:gd name="T6" fmla="*/ 42 w 190"/>
                  <a:gd name="T7" fmla="*/ 156 h 165"/>
                  <a:gd name="T8" fmla="*/ 33 w 190"/>
                  <a:gd name="T9" fmla="*/ 148 h 165"/>
                  <a:gd name="T10" fmla="*/ 33 w 190"/>
                  <a:gd name="T11" fmla="*/ 140 h 165"/>
                  <a:gd name="T12" fmla="*/ 25 w 190"/>
                  <a:gd name="T13" fmla="*/ 132 h 165"/>
                  <a:gd name="T14" fmla="*/ 17 w 190"/>
                  <a:gd name="T15" fmla="*/ 123 h 165"/>
                  <a:gd name="T16" fmla="*/ 0 w 190"/>
                  <a:gd name="T17" fmla="*/ 115 h 165"/>
                  <a:gd name="T18" fmla="*/ 0 w 190"/>
                  <a:gd name="T19" fmla="*/ 107 h 165"/>
                  <a:gd name="T20" fmla="*/ 0 w 190"/>
                  <a:gd name="T21" fmla="*/ 90 h 165"/>
                  <a:gd name="T22" fmla="*/ 9 w 190"/>
                  <a:gd name="T23" fmla="*/ 90 h 165"/>
                  <a:gd name="T24" fmla="*/ 17 w 190"/>
                  <a:gd name="T25" fmla="*/ 90 h 165"/>
                  <a:gd name="T26" fmla="*/ 17 w 190"/>
                  <a:gd name="T27" fmla="*/ 82 h 165"/>
                  <a:gd name="T28" fmla="*/ 9 w 190"/>
                  <a:gd name="T29" fmla="*/ 66 h 165"/>
                  <a:gd name="T30" fmla="*/ 9 w 190"/>
                  <a:gd name="T31" fmla="*/ 57 h 165"/>
                  <a:gd name="T32" fmla="*/ 17 w 190"/>
                  <a:gd name="T33" fmla="*/ 41 h 165"/>
                  <a:gd name="T34" fmla="*/ 33 w 190"/>
                  <a:gd name="T35" fmla="*/ 33 h 165"/>
                  <a:gd name="T36" fmla="*/ 42 w 190"/>
                  <a:gd name="T37" fmla="*/ 33 h 165"/>
                  <a:gd name="T38" fmla="*/ 50 w 190"/>
                  <a:gd name="T39" fmla="*/ 41 h 165"/>
                  <a:gd name="T40" fmla="*/ 58 w 190"/>
                  <a:gd name="T41" fmla="*/ 33 h 165"/>
                  <a:gd name="T42" fmla="*/ 66 w 190"/>
                  <a:gd name="T43" fmla="*/ 16 h 165"/>
                  <a:gd name="T44" fmla="*/ 66 w 190"/>
                  <a:gd name="T45" fmla="*/ 8 h 165"/>
                  <a:gd name="T46" fmla="*/ 75 w 190"/>
                  <a:gd name="T47" fmla="*/ 0 h 165"/>
                  <a:gd name="T48" fmla="*/ 91 w 190"/>
                  <a:gd name="T49" fmla="*/ 0 h 165"/>
                  <a:gd name="T50" fmla="*/ 100 w 190"/>
                  <a:gd name="T51" fmla="*/ 8 h 165"/>
                  <a:gd name="T52" fmla="*/ 100 w 190"/>
                  <a:gd name="T53" fmla="*/ 16 h 165"/>
                  <a:gd name="T54" fmla="*/ 116 w 190"/>
                  <a:gd name="T55" fmla="*/ 16 h 165"/>
                  <a:gd name="T56" fmla="*/ 124 w 190"/>
                  <a:gd name="T57" fmla="*/ 8 h 165"/>
                  <a:gd name="T58" fmla="*/ 133 w 190"/>
                  <a:gd name="T59" fmla="*/ 8 h 165"/>
                  <a:gd name="T60" fmla="*/ 149 w 190"/>
                  <a:gd name="T61" fmla="*/ 8 h 165"/>
                  <a:gd name="T62" fmla="*/ 157 w 190"/>
                  <a:gd name="T63" fmla="*/ 16 h 165"/>
                  <a:gd name="T64" fmla="*/ 157 w 190"/>
                  <a:gd name="T65" fmla="*/ 24 h 165"/>
                  <a:gd name="T66" fmla="*/ 166 w 190"/>
                  <a:gd name="T67" fmla="*/ 41 h 165"/>
                  <a:gd name="T68" fmla="*/ 174 w 190"/>
                  <a:gd name="T69" fmla="*/ 49 h 165"/>
                  <a:gd name="T70" fmla="*/ 182 w 190"/>
                  <a:gd name="T71" fmla="*/ 74 h 165"/>
                  <a:gd name="T72" fmla="*/ 190 w 190"/>
                  <a:gd name="T73" fmla="*/ 82 h 165"/>
                  <a:gd name="T74" fmla="*/ 182 w 190"/>
                  <a:gd name="T75" fmla="*/ 99 h 165"/>
                  <a:gd name="T76" fmla="*/ 174 w 190"/>
                  <a:gd name="T77" fmla="*/ 115 h 165"/>
                  <a:gd name="T78" fmla="*/ 166 w 190"/>
                  <a:gd name="T79" fmla="*/ 132 h 165"/>
                  <a:gd name="T80" fmla="*/ 166 w 190"/>
                  <a:gd name="T81" fmla="*/ 140 h 165"/>
                  <a:gd name="T82" fmla="*/ 157 w 190"/>
                  <a:gd name="T83" fmla="*/ 148 h 165"/>
                  <a:gd name="T84" fmla="*/ 149 w 190"/>
                  <a:gd name="T85" fmla="*/ 156 h 165"/>
                  <a:gd name="T86" fmla="*/ 141 w 190"/>
                  <a:gd name="T87" fmla="*/ 156 h 165"/>
                  <a:gd name="T88" fmla="*/ 133 w 190"/>
                  <a:gd name="T89" fmla="*/ 156 h 165"/>
                  <a:gd name="T90" fmla="*/ 124 w 190"/>
                  <a:gd name="T91" fmla="*/ 148 h 165"/>
                  <a:gd name="T92" fmla="*/ 83 w 190"/>
                  <a:gd name="T93" fmla="*/ 148 h 1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0"/>
                  <a:gd name="T142" fmla="*/ 0 h 165"/>
                  <a:gd name="T143" fmla="*/ 190 w 190"/>
                  <a:gd name="T144" fmla="*/ 165 h 16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0" h="165">
                    <a:moveTo>
                      <a:pt x="83" y="148"/>
                    </a:moveTo>
                    <a:lnTo>
                      <a:pt x="75" y="148"/>
                    </a:lnTo>
                    <a:lnTo>
                      <a:pt x="66" y="156"/>
                    </a:lnTo>
                    <a:lnTo>
                      <a:pt x="58" y="165"/>
                    </a:lnTo>
                    <a:lnTo>
                      <a:pt x="50" y="165"/>
                    </a:lnTo>
                    <a:lnTo>
                      <a:pt x="42" y="156"/>
                    </a:lnTo>
                    <a:lnTo>
                      <a:pt x="33" y="148"/>
                    </a:lnTo>
                    <a:lnTo>
                      <a:pt x="33" y="140"/>
                    </a:lnTo>
                    <a:lnTo>
                      <a:pt x="25" y="132"/>
                    </a:lnTo>
                    <a:lnTo>
                      <a:pt x="17" y="123"/>
                    </a:lnTo>
                    <a:lnTo>
                      <a:pt x="9" y="123"/>
                    </a:lnTo>
                    <a:lnTo>
                      <a:pt x="0" y="115"/>
                    </a:lnTo>
                    <a:lnTo>
                      <a:pt x="0" y="107"/>
                    </a:lnTo>
                    <a:lnTo>
                      <a:pt x="0" y="99"/>
                    </a:lnTo>
                    <a:lnTo>
                      <a:pt x="0" y="90"/>
                    </a:lnTo>
                    <a:lnTo>
                      <a:pt x="9" y="90"/>
                    </a:lnTo>
                    <a:lnTo>
                      <a:pt x="17" y="90"/>
                    </a:lnTo>
                    <a:lnTo>
                      <a:pt x="17" y="82"/>
                    </a:lnTo>
                    <a:lnTo>
                      <a:pt x="17" y="74"/>
                    </a:lnTo>
                    <a:lnTo>
                      <a:pt x="9" y="66"/>
                    </a:lnTo>
                    <a:lnTo>
                      <a:pt x="9" y="57"/>
                    </a:lnTo>
                    <a:lnTo>
                      <a:pt x="17" y="49"/>
                    </a:lnTo>
                    <a:lnTo>
                      <a:pt x="17" y="41"/>
                    </a:lnTo>
                    <a:lnTo>
                      <a:pt x="25" y="33"/>
                    </a:lnTo>
                    <a:lnTo>
                      <a:pt x="33" y="33"/>
                    </a:lnTo>
                    <a:lnTo>
                      <a:pt x="42" y="33"/>
                    </a:lnTo>
                    <a:lnTo>
                      <a:pt x="50" y="41"/>
                    </a:lnTo>
                    <a:lnTo>
                      <a:pt x="58" y="41"/>
                    </a:lnTo>
                    <a:lnTo>
                      <a:pt x="58" y="33"/>
                    </a:lnTo>
                    <a:lnTo>
                      <a:pt x="66" y="16"/>
                    </a:lnTo>
                    <a:lnTo>
                      <a:pt x="66" y="8"/>
                    </a:lnTo>
                    <a:lnTo>
                      <a:pt x="75" y="0"/>
                    </a:lnTo>
                    <a:lnTo>
                      <a:pt x="83" y="0"/>
                    </a:lnTo>
                    <a:lnTo>
                      <a:pt x="91" y="0"/>
                    </a:lnTo>
                    <a:lnTo>
                      <a:pt x="100" y="8"/>
                    </a:lnTo>
                    <a:lnTo>
                      <a:pt x="100" y="16"/>
                    </a:lnTo>
                    <a:lnTo>
                      <a:pt x="108" y="16"/>
                    </a:lnTo>
                    <a:lnTo>
                      <a:pt x="116" y="16"/>
                    </a:lnTo>
                    <a:lnTo>
                      <a:pt x="124" y="8"/>
                    </a:lnTo>
                    <a:lnTo>
                      <a:pt x="133" y="8"/>
                    </a:lnTo>
                    <a:lnTo>
                      <a:pt x="141" y="8"/>
                    </a:lnTo>
                    <a:lnTo>
                      <a:pt x="149" y="8"/>
                    </a:lnTo>
                    <a:lnTo>
                      <a:pt x="157" y="16"/>
                    </a:lnTo>
                    <a:lnTo>
                      <a:pt x="157" y="24"/>
                    </a:lnTo>
                    <a:lnTo>
                      <a:pt x="166" y="33"/>
                    </a:lnTo>
                    <a:lnTo>
                      <a:pt x="166" y="41"/>
                    </a:lnTo>
                    <a:lnTo>
                      <a:pt x="174" y="49"/>
                    </a:lnTo>
                    <a:lnTo>
                      <a:pt x="182" y="57"/>
                    </a:lnTo>
                    <a:lnTo>
                      <a:pt x="182" y="74"/>
                    </a:lnTo>
                    <a:lnTo>
                      <a:pt x="190" y="82"/>
                    </a:lnTo>
                    <a:lnTo>
                      <a:pt x="182" y="90"/>
                    </a:lnTo>
                    <a:lnTo>
                      <a:pt x="182" y="99"/>
                    </a:lnTo>
                    <a:lnTo>
                      <a:pt x="182" y="107"/>
                    </a:lnTo>
                    <a:lnTo>
                      <a:pt x="174" y="115"/>
                    </a:lnTo>
                    <a:lnTo>
                      <a:pt x="166" y="123"/>
                    </a:lnTo>
                    <a:lnTo>
                      <a:pt x="166" y="132"/>
                    </a:lnTo>
                    <a:lnTo>
                      <a:pt x="166" y="140"/>
                    </a:lnTo>
                    <a:lnTo>
                      <a:pt x="157" y="148"/>
                    </a:lnTo>
                    <a:lnTo>
                      <a:pt x="157" y="156"/>
                    </a:lnTo>
                    <a:lnTo>
                      <a:pt x="149" y="156"/>
                    </a:lnTo>
                    <a:lnTo>
                      <a:pt x="141" y="156"/>
                    </a:lnTo>
                    <a:lnTo>
                      <a:pt x="133" y="156"/>
                    </a:lnTo>
                    <a:lnTo>
                      <a:pt x="124" y="148"/>
                    </a:lnTo>
                    <a:lnTo>
                      <a:pt x="83" y="14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306" name="Freeform 474"/>
              <p:cNvSpPr>
                <a:spLocks/>
              </p:cNvSpPr>
              <p:nvPr/>
            </p:nvSpPr>
            <p:spPr bwMode="auto">
              <a:xfrm>
                <a:off x="4257" y="1533"/>
                <a:ext cx="66" cy="132"/>
              </a:xfrm>
              <a:custGeom>
                <a:avLst/>
                <a:gdLst>
                  <a:gd name="T0" fmla="*/ 0 w 66"/>
                  <a:gd name="T1" fmla="*/ 124 h 132"/>
                  <a:gd name="T2" fmla="*/ 0 w 66"/>
                  <a:gd name="T3" fmla="*/ 124 h 132"/>
                  <a:gd name="T4" fmla="*/ 8 w 66"/>
                  <a:gd name="T5" fmla="*/ 124 h 132"/>
                  <a:gd name="T6" fmla="*/ 8 w 66"/>
                  <a:gd name="T7" fmla="*/ 116 h 132"/>
                  <a:gd name="T8" fmla="*/ 17 w 66"/>
                  <a:gd name="T9" fmla="*/ 108 h 132"/>
                  <a:gd name="T10" fmla="*/ 17 w 66"/>
                  <a:gd name="T11" fmla="*/ 99 h 132"/>
                  <a:gd name="T12" fmla="*/ 25 w 66"/>
                  <a:gd name="T13" fmla="*/ 91 h 132"/>
                  <a:gd name="T14" fmla="*/ 25 w 66"/>
                  <a:gd name="T15" fmla="*/ 75 h 132"/>
                  <a:gd name="T16" fmla="*/ 25 w 66"/>
                  <a:gd name="T17" fmla="*/ 66 h 132"/>
                  <a:gd name="T18" fmla="*/ 25 w 66"/>
                  <a:gd name="T19" fmla="*/ 58 h 132"/>
                  <a:gd name="T20" fmla="*/ 17 w 66"/>
                  <a:gd name="T21" fmla="*/ 50 h 132"/>
                  <a:gd name="T22" fmla="*/ 17 w 66"/>
                  <a:gd name="T23" fmla="*/ 42 h 132"/>
                  <a:gd name="T24" fmla="*/ 8 w 66"/>
                  <a:gd name="T25" fmla="*/ 33 h 132"/>
                  <a:gd name="T26" fmla="*/ 8 w 66"/>
                  <a:gd name="T27" fmla="*/ 33 h 132"/>
                  <a:gd name="T28" fmla="*/ 8 w 66"/>
                  <a:gd name="T29" fmla="*/ 25 h 132"/>
                  <a:gd name="T30" fmla="*/ 25 w 66"/>
                  <a:gd name="T31" fmla="*/ 33 h 132"/>
                  <a:gd name="T32" fmla="*/ 25 w 66"/>
                  <a:gd name="T33" fmla="*/ 0 h 132"/>
                  <a:gd name="T34" fmla="*/ 42 w 66"/>
                  <a:gd name="T35" fmla="*/ 42 h 132"/>
                  <a:gd name="T36" fmla="*/ 66 w 66"/>
                  <a:gd name="T37" fmla="*/ 25 h 132"/>
                  <a:gd name="T38" fmla="*/ 66 w 66"/>
                  <a:gd name="T39" fmla="*/ 33 h 132"/>
                  <a:gd name="T40" fmla="*/ 66 w 66"/>
                  <a:gd name="T41" fmla="*/ 33 h 132"/>
                  <a:gd name="T42" fmla="*/ 58 w 66"/>
                  <a:gd name="T43" fmla="*/ 42 h 132"/>
                  <a:gd name="T44" fmla="*/ 58 w 66"/>
                  <a:gd name="T45" fmla="*/ 42 h 132"/>
                  <a:gd name="T46" fmla="*/ 50 w 66"/>
                  <a:gd name="T47" fmla="*/ 58 h 132"/>
                  <a:gd name="T48" fmla="*/ 50 w 66"/>
                  <a:gd name="T49" fmla="*/ 66 h 132"/>
                  <a:gd name="T50" fmla="*/ 50 w 66"/>
                  <a:gd name="T51" fmla="*/ 75 h 132"/>
                  <a:gd name="T52" fmla="*/ 42 w 66"/>
                  <a:gd name="T53" fmla="*/ 83 h 132"/>
                  <a:gd name="T54" fmla="*/ 42 w 66"/>
                  <a:gd name="T55" fmla="*/ 91 h 132"/>
                  <a:gd name="T56" fmla="*/ 42 w 66"/>
                  <a:gd name="T57" fmla="*/ 99 h 132"/>
                  <a:gd name="T58" fmla="*/ 50 w 66"/>
                  <a:gd name="T59" fmla="*/ 116 h 132"/>
                  <a:gd name="T60" fmla="*/ 50 w 66"/>
                  <a:gd name="T61" fmla="*/ 124 h 132"/>
                  <a:gd name="T62" fmla="*/ 50 w 66"/>
                  <a:gd name="T63" fmla="*/ 132 h 132"/>
                  <a:gd name="T64" fmla="*/ 50 w 66"/>
                  <a:gd name="T65" fmla="*/ 132 h 132"/>
                  <a:gd name="T66" fmla="*/ 50 w 66"/>
                  <a:gd name="T67" fmla="*/ 132 h 132"/>
                  <a:gd name="T68" fmla="*/ 42 w 66"/>
                  <a:gd name="T69" fmla="*/ 132 h 132"/>
                  <a:gd name="T70" fmla="*/ 33 w 66"/>
                  <a:gd name="T71" fmla="*/ 132 h 132"/>
                  <a:gd name="T72" fmla="*/ 33 w 66"/>
                  <a:gd name="T73" fmla="*/ 124 h 132"/>
                  <a:gd name="T74" fmla="*/ 25 w 66"/>
                  <a:gd name="T75" fmla="*/ 124 h 132"/>
                  <a:gd name="T76" fmla="*/ 17 w 66"/>
                  <a:gd name="T77" fmla="*/ 124 h 132"/>
                  <a:gd name="T78" fmla="*/ 8 w 66"/>
                  <a:gd name="T79" fmla="*/ 124 h 132"/>
                  <a:gd name="T80" fmla="*/ 0 w 66"/>
                  <a:gd name="T81" fmla="*/ 124 h 132"/>
                  <a:gd name="T82" fmla="*/ 0 w 66"/>
                  <a:gd name="T83" fmla="*/ 124 h 1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132"/>
                  <a:gd name="T128" fmla="*/ 66 w 66"/>
                  <a:gd name="T129" fmla="*/ 132 h 1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132">
                    <a:moveTo>
                      <a:pt x="0" y="124"/>
                    </a:moveTo>
                    <a:lnTo>
                      <a:pt x="0" y="124"/>
                    </a:lnTo>
                    <a:lnTo>
                      <a:pt x="8" y="124"/>
                    </a:lnTo>
                    <a:lnTo>
                      <a:pt x="8" y="116"/>
                    </a:lnTo>
                    <a:lnTo>
                      <a:pt x="17" y="108"/>
                    </a:lnTo>
                    <a:lnTo>
                      <a:pt x="17" y="99"/>
                    </a:lnTo>
                    <a:lnTo>
                      <a:pt x="25" y="91"/>
                    </a:lnTo>
                    <a:lnTo>
                      <a:pt x="25" y="75"/>
                    </a:lnTo>
                    <a:lnTo>
                      <a:pt x="25" y="66"/>
                    </a:lnTo>
                    <a:lnTo>
                      <a:pt x="25" y="58"/>
                    </a:lnTo>
                    <a:lnTo>
                      <a:pt x="17" y="50"/>
                    </a:lnTo>
                    <a:lnTo>
                      <a:pt x="17" y="42"/>
                    </a:lnTo>
                    <a:lnTo>
                      <a:pt x="8" y="33"/>
                    </a:lnTo>
                    <a:lnTo>
                      <a:pt x="8" y="25"/>
                    </a:lnTo>
                    <a:lnTo>
                      <a:pt x="25" y="33"/>
                    </a:lnTo>
                    <a:lnTo>
                      <a:pt x="25" y="0"/>
                    </a:lnTo>
                    <a:lnTo>
                      <a:pt x="42" y="42"/>
                    </a:lnTo>
                    <a:lnTo>
                      <a:pt x="66" y="25"/>
                    </a:lnTo>
                    <a:lnTo>
                      <a:pt x="66" y="33"/>
                    </a:lnTo>
                    <a:lnTo>
                      <a:pt x="58" y="42"/>
                    </a:lnTo>
                    <a:lnTo>
                      <a:pt x="50" y="58"/>
                    </a:lnTo>
                    <a:lnTo>
                      <a:pt x="50" y="66"/>
                    </a:lnTo>
                    <a:lnTo>
                      <a:pt x="50" y="75"/>
                    </a:lnTo>
                    <a:lnTo>
                      <a:pt x="42" y="83"/>
                    </a:lnTo>
                    <a:lnTo>
                      <a:pt x="42" y="91"/>
                    </a:lnTo>
                    <a:lnTo>
                      <a:pt x="42" y="99"/>
                    </a:lnTo>
                    <a:lnTo>
                      <a:pt x="50" y="116"/>
                    </a:lnTo>
                    <a:lnTo>
                      <a:pt x="50" y="124"/>
                    </a:lnTo>
                    <a:lnTo>
                      <a:pt x="50" y="132"/>
                    </a:lnTo>
                    <a:lnTo>
                      <a:pt x="42" y="132"/>
                    </a:lnTo>
                    <a:lnTo>
                      <a:pt x="33" y="132"/>
                    </a:lnTo>
                    <a:lnTo>
                      <a:pt x="33" y="124"/>
                    </a:lnTo>
                    <a:lnTo>
                      <a:pt x="25" y="124"/>
                    </a:lnTo>
                    <a:lnTo>
                      <a:pt x="17" y="124"/>
                    </a:lnTo>
                    <a:lnTo>
                      <a:pt x="8" y="124"/>
                    </a:lnTo>
                    <a:lnTo>
                      <a:pt x="0" y="1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307" name="Freeform 475"/>
              <p:cNvSpPr>
                <a:spLocks/>
              </p:cNvSpPr>
              <p:nvPr/>
            </p:nvSpPr>
            <p:spPr bwMode="auto">
              <a:xfrm>
                <a:off x="4257" y="1533"/>
                <a:ext cx="66" cy="132"/>
              </a:xfrm>
              <a:custGeom>
                <a:avLst/>
                <a:gdLst>
                  <a:gd name="T0" fmla="*/ 0 w 66"/>
                  <a:gd name="T1" fmla="*/ 124 h 132"/>
                  <a:gd name="T2" fmla="*/ 0 w 66"/>
                  <a:gd name="T3" fmla="*/ 124 h 132"/>
                  <a:gd name="T4" fmla="*/ 8 w 66"/>
                  <a:gd name="T5" fmla="*/ 124 h 132"/>
                  <a:gd name="T6" fmla="*/ 8 w 66"/>
                  <a:gd name="T7" fmla="*/ 116 h 132"/>
                  <a:gd name="T8" fmla="*/ 17 w 66"/>
                  <a:gd name="T9" fmla="*/ 108 h 132"/>
                  <a:gd name="T10" fmla="*/ 17 w 66"/>
                  <a:gd name="T11" fmla="*/ 99 h 132"/>
                  <a:gd name="T12" fmla="*/ 25 w 66"/>
                  <a:gd name="T13" fmla="*/ 91 h 132"/>
                  <a:gd name="T14" fmla="*/ 25 w 66"/>
                  <a:gd name="T15" fmla="*/ 75 h 132"/>
                  <a:gd name="T16" fmla="*/ 25 w 66"/>
                  <a:gd name="T17" fmla="*/ 66 h 132"/>
                  <a:gd name="T18" fmla="*/ 25 w 66"/>
                  <a:gd name="T19" fmla="*/ 58 h 132"/>
                  <a:gd name="T20" fmla="*/ 17 w 66"/>
                  <a:gd name="T21" fmla="*/ 50 h 132"/>
                  <a:gd name="T22" fmla="*/ 17 w 66"/>
                  <a:gd name="T23" fmla="*/ 42 h 132"/>
                  <a:gd name="T24" fmla="*/ 8 w 66"/>
                  <a:gd name="T25" fmla="*/ 33 h 132"/>
                  <a:gd name="T26" fmla="*/ 8 w 66"/>
                  <a:gd name="T27" fmla="*/ 33 h 132"/>
                  <a:gd name="T28" fmla="*/ 8 w 66"/>
                  <a:gd name="T29" fmla="*/ 25 h 132"/>
                  <a:gd name="T30" fmla="*/ 25 w 66"/>
                  <a:gd name="T31" fmla="*/ 33 h 132"/>
                  <a:gd name="T32" fmla="*/ 25 w 66"/>
                  <a:gd name="T33" fmla="*/ 0 h 132"/>
                  <a:gd name="T34" fmla="*/ 42 w 66"/>
                  <a:gd name="T35" fmla="*/ 42 h 132"/>
                  <a:gd name="T36" fmla="*/ 66 w 66"/>
                  <a:gd name="T37" fmla="*/ 25 h 132"/>
                  <a:gd name="T38" fmla="*/ 66 w 66"/>
                  <a:gd name="T39" fmla="*/ 33 h 132"/>
                  <a:gd name="T40" fmla="*/ 66 w 66"/>
                  <a:gd name="T41" fmla="*/ 33 h 132"/>
                  <a:gd name="T42" fmla="*/ 58 w 66"/>
                  <a:gd name="T43" fmla="*/ 42 h 132"/>
                  <a:gd name="T44" fmla="*/ 58 w 66"/>
                  <a:gd name="T45" fmla="*/ 42 h 132"/>
                  <a:gd name="T46" fmla="*/ 50 w 66"/>
                  <a:gd name="T47" fmla="*/ 58 h 132"/>
                  <a:gd name="T48" fmla="*/ 50 w 66"/>
                  <a:gd name="T49" fmla="*/ 66 h 132"/>
                  <a:gd name="T50" fmla="*/ 50 w 66"/>
                  <a:gd name="T51" fmla="*/ 75 h 132"/>
                  <a:gd name="T52" fmla="*/ 42 w 66"/>
                  <a:gd name="T53" fmla="*/ 83 h 132"/>
                  <a:gd name="T54" fmla="*/ 42 w 66"/>
                  <a:gd name="T55" fmla="*/ 91 h 132"/>
                  <a:gd name="T56" fmla="*/ 42 w 66"/>
                  <a:gd name="T57" fmla="*/ 99 h 132"/>
                  <a:gd name="T58" fmla="*/ 50 w 66"/>
                  <a:gd name="T59" fmla="*/ 116 h 132"/>
                  <a:gd name="T60" fmla="*/ 50 w 66"/>
                  <a:gd name="T61" fmla="*/ 124 h 132"/>
                  <a:gd name="T62" fmla="*/ 50 w 66"/>
                  <a:gd name="T63" fmla="*/ 132 h 132"/>
                  <a:gd name="T64" fmla="*/ 50 w 66"/>
                  <a:gd name="T65" fmla="*/ 132 h 132"/>
                  <a:gd name="T66" fmla="*/ 50 w 66"/>
                  <a:gd name="T67" fmla="*/ 132 h 132"/>
                  <a:gd name="T68" fmla="*/ 42 w 66"/>
                  <a:gd name="T69" fmla="*/ 132 h 132"/>
                  <a:gd name="T70" fmla="*/ 33 w 66"/>
                  <a:gd name="T71" fmla="*/ 132 h 132"/>
                  <a:gd name="T72" fmla="*/ 33 w 66"/>
                  <a:gd name="T73" fmla="*/ 124 h 132"/>
                  <a:gd name="T74" fmla="*/ 25 w 66"/>
                  <a:gd name="T75" fmla="*/ 124 h 132"/>
                  <a:gd name="T76" fmla="*/ 17 w 66"/>
                  <a:gd name="T77" fmla="*/ 124 h 132"/>
                  <a:gd name="T78" fmla="*/ 8 w 66"/>
                  <a:gd name="T79" fmla="*/ 124 h 132"/>
                  <a:gd name="T80" fmla="*/ 0 w 66"/>
                  <a:gd name="T81" fmla="*/ 124 h 132"/>
                  <a:gd name="T82" fmla="*/ 0 w 66"/>
                  <a:gd name="T83" fmla="*/ 124 h 1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132"/>
                  <a:gd name="T128" fmla="*/ 66 w 66"/>
                  <a:gd name="T129" fmla="*/ 132 h 1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132">
                    <a:moveTo>
                      <a:pt x="0" y="124"/>
                    </a:moveTo>
                    <a:lnTo>
                      <a:pt x="0" y="124"/>
                    </a:lnTo>
                    <a:lnTo>
                      <a:pt x="8" y="124"/>
                    </a:lnTo>
                    <a:lnTo>
                      <a:pt x="8" y="116"/>
                    </a:lnTo>
                    <a:lnTo>
                      <a:pt x="17" y="108"/>
                    </a:lnTo>
                    <a:lnTo>
                      <a:pt x="17" y="99"/>
                    </a:lnTo>
                    <a:lnTo>
                      <a:pt x="25" y="91"/>
                    </a:lnTo>
                    <a:lnTo>
                      <a:pt x="25" y="75"/>
                    </a:lnTo>
                    <a:lnTo>
                      <a:pt x="25" y="66"/>
                    </a:lnTo>
                    <a:lnTo>
                      <a:pt x="25" y="58"/>
                    </a:lnTo>
                    <a:lnTo>
                      <a:pt x="17" y="50"/>
                    </a:lnTo>
                    <a:lnTo>
                      <a:pt x="17" y="42"/>
                    </a:lnTo>
                    <a:lnTo>
                      <a:pt x="8" y="33"/>
                    </a:lnTo>
                    <a:lnTo>
                      <a:pt x="8" y="25"/>
                    </a:lnTo>
                    <a:lnTo>
                      <a:pt x="25" y="33"/>
                    </a:lnTo>
                    <a:lnTo>
                      <a:pt x="25" y="0"/>
                    </a:lnTo>
                    <a:lnTo>
                      <a:pt x="42" y="42"/>
                    </a:lnTo>
                    <a:lnTo>
                      <a:pt x="66" y="25"/>
                    </a:lnTo>
                    <a:lnTo>
                      <a:pt x="66" y="33"/>
                    </a:lnTo>
                    <a:lnTo>
                      <a:pt x="58" y="42"/>
                    </a:lnTo>
                    <a:lnTo>
                      <a:pt x="50" y="58"/>
                    </a:lnTo>
                    <a:lnTo>
                      <a:pt x="50" y="66"/>
                    </a:lnTo>
                    <a:lnTo>
                      <a:pt x="50" y="75"/>
                    </a:lnTo>
                    <a:lnTo>
                      <a:pt x="42" y="83"/>
                    </a:lnTo>
                    <a:lnTo>
                      <a:pt x="42" y="91"/>
                    </a:lnTo>
                    <a:lnTo>
                      <a:pt x="42" y="99"/>
                    </a:lnTo>
                    <a:lnTo>
                      <a:pt x="50" y="116"/>
                    </a:lnTo>
                    <a:lnTo>
                      <a:pt x="50" y="124"/>
                    </a:lnTo>
                    <a:lnTo>
                      <a:pt x="50" y="132"/>
                    </a:lnTo>
                    <a:lnTo>
                      <a:pt x="42" y="132"/>
                    </a:lnTo>
                    <a:lnTo>
                      <a:pt x="33" y="132"/>
                    </a:lnTo>
                    <a:lnTo>
                      <a:pt x="33" y="124"/>
                    </a:lnTo>
                    <a:lnTo>
                      <a:pt x="25" y="124"/>
                    </a:lnTo>
                    <a:lnTo>
                      <a:pt x="17" y="124"/>
                    </a:lnTo>
                    <a:lnTo>
                      <a:pt x="8" y="124"/>
                    </a:lnTo>
                    <a:lnTo>
                      <a:pt x="0" y="124"/>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308" name="Text Box 476"/>
              <p:cNvSpPr txBox="1">
                <a:spLocks noChangeArrowheads="1"/>
              </p:cNvSpPr>
              <p:nvPr/>
            </p:nvSpPr>
            <p:spPr bwMode="auto">
              <a:xfrm>
                <a:off x="4612" y="935"/>
                <a:ext cx="1158"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a:solidFill>
                      <a:srgbClr val="000000"/>
                    </a:solidFill>
                  </a:rPr>
                  <a:t>Contamination</a:t>
                </a:r>
              </a:p>
              <a:p>
                <a:pPr hangingPunct="1">
                  <a:spcBef>
                    <a:spcPct val="0"/>
                  </a:spcBef>
                  <a:buSzTx/>
                  <a:buFontTx/>
                  <a:buNone/>
                </a:pPr>
                <a:r>
                  <a:rPr lang="en-GB" altLang="de-DE" sz="2000">
                    <a:solidFill>
                      <a:srgbClr val="000000"/>
                    </a:solidFill>
                  </a:rPr>
                  <a:t>Dose rate</a:t>
                </a:r>
              </a:p>
            </p:txBody>
          </p:sp>
          <p:sp>
            <p:nvSpPr>
              <p:cNvPr id="31309" name="Text Box 477"/>
              <p:cNvSpPr txBox="1">
                <a:spLocks noChangeArrowheads="1"/>
              </p:cNvSpPr>
              <p:nvPr/>
            </p:nvSpPr>
            <p:spPr bwMode="auto">
              <a:xfrm>
                <a:off x="4629" y="1344"/>
                <a:ext cx="1141"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a:solidFill>
                      <a:srgbClr val="000000"/>
                    </a:solidFill>
                  </a:rPr>
                  <a:t>Resuspension</a:t>
                </a:r>
              </a:p>
            </p:txBody>
          </p:sp>
        </p:grpSp>
        <p:sp>
          <p:nvSpPr>
            <p:cNvPr id="30725" name="Rectangle 4"/>
            <p:cNvSpPr>
              <a:spLocks noChangeArrowheads="1"/>
            </p:cNvSpPr>
            <p:nvPr/>
          </p:nvSpPr>
          <p:spPr bwMode="auto">
            <a:xfrm>
              <a:off x="225" y="536"/>
              <a:ext cx="91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nchor="ctr">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algn="ctr" hangingPunct="1">
                <a:spcBef>
                  <a:spcPct val="0"/>
                </a:spcBef>
                <a:buSzTx/>
                <a:buFontTx/>
                <a:buNone/>
              </a:pPr>
              <a:r>
                <a:rPr lang="en-GB" altLang="de-DE" sz="2000" b="1" u="sng">
                  <a:solidFill>
                    <a:srgbClr val="000000"/>
                  </a:solidFill>
                </a:rPr>
                <a:t>User Input</a:t>
              </a:r>
            </a:p>
          </p:txBody>
        </p:sp>
        <p:sp>
          <p:nvSpPr>
            <p:cNvPr id="30726" name="Rectangle 5"/>
            <p:cNvSpPr>
              <a:spLocks noChangeArrowheads="1"/>
            </p:cNvSpPr>
            <p:nvPr/>
          </p:nvSpPr>
          <p:spPr bwMode="auto">
            <a:xfrm>
              <a:off x="119" y="613"/>
              <a:ext cx="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1800">
                  <a:solidFill>
                    <a:srgbClr val="000000"/>
                  </a:solidFill>
                  <a:latin typeface="Times New Roman" pitchFamily="18" charset="0"/>
                </a:rPr>
                <a:t> </a:t>
              </a:r>
              <a:endParaRPr lang="en-GB" altLang="de-DE">
                <a:solidFill>
                  <a:srgbClr val="000000"/>
                </a:solidFill>
              </a:endParaRPr>
            </a:p>
          </p:txBody>
        </p:sp>
        <p:sp>
          <p:nvSpPr>
            <p:cNvPr id="30727" name="Rectangle 6"/>
            <p:cNvSpPr>
              <a:spLocks noChangeArrowheads="1"/>
            </p:cNvSpPr>
            <p:nvPr/>
          </p:nvSpPr>
          <p:spPr bwMode="auto">
            <a:xfrm>
              <a:off x="119" y="596"/>
              <a:ext cx="2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1100">
                  <a:solidFill>
                    <a:srgbClr val="000000"/>
                  </a:solidFill>
                  <a:latin typeface="Times New Roman" pitchFamily="18" charset="0"/>
                </a:rPr>
                <a:t> </a:t>
              </a:r>
              <a:endParaRPr lang="en-GB" altLang="de-DE">
                <a:solidFill>
                  <a:srgbClr val="000000"/>
                </a:solidFill>
              </a:endParaRPr>
            </a:p>
          </p:txBody>
        </p:sp>
        <p:sp>
          <p:nvSpPr>
            <p:cNvPr id="30728" name="Freeform 8"/>
            <p:cNvSpPr>
              <a:spLocks/>
            </p:cNvSpPr>
            <p:nvPr/>
          </p:nvSpPr>
          <p:spPr bwMode="auto">
            <a:xfrm>
              <a:off x="1176" y="2577"/>
              <a:ext cx="256" cy="157"/>
            </a:xfrm>
            <a:custGeom>
              <a:avLst/>
              <a:gdLst>
                <a:gd name="T0" fmla="*/ 156 w 256"/>
                <a:gd name="T1" fmla="*/ 0 h 157"/>
                <a:gd name="T2" fmla="*/ 156 w 256"/>
                <a:gd name="T3" fmla="*/ 58 h 157"/>
                <a:gd name="T4" fmla="*/ 0 w 256"/>
                <a:gd name="T5" fmla="*/ 58 h 157"/>
                <a:gd name="T6" fmla="*/ 0 w 256"/>
                <a:gd name="T7" fmla="*/ 99 h 157"/>
                <a:gd name="T8" fmla="*/ 156 w 256"/>
                <a:gd name="T9" fmla="*/ 99 h 157"/>
                <a:gd name="T10" fmla="*/ 156 w 256"/>
                <a:gd name="T11" fmla="*/ 157 h 157"/>
                <a:gd name="T12" fmla="*/ 256 w 256"/>
                <a:gd name="T13" fmla="*/ 75 h 157"/>
                <a:gd name="T14" fmla="*/ 156 w 256"/>
                <a:gd name="T15" fmla="*/ 0 h 157"/>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157"/>
                <a:gd name="T26" fmla="*/ 256 w 256"/>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157">
                  <a:moveTo>
                    <a:pt x="156" y="0"/>
                  </a:moveTo>
                  <a:lnTo>
                    <a:pt x="156" y="58"/>
                  </a:lnTo>
                  <a:lnTo>
                    <a:pt x="0" y="58"/>
                  </a:lnTo>
                  <a:lnTo>
                    <a:pt x="0" y="99"/>
                  </a:lnTo>
                  <a:lnTo>
                    <a:pt x="156" y="99"/>
                  </a:lnTo>
                  <a:lnTo>
                    <a:pt x="156" y="157"/>
                  </a:lnTo>
                  <a:lnTo>
                    <a:pt x="256" y="75"/>
                  </a:lnTo>
                  <a:lnTo>
                    <a:pt x="156"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729" name="Freeform 9"/>
            <p:cNvSpPr>
              <a:spLocks/>
            </p:cNvSpPr>
            <p:nvPr/>
          </p:nvSpPr>
          <p:spPr bwMode="auto">
            <a:xfrm>
              <a:off x="1176" y="2577"/>
              <a:ext cx="256" cy="157"/>
            </a:xfrm>
            <a:custGeom>
              <a:avLst/>
              <a:gdLst>
                <a:gd name="T0" fmla="*/ 156 w 256"/>
                <a:gd name="T1" fmla="*/ 0 h 157"/>
                <a:gd name="T2" fmla="*/ 156 w 256"/>
                <a:gd name="T3" fmla="*/ 58 h 157"/>
                <a:gd name="T4" fmla="*/ 0 w 256"/>
                <a:gd name="T5" fmla="*/ 58 h 157"/>
                <a:gd name="T6" fmla="*/ 0 w 256"/>
                <a:gd name="T7" fmla="*/ 99 h 157"/>
                <a:gd name="T8" fmla="*/ 156 w 256"/>
                <a:gd name="T9" fmla="*/ 99 h 157"/>
                <a:gd name="T10" fmla="*/ 156 w 256"/>
                <a:gd name="T11" fmla="*/ 157 h 157"/>
                <a:gd name="T12" fmla="*/ 256 w 256"/>
                <a:gd name="T13" fmla="*/ 75 h 157"/>
                <a:gd name="T14" fmla="*/ 156 w 256"/>
                <a:gd name="T15" fmla="*/ 0 h 157"/>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157"/>
                <a:gd name="T26" fmla="*/ 256 w 256"/>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157">
                  <a:moveTo>
                    <a:pt x="156" y="0"/>
                  </a:moveTo>
                  <a:lnTo>
                    <a:pt x="156" y="58"/>
                  </a:lnTo>
                  <a:lnTo>
                    <a:pt x="0" y="58"/>
                  </a:lnTo>
                  <a:lnTo>
                    <a:pt x="0" y="99"/>
                  </a:lnTo>
                  <a:lnTo>
                    <a:pt x="156" y="99"/>
                  </a:lnTo>
                  <a:lnTo>
                    <a:pt x="156" y="157"/>
                  </a:lnTo>
                  <a:lnTo>
                    <a:pt x="256" y="75"/>
                  </a:lnTo>
                  <a:lnTo>
                    <a:pt x="156" y="0"/>
                  </a:lnTo>
                  <a:close/>
                </a:path>
              </a:pathLst>
            </a:custGeom>
            <a:solidFill>
              <a:schemeClr val="accent1"/>
            </a:solidFill>
            <a:ln w="12700">
              <a:solidFill>
                <a:srgbClr val="333333"/>
              </a:solidFill>
              <a:prstDash val="solid"/>
              <a:round/>
              <a:headEnd/>
              <a:tailEnd/>
            </a:ln>
          </p:spPr>
          <p:txBody>
            <a:bodyPr/>
            <a:lstStyle/>
            <a:p>
              <a:endParaRPr lang="en-GB" sz="1800">
                <a:solidFill>
                  <a:srgbClr val="000000"/>
                </a:solidFill>
              </a:endParaRPr>
            </a:p>
          </p:txBody>
        </p:sp>
        <p:sp>
          <p:nvSpPr>
            <p:cNvPr id="30730" name="Freeform 10"/>
            <p:cNvSpPr>
              <a:spLocks noEditPoints="1"/>
            </p:cNvSpPr>
            <p:nvPr/>
          </p:nvSpPr>
          <p:spPr bwMode="auto">
            <a:xfrm>
              <a:off x="1225" y="795"/>
              <a:ext cx="33" cy="3218"/>
            </a:xfrm>
            <a:custGeom>
              <a:avLst/>
              <a:gdLst>
                <a:gd name="T0" fmla="*/ 2147483647 w 33"/>
                <a:gd name="T1" fmla="*/ 2147483647 h 3218"/>
                <a:gd name="T2" fmla="*/ 2147483647 w 33"/>
                <a:gd name="T3" fmla="*/ 2147483647 h 3218"/>
                <a:gd name="T4" fmla="*/ 2147483647 w 33"/>
                <a:gd name="T5" fmla="*/ 2147483647 h 3218"/>
                <a:gd name="T6" fmla="*/ 2147483647 w 33"/>
                <a:gd name="T7" fmla="*/ 2147483647 h 3218"/>
                <a:gd name="T8" fmla="*/ 2147483647 w 33"/>
                <a:gd name="T9" fmla="*/ 2147483647 h 3218"/>
                <a:gd name="T10" fmla="*/ 2147483647 w 33"/>
                <a:gd name="T11" fmla="*/ 2147483647 h 3218"/>
                <a:gd name="T12" fmla="*/ 2147483647 w 33"/>
                <a:gd name="T13" fmla="*/ 2147483647 h 3218"/>
                <a:gd name="T14" fmla="*/ 2147483647 w 33"/>
                <a:gd name="T15" fmla="*/ 2147483647 h 3218"/>
                <a:gd name="T16" fmla="*/ 2147483647 w 33"/>
                <a:gd name="T17" fmla="*/ 2147483647 h 3218"/>
                <a:gd name="T18" fmla="*/ 2147483647 w 33"/>
                <a:gd name="T19" fmla="*/ 2147483647 h 3218"/>
                <a:gd name="T20" fmla="*/ 2147483647 w 33"/>
                <a:gd name="T21" fmla="*/ 2147483647 h 3218"/>
                <a:gd name="T22" fmla="*/ 2147483647 w 33"/>
                <a:gd name="T23" fmla="*/ 2147483647 h 3218"/>
                <a:gd name="T24" fmla="*/ 2147483647 w 33"/>
                <a:gd name="T25" fmla="*/ 2147483647 h 3218"/>
                <a:gd name="T26" fmla="*/ 2147483647 w 33"/>
                <a:gd name="T27" fmla="*/ 2147483647 h 3218"/>
                <a:gd name="T28" fmla="*/ 2147483647 w 33"/>
                <a:gd name="T29" fmla="*/ 2147483647 h 3218"/>
                <a:gd name="T30" fmla="*/ 2147483647 w 33"/>
                <a:gd name="T31" fmla="*/ 2147483647 h 3218"/>
                <a:gd name="T32" fmla="*/ 2147483647 w 33"/>
                <a:gd name="T33" fmla="*/ 2147483647 h 3218"/>
                <a:gd name="T34" fmla="*/ 2147483647 w 33"/>
                <a:gd name="T35" fmla="*/ 2147483647 h 3218"/>
                <a:gd name="T36" fmla="*/ 2147483647 w 33"/>
                <a:gd name="T37" fmla="*/ 2147483647 h 3218"/>
                <a:gd name="T38" fmla="*/ 2147483647 w 33"/>
                <a:gd name="T39" fmla="*/ 2147483647 h 3218"/>
                <a:gd name="T40" fmla="*/ 2147483647 w 33"/>
                <a:gd name="T41" fmla="*/ 2147483647 h 3218"/>
                <a:gd name="T42" fmla="*/ 2147483647 w 33"/>
                <a:gd name="T43" fmla="*/ 2147483647 h 3218"/>
                <a:gd name="T44" fmla="*/ 2147483647 w 33"/>
                <a:gd name="T45" fmla="*/ 2147483647 h 3218"/>
                <a:gd name="T46" fmla="*/ 2147483647 w 33"/>
                <a:gd name="T47" fmla="*/ 2147483647 h 3218"/>
                <a:gd name="T48" fmla="*/ 2147483647 w 33"/>
                <a:gd name="T49" fmla="*/ 2147483647 h 3218"/>
                <a:gd name="T50" fmla="*/ 2147483647 w 33"/>
                <a:gd name="T51" fmla="*/ 2147483647 h 3218"/>
                <a:gd name="T52" fmla="*/ 2147483647 w 33"/>
                <a:gd name="T53" fmla="*/ 2147483647 h 3218"/>
                <a:gd name="T54" fmla="*/ 2147483647 w 33"/>
                <a:gd name="T55" fmla="*/ 2147483647 h 3218"/>
                <a:gd name="T56" fmla="*/ 2147483647 w 33"/>
                <a:gd name="T57" fmla="*/ 2147483647 h 3218"/>
                <a:gd name="T58" fmla="*/ 2147483647 w 33"/>
                <a:gd name="T59" fmla="*/ 2147483647 h 3218"/>
                <a:gd name="T60" fmla="*/ 2147483647 w 33"/>
                <a:gd name="T61" fmla="*/ 2147483647 h 3218"/>
                <a:gd name="T62" fmla="*/ 2147483647 w 33"/>
                <a:gd name="T63" fmla="*/ 2147483647 h 3218"/>
                <a:gd name="T64" fmla="*/ 2147483647 w 33"/>
                <a:gd name="T65" fmla="*/ 2147483647 h 3218"/>
                <a:gd name="T66" fmla="*/ 2147483647 w 33"/>
                <a:gd name="T67" fmla="*/ 2147483647 h 3218"/>
                <a:gd name="T68" fmla="*/ 2147483647 w 33"/>
                <a:gd name="T69" fmla="*/ 2147483647 h 3218"/>
                <a:gd name="T70" fmla="*/ 2147483647 w 33"/>
                <a:gd name="T71" fmla="*/ 2147483647 h 3218"/>
                <a:gd name="T72" fmla="*/ 2147483647 w 33"/>
                <a:gd name="T73" fmla="*/ 2147483647 h 3218"/>
                <a:gd name="T74" fmla="*/ 2147483647 w 33"/>
                <a:gd name="T75" fmla="*/ 2147483647 h 3218"/>
                <a:gd name="T76" fmla="*/ 2147483647 w 33"/>
                <a:gd name="T77" fmla="*/ 2147483647 h 3218"/>
                <a:gd name="T78" fmla="*/ 2147483647 w 33"/>
                <a:gd name="T79" fmla="*/ 2147483647 h 3218"/>
                <a:gd name="T80" fmla="*/ 2147483647 w 33"/>
                <a:gd name="T81" fmla="*/ 2147483647 h 3218"/>
                <a:gd name="T82" fmla="*/ 0 w 33"/>
                <a:gd name="T83" fmla="*/ 2147483647 h 3218"/>
                <a:gd name="T84" fmla="*/ 2147483647 w 33"/>
                <a:gd name="T85" fmla="*/ 2147483647 h 32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
                <a:gd name="T130" fmla="*/ 0 h 3218"/>
                <a:gd name="T131" fmla="*/ 33 w 33"/>
                <a:gd name="T132" fmla="*/ 3218 h 32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 h="3218">
                  <a:moveTo>
                    <a:pt x="17" y="3218"/>
                  </a:moveTo>
                  <a:lnTo>
                    <a:pt x="17" y="3144"/>
                  </a:lnTo>
                  <a:lnTo>
                    <a:pt x="33" y="3144"/>
                  </a:lnTo>
                  <a:lnTo>
                    <a:pt x="33" y="3218"/>
                  </a:lnTo>
                  <a:lnTo>
                    <a:pt x="17" y="3218"/>
                  </a:lnTo>
                  <a:close/>
                  <a:moveTo>
                    <a:pt x="17" y="3095"/>
                  </a:moveTo>
                  <a:lnTo>
                    <a:pt x="17" y="3020"/>
                  </a:lnTo>
                  <a:lnTo>
                    <a:pt x="33" y="3020"/>
                  </a:lnTo>
                  <a:lnTo>
                    <a:pt x="33" y="3095"/>
                  </a:lnTo>
                  <a:lnTo>
                    <a:pt x="17" y="3095"/>
                  </a:lnTo>
                  <a:close/>
                  <a:moveTo>
                    <a:pt x="17" y="2971"/>
                  </a:moveTo>
                  <a:lnTo>
                    <a:pt x="17" y="2897"/>
                  </a:lnTo>
                  <a:lnTo>
                    <a:pt x="33" y="2897"/>
                  </a:lnTo>
                  <a:lnTo>
                    <a:pt x="33" y="2971"/>
                  </a:lnTo>
                  <a:lnTo>
                    <a:pt x="17" y="2971"/>
                  </a:lnTo>
                  <a:close/>
                  <a:moveTo>
                    <a:pt x="17" y="2839"/>
                  </a:moveTo>
                  <a:lnTo>
                    <a:pt x="17" y="2765"/>
                  </a:lnTo>
                  <a:lnTo>
                    <a:pt x="33" y="2765"/>
                  </a:lnTo>
                  <a:lnTo>
                    <a:pt x="33" y="2839"/>
                  </a:lnTo>
                  <a:lnTo>
                    <a:pt x="17" y="2839"/>
                  </a:lnTo>
                  <a:close/>
                  <a:moveTo>
                    <a:pt x="17" y="2715"/>
                  </a:moveTo>
                  <a:lnTo>
                    <a:pt x="17" y="2641"/>
                  </a:lnTo>
                  <a:lnTo>
                    <a:pt x="33" y="2641"/>
                  </a:lnTo>
                  <a:lnTo>
                    <a:pt x="33" y="2715"/>
                  </a:lnTo>
                  <a:lnTo>
                    <a:pt x="17" y="2715"/>
                  </a:lnTo>
                  <a:close/>
                  <a:moveTo>
                    <a:pt x="17" y="2591"/>
                  </a:moveTo>
                  <a:lnTo>
                    <a:pt x="17" y="2517"/>
                  </a:lnTo>
                  <a:lnTo>
                    <a:pt x="33" y="2517"/>
                  </a:lnTo>
                  <a:lnTo>
                    <a:pt x="33" y="2591"/>
                  </a:lnTo>
                  <a:lnTo>
                    <a:pt x="17" y="2591"/>
                  </a:lnTo>
                  <a:close/>
                  <a:moveTo>
                    <a:pt x="8" y="2459"/>
                  </a:moveTo>
                  <a:lnTo>
                    <a:pt x="8" y="2385"/>
                  </a:lnTo>
                  <a:lnTo>
                    <a:pt x="33" y="2385"/>
                  </a:lnTo>
                  <a:lnTo>
                    <a:pt x="33" y="2459"/>
                  </a:lnTo>
                  <a:lnTo>
                    <a:pt x="8" y="2459"/>
                  </a:lnTo>
                  <a:close/>
                  <a:moveTo>
                    <a:pt x="8" y="2335"/>
                  </a:moveTo>
                  <a:lnTo>
                    <a:pt x="8" y="2261"/>
                  </a:lnTo>
                  <a:lnTo>
                    <a:pt x="33" y="2261"/>
                  </a:lnTo>
                  <a:lnTo>
                    <a:pt x="33" y="2335"/>
                  </a:lnTo>
                  <a:lnTo>
                    <a:pt x="8" y="2335"/>
                  </a:lnTo>
                  <a:close/>
                  <a:moveTo>
                    <a:pt x="8" y="2212"/>
                  </a:moveTo>
                  <a:lnTo>
                    <a:pt x="8" y="2137"/>
                  </a:lnTo>
                  <a:lnTo>
                    <a:pt x="33" y="2137"/>
                  </a:lnTo>
                  <a:lnTo>
                    <a:pt x="33" y="2212"/>
                  </a:lnTo>
                  <a:lnTo>
                    <a:pt x="8" y="2212"/>
                  </a:lnTo>
                  <a:close/>
                  <a:moveTo>
                    <a:pt x="8" y="2079"/>
                  </a:moveTo>
                  <a:lnTo>
                    <a:pt x="8" y="2005"/>
                  </a:lnTo>
                  <a:lnTo>
                    <a:pt x="25" y="2005"/>
                  </a:lnTo>
                  <a:lnTo>
                    <a:pt x="33" y="2079"/>
                  </a:lnTo>
                  <a:lnTo>
                    <a:pt x="8" y="2079"/>
                  </a:lnTo>
                  <a:close/>
                  <a:moveTo>
                    <a:pt x="8" y="1956"/>
                  </a:moveTo>
                  <a:lnTo>
                    <a:pt x="8" y="1881"/>
                  </a:lnTo>
                  <a:lnTo>
                    <a:pt x="25" y="1881"/>
                  </a:lnTo>
                  <a:lnTo>
                    <a:pt x="25" y="1956"/>
                  </a:lnTo>
                  <a:lnTo>
                    <a:pt x="8" y="1956"/>
                  </a:lnTo>
                  <a:close/>
                  <a:moveTo>
                    <a:pt x="8" y="1832"/>
                  </a:moveTo>
                  <a:lnTo>
                    <a:pt x="8" y="1758"/>
                  </a:lnTo>
                  <a:lnTo>
                    <a:pt x="25" y="1758"/>
                  </a:lnTo>
                  <a:lnTo>
                    <a:pt x="25" y="1832"/>
                  </a:lnTo>
                  <a:lnTo>
                    <a:pt x="8" y="1832"/>
                  </a:lnTo>
                  <a:close/>
                  <a:moveTo>
                    <a:pt x="8" y="1700"/>
                  </a:moveTo>
                  <a:lnTo>
                    <a:pt x="8" y="1626"/>
                  </a:lnTo>
                  <a:lnTo>
                    <a:pt x="25" y="1626"/>
                  </a:lnTo>
                  <a:lnTo>
                    <a:pt x="25" y="1700"/>
                  </a:lnTo>
                  <a:lnTo>
                    <a:pt x="8" y="1700"/>
                  </a:lnTo>
                  <a:close/>
                  <a:moveTo>
                    <a:pt x="8" y="1576"/>
                  </a:moveTo>
                  <a:lnTo>
                    <a:pt x="8" y="1502"/>
                  </a:lnTo>
                  <a:lnTo>
                    <a:pt x="25" y="1502"/>
                  </a:lnTo>
                  <a:lnTo>
                    <a:pt x="25" y="1576"/>
                  </a:lnTo>
                  <a:lnTo>
                    <a:pt x="8" y="1576"/>
                  </a:lnTo>
                  <a:close/>
                  <a:moveTo>
                    <a:pt x="8" y="1452"/>
                  </a:moveTo>
                  <a:lnTo>
                    <a:pt x="8" y="1378"/>
                  </a:lnTo>
                  <a:lnTo>
                    <a:pt x="25" y="1378"/>
                  </a:lnTo>
                  <a:lnTo>
                    <a:pt x="25" y="1452"/>
                  </a:lnTo>
                  <a:lnTo>
                    <a:pt x="8" y="1452"/>
                  </a:lnTo>
                  <a:close/>
                  <a:moveTo>
                    <a:pt x="8" y="1320"/>
                  </a:moveTo>
                  <a:lnTo>
                    <a:pt x="8" y="1254"/>
                  </a:lnTo>
                  <a:lnTo>
                    <a:pt x="25" y="1246"/>
                  </a:lnTo>
                  <a:lnTo>
                    <a:pt x="25" y="1320"/>
                  </a:lnTo>
                  <a:lnTo>
                    <a:pt x="8" y="1320"/>
                  </a:lnTo>
                  <a:close/>
                  <a:moveTo>
                    <a:pt x="8" y="1196"/>
                  </a:moveTo>
                  <a:lnTo>
                    <a:pt x="8" y="1122"/>
                  </a:lnTo>
                  <a:lnTo>
                    <a:pt x="25" y="1122"/>
                  </a:lnTo>
                  <a:lnTo>
                    <a:pt x="25" y="1196"/>
                  </a:lnTo>
                  <a:lnTo>
                    <a:pt x="8" y="1196"/>
                  </a:lnTo>
                  <a:close/>
                  <a:moveTo>
                    <a:pt x="8" y="1073"/>
                  </a:moveTo>
                  <a:lnTo>
                    <a:pt x="8" y="998"/>
                  </a:lnTo>
                  <a:lnTo>
                    <a:pt x="25" y="998"/>
                  </a:lnTo>
                  <a:lnTo>
                    <a:pt x="25" y="1073"/>
                  </a:lnTo>
                  <a:lnTo>
                    <a:pt x="8" y="1073"/>
                  </a:lnTo>
                  <a:close/>
                  <a:moveTo>
                    <a:pt x="8" y="940"/>
                  </a:moveTo>
                  <a:lnTo>
                    <a:pt x="8" y="874"/>
                  </a:lnTo>
                  <a:lnTo>
                    <a:pt x="25" y="874"/>
                  </a:lnTo>
                  <a:lnTo>
                    <a:pt x="25" y="940"/>
                  </a:lnTo>
                  <a:lnTo>
                    <a:pt x="8" y="940"/>
                  </a:lnTo>
                  <a:close/>
                  <a:moveTo>
                    <a:pt x="8" y="817"/>
                  </a:moveTo>
                  <a:lnTo>
                    <a:pt x="8" y="742"/>
                  </a:lnTo>
                  <a:lnTo>
                    <a:pt x="25" y="742"/>
                  </a:lnTo>
                  <a:lnTo>
                    <a:pt x="25" y="817"/>
                  </a:lnTo>
                  <a:lnTo>
                    <a:pt x="8" y="817"/>
                  </a:lnTo>
                  <a:close/>
                  <a:moveTo>
                    <a:pt x="8" y="693"/>
                  </a:moveTo>
                  <a:lnTo>
                    <a:pt x="8" y="619"/>
                  </a:lnTo>
                  <a:lnTo>
                    <a:pt x="25" y="619"/>
                  </a:lnTo>
                  <a:lnTo>
                    <a:pt x="25" y="693"/>
                  </a:lnTo>
                  <a:lnTo>
                    <a:pt x="8" y="693"/>
                  </a:lnTo>
                  <a:close/>
                  <a:moveTo>
                    <a:pt x="8" y="561"/>
                  </a:moveTo>
                  <a:lnTo>
                    <a:pt x="8" y="495"/>
                  </a:lnTo>
                  <a:lnTo>
                    <a:pt x="25" y="495"/>
                  </a:lnTo>
                  <a:lnTo>
                    <a:pt x="25" y="561"/>
                  </a:lnTo>
                  <a:lnTo>
                    <a:pt x="8" y="561"/>
                  </a:lnTo>
                  <a:close/>
                  <a:moveTo>
                    <a:pt x="8" y="437"/>
                  </a:moveTo>
                  <a:lnTo>
                    <a:pt x="8" y="363"/>
                  </a:lnTo>
                  <a:lnTo>
                    <a:pt x="25" y="363"/>
                  </a:lnTo>
                  <a:lnTo>
                    <a:pt x="25" y="437"/>
                  </a:lnTo>
                  <a:lnTo>
                    <a:pt x="8" y="437"/>
                  </a:lnTo>
                  <a:close/>
                  <a:moveTo>
                    <a:pt x="8" y="313"/>
                  </a:moveTo>
                  <a:lnTo>
                    <a:pt x="8" y="239"/>
                  </a:lnTo>
                  <a:lnTo>
                    <a:pt x="25" y="239"/>
                  </a:lnTo>
                  <a:lnTo>
                    <a:pt x="25" y="313"/>
                  </a:lnTo>
                  <a:lnTo>
                    <a:pt x="8" y="313"/>
                  </a:lnTo>
                  <a:close/>
                  <a:moveTo>
                    <a:pt x="8" y="181"/>
                  </a:moveTo>
                  <a:lnTo>
                    <a:pt x="8" y="115"/>
                  </a:lnTo>
                  <a:lnTo>
                    <a:pt x="25" y="115"/>
                  </a:lnTo>
                  <a:lnTo>
                    <a:pt x="25" y="181"/>
                  </a:lnTo>
                  <a:lnTo>
                    <a:pt x="8" y="181"/>
                  </a:lnTo>
                  <a:close/>
                  <a:moveTo>
                    <a:pt x="0" y="57"/>
                  </a:moveTo>
                  <a:lnTo>
                    <a:pt x="0" y="0"/>
                  </a:lnTo>
                  <a:lnTo>
                    <a:pt x="25" y="0"/>
                  </a:lnTo>
                  <a:lnTo>
                    <a:pt x="25" y="57"/>
                  </a:lnTo>
                  <a:lnTo>
                    <a:pt x="0" y="57"/>
                  </a:lnTo>
                  <a:close/>
                </a:path>
              </a:pathLst>
            </a:custGeom>
            <a:solidFill>
              <a:schemeClr val="accent1"/>
            </a:solidFill>
            <a:ln w="0">
              <a:solidFill>
                <a:schemeClr val="accent1"/>
              </a:solidFill>
              <a:prstDash val="solid"/>
              <a:round/>
              <a:headEnd/>
              <a:tailEnd/>
            </a:ln>
          </p:spPr>
          <p:txBody>
            <a:bodyPr/>
            <a:lstStyle/>
            <a:p>
              <a:endParaRPr lang="en-GB" sz="1800">
                <a:solidFill>
                  <a:srgbClr val="000000"/>
                </a:solidFill>
              </a:endParaRPr>
            </a:p>
          </p:txBody>
        </p:sp>
        <p:sp>
          <p:nvSpPr>
            <p:cNvPr id="30731" name="Rectangle 12"/>
            <p:cNvSpPr>
              <a:spLocks noChangeArrowheads="1"/>
            </p:cNvSpPr>
            <p:nvPr/>
          </p:nvSpPr>
          <p:spPr bwMode="auto">
            <a:xfrm>
              <a:off x="3852" y="569"/>
              <a:ext cx="5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b="1" u="sng">
                  <a:solidFill>
                    <a:srgbClr val="000000"/>
                  </a:solidFill>
                </a:rPr>
                <a:t>Output</a:t>
              </a:r>
            </a:p>
          </p:txBody>
        </p:sp>
        <p:sp>
          <p:nvSpPr>
            <p:cNvPr id="30732" name="Freeform 15"/>
            <p:cNvSpPr>
              <a:spLocks/>
            </p:cNvSpPr>
            <p:nvPr/>
          </p:nvSpPr>
          <p:spPr bwMode="auto">
            <a:xfrm>
              <a:off x="1176" y="877"/>
              <a:ext cx="256" cy="157"/>
            </a:xfrm>
            <a:custGeom>
              <a:avLst/>
              <a:gdLst>
                <a:gd name="T0" fmla="*/ 156 w 256"/>
                <a:gd name="T1" fmla="*/ 0 h 157"/>
                <a:gd name="T2" fmla="*/ 156 w 256"/>
                <a:gd name="T3" fmla="*/ 58 h 157"/>
                <a:gd name="T4" fmla="*/ 0 w 256"/>
                <a:gd name="T5" fmla="*/ 58 h 157"/>
                <a:gd name="T6" fmla="*/ 0 w 256"/>
                <a:gd name="T7" fmla="*/ 99 h 157"/>
                <a:gd name="T8" fmla="*/ 156 w 256"/>
                <a:gd name="T9" fmla="*/ 99 h 157"/>
                <a:gd name="T10" fmla="*/ 156 w 256"/>
                <a:gd name="T11" fmla="*/ 157 h 157"/>
                <a:gd name="T12" fmla="*/ 256 w 256"/>
                <a:gd name="T13" fmla="*/ 74 h 157"/>
                <a:gd name="T14" fmla="*/ 156 w 256"/>
                <a:gd name="T15" fmla="*/ 0 h 157"/>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157"/>
                <a:gd name="T26" fmla="*/ 256 w 256"/>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157">
                  <a:moveTo>
                    <a:pt x="156" y="0"/>
                  </a:moveTo>
                  <a:lnTo>
                    <a:pt x="156" y="58"/>
                  </a:lnTo>
                  <a:lnTo>
                    <a:pt x="0" y="58"/>
                  </a:lnTo>
                  <a:lnTo>
                    <a:pt x="0" y="99"/>
                  </a:lnTo>
                  <a:lnTo>
                    <a:pt x="156" y="99"/>
                  </a:lnTo>
                  <a:lnTo>
                    <a:pt x="156" y="157"/>
                  </a:lnTo>
                  <a:lnTo>
                    <a:pt x="256" y="74"/>
                  </a:lnTo>
                  <a:lnTo>
                    <a:pt x="156"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733" name="Freeform 16"/>
            <p:cNvSpPr>
              <a:spLocks/>
            </p:cNvSpPr>
            <p:nvPr/>
          </p:nvSpPr>
          <p:spPr bwMode="auto">
            <a:xfrm>
              <a:off x="1176" y="877"/>
              <a:ext cx="256" cy="157"/>
            </a:xfrm>
            <a:custGeom>
              <a:avLst/>
              <a:gdLst>
                <a:gd name="T0" fmla="*/ 156 w 256"/>
                <a:gd name="T1" fmla="*/ 0 h 157"/>
                <a:gd name="T2" fmla="*/ 156 w 256"/>
                <a:gd name="T3" fmla="*/ 58 h 157"/>
                <a:gd name="T4" fmla="*/ 0 w 256"/>
                <a:gd name="T5" fmla="*/ 58 h 157"/>
                <a:gd name="T6" fmla="*/ 0 w 256"/>
                <a:gd name="T7" fmla="*/ 99 h 157"/>
                <a:gd name="T8" fmla="*/ 156 w 256"/>
                <a:gd name="T9" fmla="*/ 99 h 157"/>
                <a:gd name="T10" fmla="*/ 156 w 256"/>
                <a:gd name="T11" fmla="*/ 157 h 157"/>
                <a:gd name="T12" fmla="*/ 256 w 256"/>
                <a:gd name="T13" fmla="*/ 74 h 157"/>
                <a:gd name="T14" fmla="*/ 156 w 256"/>
                <a:gd name="T15" fmla="*/ 0 h 157"/>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157"/>
                <a:gd name="T26" fmla="*/ 256 w 256"/>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157">
                  <a:moveTo>
                    <a:pt x="156" y="0"/>
                  </a:moveTo>
                  <a:lnTo>
                    <a:pt x="156" y="58"/>
                  </a:lnTo>
                  <a:lnTo>
                    <a:pt x="0" y="58"/>
                  </a:lnTo>
                  <a:lnTo>
                    <a:pt x="0" y="99"/>
                  </a:lnTo>
                  <a:lnTo>
                    <a:pt x="156" y="99"/>
                  </a:lnTo>
                  <a:lnTo>
                    <a:pt x="156" y="157"/>
                  </a:lnTo>
                  <a:lnTo>
                    <a:pt x="256" y="74"/>
                  </a:lnTo>
                  <a:lnTo>
                    <a:pt x="156" y="0"/>
                  </a:lnTo>
                  <a:close/>
                </a:path>
              </a:pathLst>
            </a:custGeom>
            <a:solidFill>
              <a:schemeClr val="accent1"/>
            </a:solidFill>
            <a:ln w="12700">
              <a:solidFill>
                <a:srgbClr val="333333"/>
              </a:solidFill>
              <a:prstDash val="solid"/>
              <a:round/>
              <a:headEnd/>
              <a:tailEnd/>
            </a:ln>
          </p:spPr>
          <p:txBody>
            <a:bodyPr/>
            <a:lstStyle/>
            <a:p>
              <a:endParaRPr lang="en-GB" sz="1800">
                <a:solidFill>
                  <a:srgbClr val="000000"/>
                </a:solidFill>
              </a:endParaRPr>
            </a:p>
          </p:txBody>
        </p:sp>
        <p:sp>
          <p:nvSpPr>
            <p:cNvPr id="30734" name="Freeform 18"/>
            <p:cNvSpPr>
              <a:spLocks/>
            </p:cNvSpPr>
            <p:nvPr/>
          </p:nvSpPr>
          <p:spPr bwMode="auto">
            <a:xfrm>
              <a:off x="2636" y="1372"/>
              <a:ext cx="207" cy="190"/>
            </a:xfrm>
            <a:custGeom>
              <a:avLst/>
              <a:gdLst>
                <a:gd name="T0" fmla="*/ 182 w 206"/>
                <a:gd name="T1" fmla="*/ 66 h 190"/>
                <a:gd name="T2" fmla="*/ 149 w 206"/>
                <a:gd name="T3" fmla="*/ 108 h 190"/>
                <a:gd name="T4" fmla="*/ 33 w 206"/>
                <a:gd name="T5" fmla="*/ 0 h 190"/>
                <a:gd name="T6" fmla="*/ 0 w 206"/>
                <a:gd name="T7" fmla="*/ 33 h 190"/>
                <a:gd name="T8" fmla="*/ 116 w 206"/>
                <a:gd name="T9" fmla="*/ 141 h 190"/>
                <a:gd name="T10" fmla="*/ 74 w 206"/>
                <a:gd name="T11" fmla="*/ 182 h 190"/>
                <a:gd name="T12" fmla="*/ 207 w 206"/>
                <a:gd name="T13" fmla="*/ 190 h 190"/>
                <a:gd name="T14" fmla="*/ 182 w 206"/>
                <a:gd name="T15" fmla="*/ 66 h 190"/>
                <a:gd name="T16" fmla="*/ 0 60000 65536"/>
                <a:gd name="T17" fmla="*/ 0 60000 65536"/>
                <a:gd name="T18" fmla="*/ 0 60000 65536"/>
                <a:gd name="T19" fmla="*/ 0 60000 65536"/>
                <a:gd name="T20" fmla="*/ 0 60000 65536"/>
                <a:gd name="T21" fmla="*/ 0 60000 65536"/>
                <a:gd name="T22" fmla="*/ 0 60000 65536"/>
                <a:gd name="T23" fmla="*/ 0 60000 65536"/>
                <a:gd name="T24" fmla="*/ 0 w 206"/>
                <a:gd name="T25" fmla="*/ 0 h 190"/>
                <a:gd name="T26" fmla="*/ 206 w 206"/>
                <a:gd name="T27" fmla="*/ 190 h 1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 h="190">
                  <a:moveTo>
                    <a:pt x="181" y="66"/>
                  </a:moveTo>
                  <a:lnTo>
                    <a:pt x="148" y="108"/>
                  </a:lnTo>
                  <a:lnTo>
                    <a:pt x="33" y="0"/>
                  </a:lnTo>
                  <a:lnTo>
                    <a:pt x="0" y="33"/>
                  </a:lnTo>
                  <a:lnTo>
                    <a:pt x="115" y="141"/>
                  </a:lnTo>
                  <a:lnTo>
                    <a:pt x="74" y="182"/>
                  </a:lnTo>
                  <a:lnTo>
                    <a:pt x="206" y="190"/>
                  </a:lnTo>
                  <a:lnTo>
                    <a:pt x="181" y="6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735" name="Freeform 19"/>
            <p:cNvSpPr>
              <a:spLocks/>
            </p:cNvSpPr>
            <p:nvPr/>
          </p:nvSpPr>
          <p:spPr bwMode="auto">
            <a:xfrm>
              <a:off x="2636" y="1372"/>
              <a:ext cx="207" cy="190"/>
            </a:xfrm>
            <a:custGeom>
              <a:avLst/>
              <a:gdLst>
                <a:gd name="T0" fmla="*/ 182 w 206"/>
                <a:gd name="T1" fmla="*/ 66 h 190"/>
                <a:gd name="T2" fmla="*/ 149 w 206"/>
                <a:gd name="T3" fmla="*/ 108 h 190"/>
                <a:gd name="T4" fmla="*/ 33 w 206"/>
                <a:gd name="T5" fmla="*/ 0 h 190"/>
                <a:gd name="T6" fmla="*/ 0 w 206"/>
                <a:gd name="T7" fmla="*/ 33 h 190"/>
                <a:gd name="T8" fmla="*/ 116 w 206"/>
                <a:gd name="T9" fmla="*/ 141 h 190"/>
                <a:gd name="T10" fmla="*/ 74 w 206"/>
                <a:gd name="T11" fmla="*/ 182 h 190"/>
                <a:gd name="T12" fmla="*/ 207 w 206"/>
                <a:gd name="T13" fmla="*/ 190 h 190"/>
                <a:gd name="T14" fmla="*/ 182 w 206"/>
                <a:gd name="T15" fmla="*/ 66 h 190"/>
                <a:gd name="T16" fmla="*/ 0 60000 65536"/>
                <a:gd name="T17" fmla="*/ 0 60000 65536"/>
                <a:gd name="T18" fmla="*/ 0 60000 65536"/>
                <a:gd name="T19" fmla="*/ 0 60000 65536"/>
                <a:gd name="T20" fmla="*/ 0 60000 65536"/>
                <a:gd name="T21" fmla="*/ 0 60000 65536"/>
                <a:gd name="T22" fmla="*/ 0 60000 65536"/>
                <a:gd name="T23" fmla="*/ 0 60000 65536"/>
                <a:gd name="T24" fmla="*/ 0 w 206"/>
                <a:gd name="T25" fmla="*/ 0 h 190"/>
                <a:gd name="T26" fmla="*/ 206 w 206"/>
                <a:gd name="T27" fmla="*/ 190 h 1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 h="190">
                  <a:moveTo>
                    <a:pt x="181" y="66"/>
                  </a:moveTo>
                  <a:lnTo>
                    <a:pt x="148" y="108"/>
                  </a:lnTo>
                  <a:lnTo>
                    <a:pt x="33" y="0"/>
                  </a:lnTo>
                  <a:lnTo>
                    <a:pt x="0" y="33"/>
                  </a:lnTo>
                  <a:lnTo>
                    <a:pt x="115" y="141"/>
                  </a:lnTo>
                  <a:lnTo>
                    <a:pt x="74" y="182"/>
                  </a:lnTo>
                  <a:lnTo>
                    <a:pt x="206" y="190"/>
                  </a:lnTo>
                  <a:lnTo>
                    <a:pt x="181" y="66"/>
                  </a:lnTo>
                  <a:close/>
                </a:path>
              </a:pathLst>
            </a:custGeom>
            <a:solidFill>
              <a:schemeClr val="accent1"/>
            </a:solidFill>
            <a:ln w="12700">
              <a:solidFill>
                <a:srgbClr val="333333"/>
              </a:solidFill>
              <a:prstDash val="solid"/>
              <a:round/>
              <a:headEnd/>
              <a:tailEnd/>
            </a:ln>
          </p:spPr>
          <p:txBody>
            <a:bodyPr/>
            <a:lstStyle/>
            <a:p>
              <a:endParaRPr lang="en-GB" sz="1800">
                <a:solidFill>
                  <a:srgbClr val="000000"/>
                </a:solidFill>
              </a:endParaRPr>
            </a:p>
          </p:txBody>
        </p:sp>
        <p:sp>
          <p:nvSpPr>
            <p:cNvPr id="30736" name="Rectangle 20"/>
            <p:cNvSpPr>
              <a:spLocks noChangeArrowheads="1"/>
            </p:cNvSpPr>
            <p:nvPr/>
          </p:nvSpPr>
          <p:spPr bwMode="auto">
            <a:xfrm>
              <a:off x="2162" y="551"/>
              <a:ext cx="46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b="1" u="sng">
                  <a:solidFill>
                    <a:srgbClr val="000000"/>
                  </a:solidFill>
                </a:rPr>
                <a:t>Model</a:t>
              </a:r>
            </a:p>
          </p:txBody>
        </p:sp>
        <p:sp>
          <p:nvSpPr>
            <p:cNvPr id="30737" name="Freeform 24"/>
            <p:cNvSpPr>
              <a:spLocks/>
            </p:cNvSpPr>
            <p:nvPr/>
          </p:nvSpPr>
          <p:spPr bwMode="auto">
            <a:xfrm>
              <a:off x="1176" y="3692"/>
              <a:ext cx="256" cy="156"/>
            </a:xfrm>
            <a:custGeom>
              <a:avLst/>
              <a:gdLst>
                <a:gd name="T0" fmla="*/ 156 w 256"/>
                <a:gd name="T1" fmla="*/ 0 h 156"/>
                <a:gd name="T2" fmla="*/ 156 w 256"/>
                <a:gd name="T3" fmla="*/ 57 h 156"/>
                <a:gd name="T4" fmla="*/ 0 w 256"/>
                <a:gd name="T5" fmla="*/ 57 h 156"/>
                <a:gd name="T6" fmla="*/ 0 w 256"/>
                <a:gd name="T7" fmla="*/ 90 h 156"/>
                <a:gd name="T8" fmla="*/ 156 w 256"/>
                <a:gd name="T9" fmla="*/ 90 h 156"/>
                <a:gd name="T10" fmla="*/ 156 w 256"/>
                <a:gd name="T11" fmla="*/ 156 h 156"/>
                <a:gd name="T12" fmla="*/ 256 w 256"/>
                <a:gd name="T13" fmla="*/ 74 h 156"/>
                <a:gd name="T14" fmla="*/ 156 w 256"/>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156"/>
                <a:gd name="T26" fmla="*/ 256 w 256"/>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156">
                  <a:moveTo>
                    <a:pt x="156" y="0"/>
                  </a:moveTo>
                  <a:lnTo>
                    <a:pt x="156" y="57"/>
                  </a:lnTo>
                  <a:lnTo>
                    <a:pt x="0" y="57"/>
                  </a:lnTo>
                  <a:lnTo>
                    <a:pt x="0" y="90"/>
                  </a:lnTo>
                  <a:lnTo>
                    <a:pt x="156" y="90"/>
                  </a:lnTo>
                  <a:lnTo>
                    <a:pt x="156" y="156"/>
                  </a:lnTo>
                  <a:lnTo>
                    <a:pt x="256" y="74"/>
                  </a:lnTo>
                  <a:lnTo>
                    <a:pt x="156"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738" name="Freeform 25"/>
            <p:cNvSpPr>
              <a:spLocks/>
            </p:cNvSpPr>
            <p:nvPr/>
          </p:nvSpPr>
          <p:spPr bwMode="auto">
            <a:xfrm>
              <a:off x="1176" y="3692"/>
              <a:ext cx="256" cy="156"/>
            </a:xfrm>
            <a:custGeom>
              <a:avLst/>
              <a:gdLst>
                <a:gd name="T0" fmla="*/ 156 w 256"/>
                <a:gd name="T1" fmla="*/ 0 h 156"/>
                <a:gd name="T2" fmla="*/ 156 w 256"/>
                <a:gd name="T3" fmla="*/ 57 h 156"/>
                <a:gd name="T4" fmla="*/ 0 w 256"/>
                <a:gd name="T5" fmla="*/ 57 h 156"/>
                <a:gd name="T6" fmla="*/ 0 w 256"/>
                <a:gd name="T7" fmla="*/ 90 h 156"/>
                <a:gd name="T8" fmla="*/ 156 w 256"/>
                <a:gd name="T9" fmla="*/ 90 h 156"/>
                <a:gd name="T10" fmla="*/ 156 w 256"/>
                <a:gd name="T11" fmla="*/ 156 h 156"/>
                <a:gd name="T12" fmla="*/ 256 w 256"/>
                <a:gd name="T13" fmla="*/ 74 h 156"/>
                <a:gd name="T14" fmla="*/ 156 w 256"/>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156"/>
                <a:gd name="T26" fmla="*/ 256 w 256"/>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156">
                  <a:moveTo>
                    <a:pt x="156" y="0"/>
                  </a:moveTo>
                  <a:lnTo>
                    <a:pt x="156" y="57"/>
                  </a:lnTo>
                  <a:lnTo>
                    <a:pt x="0" y="57"/>
                  </a:lnTo>
                  <a:lnTo>
                    <a:pt x="0" y="90"/>
                  </a:lnTo>
                  <a:lnTo>
                    <a:pt x="156" y="90"/>
                  </a:lnTo>
                  <a:lnTo>
                    <a:pt x="156" y="156"/>
                  </a:lnTo>
                  <a:lnTo>
                    <a:pt x="256" y="74"/>
                  </a:lnTo>
                  <a:lnTo>
                    <a:pt x="156" y="0"/>
                  </a:lnTo>
                  <a:close/>
                </a:path>
              </a:pathLst>
            </a:custGeom>
            <a:solidFill>
              <a:schemeClr val="accent1"/>
            </a:solidFill>
            <a:ln w="12700">
              <a:solidFill>
                <a:srgbClr val="333333"/>
              </a:solidFill>
              <a:prstDash val="solid"/>
              <a:round/>
              <a:headEnd/>
              <a:tailEnd/>
            </a:ln>
          </p:spPr>
          <p:txBody>
            <a:bodyPr/>
            <a:lstStyle/>
            <a:p>
              <a:endParaRPr lang="en-GB" sz="1800">
                <a:solidFill>
                  <a:srgbClr val="000000"/>
                </a:solidFill>
              </a:endParaRPr>
            </a:p>
          </p:txBody>
        </p:sp>
        <p:sp>
          <p:nvSpPr>
            <p:cNvPr id="30739" name="Freeform 27"/>
            <p:cNvSpPr>
              <a:spLocks/>
            </p:cNvSpPr>
            <p:nvPr/>
          </p:nvSpPr>
          <p:spPr bwMode="auto">
            <a:xfrm>
              <a:off x="2323" y="2090"/>
              <a:ext cx="206" cy="198"/>
            </a:xfrm>
            <a:custGeom>
              <a:avLst/>
              <a:gdLst>
                <a:gd name="T0" fmla="*/ 25 w 206"/>
                <a:gd name="T1" fmla="*/ 66 h 198"/>
                <a:gd name="T2" fmla="*/ 66 w 206"/>
                <a:gd name="T3" fmla="*/ 108 h 198"/>
                <a:gd name="T4" fmla="*/ 182 w 206"/>
                <a:gd name="T5" fmla="*/ 0 h 198"/>
                <a:gd name="T6" fmla="*/ 206 w 206"/>
                <a:gd name="T7" fmla="*/ 33 h 198"/>
                <a:gd name="T8" fmla="*/ 91 w 206"/>
                <a:gd name="T9" fmla="*/ 141 h 198"/>
                <a:gd name="T10" fmla="*/ 132 w 206"/>
                <a:gd name="T11" fmla="*/ 182 h 198"/>
                <a:gd name="T12" fmla="*/ 0 w 206"/>
                <a:gd name="T13" fmla="*/ 198 h 198"/>
                <a:gd name="T14" fmla="*/ 25 w 206"/>
                <a:gd name="T15" fmla="*/ 66 h 198"/>
                <a:gd name="T16" fmla="*/ 0 60000 65536"/>
                <a:gd name="T17" fmla="*/ 0 60000 65536"/>
                <a:gd name="T18" fmla="*/ 0 60000 65536"/>
                <a:gd name="T19" fmla="*/ 0 60000 65536"/>
                <a:gd name="T20" fmla="*/ 0 60000 65536"/>
                <a:gd name="T21" fmla="*/ 0 60000 65536"/>
                <a:gd name="T22" fmla="*/ 0 60000 65536"/>
                <a:gd name="T23" fmla="*/ 0 60000 65536"/>
                <a:gd name="T24" fmla="*/ 0 w 206"/>
                <a:gd name="T25" fmla="*/ 0 h 198"/>
                <a:gd name="T26" fmla="*/ 206 w 206"/>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 h="198">
                  <a:moveTo>
                    <a:pt x="25" y="66"/>
                  </a:moveTo>
                  <a:lnTo>
                    <a:pt x="66" y="108"/>
                  </a:lnTo>
                  <a:lnTo>
                    <a:pt x="182" y="0"/>
                  </a:lnTo>
                  <a:lnTo>
                    <a:pt x="206" y="33"/>
                  </a:lnTo>
                  <a:lnTo>
                    <a:pt x="91" y="141"/>
                  </a:lnTo>
                  <a:lnTo>
                    <a:pt x="132" y="182"/>
                  </a:lnTo>
                  <a:lnTo>
                    <a:pt x="0" y="198"/>
                  </a:lnTo>
                  <a:lnTo>
                    <a:pt x="25" y="6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740" name="Freeform 28"/>
            <p:cNvSpPr>
              <a:spLocks/>
            </p:cNvSpPr>
            <p:nvPr/>
          </p:nvSpPr>
          <p:spPr bwMode="auto">
            <a:xfrm>
              <a:off x="2323" y="2090"/>
              <a:ext cx="206" cy="198"/>
            </a:xfrm>
            <a:custGeom>
              <a:avLst/>
              <a:gdLst>
                <a:gd name="T0" fmla="*/ 25 w 206"/>
                <a:gd name="T1" fmla="*/ 66 h 198"/>
                <a:gd name="T2" fmla="*/ 66 w 206"/>
                <a:gd name="T3" fmla="*/ 108 h 198"/>
                <a:gd name="T4" fmla="*/ 182 w 206"/>
                <a:gd name="T5" fmla="*/ 0 h 198"/>
                <a:gd name="T6" fmla="*/ 206 w 206"/>
                <a:gd name="T7" fmla="*/ 33 h 198"/>
                <a:gd name="T8" fmla="*/ 91 w 206"/>
                <a:gd name="T9" fmla="*/ 141 h 198"/>
                <a:gd name="T10" fmla="*/ 132 w 206"/>
                <a:gd name="T11" fmla="*/ 182 h 198"/>
                <a:gd name="T12" fmla="*/ 0 w 206"/>
                <a:gd name="T13" fmla="*/ 198 h 198"/>
                <a:gd name="T14" fmla="*/ 25 w 206"/>
                <a:gd name="T15" fmla="*/ 66 h 198"/>
                <a:gd name="T16" fmla="*/ 0 60000 65536"/>
                <a:gd name="T17" fmla="*/ 0 60000 65536"/>
                <a:gd name="T18" fmla="*/ 0 60000 65536"/>
                <a:gd name="T19" fmla="*/ 0 60000 65536"/>
                <a:gd name="T20" fmla="*/ 0 60000 65536"/>
                <a:gd name="T21" fmla="*/ 0 60000 65536"/>
                <a:gd name="T22" fmla="*/ 0 60000 65536"/>
                <a:gd name="T23" fmla="*/ 0 60000 65536"/>
                <a:gd name="T24" fmla="*/ 0 w 206"/>
                <a:gd name="T25" fmla="*/ 0 h 198"/>
                <a:gd name="T26" fmla="*/ 206 w 206"/>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 h="198">
                  <a:moveTo>
                    <a:pt x="25" y="66"/>
                  </a:moveTo>
                  <a:lnTo>
                    <a:pt x="66" y="108"/>
                  </a:lnTo>
                  <a:lnTo>
                    <a:pt x="182" y="0"/>
                  </a:lnTo>
                  <a:lnTo>
                    <a:pt x="206" y="33"/>
                  </a:lnTo>
                  <a:lnTo>
                    <a:pt x="91" y="141"/>
                  </a:lnTo>
                  <a:lnTo>
                    <a:pt x="132" y="182"/>
                  </a:lnTo>
                  <a:lnTo>
                    <a:pt x="0" y="198"/>
                  </a:lnTo>
                  <a:lnTo>
                    <a:pt x="25" y="66"/>
                  </a:lnTo>
                  <a:close/>
                </a:path>
              </a:pathLst>
            </a:custGeom>
            <a:solidFill>
              <a:schemeClr val="accent1"/>
            </a:solidFill>
            <a:ln w="12700">
              <a:solidFill>
                <a:srgbClr val="333333"/>
              </a:solidFill>
              <a:prstDash val="solid"/>
              <a:round/>
              <a:headEnd/>
              <a:tailEnd/>
            </a:ln>
          </p:spPr>
          <p:txBody>
            <a:bodyPr/>
            <a:lstStyle/>
            <a:p>
              <a:endParaRPr lang="en-GB" sz="1800">
                <a:solidFill>
                  <a:srgbClr val="000000"/>
                </a:solidFill>
              </a:endParaRPr>
            </a:p>
          </p:txBody>
        </p:sp>
        <p:sp>
          <p:nvSpPr>
            <p:cNvPr id="30741" name="Freeform 30"/>
            <p:cNvSpPr>
              <a:spLocks/>
            </p:cNvSpPr>
            <p:nvPr/>
          </p:nvSpPr>
          <p:spPr bwMode="auto">
            <a:xfrm>
              <a:off x="2421" y="3130"/>
              <a:ext cx="207" cy="190"/>
            </a:xfrm>
            <a:custGeom>
              <a:avLst/>
              <a:gdLst>
                <a:gd name="T0" fmla="*/ 183 w 206"/>
                <a:gd name="T1" fmla="*/ 66 h 190"/>
                <a:gd name="T2" fmla="*/ 150 w 206"/>
                <a:gd name="T3" fmla="*/ 108 h 190"/>
                <a:gd name="T4" fmla="*/ 33 w 206"/>
                <a:gd name="T5" fmla="*/ 0 h 190"/>
                <a:gd name="T6" fmla="*/ 0 w 206"/>
                <a:gd name="T7" fmla="*/ 33 h 190"/>
                <a:gd name="T8" fmla="*/ 117 w 206"/>
                <a:gd name="T9" fmla="*/ 141 h 190"/>
                <a:gd name="T10" fmla="*/ 83 w 206"/>
                <a:gd name="T11" fmla="*/ 182 h 190"/>
                <a:gd name="T12" fmla="*/ 207 w 206"/>
                <a:gd name="T13" fmla="*/ 190 h 190"/>
                <a:gd name="T14" fmla="*/ 183 w 206"/>
                <a:gd name="T15" fmla="*/ 66 h 190"/>
                <a:gd name="T16" fmla="*/ 0 60000 65536"/>
                <a:gd name="T17" fmla="*/ 0 60000 65536"/>
                <a:gd name="T18" fmla="*/ 0 60000 65536"/>
                <a:gd name="T19" fmla="*/ 0 60000 65536"/>
                <a:gd name="T20" fmla="*/ 0 60000 65536"/>
                <a:gd name="T21" fmla="*/ 0 60000 65536"/>
                <a:gd name="T22" fmla="*/ 0 60000 65536"/>
                <a:gd name="T23" fmla="*/ 0 60000 65536"/>
                <a:gd name="T24" fmla="*/ 0 w 206"/>
                <a:gd name="T25" fmla="*/ 0 h 190"/>
                <a:gd name="T26" fmla="*/ 206 w 206"/>
                <a:gd name="T27" fmla="*/ 190 h 1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 h="190">
                  <a:moveTo>
                    <a:pt x="182" y="66"/>
                  </a:moveTo>
                  <a:lnTo>
                    <a:pt x="149" y="108"/>
                  </a:lnTo>
                  <a:lnTo>
                    <a:pt x="33" y="0"/>
                  </a:lnTo>
                  <a:lnTo>
                    <a:pt x="0" y="33"/>
                  </a:lnTo>
                  <a:lnTo>
                    <a:pt x="116" y="141"/>
                  </a:lnTo>
                  <a:lnTo>
                    <a:pt x="83" y="182"/>
                  </a:lnTo>
                  <a:lnTo>
                    <a:pt x="206" y="190"/>
                  </a:lnTo>
                  <a:lnTo>
                    <a:pt x="182" y="6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742" name="Freeform 31"/>
            <p:cNvSpPr>
              <a:spLocks/>
            </p:cNvSpPr>
            <p:nvPr/>
          </p:nvSpPr>
          <p:spPr bwMode="auto">
            <a:xfrm>
              <a:off x="2421" y="3130"/>
              <a:ext cx="207" cy="190"/>
            </a:xfrm>
            <a:custGeom>
              <a:avLst/>
              <a:gdLst>
                <a:gd name="T0" fmla="*/ 183 w 206"/>
                <a:gd name="T1" fmla="*/ 66 h 190"/>
                <a:gd name="T2" fmla="*/ 150 w 206"/>
                <a:gd name="T3" fmla="*/ 108 h 190"/>
                <a:gd name="T4" fmla="*/ 33 w 206"/>
                <a:gd name="T5" fmla="*/ 0 h 190"/>
                <a:gd name="T6" fmla="*/ 0 w 206"/>
                <a:gd name="T7" fmla="*/ 33 h 190"/>
                <a:gd name="T8" fmla="*/ 117 w 206"/>
                <a:gd name="T9" fmla="*/ 141 h 190"/>
                <a:gd name="T10" fmla="*/ 83 w 206"/>
                <a:gd name="T11" fmla="*/ 182 h 190"/>
                <a:gd name="T12" fmla="*/ 207 w 206"/>
                <a:gd name="T13" fmla="*/ 190 h 190"/>
                <a:gd name="T14" fmla="*/ 183 w 206"/>
                <a:gd name="T15" fmla="*/ 66 h 190"/>
                <a:gd name="T16" fmla="*/ 0 60000 65536"/>
                <a:gd name="T17" fmla="*/ 0 60000 65536"/>
                <a:gd name="T18" fmla="*/ 0 60000 65536"/>
                <a:gd name="T19" fmla="*/ 0 60000 65536"/>
                <a:gd name="T20" fmla="*/ 0 60000 65536"/>
                <a:gd name="T21" fmla="*/ 0 60000 65536"/>
                <a:gd name="T22" fmla="*/ 0 60000 65536"/>
                <a:gd name="T23" fmla="*/ 0 60000 65536"/>
                <a:gd name="T24" fmla="*/ 0 w 206"/>
                <a:gd name="T25" fmla="*/ 0 h 190"/>
                <a:gd name="T26" fmla="*/ 206 w 206"/>
                <a:gd name="T27" fmla="*/ 190 h 1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 h="190">
                  <a:moveTo>
                    <a:pt x="182" y="66"/>
                  </a:moveTo>
                  <a:lnTo>
                    <a:pt x="149" y="108"/>
                  </a:lnTo>
                  <a:lnTo>
                    <a:pt x="33" y="0"/>
                  </a:lnTo>
                  <a:lnTo>
                    <a:pt x="0" y="33"/>
                  </a:lnTo>
                  <a:lnTo>
                    <a:pt x="116" y="141"/>
                  </a:lnTo>
                  <a:lnTo>
                    <a:pt x="83" y="182"/>
                  </a:lnTo>
                  <a:lnTo>
                    <a:pt x="206" y="190"/>
                  </a:lnTo>
                  <a:lnTo>
                    <a:pt x="182" y="66"/>
                  </a:lnTo>
                  <a:close/>
                </a:path>
              </a:pathLst>
            </a:custGeom>
            <a:solidFill>
              <a:schemeClr val="accent1"/>
            </a:solidFill>
            <a:ln w="12700">
              <a:solidFill>
                <a:srgbClr val="333333"/>
              </a:solidFill>
              <a:prstDash val="solid"/>
              <a:round/>
              <a:headEnd/>
              <a:tailEnd/>
            </a:ln>
          </p:spPr>
          <p:txBody>
            <a:bodyPr/>
            <a:lstStyle/>
            <a:p>
              <a:endParaRPr lang="en-GB" sz="1800">
                <a:solidFill>
                  <a:srgbClr val="000000"/>
                </a:solidFill>
              </a:endParaRPr>
            </a:p>
          </p:txBody>
        </p:sp>
        <p:sp>
          <p:nvSpPr>
            <p:cNvPr id="30743" name="Freeform 32"/>
            <p:cNvSpPr>
              <a:spLocks noEditPoints="1"/>
            </p:cNvSpPr>
            <p:nvPr/>
          </p:nvSpPr>
          <p:spPr bwMode="auto">
            <a:xfrm>
              <a:off x="3636" y="745"/>
              <a:ext cx="15" cy="3219"/>
            </a:xfrm>
            <a:custGeom>
              <a:avLst/>
              <a:gdLst>
                <a:gd name="T0" fmla="*/ 2013265919 w 16"/>
                <a:gd name="T1" fmla="*/ 2147483647 h 3219"/>
                <a:gd name="T2" fmla="*/ 0 w 16"/>
                <a:gd name="T3" fmla="*/ 2147483647 h 3219"/>
                <a:gd name="T4" fmla="*/ 2013265919 w 16"/>
                <a:gd name="T5" fmla="*/ 2147483647 h 3219"/>
                <a:gd name="T6" fmla="*/ 0 w 16"/>
                <a:gd name="T7" fmla="*/ 2147483647 h 3219"/>
                <a:gd name="T8" fmla="*/ 0 w 16"/>
                <a:gd name="T9" fmla="*/ 2147483647 h 3219"/>
                <a:gd name="T10" fmla="*/ 2013265919 w 16"/>
                <a:gd name="T11" fmla="*/ 2147483647 h 3219"/>
                <a:gd name="T12" fmla="*/ 0 w 16"/>
                <a:gd name="T13" fmla="*/ 2147483647 h 3219"/>
                <a:gd name="T14" fmla="*/ 2013265919 w 16"/>
                <a:gd name="T15" fmla="*/ 2147483647 h 3219"/>
                <a:gd name="T16" fmla="*/ 0 w 16"/>
                <a:gd name="T17" fmla="*/ 2147483647 h 3219"/>
                <a:gd name="T18" fmla="*/ 0 w 16"/>
                <a:gd name="T19" fmla="*/ 2147483647 h 3219"/>
                <a:gd name="T20" fmla="*/ 2013265919 w 16"/>
                <a:gd name="T21" fmla="*/ 2147483647 h 3219"/>
                <a:gd name="T22" fmla="*/ 0 w 16"/>
                <a:gd name="T23" fmla="*/ 2147483647 h 3219"/>
                <a:gd name="T24" fmla="*/ 2013265919 w 16"/>
                <a:gd name="T25" fmla="*/ 2147483647 h 3219"/>
                <a:gd name="T26" fmla="*/ 0 w 16"/>
                <a:gd name="T27" fmla="*/ 2147483647 h 3219"/>
                <a:gd name="T28" fmla="*/ 0 w 16"/>
                <a:gd name="T29" fmla="*/ 2147483647 h 3219"/>
                <a:gd name="T30" fmla="*/ 2013265919 w 16"/>
                <a:gd name="T31" fmla="*/ 2147483647 h 3219"/>
                <a:gd name="T32" fmla="*/ 0 w 16"/>
                <a:gd name="T33" fmla="*/ 2147483647 h 3219"/>
                <a:gd name="T34" fmla="*/ 2013265919 w 16"/>
                <a:gd name="T35" fmla="*/ 2147483647 h 3219"/>
                <a:gd name="T36" fmla="*/ 0 w 16"/>
                <a:gd name="T37" fmla="*/ 2147483647 h 3219"/>
                <a:gd name="T38" fmla="*/ 0 w 16"/>
                <a:gd name="T39" fmla="*/ 2147483647 h 3219"/>
                <a:gd name="T40" fmla="*/ 2013265919 w 16"/>
                <a:gd name="T41" fmla="*/ 2147483647 h 3219"/>
                <a:gd name="T42" fmla="*/ 0 w 16"/>
                <a:gd name="T43" fmla="*/ 2147483647 h 3219"/>
                <a:gd name="T44" fmla="*/ 2013265919 w 16"/>
                <a:gd name="T45" fmla="*/ 2147483647 h 3219"/>
                <a:gd name="T46" fmla="*/ 0 w 16"/>
                <a:gd name="T47" fmla="*/ 2147483647 h 3219"/>
                <a:gd name="T48" fmla="*/ 0 w 16"/>
                <a:gd name="T49" fmla="*/ 2147483647 h 3219"/>
                <a:gd name="T50" fmla="*/ 2013265919 w 16"/>
                <a:gd name="T51" fmla="*/ 2147483647 h 3219"/>
                <a:gd name="T52" fmla="*/ 0 w 16"/>
                <a:gd name="T53" fmla="*/ 2147483647 h 3219"/>
                <a:gd name="T54" fmla="*/ 2013265919 w 16"/>
                <a:gd name="T55" fmla="*/ 2147483647 h 3219"/>
                <a:gd name="T56" fmla="*/ 0 w 16"/>
                <a:gd name="T57" fmla="*/ 2147483647 h 3219"/>
                <a:gd name="T58" fmla="*/ 0 w 16"/>
                <a:gd name="T59" fmla="*/ 2147483647 h 3219"/>
                <a:gd name="T60" fmla="*/ 2013265919 w 16"/>
                <a:gd name="T61" fmla="*/ 2147483647 h 3219"/>
                <a:gd name="T62" fmla="*/ 0 w 16"/>
                <a:gd name="T63" fmla="*/ 2147483647 h 3219"/>
                <a:gd name="T64" fmla="*/ 2013265919 w 16"/>
                <a:gd name="T65" fmla="*/ 2147483647 h 3219"/>
                <a:gd name="T66" fmla="*/ 0 w 16"/>
                <a:gd name="T67" fmla="*/ 2147483647 h 3219"/>
                <a:gd name="T68" fmla="*/ 0 w 16"/>
                <a:gd name="T69" fmla="*/ 2147483647 h 3219"/>
                <a:gd name="T70" fmla="*/ 2013265919 w 16"/>
                <a:gd name="T71" fmla="*/ 2147483647 h 3219"/>
                <a:gd name="T72" fmla="*/ 0 w 16"/>
                <a:gd name="T73" fmla="*/ 2147483647 h 3219"/>
                <a:gd name="T74" fmla="*/ 2013265919 w 16"/>
                <a:gd name="T75" fmla="*/ 2147483647 h 3219"/>
                <a:gd name="T76" fmla="*/ 0 w 16"/>
                <a:gd name="T77" fmla="*/ 2147483647 h 3219"/>
                <a:gd name="T78" fmla="*/ 0 w 16"/>
                <a:gd name="T79" fmla="*/ 2147483647 h 3219"/>
                <a:gd name="T80" fmla="*/ 2013265919 w 16"/>
                <a:gd name="T81" fmla="*/ 2147483647 h 3219"/>
                <a:gd name="T82" fmla="*/ 0 w 16"/>
                <a:gd name="T83" fmla="*/ 2147483647 h 3219"/>
                <a:gd name="T84" fmla="*/ 2013265919 w 16"/>
                <a:gd name="T85" fmla="*/ 2147483647 h 32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3219"/>
                <a:gd name="T131" fmla="*/ 16 w 16"/>
                <a:gd name="T132" fmla="*/ 3219 h 32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3219">
                  <a:moveTo>
                    <a:pt x="0" y="3219"/>
                  </a:moveTo>
                  <a:lnTo>
                    <a:pt x="0" y="3145"/>
                  </a:lnTo>
                  <a:lnTo>
                    <a:pt x="16" y="3145"/>
                  </a:lnTo>
                  <a:lnTo>
                    <a:pt x="16" y="3219"/>
                  </a:lnTo>
                  <a:lnTo>
                    <a:pt x="0" y="3219"/>
                  </a:lnTo>
                  <a:close/>
                  <a:moveTo>
                    <a:pt x="0" y="3087"/>
                  </a:moveTo>
                  <a:lnTo>
                    <a:pt x="0" y="3013"/>
                  </a:lnTo>
                  <a:lnTo>
                    <a:pt x="16" y="3013"/>
                  </a:lnTo>
                  <a:lnTo>
                    <a:pt x="16" y="3087"/>
                  </a:lnTo>
                  <a:lnTo>
                    <a:pt x="0" y="3087"/>
                  </a:lnTo>
                  <a:close/>
                  <a:moveTo>
                    <a:pt x="0" y="2963"/>
                  </a:moveTo>
                  <a:lnTo>
                    <a:pt x="0" y="2889"/>
                  </a:lnTo>
                  <a:lnTo>
                    <a:pt x="16" y="2889"/>
                  </a:lnTo>
                  <a:lnTo>
                    <a:pt x="16" y="2963"/>
                  </a:lnTo>
                  <a:lnTo>
                    <a:pt x="0" y="2963"/>
                  </a:lnTo>
                  <a:close/>
                  <a:moveTo>
                    <a:pt x="0" y="2839"/>
                  </a:moveTo>
                  <a:lnTo>
                    <a:pt x="0" y="2765"/>
                  </a:lnTo>
                  <a:lnTo>
                    <a:pt x="16" y="2765"/>
                  </a:lnTo>
                  <a:lnTo>
                    <a:pt x="16" y="2839"/>
                  </a:lnTo>
                  <a:lnTo>
                    <a:pt x="0" y="2839"/>
                  </a:lnTo>
                  <a:close/>
                  <a:moveTo>
                    <a:pt x="0" y="2707"/>
                  </a:moveTo>
                  <a:lnTo>
                    <a:pt x="0" y="2633"/>
                  </a:lnTo>
                  <a:lnTo>
                    <a:pt x="16" y="2633"/>
                  </a:lnTo>
                  <a:lnTo>
                    <a:pt x="16" y="2707"/>
                  </a:lnTo>
                  <a:lnTo>
                    <a:pt x="0" y="2707"/>
                  </a:lnTo>
                  <a:close/>
                  <a:moveTo>
                    <a:pt x="0" y="2583"/>
                  </a:moveTo>
                  <a:lnTo>
                    <a:pt x="0" y="2509"/>
                  </a:lnTo>
                  <a:lnTo>
                    <a:pt x="16" y="2509"/>
                  </a:lnTo>
                  <a:lnTo>
                    <a:pt x="16" y="2583"/>
                  </a:lnTo>
                  <a:lnTo>
                    <a:pt x="0" y="2583"/>
                  </a:lnTo>
                  <a:close/>
                  <a:moveTo>
                    <a:pt x="0" y="2460"/>
                  </a:moveTo>
                  <a:lnTo>
                    <a:pt x="0" y="2385"/>
                  </a:lnTo>
                  <a:lnTo>
                    <a:pt x="16" y="2385"/>
                  </a:lnTo>
                  <a:lnTo>
                    <a:pt x="16" y="2460"/>
                  </a:lnTo>
                  <a:lnTo>
                    <a:pt x="0" y="2460"/>
                  </a:lnTo>
                  <a:close/>
                  <a:moveTo>
                    <a:pt x="0" y="2328"/>
                  </a:moveTo>
                  <a:lnTo>
                    <a:pt x="0" y="2253"/>
                  </a:lnTo>
                  <a:lnTo>
                    <a:pt x="16" y="2253"/>
                  </a:lnTo>
                  <a:lnTo>
                    <a:pt x="16" y="2328"/>
                  </a:lnTo>
                  <a:lnTo>
                    <a:pt x="0" y="2328"/>
                  </a:lnTo>
                  <a:close/>
                  <a:moveTo>
                    <a:pt x="0" y="2204"/>
                  </a:moveTo>
                  <a:lnTo>
                    <a:pt x="0" y="2129"/>
                  </a:lnTo>
                  <a:lnTo>
                    <a:pt x="16" y="2129"/>
                  </a:lnTo>
                  <a:lnTo>
                    <a:pt x="16" y="2204"/>
                  </a:lnTo>
                  <a:lnTo>
                    <a:pt x="0" y="2204"/>
                  </a:lnTo>
                  <a:close/>
                  <a:moveTo>
                    <a:pt x="0" y="2080"/>
                  </a:moveTo>
                  <a:lnTo>
                    <a:pt x="0" y="2006"/>
                  </a:lnTo>
                  <a:lnTo>
                    <a:pt x="16" y="2006"/>
                  </a:lnTo>
                  <a:lnTo>
                    <a:pt x="16" y="2080"/>
                  </a:lnTo>
                  <a:lnTo>
                    <a:pt x="0" y="2080"/>
                  </a:lnTo>
                  <a:close/>
                  <a:moveTo>
                    <a:pt x="0" y="1948"/>
                  </a:moveTo>
                  <a:lnTo>
                    <a:pt x="0" y="1882"/>
                  </a:lnTo>
                  <a:lnTo>
                    <a:pt x="16" y="1882"/>
                  </a:lnTo>
                  <a:lnTo>
                    <a:pt x="16" y="1948"/>
                  </a:lnTo>
                  <a:lnTo>
                    <a:pt x="0" y="1948"/>
                  </a:lnTo>
                  <a:close/>
                  <a:moveTo>
                    <a:pt x="0" y="1824"/>
                  </a:moveTo>
                  <a:lnTo>
                    <a:pt x="0" y="1750"/>
                  </a:lnTo>
                  <a:lnTo>
                    <a:pt x="16" y="1750"/>
                  </a:lnTo>
                  <a:lnTo>
                    <a:pt x="16" y="1824"/>
                  </a:lnTo>
                  <a:lnTo>
                    <a:pt x="0" y="1824"/>
                  </a:lnTo>
                  <a:close/>
                  <a:moveTo>
                    <a:pt x="0" y="1700"/>
                  </a:moveTo>
                  <a:lnTo>
                    <a:pt x="0" y="1626"/>
                  </a:lnTo>
                  <a:lnTo>
                    <a:pt x="16" y="1626"/>
                  </a:lnTo>
                  <a:lnTo>
                    <a:pt x="16" y="1700"/>
                  </a:lnTo>
                  <a:lnTo>
                    <a:pt x="0" y="1700"/>
                  </a:lnTo>
                  <a:close/>
                  <a:moveTo>
                    <a:pt x="0" y="1568"/>
                  </a:moveTo>
                  <a:lnTo>
                    <a:pt x="0" y="1502"/>
                  </a:lnTo>
                  <a:lnTo>
                    <a:pt x="16" y="1502"/>
                  </a:lnTo>
                  <a:lnTo>
                    <a:pt x="16" y="1568"/>
                  </a:lnTo>
                  <a:lnTo>
                    <a:pt x="0" y="1568"/>
                  </a:lnTo>
                  <a:close/>
                  <a:moveTo>
                    <a:pt x="0" y="1444"/>
                  </a:moveTo>
                  <a:lnTo>
                    <a:pt x="0" y="1370"/>
                  </a:lnTo>
                  <a:lnTo>
                    <a:pt x="16" y="1370"/>
                  </a:lnTo>
                  <a:lnTo>
                    <a:pt x="16" y="1444"/>
                  </a:lnTo>
                  <a:lnTo>
                    <a:pt x="0" y="1444"/>
                  </a:lnTo>
                  <a:close/>
                  <a:moveTo>
                    <a:pt x="0" y="1321"/>
                  </a:moveTo>
                  <a:lnTo>
                    <a:pt x="0" y="1246"/>
                  </a:lnTo>
                  <a:lnTo>
                    <a:pt x="16" y="1246"/>
                  </a:lnTo>
                  <a:lnTo>
                    <a:pt x="16" y="1321"/>
                  </a:lnTo>
                  <a:lnTo>
                    <a:pt x="0" y="1321"/>
                  </a:lnTo>
                  <a:close/>
                  <a:moveTo>
                    <a:pt x="0" y="1189"/>
                  </a:moveTo>
                  <a:lnTo>
                    <a:pt x="0" y="1123"/>
                  </a:lnTo>
                  <a:lnTo>
                    <a:pt x="16" y="1123"/>
                  </a:lnTo>
                  <a:lnTo>
                    <a:pt x="16" y="1189"/>
                  </a:lnTo>
                  <a:lnTo>
                    <a:pt x="0" y="1189"/>
                  </a:lnTo>
                  <a:close/>
                  <a:moveTo>
                    <a:pt x="0" y="1065"/>
                  </a:moveTo>
                  <a:lnTo>
                    <a:pt x="0" y="990"/>
                  </a:lnTo>
                  <a:lnTo>
                    <a:pt x="16" y="990"/>
                  </a:lnTo>
                  <a:lnTo>
                    <a:pt x="16" y="1065"/>
                  </a:lnTo>
                  <a:lnTo>
                    <a:pt x="0" y="1065"/>
                  </a:lnTo>
                  <a:close/>
                  <a:moveTo>
                    <a:pt x="0" y="941"/>
                  </a:moveTo>
                  <a:lnTo>
                    <a:pt x="0" y="867"/>
                  </a:lnTo>
                  <a:lnTo>
                    <a:pt x="16" y="867"/>
                  </a:lnTo>
                  <a:lnTo>
                    <a:pt x="16" y="941"/>
                  </a:lnTo>
                  <a:lnTo>
                    <a:pt x="0" y="941"/>
                  </a:lnTo>
                  <a:close/>
                  <a:moveTo>
                    <a:pt x="0" y="809"/>
                  </a:moveTo>
                  <a:lnTo>
                    <a:pt x="0" y="743"/>
                  </a:lnTo>
                  <a:lnTo>
                    <a:pt x="16" y="743"/>
                  </a:lnTo>
                  <a:lnTo>
                    <a:pt x="16" y="809"/>
                  </a:lnTo>
                  <a:lnTo>
                    <a:pt x="0" y="809"/>
                  </a:lnTo>
                  <a:close/>
                  <a:moveTo>
                    <a:pt x="0" y="685"/>
                  </a:moveTo>
                  <a:lnTo>
                    <a:pt x="0" y="611"/>
                  </a:lnTo>
                  <a:lnTo>
                    <a:pt x="16" y="611"/>
                  </a:lnTo>
                  <a:lnTo>
                    <a:pt x="16" y="685"/>
                  </a:lnTo>
                  <a:lnTo>
                    <a:pt x="0" y="685"/>
                  </a:lnTo>
                  <a:close/>
                  <a:moveTo>
                    <a:pt x="0" y="561"/>
                  </a:moveTo>
                  <a:lnTo>
                    <a:pt x="0" y="487"/>
                  </a:lnTo>
                  <a:lnTo>
                    <a:pt x="16" y="487"/>
                  </a:lnTo>
                  <a:lnTo>
                    <a:pt x="16" y="561"/>
                  </a:lnTo>
                  <a:lnTo>
                    <a:pt x="0" y="561"/>
                  </a:lnTo>
                  <a:close/>
                  <a:moveTo>
                    <a:pt x="0" y="429"/>
                  </a:moveTo>
                  <a:lnTo>
                    <a:pt x="0" y="363"/>
                  </a:lnTo>
                  <a:lnTo>
                    <a:pt x="16" y="363"/>
                  </a:lnTo>
                  <a:lnTo>
                    <a:pt x="16" y="429"/>
                  </a:lnTo>
                  <a:lnTo>
                    <a:pt x="0" y="429"/>
                  </a:lnTo>
                  <a:close/>
                  <a:moveTo>
                    <a:pt x="0" y="305"/>
                  </a:moveTo>
                  <a:lnTo>
                    <a:pt x="0" y="231"/>
                  </a:lnTo>
                  <a:lnTo>
                    <a:pt x="16" y="231"/>
                  </a:lnTo>
                  <a:lnTo>
                    <a:pt x="16" y="305"/>
                  </a:lnTo>
                  <a:lnTo>
                    <a:pt x="0" y="305"/>
                  </a:lnTo>
                  <a:close/>
                  <a:moveTo>
                    <a:pt x="0" y="182"/>
                  </a:moveTo>
                  <a:lnTo>
                    <a:pt x="0" y="107"/>
                  </a:lnTo>
                  <a:lnTo>
                    <a:pt x="16" y="107"/>
                  </a:lnTo>
                  <a:lnTo>
                    <a:pt x="16" y="182"/>
                  </a:lnTo>
                  <a:lnTo>
                    <a:pt x="0" y="182"/>
                  </a:lnTo>
                  <a:close/>
                  <a:moveTo>
                    <a:pt x="0" y="50"/>
                  </a:moveTo>
                  <a:lnTo>
                    <a:pt x="0" y="0"/>
                  </a:lnTo>
                  <a:lnTo>
                    <a:pt x="16" y="0"/>
                  </a:lnTo>
                  <a:lnTo>
                    <a:pt x="16" y="50"/>
                  </a:lnTo>
                  <a:lnTo>
                    <a:pt x="0" y="50"/>
                  </a:lnTo>
                  <a:close/>
                </a:path>
              </a:pathLst>
            </a:custGeom>
            <a:solidFill>
              <a:schemeClr val="accent1"/>
            </a:solidFill>
            <a:ln w="0">
              <a:solidFill>
                <a:schemeClr val="accent1"/>
              </a:solidFill>
              <a:prstDash val="solid"/>
              <a:round/>
              <a:headEnd/>
              <a:tailEnd/>
            </a:ln>
          </p:spPr>
          <p:txBody>
            <a:bodyPr/>
            <a:lstStyle/>
            <a:p>
              <a:endParaRPr lang="en-GB" sz="1800">
                <a:solidFill>
                  <a:srgbClr val="000000"/>
                </a:solidFill>
              </a:endParaRPr>
            </a:p>
          </p:txBody>
        </p:sp>
        <p:sp>
          <p:nvSpPr>
            <p:cNvPr id="30744" name="Freeform 34"/>
            <p:cNvSpPr>
              <a:spLocks/>
            </p:cNvSpPr>
            <p:nvPr/>
          </p:nvSpPr>
          <p:spPr bwMode="auto">
            <a:xfrm>
              <a:off x="3660" y="3683"/>
              <a:ext cx="206" cy="182"/>
            </a:xfrm>
            <a:custGeom>
              <a:avLst/>
              <a:gdLst>
                <a:gd name="T0" fmla="*/ 83 w 207"/>
                <a:gd name="T1" fmla="*/ 0 h 182"/>
                <a:gd name="T2" fmla="*/ 123 w 207"/>
                <a:gd name="T3" fmla="*/ 50 h 182"/>
                <a:gd name="T4" fmla="*/ 0 w 207"/>
                <a:gd name="T5" fmla="*/ 157 h 182"/>
                <a:gd name="T6" fmla="*/ 25 w 207"/>
                <a:gd name="T7" fmla="*/ 182 h 182"/>
                <a:gd name="T8" fmla="*/ 148 w 207"/>
                <a:gd name="T9" fmla="*/ 75 h 182"/>
                <a:gd name="T10" fmla="*/ 189 w 207"/>
                <a:gd name="T11" fmla="*/ 124 h 182"/>
                <a:gd name="T12" fmla="*/ 206 w 207"/>
                <a:gd name="T13" fmla="*/ 0 h 182"/>
                <a:gd name="T14" fmla="*/ 83 w 207"/>
                <a:gd name="T15" fmla="*/ 0 h 182"/>
                <a:gd name="T16" fmla="*/ 0 60000 65536"/>
                <a:gd name="T17" fmla="*/ 0 60000 65536"/>
                <a:gd name="T18" fmla="*/ 0 60000 65536"/>
                <a:gd name="T19" fmla="*/ 0 60000 65536"/>
                <a:gd name="T20" fmla="*/ 0 60000 65536"/>
                <a:gd name="T21" fmla="*/ 0 60000 65536"/>
                <a:gd name="T22" fmla="*/ 0 60000 65536"/>
                <a:gd name="T23" fmla="*/ 0 60000 65536"/>
                <a:gd name="T24" fmla="*/ 0 w 207"/>
                <a:gd name="T25" fmla="*/ 0 h 182"/>
                <a:gd name="T26" fmla="*/ 207 w 207"/>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 h="182">
                  <a:moveTo>
                    <a:pt x="83" y="0"/>
                  </a:moveTo>
                  <a:lnTo>
                    <a:pt x="124" y="50"/>
                  </a:lnTo>
                  <a:lnTo>
                    <a:pt x="0" y="157"/>
                  </a:lnTo>
                  <a:lnTo>
                    <a:pt x="25" y="182"/>
                  </a:lnTo>
                  <a:lnTo>
                    <a:pt x="149" y="75"/>
                  </a:lnTo>
                  <a:lnTo>
                    <a:pt x="190" y="124"/>
                  </a:lnTo>
                  <a:lnTo>
                    <a:pt x="207" y="0"/>
                  </a:lnTo>
                  <a:lnTo>
                    <a:pt x="83"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745" name="Freeform 35"/>
            <p:cNvSpPr>
              <a:spLocks/>
            </p:cNvSpPr>
            <p:nvPr/>
          </p:nvSpPr>
          <p:spPr bwMode="auto">
            <a:xfrm>
              <a:off x="3660" y="3683"/>
              <a:ext cx="206" cy="182"/>
            </a:xfrm>
            <a:custGeom>
              <a:avLst/>
              <a:gdLst>
                <a:gd name="T0" fmla="*/ 83 w 207"/>
                <a:gd name="T1" fmla="*/ 0 h 182"/>
                <a:gd name="T2" fmla="*/ 123 w 207"/>
                <a:gd name="T3" fmla="*/ 50 h 182"/>
                <a:gd name="T4" fmla="*/ 0 w 207"/>
                <a:gd name="T5" fmla="*/ 157 h 182"/>
                <a:gd name="T6" fmla="*/ 25 w 207"/>
                <a:gd name="T7" fmla="*/ 182 h 182"/>
                <a:gd name="T8" fmla="*/ 148 w 207"/>
                <a:gd name="T9" fmla="*/ 75 h 182"/>
                <a:gd name="T10" fmla="*/ 189 w 207"/>
                <a:gd name="T11" fmla="*/ 124 h 182"/>
                <a:gd name="T12" fmla="*/ 206 w 207"/>
                <a:gd name="T13" fmla="*/ 0 h 182"/>
                <a:gd name="T14" fmla="*/ 83 w 207"/>
                <a:gd name="T15" fmla="*/ 0 h 182"/>
                <a:gd name="T16" fmla="*/ 0 60000 65536"/>
                <a:gd name="T17" fmla="*/ 0 60000 65536"/>
                <a:gd name="T18" fmla="*/ 0 60000 65536"/>
                <a:gd name="T19" fmla="*/ 0 60000 65536"/>
                <a:gd name="T20" fmla="*/ 0 60000 65536"/>
                <a:gd name="T21" fmla="*/ 0 60000 65536"/>
                <a:gd name="T22" fmla="*/ 0 60000 65536"/>
                <a:gd name="T23" fmla="*/ 0 60000 65536"/>
                <a:gd name="T24" fmla="*/ 0 w 207"/>
                <a:gd name="T25" fmla="*/ 0 h 182"/>
                <a:gd name="T26" fmla="*/ 207 w 207"/>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 h="182">
                  <a:moveTo>
                    <a:pt x="83" y="0"/>
                  </a:moveTo>
                  <a:lnTo>
                    <a:pt x="124" y="50"/>
                  </a:lnTo>
                  <a:lnTo>
                    <a:pt x="0" y="157"/>
                  </a:lnTo>
                  <a:lnTo>
                    <a:pt x="25" y="182"/>
                  </a:lnTo>
                  <a:lnTo>
                    <a:pt x="149" y="75"/>
                  </a:lnTo>
                  <a:lnTo>
                    <a:pt x="190" y="124"/>
                  </a:lnTo>
                  <a:lnTo>
                    <a:pt x="207" y="0"/>
                  </a:lnTo>
                  <a:lnTo>
                    <a:pt x="83" y="0"/>
                  </a:lnTo>
                  <a:close/>
                </a:path>
              </a:pathLst>
            </a:custGeom>
            <a:solidFill>
              <a:schemeClr val="accent1"/>
            </a:solidFill>
            <a:ln w="12700">
              <a:solidFill>
                <a:srgbClr val="333333"/>
              </a:solidFill>
              <a:prstDash val="solid"/>
              <a:round/>
              <a:headEnd/>
              <a:tailEnd/>
            </a:ln>
          </p:spPr>
          <p:txBody>
            <a:bodyPr/>
            <a:lstStyle/>
            <a:p>
              <a:endParaRPr lang="en-GB" sz="1800">
                <a:solidFill>
                  <a:srgbClr val="000000"/>
                </a:solidFill>
              </a:endParaRPr>
            </a:p>
          </p:txBody>
        </p:sp>
        <p:sp>
          <p:nvSpPr>
            <p:cNvPr id="30746" name="Freeform 37"/>
            <p:cNvSpPr>
              <a:spLocks/>
            </p:cNvSpPr>
            <p:nvPr/>
          </p:nvSpPr>
          <p:spPr bwMode="auto">
            <a:xfrm>
              <a:off x="840" y="1230"/>
              <a:ext cx="363" cy="119"/>
            </a:xfrm>
            <a:custGeom>
              <a:avLst/>
              <a:gdLst>
                <a:gd name="T0" fmla="*/ 0 w 289"/>
                <a:gd name="T1" fmla="*/ 3081 h 66"/>
                <a:gd name="T2" fmla="*/ 80 w 289"/>
                <a:gd name="T3" fmla="*/ 0 h 66"/>
                <a:gd name="T4" fmla="*/ 123 w 289"/>
                <a:gd name="T5" fmla="*/ 2539 h 66"/>
                <a:gd name="T6" fmla="*/ 158 w 289"/>
                <a:gd name="T7" fmla="*/ 0 h 66"/>
                <a:gd name="T8" fmla="*/ 210 w 289"/>
                <a:gd name="T9" fmla="*/ 3081 h 66"/>
                <a:gd name="T10" fmla="*/ 210 w 289"/>
                <a:gd name="T11" fmla="*/ 1066 h 66"/>
                <a:gd name="T12" fmla="*/ 369 w 289"/>
                <a:gd name="T13" fmla="*/ 3606 h 66"/>
                <a:gd name="T14" fmla="*/ 369 w 289"/>
                <a:gd name="T15" fmla="*/ 1066 h 66"/>
                <a:gd name="T16" fmla="*/ 448 w 289"/>
                <a:gd name="T17" fmla="*/ 3081 h 66"/>
                <a:gd name="T18" fmla="*/ 448 w 289"/>
                <a:gd name="T19" fmla="*/ 1542 h 66"/>
                <a:gd name="T20" fmla="*/ 487 w 289"/>
                <a:gd name="T21" fmla="*/ 3606 h 66"/>
                <a:gd name="T22" fmla="*/ 487 w 289"/>
                <a:gd name="T23" fmla="*/ 2064 h 66"/>
                <a:gd name="T24" fmla="*/ 653 w 289"/>
                <a:gd name="T25" fmla="*/ 3606 h 66"/>
                <a:gd name="T26" fmla="*/ 695 w 289"/>
                <a:gd name="T27" fmla="*/ 474 h 66"/>
                <a:gd name="T28" fmla="*/ 771 w 289"/>
                <a:gd name="T29" fmla="*/ 2539 h 66"/>
                <a:gd name="T30" fmla="*/ 858 w 289"/>
                <a:gd name="T31" fmla="*/ 1542 h 66"/>
                <a:gd name="T32" fmla="*/ 814 w 289"/>
                <a:gd name="T33" fmla="*/ 4102 h 66"/>
                <a:gd name="T34" fmla="*/ 978 w 289"/>
                <a:gd name="T35" fmla="*/ 474 h 66"/>
                <a:gd name="T36" fmla="*/ 938 w 289"/>
                <a:gd name="T37" fmla="*/ 3606 h 66"/>
                <a:gd name="T38" fmla="*/ 978 w 289"/>
                <a:gd name="T39" fmla="*/ 0 h 66"/>
                <a:gd name="T40" fmla="*/ 1099 w 289"/>
                <a:gd name="T41" fmla="*/ 3606 h 66"/>
                <a:gd name="T42" fmla="*/ 1099 w 289"/>
                <a:gd name="T43" fmla="*/ 2064 h 66"/>
                <a:gd name="T44" fmla="*/ 1146 w 289"/>
                <a:gd name="T45" fmla="*/ 4102 h 66"/>
                <a:gd name="T46" fmla="*/ 1225 w 289"/>
                <a:gd name="T47" fmla="*/ 1066 h 66"/>
                <a:gd name="T48" fmla="*/ 1225 w 289"/>
                <a:gd name="T49" fmla="*/ 4102 h 66"/>
                <a:gd name="T50" fmla="*/ 1262 w 289"/>
                <a:gd name="T51" fmla="*/ 1066 h 66"/>
                <a:gd name="T52" fmla="*/ 1348 w 289"/>
                <a:gd name="T53" fmla="*/ 3606 h 66"/>
                <a:gd name="T54" fmla="*/ 1348 w 289"/>
                <a:gd name="T55" fmla="*/ 1066 h 66"/>
                <a:gd name="T56" fmla="*/ 1426 w 289"/>
                <a:gd name="T57" fmla="*/ 4102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9"/>
                <a:gd name="T88" fmla="*/ 0 h 66"/>
                <a:gd name="T89" fmla="*/ 289 w 289"/>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9" h="66">
                  <a:moveTo>
                    <a:pt x="0" y="50"/>
                  </a:moveTo>
                  <a:lnTo>
                    <a:pt x="17" y="0"/>
                  </a:lnTo>
                  <a:lnTo>
                    <a:pt x="25" y="41"/>
                  </a:lnTo>
                  <a:lnTo>
                    <a:pt x="33" y="0"/>
                  </a:lnTo>
                  <a:lnTo>
                    <a:pt x="42" y="50"/>
                  </a:lnTo>
                  <a:lnTo>
                    <a:pt x="42" y="17"/>
                  </a:lnTo>
                  <a:lnTo>
                    <a:pt x="75" y="58"/>
                  </a:lnTo>
                  <a:lnTo>
                    <a:pt x="75" y="17"/>
                  </a:lnTo>
                  <a:lnTo>
                    <a:pt x="91" y="50"/>
                  </a:lnTo>
                  <a:lnTo>
                    <a:pt x="91" y="25"/>
                  </a:lnTo>
                  <a:lnTo>
                    <a:pt x="99" y="58"/>
                  </a:lnTo>
                  <a:lnTo>
                    <a:pt x="99" y="33"/>
                  </a:lnTo>
                  <a:lnTo>
                    <a:pt x="132" y="58"/>
                  </a:lnTo>
                  <a:lnTo>
                    <a:pt x="141" y="8"/>
                  </a:lnTo>
                  <a:lnTo>
                    <a:pt x="157" y="41"/>
                  </a:lnTo>
                  <a:lnTo>
                    <a:pt x="174" y="25"/>
                  </a:lnTo>
                  <a:lnTo>
                    <a:pt x="165" y="66"/>
                  </a:lnTo>
                  <a:lnTo>
                    <a:pt x="198" y="8"/>
                  </a:lnTo>
                  <a:lnTo>
                    <a:pt x="190" y="58"/>
                  </a:lnTo>
                  <a:lnTo>
                    <a:pt x="198" y="0"/>
                  </a:lnTo>
                  <a:lnTo>
                    <a:pt x="223" y="58"/>
                  </a:lnTo>
                  <a:lnTo>
                    <a:pt x="223" y="33"/>
                  </a:lnTo>
                  <a:lnTo>
                    <a:pt x="232" y="66"/>
                  </a:lnTo>
                  <a:lnTo>
                    <a:pt x="248" y="17"/>
                  </a:lnTo>
                  <a:lnTo>
                    <a:pt x="248" y="66"/>
                  </a:lnTo>
                  <a:lnTo>
                    <a:pt x="256" y="17"/>
                  </a:lnTo>
                  <a:lnTo>
                    <a:pt x="273" y="58"/>
                  </a:lnTo>
                  <a:lnTo>
                    <a:pt x="273" y="17"/>
                  </a:lnTo>
                  <a:lnTo>
                    <a:pt x="289" y="66"/>
                  </a:lnTo>
                </a:path>
              </a:pathLst>
            </a:custGeom>
            <a:noFill/>
            <a:ln w="27051">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747" name="Rectangle 38"/>
            <p:cNvSpPr>
              <a:spLocks noChangeArrowheads="1"/>
            </p:cNvSpPr>
            <p:nvPr/>
          </p:nvSpPr>
          <p:spPr bwMode="auto">
            <a:xfrm>
              <a:off x="783" y="934"/>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1500">
                  <a:solidFill>
                    <a:srgbClr val="000000"/>
                  </a:solidFill>
                </a:rPr>
                <a:t> </a:t>
              </a:r>
              <a:endParaRPr lang="en-GB" altLang="de-DE">
                <a:solidFill>
                  <a:srgbClr val="000000"/>
                </a:solidFill>
              </a:endParaRPr>
            </a:p>
          </p:txBody>
        </p:sp>
        <p:sp>
          <p:nvSpPr>
            <p:cNvPr id="30748" name="Rectangle 39"/>
            <p:cNvSpPr>
              <a:spLocks noChangeArrowheads="1"/>
            </p:cNvSpPr>
            <p:nvPr/>
          </p:nvSpPr>
          <p:spPr bwMode="auto">
            <a:xfrm>
              <a:off x="849" y="1082"/>
              <a:ext cx="4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200">
                  <a:solidFill>
                    <a:srgbClr val="000000"/>
                  </a:solidFill>
                </a:rPr>
                <a:t> </a:t>
              </a:r>
              <a:endParaRPr lang="en-GB" altLang="de-DE">
                <a:solidFill>
                  <a:srgbClr val="000000"/>
                </a:solidFill>
              </a:endParaRPr>
            </a:p>
          </p:txBody>
        </p:sp>
        <p:sp>
          <p:nvSpPr>
            <p:cNvPr id="30749" name="Freeform 40"/>
            <p:cNvSpPr>
              <a:spLocks/>
            </p:cNvSpPr>
            <p:nvPr/>
          </p:nvSpPr>
          <p:spPr bwMode="auto">
            <a:xfrm>
              <a:off x="890" y="1041"/>
              <a:ext cx="256" cy="256"/>
            </a:xfrm>
            <a:custGeom>
              <a:avLst/>
              <a:gdLst>
                <a:gd name="T0" fmla="*/ 0 w 256"/>
                <a:gd name="T1" fmla="*/ 190 h 256"/>
                <a:gd name="T2" fmla="*/ 66 w 256"/>
                <a:gd name="T3" fmla="*/ 190 h 256"/>
                <a:gd name="T4" fmla="*/ 66 w 256"/>
                <a:gd name="T5" fmla="*/ 0 h 256"/>
                <a:gd name="T6" fmla="*/ 190 w 256"/>
                <a:gd name="T7" fmla="*/ 0 h 256"/>
                <a:gd name="T8" fmla="*/ 190 w 256"/>
                <a:gd name="T9" fmla="*/ 190 h 256"/>
                <a:gd name="T10" fmla="*/ 256 w 256"/>
                <a:gd name="T11" fmla="*/ 190 h 256"/>
                <a:gd name="T12" fmla="*/ 124 w 256"/>
                <a:gd name="T13" fmla="*/ 256 h 256"/>
                <a:gd name="T14" fmla="*/ 0 w 256"/>
                <a:gd name="T15" fmla="*/ 190 h 256"/>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256"/>
                <a:gd name="T26" fmla="*/ 256 w 25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256">
                  <a:moveTo>
                    <a:pt x="0" y="190"/>
                  </a:moveTo>
                  <a:lnTo>
                    <a:pt x="66" y="190"/>
                  </a:lnTo>
                  <a:lnTo>
                    <a:pt x="66" y="0"/>
                  </a:lnTo>
                  <a:lnTo>
                    <a:pt x="190" y="0"/>
                  </a:lnTo>
                  <a:lnTo>
                    <a:pt x="190" y="190"/>
                  </a:lnTo>
                  <a:lnTo>
                    <a:pt x="256" y="190"/>
                  </a:lnTo>
                  <a:lnTo>
                    <a:pt x="124" y="256"/>
                  </a:lnTo>
                  <a:lnTo>
                    <a:pt x="0" y="19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750" name="Freeform 41"/>
            <p:cNvSpPr>
              <a:spLocks/>
            </p:cNvSpPr>
            <p:nvPr/>
          </p:nvSpPr>
          <p:spPr bwMode="auto">
            <a:xfrm>
              <a:off x="890" y="1041"/>
              <a:ext cx="256" cy="256"/>
            </a:xfrm>
            <a:custGeom>
              <a:avLst/>
              <a:gdLst>
                <a:gd name="T0" fmla="*/ 0 w 256"/>
                <a:gd name="T1" fmla="*/ 190 h 256"/>
                <a:gd name="T2" fmla="*/ 66 w 256"/>
                <a:gd name="T3" fmla="*/ 190 h 256"/>
                <a:gd name="T4" fmla="*/ 66 w 256"/>
                <a:gd name="T5" fmla="*/ 0 h 256"/>
                <a:gd name="T6" fmla="*/ 190 w 256"/>
                <a:gd name="T7" fmla="*/ 0 h 256"/>
                <a:gd name="T8" fmla="*/ 190 w 256"/>
                <a:gd name="T9" fmla="*/ 190 h 256"/>
                <a:gd name="T10" fmla="*/ 256 w 256"/>
                <a:gd name="T11" fmla="*/ 190 h 256"/>
                <a:gd name="T12" fmla="*/ 124 w 256"/>
                <a:gd name="T13" fmla="*/ 256 h 256"/>
                <a:gd name="T14" fmla="*/ 0 w 256"/>
                <a:gd name="T15" fmla="*/ 190 h 256"/>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256"/>
                <a:gd name="T26" fmla="*/ 256 w 25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256">
                  <a:moveTo>
                    <a:pt x="0" y="190"/>
                  </a:moveTo>
                  <a:lnTo>
                    <a:pt x="66" y="190"/>
                  </a:lnTo>
                  <a:lnTo>
                    <a:pt x="66" y="0"/>
                  </a:lnTo>
                  <a:lnTo>
                    <a:pt x="190" y="0"/>
                  </a:lnTo>
                  <a:lnTo>
                    <a:pt x="190" y="190"/>
                  </a:lnTo>
                  <a:lnTo>
                    <a:pt x="256" y="190"/>
                  </a:lnTo>
                  <a:lnTo>
                    <a:pt x="124" y="256"/>
                  </a:lnTo>
                  <a:lnTo>
                    <a:pt x="0" y="190"/>
                  </a:lnTo>
                  <a:close/>
                </a:path>
              </a:pathLst>
            </a:custGeom>
            <a:solidFill>
              <a:srgbClr val="FF0000"/>
            </a:solidFill>
            <a:ln w="12700">
              <a:solidFill>
                <a:srgbClr val="000000"/>
              </a:solidFill>
              <a:prstDash val="solid"/>
              <a:round/>
              <a:headEnd/>
              <a:tailEnd/>
            </a:ln>
          </p:spPr>
          <p:txBody>
            <a:bodyPr/>
            <a:lstStyle/>
            <a:p>
              <a:endParaRPr lang="en-GB" sz="1800">
                <a:solidFill>
                  <a:srgbClr val="000000"/>
                </a:solidFill>
              </a:endParaRPr>
            </a:p>
          </p:txBody>
        </p:sp>
        <p:sp>
          <p:nvSpPr>
            <p:cNvPr id="30751" name="Rectangle 42"/>
            <p:cNvSpPr>
              <a:spLocks noChangeArrowheads="1"/>
            </p:cNvSpPr>
            <p:nvPr/>
          </p:nvSpPr>
          <p:spPr bwMode="auto">
            <a:xfrm>
              <a:off x="118" y="909"/>
              <a:ext cx="883"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nchor="ctr">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algn="ctr" hangingPunct="1">
                <a:spcBef>
                  <a:spcPct val="0"/>
                </a:spcBef>
                <a:buSzTx/>
                <a:buFontTx/>
                <a:buNone/>
              </a:pPr>
              <a:r>
                <a:rPr lang="en-GB" altLang="de-DE" sz="2000">
                  <a:solidFill>
                    <a:srgbClr val="000000"/>
                  </a:solidFill>
                </a:rPr>
                <a:t>Deposition</a:t>
              </a:r>
            </a:p>
          </p:txBody>
        </p:sp>
        <p:sp>
          <p:nvSpPr>
            <p:cNvPr id="30752" name="Rectangle 44"/>
            <p:cNvSpPr>
              <a:spLocks noChangeArrowheads="1"/>
            </p:cNvSpPr>
            <p:nvPr/>
          </p:nvSpPr>
          <p:spPr bwMode="auto">
            <a:xfrm>
              <a:off x="301" y="2661"/>
              <a:ext cx="833" cy="14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53" name="Rectangle 45"/>
            <p:cNvSpPr>
              <a:spLocks noChangeArrowheads="1"/>
            </p:cNvSpPr>
            <p:nvPr/>
          </p:nvSpPr>
          <p:spPr bwMode="auto">
            <a:xfrm>
              <a:off x="301" y="2661"/>
              <a:ext cx="833" cy="140"/>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54" name="Freeform 46"/>
            <p:cNvSpPr>
              <a:spLocks/>
            </p:cNvSpPr>
            <p:nvPr/>
          </p:nvSpPr>
          <p:spPr bwMode="auto">
            <a:xfrm>
              <a:off x="903" y="2066"/>
              <a:ext cx="215" cy="611"/>
            </a:xfrm>
            <a:custGeom>
              <a:avLst/>
              <a:gdLst>
                <a:gd name="T0" fmla="*/ 0 w 215"/>
                <a:gd name="T1" fmla="*/ 611 h 611"/>
                <a:gd name="T2" fmla="*/ 215 w 215"/>
                <a:gd name="T3" fmla="*/ 603 h 611"/>
                <a:gd name="T4" fmla="*/ 215 w 215"/>
                <a:gd name="T5" fmla="*/ 0 h 611"/>
                <a:gd name="T6" fmla="*/ 41 w 215"/>
                <a:gd name="T7" fmla="*/ 0 h 611"/>
                <a:gd name="T8" fmla="*/ 0 w 215"/>
                <a:gd name="T9" fmla="*/ 611 h 611"/>
                <a:gd name="T10" fmla="*/ 0 60000 65536"/>
                <a:gd name="T11" fmla="*/ 0 60000 65536"/>
                <a:gd name="T12" fmla="*/ 0 60000 65536"/>
                <a:gd name="T13" fmla="*/ 0 60000 65536"/>
                <a:gd name="T14" fmla="*/ 0 60000 65536"/>
                <a:gd name="T15" fmla="*/ 0 w 215"/>
                <a:gd name="T16" fmla="*/ 0 h 611"/>
                <a:gd name="T17" fmla="*/ 215 w 215"/>
                <a:gd name="T18" fmla="*/ 611 h 611"/>
              </a:gdLst>
              <a:ahLst/>
              <a:cxnLst>
                <a:cxn ang="T10">
                  <a:pos x="T0" y="T1"/>
                </a:cxn>
                <a:cxn ang="T11">
                  <a:pos x="T2" y="T3"/>
                </a:cxn>
                <a:cxn ang="T12">
                  <a:pos x="T4" y="T5"/>
                </a:cxn>
                <a:cxn ang="T13">
                  <a:pos x="T6" y="T7"/>
                </a:cxn>
                <a:cxn ang="T14">
                  <a:pos x="T8" y="T9"/>
                </a:cxn>
              </a:cxnLst>
              <a:rect l="T15" t="T16" r="T17" b="T18"/>
              <a:pathLst>
                <a:path w="215" h="611">
                  <a:moveTo>
                    <a:pt x="0" y="611"/>
                  </a:moveTo>
                  <a:lnTo>
                    <a:pt x="215" y="603"/>
                  </a:lnTo>
                  <a:lnTo>
                    <a:pt x="215" y="0"/>
                  </a:lnTo>
                  <a:lnTo>
                    <a:pt x="41" y="0"/>
                  </a:lnTo>
                  <a:lnTo>
                    <a:pt x="0" y="61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755" name="Freeform 47"/>
            <p:cNvSpPr>
              <a:spLocks/>
            </p:cNvSpPr>
            <p:nvPr/>
          </p:nvSpPr>
          <p:spPr bwMode="auto">
            <a:xfrm>
              <a:off x="903" y="2066"/>
              <a:ext cx="215" cy="611"/>
            </a:xfrm>
            <a:custGeom>
              <a:avLst/>
              <a:gdLst>
                <a:gd name="T0" fmla="*/ 0 w 215"/>
                <a:gd name="T1" fmla="*/ 611 h 611"/>
                <a:gd name="T2" fmla="*/ 215 w 215"/>
                <a:gd name="T3" fmla="*/ 603 h 611"/>
                <a:gd name="T4" fmla="*/ 215 w 215"/>
                <a:gd name="T5" fmla="*/ 0 h 611"/>
                <a:gd name="T6" fmla="*/ 41 w 215"/>
                <a:gd name="T7" fmla="*/ 0 h 611"/>
                <a:gd name="T8" fmla="*/ 0 w 215"/>
                <a:gd name="T9" fmla="*/ 611 h 611"/>
                <a:gd name="T10" fmla="*/ 0 60000 65536"/>
                <a:gd name="T11" fmla="*/ 0 60000 65536"/>
                <a:gd name="T12" fmla="*/ 0 60000 65536"/>
                <a:gd name="T13" fmla="*/ 0 60000 65536"/>
                <a:gd name="T14" fmla="*/ 0 60000 65536"/>
                <a:gd name="T15" fmla="*/ 0 w 215"/>
                <a:gd name="T16" fmla="*/ 0 h 611"/>
                <a:gd name="T17" fmla="*/ 215 w 215"/>
                <a:gd name="T18" fmla="*/ 611 h 611"/>
              </a:gdLst>
              <a:ahLst/>
              <a:cxnLst>
                <a:cxn ang="T10">
                  <a:pos x="T0" y="T1"/>
                </a:cxn>
                <a:cxn ang="T11">
                  <a:pos x="T2" y="T3"/>
                </a:cxn>
                <a:cxn ang="T12">
                  <a:pos x="T4" y="T5"/>
                </a:cxn>
                <a:cxn ang="T13">
                  <a:pos x="T6" y="T7"/>
                </a:cxn>
                <a:cxn ang="T14">
                  <a:pos x="T8" y="T9"/>
                </a:cxn>
              </a:cxnLst>
              <a:rect l="T15" t="T16" r="T17" b="T18"/>
              <a:pathLst>
                <a:path w="215" h="611">
                  <a:moveTo>
                    <a:pt x="0" y="611"/>
                  </a:moveTo>
                  <a:lnTo>
                    <a:pt x="215" y="603"/>
                  </a:lnTo>
                  <a:lnTo>
                    <a:pt x="215" y="0"/>
                  </a:lnTo>
                  <a:lnTo>
                    <a:pt x="41" y="0"/>
                  </a:lnTo>
                  <a:lnTo>
                    <a:pt x="0" y="611"/>
                  </a:lnTo>
                  <a:close/>
                </a:path>
              </a:pathLst>
            </a:custGeom>
            <a:solidFill>
              <a:schemeClr val="accent1"/>
            </a:solidFill>
            <a:ln w="12700">
              <a:solidFill>
                <a:srgbClr val="969696"/>
              </a:solidFill>
              <a:prstDash val="solid"/>
              <a:round/>
              <a:headEnd/>
              <a:tailEnd/>
            </a:ln>
          </p:spPr>
          <p:txBody>
            <a:bodyPr/>
            <a:lstStyle/>
            <a:p>
              <a:endParaRPr lang="en-GB" sz="1800">
                <a:solidFill>
                  <a:srgbClr val="000000"/>
                </a:solidFill>
              </a:endParaRPr>
            </a:p>
          </p:txBody>
        </p:sp>
        <p:sp>
          <p:nvSpPr>
            <p:cNvPr id="30756" name="Freeform 48"/>
            <p:cNvSpPr>
              <a:spLocks/>
            </p:cNvSpPr>
            <p:nvPr/>
          </p:nvSpPr>
          <p:spPr bwMode="auto">
            <a:xfrm>
              <a:off x="779" y="2058"/>
              <a:ext cx="165" cy="619"/>
            </a:xfrm>
            <a:custGeom>
              <a:avLst/>
              <a:gdLst>
                <a:gd name="T0" fmla="*/ 165 w 165"/>
                <a:gd name="T1" fmla="*/ 0 h 619"/>
                <a:gd name="T2" fmla="*/ 83 w 165"/>
                <a:gd name="T3" fmla="*/ 8 h 619"/>
                <a:gd name="T4" fmla="*/ 0 w 165"/>
                <a:gd name="T5" fmla="*/ 619 h 619"/>
                <a:gd name="T6" fmla="*/ 124 w 165"/>
                <a:gd name="T7" fmla="*/ 619 h 619"/>
                <a:gd name="T8" fmla="*/ 165 w 165"/>
                <a:gd name="T9" fmla="*/ 0 h 619"/>
                <a:gd name="T10" fmla="*/ 0 60000 65536"/>
                <a:gd name="T11" fmla="*/ 0 60000 65536"/>
                <a:gd name="T12" fmla="*/ 0 60000 65536"/>
                <a:gd name="T13" fmla="*/ 0 60000 65536"/>
                <a:gd name="T14" fmla="*/ 0 60000 65536"/>
                <a:gd name="T15" fmla="*/ 0 w 165"/>
                <a:gd name="T16" fmla="*/ 0 h 619"/>
                <a:gd name="T17" fmla="*/ 165 w 165"/>
                <a:gd name="T18" fmla="*/ 619 h 619"/>
              </a:gdLst>
              <a:ahLst/>
              <a:cxnLst>
                <a:cxn ang="T10">
                  <a:pos x="T0" y="T1"/>
                </a:cxn>
                <a:cxn ang="T11">
                  <a:pos x="T2" y="T3"/>
                </a:cxn>
                <a:cxn ang="T12">
                  <a:pos x="T4" y="T5"/>
                </a:cxn>
                <a:cxn ang="T13">
                  <a:pos x="T6" y="T7"/>
                </a:cxn>
                <a:cxn ang="T14">
                  <a:pos x="T8" y="T9"/>
                </a:cxn>
              </a:cxnLst>
              <a:rect l="T15" t="T16" r="T17" b="T18"/>
              <a:pathLst>
                <a:path w="165" h="619">
                  <a:moveTo>
                    <a:pt x="165" y="0"/>
                  </a:moveTo>
                  <a:lnTo>
                    <a:pt x="83" y="8"/>
                  </a:lnTo>
                  <a:lnTo>
                    <a:pt x="0" y="619"/>
                  </a:lnTo>
                  <a:lnTo>
                    <a:pt x="124" y="619"/>
                  </a:lnTo>
                  <a:lnTo>
                    <a:pt x="16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757" name="Freeform 49"/>
            <p:cNvSpPr>
              <a:spLocks/>
            </p:cNvSpPr>
            <p:nvPr/>
          </p:nvSpPr>
          <p:spPr bwMode="auto">
            <a:xfrm>
              <a:off x="779" y="2058"/>
              <a:ext cx="165" cy="619"/>
            </a:xfrm>
            <a:custGeom>
              <a:avLst/>
              <a:gdLst>
                <a:gd name="T0" fmla="*/ 165 w 165"/>
                <a:gd name="T1" fmla="*/ 0 h 619"/>
                <a:gd name="T2" fmla="*/ 83 w 165"/>
                <a:gd name="T3" fmla="*/ 8 h 619"/>
                <a:gd name="T4" fmla="*/ 0 w 165"/>
                <a:gd name="T5" fmla="*/ 619 h 619"/>
                <a:gd name="T6" fmla="*/ 124 w 165"/>
                <a:gd name="T7" fmla="*/ 619 h 619"/>
                <a:gd name="T8" fmla="*/ 165 w 165"/>
                <a:gd name="T9" fmla="*/ 0 h 619"/>
                <a:gd name="T10" fmla="*/ 0 60000 65536"/>
                <a:gd name="T11" fmla="*/ 0 60000 65536"/>
                <a:gd name="T12" fmla="*/ 0 60000 65536"/>
                <a:gd name="T13" fmla="*/ 0 60000 65536"/>
                <a:gd name="T14" fmla="*/ 0 60000 65536"/>
                <a:gd name="T15" fmla="*/ 0 w 165"/>
                <a:gd name="T16" fmla="*/ 0 h 619"/>
                <a:gd name="T17" fmla="*/ 165 w 165"/>
                <a:gd name="T18" fmla="*/ 619 h 619"/>
              </a:gdLst>
              <a:ahLst/>
              <a:cxnLst>
                <a:cxn ang="T10">
                  <a:pos x="T0" y="T1"/>
                </a:cxn>
                <a:cxn ang="T11">
                  <a:pos x="T2" y="T3"/>
                </a:cxn>
                <a:cxn ang="T12">
                  <a:pos x="T4" y="T5"/>
                </a:cxn>
                <a:cxn ang="T13">
                  <a:pos x="T6" y="T7"/>
                </a:cxn>
                <a:cxn ang="T14">
                  <a:pos x="T8" y="T9"/>
                </a:cxn>
              </a:cxnLst>
              <a:rect l="T15" t="T16" r="T17" b="T18"/>
              <a:pathLst>
                <a:path w="165" h="619">
                  <a:moveTo>
                    <a:pt x="165" y="0"/>
                  </a:moveTo>
                  <a:lnTo>
                    <a:pt x="83" y="8"/>
                  </a:lnTo>
                  <a:lnTo>
                    <a:pt x="0" y="619"/>
                  </a:lnTo>
                  <a:lnTo>
                    <a:pt x="124" y="619"/>
                  </a:lnTo>
                  <a:lnTo>
                    <a:pt x="165"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758" name="Rectangle 50"/>
            <p:cNvSpPr>
              <a:spLocks noChangeArrowheads="1"/>
            </p:cNvSpPr>
            <p:nvPr/>
          </p:nvSpPr>
          <p:spPr bwMode="auto">
            <a:xfrm>
              <a:off x="969" y="2091"/>
              <a:ext cx="50"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59" name="Rectangle 51"/>
            <p:cNvSpPr>
              <a:spLocks noChangeArrowheads="1"/>
            </p:cNvSpPr>
            <p:nvPr/>
          </p:nvSpPr>
          <p:spPr bwMode="auto">
            <a:xfrm>
              <a:off x="969" y="2091"/>
              <a:ext cx="50"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60" name="Line 52"/>
            <p:cNvSpPr>
              <a:spLocks noChangeShapeType="1"/>
            </p:cNvSpPr>
            <p:nvPr/>
          </p:nvSpPr>
          <p:spPr bwMode="auto">
            <a:xfrm>
              <a:off x="994" y="2091"/>
              <a:ext cx="0"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61" name="Line 53"/>
            <p:cNvSpPr>
              <a:spLocks noChangeShapeType="1"/>
            </p:cNvSpPr>
            <p:nvPr/>
          </p:nvSpPr>
          <p:spPr bwMode="auto">
            <a:xfrm>
              <a:off x="977" y="2116"/>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62" name="Rectangle 54"/>
            <p:cNvSpPr>
              <a:spLocks noChangeArrowheads="1"/>
            </p:cNvSpPr>
            <p:nvPr/>
          </p:nvSpPr>
          <p:spPr bwMode="auto">
            <a:xfrm>
              <a:off x="1035" y="2083"/>
              <a:ext cx="50" cy="58"/>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63" name="Rectangle 55"/>
            <p:cNvSpPr>
              <a:spLocks noChangeArrowheads="1"/>
            </p:cNvSpPr>
            <p:nvPr/>
          </p:nvSpPr>
          <p:spPr bwMode="auto">
            <a:xfrm>
              <a:off x="1035" y="2083"/>
              <a:ext cx="50" cy="58"/>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64" name="Line 56"/>
            <p:cNvSpPr>
              <a:spLocks noChangeShapeType="1"/>
            </p:cNvSpPr>
            <p:nvPr/>
          </p:nvSpPr>
          <p:spPr bwMode="auto">
            <a:xfrm>
              <a:off x="1060" y="2083"/>
              <a:ext cx="0" cy="58"/>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65" name="Line 57"/>
            <p:cNvSpPr>
              <a:spLocks noChangeShapeType="1"/>
            </p:cNvSpPr>
            <p:nvPr/>
          </p:nvSpPr>
          <p:spPr bwMode="auto">
            <a:xfrm>
              <a:off x="1044" y="2108"/>
              <a:ext cx="41"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66" name="Rectangle 58"/>
            <p:cNvSpPr>
              <a:spLocks noChangeArrowheads="1"/>
            </p:cNvSpPr>
            <p:nvPr/>
          </p:nvSpPr>
          <p:spPr bwMode="auto">
            <a:xfrm>
              <a:off x="969" y="2182"/>
              <a:ext cx="42" cy="49"/>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67" name="Rectangle 59"/>
            <p:cNvSpPr>
              <a:spLocks noChangeArrowheads="1"/>
            </p:cNvSpPr>
            <p:nvPr/>
          </p:nvSpPr>
          <p:spPr bwMode="auto">
            <a:xfrm>
              <a:off x="969" y="2182"/>
              <a:ext cx="42" cy="49"/>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68" name="Line 60"/>
            <p:cNvSpPr>
              <a:spLocks noChangeShapeType="1"/>
            </p:cNvSpPr>
            <p:nvPr/>
          </p:nvSpPr>
          <p:spPr bwMode="auto">
            <a:xfrm>
              <a:off x="994" y="2182"/>
              <a:ext cx="0" cy="49"/>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69" name="Line 61"/>
            <p:cNvSpPr>
              <a:spLocks noChangeShapeType="1"/>
            </p:cNvSpPr>
            <p:nvPr/>
          </p:nvSpPr>
          <p:spPr bwMode="auto">
            <a:xfrm>
              <a:off x="969" y="2207"/>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70" name="Rectangle 62"/>
            <p:cNvSpPr>
              <a:spLocks noChangeArrowheads="1"/>
            </p:cNvSpPr>
            <p:nvPr/>
          </p:nvSpPr>
          <p:spPr bwMode="auto">
            <a:xfrm>
              <a:off x="1035" y="2174"/>
              <a:ext cx="50" cy="57"/>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71" name="Rectangle 63"/>
            <p:cNvSpPr>
              <a:spLocks noChangeArrowheads="1"/>
            </p:cNvSpPr>
            <p:nvPr/>
          </p:nvSpPr>
          <p:spPr bwMode="auto">
            <a:xfrm>
              <a:off x="1035" y="2174"/>
              <a:ext cx="50" cy="57"/>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72" name="Line 64"/>
            <p:cNvSpPr>
              <a:spLocks noChangeShapeType="1"/>
            </p:cNvSpPr>
            <p:nvPr/>
          </p:nvSpPr>
          <p:spPr bwMode="auto">
            <a:xfrm>
              <a:off x="1060" y="2174"/>
              <a:ext cx="0" cy="57"/>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73" name="Line 65"/>
            <p:cNvSpPr>
              <a:spLocks noChangeShapeType="1"/>
            </p:cNvSpPr>
            <p:nvPr/>
          </p:nvSpPr>
          <p:spPr bwMode="auto">
            <a:xfrm>
              <a:off x="1044" y="2198"/>
              <a:ext cx="41"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74" name="Rectangle 66"/>
            <p:cNvSpPr>
              <a:spLocks noChangeArrowheads="1"/>
            </p:cNvSpPr>
            <p:nvPr/>
          </p:nvSpPr>
          <p:spPr bwMode="auto">
            <a:xfrm>
              <a:off x="969" y="2281"/>
              <a:ext cx="42"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75" name="Rectangle 67"/>
            <p:cNvSpPr>
              <a:spLocks noChangeArrowheads="1"/>
            </p:cNvSpPr>
            <p:nvPr/>
          </p:nvSpPr>
          <p:spPr bwMode="auto">
            <a:xfrm>
              <a:off x="969" y="2281"/>
              <a:ext cx="42"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76" name="Line 68"/>
            <p:cNvSpPr>
              <a:spLocks noChangeShapeType="1"/>
            </p:cNvSpPr>
            <p:nvPr/>
          </p:nvSpPr>
          <p:spPr bwMode="auto">
            <a:xfrm>
              <a:off x="986" y="2281"/>
              <a:ext cx="8"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77" name="Line 69"/>
            <p:cNvSpPr>
              <a:spLocks noChangeShapeType="1"/>
            </p:cNvSpPr>
            <p:nvPr/>
          </p:nvSpPr>
          <p:spPr bwMode="auto">
            <a:xfrm>
              <a:off x="969" y="2306"/>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78" name="Rectangle 70"/>
            <p:cNvSpPr>
              <a:spLocks noChangeArrowheads="1"/>
            </p:cNvSpPr>
            <p:nvPr/>
          </p:nvSpPr>
          <p:spPr bwMode="auto">
            <a:xfrm>
              <a:off x="1035" y="2273"/>
              <a:ext cx="50" cy="49"/>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79" name="Rectangle 71"/>
            <p:cNvSpPr>
              <a:spLocks noChangeArrowheads="1"/>
            </p:cNvSpPr>
            <p:nvPr/>
          </p:nvSpPr>
          <p:spPr bwMode="auto">
            <a:xfrm>
              <a:off x="1035" y="2273"/>
              <a:ext cx="50" cy="49"/>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80" name="Line 72"/>
            <p:cNvSpPr>
              <a:spLocks noChangeShapeType="1"/>
            </p:cNvSpPr>
            <p:nvPr/>
          </p:nvSpPr>
          <p:spPr bwMode="auto">
            <a:xfrm>
              <a:off x="1060" y="2273"/>
              <a:ext cx="0" cy="49"/>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81" name="Line 73"/>
            <p:cNvSpPr>
              <a:spLocks noChangeShapeType="1"/>
            </p:cNvSpPr>
            <p:nvPr/>
          </p:nvSpPr>
          <p:spPr bwMode="auto">
            <a:xfrm>
              <a:off x="1035" y="2297"/>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82" name="Rectangle 74"/>
            <p:cNvSpPr>
              <a:spLocks noChangeArrowheads="1"/>
            </p:cNvSpPr>
            <p:nvPr/>
          </p:nvSpPr>
          <p:spPr bwMode="auto">
            <a:xfrm>
              <a:off x="969" y="2380"/>
              <a:ext cx="50"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83" name="Rectangle 75"/>
            <p:cNvSpPr>
              <a:spLocks noChangeArrowheads="1"/>
            </p:cNvSpPr>
            <p:nvPr/>
          </p:nvSpPr>
          <p:spPr bwMode="auto">
            <a:xfrm>
              <a:off x="969" y="2380"/>
              <a:ext cx="50"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84" name="Line 76"/>
            <p:cNvSpPr>
              <a:spLocks noChangeShapeType="1"/>
            </p:cNvSpPr>
            <p:nvPr/>
          </p:nvSpPr>
          <p:spPr bwMode="auto">
            <a:xfrm>
              <a:off x="994" y="2380"/>
              <a:ext cx="0"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85" name="Line 77"/>
            <p:cNvSpPr>
              <a:spLocks noChangeShapeType="1"/>
            </p:cNvSpPr>
            <p:nvPr/>
          </p:nvSpPr>
          <p:spPr bwMode="auto">
            <a:xfrm>
              <a:off x="977" y="2405"/>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86" name="Rectangle 78"/>
            <p:cNvSpPr>
              <a:spLocks noChangeArrowheads="1"/>
            </p:cNvSpPr>
            <p:nvPr/>
          </p:nvSpPr>
          <p:spPr bwMode="auto">
            <a:xfrm>
              <a:off x="1035" y="2372"/>
              <a:ext cx="50" cy="58"/>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87" name="Rectangle 79"/>
            <p:cNvSpPr>
              <a:spLocks noChangeArrowheads="1"/>
            </p:cNvSpPr>
            <p:nvPr/>
          </p:nvSpPr>
          <p:spPr bwMode="auto">
            <a:xfrm>
              <a:off x="1035" y="2372"/>
              <a:ext cx="50" cy="58"/>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88" name="Line 80"/>
            <p:cNvSpPr>
              <a:spLocks noChangeShapeType="1"/>
            </p:cNvSpPr>
            <p:nvPr/>
          </p:nvSpPr>
          <p:spPr bwMode="auto">
            <a:xfrm>
              <a:off x="1060" y="2372"/>
              <a:ext cx="0" cy="58"/>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89" name="Line 81"/>
            <p:cNvSpPr>
              <a:spLocks noChangeShapeType="1"/>
            </p:cNvSpPr>
            <p:nvPr/>
          </p:nvSpPr>
          <p:spPr bwMode="auto">
            <a:xfrm>
              <a:off x="1044" y="2397"/>
              <a:ext cx="41"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90" name="Rectangle 82"/>
            <p:cNvSpPr>
              <a:spLocks noChangeArrowheads="1"/>
            </p:cNvSpPr>
            <p:nvPr/>
          </p:nvSpPr>
          <p:spPr bwMode="auto">
            <a:xfrm>
              <a:off x="969" y="2578"/>
              <a:ext cx="42"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91" name="Rectangle 83"/>
            <p:cNvSpPr>
              <a:spLocks noChangeArrowheads="1"/>
            </p:cNvSpPr>
            <p:nvPr/>
          </p:nvSpPr>
          <p:spPr bwMode="auto">
            <a:xfrm>
              <a:off x="969" y="2578"/>
              <a:ext cx="42"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92" name="Line 84"/>
            <p:cNvSpPr>
              <a:spLocks noChangeShapeType="1"/>
            </p:cNvSpPr>
            <p:nvPr/>
          </p:nvSpPr>
          <p:spPr bwMode="auto">
            <a:xfrm>
              <a:off x="986" y="2578"/>
              <a:ext cx="0"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93" name="Line 85"/>
            <p:cNvSpPr>
              <a:spLocks noChangeShapeType="1"/>
            </p:cNvSpPr>
            <p:nvPr/>
          </p:nvSpPr>
          <p:spPr bwMode="auto">
            <a:xfrm>
              <a:off x="969" y="2603"/>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94" name="Rectangle 86"/>
            <p:cNvSpPr>
              <a:spLocks noChangeArrowheads="1"/>
            </p:cNvSpPr>
            <p:nvPr/>
          </p:nvSpPr>
          <p:spPr bwMode="auto">
            <a:xfrm>
              <a:off x="1035" y="2570"/>
              <a:ext cx="42" cy="58"/>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95" name="Rectangle 87"/>
            <p:cNvSpPr>
              <a:spLocks noChangeArrowheads="1"/>
            </p:cNvSpPr>
            <p:nvPr/>
          </p:nvSpPr>
          <p:spPr bwMode="auto">
            <a:xfrm>
              <a:off x="1035" y="2570"/>
              <a:ext cx="42" cy="58"/>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96" name="Line 88"/>
            <p:cNvSpPr>
              <a:spLocks noChangeShapeType="1"/>
            </p:cNvSpPr>
            <p:nvPr/>
          </p:nvSpPr>
          <p:spPr bwMode="auto">
            <a:xfrm>
              <a:off x="1052" y="2570"/>
              <a:ext cx="8" cy="58"/>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97" name="Line 89"/>
            <p:cNvSpPr>
              <a:spLocks noChangeShapeType="1"/>
            </p:cNvSpPr>
            <p:nvPr/>
          </p:nvSpPr>
          <p:spPr bwMode="auto">
            <a:xfrm>
              <a:off x="1035" y="2595"/>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798" name="Rectangle 90"/>
            <p:cNvSpPr>
              <a:spLocks noChangeArrowheads="1"/>
            </p:cNvSpPr>
            <p:nvPr/>
          </p:nvSpPr>
          <p:spPr bwMode="auto">
            <a:xfrm>
              <a:off x="969" y="2487"/>
              <a:ext cx="42"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799" name="Rectangle 91"/>
            <p:cNvSpPr>
              <a:spLocks noChangeArrowheads="1"/>
            </p:cNvSpPr>
            <p:nvPr/>
          </p:nvSpPr>
          <p:spPr bwMode="auto">
            <a:xfrm>
              <a:off x="969" y="2487"/>
              <a:ext cx="42"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00" name="Line 92"/>
            <p:cNvSpPr>
              <a:spLocks noChangeShapeType="1"/>
            </p:cNvSpPr>
            <p:nvPr/>
          </p:nvSpPr>
          <p:spPr bwMode="auto">
            <a:xfrm>
              <a:off x="986" y="2487"/>
              <a:ext cx="8"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01" name="Line 93"/>
            <p:cNvSpPr>
              <a:spLocks noChangeShapeType="1"/>
            </p:cNvSpPr>
            <p:nvPr/>
          </p:nvSpPr>
          <p:spPr bwMode="auto">
            <a:xfrm>
              <a:off x="969" y="2512"/>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02" name="Rectangle 94"/>
            <p:cNvSpPr>
              <a:spLocks noChangeArrowheads="1"/>
            </p:cNvSpPr>
            <p:nvPr/>
          </p:nvSpPr>
          <p:spPr bwMode="auto">
            <a:xfrm>
              <a:off x="1035" y="2479"/>
              <a:ext cx="50"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03" name="Rectangle 95"/>
            <p:cNvSpPr>
              <a:spLocks noChangeArrowheads="1"/>
            </p:cNvSpPr>
            <p:nvPr/>
          </p:nvSpPr>
          <p:spPr bwMode="auto">
            <a:xfrm>
              <a:off x="1035" y="2479"/>
              <a:ext cx="50"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04" name="Line 96"/>
            <p:cNvSpPr>
              <a:spLocks noChangeShapeType="1"/>
            </p:cNvSpPr>
            <p:nvPr/>
          </p:nvSpPr>
          <p:spPr bwMode="auto">
            <a:xfrm>
              <a:off x="1060" y="2479"/>
              <a:ext cx="0"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05" name="Line 97"/>
            <p:cNvSpPr>
              <a:spLocks noChangeShapeType="1"/>
            </p:cNvSpPr>
            <p:nvPr/>
          </p:nvSpPr>
          <p:spPr bwMode="auto">
            <a:xfrm>
              <a:off x="1035" y="2504"/>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06" name="Rectangle 98"/>
            <p:cNvSpPr>
              <a:spLocks noChangeArrowheads="1"/>
            </p:cNvSpPr>
            <p:nvPr/>
          </p:nvSpPr>
          <p:spPr bwMode="auto">
            <a:xfrm>
              <a:off x="755" y="2157"/>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1500">
                  <a:solidFill>
                    <a:srgbClr val="000000"/>
                  </a:solidFill>
                </a:rPr>
                <a:t> </a:t>
              </a:r>
              <a:endParaRPr lang="en-GB" altLang="de-DE">
                <a:solidFill>
                  <a:srgbClr val="000000"/>
                </a:solidFill>
              </a:endParaRPr>
            </a:p>
          </p:txBody>
        </p:sp>
        <p:sp>
          <p:nvSpPr>
            <p:cNvPr id="30807" name="Rectangle 99"/>
            <p:cNvSpPr>
              <a:spLocks noChangeArrowheads="1"/>
            </p:cNvSpPr>
            <p:nvPr/>
          </p:nvSpPr>
          <p:spPr bwMode="auto">
            <a:xfrm>
              <a:off x="317" y="2479"/>
              <a:ext cx="132"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08" name="Rectangle 100"/>
            <p:cNvSpPr>
              <a:spLocks noChangeArrowheads="1"/>
            </p:cNvSpPr>
            <p:nvPr/>
          </p:nvSpPr>
          <p:spPr bwMode="auto">
            <a:xfrm>
              <a:off x="317" y="2479"/>
              <a:ext cx="132" cy="17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09" name="Rectangle 101"/>
            <p:cNvSpPr>
              <a:spLocks noChangeArrowheads="1"/>
            </p:cNvSpPr>
            <p:nvPr/>
          </p:nvSpPr>
          <p:spPr bwMode="auto">
            <a:xfrm>
              <a:off x="309" y="2306"/>
              <a:ext cx="264" cy="17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10" name="Rectangle 102"/>
            <p:cNvSpPr>
              <a:spLocks noChangeArrowheads="1"/>
            </p:cNvSpPr>
            <p:nvPr/>
          </p:nvSpPr>
          <p:spPr bwMode="auto">
            <a:xfrm>
              <a:off x="309" y="2306"/>
              <a:ext cx="264" cy="17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11" name="Freeform 103"/>
            <p:cNvSpPr>
              <a:spLocks/>
            </p:cNvSpPr>
            <p:nvPr/>
          </p:nvSpPr>
          <p:spPr bwMode="auto">
            <a:xfrm>
              <a:off x="383" y="2306"/>
              <a:ext cx="380" cy="355"/>
            </a:xfrm>
            <a:custGeom>
              <a:avLst/>
              <a:gdLst>
                <a:gd name="T0" fmla="*/ 58 w 380"/>
                <a:gd name="T1" fmla="*/ 355 h 355"/>
                <a:gd name="T2" fmla="*/ 322 w 380"/>
                <a:gd name="T3" fmla="*/ 355 h 355"/>
                <a:gd name="T4" fmla="*/ 322 w 380"/>
                <a:gd name="T5" fmla="*/ 173 h 355"/>
                <a:gd name="T6" fmla="*/ 380 w 380"/>
                <a:gd name="T7" fmla="*/ 173 h 355"/>
                <a:gd name="T8" fmla="*/ 198 w 380"/>
                <a:gd name="T9" fmla="*/ 0 h 355"/>
                <a:gd name="T10" fmla="*/ 0 w 380"/>
                <a:gd name="T11" fmla="*/ 173 h 355"/>
                <a:gd name="T12" fmla="*/ 58 w 380"/>
                <a:gd name="T13" fmla="*/ 173 h 355"/>
                <a:gd name="T14" fmla="*/ 58 w 380"/>
                <a:gd name="T15" fmla="*/ 355 h 355"/>
                <a:gd name="T16" fmla="*/ 0 60000 65536"/>
                <a:gd name="T17" fmla="*/ 0 60000 65536"/>
                <a:gd name="T18" fmla="*/ 0 60000 65536"/>
                <a:gd name="T19" fmla="*/ 0 60000 65536"/>
                <a:gd name="T20" fmla="*/ 0 60000 65536"/>
                <a:gd name="T21" fmla="*/ 0 60000 65536"/>
                <a:gd name="T22" fmla="*/ 0 60000 65536"/>
                <a:gd name="T23" fmla="*/ 0 60000 65536"/>
                <a:gd name="T24" fmla="*/ 0 w 380"/>
                <a:gd name="T25" fmla="*/ 0 h 355"/>
                <a:gd name="T26" fmla="*/ 380 w 380"/>
                <a:gd name="T27" fmla="*/ 355 h 3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0" h="355">
                  <a:moveTo>
                    <a:pt x="58" y="355"/>
                  </a:moveTo>
                  <a:lnTo>
                    <a:pt x="322" y="355"/>
                  </a:lnTo>
                  <a:lnTo>
                    <a:pt x="322" y="173"/>
                  </a:lnTo>
                  <a:lnTo>
                    <a:pt x="380" y="173"/>
                  </a:lnTo>
                  <a:lnTo>
                    <a:pt x="198" y="0"/>
                  </a:lnTo>
                  <a:lnTo>
                    <a:pt x="0" y="173"/>
                  </a:lnTo>
                  <a:lnTo>
                    <a:pt x="58" y="173"/>
                  </a:lnTo>
                  <a:lnTo>
                    <a:pt x="58" y="35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12" name="Freeform 104"/>
            <p:cNvSpPr>
              <a:spLocks/>
            </p:cNvSpPr>
            <p:nvPr/>
          </p:nvSpPr>
          <p:spPr bwMode="auto">
            <a:xfrm>
              <a:off x="383" y="2306"/>
              <a:ext cx="380" cy="355"/>
            </a:xfrm>
            <a:custGeom>
              <a:avLst/>
              <a:gdLst>
                <a:gd name="T0" fmla="*/ 58 w 380"/>
                <a:gd name="T1" fmla="*/ 355 h 355"/>
                <a:gd name="T2" fmla="*/ 322 w 380"/>
                <a:gd name="T3" fmla="*/ 355 h 355"/>
                <a:gd name="T4" fmla="*/ 322 w 380"/>
                <a:gd name="T5" fmla="*/ 173 h 355"/>
                <a:gd name="T6" fmla="*/ 380 w 380"/>
                <a:gd name="T7" fmla="*/ 173 h 355"/>
                <a:gd name="T8" fmla="*/ 198 w 380"/>
                <a:gd name="T9" fmla="*/ 0 h 355"/>
                <a:gd name="T10" fmla="*/ 0 w 380"/>
                <a:gd name="T11" fmla="*/ 173 h 355"/>
                <a:gd name="T12" fmla="*/ 58 w 380"/>
                <a:gd name="T13" fmla="*/ 173 h 355"/>
                <a:gd name="T14" fmla="*/ 58 w 380"/>
                <a:gd name="T15" fmla="*/ 355 h 355"/>
                <a:gd name="T16" fmla="*/ 0 60000 65536"/>
                <a:gd name="T17" fmla="*/ 0 60000 65536"/>
                <a:gd name="T18" fmla="*/ 0 60000 65536"/>
                <a:gd name="T19" fmla="*/ 0 60000 65536"/>
                <a:gd name="T20" fmla="*/ 0 60000 65536"/>
                <a:gd name="T21" fmla="*/ 0 60000 65536"/>
                <a:gd name="T22" fmla="*/ 0 60000 65536"/>
                <a:gd name="T23" fmla="*/ 0 60000 65536"/>
                <a:gd name="T24" fmla="*/ 0 w 380"/>
                <a:gd name="T25" fmla="*/ 0 h 355"/>
                <a:gd name="T26" fmla="*/ 380 w 380"/>
                <a:gd name="T27" fmla="*/ 355 h 3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0" h="355">
                  <a:moveTo>
                    <a:pt x="58" y="355"/>
                  </a:moveTo>
                  <a:lnTo>
                    <a:pt x="322" y="355"/>
                  </a:lnTo>
                  <a:lnTo>
                    <a:pt x="322" y="173"/>
                  </a:lnTo>
                  <a:lnTo>
                    <a:pt x="380" y="173"/>
                  </a:lnTo>
                  <a:lnTo>
                    <a:pt x="198" y="0"/>
                  </a:lnTo>
                  <a:lnTo>
                    <a:pt x="0" y="173"/>
                  </a:lnTo>
                  <a:lnTo>
                    <a:pt x="58" y="173"/>
                  </a:lnTo>
                  <a:lnTo>
                    <a:pt x="58" y="355"/>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813" name="Rectangle 105"/>
            <p:cNvSpPr>
              <a:spLocks noChangeArrowheads="1"/>
            </p:cNvSpPr>
            <p:nvPr/>
          </p:nvSpPr>
          <p:spPr bwMode="auto">
            <a:xfrm>
              <a:off x="581" y="2471"/>
              <a:ext cx="108" cy="115"/>
            </a:xfrm>
            <a:prstGeom prst="rect">
              <a:avLst/>
            </a:prstGeom>
            <a:solidFill>
              <a:srgbClr val="000000"/>
            </a:solidFill>
            <a:ln w="952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14" name="Rectangle 106"/>
            <p:cNvSpPr>
              <a:spLocks noChangeArrowheads="1"/>
            </p:cNvSpPr>
            <p:nvPr/>
          </p:nvSpPr>
          <p:spPr bwMode="auto">
            <a:xfrm>
              <a:off x="581" y="2471"/>
              <a:ext cx="108" cy="115"/>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15" name="Line 107"/>
            <p:cNvSpPr>
              <a:spLocks noChangeShapeType="1"/>
            </p:cNvSpPr>
            <p:nvPr/>
          </p:nvSpPr>
          <p:spPr bwMode="auto">
            <a:xfrm>
              <a:off x="631" y="2471"/>
              <a:ext cx="8" cy="115"/>
            </a:xfrm>
            <a:prstGeom prst="line">
              <a:avLst/>
            </a:prstGeom>
            <a:noFill/>
            <a:ln w="27051">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16" name="Line 108"/>
            <p:cNvSpPr>
              <a:spLocks noChangeShapeType="1"/>
            </p:cNvSpPr>
            <p:nvPr/>
          </p:nvSpPr>
          <p:spPr bwMode="auto">
            <a:xfrm>
              <a:off x="590" y="2529"/>
              <a:ext cx="99" cy="0"/>
            </a:xfrm>
            <a:prstGeom prst="line">
              <a:avLst/>
            </a:prstGeom>
            <a:noFill/>
            <a:ln w="27051">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17" name="Rectangle 109"/>
            <p:cNvSpPr>
              <a:spLocks noChangeArrowheads="1"/>
            </p:cNvSpPr>
            <p:nvPr/>
          </p:nvSpPr>
          <p:spPr bwMode="auto">
            <a:xfrm>
              <a:off x="482" y="2487"/>
              <a:ext cx="75" cy="1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18" name="Rectangle 110"/>
            <p:cNvSpPr>
              <a:spLocks noChangeArrowheads="1"/>
            </p:cNvSpPr>
            <p:nvPr/>
          </p:nvSpPr>
          <p:spPr bwMode="auto">
            <a:xfrm>
              <a:off x="482" y="2487"/>
              <a:ext cx="75" cy="16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19" name="Freeform 111"/>
            <p:cNvSpPr>
              <a:spLocks/>
            </p:cNvSpPr>
            <p:nvPr/>
          </p:nvSpPr>
          <p:spPr bwMode="auto">
            <a:xfrm>
              <a:off x="523" y="2562"/>
              <a:ext cx="25" cy="33"/>
            </a:xfrm>
            <a:custGeom>
              <a:avLst/>
              <a:gdLst>
                <a:gd name="T0" fmla="*/ 17 w 25"/>
                <a:gd name="T1" fmla="*/ 0 h 33"/>
                <a:gd name="T2" fmla="*/ 9 w 25"/>
                <a:gd name="T3" fmla="*/ 8 h 33"/>
                <a:gd name="T4" fmla="*/ 9 w 25"/>
                <a:gd name="T5" fmla="*/ 8 h 33"/>
                <a:gd name="T6" fmla="*/ 0 w 25"/>
                <a:gd name="T7" fmla="*/ 8 h 33"/>
                <a:gd name="T8" fmla="*/ 0 w 25"/>
                <a:gd name="T9" fmla="*/ 16 h 33"/>
                <a:gd name="T10" fmla="*/ 0 w 25"/>
                <a:gd name="T11" fmla="*/ 24 h 33"/>
                <a:gd name="T12" fmla="*/ 9 w 25"/>
                <a:gd name="T13" fmla="*/ 24 h 33"/>
                <a:gd name="T14" fmla="*/ 9 w 25"/>
                <a:gd name="T15" fmla="*/ 33 h 33"/>
                <a:gd name="T16" fmla="*/ 17 w 25"/>
                <a:gd name="T17" fmla="*/ 33 h 33"/>
                <a:gd name="T18" fmla="*/ 17 w 25"/>
                <a:gd name="T19" fmla="*/ 33 h 33"/>
                <a:gd name="T20" fmla="*/ 25 w 25"/>
                <a:gd name="T21" fmla="*/ 24 h 33"/>
                <a:gd name="T22" fmla="*/ 25 w 25"/>
                <a:gd name="T23" fmla="*/ 24 h 33"/>
                <a:gd name="T24" fmla="*/ 25 w 25"/>
                <a:gd name="T25" fmla="*/ 16 h 33"/>
                <a:gd name="T26" fmla="*/ 25 w 25"/>
                <a:gd name="T27" fmla="*/ 8 h 33"/>
                <a:gd name="T28" fmla="*/ 25 w 25"/>
                <a:gd name="T29" fmla="*/ 8 h 33"/>
                <a:gd name="T30" fmla="*/ 17 w 25"/>
                <a:gd name="T31" fmla="*/ 8 h 33"/>
                <a:gd name="T32" fmla="*/ 17 w 25"/>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33"/>
                <a:gd name="T53" fmla="*/ 25 w 25"/>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33">
                  <a:moveTo>
                    <a:pt x="17" y="0"/>
                  </a:moveTo>
                  <a:lnTo>
                    <a:pt x="9" y="8"/>
                  </a:lnTo>
                  <a:lnTo>
                    <a:pt x="0" y="8"/>
                  </a:lnTo>
                  <a:lnTo>
                    <a:pt x="0" y="16"/>
                  </a:lnTo>
                  <a:lnTo>
                    <a:pt x="0" y="24"/>
                  </a:lnTo>
                  <a:lnTo>
                    <a:pt x="9" y="24"/>
                  </a:lnTo>
                  <a:lnTo>
                    <a:pt x="9" y="33"/>
                  </a:lnTo>
                  <a:lnTo>
                    <a:pt x="17" y="33"/>
                  </a:lnTo>
                  <a:lnTo>
                    <a:pt x="25" y="24"/>
                  </a:lnTo>
                  <a:lnTo>
                    <a:pt x="25" y="16"/>
                  </a:lnTo>
                  <a:lnTo>
                    <a:pt x="25" y="8"/>
                  </a:lnTo>
                  <a:lnTo>
                    <a:pt x="17" y="8"/>
                  </a:lnTo>
                  <a:lnTo>
                    <a:pt x="1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20" name="Freeform 112"/>
            <p:cNvSpPr>
              <a:spLocks/>
            </p:cNvSpPr>
            <p:nvPr/>
          </p:nvSpPr>
          <p:spPr bwMode="auto">
            <a:xfrm>
              <a:off x="523" y="2562"/>
              <a:ext cx="25" cy="33"/>
            </a:xfrm>
            <a:custGeom>
              <a:avLst/>
              <a:gdLst>
                <a:gd name="T0" fmla="*/ 17 w 25"/>
                <a:gd name="T1" fmla="*/ 0 h 33"/>
                <a:gd name="T2" fmla="*/ 9 w 25"/>
                <a:gd name="T3" fmla="*/ 8 h 33"/>
                <a:gd name="T4" fmla="*/ 9 w 25"/>
                <a:gd name="T5" fmla="*/ 8 h 33"/>
                <a:gd name="T6" fmla="*/ 0 w 25"/>
                <a:gd name="T7" fmla="*/ 8 h 33"/>
                <a:gd name="T8" fmla="*/ 0 w 25"/>
                <a:gd name="T9" fmla="*/ 16 h 33"/>
                <a:gd name="T10" fmla="*/ 0 w 25"/>
                <a:gd name="T11" fmla="*/ 24 h 33"/>
                <a:gd name="T12" fmla="*/ 9 w 25"/>
                <a:gd name="T13" fmla="*/ 24 h 33"/>
                <a:gd name="T14" fmla="*/ 9 w 25"/>
                <a:gd name="T15" fmla="*/ 33 h 33"/>
                <a:gd name="T16" fmla="*/ 17 w 25"/>
                <a:gd name="T17" fmla="*/ 33 h 33"/>
                <a:gd name="T18" fmla="*/ 17 w 25"/>
                <a:gd name="T19" fmla="*/ 33 h 33"/>
                <a:gd name="T20" fmla="*/ 25 w 25"/>
                <a:gd name="T21" fmla="*/ 24 h 33"/>
                <a:gd name="T22" fmla="*/ 25 w 25"/>
                <a:gd name="T23" fmla="*/ 24 h 33"/>
                <a:gd name="T24" fmla="*/ 25 w 25"/>
                <a:gd name="T25" fmla="*/ 16 h 33"/>
                <a:gd name="T26" fmla="*/ 25 w 25"/>
                <a:gd name="T27" fmla="*/ 8 h 33"/>
                <a:gd name="T28" fmla="*/ 25 w 25"/>
                <a:gd name="T29" fmla="*/ 8 h 33"/>
                <a:gd name="T30" fmla="*/ 17 w 25"/>
                <a:gd name="T31" fmla="*/ 8 h 33"/>
                <a:gd name="T32" fmla="*/ 17 w 25"/>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33"/>
                <a:gd name="T53" fmla="*/ 25 w 25"/>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33">
                  <a:moveTo>
                    <a:pt x="17" y="0"/>
                  </a:moveTo>
                  <a:lnTo>
                    <a:pt x="9" y="8"/>
                  </a:lnTo>
                  <a:lnTo>
                    <a:pt x="0" y="8"/>
                  </a:lnTo>
                  <a:lnTo>
                    <a:pt x="0" y="16"/>
                  </a:lnTo>
                  <a:lnTo>
                    <a:pt x="0" y="24"/>
                  </a:lnTo>
                  <a:lnTo>
                    <a:pt x="9" y="24"/>
                  </a:lnTo>
                  <a:lnTo>
                    <a:pt x="9" y="33"/>
                  </a:lnTo>
                  <a:lnTo>
                    <a:pt x="17" y="33"/>
                  </a:lnTo>
                  <a:lnTo>
                    <a:pt x="25" y="24"/>
                  </a:lnTo>
                  <a:lnTo>
                    <a:pt x="25" y="16"/>
                  </a:lnTo>
                  <a:lnTo>
                    <a:pt x="25" y="8"/>
                  </a:lnTo>
                  <a:lnTo>
                    <a:pt x="17" y="8"/>
                  </a:lnTo>
                  <a:lnTo>
                    <a:pt x="17" y="0"/>
                  </a:lnTo>
                </a:path>
              </a:pathLst>
            </a:custGeom>
            <a:solidFill>
              <a:schemeClr val="accent1"/>
            </a:solidFill>
            <a:ln w="12700">
              <a:solidFill>
                <a:srgbClr val="000000"/>
              </a:solidFill>
              <a:prstDash val="solid"/>
              <a:round/>
              <a:headEnd/>
              <a:tailEnd/>
            </a:ln>
          </p:spPr>
          <p:txBody>
            <a:bodyPr/>
            <a:lstStyle/>
            <a:p>
              <a:endParaRPr lang="en-GB" sz="1800">
                <a:solidFill>
                  <a:srgbClr val="000000"/>
                </a:solidFill>
              </a:endParaRPr>
            </a:p>
          </p:txBody>
        </p:sp>
        <p:sp>
          <p:nvSpPr>
            <p:cNvPr id="30821" name="Rectangle 113"/>
            <p:cNvSpPr>
              <a:spLocks noChangeArrowheads="1"/>
            </p:cNvSpPr>
            <p:nvPr/>
          </p:nvSpPr>
          <p:spPr bwMode="auto">
            <a:xfrm>
              <a:off x="342" y="2504"/>
              <a:ext cx="58" cy="74"/>
            </a:xfrm>
            <a:prstGeom prst="rect">
              <a:avLst/>
            </a:prstGeom>
            <a:solidFill>
              <a:srgbClr val="000000"/>
            </a:solidFill>
            <a:ln w="952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22" name="Rectangle 114"/>
            <p:cNvSpPr>
              <a:spLocks noChangeArrowheads="1"/>
            </p:cNvSpPr>
            <p:nvPr/>
          </p:nvSpPr>
          <p:spPr bwMode="auto">
            <a:xfrm>
              <a:off x="342" y="2504"/>
              <a:ext cx="58" cy="7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23" name="Line 115"/>
            <p:cNvSpPr>
              <a:spLocks noChangeShapeType="1"/>
            </p:cNvSpPr>
            <p:nvPr/>
          </p:nvSpPr>
          <p:spPr bwMode="auto">
            <a:xfrm>
              <a:off x="375" y="2504"/>
              <a:ext cx="0" cy="74"/>
            </a:xfrm>
            <a:prstGeom prst="line">
              <a:avLst/>
            </a:prstGeom>
            <a:noFill/>
            <a:ln w="27051">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24" name="Line 116"/>
            <p:cNvSpPr>
              <a:spLocks noChangeShapeType="1"/>
            </p:cNvSpPr>
            <p:nvPr/>
          </p:nvSpPr>
          <p:spPr bwMode="auto">
            <a:xfrm>
              <a:off x="350" y="2537"/>
              <a:ext cx="50" cy="0"/>
            </a:xfrm>
            <a:prstGeom prst="line">
              <a:avLst/>
            </a:prstGeom>
            <a:noFill/>
            <a:ln w="27051">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25" name="Rectangle 117"/>
            <p:cNvSpPr>
              <a:spLocks noChangeArrowheads="1"/>
            </p:cNvSpPr>
            <p:nvPr/>
          </p:nvSpPr>
          <p:spPr bwMode="auto">
            <a:xfrm>
              <a:off x="301" y="2809"/>
              <a:ext cx="842" cy="8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26" name="Rectangle 118"/>
            <p:cNvSpPr>
              <a:spLocks noChangeArrowheads="1"/>
            </p:cNvSpPr>
            <p:nvPr/>
          </p:nvSpPr>
          <p:spPr bwMode="auto">
            <a:xfrm>
              <a:off x="301" y="2809"/>
              <a:ext cx="842" cy="8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27" name="Freeform 119"/>
            <p:cNvSpPr>
              <a:spLocks noEditPoints="1"/>
            </p:cNvSpPr>
            <p:nvPr/>
          </p:nvSpPr>
          <p:spPr bwMode="auto">
            <a:xfrm>
              <a:off x="301" y="2842"/>
              <a:ext cx="842" cy="8"/>
            </a:xfrm>
            <a:custGeom>
              <a:avLst/>
              <a:gdLst>
                <a:gd name="T0" fmla="*/ 0 w 842"/>
                <a:gd name="T1" fmla="*/ 0 h 8"/>
                <a:gd name="T2" fmla="*/ 57 w 842"/>
                <a:gd name="T3" fmla="*/ 0 h 8"/>
                <a:gd name="T4" fmla="*/ 57 w 842"/>
                <a:gd name="T5" fmla="*/ 8 h 8"/>
                <a:gd name="T6" fmla="*/ 0 w 842"/>
                <a:gd name="T7" fmla="*/ 8 h 8"/>
                <a:gd name="T8" fmla="*/ 0 w 842"/>
                <a:gd name="T9" fmla="*/ 0 h 8"/>
                <a:gd name="T10" fmla="*/ 107 w 842"/>
                <a:gd name="T11" fmla="*/ 0 h 8"/>
                <a:gd name="T12" fmla="*/ 165 w 842"/>
                <a:gd name="T13" fmla="*/ 0 h 8"/>
                <a:gd name="T14" fmla="*/ 165 w 842"/>
                <a:gd name="T15" fmla="*/ 8 h 8"/>
                <a:gd name="T16" fmla="*/ 107 w 842"/>
                <a:gd name="T17" fmla="*/ 8 h 8"/>
                <a:gd name="T18" fmla="*/ 107 w 842"/>
                <a:gd name="T19" fmla="*/ 0 h 8"/>
                <a:gd name="T20" fmla="*/ 206 w 842"/>
                <a:gd name="T21" fmla="*/ 0 h 8"/>
                <a:gd name="T22" fmla="*/ 264 w 842"/>
                <a:gd name="T23" fmla="*/ 0 h 8"/>
                <a:gd name="T24" fmla="*/ 264 w 842"/>
                <a:gd name="T25" fmla="*/ 8 h 8"/>
                <a:gd name="T26" fmla="*/ 206 w 842"/>
                <a:gd name="T27" fmla="*/ 8 h 8"/>
                <a:gd name="T28" fmla="*/ 206 w 842"/>
                <a:gd name="T29" fmla="*/ 0 h 8"/>
                <a:gd name="T30" fmla="*/ 305 w 842"/>
                <a:gd name="T31" fmla="*/ 0 h 8"/>
                <a:gd name="T32" fmla="*/ 363 w 842"/>
                <a:gd name="T33" fmla="*/ 0 h 8"/>
                <a:gd name="T34" fmla="*/ 363 w 842"/>
                <a:gd name="T35" fmla="*/ 8 h 8"/>
                <a:gd name="T36" fmla="*/ 305 w 842"/>
                <a:gd name="T37" fmla="*/ 8 h 8"/>
                <a:gd name="T38" fmla="*/ 305 w 842"/>
                <a:gd name="T39" fmla="*/ 0 h 8"/>
                <a:gd name="T40" fmla="*/ 404 w 842"/>
                <a:gd name="T41" fmla="*/ 0 h 8"/>
                <a:gd name="T42" fmla="*/ 462 w 842"/>
                <a:gd name="T43" fmla="*/ 0 h 8"/>
                <a:gd name="T44" fmla="*/ 462 w 842"/>
                <a:gd name="T45" fmla="*/ 8 h 8"/>
                <a:gd name="T46" fmla="*/ 404 w 842"/>
                <a:gd name="T47" fmla="*/ 8 h 8"/>
                <a:gd name="T48" fmla="*/ 404 w 842"/>
                <a:gd name="T49" fmla="*/ 0 h 8"/>
                <a:gd name="T50" fmla="*/ 503 w 842"/>
                <a:gd name="T51" fmla="*/ 0 h 8"/>
                <a:gd name="T52" fmla="*/ 561 w 842"/>
                <a:gd name="T53" fmla="*/ 0 h 8"/>
                <a:gd name="T54" fmla="*/ 561 w 842"/>
                <a:gd name="T55" fmla="*/ 8 h 8"/>
                <a:gd name="T56" fmla="*/ 503 w 842"/>
                <a:gd name="T57" fmla="*/ 8 h 8"/>
                <a:gd name="T58" fmla="*/ 503 w 842"/>
                <a:gd name="T59" fmla="*/ 0 h 8"/>
                <a:gd name="T60" fmla="*/ 610 w 842"/>
                <a:gd name="T61" fmla="*/ 0 h 8"/>
                <a:gd name="T62" fmla="*/ 668 w 842"/>
                <a:gd name="T63" fmla="*/ 0 h 8"/>
                <a:gd name="T64" fmla="*/ 668 w 842"/>
                <a:gd name="T65" fmla="*/ 8 h 8"/>
                <a:gd name="T66" fmla="*/ 610 w 842"/>
                <a:gd name="T67" fmla="*/ 8 h 8"/>
                <a:gd name="T68" fmla="*/ 610 w 842"/>
                <a:gd name="T69" fmla="*/ 0 h 8"/>
                <a:gd name="T70" fmla="*/ 710 w 842"/>
                <a:gd name="T71" fmla="*/ 0 h 8"/>
                <a:gd name="T72" fmla="*/ 767 w 842"/>
                <a:gd name="T73" fmla="*/ 0 h 8"/>
                <a:gd name="T74" fmla="*/ 767 w 842"/>
                <a:gd name="T75" fmla="*/ 8 h 8"/>
                <a:gd name="T76" fmla="*/ 710 w 842"/>
                <a:gd name="T77" fmla="*/ 8 h 8"/>
                <a:gd name="T78" fmla="*/ 710 w 842"/>
                <a:gd name="T79" fmla="*/ 0 h 8"/>
                <a:gd name="T80" fmla="*/ 809 w 842"/>
                <a:gd name="T81" fmla="*/ 0 h 8"/>
                <a:gd name="T82" fmla="*/ 842 w 842"/>
                <a:gd name="T83" fmla="*/ 0 h 8"/>
                <a:gd name="T84" fmla="*/ 842 w 842"/>
                <a:gd name="T85" fmla="*/ 8 h 8"/>
                <a:gd name="T86" fmla="*/ 809 w 842"/>
                <a:gd name="T87" fmla="*/ 8 h 8"/>
                <a:gd name="T88" fmla="*/ 809 w 842"/>
                <a:gd name="T89" fmla="*/ 0 h 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2"/>
                <a:gd name="T136" fmla="*/ 0 h 8"/>
                <a:gd name="T137" fmla="*/ 842 w 842"/>
                <a:gd name="T138" fmla="*/ 8 h 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2" h="8">
                  <a:moveTo>
                    <a:pt x="0" y="0"/>
                  </a:moveTo>
                  <a:lnTo>
                    <a:pt x="57" y="0"/>
                  </a:lnTo>
                  <a:lnTo>
                    <a:pt x="57" y="8"/>
                  </a:lnTo>
                  <a:lnTo>
                    <a:pt x="0" y="8"/>
                  </a:lnTo>
                  <a:lnTo>
                    <a:pt x="0" y="0"/>
                  </a:lnTo>
                  <a:close/>
                  <a:moveTo>
                    <a:pt x="107" y="0"/>
                  </a:moveTo>
                  <a:lnTo>
                    <a:pt x="165" y="0"/>
                  </a:lnTo>
                  <a:lnTo>
                    <a:pt x="165" y="8"/>
                  </a:lnTo>
                  <a:lnTo>
                    <a:pt x="107" y="8"/>
                  </a:lnTo>
                  <a:lnTo>
                    <a:pt x="107" y="0"/>
                  </a:lnTo>
                  <a:close/>
                  <a:moveTo>
                    <a:pt x="206" y="0"/>
                  </a:moveTo>
                  <a:lnTo>
                    <a:pt x="264" y="0"/>
                  </a:lnTo>
                  <a:lnTo>
                    <a:pt x="264" y="8"/>
                  </a:lnTo>
                  <a:lnTo>
                    <a:pt x="206" y="8"/>
                  </a:lnTo>
                  <a:lnTo>
                    <a:pt x="206" y="0"/>
                  </a:lnTo>
                  <a:close/>
                  <a:moveTo>
                    <a:pt x="305" y="0"/>
                  </a:moveTo>
                  <a:lnTo>
                    <a:pt x="363" y="0"/>
                  </a:lnTo>
                  <a:lnTo>
                    <a:pt x="363" y="8"/>
                  </a:lnTo>
                  <a:lnTo>
                    <a:pt x="305" y="8"/>
                  </a:lnTo>
                  <a:lnTo>
                    <a:pt x="305" y="0"/>
                  </a:lnTo>
                  <a:close/>
                  <a:moveTo>
                    <a:pt x="404" y="0"/>
                  </a:moveTo>
                  <a:lnTo>
                    <a:pt x="462" y="0"/>
                  </a:lnTo>
                  <a:lnTo>
                    <a:pt x="462" y="8"/>
                  </a:lnTo>
                  <a:lnTo>
                    <a:pt x="404" y="8"/>
                  </a:lnTo>
                  <a:lnTo>
                    <a:pt x="404" y="0"/>
                  </a:lnTo>
                  <a:close/>
                  <a:moveTo>
                    <a:pt x="503" y="0"/>
                  </a:moveTo>
                  <a:lnTo>
                    <a:pt x="561" y="0"/>
                  </a:lnTo>
                  <a:lnTo>
                    <a:pt x="561" y="8"/>
                  </a:lnTo>
                  <a:lnTo>
                    <a:pt x="503" y="8"/>
                  </a:lnTo>
                  <a:lnTo>
                    <a:pt x="503" y="0"/>
                  </a:lnTo>
                  <a:close/>
                  <a:moveTo>
                    <a:pt x="610" y="0"/>
                  </a:moveTo>
                  <a:lnTo>
                    <a:pt x="668" y="0"/>
                  </a:lnTo>
                  <a:lnTo>
                    <a:pt x="668" y="8"/>
                  </a:lnTo>
                  <a:lnTo>
                    <a:pt x="610" y="8"/>
                  </a:lnTo>
                  <a:lnTo>
                    <a:pt x="610" y="0"/>
                  </a:lnTo>
                  <a:close/>
                  <a:moveTo>
                    <a:pt x="710" y="0"/>
                  </a:moveTo>
                  <a:lnTo>
                    <a:pt x="767" y="0"/>
                  </a:lnTo>
                  <a:lnTo>
                    <a:pt x="767" y="8"/>
                  </a:lnTo>
                  <a:lnTo>
                    <a:pt x="710" y="8"/>
                  </a:lnTo>
                  <a:lnTo>
                    <a:pt x="710" y="0"/>
                  </a:lnTo>
                  <a:close/>
                  <a:moveTo>
                    <a:pt x="809" y="0"/>
                  </a:moveTo>
                  <a:lnTo>
                    <a:pt x="842" y="0"/>
                  </a:lnTo>
                  <a:lnTo>
                    <a:pt x="842" y="8"/>
                  </a:lnTo>
                  <a:lnTo>
                    <a:pt x="809" y="8"/>
                  </a:lnTo>
                  <a:lnTo>
                    <a:pt x="809" y="0"/>
                  </a:lnTo>
                  <a:close/>
                </a:path>
              </a:pathLst>
            </a:custGeom>
            <a:solidFill>
              <a:srgbClr val="FFFFFF"/>
            </a:solidFill>
            <a:ln w="0">
              <a:solidFill>
                <a:srgbClr val="FFFFFF"/>
              </a:solidFill>
              <a:prstDash val="solid"/>
              <a:round/>
              <a:headEnd/>
              <a:tailEnd/>
            </a:ln>
          </p:spPr>
          <p:txBody>
            <a:bodyPr/>
            <a:lstStyle/>
            <a:p>
              <a:endParaRPr lang="en-GB" sz="1800">
                <a:solidFill>
                  <a:srgbClr val="000000"/>
                </a:solidFill>
              </a:endParaRPr>
            </a:p>
          </p:txBody>
        </p:sp>
        <p:sp>
          <p:nvSpPr>
            <p:cNvPr id="30828" name="Freeform 120"/>
            <p:cNvSpPr>
              <a:spLocks/>
            </p:cNvSpPr>
            <p:nvPr/>
          </p:nvSpPr>
          <p:spPr bwMode="auto">
            <a:xfrm>
              <a:off x="697" y="2504"/>
              <a:ext cx="190" cy="165"/>
            </a:xfrm>
            <a:custGeom>
              <a:avLst/>
              <a:gdLst>
                <a:gd name="T0" fmla="*/ 82 w 190"/>
                <a:gd name="T1" fmla="*/ 148 h 165"/>
                <a:gd name="T2" fmla="*/ 74 w 190"/>
                <a:gd name="T3" fmla="*/ 157 h 165"/>
                <a:gd name="T4" fmla="*/ 66 w 190"/>
                <a:gd name="T5" fmla="*/ 165 h 165"/>
                <a:gd name="T6" fmla="*/ 49 w 190"/>
                <a:gd name="T7" fmla="*/ 165 h 165"/>
                <a:gd name="T8" fmla="*/ 41 w 190"/>
                <a:gd name="T9" fmla="*/ 157 h 165"/>
                <a:gd name="T10" fmla="*/ 33 w 190"/>
                <a:gd name="T11" fmla="*/ 148 h 165"/>
                <a:gd name="T12" fmla="*/ 33 w 190"/>
                <a:gd name="T13" fmla="*/ 132 h 165"/>
                <a:gd name="T14" fmla="*/ 16 w 190"/>
                <a:gd name="T15" fmla="*/ 124 h 165"/>
                <a:gd name="T16" fmla="*/ 8 w 190"/>
                <a:gd name="T17" fmla="*/ 115 h 165"/>
                <a:gd name="T18" fmla="*/ 0 w 190"/>
                <a:gd name="T19" fmla="*/ 107 h 165"/>
                <a:gd name="T20" fmla="*/ 8 w 190"/>
                <a:gd name="T21" fmla="*/ 99 h 165"/>
                <a:gd name="T22" fmla="*/ 8 w 190"/>
                <a:gd name="T23" fmla="*/ 91 h 165"/>
                <a:gd name="T24" fmla="*/ 16 w 190"/>
                <a:gd name="T25" fmla="*/ 91 h 165"/>
                <a:gd name="T26" fmla="*/ 16 w 190"/>
                <a:gd name="T27" fmla="*/ 82 h 165"/>
                <a:gd name="T28" fmla="*/ 16 w 190"/>
                <a:gd name="T29" fmla="*/ 66 h 165"/>
                <a:gd name="T30" fmla="*/ 16 w 190"/>
                <a:gd name="T31" fmla="*/ 58 h 165"/>
                <a:gd name="T32" fmla="*/ 25 w 190"/>
                <a:gd name="T33" fmla="*/ 41 h 165"/>
                <a:gd name="T34" fmla="*/ 33 w 190"/>
                <a:gd name="T35" fmla="*/ 33 h 165"/>
                <a:gd name="T36" fmla="*/ 41 w 190"/>
                <a:gd name="T37" fmla="*/ 41 h 165"/>
                <a:gd name="T38" fmla="*/ 58 w 190"/>
                <a:gd name="T39" fmla="*/ 41 h 165"/>
                <a:gd name="T40" fmla="*/ 66 w 190"/>
                <a:gd name="T41" fmla="*/ 41 h 165"/>
                <a:gd name="T42" fmla="*/ 66 w 190"/>
                <a:gd name="T43" fmla="*/ 25 h 165"/>
                <a:gd name="T44" fmla="*/ 66 w 190"/>
                <a:gd name="T45" fmla="*/ 8 h 165"/>
                <a:gd name="T46" fmla="*/ 82 w 190"/>
                <a:gd name="T47" fmla="*/ 0 h 165"/>
                <a:gd name="T48" fmla="*/ 91 w 190"/>
                <a:gd name="T49" fmla="*/ 0 h 165"/>
                <a:gd name="T50" fmla="*/ 99 w 190"/>
                <a:gd name="T51" fmla="*/ 8 h 165"/>
                <a:gd name="T52" fmla="*/ 107 w 190"/>
                <a:gd name="T53" fmla="*/ 16 h 165"/>
                <a:gd name="T54" fmla="*/ 115 w 190"/>
                <a:gd name="T55" fmla="*/ 25 h 165"/>
                <a:gd name="T56" fmla="*/ 124 w 190"/>
                <a:gd name="T57" fmla="*/ 16 h 165"/>
                <a:gd name="T58" fmla="*/ 132 w 190"/>
                <a:gd name="T59" fmla="*/ 8 h 165"/>
                <a:gd name="T60" fmla="*/ 148 w 190"/>
                <a:gd name="T61" fmla="*/ 8 h 165"/>
                <a:gd name="T62" fmla="*/ 157 w 190"/>
                <a:gd name="T63" fmla="*/ 16 h 165"/>
                <a:gd name="T64" fmla="*/ 165 w 190"/>
                <a:gd name="T65" fmla="*/ 25 h 165"/>
                <a:gd name="T66" fmla="*/ 165 w 190"/>
                <a:gd name="T67" fmla="*/ 41 h 165"/>
                <a:gd name="T68" fmla="*/ 173 w 190"/>
                <a:gd name="T69" fmla="*/ 58 h 165"/>
                <a:gd name="T70" fmla="*/ 190 w 190"/>
                <a:gd name="T71" fmla="*/ 74 h 165"/>
                <a:gd name="T72" fmla="*/ 190 w 190"/>
                <a:gd name="T73" fmla="*/ 91 h 165"/>
                <a:gd name="T74" fmla="*/ 190 w 190"/>
                <a:gd name="T75" fmla="*/ 99 h 165"/>
                <a:gd name="T76" fmla="*/ 173 w 190"/>
                <a:gd name="T77" fmla="*/ 115 h 165"/>
                <a:gd name="T78" fmla="*/ 165 w 190"/>
                <a:gd name="T79" fmla="*/ 132 h 165"/>
                <a:gd name="T80" fmla="*/ 165 w 190"/>
                <a:gd name="T81" fmla="*/ 140 h 165"/>
                <a:gd name="T82" fmla="*/ 165 w 190"/>
                <a:gd name="T83" fmla="*/ 148 h 165"/>
                <a:gd name="T84" fmla="*/ 148 w 190"/>
                <a:gd name="T85" fmla="*/ 157 h 165"/>
                <a:gd name="T86" fmla="*/ 140 w 190"/>
                <a:gd name="T87" fmla="*/ 165 h 165"/>
                <a:gd name="T88" fmla="*/ 132 w 190"/>
                <a:gd name="T89" fmla="*/ 157 h 165"/>
                <a:gd name="T90" fmla="*/ 124 w 190"/>
                <a:gd name="T91" fmla="*/ 148 h 165"/>
                <a:gd name="T92" fmla="*/ 82 w 190"/>
                <a:gd name="T93" fmla="*/ 148 h 1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0"/>
                <a:gd name="T142" fmla="*/ 0 h 165"/>
                <a:gd name="T143" fmla="*/ 190 w 190"/>
                <a:gd name="T144" fmla="*/ 165 h 16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0" h="165">
                  <a:moveTo>
                    <a:pt x="82" y="148"/>
                  </a:moveTo>
                  <a:lnTo>
                    <a:pt x="82" y="148"/>
                  </a:lnTo>
                  <a:lnTo>
                    <a:pt x="74" y="157"/>
                  </a:lnTo>
                  <a:lnTo>
                    <a:pt x="66" y="165"/>
                  </a:lnTo>
                  <a:lnTo>
                    <a:pt x="58" y="165"/>
                  </a:lnTo>
                  <a:lnTo>
                    <a:pt x="49" y="165"/>
                  </a:lnTo>
                  <a:lnTo>
                    <a:pt x="41" y="157"/>
                  </a:lnTo>
                  <a:lnTo>
                    <a:pt x="33" y="148"/>
                  </a:lnTo>
                  <a:lnTo>
                    <a:pt x="33" y="140"/>
                  </a:lnTo>
                  <a:lnTo>
                    <a:pt x="33" y="132"/>
                  </a:lnTo>
                  <a:lnTo>
                    <a:pt x="25" y="132"/>
                  </a:lnTo>
                  <a:lnTo>
                    <a:pt x="16" y="124"/>
                  </a:lnTo>
                  <a:lnTo>
                    <a:pt x="8" y="124"/>
                  </a:lnTo>
                  <a:lnTo>
                    <a:pt x="8" y="115"/>
                  </a:lnTo>
                  <a:lnTo>
                    <a:pt x="0" y="115"/>
                  </a:lnTo>
                  <a:lnTo>
                    <a:pt x="0" y="107"/>
                  </a:lnTo>
                  <a:lnTo>
                    <a:pt x="0" y="99"/>
                  </a:lnTo>
                  <a:lnTo>
                    <a:pt x="8" y="99"/>
                  </a:lnTo>
                  <a:lnTo>
                    <a:pt x="8" y="91"/>
                  </a:lnTo>
                  <a:lnTo>
                    <a:pt x="16" y="91"/>
                  </a:lnTo>
                  <a:lnTo>
                    <a:pt x="16" y="82"/>
                  </a:lnTo>
                  <a:lnTo>
                    <a:pt x="16" y="66"/>
                  </a:lnTo>
                  <a:lnTo>
                    <a:pt x="16" y="58"/>
                  </a:lnTo>
                  <a:lnTo>
                    <a:pt x="16" y="49"/>
                  </a:lnTo>
                  <a:lnTo>
                    <a:pt x="25" y="41"/>
                  </a:lnTo>
                  <a:lnTo>
                    <a:pt x="33" y="33"/>
                  </a:lnTo>
                  <a:lnTo>
                    <a:pt x="41" y="33"/>
                  </a:lnTo>
                  <a:lnTo>
                    <a:pt x="41" y="41"/>
                  </a:lnTo>
                  <a:lnTo>
                    <a:pt x="49" y="41"/>
                  </a:lnTo>
                  <a:lnTo>
                    <a:pt x="58" y="41"/>
                  </a:lnTo>
                  <a:lnTo>
                    <a:pt x="66" y="41"/>
                  </a:lnTo>
                  <a:lnTo>
                    <a:pt x="66" y="33"/>
                  </a:lnTo>
                  <a:lnTo>
                    <a:pt x="66" y="25"/>
                  </a:lnTo>
                  <a:lnTo>
                    <a:pt x="66" y="16"/>
                  </a:lnTo>
                  <a:lnTo>
                    <a:pt x="66" y="8"/>
                  </a:lnTo>
                  <a:lnTo>
                    <a:pt x="74" y="8"/>
                  </a:lnTo>
                  <a:lnTo>
                    <a:pt x="82" y="0"/>
                  </a:lnTo>
                  <a:lnTo>
                    <a:pt x="91" y="0"/>
                  </a:lnTo>
                  <a:lnTo>
                    <a:pt x="99" y="8"/>
                  </a:lnTo>
                  <a:lnTo>
                    <a:pt x="107" y="16"/>
                  </a:lnTo>
                  <a:lnTo>
                    <a:pt x="115" y="25"/>
                  </a:lnTo>
                  <a:lnTo>
                    <a:pt x="115" y="16"/>
                  </a:lnTo>
                  <a:lnTo>
                    <a:pt x="124" y="16"/>
                  </a:lnTo>
                  <a:lnTo>
                    <a:pt x="132" y="8"/>
                  </a:lnTo>
                  <a:lnTo>
                    <a:pt x="140" y="8"/>
                  </a:lnTo>
                  <a:lnTo>
                    <a:pt x="148" y="8"/>
                  </a:lnTo>
                  <a:lnTo>
                    <a:pt x="157" y="16"/>
                  </a:lnTo>
                  <a:lnTo>
                    <a:pt x="165" y="25"/>
                  </a:lnTo>
                  <a:lnTo>
                    <a:pt x="165" y="33"/>
                  </a:lnTo>
                  <a:lnTo>
                    <a:pt x="165" y="41"/>
                  </a:lnTo>
                  <a:lnTo>
                    <a:pt x="173" y="49"/>
                  </a:lnTo>
                  <a:lnTo>
                    <a:pt x="173" y="58"/>
                  </a:lnTo>
                  <a:lnTo>
                    <a:pt x="181" y="66"/>
                  </a:lnTo>
                  <a:lnTo>
                    <a:pt x="190" y="74"/>
                  </a:lnTo>
                  <a:lnTo>
                    <a:pt x="190" y="82"/>
                  </a:lnTo>
                  <a:lnTo>
                    <a:pt x="190" y="91"/>
                  </a:lnTo>
                  <a:lnTo>
                    <a:pt x="190" y="99"/>
                  </a:lnTo>
                  <a:lnTo>
                    <a:pt x="181" y="115"/>
                  </a:lnTo>
                  <a:lnTo>
                    <a:pt x="173" y="115"/>
                  </a:lnTo>
                  <a:lnTo>
                    <a:pt x="173" y="124"/>
                  </a:lnTo>
                  <a:lnTo>
                    <a:pt x="165" y="132"/>
                  </a:lnTo>
                  <a:lnTo>
                    <a:pt x="165" y="140"/>
                  </a:lnTo>
                  <a:lnTo>
                    <a:pt x="165" y="148"/>
                  </a:lnTo>
                  <a:lnTo>
                    <a:pt x="157" y="157"/>
                  </a:lnTo>
                  <a:lnTo>
                    <a:pt x="148" y="157"/>
                  </a:lnTo>
                  <a:lnTo>
                    <a:pt x="148" y="165"/>
                  </a:lnTo>
                  <a:lnTo>
                    <a:pt x="140" y="165"/>
                  </a:lnTo>
                  <a:lnTo>
                    <a:pt x="140" y="157"/>
                  </a:lnTo>
                  <a:lnTo>
                    <a:pt x="132" y="157"/>
                  </a:lnTo>
                  <a:lnTo>
                    <a:pt x="124" y="148"/>
                  </a:lnTo>
                  <a:lnTo>
                    <a:pt x="82" y="14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29" name="Freeform 121"/>
            <p:cNvSpPr>
              <a:spLocks/>
            </p:cNvSpPr>
            <p:nvPr/>
          </p:nvSpPr>
          <p:spPr bwMode="auto">
            <a:xfrm>
              <a:off x="697" y="2504"/>
              <a:ext cx="190" cy="165"/>
            </a:xfrm>
            <a:custGeom>
              <a:avLst/>
              <a:gdLst>
                <a:gd name="T0" fmla="*/ 82 w 190"/>
                <a:gd name="T1" fmla="*/ 148 h 165"/>
                <a:gd name="T2" fmla="*/ 74 w 190"/>
                <a:gd name="T3" fmla="*/ 157 h 165"/>
                <a:gd name="T4" fmla="*/ 66 w 190"/>
                <a:gd name="T5" fmla="*/ 165 h 165"/>
                <a:gd name="T6" fmla="*/ 49 w 190"/>
                <a:gd name="T7" fmla="*/ 165 h 165"/>
                <a:gd name="T8" fmla="*/ 41 w 190"/>
                <a:gd name="T9" fmla="*/ 157 h 165"/>
                <a:gd name="T10" fmla="*/ 33 w 190"/>
                <a:gd name="T11" fmla="*/ 148 h 165"/>
                <a:gd name="T12" fmla="*/ 33 w 190"/>
                <a:gd name="T13" fmla="*/ 132 h 165"/>
                <a:gd name="T14" fmla="*/ 16 w 190"/>
                <a:gd name="T15" fmla="*/ 124 h 165"/>
                <a:gd name="T16" fmla="*/ 8 w 190"/>
                <a:gd name="T17" fmla="*/ 115 h 165"/>
                <a:gd name="T18" fmla="*/ 0 w 190"/>
                <a:gd name="T19" fmla="*/ 107 h 165"/>
                <a:gd name="T20" fmla="*/ 8 w 190"/>
                <a:gd name="T21" fmla="*/ 99 h 165"/>
                <a:gd name="T22" fmla="*/ 8 w 190"/>
                <a:gd name="T23" fmla="*/ 91 h 165"/>
                <a:gd name="T24" fmla="*/ 16 w 190"/>
                <a:gd name="T25" fmla="*/ 91 h 165"/>
                <a:gd name="T26" fmla="*/ 16 w 190"/>
                <a:gd name="T27" fmla="*/ 82 h 165"/>
                <a:gd name="T28" fmla="*/ 16 w 190"/>
                <a:gd name="T29" fmla="*/ 66 h 165"/>
                <a:gd name="T30" fmla="*/ 16 w 190"/>
                <a:gd name="T31" fmla="*/ 58 h 165"/>
                <a:gd name="T32" fmla="*/ 25 w 190"/>
                <a:gd name="T33" fmla="*/ 41 h 165"/>
                <a:gd name="T34" fmla="*/ 33 w 190"/>
                <a:gd name="T35" fmla="*/ 33 h 165"/>
                <a:gd name="T36" fmla="*/ 41 w 190"/>
                <a:gd name="T37" fmla="*/ 41 h 165"/>
                <a:gd name="T38" fmla="*/ 58 w 190"/>
                <a:gd name="T39" fmla="*/ 41 h 165"/>
                <a:gd name="T40" fmla="*/ 66 w 190"/>
                <a:gd name="T41" fmla="*/ 41 h 165"/>
                <a:gd name="T42" fmla="*/ 66 w 190"/>
                <a:gd name="T43" fmla="*/ 25 h 165"/>
                <a:gd name="T44" fmla="*/ 66 w 190"/>
                <a:gd name="T45" fmla="*/ 8 h 165"/>
                <a:gd name="T46" fmla="*/ 82 w 190"/>
                <a:gd name="T47" fmla="*/ 0 h 165"/>
                <a:gd name="T48" fmla="*/ 91 w 190"/>
                <a:gd name="T49" fmla="*/ 0 h 165"/>
                <a:gd name="T50" fmla="*/ 99 w 190"/>
                <a:gd name="T51" fmla="*/ 8 h 165"/>
                <a:gd name="T52" fmla="*/ 107 w 190"/>
                <a:gd name="T53" fmla="*/ 16 h 165"/>
                <a:gd name="T54" fmla="*/ 115 w 190"/>
                <a:gd name="T55" fmla="*/ 25 h 165"/>
                <a:gd name="T56" fmla="*/ 124 w 190"/>
                <a:gd name="T57" fmla="*/ 16 h 165"/>
                <a:gd name="T58" fmla="*/ 132 w 190"/>
                <a:gd name="T59" fmla="*/ 8 h 165"/>
                <a:gd name="T60" fmla="*/ 148 w 190"/>
                <a:gd name="T61" fmla="*/ 8 h 165"/>
                <a:gd name="T62" fmla="*/ 157 w 190"/>
                <a:gd name="T63" fmla="*/ 16 h 165"/>
                <a:gd name="T64" fmla="*/ 165 w 190"/>
                <a:gd name="T65" fmla="*/ 25 h 165"/>
                <a:gd name="T66" fmla="*/ 165 w 190"/>
                <a:gd name="T67" fmla="*/ 41 h 165"/>
                <a:gd name="T68" fmla="*/ 173 w 190"/>
                <a:gd name="T69" fmla="*/ 58 h 165"/>
                <a:gd name="T70" fmla="*/ 190 w 190"/>
                <a:gd name="T71" fmla="*/ 74 h 165"/>
                <a:gd name="T72" fmla="*/ 190 w 190"/>
                <a:gd name="T73" fmla="*/ 91 h 165"/>
                <a:gd name="T74" fmla="*/ 190 w 190"/>
                <a:gd name="T75" fmla="*/ 99 h 165"/>
                <a:gd name="T76" fmla="*/ 173 w 190"/>
                <a:gd name="T77" fmla="*/ 115 h 165"/>
                <a:gd name="T78" fmla="*/ 165 w 190"/>
                <a:gd name="T79" fmla="*/ 132 h 165"/>
                <a:gd name="T80" fmla="*/ 165 w 190"/>
                <a:gd name="T81" fmla="*/ 140 h 165"/>
                <a:gd name="T82" fmla="*/ 165 w 190"/>
                <a:gd name="T83" fmla="*/ 148 h 165"/>
                <a:gd name="T84" fmla="*/ 148 w 190"/>
                <a:gd name="T85" fmla="*/ 157 h 165"/>
                <a:gd name="T86" fmla="*/ 140 w 190"/>
                <a:gd name="T87" fmla="*/ 165 h 165"/>
                <a:gd name="T88" fmla="*/ 132 w 190"/>
                <a:gd name="T89" fmla="*/ 157 h 165"/>
                <a:gd name="T90" fmla="*/ 124 w 190"/>
                <a:gd name="T91" fmla="*/ 148 h 165"/>
                <a:gd name="T92" fmla="*/ 82 w 190"/>
                <a:gd name="T93" fmla="*/ 148 h 1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0"/>
                <a:gd name="T142" fmla="*/ 0 h 165"/>
                <a:gd name="T143" fmla="*/ 190 w 190"/>
                <a:gd name="T144" fmla="*/ 165 h 16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0" h="165">
                  <a:moveTo>
                    <a:pt x="82" y="148"/>
                  </a:moveTo>
                  <a:lnTo>
                    <a:pt x="82" y="148"/>
                  </a:lnTo>
                  <a:lnTo>
                    <a:pt x="74" y="157"/>
                  </a:lnTo>
                  <a:lnTo>
                    <a:pt x="66" y="165"/>
                  </a:lnTo>
                  <a:lnTo>
                    <a:pt x="58" y="165"/>
                  </a:lnTo>
                  <a:lnTo>
                    <a:pt x="49" y="165"/>
                  </a:lnTo>
                  <a:lnTo>
                    <a:pt x="41" y="157"/>
                  </a:lnTo>
                  <a:lnTo>
                    <a:pt x="33" y="148"/>
                  </a:lnTo>
                  <a:lnTo>
                    <a:pt x="33" y="140"/>
                  </a:lnTo>
                  <a:lnTo>
                    <a:pt x="33" y="132"/>
                  </a:lnTo>
                  <a:lnTo>
                    <a:pt x="25" y="132"/>
                  </a:lnTo>
                  <a:lnTo>
                    <a:pt x="16" y="124"/>
                  </a:lnTo>
                  <a:lnTo>
                    <a:pt x="8" y="124"/>
                  </a:lnTo>
                  <a:lnTo>
                    <a:pt x="8" y="115"/>
                  </a:lnTo>
                  <a:lnTo>
                    <a:pt x="0" y="115"/>
                  </a:lnTo>
                  <a:lnTo>
                    <a:pt x="0" y="107"/>
                  </a:lnTo>
                  <a:lnTo>
                    <a:pt x="0" y="99"/>
                  </a:lnTo>
                  <a:lnTo>
                    <a:pt x="8" y="99"/>
                  </a:lnTo>
                  <a:lnTo>
                    <a:pt x="8" y="91"/>
                  </a:lnTo>
                  <a:lnTo>
                    <a:pt x="16" y="91"/>
                  </a:lnTo>
                  <a:lnTo>
                    <a:pt x="16" y="82"/>
                  </a:lnTo>
                  <a:lnTo>
                    <a:pt x="16" y="66"/>
                  </a:lnTo>
                  <a:lnTo>
                    <a:pt x="16" y="58"/>
                  </a:lnTo>
                  <a:lnTo>
                    <a:pt x="16" y="49"/>
                  </a:lnTo>
                  <a:lnTo>
                    <a:pt x="25" y="41"/>
                  </a:lnTo>
                  <a:lnTo>
                    <a:pt x="33" y="33"/>
                  </a:lnTo>
                  <a:lnTo>
                    <a:pt x="41" y="33"/>
                  </a:lnTo>
                  <a:lnTo>
                    <a:pt x="41" y="41"/>
                  </a:lnTo>
                  <a:lnTo>
                    <a:pt x="49" y="41"/>
                  </a:lnTo>
                  <a:lnTo>
                    <a:pt x="58" y="41"/>
                  </a:lnTo>
                  <a:lnTo>
                    <a:pt x="66" y="41"/>
                  </a:lnTo>
                  <a:lnTo>
                    <a:pt x="66" y="33"/>
                  </a:lnTo>
                  <a:lnTo>
                    <a:pt x="66" y="25"/>
                  </a:lnTo>
                  <a:lnTo>
                    <a:pt x="66" y="16"/>
                  </a:lnTo>
                  <a:lnTo>
                    <a:pt x="66" y="8"/>
                  </a:lnTo>
                  <a:lnTo>
                    <a:pt x="74" y="8"/>
                  </a:lnTo>
                  <a:lnTo>
                    <a:pt x="82" y="0"/>
                  </a:lnTo>
                  <a:lnTo>
                    <a:pt x="91" y="0"/>
                  </a:lnTo>
                  <a:lnTo>
                    <a:pt x="99" y="8"/>
                  </a:lnTo>
                  <a:lnTo>
                    <a:pt x="107" y="16"/>
                  </a:lnTo>
                  <a:lnTo>
                    <a:pt x="115" y="25"/>
                  </a:lnTo>
                  <a:lnTo>
                    <a:pt x="115" y="16"/>
                  </a:lnTo>
                  <a:lnTo>
                    <a:pt x="124" y="16"/>
                  </a:lnTo>
                  <a:lnTo>
                    <a:pt x="132" y="8"/>
                  </a:lnTo>
                  <a:lnTo>
                    <a:pt x="140" y="8"/>
                  </a:lnTo>
                  <a:lnTo>
                    <a:pt x="148" y="8"/>
                  </a:lnTo>
                  <a:lnTo>
                    <a:pt x="157" y="16"/>
                  </a:lnTo>
                  <a:lnTo>
                    <a:pt x="165" y="25"/>
                  </a:lnTo>
                  <a:lnTo>
                    <a:pt x="165" y="33"/>
                  </a:lnTo>
                  <a:lnTo>
                    <a:pt x="165" y="41"/>
                  </a:lnTo>
                  <a:lnTo>
                    <a:pt x="173" y="49"/>
                  </a:lnTo>
                  <a:lnTo>
                    <a:pt x="173" y="58"/>
                  </a:lnTo>
                  <a:lnTo>
                    <a:pt x="181" y="66"/>
                  </a:lnTo>
                  <a:lnTo>
                    <a:pt x="190" y="74"/>
                  </a:lnTo>
                  <a:lnTo>
                    <a:pt x="190" y="82"/>
                  </a:lnTo>
                  <a:lnTo>
                    <a:pt x="190" y="91"/>
                  </a:lnTo>
                  <a:lnTo>
                    <a:pt x="190" y="99"/>
                  </a:lnTo>
                  <a:lnTo>
                    <a:pt x="181" y="115"/>
                  </a:lnTo>
                  <a:lnTo>
                    <a:pt x="173" y="115"/>
                  </a:lnTo>
                  <a:lnTo>
                    <a:pt x="173" y="124"/>
                  </a:lnTo>
                  <a:lnTo>
                    <a:pt x="165" y="132"/>
                  </a:lnTo>
                  <a:lnTo>
                    <a:pt x="165" y="140"/>
                  </a:lnTo>
                  <a:lnTo>
                    <a:pt x="165" y="148"/>
                  </a:lnTo>
                  <a:lnTo>
                    <a:pt x="157" y="157"/>
                  </a:lnTo>
                  <a:lnTo>
                    <a:pt x="148" y="157"/>
                  </a:lnTo>
                  <a:lnTo>
                    <a:pt x="148" y="165"/>
                  </a:lnTo>
                  <a:lnTo>
                    <a:pt x="140" y="165"/>
                  </a:lnTo>
                  <a:lnTo>
                    <a:pt x="140" y="157"/>
                  </a:lnTo>
                  <a:lnTo>
                    <a:pt x="132" y="157"/>
                  </a:lnTo>
                  <a:lnTo>
                    <a:pt x="124" y="148"/>
                  </a:lnTo>
                  <a:lnTo>
                    <a:pt x="82" y="148"/>
                  </a:lnTo>
                </a:path>
              </a:pathLst>
            </a:custGeom>
            <a:solidFill>
              <a:srgbClr val="008000"/>
            </a:solidFill>
            <a:ln w="12700">
              <a:solidFill>
                <a:srgbClr val="FFFFFF"/>
              </a:solidFill>
              <a:prstDash val="solid"/>
              <a:round/>
              <a:headEnd/>
              <a:tailEnd/>
            </a:ln>
          </p:spPr>
          <p:txBody>
            <a:bodyPr/>
            <a:lstStyle/>
            <a:p>
              <a:endParaRPr lang="en-GB" sz="1800">
                <a:solidFill>
                  <a:srgbClr val="000000"/>
                </a:solidFill>
              </a:endParaRPr>
            </a:p>
          </p:txBody>
        </p:sp>
        <p:sp>
          <p:nvSpPr>
            <p:cNvPr id="30830" name="Freeform 122"/>
            <p:cNvSpPr>
              <a:spLocks/>
            </p:cNvSpPr>
            <p:nvPr/>
          </p:nvSpPr>
          <p:spPr bwMode="auto">
            <a:xfrm>
              <a:off x="763" y="2595"/>
              <a:ext cx="66" cy="140"/>
            </a:xfrm>
            <a:custGeom>
              <a:avLst/>
              <a:gdLst>
                <a:gd name="T0" fmla="*/ 0 w 66"/>
                <a:gd name="T1" fmla="*/ 132 h 140"/>
                <a:gd name="T2" fmla="*/ 0 w 66"/>
                <a:gd name="T3" fmla="*/ 132 h 140"/>
                <a:gd name="T4" fmla="*/ 0 w 66"/>
                <a:gd name="T5" fmla="*/ 123 h 140"/>
                <a:gd name="T6" fmla="*/ 8 w 66"/>
                <a:gd name="T7" fmla="*/ 123 h 140"/>
                <a:gd name="T8" fmla="*/ 8 w 66"/>
                <a:gd name="T9" fmla="*/ 107 h 140"/>
                <a:gd name="T10" fmla="*/ 16 w 66"/>
                <a:gd name="T11" fmla="*/ 99 h 140"/>
                <a:gd name="T12" fmla="*/ 16 w 66"/>
                <a:gd name="T13" fmla="*/ 90 h 140"/>
                <a:gd name="T14" fmla="*/ 16 w 66"/>
                <a:gd name="T15" fmla="*/ 82 h 140"/>
                <a:gd name="T16" fmla="*/ 16 w 66"/>
                <a:gd name="T17" fmla="*/ 66 h 140"/>
                <a:gd name="T18" fmla="*/ 16 w 66"/>
                <a:gd name="T19" fmla="*/ 57 h 140"/>
                <a:gd name="T20" fmla="*/ 16 w 66"/>
                <a:gd name="T21" fmla="*/ 49 h 140"/>
                <a:gd name="T22" fmla="*/ 8 w 66"/>
                <a:gd name="T23" fmla="*/ 41 h 140"/>
                <a:gd name="T24" fmla="*/ 0 w 66"/>
                <a:gd name="T25" fmla="*/ 33 h 140"/>
                <a:gd name="T26" fmla="*/ 0 w 66"/>
                <a:gd name="T27" fmla="*/ 33 h 140"/>
                <a:gd name="T28" fmla="*/ 0 w 66"/>
                <a:gd name="T29" fmla="*/ 33 h 140"/>
                <a:gd name="T30" fmla="*/ 25 w 66"/>
                <a:gd name="T31" fmla="*/ 41 h 140"/>
                <a:gd name="T32" fmla="*/ 25 w 66"/>
                <a:gd name="T33" fmla="*/ 0 h 140"/>
                <a:gd name="T34" fmla="*/ 41 w 66"/>
                <a:gd name="T35" fmla="*/ 41 h 140"/>
                <a:gd name="T36" fmla="*/ 66 w 66"/>
                <a:gd name="T37" fmla="*/ 33 h 140"/>
                <a:gd name="T38" fmla="*/ 66 w 66"/>
                <a:gd name="T39" fmla="*/ 33 h 140"/>
                <a:gd name="T40" fmla="*/ 58 w 66"/>
                <a:gd name="T41" fmla="*/ 33 h 140"/>
                <a:gd name="T42" fmla="*/ 58 w 66"/>
                <a:gd name="T43" fmla="*/ 41 h 140"/>
                <a:gd name="T44" fmla="*/ 58 w 66"/>
                <a:gd name="T45" fmla="*/ 49 h 140"/>
                <a:gd name="T46" fmla="*/ 49 w 66"/>
                <a:gd name="T47" fmla="*/ 57 h 140"/>
                <a:gd name="T48" fmla="*/ 41 w 66"/>
                <a:gd name="T49" fmla="*/ 66 h 140"/>
                <a:gd name="T50" fmla="*/ 41 w 66"/>
                <a:gd name="T51" fmla="*/ 74 h 140"/>
                <a:gd name="T52" fmla="*/ 41 w 66"/>
                <a:gd name="T53" fmla="*/ 82 h 140"/>
                <a:gd name="T54" fmla="*/ 41 w 66"/>
                <a:gd name="T55" fmla="*/ 90 h 140"/>
                <a:gd name="T56" fmla="*/ 41 w 66"/>
                <a:gd name="T57" fmla="*/ 107 h 140"/>
                <a:gd name="T58" fmla="*/ 41 w 66"/>
                <a:gd name="T59" fmla="*/ 115 h 140"/>
                <a:gd name="T60" fmla="*/ 41 w 66"/>
                <a:gd name="T61" fmla="*/ 123 h 140"/>
                <a:gd name="T62" fmla="*/ 49 w 66"/>
                <a:gd name="T63" fmla="*/ 132 h 140"/>
                <a:gd name="T64" fmla="*/ 49 w 66"/>
                <a:gd name="T65" fmla="*/ 140 h 140"/>
                <a:gd name="T66" fmla="*/ 41 w 66"/>
                <a:gd name="T67" fmla="*/ 140 h 140"/>
                <a:gd name="T68" fmla="*/ 41 w 66"/>
                <a:gd name="T69" fmla="*/ 132 h 140"/>
                <a:gd name="T70" fmla="*/ 33 w 66"/>
                <a:gd name="T71" fmla="*/ 132 h 140"/>
                <a:gd name="T72" fmla="*/ 25 w 66"/>
                <a:gd name="T73" fmla="*/ 132 h 140"/>
                <a:gd name="T74" fmla="*/ 16 w 66"/>
                <a:gd name="T75" fmla="*/ 123 h 140"/>
                <a:gd name="T76" fmla="*/ 8 w 66"/>
                <a:gd name="T77" fmla="*/ 132 h 140"/>
                <a:gd name="T78" fmla="*/ 0 w 66"/>
                <a:gd name="T79" fmla="*/ 132 h 140"/>
                <a:gd name="T80" fmla="*/ 0 w 66"/>
                <a:gd name="T81" fmla="*/ 132 h 140"/>
                <a:gd name="T82" fmla="*/ 0 w 66"/>
                <a:gd name="T83" fmla="*/ 132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140"/>
                <a:gd name="T128" fmla="*/ 66 w 66"/>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140">
                  <a:moveTo>
                    <a:pt x="0" y="132"/>
                  </a:moveTo>
                  <a:lnTo>
                    <a:pt x="0" y="132"/>
                  </a:lnTo>
                  <a:lnTo>
                    <a:pt x="0" y="123"/>
                  </a:lnTo>
                  <a:lnTo>
                    <a:pt x="8" y="123"/>
                  </a:lnTo>
                  <a:lnTo>
                    <a:pt x="8" y="107"/>
                  </a:lnTo>
                  <a:lnTo>
                    <a:pt x="16" y="99"/>
                  </a:lnTo>
                  <a:lnTo>
                    <a:pt x="16" y="90"/>
                  </a:lnTo>
                  <a:lnTo>
                    <a:pt x="16" y="82"/>
                  </a:lnTo>
                  <a:lnTo>
                    <a:pt x="16" y="66"/>
                  </a:lnTo>
                  <a:lnTo>
                    <a:pt x="16" y="57"/>
                  </a:lnTo>
                  <a:lnTo>
                    <a:pt x="16" y="49"/>
                  </a:lnTo>
                  <a:lnTo>
                    <a:pt x="8" y="41"/>
                  </a:lnTo>
                  <a:lnTo>
                    <a:pt x="0" y="33"/>
                  </a:lnTo>
                  <a:lnTo>
                    <a:pt x="25" y="41"/>
                  </a:lnTo>
                  <a:lnTo>
                    <a:pt x="25" y="0"/>
                  </a:lnTo>
                  <a:lnTo>
                    <a:pt x="41" y="41"/>
                  </a:lnTo>
                  <a:lnTo>
                    <a:pt x="66" y="33"/>
                  </a:lnTo>
                  <a:lnTo>
                    <a:pt x="58" y="33"/>
                  </a:lnTo>
                  <a:lnTo>
                    <a:pt x="58" y="41"/>
                  </a:lnTo>
                  <a:lnTo>
                    <a:pt x="58" y="49"/>
                  </a:lnTo>
                  <a:lnTo>
                    <a:pt x="49" y="57"/>
                  </a:lnTo>
                  <a:lnTo>
                    <a:pt x="41" y="66"/>
                  </a:lnTo>
                  <a:lnTo>
                    <a:pt x="41" y="74"/>
                  </a:lnTo>
                  <a:lnTo>
                    <a:pt x="41" y="82"/>
                  </a:lnTo>
                  <a:lnTo>
                    <a:pt x="41" y="90"/>
                  </a:lnTo>
                  <a:lnTo>
                    <a:pt x="41" y="107"/>
                  </a:lnTo>
                  <a:lnTo>
                    <a:pt x="41" y="115"/>
                  </a:lnTo>
                  <a:lnTo>
                    <a:pt x="41" y="123"/>
                  </a:lnTo>
                  <a:lnTo>
                    <a:pt x="49" y="132"/>
                  </a:lnTo>
                  <a:lnTo>
                    <a:pt x="49" y="140"/>
                  </a:lnTo>
                  <a:lnTo>
                    <a:pt x="41" y="140"/>
                  </a:lnTo>
                  <a:lnTo>
                    <a:pt x="41" y="132"/>
                  </a:lnTo>
                  <a:lnTo>
                    <a:pt x="33" y="132"/>
                  </a:lnTo>
                  <a:lnTo>
                    <a:pt x="25" y="132"/>
                  </a:lnTo>
                  <a:lnTo>
                    <a:pt x="16" y="123"/>
                  </a:lnTo>
                  <a:lnTo>
                    <a:pt x="8" y="132"/>
                  </a:lnTo>
                  <a:lnTo>
                    <a:pt x="0" y="13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31" name="Freeform 123"/>
            <p:cNvSpPr>
              <a:spLocks/>
            </p:cNvSpPr>
            <p:nvPr/>
          </p:nvSpPr>
          <p:spPr bwMode="auto">
            <a:xfrm>
              <a:off x="763" y="2595"/>
              <a:ext cx="66" cy="140"/>
            </a:xfrm>
            <a:custGeom>
              <a:avLst/>
              <a:gdLst>
                <a:gd name="T0" fmla="*/ 0 w 66"/>
                <a:gd name="T1" fmla="*/ 132 h 140"/>
                <a:gd name="T2" fmla="*/ 0 w 66"/>
                <a:gd name="T3" fmla="*/ 132 h 140"/>
                <a:gd name="T4" fmla="*/ 0 w 66"/>
                <a:gd name="T5" fmla="*/ 123 h 140"/>
                <a:gd name="T6" fmla="*/ 8 w 66"/>
                <a:gd name="T7" fmla="*/ 123 h 140"/>
                <a:gd name="T8" fmla="*/ 8 w 66"/>
                <a:gd name="T9" fmla="*/ 107 h 140"/>
                <a:gd name="T10" fmla="*/ 16 w 66"/>
                <a:gd name="T11" fmla="*/ 99 h 140"/>
                <a:gd name="T12" fmla="*/ 16 w 66"/>
                <a:gd name="T13" fmla="*/ 90 h 140"/>
                <a:gd name="T14" fmla="*/ 16 w 66"/>
                <a:gd name="T15" fmla="*/ 82 h 140"/>
                <a:gd name="T16" fmla="*/ 16 w 66"/>
                <a:gd name="T17" fmla="*/ 66 h 140"/>
                <a:gd name="T18" fmla="*/ 16 w 66"/>
                <a:gd name="T19" fmla="*/ 57 h 140"/>
                <a:gd name="T20" fmla="*/ 16 w 66"/>
                <a:gd name="T21" fmla="*/ 49 h 140"/>
                <a:gd name="T22" fmla="*/ 8 w 66"/>
                <a:gd name="T23" fmla="*/ 41 h 140"/>
                <a:gd name="T24" fmla="*/ 0 w 66"/>
                <a:gd name="T25" fmla="*/ 33 h 140"/>
                <a:gd name="T26" fmla="*/ 0 w 66"/>
                <a:gd name="T27" fmla="*/ 33 h 140"/>
                <a:gd name="T28" fmla="*/ 0 w 66"/>
                <a:gd name="T29" fmla="*/ 33 h 140"/>
                <a:gd name="T30" fmla="*/ 25 w 66"/>
                <a:gd name="T31" fmla="*/ 41 h 140"/>
                <a:gd name="T32" fmla="*/ 25 w 66"/>
                <a:gd name="T33" fmla="*/ 0 h 140"/>
                <a:gd name="T34" fmla="*/ 41 w 66"/>
                <a:gd name="T35" fmla="*/ 41 h 140"/>
                <a:gd name="T36" fmla="*/ 66 w 66"/>
                <a:gd name="T37" fmla="*/ 33 h 140"/>
                <a:gd name="T38" fmla="*/ 66 w 66"/>
                <a:gd name="T39" fmla="*/ 33 h 140"/>
                <a:gd name="T40" fmla="*/ 58 w 66"/>
                <a:gd name="T41" fmla="*/ 33 h 140"/>
                <a:gd name="T42" fmla="*/ 58 w 66"/>
                <a:gd name="T43" fmla="*/ 41 h 140"/>
                <a:gd name="T44" fmla="*/ 58 w 66"/>
                <a:gd name="T45" fmla="*/ 49 h 140"/>
                <a:gd name="T46" fmla="*/ 49 w 66"/>
                <a:gd name="T47" fmla="*/ 57 h 140"/>
                <a:gd name="T48" fmla="*/ 41 w 66"/>
                <a:gd name="T49" fmla="*/ 66 h 140"/>
                <a:gd name="T50" fmla="*/ 41 w 66"/>
                <a:gd name="T51" fmla="*/ 74 h 140"/>
                <a:gd name="T52" fmla="*/ 41 w 66"/>
                <a:gd name="T53" fmla="*/ 82 h 140"/>
                <a:gd name="T54" fmla="*/ 41 w 66"/>
                <a:gd name="T55" fmla="*/ 90 h 140"/>
                <a:gd name="T56" fmla="*/ 41 w 66"/>
                <a:gd name="T57" fmla="*/ 107 h 140"/>
                <a:gd name="T58" fmla="*/ 41 w 66"/>
                <a:gd name="T59" fmla="*/ 115 h 140"/>
                <a:gd name="T60" fmla="*/ 41 w 66"/>
                <a:gd name="T61" fmla="*/ 123 h 140"/>
                <a:gd name="T62" fmla="*/ 49 w 66"/>
                <a:gd name="T63" fmla="*/ 132 h 140"/>
                <a:gd name="T64" fmla="*/ 49 w 66"/>
                <a:gd name="T65" fmla="*/ 140 h 140"/>
                <a:gd name="T66" fmla="*/ 41 w 66"/>
                <a:gd name="T67" fmla="*/ 140 h 140"/>
                <a:gd name="T68" fmla="*/ 41 w 66"/>
                <a:gd name="T69" fmla="*/ 132 h 140"/>
                <a:gd name="T70" fmla="*/ 33 w 66"/>
                <a:gd name="T71" fmla="*/ 132 h 140"/>
                <a:gd name="T72" fmla="*/ 25 w 66"/>
                <a:gd name="T73" fmla="*/ 132 h 140"/>
                <a:gd name="T74" fmla="*/ 16 w 66"/>
                <a:gd name="T75" fmla="*/ 123 h 140"/>
                <a:gd name="T76" fmla="*/ 8 w 66"/>
                <a:gd name="T77" fmla="*/ 132 h 140"/>
                <a:gd name="T78" fmla="*/ 0 w 66"/>
                <a:gd name="T79" fmla="*/ 132 h 140"/>
                <a:gd name="T80" fmla="*/ 0 w 66"/>
                <a:gd name="T81" fmla="*/ 132 h 140"/>
                <a:gd name="T82" fmla="*/ 0 w 66"/>
                <a:gd name="T83" fmla="*/ 132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140"/>
                <a:gd name="T128" fmla="*/ 66 w 66"/>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140">
                  <a:moveTo>
                    <a:pt x="0" y="132"/>
                  </a:moveTo>
                  <a:lnTo>
                    <a:pt x="0" y="132"/>
                  </a:lnTo>
                  <a:lnTo>
                    <a:pt x="0" y="123"/>
                  </a:lnTo>
                  <a:lnTo>
                    <a:pt x="8" y="123"/>
                  </a:lnTo>
                  <a:lnTo>
                    <a:pt x="8" y="107"/>
                  </a:lnTo>
                  <a:lnTo>
                    <a:pt x="16" y="99"/>
                  </a:lnTo>
                  <a:lnTo>
                    <a:pt x="16" y="90"/>
                  </a:lnTo>
                  <a:lnTo>
                    <a:pt x="16" y="82"/>
                  </a:lnTo>
                  <a:lnTo>
                    <a:pt x="16" y="66"/>
                  </a:lnTo>
                  <a:lnTo>
                    <a:pt x="16" y="57"/>
                  </a:lnTo>
                  <a:lnTo>
                    <a:pt x="16" y="49"/>
                  </a:lnTo>
                  <a:lnTo>
                    <a:pt x="8" y="41"/>
                  </a:lnTo>
                  <a:lnTo>
                    <a:pt x="0" y="33"/>
                  </a:lnTo>
                  <a:lnTo>
                    <a:pt x="25" y="41"/>
                  </a:lnTo>
                  <a:lnTo>
                    <a:pt x="25" y="0"/>
                  </a:lnTo>
                  <a:lnTo>
                    <a:pt x="41" y="41"/>
                  </a:lnTo>
                  <a:lnTo>
                    <a:pt x="66" y="33"/>
                  </a:lnTo>
                  <a:lnTo>
                    <a:pt x="58" y="33"/>
                  </a:lnTo>
                  <a:lnTo>
                    <a:pt x="58" y="41"/>
                  </a:lnTo>
                  <a:lnTo>
                    <a:pt x="58" y="49"/>
                  </a:lnTo>
                  <a:lnTo>
                    <a:pt x="49" y="57"/>
                  </a:lnTo>
                  <a:lnTo>
                    <a:pt x="41" y="66"/>
                  </a:lnTo>
                  <a:lnTo>
                    <a:pt x="41" y="74"/>
                  </a:lnTo>
                  <a:lnTo>
                    <a:pt x="41" y="82"/>
                  </a:lnTo>
                  <a:lnTo>
                    <a:pt x="41" y="90"/>
                  </a:lnTo>
                  <a:lnTo>
                    <a:pt x="41" y="107"/>
                  </a:lnTo>
                  <a:lnTo>
                    <a:pt x="41" y="115"/>
                  </a:lnTo>
                  <a:lnTo>
                    <a:pt x="41" y="123"/>
                  </a:lnTo>
                  <a:lnTo>
                    <a:pt x="49" y="132"/>
                  </a:lnTo>
                  <a:lnTo>
                    <a:pt x="49" y="140"/>
                  </a:lnTo>
                  <a:lnTo>
                    <a:pt x="41" y="140"/>
                  </a:lnTo>
                  <a:lnTo>
                    <a:pt x="41" y="132"/>
                  </a:lnTo>
                  <a:lnTo>
                    <a:pt x="33" y="132"/>
                  </a:lnTo>
                  <a:lnTo>
                    <a:pt x="25" y="132"/>
                  </a:lnTo>
                  <a:lnTo>
                    <a:pt x="16" y="123"/>
                  </a:lnTo>
                  <a:lnTo>
                    <a:pt x="8" y="132"/>
                  </a:lnTo>
                  <a:lnTo>
                    <a:pt x="0" y="13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832" name="Rectangle 124"/>
            <p:cNvSpPr>
              <a:spLocks noChangeArrowheads="1"/>
            </p:cNvSpPr>
            <p:nvPr/>
          </p:nvSpPr>
          <p:spPr bwMode="auto">
            <a:xfrm>
              <a:off x="118" y="1792"/>
              <a:ext cx="102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nchor="ctr">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algn="ctr" hangingPunct="1">
                <a:spcBef>
                  <a:spcPct val="0"/>
                </a:spcBef>
                <a:buSzTx/>
                <a:buFontTx/>
                <a:buNone/>
              </a:pPr>
              <a:r>
                <a:rPr lang="en-GB" altLang="de-DE" sz="2000">
                  <a:solidFill>
                    <a:srgbClr val="000000"/>
                  </a:solidFill>
                </a:rPr>
                <a:t>Environment</a:t>
              </a:r>
            </a:p>
          </p:txBody>
        </p:sp>
        <p:sp>
          <p:nvSpPr>
            <p:cNvPr id="30833" name="Rectangle 126"/>
            <p:cNvSpPr>
              <a:spLocks noChangeArrowheads="1"/>
            </p:cNvSpPr>
            <p:nvPr/>
          </p:nvSpPr>
          <p:spPr bwMode="auto">
            <a:xfrm>
              <a:off x="193" y="3238"/>
              <a:ext cx="149" cy="214"/>
            </a:xfrm>
            <a:prstGeom prst="rect">
              <a:avLst/>
            </a:prstGeom>
            <a:solidFill>
              <a:schemeClr val="accent1"/>
            </a:solidFill>
            <a:ln w="9525">
              <a:solidFill>
                <a:schemeClr val="accent2"/>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34" name="Rectangle 127"/>
            <p:cNvSpPr>
              <a:spLocks noChangeArrowheads="1"/>
            </p:cNvSpPr>
            <p:nvPr/>
          </p:nvSpPr>
          <p:spPr bwMode="auto">
            <a:xfrm>
              <a:off x="193" y="3238"/>
              <a:ext cx="149" cy="21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35" name="Rectangle 128"/>
            <p:cNvSpPr>
              <a:spLocks noChangeArrowheads="1"/>
            </p:cNvSpPr>
            <p:nvPr/>
          </p:nvSpPr>
          <p:spPr bwMode="auto">
            <a:xfrm>
              <a:off x="185" y="3040"/>
              <a:ext cx="305" cy="19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36" name="Rectangle 129"/>
            <p:cNvSpPr>
              <a:spLocks noChangeArrowheads="1"/>
            </p:cNvSpPr>
            <p:nvPr/>
          </p:nvSpPr>
          <p:spPr bwMode="auto">
            <a:xfrm>
              <a:off x="185" y="3040"/>
              <a:ext cx="305" cy="19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37" name="Freeform 130"/>
            <p:cNvSpPr>
              <a:spLocks/>
            </p:cNvSpPr>
            <p:nvPr/>
          </p:nvSpPr>
          <p:spPr bwMode="auto">
            <a:xfrm>
              <a:off x="276" y="3031"/>
              <a:ext cx="429" cy="421"/>
            </a:xfrm>
            <a:custGeom>
              <a:avLst/>
              <a:gdLst>
                <a:gd name="T0" fmla="*/ 66 w 429"/>
                <a:gd name="T1" fmla="*/ 421 h 421"/>
                <a:gd name="T2" fmla="*/ 371 w 429"/>
                <a:gd name="T3" fmla="*/ 421 h 421"/>
                <a:gd name="T4" fmla="*/ 371 w 429"/>
                <a:gd name="T5" fmla="*/ 215 h 421"/>
                <a:gd name="T6" fmla="*/ 429 w 429"/>
                <a:gd name="T7" fmla="*/ 215 h 421"/>
                <a:gd name="T8" fmla="*/ 223 w 429"/>
                <a:gd name="T9" fmla="*/ 0 h 421"/>
                <a:gd name="T10" fmla="*/ 0 w 429"/>
                <a:gd name="T11" fmla="*/ 207 h 421"/>
                <a:gd name="T12" fmla="*/ 66 w 429"/>
                <a:gd name="T13" fmla="*/ 207 h 421"/>
                <a:gd name="T14" fmla="*/ 66 w 429"/>
                <a:gd name="T15" fmla="*/ 421 h 421"/>
                <a:gd name="T16" fmla="*/ 0 60000 65536"/>
                <a:gd name="T17" fmla="*/ 0 60000 65536"/>
                <a:gd name="T18" fmla="*/ 0 60000 65536"/>
                <a:gd name="T19" fmla="*/ 0 60000 65536"/>
                <a:gd name="T20" fmla="*/ 0 60000 65536"/>
                <a:gd name="T21" fmla="*/ 0 60000 65536"/>
                <a:gd name="T22" fmla="*/ 0 60000 65536"/>
                <a:gd name="T23" fmla="*/ 0 60000 65536"/>
                <a:gd name="T24" fmla="*/ 0 w 429"/>
                <a:gd name="T25" fmla="*/ 0 h 421"/>
                <a:gd name="T26" fmla="*/ 429 w 429"/>
                <a:gd name="T27" fmla="*/ 421 h 4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9" h="421">
                  <a:moveTo>
                    <a:pt x="66" y="421"/>
                  </a:moveTo>
                  <a:lnTo>
                    <a:pt x="371" y="421"/>
                  </a:lnTo>
                  <a:lnTo>
                    <a:pt x="371" y="215"/>
                  </a:lnTo>
                  <a:lnTo>
                    <a:pt x="429" y="215"/>
                  </a:lnTo>
                  <a:lnTo>
                    <a:pt x="223" y="0"/>
                  </a:lnTo>
                  <a:lnTo>
                    <a:pt x="0" y="207"/>
                  </a:lnTo>
                  <a:lnTo>
                    <a:pt x="66" y="207"/>
                  </a:lnTo>
                  <a:lnTo>
                    <a:pt x="66" y="42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38" name="Freeform 131"/>
            <p:cNvSpPr>
              <a:spLocks/>
            </p:cNvSpPr>
            <p:nvPr/>
          </p:nvSpPr>
          <p:spPr bwMode="auto">
            <a:xfrm>
              <a:off x="276" y="3031"/>
              <a:ext cx="429" cy="421"/>
            </a:xfrm>
            <a:custGeom>
              <a:avLst/>
              <a:gdLst>
                <a:gd name="T0" fmla="*/ 66 w 429"/>
                <a:gd name="T1" fmla="*/ 421 h 421"/>
                <a:gd name="T2" fmla="*/ 371 w 429"/>
                <a:gd name="T3" fmla="*/ 421 h 421"/>
                <a:gd name="T4" fmla="*/ 371 w 429"/>
                <a:gd name="T5" fmla="*/ 215 h 421"/>
                <a:gd name="T6" fmla="*/ 429 w 429"/>
                <a:gd name="T7" fmla="*/ 215 h 421"/>
                <a:gd name="T8" fmla="*/ 223 w 429"/>
                <a:gd name="T9" fmla="*/ 0 h 421"/>
                <a:gd name="T10" fmla="*/ 0 w 429"/>
                <a:gd name="T11" fmla="*/ 207 h 421"/>
                <a:gd name="T12" fmla="*/ 66 w 429"/>
                <a:gd name="T13" fmla="*/ 207 h 421"/>
                <a:gd name="T14" fmla="*/ 66 w 429"/>
                <a:gd name="T15" fmla="*/ 421 h 421"/>
                <a:gd name="T16" fmla="*/ 0 60000 65536"/>
                <a:gd name="T17" fmla="*/ 0 60000 65536"/>
                <a:gd name="T18" fmla="*/ 0 60000 65536"/>
                <a:gd name="T19" fmla="*/ 0 60000 65536"/>
                <a:gd name="T20" fmla="*/ 0 60000 65536"/>
                <a:gd name="T21" fmla="*/ 0 60000 65536"/>
                <a:gd name="T22" fmla="*/ 0 60000 65536"/>
                <a:gd name="T23" fmla="*/ 0 60000 65536"/>
                <a:gd name="T24" fmla="*/ 0 w 429"/>
                <a:gd name="T25" fmla="*/ 0 h 421"/>
                <a:gd name="T26" fmla="*/ 429 w 429"/>
                <a:gd name="T27" fmla="*/ 421 h 4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9" h="421">
                  <a:moveTo>
                    <a:pt x="66" y="421"/>
                  </a:moveTo>
                  <a:lnTo>
                    <a:pt x="371" y="421"/>
                  </a:lnTo>
                  <a:lnTo>
                    <a:pt x="371" y="215"/>
                  </a:lnTo>
                  <a:lnTo>
                    <a:pt x="429" y="215"/>
                  </a:lnTo>
                  <a:lnTo>
                    <a:pt x="223" y="0"/>
                  </a:lnTo>
                  <a:lnTo>
                    <a:pt x="0" y="207"/>
                  </a:lnTo>
                  <a:lnTo>
                    <a:pt x="66" y="207"/>
                  </a:lnTo>
                  <a:lnTo>
                    <a:pt x="66" y="421"/>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839" name="Rectangle 132"/>
            <p:cNvSpPr>
              <a:spLocks noChangeArrowheads="1"/>
            </p:cNvSpPr>
            <p:nvPr/>
          </p:nvSpPr>
          <p:spPr bwMode="auto">
            <a:xfrm>
              <a:off x="499" y="3229"/>
              <a:ext cx="124" cy="141"/>
            </a:xfrm>
            <a:prstGeom prst="rect">
              <a:avLst/>
            </a:prstGeom>
            <a:solidFill>
              <a:srgbClr val="000000"/>
            </a:solidFill>
            <a:ln w="952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40" name="Rectangle 133"/>
            <p:cNvSpPr>
              <a:spLocks noChangeArrowheads="1"/>
            </p:cNvSpPr>
            <p:nvPr/>
          </p:nvSpPr>
          <p:spPr bwMode="auto">
            <a:xfrm>
              <a:off x="499" y="3229"/>
              <a:ext cx="124" cy="141"/>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41" name="Line 134"/>
            <p:cNvSpPr>
              <a:spLocks noChangeShapeType="1"/>
            </p:cNvSpPr>
            <p:nvPr/>
          </p:nvSpPr>
          <p:spPr bwMode="auto">
            <a:xfrm>
              <a:off x="557" y="3229"/>
              <a:ext cx="8" cy="141"/>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42" name="Line 135"/>
            <p:cNvSpPr>
              <a:spLocks noChangeShapeType="1"/>
            </p:cNvSpPr>
            <p:nvPr/>
          </p:nvSpPr>
          <p:spPr bwMode="auto">
            <a:xfrm>
              <a:off x="507" y="3295"/>
              <a:ext cx="116" cy="0"/>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43" name="Rectangle 136"/>
            <p:cNvSpPr>
              <a:spLocks noChangeArrowheads="1"/>
            </p:cNvSpPr>
            <p:nvPr/>
          </p:nvSpPr>
          <p:spPr bwMode="auto">
            <a:xfrm>
              <a:off x="383" y="3254"/>
              <a:ext cx="91" cy="1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44" name="Rectangle 137"/>
            <p:cNvSpPr>
              <a:spLocks noChangeArrowheads="1"/>
            </p:cNvSpPr>
            <p:nvPr/>
          </p:nvSpPr>
          <p:spPr bwMode="auto">
            <a:xfrm>
              <a:off x="383" y="3254"/>
              <a:ext cx="91" cy="19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45" name="Freeform 138"/>
            <p:cNvSpPr>
              <a:spLocks/>
            </p:cNvSpPr>
            <p:nvPr/>
          </p:nvSpPr>
          <p:spPr bwMode="auto">
            <a:xfrm>
              <a:off x="433" y="3345"/>
              <a:ext cx="33" cy="33"/>
            </a:xfrm>
            <a:custGeom>
              <a:avLst/>
              <a:gdLst>
                <a:gd name="T0" fmla="*/ 16 w 33"/>
                <a:gd name="T1" fmla="*/ 0 h 33"/>
                <a:gd name="T2" fmla="*/ 8 w 33"/>
                <a:gd name="T3" fmla="*/ 0 h 33"/>
                <a:gd name="T4" fmla="*/ 8 w 33"/>
                <a:gd name="T5" fmla="*/ 0 h 33"/>
                <a:gd name="T6" fmla="*/ 0 w 33"/>
                <a:gd name="T7" fmla="*/ 8 h 33"/>
                <a:gd name="T8" fmla="*/ 0 w 33"/>
                <a:gd name="T9" fmla="*/ 16 h 33"/>
                <a:gd name="T10" fmla="*/ 0 w 33"/>
                <a:gd name="T11" fmla="*/ 16 h 33"/>
                <a:gd name="T12" fmla="*/ 8 w 33"/>
                <a:gd name="T13" fmla="*/ 25 h 33"/>
                <a:gd name="T14" fmla="*/ 8 w 33"/>
                <a:gd name="T15" fmla="*/ 25 h 33"/>
                <a:gd name="T16" fmla="*/ 16 w 33"/>
                <a:gd name="T17" fmla="*/ 33 h 33"/>
                <a:gd name="T18" fmla="*/ 24 w 33"/>
                <a:gd name="T19" fmla="*/ 25 h 33"/>
                <a:gd name="T20" fmla="*/ 24 w 33"/>
                <a:gd name="T21" fmla="*/ 25 h 33"/>
                <a:gd name="T22" fmla="*/ 33 w 33"/>
                <a:gd name="T23" fmla="*/ 16 h 33"/>
                <a:gd name="T24" fmla="*/ 33 w 33"/>
                <a:gd name="T25" fmla="*/ 16 h 33"/>
                <a:gd name="T26" fmla="*/ 33 w 33"/>
                <a:gd name="T27" fmla="*/ 8 h 33"/>
                <a:gd name="T28" fmla="*/ 24 w 33"/>
                <a:gd name="T29" fmla="*/ 0 h 33"/>
                <a:gd name="T30" fmla="*/ 24 w 33"/>
                <a:gd name="T31" fmla="*/ 0 h 33"/>
                <a:gd name="T32" fmla="*/ 16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33"/>
                <a:gd name="T53" fmla="*/ 33 w 3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33">
                  <a:moveTo>
                    <a:pt x="16" y="0"/>
                  </a:moveTo>
                  <a:lnTo>
                    <a:pt x="8" y="0"/>
                  </a:lnTo>
                  <a:lnTo>
                    <a:pt x="0" y="8"/>
                  </a:lnTo>
                  <a:lnTo>
                    <a:pt x="0" y="16"/>
                  </a:lnTo>
                  <a:lnTo>
                    <a:pt x="8" y="25"/>
                  </a:lnTo>
                  <a:lnTo>
                    <a:pt x="16" y="33"/>
                  </a:lnTo>
                  <a:lnTo>
                    <a:pt x="24" y="25"/>
                  </a:lnTo>
                  <a:lnTo>
                    <a:pt x="33" y="16"/>
                  </a:lnTo>
                  <a:lnTo>
                    <a:pt x="33" y="8"/>
                  </a:lnTo>
                  <a:lnTo>
                    <a:pt x="24" y="0"/>
                  </a:lnTo>
                  <a:lnTo>
                    <a:pt x="16" y="0"/>
                  </a:lnTo>
                  <a:close/>
                </a:path>
              </a:pathLst>
            </a:custGeom>
            <a:solidFill>
              <a:schemeClr val="accent1"/>
            </a:solidFill>
            <a:ln w="9525">
              <a:solidFill>
                <a:srgbClr val="800000"/>
              </a:solidFill>
              <a:round/>
              <a:headEnd/>
              <a:tailEnd/>
            </a:ln>
          </p:spPr>
          <p:txBody>
            <a:bodyPr/>
            <a:lstStyle/>
            <a:p>
              <a:endParaRPr lang="en-GB" sz="1800">
                <a:solidFill>
                  <a:srgbClr val="000000"/>
                </a:solidFill>
              </a:endParaRPr>
            </a:p>
          </p:txBody>
        </p:sp>
        <p:sp>
          <p:nvSpPr>
            <p:cNvPr id="30846" name="Freeform 139"/>
            <p:cNvSpPr>
              <a:spLocks/>
            </p:cNvSpPr>
            <p:nvPr/>
          </p:nvSpPr>
          <p:spPr bwMode="auto">
            <a:xfrm>
              <a:off x="433" y="3345"/>
              <a:ext cx="33" cy="33"/>
            </a:xfrm>
            <a:custGeom>
              <a:avLst/>
              <a:gdLst>
                <a:gd name="T0" fmla="*/ 16 w 33"/>
                <a:gd name="T1" fmla="*/ 0 h 33"/>
                <a:gd name="T2" fmla="*/ 8 w 33"/>
                <a:gd name="T3" fmla="*/ 0 h 33"/>
                <a:gd name="T4" fmla="*/ 8 w 33"/>
                <a:gd name="T5" fmla="*/ 0 h 33"/>
                <a:gd name="T6" fmla="*/ 0 w 33"/>
                <a:gd name="T7" fmla="*/ 8 h 33"/>
                <a:gd name="T8" fmla="*/ 0 w 33"/>
                <a:gd name="T9" fmla="*/ 16 h 33"/>
                <a:gd name="T10" fmla="*/ 0 w 33"/>
                <a:gd name="T11" fmla="*/ 16 h 33"/>
                <a:gd name="T12" fmla="*/ 8 w 33"/>
                <a:gd name="T13" fmla="*/ 25 h 33"/>
                <a:gd name="T14" fmla="*/ 8 w 33"/>
                <a:gd name="T15" fmla="*/ 25 h 33"/>
                <a:gd name="T16" fmla="*/ 16 w 33"/>
                <a:gd name="T17" fmla="*/ 33 h 33"/>
                <a:gd name="T18" fmla="*/ 24 w 33"/>
                <a:gd name="T19" fmla="*/ 25 h 33"/>
                <a:gd name="T20" fmla="*/ 24 w 33"/>
                <a:gd name="T21" fmla="*/ 25 h 33"/>
                <a:gd name="T22" fmla="*/ 33 w 33"/>
                <a:gd name="T23" fmla="*/ 16 h 33"/>
                <a:gd name="T24" fmla="*/ 33 w 33"/>
                <a:gd name="T25" fmla="*/ 16 h 33"/>
                <a:gd name="T26" fmla="*/ 33 w 33"/>
                <a:gd name="T27" fmla="*/ 8 h 33"/>
                <a:gd name="T28" fmla="*/ 24 w 33"/>
                <a:gd name="T29" fmla="*/ 0 h 33"/>
                <a:gd name="T30" fmla="*/ 24 w 33"/>
                <a:gd name="T31" fmla="*/ 0 h 33"/>
                <a:gd name="T32" fmla="*/ 16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33"/>
                <a:gd name="T53" fmla="*/ 33 w 3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33">
                  <a:moveTo>
                    <a:pt x="16" y="0"/>
                  </a:moveTo>
                  <a:lnTo>
                    <a:pt x="8" y="0"/>
                  </a:lnTo>
                  <a:lnTo>
                    <a:pt x="0" y="8"/>
                  </a:lnTo>
                  <a:lnTo>
                    <a:pt x="0" y="16"/>
                  </a:lnTo>
                  <a:lnTo>
                    <a:pt x="8" y="25"/>
                  </a:lnTo>
                  <a:lnTo>
                    <a:pt x="16" y="33"/>
                  </a:lnTo>
                  <a:lnTo>
                    <a:pt x="24" y="25"/>
                  </a:lnTo>
                  <a:lnTo>
                    <a:pt x="33" y="16"/>
                  </a:lnTo>
                  <a:lnTo>
                    <a:pt x="33" y="8"/>
                  </a:lnTo>
                  <a:lnTo>
                    <a:pt x="24" y="0"/>
                  </a:lnTo>
                  <a:lnTo>
                    <a:pt x="16" y="0"/>
                  </a:lnTo>
                </a:path>
              </a:pathLst>
            </a:custGeom>
            <a:solidFill>
              <a:schemeClr val="accent1"/>
            </a:solidFill>
            <a:ln w="12700">
              <a:solidFill>
                <a:srgbClr val="000000"/>
              </a:solidFill>
              <a:prstDash val="solid"/>
              <a:round/>
              <a:headEnd/>
              <a:tailEnd/>
            </a:ln>
          </p:spPr>
          <p:txBody>
            <a:bodyPr/>
            <a:lstStyle/>
            <a:p>
              <a:endParaRPr lang="en-GB" sz="1800">
                <a:solidFill>
                  <a:srgbClr val="000000"/>
                </a:solidFill>
              </a:endParaRPr>
            </a:p>
          </p:txBody>
        </p:sp>
        <p:sp>
          <p:nvSpPr>
            <p:cNvPr id="30847" name="Rectangle 140"/>
            <p:cNvSpPr>
              <a:spLocks noChangeArrowheads="1"/>
            </p:cNvSpPr>
            <p:nvPr/>
          </p:nvSpPr>
          <p:spPr bwMode="auto">
            <a:xfrm>
              <a:off x="226" y="3271"/>
              <a:ext cx="66" cy="82"/>
            </a:xfrm>
            <a:prstGeom prst="rect">
              <a:avLst/>
            </a:prstGeom>
            <a:solidFill>
              <a:srgbClr val="000000"/>
            </a:solidFill>
            <a:ln w="952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48" name="Rectangle 141"/>
            <p:cNvSpPr>
              <a:spLocks noChangeArrowheads="1"/>
            </p:cNvSpPr>
            <p:nvPr/>
          </p:nvSpPr>
          <p:spPr bwMode="auto">
            <a:xfrm>
              <a:off x="226" y="3271"/>
              <a:ext cx="66" cy="8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49" name="Line 142"/>
            <p:cNvSpPr>
              <a:spLocks noChangeShapeType="1"/>
            </p:cNvSpPr>
            <p:nvPr/>
          </p:nvSpPr>
          <p:spPr bwMode="auto">
            <a:xfrm>
              <a:off x="259" y="3271"/>
              <a:ext cx="0" cy="82"/>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50" name="Line 143"/>
            <p:cNvSpPr>
              <a:spLocks noChangeShapeType="1"/>
            </p:cNvSpPr>
            <p:nvPr/>
          </p:nvSpPr>
          <p:spPr bwMode="auto">
            <a:xfrm>
              <a:off x="235" y="3312"/>
              <a:ext cx="57" cy="0"/>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51" name="Freeform 144"/>
            <p:cNvSpPr>
              <a:spLocks/>
            </p:cNvSpPr>
            <p:nvPr/>
          </p:nvSpPr>
          <p:spPr bwMode="auto">
            <a:xfrm>
              <a:off x="862" y="3188"/>
              <a:ext cx="66" cy="41"/>
            </a:xfrm>
            <a:custGeom>
              <a:avLst/>
              <a:gdLst>
                <a:gd name="T0" fmla="*/ 66 w 66"/>
                <a:gd name="T1" fmla="*/ 41 h 41"/>
                <a:gd name="T2" fmla="*/ 0 w 66"/>
                <a:gd name="T3" fmla="*/ 8 h 41"/>
                <a:gd name="T4" fmla="*/ 16 w 66"/>
                <a:gd name="T5" fmla="*/ 17 h 41"/>
                <a:gd name="T6" fmla="*/ 16 w 66"/>
                <a:gd name="T7" fmla="*/ 8 h 41"/>
                <a:gd name="T8" fmla="*/ 16 w 66"/>
                <a:gd name="T9" fmla="*/ 8 h 41"/>
                <a:gd name="T10" fmla="*/ 25 w 66"/>
                <a:gd name="T11" fmla="*/ 8 h 41"/>
                <a:gd name="T12" fmla="*/ 33 w 66"/>
                <a:gd name="T13" fmla="*/ 0 h 41"/>
                <a:gd name="T14" fmla="*/ 41 w 66"/>
                <a:gd name="T15" fmla="*/ 0 h 41"/>
                <a:gd name="T16" fmla="*/ 41 w 66"/>
                <a:gd name="T17" fmla="*/ 0 h 41"/>
                <a:gd name="T18" fmla="*/ 49 w 66"/>
                <a:gd name="T19" fmla="*/ 0 h 41"/>
                <a:gd name="T20" fmla="*/ 58 w 66"/>
                <a:gd name="T21" fmla="*/ 8 h 41"/>
                <a:gd name="T22" fmla="*/ 58 w 66"/>
                <a:gd name="T23" fmla="*/ 8 h 41"/>
                <a:gd name="T24" fmla="*/ 58 w 66"/>
                <a:gd name="T25" fmla="*/ 17 h 41"/>
                <a:gd name="T26" fmla="*/ 66 w 66"/>
                <a:gd name="T27" fmla="*/ 25 h 41"/>
                <a:gd name="T28" fmla="*/ 66 w 66"/>
                <a:gd name="T29" fmla="*/ 33 h 41"/>
                <a:gd name="T30" fmla="*/ 66 w 66"/>
                <a:gd name="T31" fmla="*/ 41 h 41"/>
                <a:gd name="T32" fmla="*/ 66 w 66"/>
                <a:gd name="T33" fmla="*/ 4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41"/>
                <a:gd name="T53" fmla="*/ 66 w 66"/>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41">
                  <a:moveTo>
                    <a:pt x="66" y="41"/>
                  </a:moveTo>
                  <a:lnTo>
                    <a:pt x="0" y="8"/>
                  </a:lnTo>
                  <a:lnTo>
                    <a:pt x="16" y="17"/>
                  </a:lnTo>
                  <a:lnTo>
                    <a:pt x="16" y="8"/>
                  </a:lnTo>
                  <a:lnTo>
                    <a:pt x="25" y="8"/>
                  </a:lnTo>
                  <a:lnTo>
                    <a:pt x="33" y="0"/>
                  </a:lnTo>
                  <a:lnTo>
                    <a:pt x="41" y="0"/>
                  </a:lnTo>
                  <a:lnTo>
                    <a:pt x="49" y="0"/>
                  </a:lnTo>
                  <a:lnTo>
                    <a:pt x="58" y="8"/>
                  </a:lnTo>
                  <a:lnTo>
                    <a:pt x="58" y="17"/>
                  </a:lnTo>
                  <a:lnTo>
                    <a:pt x="66" y="25"/>
                  </a:lnTo>
                  <a:lnTo>
                    <a:pt x="66" y="33"/>
                  </a:lnTo>
                  <a:lnTo>
                    <a:pt x="66"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52" name="Freeform 145"/>
            <p:cNvSpPr>
              <a:spLocks/>
            </p:cNvSpPr>
            <p:nvPr/>
          </p:nvSpPr>
          <p:spPr bwMode="auto">
            <a:xfrm>
              <a:off x="862" y="3188"/>
              <a:ext cx="66" cy="41"/>
            </a:xfrm>
            <a:custGeom>
              <a:avLst/>
              <a:gdLst>
                <a:gd name="T0" fmla="*/ 66 w 66"/>
                <a:gd name="T1" fmla="*/ 41 h 41"/>
                <a:gd name="T2" fmla="*/ 0 w 66"/>
                <a:gd name="T3" fmla="*/ 8 h 41"/>
                <a:gd name="T4" fmla="*/ 16 w 66"/>
                <a:gd name="T5" fmla="*/ 17 h 41"/>
                <a:gd name="T6" fmla="*/ 16 w 66"/>
                <a:gd name="T7" fmla="*/ 8 h 41"/>
                <a:gd name="T8" fmla="*/ 16 w 66"/>
                <a:gd name="T9" fmla="*/ 8 h 41"/>
                <a:gd name="T10" fmla="*/ 25 w 66"/>
                <a:gd name="T11" fmla="*/ 8 h 41"/>
                <a:gd name="T12" fmla="*/ 33 w 66"/>
                <a:gd name="T13" fmla="*/ 0 h 41"/>
                <a:gd name="T14" fmla="*/ 41 w 66"/>
                <a:gd name="T15" fmla="*/ 0 h 41"/>
                <a:gd name="T16" fmla="*/ 41 w 66"/>
                <a:gd name="T17" fmla="*/ 0 h 41"/>
                <a:gd name="T18" fmla="*/ 49 w 66"/>
                <a:gd name="T19" fmla="*/ 0 h 41"/>
                <a:gd name="T20" fmla="*/ 58 w 66"/>
                <a:gd name="T21" fmla="*/ 8 h 41"/>
                <a:gd name="T22" fmla="*/ 58 w 66"/>
                <a:gd name="T23" fmla="*/ 8 h 41"/>
                <a:gd name="T24" fmla="*/ 58 w 66"/>
                <a:gd name="T25" fmla="*/ 17 h 41"/>
                <a:gd name="T26" fmla="*/ 66 w 66"/>
                <a:gd name="T27" fmla="*/ 25 h 41"/>
                <a:gd name="T28" fmla="*/ 66 w 66"/>
                <a:gd name="T29" fmla="*/ 33 h 41"/>
                <a:gd name="T30" fmla="*/ 66 w 66"/>
                <a:gd name="T31" fmla="*/ 41 h 41"/>
                <a:gd name="T32" fmla="*/ 66 w 66"/>
                <a:gd name="T33" fmla="*/ 4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41"/>
                <a:gd name="T53" fmla="*/ 66 w 66"/>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41">
                  <a:moveTo>
                    <a:pt x="66" y="41"/>
                  </a:moveTo>
                  <a:lnTo>
                    <a:pt x="0" y="8"/>
                  </a:lnTo>
                  <a:lnTo>
                    <a:pt x="16" y="17"/>
                  </a:lnTo>
                  <a:lnTo>
                    <a:pt x="16" y="8"/>
                  </a:lnTo>
                  <a:lnTo>
                    <a:pt x="25" y="8"/>
                  </a:lnTo>
                  <a:lnTo>
                    <a:pt x="33" y="0"/>
                  </a:lnTo>
                  <a:lnTo>
                    <a:pt x="41" y="0"/>
                  </a:lnTo>
                  <a:lnTo>
                    <a:pt x="49" y="0"/>
                  </a:lnTo>
                  <a:lnTo>
                    <a:pt x="58" y="8"/>
                  </a:lnTo>
                  <a:lnTo>
                    <a:pt x="58" y="17"/>
                  </a:lnTo>
                  <a:lnTo>
                    <a:pt x="66" y="25"/>
                  </a:lnTo>
                  <a:lnTo>
                    <a:pt x="66" y="33"/>
                  </a:lnTo>
                  <a:lnTo>
                    <a:pt x="66" y="41"/>
                  </a:lnTo>
                </a:path>
              </a:pathLst>
            </a:custGeom>
            <a:solidFill>
              <a:schemeClr val="folHlink"/>
            </a:solidFill>
            <a:ln w="12700">
              <a:solidFill>
                <a:schemeClr val="folHlink"/>
              </a:solidFill>
              <a:prstDash val="solid"/>
              <a:round/>
              <a:headEnd/>
              <a:tailEnd/>
            </a:ln>
          </p:spPr>
          <p:txBody>
            <a:bodyPr/>
            <a:lstStyle/>
            <a:p>
              <a:endParaRPr lang="en-GB" sz="1800">
                <a:solidFill>
                  <a:srgbClr val="000000"/>
                </a:solidFill>
              </a:endParaRPr>
            </a:p>
          </p:txBody>
        </p:sp>
        <p:sp>
          <p:nvSpPr>
            <p:cNvPr id="30853" name="Freeform 146"/>
            <p:cNvSpPr>
              <a:spLocks/>
            </p:cNvSpPr>
            <p:nvPr/>
          </p:nvSpPr>
          <p:spPr bwMode="auto">
            <a:xfrm>
              <a:off x="862" y="3213"/>
              <a:ext cx="58" cy="41"/>
            </a:xfrm>
            <a:custGeom>
              <a:avLst/>
              <a:gdLst>
                <a:gd name="T0" fmla="*/ 58 w 58"/>
                <a:gd name="T1" fmla="*/ 25 h 41"/>
                <a:gd name="T2" fmla="*/ 58 w 58"/>
                <a:gd name="T3" fmla="*/ 25 h 41"/>
                <a:gd name="T4" fmla="*/ 58 w 58"/>
                <a:gd name="T5" fmla="*/ 25 h 41"/>
                <a:gd name="T6" fmla="*/ 49 w 58"/>
                <a:gd name="T7" fmla="*/ 33 h 41"/>
                <a:gd name="T8" fmla="*/ 41 w 58"/>
                <a:gd name="T9" fmla="*/ 33 h 41"/>
                <a:gd name="T10" fmla="*/ 41 w 58"/>
                <a:gd name="T11" fmla="*/ 41 h 41"/>
                <a:gd name="T12" fmla="*/ 33 w 58"/>
                <a:gd name="T13" fmla="*/ 41 h 41"/>
                <a:gd name="T14" fmla="*/ 25 w 58"/>
                <a:gd name="T15" fmla="*/ 41 h 41"/>
                <a:gd name="T16" fmla="*/ 16 w 58"/>
                <a:gd name="T17" fmla="*/ 41 h 41"/>
                <a:gd name="T18" fmla="*/ 16 w 58"/>
                <a:gd name="T19" fmla="*/ 33 h 41"/>
                <a:gd name="T20" fmla="*/ 8 w 58"/>
                <a:gd name="T21" fmla="*/ 33 h 41"/>
                <a:gd name="T22" fmla="*/ 8 w 58"/>
                <a:gd name="T23" fmla="*/ 33 h 41"/>
                <a:gd name="T24" fmla="*/ 8 w 58"/>
                <a:gd name="T25" fmla="*/ 25 h 41"/>
                <a:gd name="T26" fmla="*/ 8 w 58"/>
                <a:gd name="T27" fmla="*/ 25 h 41"/>
                <a:gd name="T28" fmla="*/ 8 w 58"/>
                <a:gd name="T29" fmla="*/ 16 h 41"/>
                <a:gd name="T30" fmla="*/ 0 w 58"/>
                <a:gd name="T31" fmla="*/ 16 h 41"/>
                <a:gd name="T32" fmla="*/ 8 w 58"/>
                <a:gd name="T33" fmla="*/ 8 h 41"/>
                <a:gd name="T34" fmla="*/ 8 w 58"/>
                <a:gd name="T35" fmla="*/ 0 h 41"/>
                <a:gd name="T36" fmla="*/ 58 w 58"/>
                <a:gd name="T37" fmla="*/ 25 h 41"/>
                <a:gd name="T38" fmla="*/ 58 w 58"/>
                <a:gd name="T39" fmla="*/ 25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58" y="25"/>
                  </a:moveTo>
                  <a:lnTo>
                    <a:pt x="58" y="25"/>
                  </a:lnTo>
                  <a:lnTo>
                    <a:pt x="49" y="33"/>
                  </a:lnTo>
                  <a:lnTo>
                    <a:pt x="41" y="33"/>
                  </a:lnTo>
                  <a:lnTo>
                    <a:pt x="41" y="41"/>
                  </a:lnTo>
                  <a:lnTo>
                    <a:pt x="33" y="41"/>
                  </a:lnTo>
                  <a:lnTo>
                    <a:pt x="25" y="41"/>
                  </a:lnTo>
                  <a:lnTo>
                    <a:pt x="16" y="41"/>
                  </a:lnTo>
                  <a:lnTo>
                    <a:pt x="16" y="33"/>
                  </a:lnTo>
                  <a:lnTo>
                    <a:pt x="8" y="33"/>
                  </a:lnTo>
                  <a:lnTo>
                    <a:pt x="8" y="25"/>
                  </a:lnTo>
                  <a:lnTo>
                    <a:pt x="8" y="16"/>
                  </a:lnTo>
                  <a:lnTo>
                    <a:pt x="0" y="16"/>
                  </a:lnTo>
                  <a:lnTo>
                    <a:pt x="8" y="8"/>
                  </a:lnTo>
                  <a:lnTo>
                    <a:pt x="8" y="0"/>
                  </a:lnTo>
                  <a:lnTo>
                    <a:pt x="58" y="2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54" name="Freeform 147"/>
            <p:cNvSpPr>
              <a:spLocks/>
            </p:cNvSpPr>
            <p:nvPr/>
          </p:nvSpPr>
          <p:spPr bwMode="auto">
            <a:xfrm>
              <a:off x="862" y="3213"/>
              <a:ext cx="58" cy="41"/>
            </a:xfrm>
            <a:custGeom>
              <a:avLst/>
              <a:gdLst>
                <a:gd name="T0" fmla="*/ 58 w 58"/>
                <a:gd name="T1" fmla="*/ 25 h 41"/>
                <a:gd name="T2" fmla="*/ 58 w 58"/>
                <a:gd name="T3" fmla="*/ 25 h 41"/>
                <a:gd name="T4" fmla="*/ 58 w 58"/>
                <a:gd name="T5" fmla="*/ 25 h 41"/>
                <a:gd name="T6" fmla="*/ 49 w 58"/>
                <a:gd name="T7" fmla="*/ 33 h 41"/>
                <a:gd name="T8" fmla="*/ 41 w 58"/>
                <a:gd name="T9" fmla="*/ 33 h 41"/>
                <a:gd name="T10" fmla="*/ 41 w 58"/>
                <a:gd name="T11" fmla="*/ 41 h 41"/>
                <a:gd name="T12" fmla="*/ 33 w 58"/>
                <a:gd name="T13" fmla="*/ 41 h 41"/>
                <a:gd name="T14" fmla="*/ 25 w 58"/>
                <a:gd name="T15" fmla="*/ 41 h 41"/>
                <a:gd name="T16" fmla="*/ 16 w 58"/>
                <a:gd name="T17" fmla="*/ 41 h 41"/>
                <a:gd name="T18" fmla="*/ 16 w 58"/>
                <a:gd name="T19" fmla="*/ 33 h 41"/>
                <a:gd name="T20" fmla="*/ 8 w 58"/>
                <a:gd name="T21" fmla="*/ 33 h 41"/>
                <a:gd name="T22" fmla="*/ 8 w 58"/>
                <a:gd name="T23" fmla="*/ 33 h 41"/>
                <a:gd name="T24" fmla="*/ 8 w 58"/>
                <a:gd name="T25" fmla="*/ 25 h 41"/>
                <a:gd name="T26" fmla="*/ 8 w 58"/>
                <a:gd name="T27" fmla="*/ 25 h 41"/>
                <a:gd name="T28" fmla="*/ 8 w 58"/>
                <a:gd name="T29" fmla="*/ 16 h 41"/>
                <a:gd name="T30" fmla="*/ 0 w 58"/>
                <a:gd name="T31" fmla="*/ 16 h 41"/>
                <a:gd name="T32" fmla="*/ 8 w 58"/>
                <a:gd name="T33" fmla="*/ 8 h 41"/>
                <a:gd name="T34" fmla="*/ 8 w 58"/>
                <a:gd name="T35" fmla="*/ 0 h 41"/>
                <a:gd name="T36" fmla="*/ 58 w 58"/>
                <a:gd name="T37" fmla="*/ 25 h 41"/>
                <a:gd name="T38" fmla="*/ 58 w 58"/>
                <a:gd name="T39" fmla="*/ 25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58" y="25"/>
                  </a:moveTo>
                  <a:lnTo>
                    <a:pt x="58" y="25"/>
                  </a:lnTo>
                  <a:lnTo>
                    <a:pt x="49" y="33"/>
                  </a:lnTo>
                  <a:lnTo>
                    <a:pt x="41" y="33"/>
                  </a:lnTo>
                  <a:lnTo>
                    <a:pt x="41" y="41"/>
                  </a:lnTo>
                  <a:lnTo>
                    <a:pt x="33" y="41"/>
                  </a:lnTo>
                  <a:lnTo>
                    <a:pt x="25" y="41"/>
                  </a:lnTo>
                  <a:lnTo>
                    <a:pt x="16" y="41"/>
                  </a:lnTo>
                  <a:lnTo>
                    <a:pt x="16" y="33"/>
                  </a:lnTo>
                  <a:lnTo>
                    <a:pt x="8" y="33"/>
                  </a:lnTo>
                  <a:lnTo>
                    <a:pt x="8" y="25"/>
                  </a:lnTo>
                  <a:lnTo>
                    <a:pt x="8" y="16"/>
                  </a:lnTo>
                  <a:lnTo>
                    <a:pt x="0" y="16"/>
                  </a:lnTo>
                  <a:lnTo>
                    <a:pt x="8" y="8"/>
                  </a:lnTo>
                  <a:lnTo>
                    <a:pt x="8" y="0"/>
                  </a:lnTo>
                  <a:lnTo>
                    <a:pt x="58" y="25"/>
                  </a:lnTo>
                </a:path>
              </a:pathLst>
            </a:custGeom>
            <a:solidFill>
              <a:schemeClr val="accent1"/>
            </a:solidFill>
            <a:ln w="12700">
              <a:solidFill>
                <a:schemeClr val="accent1"/>
              </a:solidFill>
              <a:prstDash val="solid"/>
              <a:round/>
              <a:headEnd/>
              <a:tailEnd/>
            </a:ln>
          </p:spPr>
          <p:txBody>
            <a:bodyPr/>
            <a:lstStyle/>
            <a:p>
              <a:endParaRPr lang="en-GB" sz="1800">
                <a:solidFill>
                  <a:srgbClr val="000000"/>
                </a:solidFill>
              </a:endParaRPr>
            </a:p>
          </p:txBody>
        </p:sp>
        <p:sp>
          <p:nvSpPr>
            <p:cNvPr id="30855" name="Freeform 148"/>
            <p:cNvSpPr>
              <a:spLocks/>
            </p:cNvSpPr>
            <p:nvPr/>
          </p:nvSpPr>
          <p:spPr bwMode="auto">
            <a:xfrm>
              <a:off x="837" y="3262"/>
              <a:ext cx="157" cy="207"/>
            </a:xfrm>
            <a:custGeom>
              <a:avLst/>
              <a:gdLst>
                <a:gd name="T0" fmla="*/ 91 w 157"/>
                <a:gd name="T1" fmla="*/ 0 h 207"/>
                <a:gd name="T2" fmla="*/ 116 w 157"/>
                <a:gd name="T3" fmla="*/ 9 h 207"/>
                <a:gd name="T4" fmla="*/ 140 w 157"/>
                <a:gd name="T5" fmla="*/ 17 h 207"/>
                <a:gd name="T6" fmla="*/ 149 w 157"/>
                <a:gd name="T7" fmla="*/ 25 h 207"/>
                <a:gd name="T8" fmla="*/ 157 w 157"/>
                <a:gd name="T9" fmla="*/ 42 h 207"/>
                <a:gd name="T10" fmla="*/ 157 w 157"/>
                <a:gd name="T11" fmla="*/ 58 h 207"/>
                <a:gd name="T12" fmla="*/ 140 w 157"/>
                <a:gd name="T13" fmla="*/ 58 h 207"/>
                <a:gd name="T14" fmla="*/ 132 w 157"/>
                <a:gd name="T15" fmla="*/ 50 h 207"/>
                <a:gd name="T16" fmla="*/ 124 w 157"/>
                <a:gd name="T17" fmla="*/ 42 h 207"/>
                <a:gd name="T18" fmla="*/ 107 w 157"/>
                <a:gd name="T19" fmla="*/ 33 h 207"/>
                <a:gd name="T20" fmla="*/ 99 w 157"/>
                <a:gd name="T21" fmla="*/ 42 h 207"/>
                <a:gd name="T22" fmla="*/ 99 w 157"/>
                <a:gd name="T23" fmla="*/ 58 h 207"/>
                <a:gd name="T24" fmla="*/ 107 w 157"/>
                <a:gd name="T25" fmla="*/ 91 h 207"/>
                <a:gd name="T26" fmla="*/ 116 w 157"/>
                <a:gd name="T27" fmla="*/ 108 h 207"/>
                <a:gd name="T28" fmla="*/ 116 w 157"/>
                <a:gd name="T29" fmla="*/ 132 h 207"/>
                <a:gd name="T30" fmla="*/ 116 w 157"/>
                <a:gd name="T31" fmla="*/ 149 h 207"/>
                <a:gd name="T32" fmla="*/ 124 w 157"/>
                <a:gd name="T33" fmla="*/ 182 h 207"/>
                <a:gd name="T34" fmla="*/ 124 w 157"/>
                <a:gd name="T35" fmla="*/ 199 h 207"/>
                <a:gd name="T36" fmla="*/ 83 w 157"/>
                <a:gd name="T37" fmla="*/ 207 h 207"/>
                <a:gd name="T38" fmla="*/ 83 w 157"/>
                <a:gd name="T39" fmla="*/ 108 h 207"/>
                <a:gd name="T40" fmla="*/ 33 w 157"/>
                <a:gd name="T41" fmla="*/ 207 h 207"/>
                <a:gd name="T42" fmla="*/ 8 w 157"/>
                <a:gd name="T43" fmla="*/ 199 h 207"/>
                <a:gd name="T44" fmla="*/ 8 w 157"/>
                <a:gd name="T45" fmla="*/ 174 h 207"/>
                <a:gd name="T46" fmla="*/ 17 w 157"/>
                <a:gd name="T47" fmla="*/ 149 h 207"/>
                <a:gd name="T48" fmla="*/ 17 w 157"/>
                <a:gd name="T49" fmla="*/ 132 h 207"/>
                <a:gd name="T50" fmla="*/ 25 w 157"/>
                <a:gd name="T51" fmla="*/ 108 h 207"/>
                <a:gd name="T52" fmla="*/ 33 w 157"/>
                <a:gd name="T53" fmla="*/ 83 h 207"/>
                <a:gd name="T54" fmla="*/ 41 w 157"/>
                <a:gd name="T55" fmla="*/ 75 h 207"/>
                <a:gd name="T56" fmla="*/ 41 w 157"/>
                <a:gd name="T57" fmla="*/ 66 h 207"/>
                <a:gd name="T58" fmla="*/ 33 w 157"/>
                <a:gd name="T59" fmla="*/ 42 h 207"/>
                <a:gd name="T60" fmla="*/ 33 w 157"/>
                <a:gd name="T61" fmla="*/ 33 h 207"/>
                <a:gd name="T62" fmla="*/ 33 w 157"/>
                <a:gd name="T63" fmla="*/ 25 h 207"/>
                <a:gd name="T64" fmla="*/ 25 w 157"/>
                <a:gd name="T65" fmla="*/ 33 h 207"/>
                <a:gd name="T66" fmla="*/ 25 w 157"/>
                <a:gd name="T67" fmla="*/ 42 h 207"/>
                <a:gd name="T68" fmla="*/ 17 w 157"/>
                <a:gd name="T69" fmla="*/ 66 h 207"/>
                <a:gd name="T70" fmla="*/ 8 w 157"/>
                <a:gd name="T71" fmla="*/ 66 h 207"/>
                <a:gd name="T72" fmla="*/ 0 w 157"/>
                <a:gd name="T73" fmla="*/ 66 h 207"/>
                <a:gd name="T74" fmla="*/ 0 w 157"/>
                <a:gd name="T75" fmla="*/ 58 h 207"/>
                <a:gd name="T76" fmla="*/ 0 w 157"/>
                <a:gd name="T77" fmla="*/ 33 h 207"/>
                <a:gd name="T78" fmla="*/ 8 w 157"/>
                <a:gd name="T79" fmla="*/ 17 h 207"/>
                <a:gd name="T80" fmla="*/ 17 w 157"/>
                <a:gd name="T81" fmla="*/ 9 h 207"/>
                <a:gd name="T82" fmla="*/ 33 w 157"/>
                <a:gd name="T83" fmla="*/ 0 h 207"/>
                <a:gd name="T84" fmla="*/ 41 w 157"/>
                <a:gd name="T85" fmla="*/ 0 h 207"/>
                <a:gd name="T86" fmla="*/ 50 w 157"/>
                <a:gd name="T87" fmla="*/ 17 h 207"/>
                <a:gd name="T88" fmla="*/ 66 w 157"/>
                <a:gd name="T89" fmla="*/ 33 h 207"/>
                <a:gd name="T90" fmla="*/ 66 w 157"/>
                <a:gd name="T91" fmla="*/ 42 h 207"/>
                <a:gd name="T92" fmla="*/ 74 w 157"/>
                <a:gd name="T93" fmla="*/ 42 h 207"/>
                <a:gd name="T94" fmla="*/ 74 w 157"/>
                <a:gd name="T95" fmla="*/ 33 h 207"/>
                <a:gd name="T96" fmla="*/ 74 w 157"/>
                <a:gd name="T97" fmla="*/ 17 h 207"/>
                <a:gd name="T98" fmla="*/ 74 w 157"/>
                <a:gd name="T99" fmla="*/ 9 h 207"/>
                <a:gd name="T100" fmla="*/ 83 w 157"/>
                <a:gd name="T101" fmla="*/ 0 h 207"/>
                <a:gd name="T102" fmla="*/ 83 w 157"/>
                <a:gd name="T103" fmla="*/ 0 h 2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
                <a:gd name="T157" fmla="*/ 0 h 207"/>
                <a:gd name="T158" fmla="*/ 157 w 157"/>
                <a:gd name="T159" fmla="*/ 207 h 2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 h="207">
                  <a:moveTo>
                    <a:pt x="83" y="0"/>
                  </a:moveTo>
                  <a:lnTo>
                    <a:pt x="91" y="0"/>
                  </a:lnTo>
                  <a:lnTo>
                    <a:pt x="99" y="0"/>
                  </a:lnTo>
                  <a:lnTo>
                    <a:pt x="116" y="9"/>
                  </a:lnTo>
                  <a:lnTo>
                    <a:pt x="132" y="9"/>
                  </a:lnTo>
                  <a:lnTo>
                    <a:pt x="140" y="17"/>
                  </a:lnTo>
                  <a:lnTo>
                    <a:pt x="149" y="25"/>
                  </a:lnTo>
                  <a:lnTo>
                    <a:pt x="157" y="42"/>
                  </a:lnTo>
                  <a:lnTo>
                    <a:pt x="157" y="58"/>
                  </a:lnTo>
                  <a:lnTo>
                    <a:pt x="157" y="66"/>
                  </a:lnTo>
                  <a:lnTo>
                    <a:pt x="140" y="58"/>
                  </a:lnTo>
                  <a:lnTo>
                    <a:pt x="132" y="50"/>
                  </a:lnTo>
                  <a:lnTo>
                    <a:pt x="132" y="42"/>
                  </a:lnTo>
                  <a:lnTo>
                    <a:pt x="124" y="42"/>
                  </a:lnTo>
                  <a:lnTo>
                    <a:pt x="116" y="33"/>
                  </a:lnTo>
                  <a:lnTo>
                    <a:pt x="107" y="33"/>
                  </a:lnTo>
                  <a:lnTo>
                    <a:pt x="99" y="33"/>
                  </a:lnTo>
                  <a:lnTo>
                    <a:pt x="99" y="42"/>
                  </a:lnTo>
                  <a:lnTo>
                    <a:pt x="99" y="50"/>
                  </a:lnTo>
                  <a:lnTo>
                    <a:pt x="99" y="58"/>
                  </a:lnTo>
                  <a:lnTo>
                    <a:pt x="107" y="75"/>
                  </a:lnTo>
                  <a:lnTo>
                    <a:pt x="107" y="91"/>
                  </a:lnTo>
                  <a:lnTo>
                    <a:pt x="116" y="99"/>
                  </a:lnTo>
                  <a:lnTo>
                    <a:pt x="116" y="108"/>
                  </a:lnTo>
                  <a:lnTo>
                    <a:pt x="116" y="124"/>
                  </a:lnTo>
                  <a:lnTo>
                    <a:pt x="116" y="132"/>
                  </a:lnTo>
                  <a:lnTo>
                    <a:pt x="116" y="141"/>
                  </a:lnTo>
                  <a:lnTo>
                    <a:pt x="116" y="149"/>
                  </a:lnTo>
                  <a:lnTo>
                    <a:pt x="124" y="174"/>
                  </a:lnTo>
                  <a:lnTo>
                    <a:pt x="124" y="182"/>
                  </a:lnTo>
                  <a:lnTo>
                    <a:pt x="124" y="190"/>
                  </a:lnTo>
                  <a:lnTo>
                    <a:pt x="124" y="199"/>
                  </a:lnTo>
                  <a:lnTo>
                    <a:pt x="124" y="207"/>
                  </a:lnTo>
                  <a:lnTo>
                    <a:pt x="83" y="207"/>
                  </a:lnTo>
                  <a:lnTo>
                    <a:pt x="91" y="199"/>
                  </a:lnTo>
                  <a:lnTo>
                    <a:pt x="83" y="108"/>
                  </a:lnTo>
                  <a:lnTo>
                    <a:pt x="50" y="149"/>
                  </a:lnTo>
                  <a:lnTo>
                    <a:pt x="33" y="207"/>
                  </a:lnTo>
                  <a:lnTo>
                    <a:pt x="0" y="207"/>
                  </a:lnTo>
                  <a:lnTo>
                    <a:pt x="8" y="199"/>
                  </a:lnTo>
                  <a:lnTo>
                    <a:pt x="8" y="190"/>
                  </a:lnTo>
                  <a:lnTo>
                    <a:pt x="8" y="174"/>
                  </a:lnTo>
                  <a:lnTo>
                    <a:pt x="17" y="165"/>
                  </a:lnTo>
                  <a:lnTo>
                    <a:pt x="17" y="149"/>
                  </a:lnTo>
                  <a:lnTo>
                    <a:pt x="17" y="141"/>
                  </a:lnTo>
                  <a:lnTo>
                    <a:pt x="17" y="132"/>
                  </a:lnTo>
                  <a:lnTo>
                    <a:pt x="25" y="124"/>
                  </a:lnTo>
                  <a:lnTo>
                    <a:pt x="25" y="108"/>
                  </a:lnTo>
                  <a:lnTo>
                    <a:pt x="33" y="91"/>
                  </a:lnTo>
                  <a:lnTo>
                    <a:pt x="33" y="83"/>
                  </a:lnTo>
                  <a:lnTo>
                    <a:pt x="41" y="75"/>
                  </a:lnTo>
                  <a:lnTo>
                    <a:pt x="41" y="66"/>
                  </a:lnTo>
                  <a:lnTo>
                    <a:pt x="41" y="58"/>
                  </a:lnTo>
                  <a:lnTo>
                    <a:pt x="33" y="42"/>
                  </a:lnTo>
                  <a:lnTo>
                    <a:pt x="33" y="33"/>
                  </a:lnTo>
                  <a:lnTo>
                    <a:pt x="33" y="25"/>
                  </a:lnTo>
                  <a:lnTo>
                    <a:pt x="25" y="25"/>
                  </a:lnTo>
                  <a:lnTo>
                    <a:pt x="25" y="33"/>
                  </a:lnTo>
                  <a:lnTo>
                    <a:pt x="25" y="42"/>
                  </a:lnTo>
                  <a:lnTo>
                    <a:pt x="17" y="58"/>
                  </a:lnTo>
                  <a:lnTo>
                    <a:pt x="17" y="66"/>
                  </a:lnTo>
                  <a:lnTo>
                    <a:pt x="8" y="66"/>
                  </a:lnTo>
                  <a:lnTo>
                    <a:pt x="0" y="66"/>
                  </a:lnTo>
                  <a:lnTo>
                    <a:pt x="0" y="58"/>
                  </a:lnTo>
                  <a:lnTo>
                    <a:pt x="0" y="50"/>
                  </a:lnTo>
                  <a:lnTo>
                    <a:pt x="0" y="33"/>
                  </a:lnTo>
                  <a:lnTo>
                    <a:pt x="0" y="17"/>
                  </a:lnTo>
                  <a:lnTo>
                    <a:pt x="8" y="17"/>
                  </a:lnTo>
                  <a:lnTo>
                    <a:pt x="17" y="9"/>
                  </a:lnTo>
                  <a:lnTo>
                    <a:pt x="25" y="0"/>
                  </a:lnTo>
                  <a:lnTo>
                    <a:pt x="33" y="0"/>
                  </a:lnTo>
                  <a:lnTo>
                    <a:pt x="41" y="0"/>
                  </a:lnTo>
                  <a:lnTo>
                    <a:pt x="50" y="17"/>
                  </a:lnTo>
                  <a:lnTo>
                    <a:pt x="58" y="25"/>
                  </a:lnTo>
                  <a:lnTo>
                    <a:pt x="66" y="33"/>
                  </a:lnTo>
                  <a:lnTo>
                    <a:pt x="66" y="42"/>
                  </a:lnTo>
                  <a:lnTo>
                    <a:pt x="74" y="42"/>
                  </a:lnTo>
                  <a:lnTo>
                    <a:pt x="74" y="33"/>
                  </a:lnTo>
                  <a:lnTo>
                    <a:pt x="74" y="25"/>
                  </a:lnTo>
                  <a:lnTo>
                    <a:pt x="74" y="17"/>
                  </a:lnTo>
                  <a:lnTo>
                    <a:pt x="74" y="9"/>
                  </a:lnTo>
                  <a:lnTo>
                    <a:pt x="74" y="0"/>
                  </a:lnTo>
                  <a:lnTo>
                    <a:pt x="83"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56" name="Freeform 149"/>
            <p:cNvSpPr>
              <a:spLocks/>
            </p:cNvSpPr>
            <p:nvPr/>
          </p:nvSpPr>
          <p:spPr bwMode="auto">
            <a:xfrm>
              <a:off x="837" y="3262"/>
              <a:ext cx="157" cy="207"/>
            </a:xfrm>
            <a:custGeom>
              <a:avLst/>
              <a:gdLst>
                <a:gd name="T0" fmla="*/ 91 w 157"/>
                <a:gd name="T1" fmla="*/ 0 h 207"/>
                <a:gd name="T2" fmla="*/ 116 w 157"/>
                <a:gd name="T3" fmla="*/ 9 h 207"/>
                <a:gd name="T4" fmla="*/ 140 w 157"/>
                <a:gd name="T5" fmla="*/ 17 h 207"/>
                <a:gd name="T6" fmla="*/ 149 w 157"/>
                <a:gd name="T7" fmla="*/ 25 h 207"/>
                <a:gd name="T8" fmla="*/ 157 w 157"/>
                <a:gd name="T9" fmla="*/ 42 h 207"/>
                <a:gd name="T10" fmla="*/ 157 w 157"/>
                <a:gd name="T11" fmla="*/ 58 h 207"/>
                <a:gd name="T12" fmla="*/ 140 w 157"/>
                <a:gd name="T13" fmla="*/ 58 h 207"/>
                <a:gd name="T14" fmla="*/ 132 w 157"/>
                <a:gd name="T15" fmla="*/ 50 h 207"/>
                <a:gd name="T16" fmla="*/ 124 w 157"/>
                <a:gd name="T17" fmla="*/ 42 h 207"/>
                <a:gd name="T18" fmla="*/ 107 w 157"/>
                <a:gd name="T19" fmla="*/ 33 h 207"/>
                <a:gd name="T20" fmla="*/ 99 w 157"/>
                <a:gd name="T21" fmla="*/ 42 h 207"/>
                <a:gd name="T22" fmla="*/ 99 w 157"/>
                <a:gd name="T23" fmla="*/ 58 h 207"/>
                <a:gd name="T24" fmla="*/ 107 w 157"/>
                <a:gd name="T25" fmla="*/ 91 h 207"/>
                <a:gd name="T26" fmla="*/ 116 w 157"/>
                <a:gd name="T27" fmla="*/ 108 h 207"/>
                <a:gd name="T28" fmla="*/ 116 w 157"/>
                <a:gd name="T29" fmla="*/ 132 h 207"/>
                <a:gd name="T30" fmla="*/ 116 w 157"/>
                <a:gd name="T31" fmla="*/ 149 h 207"/>
                <a:gd name="T32" fmla="*/ 124 w 157"/>
                <a:gd name="T33" fmla="*/ 182 h 207"/>
                <a:gd name="T34" fmla="*/ 124 w 157"/>
                <a:gd name="T35" fmla="*/ 199 h 207"/>
                <a:gd name="T36" fmla="*/ 83 w 157"/>
                <a:gd name="T37" fmla="*/ 207 h 207"/>
                <a:gd name="T38" fmla="*/ 83 w 157"/>
                <a:gd name="T39" fmla="*/ 108 h 207"/>
                <a:gd name="T40" fmla="*/ 33 w 157"/>
                <a:gd name="T41" fmla="*/ 207 h 207"/>
                <a:gd name="T42" fmla="*/ 8 w 157"/>
                <a:gd name="T43" fmla="*/ 199 h 207"/>
                <a:gd name="T44" fmla="*/ 8 w 157"/>
                <a:gd name="T45" fmla="*/ 174 h 207"/>
                <a:gd name="T46" fmla="*/ 17 w 157"/>
                <a:gd name="T47" fmla="*/ 149 h 207"/>
                <a:gd name="T48" fmla="*/ 17 w 157"/>
                <a:gd name="T49" fmla="*/ 132 h 207"/>
                <a:gd name="T50" fmla="*/ 25 w 157"/>
                <a:gd name="T51" fmla="*/ 108 h 207"/>
                <a:gd name="T52" fmla="*/ 33 w 157"/>
                <a:gd name="T53" fmla="*/ 83 h 207"/>
                <a:gd name="T54" fmla="*/ 41 w 157"/>
                <a:gd name="T55" fmla="*/ 75 h 207"/>
                <a:gd name="T56" fmla="*/ 41 w 157"/>
                <a:gd name="T57" fmla="*/ 66 h 207"/>
                <a:gd name="T58" fmla="*/ 33 w 157"/>
                <a:gd name="T59" fmla="*/ 42 h 207"/>
                <a:gd name="T60" fmla="*/ 33 w 157"/>
                <a:gd name="T61" fmla="*/ 33 h 207"/>
                <a:gd name="T62" fmla="*/ 33 w 157"/>
                <a:gd name="T63" fmla="*/ 25 h 207"/>
                <a:gd name="T64" fmla="*/ 25 w 157"/>
                <a:gd name="T65" fmla="*/ 33 h 207"/>
                <a:gd name="T66" fmla="*/ 25 w 157"/>
                <a:gd name="T67" fmla="*/ 42 h 207"/>
                <a:gd name="T68" fmla="*/ 17 w 157"/>
                <a:gd name="T69" fmla="*/ 66 h 207"/>
                <a:gd name="T70" fmla="*/ 8 w 157"/>
                <a:gd name="T71" fmla="*/ 66 h 207"/>
                <a:gd name="T72" fmla="*/ 0 w 157"/>
                <a:gd name="T73" fmla="*/ 66 h 207"/>
                <a:gd name="T74" fmla="*/ 0 w 157"/>
                <a:gd name="T75" fmla="*/ 58 h 207"/>
                <a:gd name="T76" fmla="*/ 0 w 157"/>
                <a:gd name="T77" fmla="*/ 33 h 207"/>
                <a:gd name="T78" fmla="*/ 8 w 157"/>
                <a:gd name="T79" fmla="*/ 17 h 207"/>
                <a:gd name="T80" fmla="*/ 17 w 157"/>
                <a:gd name="T81" fmla="*/ 9 h 207"/>
                <a:gd name="T82" fmla="*/ 33 w 157"/>
                <a:gd name="T83" fmla="*/ 0 h 207"/>
                <a:gd name="T84" fmla="*/ 41 w 157"/>
                <a:gd name="T85" fmla="*/ 0 h 207"/>
                <a:gd name="T86" fmla="*/ 50 w 157"/>
                <a:gd name="T87" fmla="*/ 17 h 207"/>
                <a:gd name="T88" fmla="*/ 66 w 157"/>
                <a:gd name="T89" fmla="*/ 33 h 207"/>
                <a:gd name="T90" fmla="*/ 66 w 157"/>
                <a:gd name="T91" fmla="*/ 42 h 207"/>
                <a:gd name="T92" fmla="*/ 74 w 157"/>
                <a:gd name="T93" fmla="*/ 42 h 207"/>
                <a:gd name="T94" fmla="*/ 74 w 157"/>
                <a:gd name="T95" fmla="*/ 33 h 207"/>
                <a:gd name="T96" fmla="*/ 74 w 157"/>
                <a:gd name="T97" fmla="*/ 17 h 207"/>
                <a:gd name="T98" fmla="*/ 74 w 157"/>
                <a:gd name="T99" fmla="*/ 9 h 207"/>
                <a:gd name="T100" fmla="*/ 83 w 157"/>
                <a:gd name="T101" fmla="*/ 0 h 207"/>
                <a:gd name="T102" fmla="*/ 83 w 157"/>
                <a:gd name="T103" fmla="*/ 0 h 2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
                <a:gd name="T157" fmla="*/ 0 h 207"/>
                <a:gd name="T158" fmla="*/ 157 w 157"/>
                <a:gd name="T159" fmla="*/ 207 h 2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 h="207">
                  <a:moveTo>
                    <a:pt x="83" y="0"/>
                  </a:moveTo>
                  <a:lnTo>
                    <a:pt x="91" y="0"/>
                  </a:lnTo>
                  <a:lnTo>
                    <a:pt x="99" y="0"/>
                  </a:lnTo>
                  <a:lnTo>
                    <a:pt x="116" y="9"/>
                  </a:lnTo>
                  <a:lnTo>
                    <a:pt x="132" y="9"/>
                  </a:lnTo>
                  <a:lnTo>
                    <a:pt x="140" y="17"/>
                  </a:lnTo>
                  <a:lnTo>
                    <a:pt x="149" y="25"/>
                  </a:lnTo>
                  <a:lnTo>
                    <a:pt x="157" y="42"/>
                  </a:lnTo>
                  <a:lnTo>
                    <a:pt x="157" y="58"/>
                  </a:lnTo>
                  <a:lnTo>
                    <a:pt x="157" y="66"/>
                  </a:lnTo>
                  <a:lnTo>
                    <a:pt x="140" y="58"/>
                  </a:lnTo>
                  <a:lnTo>
                    <a:pt x="132" y="50"/>
                  </a:lnTo>
                  <a:lnTo>
                    <a:pt x="132" y="42"/>
                  </a:lnTo>
                  <a:lnTo>
                    <a:pt x="124" y="42"/>
                  </a:lnTo>
                  <a:lnTo>
                    <a:pt x="116" y="33"/>
                  </a:lnTo>
                  <a:lnTo>
                    <a:pt x="107" y="33"/>
                  </a:lnTo>
                  <a:lnTo>
                    <a:pt x="99" y="33"/>
                  </a:lnTo>
                  <a:lnTo>
                    <a:pt x="99" y="42"/>
                  </a:lnTo>
                  <a:lnTo>
                    <a:pt x="99" y="50"/>
                  </a:lnTo>
                  <a:lnTo>
                    <a:pt x="99" y="58"/>
                  </a:lnTo>
                  <a:lnTo>
                    <a:pt x="107" y="75"/>
                  </a:lnTo>
                  <a:lnTo>
                    <a:pt x="107" y="91"/>
                  </a:lnTo>
                  <a:lnTo>
                    <a:pt x="116" y="99"/>
                  </a:lnTo>
                  <a:lnTo>
                    <a:pt x="116" y="108"/>
                  </a:lnTo>
                  <a:lnTo>
                    <a:pt x="116" y="124"/>
                  </a:lnTo>
                  <a:lnTo>
                    <a:pt x="116" y="132"/>
                  </a:lnTo>
                  <a:lnTo>
                    <a:pt x="116" y="141"/>
                  </a:lnTo>
                  <a:lnTo>
                    <a:pt x="116" y="149"/>
                  </a:lnTo>
                  <a:lnTo>
                    <a:pt x="124" y="174"/>
                  </a:lnTo>
                  <a:lnTo>
                    <a:pt x="124" y="182"/>
                  </a:lnTo>
                  <a:lnTo>
                    <a:pt x="124" y="190"/>
                  </a:lnTo>
                  <a:lnTo>
                    <a:pt x="124" y="199"/>
                  </a:lnTo>
                  <a:lnTo>
                    <a:pt x="124" y="207"/>
                  </a:lnTo>
                  <a:lnTo>
                    <a:pt x="83" y="207"/>
                  </a:lnTo>
                  <a:lnTo>
                    <a:pt x="91" y="199"/>
                  </a:lnTo>
                  <a:lnTo>
                    <a:pt x="83" y="108"/>
                  </a:lnTo>
                  <a:lnTo>
                    <a:pt x="50" y="149"/>
                  </a:lnTo>
                  <a:lnTo>
                    <a:pt x="33" y="207"/>
                  </a:lnTo>
                  <a:lnTo>
                    <a:pt x="0" y="207"/>
                  </a:lnTo>
                  <a:lnTo>
                    <a:pt x="8" y="199"/>
                  </a:lnTo>
                  <a:lnTo>
                    <a:pt x="8" y="190"/>
                  </a:lnTo>
                  <a:lnTo>
                    <a:pt x="8" y="174"/>
                  </a:lnTo>
                  <a:lnTo>
                    <a:pt x="17" y="165"/>
                  </a:lnTo>
                  <a:lnTo>
                    <a:pt x="17" y="149"/>
                  </a:lnTo>
                  <a:lnTo>
                    <a:pt x="17" y="141"/>
                  </a:lnTo>
                  <a:lnTo>
                    <a:pt x="17" y="132"/>
                  </a:lnTo>
                  <a:lnTo>
                    <a:pt x="25" y="124"/>
                  </a:lnTo>
                  <a:lnTo>
                    <a:pt x="25" y="108"/>
                  </a:lnTo>
                  <a:lnTo>
                    <a:pt x="33" y="91"/>
                  </a:lnTo>
                  <a:lnTo>
                    <a:pt x="33" y="83"/>
                  </a:lnTo>
                  <a:lnTo>
                    <a:pt x="41" y="75"/>
                  </a:lnTo>
                  <a:lnTo>
                    <a:pt x="41" y="66"/>
                  </a:lnTo>
                  <a:lnTo>
                    <a:pt x="41" y="58"/>
                  </a:lnTo>
                  <a:lnTo>
                    <a:pt x="33" y="42"/>
                  </a:lnTo>
                  <a:lnTo>
                    <a:pt x="33" y="33"/>
                  </a:lnTo>
                  <a:lnTo>
                    <a:pt x="33" y="25"/>
                  </a:lnTo>
                  <a:lnTo>
                    <a:pt x="25" y="25"/>
                  </a:lnTo>
                  <a:lnTo>
                    <a:pt x="25" y="33"/>
                  </a:lnTo>
                  <a:lnTo>
                    <a:pt x="25" y="42"/>
                  </a:lnTo>
                  <a:lnTo>
                    <a:pt x="17" y="58"/>
                  </a:lnTo>
                  <a:lnTo>
                    <a:pt x="17" y="66"/>
                  </a:lnTo>
                  <a:lnTo>
                    <a:pt x="8" y="66"/>
                  </a:lnTo>
                  <a:lnTo>
                    <a:pt x="0" y="66"/>
                  </a:lnTo>
                  <a:lnTo>
                    <a:pt x="0" y="58"/>
                  </a:lnTo>
                  <a:lnTo>
                    <a:pt x="0" y="50"/>
                  </a:lnTo>
                  <a:lnTo>
                    <a:pt x="0" y="33"/>
                  </a:lnTo>
                  <a:lnTo>
                    <a:pt x="0" y="17"/>
                  </a:lnTo>
                  <a:lnTo>
                    <a:pt x="8" y="17"/>
                  </a:lnTo>
                  <a:lnTo>
                    <a:pt x="17" y="9"/>
                  </a:lnTo>
                  <a:lnTo>
                    <a:pt x="25" y="0"/>
                  </a:lnTo>
                  <a:lnTo>
                    <a:pt x="33" y="0"/>
                  </a:lnTo>
                  <a:lnTo>
                    <a:pt x="41" y="0"/>
                  </a:lnTo>
                  <a:lnTo>
                    <a:pt x="50" y="17"/>
                  </a:lnTo>
                  <a:lnTo>
                    <a:pt x="58" y="25"/>
                  </a:lnTo>
                  <a:lnTo>
                    <a:pt x="66" y="33"/>
                  </a:lnTo>
                  <a:lnTo>
                    <a:pt x="66" y="42"/>
                  </a:lnTo>
                  <a:lnTo>
                    <a:pt x="74" y="42"/>
                  </a:lnTo>
                  <a:lnTo>
                    <a:pt x="74" y="33"/>
                  </a:lnTo>
                  <a:lnTo>
                    <a:pt x="74" y="25"/>
                  </a:lnTo>
                  <a:lnTo>
                    <a:pt x="74" y="17"/>
                  </a:lnTo>
                  <a:lnTo>
                    <a:pt x="74" y="9"/>
                  </a:lnTo>
                  <a:lnTo>
                    <a:pt x="74" y="0"/>
                  </a:lnTo>
                  <a:lnTo>
                    <a:pt x="83" y="0"/>
                  </a:lnTo>
                </a:path>
              </a:pathLst>
            </a:custGeom>
            <a:solidFill>
              <a:srgbClr val="FF0000"/>
            </a:solidFill>
            <a:ln w="27051">
              <a:solidFill>
                <a:schemeClr val="hlink"/>
              </a:solidFill>
              <a:prstDash val="solid"/>
              <a:round/>
              <a:headEnd/>
              <a:tailEnd/>
            </a:ln>
          </p:spPr>
          <p:txBody>
            <a:bodyPr/>
            <a:lstStyle/>
            <a:p>
              <a:endParaRPr lang="en-GB" sz="1800">
                <a:solidFill>
                  <a:srgbClr val="000000"/>
                </a:solidFill>
              </a:endParaRPr>
            </a:p>
          </p:txBody>
        </p:sp>
        <p:sp>
          <p:nvSpPr>
            <p:cNvPr id="30857" name="Freeform 150"/>
            <p:cNvSpPr>
              <a:spLocks/>
            </p:cNvSpPr>
            <p:nvPr/>
          </p:nvSpPr>
          <p:spPr bwMode="auto">
            <a:xfrm>
              <a:off x="969" y="3328"/>
              <a:ext cx="17" cy="25"/>
            </a:xfrm>
            <a:custGeom>
              <a:avLst/>
              <a:gdLst>
                <a:gd name="T0" fmla="*/ 17 w 17"/>
                <a:gd name="T1" fmla="*/ 9 h 25"/>
                <a:gd name="T2" fmla="*/ 17 w 17"/>
                <a:gd name="T3" fmla="*/ 25 h 25"/>
                <a:gd name="T4" fmla="*/ 0 w 17"/>
                <a:gd name="T5" fmla="*/ 9 h 25"/>
                <a:gd name="T6" fmla="*/ 8 w 17"/>
                <a:gd name="T7" fmla="*/ 0 h 25"/>
                <a:gd name="T8" fmla="*/ 17 w 17"/>
                <a:gd name="T9" fmla="*/ 9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17" y="9"/>
                  </a:moveTo>
                  <a:lnTo>
                    <a:pt x="17" y="25"/>
                  </a:lnTo>
                  <a:lnTo>
                    <a:pt x="0" y="9"/>
                  </a:lnTo>
                  <a:lnTo>
                    <a:pt x="8" y="0"/>
                  </a:lnTo>
                  <a:lnTo>
                    <a:pt x="17"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58" name="Freeform 151"/>
            <p:cNvSpPr>
              <a:spLocks/>
            </p:cNvSpPr>
            <p:nvPr/>
          </p:nvSpPr>
          <p:spPr bwMode="auto">
            <a:xfrm>
              <a:off x="969" y="3328"/>
              <a:ext cx="17" cy="25"/>
            </a:xfrm>
            <a:custGeom>
              <a:avLst/>
              <a:gdLst>
                <a:gd name="T0" fmla="*/ 17 w 17"/>
                <a:gd name="T1" fmla="*/ 9 h 25"/>
                <a:gd name="T2" fmla="*/ 17 w 17"/>
                <a:gd name="T3" fmla="*/ 25 h 25"/>
                <a:gd name="T4" fmla="*/ 0 w 17"/>
                <a:gd name="T5" fmla="*/ 9 h 25"/>
                <a:gd name="T6" fmla="*/ 8 w 17"/>
                <a:gd name="T7" fmla="*/ 0 h 25"/>
                <a:gd name="T8" fmla="*/ 17 w 17"/>
                <a:gd name="T9" fmla="*/ 9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17" y="9"/>
                  </a:moveTo>
                  <a:lnTo>
                    <a:pt x="17" y="25"/>
                  </a:lnTo>
                  <a:lnTo>
                    <a:pt x="0" y="9"/>
                  </a:lnTo>
                  <a:lnTo>
                    <a:pt x="8" y="0"/>
                  </a:lnTo>
                  <a:lnTo>
                    <a:pt x="17" y="9"/>
                  </a:lnTo>
                  <a:close/>
                </a:path>
              </a:pathLst>
            </a:custGeom>
            <a:solidFill>
              <a:schemeClr val="accent1"/>
            </a:solidFill>
            <a:ln w="27051">
              <a:solidFill>
                <a:schemeClr val="accent1"/>
              </a:solidFill>
              <a:prstDash val="solid"/>
              <a:round/>
              <a:headEnd/>
              <a:tailEnd/>
            </a:ln>
          </p:spPr>
          <p:txBody>
            <a:bodyPr/>
            <a:lstStyle/>
            <a:p>
              <a:endParaRPr lang="en-GB" sz="1800">
                <a:solidFill>
                  <a:srgbClr val="000000"/>
                </a:solidFill>
              </a:endParaRPr>
            </a:p>
          </p:txBody>
        </p:sp>
        <p:sp>
          <p:nvSpPr>
            <p:cNvPr id="30859" name="Freeform 152"/>
            <p:cNvSpPr>
              <a:spLocks/>
            </p:cNvSpPr>
            <p:nvPr/>
          </p:nvSpPr>
          <p:spPr bwMode="auto">
            <a:xfrm>
              <a:off x="829" y="3328"/>
              <a:ext cx="25" cy="25"/>
            </a:xfrm>
            <a:custGeom>
              <a:avLst/>
              <a:gdLst>
                <a:gd name="T0" fmla="*/ 25 w 25"/>
                <a:gd name="T1" fmla="*/ 9 h 25"/>
                <a:gd name="T2" fmla="*/ 16 w 25"/>
                <a:gd name="T3" fmla="*/ 25 h 25"/>
                <a:gd name="T4" fmla="*/ 0 w 25"/>
                <a:gd name="T5" fmla="*/ 17 h 25"/>
                <a:gd name="T6" fmla="*/ 8 w 25"/>
                <a:gd name="T7" fmla="*/ 0 h 25"/>
                <a:gd name="T8" fmla="*/ 25 w 25"/>
                <a:gd name="T9" fmla="*/ 9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5" y="9"/>
                  </a:moveTo>
                  <a:lnTo>
                    <a:pt x="16" y="25"/>
                  </a:lnTo>
                  <a:lnTo>
                    <a:pt x="0" y="17"/>
                  </a:lnTo>
                  <a:lnTo>
                    <a:pt x="8" y="0"/>
                  </a:lnTo>
                  <a:lnTo>
                    <a:pt x="2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60" name="Freeform 153"/>
            <p:cNvSpPr>
              <a:spLocks/>
            </p:cNvSpPr>
            <p:nvPr/>
          </p:nvSpPr>
          <p:spPr bwMode="auto">
            <a:xfrm>
              <a:off x="829" y="3328"/>
              <a:ext cx="25" cy="25"/>
            </a:xfrm>
            <a:custGeom>
              <a:avLst/>
              <a:gdLst>
                <a:gd name="T0" fmla="*/ 25 w 25"/>
                <a:gd name="T1" fmla="*/ 9 h 25"/>
                <a:gd name="T2" fmla="*/ 16 w 25"/>
                <a:gd name="T3" fmla="*/ 25 h 25"/>
                <a:gd name="T4" fmla="*/ 0 w 25"/>
                <a:gd name="T5" fmla="*/ 17 h 25"/>
                <a:gd name="T6" fmla="*/ 8 w 25"/>
                <a:gd name="T7" fmla="*/ 0 h 25"/>
                <a:gd name="T8" fmla="*/ 25 w 25"/>
                <a:gd name="T9" fmla="*/ 9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5" y="9"/>
                  </a:moveTo>
                  <a:lnTo>
                    <a:pt x="16" y="25"/>
                  </a:lnTo>
                  <a:lnTo>
                    <a:pt x="0" y="17"/>
                  </a:lnTo>
                  <a:lnTo>
                    <a:pt x="8" y="0"/>
                  </a:lnTo>
                  <a:lnTo>
                    <a:pt x="25" y="9"/>
                  </a:lnTo>
                  <a:close/>
                </a:path>
              </a:pathLst>
            </a:custGeom>
            <a:solidFill>
              <a:schemeClr val="accent1"/>
            </a:solidFill>
            <a:ln w="27051">
              <a:solidFill>
                <a:schemeClr val="accent1"/>
              </a:solidFill>
              <a:prstDash val="solid"/>
              <a:round/>
              <a:headEnd/>
              <a:tailEnd/>
            </a:ln>
          </p:spPr>
          <p:txBody>
            <a:bodyPr/>
            <a:lstStyle/>
            <a:p>
              <a:endParaRPr lang="en-GB" sz="1800">
                <a:solidFill>
                  <a:srgbClr val="000000"/>
                </a:solidFill>
              </a:endParaRPr>
            </a:p>
          </p:txBody>
        </p:sp>
        <p:sp>
          <p:nvSpPr>
            <p:cNvPr id="30861" name="Freeform 154"/>
            <p:cNvSpPr>
              <a:spLocks/>
            </p:cNvSpPr>
            <p:nvPr/>
          </p:nvSpPr>
          <p:spPr bwMode="auto">
            <a:xfrm>
              <a:off x="664" y="3287"/>
              <a:ext cx="115" cy="157"/>
            </a:xfrm>
            <a:custGeom>
              <a:avLst/>
              <a:gdLst>
                <a:gd name="T0" fmla="*/ 115 w 115"/>
                <a:gd name="T1" fmla="*/ 25 h 157"/>
                <a:gd name="T2" fmla="*/ 115 w 115"/>
                <a:gd name="T3" fmla="*/ 25 h 157"/>
                <a:gd name="T4" fmla="*/ 107 w 115"/>
                <a:gd name="T5" fmla="*/ 25 h 157"/>
                <a:gd name="T6" fmla="*/ 99 w 115"/>
                <a:gd name="T7" fmla="*/ 17 h 157"/>
                <a:gd name="T8" fmla="*/ 82 w 115"/>
                <a:gd name="T9" fmla="*/ 8 h 157"/>
                <a:gd name="T10" fmla="*/ 66 w 115"/>
                <a:gd name="T11" fmla="*/ 8 h 157"/>
                <a:gd name="T12" fmla="*/ 58 w 115"/>
                <a:gd name="T13" fmla="*/ 8 h 157"/>
                <a:gd name="T14" fmla="*/ 49 w 115"/>
                <a:gd name="T15" fmla="*/ 8 h 157"/>
                <a:gd name="T16" fmla="*/ 25 w 115"/>
                <a:gd name="T17" fmla="*/ 0 h 157"/>
                <a:gd name="T18" fmla="*/ 16 w 115"/>
                <a:gd name="T19" fmla="*/ 0 h 157"/>
                <a:gd name="T20" fmla="*/ 8 w 115"/>
                <a:gd name="T21" fmla="*/ 0 h 157"/>
                <a:gd name="T22" fmla="*/ 0 w 115"/>
                <a:gd name="T23" fmla="*/ 0 h 157"/>
                <a:gd name="T24" fmla="*/ 0 w 115"/>
                <a:gd name="T25" fmla="*/ 8 h 157"/>
                <a:gd name="T26" fmla="*/ 49 w 115"/>
                <a:gd name="T27" fmla="*/ 33 h 157"/>
                <a:gd name="T28" fmla="*/ 8 w 115"/>
                <a:gd name="T29" fmla="*/ 58 h 157"/>
                <a:gd name="T30" fmla="*/ 49 w 115"/>
                <a:gd name="T31" fmla="*/ 66 h 157"/>
                <a:gd name="T32" fmla="*/ 16 w 115"/>
                <a:gd name="T33" fmla="*/ 107 h 157"/>
                <a:gd name="T34" fmla="*/ 49 w 115"/>
                <a:gd name="T35" fmla="*/ 99 h 157"/>
                <a:gd name="T36" fmla="*/ 41 w 115"/>
                <a:gd name="T37" fmla="*/ 157 h 157"/>
                <a:gd name="T38" fmla="*/ 41 w 115"/>
                <a:gd name="T39" fmla="*/ 157 h 157"/>
                <a:gd name="T40" fmla="*/ 49 w 115"/>
                <a:gd name="T41" fmla="*/ 149 h 157"/>
                <a:gd name="T42" fmla="*/ 49 w 115"/>
                <a:gd name="T43" fmla="*/ 140 h 157"/>
                <a:gd name="T44" fmla="*/ 58 w 115"/>
                <a:gd name="T45" fmla="*/ 132 h 157"/>
                <a:gd name="T46" fmla="*/ 66 w 115"/>
                <a:gd name="T47" fmla="*/ 107 h 157"/>
                <a:gd name="T48" fmla="*/ 74 w 115"/>
                <a:gd name="T49" fmla="*/ 99 h 157"/>
                <a:gd name="T50" fmla="*/ 74 w 115"/>
                <a:gd name="T51" fmla="*/ 91 h 157"/>
                <a:gd name="T52" fmla="*/ 82 w 115"/>
                <a:gd name="T53" fmla="*/ 74 h 157"/>
                <a:gd name="T54" fmla="*/ 99 w 115"/>
                <a:gd name="T55" fmla="*/ 58 h 157"/>
                <a:gd name="T56" fmla="*/ 107 w 115"/>
                <a:gd name="T57" fmla="*/ 41 h 157"/>
                <a:gd name="T58" fmla="*/ 115 w 115"/>
                <a:gd name="T59" fmla="*/ 33 h 157"/>
                <a:gd name="T60" fmla="*/ 115 w 115"/>
                <a:gd name="T61" fmla="*/ 25 h 157"/>
                <a:gd name="T62" fmla="*/ 115 w 115"/>
                <a:gd name="T63" fmla="*/ 25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157"/>
                <a:gd name="T98" fmla="*/ 115 w 115"/>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157">
                  <a:moveTo>
                    <a:pt x="115" y="25"/>
                  </a:moveTo>
                  <a:lnTo>
                    <a:pt x="115" y="25"/>
                  </a:lnTo>
                  <a:lnTo>
                    <a:pt x="107" y="25"/>
                  </a:lnTo>
                  <a:lnTo>
                    <a:pt x="99" y="17"/>
                  </a:lnTo>
                  <a:lnTo>
                    <a:pt x="82" y="8"/>
                  </a:lnTo>
                  <a:lnTo>
                    <a:pt x="66" y="8"/>
                  </a:lnTo>
                  <a:lnTo>
                    <a:pt x="58" y="8"/>
                  </a:lnTo>
                  <a:lnTo>
                    <a:pt x="49" y="8"/>
                  </a:lnTo>
                  <a:lnTo>
                    <a:pt x="25" y="0"/>
                  </a:lnTo>
                  <a:lnTo>
                    <a:pt x="16" y="0"/>
                  </a:lnTo>
                  <a:lnTo>
                    <a:pt x="8" y="0"/>
                  </a:lnTo>
                  <a:lnTo>
                    <a:pt x="0" y="0"/>
                  </a:lnTo>
                  <a:lnTo>
                    <a:pt x="0" y="8"/>
                  </a:lnTo>
                  <a:lnTo>
                    <a:pt x="49" y="33"/>
                  </a:lnTo>
                  <a:lnTo>
                    <a:pt x="8" y="58"/>
                  </a:lnTo>
                  <a:lnTo>
                    <a:pt x="49" y="66"/>
                  </a:lnTo>
                  <a:lnTo>
                    <a:pt x="16" y="107"/>
                  </a:lnTo>
                  <a:lnTo>
                    <a:pt x="49" y="99"/>
                  </a:lnTo>
                  <a:lnTo>
                    <a:pt x="41" y="157"/>
                  </a:lnTo>
                  <a:lnTo>
                    <a:pt x="49" y="149"/>
                  </a:lnTo>
                  <a:lnTo>
                    <a:pt x="49" y="140"/>
                  </a:lnTo>
                  <a:lnTo>
                    <a:pt x="58" y="132"/>
                  </a:lnTo>
                  <a:lnTo>
                    <a:pt x="66" y="107"/>
                  </a:lnTo>
                  <a:lnTo>
                    <a:pt x="74" y="99"/>
                  </a:lnTo>
                  <a:lnTo>
                    <a:pt x="74" y="91"/>
                  </a:lnTo>
                  <a:lnTo>
                    <a:pt x="82" y="74"/>
                  </a:lnTo>
                  <a:lnTo>
                    <a:pt x="99" y="58"/>
                  </a:lnTo>
                  <a:lnTo>
                    <a:pt x="107" y="41"/>
                  </a:lnTo>
                  <a:lnTo>
                    <a:pt x="115" y="33"/>
                  </a:lnTo>
                  <a:lnTo>
                    <a:pt x="115" y="25"/>
                  </a:lnTo>
                </a:path>
              </a:pathLst>
            </a:custGeom>
            <a:noFill/>
            <a:ln w="26988">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862" name="Freeform 155"/>
            <p:cNvSpPr>
              <a:spLocks/>
            </p:cNvSpPr>
            <p:nvPr/>
          </p:nvSpPr>
          <p:spPr bwMode="auto">
            <a:xfrm>
              <a:off x="722" y="3312"/>
              <a:ext cx="33" cy="0"/>
            </a:xfrm>
            <a:custGeom>
              <a:avLst/>
              <a:gdLst>
                <a:gd name="T0" fmla="*/ 0 w 33"/>
                <a:gd name="T1" fmla="*/ 0 w 33"/>
                <a:gd name="T2" fmla="*/ 8 w 33"/>
                <a:gd name="T3" fmla="*/ 16 w 33"/>
                <a:gd name="T4" fmla="*/ 24 w 33"/>
                <a:gd name="T5" fmla="*/ 33 w 33"/>
                <a:gd name="T6" fmla="*/ 33 w 33"/>
                <a:gd name="T7" fmla="*/ 0 60000 65536"/>
                <a:gd name="T8" fmla="*/ 0 60000 65536"/>
                <a:gd name="T9" fmla="*/ 0 60000 65536"/>
                <a:gd name="T10" fmla="*/ 0 60000 65536"/>
                <a:gd name="T11" fmla="*/ 0 60000 65536"/>
                <a:gd name="T12" fmla="*/ 0 60000 65536"/>
                <a:gd name="T13" fmla="*/ 0 60000 65536"/>
                <a:gd name="T14" fmla="*/ 0 w 33"/>
                <a:gd name="T15" fmla="*/ 33 w 33"/>
              </a:gdLst>
              <a:ahLst/>
              <a:cxnLst>
                <a:cxn ang="T7">
                  <a:pos x="T0" y="0"/>
                </a:cxn>
                <a:cxn ang="T8">
                  <a:pos x="T1" y="0"/>
                </a:cxn>
                <a:cxn ang="T9">
                  <a:pos x="T2" y="0"/>
                </a:cxn>
                <a:cxn ang="T10">
                  <a:pos x="T3" y="0"/>
                </a:cxn>
                <a:cxn ang="T11">
                  <a:pos x="T4" y="0"/>
                </a:cxn>
                <a:cxn ang="T12">
                  <a:pos x="T5" y="0"/>
                </a:cxn>
                <a:cxn ang="T13">
                  <a:pos x="T6" y="0"/>
                </a:cxn>
              </a:cxnLst>
              <a:rect l="T14" t="0" r="T15" b="0"/>
              <a:pathLst>
                <a:path w="33">
                  <a:moveTo>
                    <a:pt x="0" y="0"/>
                  </a:moveTo>
                  <a:lnTo>
                    <a:pt x="0" y="0"/>
                  </a:lnTo>
                  <a:lnTo>
                    <a:pt x="8" y="0"/>
                  </a:lnTo>
                  <a:lnTo>
                    <a:pt x="16" y="0"/>
                  </a:lnTo>
                  <a:lnTo>
                    <a:pt x="24" y="0"/>
                  </a:lnTo>
                  <a:lnTo>
                    <a:pt x="33" y="0"/>
                  </a:lnTo>
                </a:path>
              </a:pathLst>
            </a:custGeom>
            <a:noFill/>
            <a:ln w="26988">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863" name="Freeform 156"/>
            <p:cNvSpPr>
              <a:spLocks/>
            </p:cNvSpPr>
            <p:nvPr/>
          </p:nvSpPr>
          <p:spPr bwMode="auto">
            <a:xfrm>
              <a:off x="713" y="3337"/>
              <a:ext cx="42" cy="16"/>
            </a:xfrm>
            <a:custGeom>
              <a:avLst/>
              <a:gdLst>
                <a:gd name="T0" fmla="*/ 0 w 42"/>
                <a:gd name="T1" fmla="*/ 16 h 16"/>
                <a:gd name="T2" fmla="*/ 9 w 42"/>
                <a:gd name="T3" fmla="*/ 8 h 16"/>
                <a:gd name="T4" fmla="*/ 9 w 42"/>
                <a:gd name="T5" fmla="*/ 8 h 16"/>
                <a:gd name="T6" fmla="*/ 17 w 42"/>
                <a:gd name="T7" fmla="*/ 0 h 16"/>
                <a:gd name="T8" fmla="*/ 25 w 42"/>
                <a:gd name="T9" fmla="*/ 0 h 16"/>
                <a:gd name="T10" fmla="*/ 33 w 42"/>
                <a:gd name="T11" fmla="*/ 0 h 16"/>
                <a:gd name="T12" fmla="*/ 33 w 42"/>
                <a:gd name="T13" fmla="*/ 0 h 16"/>
                <a:gd name="T14" fmla="*/ 42 w 42"/>
                <a:gd name="T15" fmla="*/ 0 h 16"/>
                <a:gd name="T16" fmla="*/ 42 w 42"/>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16"/>
                <a:gd name="T29" fmla="*/ 42 w 42"/>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16">
                  <a:moveTo>
                    <a:pt x="0" y="16"/>
                  </a:moveTo>
                  <a:lnTo>
                    <a:pt x="9" y="8"/>
                  </a:lnTo>
                  <a:lnTo>
                    <a:pt x="17" y="0"/>
                  </a:lnTo>
                  <a:lnTo>
                    <a:pt x="25" y="0"/>
                  </a:lnTo>
                  <a:lnTo>
                    <a:pt x="33" y="0"/>
                  </a:lnTo>
                  <a:lnTo>
                    <a:pt x="42" y="0"/>
                  </a:lnTo>
                </a:path>
              </a:pathLst>
            </a:custGeom>
            <a:noFill/>
            <a:ln w="26988">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864" name="Freeform 157"/>
            <p:cNvSpPr>
              <a:spLocks/>
            </p:cNvSpPr>
            <p:nvPr/>
          </p:nvSpPr>
          <p:spPr bwMode="auto">
            <a:xfrm>
              <a:off x="144" y="3617"/>
              <a:ext cx="33" cy="42"/>
            </a:xfrm>
            <a:custGeom>
              <a:avLst/>
              <a:gdLst>
                <a:gd name="T0" fmla="*/ 8 w 33"/>
                <a:gd name="T1" fmla="*/ 0 h 42"/>
                <a:gd name="T2" fmla="*/ 0 w 33"/>
                <a:gd name="T3" fmla="*/ 33 h 42"/>
                <a:gd name="T4" fmla="*/ 33 w 33"/>
                <a:gd name="T5" fmla="*/ 42 h 42"/>
                <a:gd name="T6" fmla="*/ 33 w 33"/>
                <a:gd name="T7" fmla="*/ 17 h 42"/>
                <a:gd name="T8" fmla="*/ 8 w 33"/>
                <a:gd name="T9" fmla="*/ 0 h 42"/>
                <a:gd name="T10" fmla="*/ 0 60000 65536"/>
                <a:gd name="T11" fmla="*/ 0 60000 65536"/>
                <a:gd name="T12" fmla="*/ 0 60000 65536"/>
                <a:gd name="T13" fmla="*/ 0 60000 65536"/>
                <a:gd name="T14" fmla="*/ 0 60000 65536"/>
                <a:gd name="T15" fmla="*/ 0 w 33"/>
                <a:gd name="T16" fmla="*/ 0 h 42"/>
                <a:gd name="T17" fmla="*/ 33 w 33"/>
                <a:gd name="T18" fmla="*/ 42 h 42"/>
              </a:gdLst>
              <a:ahLst/>
              <a:cxnLst>
                <a:cxn ang="T10">
                  <a:pos x="T0" y="T1"/>
                </a:cxn>
                <a:cxn ang="T11">
                  <a:pos x="T2" y="T3"/>
                </a:cxn>
                <a:cxn ang="T12">
                  <a:pos x="T4" y="T5"/>
                </a:cxn>
                <a:cxn ang="T13">
                  <a:pos x="T6" y="T7"/>
                </a:cxn>
                <a:cxn ang="T14">
                  <a:pos x="T8" y="T9"/>
                </a:cxn>
              </a:cxnLst>
              <a:rect l="T15" t="T16" r="T17" b="T18"/>
              <a:pathLst>
                <a:path w="33" h="42">
                  <a:moveTo>
                    <a:pt x="8" y="0"/>
                  </a:moveTo>
                  <a:lnTo>
                    <a:pt x="0" y="33"/>
                  </a:lnTo>
                  <a:lnTo>
                    <a:pt x="33" y="42"/>
                  </a:lnTo>
                  <a:lnTo>
                    <a:pt x="33" y="17"/>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65" name="Freeform 158"/>
            <p:cNvSpPr>
              <a:spLocks/>
            </p:cNvSpPr>
            <p:nvPr/>
          </p:nvSpPr>
          <p:spPr bwMode="auto">
            <a:xfrm>
              <a:off x="144" y="3617"/>
              <a:ext cx="33" cy="42"/>
            </a:xfrm>
            <a:custGeom>
              <a:avLst/>
              <a:gdLst>
                <a:gd name="T0" fmla="*/ 8 w 33"/>
                <a:gd name="T1" fmla="*/ 0 h 42"/>
                <a:gd name="T2" fmla="*/ 0 w 33"/>
                <a:gd name="T3" fmla="*/ 33 h 42"/>
                <a:gd name="T4" fmla="*/ 33 w 33"/>
                <a:gd name="T5" fmla="*/ 42 h 42"/>
                <a:gd name="T6" fmla="*/ 33 w 33"/>
                <a:gd name="T7" fmla="*/ 17 h 42"/>
                <a:gd name="T8" fmla="*/ 8 w 33"/>
                <a:gd name="T9" fmla="*/ 0 h 42"/>
                <a:gd name="T10" fmla="*/ 0 60000 65536"/>
                <a:gd name="T11" fmla="*/ 0 60000 65536"/>
                <a:gd name="T12" fmla="*/ 0 60000 65536"/>
                <a:gd name="T13" fmla="*/ 0 60000 65536"/>
                <a:gd name="T14" fmla="*/ 0 60000 65536"/>
                <a:gd name="T15" fmla="*/ 0 w 33"/>
                <a:gd name="T16" fmla="*/ 0 h 42"/>
                <a:gd name="T17" fmla="*/ 33 w 33"/>
                <a:gd name="T18" fmla="*/ 42 h 42"/>
              </a:gdLst>
              <a:ahLst/>
              <a:cxnLst>
                <a:cxn ang="T10">
                  <a:pos x="T0" y="T1"/>
                </a:cxn>
                <a:cxn ang="T11">
                  <a:pos x="T2" y="T3"/>
                </a:cxn>
                <a:cxn ang="T12">
                  <a:pos x="T4" y="T5"/>
                </a:cxn>
                <a:cxn ang="T13">
                  <a:pos x="T6" y="T7"/>
                </a:cxn>
                <a:cxn ang="T14">
                  <a:pos x="T8" y="T9"/>
                </a:cxn>
              </a:cxnLst>
              <a:rect l="T15" t="T16" r="T17" b="T18"/>
              <a:pathLst>
                <a:path w="33" h="42">
                  <a:moveTo>
                    <a:pt x="8" y="0"/>
                  </a:moveTo>
                  <a:lnTo>
                    <a:pt x="0" y="33"/>
                  </a:lnTo>
                  <a:lnTo>
                    <a:pt x="33" y="42"/>
                  </a:lnTo>
                  <a:lnTo>
                    <a:pt x="33" y="17"/>
                  </a:lnTo>
                  <a:lnTo>
                    <a:pt x="8" y="0"/>
                  </a:lnTo>
                  <a:close/>
                </a:path>
              </a:pathLst>
            </a:custGeom>
            <a:solidFill>
              <a:schemeClr val="accent1"/>
            </a:solidFill>
            <a:ln w="27051">
              <a:solidFill>
                <a:schemeClr val="accent1"/>
              </a:solidFill>
              <a:prstDash val="solid"/>
              <a:round/>
              <a:headEnd/>
              <a:tailEnd/>
            </a:ln>
          </p:spPr>
          <p:txBody>
            <a:bodyPr/>
            <a:lstStyle/>
            <a:p>
              <a:endParaRPr lang="en-GB" sz="1800">
                <a:solidFill>
                  <a:srgbClr val="000000"/>
                </a:solidFill>
              </a:endParaRPr>
            </a:p>
          </p:txBody>
        </p:sp>
        <p:sp>
          <p:nvSpPr>
            <p:cNvPr id="30866" name="Freeform 159"/>
            <p:cNvSpPr>
              <a:spLocks/>
            </p:cNvSpPr>
            <p:nvPr/>
          </p:nvSpPr>
          <p:spPr bwMode="auto">
            <a:xfrm>
              <a:off x="325" y="3461"/>
              <a:ext cx="132" cy="57"/>
            </a:xfrm>
            <a:custGeom>
              <a:avLst/>
              <a:gdLst>
                <a:gd name="T0" fmla="*/ 0 w 132"/>
                <a:gd name="T1" fmla="*/ 57 h 57"/>
                <a:gd name="T2" fmla="*/ 132 w 132"/>
                <a:gd name="T3" fmla="*/ 41 h 57"/>
                <a:gd name="T4" fmla="*/ 99 w 132"/>
                <a:gd name="T5" fmla="*/ 33 h 57"/>
                <a:gd name="T6" fmla="*/ 99 w 132"/>
                <a:gd name="T7" fmla="*/ 33 h 57"/>
                <a:gd name="T8" fmla="*/ 91 w 132"/>
                <a:gd name="T9" fmla="*/ 24 h 57"/>
                <a:gd name="T10" fmla="*/ 83 w 132"/>
                <a:gd name="T11" fmla="*/ 8 h 57"/>
                <a:gd name="T12" fmla="*/ 75 w 132"/>
                <a:gd name="T13" fmla="*/ 0 h 57"/>
                <a:gd name="T14" fmla="*/ 66 w 132"/>
                <a:gd name="T15" fmla="*/ 0 h 57"/>
                <a:gd name="T16" fmla="*/ 58 w 132"/>
                <a:gd name="T17" fmla="*/ 0 h 57"/>
                <a:gd name="T18" fmla="*/ 42 w 132"/>
                <a:gd name="T19" fmla="*/ 0 h 57"/>
                <a:gd name="T20" fmla="*/ 33 w 132"/>
                <a:gd name="T21" fmla="*/ 0 h 57"/>
                <a:gd name="T22" fmla="*/ 25 w 132"/>
                <a:gd name="T23" fmla="*/ 8 h 57"/>
                <a:gd name="T24" fmla="*/ 17 w 132"/>
                <a:gd name="T25" fmla="*/ 16 h 57"/>
                <a:gd name="T26" fmla="*/ 9 w 132"/>
                <a:gd name="T27" fmla="*/ 24 h 57"/>
                <a:gd name="T28" fmla="*/ 0 w 132"/>
                <a:gd name="T29" fmla="*/ 49 h 57"/>
                <a:gd name="T30" fmla="*/ 0 w 132"/>
                <a:gd name="T31" fmla="*/ 57 h 57"/>
                <a:gd name="T32" fmla="*/ 0 w 132"/>
                <a:gd name="T33" fmla="*/ 57 h 57"/>
                <a:gd name="T34" fmla="*/ 0 w 132"/>
                <a:gd name="T35" fmla="*/ 57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57"/>
                <a:gd name="T56" fmla="*/ 132 w 132"/>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57">
                  <a:moveTo>
                    <a:pt x="0" y="57"/>
                  </a:moveTo>
                  <a:lnTo>
                    <a:pt x="132" y="41"/>
                  </a:lnTo>
                  <a:lnTo>
                    <a:pt x="99" y="33"/>
                  </a:lnTo>
                  <a:lnTo>
                    <a:pt x="91" y="24"/>
                  </a:lnTo>
                  <a:lnTo>
                    <a:pt x="83" y="8"/>
                  </a:lnTo>
                  <a:lnTo>
                    <a:pt x="75" y="0"/>
                  </a:lnTo>
                  <a:lnTo>
                    <a:pt x="66" y="0"/>
                  </a:lnTo>
                  <a:lnTo>
                    <a:pt x="58" y="0"/>
                  </a:lnTo>
                  <a:lnTo>
                    <a:pt x="42" y="0"/>
                  </a:lnTo>
                  <a:lnTo>
                    <a:pt x="33" y="0"/>
                  </a:lnTo>
                  <a:lnTo>
                    <a:pt x="25" y="8"/>
                  </a:lnTo>
                  <a:lnTo>
                    <a:pt x="17" y="16"/>
                  </a:lnTo>
                  <a:lnTo>
                    <a:pt x="9" y="24"/>
                  </a:lnTo>
                  <a:lnTo>
                    <a:pt x="0" y="49"/>
                  </a:lnTo>
                  <a:lnTo>
                    <a:pt x="0"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67" name="Freeform 160"/>
            <p:cNvSpPr>
              <a:spLocks/>
            </p:cNvSpPr>
            <p:nvPr/>
          </p:nvSpPr>
          <p:spPr bwMode="auto">
            <a:xfrm>
              <a:off x="325" y="3461"/>
              <a:ext cx="132" cy="57"/>
            </a:xfrm>
            <a:custGeom>
              <a:avLst/>
              <a:gdLst>
                <a:gd name="T0" fmla="*/ 0 w 132"/>
                <a:gd name="T1" fmla="*/ 57 h 57"/>
                <a:gd name="T2" fmla="*/ 132 w 132"/>
                <a:gd name="T3" fmla="*/ 41 h 57"/>
                <a:gd name="T4" fmla="*/ 99 w 132"/>
                <a:gd name="T5" fmla="*/ 33 h 57"/>
                <a:gd name="T6" fmla="*/ 99 w 132"/>
                <a:gd name="T7" fmla="*/ 33 h 57"/>
                <a:gd name="T8" fmla="*/ 91 w 132"/>
                <a:gd name="T9" fmla="*/ 24 h 57"/>
                <a:gd name="T10" fmla="*/ 83 w 132"/>
                <a:gd name="T11" fmla="*/ 8 h 57"/>
                <a:gd name="T12" fmla="*/ 75 w 132"/>
                <a:gd name="T13" fmla="*/ 0 h 57"/>
                <a:gd name="T14" fmla="*/ 66 w 132"/>
                <a:gd name="T15" fmla="*/ 0 h 57"/>
                <a:gd name="T16" fmla="*/ 58 w 132"/>
                <a:gd name="T17" fmla="*/ 0 h 57"/>
                <a:gd name="T18" fmla="*/ 42 w 132"/>
                <a:gd name="T19" fmla="*/ 0 h 57"/>
                <a:gd name="T20" fmla="*/ 33 w 132"/>
                <a:gd name="T21" fmla="*/ 0 h 57"/>
                <a:gd name="T22" fmla="*/ 25 w 132"/>
                <a:gd name="T23" fmla="*/ 8 h 57"/>
                <a:gd name="T24" fmla="*/ 17 w 132"/>
                <a:gd name="T25" fmla="*/ 16 h 57"/>
                <a:gd name="T26" fmla="*/ 9 w 132"/>
                <a:gd name="T27" fmla="*/ 24 h 57"/>
                <a:gd name="T28" fmla="*/ 0 w 132"/>
                <a:gd name="T29" fmla="*/ 49 h 57"/>
                <a:gd name="T30" fmla="*/ 0 w 132"/>
                <a:gd name="T31" fmla="*/ 57 h 57"/>
                <a:gd name="T32" fmla="*/ 0 w 132"/>
                <a:gd name="T33" fmla="*/ 57 h 57"/>
                <a:gd name="T34" fmla="*/ 0 w 132"/>
                <a:gd name="T35" fmla="*/ 57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57"/>
                <a:gd name="T56" fmla="*/ 132 w 132"/>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57">
                  <a:moveTo>
                    <a:pt x="0" y="57"/>
                  </a:moveTo>
                  <a:lnTo>
                    <a:pt x="132" y="41"/>
                  </a:lnTo>
                  <a:lnTo>
                    <a:pt x="99" y="33"/>
                  </a:lnTo>
                  <a:lnTo>
                    <a:pt x="91" y="24"/>
                  </a:lnTo>
                  <a:lnTo>
                    <a:pt x="83" y="8"/>
                  </a:lnTo>
                  <a:lnTo>
                    <a:pt x="75" y="0"/>
                  </a:lnTo>
                  <a:lnTo>
                    <a:pt x="66" y="0"/>
                  </a:lnTo>
                  <a:lnTo>
                    <a:pt x="58" y="0"/>
                  </a:lnTo>
                  <a:lnTo>
                    <a:pt x="42" y="0"/>
                  </a:lnTo>
                  <a:lnTo>
                    <a:pt x="33" y="0"/>
                  </a:lnTo>
                  <a:lnTo>
                    <a:pt x="25" y="8"/>
                  </a:lnTo>
                  <a:lnTo>
                    <a:pt x="17" y="16"/>
                  </a:lnTo>
                  <a:lnTo>
                    <a:pt x="9" y="24"/>
                  </a:lnTo>
                  <a:lnTo>
                    <a:pt x="0" y="49"/>
                  </a:lnTo>
                  <a:lnTo>
                    <a:pt x="0" y="57"/>
                  </a:lnTo>
                </a:path>
              </a:pathLst>
            </a:custGeom>
            <a:solidFill>
              <a:schemeClr val="folHlink"/>
            </a:solidFill>
            <a:ln w="12700">
              <a:solidFill>
                <a:schemeClr val="folHlink"/>
              </a:solidFill>
              <a:prstDash val="solid"/>
              <a:round/>
              <a:headEnd/>
              <a:tailEnd/>
            </a:ln>
          </p:spPr>
          <p:txBody>
            <a:bodyPr/>
            <a:lstStyle/>
            <a:p>
              <a:endParaRPr lang="en-GB" sz="1800">
                <a:solidFill>
                  <a:srgbClr val="000000"/>
                </a:solidFill>
              </a:endParaRPr>
            </a:p>
          </p:txBody>
        </p:sp>
        <p:sp>
          <p:nvSpPr>
            <p:cNvPr id="30868" name="Freeform 161"/>
            <p:cNvSpPr>
              <a:spLocks/>
            </p:cNvSpPr>
            <p:nvPr/>
          </p:nvSpPr>
          <p:spPr bwMode="auto">
            <a:xfrm>
              <a:off x="334" y="3518"/>
              <a:ext cx="107" cy="66"/>
            </a:xfrm>
            <a:custGeom>
              <a:avLst/>
              <a:gdLst>
                <a:gd name="T0" fmla="*/ 0 w 107"/>
                <a:gd name="T1" fmla="*/ 17 h 66"/>
                <a:gd name="T2" fmla="*/ 0 w 107"/>
                <a:gd name="T3" fmla="*/ 17 h 66"/>
                <a:gd name="T4" fmla="*/ 0 w 107"/>
                <a:gd name="T5" fmla="*/ 25 h 66"/>
                <a:gd name="T6" fmla="*/ 8 w 107"/>
                <a:gd name="T7" fmla="*/ 33 h 66"/>
                <a:gd name="T8" fmla="*/ 16 w 107"/>
                <a:gd name="T9" fmla="*/ 42 h 66"/>
                <a:gd name="T10" fmla="*/ 24 w 107"/>
                <a:gd name="T11" fmla="*/ 50 h 66"/>
                <a:gd name="T12" fmla="*/ 33 w 107"/>
                <a:gd name="T13" fmla="*/ 58 h 66"/>
                <a:gd name="T14" fmla="*/ 49 w 107"/>
                <a:gd name="T15" fmla="*/ 66 h 66"/>
                <a:gd name="T16" fmla="*/ 57 w 107"/>
                <a:gd name="T17" fmla="*/ 66 h 66"/>
                <a:gd name="T18" fmla="*/ 74 w 107"/>
                <a:gd name="T19" fmla="*/ 58 h 66"/>
                <a:gd name="T20" fmla="*/ 82 w 107"/>
                <a:gd name="T21" fmla="*/ 58 h 66"/>
                <a:gd name="T22" fmla="*/ 82 w 107"/>
                <a:gd name="T23" fmla="*/ 50 h 66"/>
                <a:gd name="T24" fmla="*/ 82 w 107"/>
                <a:gd name="T25" fmla="*/ 50 h 66"/>
                <a:gd name="T26" fmla="*/ 82 w 107"/>
                <a:gd name="T27" fmla="*/ 42 h 66"/>
                <a:gd name="T28" fmla="*/ 90 w 107"/>
                <a:gd name="T29" fmla="*/ 33 h 66"/>
                <a:gd name="T30" fmla="*/ 90 w 107"/>
                <a:gd name="T31" fmla="*/ 33 h 66"/>
                <a:gd name="T32" fmla="*/ 107 w 107"/>
                <a:gd name="T33" fmla="*/ 33 h 66"/>
                <a:gd name="T34" fmla="*/ 90 w 107"/>
                <a:gd name="T35" fmla="*/ 17 h 66"/>
                <a:gd name="T36" fmla="*/ 99 w 107"/>
                <a:gd name="T37" fmla="*/ 0 h 66"/>
                <a:gd name="T38" fmla="*/ 0 w 107"/>
                <a:gd name="T39" fmla="*/ 17 h 66"/>
                <a:gd name="T40" fmla="*/ 0 w 107"/>
                <a:gd name="T41" fmla="*/ 17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
                <a:gd name="T64" fmla="*/ 0 h 66"/>
                <a:gd name="T65" fmla="*/ 107 w 107"/>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 h="66">
                  <a:moveTo>
                    <a:pt x="0" y="17"/>
                  </a:moveTo>
                  <a:lnTo>
                    <a:pt x="0" y="17"/>
                  </a:lnTo>
                  <a:lnTo>
                    <a:pt x="0" y="25"/>
                  </a:lnTo>
                  <a:lnTo>
                    <a:pt x="8" y="33"/>
                  </a:lnTo>
                  <a:lnTo>
                    <a:pt x="16" y="42"/>
                  </a:lnTo>
                  <a:lnTo>
                    <a:pt x="24" y="50"/>
                  </a:lnTo>
                  <a:lnTo>
                    <a:pt x="33" y="58"/>
                  </a:lnTo>
                  <a:lnTo>
                    <a:pt x="49" y="66"/>
                  </a:lnTo>
                  <a:lnTo>
                    <a:pt x="57" y="66"/>
                  </a:lnTo>
                  <a:lnTo>
                    <a:pt x="74" y="58"/>
                  </a:lnTo>
                  <a:lnTo>
                    <a:pt x="82" y="58"/>
                  </a:lnTo>
                  <a:lnTo>
                    <a:pt x="82" y="50"/>
                  </a:lnTo>
                  <a:lnTo>
                    <a:pt x="82" y="42"/>
                  </a:lnTo>
                  <a:lnTo>
                    <a:pt x="90" y="33"/>
                  </a:lnTo>
                  <a:lnTo>
                    <a:pt x="107" y="33"/>
                  </a:lnTo>
                  <a:lnTo>
                    <a:pt x="90" y="17"/>
                  </a:lnTo>
                  <a:lnTo>
                    <a:pt x="99" y="0"/>
                  </a:lnTo>
                  <a:lnTo>
                    <a:pt x="0" y="17"/>
                  </a:lnTo>
                  <a:close/>
                </a:path>
              </a:pathLst>
            </a:custGeom>
            <a:solidFill>
              <a:schemeClr val="accent1"/>
            </a:solidFill>
            <a:ln w="9525">
              <a:solidFill>
                <a:schemeClr val="accent1"/>
              </a:solidFill>
              <a:round/>
              <a:headEnd/>
              <a:tailEnd/>
            </a:ln>
          </p:spPr>
          <p:txBody>
            <a:bodyPr/>
            <a:lstStyle/>
            <a:p>
              <a:endParaRPr lang="en-GB" sz="1800">
                <a:solidFill>
                  <a:srgbClr val="000000"/>
                </a:solidFill>
              </a:endParaRPr>
            </a:p>
          </p:txBody>
        </p:sp>
        <p:sp>
          <p:nvSpPr>
            <p:cNvPr id="30869" name="Freeform 162"/>
            <p:cNvSpPr>
              <a:spLocks/>
            </p:cNvSpPr>
            <p:nvPr/>
          </p:nvSpPr>
          <p:spPr bwMode="auto">
            <a:xfrm>
              <a:off x="169" y="3551"/>
              <a:ext cx="371" cy="405"/>
            </a:xfrm>
            <a:custGeom>
              <a:avLst/>
              <a:gdLst>
                <a:gd name="T0" fmla="*/ 140 w 371"/>
                <a:gd name="T1" fmla="*/ 9 h 405"/>
                <a:gd name="T2" fmla="*/ 115 w 371"/>
                <a:gd name="T3" fmla="*/ 0 h 405"/>
                <a:gd name="T4" fmla="*/ 66 w 371"/>
                <a:gd name="T5" fmla="*/ 9 h 405"/>
                <a:gd name="T6" fmla="*/ 49 w 371"/>
                <a:gd name="T7" fmla="*/ 17 h 405"/>
                <a:gd name="T8" fmla="*/ 24 w 371"/>
                <a:gd name="T9" fmla="*/ 25 h 405"/>
                <a:gd name="T10" fmla="*/ 8 w 371"/>
                <a:gd name="T11" fmla="*/ 50 h 405"/>
                <a:gd name="T12" fmla="*/ 0 w 371"/>
                <a:gd name="T13" fmla="*/ 66 h 405"/>
                <a:gd name="T14" fmla="*/ 33 w 371"/>
                <a:gd name="T15" fmla="*/ 75 h 405"/>
                <a:gd name="T16" fmla="*/ 49 w 371"/>
                <a:gd name="T17" fmla="*/ 66 h 405"/>
                <a:gd name="T18" fmla="*/ 74 w 371"/>
                <a:gd name="T19" fmla="*/ 58 h 405"/>
                <a:gd name="T20" fmla="*/ 82 w 371"/>
                <a:gd name="T21" fmla="*/ 58 h 405"/>
                <a:gd name="T22" fmla="*/ 99 w 371"/>
                <a:gd name="T23" fmla="*/ 58 h 405"/>
                <a:gd name="T24" fmla="*/ 115 w 371"/>
                <a:gd name="T25" fmla="*/ 66 h 405"/>
                <a:gd name="T26" fmla="*/ 107 w 371"/>
                <a:gd name="T27" fmla="*/ 83 h 405"/>
                <a:gd name="T28" fmla="*/ 90 w 371"/>
                <a:gd name="T29" fmla="*/ 116 h 405"/>
                <a:gd name="T30" fmla="*/ 74 w 371"/>
                <a:gd name="T31" fmla="*/ 149 h 405"/>
                <a:gd name="T32" fmla="*/ 66 w 371"/>
                <a:gd name="T33" fmla="*/ 182 h 405"/>
                <a:gd name="T34" fmla="*/ 57 w 371"/>
                <a:gd name="T35" fmla="*/ 198 h 405"/>
                <a:gd name="T36" fmla="*/ 66 w 371"/>
                <a:gd name="T37" fmla="*/ 215 h 405"/>
                <a:gd name="T38" fmla="*/ 66 w 371"/>
                <a:gd name="T39" fmla="*/ 231 h 405"/>
                <a:gd name="T40" fmla="*/ 66 w 371"/>
                <a:gd name="T41" fmla="*/ 256 h 405"/>
                <a:gd name="T42" fmla="*/ 66 w 371"/>
                <a:gd name="T43" fmla="*/ 289 h 405"/>
                <a:gd name="T44" fmla="*/ 66 w 371"/>
                <a:gd name="T45" fmla="*/ 330 h 405"/>
                <a:gd name="T46" fmla="*/ 57 w 371"/>
                <a:gd name="T47" fmla="*/ 372 h 405"/>
                <a:gd name="T48" fmla="*/ 66 w 371"/>
                <a:gd name="T49" fmla="*/ 405 h 405"/>
                <a:gd name="T50" fmla="*/ 123 w 371"/>
                <a:gd name="T51" fmla="*/ 388 h 405"/>
                <a:gd name="T52" fmla="*/ 247 w 371"/>
                <a:gd name="T53" fmla="*/ 273 h 405"/>
                <a:gd name="T54" fmla="*/ 371 w 371"/>
                <a:gd name="T55" fmla="*/ 322 h 405"/>
                <a:gd name="T56" fmla="*/ 330 w 371"/>
                <a:gd name="T57" fmla="*/ 314 h 405"/>
                <a:gd name="T58" fmla="*/ 321 w 371"/>
                <a:gd name="T59" fmla="*/ 289 h 405"/>
                <a:gd name="T60" fmla="*/ 305 w 371"/>
                <a:gd name="T61" fmla="*/ 256 h 405"/>
                <a:gd name="T62" fmla="*/ 288 w 371"/>
                <a:gd name="T63" fmla="*/ 231 h 405"/>
                <a:gd name="T64" fmla="*/ 272 w 371"/>
                <a:gd name="T65" fmla="*/ 215 h 405"/>
                <a:gd name="T66" fmla="*/ 264 w 371"/>
                <a:gd name="T67" fmla="*/ 207 h 405"/>
                <a:gd name="T68" fmla="*/ 247 w 371"/>
                <a:gd name="T69" fmla="*/ 198 h 405"/>
                <a:gd name="T70" fmla="*/ 231 w 371"/>
                <a:gd name="T71" fmla="*/ 190 h 405"/>
                <a:gd name="T72" fmla="*/ 222 w 371"/>
                <a:gd name="T73" fmla="*/ 165 h 405"/>
                <a:gd name="T74" fmla="*/ 222 w 371"/>
                <a:gd name="T75" fmla="*/ 141 h 405"/>
                <a:gd name="T76" fmla="*/ 239 w 371"/>
                <a:gd name="T77" fmla="*/ 108 h 405"/>
                <a:gd name="T78" fmla="*/ 239 w 371"/>
                <a:gd name="T79" fmla="*/ 83 h 405"/>
                <a:gd name="T80" fmla="*/ 247 w 371"/>
                <a:gd name="T81" fmla="*/ 66 h 405"/>
                <a:gd name="T82" fmla="*/ 222 w 371"/>
                <a:gd name="T83" fmla="*/ 58 h 405"/>
                <a:gd name="T84" fmla="*/ 214 w 371"/>
                <a:gd name="T85" fmla="*/ 58 h 405"/>
                <a:gd name="T86" fmla="*/ 206 w 371"/>
                <a:gd name="T87" fmla="*/ 66 h 405"/>
                <a:gd name="T88" fmla="*/ 189 w 371"/>
                <a:gd name="T89" fmla="*/ 83 h 405"/>
                <a:gd name="T90" fmla="*/ 173 w 371"/>
                <a:gd name="T91" fmla="*/ 99 h 405"/>
                <a:gd name="T92" fmla="*/ 165 w 371"/>
                <a:gd name="T93" fmla="*/ 108 h 405"/>
                <a:gd name="T94" fmla="*/ 165 w 371"/>
                <a:gd name="T95" fmla="*/ 91 h 405"/>
                <a:gd name="T96" fmla="*/ 165 w 371"/>
                <a:gd name="T97" fmla="*/ 66 h 405"/>
                <a:gd name="T98" fmla="*/ 165 w 371"/>
                <a:gd name="T99" fmla="*/ 50 h 405"/>
                <a:gd name="T100" fmla="*/ 165 w 371"/>
                <a:gd name="T101" fmla="*/ 25 h 405"/>
                <a:gd name="T102" fmla="*/ 165 w 371"/>
                <a:gd name="T103" fmla="*/ 17 h 405"/>
                <a:gd name="T104" fmla="*/ 156 w 371"/>
                <a:gd name="T105" fmla="*/ 17 h 405"/>
                <a:gd name="T106" fmla="*/ 148 w 371"/>
                <a:gd name="T107" fmla="*/ 17 h 4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1"/>
                <a:gd name="T163" fmla="*/ 0 h 405"/>
                <a:gd name="T164" fmla="*/ 371 w 371"/>
                <a:gd name="T165" fmla="*/ 405 h 4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1" h="405">
                  <a:moveTo>
                    <a:pt x="148" y="17"/>
                  </a:moveTo>
                  <a:lnTo>
                    <a:pt x="140" y="9"/>
                  </a:lnTo>
                  <a:lnTo>
                    <a:pt x="132" y="9"/>
                  </a:lnTo>
                  <a:lnTo>
                    <a:pt x="115" y="0"/>
                  </a:lnTo>
                  <a:lnTo>
                    <a:pt x="90" y="0"/>
                  </a:lnTo>
                  <a:lnTo>
                    <a:pt x="66" y="9"/>
                  </a:lnTo>
                  <a:lnTo>
                    <a:pt x="57" y="9"/>
                  </a:lnTo>
                  <a:lnTo>
                    <a:pt x="49" y="17"/>
                  </a:lnTo>
                  <a:lnTo>
                    <a:pt x="33" y="17"/>
                  </a:lnTo>
                  <a:lnTo>
                    <a:pt x="24" y="25"/>
                  </a:lnTo>
                  <a:lnTo>
                    <a:pt x="16" y="42"/>
                  </a:lnTo>
                  <a:lnTo>
                    <a:pt x="8" y="50"/>
                  </a:lnTo>
                  <a:lnTo>
                    <a:pt x="0" y="58"/>
                  </a:lnTo>
                  <a:lnTo>
                    <a:pt x="0" y="66"/>
                  </a:lnTo>
                  <a:lnTo>
                    <a:pt x="24" y="75"/>
                  </a:lnTo>
                  <a:lnTo>
                    <a:pt x="33" y="75"/>
                  </a:lnTo>
                  <a:lnTo>
                    <a:pt x="49" y="66"/>
                  </a:lnTo>
                  <a:lnTo>
                    <a:pt x="66" y="58"/>
                  </a:lnTo>
                  <a:lnTo>
                    <a:pt x="74" y="58"/>
                  </a:lnTo>
                  <a:lnTo>
                    <a:pt x="82" y="58"/>
                  </a:lnTo>
                  <a:lnTo>
                    <a:pt x="90" y="58"/>
                  </a:lnTo>
                  <a:lnTo>
                    <a:pt x="99" y="58"/>
                  </a:lnTo>
                  <a:lnTo>
                    <a:pt x="107" y="58"/>
                  </a:lnTo>
                  <a:lnTo>
                    <a:pt x="115" y="66"/>
                  </a:lnTo>
                  <a:lnTo>
                    <a:pt x="115" y="75"/>
                  </a:lnTo>
                  <a:lnTo>
                    <a:pt x="107" y="83"/>
                  </a:lnTo>
                  <a:lnTo>
                    <a:pt x="99" y="99"/>
                  </a:lnTo>
                  <a:lnTo>
                    <a:pt x="90" y="116"/>
                  </a:lnTo>
                  <a:lnTo>
                    <a:pt x="82" y="132"/>
                  </a:lnTo>
                  <a:lnTo>
                    <a:pt x="74" y="149"/>
                  </a:lnTo>
                  <a:lnTo>
                    <a:pt x="66" y="165"/>
                  </a:lnTo>
                  <a:lnTo>
                    <a:pt x="66" y="182"/>
                  </a:lnTo>
                  <a:lnTo>
                    <a:pt x="57" y="190"/>
                  </a:lnTo>
                  <a:lnTo>
                    <a:pt x="57" y="198"/>
                  </a:lnTo>
                  <a:lnTo>
                    <a:pt x="57" y="207"/>
                  </a:lnTo>
                  <a:lnTo>
                    <a:pt x="66" y="215"/>
                  </a:lnTo>
                  <a:lnTo>
                    <a:pt x="66" y="223"/>
                  </a:lnTo>
                  <a:lnTo>
                    <a:pt x="66" y="231"/>
                  </a:lnTo>
                  <a:lnTo>
                    <a:pt x="66" y="248"/>
                  </a:lnTo>
                  <a:lnTo>
                    <a:pt x="66" y="256"/>
                  </a:lnTo>
                  <a:lnTo>
                    <a:pt x="66" y="273"/>
                  </a:lnTo>
                  <a:lnTo>
                    <a:pt x="66" y="289"/>
                  </a:lnTo>
                  <a:lnTo>
                    <a:pt x="66" y="314"/>
                  </a:lnTo>
                  <a:lnTo>
                    <a:pt x="66" y="330"/>
                  </a:lnTo>
                  <a:lnTo>
                    <a:pt x="57" y="355"/>
                  </a:lnTo>
                  <a:lnTo>
                    <a:pt x="57" y="372"/>
                  </a:lnTo>
                  <a:lnTo>
                    <a:pt x="66" y="388"/>
                  </a:lnTo>
                  <a:lnTo>
                    <a:pt x="66" y="405"/>
                  </a:lnTo>
                  <a:lnTo>
                    <a:pt x="148" y="405"/>
                  </a:lnTo>
                  <a:lnTo>
                    <a:pt x="123" y="388"/>
                  </a:lnTo>
                  <a:lnTo>
                    <a:pt x="148" y="231"/>
                  </a:lnTo>
                  <a:lnTo>
                    <a:pt x="247" y="273"/>
                  </a:lnTo>
                  <a:lnTo>
                    <a:pt x="305" y="372"/>
                  </a:lnTo>
                  <a:lnTo>
                    <a:pt x="371" y="322"/>
                  </a:lnTo>
                  <a:lnTo>
                    <a:pt x="338" y="322"/>
                  </a:lnTo>
                  <a:lnTo>
                    <a:pt x="330" y="314"/>
                  </a:lnTo>
                  <a:lnTo>
                    <a:pt x="330" y="306"/>
                  </a:lnTo>
                  <a:lnTo>
                    <a:pt x="321" y="289"/>
                  </a:lnTo>
                  <a:lnTo>
                    <a:pt x="313" y="273"/>
                  </a:lnTo>
                  <a:lnTo>
                    <a:pt x="305" y="256"/>
                  </a:lnTo>
                  <a:lnTo>
                    <a:pt x="297" y="240"/>
                  </a:lnTo>
                  <a:lnTo>
                    <a:pt x="288" y="231"/>
                  </a:lnTo>
                  <a:lnTo>
                    <a:pt x="280" y="223"/>
                  </a:lnTo>
                  <a:lnTo>
                    <a:pt x="272" y="215"/>
                  </a:lnTo>
                  <a:lnTo>
                    <a:pt x="272" y="207"/>
                  </a:lnTo>
                  <a:lnTo>
                    <a:pt x="264" y="207"/>
                  </a:lnTo>
                  <a:lnTo>
                    <a:pt x="255" y="207"/>
                  </a:lnTo>
                  <a:lnTo>
                    <a:pt x="247" y="198"/>
                  </a:lnTo>
                  <a:lnTo>
                    <a:pt x="239" y="198"/>
                  </a:lnTo>
                  <a:lnTo>
                    <a:pt x="231" y="190"/>
                  </a:lnTo>
                  <a:lnTo>
                    <a:pt x="231" y="182"/>
                  </a:lnTo>
                  <a:lnTo>
                    <a:pt x="222" y="165"/>
                  </a:lnTo>
                  <a:lnTo>
                    <a:pt x="222" y="149"/>
                  </a:lnTo>
                  <a:lnTo>
                    <a:pt x="222" y="141"/>
                  </a:lnTo>
                  <a:lnTo>
                    <a:pt x="231" y="132"/>
                  </a:lnTo>
                  <a:lnTo>
                    <a:pt x="239" y="108"/>
                  </a:lnTo>
                  <a:lnTo>
                    <a:pt x="239" y="91"/>
                  </a:lnTo>
                  <a:lnTo>
                    <a:pt x="239" y="83"/>
                  </a:lnTo>
                  <a:lnTo>
                    <a:pt x="247" y="75"/>
                  </a:lnTo>
                  <a:lnTo>
                    <a:pt x="247" y="66"/>
                  </a:lnTo>
                  <a:lnTo>
                    <a:pt x="231" y="58"/>
                  </a:lnTo>
                  <a:lnTo>
                    <a:pt x="222" y="58"/>
                  </a:lnTo>
                  <a:lnTo>
                    <a:pt x="214" y="58"/>
                  </a:lnTo>
                  <a:lnTo>
                    <a:pt x="206" y="66"/>
                  </a:lnTo>
                  <a:lnTo>
                    <a:pt x="198" y="75"/>
                  </a:lnTo>
                  <a:lnTo>
                    <a:pt x="189" y="83"/>
                  </a:lnTo>
                  <a:lnTo>
                    <a:pt x="181" y="91"/>
                  </a:lnTo>
                  <a:lnTo>
                    <a:pt x="173" y="99"/>
                  </a:lnTo>
                  <a:lnTo>
                    <a:pt x="165" y="99"/>
                  </a:lnTo>
                  <a:lnTo>
                    <a:pt x="165" y="108"/>
                  </a:lnTo>
                  <a:lnTo>
                    <a:pt x="165" y="99"/>
                  </a:lnTo>
                  <a:lnTo>
                    <a:pt x="165" y="91"/>
                  </a:lnTo>
                  <a:lnTo>
                    <a:pt x="165" y="83"/>
                  </a:lnTo>
                  <a:lnTo>
                    <a:pt x="165" y="66"/>
                  </a:lnTo>
                  <a:lnTo>
                    <a:pt x="165" y="58"/>
                  </a:lnTo>
                  <a:lnTo>
                    <a:pt x="165" y="50"/>
                  </a:lnTo>
                  <a:lnTo>
                    <a:pt x="165" y="33"/>
                  </a:lnTo>
                  <a:lnTo>
                    <a:pt x="165" y="25"/>
                  </a:lnTo>
                  <a:lnTo>
                    <a:pt x="165" y="17"/>
                  </a:lnTo>
                  <a:lnTo>
                    <a:pt x="156" y="17"/>
                  </a:lnTo>
                  <a:lnTo>
                    <a:pt x="148" y="1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70" name="Freeform 163"/>
            <p:cNvSpPr>
              <a:spLocks/>
            </p:cNvSpPr>
            <p:nvPr/>
          </p:nvSpPr>
          <p:spPr bwMode="auto">
            <a:xfrm>
              <a:off x="169" y="3551"/>
              <a:ext cx="371" cy="405"/>
            </a:xfrm>
            <a:custGeom>
              <a:avLst/>
              <a:gdLst>
                <a:gd name="T0" fmla="*/ 140 w 371"/>
                <a:gd name="T1" fmla="*/ 9 h 405"/>
                <a:gd name="T2" fmla="*/ 115 w 371"/>
                <a:gd name="T3" fmla="*/ 0 h 405"/>
                <a:gd name="T4" fmla="*/ 66 w 371"/>
                <a:gd name="T5" fmla="*/ 9 h 405"/>
                <a:gd name="T6" fmla="*/ 49 w 371"/>
                <a:gd name="T7" fmla="*/ 17 h 405"/>
                <a:gd name="T8" fmla="*/ 24 w 371"/>
                <a:gd name="T9" fmla="*/ 25 h 405"/>
                <a:gd name="T10" fmla="*/ 8 w 371"/>
                <a:gd name="T11" fmla="*/ 50 h 405"/>
                <a:gd name="T12" fmla="*/ 0 w 371"/>
                <a:gd name="T13" fmla="*/ 66 h 405"/>
                <a:gd name="T14" fmla="*/ 33 w 371"/>
                <a:gd name="T15" fmla="*/ 75 h 405"/>
                <a:gd name="T16" fmla="*/ 49 w 371"/>
                <a:gd name="T17" fmla="*/ 66 h 405"/>
                <a:gd name="T18" fmla="*/ 74 w 371"/>
                <a:gd name="T19" fmla="*/ 58 h 405"/>
                <a:gd name="T20" fmla="*/ 82 w 371"/>
                <a:gd name="T21" fmla="*/ 58 h 405"/>
                <a:gd name="T22" fmla="*/ 99 w 371"/>
                <a:gd name="T23" fmla="*/ 58 h 405"/>
                <a:gd name="T24" fmla="*/ 115 w 371"/>
                <a:gd name="T25" fmla="*/ 66 h 405"/>
                <a:gd name="T26" fmla="*/ 107 w 371"/>
                <a:gd name="T27" fmla="*/ 83 h 405"/>
                <a:gd name="T28" fmla="*/ 90 w 371"/>
                <a:gd name="T29" fmla="*/ 116 h 405"/>
                <a:gd name="T30" fmla="*/ 74 w 371"/>
                <a:gd name="T31" fmla="*/ 149 h 405"/>
                <a:gd name="T32" fmla="*/ 66 w 371"/>
                <a:gd name="T33" fmla="*/ 182 h 405"/>
                <a:gd name="T34" fmla="*/ 57 w 371"/>
                <a:gd name="T35" fmla="*/ 198 h 405"/>
                <a:gd name="T36" fmla="*/ 66 w 371"/>
                <a:gd name="T37" fmla="*/ 215 h 405"/>
                <a:gd name="T38" fmla="*/ 66 w 371"/>
                <a:gd name="T39" fmla="*/ 231 h 405"/>
                <a:gd name="T40" fmla="*/ 66 w 371"/>
                <a:gd name="T41" fmla="*/ 256 h 405"/>
                <a:gd name="T42" fmla="*/ 66 w 371"/>
                <a:gd name="T43" fmla="*/ 289 h 405"/>
                <a:gd name="T44" fmla="*/ 66 w 371"/>
                <a:gd name="T45" fmla="*/ 330 h 405"/>
                <a:gd name="T46" fmla="*/ 57 w 371"/>
                <a:gd name="T47" fmla="*/ 372 h 405"/>
                <a:gd name="T48" fmla="*/ 66 w 371"/>
                <a:gd name="T49" fmla="*/ 405 h 405"/>
                <a:gd name="T50" fmla="*/ 123 w 371"/>
                <a:gd name="T51" fmla="*/ 388 h 405"/>
                <a:gd name="T52" fmla="*/ 247 w 371"/>
                <a:gd name="T53" fmla="*/ 273 h 405"/>
                <a:gd name="T54" fmla="*/ 371 w 371"/>
                <a:gd name="T55" fmla="*/ 322 h 405"/>
                <a:gd name="T56" fmla="*/ 330 w 371"/>
                <a:gd name="T57" fmla="*/ 314 h 405"/>
                <a:gd name="T58" fmla="*/ 321 w 371"/>
                <a:gd name="T59" fmla="*/ 289 h 405"/>
                <a:gd name="T60" fmla="*/ 305 w 371"/>
                <a:gd name="T61" fmla="*/ 256 h 405"/>
                <a:gd name="T62" fmla="*/ 288 w 371"/>
                <a:gd name="T63" fmla="*/ 231 h 405"/>
                <a:gd name="T64" fmla="*/ 272 w 371"/>
                <a:gd name="T65" fmla="*/ 215 h 405"/>
                <a:gd name="T66" fmla="*/ 264 w 371"/>
                <a:gd name="T67" fmla="*/ 207 h 405"/>
                <a:gd name="T68" fmla="*/ 247 w 371"/>
                <a:gd name="T69" fmla="*/ 198 h 405"/>
                <a:gd name="T70" fmla="*/ 231 w 371"/>
                <a:gd name="T71" fmla="*/ 190 h 405"/>
                <a:gd name="T72" fmla="*/ 222 w 371"/>
                <a:gd name="T73" fmla="*/ 165 h 405"/>
                <a:gd name="T74" fmla="*/ 222 w 371"/>
                <a:gd name="T75" fmla="*/ 141 h 405"/>
                <a:gd name="T76" fmla="*/ 239 w 371"/>
                <a:gd name="T77" fmla="*/ 108 h 405"/>
                <a:gd name="T78" fmla="*/ 239 w 371"/>
                <a:gd name="T79" fmla="*/ 83 h 405"/>
                <a:gd name="T80" fmla="*/ 247 w 371"/>
                <a:gd name="T81" fmla="*/ 66 h 405"/>
                <a:gd name="T82" fmla="*/ 222 w 371"/>
                <a:gd name="T83" fmla="*/ 58 h 405"/>
                <a:gd name="T84" fmla="*/ 214 w 371"/>
                <a:gd name="T85" fmla="*/ 58 h 405"/>
                <a:gd name="T86" fmla="*/ 206 w 371"/>
                <a:gd name="T87" fmla="*/ 66 h 405"/>
                <a:gd name="T88" fmla="*/ 189 w 371"/>
                <a:gd name="T89" fmla="*/ 83 h 405"/>
                <a:gd name="T90" fmla="*/ 173 w 371"/>
                <a:gd name="T91" fmla="*/ 99 h 405"/>
                <a:gd name="T92" fmla="*/ 165 w 371"/>
                <a:gd name="T93" fmla="*/ 108 h 405"/>
                <a:gd name="T94" fmla="*/ 165 w 371"/>
                <a:gd name="T95" fmla="*/ 91 h 405"/>
                <a:gd name="T96" fmla="*/ 165 w 371"/>
                <a:gd name="T97" fmla="*/ 66 h 405"/>
                <a:gd name="T98" fmla="*/ 165 w 371"/>
                <a:gd name="T99" fmla="*/ 50 h 405"/>
                <a:gd name="T100" fmla="*/ 165 w 371"/>
                <a:gd name="T101" fmla="*/ 25 h 405"/>
                <a:gd name="T102" fmla="*/ 165 w 371"/>
                <a:gd name="T103" fmla="*/ 17 h 405"/>
                <a:gd name="T104" fmla="*/ 156 w 371"/>
                <a:gd name="T105" fmla="*/ 17 h 405"/>
                <a:gd name="T106" fmla="*/ 148 w 371"/>
                <a:gd name="T107" fmla="*/ 17 h 4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1"/>
                <a:gd name="T163" fmla="*/ 0 h 405"/>
                <a:gd name="T164" fmla="*/ 371 w 371"/>
                <a:gd name="T165" fmla="*/ 405 h 4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1" h="405">
                  <a:moveTo>
                    <a:pt x="148" y="17"/>
                  </a:moveTo>
                  <a:lnTo>
                    <a:pt x="140" y="9"/>
                  </a:lnTo>
                  <a:lnTo>
                    <a:pt x="132" y="9"/>
                  </a:lnTo>
                  <a:lnTo>
                    <a:pt x="115" y="0"/>
                  </a:lnTo>
                  <a:lnTo>
                    <a:pt x="90" y="0"/>
                  </a:lnTo>
                  <a:lnTo>
                    <a:pt x="66" y="9"/>
                  </a:lnTo>
                  <a:lnTo>
                    <a:pt x="57" y="9"/>
                  </a:lnTo>
                  <a:lnTo>
                    <a:pt x="49" y="17"/>
                  </a:lnTo>
                  <a:lnTo>
                    <a:pt x="33" y="17"/>
                  </a:lnTo>
                  <a:lnTo>
                    <a:pt x="24" y="25"/>
                  </a:lnTo>
                  <a:lnTo>
                    <a:pt x="16" y="42"/>
                  </a:lnTo>
                  <a:lnTo>
                    <a:pt x="8" y="50"/>
                  </a:lnTo>
                  <a:lnTo>
                    <a:pt x="0" y="58"/>
                  </a:lnTo>
                  <a:lnTo>
                    <a:pt x="0" y="66"/>
                  </a:lnTo>
                  <a:lnTo>
                    <a:pt x="24" y="75"/>
                  </a:lnTo>
                  <a:lnTo>
                    <a:pt x="33" y="75"/>
                  </a:lnTo>
                  <a:lnTo>
                    <a:pt x="49" y="66"/>
                  </a:lnTo>
                  <a:lnTo>
                    <a:pt x="66" y="58"/>
                  </a:lnTo>
                  <a:lnTo>
                    <a:pt x="74" y="58"/>
                  </a:lnTo>
                  <a:lnTo>
                    <a:pt x="82" y="58"/>
                  </a:lnTo>
                  <a:lnTo>
                    <a:pt x="90" y="58"/>
                  </a:lnTo>
                  <a:lnTo>
                    <a:pt x="99" y="58"/>
                  </a:lnTo>
                  <a:lnTo>
                    <a:pt x="107" y="58"/>
                  </a:lnTo>
                  <a:lnTo>
                    <a:pt x="115" y="66"/>
                  </a:lnTo>
                  <a:lnTo>
                    <a:pt x="115" y="75"/>
                  </a:lnTo>
                  <a:lnTo>
                    <a:pt x="107" y="83"/>
                  </a:lnTo>
                  <a:lnTo>
                    <a:pt x="99" y="99"/>
                  </a:lnTo>
                  <a:lnTo>
                    <a:pt x="90" y="116"/>
                  </a:lnTo>
                  <a:lnTo>
                    <a:pt x="82" y="132"/>
                  </a:lnTo>
                  <a:lnTo>
                    <a:pt x="74" y="149"/>
                  </a:lnTo>
                  <a:lnTo>
                    <a:pt x="66" y="165"/>
                  </a:lnTo>
                  <a:lnTo>
                    <a:pt x="66" y="182"/>
                  </a:lnTo>
                  <a:lnTo>
                    <a:pt x="57" y="190"/>
                  </a:lnTo>
                  <a:lnTo>
                    <a:pt x="57" y="198"/>
                  </a:lnTo>
                  <a:lnTo>
                    <a:pt x="57" y="207"/>
                  </a:lnTo>
                  <a:lnTo>
                    <a:pt x="66" y="215"/>
                  </a:lnTo>
                  <a:lnTo>
                    <a:pt x="66" y="223"/>
                  </a:lnTo>
                  <a:lnTo>
                    <a:pt x="66" y="231"/>
                  </a:lnTo>
                  <a:lnTo>
                    <a:pt x="66" y="248"/>
                  </a:lnTo>
                  <a:lnTo>
                    <a:pt x="66" y="256"/>
                  </a:lnTo>
                  <a:lnTo>
                    <a:pt x="66" y="273"/>
                  </a:lnTo>
                  <a:lnTo>
                    <a:pt x="66" y="289"/>
                  </a:lnTo>
                  <a:lnTo>
                    <a:pt x="66" y="314"/>
                  </a:lnTo>
                  <a:lnTo>
                    <a:pt x="66" y="330"/>
                  </a:lnTo>
                  <a:lnTo>
                    <a:pt x="57" y="355"/>
                  </a:lnTo>
                  <a:lnTo>
                    <a:pt x="57" y="372"/>
                  </a:lnTo>
                  <a:lnTo>
                    <a:pt x="66" y="388"/>
                  </a:lnTo>
                  <a:lnTo>
                    <a:pt x="66" y="405"/>
                  </a:lnTo>
                  <a:lnTo>
                    <a:pt x="148" y="405"/>
                  </a:lnTo>
                  <a:lnTo>
                    <a:pt x="123" y="388"/>
                  </a:lnTo>
                  <a:lnTo>
                    <a:pt x="148" y="231"/>
                  </a:lnTo>
                  <a:lnTo>
                    <a:pt x="247" y="273"/>
                  </a:lnTo>
                  <a:lnTo>
                    <a:pt x="305" y="372"/>
                  </a:lnTo>
                  <a:lnTo>
                    <a:pt x="371" y="322"/>
                  </a:lnTo>
                  <a:lnTo>
                    <a:pt x="338" y="322"/>
                  </a:lnTo>
                  <a:lnTo>
                    <a:pt x="330" y="314"/>
                  </a:lnTo>
                  <a:lnTo>
                    <a:pt x="330" y="306"/>
                  </a:lnTo>
                  <a:lnTo>
                    <a:pt x="321" y="289"/>
                  </a:lnTo>
                  <a:lnTo>
                    <a:pt x="313" y="273"/>
                  </a:lnTo>
                  <a:lnTo>
                    <a:pt x="305" y="256"/>
                  </a:lnTo>
                  <a:lnTo>
                    <a:pt x="297" y="240"/>
                  </a:lnTo>
                  <a:lnTo>
                    <a:pt x="288" y="231"/>
                  </a:lnTo>
                  <a:lnTo>
                    <a:pt x="280" y="223"/>
                  </a:lnTo>
                  <a:lnTo>
                    <a:pt x="272" y="215"/>
                  </a:lnTo>
                  <a:lnTo>
                    <a:pt x="272" y="207"/>
                  </a:lnTo>
                  <a:lnTo>
                    <a:pt x="264" y="207"/>
                  </a:lnTo>
                  <a:lnTo>
                    <a:pt x="255" y="207"/>
                  </a:lnTo>
                  <a:lnTo>
                    <a:pt x="247" y="198"/>
                  </a:lnTo>
                  <a:lnTo>
                    <a:pt x="239" y="198"/>
                  </a:lnTo>
                  <a:lnTo>
                    <a:pt x="231" y="190"/>
                  </a:lnTo>
                  <a:lnTo>
                    <a:pt x="231" y="182"/>
                  </a:lnTo>
                  <a:lnTo>
                    <a:pt x="222" y="165"/>
                  </a:lnTo>
                  <a:lnTo>
                    <a:pt x="222" y="149"/>
                  </a:lnTo>
                  <a:lnTo>
                    <a:pt x="222" y="141"/>
                  </a:lnTo>
                  <a:lnTo>
                    <a:pt x="231" y="132"/>
                  </a:lnTo>
                  <a:lnTo>
                    <a:pt x="239" y="108"/>
                  </a:lnTo>
                  <a:lnTo>
                    <a:pt x="239" y="91"/>
                  </a:lnTo>
                  <a:lnTo>
                    <a:pt x="239" y="83"/>
                  </a:lnTo>
                  <a:lnTo>
                    <a:pt x="247" y="75"/>
                  </a:lnTo>
                  <a:lnTo>
                    <a:pt x="247" y="66"/>
                  </a:lnTo>
                  <a:lnTo>
                    <a:pt x="231" y="58"/>
                  </a:lnTo>
                  <a:lnTo>
                    <a:pt x="222" y="58"/>
                  </a:lnTo>
                  <a:lnTo>
                    <a:pt x="214" y="58"/>
                  </a:lnTo>
                  <a:lnTo>
                    <a:pt x="206" y="66"/>
                  </a:lnTo>
                  <a:lnTo>
                    <a:pt x="198" y="75"/>
                  </a:lnTo>
                  <a:lnTo>
                    <a:pt x="189" y="83"/>
                  </a:lnTo>
                  <a:lnTo>
                    <a:pt x="181" y="91"/>
                  </a:lnTo>
                  <a:lnTo>
                    <a:pt x="173" y="99"/>
                  </a:lnTo>
                  <a:lnTo>
                    <a:pt x="165" y="99"/>
                  </a:lnTo>
                  <a:lnTo>
                    <a:pt x="165" y="108"/>
                  </a:lnTo>
                  <a:lnTo>
                    <a:pt x="165" y="99"/>
                  </a:lnTo>
                  <a:lnTo>
                    <a:pt x="165" y="91"/>
                  </a:lnTo>
                  <a:lnTo>
                    <a:pt x="165" y="83"/>
                  </a:lnTo>
                  <a:lnTo>
                    <a:pt x="165" y="66"/>
                  </a:lnTo>
                  <a:lnTo>
                    <a:pt x="165" y="58"/>
                  </a:lnTo>
                  <a:lnTo>
                    <a:pt x="165" y="50"/>
                  </a:lnTo>
                  <a:lnTo>
                    <a:pt x="165" y="33"/>
                  </a:lnTo>
                  <a:lnTo>
                    <a:pt x="165" y="25"/>
                  </a:lnTo>
                  <a:lnTo>
                    <a:pt x="165" y="17"/>
                  </a:lnTo>
                  <a:lnTo>
                    <a:pt x="156" y="17"/>
                  </a:lnTo>
                  <a:lnTo>
                    <a:pt x="148" y="17"/>
                  </a:lnTo>
                </a:path>
              </a:pathLst>
            </a:custGeom>
            <a:solidFill>
              <a:srgbClr val="FF0000"/>
            </a:solidFill>
            <a:ln w="27051">
              <a:solidFill>
                <a:schemeClr val="hlink"/>
              </a:solidFill>
              <a:prstDash val="solid"/>
              <a:round/>
              <a:headEnd/>
              <a:tailEnd/>
            </a:ln>
          </p:spPr>
          <p:txBody>
            <a:bodyPr/>
            <a:lstStyle/>
            <a:p>
              <a:endParaRPr lang="en-GB" sz="1800">
                <a:solidFill>
                  <a:srgbClr val="000000"/>
                </a:solidFill>
              </a:endParaRPr>
            </a:p>
          </p:txBody>
        </p:sp>
        <p:sp>
          <p:nvSpPr>
            <p:cNvPr id="30871" name="Freeform 164"/>
            <p:cNvSpPr>
              <a:spLocks/>
            </p:cNvSpPr>
            <p:nvPr/>
          </p:nvSpPr>
          <p:spPr bwMode="auto">
            <a:xfrm>
              <a:off x="383" y="3774"/>
              <a:ext cx="41" cy="33"/>
            </a:xfrm>
            <a:custGeom>
              <a:avLst/>
              <a:gdLst>
                <a:gd name="T0" fmla="*/ 17 w 41"/>
                <a:gd name="T1" fmla="*/ 0 h 33"/>
                <a:gd name="T2" fmla="*/ 0 w 41"/>
                <a:gd name="T3" fmla="*/ 25 h 33"/>
                <a:gd name="T4" fmla="*/ 41 w 41"/>
                <a:gd name="T5" fmla="*/ 33 h 33"/>
                <a:gd name="T6" fmla="*/ 41 w 41"/>
                <a:gd name="T7" fmla="*/ 17 h 33"/>
                <a:gd name="T8" fmla="*/ 17 w 41"/>
                <a:gd name="T9" fmla="*/ 0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17" y="0"/>
                  </a:moveTo>
                  <a:lnTo>
                    <a:pt x="0" y="25"/>
                  </a:lnTo>
                  <a:lnTo>
                    <a:pt x="41" y="33"/>
                  </a:lnTo>
                  <a:lnTo>
                    <a:pt x="41" y="17"/>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72" name="Freeform 165"/>
            <p:cNvSpPr>
              <a:spLocks/>
            </p:cNvSpPr>
            <p:nvPr/>
          </p:nvSpPr>
          <p:spPr bwMode="auto">
            <a:xfrm>
              <a:off x="383" y="3774"/>
              <a:ext cx="41" cy="33"/>
            </a:xfrm>
            <a:custGeom>
              <a:avLst/>
              <a:gdLst>
                <a:gd name="T0" fmla="*/ 17 w 41"/>
                <a:gd name="T1" fmla="*/ 0 h 33"/>
                <a:gd name="T2" fmla="*/ 0 w 41"/>
                <a:gd name="T3" fmla="*/ 25 h 33"/>
                <a:gd name="T4" fmla="*/ 41 w 41"/>
                <a:gd name="T5" fmla="*/ 33 h 33"/>
                <a:gd name="T6" fmla="*/ 41 w 41"/>
                <a:gd name="T7" fmla="*/ 17 h 33"/>
                <a:gd name="T8" fmla="*/ 17 w 41"/>
                <a:gd name="T9" fmla="*/ 0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17" y="0"/>
                  </a:moveTo>
                  <a:lnTo>
                    <a:pt x="0" y="25"/>
                  </a:lnTo>
                  <a:lnTo>
                    <a:pt x="41" y="33"/>
                  </a:lnTo>
                  <a:lnTo>
                    <a:pt x="41" y="17"/>
                  </a:lnTo>
                  <a:lnTo>
                    <a:pt x="17" y="0"/>
                  </a:lnTo>
                  <a:close/>
                </a:path>
              </a:pathLst>
            </a:custGeom>
            <a:solidFill>
              <a:schemeClr val="accent1"/>
            </a:solidFill>
            <a:ln w="27051">
              <a:solidFill>
                <a:schemeClr val="accent1"/>
              </a:solidFill>
              <a:prstDash val="solid"/>
              <a:round/>
              <a:headEnd/>
              <a:tailEnd/>
            </a:ln>
          </p:spPr>
          <p:txBody>
            <a:bodyPr/>
            <a:lstStyle/>
            <a:p>
              <a:endParaRPr lang="en-GB" sz="1800">
                <a:solidFill>
                  <a:srgbClr val="000000"/>
                </a:solidFill>
              </a:endParaRPr>
            </a:p>
          </p:txBody>
        </p:sp>
        <p:sp>
          <p:nvSpPr>
            <p:cNvPr id="30873" name="Freeform 166"/>
            <p:cNvSpPr>
              <a:spLocks/>
            </p:cNvSpPr>
            <p:nvPr/>
          </p:nvSpPr>
          <p:spPr bwMode="auto">
            <a:xfrm>
              <a:off x="350" y="3716"/>
              <a:ext cx="74" cy="66"/>
            </a:xfrm>
            <a:custGeom>
              <a:avLst/>
              <a:gdLst>
                <a:gd name="T0" fmla="*/ 74 w 74"/>
                <a:gd name="T1" fmla="*/ 42 h 66"/>
                <a:gd name="T2" fmla="*/ 25 w 74"/>
                <a:gd name="T3" fmla="*/ 66 h 66"/>
                <a:gd name="T4" fmla="*/ 0 w 74"/>
                <a:gd name="T5" fmla="*/ 0 h 66"/>
                <a:gd name="T6" fmla="*/ 0 60000 65536"/>
                <a:gd name="T7" fmla="*/ 0 60000 65536"/>
                <a:gd name="T8" fmla="*/ 0 60000 65536"/>
                <a:gd name="T9" fmla="*/ 0 w 74"/>
                <a:gd name="T10" fmla="*/ 0 h 66"/>
                <a:gd name="T11" fmla="*/ 74 w 74"/>
                <a:gd name="T12" fmla="*/ 66 h 66"/>
              </a:gdLst>
              <a:ahLst/>
              <a:cxnLst>
                <a:cxn ang="T6">
                  <a:pos x="T0" y="T1"/>
                </a:cxn>
                <a:cxn ang="T7">
                  <a:pos x="T2" y="T3"/>
                </a:cxn>
                <a:cxn ang="T8">
                  <a:pos x="T4" y="T5"/>
                </a:cxn>
              </a:cxnLst>
              <a:rect l="T9" t="T10" r="T11" b="T12"/>
              <a:pathLst>
                <a:path w="74" h="66">
                  <a:moveTo>
                    <a:pt x="74" y="42"/>
                  </a:moveTo>
                  <a:lnTo>
                    <a:pt x="25" y="66"/>
                  </a:lnTo>
                  <a:lnTo>
                    <a:pt x="0" y="0"/>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874" name="Freeform 167"/>
            <p:cNvSpPr>
              <a:spLocks/>
            </p:cNvSpPr>
            <p:nvPr/>
          </p:nvSpPr>
          <p:spPr bwMode="auto">
            <a:xfrm>
              <a:off x="169" y="3634"/>
              <a:ext cx="363" cy="272"/>
            </a:xfrm>
            <a:custGeom>
              <a:avLst/>
              <a:gdLst>
                <a:gd name="T0" fmla="*/ 8 w 363"/>
                <a:gd name="T1" fmla="*/ 0 h 272"/>
                <a:gd name="T2" fmla="*/ 0 w 363"/>
                <a:gd name="T3" fmla="*/ 8 h 272"/>
                <a:gd name="T4" fmla="*/ 354 w 363"/>
                <a:gd name="T5" fmla="*/ 272 h 272"/>
                <a:gd name="T6" fmla="*/ 363 w 363"/>
                <a:gd name="T7" fmla="*/ 264 h 272"/>
                <a:gd name="T8" fmla="*/ 8 w 363"/>
                <a:gd name="T9" fmla="*/ 0 h 272"/>
                <a:gd name="T10" fmla="*/ 0 60000 65536"/>
                <a:gd name="T11" fmla="*/ 0 60000 65536"/>
                <a:gd name="T12" fmla="*/ 0 60000 65536"/>
                <a:gd name="T13" fmla="*/ 0 60000 65536"/>
                <a:gd name="T14" fmla="*/ 0 60000 65536"/>
                <a:gd name="T15" fmla="*/ 0 w 363"/>
                <a:gd name="T16" fmla="*/ 0 h 272"/>
                <a:gd name="T17" fmla="*/ 363 w 363"/>
                <a:gd name="T18" fmla="*/ 272 h 272"/>
              </a:gdLst>
              <a:ahLst/>
              <a:cxnLst>
                <a:cxn ang="T10">
                  <a:pos x="T0" y="T1"/>
                </a:cxn>
                <a:cxn ang="T11">
                  <a:pos x="T2" y="T3"/>
                </a:cxn>
                <a:cxn ang="T12">
                  <a:pos x="T4" y="T5"/>
                </a:cxn>
                <a:cxn ang="T13">
                  <a:pos x="T6" y="T7"/>
                </a:cxn>
                <a:cxn ang="T14">
                  <a:pos x="T8" y="T9"/>
                </a:cxn>
              </a:cxnLst>
              <a:rect l="T15" t="T16" r="T17" b="T18"/>
              <a:pathLst>
                <a:path w="363" h="272">
                  <a:moveTo>
                    <a:pt x="8" y="0"/>
                  </a:moveTo>
                  <a:lnTo>
                    <a:pt x="0" y="8"/>
                  </a:lnTo>
                  <a:lnTo>
                    <a:pt x="354" y="272"/>
                  </a:lnTo>
                  <a:lnTo>
                    <a:pt x="363" y="264"/>
                  </a:lnTo>
                  <a:lnTo>
                    <a:pt x="8" y="0"/>
                  </a:lnTo>
                  <a:close/>
                </a:path>
              </a:pathLst>
            </a:custGeom>
            <a:solidFill>
              <a:srgbClr val="2D00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75" name="Freeform 168"/>
            <p:cNvSpPr>
              <a:spLocks/>
            </p:cNvSpPr>
            <p:nvPr/>
          </p:nvSpPr>
          <p:spPr bwMode="auto">
            <a:xfrm>
              <a:off x="169" y="3634"/>
              <a:ext cx="363" cy="272"/>
            </a:xfrm>
            <a:custGeom>
              <a:avLst/>
              <a:gdLst>
                <a:gd name="T0" fmla="*/ 8 w 363"/>
                <a:gd name="T1" fmla="*/ 0 h 272"/>
                <a:gd name="T2" fmla="*/ 0 w 363"/>
                <a:gd name="T3" fmla="*/ 8 h 272"/>
                <a:gd name="T4" fmla="*/ 354 w 363"/>
                <a:gd name="T5" fmla="*/ 272 h 272"/>
                <a:gd name="T6" fmla="*/ 363 w 363"/>
                <a:gd name="T7" fmla="*/ 264 h 272"/>
                <a:gd name="T8" fmla="*/ 8 w 363"/>
                <a:gd name="T9" fmla="*/ 0 h 272"/>
                <a:gd name="T10" fmla="*/ 0 60000 65536"/>
                <a:gd name="T11" fmla="*/ 0 60000 65536"/>
                <a:gd name="T12" fmla="*/ 0 60000 65536"/>
                <a:gd name="T13" fmla="*/ 0 60000 65536"/>
                <a:gd name="T14" fmla="*/ 0 60000 65536"/>
                <a:gd name="T15" fmla="*/ 0 w 363"/>
                <a:gd name="T16" fmla="*/ 0 h 272"/>
                <a:gd name="T17" fmla="*/ 363 w 363"/>
                <a:gd name="T18" fmla="*/ 272 h 272"/>
              </a:gdLst>
              <a:ahLst/>
              <a:cxnLst>
                <a:cxn ang="T10">
                  <a:pos x="T0" y="T1"/>
                </a:cxn>
                <a:cxn ang="T11">
                  <a:pos x="T2" y="T3"/>
                </a:cxn>
                <a:cxn ang="T12">
                  <a:pos x="T4" y="T5"/>
                </a:cxn>
                <a:cxn ang="T13">
                  <a:pos x="T6" y="T7"/>
                </a:cxn>
                <a:cxn ang="T14">
                  <a:pos x="T8" y="T9"/>
                </a:cxn>
              </a:cxnLst>
              <a:rect l="T15" t="T16" r="T17" b="T18"/>
              <a:pathLst>
                <a:path w="363" h="272">
                  <a:moveTo>
                    <a:pt x="8" y="0"/>
                  </a:moveTo>
                  <a:lnTo>
                    <a:pt x="0" y="8"/>
                  </a:lnTo>
                  <a:lnTo>
                    <a:pt x="354" y="272"/>
                  </a:lnTo>
                  <a:lnTo>
                    <a:pt x="363" y="264"/>
                  </a:lnTo>
                  <a:lnTo>
                    <a:pt x="8" y="0"/>
                  </a:lnTo>
                  <a:close/>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876" name="Freeform 169"/>
            <p:cNvSpPr>
              <a:spLocks/>
            </p:cNvSpPr>
            <p:nvPr/>
          </p:nvSpPr>
          <p:spPr bwMode="auto">
            <a:xfrm>
              <a:off x="499" y="3857"/>
              <a:ext cx="91" cy="99"/>
            </a:xfrm>
            <a:custGeom>
              <a:avLst/>
              <a:gdLst>
                <a:gd name="T0" fmla="*/ 0 w 91"/>
                <a:gd name="T1" fmla="*/ 90 h 99"/>
                <a:gd name="T2" fmla="*/ 8 w 91"/>
                <a:gd name="T3" fmla="*/ 90 h 99"/>
                <a:gd name="T4" fmla="*/ 16 w 91"/>
                <a:gd name="T5" fmla="*/ 90 h 99"/>
                <a:gd name="T6" fmla="*/ 24 w 91"/>
                <a:gd name="T7" fmla="*/ 99 h 99"/>
                <a:gd name="T8" fmla="*/ 41 w 91"/>
                <a:gd name="T9" fmla="*/ 99 h 99"/>
                <a:gd name="T10" fmla="*/ 49 w 91"/>
                <a:gd name="T11" fmla="*/ 90 h 99"/>
                <a:gd name="T12" fmla="*/ 66 w 91"/>
                <a:gd name="T13" fmla="*/ 90 h 99"/>
                <a:gd name="T14" fmla="*/ 82 w 91"/>
                <a:gd name="T15" fmla="*/ 82 h 99"/>
                <a:gd name="T16" fmla="*/ 91 w 91"/>
                <a:gd name="T17" fmla="*/ 74 h 99"/>
                <a:gd name="T18" fmla="*/ 91 w 91"/>
                <a:gd name="T19" fmla="*/ 57 h 99"/>
                <a:gd name="T20" fmla="*/ 82 w 91"/>
                <a:gd name="T21" fmla="*/ 41 h 99"/>
                <a:gd name="T22" fmla="*/ 74 w 91"/>
                <a:gd name="T23" fmla="*/ 24 h 99"/>
                <a:gd name="T24" fmla="*/ 66 w 91"/>
                <a:gd name="T25" fmla="*/ 16 h 99"/>
                <a:gd name="T26" fmla="*/ 58 w 91"/>
                <a:gd name="T27" fmla="*/ 8 h 99"/>
                <a:gd name="T28" fmla="*/ 49 w 91"/>
                <a:gd name="T29" fmla="*/ 0 h 99"/>
                <a:gd name="T30" fmla="*/ 49 w 91"/>
                <a:gd name="T31" fmla="*/ 0 h 99"/>
                <a:gd name="T32" fmla="*/ 41 w 91"/>
                <a:gd name="T33" fmla="*/ 0 h 99"/>
                <a:gd name="T34" fmla="*/ 0 w 91"/>
                <a:gd name="T35" fmla="*/ 90 h 99"/>
                <a:gd name="T36" fmla="*/ 0 w 91"/>
                <a:gd name="T37" fmla="*/ 90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
                <a:gd name="T58" fmla="*/ 0 h 99"/>
                <a:gd name="T59" fmla="*/ 91 w 91"/>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 h="99">
                  <a:moveTo>
                    <a:pt x="0" y="90"/>
                  </a:moveTo>
                  <a:lnTo>
                    <a:pt x="8" y="90"/>
                  </a:lnTo>
                  <a:lnTo>
                    <a:pt x="16" y="90"/>
                  </a:lnTo>
                  <a:lnTo>
                    <a:pt x="24" y="99"/>
                  </a:lnTo>
                  <a:lnTo>
                    <a:pt x="41" y="99"/>
                  </a:lnTo>
                  <a:lnTo>
                    <a:pt x="49" y="90"/>
                  </a:lnTo>
                  <a:lnTo>
                    <a:pt x="66" y="90"/>
                  </a:lnTo>
                  <a:lnTo>
                    <a:pt x="82" y="82"/>
                  </a:lnTo>
                  <a:lnTo>
                    <a:pt x="91" y="74"/>
                  </a:lnTo>
                  <a:lnTo>
                    <a:pt x="91" y="57"/>
                  </a:lnTo>
                  <a:lnTo>
                    <a:pt x="82" y="41"/>
                  </a:lnTo>
                  <a:lnTo>
                    <a:pt x="74" y="24"/>
                  </a:lnTo>
                  <a:lnTo>
                    <a:pt x="66" y="16"/>
                  </a:lnTo>
                  <a:lnTo>
                    <a:pt x="58" y="8"/>
                  </a:lnTo>
                  <a:lnTo>
                    <a:pt x="49" y="0"/>
                  </a:lnTo>
                  <a:lnTo>
                    <a:pt x="41" y="0"/>
                  </a:lnTo>
                  <a:lnTo>
                    <a:pt x="0" y="9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77" name="Freeform 170"/>
            <p:cNvSpPr>
              <a:spLocks/>
            </p:cNvSpPr>
            <p:nvPr/>
          </p:nvSpPr>
          <p:spPr bwMode="auto">
            <a:xfrm>
              <a:off x="499" y="3857"/>
              <a:ext cx="91" cy="99"/>
            </a:xfrm>
            <a:custGeom>
              <a:avLst/>
              <a:gdLst>
                <a:gd name="T0" fmla="*/ 0 w 91"/>
                <a:gd name="T1" fmla="*/ 90 h 99"/>
                <a:gd name="T2" fmla="*/ 8 w 91"/>
                <a:gd name="T3" fmla="*/ 90 h 99"/>
                <a:gd name="T4" fmla="*/ 16 w 91"/>
                <a:gd name="T5" fmla="*/ 90 h 99"/>
                <a:gd name="T6" fmla="*/ 24 w 91"/>
                <a:gd name="T7" fmla="*/ 99 h 99"/>
                <a:gd name="T8" fmla="*/ 41 w 91"/>
                <a:gd name="T9" fmla="*/ 99 h 99"/>
                <a:gd name="T10" fmla="*/ 49 w 91"/>
                <a:gd name="T11" fmla="*/ 90 h 99"/>
                <a:gd name="T12" fmla="*/ 66 w 91"/>
                <a:gd name="T13" fmla="*/ 90 h 99"/>
                <a:gd name="T14" fmla="*/ 82 w 91"/>
                <a:gd name="T15" fmla="*/ 82 h 99"/>
                <a:gd name="T16" fmla="*/ 91 w 91"/>
                <a:gd name="T17" fmla="*/ 74 h 99"/>
                <a:gd name="T18" fmla="*/ 91 w 91"/>
                <a:gd name="T19" fmla="*/ 57 h 99"/>
                <a:gd name="T20" fmla="*/ 82 w 91"/>
                <a:gd name="T21" fmla="*/ 41 h 99"/>
                <a:gd name="T22" fmla="*/ 74 w 91"/>
                <a:gd name="T23" fmla="*/ 24 h 99"/>
                <a:gd name="T24" fmla="*/ 66 w 91"/>
                <a:gd name="T25" fmla="*/ 16 h 99"/>
                <a:gd name="T26" fmla="*/ 58 w 91"/>
                <a:gd name="T27" fmla="*/ 8 h 99"/>
                <a:gd name="T28" fmla="*/ 49 w 91"/>
                <a:gd name="T29" fmla="*/ 0 h 99"/>
                <a:gd name="T30" fmla="*/ 49 w 91"/>
                <a:gd name="T31" fmla="*/ 0 h 99"/>
                <a:gd name="T32" fmla="*/ 41 w 91"/>
                <a:gd name="T33" fmla="*/ 0 h 99"/>
                <a:gd name="T34" fmla="*/ 0 w 91"/>
                <a:gd name="T35" fmla="*/ 90 h 99"/>
                <a:gd name="T36" fmla="*/ 0 w 91"/>
                <a:gd name="T37" fmla="*/ 90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
                <a:gd name="T58" fmla="*/ 0 h 99"/>
                <a:gd name="T59" fmla="*/ 91 w 91"/>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 h="99">
                  <a:moveTo>
                    <a:pt x="0" y="90"/>
                  </a:moveTo>
                  <a:lnTo>
                    <a:pt x="8" y="90"/>
                  </a:lnTo>
                  <a:lnTo>
                    <a:pt x="16" y="90"/>
                  </a:lnTo>
                  <a:lnTo>
                    <a:pt x="24" y="99"/>
                  </a:lnTo>
                  <a:lnTo>
                    <a:pt x="41" y="99"/>
                  </a:lnTo>
                  <a:lnTo>
                    <a:pt x="49" y="90"/>
                  </a:lnTo>
                  <a:lnTo>
                    <a:pt x="66" y="90"/>
                  </a:lnTo>
                  <a:lnTo>
                    <a:pt x="82" y="82"/>
                  </a:lnTo>
                  <a:lnTo>
                    <a:pt x="91" y="74"/>
                  </a:lnTo>
                  <a:lnTo>
                    <a:pt x="91" y="57"/>
                  </a:lnTo>
                  <a:lnTo>
                    <a:pt x="82" y="41"/>
                  </a:lnTo>
                  <a:lnTo>
                    <a:pt x="74" y="24"/>
                  </a:lnTo>
                  <a:lnTo>
                    <a:pt x="66" y="16"/>
                  </a:lnTo>
                  <a:lnTo>
                    <a:pt x="58" y="8"/>
                  </a:lnTo>
                  <a:lnTo>
                    <a:pt x="49" y="0"/>
                  </a:lnTo>
                  <a:lnTo>
                    <a:pt x="41" y="0"/>
                  </a:lnTo>
                  <a:lnTo>
                    <a:pt x="0" y="9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878" name="Rectangle 171"/>
            <p:cNvSpPr>
              <a:spLocks noChangeArrowheads="1"/>
            </p:cNvSpPr>
            <p:nvPr/>
          </p:nvSpPr>
          <p:spPr bwMode="auto">
            <a:xfrm>
              <a:off x="1167" y="3750"/>
              <a:ext cx="3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1500">
                  <a:solidFill>
                    <a:srgbClr val="000000"/>
                  </a:solidFill>
                </a:rPr>
                <a:t> </a:t>
              </a:r>
              <a:endParaRPr lang="en-GB" altLang="de-DE">
                <a:solidFill>
                  <a:srgbClr val="000000"/>
                </a:solidFill>
              </a:endParaRPr>
            </a:p>
          </p:txBody>
        </p:sp>
        <p:sp>
          <p:nvSpPr>
            <p:cNvPr id="30879" name="Freeform 172"/>
            <p:cNvSpPr>
              <a:spLocks/>
            </p:cNvSpPr>
            <p:nvPr/>
          </p:nvSpPr>
          <p:spPr bwMode="auto">
            <a:xfrm>
              <a:off x="788" y="3312"/>
              <a:ext cx="396" cy="256"/>
            </a:xfrm>
            <a:custGeom>
              <a:avLst/>
              <a:gdLst>
                <a:gd name="T0" fmla="*/ 0 w 396"/>
                <a:gd name="T1" fmla="*/ 0 h 256"/>
                <a:gd name="T2" fmla="*/ 16 w 396"/>
                <a:gd name="T3" fmla="*/ 8 h 256"/>
                <a:gd name="T4" fmla="*/ 33 w 396"/>
                <a:gd name="T5" fmla="*/ 8 h 256"/>
                <a:gd name="T6" fmla="*/ 74 w 396"/>
                <a:gd name="T7" fmla="*/ 16 h 256"/>
                <a:gd name="T8" fmla="*/ 132 w 396"/>
                <a:gd name="T9" fmla="*/ 33 h 256"/>
                <a:gd name="T10" fmla="*/ 165 w 396"/>
                <a:gd name="T11" fmla="*/ 33 h 256"/>
                <a:gd name="T12" fmla="*/ 181 w 396"/>
                <a:gd name="T13" fmla="*/ 33 h 256"/>
                <a:gd name="T14" fmla="*/ 223 w 396"/>
                <a:gd name="T15" fmla="*/ 25 h 256"/>
                <a:gd name="T16" fmla="*/ 247 w 396"/>
                <a:gd name="T17" fmla="*/ 25 h 256"/>
                <a:gd name="T18" fmla="*/ 264 w 396"/>
                <a:gd name="T19" fmla="*/ 25 h 256"/>
                <a:gd name="T20" fmla="*/ 289 w 396"/>
                <a:gd name="T21" fmla="*/ 41 h 256"/>
                <a:gd name="T22" fmla="*/ 313 w 396"/>
                <a:gd name="T23" fmla="*/ 58 h 256"/>
                <a:gd name="T24" fmla="*/ 330 w 396"/>
                <a:gd name="T25" fmla="*/ 74 h 256"/>
                <a:gd name="T26" fmla="*/ 346 w 396"/>
                <a:gd name="T27" fmla="*/ 91 h 256"/>
                <a:gd name="T28" fmla="*/ 346 w 396"/>
                <a:gd name="T29" fmla="*/ 107 h 256"/>
                <a:gd name="T30" fmla="*/ 346 w 396"/>
                <a:gd name="T31" fmla="*/ 124 h 256"/>
                <a:gd name="T32" fmla="*/ 330 w 396"/>
                <a:gd name="T33" fmla="*/ 149 h 256"/>
                <a:gd name="T34" fmla="*/ 313 w 396"/>
                <a:gd name="T35" fmla="*/ 165 h 256"/>
                <a:gd name="T36" fmla="*/ 289 w 396"/>
                <a:gd name="T37" fmla="*/ 182 h 256"/>
                <a:gd name="T38" fmla="*/ 264 w 396"/>
                <a:gd name="T39" fmla="*/ 206 h 256"/>
                <a:gd name="T40" fmla="*/ 264 w 396"/>
                <a:gd name="T41" fmla="*/ 215 h 256"/>
                <a:gd name="T42" fmla="*/ 264 w 396"/>
                <a:gd name="T43" fmla="*/ 223 h 256"/>
                <a:gd name="T44" fmla="*/ 280 w 396"/>
                <a:gd name="T45" fmla="*/ 231 h 256"/>
                <a:gd name="T46" fmla="*/ 305 w 396"/>
                <a:gd name="T47" fmla="*/ 239 h 256"/>
                <a:gd name="T48" fmla="*/ 346 w 396"/>
                <a:gd name="T49" fmla="*/ 248 h 256"/>
                <a:gd name="T50" fmla="*/ 379 w 396"/>
                <a:gd name="T51" fmla="*/ 248 h 256"/>
                <a:gd name="T52" fmla="*/ 388 w 396"/>
                <a:gd name="T53" fmla="*/ 248 h 256"/>
                <a:gd name="T54" fmla="*/ 363 w 396"/>
                <a:gd name="T55" fmla="*/ 256 h 256"/>
                <a:gd name="T56" fmla="*/ 338 w 396"/>
                <a:gd name="T57" fmla="*/ 248 h 256"/>
                <a:gd name="T58" fmla="*/ 305 w 396"/>
                <a:gd name="T59" fmla="*/ 239 h 256"/>
                <a:gd name="T60" fmla="*/ 272 w 396"/>
                <a:gd name="T61" fmla="*/ 231 h 256"/>
                <a:gd name="T62" fmla="*/ 256 w 396"/>
                <a:gd name="T63" fmla="*/ 223 h 256"/>
                <a:gd name="T64" fmla="*/ 256 w 396"/>
                <a:gd name="T65" fmla="*/ 223 h 256"/>
                <a:gd name="T66" fmla="*/ 264 w 396"/>
                <a:gd name="T67" fmla="*/ 206 h 256"/>
                <a:gd name="T68" fmla="*/ 280 w 396"/>
                <a:gd name="T69" fmla="*/ 182 h 256"/>
                <a:gd name="T70" fmla="*/ 305 w 396"/>
                <a:gd name="T71" fmla="*/ 165 h 256"/>
                <a:gd name="T72" fmla="*/ 322 w 396"/>
                <a:gd name="T73" fmla="*/ 140 h 256"/>
                <a:gd name="T74" fmla="*/ 338 w 396"/>
                <a:gd name="T75" fmla="*/ 115 h 256"/>
                <a:gd name="T76" fmla="*/ 338 w 396"/>
                <a:gd name="T77" fmla="*/ 107 h 256"/>
                <a:gd name="T78" fmla="*/ 338 w 396"/>
                <a:gd name="T79" fmla="*/ 91 h 256"/>
                <a:gd name="T80" fmla="*/ 330 w 396"/>
                <a:gd name="T81" fmla="*/ 82 h 256"/>
                <a:gd name="T82" fmla="*/ 313 w 396"/>
                <a:gd name="T83" fmla="*/ 58 h 256"/>
                <a:gd name="T84" fmla="*/ 280 w 396"/>
                <a:gd name="T85" fmla="*/ 41 h 256"/>
                <a:gd name="T86" fmla="*/ 256 w 396"/>
                <a:gd name="T87" fmla="*/ 33 h 256"/>
                <a:gd name="T88" fmla="*/ 231 w 396"/>
                <a:gd name="T89" fmla="*/ 33 h 256"/>
                <a:gd name="T90" fmla="*/ 198 w 396"/>
                <a:gd name="T91" fmla="*/ 33 h 256"/>
                <a:gd name="T92" fmla="*/ 173 w 396"/>
                <a:gd name="T93" fmla="*/ 41 h 256"/>
                <a:gd name="T94" fmla="*/ 156 w 396"/>
                <a:gd name="T95" fmla="*/ 41 h 256"/>
                <a:gd name="T96" fmla="*/ 140 w 396"/>
                <a:gd name="T97" fmla="*/ 33 h 256"/>
                <a:gd name="T98" fmla="*/ 123 w 396"/>
                <a:gd name="T99" fmla="*/ 16 h 256"/>
                <a:gd name="T100" fmla="*/ 0 w 396"/>
                <a:gd name="T101" fmla="*/ 0 h 2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6"/>
                <a:gd name="T154" fmla="*/ 0 h 256"/>
                <a:gd name="T155" fmla="*/ 396 w 396"/>
                <a:gd name="T156" fmla="*/ 256 h 2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6" h="256">
                  <a:moveTo>
                    <a:pt x="0" y="0"/>
                  </a:moveTo>
                  <a:lnTo>
                    <a:pt x="0" y="0"/>
                  </a:lnTo>
                  <a:lnTo>
                    <a:pt x="8" y="8"/>
                  </a:lnTo>
                  <a:lnTo>
                    <a:pt x="16" y="8"/>
                  </a:lnTo>
                  <a:lnTo>
                    <a:pt x="24" y="8"/>
                  </a:lnTo>
                  <a:lnTo>
                    <a:pt x="33" y="8"/>
                  </a:lnTo>
                  <a:lnTo>
                    <a:pt x="49" y="16"/>
                  </a:lnTo>
                  <a:lnTo>
                    <a:pt x="74" y="16"/>
                  </a:lnTo>
                  <a:lnTo>
                    <a:pt x="99" y="25"/>
                  </a:lnTo>
                  <a:lnTo>
                    <a:pt x="132" y="33"/>
                  </a:lnTo>
                  <a:lnTo>
                    <a:pt x="156" y="33"/>
                  </a:lnTo>
                  <a:lnTo>
                    <a:pt x="165" y="33"/>
                  </a:lnTo>
                  <a:lnTo>
                    <a:pt x="173" y="33"/>
                  </a:lnTo>
                  <a:lnTo>
                    <a:pt x="181" y="33"/>
                  </a:lnTo>
                  <a:lnTo>
                    <a:pt x="189" y="33"/>
                  </a:lnTo>
                  <a:lnTo>
                    <a:pt x="223" y="25"/>
                  </a:lnTo>
                  <a:lnTo>
                    <a:pt x="231" y="25"/>
                  </a:lnTo>
                  <a:lnTo>
                    <a:pt x="247" y="25"/>
                  </a:lnTo>
                  <a:lnTo>
                    <a:pt x="256" y="25"/>
                  </a:lnTo>
                  <a:lnTo>
                    <a:pt x="264" y="25"/>
                  </a:lnTo>
                  <a:lnTo>
                    <a:pt x="280" y="33"/>
                  </a:lnTo>
                  <a:lnTo>
                    <a:pt x="289" y="41"/>
                  </a:lnTo>
                  <a:lnTo>
                    <a:pt x="305" y="49"/>
                  </a:lnTo>
                  <a:lnTo>
                    <a:pt x="313" y="58"/>
                  </a:lnTo>
                  <a:lnTo>
                    <a:pt x="322" y="66"/>
                  </a:lnTo>
                  <a:lnTo>
                    <a:pt x="330" y="74"/>
                  </a:lnTo>
                  <a:lnTo>
                    <a:pt x="338" y="82"/>
                  </a:lnTo>
                  <a:lnTo>
                    <a:pt x="346" y="91"/>
                  </a:lnTo>
                  <a:lnTo>
                    <a:pt x="346" y="99"/>
                  </a:lnTo>
                  <a:lnTo>
                    <a:pt x="346" y="107"/>
                  </a:lnTo>
                  <a:lnTo>
                    <a:pt x="346" y="115"/>
                  </a:lnTo>
                  <a:lnTo>
                    <a:pt x="346" y="124"/>
                  </a:lnTo>
                  <a:lnTo>
                    <a:pt x="338" y="132"/>
                  </a:lnTo>
                  <a:lnTo>
                    <a:pt x="330" y="149"/>
                  </a:lnTo>
                  <a:lnTo>
                    <a:pt x="322" y="157"/>
                  </a:lnTo>
                  <a:lnTo>
                    <a:pt x="313" y="165"/>
                  </a:lnTo>
                  <a:lnTo>
                    <a:pt x="297" y="173"/>
                  </a:lnTo>
                  <a:lnTo>
                    <a:pt x="289" y="182"/>
                  </a:lnTo>
                  <a:lnTo>
                    <a:pt x="272" y="198"/>
                  </a:lnTo>
                  <a:lnTo>
                    <a:pt x="264" y="206"/>
                  </a:lnTo>
                  <a:lnTo>
                    <a:pt x="264" y="215"/>
                  </a:lnTo>
                  <a:lnTo>
                    <a:pt x="264" y="223"/>
                  </a:lnTo>
                  <a:lnTo>
                    <a:pt x="272" y="231"/>
                  </a:lnTo>
                  <a:lnTo>
                    <a:pt x="280" y="231"/>
                  </a:lnTo>
                  <a:lnTo>
                    <a:pt x="289" y="231"/>
                  </a:lnTo>
                  <a:lnTo>
                    <a:pt x="305" y="239"/>
                  </a:lnTo>
                  <a:lnTo>
                    <a:pt x="330" y="239"/>
                  </a:lnTo>
                  <a:lnTo>
                    <a:pt x="346" y="248"/>
                  </a:lnTo>
                  <a:lnTo>
                    <a:pt x="371" y="248"/>
                  </a:lnTo>
                  <a:lnTo>
                    <a:pt x="379" y="248"/>
                  </a:lnTo>
                  <a:lnTo>
                    <a:pt x="388" y="248"/>
                  </a:lnTo>
                  <a:lnTo>
                    <a:pt x="396" y="256"/>
                  </a:lnTo>
                  <a:lnTo>
                    <a:pt x="363" y="256"/>
                  </a:lnTo>
                  <a:lnTo>
                    <a:pt x="346" y="248"/>
                  </a:lnTo>
                  <a:lnTo>
                    <a:pt x="338" y="248"/>
                  </a:lnTo>
                  <a:lnTo>
                    <a:pt x="322" y="248"/>
                  </a:lnTo>
                  <a:lnTo>
                    <a:pt x="305" y="239"/>
                  </a:lnTo>
                  <a:lnTo>
                    <a:pt x="289" y="239"/>
                  </a:lnTo>
                  <a:lnTo>
                    <a:pt x="272" y="231"/>
                  </a:lnTo>
                  <a:lnTo>
                    <a:pt x="264" y="231"/>
                  </a:lnTo>
                  <a:lnTo>
                    <a:pt x="256" y="223"/>
                  </a:lnTo>
                  <a:lnTo>
                    <a:pt x="256" y="215"/>
                  </a:lnTo>
                  <a:lnTo>
                    <a:pt x="264" y="206"/>
                  </a:lnTo>
                  <a:lnTo>
                    <a:pt x="272" y="198"/>
                  </a:lnTo>
                  <a:lnTo>
                    <a:pt x="280" y="182"/>
                  </a:lnTo>
                  <a:lnTo>
                    <a:pt x="297" y="173"/>
                  </a:lnTo>
                  <a:lnTo>
                    <a:pt x="305" y="165"/>
                  </a:lnTo>
                  <a:lnTo>
                    <a:pt x="313" y="157"/>
                  </a:lnTo>
                  <a:lnTo>
                    <a:pt x="322" y="140"/>
                  </a:lnTo>
                  <a:lnTo>
                    <a:pt x="330" y="132"/>
                  </a:lnTo>
                  <a:lnTo>
                    <a:pt x="338" y="115"/>
                  </a:lnTo>
                  <a:lnTo>
                    <a:pt x="338" y="107"/>
                  </a:lnTo>
                  <a:lnTo>
                    <a:pt x="338" y="99"/>
                  </a:lnTo>
                  <a:lnTo>
                    <a:pt x="338" y="91"/>
                  </a:lnTo>
                  <a:lnTo>
                    <a:pt x="330" y="91"/>
                  </a:lnTo>
                  <a:lnTo>
                    <a:pt x="330" y="82"/>
                  </a:lnTo>
                  <a:lnTo>
                    <a:pt x="322" y="66"/>
                  </a:lnTo>
                  <a:lnTo>
                    <a:pt x="313" y="58"/>
                  </a:lnTo>
                  <a:lnTo>
                    <a:pt x="289" y="41"/>
                  </a:lnTo>
                  <a:lnTo>
                    <a:pt x="280" y="41"/>
                  </a:lnTo>
                  <a:lnTo>
                    <a:pt x="272" y="33"/>
                  </a:lnTo>
                  <a:lnTo>
                    <a:pt x="256" y="33"/>
                  </a:lnTo>
                  <a:lnTo>
                    <a:pt x="247" y="33"/>
                  </a:lnTo>
                  <a:lnTo>
                    <a:pt x="231" y="33"/>
                  </a:lnTo>
                  <a:lnTo>
                    <a:pt x="214" y="33"/>
                  </a:lnTo>
                  <a:lnTo>
                    <a:pt x="198" y="33"/>
                  </a:lnTo>
                  <a:lnTo>
                    <a:pt x="189" y="41"/>
                  </a:lnTo>
                  <a:lnTo>
                    <a:pt x="173" y="41"/>
                  </a:lnTo>
                  <a:lnTo>
                    <a:pt x="165" y="41"/>
                  </a:lnTo>
                  <a:lnTo>
                    <a:pt x="156" y="41"/>
                  </a:lnTo>
                  <a:lnTo>
                    <a:pt x="148" y="41"/>
                  </a:lnTo>
                  <a:lnTo>
                    <a:pt x="140" y="33"/>
                  </a:lnTo>
                  <a:lnTo>
                    <a:pt x="123" y="25"/>
                  </a:lnTo>
                  <a:lnTo>
                    <a:pt x="123" y="16"/>
                  </a:lnTo>
                  <a:lnTo>
                    <a:pt x="0" y="0"/>
                  </a:lnTo>
                  <a:close/>
                </a:path>
              </a:pathLst>
            </a:custGeom>
            <a:solidFill>
              <a:srgbClr val="2D00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80" name="Freeform 173"/>
            <p:cNvSpPr>
              <a:spLocks/>
            </p:cNvSpPr>
            <p:nvPr/>
          </p:nvSpPr>
          <p:spPr bwMode="auto">
            <a:xfrm>
              <a:off x="788" y="3312"/>
              <a:ext cx="396" cy="256"/>
            </a:xfrm>
            <a:custGeom>
              <a:avLst/>
              <a:gdLst>
                <a:gd name="T0" fmla="*/ 0 w 396"/>
                <a:gd name="T1" fmla="*/ 0 h 256"/>
                <a:gd name="T2" fmla="*/ 16 w 396"/>
                <a:gd name="T3" fmla="*/ 8 h 256"/>
                <a:gd name="T4" fmla="*/ 33 w 396"/>
                <a:gd name="T5" fmla="*/ 8 h 256"/>
                <a:gd name="T6" fmla="*/ 74 w 396"/>
                <a:gd name="T7" fmla="*/ 16 h 256"/>
                <a:gd name="T8" fmla="*/ 132 w 396"/>
                <a:gd name="T9" fmla="*/ 33 h 256"/>
                <a:gd name="T10" fmla="*/ 165 w 396"/>
                <a:gd name="T11" fmla="*/ 33 h 256"/>
                <a:gd name="T12" fmla="*/ 181 w 396"/>
                <a:gd name="T13" fmla="*/ 33 h 256"/>
                <a:gd name="T14" fmla="*/ 223 w 396"/>
                <a:gd name="T15" fmla="*/ 25 h 256"/>
                <a:gd name="T16" fmla="*/ 247 w 396"/>
                <a:gd name="T17" fmla="*/ 25 h 256"/>
                <a:gd name="T18" fmla="*/ 264 w 396"/>
                <a:gd name="T19" fmla="*/ 25 h 256"/>
                <a:gd name="T20" fmla="*/ 289 w 396"/>
                <a:gd name="T21" fmla="*/ 41 h 256"/>
                <a:gd name="T22" fmla="*/ 313 w 396"/>
                <a:gd name="T23" fmla="*/ 58 h 256"/>
                <a:gd name="T24" fmla="*/ 330 w 396"/>
                <a:gd name="T25" fmla="*/ 74 h 256"/>
                <a:gd name="T26" fmla="*/ 346 w 396"/>
                <a:gd name="T27" fmla="*/ 91 h 256"/>
                <a:gd name="T28" fmla="*/ 346 w 396"/>
                <a:gd name="T29" fmla="*/ 107 h 256"/>
                <a:gd name="T30" fmla="*/ 346 w 396"/>
                <a:gd name="T31" fmla="*/ 124 h 256"/>
                <a:gd name="T32" fmla="*/ 330 w 396"/>
                <a:gd name="T33" fmla="*/ 149 h 256"/>
                <a:gd name="T34" fmla="*/ 313 w 396"/>
                <a:gd name="T35" fmla="*/ 165 h 256"/>
                <a:gd name="T36" fmla="*/ 289 w 396"/>
                <a:gd name="T37" fmla="*/ 182 h 256"/>
                <a:gd name="T38" fmla="*/ 264 w 396"/>
                <a:gd name="T39" fmla="*/ 206 h 256"/>
                <a:gd name="T40" fmla="*/ 264 w 396"/>
                <a:gd name="T41" fmla="*/ 215 h 256"/>
                <a:gd name="T42" fmla="*/ 264 w 396"/>
                <a:gd name="T43" fmla="*/ 223 h 256"/>
                <a:gd name="T44" fmla="*/ 280 w 396"/>
                <a:gd name="T45" fmla="*/ 231 h 256"/>
                <a:gd name="T46" fmla="*/ 305 w 396"/>
                <a:gd name="T47" fmla="*/ 239 h 256"/>
                <a:gd name="T48" fmla="*/ 346 w 396"/>
                <a:gd name="T49" fmla="*/ 248 h 256"/>
                <a:gd name="T50" fmla="*/ 379 w 396"/>
                <a:gd name="T51" fmla="*/ 248 h 256"/>
                <a:gd name="T52" fmla="*/ 388 w 396"/>
                <a:gd name="T53" fmla="*/ 248 h 256"/>
                <a:gd name="T54" fmla="*/ 363 w 396"/>
                <a:gd name="T55" fmla="*/ 256 h 256"/>
                <a:gd name="T56" fmla="*/ 338 w 396"/>
                <a:gd name="T57" fmla="*/ 248 h 256"/>
                <a:gd name="T58" fmla="*/ 305 w 396"/>
                <a:gd name="T59" fmla="*/ 239 h 256"/>
                <a:gd name="T60" fmla="*/ 272 w 396"/>
                <a:gd name="T61" fmla="*/ 231 h 256"/>
                <a:gd name="T62" fmla="*/ 256 w 396"/>
                <a:gd name="T63" fmla="*/ 223 h 256"/>
                <a:gd name="T64" fmla="*/ 256 w 396"/>
                <a:gd name="T65" fmla="*/ 223 h 256"/>
                <a:gd name="T66" fmla="*/ 264 w 396"/>
                <a:gd name="T67" fmla="*/ 206 h 256"/>
                <a:gd name="T68" fmla="*/ 280 w 396"/>
                <a:gd name="T69" fmla="*/ 182 h 256"/>
                <a:gd name="T70" fmla="*/ 305 w 396"/>
                <a:gd name="T71" fmla="*/ 165 h 256"/>
                <a:gd name="T72" fmla="*/ 322 w 396"/>
                <a:gd name="T73" fmla="*/ 140 h 256"/>
                <a:gd name="T74" fmla="*/ 338 w 396"/>
                <a:gd name="T75" fmla="*/ 115 h 256"/>
                <a:gd name="T76" fmla="*/ 338 w 396"/>
                <a:gd name="T77" fmla="*/ 107 h 256"/>
                <a:gd name="T78" fmla="*/ 338 w 396"/>
                <a:gd name="T79" fmla="*/ 91 h 256"/>
                <a:gd name="T80" fmla="*/ 330 w 396"/>
                <a:gd name="T81" fmla="*/ 82 h 256"/>
                <a:gd name="T82" fmla="*/ 313 w 396"/>
                <a:gd name="T83" fmla="*/ 58 h 256"/>
                <a:gd name="T84" fmla="*/ 280 w 396"/>
                <a:gd name="T85" fmla="*/ 41 h 256"/>
                <a:gd name="T86" fmla="*/ 256 w 396"/>
                <a:gd name="T87" fmla="*/ 33 h 256"/>
                <a:gd name="T88" fmla="*/ 231 w 396"/>
                <a:gd name="T89" fmla="*/ 33 h 256"/>
                <a:gd name="T90" fmla="*/ 198 w 396"/>
                <a:gd name="T91" fmla="*/ 33 h 256"/>
                <a:gd name="T92" fmla="*/ 173 w 396"/>
                <a:gd name="T93" fmla="*/ 41 h 256"/>
                <a:gd name="T94" fmla="*/ 156 w 396"/>
                <a:gd name="T95" fmla="*/ 41 h 256"/>
                <a:gd name="T96" fmla="*/ 140 w 396"/>
                <a:gd name="T97" fmla="*/ 33 h 256"/>
                <a:gd name="T98" fmla="*/ 123 w 396"/>
                <a:gd name="T99" fmla="*/ 16 h 256"/>
                <a:gd name="T100" fmla="*/ 0 w 396"/>
                <a:gd name="T101" fmla="*/ 0 h 2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6"/>
                <a:gd name="T154" fmla="*/ 0 h 256"/>
                <a:gd name="T155" fmla="*/ 396 w 396"/>
                <a:gd name="T156" fmla="*/ 256 h 2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6" h="256">
                  <a:moveTo>
                    <a:pt x="0" y="0"/>
                  </a:moveTo>
                  <a:lnTo>
                    <a:pt x="0" y="0"/>
                  </a:lnTo>
                  <a:lnTo>
                    <a:pt x="8" y="8"/>
                  </a:lnTo>
                  <a:lnTo>
                    <a:pt x="16" y="8"/>
                  </a:lnTo>
                  <a:lnTo>
                    <a:pt x="24" y="8"/>
                  </a:lnTo>
                  <a:lnTo>
                    <a:pt x="33" y="8"/>
                  </a:lnTo>
                  <a:lnTo>
                    <a:pt x="49" y="16"/>
                  </a:lnTo>
                  <a:lnTo>
                    <a:pt x="74" y="16"/>
                  </a:lnTo>
                  <a:lnTo>
                    <a:pt x="99" y="25"/>
                  </a:lnTo>
                  <a:lnTo>
                    <a:pt x="132" y="33"/>
                  </a:lnTo>
                  <a:lnTo>
                    <a:pt x="156" y="33"/>
                  </a:lnTo>
                  <a:lnTo>
                    <a:pt x="165" y="33"/>
                  </a:lnTo>
                  <a:lnTo>
                    <a:pt x="173" y="33"/>
                  </a:lnTo>
                  <a:lnTo>
                    <a:pt x="181" y="33"/>
                  </a:lnTo>
                  <a:lnTo>
                    <a:pt x="189" y="33"/>
                  </a:lnTo>
                  <a:lnTo>
                    <a:pt x="223" y="25"/>
                  </a:lnTo>
                  <a:lnTo>
                    <a:pt x="231" y="25"/>
                  </a:lnTo>
                  <a:lnTo>
                    <a:pt x="247" y="25"/>
                  </a:lnTo>
                  <a:lnTo>
                    <a:pt x="256" y="25"/>
                  </a:lnTo>
                  <a:lnTo>
                    <a:pt x="264" y="25"/>
                  </a:lnTo>
                  <a:lnTo>
                    <a:pt x="280" y="33"/>
                  </a:lnTo>
                  <a:lnTo>
                    <a:pt x="289" y="41"/>
                  </a:lnTo>
                  <a:lnTo>
                    <a:pt x="305" y="49"/>
                  </a:lnTo>
                  <a:lnTo>
                    <a:pt x="313" y="58"/>
                  </a:lnTo>
                  <a:lnTo>
                    <a:pt x="322" y="66"/>
                  </a:lnTo>
                  <a:lnTo>
                    <a:pt x="330" y="74"/>
                  </a:lnTo>
                  <a:lnTo>
                    <a:pt x="338" y="82"/>
                  </a:lnTo>
                  <a:lnTo>
                    <a:pt x="346" y="91"/>
                  </a:lnTo>
                  <a:lnTo>
                    <a:pt x="346" y="99"/>
                  </a:lnTo>
                  <a:lnTo>
                    <a:pt x="346" y="107"/>
                  </a:lnTo>
                  <a:lnTo>
                    <a:pt x="346" y="115"/>
                  </a:lnTo>
                  <a:lnTo>
                    <a:pt x="346" y="124"/>
                  </a:lnTo>
                  <a:lnTo>
                    <a:pt x="338" y="132"/>
                  </a:lnTo>
                  <a:lnTo>
                    <a:pt x="330" y="149"/>
                  </a:lnTo>
                  <a:lnTo>
                    <a:pt x="322" y="157"/>
                  </a:lnTo>
                  <a:lnTo>
                    <a:pt x="313" y="165"/>
                  </a:lnTo>
                  <a:lnTo>
                    <a:pt x="297" y="173"/>
                  </a:lnTo>
                  <a:lnTo>
                    <a:pt x="289" y="182"/>
                  </a:lnTo>
                  <a:lnTo>
                    <a:pt x="272" y="198"/>
                  </a:lnTo>
                  <a:lnTo>
                    <a:pt x="264" y="206"/>
                  </a:lnTo>
                  <a:lnTo>
                    <a:pt x="264" y="215"/>
                  </a:lnTo>
                  <a:lnTo>
                    <a:pt x="264" y="223"/>
                  </a:lnTo>
                  <a:lnTo>
                    <a:pt x="272" y="231"/>
                  </a:lnTo>
                  <a:lnTo>
                    <a:pt x="280" y="231"/>
                  </a:lnTo>
                  <a:lnTo>
                    <a:pt x="289" y="231"/>
                  </a:lnTo>
                  <a:lnTo>
                    <a:pt x="305" y="239"/>
                  </a:lnTo>
                  <a:lnTo>
                    <a:pt x="330" y="239"/>
                  </a:lnTo>
                  <a:lnTo>
                    <a:pt x="346" y="248"/>
                  </a:lnTo>
                  <a:lnTo>
                    <a:pt x="371" y="248"/>
                  </a:lnTo>
                  <a:lnTo>
                    <a:pt x="379" y="248"/>
                  </a:lnTo>
                  <a:lnTo>
                    <a:pt x="388" y="248"/>
                  </a:lnTo>
                  <a:lnTo>
                    <a:pt x="396" y="256"/>
                  </a:lnTo>
                  <a:lnTo>
                    <a:pt x="363" y="256"/>
                  </a:lnTo>
                  <a:lnTo>
                    <a:pt x="346" y="248"/>
                  </a:lnTo>
                  <a:lnTo>
                    <a:pt x="338" y="248"/>
                  </a:lnTo>
                  <a:lnTo>
                    <a:pt x="322" y="248"/>
                  </a:lnTo>
                  <a:lnTo>
                    <a:pt x="305" y="239"/>
                  </a:lnTo>
                  <a:lnTo>
                    <a:pt x="289" y="239"/>
                  </a:lnTo>
                  <a:lnTo>
                    <a:pt x="272" y="231"/>
                  </a:lnTo>
                  <a:lnTo>
                    <a:pt x="264" y="231"/>
                  </a:lnTo>
                  <a:lnTo>
                    <a:pt x="256" y="223"/>
                  </a:lnTo>
                  <a:lnTo>
                    <a:pt x="256" y="215"/>
                  </a:lnTo>
                  <a:lnTo>
                    <a:pt x="264" y="206"/>
                  </a:lnTo>
                  <a:lnTo>
                    <a:pt x="272" y="198"/>
                  </a:lnTo>
                  <a:lnTo>
                    <a:pt x="280" y="182"/>
                  </a:lnTo>
                  <a:lnTo>
                    <a:pt x="297" y="173"/>
                  </a:lnTo>
                  <a:lnTo>
                    <a:pt x="305" y="165"/>
                  </a:lnTo>
                  <a:lnTo>
                    <a:pt x="313" y="157"/>
                  </a:lnTo>
                  <a:lnTo>
                    <a:pt x="322" y="140"/>
                  </a:lnTo>
                  <a:lnTo>
                    <a:pt x="330" y="132"/>
                  </a:lnTo>
                  <a:lnTo>
                    <a:pt x="338" y="115"/>
                  </a:lnTo>
                  <a:lnTo>
                    <a:pt x="338" y="107"/>
                  </a:lnTo>
                  <a:lnTo>
                    <a:pt x="338" y="99"/>
                  </a:lnTo>
                  <a:lnTo>
                    <a:pt x="338" y="91"/>
                  </a:lnTo>
                  <a:lnTo>
                    <a:pt x="330" y="91"/>
                  </a:lnTo>
                  <a:lnTo>
                    <a:pt x="330" y="82"/>
                  </a:lnTo>
                  <a:lnTo>
                    <a:pt x="322" y="66"/>
                  </a:lnTo>
                  <a:lnTo>
                    <a:pt x="313" y="58"/>
                  </a:lnTo>
                  <a:lnTo>
                    <a:pt x="289" y="41"/>
                  </a:lnTo>
                  <a:lnTo>
                    <a:pt x="280" y="41"/>
                  </a:lnTo>
                  <a:lnTo>
                    <a:pt x="272" y="33"/>
                  </a:lnTo>
                  <a:lnTo>
                    <a:pt x="256" y="33"/>
                  </a:lnTo>
                  <a:lnTo>
                    <a:pt x="247" y="33"/>
                  </a:lnTo>
                  <a:lnTo>
                    <a:pt x="231" y="33"/>
                  </a:lnTo>
                  <a:lnTo>
                    <a:pt x="214" y="33"/>
                  </a:lnTo>
                  <a:lnTo>
                    <a:pt x="198" y="33"/>
                  </a:lnTo>
                  <a:lnTo>
                    <a:pt x="189" y="41"/>
                  </a:lnTo>
                  <a:lnTo>
                    <a:pt x="173" y="41"/>
                  </a:lnTo>
                  <a:lnTo>
                    <a:pt x="165" y="41"/>
                  </a:lnTo>
                  <a:lnTo>
                    <a:pt x="156" y="41"/>
                  </a:lnTo>
                  <a:lnTo>
                    <a:pt x="148" y="41"/>
                  </a:lnTo>
                  <a:lnTo>
                    <a:pt x="140" y="33"/>
                  </a:lnTo>
                  <a:lnTo>
                    <a:pt x="123" y="25"/>
                  </a:lnTo>
                  <a:lnTo>
                    <a:pt x="123" y="16"/>
                  </a:lnTo>
                  <a:lnTo>
                    <a:pt x="0" y="0"/>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881" name="Rectangle 174"/>
            <p:cNvSpPr>
              <a:spLocks noChangeArrowheads="1"/>
            </p:cNvSpPr>
            <p:nvPr/>
          </p:nvSpPr>
          <p:spPr bwMode="auto">
            <a:xfrm>
              <a:off x="477" y="3604"/>
              <a:ext cx="721"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nchor="ctr">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algn="ctr" hangingPunct="1">
                <a:spcBef>
                  <a:spcPct val="0"/>
                </a:spcBef>
                <a:buSzTx/>
                <a:buFontTx/>
                <a:buNone/>
              </a:pPr>
              <a:r>
                <a:rPr lang="en-GB" altLang="de-DE" sz="2000">
                  <a:solidFill>
                    <a:srgbClr val="000000"/>
                  </a:solidFill>
                </a:rPr>
                <a:t>Strategy</a:t>
              </a:r>
            </a:p>
          </p:txBody>
        </p:sp>
        <p:sp>
          <p:nvSpPr>
            <p:cNvPr id="30882" name="Freeform 177"/>
            <p:cNvSpPr>
              <a:spLocks/>
            </p:cNvSpPr>
            <p:nvPr/>
          </p:nvSpPr>
          <p:spPr bwMode="auto">
            <a:xfrm>
              <a:off x="1588" y="1199"/>
              <a:ext cx="867" cy="330"/>
            </a:xfrm>
            <a:custGeom>
              <a:avLst/>
              <a:gdLst>
                <a:gd name="T0" fmla="*/ 578 w 867"/>
                <a:gd name="T1" fmla="*/ 41 h 330"/>
                <a:gd name="T2" fmla="*/ 570 w 867"/>
                <a:gd name="T3" fmla="*/ 0 h 330"/>
                <a:gd name="T4" fmla="*/ 611 w 867"/>
                <a:gd name="T5" fmla="*/ 33 h 330"/>
                <a:gd name="T6" fmla="*/ 603 w 867"/>
                <a:gd name="T7" fmla="*/ 8 h 330"/>
                <a:gd name="T8" fmla="*/ 628 w 867"/>
                <a:gd name="T9" fmla="*/ 41 h 330"/>
                <a:gd name="T10" fmla="*/ 628 w 867"/>
                <a:gd name="T11" fmla="*/ 0 h 330"/>
                <a:gd name="T12" fmla="*/ 661 w 867"/>
                <a:gd name="T13" fmla="*/ 41 h 330"/>
                <a:gd name="T14" fmla="*/ 661 w 867"/>
                <a:gd name="T15" fmla="*/ 8 h 330"/>
                <a:gd name="T16" fmla="*/ 677 w 867"/>
                <a:gd name="T17" fmla="*/ 50 h 330"/>
                <a:gd name="T18" fmla="*/ 685 w 867"/>
                <a:gd name="T19" fmla="*/ 8 h 330"/>
                <a:gd name="T20" fmla="*/ 702 w 867"/>
                <a:gd name="T21" fmla="*/ 50 h 330"/>
                <a:gd name="T22" fmla="*/ 702 w 867"/>
                <a:gd name="T23" fmla="*/ 17 h 330"/>
                <a:gd name="T24" fmla="*/ 727 w 867"/>
                <a:gd name="T25" fmla="*/ 41 h 330"/>
                <a:gd name="T26" fmla="*/ 743 w 867"/>
                <a:gd name="T27" fmla="*/ 8 h 330"/>
                <a:gd name="T28" fmla="*/ 760 w 867"/>
                <a:gd name="T29" fmla="*/ 33 h 330"/>
                <a:gd name="T30" fmla="*/ 785 w 867"/>
                <a:gd name="T31" fmla="*/ 17 h 330"/>
                <a:gd name="T32" fmla="*/ 776 w 867"/>
                <a:gd name="T33" fmla="*/ 58 h 330"/>
                <a:gd name="T34" fmla="*/ 809 w 867"/>
                <a:gd name="T35" fmla="*/ 0 h 330"/>
                <a:gd name="T36" fmla="*/ 801 w 867"/>
                <a:gd name="T37" fmla="*/ 50 h 330"/>
                <a:gd name="T38" fmla="*/ 818 w 867"/>
                <a:gd name="T39" fmla="*/ 8 h 330"/>
                <a:gd name="T40" fmla="*/ 842 w 867"/>
                <a:gd name="T41" fmla="*/ 50 h 330"/>
                <a:gd name="T42" fmla="*/ 842 w 867"/>
                <a:gd name="T43" fmla="*/ 17 h 330"/>
                <a:gd name="T44" fmla="*/ 867 w 867"/>
                <a:gd name="T45" fmla="*/ 0 h 330"/>
                <a:gd name="T46" fmla="*/ 496 w 867"/>
                <a:gd name="T47" fmla="*/ 330 h 330"/>
                <a:gd name="T48" fmla="*/ 0 w 867"/>
                <a:gd name="T49" fmla="*/ 314 h 330"/>
                <a:gd name="T50" fmla="*/ 9 w 867"/>
                <a:gd name="T51" fmla="*/ 41 h 330"/>
                <a:gd name="T52" fmla="*/ 570 w 867"/>
                <a:gd name="T53" fmla="*/ 33 h 330"/>
                <a:gd name="T54" fmla="*/ 578 w 867"/>
                <a:gd name="T55" fmla="*/ 41 h 3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67"/>
                <a:gd name="T85" fmla="*/ 0 h 330"/>
                <a:gd name="T86" fmla="*/ 867 w 867"/>
                <a:gd name="T87" fmla="*/ 330 h 3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67" h="330">
                  <a:moveTo>
                    <a:pt x="578" y="41"/>
                  </a:moveTo>
                  <a:lnTo>
                    <a:pt x="570" y="0"/>
                  </a:lnTo>
                  <a:lnTo>
                    <a:pt x="611" y="33"/>
                  </a:lnTo>
                  <a:lnTo>
                    <a:pt x="603" y="8"/>
                  </a:lnTo>
                  <a:lnTo>
                    <a:pt x="628" y="41"/>
                  </a:lnTo>
                  <a:lnTo>
                    <a:pt x="628" y="0"/>
                  </a:lnTo>
                  <a:lnTo>
                    <a:pt x="661" y="41"/>
                  </a:lnTo>
                  <a:lnTo>
                    <a:pt x="661" y="8"/>
                  </a:lnTo>
                  <a:lnTo>
                    <a:pt x="677" y="50"/>
                  </a:lnTo>
                  <a:lnTo>
                    <a:pt x="685" y="8"/>
                  </a:lnTo>
                  <a:lnTo>
                    <a:pt x="702" y="50"/>
                  </a:lnTo>
                  <a:lnTo>
                    <a:pt x="702" y="17"/>
                  </a:lnTo>
                  <a:lnTo>
                    <a:pt x="727" y="41"/>
                  </a:lnTo>
                  <a:lnTo>
                    <a:pt x="743" y="8"/>
                  </a:lnTo>
                  <a:lnTo>
                    <a:pt x="760" y="33"/>
                  </a:lnTo>
                  <a:lnTo>
                    <a:pt x="785" y="17"/>
                  </a:lnTo>
                  <a:lnTo>
                    <a:pt x="776" y="58"/>
                  </a:lnTo>
                  <a:lnTo>
                    <a:pt x="809" y="0"/>
                  </a:lnTo>
                  <a:lnTo>
                    <a:pt x="801" y="50"/>
                  </a:lnTo>
                  <a:lnTo>
                    <a:pt x="818" y="8"/>
                  </a:lnTo>
                  <a:lnTo>
                    <a:pt x="842" y="50"/>
                  </a:lnTo>
                  <a:lnTo>
                    <a:pt x="842" y="17"/>
                  </a:lnTo>
                  <a:lnTo>
                    <a:pt x="867" y="0"/>
                  </a:lnTo>
                  <a:lnTo>
                    <a:pt x="496" y="330"/>
                  </a:lnTo>
                  <a:lnTo>
                    <a:pt x="0" y="314"/>
                  </a:lnTo>
                  <a:lnTo>
                    <a:pt x="9" y="41"/>
                  </a:lnTo>
                  <a:lnTo>
                    <a:pt x="570" y="33"/>
                  </a:lnTo>
                  <a:lnTo>
                    <a:pt x="578" y="4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83" name="Rectangle 178"/>
            <p:cNvSpPr>
              <a:spLocks noChangeArrowheads="1"/>
            </p:cNvSpPr>
            <p:nvPr/>
          </p:nvSpPr>
          <p:spPr bwMode="auto">
            <a:xfrm>
              <a:off x="1597" y="993"/>
              <a:ext cx="181" cy="2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84" name="Rectangle 179"/>
            <p:cNvSpPr>
              <a:spLocks noChangeArrowheads="1"/>
            </p:cNvSpPr>
            <p:nvPr/>
          </p:nvSpPr>
          <p:spPr bwMode="auto">
            <a:xfrm>
              <a:off x="1597" y="993"/>
              <a:ext cx="181" cy="24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85" name="Rectangle 180"/>
            <p:cNvSpPr>
              <a:spLocks noChangeArrowheads="1"/>
            </p:cNvSpPr>
            <p:nvPr/>
          </p:nvSpPr>
          <p:spPr bwMode="auto">
            <a:xfrm>
              <a:off x="1580" y="745"/>
              <a:ext cx="396" cy="23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86" name="Rectangle 181"/>
            <p:cNvSpPr>
              <a:spLocks noChangeArrowheads="1"/>
            </p:cNvSpPr>
            <p:nvPr/>
          </p:nvSpPr>
          <p:spPr bwMode="auto">
            <a:xfrm>
              <a:off x="1580" y="745"/>
              <a:ext cx="396" cy="23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87" name="Freeform 182"/>
            <p:cNvSpPr>
              <a:spLocks/>
            </p:cNvSpPr>
            <p:nvPr/>
          </p:nvSpPr>
          <p:spPr bwMode="auto">
            <a:xfrm>
              <a:off x="1687" y="745"/>
              <a:ext cx="570" cy="495"/>
            </a:xfrm>
            <a:custGeom>
              <a:avLst/>
              <a:gdLst>
                <a:gd name="T0" fmla="*/ 91 w 570"/>
                <a:gd name="T1" fmla="*/ 495 h 495"/>
                <a:gd name="T2" fmla="*/ 487 w 570"/>
                <a:gd name="T3" fmla="*/ 495 h 495"/>
                <a:gd name="T4" fmla="*/ 487 w 570"/>
                <a:gd name="T5" fmla="*/ 248 h 495"/>
                <a:gd name="T6" fmla="*/ 570 w 570"/>
                <a:gd name="T7" fmla="*/ 248 h 495"/>
                <a:gd name="T8" fmla="*/ 298 w 570"/>
                <a:gd name="T9" fmla="*/ 0 h 495"/>
                <a:gd name="T10" fmla="*/ 0 w 570"/>
                <a:gd name="T11" fmla="*/ 239 h 495"/>
                <a:gd name="T12" fmla="*/ 91 w 570"/>
                <a:gd name="T13" fmla="*/ 239 h 495"/>
                <a:gd name="T14" fmla="*/ 91 w 570"/>
                <a:gd name="T15" fmla="*/ 495 h 495"/>
                <a:gd name="T16" fmla="*/ 0 60000 65536"/>
                <a:gd name="T17" fmla="*/ 0 60000 65536"/>
                <a:gd name="T18" fmla="*/ 0 60000 65536"/>
                <a:gd name="T19" fmla="*/ 0 60000 65536"/>
                <a:gd name="T20" fmla="*/ 0 60000 65536"/>
                <a:gd name="T21" fmla="*/ 0 60000 65536"/>
                <a:gd name="T22" fmla="*/ 0 60000 65536"/>
                <a:gd name="T23" fmla="*/ 0 60000 65536"/>
                <a:gd name="T24" fmla="*/ 0 w 570"/>
                <a:gd name="T25" fmla="*/ 0 h 495"/>
                <a:gd name="T26" fmla="*/ 570 w 570"/>
                <a:gd name="T27" fmla="*/ 495 h 4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0" h="495">
                  <a:moveTo>
                    <a:pt x="91" y="495"/>
                  </a:moveTo>
                  <a:lnTo>
                    <a:pt x="487" y="495"/>
                  </a:lnTo>
                  <a:lnTo>
                    <a:pt x="487" y="248"/>
                  </a:lnTo>
                  <a:lnTo>
                    <a:pt x="570" y="248"/>
                  </a:lnTo>
                  <a:lnTo>
                    <a:pt x="298" y="0"/>
                  </a:lnTo>
                  <a:lnTo>
                    <a:pt x="0" y="239"/>
                  </a:lnTo>
                  <a:lnTo>
                    <a:pt x="91" y="239"/>
                  </a:lnTo>
                  <a:lnTo>
                    <a:pt x="91" y="49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88" name="Freeform 183"/>
            <p:cNvSpPr>
              <a:spLocks/>
            </p:cNvSpPr>
            <p:nvPr/>
          </p:nvSpPr>
          <p:spPr bwMode="auto">
            <a:xfrm>
              <a:off x="1687" y="745"/>
              <a:ext cx="570" cy="495"/>
            </a:xfrm>
            <a:custGeom>
              <a:avLst/>
              <a:gdLst>
                <a:gd name="T0" fmla="*/ 91 w 570"/>
                <a:gd name="T1" fmla="*/ 495 h 495"/>
                <a:gd name="T2" fmla="*/ 487 w 570"/>
                <a:gd name="T3" fmla="*/ 495 h 495"/>
                <a:gd name="T4" fmla="*/ 487 w 570"/>
                <a:gd name="T5" fmla="*/ 248 h 495"/>
                <a:gd name="T6" fmla="*/ 570 w 570"/>
                <a:gd name="T7" fmla="*/ 248 h 495"/>
                <a:gd name="T8" fmla="*/ 298 w 570"/>
                <a:gd name="T9" fmla="*/ 0 h 495"/>
                <a:gd name="T10" fmla="*/ 0 w 570"/>
                <a:gd name="T11" fmla="*/ 239 h 495"/>
                <a:gd name="T12" fmla="*/ 91 w 570"/>
                <a:gd name="T13" fmla="*/ 239 h 495"/>
                <a:gd name="T14" fmla="*/ 91 w 570"/>
                <a:gd name="T15" fmla="*/ 495 h 495"/>
                <a:gd name="T16" fmla="*/ 0 60000 65536"/>
                <a:gd name="T17" fmla="*/ 0 60000 65536"/>
                <a:gd name="T18" fmla="*/ 0 60000 65536"/>
                <a:gd name="T19" fmla="*/ 0 60000 65536"/>
                <a:gd name="T20" fmla="*/ 0 60000 65536"/>
                <a:gd name="T21" fmla="*/ 0 60000 65536"/>
                <a:gd name="T22" fmla="*/ 0 60000 65536"/>
                <a:gd name="T23" fmla="*/ 0 60000 65536"/>
                <a:gd name="T24" fmla="*/ 0 w 570"/>
                <a:gd name="T25" fmla="*/ 0 h 495"/>
                <a:gd name="T26" fmla="*/ 570 w 570"/>
                <a:gd name="T27" fmla="*/ 495 h 4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0" h="495">
                  <a:moveTo>
                    <a:pt x="91" y="495"/>
                  </a:moveTo>
                  <a:lnTo>
                    <a:pt x="487" y="495"/>
                  </a:lnTo>
                  <a:lnTo>
                    <a:pt x="487" y="248"/>
                  </a:lnTo>
                  <a:lnTo>
                    <a:pt x="570" y="248"/>
                  </a:lnTo>
                  <a:lnTo>
                    <a:pt x="298" y="0"/>
                  </a:lnTo>
                  <a:lnTo>
                    <a:pt x="0" y="239"/>
                  </a:lnTo>
                  <a:lnTo>
                    <a:pt x="91" y="239"/>
                  </a:lnTo>
                  <a:lnTo>
                    <a:pt x="91" y="495"/>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889" name="Rectangle 184"/>
            <p:cNvSpPr>
              <a:spLocks noChangeArrowheads="1"/>
            </p:cNvSpPr>
            <p:nvPr/>
          </p:nvSpPr>
          <p:spPr bwMode="auto">
            <a:xfrm>
              <a:off x="1985" y="976"/>
              <a:ext cx="156" cy="1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90" name="Rectangle 185"/>
            <p:cNvSpPr>
              <a:spLocks noChangeArrowheads="1"/>
            </p:cNvSpPr>
            <p:nvPr/>
          </p:nvSpPr>
          <p:spPr bwMode="auto">
            <a:xfrm>
              <a:off x="1985" y="976"/>
              <a:ext cx="156" cy="165"/>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91" name="Line 186"/>
            <p:cNvSpPr>
              <a:spLocks noChangeShapeType="1"/>
            </p:cNvSpPr>
            <p:nvPr/>
          </p:nvSpPr>
          <p:spPr bwMode="auto">
            <a:xfrm>
              <a:off x="2059" y="976"/>
              <a:ext cx="8" cy="165"/>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92" name="Line 187"/>
            <p:cNvSpPr>
              <a:spLocks noChangeShapeType="1"/>
            </p:cNvSpPr>
            <p:nvPr/>
          </p:nvSpPr>
          <p:spPr bwMode="auto">
            <a:xfrm>
              <a:off x="1993" y="1059"/>
              <a:ext cx="148" cy="0"/>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893" name="Rectangle 188"/>
            <p:cNvSpPr>
              <a:spLocks noChangeArrowheads="1"/>
            </p:cNvSpPr>
            <p:nvPr/>
          </p:nvSpPr>
          <p:spPr bwMode="auto">
            <a:xfrm>
              <a:off x="1836" y="1001"/>
              <a:ext cx="116" cy="2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94" name="Rectangle 189"/>
            <p:cNvSpPr>
              <a:spLocks noChangeArrowheads="1"/>
            </p:cNvSpPr>
            <p:nvPr/>
          </p:nvSpPr>
          <p:spPr bwMode="auto">
            <a:xfrm>
              <a:off x="1836" y="1001"/>
              <a:ext cx="116" cy="2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95" name="Freeform 190"/>
            <p:cNvSpPr>
              <a:spLocks/>
            </p:cNvSpPr>
            <p:nvPr/>
          </p:nvSpPr>
          <p:spPr bwMode="auto">
            <a:xfrm>
              <a:off x="1902" y="1108"/>
              <a:ext cx="41" cy="41"/>
            </a:xfrm>
            <a:custGeom>
              <a:avLst/>
              <a:gdLst>
                <a:gd name="T0" fmla="*/ 17 w 41"/>
                <a:gd name="T1" fmla="*/ 0 h 41"/>
                <a:gd name="T2" fmla="*/ 8 w 41"/>
                <a:gd name="T3" fmla="*/ 0 h 41"/>
                <a:gd name="T4" fmla="*/ 8 w 41"/>
                <a:gd name="T5" fmla="*/ 8 h 41"/>
                <a:gd name="T6" fmla="*/ 0 w 41"/>
                <a:gd name="T7" fmla="*/ 17 h 41"/>
                <a:gd name="T8" fmla="*/ 0 w 41"/>
                <a:gd name="T9" fmla="*/ 25 h 41"/>
                <a:gd name="T10" fmla="*/ 0 w 41"/>
                <a:gd name="T11" fmla="*/ 33 h 41"/>
                <a:gd name="T12" fmla="*/ 8 w 41"/>
                <a:gd name="T13" fmla="*/ 33 h 41"/>
                <a:gd name="T14" fmla="*/ 8 w 41"/>
                <a:gd name="T15" fmla="*/ 41 h 41"/>
                <a:gd name="T16" fmla="*/ 17 w 41"/>
                <a:gd name="T17" fmla="*/ 41 h 41"/>
                <a:gd name="T18" fmla="*/ 25 w 41"/>
                <a:gd name="T19" fmla="*/ 41 h 41"/>
                <a:gd name="T20" fmla="*/ 33 w 41"/>
                <a:gd name="T21" fmla="*/ 33 h 41"/>
                <a:gd name="T22" fmla="*/ 41 w 41"/>
                <a:gd name="T23" fmla="*/ 33 h 41"/>
                <a:gd name="T24" fmla="*/ 41 w 41"/>
                <a:gd name="T25" fmla="*/ 25 h 41"/>
                <a:gd name="T26" fmla="*/ 41 w 41"/>
                <a:gd name="T27" fmla="*/ 17 h 41"/>
                <a:gd name="T28" fmla="*/ 33 w 41"/>
                <a:gd name="T29" fmla="*/ 8 h 41"/>
                <a:gd name="T30" fmla="*/ 25 w 41"/>
                <a:gd name="T31" fmla="*/ 0 h 41"/>
                <a:gd name="T32" fmla="*/ 17 w 41"/>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41"/>
                <a:gd name="T53" fmla="*/ 41 w 41"/>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41">
                  <a:moveTo>
                    <a:pt x="17" y="0"/>
                  </a:moveTo>
                  <a:lnTo>
                    <a:pt x="8" y="0"/>
                  </a:lnTo>
                  <a:lnTo>
                    <a:pt x="8" y="8"/>
                  </a:lnTo>
                  <a:lnTo>
                    <a:pt x="0" y="17"/>
                  </a:lnTo>
                  <a:lnTo>
                    <a:pt x="0" y="25"/>
                  </a:lnTo>
                  <a:lnTo>
                    <a:pt x="0" y="33"/>
                  </a:lnTo>
                  <a:lnTo>
                    <a:pt x="8" y="33"/>
                  </a:lnTo>
                  <a:lnTo>
                    <a:pt x="8" y="41"/>
                  </a:lnTo>
                  <a:lnTo>
                    <a:pt x="17" y="41"/>
                  </a:lnTo>
                  <a:lnTo>
                    <a:pt x="25" y="41"/>
                  </a:lnTo>
                  <a:lnTo>
                    <a:pt x="33" y="33"/>
                  </a:lnTo>
                  <a:lnTo>
                    <a:pt x="41" y="33"/>
                  </a:lnTo>
                  <a:lnTo>
                    <a:pt x="41" y="25"/>
                  </a:lnTo>
                  <a:lnTo>
                    <a:pt x="41" y="17"/>
                  </a:lnTo>
                  <a:lnTo>
                    <a:pt x="33" y="8"/>
                  </a:lnTo>
                  <a:lnTo>
                    <a:pt x="25" y="0"/>
                  </a:lnTo>
                  <a:lnTo>
                    <a:pt x="17"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896" name="Freeform 191"/>
            <p:cNvSpPr>
              <a:spLocks/>
            </p:cNvSpPr>
            <p:nvPr/>
          </p:nvSpPr>
          <p:spPr bwMode="auto">
            <a:xfrm>
              <a:off x="1902" y="1108"/>
              <a:ext cx="41" cy="41"/>
            </a:xfrm>
            <a:custGeom>
              <a:avLst/>
              <a:gdLst>
                <a:gd name="T0" fmla="*/ 17 w 41"/>
                <a:gd name="T1" fmla="*/ 0 h 41"/>
                <a:gd name="T2" fmla="*/ 8 w 41"/>
                <a:gd name="T3" fmla="*/ 0 h 41"/>
                <a:gd name="T4" fmla="*/ 8 w 41"/>
                <a:gd name="T5" fmla="*/ 8 h 41"/>
                <a:gd name="T6" fmla="*/ 0 w 41"/>
                <a:gd name="T7" fmla="*/ 17 h 41"/>
                <a:gd name="T8" fmla="*/ 0 w 41"/>
                <a:gd name="T9" fmla="*/ 25 h 41"/>
                <a:gd name="T10" fmla="*/ 0 w 41"/>
                <a:gd name="T11" fmla="*/ 33 h 41"/>
                <a:gd name="T12" fmla="*/ 8 w 41"/>
                <a:gd name="T13" fmla="*/ 33 h 41"/>
                <a:gd name="T14" fmla="*/ 8 w 41"/>
                <a:gd name="T15" fmla="*/ 41 h 41"/>
                <a:gd name="T16" fmla="*/ 17 w 41"/>
                <a:gd name="T17" fmla="*/ 41 h 41"/>
                <a:gd name="T18" fmla="*/ 25 w 41"/>
                <a:gd name="T19" fmla="*/ 41 h 41"/>
                <a:gd name="T20" fmla="*/ 33 w 41"/>
                <a:gd name="T21" fmla="*/ 33 h 41"/>
                <a:gd name="T22" fmla="*/ 41 w 41"/>
                <a:gd name="T23" fmla="*/ 33 h 41"/>
                <a:gd name="T24" fmla="*/ 41 w 41"/>
                <a:gd name="T25" fmla="*/ 25 h 41"/>
                <a:gd name="T26" fmla="*/ 41 w 41"/>
                <a:gd name="T27" fmla="*/ 17 h 41"/>
                <a:gd name="T28" fmla="*/ 33 w 41"/>
                <a:gd name="T29" fmla="*/ 8 h 41"/>
                <a:gd name="T30" fmla="*/ 25 w 41"/>
                <a:gd name="T31" fmla="*/ 0 h 41"/>
                <a:gd name="T32" fmla="*/ 17 w 41"/>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41"/>
                <a:gd name="T53" fmla="*/ 41 w 41"/>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41">
                  <a:moveTo>
                    <a:pt x="17" y="0"/>
                  </a:moveTo>
                  <a:lnTo>
                    <a:pt x="8" y="0"/>
                  </a:lnTo>
                  <a:lnTo>
                    <a:pt x="8" y="8"/>
                  </a:lnTo>
                  <a:lnTo>
                    <a:pt x="0" y="17"/>
                  </a:lnTo>
                  <a:lnTo>
                    <a:pt x="0" y="25"/>
                  </a:lnTo>
                  <a:lnTo>
                    <a:pt x="0" y="33"/>
                  </a:lnTo>
                  <a:lnTo>
                    <a:pt x="8" y="33"/>
                  </a:lnTo>
                  <a:lnTo>
                    <a:pt x="8" y="41"/>
                  </a:lnTo>
                  <a:lnTo>
                    <a:pt x="17" y="41"/>
                  </a:lnTo>
                  <a:lnTo>
                    <a:pt x="25" y="41"/>
                  </a:lnTo>
                  <a:lnTo>
                    <a:pt x="33" y="33"/>
                  </a:lnTo>
                  <a:lnTo>
                    <a:pt x="41" y="33"/>
                  </a:lnTo>
                  <a:lnTo>
                    <a:pt x="41" y="25"/>
                  </a:lnTo>
                  <a:lnTo>
                    <a:pt x="41" y="17"/>
                  </a:lnTo>
                  <a:lnTo>
                    <a:pt x="33" y="8"/>
                  </a:lnTo>
                  <a:lnTo>
                    <a:pt x="25" y="0"/>
                  </a:lnTo>
                  <a:lnTo>
                    <a:pt x="17" y="0"/>
                  </a:lnTo>
                </a:path>
              </a:pathLst>
            </a:custGeom>
            <a:solidFill>
              <a:schemeClr val="accent1"/>
            </a:solidFill>
            <a:ln w="12700">
              <a:solidFill>
                <a:srgbClr val="000000"/>
              </a:solidFill>
              <a:prstDash val="solid"/>
              <a:round/>
              <a:headEnd/>
              <a:tailEnd/>
            </a:ln>
          </p:spPr>
          <p:txBody>
            <a:bodyPr/>
            <a:lstStyle/>
            <a:p>
              <a:endParaRPr lang="en-GB" sz="1800">
                <a:solidFill>
                  <a:srgbClr val="000000"/>
                </a:solidFill>
              </a:endParaRPr>
            </a:p>
          </p:txBody>
        </p:sp>
        <p:sp>
          <p:nvSpPr>
            <p:cNvPr id="30897" name="Rectangle 192"/>
            <p:cNvSpPr>
              <a:spLocks noChangeArrowheads="1"/>
            </p:cNvSpPr>
            <p:nvPr/>
          </p:nvSpPr>
          <p:spPr bwMode="auto">
            <a:xfrm>
              <a:off x="1630" y="1026"/>
              <a:ext cx="90" cy="99"/>
            </a:xfrm>
            <a:prstGeom prst="rect">
              <a:avLst/>
            </a:prstGeom>
            <a:solidFill>
              <a:srgbClr val="000000"/>
            </a:solidFill>
            <a:ln w="952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98" name="Rectangle 193"/>
            <p:cNvSpPr>
              <a:spLocks noChangeArrowheads="1"/>
            </p:cNvSpPr>
            <p:nvPr/>
          </p:nvSpPr>
          <p:spPr bwMode="auto">
            <a:xfrm>
              <a:off x="1630" y="1026"/>
              <a:ext cx="90" cy="99"/>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899" name="Line 194"/>
            <p:cNvSpPr>
              <a:spLocks noChangeShapeType="1"/>
            </p:cNvSpPr>
            <p:nvPr/>
          </p:nvSpPr>
          <p:spPr bwMode="auto">
            <a:xfrm>
              <a:off x="1671" y="1026"/>
              <a:ext cx="8" cy="99"/>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00" name="Line 195"/>
            <p:cNvSpPr>
              <a:spLocks noChangeShapeType="1"/>
            </p:cNvSpPr>
            <p:nvPr/>
          </p:nvSpPr>
          <p:spPr bwMode="auto">
            <a:xfrm>
              <a:off x="1638" y="1075"/>
              <a:ext cx="74" cy="0"/>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01" name="Freeform 196"/>
            <p:cNvSpPr>
              <a:spLocks/>
            </p:cNvSpPr>
            <p:nvPr/>
          </p:nvSpPr>
          <p:spPr bwMode="auto">
            <a:xfrm>
              <a:off x="2070" y="1203"/>
              <a:ext cx="586" cy="322"/>
            </a:xfrm>
            <a:custGeom>
              <a:avLst/>
              <a:gdLst>
                <a:gd name="T0" fmla="*/ 0 w 586"/>
                <a:gd name="T1" fmla="*/ 322 h 322"/>
                <a:gd name="T2" fmla="*/ 487 w 586"/>
                <a:gd name="T3" fmla="*/ 322 h 322"/>
                <a:gd name="T4" fmla="*/ 586 w 586"/>
                <a:gd name="T5" fmla="*/ 0 h 322"/>
                <a:gd name="T6" fmla="*/ 388 w 586"/>
                <a:gd name="T7" fmla="*/ 0 h 322"/>
                <a:gd name="T8" fmla="*/ 0 w 586"/>
                <a:gd name="T9" fmla="*/ 322 h 322"/>
                <a:gd name="T10" fmla="*/ 0 60000 65536"/>
                <a:gd name="T11" fmla="*/ 0 60000 65536"/>
                <a:gd name="T12" fmla="*/ 0 60000 65536"/>
                <a:gd name="T13" fmla="*/ 0 60000 65536"/>
                <a:gd name="T14" fmla="*/ 0 60000 65536"/>
                <a:gd name="T15" fmla="*/ 0 w 586"/>
                <a:gd name="T16" fmla="*/ 0 h 322"/>
                <a:gd name="T17" fmla="*/ 586 w 586"/>
                <a:gd name="T18" fmla="*/ 322 h 322"/>
              </a:gdLst>
              <a:ahLst/>
              <a:cxnLst>
                <a:cxn ang="T10">
                  <a:pos x="T0" y="T1"/>
                </a:cxn>
                <a:cxn ang="T11">
                  <a:pos x="T2" y="T3"/>
                </a:cxn>
                <a:cxn ang="T12">
                  <a:pos x="T4" y="T5"/>
                </a:cxn>
                <a:cxn ang="T13">
                  <a:pos x="T6" y="T7"/>
                </a:cxn>
                <a:cxn ang="T14">
                  <a:pos x="T8" y="T9"/>
                </a:cxn>
              </a:cxnLst>
              <a:rect l="T15" t="T16" r="T17" b="T18"/>
              <a:pathLst>
                <a:path w="586" h="322">
                  <a:moveTo>
                    <a:pt x="0" y="322"/>
                  </a:moveTo>
                  <a:lnTo>
                    <a:pt x="487" y="322"/>
                  </a:lnTo>
                  <a:lnTo>
                    <a:pt x="586" y="0"/>
                  </a:lnTo>
                  <a:lnTo>
                    <a:pt x="388" y="0"/>
                  </a:lnTo>
                  <a:lnTo>
                    <a:pt x="0" y="32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02" name="Freeform 197"/>
            <p:cNvSpPr>
              <a:spLocks/>
            </p:cNvSpPr>
            <p:nvPr/>
          </p:nvSpPr>
          <p:spPr bwMode="auto">
            <a:xfrm>
              <a:off x="2070" y="1203"/>
              <a:ext cx="586" cy="326"/>
            </a:xfrm>
            <a:custGeom>
              <a:avLst/>
              <a:gdLst>
                <a:gd name="T0" fmla="*/ 0 w 586"/>
                <a:gd name="T1" fmla="*/ 350 h 322"/>
                <a:gd name="T2" fmla="*/ 487 w 586"/>
                <a:gd name="T3" fmla="*/ 350 h 322"/>
                <a:gd name="T4" fmla="*/ 586 w 586"/>
                <a:gd name="T5" fmla="*/ 0 h 322"/>
                <a:gd name="T6" fmla="*/ 388 w 586"/>
                <a:gd name="T7" fmla="*/ 0 h 322"/>
                <a:gd name="T8" fmla="*/ 0 w 586"/>
                <a:gd name="T9" fmla="*/ 350 h 322"/>
                <a:gd name="T10" fmla="*/ 0 60000 65536"/>
                <a:gd name="T11" fmla="*/ 0 60000 65536"/>
                <a:gd name="T12" fmla="*/ 0 60000 65536"/>
                <a:gd name="T13" fmla="*/ 0 60000 65536"/>
                <a:gd name="T14" fmla="*/ 0 60000 65536"/>
                <a:gd name="T15" fmla="*/ 0 w 586"/>
                <a:gd name="T16" fmla="*/ 0 h 322"/>
                <a:gd name="T17" fmla="*/ 586 w 586"/>
                <a:gd name="T18" fmla="*/ 322 h 322"/>
              </a:gdLst>
              <a:ahLst/>
              <a:cxnLst>
                <a:cxn ang="T10">
                  <a:pos x="T0" y="T1"/>
                </a:cxn>
                <a:cxn ang="T11">
                  <a:pos x="T2" y="T3"/>
                </a:cxn>
                <a:cxn ang="T12">
                  <a:pos x="T4" y="T5"/>
                </a:cxn>
                <a:cxn ang="T13">
                  <a:pos x="T6" y="T7"/>
                </a:cxn>
                <a:cxn ang="T14">
                  <a:pos x="T8" y="T9"/>
                </a:cxn>
              </a:cxnLst>
              <a:rect l="T15" t="T16" r="T17" b="T18"/>
              <a:pathLst>
                <a:path w="586" h="322">
                  <a:moveTo>
                    <a:pt x="0" y="322"/>
                  </a:moveTo>
                  <a:lnTo>
                    <a:pt x="487" y="322"/>
                  </a:lnTo>
                  <a:lnTo>
                    <a:pt x="586" y="0"/>
                  </a:lnTo>
                  <a:lnTo>
                    <a:pt x="388" y="0"/>
                  </a:lnTo>
                  <a:lnTo>
                    <a:pt x="0" y="322"/>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903" name="Freeform 198"/>
            <p:cNvSpPr>
              <a:spLocks/>
            </p:cNvSpPr>
            <p:nvPr/>
          </p:nvSpPr>
          <p:spPr bwMode="auto">
            <a:xfrm>
              <a:off x="2472" y="1372"/>
              <a:ext cx="107" cy="108"/>
            </a:xfrm>
            <a:custGeom>
              <a:avLst/>
              <a:gdLst>
                <a:gd name="T0" fmla="*/ 0 w 107"/>
                <a:gd name="T1" fmla="*/ 83 h 108"/>
                <a:gd name="T2" fmla="*/ 24 w 107"/>
                <a:gd name="T3" fmla="*/ 83 h 108"/>
                <a:gd name="T4" fmla="*/ 24 w 107"/>
                <a:gd name="T5" fmla="*/ 0 h 108"/>
                <a:gd name="T6" fmla="*/ 82 w 107"/>
                <a:gd name="T7" fmla="*/ 0 h 108"/>
                <a:gd name="T8" fmla="*/ 82 w 107"/>
                <a:gd name="T9" fmla="*/ 83 h 108"/>
                <a:gd name="T10" fmla="*/ 107 w 107"/>
                <a:gd name="T11" fmla="*/ 83 h 108"/>
                <a:gd name="T12" fmla="*/ 57 w 107"/>
                <a:gd name="T13" fmla="*/ 108 h 108"/>
                <a:gd name="T14" fmla="*/ 0 w 107"/>
                <a:gd name="T15" fmla="*/ 83 h 108"/>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108"/>
                <a:gd name="T26" fmla="*/ 107 w 107"/>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108">
                  <a:moveTo>
                    <a:pt x="0" y="83"/>
                  </a:moveTo>
                  <a:lnTo>
                    <a:pt x="24" y="83"/>
                  </a:lnTo>
                  <a:lnTo>
                    <a:pt x="24" y="0"/>
                  </a:lnTo>
                  <a:lnTo>
                    <a:pt x="82" y="0"/>
                  </a:lnTo>
                  <a:lnTo>
                    <a:pt x="82" y="83"/>
                  </a:lnTo>
                  <a:lnTo>
                    <a:pt x="107" y="83"/>
                  </a:lnTo>
                  <a:lnTo>
                    <a:pt x="57" y="108"/>
                  </a:lnTo>
                  <a:lnTo>
                    <a:pt x="0" y="8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04" name="Freeform 199"/>
            <p:cNvSpPr>
              <a:spLocks/>
            </p:cNvSpPr>
            <p:nvPr/>
          </p:nvSpPr>
          <p:spPr bwMode="auto">
            <a:xfrm>
              <a:off x="2432" y="1339"/>
              <a:ext cx="107" cy="108"/>
            </a:xfrm>
            <a:custGeom>
              <a:avLst/>
              <a:gdLst>
                <a:gd name="T0" fmla="*/ 0 w 107"/>
                <a:gd name="T1" fmla="*/ 83 h 108"/>
                <a:gd name="T2" fmla="*/ 24 w 107"/>
                <a:gd name="T3" fmla="*/ 83 h 108"/>
                <a:gd name="T4" fmla="*/ 24 w 107"/>
                <a:gd name="T5" fmla="*/ 0 h 108"/>
                <a:gd name="T6" fmla="*/ 82 w 107"/>
                <a:gd name="T7" fmla="*/ 0 h 108"/>
                <a:gd name="T8" fmla="*/ 82 w 107"/>
                <a:gd name="T9" fmla="*/ 83 h 108"/>
                <a:gd name="T10" fmla="*/ 107 w 107"/>
                <a:gd name="T11" fmla="*/ 83 h 108"/>
                <a:gd name="T12" fmla="*/ 57 w 107"/>
                <a:gd name="T13" fmla="*/ 108 h 108"/>
                <a:gd name="T14" fmla="*/ 0 w 107"/>
                <a:gd name="T15" fmla="*/ 83 h 108"/>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108"/>
                <a:gd name="T26" fmla="*/ 107 w 107"/>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108">
                  <a:moveTo>
                    <a:pt x="0" y="83"/>
                  </a:moveTo>
                  <a:lnTo>
                    <a:pt x="24" y="83"/>
                  </a:lnTo>
                  <a:lnTo>
                    <a:pt x="24" y="0"/>
                  </a:lnTo>
                  <a:lnTo>
                    <a:pt x="82" y="0"/>
                  </a:lnTo>
                  <a:lnTo>
                    <a:pt x="82" y="83"/>
                  </a:lnTo>
                  <a:lnTo>
                    <a:pt x="107" y="83"/>
                  </a:lnTo>
                  <a:lnTo>
                    <a:pt x="57" y="108"/>
                  </a:lnTo>
                  <a:lnTo>
                    <a:pt x="0" y="83"/>
                  </a:lnTo>
                  <a:close/>
                </a:path>
              </a:pathLst>
            </a:custGeom>
            <a:solidFill>
              <a:srgbClr val="FF0000"/>
            </a:solidFill>
            <a:ln w="12700">
              <a:solidFill>
                <a:srgbClr val="FFFFFF"/>
              </a:solidFill>
              <a:prstDash val="solid"/>
              <a:round/>
              <a:headEnd/>
              <a:tailEnd/>
            </a:ln>
          </p:spPr>
          <p:txBody>
            <a:bodyPr/>
            <a:lstStyle/>
            <a:p>
              <a:endParaRPr lang="en-GB" sz="1800">
                <a:solidFill>
                  <a:srgbClr val="000000"/>
                </a:solidFill>
              </a:endParaRPr>
            </a:p>
          </p:txBody>
        </p:sp>
        <p:sp>
          <p:nvSpPr>
            <p:cNvPr id="30905" name="Freeform 200"/>
            <p:cNvSpPr>
              <a:spLocks/>
            </p:cNvSpPr>
            <p:nvPr/>
          </p:nvSpPr>
          <p:spPr bwMode="auto">
            <a:xfrm>
              <a:off x="1861" y="1364"/>
              <a:ext cx="115" cy="116"/>
            </a:xfrm>
            <a:custGeom>
              <a:avLst/>
              <a:gdLst>
                <a:gd name="T0" fmla="*/ 0 w 115"/>
                <a:gd name="T1" fmla="*/ 83 h 116"/>
                <a:gd name="T2" fmla="*/ 33 w 115"/>
                <a:gd name="T3" fmla="*/ 83 h 116"/>
                <a:gd name="T4" fmla="*/ 33 w 115"/>
                <a:gd name="T5" fmla="*/ 0 h 116"/>
                <a:gd name="T6" fmla="*/ 82 w 115"/>
                <a:gd name="T7" fmla="*/ 0 h 116"/>
                <a:gd name="T8" fmla="*/ 82 w 115"/>
                <a:gd name="T9" fmla="*/ 83 h 116"/>
                <a:gd name="T10" fmla="*/ 115 w 115"/>
                <a:gd name="T11" fmla="*/ 83 h 116"/>
                <a:gd name="T12" fmla="*/ 58 w 115"/>
                <a:gd name="T13" fmla="*/ 116 h 116"/>
                <a:gd name="T14" fmla="*/ 0 w 115"/>
                <a:gd name="T15" fmla="*/ 83 h 116"/>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116"/>
                <a:gd name="T26" fmla="*/ 115 w 115"/>
                <a:gd name="T27" fmla="*/ 116 h 1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116">
                  <a:moveTo>
                    <a:pt x="0" y="83"/>
                  </a:moveTo>
                  <a:lnTo>
                    <a:pt x="33" y="83"/>
                  </a:lnTo>
                  <a:lnTo>
                    <a:pt x="33" y="0"/>
                  </a:lnTo>
                  <a:lnTo>
                    <a:pt x="82" y="0"/>
                  </a:lnTo>
                  <a:lnTo>
                    <a:pt x="82" y="83"/>
                  </a:lnTo>
                  <a:lnTo>
                    <a:pt x="115" y="83"/>
                  </a:lnTo>
                  <a:lnTo>
                    <a:pt x="58" y="116"/>
                  </a:lnTo>
                  <a:lnTo>
                    <a:pt x="0" y="8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06" name="Freeform 201"/>
            <p:cNvSpPr>
              <a:spLocks/>
            </p:cNvSpPr>
            <p:nvPr/>
          </p:nvSpPr>
          <p:spPr bwMode="auto">
            <a:xfrm>
              <a:off x="1861" y="1364"/>
              <a:ext cx="115" cy="116"/>
            </a:xfrm>
            <a:custGeom>
              <a:avLst/>
              <a:gdLst>
                <a:gd name="T0" fmla="*/ 0 w 115"/>
                <a:gd name="T1" fmla="*/ 83 h 116"/>
                <a:gd name="T2" fmla="*/ 33 w 115"/>
                <a:gd name="T3" fmla="*/ 83 h 116"/>
                <a:gd name="T4" fmla="*/ 33 w 115"/>
                <a:gd name="T5" fmla="*/ 0 h 116"/>
                <a:gd name="T6" fmla="*/ 82 w 115"/>
                <a:gd name="T7" fmla="*/ 0 h 116"/>
                <a:gd name="T8" fmla="*/ 82 w 115"/>
                <a:gd name="T9" fmla="*/ 83 h 116"/>
                <a:gd name="T10" fmla="*/ 115 w 115"/>
                <a:gd name="T11" fmla="*/ 83 h 116"/>
                <a:gd name="T12" fmla="*/ 58 w 115"/>
                <a:gd name="T13" fmla="*/ 116 h 116"/>
                <a:gd name="T14" fmla="*/ 0 w 115"/>
                <a:gd name="T15" fmla="*/ 83 h 116"/>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116"/>
                <a:gd name="T26" fmla="*/ 115 w 115"/>
                <a:gd name="T27" fmla="*/ 116 h 1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116">
                  <a:moveTo>
                    <a:pt x="0" y="83"/>
                  </a:moveTo>
                  <a:lnTo>
                    <a:pt x="33" y="83"/>
                  </a:lnTo>
                  <a:lnTo>
                    <a:pt x="33" y="0"/>
                  </a:lnTo>
                  <a:lnTo>
                    <a:pt x="82" y="0"/>
                  </a:lnTo>
                  <a:lnTo>
                    <a:pt x="82" y="83"/>
                  </a:lnTo>
                  <a:lnTo>
                    <a:pt x="115" y="83"/>
                  </a:lnTo>
                  <a:lnTo>
                    <a:pt x="58" y="116"/>
                  </a:lnTo>
                  <a:lnTo>
                    <a:pt x="0" y="83"/>
                  </a:lnTo>
                  <a:close/>
                </a:path>
              </a:pathLst>
            </a:custGeom>
            <a:solidFill>
              <a:srgbClr val="FF0000"/>
            </a:solidFill>
            <a:ln w="12700">
              <a:solidFill>
                <a:srgbClr val="FFFFFF"/>
              </a:solidFill>
              <a:prstDash val="solid"/>
              <a:round/>
              <a:headEnd/>
              <a:tailEnd/>
            </a:ln>
          </p:spPr>
          <p:txBody>
            <a:bodyPr/>
            <a:lstStyle/>
            <a:p>
              <a:endParaRPr lang="en-GB" sz="1800">
                <a:solidFill>
                  <a:srgbClr val="000000"/>
                </a:solidFill>
              </a:endParaRPr>
            </a:p>
          </p:txBody>
        </p:sp>
        <p:sp>
          <p:nvSpPr>
            <p:cNvPr id="30907" name="Freeform 202"/>
            <p:cNvSpPr>
              <a:spLocks/>
            </p:cNvSpPr>
            <p:nvPr/>
          </p:nvSpPr>
          <p:spPr bwMode="auto">
            <a:xfrm>
              <a:off x="1621" y="852"/>
              <a:ext cx="108" cy="108"/>
            </a:xfrm>
            <a:custGeom>
              <a:avLst/>
              <a:gdLst>
                <a:gd name="T0" fmla="*/ 0 w 108"/>
                <a:gd name="T1" fmla="*/ 83 h 108"/>
                <a:gd name="T2" fmla="*/ 25 w 108"/>
                <a:gd name="T3" fmla="*/ 83 h 108"/>
                <a:gd name="T4" fmla="*/ 25 w 108"/>
                <a:gd name="T5" fmla="*/ 0 h 108"/>
                <a:gd name="T6" fmla="*/ 83 w 108"/>
                <a:gd name="T7" fmla="*/ 0 h 108"/>
                <a:gd name="T8" fmla="*/ 83 w 108"/>
                <a:gd name="T9" fmla="*/ 83 h 108"/>
                <a:gd name="T10" fmla="*/ 108 w 108"/>
                <a:gd name="T11" fmla="*/ 83 h 108"/>
                <a:gd name="T12" fmla="*/ 50 w 108"/>
                <a:gd name="T13" fmla="*/ 108 h 108"/>
                <a:gd name="T14" fmla="*/ 0 w 108"/>
                <a:gd name="T15" fmla="*/ 83 h 108"/>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108"/>
                <a:gd name="T26" fmla="*/ 108 w 108"/>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108">
                  <a:moveTo>
                    <a:pt x="0" y="83"/>
                  </a:moveTo>
                  <a:lnTo>
                    <a:pt x="25" y="83"/>
                  </a:lnTo>
                  <a:lnTo>
                    <a:pt x="25" y="0"/>
                  </a:lnTo>
                  <a:lnTo>
                    <a:pt x="83" y="0"/>
                  </a:lnTo>
                  <a:lnTo>
                    <a:pt x="83" y="83"/>
                  </a:lnTo>
                  <a:lnTo>
                    <a:pt x="108" y="83"/>
                  </a:lnTo>
                  <a:lnTo>
                    <a:pt x="50" y="108"/>
                  </a:lnTo>
                  <a:lnTo>
                    <a:pt x="0" y="8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08" name="Freeform 203"/>
            <p:cNvSpPr>
              <a:spLocks/>
            </p:cNvSpPr>
            <p:nvPr/>
          </p:nvSpPr>
          <p:spPr bwMode="auto">
            <a:xfrm>
              <a:off x="1621" y="852"/>
              <a:ext cx="108" cy="108"/>
            </a:xfrm>
            <a:custGeom>
              <a:avLst/>
              <a:gdLst>
                <a:gd name="T0" fmla="*/ 0 w 108"/>
                <a:gd name="T1" fmla="*/ 83 h 108"/>
                <a:gd name="T2" fmla="*/ 25 w 108"/>
                <a:gd name="T3" fmla="*/ 83 h 108"/>
                <a:gd name="T4" fmla="*/ 25 w 108"/>
                <a:gd name="T5" fmla="*/ 0 h 108"/>
                <a:gd name="T6" fmla="*/ 83 w 108"/>
                <a:gd name="T7" fmla="*/ 0 h 108"/>
                <a:gd name="T8" fmla="*/ 83 w 108"/>
                <a:gd name="T9" fmla="*/ 83 h 108"/>
                <a:gd name="T10" fmla="*/ 108 w 108"/>
                <a:gd name="T11" fmla="*/ 83 h 108"/>
                <a:gd name="T12" fmla="*/ 50 w 108"/>
                <a:gd name="T13" fmla="*/ 108 h 108"/>
                <a:gd name="T14" fmla="*/ 0 w 108"/>
                <a:gd name="T15" fmla="*/ 83 h 108"/>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108"/>
                <a:gd name="T26" fmla="*/ 108 w 108"/>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108">
                  <a:moveTo>
                    <a:pt x="0" y="83"/>
                  </a:moveTo>
                  <a:lnTo>
                    <a:pt x="25" y="83"/>
                  </a:lnTo>
                  <a:lnTo>
                    <a:pt x="25" y="0"/>
                  </a:lnTo>
                  <a:lnTo>
                    <a:pt x="83" y="0"/>
                  </a:lnTo>
                  <a:lnTo>
                    <a:pt x="83" y="83"/>
                  </a:lnTo>
                  <a:lnTo>
                    <a:pt x="108" y="83"/>
                  </a:lnTo>
                  <a:lnTo>
                    <a:pt x="50" y="108"/>
                  </a:lnTo>
                  <a:lnTo>
                    <a:pt x="0" y="83"/>
                  </a:lnTo>
                  <a:close/>
                </a:path>
              </a:pathLst>
            </a:custGeom>
            <a:solidFill>
              <a:srgbClr val="FF0000"/>
            </a:solidFill>
            <a:ln w="12700">
              <a:solidFill>
                <a:srgbClr val="FFFFFF"/>
              </a:solidFill>
              <a:prstDash val="solid"/>
              <a:round/>
              <a:headEnd/>
              <a:tailEnd/>
            </a:ln>
          </p:spPr>
          <p:txBody>
            <a:bodyPr/>
            <a:lstStyle/>
            <a:p>
              <a:endParaRPr lang="en-GB" sz="1800">
                <a:solidFill>
                  <a:srgbClr val="000000"/>
                </a:solidFill>
              </a:endParaRPr>
            </a:p>
          </p:txBody>
        </p:sp>
        <p:sp>
          <p:nvSpPr>
            <p:cNvPr id="30909" name="Freeform 204"/>
            <p:cNvSpPr>
              <a:spLocks/>
            </p:cNvSpPr>
            <p:nvPr/>
          </p:nvSpPr>
          <p:spPr bwMode="auto">
            <a:xfrm>
              <a:off x="1861" y="852"/>
              <a:ext cx="115" cy="108"/>
            </a:xfrm>
            <a:custGeom>
              <a:avLst/>
              <a:gdLst>
                <a:gd name="T0" fmla="*/ 33 w 115"/>
                <a:gd name="T1" fmla="*/ 108 h 108"/>
                <a:gd name="T2" fmla="*/ 33 w 115"/>
                <a:gd name="T3" fmla="*/ 83 h 108"/>
                <a:gd name="T4" fmla="*/ 115 w 115"/>
                <a:gd name="T5" fmla="*/ 83 h 108"/>
                <a:gd name="T6" fmla="*/ 115 w 115"/>
                <a:gd name="T7" fmla="*/ 25 h 108"/>
                <a:gd name="T8" fmla="*/ 33 w 115"/>
                <a:gd name="T9" fmla="*/ 25 h 108"/>
                <a:gd name="T10" fmla="*/ 33 w 115"/>
                <a:gd name="T11" fmla="*/ 0 h 108"/>
                <a:gd name="T12" fmla="*/ 0 w 115"/>
                <a:gd name="T13" fmla="*/ 58 h 108"/>
                <a:gd name="T14" fmla="*/ 33 w 115"/>
                <a:gd name="T15" fmla="*/ 108 h 108"/>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108"/>
                <a:gd name="T26" fmla="*/ 115 w 115"/>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108">
                  <a:moveTo>
                    <a:pt x="33" y="108"/>
                  </a:moveTo>
                  <a:lnTo>
                    <a:pt x="33" y="83"/>
                  </a:lnTo>
                  <a:lnTo>
                    <a:pt x="115" y="83"/>
                  </a:lnTo>
                  <a:lnTo>
                    <a:pt x="115" y="25"/>
                  </a:lnTo>
                  <a:lnTo>
                    <a:pt x="33" y="25"/>
                  </a:lnTo>
                  <a:lnTo>
                    <a:pt x="33" y="0"/>
                  </a:lnTo>
                  <a:lnTo>
                    <a:pt x="0" y="58"/>
                  </a:lnTo>
                  <a:lnTo>
                    <a:pt x="33" y="10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10" name="Freeform 205"/>
            <p:cNvSpPr>
              <a:spLocks/>
            </p:cNvSpPr>
            <p:nvPr/>
          </p:nvSpPr>
          <p:spPr bwMode="auto">
            <a:xfrm>
              <a:off x="1861" y="852"/>
              <a:ext cx="115" cy="108"/>
            </a:xfrm>
            <a:custGeom>
              <a:avLst/>
              <a:gdLst>
                <a:gd name="T0" fmla="*/ 33 w 115"/>
                <a:gd name="T1" fmla="*/ 108 h 108"/>
                <a:gd name="T2" fmla="*/ 33 w 115"/>
                <a:gd name="T3" fmla="*/ 83 h 108"/>
                <a:gd name="T4" fmla="*/ 115 w 115"/>
                <a:gd name="T5" fmla="*/ 83 h 108"/>
                <a:gd name="T6" fmla="*/ 115 w 115"/>
                <a:gd name="T7" fmla="*/ 25 h 108"/>
                <a:gd name="T8" fmla="*/ 33 w 115"/>
                <a:gd name="T9" fmla="*/ 25 h 108"/>
                <a:gd name="T10" fmla="*/ 33 w 115"/>
                <a:gd name="T11" fmla="*/ 0 h 108"/>
                <a:gd name="T12" fmla="*/ 0 w 115"/>
                <a:gd name="T13" fmla="*/ 58 h 108"/>
                <a:gd name="T14" fmla="*/ 33 w 115"/>
                <a:gd name="T15" fmla="*/ 108 h 108"/>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108"/>
                <a:gd name="T26" fmla="*/ 115 w 115"/>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108">
                  <a:moveTo>
                    <a:pt x="33" y="108"/>
                  </a:moveTo>
                  <a:lnTo>
                    <a:pt x="33" y="83"/>
                  </a:lnTo>
                  <a:lnTo>
                    <a:pt x="115" y="83"/>
                  </a:lnTo>
                  <a:lnTo>
                    <a:pt x="115" y="25"/>
                  </a:lnTo>
                  <a:lnTo>
                    <a:pt x="33" y="25"/>
                  </a:lnTo>
                  <a:lnTo>
                    <a:pt x="33" y="0"/>
                  </a:lnTo>
                  <a:lnTo>
                    <a:pt x="0" y="58"/>
                  </a:lnTo>
                  <a:lnTo>
                    <a:pt x="33" y="108"/>
                  </a:lnTo>
                  <a:close/>
                </a:path>
              </a:pathLst>
            </a:custGeom>
            <a:solidFill>
              <a:srgbClr val="FF0000"/>
            </a:solidFill>
            <a:ln w="12700">
              <a:solidFill>
                <a:srgbClr val="FFFFFF"/>
              </a:solidFill>
              <a:prstDash val="solid"/>
              <a:round/>
              <a:headEnd/>
              <a:tailEnd/>
            </a:ln>
          </p:spPr>
          <p:txBody>
            <a:bodyPr/>
            <a:lstStyle/>
            <a:p>
              <a:endParaRPr lang="en-GB" sz="1800">
                <a:solidFill>
                  <a:srgbClr val="000000"/>
                </a:solidFill>
              </a:endParaRPr>
            </a:p>
          </p:txBody>
        </p:sp>
        <p:sp>
          <p:nvSpPr>
            <p:cNvPr id="30911" name="Freeform 206"/>
            <p:cNvSpPr>
              <a:spLocks/>
            </p:cNvSpPr>
            <p:nvPr/>
          </p:nvSpPr>
          <p:spPr bwMode="auto">
            <a:xfrm>
              <a:off x="1910" y="1050"/>
              <a:ext cx="124" cy="223"/>
            </a:xfrm>
            <a:custGeom>
              <a:avLst/>
              <a:gdLst>
                <a:gd name="T0" fmla="*/ 0 w 124"/>
                <a:gd name="T1" fmla="*/ 215 h 223"/>
                <a:gd name="T2" fmla="*/ 9 w 124"/>
                <a:gd name="T3" fmla="*/ 215 h 223"/>
                <a:gd name="T4" fmla="*/ 25 w 124"/>
                <a:gd name="T5" fmla="*/ 223 h 223"/>
                <a:gd name="T6" fmla="*/ 42 w 124"/>
                <a:gd name="T7" fmla="*/ 215 h 223"/>
                <a:gd name="T8" fmla="*/ 50 w 124"/>
                <a:gd name="T9" fmla="*/ 207 h 223"/>
                <a:gd name="T10" fmla="*/ 66 w 124"/>
                <a:gd name="T11" fmla="*/ 199 h 223"/>
                <a:gd name="T12" fmla="*/ 75 w 124"/>
                <a:gd name="T13" fmla="*/ 190 h 223"/>
                <a:gd name="T14" fmla="*/ 83 w 124"/>
                <a:gd name="T15" fmla="*/ 174 h 223"/>
                <a:gd name="T16" fmla="*/ 91 w 124"/>
                <a:gd name="T17" fmla="*/ 166 h 223"/>
                <a:gd name="T18" fmla="*/ 116 w 124"/>
                <a:gd name="T19" fmla="*/ 116 h 223"/>
                <a:gd name="T20" fmla="*/ 116 w 124"/>
                <a:gd name="T21" fmla="*/ 108 h 223"/>
                <a:gd name="T22" fmla="*/ 124 w 124"/>
                <a:gd name="T23" fmla="*/ 91 h 223"/>
                <a:gd name="T24" fmla="*/ 124 w 124"/>
                <a:gd name="T25" fmla="*/ 75 h 223"/>
                <a:gd name="T26" fmla="*/ 124 w 124"/>
                <a:gd name="T27" fmla="*/ 66 h 223"/>
                <a:gd name="T28" fmla="*/ 124 w 124"/>
                <a:gd name="T29" fmla="*/ 58 h 223"/>
                <a:gd name="T30" fmla="*/ 116 w 124"/>
                <a:gd name="T31" fmla="*/ 42 h 223"/>
                <a:gd name="T32" fmla="*/ 116 w 124"/>
                <a:gd name="T33" fmla="*/ 33 h 223"/>
                <a:gd name="T34" fmla="*/ 108 w 124"/>
                <a:gd name="T35" fmla="*/ 25 h 223"/>
                <a:gd name="T36" fmla="*/ 116 w 124"/>
                <a:gd name="T37" fmla="*/ 0 h 223"/>
                <a:gd name="T38" fmla="*/ 83 w 124"/>
                <a:gd name="T39" fmla="*/ 33 h 223"/>
                <a:gd name="T40" fmla="*/ 75 w 124"/>
                <a:gd name="T41" fmla="*/ 91 h 223"/>
                <a:gd name="T42" fmla="*/ 91 w 124"/>
                <a:gd name="T43" fmla="*/ 66 h 223"/>
                <a:gd name="T44" fmla="*/ 99 w 124"/>
                <a:gd name="T45" fmla="*/ 83 h 223"/>
                <a:gd name="T46" fmla="*/ 99 w 124"/>
                <a:gd name="T47" fmla="*/ 99 h 223"/>
                <a:gd name="T48" fmla="*/ 99 w 124"/>
                <a:gd name="T49" fmla="*/ 116 h 223"/>
                <a:gd name="T50" fmla="*/ 99 w 124"/>
                <a:gd name="T51" fmla="*/ 141 h 223"/>
                <a:gd name="T52" fmla="*/ 99 w 124"/>
                <a:gd name="T53" fmla="*/ 141 h 223"/>
                <a:gd name="T54" fmla="*/ 91 w 124"/>
                <a:gd name="T55" fmla="*/ 149 h 223"/>
                <a:gd name="T56" fmla="*/ 83 w 124"/>
                <a:gd name="T57" fmla="*/ 157 h 223"/>
                <a:gd name="T58" fmla="*/ 75 w 124"/>
                <a:gd name="T59" fmla="*/ 166 h 223"/>
                <a:gd name="T60" fmla="*/ 58 w 124"/>
                <a:gd name="T61" fmla="*/ 174 h 223"/>
                <a:gd name="T62" fmla="*/ 50 w 124"/>
                <a:gd name="T63" fmla="*/ 174 h 223"/>
                <a:gd name="T64" fmla="*/ 42 w 124"/>
                <a:gd name="T65" fmla="*/ 174 h 223"/>
                <a:gd name="T66" fmla="*/ 33 w 124"/>
                <a:gd name="T67" fmla="*/ 174 h 223"/>
                <a:gd name="T68" fmla="*/ 17 w 124"/>
                <a:gd name="T69" fmla="*/ 174 h 223"/>
                <a:gd name="T70" fmla="*/ 0 w 124"/>
                <a:gd name="T71" fmla="*/ 215 h 2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
                <a:gd name="T109" fmla="*/ 0 h 223"/>
                <a:gd name="T110" fmla="*/ 124 w 124"/>
                <a:gd name="T111" fmla="*/ 223 h 2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 h="223">
                  <a:moveTo>
                    <a:pt x="0" y="215"/>
                  </a:moveTo>
                  <a:lnTo>
                    <a:pt x="9" y="215"/>
                  </a:lnTo>
                  <a:lnTo>
                    <a:pt x="25" y="223"/>
                  </a:lnTo>
                  <a:lnTo>
                    <a:pt x="42" y="215"/>
                  </a:lnTo>
                  <a:lnTo>
                    <a:pt x="50" y="207"/>
                  </a:lnTo>
                  <a:lnTo>
                    <a:pt x="66" y="199"/>
                  </a:lnTo>
                  <a:lnTo>
                    <a:pt x="75" y="190"/>
                  </a:lnTo>
                  <a:lnTo>
                    <a:pt x="83" y="174"/>
                  </a:lnTo>
                  <a:lnTo>
                    <a:pt x="91" y="166"/>
                  </a:lnTo>
                  <a:lnTo>
                    <a:pt x="116" y="116"/>
                  </a:lnTo>
                  <a:lnTo>
                    <a:pt x="116" y="108"/>
                  </a:lnTo>
                  <a:lnTo>
                    <a:pt x="124" y="91"/>
                  </a:lnTo>
                  <a:lnTo>
                    <a:pt x="124" y="75"/>
                  </a:lnTo>
                  <a:lnTo>
                    <a:pt x="124" y="66"/>
                  </a:lnTo>
                  <a:lnTo>
                    <a:pt x="124" y="58"/>
                  </a:lnTo>
                  <a:lnTo>
                    <a:pt x="116" y="42"/>
                  </a:lnTo>
                  <a:lnTo>
                    <a:pt x="116" y="33"/>
                  </a:lnTo>
                  <a:lnTo>
                    <a:pt x="108" y="25"/>
                  </a:lnTo>
                  <a:lnTo>
                    <a:pt x="116" y="0"/>
                  </a:lnTo>
                  <a:lnTo>
                    <a:pt x="83" y="33"/>
                  </a:lnTo>
                  <a:lnTo>
                    <a:pt x="75" y="91"/>
                  </a:lnTo>
                  <a:lnTo>
                    <a:pt x="91" y="66"/>
                  </a:lnTo>
                  <a:lnTo>
                    <a:pt x="99" y="83"/>
                  </a:lnTo>
                  <a:lnTo>
                    <a:pt x="99" y="99"/>
                  </a:lnTo>
                  <a:lnTo>
                    <a:pt x="99" y="116"/>
                  </a:lnTo>
                  <a:lnTo>
                    <a:pt x="99" y="141"/>
                  </a:lnTo>
                  <a:lnTo>
                    <a:pt x="91" y="149"/>
                  </a:lnTo>
                  <a:lnTo>
                    <a:pt x="83" y="157"/>
                  </a:lnTo>
                  <a:lnTo>
                    <a:pt x="75" y="166"/>
                  </a:lnTo>
                  <a:lnTo>
                    <a:pt x="58" y="174"/>
                  </a:lnTo>
                  <a:lnTo>
                    <a:pt x="50" y="174"/>
                  </a:lnTo>
                  <a:lnTo>
                    <a:pt x="42" y="174"/>
                  </a:lnTo>
                  <a:lnTo>
                    <a:pt x="33" y="174"/>
                  </a:lnTo>
                  <a:lnTo>
                    <a:pt x="17" y="174"/>
                  </a:lnTo>
                  <a:lnTo>
                    <a:pt x="0" y="21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12" name="Freeform 207"/>
            <p:cNvSpPr>
              <a:spLocks/>
            </p:cNvSpPr>
            <p:nvPr/>
          </p:nvSpPr>
          <p:spPr bwMode="auto">
            <a:xfrm>
              <a:off x="1910" y="1166"/>
              <a:ext cx="116" cy="107"/>
            </a:xfrm>
            <a:custGeom>
              <a:avLst/>
              <a:gdLst>
                <a:gd name="T0" fmla="*/ 0 w 116"/>
                <a:gd name="T1" fmla="*/ 99 h 107"/>
                <a:gd name="T2" fmla="*/ 9 w 116"/>
                <a:gd name="T3" fmla="*/ 99 h 107"/>
                <a:gd name="T4" fmla="*/ 25 w 116"/>
                <a:gd name="T5" fmla="*/ 107 h 107"/>
                <a:gd name="T6" fmla="*/ 42 w 116"/>
                <a:gd name="T7" fmla="*/ 99 h 107"/>
                <a:gd name="T8" fmla="*/ 50 w 116"/>
                <a:gd name="T9" fmla="*/ 91 h 107"/>
                <a:gd name="T10" fmla="*/ 66 w 116"/>
                <a:gd name="T11" fmla="*/ 83 h 107"/>
                <a:gd name="T12" fmla="*/ 75 w 116"/>
                <a:gd name="T13" fmla="*/ 74 h 107"/>
                <a:gd name="T14" fmla="*/ 83 w 116"/>
                <a:gd name="T15" fmla="*/ 58 h 107"/>
                <a:gd name="T16" fmla="*/ 91 w 116"/>
                <a:gd name="T17" fmla="*/ 50 h 107"/>
                <a:gd name="T18" fmla="*/ 116 w 116"/>
                <a:gd name="T19" fmla="*/ 0 h 107"/>
                <a:gd name="T20" fmla="*/ 108 w 116"/>
                <a:gd name="T21" fmla="*/ 17 h 107"/>
                <a:gd name="T22" fmla="*/ 91 w 116"/>
                <a:gd name="T23" fmla="*/ 33 h 107"/>
                <a:gd name="T24" fmla="*/ 83 w 116"/>
                <a:gd name="T25" fmla="*/ 41 h 107"/>
                <a:gd name="T26" fmla="*/ 75 w 116"/>
                <a:gd name="T27" fmla="*/ 50 h 107"/>
                <a:gd name="T28" fmla="*/ 58 w 116"/>
                <a:gd name="T29" fmla="*/ 58 h 107"/>
                <a:gd name="T30" fmla="*/ 42 w 116"/>
                <a:gd name="T31" fmla="*/ 58 h 107"/>
                <a:gd name="T32" fmla="*/ 33 w 116"/>
                <a:gd name="T33" fmla="*/ 58 h 107"/>
                <a:gd name="T34" fmla="*/ 17 w 116"/>
                <a:gd name="T35" fmla="*/ 58 h 107"/>
                <a:gd name="T36" fmla="*/ 0 w 116"/>
                <a:gd name="T37" fmla="*/ 99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07"/>
                <a:gd name="T59" fmla="*/ 116 w 116"/>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07">
                  <a:moveTo>
                    <a:pt x="0" y="99"/>
                  </a:moveTo>
                  <a:lnTo>
                    <a:pt x="9" y="99"/>
                  </a:lnTo>
                  <a:lnTo>
                    <a:pt x="25" y="107"/>
                  </a:lnTo>
                  <a:lnTo>
                    <a:pt x="42" y="99"/>
                  </a:lnTo>
                  <a:lnTo>
                    <a:pt x="50" y="91"/>
                  </a:lnTo>
                  <a:lnTo>
                    <a:pt x="66" y="83"/>
                  </a:lnTo>
                  <a:lnTo>
                    <a:pt x="75" y="74"/>
                  </a:lnTo>
                  <a:lnTo>
                    <a:pt x="83" y="58"/>
                  </a:lnTo>
                  <a:lnTo>
                    <a:pt x="91" y="50"/>
                  </a:lnTo>
                  <a:lnTo>
                    <a:pt x="116" y="0"/>
                  </a:lnTo>
                  <a:lnTo>
                    <a:pt x="108" y="17"/>
                  </a:lnTo>
                  <a:lnTo>
                    <a:pt x="91" y="33"/>
                  </a:lnTo>
                  <a:lnTo>
                    <a:pt x="83" y="41"/>
                  </a:lnTo>
                  <a:lnTo>
                    <a:pt x="75" y="50"/>
                  </a:lnTo>
                  <a:lnTo>
                    <a:pt x="58" y="58"/>
                  </a:lnTo>
                  <a:lnTo>
                    <a:pt x="42" y="58"/>
                  </a:lnTo>
                  <a:lnTo>
                    <a:pt x="33" y="58"/>
                  </a:lnTo>
                  <a:lnTo>
                    <a:pt x="17" y="58"/>
                  </a:lnTo>
                  <a:lnTo>
                    <a:pt x="0" y="99"/>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13" name="Freeform 208"/>
            <p:cNvSpPr>
              <a:spLocks/>
            </p:cNvSpPr>
            <p:nvPr/>
          </p:nvSpPr>
          <p:spPr bwMode="auto">
            <a:xfrm>
              <a:off x="1910" y="1050"/>
              <a:ext cx="124" cy="223"/>
            </a:xfrm>
            <a:custGeom>
              <a:avLst/>
              <a:gdLst>
                <a:gd name="T0" fmla="*/ 0 w 124"/>
                <a:gd name="T1" fmla="*/ 215 h 223"/>
                <a:gd name="T2" fmla="*/ 9 w 124"/>
                <a:gd name="T3" fmla="*/ 215 h 223"/>
                <a:gd name="T4" fmla="*/ 25 w 124"/>
                <a:gd name="T5" fmla="*/ 223 h 223"/>
                <a:gd name="T6" fmla="*/ 42 w 124"/>
                <a:gd name="T7" fmla="*/ 215 h 223"/>
                <a:gd name="T8" fmla="*/ 50 w 124"/>
                <a:gd name="T9" fmla="*/ 207 h 223"/>
                <a:gd name="T10" fmla="*/ 66 w 124"/>
                <a:gd name="T11" fmla="*/ 199 h 223"/>
                <a:gd name="T12" fmla="*/ 75 w 124"/>
                <a:gd name="T13" fmla="*/ 190 h 223"/>
                <a:gd name="T14" fmla="*/ 83 w 124"/>
                <a:gd name="T15" fmla="*/ 174 h 223"/>
                <a:gd name="T16" fmla="*/ 91 w 124"/>
                <a:gd name="T17" fmla="*/ 166 h 223"/>
                <a:gd name="T18" fmla="*/ 116 w 124"/>
                <a:gd name="T19" fmla="*/ 116 h 223"/>
                <a:gd name="T20" fmla="*/ 116 w 124"/>
                <a:gd name="T21" fmla="*/ 108 h 223"/>
                <a:gd name="T22" fmla="*/ 124 w 124"/>
                <a:gd name="T23" fmla="*/ 91 h 223"/>
                <a:gd name="T24" fmla="*/ 124 w 124"/>
                <a:gd name="T25" fmla="*/ 75 h 223"/>
                <a:gd name="T26" fmla="*/ 124 w 124"/>
                <a:gd name="T27" fmla="*/ 66 h 223"/>
                <a:gd name="T28" fmla="*/ 124 w 124"/>
                <a:gd name="T29" fmla="*/ 58 h 223"/>
                <a:gd name="T30" fmla="*/ 116 w 124"/>
                <a:gd name="T31" fmla="*/ 42 h 223"/>
                <a:gd name="T32" fmla="*/ 116 w 124"/>
                <a:gd name="T33" fmla="*/ 33 h 223"/>
                <a:gd name="T34" fmla="*/ 108 w 124"/>
                <a:gd name="T35" fmla="*/ 25 h 223"/>
                <a:gd name="T36" fmla="*/ 116 w 124"/>
                <a:gd name="T37" fmla="*/ 0 h 223"/>
                <a:gd name="T38" fmla="*/ 83 w 124"/>
                <a:gd name="T39" fmla="*/ 33 h 223"/>
                <a:gd name="T40" fmla="*/ 75 w 124"/>
                <a:gd name="T41" fmla="*/ 91 h 223"/>
                <a:gd name="T42" fmla="*/ 91 w 124"/>
                <a:gd name="T43" fmla="*/ 66 h 223"/>
                <a:gd name="T44" fmla="*/ 99 w 124"/>
                <a:gd name="T45" fmla="*/ 83 h 223"/>
                <a:gd name="T46" fmla="*/ 99 w 124"/>
                <a:gd name="T47" fmla="*/ 99 h 223"/>
                <a:gd name="T48" fmla="*/ 99 w 124"/>
                <a:gd name="T49" fmla="*/ 116 h 223"/>
                <a:gd name="T50" fmla="*/ 99 w 124"/>
                <a:gd name="T51" fmla="*/ 141 h 223"/>
                <a:gd name="T52" fmla="*/ 99 w 124"/>
                <a:gd name="T53" fmla="*/ 141 h 223"/>
                <a:gd name="T54" fmla="*/ 91 w 124"/>
                <a:gd name="T55" fmla="*/ 149 h 223"/>
                <a:gd name="T56" fmla="*/ 83 w 124"/>
                <a:gd name="T57" fmla="*/ 157 h 223"/>
                <a:gd name="T58" fmla="*/ 75 w 124"/>
                <a:gd name="T59" fmla="*/ 166 h 223"/>
                <a:gd name="T60" fmla="*/ 58 w 124"/>
                <a:gd name="T61" fmla="*/ 174 h 223"/>
                <a:gd name="T62" fmla="*/ 50 w 124"/>
                <a:gd name="T63" fmla="*/ 174 h 223"/>
                <a:gd name="T64" fmla="*/ 42 w 124"/>
                <a:gd name="T65" fmla="*/ 174 h 223"/>
                <a:gd name="T66" fmla="*/ 33 w 124"/>
                <a:gd name="T67" fmla="*/ 174 h 223"/>
                <a:gd name="T68" fmla="*/ 17 w 124"/>
                <a:gd name="T69" fmla="*/ 174 h 223"/>
                <a:gd name="T70" fmla="*/ 0 w 124"/>
                <a:gd name="T71" fmla="*/ 215 h 2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
                <a:gd name="T109" fmla="*/ 0 h 223"/>
                <a:gd name="T110" fmla="*/ 124 w 124"/>
                <a:gd name="T111" fmla="*/ 223 h 2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 h="223">
                  <a:moveTo>
                    <a:pt x="0" y="215"/>
                  </a:moveTo>
                  <a:lnTo>
                    <a:pt x="9" y="215"/>
                  </a:lnTo>
                  <a:lnTo>
                    <a:pt x="25" y="223"/>
                  </a:lnTo>
                  <a:lnTo>
                    <a:pt x="42" y="215"/>
                  </a:lnTo>
                  <a:lnTo>
                    <a:pt x="50" y="207"/>
                  </a:lnTo>
                  <a:lnTo>
                    <a:pt x="66" y="199"/>
                  </a:lnTo>
                  <a:lnTo>
                    <a:pt x="75" y="190"/>
                  </a:lnTo>
                  <a:lnTo>
                    <a:pt x="83" y="174"/>
                  </a:lnTo>
                  <a:lnTo>
                    <a:pt x="91" y="166"/>
                  </a:lnTo>
                  <a:lnTo>
                    <a:pt x="116" y="116"/>
                  </a:lnTo>
                  <a:lnTo>
                    <a:pt x="116" y="108"/>
                  </a:lnTo>
                  <a:lnTo>
                    <a:pt x="124" y="91"/>
                  </a:lnTo>
                  <a:lnTo>
                    <a:pt x="124" y="75"/>
                  </a:lnTo>
                  <a:lnTo>
                    <a:pt x="124" y="66"/>
                  </a:lnTo>
                  <a:lnTo>
                    <a:pt x="124" y="58"/>
                  </a:lnTo>
                  <a:lnTo>
                    <a:pt x="116" y="42"/>
                  </a:lnTo>
                  <a:lnTo>
                    <a:pt x="116" y="33"/>
                  </a:lnTo>
                  <a:lnTo>
                    <a:pt x="108" y="25"/>
                  </a:lnTo>
                  <a:lnTo>
                    <a:pt x="116" y="0"/>
                  </a:lnTo>
                  <a:lnTo>
                    <a:pt x="83" y="33"/>
                  </a:lnTo>
                  <a:lnTo>
                    <a:pt x="75" y="91"/>
                  </a:lnTo>
                  <a:lnTo>
                    <a:pt x="91" y="66"/>
                  </a:lnTo>
                  <a:lnTo>
                    <a:pt x="99" y="83"/>
                  </a:lnTo>
                  <a:lnTo>
                    <a:pt x="99" y="99"/>
                  </a:lnTo>
                  <a:lnTo>
                    <a:pt x="99" y="116"/>
                  </a:lnTo>
                  <a:lnTo>
                    <a:pt x="99" y="141"/>
                  </a:lnTo>
                  <a:lnTo>
                    <a:pt x="91" y="149"/>
                  </a:lnTo>
                  <a:lnTo>
                    <a:pt x="83" y="157"/>
                  </a:lnTo>
                  <a:lnTo>
                    <a:pt x="75" y="166"/>
                  </a:lnTo>
                  <a:lnTo>
                    <a:pt x="58" y="174"/>
                  </a:lnTo>
                  <a:lnTo>
                    <a:pt x="50" y="174"/>
                  </a:lnTo>
                  <a:lnTo>
                    <a:pt x="42" y="174"/>
                  </a:lnTo>
                  <a:lnTo>
                    <a:pt x="33" y="174"/>
                  </a:lnTo>
                  <a:lnTo>
                    <a:pt x="17" y="174"/>
                  </a:lnTo>
                  <a:lnTo>
                    <a:pt x="0" y="215"/>
                  </a:lnTo>
                </a:path>
              </a:pathLst>
            </a:custGeom>
            <a:solidFill>
              <a:srgbClr val="FF0000"/>
            </a:solidFill>
            <a:ln w="12700">
              <a:solidFill>
                <a:srgbClr val="FFFFFF"/>
              </a:solidFill>
              <a:prstDash val="solid"/>
              <a:round/>
              <a:headEnd/>
              <a:tailEnd/>
            </a:ln>
          </p:spPr>
          <p:txBody>
            <a:bodyPr/>
            <a:lstStyle/>
            <a:p>
              <a:endParaRPr lang="en-GB" sz="1800">
                <a:solidFill>
                  <a:srgbClr val="000000"/>
                </a:solidFill>
              </a:endParaRPr>
            </a:p>
          </p:txBody>
        </p:sp>
        <p:sp>
          <p:nvSpPr>
            <p:cNvPr id="30914" name="Line 209"/>
            <p:cNvSpPr>
              <a:spLocks noChangeShapeType="1"/>
            </p:cNvSpPr>
            <p:nvPr/>
          </p:nvSpPr>
          <p:spPr bwMode="auto">
            <a:xfrm flipH="1">
              <a:off x="2009" y="1166"/>
              <a:ext cx="17" cy="2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15" name="Freeform 210"/>
            <p:cNvSpPr>
              <a:spLocks/>
            </p:cNvSpPr>
            <p:nvPr/>
          </p:nvSpPr>
          <p:spPr bwMode="auto">
            <a:xfrm>
              <a:off x="2183" y="1009"/>
              <a:ext cx="231" cy="207"/>
            </a:xfrm>
            <a:custGeom>
              <a:avLst/>
              <a:gdLst>
                <a:gd name="T0" fmla="*/ 99 w 231"/>
                <a:gd name="T1" fmla="*/ 190 h 207"/>
                <a:gd name="T2" fmla="*/ 82 w 231"/>
                <a:gd name="T3" fmla="*/ 198 h 207"/>
                <a:gd name="T4" fmla="*/ 74 w 231"/>
                <a:gd name="T5" fmla="*/ 207 h 207"/>
                <a:gd name="T6" fmla="*/ 57 w 231"/>
                <a:gd name="T7" fmla="*/ 198 h 207"/>
                <a:gd name="T8" fmla="*/ 41 w 231"/>
                <a:gd name="T9" fmla="*/ 190 h 207"/>
                <a:gd name="T10" fmla="*/ 41 w 231"/>
                <a:gd name="T11" fmla="*/ 182 h 207"/>
                <a:gd name="T12" fmla="*/ 33 w 231"/>
                <a:gd name="T13" fmla="*/ 165 h 207"/>
                <a:gd name="T14" fmla="*/ 24 w 231"/>
                <a:gd name="T15" fmla="*/ 165 h 207"/>
                <a:gd name="T16" fmla="*/ 16 w 231"/>
                <a:gd name="T17" fmla="*/ 157 h 207"/>
                <a:gd name="T18" fmla="*/ 8 w 231"/>
                <a:gd name="T19" fmla="*/ 149 h 207"/>
                <a:gd name="T20" fmla="*/ 0 w 231"/>
                <a:gd name="T21" fmla="*/ 132 h 207"/>
                <a:gd name="T22" fmla="*/ 0 w 231"/>
                <a:gd name="T23" fmla="*/ 124 h 207"/>
                <a:gd name="T24" fmla="*/ 8 w 231"/>
                <a:gd name="T25" fmla="*/ 116 h 207"/>
                <a:gd name="T26" fmla="*/ 16 w 231"/>
                <a:gd name="T27" fmla="*/ 116 h 207"/>
                <a:gd name="T28" fmla="*/ 24 w 231"/>
                <a:gd name="T29" fmla="*/ 107 h 207"/>
                <a:gd name="T30" fmla="*/ 16 w 231"/>
                <a:gd name="T31" fmla="*/ 91 h 207"/>
                <a:gd name="T32" fmla="*/ 16 w 231"/>
                <a:gd name="T33" fmla="*/ 74 h 207"/>
                <a:gd name="T34" fmla="*/ 24 w 231"/>
                <a:gd name="T35" fmla="*/ 58 h 207"/>
                <a:gd name="T36" fmla="*/ 41 w 231"/>
                <a:gd name="T37" fmla="*/ 50 h 207"/>
                <a:gd name="T38" fmla="*/ 49 w 231"/>
                <a:gd name="T39" fmla="*/ 50 h 207"/>
                <a:gd name="T40" fmla="*/ 66 w 231"/>
                <a:gd name="T41" fmla="*/ 50 h 207"/>
                <a:gd name="T42" fmla="*/ 74 w 231"/>
                <a:gd name="T43" fmla="*/ 50 h 207"/>
                <a:gd name="T44" fmla="*/ 74 w 231"/>
                <a:gd name="T45" fmla="*/ 41 h 207"/>
                <a:gd name="T46" fmla="*/ 82 w 231"/>
                <a:gd name="T47" fmla="*/ 17 h 207"/>
                <a:gd name="T48" fmla="*/ 90 w 231"/>
                <a:gd name="T49" fmla="*/ 8 h 207"/>
                <a:gd name="T50" fmla="*/ 107 w 231"/>
                <a:gd name="T51" fmla="*/ 0 h 207"/>
                <a:gd name="T52" fmla="*/ 115 w 231"/>
                <a:gd name="T53" fmla="*/ 8 h 207"/>
                <a:gd name="T54" fmla="*/ 124 w 231"/>
                <a:gd name="T55" fmla="*/ 25 h 207"/>
                <a:gd name="T56" fmla="*/ 140 w 231"/>
                <a:gd name="T57" fmla="*/ 25 h 207"/>
                <a:gd name="T58" fmla="*/ 148 w 231"/>
                <a:gd name="T59" fmla="*/ 25 h 207"/>
                <a:gd name="T60" fmla="*/ 157 w 231"/>
                <a:gd name="T61" fmla="*/ 17 h 207"/>
                <a:gd name="T62" fmla="*/ 173 w 231"/>
                <a:gd name="T63" fmla="*/ 17 h 207"/>
                <a:gd name="T64" fmla="*/ 190 w 231"/>
                <a:gd name="T65" fmla="*/ 17 h 207"/>
                <a:gd name="T66" fmla="*/ 198 w 231"/>
                <a:gd name="T67" fmla="*/ 33 h 207"/>
                <a:gd name="T68" fmla="*/ 206 w 231"/>
                <a:gd name="T69" fmla="*/ 50 h 207"/>
                <a:gd name="T70" fmla="*/ 206 w 231"/>
                <a:gd name="T71" fmla="*/ 58 h 207"/>
                <a:gd name="T72" fmla="*/ 223 w 231"/>
                <a:gd name="T73" fmla="*/ 83 h 207"/>
                <a:gd name="T74" fmla="*/ 231 w 231"/>
                <a:gd name="T75" fmla="*/ 99 h 207"/>
                <a:gd name="T76" fmla="*/ 231 w 231"/>
                <a:gd name="T77" fmla="*/ 124 h 207"/>
                <a:gd name="T78" fmla="*/ 231 w 231"/>
                <a:gd name="T79" fmla="*/ 132 h 207"/>
                <a:gd name="T80" fmla="*/ 214 w 231"/>
                <a:gd name="T81" fmla="*/ 149 h 207"/>
                <a:gd name="T82" fmla="*/ 206 w 231"/>
                <a:gd name="T83" fmla="*/ 165 h 207"/>
                <a:gd name="T84" fmla="*/ 206 w 231"/>
                <a:gd name="T85" fmla="*/ 174 h 207"/>
                <a:gd name="T86" fmla="*/ 206 w 231"/>
                <a:gd name="T87" fmla="*/ 182 h 207"/>
                <a:gd name="T88" fmla="*/ 190 w 231"/>
                <a:gd name="T89" fmla="*/ 190 h 207"/>
                <a:gd name="T90" fmla="*/ 181 w 231"/>
                <a:gd name="T91" fmla="*/ 198 h 207"/>
                <a:gd name="T92" fmla="*/ 173 w 231"/>
                <a:gd name="T93" fmla="*/ 198 h 207"/>
                <a:gd name="T94" fmla="*/ 157 w 231"/>
                <a:gd name="T95" fmla="*/ 190 h 207"/>
                <a:gd name="T96" fmla="*/ 107 w 231"/>
                <a:gd name="T97" fmla="*/ 182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1"/>
                <a:gd name="T148" fmla="*/ 0 h 207"/>
                <a:gd name="T149" fmla="*/ 231 w 231"/>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1" h="207">
                  <a:moveTo>
                    <a:pt x="107" y="182"/>
                  </a:moveTo>
                  <a:lnTo>
                    <a:pt x="99" y="190"/>
                  </a:lnTo>
                  <a:lnTo>
                    <a:pt x="90" y="190"/>
                  </a:lnTo>
                  <a:lnTo>
                    <a:pt x="82" y="198"/>
                  </a:lnTo>
                  <a:lnTo>
                    <a:pt x="74" y="207"/>
                  </a:lnTo>
                  <a:lnTo>
                    <a:pt x="66" y="207"/>
                  </a:lnTo>
                  <a:lnTo>
                    <a:pt x="57" y="198"/>
                  </a:lnTo>
                  <a:lnTo>
                    <a:pt x="49" y="198"/>
                  </a:lnTo>
                  <a:lnTo>
                    <a:pt x="41" y="190"/>
                  </a:lnTo>
                  <a:lnTo>
                    <a:pt x="41" y="182"/>
                  </a:lnTo>
                  <a:lnTo>
                    <a:pt x="33" y="174"/>
                  </a:lnTo>
                  <a:lnTo>
                    <a:pt x="33" y="165"/>
                  </a:lnTo>
                  <a:lnTo>
                    <a:pt x="24" y="165"/>
                  </a:lnTo>
                  <a:lnTo>
                    <a:pt x="24" y="157"/>
                  </a:lnTo>
                  <a:lnTo>
                    <a:pt x="16" y="157"/>
                  </a:lnTo>
                  <a:lnTo>
                    <a:pt x="8" y="149"/>
                  </a:lnTo>
                  <a:lnTo>
                    <a:pt x="0" y="140"/>
                  </a:lnTo>
                  <a:lnTo>
                    <a:pt x="0" y="132"/>
                  </a:lnTo>
                  <a:lnTo>
                    <a:pt x="0" y="124"/>
                  </a:lnTo>
                  <a:lnTo>
                    <a:pt x="8" y="116"/>
                  </a:lnTo>
                  <a:lnTo>
                    <a:pt x="16" y="116"/>
                  </a:lnTo>
                  <a:lnTo>
                    <a:pt x="16" y="107"/>
                  </a:lnTo>
                  <a:lnTo>
                    <a:pt x="24" y="107"/>
                  </a:lnTo>
                  <a:lnTo>
                    <a:pt x="16" y="99"/>
                  </a:lnTo>
                  <a:lnTo>
                    <a:pt x="16" y="91"/>
                  </a:lnTo>
                  <a:lnTo>
                    <a:pt x="16" y="83"/>
                  </a:lnTo>
                  <a:lnTo>
                    <a:pt x="16" y="74"/>
                  </a:lnTo>
                  <a:lnTo>
                    <a:pt x="16" y="66"/>
                  </a:lnTo>
                  <a:lnTo>
                    <a:pt x="24" y="58"/>
                  </a:lnTo>
                  <a:lnTo>
                    <a:pt x="33" y="50"/>
                  </a:lnTo>
                  <a:lnTo>
                    <a:pt x="41" y="50"/>
                  </a:lnTo>
                  <a:lnTo>
                    <a:pt x="49" y="50"/>
                  </a:lnTo>
                  <a:lnTo>
                    <a:pt x="57" y="50"/>
                  </a:lnTo>
                  <a:lnTo>
                    <a:pt x="66" y="50"/>
                  </a:lnTo>
                  <a:lnTo>
                    <a:pt x="66" y="58"/>
                  </a:lnTo>
                  <a:lnTo>
                    <a:pt x="74" y="50"/>
                  </a:lnTo>
                  <a:lnTo>
                    <a:pt x="74" y="41"/>
                  </a:lnTo>
                  <a:lnTo>
                    <a:pt x="82" y="25"/>
                  </a:lnTo>
                  <a:lnTo>
                    <a:pt x="82" y="17"/>
                  </a:lnTo>
                  <a:lnTo>
                    <a:pt x="90" y="8"/>
                  </a:lnTo>
                  <a:lnTo>
                    <a:pt x="99" y="8"/>
                  </a:lnTo>
                  <a:lnTo>
                    <a:pt x="107" y="0"/>
                  </a:lnTo>
                  <a:lnTo>
                    <a:pt x="115" y="8"/>
                  </a:lnTo>
                  <a:lnTo>
                    <a:pt x="124" y="17"/>
                  </a:lnTo>
                  <a:lnTo>
                    <a:pt x="124" y="25"/>
                  </a:lnTo>
                  <a:lnTo>
                    <a:pt x="132" y="25"/>
                  </a:lnTo>
                  <a:lnTo>
                    <a:pt x="140" y="25"/>
                  </a:lnTo>
                  <a:lnTo>
                    <a:pt x="148" y="25"/>
                  </a:lnTo>
                  <a:lnTo>
                    <a:pt x="157" y="17"/>
                  </a:lnTo>
                  <a:lnTo>
                    <a:pt x="165" y="17"/>
                  </a:lnTo>
                  <a:lnTo>
                    <a:pt x="173" y="17"/>
                  </a:lnTo>
                  <a:lnTo>
                    <a:pt x="181" y="17"/>
                  </a:lnTo>
                  <a:lnTo>
                    <a:pt x="190" y="17"/>
                  </a:lnTo>
                  <a:lnTo>
                    <a:pt x="198" y="25"/>
                  </a:lnTo>
                  <a:lnTo>
                    <a:pt x="198" y="33"/>
                  </a:lnTo>
                  <a:lnTo>
                    <a:pt x="206" y="50"/>
                  </a:lnTo>
                  <a:lnTo>
                    <a:pt x="206" y="58"/>
                  </a:lnTo>
                  <a:lnTo>
                    <a:pt x="214" y="74"/>
                  </a:lnTo>
                  <a:lnTo>
                    <a:pt x="223" y="83"/>
                  </a:lnTo>
                  <a:lnTo>
                    <a:pt x="231" y="91"/>
                  </a:lnTo>
                  <a:lnTo>
                    <a:pt x="231" y="99"/>
                  </a:lnTo>
                  <a:lnTo>
                    <a:pt x="231" y="107"/>
                  </a:lnTo>
                  <a:lnTo>
                    <a:pt x="231" y="124"/>
                  </a:lnTo>
                  <a:lnTo>
                    <a:pt x="231" y="132"/>
                  </a:lnTo>
                  <a:lnTo>
                    <a:pt x="223" y="140"/>
                  </a:lnTo>
                  <a:lnTo>
                    <a:pt x="214" y="149"/>
                  </a:lnTo>
                  <a:lnTo>
                    <a:pt x="206" y="157"/>
                  </a:lnTo>
                  <a:lnTo>
                    <a:pt x="206" y="165"/>
                  </a:lnTo>
                  <a:lnTo>
                    <a:pt x="206" y="174"/>
                  </a:lnTo>
                  <a:lnTo>
                    <a:pt x="206" y="182"/>
                  </a:lnTo>
                  <a:lnTo>
                    <a:pt x="198" y="190"/>
                  </a:lnTo>
                  <a:lnTo>
                    <a:pt x="190" y="190"/>
                  </a:lnTo>
                  <a:lnTo>
                    <a:pt x="190" y="198"/>
                  </a:lnTo>
                  <a:lnTo>
                    <a:pt x="181" y="198"/>
                  </a:lnTo>
                  <a:lnTo>
                    <a:pt x="173" y="198"/>
                  </a:lnTo>
                  <a:lnTo>
                    <a:pt x="165" y="198"/>
                  </a:lnTo>
                  <a:lnTo>
                    <a:pt x="157" y="190"/>
                  </a:lnTo>
                  <a:lnTo>
                    <a:pt x="107" y="182"/>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16" name="Freeform 211"/>
            <p:cNvSpPr>
              <a:spLocks/>
            </p:cNvSpPr>
            <p:nvPr/>
          </p:nvSpPr>
          <p:spPr bwMode="auto">
            <a:xfrm>
              <a:off x="2183" y="1009"/>
              <a:ext cx="231" cy="207"/>
            </a:xfrm>
            <a:custGeom>
              <a:avLst/>
              <a:gdLst>
                <a:gd name="T0" fmla="*/ 99 w 231"/>
                <a:gd name="T1" fmla="*/ 190 h 207"/>
                <a:gd name="T2" fmla="*/ 82 w 231"/>
                <a:gd name="T3" fmla="*/ 198 h 207"/>
                <a:gd name="T4" fmla="*/ 74 w 231"/>
                <a:gd name="T5" fmla="*/ 207 h 207"/>
                <a:gd name="T6" fmla="*/ 57 w 231"/>
                <a:gd name="T7" fmla="*/ 198 h 207"/>
                <a:gd name="T8" fmla="*/ 41 w 231"/>
                <a:gd name="T9" fmla="*/ 190 h 207"/>
                <a:gd name="T10" fmla="*/ 41 w 231"/>
                <a:gd name="T11" fmla="*/ 182 h 207"/>
                <a:gd name="T12" fmla="*/ 33 w 231"/>
                <a:gd name="T13" fmla="*/ 165 h 207"/>
                <a:gd name="T14" fmla="*/ 24 w 231"/>
                <a:gd name="T15" fmla="*/ 165 h 207"/>
                <a:gd name="T16" fmla="*/ 16 w 231"/>
                <a:gd name="T17" fmla="*/ 157 h 207"/>
                <a:gd name="T18" fmla="*/ 8 w 231"/>
                <a:gd name="T19" fmla="*/ 149 h 207"/>
                <a:gd name="T20" fmla="*/ 0 w 231"/>
                <a:gd name="T21" fmla="*/ 132 h 207"/>
                <a:gd name="T22" fmla="*/ 0 w 231"/>
                <a:gd name="T23" fmla="*/ 124 h 207"/>
                <a:gd name="T24" fmla="*/ 8 w 231"/>
                <a:gd name="T25" fmla="*/ 116 h 207"/>
                <a:gd name="T26" fmla="*/ 16 w 231"/>
                <a:gd name="T27" fmla="*/ 116 h 207"/>
                <a:gd name="T28" fmla="*/ 24 w 231"/>
                <a:gd name="T29" fmla="*/ 107 h 207"/>
                <a:gd name="T30" fmla="*/ 16 w 231"/>
                <a:gd name="T31" fmla="*/ 91 h 207"/>
                <a:gd name="T32" fmla="*/ 16 w 231"/>
                <a:gd name="T33" fmla="*/ 74 h 207"/>
                <a:gd name="T34" fmla="*/ 24 w 231"/>
                <a:gd name="T35" fmla="*/ 58 h 207"/>
                <a:gd name="T36" fmla="*/ 41 w 231"/>
                <a:gd name="T37" fmla="*/ 50 h 207"/>
                <a:gd name="T38" fmla="*/ 49 w 231"/>
                <a:gd name="T39" fmla="*/ 50 h 207"/>
                <a:gd name="T40" fmla="*/ 66 w 231"/>
                <a:gd name="T41" fmla="*/ 50 h 207"/>
                <a:gd name="T42" fmla="*/ 74 w 231"/>
                <a:gd name="T43" fmla="*/ 50 h 207"/>
                <a:gd name="T44" fmla="*/ 74 w 231"/>
                <a:gd name="T45" fmla="*/ 41 h 207"/>
                <a:gd name="T46" fmla="*/ 82 w 231"/>
                <a:gd name="T47" fmla="*/ 17 h 207"/>
                <a:gd name="T48" fmla="*/ 90 w 231"/>
                <a:gd name="T49" fmla="*/ 8 h 207"/>
                <a:gd name="T50" fmla="*/ 107 w 231"/>
                <a:gd name="T51" fmla="*/ 0 h 207"/>
                <a:gd name="T52" fmla="*/ 115 w 231"/>
                <a:gd name="T53" fmla="*/ 8 h 207"/>
                <a:gd name="T54" fmla="*/ 124 w 231"/>
                <a:gd name="T55" fmla="*/ 25 h 207"/>
                <a:gd name="T56" fmla="*/ 140 w 231"/>
                <a:gd name="T57" fmla="*/ 25 h 207"/>
                <a:gd name="T58" fmla="*/ 148 w 231"/>
                <a:gd name="T59" fmla="*/ 25 h 207"/>
                <a:gd name="T60" fmla="*/ 157 w 231"/>
                <a:gd name="T61" fmla="*/ 17 h 207"/>
                <a:gd name="T62" fmla="*/ 173 w 231"/>
                <a:gd name="T63" fmla="*/ 17 h 207"/>
                <a:gd name="T64" fmla="*/ 190 w 231"/>
                <a:gd name="T65" fmla="*/ 17 h 207"/>
                <a:gd name="T66" fmla="*/ 198 w 231"/>
                <a:gd name="T67" fmla="*/ 33 h 207"/>
                <a:gd name="T68" fmla="*/ 206 w 231"/>
                <a:gd name="T69" fmla="*/ 50 h 207"/>
                <a:gd name="T70" fmla="*/ 206 w 231"/>
                <a:gd name="T71" fmla="*/ 58 h 207"/>
                <a:gd name="T72" fmla="*/ 223 w 231"/>
                <a:gd name="T73" fmla="*/ 83 h 207"/>
                <a:gd name="T74" fmla="*/ 231 w 231"/>
                <a:gd name="T75" fmla="*/ 99 h 207"/>
                <a:gd name="T76" fmla="*/ 231 w 231"/>
                <a:gd name="T77" fmla="*/ 124 h 207"/>
                <a:gd name="T78" fmla="*/ 231 w 231"/>
                <a:gd name="T79" fmla="*/ 132 h 207"/>
                <a:gd name="T80" fmla="*/ 214 w 231"/>
                <a:gd name="T81" fmla="*/ 149 h 207"/>
                <a:gd name="T82" fmla="*/ 206 w 231"/>
                <a:gd name="T83" fmla="*/ 165 h 207"/>
                <a:gd name="T84" fmla="*/ 206 w 231"/>
                <a:gd name="T85" fmla="*/ 174 h 207"/>
                <a:gd name="T86" fmla="*/ 206 w 231"/>
                <a:gd name="T87" fmla="*/ 182 h 207"/>
                <a:gd name="T88" fmla="*/ 190 w 231"/>
                <a:gd name="T89" fmla="*/ 190 h 207"/>
                <a:gd name="T90" fmla="*/ 181 w 231"/>
                <a:gd name="T91" fmla="*/ 198 h 207"/>
                <a:gd name="T92" fmla="*/ 173 w 231"/>
                <a:gd name="T93" fmla="*/ 198 h 207"/>
                <a:gd name="T94" fmla="*/ 157 w 231"/>
                <a:gd name="T95" fmla="*/ 190 h 207"/>
                <a:gd name="T96" fmla="*/ 107 w 231"/>
                <a:gd name="T97" fmla="*/ 182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1"/>
                <a:gd name="T148" fmla="*/ 0 h 207"/>
                <a:gd name="T149" fmla="*/ 231 w 231"/>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1" h="207">
                  <a:moveTo>
                    <a:pt x="107" y="182"/>
                  </a:moveTo>
                  <a:lnTo>
                    <a:pt x="99" y="190"/>
                  </a:lnTo>
                  <a:lnTo>
                    <a:pt x="90" y="190"/>
                  </a:lnTo>
                  <a:lnTo>
                    <a:pt x="82" y="198"/>
                  </a:lnTo>
                  <a:lnTo>
                    <a:pt x="74" y="207"/>
                  </a:lnTo>
                  <a:lnTo>
                    <a:pt x="66" y="207"/>
                  </a:lnTo>
                  <a:lnTo>
                    <a:pt x="57" y="198"/>
                  </a:lnTo>
                  <a:lnTo>
                    <a:pt x="49" y="198"/>
                  </a:lnTo>
                  <a:lnTo>
                    <a:pt x="41" y="190"/>
                  </a:lnTo>
                  <a:lnTo>
                    <a:pt x="41" y="182"/>
                  </a:lnTo>
                  <a:lnTo>
                    <a:pt x="33" y="174"/>
                  </a:lnTo>
                  <a:lnTo>
                    <a:pt x="33" y="165"/>
                  </a:lnTo>
                  <a:lnTo>
                    <a:pt x="24" y="165"/>
                  </a:lnTo>
                  <a:lnTo>
                    <a:pt x="24" y="157"/>
                  </a:lnTo>
                  <a:lnTo>
                    <a:pt x="16" y="157"/>
                  </a:lnTo>
                  <a:lnTo>
                    <a:pt x="8" y="149"/>
                  </a:lnTo>
                  <a:lnTo>
                    <a:pt x="0" y="140"/>
                  </a:lnTo>
                  <a:lnTo>
                    <a:pt x="0" y="132"/>
                  </a:lnTo>
                  <a:lnTo>
                    <a:pt x="0" y="124"/>
                  </a:lnTo>
                  <a:lnTo>
                    <a:pt x="8" y="116"/>
                  </a:lnTo>
                  <a:lnTo>
                    <a:pt x="16" y="116"/>
                  </a:lnTo>
                  <a:lnTo>
                    <a:pt x="16" y="107"/>
                  </a:lnTo>
                  <a:lnTo>
                    <a:pt x="24" y="107"/>
                  </a:lnTo>
                  <a:lnTo>
                    <a:pt x="16" y="99"/>
                  </a:lnTo>
                  <a:lnTo>
                    <a:pt x="16" y="91"/>
                  </a:lnTo>
                  <a:lnTo>
                    <a:pt x="16" y="83"/>
                  </a:lnTo>
                  <a:lnTo>
                    <a:pt x="16" y="74"/>
                  </a:lnTo>
                  <a:lnTo>
                    <a:pt x="16" y="66"/>
                  </a:lnTo>
                  <a:lnTo>
                    <a:pt x="24" y="58"/>
                  </a:lnTo>
                  <a:lnTo>
                    <a:pt x="33" y="50"/>
                  </a:lnTo>
                  <a:lnTo>
                    <a:pt x="41" y="50"/>
                  </a:lnTo>
                  <a:lnTo>
                    <a:pt x="49" y="50"/>
                  </a:lnTo>
                  <a:lnTo>
                    <a:pt x="57" y="50"/>
                  </a:lnTo>
                  <a:lnTo>
                    <a:pt x="66" y="50"/>
                  </a:lnTo>
                  <a:lnTo>
                    <a:pt x="66" y="58"/>
                  </a:lnTo>
                  <a:lnTo>
                    <a:pt x="74" y="50"/>
                  </a:lnTo>
                  <a:lnTo>
                    <a:pt x="74" y="41"/>
                  </a:lnTo>
                  <a:lnTo>
                    <a:pt x="82" y="25"/>
                  </a:lnTo>
                  <a:lnTo>
                    <a:pt x="82" y="17"/>
                  </a:lnTo>
                  <a:lnTo>
                    <a:pt x="90" y="8"/>
                  </a:lnTo>
                  <a:lnTo>
                    <a:pt x="99" y="8"/>
                  </a:lnTo>
                  <a:lnTo>
                    <a:pt x="107" y="0"/>
                  </a:lnTo>
                  <a:lnTo>
                    <a:pt x="115" y="8"/>
                  </a:lnTo>
                  <a:lnTo>
                    <a:pt x="124" y="17"/>
                  </a:lnTo>
                  <a:lnTo>
                    <a:pt x="124" y="25"/>
                  </a:lnTo>
                  <a:lnTo>
                    <a:pt x="132" y="25"/>
                  </a:lnTo>
                  <a:lnTo>
                    <a:pt x="140" y="25"/>
                  </a:lnTo>
                  <a:lnTo>
                    <a:pt x="148" y="25"/>
                  </a:lnTo>
                  <a:lnTo>
                    <a:pt x="157" y="17"/>
                  </a:lnTo>
                  <a:lnTo>
                    <a:pt x="165" y="17"/>
                  </a:lnTo>
                  <a:lnTo>
                    <a:pt x="173" y="17"/>
                  </a:lnTo>
                  <a:lnTo>
                    <a:pt x="181" y="17"/>
                  </a:lnTo>
                  <a:lnTo>
                    <a:pt x="190" y="17"/>
                  </a:lnTo>
                  <a:lnTo>
                    <a:pt x="198" y="25"/>
                  </a:lnTo>
                  <a:lnTo>
                    <a:pt x="198" y="33"/>
                  </a:lnTo>
                  <a:lnTo>
                    <a:pt x="206" y="50"/>
                  </a:lnTo>
                  <a:lnTo>
                    <a:pt x="206" y="58"/>
                  </a:lnTo>
                  <a:lnTo>
                    <a:pt x="214" y="74"/>
                  </a:lnTo>
                  <a:lnTo>
                    <a:pt x="223" y="83"/>
                  </a:lnTo>
                  <a:lnTo>
                    <a:pt x="231" y="91"/>
                  </a:lnTo>
                  <a:lnTo>
                    <a:pt x="231" y="99"/>
                  </a:lnTo>
                  <a:lnTo>
                    <a:pt x="231" y="107"/>
                  </a:lnTo>
                  <a:lnTo>
                    <a:pt x="231" y="124"/>
                  </a:lnTo>
                  <a:lnTo>
                    <a:pt x="231" y="132"/>
                  </a:lnTo>
                  <a:lnTo>
                    <a:pt x="223" y="140"/>
                  </a:lnTo>
                  <a:lnTo>
                    <a:pt x="214" y="149"/>
                  </a:lnTo>
                  <a:lnTo>
                    <a:pt x="206" y="157"/>
                  </a:lnTo>
                  <a:lnTo>
                    <a:pt x="206" y="165"/>
                  </a:lnTo>
                  <a:lnTo>
                    <a:pt x="206" y="174"/>
                  </a:lnTo>
                  <a:lnTo>
                    <a:pt x="206" y="182"/>
                  </a:lnTo>
                  <a:lnTo>
                    <a:pt x="198" y="190"/>
                  </a:lnTo>
                  <a:lnTo>
                    <a:pt x="190" y="190"/>
                  </a:lnTo>
                  <a:lnTo>
                    <a:pt x="190" y="198"/>
                  </a:lnTo>
                  <a:lnTo>
                    <a:pt x="181" y="198"/>
                  </a:lnTo>
                  <a:lnTo>
                    <a:pt x="173" y="198"/>
                  </a:lnTo>
                  <a:lnTo>
                    <a:pt x="165" y="198"/>
                  </a:lnTo>
                  <a:lnTo>
                    <a:pt x="157" y="190"/>
                  </a:lnTo>
                  <a:lnTo>
                    <a:pt x="107" y="18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917" name="Freeform 212"/>
            <p:cNvSpPr>
              <a:spLocks/>
            </p:cNvSpPr>
            <p:nvPr/>
          </p:nvSpPr>
          <p:spPr bwMode="auto">
            <a:xfrm>
              <a:off x="2265" y="1125"/>
              <a:ext cx="75" cy="165"/>
            </a:xfrm>
            <a:custGeom>
              <a:avLst/>
              <a:gdLst>
                <a:gd name="T0" fmla="*/ 0 w 75"/>
                <a:gd name="T1" fmla="*/ 157 h 165"/>
                <a:gd name="T2" fmla="*/ 0 w 75"/>
                <a:gd name="T3" fmla="*/ 157 h 165"/>
                <a:gd name="T4" fmla="*/ 0 w 75"/>
                <a:gd name="T5" fmla="*/ 157 h 165"/>
                <a:gd name="T6" fmla="*/ 8 w 75"/>
                <a:gd name="T7" fmla="*/ 148 h 165"/>
                <a:gd name="T8" fmla="*/ 8 w 75"/>
                <a:gd name="T9" fmla="*/ 132 h 165"/>
                <a:gd name="T10" fmla="*/ 17 w 75"/>
                <a:gd name="T11" fmla="*/ 124 h 165"/>
                <a:gd name="T12" fmla="*/ 17 w 75"/>
                <a:gd name="T13" fmla="*/ 115 h 165"/>
                <a:gd name="T14" fmla="*/ 25 w 75"/>
                <a:gd name="T15" fmla="*/ 99 h 165"/>
                <a:gd name="T16" fmla="*/ 25 w 75"/>
                <a:gd name="T17" fmla="*/ 82 h 165"/>
                <a:gd name="T18" fmla="*/ 25 w 75"/>
                <a:gd name="T19" fmla="*/ 66 h 165"/>
                <a:gd name="T20" fmla="*/ 17 w 75"/>
                <a:gd name="T21" fmla="*/ 66 h 165"/>
                <a:gd name="T22" fmla="*/ 17 w 75"/>
                <a:gd name="T23" fmla="*/ 58 h 165"/>
                <a:gd name="T24" fmla="*/ 8 w 75"/>
                <a:gd name="T25" fmla="*/ 49 h 165"/>
                <a:gd name="T26" fmla="*/ 0 w 75"/>
                <a:gd name="T27" fmla="*/ 41 h 165"/>
                <a:gd name="T28" fmla="*/ 0 w 75"/>
                <a:gd name="T29" fmla="*/ 41 h 165"/>
                <a:gd name="T30" fmla="*/ 0 w 75"/>
                <a:gd name="T31" fmla="*/ 33 h 165"/>
                <a:gd name="T32" fmla="*/ 25 w 75"/>
                <a:gd name="T33" fmla="*/ 49 h 165"/>
                <a:gd name="T34" fmla="*/ 25 w 75"/>
                <a:gd name="T35" fmla="*/ 0 h 165"/>
                <a:gd name="T36" fmla="*/ 42 w 75"/>
                <a:gd name="T37" fmla="*/ 49 h 165"/>
                <a:gd name="T38" fmla="*/ 75 w 75"/>
                <a:gd name="T39" fmla="*/ 33 h 165"/>
                <a:gd name="T40" fmla="*/ 75 w 75"/>
                <a:gd name="T41" fmla="*/ 33 h 165"/>
                <a:gd name="T42" fmla="*/ 75 w 75"/>
                <a:gd name="T43" fmla="*/ 41 h 165"/>
                <a:gd name="T44" fmla="*/ 66 w 75"/>
                <a:gd name="T45" fmla="*/ 49 h 165"/>
                <a:gd name="T46" fmla="*/ 66 w 75"/>
                <a:gd name="T47" fmla="*/ 58 h 165"/>
                <a:gd name="T48" fmla="*/ 58 w 75"/>
                <a:gd name="T49" fmla="*/ 74 h 165"/>
                <a:gd name="T50" fmla="*/ 50 w 75"/>
                <a:gd name="T51" fmla="*/ 82 h 165"/>
                <a:gd name="T52" fmla="*/ 50 w 75"/>
                <a:gd name="T53" fmla="*/ 91 h 165"/>
                <a:gd name="T54" fmla="*/ 50 w 75"/>
                <a:gd name="T55" fmla="*/ 99 h 165"/>
                <a:gd name="T56" fmla="*/ 50 w 75"/>
                <a:gd name="T57" fmla="*/ 107 h 165"/>
                <a:gd name="T58" fmla="*/ 50 w 75"/>
                <a:gd name="T59" fmla="*/ 132 h 165"/>
                <a:gd name="T60" fmla="*/ 50 w 75"/>
                <a:gd name="T61" fmla="*/ 140 h 165"/>
                <a:gd name="T62" fmla="*/ 50 w 75"/>
                <a:gd name="T63" fmla="*/ 148 h 165"/>
                <a:gd name="T64" fmla="*/ 58 w 75"/>
                <a:gd name="T65" fmla="*/ 165 h 165"/>
                <a:gd name="T66" fmla="*/ 58 w 75"/>
                <a:gd name="T67" fmla="*/ 165 h 165"/>
                <a:gd name="T68" fmla="*/ 58 w 75"/>
                <a:gd name="T69" fmla="*/ 165 h 165"/>
                <a:gd name="T70" fmla="*/ 50 w 75"/>
                <a:gd name="T71" fmla="*/ 165 h 165"/>
                <a:gd name="T72" fmla="*/ 50 w 75"/>
                <a:gd name="T73" fmla="*/ 165 h 165"/>
                <a:gd name="T74" fmla="*/ 42 w 75"/>
                <a:gd name="T75" fmla="*/ 165 h 165"/>
                <a:gd name="T76" fmla="*/ 33 w 75"/>
                <a:gd name="T77" fmla="*/ 157 h 165"/>
                <a:gd name="T78" fmla="*/ 25 w 75"/>
                <a:gd name="T79" fmla="*/ 157 h 165"/>
                <a:gd name="T80" fmla="*/ 17 w 75"/>
                <a:gd name="T81" fmla="*/ 157 h 165"/>
                <a:gd name="T82" fmla="*/ 8 w 75"/>
                <a:gd name="T83" fmla="*/ 157 h 165"/>
                <a:gd name="T84" fmla="*/ 0 w 75"/>
                <a:gd name="T85" fmla="*/ 157 h 165"/>
                <a:gd name="T86" fmla="*/ 0 w 75"/>
                <a:gd name="T87" fmla="*/ 157 h 165"/>
                <a:gd name="T88" fmla="*/ 0 w 75"/>
                <a:gd name="T89" fmla="*/ 157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5"/>
                <a:gd name="T136" fmla="*/ 0 h 165"/>
                <a:gd name="T137" fmla="*/ 75 w 75"/>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5" h="165">
                  <a:moveTo>
                    <a:pt x="0" y="157"/>
                  </a:moveTo>
                  <a:lnTo>
                    <a:pt x="0" y="157"/>
                  </a:lnTo>
                  <a:lnTo>
                    <a:pt x="8" y="148"/>
                  </a:lnTo>
                  <a:lnTo>
                    <a:pt x="8" y="132"/>
                  </a:lnTo>
                  <a:lnTo>
                    <a:pt x="17" y="124"/>
                  </a:lnTo>
                  <a:lnTo>
                    <a:pt x="17" y="115"/>
                  </a:lnTo>
                  <a:lnTo>
                    <a:pt x="25" y="99"/>
                  </a:lnTo>
                  <a:lnTo>
                    <a:pt x="25" y="82"/>
                  </a:lnTo>
                  <a:lnTo>
                    <a:pt x="25" y="66"/>
                  </a:lnTo>
                  <a:lnTo>
                    <a:pt x="17" y="66"/>
                  </a:lnTo>
                  <a:lnTo>
                    <a:pt x="17" y="58"/>
                  </a:lnTo>
                  <a:lnTo>
                    <a:pt x="8" y="49"/>
                  </a:lnTo>
                  <a:lnTo>
                    <a:pt x="0" y="41"/>
                  </a:lnTo>
                  <a:lnTo>
                    <a:pt x="0" y="33"/>
                  </a:lnTo>
                  <a:lnTo>
                    <a:pt x="25" y="49"/>
                  </a:lnTo>
                  <a:lnTo>
                    <a:pt x="25" y="0"/>
                  </a:lnTo>
                  <a:lnTo>
                    <a:pt x="42" y="49"/>
                  </a:lnTo>
                  <a:lnTo>
                    <a:pt x="75" y="33"/>
                  </a:lnTo>
                  <a:lnTo>
                    <a:pt x="75" y="41"/>
                  </a:lnTo>
                  <a:lnTo>
                    <a:pt x="66" y="49"/>
                  </a:lnTo>
                  <a:lnTo>
                    <a:pt x="66" y="58"/>
                  </a:lnTo>
                  <a:lnTo>
                    <a:pt x="58" y="74"/>
                  </a:lnTo>
                  <a:lnTo>
                    <a:pt x="50" y="82"/>
                  </a:lnTo>
                  <a:lnTo>
                    <a:pt x="50" y="91"/>
                  </a:lnTo>
                  <a:lnTo>
                    <a:pt x="50" y="99"/>
                  </a:lnTo>
                  <a:lnTo>
                    <a:pt x="50" y="107"/>
                  </a:lnTo>
                  <a:lnTo>
                    <a:pt x="50" y="132"/>
                  </a:lnTo>
                  <a:lnTo>
                    <a:pt x="50" y="140"/>
                  </a:lnTo>
                  <a:lnTo>
                    <a:pt x="50" y="148"/>
                  </a:lnTo>
                  <a:lnTo>
                    <a:pt x="58" y="165"/>
                  </a:lnTo>
                  <a:lnTo>
                    <a:pt x="50" y="165"/>
                  </a:lnTo>
                  <a:lnTo>
                    <a:pt x="42" y="165"/>
                  </a:lnTo>
                  <a:lnTo>
                    <a:pt x="33" y="157"/>
                  </a:lnTo>
                  <a:lnTo>
                    <a:pt x="25" y="157"/>
                  </a:lnTo>
                  <a:lnTo>
                    <a:pt x="17" y="157"/>
                  </a:lnTo>
                  <a:lnTo>
                    <a:pt x="8" y="157"/>
                  </a:lnTo>
                  <a:lnTo>
                    <a:pt x="0" y="15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18" name="Freeform 213"/>
            <p:cNvSpPr>
              <a:spLocks/>
            </p:cNvSpPr>
            <p:nvPr/>
          </p:nvSpPr>
          <p:spPr bwMode="auto">
            <a:xfrm>
              <a:off x="2265" y="1125"/>
              <a:ext cx="75" cy="165"/>
            </a:xfrm>
            <a:custGeom>
              <a:avLst/>
              <a:gdLst>
                <a:gd name="T0" fmla="*/ 0 w 75"/>
                <a:gd name="T1" fmla="*/ 157 h 165"/>
                <a:gd name="T2" fmla="*/ 0 w 75"/>
                <a:gd name="T3" fmla="*/ 157 h 165"/>
                <a:gd name="T4" fmla="*/ 0 w 75"/>
                <a:gd name="T5" fmla="*/ 157 h 165"/>
                <a:gd name="T6" fmla="*/ 8 w 75"/>
                <a:gd name="T7" fmla="*/ 148 h 165"/>
                <a:gd name="T8" fmla="*/ 8 w 75"/>
                <a:gd name="T9" fmla="*/ 132 h 165"/>
                <a:gd name="T10" fmla="*/ 17 w 75"/>
                <a:gd name="T11" fmla="*/ 124 h 165"/>
                <a:gd name="T12" fmla="*/ 17 w 75"/>
                <a:gd name="T13" fmla="*/ 115 h 165"/>
                <a:gd name="T14" fmla="*/ 25 w 75"/>
                <a:gd name="T15" fmla="*/ 99 h 165"/>
                <a:gd name="T16" fmla="*/ 25 w 75"/>
                <a:gd name="T17" fmla="*/ 82 h 165"/>
                <a:gd name="T18" fmla="*/ 25 w 75"/>
                <a:gd name="T19" fmla="*/ 66 h 165"/>
                <a:gd name="T20" fmla="*/ 17 w 75"/>
                <a:gd name="T21" fmla="*/ 66 h 165"/>
                <a:gd name="T22" fmla="*/ 17 w 75"/>
                <a:gd name="T23" fmla="*/ 58 h 165"/>
                <a:gd name="T24" fmla="*/ 8 w 75"/>
                <a:gd name="T25" fmla="*/ 49 h 165"/>
                <a:gd name="T26" fmla="*/ 0 w 75"/>
                <a:gd name="T27" fmla="*/ 41 h 165"/>
                <a:gd name="T28" fmla="*/ 0 w 75"/>
                <a:gd name="T29" fmla="*/ 41 h 165"/>
                <a:gd name="T30" fmla="*/ 0 w 75"/>
                <a:gd name="T31" fmla="*/ 33 h 165"/>
                <a:gd name="T32" fmla="*/ 25 w 75"/>
                <a:gd name="T33" fmla="*/ 49 h 165"/>
                <a:gd name="T34" fmla="*/ 25 w 75"/>
                <a:gd name="T35" fmla="*/ 0 h 165"/>
                <a:gd name="T36" fmla="*/ 42 w 75"/>
                <a:gd name="T37" fmla="*/ 49 h 165"/>
                <a:gd name="T38" fmla="*/ 75 w 75"/>
                <a:gd name="T39" fmla="*/ 33 h 165"/>
                <a:gd name="T40" fmla="*/ 75 w 75"/>
                <a:gd name="T41" fmla="*/ 33 h 165"/>
                <a:gd name="T42" fmla="*/ 75 w 75"/>
                <a:gd name="T43" fmla="*/ 41 h 165"/>
                <a:gd name="T44" fmla="*/ 66 w 75"/>
                <a:gd name="T45" fmla="*/ 49 h 165"/>
                <a:gd name="T46" fmla="*/ 66 w 75"/>
                <a:gd name="T47" fmla="*/ 58 h 165"/>
                <a:gd name="T48" fmla="*/ 58 w 75"/>
                <a:gd name="T49" fmla="*/ 74 h 165"/>
                <a:gd name="T50" fmla="*/ 50 w 75"/>
                <a:gd name="T51" fmla="*/ 82 h 165"/>
                <a:gd name="T52" fmla="*/ 50 w 75"/>
                <a:gd name="T53" fmla="*/ 91 h 165"/>
                <a:gd name="T54" fmla="*/ 50 w 75"/>
                <a:gd name="T55" fmla="*/ 99 h 165"/>
                <a:gd name="T56" fmla="*/ 50 w 75"/>
                <a:gd name="T57" fmla="*/ 107 h 165"/>
                <a:gd name="T58" fmla="*/ 50 w 75"/>
                <a:gd name="T59" fmla="*/ 132 h 165"/>
                <a:gd name="T60" fmla="*/ 50 w 75"/>
                <a:gd name="T61" fmla="*/ 140 h 165"/>
                <a:gd name="T62" fmla="*/ 50 w 75"/>
                <a:gd name="T63" fmla="*/ 148 h 165"/>
                <a:gd name="T64" fmla="*/ 58 w 75"/>
                <a:gd name="T65" fmla="*/ 165 h 165"/>
                <a:gd name="T66" fmla="*/ 58 w 75"/>
                <a:gd name="T67" fmla="*/ 165 h 165"/>
                <a:gd name="T68" fmla="*/ 58 w 75"/>
                <a:gd name="T69" fmla="*/ 165 h 165"/>
                <a:gd name="T70" fmla="*/ 50 w 75"/>
                <a:gd name="T71" fmla="*/ 165 h 165"/>
                <a:gd name="T72" fmla="*/ 50 w 75"/>
                <a:gd name="T73" fmla="*/ 165 h 165"/>
                <a:gd name="T74" fmla="*/ 42 w 75"/>
                <a:gd name="T75" fmla="*/ 165 h 165"/>
                <a:gd name="T76" fmla="*/ 33 w 75"/>
                <a:gd name="T77" fmla="*/ 157 h 165"/>
                <a:gd name="T78" fmla="*/ 25 w 75"/>
                <a:gd name="T79" fmla="*/ 157 h 165"/>
                <a:gd name="T80" fmla="*/ 17 w 75"/>
                <a:gd name="T81" fmla="*/ 157 h 165"/>
                <a:gd name="T82" fmla="*/ 8 w 75"/>
                <a:gd name="T83" fmla="*/ 157 h 165"/>
                <a:gd name="T84" fmla="*/ 0 w 75"/>
                <a:gd name="T85" fmla="*/ 157 h 165"/>
                <a:gd name="T86" fmla="*/ 0 w 75"/>
                <a:gd name="T87" fmla="*/ 157 h 165"/>
                <a:gd name="T88" fmla="*/ 0 w 75"/>
                <a:gd name="T89" fmla="*/ 157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5"/>
                <a:gd name="T136" fmla="*/ 0 h 165"/>
                <a:gd name="T137" fmla="*/ 75 w 75"/>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5" h="165">
                  <a:moveTo>
                    <a:pt x="0" y="157"/>
                  </a:moveTo>
                  <a:lnTo>
                    <a:pt x="0" y="157"/>
                  </a:lnTo>
                  <a:lnTo>
                    <a:pt x="8" y="148"/>
                  </a:lnTo>
                  <a:lnTo>
                    <a:pt x="8" y="132"/>
                  </a:lnTo>
                  <a:lnTo>
                    <a:pt x="17" y="124"/>
                  </a:lnTo>
                  <a:lnTo>
                    <a:pt x="17" y="115"/>
                  </a:lnTo>
                  <a:lnTo>
                    <a:pt x="25" y="99"/>
                  </a:lnTo>
                  <a:lnTo>
                    <a:pt x="25" y="82"/>
                  </a:lnTo>
                  <a:lnTo>
                    <a:pt x="25" y="66"/>
                  </a:lnTo>
                  <a:lnTo>
                    <a:pt x="17" y="66"/>
                  </a:lnTo>
                  <a:lnTo>
                    <a:pt x="17" y="58"/>
                  </a:lnTo>
                  <a:lnTo>
                    <a:pt x="8" y="49"/>
                  </a:lnTo>
                  <a:lnTo>
                    <a:pt x="0" y="41"/>
                  </a:lnTo>
                  <a:lnTo>
                    <a:pt x="0" y="33"/>
                  </a:lnTo>
                  <a:lnTo>
                    <a:pt x="25" y="49"/>
                  </a:lnTo>
                  <a:lnTo>
                    <a:pt x="25" y="0"/>
                  </a:lnTo>
                  <a:lnTo>
                    <a:pt x="42" y="49"/>
                  </a:lnTo>
                  <a:lnTo>
                    <a:pt x="75" y="33"/>
                  </a:lnTo>
                  <a:lnTo>
                    <a:pt x="75" y="41"/>
                  </a:lnTo>
                  <a:lnTo>
                    <a:pt x="66" y="49"/>
                  </a:lnTo>
                  <a:lnTo>
                    <a:pt x="66" y="58"/>
                  </a:lnTo>
                  <a:lnTo>
                    <a:pt x="58" y="74"/>
                  </a:lnTo>
                  <a:lnTo>
                    <a:pt x="50" y="82"/>
                  </a:lnTo>
                  <a:lnTo>
                    <a:pt x="50" y="91"/>
                  </a:lnTo>
                  <a:lnTo>
                    <a:pt x="50" y="99"/>
                  </a:lnTo>
                  <a:lnTo>
                    <a:pt x="50" y="107"/>
                  </a:lnTo>
                  <a:lnTo>
                    <a:pt x="50" y="132"/>
                  </a:lnTo>
                  <a:lnTo>
                    <a:pt x="50" y="140"/>
                  </a:lnTo>
                  <a:lnTo>
                    <a:pt x="50" y="148"/>
                  </a:lnTo>
                  <a:lnTo>
                    <a:pt x="58" y="165"/>
                  </a:lnTo>
                  <a:lnTo>
                    <a:pt x="50" y="165"/>
                  </a:lnTo>
                  <a:lnTo>
                    <a:pt x="42" y="165"/>
                  </a:lnTo>
                  <a:lnTo>
                    <a:pt x="33" y="157"/>
                  </a:lnTo>
                  <a:lnTo>
                    <a:pt x="25" y="157"/>
                  </a:lnTo>
                  <a:lnTo>
                    <a:pt x="17" y="157"/>
                  </a:lnTo>
                  <a:lnTo>
                    <a:pt x="8" y="157"/>
                  </a:lnTo>
                  <a:lnTo>
                    <a:pt x="0" y="157"/>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919" name="Freeform 214"/>
            <p:cNvSpPr>
              <a:spLocks/>
            </p:cNvSpPr>
            <p:nvPr/>
          </p:nvSpPr>
          <p:spPr bwMode="auto">
            <a:xfrm>
              <a:off x="2232" y="976"/>
              <a:ext cx="108" cy="107"/>
            </a:xfrm>
            <a:custGeom>
              <a:avLst/>
              <a:gdLst>
                <a:gd name="T0" fmla="*/ 0 w 108"/>
                <a:gd name="T1" fmla="*/ 83 h 107"/>
                <a:gd name="T2" fmla="*/ 25 w 108"/>
                <a:gd name="T3" fmla="*/ 83 h 107"/>
                <a:gd name="T4" fmla="*/ 25 w 108"/>
                <a:gd name="T5" fmla="*/ 0 h 107"/>
                <a:gd name="T6" fmla="*/ 83 w 108"/>
                <a:gd name="T7" fmla="*/ 0 h 107"/>
                <a:gd name="T8" fmla="*/ 83 w 108"/>
                <a:gd name="T9" fmla="*/ 83 h 107"/>
                <a:gd name="T10" fmla="*/ 108 w 108"/>
                <a:gd name="T11" fmla="*/ 83 h 107"/>
                <a:gd name="T12" fmla="*/ 50 w 108"/>
                <a:gd name="T13" fmla="*/ 107 h 107"/>
                <a:gd name="T14" fmla="*/ 0 w 108"/>
                <a:gd name="T15" fmla="*/ 83 h 107"/>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107"/>
                <a:gd name="T26" fmla="*/ 108 w 108"/>
                <a:gd name="T27" fmla="*/ 107 h 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107">
                  <a:moveTo>
                    <a:pt x="0" y="83"/>
                  </a:moveTo>
                  <a:lnTo>
                    <a:pt x="25" y="83"/>
                  </a:lnTo>
                  <a:lnTo>
                    <a:pt x="25" y="0"/>
                  </a:lnTo>
                  <a:lnTo>
                    <a:pt x="83" y="0"/>
                  </a:lnTo>
                  <a:lnTo>
                    <a:pt x="83" y="83"/>
                  </a:lnTo>
                  <a:lnTo>
                    <a:pt x="108" y="83"/>
                  </a:lnTo>
                  <a:lnTo>
                    <a:pt x="50" y="107"/>
                  </a:lnTo>
                  <a:lnTo>
                    <a:pt x="0" y="8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20" name="Freeform 215"/>
            <p:cNvSpPr>
              <a:spLocks/>
            </p:cNvSpPr>
            <p:nvPr/>
          </p:nvSpPr>
          <p:spPr bwMode="auto">
            <a:xfrm>
              <a:off x="2232" y="976"/>
              <a:ext cx="108" cy="107"/>
            </a:xfrm>
            <a:custGeom>
              <a:avLst/>
              <a:gdLst>
                <a:gd name="T0" fmla="*/ 0 w 108"/>
                <a:gd name="T1" fmla="*/ 83 h 107"/>
                <a:gd name="T2" fmla="*/ 25 w 108"/>
                <a:gd name="T3" fmla="*/ 83 h 107"/>
                <a:gd name="T4" fmla="*/ 25 w 108"/>
                <a:gd name="T5" fmla="*/ 0 h 107"/>
                <a:gd name="T6" fmla="*/ 83 w 108"/>
                <a:gd name="T7" fmla="*/ 0 h 107"/>
                <a:gd name="T8" fmla="*/ 83 w 108"/>
                <a:gd name="T9" fmla="*/ 83 h 107"/>
                <a:gd name="T10" fmla="*/ 108 w 108"/>
                <a:gd name="T11" fmla="*/ 83 h 107"/>
                <a:gd name="T12" fmla="*/ 50 w 108"/>
                <a:gd name="T13" fmla="*/ 107 h 107"/>
                <a:gd name="T14" fmla="*/ 0 w 108"/>
                <a:gd name="T15" fmla="*/ 83 h 107"/>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107"/>
                <a:gd name="T26" fmla="*/ 108 w 108"/>
                <a:gd name="T27" fmla="*/ 107 h 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107">
                  <a:moveTo>
                    <a:pt x="0" y="83"/>
                  </a:moveTo>
                  <a:lnTo>
                    <a:pt x="25" y="83"/>
                  </a:lnTo>
                  <a:lnTo>
                    <a:pt x="25" y="0"/>
                  </a:lnTo>
                  <a:lnTo>
                    <a:pt x="83" y="0"/>
                  </a:lnTo>
                  <a:lnTo>
                    <a:pt x="83" y="83"/>
                  </a:lnTo>
                  <a:lnTo>
                    <a:pt x="108" y="83"/>
                  </a:lnTo>
                  <a:lnTo>
                    <a:pt x="50" y="107"/>
                  </a:lnTo>
                  <a:lnTo>
                    <a:pt x="0" y="83"/>
                  </a:lnTo>
                  <a:close/>
                </a:path>
              </a:pathLst>
            </a:custGeom>
            <a:solidFill>
              <a:srgbClr val="FF0000"/>
            </a:solidFill>
            <a:ln w="12700">
              <a:solidFill>
                <a:srgbClr val="FFFFFF"/>
              </a:solidFill>
              <a:prstDash val="solid"/>
              <a:round/>
              <a:headEnd/>
              <a:tailEnd/>
            </a:ln>
          </p:spPr>
          <p:txBody>
            <a:bodyPr/>
            <a:lstStyle/>
            <a:p>
              <a:endParaRPr lang="en-GB" sz="1800">
                <a:solidFill>
                  <a:srgbClr val="000000"/>
                </a:solidFill>
              </a:endParaRPr>
            </a:p>
          </p:txBody>
        </p:sp>
        <p:sp>
          <p:nvSpPr>
            <p:cNvPr id="30921" name="Text Box 216"/>
            <p:cNvSpPr txBox="1">
              <a:spLocks noChangeArrowheads="1"/>
            </p:cNvSpPr>
            <p:nvPr/>
          </p:nvSpPr>
          <p:spPr bwMode="auto">
            <a:xfrm>
              <a:off x="2432" y="794"/>
              <a:ext cx="1157"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marL="455613" indent="-455613"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a:solidFill>
                    <a:srgbClr val="000000"/>
                  </a:solidFill>
                </a:rPr>
                <a:t>1. Deposition </a:t>
              </a:r>
            </a:p>
            <a:p>
              <a:pPr hangingPunct="1">
                <a:spcBef>
                  <a:spcPct val="0"/>
                </a:spcBef>
                <a:buSzTx/>
                <a:buFontTx/>
                <a:buNone/>
              </a:pPr>
              <a:r>
                <a:rPr lang="en-GB" altLang="de-DE" sz="2000">
                  <a:solidFill>
                    <a:srgbClr val="000000"/>
                  </a:solidFill>
                </a:rPr>
                <a:t>on all surfaces</a:t>
              </a:r>
            </a:p>
          </p:txBody>
        </p:sp>
        <p:sp>
          <p:nvSpPr>
            <p:cNvPr id="30922" name="Rectangle 218"/>
            <p:cNvSpPr>
              <a:spLocks noChangeArrowheads="1"/>
            </p:cNvSpPr>
            <p:nvPr/>
          </p:nvSpPr>
          <p:spPr bwMode="auto">
            <a:xfrm>
              <a:off x="2685" y="1843"/>
              <a:ext cx="190" cy="247"/>
            </a:xfrm>
            <a:prstGeom prst="rect">
              <a:avLst/>
            </a:prstGeom>
            <a:solidFill>
              <a:schemeClr val="accent1"/>
            </a:solidFill>
            <a:ln w="9525">
              <a:solidFill>
                <a:schemeClr val="accent2"/>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23" name="Rectangle 219"/>
            <p:cNvSpPr>
              <a:spLocks noChangeArrowheads="1"/>
            </p:cNvSpPr>
            <p:nvPr/>
          </p:nvSpPr>
          <p:spPr bwMode="auto">
            <a:xfrm>
              <a:off x="2685" y="1843"/>
              <a:ext cx="190" cy="24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24" name="Rectangle 220"/>
            <p:cNvSpPr>
              <a:spLocks noChangeArrowheads="1"/>
            </p:cNvSpPr>
            <p:nvPr/>
          </p:nvSpPr>
          <p:spPr bwMode="auto">
            <a:xfrm>
              <a:off x="2669" y="1595"/>
              <a:ext cx="404" cy="24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25" name="Rectangle 221"/>
            <p:cNvSpPr>
              <a:spLocks noChangeArrowheads="1"/>
            </p:cNvSpPr>
            <p:nvPr/>
          </p:nvSpPr>
          <p:spPr bwMode="auto">
            <a:xfrm>
              <a:off x="2669" y="1595"/>
              <a:ext cx="404" cy="24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26" name="Freeform 222"/>
            <p:cNvSpPr>
              <a:spLocks/>
            </p:cNvSpPr>
            <p:nvPr/>
          </p:nvSpPr>
          <p:spPr bwMode="auto">
            <a:xfrm>
              <a:off x="2784" y="1595"/>
              <a:ext cx="570" cy="495"/>
            </a:xfrm>
            <a:custGeom>
              <a:avLst/>
              <a:gdLst>
                <a:gd name="T0" fmla="*/ 83 w 570"/>
                <a:gd name="T1" fmla="*/ 495 h 495"/>
                <a:gd name="T2" fmla="*/ 487 w 570"/>
                <a:gd name="T3" fmla="*/ 495 h 495"/>
                <a:gd name="T4" fmla="*/ 487 w 570"/>
                <a:gd name="T5" fmla="*/ 248 h 495"/>
                <a:gd name="T6" fmla="*/ 570 w 570"/>
                <a:gd name="T7" fmla="*/ 248 h 495"/>
                <a:gd name="T8" fmla="*/ 289 w 570"/>
                <a:gd name="T9" fmla="*/ 0 h 495"/>
                <a:gd name="T10" fmla="*/ 0 w 570"/>
                <a:gd name="T11" fmla="*/ 240 h 495"/>
                <a:gd name="T12" fmla="*/ 83 w 570"/>
                <a:gd name="T13" fmla="*/ 248 h 495"/>
                <a:gd name="T14" fmla="*/ 83 w 570"/>
                <a:gd name="T15" fmla="*/ 495 h 495"/>
                <a:gd name="T16" fmla="*/ 0 60000 65536"/>
                <a:gd name="T17" fmla="*/ 0 60000 65536"/>
                <a:gd name="T18" fmla="*/ 0 60000 65536"/>
                <a:gd name="T19" fmla="*/ 0 60000 65536"/>
                <a:gd name="T20" fmla="*/ 0 60000 65536"/>
                <a:gd name="T21" fmla="*/ 0 60000 65536"/>
                <a:gd name="T22" fmla="*/ 0 60000 65536"/>
                <a:gd name="T23" fmla="*/ 0 60000 65536"/>
                <a:gd name="T24" fmla="*/ 0 w 570"/>
                <a:gd name="T25" fmla="*/ 0 h 495"/>
                <a:gd name="T26" fmla="*/ 570 w 570"/>
                <a:gd name="T27" fmla="*/ 495 h 4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0" h="495">
                  <a:moveTo>
                    <a:pt x="83" y="495"/>
                  </a:moveTo>
                  <a:lnTo>
                    <a:pt x="487" y="495"/>
                  </a:lnTo>
                  <a:lnTo>
                    <a:pt x="487" y="248"/>
                  </a:lnTo>
                  <a:lnTo>
                    <a:pt x="570" y="248"/>
                  </a:lnTo>
                  <a:lnTo>
                    <a:pt x="289" y="0"/>
                  </a:lnTo>
                  <a:lnTo>
                    <a:pt x="0" y="240"/>
                  </a:lnTo>
                  <a:lnTo>
                    <a:pt x="83" y="248"/>
                  </a:lnTo>
                  <a:lnTo>
                    <a:pt x="83" y="49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27" name="Freeform 223"/>
            <p:cNvSpPr>
              <a:spLocks/>
            </p:cNvSpPr>
            <p:nvPr/>
          </p:nvSpPr>
          <p:spPr bwMode="auto">
            <a:xfrm>
              <a:off x="2784" y="1595"/>
              <a:ext cx="570" cy="495"/>
            </a:xfrm>
            <a:custGeom>
              <a:avLst/>
              <a:gdLst>
                <a:gd name="T0" fmla="*/ 83 w 570"/>
                <a:gd name="T1" fmla="*/ 495 h 495"/>
                <a:gd name="T2" fmla="*/ 487 w 570"/>
                <a:gd name="T3" fmla="*/ 495 h 495"/>
                <a:gd name="T4" fmla="*/ 487 w 570"/>
                <a:gd name="T5" fmla="*/ 248 h 495"/>
                <a:gd name="T6" fmla="*/ 570 w 570"/>
                <a:gd name="T7" fmla="*/ 248 h 495"/>
                <a:gd name="T8" fmla="*/ 289 w 570"/>
                <a:gd name="T9" fmla="*/ 0 h 495"/>
                <a:gd name="T10" fmla="*/ 0 w 570"/>
                <a:gd name="T11" fmla="*/ 240 h 495"/>
                <a:gd name="T12" fmla="*/ 83 w 570"/>
                <a:gd name="T13" fmla="*/ 248 h 495"/>
                <a:gd name="T14" fmla="*/ 83 w 570"/>
                <a:gd name="T15" fmla="*/ 495 h 495"/>
                <a:gd name="T16" fmla="*/ 0 60000 65536"/>
                <a:gd name="T17" fmla="*/ 0 60000 65536"/>
                <a:gd name="T18" fmla="*/ 0 60000 65536"/>
                <a:gd name="T19" fmla="*/ 0 60000 65536"/>
                <a:gd name="T20" fmla="*/ 0 60000 65536"/>
                <a:gd name="T21" fmla="*/ 0 60000 65536"/>
                <a:gd name="T22" fmla="*/ 0 60000 65536"/>
                <a:gd name="T23" fmla="*/ 0 60000 65536"/>
                <a:gd name="T24" fmla="*/ 0 w 570"/>
                <a:gd name="T25" fmla="*/ 0 h 495"/>
                <a:gd name="T26" fmla="*/ 570 w 570"/>
                <a:gd name="T27" fmla="*/ 495 h 4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0" h="495">
                  <a:moveTo>
                    <a:pt x="83" y="495"/>
                  </a:moveTo>
                  <a:lnTo>
                    <a:pt x="487" y="495"/>
                  </a:lnTo>
                  <a:lnTo>
                    <a:pt x="487" y="248"/>
                  </a:lnTo>
                  <a:lnTo>
                    <a:pt x="570" y="248"/>
                  </a:lnTo>
                  <a:lnTo>
                    <a:pt x="289" y="0"/>
                  </a:lnTo>
                  <a:lnTo>
                    <a:pt x="0" y="240"/>
                  </a:lnTo>
                  <a:lnTo>
                    <a:pt x="83" y="248"/>
                  </a:lnTo>
                  <a:lnTo>
                    <a:pt x="83" y="495"/>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928" name="Rectangle 224"/>
            <p:cNvSpPr>
              <a:spLocks noChangeArrowheads="1"/>
            </p:cNvSpPr>
            <p:nvPr/>
          </p:nvSpPr>
          <p:spPr bwMode="auto">
            <a:xfrm>
              <a:off x="3081" y="1826"/>
              <a:ext cx="157" cy="1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29" name="Rectangle 225"/>
            <p:cNvSpPr>
              <a:spLocks noChangeArrowheads="1"/>
            </p:cNvSpPr>
            <p:nvPr/>
          </p:nvSpPr>
          <p:spPr bwMode="auto">
            <a:xfrm>
              <a:off x="3081" y="1826"/>
              <a:ext cx="157" cy="165"/>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30" name="Line 226"/>
            <p:cNvSpPr>
              <a:spLocks noChangeShapeType="1"/>
            </p:cNvSpPr>
            <p:nvPr/>
          </p:nvSpPr>
          <p:spPr bwMode="auto">
            <a:xfrm>
              <a:off x="3147" y="1826"/>
              <a:ext cx="17" cy="165"/>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31" name="Line 227"/>
            <p:cNvSpPr>
              <a:spLocks noChangeShapeType="1"/>
            </p:cNvSpPr>
            <p:nvPr/>
          </p:nvSpPr>
          <p:spPr bwMode="auto">
            <a:xfrm>
              <a:off x="3090" y="1909"/>
              <a:ext cx="140" cy="0"/>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32" name="Rectangle 228"/>
            <p:cNvSpPr>
              <a:spLocks noChangeArrowheads="1"/>
            </p:cNvSpPr>
            <p:nvPr/>
          </p:nvSpPr>
          <p:spPr bwMode="auto">
            <a:xfrm>
              <a:off x="2933" y="1851"/>
              <a:ext cx="107" cy="2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33" name="Rectangle 229"/>
            <p:cNvSpPr>
              <a:spLocks noChangeArrowheads="1"/>
            </p:cNvSpPr>
            <p:nvPr/>
          </p:nvSpPr>
          <p:spPr bwMode="auto">
            <a:xfrm>
              <a:off x="2933" y="1851"/>
              <a:ext cx="107" cy="2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34" name="Freeform 230"/>
            <p:cNvSpPr>
              <a:spLocks/>
            </p:cNvSpPr>
            <p:nvPr/>
          </p:nvSpPr>
          <p:spPr bwMode="auto">
            <a:xfrm>
              <a:off x="2991" y="1958"/>
              <a:ext cx="41" cy="42"/>
            </a:xfrm>
            <a:custGeom>
              <a:avLst/>
              <a:gdLst>
                <a:gd name="T0" fmla="*/ 24 w 41"/>
                <a:gd name="T1" fmla="*/ 0 h 42"/>
                <a:gd name="T2" fmla="*/ 16 w 41"/>
                <a:gd name="T3" fmla="*/ 9 h 42"/>
                <a:gd name="T4" fmla="*/ 8 w 41"/>
                <a:gd name="T5" fmla="*/ 9 h 42"/>
                <a:gd name="T6" fmla="*/ 8 w 41"/>
                <a:gd name="T7" fmla="*/ 17 h 42"/>
                <a:gd name="T8" fmla="*/ 0 w 41"/>
                <a:gd name="T9" fmla="*/ 25 h 42"/>
                <a:gd name="T10" fmla="*/ 8 w 41"/>
                <a:gd name="T11" fmla="*/ 33 h 42"/>
                <a:gd name="T12" fmla="*/ 8 w 41"/>
                <a:gd name="T13" fmla="*/ 33 h 42"/>
                <a:gd name="T14" fmla="*/ 16 w 41"/>
                <a:gd name="T15" fmla="*/ 42 h 42"/>
                <a:gd name="T16" fmla="*/ 24 w 41"/>
                <a:gd name="T17" fmla="*/ 42 h 42"/>
                <a:gd name="T18" fmla="*/ 33 w 41"/>
                <a:gd name="T19" fmla="*/ 42 h 42"/>
                <a:gd name="T20" fmla="*/ 41 w 41"/>
                <a:gd name="T21" fmla="*/ 33 h 42"/>
                <a:gd name="T22" fmla="*/ 41 w 41"/>
                <a:gd name="T23" fmla="*/ 33 h 42"/>
                <a:gd name="T24" fmla="*/ 41 w 41"/>
                <a:gd name="T25" fmla="*/ 25 h 42"/>
                <a:gd name="T26" fmla="*/ 41 w 41"/>
                <a:gd name="T27" fmla="*/ 17 h 42"/>
                <a:gd name="T28" fmla="*/ 41 w 41"/>
                <a:gd name="T29" fmla="*/ 9 h 42"/>
                <a:gd name="T30" fmla="*/ 33 w 41"/>
                <a:gd name="T31" fmla="*/ 9 h 42"/>
                <a:gd name="T32" fmla="*/ 24 w 41"/>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42"/>
                <a:gd name="T53" fmla="*/ 41 w 41"/>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42">
                  <a:moveTo>
                    <a:pt x="24" y="0"/>
                  </a:moveTo>
                  <a:lnTo>
                    <a:pt x="16" y="9"/>
                  </a:lnTo>
                  <a:lnTo>
                    <a:pt x="8" y="9"/>
                  </a:lnTo>
                  <a:lnTo>
                    <a:pt x="8" y="17"/>
                  </a:lnTo>
                  <a:lnTo>
                    <a:pt x="0" y="25"/>
                  </a:lnTo>
                  <a:lnTo>
                    <a:pt x="8" y="33"/>
                  </a:lnTo>
                  <a:lnTo>
                    <a:pt x="16" y="42"/>
                  </a:lnTo>
                  <a:lnTo>
                    <a:pt x="24" y="42"/>
                  </a:lnTo>
                  <a:lnTo>
                    <a:pt x="33" y="42"/>
                  </a:lnTo>
                  <a:lnTo>
                    <a:pt x="41" y="33"/>
                  </a:lnTo>
                  <a:lnTo>
                    <a:pt x="41" y="25"/>
                  </a:lnTo>
                  <a:lnTo>
                    <a:pt x="41" y="17"/>
                  </a:lnTo>
                  <a:lnTo>
                    <a:pt x="41" y="9"/>
                  </a:lnTo>
                  <a:lnTo>
                    <a:pt x="33" y="9"/>
                  </a:lnTo>
                  <a:lnTo>
                    <a:pt x="24"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35" name="Freeform 231"/>
            <p:cNvSpPr>
              <a:spLocks/>
            </p:cNvSpPr>
            <p:nvPr/>
          </p:nvSpPr>
          <p:spPr bwMode="auto">
            <a:xfrm>
              <a:off x="2991" y="1958"/>
              <a:ext cx="41" cy="42"/>
            </a:xfrm>
            <a:custGeom>
              <a:avLst/>
              <a:gdLst>
                <a:gd name="T0" fmla="*/ 24 w 41"/>
                <a:gd name="T1" fmla="*/ 0 h 42"/>
                <a:gd name="T2" fmla="*/ 16 w 41"/>
                <a:gd name="T3" fmla="*/ 9 h 42"/>
                <a:gd name="T4" fmla="*/ 8 w 41"/>
                <a:gd name="T5" fmla="*/ 9 h 42"/>
                <a:gd name="T6" fmla="*/ 8 w 41"/>
                <a:gd name="T7" fmla="*/ 17 h 42"/>
                <a:gd name="T8" fmla="*/ 0 w 41"/>
                <a:gd name="T9" fmla="*/ 25 h 42"/>
                <a:gd name="T10" fmla="*/ 8 w 41"/>
                <a:gd name="T11" fmla="*/ 33 h 42"/>
                <a:gd name="T12" fmla="*/ 8 w 41"/>
                <a:gd name="T13" fmla="*/ 33 h 42"/>
                <a:gd name="T14" fmla="*/ 16 w 41"/>
                <a:gd name="T15" fmla="*/ 42 h 42"/>
                <a:gd name="T16" fmla="*/ 24 w 41"/>
                <a:gd name="T17" fmla="*/ 42 h 42"/>
                <a:gd name="T18" fmla="*/ 33 w 41"/>
                <a:gd name="T19" fmla="*/ 42 h 42"/>
                <a:gd name="T20" fmla="*/ 41 w 41"/>
                <a:gd name="T21" fmla="*/ 33 h 42"/>
                <a:gd name="T22" fmla="*/ 41 w 41"/>
                <a:gd name="T23" fmla="*/ 33 h 42"/>
                <a:gd name="T24" fmla="*/ 41 w 41"/>
                <a:gd name="T25" fmla="*/ 25 h 42"/>
                <a:gd name="T26" fmla="*/ 41 w 41"/>
                <a:gd name="T27" fmla="*/ 17 h 42"/>
                <a:gd name="T28" fmla="*/ 41 w 41"/>
                <a:gd name="T29" fmla="*/ 9 h 42"/>
                <a:gd name="T30" fmla="*/ 33 w 41"/>
                <a:gd name="T31" fmla="*/ 9 h 42"/>
                <a:gd name="T32" fmla="*/ 24 w 41"/>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42"/>
                <a:gd name="T53" fmla="*/ 41 w 41"/>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42">
                  <a:moveTo>
                    <a:pt x="24" y="0"/>
                  </a:moveTo>
                  <a:lnTo>
                    <a:pt x="16" y="9"/>
                  </a:lnTo>
                  <a:lnTo>
                    <a:pt x="8" y="9"/>
                  </a:lnTo>
                  <a:lnTo>
                    <a:pt x="8" y="17"/>
                  </a:lnTo>
                  <a:lnTo>
                    <a:pt x="0" y="25"/>
                  </a:lnTo>
                  <a:lnTo>
                    <a:pt x="8" y="33"/>
                  </a:lnTo>
                  <a:lnTo>
                    <a:pt x="16" y="42"/>
                  </a:lnTo>
                  <a:lnTo>
                    <a:pt x="24" y="42"/>
                  </a:lnTo>
                  <a:lnTo>
                    <a:pt x="33" y="42"/>
                  </a:lnTo>
                  <a:lnTo>
                    <a:pt x="41" y="33"/>
                  </a:lnTo>
                  <a:lnTo>
                    <a:pt x="41" y="25"/>
                  </a:lnTo>
                  <a:lnTo>
                    <a:pt x="41" y="17"/>
                  </a:lnTo>
                  <a:lnTo>
                    <a:pt x="41" y="9"/>
                  </a:lnTo>
                  <a:lnTo>
                    <a:pt x="33" y="9"/>
                  </a:lnTo>
                  <a:lnTo>
                    <a:pt x="2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936" name="Rectangle 232"/>
            <p:cNvSpPr>
              <a:spLocks noChangeArrowheads="1"/>
            </p:cNvSpPr>
            <p:nvPr/>
          </p:nvSpPr>
          <p:spPr bwMode="auto">
            <a:xfrm>
              <a:off x="2727" y="1876"/>
              <a:ext cx="82" cy="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37" name="Rectangle 233"/>
            <p:cNvSpPr>
              <a:spLocks noChangeArrowheads="1"/>
            </p:cNvSpPr>
            <p:nvPr/>
          </p:nvSpPr>
          <p:spPr bwMode="auto">
            <a:xfrm>
              <a:off x="2727" y="1876"/>
              <a:ext cx="82" cy="99"/>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38" name="Line 234"/>
            <p:cNvSpPr>
              <a:spLocks noChangeShapeType="1"/>
            </p:cNvSpPr>
            <p:nvPr/>
          </p:nvSpPr>
          <p:spPr bwMode="auto">
            <a:xfrm>
              <a:off x="2768" y="1876"/>
              <a:ext cx="0" cy="99"/>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39" name="Line 235"/>
            <p:cNvSpPr>
              <a:spLocks noChangeShapeType="1"/>
            </p:cNvSpPr>
            <p:nvPr/>
          </p:nvSpPr>
          <p:spPr bwMode="auto">
            <a:xfrm>
              <a:off x="2735" y="1925"/>
              <a:ext cx="74" cy="0"/>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40" name="Freeform 236"/>
            <p:cNvSpPr>
              <a:spLocks noEditPoints="1"/>
            </p:cNvSpPr>
            <p:nvPr/>
          </p:nvSpPr>
          <p:spPr bwMode="auto">
            <a:xfrm>
              <a:off x="3172" y="1397"/>
              <a:ext cx="50" cy="272"/>
            </a:xfrm>
            <a:custGeom>
              <a:avLst/>
              <a:gdLst>
                <a:gd name="T0" fmla="*/ 17 w 50"/>
                <a:gd name="T1" fmla="*/ 272 h 272"/>
                <a:gd name="T2" fmla="*/ 17 w 50"/>
                <a:gd name="T3" fmla="*/ 41 h 272"/>
                <a:gd name="T4" fmla="*/ 33 w 50"/>
                <a:gd name="T5" fmla="*/ 41 h 272"/>
                <a:gd name="T6" fmla="*/ 33 w 50"/>
                <a:gd name="T7" fmla="*/ 272 h 272"/>
                <a:gd name="T8" fmla="*/ 17 w 50"/>
                <a:gd name="T9" fmla="*/ 272 h 272"/>
                <a:gd name="T10" fmla="*/ 0 w 50"/>
                <a:gd name="T11" fmla="*/ 50 h 272"/>
                <a:gd name="T12" fmla="*/ 25 w 50"/>
                <a:gd name="T13" fmla="*/ 0 h 272"/>
                <a:gd name="T14" fmla="*/ 50 w 50"/>
                <a:gd name="T15" fmla="*/ 50 h 272"/>
                <a:gd name="T16" fmla="*/ 0 w 50"/>
                <a:gd name="T17" fmla="*/ 50 h 2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72"/>
                <a:gd name="T29" fmla="*/ 50 w 50"/>
                <a:gd name="T30" fmla="*/ 272 h 2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72">
                  <a:moveTo>
                    <a:pt x="17" y="272"/>
                  </a:moveTo>
                  <a:lnTo>
                    <a:pt x="17" y="41"/>
                  </a:lnTo>
                  <a:lnTo>
                    <a:pt x="33" y="41"/>
                  </a:lnTo>
                  <a:lnTo>
                    <a:pt x="33" y="272"/>
                  </a:lnTo>
                  <a:lnTo>
                    <a:pt x="17" y="272"/>
                  </a:lnTo>
                  <a:close/>
                  <a:moveTo>
                    <a:pt x="0" y="50"/>
                  </a:moveTo>
                  <a:lnTo>
                    <a:pt x="25" y="0"/>
                  </a:lnTo>
                  <a:lnTo>
                    <a:pt x="50" y="50"/>
                  </a:lnTo>
                  <a:lnTo>
                    <a:pt x="0" y="50"/>
                  </a:lnTo>
                  <a:close/>
                </a:path>
              </a:pathLst>
            </a:custGeom>
            <a:solidFill>
              <a:schemeClr val="hlink"/>
            </a:solidFill>
            <a:ln w="0">
              <a:solidFill>
                <a:srgbClr val="FF0000"/>
              </a:solidFill>
              <a:prstDash val="solid"/>
              <a:round/>
              <a:headEnd/>
              <a:tailEnd/>
            </a:ln>
          </p:spPr>
          <p:txBody>
            <a:bodyPr/>
            <a:lstStyle/>
            <a:p>
              <a:endParaRPr lang="en-GB" sz="1800">
                <a:solidFill>
                  <a:srgbClr val="000000"/>
                </a:solidFill>
              </a:endParaRPr>
            </a:p>
          </p:txBody>
        </p:sp>
        <p:sp>
          <p:nvSpPr>
            <p:cNvPr id="30941" name="Freeform 237"/>
            <p:cNvSpPr>
              <a:spLocks noEditPoints="1"/>
            </p:cNvSpPr>
            <p:nvPr/>
          </p:nvSpPr>
          <p:spPr bwMode="auto">
            <a:xfrm>
              <a:off x="3197" y="1636"/>
              <a:ext cx="322" cy="50"/>
            </a:xfrm>
            <a:custGeom>
              <a:avLst/>
              <a:gdLst>
                <a:gd name="T0" fmla="*/ 0 w 322"/>
                <a:gd name="T1" fmla="*/ 17 h 50"/>
                <a:gd name="T2" fmla="*/ 281 w 322"/>
                <a:gd name="T3" fmla="*/ 17 h 50"/>
                <a:gd name="T4" fmla="*/ 281 w 322"/>
                <a:gd name="T5" fmla="*/ 33 h 50"/>
                <a:gd name="T6" fmla="*/ 0 w 322"/>
                <a:gd name="T7" fmla="*/ 33 h 50"/>
                <a:gd name="T8" fmla="*/ 0 w 322"/>
                <a:gd name="T9" fmla="*/ 17 h 50"/>
                <a:gd name="T10" fmla="*/ 272 w 322"/>
                <a:gd name="T11" fmla="*/ 0 h 50"/>
                <a:gd name="T12" fmla="*/ 322 w 322"/>
                <a:gd name="T13" fmla="*/ 25 h 50"/>
                <a:gd name="T14" fmla="*/ 272 w 322"/>
                <a:gd name="T15" fmla="*/ 50 h 50"/>
                <a:gd name="T16" fmla="*/ 272 w 322"/>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2"/>
                <a:gd name="T28" fmla="*/ 0 h 50"/>
                <a:gd name="T29" fmla="*/ 322 w 322"/>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2" h="50">
                  <a:moveTo>
                    <a:pt x="0" y="17"/>
                  </a:moveTo>
                  <a:lnTo>
                    <a:pt x="281" y="17"/>
                  </a:lnTo>
                  <a:lnTo>
                    <a:pt x="281" y="33"/>
                  </a:lnTo>
                  <a:lnTo>
                    <a:pt x="0" y="33"/>
                  </a:lnTo>
                  <a:lnTo>
                    <a:pt x="0" y="17"/>
                  </a:lnTo>
                  <a:close/>
                  <a:moveTo>
                    <a:pt x="272" y="0"/>
                  </a:moveTo>
                  <a:lnTo>
                    <a:pt x="322" y="25"/>
                  </a:lnTo>
                  <a:lnTo>
                    <a:pt x="272" y="50"/>
                  </a:lnTo>
                  <a:lnTo>
                    <a:pt x="272" y="0"/>
                  </a:lnTo>
                  <a:close/>
                </a:path>
              </a:pathLst>
            </a:custGeom>
            <a:solidFill>
              <a:schemeClr val="hlink"/>
            </a:solidFill>
            <a:ln w="0">
              <a:solidFill>
                <a:srgbClr val="FF0000"/>
              </a:solidFill>
              <a:prstDash val="solid"/>
              <a:round/>
              <a:headEnd/>
              <a:tailEnd/>
            </a:ln>
          </p:spPr>
          <p:txBody>
            <a:bodyPr/>
            <a:lstStyle/>
            <a:p>
              <a:endParaRPr lang="en-GB" sz="1800">
                <a:solidFill>
                  <a:srgbClr val="000000"/>
                </a:solidFill>
              </a:endParaRPr>
            </a:p>
          </p:txBody>
        </p:sp>
        <p:sp>
          <p:nvSpPr>
            <p:cNvPr id="30942" name="Rectangle 238"/>
            <p:cNvSpPr>
              <a:spLocks noChangeArrowheads="1"/>
            </p:cNvSpPr>
            <p:nvPr/>
          </p:nvSpPr>
          <p:spPr bwMode="auto">
            <a:xfrm>
              <a:off x="3560" y="1570"/>
              <a:ext cx="4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1900" b="1" i="1">
                  <a:solidFill>
                    <a:srgbClr val="808080"/>
                  </a:solidFill>
                  <a:latin typeface="Times New Roman" pitchFamily="18" charset="0"/>
                </a:rPr>
                <a:t>t</a:t>
              </a:r>
              <a:endParaRPr lang="en-GB" altLang="de-DE">
                <a:solidFill>
                  <a:srgbClr val="808080"/>
                </a:solidFill>
              </a:endParaRPr>
            </a:p>
          </p:txBody>
        </p:sp>
        <p:sp>
          <p:nvSpPr>
            <p:cNvPr id="30943" name="Freeform 239"/>
            <p:cNvSpPr>
              <a:spLocks/>
            </p:cNvSpPr>
            <p:nvPr/>
          </p:nvSpPr>
          <p:spPr bwMode="auto">
            <a:xfrm>
              <a:off x="3211" y="1442"/>
              <a:ext cx="249" cy="182"/>
            </a:xfrm>
            <a:custGeom>
              <a:avLst/>
              <a:gdLst>
                <a:gd name="T0" fmla="*/ 0 w 347"/>
                <a:gd name="T1" fmla="*/ 0 h 182"/>
                <a:gd name="T2" fmla="*/ 6 w 347"/>
                <a:gd name="T3" fmla="*/ 25 h 182"/>
                <a:gd name="T4" fmla="*/ 12 w 347"/>
                <a:gd name="T5" fmla="*/ 33 h 182"/>
                <a:gd name="T6" fmla="*/ 18 w 347"/>
                <a:gd name="T7" fmla="*/ 50 h 182"/>
                <a:gd name="T8" fmla="*/ 24 w 347"/>
                <a:gd name="T9" fmla="*/ 58 h 182"/>
                <a:gd name="T10" fmla="*/ 36 w 347"/>
                <a:gd name="T11" fmla="*/ 66 h 182"/>
                <a:gd name="T12" fmla="*/ 47 w 347"/>
                <a:gd name="T13" fmla="*/ 83 h 182"/>
                <a:gd name="T14" fmla="*/ 60 w 347"/>
                <a:gd name="T15" fmla="*/ 91 h 182"/>
                <a:gd name="T16" fmla="*/ 71 w 347"/>
                <a:gd name="T17" fmla="*/ 99 h 182"/>
                <a:gd name="T18" fmla="*/ 83 w 347"/>
                <a:gd name="T19" fmla="*/ 107 h 182"/>
                <a:gd name="T20" fmla="*/ 95 w 347"/>
                <a:gd name="T21" fmla="*/ 107 h 182"/>
                <a:gd name="T22" fmla="*/ 107 w 347"/>
                <a:gd name="T23" fmla="*/ 116 h 182"/>
                <a:gd name="T24" fmla="*/ 131 w 347"/>
                <a:gd name="T25" fmla="*/ 132 h 182"/>
                <a:gd name="T26" fmla="*/ 160 w 347"/>
                <a:gd name="T27" fmla="*/ 140 h 182"/>
                <a:gd name="T28" fmla="*/ 189 w 347"/>
                <a:gd name="T29" fmla="*/ 157 h 182"/>
                <a:gd name="T30" fmla="*/ 202 w 347"/>
                <a:gd name="T31" fmla="*/ 157 h 182"/>
                <a:gd name="T32" fmla="*/ 213 w 347"/>
                <a:gd name="T33" fmla="*/ 165 h 182"/>
                <a:gd name="T34" fmla="*/ 225 w 347"/>
                <a:gd name="T35" fmla="*/ 173 h 182"/>
                <a:gd name="T36" fmla="*/ 237 w 347"/>
                <a:gd name="T37" fmla="*/ 173 h 182"/>
                <a:gd name="T38" fmla="*/ 243 w 347"/>
                <a:gd name="T39" fmla="*/ 182 h 182"/>
                <a:gd name="T40" fmla="*/ 249 w 347"/>
                <a:gd name="T41" fmla="*/ 182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7"/>
                <a:gd name="T64" fmla="*/ 0 h 182"/>
                <a:gd name="T65" fmla="*/ 347 w 347"/>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7" h="182">
                  <a:moveTo>
                    <a:pt x="0" y="0"/>
                  </a:moveTo>
                  <a:lnTo>
                    <a:pt x="8" y="25"/>
                  </a:lnTo>
                  <a:lnTo>
                    <a:pt x="17" y="33"/>
                  </a:lnTo>
                  <a:lnTo>
                    <a:pt x="25" y="50"/>
                  </a:lnTo>
                  <a:lnTo>
                    <a:pt x="33" y="58"/>
                  </a:lnTo>
                  <a:lnTo>
                    <a:pt x="50" y="66"/>
                  </a:lnTo>
                  <a:lnTo>
                    <a:pt x="66" y="83"/>
                  </a:lnTo>
                  <a:lnTo>
                    <a:pt x="83" y="91"/>
                  </a:lnTo>
                  <a:lnTo>
                    <a:pt x="99" y="99"/>
                  </a:lnTo>
                  <a:lnTo>
                    <a:pt x="116" y="107"/>
                  </a:lnTo>
                  <a:lnTo>
                    <a:pt x="132" y="107"/>
                  </a:lnTo>
                  <a:lnTo>
                    <a:pt x="149" y="116"/>
                  </a:lnTo>
                  <a:lnTo>
                    <a:pt x="182" y="132"/>
                  </a:lnTo>
                  <a:lnTo>
                    <a:pt x="223" y="140"/>
                  </a:lnTo>
                  <a:lnTo>
                    <a:pt x="264" y="157"/>
                  </a:lnTo>
                  <a:lnTo>
                    <a:pt x="281" y="157"/>
                  </a:lnTo>
                  <a:lnTo>
                    <a:pt x="297" y="165"/>
                  </a:lnTo>
                  <a:lnTo>
                    <a:pt x="314" y="173"/>
                  </a:lnTo>
                  <a:lnTo>
                    <a:pt x="330" y="173"/>
                  </a:lnTo>
                  <a:lnTo>
                    <a:pt x="338" y="182"/>
                  </a:lnTo>
                  <a:lnTo>
                    <a:pt x="347" y="182"/>
                  </a:lnTo>
                </a:path>
              </a:pathLst>
            </a:custGeom>
            <a:noFill/>
            <a:ln w="2705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944" name="Text Box 240"/>
            <p:cNvSpPr txBox="1">
              <a:spLocks noChangeArrowheads="1"/>
            </p:cNvSpPr>
            <p:nvPr/>
          </p:nvSpPr>
          <p:spPr bwMode="auto">
            <a:xfrm>
              <a:off x="1435" y="1702"/>
              <a:ext cx="988"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marL="455613" indent="-455613"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a:solidFill>
                    <a:srgbClr val="000000"/>
                  </a:solidFill>
                </a:rPr>
                <a:t>2. Retention</a:t>
              </a:r>
            </a:p>
          </p:txBody>
        </p:sp>
        <p:sp>
          <p:nvSpPr>
            <p:cNvPr id="30945" name="Rectangle 242"/>
            <p:cNvSpPr>
              <a:spLocks noChangeArrowheads="1"/>
            </p:cNvSpPr>
            <p:nvPr/>
          </p:nvSpPr>
          <p:spPr bwMode="auto">
            <a:xfrm>
              <a:off x="1555" y="2742"/>
              <a:ext cx="132" cy="17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46" name="Rectangle 243"/>
            <p:cNvSpPr>
              <a:spLocks noChangeArrowheads="1"/>
            </p:cNvSpPr>
            <p:nvPr/>
          </p:nvSpPr>
          <p:spPr bwMode="auto">
            <a:xfrm>
              <a:off x="1555" y="2742"/>
              <a:ext cx="132" cy="174"/>
            </a:xfrm>
            <a:prstGeom prst="rect">
              <a:avLst/>
            </a:prstGeom>
            <a:solidFill>
              <a:schemeClr val="accent1"/>
            </a:solidFill>
            <a:ln w="12700">
              <a:solidFill>
                <a:srgbClr val="000000"/>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47" name="Rectangle 244"/>
            <p:cNvSpPr>
              <a:spLocks noChangeArrowheads="1"/>
            </p:cNvSpPr>
            <p:nvPr/>
          </p:nvSpPr>
          <p:spPr bwMode="auto">
            <a:xfrm>
              <a:off x="1547" y="2569"/>
              <a:ext cx="272" cy="173"/>
            </a:xfrm>
            <a:prstGeom prst="rect">
              <a:avLst/>
            </a:prstGeom>
            <a:solidFill>
              <a:srgbClr val="FF0000"/>
            </a:solidFill>
            <a:ln w="9525">
              <a:solidFill>
                <a:schemeClr val="tx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48" name="Freeform 246"/>
            <p:cNvSpPr>
              <a:spLocks/>
            </p:cNvSpPr>
            <p:nvPr/>
          </p:nvSpPr>
          <p:spPr bwMode="auto">
            <a:xfrm>
              <a:off x="1621" y="2569"/>
              <a:ext cx="380" cy="355"/>
            </a:xfrm>
            <a:custGeom>
              <a:avLst/>
              <a:gdLst>
                <a:gd name="T0" fmla="*/ 58 w 380"/>
                <a:gd name="T1" fmla="*/ 355 h 355"/>
                <a:gd name="T2" fmla="*/ 331 w 380"/>
                <a:gd name="T3" fmla="*/ 355 h 355"/>
                <a:gd name="T4" fmla="*/ 331 w 380"/>
                <a:gd name="T5" fmla="*/ 173 h 355"/>
                <a:gd name="T6" fmla="*/ 380 w 380"/>
                <a:gd name="T7" fmla="*/ 173 h 355"/>
                <a:gd name="T8" fmla="*/ 198 w 380"/>
                <a:gd name="T9" fmla="*/ 0 h 355"/>
                <a:gd name="T10" fmla="*/ 0 w 380"/>
                <a:gd name="T11" fmla="*/ 173 h 355"/>
                <a:gd name="T12" fmla="*/ 58 w 380"/>
                <a:gd name="T13" fmla="*/ 173 h 355"/>
                <a:gd name="T14" fmla="*/ 58 w 380"/>
                <a:gd name="T15" fmla="*/ 355 h 355"/>
                <a:gd name="T16" fmla="*/ 0 60000 65536"/>
                <a:gd name="T17" fmla="*/ 0 60000 65536"/>
                <a:gd name="T18" fmla="*/ 0 60000 65536"/>
                <a:gd name="T19" fmla="*/ 0 60000 65536"/>
                <a:gd name="T20" fmla="*/ 0 60000 65536"/>
                <a:gd name="T21" fmla="*/ 0 60000 65536"/>
                <a:gd name="T22" fmla="*/ 0 60000 65536"/>
                <a:gd name="T23" fmla="*/ 0 60000 65536"/>
                <a:gd name="T24" fmla="*/ 0 w 380"/>
                <a:gd name="T25" fmla="*/ 0 h 355"/>
                <a:gd name="T26" fmla="*/ 380 w 380"/>
                <a:gd name="T27" fmla="*/ 355 h 3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0" h="355">
                  <a:moveTo>
                    <a:pt x="58" y="355"/>
                  </a:moveTo>
                  <a:lnTo>
                    <a:pt x="331" y="355"/>
                  </a:lnTo>
                  <a:lnTo>
                    <a:pt x="331" y="173"/>
                  </a:lnTo>
                  <a:lnTo>
                    <a:pt x="380" y="173"/>
                  </a:lnTo>
                  <a:lnTo>
                    <a:pt x="198" y="0"/>
                  </a:lnTo>
                  <a:lnTo>
                    <a:pt x="0" y="173"/>
                  </a:lnTo>
                  <a:lnTo>
                    <a:pt x="58" y="173"/>
                  </a:lnTo>
                  <a:lnTo>
                    <a:pt x="58" y="35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49" name="Freeform 247"/>
            <p:cNvSpPr>
              <a:spLocks/>
            </p:cNvSpPr>
            <p:nvPr/>
          </p:nvSpPr>
          <p:spPr bwMode="auto">
            <a:xfrm>
              <a:off x="1621" y="2569"/>
              <a:ext cx="380" cy="355"/>
            </a:xfrm>
            <a:custGeom>
              <a:avLst/>
              <a:gdLst>
                <a:gd name="T0" fmla="*/ 58 w 380"/>
                <a:gd name="T1" fmla="*/ 355 h 355"/>
                <a:gd name="T2" fmla="*/ 331 w 380"/>
                <a:gd name="T3" fmla="*/ 355 h 355"/>
                <a:gd name="T4" fmla="*/ 331 w 380"/>
                <a:gd name="T5" fmla="*/ 173 h 355"/>
                <a:gd name="T6" fmla="*/ 380 w 380"/>
                <a:gd name="T7" fmla="*/ 173 h 355"/>
                <a:gd name="T8" fmla="*/ 198 w 380"/>
                <a:gd name="T9" fmla="*/ 0 h 355"/>
                <a:gd name="T10" fmla="*/ 0 w 380"/>
                <a:gd name="T11" fmla="*/ 173 h 355"/>
                <a:gd name="T12" fmla="*/ 58 w 380"/>
                <a:gd name="T13" fmla="*/ 173 h 355"/>
                <a:gd name="T14" fmla="*/ 58 w 380"/>
                <a:gd name="T15" fmla="*/ 355 h 355"/>
                <a:gd name="T16" fmla="*/ 0 60000 65536"/>
                <a:gd name="T17" fmla="*/ 0 60000 65536"/>
                <a:gd name="T18" fmla="*/ 0 60000 65536"/>
                <a:gd name="T19" fmla="*/ 0 60000 65536"/>
                <a:gd name="T20" fmla="*/ 0 60000 65536"/>
                <a:gd name="T21" fmla="*/ 0 60000 65536"/>
                <a:gd name="T22" fmla="*/ 0 60000 65536"/>
                <a:gd name="T23" fmla="*/ 0 60000 65536"/>
                <a:gd name="T24" fmla="*/ 0 w 380"/>
                <a:gd name="T25" fmla="*/ 0 h 355"/>
                <a:gd name="T26" fmla="*/ 380 w 380"/>
                <a:gd name="T27" fmla="*/ 355 h 3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0" h="355">
                  <a:moveTo>
                    <a:pt x="58" y="355"/>
                  </a:moveTo>
                  <a:lnTo>
                    <a:pt x="331" y="355"/>
                  </a:lnTo>
                  <a:lnTo>
                    <a:pt x="331" y="173"/>
                  </a:lnTo>
                  <a:lnTo>
                    <a:pt x="380" y="173"/>
                  </a:lnTo>
                  <a:lnTo>
                    <a:pt x="198" y="0"/>
                  </a:lnTo>
                  <a:lnTo>
                    <a:pt x="0" y="173"/>
                  </a:lnTo>
                  <a:lnTo>
                    <a:pt x="58" y="173"/>
                  </a:lnTo>
                  <a:lnTo>
                    <a:pt x="58" y="355"/>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950" name="Rectangle 248"/>
            <p:cNvSpPr>
              <a:spLocks noChangeArrowheads="1"/>
            </p:cNvSpPr>
            <p:nvPr/>
          </p:nvSpPr>
          <p:spPr bwMode="auto">
            <a:xfrm>
              <a:off x="1819" y="2734"/>
              <a:ext cx="108" cy="116"/>
            </a:xfrm>
            <a:prstGeom prst="rect">
              <a:avLst/>
            </a:prstGeom>
            <a:solidFill>
              <a:srgbClr val="000000"/>
            </a:solidFill>
            <a:ln w="952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51" name="Rectangle 249"/>
            <p:cNvSpPr>
              <a:spLocks noChangeArrowheads="1"/>
            </p:cNvSpPr>
            <p:nvPr/>
          </p:nvSpPr>
          <p:spPr bwMode="auto">
            <a:xfrm>
              <a:off x="1819" y="2734"/>
              <a:ext cx="108" cy="116"/>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52" name="Line 250"/>
            <p:cNvSpPr>
              <a:spLocks noChangeShapeType="1"/>
            </p:cNvSpPr>
            <p:nvPr/>
          </p:nvSpPr>
          <p:spPr bwMode="auto">
            <a:xfrm>
              <a:off x="1869" y="2734"/>
              <a:ext cx="8" cy="116"/>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53" name="Line 251"/>
            <p:cNvSpPr>
              <a:spLocks noChangeShapeType="1"/>
            </p:cNvSpPr>
            <p:nvPr/>
          </p:nvSpPr>
          <p:spPr bwMode="auto">
            <a:xfrm>
              <a:off x="1828" y="2792"/>
              <a:ext cx="99" cy="0"/>
            </a:xfrm>
            <a:prstGeom prst="line">
              <a:avLst/>
            </a:prstGeom>
            <a:noFill/>
            <a:ln w="27051">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54" name="Rectangle 252"/>
            <p:cNvSpPr>
              <a:spLocks noChangeArrowheads="1"/>
            </p:cNvSpPr>
            <p:nvPr/>
          </p:nvSpPr>
          <p:spPr bwMode="auto">
            <a:xfrm>
              <a:off x="1720" y="2751"/>
              <a:ext cx="75" cy="1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55" name="Rectangle 253"/>
            <p:cNvSpPr>
              <a:spLocks noChangeArrowheads="1"/>
            </p:cNvSpPr>
            <p:nvPr/>
          </p:nvSpPr>
          <p:spPr bwMode="auto">
            <a:xfrm>
              <a:off x="1720" y="2751"/>
              <a:ext cx="75" cy="16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56" name="Freeform 254"/>
            <p:cNvSpPr>
              <a:spLocks/>
            </p:cNvSpPr>
            <p:nvPr/>
          </p:nvSpPr>
          <p:spPr bwMode="auto">
            <a:xfrm>
              <a:off x="1762" y="2825"/>
              <a:ext cx="33" cy="33"/>
            </a:xfrm>
            <a:custGeom>
              <a:avLst/>
              <a:gdLst>
                <a:gd name="T0" fmla="*/ 16 w 33"/>
                <a:gd name="T1" fmla="*/ 0 h 33"/>
                <a:gd name="T2" fmla="*/ 8 w 33"/>
                <a:gd name="T3" fmla="*/ 8 h 33"/>
                <a:gd name="T4" fmla="*/ 8 w 33"/>
                <a:gd name="T5" fmla="*/ 8 h 33"/>
                <a:gd name="T6" fmla="*/ 0 w 33"/>
                <a:gd name="T7" fmla="*/ 8 h 33"/>
                <a:gd name="T8" fmla="*/ 0 w 33"/>
                <a:gd name="T9" fmla="*/ 16 h 33"/>
                <a:gd name="T10" fmla="*/ 0 w 33"/>
                <a:gd name="T11" fmla="*/ 25 h 33"/>
                <a:gd name="T12" fmla="*/ 8 w 33"/>
                <a:gd name="T13" fmla="*/ 25 h 33"/>
                <a:gd name="T14" fmla="*/ 8 w 33"/>
                <a:gd name="T15" fmla="*/ 33 h 33"/>
                <a:gd name="T16" fmla="*/ 16 w 33"/>
                <a:gd name="T17" fmla="*/ 33 h 33"/>
                <a:gd name="T18" fmla="*/ 24 w 33"/>
                <a:gd name="T19" fmla="*/ 33 h 33"/>
                <a:gd name="T20" fmla="*/ 24 w 33"/>
                <a:gd name="T21" fmla="*/ 25 h 33"/>
                <a:gd name="T22" fmla="*/ 24 w 33"/>
                <a:gd name="T23" fmla="*/ 25 h 33"/>
                <a:gd name="T24" fmla="*/ 33 w 33"/>
                <a:gd name="T25" fmla="*/ 16 h 33"/>
                <a:gd name="T26" fmla="*/ 24 w 33"/>
                <a:gd name="T27" fmla="*/ 8 h 33"/>
                <a:gd name="T28" fmla="*/ 24 w 33"/>
                <a:gd name="T29" fmla="*/ 8 h 33"/>
                <a:gd name="T30" fmla="*/ 24 w 33"/>
                <a:gd name="T31" fmla="*/ 8 h 33"/>
                <a:gd name="T32" fmla="*/ 16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33"/>
                <a:gd name="T53" fmla="*/ 33 w 3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33">
                  <a:moveTo>
                    <a:pt x="16" y="0"/>
                  </a:moveTo>
                  <a:lnTo>
                    <a:pt x="8" y="8"/>
                  </a:lnTo>
                  <a:lnTo>
                    <a:pt x="0" y="8"/>
                  </a:lnTo>
                  <a:lnTo>
                    <a:pt x="0" y="16"/>
                  </a:lnTo>
                  <a:lnTo>
                    <a:pt x="0" y="25"/>
                  </a:lnTo>
                  <a:lnTo>
                    <a:pt x="8" y="25"/>
                  </a:lnTo>
                  <a:lnTo>
                    <a:pt x="8" y="33"/>
                  </a:lnTo>
                  <a:lnTo>
                    <a:pt x="16" y="33"/>
                  </a:lnTo>
                  <a:lnTo>
                    <a:pt x="24" y="33"/>
                  </a:lnTo>
                  <a:lnTo>
                    <a:pt x="24" y="25"/>
                  </a:lnTo>
                  <a:lnTo>
                    <a:pt x="33" y="16"/>
                  </a:lnTo>
                  <a:lnTo>
                    <a:pt x="24" y="8"/>
                  </a:lnTo>
                  <a:lnTo>
                    <a:pt x="16"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57" name="Freeform 255"/>
            <p:cNvSpPr>
              <a:spLocks/>
            </p:cNvSpPr>
            <p:nvPr/>
          </p:nvSpPr>
          <p:spPr bwMode="auto">
            <a:xfrm>
              <a:off x="1762" y="2825"/>
              <a:ext cx="33" cy="33"/>
            </a:xfrm>
            <a:custGeom>
              <a:avLst/>
              <a:gdLst>
                <a:gd name="T0" fmla="*/ 16 w 33"/>
                <a:gd name="T1" fmla="*/ 0 h 33"/>
                <a:gd name="T2" fmla="*/ 8 w 33"/>
                <a:gd name="T3" fmla="*/ 8 h 33"/>
                <a:gd name="T4" fmla="*/ 8 w 33"/>
                <a:gd name="T5" fmla="*/ 8 h 33"/>
                <a:gd name="T6" fmla="*/ 0 w 33"/>
                <a:gd name="T7" fmla="*/ 8 h 33"/>
                <a:gd name="T8" fmla="*/ 0 w 33"/>
                <a:gd name="T9" fmla="*/ 16 h 33"/>
                <a:gd name="T10" fmla="*/ 0 w 33"/>
                <a:gd name="T11" fmla="*/ 25 h 33"/>
                <a:gd name="T12" fmla="*/ 8 w 33"/>
                <a:gd name="T13" fmla="*/ 25 h 33"/>
                <a:gd name="T14" fmla="*/ 8 w 33"/>
                <a:gd name="T15" fmla="*/ 33 h 33"/>
                <a:gd name="T16" fmla="*/ 16 w 33"/>
                <a:gd name="T17" fmla="*/ 33 h 33"/>
                <a:gd name="T18" fmla="*/ 24 w 33"/>
                <a:gd name="T19" fmla="*/ 33 h 33"/>
                <a:gd name="T20" fmla="*/ 24 w 33"/>
                <a:gd name="T21" fmla="*/ 25 h 33"/>
                <a:gd name="T22" fmla="*/ 24 w 33"/>
                <a:gd name="T23" fmla="*/ 25 h 33"/>
                <a:gd name="T24" fmla="*/ 33 w 33"/>
                <a:gd name="T25" fmla="*/ 16 h 33"/>
                <a:gd name="T26" fmla="*/ 24 w 33"/>
                <a:gd name="T27" fmla="*/ 8 h 33"/>
                <a:gd name="T28" fmla="*/ 24 w 33"/>
                <a:gd name="T29" fmla="*/ 8 h 33"/>
                <a:gd name="T30" fmla="*/ 24 w 33"/>
                <a:gd name="T31" fmla="*/ 8 h 33"/>
                <a:gd name="T32" fmla="*/ 16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33"/>
                <a:gd name="T53" fmla="*/ 33 w 3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33">
                  <a:moveTo>
                    <a:pt x="16" y="0"/>
                  </a:moveTo>
                  <a:lnTo>
                    <a:pt x="8" y="8"/>
                  </a:lnTo>
                  <a:lnTo>
                    <a:pt x="0" y="8"/>
                  </a:lnTo>
                  <a:lnTo>
                    <a:pt x="0" y="16"/>
                  </a:lnTo>
                  <a:lnTo>
                    <a:pt x="0" y="25"/>
                  </a:lnTo>
                  <a:lnTo>
                    <a:pt x="8" y="25"/>
                  </a:lnTo>
                  <a:lnTo>
                    <a:pt x="8" y="33"/>
                  </a:lnTo>
                  <a:lnTo>
                    <a:pt x="16" y="33"/>
                  </a:lnTo>
                  <a:lnTo>
                    <a:pt x="24" y="33"/>
                  </a:lnTo>
                  <a:lnTo>
                    <a:pt x="24" y="25"/>
                  </a:lnTo>
                  <a:lnTo>
                    <a:pt x="33" y="16"/>
                  </a:lnTo>
                  <a:lnTo>
                    <a:pt x="24" y="8"/>
                  </a:lnTo>
                  <a:lnTo>
                    <a:pt x="1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958" name="Rectangle 256"/>
            <p:cNvSpPr>
              <a:spLocks noChangeArrowheads="1"/>
            </p:cNvSpPr>
            <p:nvPr/>
          </p:nvSpPr>
          <p:spPr bwMode="auto">
            <a:xfrm>
              <a:off x="1588" y="2767"/>
              <a:ext cx="50" cy="74"/>
            </a:xfrm>
            <a:prstGeom prst="rect">
              <a:avLst/>
            </a:prstGeom>
            <a:solidFill>
              <a:srgbClr val="000000"/>
            </a:solidFill>
            <a:ln w="952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59" name="Rectangle 257"/>
            <p:cNvSpPr>
              <a:spLocks noChangeArrowheads="1"/>
            </p:cNvSpPr>
            <p:nvPr/>
          </p:nvSpPr>
          <p:spPr bwMode="auto">
            <a:xfrm>
              <a:off x="1588" y="2767"/>
              <a:ext cx="50" cy="74"/>
            </a:xfrm>
            <a:prstGeom prst="rect">
              <a:avLst/>
            </a:prstGeom>
            <a:solidFill>
              <a:srgbClr val="000000"/>
            </a:solidFill>
            <a:ln w="1270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60" name="Line 258"/>
            <p:cNvSpPr>
              <a:spLocks noChangeShapeType="1"/>
            </p:cNvSpPr>
            <p:nvPr/>
          </p:nvSpPr>
          <p:spPr bwMode="auto">
            <a:xfrm>
              <a:off x="1613" y="2767"/>
              <a:ext cx="0" cy="74"/>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61" name="Line 259"/>
            <p:cNvSpPr>
              <a:spLocks noChangeShapeType="1"/>
            </p:cNvSpPr>
            <p:nvPr/>
          </p:nvSpPr>
          <p:spPr bwMode="auto">
            <a:xfrm>
              <a:off x="1588" y="2800"/>
              <a:ext cx="50" cy="0"/>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62" name="Freeform 260"/>
            <p:cNvSpPr>
              <a:spLocks/>
            </p:cNvSpPr>
            <p:nvPr/>
          </p:nvSpPr>
          <p:spPr bwMode="auto">
            <a:xfrm>
              <a:off x="2141" y="2322"/>
              <a:ext cx="215" cy="602"/>
            </a:xfrm>
            <a:custGeom>
              <a:avLst/>
              <a:gdLst>
                <a:gd name="T0" fmla="*/ 0 w 215"/>
                <a:gd name="T1" fmla="*/ 602 h 602"/>
                <a:gd name="T2" fmla="*/ 215 w 215"/>
                <a:gd name="T3" fmla="*/ 602 h 602"/>
                <a:gd name="T4" fmla="*/ 215 w 215"/>
                <a:gd name="T5" fmla="*/ 0 h 602"/>
                <a:gd name="T6" fmla="*/ 42 w 215"/>
                <a:gd name="T7" fmla="*/ 0 h 602"/>
                <a:gd name="T8" fmla="*/ 0 w 215"/>
                <a:gd name="T9" fmla="*/ 602 h 602"/>
                <a:gd name="T10" fmla="*/ 0 60000 65536"/>
                <a:gd name="T11" fmla="*/ 0 60000 65536"/>
                <a:gd name="T12" fmla="*/ 0 60000 65536"/>
                <a:gd name="T13" fmla="*/ 0 60000 65536"/>
                <a:gd name="T14" fmla="*/ 0 60000 65536"/>
                <a:gd name="T15" fmla="*/ 0 w 215"/>
                <a:gd name="T16" fmla="*/ 0 h 602"/>
                <a:gd name="T17" fmla="*/ 215 w 215"/>
                <a:gd name="T18" fmla="*/ 602 h 602"/>
              </a:gdLst>
              <a:ahLst/>
              <a:cxnLst>
                <a:cxn ang="T10">
                  <a:pos x="T0" y="T1"/>
                </a:cxn>
                <a:cxn ang="T11">
                  <a:pos x="T2" y="T3"/>
                </a:cxn>
                <a:cxn ang="T12">
                  <a:pos x="T4" y="T5"/>
                </a:cxn>
                <a:cxn ang="T13">
                  <a:pos x="T6" y="T7"/>
                </a:cxn>
                <a:cxn ang="T14">
                  <a:pos x="T8" y="T9"/>
                </a:cxn>
              </a:cxnLst>
              <a:rect l="T15" t="T16" r="T17" b="T18"/>
              <a:pathLst>
                <a:path w="215" h="602">
                  <a:moveTo>
                    <a:pt x="0" y="602"/>
                  </a:moveTo>
                  <a:lnTo>
                    <a:pt x="215" y="602"/>
                  </a:lnTo>
                  <a:lnTo>
                    <a:pt x="215" y="0"/>
                  </a:lnTo>
                  <a:lnTo>
                    <a:pt x="42" y="0"/>
                  </a:lnTo>
                  <a:lnTo>
                    <a:pt x="0" y="60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63" name="Freeform 261"/>
            <p:cNvSpPr>
              <a:spLocks/>
            </p:cNvSpPr>
            <p:nvPr/>
          </p:nvSpPr>
          <p:spPr bwMode="auto">
            <a:xfrm>
              <a:off x="2141" y="2322"/>
              <a:ext cx="215" cy="602"/>
            </a:xfrm>
            <a:custGeom>
              <a:avLst/>
              <a:gdLst>
                <a:gd name="T0" fmla="*/ 0 w 215"/>
                <a:gd name="T1" fmla="*/ 602 h 602"/>
                <a:gd name="T2" fmla="*/ 215 w 215"/>
                <a:gd name="T3" fmla="*/ 602 h 602"/>
                <a:gd name="T4" fmla="*/ 215 w 215"/>
                <a:gd name="T5" fmla="*/ 0 h 602"/>
                <a:gd name="T6" fmla="*/ 42 w 215"/>
                <a:gd name="T7" fmla="*/ 0 h 602"/>
                <a:gd name="T8" fmla="*/ 0 w 215"/>
                <a:gd name="T9" fmla="*/ 602 h 602"/>
                <a:gd name="T10" fmla="*/ 0 60000 65536"/>
                <a:gd name="T11" fmla="*/ 0 60000 65536"/>
                <a:gd name="T12" fmla="*/ 0 60000 65536"/>
                <a:gd name="T13" fmla="*/ 0 60000 65536"/>
                <a:gd name="T14" fmla="*/ 0 60000 65536"/>
                <a:gd name="T15" fmla="*/ 0 w 215"/>
                <a:gd name="T16" fmla="*/ 0 h 602"/>
                <a:gd name="T17" fmla="*/ 215 w 215"/>
                <a:gd name="T18" fmla="*/ 602 h 602"/>
              </a:gdLst>
              <a:ahLst/>
              <a:cxnLst>
                <a:cxn ang="T10">
                  <a:pos x="T0" y="T1"/>
                </a:cxn>
                <a:cxn ang="T11">
                  <a:pos x="T2" y="T3"/>
                </a:cxn>
                <a:cxn ang="T12">
                  <a:pos x="T4" y="T5"/>
                </a:cxn>
                <a:cxn ang="T13">
                  <a:pos x="T6" y="T7"/>
                </a:cxn>
                <a:cxn ang="T14">
                  <a:pos x="T8" y="T9"/>
                </a:cxn>
              </a:cxnLst>
              <a:rect l="T15" t="T16" r="T17" b="T18"/>
              <a:pathLst>
                <a:path w="215" h="602">
                  <a:moveTo>
                    <a:pt x="0" y="602"/>
                  </a:moveTo>
                  <a:lnTo>
                    <a:pt x="215" y="602"/>
                  </a:lnTo>
                  <a:lnTo>
                    <a:pt x="215" y="0"/>
                  </a:lnTo>
                  <a:lnTo>
                    <a:pt x="42" y="0"/>
                  </a:lnTo>
                  <a:lnTo>
                    <a:pt x="0" y="602"/>
                  </a:lnTo>
                  <a:close/>
                </a:path>
              </a:pathLst>
            </a:custGeom>
            <a:noFill/>
            <a:ln w="12700">
              <a:solidFill>
                <a:srgbClr val="96969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964" name="Freeform 262"/>
            <p:cNvSpPr>
              <a:spLocks/>
            </p:cNvSpPr>
            <p:nvPr/>
          </p:nvSpPr>
          <p:spPr bwMode="auto">
            <a:xfrm>
              <a:off x="2018" y="2313"/>
              <a:ext cx="165" cy="619"/>
            </a:xfrm>
            <a:custGeom>
              <a:avLst/>
              <a:gdLst>
                <a:gd name="T0" fmla="*/ 165 w 165"/>
                <a:gd name="T1" fmla="*/ 0 h 619"/>
                <a:gd name="T2" fmla="*/ 82 w 165"/>
                <a:gd name="T3" fmla="*/ 9 h 619"/>
                <a:gd name="T4" fmla="*/ 0 w 165"/>
                <a:gd name="T5" fmla="*/ 619 h 619"/>
                <a:gd name="T6" fmla="*/ 123 w 165"/>
                <a:gd name="T7" fmla="*/ 619 h 619"/>
                <a:gd name="T8" fmla="*/ 165 w 165"/>
                <a:gd name="T9" fmla="*/ 0 h 619"/>
                <a:gd name="T10" fmla="*/ 0 60000 65536"/>
                <a:gd name="T11" fmla="*/ 0 60000 65536"/>
                <a:gd name="T12" fmla="*/ 0 60000 65536"/>
                <a:gd name="T13" fmla="*/ 0 60000 65536"/>
                <a:gd name="T14" fmla="*/ 0 60000 65536"/>
                <a:gd name="T15" fmla="*/ 0 w 165"/>
                <a:gd name="T16" fmla="*/ 0 h 619"/>
                <a:gd name="T17" fmla="*/ 165 w 165"/>
                <a:gd name="T18" fmla="*/ 619 h 619"/>
              </a:gdLst>
              <a:ahLst/>
              <a:cxnLst>
                <a:cxn ang="T10">
                  <a:pos x="T0" y="T1"/>
                </a:cxn>
                <a:cxn ang="T11">
                  <a:pos x="T2" y="T3"/>
                </a:cxn>
                <a:cxn ang="T12">
                  <a:pos x="T4" y="T5"/>
                </a:cxn>
                <a:cxn ang="T13">
                  <a:pos x="T6" y="T7"/>
                </a:cxn>
                <a:cxn ang="T14">
                  <a:pos x="T8" y="T9"/>
                </a:cxn>
              </a:cxnLst>
              <a:rect l="T15" t="T16" r="T17" b="T18"/>
              <a:pathLst>
                <a:path w="165" h="619">
                  <a:moveTo>
                    <a:pt x="165" y="0"/>
                  </a:moveTo>
                  <a:lnTo>
                    <a:pt x="82" y="9"/>
                  </a:lnTo>
                  <a:lnTo>
                    <a:pt x="0" y="619"/>
                  </a:lnTo>
                  <a:lnTo>
                    <a:pt x="123" y="619"/>
                  </a:lnTo>
                  <a:lnTo>
                    <a:pt x="16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0965" name="Freeform 263"/>
            <p:cNvSpPr>
              <a:spLocks/>
            </p:cNvSpPr>
            <p:nvPr/>
          </p:nvSpPr>
          <p:spPr bwMode="auto">
            <a:xfrm>
              <a:off x="2018" y="2313"/>
              <a:ext cx="165" cy="619"/>
            </a:xfrm>
            <a:custGeom>
              <a:avLst/>
              <a:gdLst>
                <a:gd name="T0" fmla="*/ 165 w 165"/>
                <a:gd name="T1" fmla="*/ 0 h 619"/>
                <a:gd name="T2" fmla="*/ 82 w 165"/>
                <a:gd name="T3" fmla="*/ 9 h 619"/>
                <a:gd name="T4" fmla="*/ 0 w 165"/>
                <a:gd name="T5" fmla="*/ 619 h 619"/>
                <a:gd name="T6" fmla="*/ 123 w 165"/>
                <a:gd name="T7" fmla="*/ 619 h 619"/>
                <a:gd name="T8" fmla="*/ 165 w 165"/>
                <a:gd name="T9" fmla="*/ 0 h 619"/>
                <a:gd name="T10" fmla="*/ 0 60000 65536"/>
                <a:gd name="T11" fmla="*/ 0 60000 65536"/>
                <a:gd name="T12" fmla="*/ 0 60000 65536"/>
                <a:gd name="T13" fmla="*/ 0 60000 65536"/>
                <a:gd name="T14" fmla="*/ 0 60000 65536"/>
                <a:gd name="T15" fmla="*/ 0 w 165"/>
                <a:gd name="T16" fmla="*/ 0 h 619"/>
                <a:gd name="T17" fmla="*/ 165 w 165"/>
                <a:gd name="T18" fmla="*/ 619 h 619"/>
              </a:gdLst>
              <a:ahLst/>
              <a:cxnLst>
                <a:cxn ang="T10">
                  <a:pos x="T0" y="T1"/>
                </a:cxn>
                <a:cxn ang="T11">
                  <a:pos x="T2" y="T3"/>
                </a:cxn>
                <a:cxn ang="T12">
                  <a:pos x="T4" y="T5"/>
                </a:cxn>
                <a:cxn ang="T13">
                  <a:pos x="T6" y="T7"/>
                </a:cxn>
                <a:cxn ang="T14">
                  <a:pos x="T8" y="T9"/>
                </a:cxn>
              </a:cxnLst>
              <a:rect l="T15" t="T16" r="T17" b="T18"/>
              <a:pathLst>
                <a:path w="165" h="619">
                  <a:moveTo>
                    <a:pt x="165" y="0"/>
                  </a:moveTo>
                  <a:lnTo>
                    <a:pt x="82" y="9"/>
                  </a:lnTo>
                  <a:lnTo>
                    <a:pt x="0" y="619"/>
                  </a:lnTo>
                  <a:lnTo>
                    <a:pt x="123" y="619"/>
                  </a:lnTo>
                  <a:lnTo>
                    <a:pt x="165"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0966" name="Rectangle 264"/>
            <p:cNvSpPr>
              <a:spLocks noChangeArrowheads="1"/>
            </p:cNvSpPr>
            <p:nvPr/>
          </p:nvSpPr>
          <p:spPr bwMode="auto">
            <a:xfrm>
              <a:off x="2207" y="2346"/>
              <a:ext cx="50"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67" name="Rectangle 265"/>
            <p:cNvSpPr>
              <a:spLocks noChangeArrowheads="1"/>
            </p:cNvSpPr>
            <p:nvPr/>
          </p:nvSpPr>
          <p:spPr bwMode="auto">
            <a:xfrm>
              <a:off x="2207" y="2346"/>
              <a:ext cx="50" cy="50"/>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68" name="Line 266"/>
            <p:cNvSpPr>
              <a:spLocks noChangeShapeType="1"/>
            </p:cNvSpPr>
            <p:nvPr/>
          </p:nvSpPr>
          <p:spPr bwMode="auto">
            <a:xfrm>
              <a:off x="2232" y="2346"/>
              <a:ext cx="0"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69" name="Line 267"/>
            <p:cNvSpPr>
              <a:spLocks noChangeShapeType="1"/>
            </p:cNvSpPr>
            <p:nvPr/>
          </p:nvSpPr>
          <p:spPr bwMode="auto">
            <a:xfrm>
              <a:off x="2216" y="2371"/>
              <a:ext cx="41"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70" name="Rectangle 268"/>
            <p:cNvSpPr>
              <a:spLocks noChangeArrowheads="1"/>
            </p:cNvSpPr>
            <p:nvPr/>
          </p:nvSpPr>
          <p:spPr bwMode="auto">
            <a:xfrm>
              <a:off x="2282" y="2338"/>
              <a:ext cx="41" cy="58"/>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71" name="Rectangle 269"/>
            <p:cNvSpPr>
              <a:spLocks noChangeArrowheads="1"/>
            </p:cNvSpPr>
            <p:nvPr/>
          </p:nvSpPr>
          <p:spPr bwMode="auto">
            <a:xfrm>
              <a:off x="2282" y="2338"/>
              <a:ext cx="41" cy="58"/>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72" name="Line 270"/>
            <p:cNvSpPr>
              <a:spLocks noChangeShapeType="1"/>
            </p:cNvSpPr>
            <p:nvPr/>
          </p:nvSpPr>
          <p:spPr bwMode="auto">
            <a:xfrm>
              <a:off x="2298" y="2338"/>
              <a:ext cx="0"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73" name="Line 271"/>
            <p:cNvSpPr>
              <a:spLocks noChangeShapeType="1"/>
            </p:cNvSpPr>
            <p:nvPr/>
          </p:nvSpPr>
          <p:spPr bwMode="auto">
            <a:xfrm>
              <a:off x="2282" y="2363"/>
              <a:ext cx="41"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74" name="Rectangle 272"/>
            <p:cNvSpPr>
              <a:spLocks noChangeArrowheads="1"/>
            </p:cNvSpPr>
            <p:nvPr/>
          </p:nvSpPr>
          <p:spPr bwMode="auto">
            <a:xfrm>
              <a:off x="2207" y="2437"/>
              <a:ext cx="50"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75" name="Rectangle 273"/>
            <p:cNvSpPr>
              <a:spLocks noChangeArrowheads="1"/>
            </p:cNvSpPr>
            <p:nvPr/>
          </p:nvSpPr>
          <p:spPr bwMode="auto">
            <a:xfrm>
              <a:off x="2207" y="2437"/>
              <a:ext cx="50" cy="50"/>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76" name="Line 274"/>
            <p:cNvSpPr>
              <a:spLocks noChangeShapeType="1"/>
            </p:cNvSpPr>
            <p:nvPr/>
          </p:nvSpPr>
          <p:spPr bwMode="auto">
            <a:xfrm>
              <a:off x="2232" y="2437"/>
              <a:ext cx="0"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77" name="Line 275"/>
            <p:cNvSpPr>
              <a:spLocks noChangeShapeType="1"/>
            </p:cNvSpPr>
            <p:nvPr/>
          </p:nvSpPr>
          <p:spPr bwMode="auto">
            <a:xfrm>
              <a:off x="2216" y="2462"/>
              <a:ext cx="41"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78" name="Rectangle 276"/>
            <p:cNvSpPr>
              <a:spLocks noChangeArrowheads="1"/>
            </p:cNvSpPr>
            <p:nvPr/>
          </p:nvSpPr>
          <p:spPr bwMode="auto">
            <a:xfrm>
              <a:off x="2273" y="2429"/>
              <a:ext cx="50" cy="58"/>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79" name="Rectangle 277"/>
            <p:cNvSpPr>
              <a:spLocks noChangeArrowheads="1"/>
            </p:cNvSpPr>
            <p:nvPr/>
          </p:nvSpPr>
          <p:spPr bwMode="auto">
            <a:xfrm>
              <a:off x="2273" y="2429"/>
              <a:ext cx="50" cy="58"/>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80" name="Line 278"/>
            <p:cNvSpPr>
              <a:spLocks noChangeShapeType="1"/>
            </p:cNvSpPr>
            <p:nvPr/>
          </p:nvSpPr>
          <p:spPr bwMode="auto">
            <a:xfrm>
              <a:off x="2298" y="2429"/>
              <a:ext cx="0" cy="49"/>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81" name="Line 279"/>
            <p:cNvSpPr>
              <a:spLocks noChangeShapeType="1"/>
            </p:cNvSpPr>
            <p:nvPr/>
          </p:nvSpPr>
          <p:spPr bwMode="auto">
            <a:xfrm>
              <a:off x="2282" y="2454"/>
              <a:ext cx="41"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82" name="Rectangle 280"/>
            <p:cNvSpPr>
              <a:spLocks noChangeArrowheads="1"/>
            </p:cNvSpPr>
            <p:nvPr/>
          </p:nvSpPr>
          <p:spPr bwMode="auto">
            <a:xfrm>
              <a:off x="2207" y="2528"/>
              <a:ext cx="50" cy="58"/>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83" name="Rectangle 281"/>
            <p:cNvSpPr>
              <a:spLocks noChangeArrowheads="1"/>
            </p:cNvSpPr>
            <p:nvPr/>
          </p:nvSpPr>
          <p:spPr bwMode="auto">
            <a:xfrm>
              <a:off x="2207" y="2528"/>
              <a:ext cx="50" cy="58"/>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84" name="Line 282"/>
            <p:cNvSpPr>
              <a:spLocks noChangeShapeType="1"/>
            </p:cNvSpPr>
            <p:nvPr/>
          </p:nvSpPr>
          <p:spPr bwMode="auto">
            <a:xfrm>
              <a:off x="2232" y="2528"/>
              <a:ext cx="0" cy="58"/>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85" name="Line 283"/>
            <p:cNvSpPr>
              <a:spLocks noChangeShapeType="1"/>
            </p:cNvSpPr>
            <p:nvPr/>
          </p:nvSpPr>
          <p:spPr bwMode="auto">
            <a:xfrm>
              <a:off x="2207" y="2553"/>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86" name="Rectangle 284"/>
            <p:cNvSpPr>
              <a:spLocks noChangeArrowheads="1"/>
            </p:cNvSpPr>
            <p:nvPr/>
          </p:nvSpPr>
          <p:spPr bwMode="auto">
            <a:xfrm>
              <a:off x="2273" y="2528"/>
              <a:ext cx="50" cy="49"/>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87" name="Rectangle 285"/>
            <p:cNvSpPr>
              <a:spLocks noChangeArrowheads="1"/>
            </p:cNvSpPr>
            <p:nvPr/>
          </p:nvSpPr>
          <p:spPr bwMode="auto">
            <a:xfrm>
              <a:off x="2273" y="2528"/>
              <a:ext cx="50" cy="49"/>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88" name="Line 286"/>
            <p:cNvSpPr>
              <a:spLocks noChangeShapeType="1"/>
            </p:cNvSpPr>
            <p:nvPr/>
          </p:nvSpPr>
          <p:spPr bwMode="auto">
            <a:xfrm>
              <a:off x="2298" y="2528"/>
              <a:ext cx="0" cy="49"/>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89" name="Line 287"/>
            <p:cNvSpPr>
              <a:spLocks noChangeShapeType="1"/>
            </p:cNvSpPr>
            <p:nvPr/>
          </p:nvSpPr>
          <p:spPr bwMode="auto">
            <a:xfrm>
              <a:off x="2282" y="2553"/>
              <a:ext cx="41"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90" name="Rectangle 288"/>
            <p:cNvSpPr>
              <a:spLocks noChangeArrowheads="1"/>
            </p:cNvSpPr>
            <p:nvPr/>
          </p:nvSpPr>
          <p:spPr bwMode="auto">
            <a:xfrm>
              <a:off x="2207" y="2635"/>
              <a:ext cx="50"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91" name="Rectangle 289"/>
            <p:cNvSpPr>
              <a:spLocks noChangeArrowheads="1"/>
            </p:cNvSpPr>
            <p:nvPr/>
          </p:nvSpPr>
          <p:spPr bwMode="auto">
            <a:xfrm>
              <a:off x="2207" y="2635"/>
              <a:ext cx="50" cy="50"/>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92" name="Line 290"/>
            <p:cNvSpPr>
              <a:spLocks noChangeShapeType="1"/>
            </p:cNvSpPr>
            <p:nvPr/>
          </p:nvSpPr>
          <p:spPr bwMode="auto">
            <a:xfrm>
              <a:off x="2232" y="2635"/>
              <a:ext cx="0"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93" name="Line 291"/>
            <p:cNvSpPr>
              <a:spLocks noChangeShapeType="1"/>
            </p:cNvSpPr>
            <p:nvPr/>
          </p:nvSpPr>
          <p:spPr bwMode="auto">
            <a:xfrm>
              <a:off x="2216" y="2660"/>
              <a:ext cx="41"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94" name="Rectangle 292"/>
            <p:cNvSpPr>
              <a:spLocks noChangeArrowheads="1"/>
            </p:cNvSpPr>
            <p:nvPr/>
          </p:nvSpPr>
          <p:spPr bwMode="auto">
            <a:xfrm>
              <a:off x="2282" y="2627"/>
              <a:ext cx="41" cy="49"/>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95" name="Rectangle 293"/>
            <p:cNvSpPr>
              <a:spLocks noChangeArrowheads="1"/>
            </p:cNvSpPr>
            <p:nvPr/>
          </p:nvSpPr>
          <p:spPr bwMode="auto">
            <a:xfrm>
              <a:off x="2282" y="2627"/>
              <a:ext cx="41" cy="49"/>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96" name="Line 294"/>
            <p:cNvSpPr>
              <a:spLocks noChangeShapeType="1"/>
            </p:cNvSpPr>
            <p:nvPr/>
          </p:nvSpPr>
          <p:spPr bwMode="auto">
            <a:xfrm>
              <a:off x="2298" y="2627"/>
              <a:ext cx="0" cy="49"/>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97" name="Line 295"/>
            <p:cNvSpPr>
              <a:spLocks noChangeShapeType="1"/>
            </p:cNvSpPr>
            <p:nvPr/>
          </p:nvSpPr>
          <p:spPr bwMode="auto">
            <a:xfrm>
              <a:off x="2282" y="2652"/>
              <a:ext cx="41"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0998" name="Rectangle 296"/>
            <p:cNvSpPr>
              <a:spLocks noChangeArrowheads="1"/>
            </p:cNvSpPr>
            <p:nvPr/>
          </p:nvSpPr>
          <p:spPr bwMode="auto">
            <a:xfrm>
              <a:off x="2207" y="2833"/>
              <a:ext cx="42"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0999" name="Rectangle 297"/>
            <p:cNvSpPr>
              <a:spLocks noChangeArrowheads="1"/>
            </p:cNvSpPr>
            <p:nvPr/>
          </p:nvSpPr>
          <p:spPr bwMode="auto">
            <a:xfrm>
              <a:off x="2207" y="2833"/>
              <a:ext cx="42" cy="50"/>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00" name="Line 298"/>
            <p:cNvSpPr>
              <a:spLocks noChangeShapeType="1"/>
            </p:cNvSpPr>
            <p:nvPr/>
          </p:nvSpPr>
          <p:spPr bwMode="auto">
            <a:xfrm>
              <a:off x="2224" y="2833"/>
              <a:ext cx="8"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01" name="Line 299"/>
            <p:cNvSpPr>
              <a:spLocks noChangeShapeType="1"/>
            </p:cNvSpPr>
            <p:nvPr/>
          </p:nvSpPr>
          <p:spPr bwMode="auto">
            <a:xfrm>
              <a:off x="2207" y="2858"/>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02" name="Rectangle 300"/>
            <p:cNvSpPr>
              <a:spLocks noChangeArrowheads="1"/>
            </p:cNvSpPr>
            <p:nvPr/>
          </p:nvSpPr>
          <p:spPr bwMode="auto">
            <a:xfrm>
              <a:off x="2273" y="2825"/>
              <a:ext cx="42" cy="49"/>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03" name="Rectangle 301"/>
            <p:cNvSpPr>
              <a:spLocks noChangeArrowheads="1"/>
            </p:cNvSpPr>
            <p:nvPr/>
          </p:nvSpPr>
          <p:spPr bwMode="auto">
            <a:xfrm>
              <a:off x="2273" y="2825"/>
              <a:ext cx="42" cy="49"/>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04" name="Line 302"/>
            <p:cNvSpPr>
              <a:spLocks noChangeShapeType="1"/>
            </p:cNvSpPr>
            <p:nvPr/>
          </p:nvSpPr>
          <p:spPr bwMode="auto">
            <a:xfrm>
              <a:off x="2290" y="2825"/>
              <a:ext cx="8" cy="49"/>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05" name="Line 303"/>
            <p:cNvSpPr>
              <a:spLocks noChangeShapeType="1"/>
            </p:cNvSpPr>
            <p:nvPr/>
          </p:nvSpPr>
          <p:spPr bwMode="auto">
            <a:xfrm>
              <a:off x="2273" y="2850"/>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06" name="Rectangle 304"/>
            <p:cNvSpPr>
              <a:spLocks noChangeArrowheads="1"/>
            </p:cNvSpPr>
            <p:nvPr/>
          </p:nvSpPr>
          <p:spPr bwMode="auto">
            <a:xfrm>
              <a:off x="2207" y="2734"/>
              <a:ext cx="50" cy="58"/>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07" name="Rectangle 305"/>
            <p:cNvSpPr>
              <a:spLocks noChangeArrowheads="1"/>
            </p:cNvSpPr>
            <p:nvPr/>
          </p:nvSpPr>
          <p:spPr bwMode="auto">
            <a:xfrm>
              <a:off x="2207" y="2734"/>
              <a:ext cx="50" cy="58"/>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08" name="Line 306"/>
            <p:cNvSpPr>
              <a:spLocks noChangeShapeType="1"/>
            </p:cNvSpPr>
            <p:nvPr/>
          </p:nvSpPr>
          <p:spPr bwMode="auto">
            <a:xfrm>
              <a:off x="2232" y="2734"/>
              <a:ext cx="0" cy="58"/>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09" name="Line 307"/>
            <p:cNvSpPr>
              <a:spLocks noChangeShapeType="1"/>
            </p:cNvSpPr>
            <p:nvPr/>
          </p:nvSpPr>
          <p:spPr bwMode="auto">
            <a:xfrm>
              <a:off x="2207" y="2759"/>
              <a:ext cx="42"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10" name="Rectangle 308"/>
            <p:cNvSpPr>
              <a:spLocks noChangeArrowheads="1"/>
            </p:cNvSpPr>
            <p:nvPr/>
          </p:nvSpPr>
          <p:spPr bwMode="auto">
            <a:xfrm>
              <a:off x="2273" y="2734"/>
              <a:ext cx="50" cy="50"/>
            </a:xfrm>
            <a:prstGeom prst="rect">
              <a:avLst/>
            </a:prstGeom>
            <a:solidFill>
              <a:srgbClr val="000000"/>
            </a:solidFill>
            <a:ln w="635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11" name="Rectangle 309"/>
            <p:cNvSpPr>
              <a:spLocks noChangeArrowheads="1"/>
            </p:cNvSpPr>
            <p:nvPr/>
          </p:nvSpPr>
          <p:spPr bwMode="auto">
            <a:xfrm>
              <a:off x="2273" y="2734"/>
              <a:ext cx="50" cy="50"/>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12" name="Line 310"/>
            <p:cNvSpPr>
              <a:spLocks noChangeShapeType="1"/>
            </p:cNvSpPr>
            <p:nvPr/>
          </p:nvSpPr>
          <p:spPr bwMode="auto">
            <a:xfrm>
              <a:off x="2298" y="2734"/>
              <a:ext cx="0" cy="5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13" name="Line 311"/>
            <p:cNvSpPr>
              <a:spLocks noChangeShapeType="1"/>
            </p:cNvSpPr>
            <p:nvPr/>
          </p:nvSpPr>
          <p:spPr bwMode="auto">
            <a:xfrm>
              <a:off x="2282" y="2759"/>
              <a:ext cx="41"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14" name="Rectangle 312"/>
            <p:cNvSpPr>
              <a:spLocks noChangeArrowheads="1"/>
            </p:cNvSpPr>
            <p:nvPr/>
          </p:nvSpPr>
          <p:spPr bwMode="auto">
            <a:xfrm>
              <a:off x="1531" y="2924"/>
              <a:ext cx="842" cy="14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15" name="Rectangle 313"/>
            <p:cNvSpPr>
              <a:spLocks noChangeArrowheads="1"/>
            </p:cNvSpPr>
            <p:nvPr/>
          </p:nvSpPr>
          <p:spPr bwMode="auto">
            <a:xfrm>
              <a:off x="1531" y="2924"/>
              <a:ext cx="842" cy="149"/>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16" name="Rectangle 314"/>
            <p:cNvSpPr>
              <a:spLocks noChangeArrowheads="1"/>
            </p:cNvSpPr>
            <p:nvPr/>
          </p:nvSpPr>
          <p:spPr bwMode="auto">
            <a:xfrm>
              <a:off x="1522" y="3073"/>
              <a:ext cx="859" cy="8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17" name="Rectangle 315"/>
            <p:cNvSpPr>
              <a:spLocks noChangeArrowheads="1"/>
            </p:cNvSpPr>
            <p:nvPr/>
          </p:nvSpPr>
          <p:spPr bwMode="auto">
            <a:xfrm>
              <a:off x="1522" y="3073"/>
              <a:ext cx="859" cy="8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18" name="Freeform 316"/>
            <p:cNvSpPr>
              <a:spLocks noEditPoints="1"/>
            </p:cNvSpPr>
            <p:nvPr/>
          </p:nvSpPr>
          <p:spPr bwMode="auto">
            <a:xfrm>
              <a:off x="1531" y="3106"/>
              <a:ext cx="842" cy="16"/>
            </a:xfrm>
            <a:custGeom>
              <a:avLst/>
              <a:gdLst>
                <a:gd name="T0" fmla="*/ 0 w 842"/>
                <a:gd name="T1" fmla="*/ 0 h 16"/>
                <a:gd name="T2" fmla="*/ 57 w 842"/>
                <a:gd name="T3" fmla="*/ 0 h 16"/>
                <a:gd name="T4" fmla="*/ 57 w 842"/>
                <a:gd name="T5" fmla="*/ 16 h 16"/>
                <a:gd name="T6" fmla="*/ 0 w 842"/>
                <a:gd name="T7" fmla="*/ 16 h 16"/>
                <a:gd name="T8" fmla="*/ 0 w 842"/>
                <a:gd name="T9" fmla="*/ 0 h 16"/>
                <a:gd name="T10" fmla="*/ 99 w 842"/>
                <a:gd name="T11" fmla="*/ 0 h 16"/>
                <a:gd name="T12" fmla="*/ 156 w 842"/>
                <a:gd name="T13" fmla="*/ 0 h 16"/>
                <a:gd name="T14" fmla="*/ 156 w 842"/>
                <a:gd name="T15" fmla="*/ 16 h 16"/>
                <a:gd name="T16" fmla="*/ 99 w 842"/>
                <a:gd name="T17" fmla="*/ 16 h 16"/>
                <a:gd name="T18" fmla="*/ 99 w 842"/>
                <a:gd name="T19" fmla="*/ 0 h 16"/>
                <a:gd name="T20" fmla="*/ 198 w 842"/>
                <a:gd name="T21" fmla="*/ 0 h 16"/>
                <a:gd name="T22" fmla="*/ 255 w 842"/>
                <a:gd name="T23" fmla="*/ 0 h 16"/>
                <a:gd name="T24" fmla="*/ 255 w 842"/>
                <a:gd name="T25" fmla="*/ 16 h 16"/>
                <a:gd name="T26" fmla="*/ 198 w 842"/>
                <a:gd name="T27" fmla="*/ 16 h 16"/>
                <a:gd name="T28" fmla="*/ 198 w 842"/>
                <a:gd name="T29" fmla="*/ 0 h 16"/>
                <a:gd name="T30" fmla="*/ 297 w 842"/>
                <a:gd name="T31" fmla="*/ 0 h 16"/>
                <a:gd name="T32" fmla="*/ 355 w 842"/>
                <a:gd name="T33" fmla="*/ 0 h 16"/>
                <a:gd name="T34" fmla="*/ 355 w 842"/>
                <a:gd name="T35" fmla="*/ 16 h 16"/>
                <a:gd name="T36" fmla="*/ 297 w 842"/>
                <a:gd name="T37" fmla="*/ 16 h 16"/>
                <a:gd name="T38" fmla="*/ 297 w 842"/>
                <a:gd name="T39" fmla="*/ 0 h 16"/>
                <a:gd name="T40" fmla="*/ 404 w 842"/>
                <a:gd name="T41" fmla="*/ 0 h 16"/>
                <a:gd name="T42" fmla="*/ 462 w 842"/>
                <a:gd name="T43" fmla="*/ 0 h 16"/>
                <a:gd name="T44" fmla="*/ 462 w 842"/>
                <a:gd name="T45" fmla="*/ 16 h 16"/>
                <a:gd name="T46" fmla="*/ 404 w 842"/>
                <a:gd name="T47" fmla="*/ 16 h 16"/>
                <a:gd name="T48" fmla="*/ 404 w 842"/>
                <a:gd name="T49" fmla="*/ 0 h 16"/>
                <a:gd name="T50" fmla="*/ 503 w 842"/>
                <a:gd name="T51" fmla="*/ 0 h 16"/>
                <a:gd name="T52" fmla="*/ 561 w 842"/>
                <a:gd name="T53" fmla="*/ 0 h 16"/>
                <a:gd name="T54" fmla="*/ 561 w 842"/>
                <a:gd name="T55" fmla="*/ 16 h 16"/>
                <a:gd name="T56" fmla="*/ 503 w 842"/>
                <a:gd name="T57" fmla="*/ 16 h 16"/>
                <a:gd name="T58" fmla="*/ 503 w 842"/>
                <a:gd name="T59" fmla="*/ 0 h 16"/>
                <a:gd name="T60" fmla="*/ 602 w 842"/>
                <a:gd name="T61" fmla="*/ 0 h 16"/>
                <a:gd name="T62" fmla="*/ 660 w 842"/>
                <a:gd name="T63" fmla="*/ 0 h 16"/>
                <a:gd name="T64" fmla="*/ 660 w 842"/>
                <a:gd name="T65" fmla="*/ 16 h 16"/>
                <a:gd name="T66" fmla="*/ 602 w 842"/>
                <a:gd name="T67" fmla="*/ 16 h 16"/>
                <a:gd name="T68" fmla="*/ 602 w 842"/>
                <a:gd name="T69" fmla="*/ 0 h 16"/>
                <a:gd name="T70" fmla="*/ 701 w 842"/>
                <a:gd name="T71" fmla="*/ 0 h 16"/>
                <a:gd name="T72" fmla="*/ 759 w 842"/>
                <a:gd name="T73" fmla="*/ 0 h 16"/>
                <a:gd name="T74" fmla="*/ 759 w 842"/>
                <a:gd name="T75" fmla="*/ 16 h 16"/>
                <a:gd name="T76" fmla="*/ 701 w 842"/>
                <a:gd name="T77" fmla="*/ 16 h 16"/>
                <a:gd name="T78" fmla="*/ 701 w 842"/>
                <a:gd name="T79" fmla="*/ 0 h 16"/>
                <a:gd name="T80" fmla="*/ 809 w 842"/>
                <a:gd name="T81" fmla="*/ 0 h 16"/>
                <a:gd name="T82" fmla="*/ 842 w 842"/>
                <a:gd name="T83" fmla="*/ 0 h 16"/>
                <a:gd name="T84" fmla="*/ 842 w 842"/>
                <a:gd name="T85" fmla="*/ 16 h 16"/>
                <a:gd name="T86" fmla="*/ 809 w 842"/>
                <a:gd name="T87" fmla="*/ 16 h 16"/>
                <a:gd name="T88" fmla="*/ 809 w 842"/>
                <a:gd name="T89" fmla="*/ 0 h 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2"/>
                <a:gd name="T136" fmla="*/ 0 h 16"/>
                <a:gd name="T137" fmla="*/ 842 w 842"/>
                <a:gd name="T138" fmla="*/ 16 h 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2" h="16">
                  <a:moveTo>
                    <a:pt x="0" y="0"/>
                  </a:moveTo>
                  <a:lnTo>
                    <a:pt x="57" y="0"/>
                  </a:lnTo>
                  <a:lnTo>
                    <a:pt x="57" y="16"/>
                  </a:lnTo>
                  <a:lnTo>
                    <a:pt x="0" y="16"/>
                  </a:lnTo>
                  <a:lnTo>
                    <a:pt x="0" y="0"/>
                  </a:lnTo>
                  <a:close/>
                  <a:moveTo>
                    <a:pt x="99" y="0"/>
                  </a:moveTo>
                  <a:lnTo>
                    <a:pt x="156" y="0"/>
                  </a:lnTo>
                  <a:lnTo>
                    <a:pt x="156" y="16"/>
                  </a:lnTo>
                  <a:lnTo>
                    <a:pt x="99" y="16"/>
                  </a:lnTo>
                  <a:lnTo>
                    <a:pt x="99" y="0"/>
                  </a:lnTo>
                  <a:close/>
                  <a:moveTo>
                    <a:pt x="198" y="0"/>
                  </a:moveTo>
                  <a:lnTo>
                    <a:pt x="255" y="0"/>
                  </a:lnTo>
                  <a:lnTo>
                    <a:pt x="255" y="16"/>
                  </a:lnTo>
                  <a:lnTo>
                    <a:pt x="198" y="16"/>
                  </a:lnTo>
                  <a:lnTo>
                    <a:pt x="198" y="0"/>
                  </a:lnTo>
                  <a:close/>
                  <a:moveTo>
                    <a:pt x="297" y="0"/>
                  </a:moveTo>
                  <a:lnTo>
                    <a:pt x="355" y="0"/>
                  </a:lnTo>
                  <a:lnTo>
                    <a:pt x="355" y="16"/>
                  </a:lnTo>
                  <a:lnTo>
                    <a:pt x="297" y="16"/>
                  </a:lnTo>
                  <a:lnTo>
                    <a:pt x="297" y="0"/>
                  </a:lnTo>
                  <a:close/>
                  <a:moveTo>
                    <a:pt x="404" y="0"/>
                  </a:moveTo>
                  <a:lnTo>
                    <a:pt x="462" y="0"/>
                  </a:lnTo>
                  <a:lnTo>
                    <a:pt x="462" y="16"/>
                  </a:lnTo>
                  <a:lnTo>
                    <a:pt x="404" y="16"/>
                  </a:lnTo>
                  <a:lnTo>
                    <a:pt x="404" y="0"/>
                  </a:lnTo>
                  <a:close/>
                  <a:moveTo>
                    <a:pt x="503" y="0"/>
                  </a:moveTo>
                  <a:lnTo>
                    <a:pt x="561" y="0"/>
                  </a:lnTo>
                  <a:lnTo>
                    <a:pt x="561" y="16"/>
                  </a:lnTo>
                  <a:lnTo>
                    <a:pt x="503" y="16"/>
                  </a:lnTo>
                  <a:lnTo>
                    <a:pt x="503" y="0"/>
                  </a:lnTo>
                  <a:close/>
                  <a:moveTo>
                    <a:pt x="602" y="0"/>
                  </a:moveTo>
                  <a:lnTo>
                    <a:pt x="660" y="0"/>
                  </a:lnTo>
                  <a:lnTo>
                    <a:pt x="660" y="16"/>
                  </a:lnTo>
                  <a:lnTo>
                    <a:pt x="602" y="16"/>
                  </a:lnTo>
                  <a:lnTo>
                    <a:pt x="602" y="0"/>
                  </a:lnTo>
                  <a:close/>
                  <a:moveTo>
                    <a:pt x="701" y="0"/>
                  </a:moveTo>
                  <a:lnTo>
                    <a:pt x="759" y="0"/>
                  </a:lnTo>
                  <a:lnTo>
                    <a:pt x="759" y="16"/>
                  </a:lnTo>
                  <a:lnTo>
                    <a:pt x="701" y="16"/>
                  </a:lnTo>
                  <a:lnTo>
                    <a:pt x="701" y="0"/>
                  </a:lnTo>
                  <a:close/>
                  <a:moveTo>
                    <a:pt x="809" y="0"/>
                  </a:moveTo>
                  <a:lnTo>
                    <a:pt x="842" y="0"/>
                  </a:lnTo>
                  <a:lnTo>
                    <a:pt x="842" y="16"/>
                  </a:lnTo>
                  <a:lnTo>
                    <a:pt x="809" y="16"/>
                  </a:lnTo>
                  <a:lnTo>
                    <a:pt x="809" y="0"/>
                  </a:lnTo>
                  <a:close/>
                </a:path>
              </a:pathLst>
            </a:custGeom>
            <a:solidFill>
              <a:srgbClr val="FFFFFF"/>
            </a:solidFill>
            <a:ln w="0">
              <a:solidFill>
                <a:srgbClr val="FFFFFF"/>
              </a:solidFill>
              <a:prstDash val="solid"/>
              <a:round/>
              <a:headEnd/>
              <a:tailEnd/>
            </a:ln>
          </p:spPr>
          <p:txBody>
            <a:bodyPr/>
            <a:lstStyle/>
            <a:p>
              <a:endParaRPr lang="en-GB" sz="1800">
                <a:solidFill>
                  <a:srgbClr val="000000"/>
                </a:solidFill>
              </a:endParaRPr>
            </a:p>
          </p:txBody>
        </p:sp>
        <p:sp>
          <p:nvSpPr>
            <p:cNvPr id="31019" name="Freeform 317"/>
            <p:cNvSpPr>
              <a:spLocks/>
            </p:cNvSpPr>
            <p:nvPr/>
          </p:nvSpPr>
          <p:spPr bwMode="auto">
            <a:xfrm>
              <a:off x="1985" y="2536"/>
              <a:ext cx="132" cy="66"/>
            </a:xfrm>
            <a:custGeom>
              <a:avLst/>
              <a:gdLst>
                <a:gd name="T0" fmla="*/ 16 w 132"/>
                <a:gd name="T1" fmla="*/ 17 h 66"/>
                <a:gd name="T2" fmla="*/ 0 w 132"/>
                <a:gd name="T3" fmla="*/ 50 h 66"/>
                <a:gd name="T4" fmla="*/ 33 w 132"/>
                <a:gd name="T5" fmla="*/ 66 h 66"/>
                <a:gd name="T6" fmla="*/ 24 w 132"/>
                <a:gd name="T7" fmla="*/ 50 h 66"/>
                <a:gd name="T8" fmla="*/ 41 w 132"/>
                <a:gd name="T9" fmla="*/ 25 h 66"/>
                <a:gd name="T10" fmla="*/ 66 w 132"/>
                <a:gd name="T11" fmla="*/ 41 h 66"/>
                <a:gd name="T12" fmla="*/ 74 w 132"/>
                <a:gd name="T13" fmla="*/ 17 h 66"/>
                <a:gd name="T14" fmla="*/ 107 w 132"/>
                <a:gd name="T15" fmla="*/ 33 h 66"/>
                <a:gd name="T16" fmla="*/ 132 w 132"/>
                <a:gd name="T17" fmla="*/ 0 h 66"/>
                <a:gd name="T18" fmla="*/ 107 w 132"/>
                <a:gd name="T19" fmla="*/ 17 h 66"/>
                <a:gd name="T20" fmla="*/ 74 w 132"/>
                <a:gd name="T21" fmla="*/ 8 h 66"/>
                <a:gd name="T22" fmla="*/ 66 w 132"/>
                <a:gd name="T23" fmla="*/ 25 h 66"/>
                <a:gd name="T24" fmla="*/ 49 w 132"/>
                <a:gd name="T25" fmla="*/ 8 h 66"/>
                <a:gd name="T26" fmla="*/ 24 w 132"/>
                <a:gd name="T27" fmla="*/ 41 h 66"/>
                <a:gd name="T28" fmla="*/ 16 w 132"/>
                <a:gd name="T29" fmla="*/ 17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6" y="17"/>
                  </a:moveTo>
                  <a:lnTo>
                    <a:pt x="0" y="50"/>
                  </a:lnTo>
                  <a:lnTo>
                    <a:pt x="33" y="66"/>
                  </a:lnTo>
                  <a:lnTo>
                    <a:pt x="24" y="50"/>
                  </a:lnTo>
                  <a:lnTo>
                    <a:pt x="41" y="25"/>
                  </a:lnTo>
                  <a:lnTo>
                    <a:pt x="66" y="41"/>
                  </a:lnTo>
                  <a:lnTo>
                    <a:pt x="74" y="17"/>
                  </a:lnTo>
                  <a:lnTo>
                    <a:pt x="107" y="33"/>
                  </a:lnTo>
                  <a:lnTo>
                    <a:pt x="132" y="0"/>
                  </a:lnTo>
                  <a:lnTo>
                    <a:pt x="107" y="17"/>
                  </a:lnTo>
                  <a:lnTo>
                    <a:pt x="74" y="8"/>
                  </a:lnTo>
                  <a:lnTo>
                    <a:pt x="66" y="25"/>
                  </a:lnTo>
                  <a:lnTo>
                    <a:pt x="49" y="8"/>
                  </a:lnTo>
                  <a:lnTo>
                    <a:pt x="24" y="41"/>
                  </a:lnTo>
                  <a:lnTo>
                    <a:pt x="16" y="1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20" name="Freeform 318"/>
            <p:cNvSpPr>
              <a:spLocks/>
            </p:cNvSpPr>
            <p:nvPr/>
          </p:nvSpPr>
          <p:spPr bwMode="auto">
            <a:xfrm>
              <a:off x="1985" y="2536"/>
              <a:ext cx="132" cy="66"/>
            </a:xfrm>
            <a:custGeom>
              <a:avLst/>
              <a:gdLst>
                <a:gd name="T0" fmla="*/ 16 w 132"/>
                <a:gd name="T1" fmla="*/ 17 h 66"/>
                <a:gd name="T2" fmla="*/ 0 w 132"/>
                <a:gd name="T3" fmla="*/ 50 h 66"/>
                <a:gd name="T4" fmla="*/ 33 w 132"/>
                <a:gd name="T5" fmla="*/ 66 h 66"/>
                <a:gd name="T6" fmla="*/ 24 w 132"/>
                <a:gd name="T7" fmla="*/ 50 h 66"/>
                <a:gd name="T8" fmla="*/ 41 w 132"/>
                <a:gd name="T9" fmla="*/ 25 h 66"/>
                <a:gd name="T10" fmla="*/ 66 w 132"/>
                <a:gd name="T11" fmla="*/ 41 h 66"/>
                <a:gd name="T12" fmla="*/ 74 w 132"/>
                <a:gd name="T13" fmla="*/ 17 h 66"/>
                <a:gd name="T14" fmla="*/ 107 w 132"/>
                <a:gd name="T15" fmla="*/ 33 h 66"/>
                <a:gd name="T16" fmla="*/ 132 w 132"/>
                <a:gd name="T17" fmla="*/ 0 h 66"/>
                <a:gd name="T18" fmla="*/ 107 w 132"/>
                <a:gd name="T19" fmla="*/ 17 h 66"/>
                <a:gd name="T20" fmla="*/ 74 w 132"/>
                <a:gd name="T21" fmla="*/ 8 h 66"/>
                <a:gd name="T22" fmla="*/ 66 w 132"/>
                <a:gd name="T23" fmla="*/ 25 h 66"/>
                <a:gd name="T24" fmla="*/ 49 w 132"/>
                <a:gd name="T25" fmla="*/ 8 h 66"/>
                <a:gd name="T26" fmla="*/ 24 w 132"/>
                <a:gd name="T27" fmla="*/ 41 h 66"/>
                <a:gd name="T28" fmla="*/ 16 w 132"/>
                <a:gd name="T29" fmla="*/ 17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6" y="17"/>
                  </a:moveTo>
                  <a:lnTo>
                    <a:pt x="0" y="50"/>
                  </a:lnTo>
                  <a:lnTo>
                    <a:pt x="33" y="66"/>
                  </a:lnTo>
                  <a:lnTo>
                    <a:pt x="24" y="50"/>
                  </a:lnTo>
                  <a:lnTo>
                    <a:pt x="41" y="25"/>
                  </a:lnTo>
                  <a:lnTo>
                    <a:pt x="66" y="41"/>
                  </a:lnTo>
                  <a:lnTo>
                    <a:pt x="74" y="17"/>
                  </a:lnTo>
                  <a:lnTo>
                    <a:pt x="107" y="33"/>
                  </a:lnTo>
                  <a:lnTo>
                    <a:pt x="132" y="0"/>
                  </a:lnTo>
                  <a:lnTo>
                    <a:pt x="107" y="17"/>
                  </a:lnTo>
                  <a:lnTo>
                    <a:pt x="74" y="8"/>
                  </a:lnTo>
                  <a:lnTo>
                    <a:pt x="66" y="25"/>
                  </a:lnTo>
                  <a:lnTo>
                    <a:pt x="49" y="8"/>
                  </a:lnTo>
                  <a:lnTo>
                    <a:pt x="24" y="41"/>
                  </a:lnTo>
                  <a:lnTo>
                    <a:pt x="16" y="17"/>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021" name="Freeform 319"/>
            <p:cNvSpPr>
              <a:spLocks/>
            </p:cNvSpPr>
            <p:nvPr/>
          </p:nvSpPr>
          <p:spPr bwMode="auto">
            <a:xfrm>
              <a:off x="2001" y="2586"/>
              <a:ext cx="132" cy="66"/>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22" name="Freeform 320"/>
            <p:cNvSpPr>
              <a:spLocks/>
            </p:cNvSpPr>
            <p:nvPr/>
          </p:nvSpPr>
          <p:spPr bwMode="auto">
            <a:xfrm>
              <a:off x="2001" y="2586"/>
              <a:ext cx="132" cy="66"/>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023" name="Freeform 321"/>
            <p:cNvSpPr>
              <a:spLocks/>
            </p:cNvSpPr>
            <p:nvPr/>
          </p:nvSpPr>
          <p:spPr bwMode="auto">
            <a:xfrm>
              <a:off x="2018" y="2643"/>
              <a:ext cx="132" cy="75"/>
            </a:xfrm>
            <a:custGeom>
              <a:avLst/>
              <a:gdLst>
                <a:gd name="T0" fmla="*/ 8 w 132"/>
                <a:gd name="T1" fmla="*/ 25 h 75"/>
                <a:gd name="T2" fmla="*/ 0 w 132"/>
                <a:gd name="T3" fmla="*/ 58 h 75"/>
                <a:gd name="T4" fmla="*/ 24 w 132"/>
                <a:gd name="T5" fmla="*/ 75 h 75"/>
                <a:gd name="T6" fmla="*/ 24 w 132"/>
                <a:gd name="T7" fmla="*/ 58 h 75"/>
                <a:gd name="T8" fmla="*/ 41 w 132"/>
                <a:gd name="T9" fmla="*/ 33 h 75"/>
                <a:gd name="T10" fmla="*/ 66 w 132"/>
                <a:gd name="T11" fmla="*/ 50 h 75"/>
                <a:gd name="T12" fmla="*/ 74 w 132"/>
                <a:gd name="T13" fmla="*/ 25 h 75"/>
                <a:gd name="T14" fmla="*/ 107 w 132"/>
                <a:gd name="T15" fmla="*/ 42 h 75"/>
                <a:gd name="T16" fmla="*/ 132 w 132"/>
                <a:gd name="T17" fmla="*/ 0 h 75"/>
                <a:gd name="T18" fmla="*/ 99 w 132"/>
                <a:gd name="T19" fmla="*/ 25 h 75"/>
                <a:gd name="T20" fmla="*/ 74 w 132"/>
                <a:gd name="T21" fmla="*/ 9 h 75"/>
                <a:gd name="T22" fmla="*/ 66 w 132"/>
                <a:gd name="T23" fmla="*/ 33 h 75"/>
                <a:gd name="T24" fmla="*/ 49 w 132"/>
                <a:gd name="T25" fmla="*/ 17 h 75"/>
                <a:gd name="T26" fmla="*/ 24 w 132"/>
                <a:gd name="T27" fmla="*/ 42 h 75"/>
                <a:gd name="T28" fmla="*/ 8 w 132"/>
                <a:gd name="T29" fmla="*/ 2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75"/>
                <a:gd name="T47" fmla="*/ 132 w 132"/>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75">
                  <a:moveTo>
                    <a:pt x="8" y="25"/>
                  </a:moveTo>
                  <a:lnTo>
                    <a:pt x="0" y="58"/>
                  </a:lnTo>
                  <a:lnTo>
                    <a:pt x="24" y="75"/>
                  </a:lnTo>
                  <a:lnTo>
                    <a:pt x="24" y="58"/>
                  </a:lnTo>
                  <a:lnTo>
                    <a:pt x="41" y="33"/>
                  </a:lnTo>
                  <a:lnTo>
                    <a:pt x="66" y="50"/>
                  </a:lnTo>
                  <a:lnTo>
                    <a:pt x="74" y="25"/>
                  </a:lnTo>
                  <a:lnTo>
                    <a:pt x="107" y="42"/>
                  </a:lnTo>
                  <a:lnTo>
                    <a:pt x="132" y="0"/>
                  </a:lnTo>
                  <a:lnTo>
                    <a:pt x="99" y="25"/>
                  </a:lnTo>
                  <a:lnTo>
                    <a:pt x="74" y="9"/>
                  </a:lnTo>
                  <a:lnTo>
                    <a:pt x="66" y="33"/>
                  </a:lnTo>
                  <a:lnTo>
                    <a:pt x="49" y="17"/>
                  </a:lnTo>
                  <a:lnTo>
                    <a:pt x="24" y="42"/>
                  </a:lnTo>
                  <a:lnTo>
                    <a:pt x="8"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24" name="Freeform 322"/>
            <p:cNvSpPr>
              <a:spLocks/>
            </p:cNvSpPr>
            <p:nvPr/>
          </p:nvSpPr>
          <p:spPr bwMode="auto">
            <a:xfrm>
              <a:off x="2018" y="2643"/>
              <a:ext cx="132" cy="75"/>
            </a:xfrm>
            <a:custGeom>
              <a:avLst/>
              <a:gdLst>
                <a:gd name="T0" fmla="*/ 8 w 132"/>
                <a:gd name="T1" fmla="*/ 25 h 75"/>
                <a:gd name="T2" fmla="*/ 0 w 132"/>
                <a:gd name="T3" fmla="*/ 58 h 75"/>
                <a:gd name="T4" fmla="*/ 24 w 132"/>
                <a:gd name="T5" fmla="*/ 75 h 75"/>
                <a:gd name="T6" fmla="*/ 24 w 132"/>
                <a:gd name="T7" fmla="*/ 58 h 75"/>
                <a:gd name="T8" fmla="*/ 41 w 132"/>
                <a:gd name="T9" fmla="*/ 33 h 75"/>
                <a:gd name="T10" fmla="*/ 66 w 132"/>
                <a:gd name="T11" fmla="*/ 50 h 75"/>
                <a:gd name="T12" fmla="*/ 74 w 132"/>
                <a:gd name="T13" fmla="*/ 25 h 75"/>
                <a:gd name="T14" fmla="*/ 107 w 132"/>
                <a:gd name="T15" fmla="*/ 42 h 75"/>
                <a:gd name="T16" fmla="*/ 132 w 132"/>
                <a:gd name="T17" fmla="*/ 0 h 75"/>
                <a:gd name="T18" fmla="*/ 99 w 132"/>
                <a:gd name="T19" fmla="*/ 25 h 75"/>
                <a:gd name="T20" fmla="*/ 74 w 132"/>
                <a:gd name="T21" fmla="*/ 9 h 75"/>
                <a:gd name="T22" fmla="*/ 66 w 132"/>
                <a:gd name="T23" fmla="*/ 33 h 75"/>
                <a:gd name="T24" fmla="*/ 49 w 132"/>
                <a:gd name="T25" fmla="*/ 17 h 75"/>
                <a:gd name="T26" fmla="*/ 24 w 132"/>
                <a:gd name="T27" fmla="*/ 42 h 75"/>
                <a:gd name="T28" fmla="*/ 8 w 132"/>
                <a:gd name="T29" fmla="*/ 2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75"/>
                <a:gd name="T47" fmla="*/ 132 w 132"/>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75">
                  <a:moveTo>
                    <a:pt x="8" y="25"/>
                  </a:moveTo>
                  <a:lnTo>
                    <a:pt x="0" y="58"/>
                  </a:lnTo>
                  <a:lnTo>
                    <a:pt x="24" y="75"/>
                  </a:lnTo>
                  <a:lnTo>
                    <a:pt x="24" y="58"/>
                  </a:lnTo>
                  <a:lnTo>
                    <a:pt x="41" y="33"/>
                  </a:lnTo>
                  <a:lnTo>
                    <a:pt x="66" y="50"/>
                  </a:lnTo>
                  <a:lnTo>
                    <a:pt x="74" y="25"/>
                  </a:lnTo>
                  <a:lnTo>
                    <a:pt x="107" y="42"/>
                  </a:lnTo>
                  <a:lnTo>
                    <a:pt x="132" y="0"/>
                  </a:lnTo>
                  <a:lnTo>
                    <a:pt x="99" y="25"/>
                  </a:lnTo>
                  <a:lnTo>
                    <a:pt x="74" y="9"/>
                  </a:lnTo>
                  <a:lnTo>
                    <a:pt x="66" y="33"/>
                  </a:lnTo>
                  <a:lnTo>
                    <a:pt x="49" y="17"/>
                  </a:lnTo>
                  <a:lnTo>
                    <a:pt x="24" y="42"/>
                  </a:lnTo>
                  <a:lnTo>
                    <a:pt x="8" y="25"/>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025" name="Freeform 323"/>
            <p:cNvSpPr>
              <a:spLocks/>
            </p:cNvSpPr>
            <p:nvPr/>
          </p:nvSpPr>
          <p:spPr bwMode="auto">
            <a:xfrm>
              <a:off x="2282" y="2957"/>
              <a:ext cx="41" cy="165"/>
            </a:xfrm>
            <a:custGeom>
              <a:avLst/>
              <a:gdLst>
                <a:gd name="T0" fmla="*/ 41 w 41"/>
                <a:gd name="T1" fmla="*/ 25 h 165"/>
                <a:gd name="T2" fmla="*/ 16 w 41"/>
                <a:gd name="T3" fmla="*/ 0 h 165"/>
                <a:gd name="T4" fmla="*/ 0 w 41"/>
                <a:gd name="T5" fmla="*/ 25 h 165"/>
                <a:gd name="T6" fmla="*/ 8 w 41"/>
                <a:gd name="T7" fmla="*/ 25 h 165"/>
                <a:gd name="T8" fmla="*/ 25 w 41"/>
                <a:gd name="T9" fmla="*/ 50 h 165"/>
                <a:gd name="T10" fmla="*/ 8 w 41"/>
                <a:gd name="T11" fmla="*/ 74 h 165"/>
                <a:gd name="T12" fmla="*/ 25 w 41"/>
                <a:gd name="T13" fmla="*/ 99 h 165"/>
                <a:gd name="T14" fmla="*/ 0 w 41"/>
                <a:gd name="T15" fmla="*/ 124 h 165"/>
                <a:gd name="T16" fmla="*/ 25 w 41"/>
                <a:gd name="T17" fmla="*/ 165 h 165"/>
                <a:gd name="T18" fmla="*/ 16 w 41"/>
                <a:gd name="T19" fmla="*/ 124 h 165"/>
                <a:gd name="T20" fmla="*/ 33 w 41"/>
                <a:gd name="T21" fmla="*/ 99 h 165"/>
                <a:gd name="T22" fmla="*/ 16 w 41"/>
                <a:gd name="T23" fmla="*/ 74 h 165"/>
                <a:gd name="T24" fmla="*/ 41 w 41"/>
                <a:gd name="T25" fmla="*/ 66 h 165"/>
                <a:gd name="T26" fmla="*/ 25 w 41"/>
                <a:gd name="T27" fmla="*/ 33 h 165"/>
                <a:gd name="T28" fmla="*/ 41 w 41"/>
                <a:gd name="T29" fmla="*/ 25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165"/>
                <a:gd name="T47" fmla="*/ 41 w 41"/>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165">
                  <a:moveTo>
                    <a:pt x="41" y="25"/>
                  </a:moveTo>
                  <a:lnTo>
                    <a:pt x="16" y="0"/>
                  </a:lnTo>
                  <a:lnTo>
                    <a:pt x="0" y="25"/>
                  </a:lnTo>
                  <a:lnTo>
                    <a:pt x="8" y="25"/>
                  </a:lnTo>
                  <a:lnTo>
                    <a:pt x="25" y="50"/>
                  </a:lnTo>
                  <a:lnTo>
                    <a:pt x="8" y="74"/>
                  </a:lnTo>
                  <a:lnTo>
                    <a:pt x="25" y="99"/>
                  </a:lnTo>
                  <a:lnTo>
                    <a:pt x="0" y="124"/>
                  </a:lnTo>
                  <a:lnTo>
                    <a:pt x="25" y="165"/>
                  </a:lnTo>
                  <a:lnTo>
                    <a:pt x="16" y="124"/>
                  </a:lnTo>
                  <a:lnTo>
                    <a:pt x="33" y="99"/>
                  </a:lnTo>
                  <a:lnTo>
                    <a:pt x="16" y="74"/>
                  </a:lnTo>
                  <a:lnTo>
                    <a:pt x="41" y="66"/>
                  </a:lnTo>
                  <a:lnTo>
                    <a:pt x="25" y="33"/>
                  </a:lnTo>
                  <a:lnTo>
                    <a:pt x="41" y="2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26" name="Freeform 324"/>
            <p:cNvSpPr>
              <a:spLocks/>
            </p:cNvSpPr>
            <p:nvPr/>
          </p:nvSpPr>
          <p:spPr bwMode="auto">
            <a:xfrm>
              <a:off x="2282" y="2957"/>
              <a:ext cx="41" cy="165"/>
            </a:xfrm>
            <a:custGeom>
              <a:avLst/>
              <a:gdLst>
                <a:gd name="T0" fmla="*/ 41 w 41"/>
                <a:gd name="T1" fmla="*/ 25 h 165"/>
                <a:gd name="T2" fmla="*/ 16 w 41"/>
                <a:gd name="T3" fmla="*/ 0 h 165"/>
                <a:gd name="T4" fmla="*/ 0 w 41"/>
                <a:gd name="T5" fmla="*/ 25 h 165"/>
                <a:gd name="T6" fmla="*/ 8 w 41"/>
                <a:gd name="T7" fmla="*/ 25 h 165"/>
                <a:gd name="T8" fmla="*/ 25 w 41"/>
                <a:gd name="T9" fmla="*/ 50 h 165"/>
                <a:gd name="T10" fmla="*/ 8 w 41"/>
                <a:gd name="T11" fmla="*/ 74 h 165"/>
                <a:gd name="T12" fmla="*/ 25 w 41"/>
                <a:gd name="T13" fmla="*/ 99 h 165"/>
                <a:gd name="T14" fmla="*/ 0 w 41"/>
                <a:gd name="T15" fmla="*/ 124 h 165"/>
                <a:gd name="T16" fmla="*/ 25 w 41"/>
                <a:gd name="T17" fmla="*/ 165 h 165"/>
                <a:gd name="T18" fmla="*/ 16 w 41"/>
                <a:gd name="T19" fmla="*/ 124 h 165"/>
                <a:gd name="T20" fmla="*/ 33 w 41"/>
                <a:gd name="T21" fmla="*/ 99 h 165"/>
                <a:gd name="T22" fmla="*/ 16 w 41"/>
                <a:gd name="T23" fmla="*/ 74 h 165"/>
                <a:gd name="T24" fmla="*/ 41 w 41"/>
                <a:gd name="T25" fmla="*/ 66 h 165"/>
                <a:gd name="T26" fmla="*/ 25 w 41"/>
                <a:gd name="T27" fmla="*/ 33 h 165"/>
                <a:gd name="T28" fmla="*/ 41 w 41"/>
                <a:gd name="T29" fmla="*/ 25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165"/>
                <a:gd name="T47" fmla="*/ 41 w 41"/>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165">
                  <a:moveTo>
                    <a:pt x="41" y="25"/>
                  </a:moveTo>
                  <a:lnTo>
                    <a:pt x="16" y="0"/>
                  </a:lnTo>
                  <a:lnTo>
                    <a:pt x="0" y="25"/>
                  </a:lnTo>
                  <a:lnTo>
                    <a:pt x="8" y="25"/>
                  </a:lnTo>
                  <a:lnTo>
                    <a:pt x="25" y="50"/>
                  </a:lnTo>
                  <a:lnTo>
                    <a:pt x="8" y="74"/>
                  </a:lnTo>
                  <a:lnTo>
                    <a:pt x="25" y="99"/>
                  </a:lnTo>
                  <a:lnTo>
                    <a:pt x="0" y="124"/>
                  </a:lnTo>
                  <a:lnTo>
                    <a:pt x="25" y="165"/>
                  </a:lnTo>
                  <a:lnTo>
                    <a:pt x="16" y="124"/>
                  </a:lnTo>
                  <a:lnTo>
                    <a:pt x="33" y="99"/>
                  </a:lnTo>
                  <a:lnTo>
                    <a:pt x="16" y="74"/>
                  </a:lnTo>
                  <a:lnTo>
                    <a:pt x="41" y="66"/>
                  </a:lnTo>
                  <a:lnTo>
                    <a:pt x="25" y="33"/>
                  </a:lnTo>
                  <a:lnTo>
                    <a:pt x="41" y="25"/>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027" name="Freeform 325"/>
            <p:cNvSpPr>
              <a:spLocks/>
            </p:cNvSpPr>
            <p:nvPr/>
          </p:nvSpPr>
          <p:spPr bwMode="auto">
            <a:xfrm>
              <a:off x="2232" y="2957"/>
              <a:ext cx="41" cy="165"/>
            </a:xfrm>
            <a:custGeom>
              <a:avLst/>
              <a:gdLst>
                <a:gd name="T0" fmla="*/ 41 w 41"/>
                <a:gd name="T1" fmla="*/ 25 h 165"/>
                <a:gd name="T2" fmla="*/ 17 w 41"/>
                <a:gd name="T3" fmla="*/ 0 h 165"/>
                <a:gd name="T4" fmla="*/ 0 w 41"/>
                <a:gd name="T5" fmla="*/ 25 h 165"/>
                <a:gd name="T6" fmla="*/ 8 w 41"/>
                <a:gd name="T7" fmla="*/ 25 h 165"/>
                <a:gd name="T8" fmla="*/ 25 w 41"/>
                <a:gd name="T9" fmla="*/ 50 h 165"/>
                <a:gd name="T10" fmla="*/ 0 w 41"/>
                <a:gd name="T11" fmla="*/ 74 h 165"/>
                <a:gd name="T12" fmla="*/ 25 w 41"/>
                <a:gd name="T13" fmla="*/ 99 h 165"/>
                <a:gd name="T14" fmla="*/ 0 w 41"/>
                <a:gd name="T15" fmla="*/ 124 h 165"/>
                <a:gd name="T16" fmla="*/ 25 w 41"/>
                <a:gd name="T17" fmla="*/ 165 h 165"/>
                <a:gd name="T18" fmla="*/ 8 w 41"/>
                <a:gd name="T19" fmla="*/ 124 h 165"/>
                <a:gd name="T20" fmla="*/ 33 w 41"/>
                <a:gd name="T21" fmla="*/ 99 h 165"/>
                <a:gd name="T22" fmla="*/ 17 w 41"/>
                <a:gd name="T23" fmla="*/ 83 h 165"/>
                <a:gd name="T24" fmla="*/ 41 w 41"/>
                <a:gd name="T25" fmla="*/ 66 h 165"/>
                <a:gd name="T26" fmla="*/ 17 w 41"/>
                <a:gd name="T27" fmla="*/ 33 h 165"/>
                <a:gd name="T28" fmla="*/ 41 w 41"/>
                <a:gd name="T29" fmla="*/ 25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165"/>
                <a:gd name="T47" fmla="*/ 41 w 41"/>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165">
                  <a:moveTo>
                    <a:pt x="41" y="25"/>
                  </a:moveTo>
                  <a:lnTo>
                    <a:pt x="17" y="0"/>
                  </a:lnTo>
                  <a:lnTo>
                    <a:pt x="0" y="25"/>
                  </a:lnTo>
                  <a:lnTo>
                    <a:pt x="8" y="25"/>
                  </a:lnTo>
                  <a:lnTo>
                    <a:pt x="25" y="50"/>
                  </a:lnTo>
                  <a:lnTo>
                    <a:pt x="0" y="74"/>
                  </a:lnTo>
                  <a:lnTo>
                    <a:pt x="25" y="99"/>
                  </a:lnTo>
                  <a:lnTo>
                    <a:pt x="0" y="124"/>
                  </a:lnTo>
                  <a:lnTo>
                    <a:pt x="25" y="165"/>
                  </a:lnTo>
                  <a:lnTo>
                    <a:pt x="8" y="124"/>
                  </a:lnTo>
                  <a:lnTo>
                    <a:pt x="33" y="99"/>
                  </a:lnTo>
                  <a:lnTo>
                    <a:pt x="17" y="83"/>
                  </a:lnTo>
                  <a:lnTo>
                    <a:pt x="41" y="66"/>
                  </a:lnTo>
                  <a:lnTo>
                    <a:pt x="17" y="33"/>
                  </a:lnTo>
                  <a:lnTo>
                    <a:pt x="41" y="2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28" name="Freeform 326"/>
            <p:cNvSpPr>
              <a:spLocks/>
            </p:cNvSpPr>
            <p:nvPr/>
          </p:nvSpPr>
          <p:spPr bwMode="auto">
            <a:xfrm>
              <a:off x="2232" y="2957"/>
              <a:ext cx="41" cy="165"/>
            </a:xfrm>
            <a:custGeom>
              <a:avLst/>
              <a:gdLst>
                <a:gd name="T0" fmla="*/ 41 w 41"/>
                <a:gd name="T1" fmla="*/ 25 h 165"/>
                <a:gd name="T2" fmla="*/ 17 w 41"/>
                <a:gd name="T3" fmla="*/ 0 h 165"/>
                <a:gd name="T4" fmla="*/ 0 w 41"/>
                <a:gd name="T5" fmla="*/ 25 h 165"/>
                <a:gd name="T6" fmla="*/ 8 w 41"/>
                <a:gd name="T7" fmla="*/ 25 h 165"/>
                <a:gd name="T8" fmla="*/ 25 w 41"/>
                <a:gd name="T9" fmla="*/ 50 h 165"/>
                <a:gd name="T10" fmla="*/ 0 w 41"/>
                <a:gd name="T11" fmla="*/ 74 h 165"/>
                <a:gd name="T12" fmla="*/ 25 w 41"/>
                <a:gd name="T13" fmla="*/ 99 h 165"/>
                <a:gd name="T14" fmla="*/ 0 w 41"/>
                <a:gd name="T15" fmla="*/ 124 h 165"/>
                <a:gd name="T16" fmla="*/ 25 w 41"/>
                <a:gd name="T17" fmla="*/ 165 h 165"/>
                <a:gd name="T18" fmla="*/ 8 w 41"/>
                <a:gd name="T19" fmla="*/ 124 h 165"/>
                <a:gd name="T20" fmla="*/ 33 w 41"/>
                <a:gd name="T21" fmla="*/ 99 h 165"/>
                <a:gd name="T22" fmla="*/ 17 w 41"/>
                <a:gd name="T23" fmla="*/ 83 h 165"/>
                <a:gd name="T24" fmla="*/ 41 w 41"/>
                <a:gd name="T25" fmla="*/ 66 h 165"/>
                <a:gd name="T26" fmla="*/ 17 w 41"/>
                <a:gd name="T27" fmla="*/ 33 h 165"/>
                <a:gd name="T28" fmla="*/ 41 w 41"/>
                <a:gd name="T29" fmla="*/ 25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165"/>
                <a:gd name="T47" fmla="*/ 41 w 41"/>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165">
                  <a:moveTo>
                    <a:pt x="41" y="25"/>
                  </a:moveTo>
                  <a:lnTo>
                    <a:pt x="17" y="0"/>
                  </a:lnTo>
                  <a:lnTo>
                    <a:pt x="0" y="25"/>
                  </a:lnTo>
                  <a:lnTo>
                    <a:pt x="8" y="25"/>
                  </a:lnTo>
                  <a:lnTo>
                    <a:pt x="25" y="50"/>
                  </a:lnTo>
                  <a:lnTo>
                    <a:pt x="0" y="74"/>
                  </a:lnTo>
                  <a:lnTo>
                    <a:pt x="25" y="99"/>
                  </a:lnTo>
                  <a:lnTo>
                    <a:pt x="0" y="124"/>
                  </a:lnTo>
                  <a:lnTo>
                    <a:pt x="25" y="165"/>
                  </a:lnTo>
                  <a:lnTo>
                    <a:pt x="8" y="124"/>
                  </a:lnTo>
                  <a:lnTo>
                    <a:pt x="33" y="99"/>
                  </a:lnTo>
                  <a:lnTo>
                    <a:pt x="17" y="83"/>
                  </a:lnTo>
                  <a:lnTo>
                    <a:pt x="41" y="66"/>
                  </a:lnTo>
                  <a:lnTo>
                    <a:pt x="17" y="33"/>
                  </a:lnTo>
                  <a:lnTo>
                    <a:pt x="41" y="25"/>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029" name="Freeform 327"/>
            <p:cNvSpPr>
              <a:spLocks/>
            </p:cNvSpPr>
            <p:nvPr/>
          </p:nvSpPr>
          <p:spPr bwMode="auto">
            <a:xfrm>
              <a:off x="2174" y="2949"/>
              <a:ext cx="50" cy="165"/>
            </a:xfrm>
            <a:custGeom>
              <a:avLst/>
              <a:gdLst>
                <a:gd name="T0" fmla="*/ 50 w 50"/>
                <a:gd name="T1" fmla="*/ 25 h 165"/>
                <a:gd name="T2" fmla="*/ 17 w 50"/>
                <a:gd name="T3" fmla="*/ 0 h 165"/>
                <a:gd name="T4" fmla="*/ 0 w 50"/>
                <a:gd name="T5" fmla="*/ 25 h 165"/>
                <a:gd name="T6" fmla="*/ 17 w 50"/>
                <a:gd name="T7" fmla="*/ 33 h 165"/>
                <a:gd name="T8" fmla="*/ 25 w 50"/>
                <a:gd name="T9" fmla="*/ 58 h 165"/>
                <a:gd name="T10" fmla="*/ 9 w 50"/>
                <a:gd name="T11" fmla="*/ 74 h 165"/>
                <a:gd name="T12" fmla="*/ 25 w 50"/>
                <a:gd name="T13" fmla="*/ 99 h 165"/>
                <a:gd name="T14" fmla="*/ 0 w 50"/>
                <a:gd name="T15" fmla="*/ 124 h 165"/>
                <a:gd name="T16" fmla="*/ 25 w 50"/>
                <a:gd name="T17" fmla="*/ 165 h 165"/>
                <a:gd name="T18" fmla="*/ 17 w 50"/>
                <a:gd name="T19" fmla="*/ 132 h 165"/>
                <a:gd name="T20" fmla="*/ 33 w 50"/>
                <a:gd name="T21" fmla="*/ 107 h 165"/>
                <a:gd name="T22" fmla="*/ 25 w 50"/>
                <a:gd name="T23" fmla="*/ 82 h 165"/>
                <a:gd name="T24" fmla="*/ 42 w 50"/>
                <a:gd name="T25" fmla="*/ 74 h 165"/>
                <a:gd name="T26" fmla="*/ 25 w 50"/>
                <a:gd name="T27" fmla="*/ 33 h 165"/>
                <a:gd name="T28" fmla="*/ 50 w 50"/>
                <a:gd name="T29" fmla="*/ 25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165"/>
                <a:gd name="T47" fmla="*/ 50 w 50"/>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165">
                  <a:moveTo>
                    <a:pt x="50" y="25"/>
                  </a:moveTo>
                  <a:lnTo>
                    <a:pt x="17" y="0"/>
                  </a:lnTo>
                  <a:lnTo>
                    <a:pt x="0" y="25"/>
                  </a:lnTo>
                  <a:lnTo>
                    <a:pt x="17" y="33"/>
                  </a:lnTo>
                  <a:lnTo>
                    <a:pt x="25" y="58"/>
                  </a:lnTo>
                  <a:lnTo>
                    <a:pt x="9" y="74"/>
                  </a:lnTo>
                  <a:lnTo>
                    <a:pt x="25" y="99"/>
                  </a:lnTo>
                  <a:lnTo>
                    <a:pt x="0" y="124"/>
                  </a:lnTo>
                  <a:lnTo>
                    <a:pt x="25" y="165"/>
                  </a:lnTo>
                  <a:lnTo>
                    <a:pt x="17" y="132"/>
                  </a:lnTo>
                  <a:lnTo>
                    <a:pt x="33" y="107"/>
                  </a:lnTo>
                  <a:lnTo>
                    <a:pt x="25" y="82"/>
                  </a:lnTo>
                  <a:lnTo>
                    <a:pt x="42" y="74"/>
                  </a:lnTo>
                  <a:lnTo>
                    <a:pt x="25" y="33"/>
                  </a:lnTo>
                  <a:lnTo>
                    <a:pt x="50" y="2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30" name="Freeform 328"/>
            <p:cNvSpPr>
              <a:spLocks/>
            </p:cNvSpPr>
            <p:nvPr/>
          </p:nvSpPr>
          <p:spPr bwMode="auto">
            <a:xfrm>
              <a:off x="2174" y="2949"/>
              <a:ext cx="50" cy="165"/>
            </a:xfrm>
            <a:custGeom>
              <a:avLst/>
              <a:gdLst>
                <a:gd name="T0" fmla="*/ 50 w 50"/>
                <a:gd name="T1" fmla="*/ 25 h 165"/>
                <a:gd name="T2" fmla="*/ 17 w 50"/>
                <a:gd name="T3" fmla="*/ 0 h 165"/>
                <a:gd name="T4" fmla="*/ 0 w 50"/>
                <a:gd name="T5" fmla="*/ 25 h 165"/>
                <a:gd name="T6" fmla="*/ 17 w 50"/>
                <a:gd name="T7" fmla="*/ 33 h 165"/>
                <a:gd name="T8" fmla="*/ 25 w 50"/>
                <a:gd name="T9" fmla="*/ 58 h 165"/>
                <a:gd name="T10" fmla="*/ 9 w 50"/>
                <a:gd name="T11" fmla="*/ 74 h 165"/>
                <a:gd name="T12" fmla="*/ 25 w 50"/>
                <a:gd name="T13" fmla="*/ 99 h 165"/>
                <a:gd name="T14" fmla="*/ 0 w 50"/>
                <a:gd name="T15" fmla="*/ 124 h 165"/>
                <a:gd name="T16" fmla="*/ 25 w 50"/>
                <a:gd name="T17" fmla="*/ 165 h 165"/>
                <a:gd name="T18" fmla="*/ 17 w 50"/>
                <a:gd name="T19" fmla="*/ 132 h 165"/>
                <a:gd name="T20" fmla="*/ 33 w 50"/>
                <a:gd name="T21" fmla="*/ 107 h 165"/>
                <a:gd name="T22" fmla="*/ 25 w 50"/>
                <a:gd name="T23" fmla="*/ 82 h 165"/>
                <a:gd name="T24" fmla="*/ 42 w 50"/>
                <a:gd name="T25" fmla="*/ 74 h 165"/>
                <a:gd name="T26" fmla="*/ 25 w 50"/>
                <a:gd name="T27" fmla="*/ 33 h 165"/>
                <a:gd name="T28" fmla="*/ 50 w 50"/>
                <a:gd name="T29" fmla="*/ 25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165"/>
                <a:gd name="T47" fmla="*/ 50 w 50"/>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165">
                  <a:moveTo>
                    <a:pt x="50" y="25"/>
                  </a:moveTo>
                  <a:lnTo>
                    <a:pt x="17" y="0"/>
                  </a:lnTo>
                  <a:lnTo>
                    <a:pt x="0" y="25"/>
                  </a:lnTo>
                  <a:lnTo>
                    <a:pt x="17" y="33"/>
                  </a:lnTo>
                  <a:lnTo>
                    <a:pt x="25" y="58"/>
                  </a:lnTo>
                  <a:lnTo>
                    <a:pt x="9" y="74"/>
                  </a:lnTo>
                  <a:lnTo>
                    <a:pt x="25" y="99"/>
                  </a:lnTo>
                  <a:lnTo>
                    <a:pt x="0" y="124"/>
                  </a:lnTo>
                  <a:lnTo>
                    <a:pt x="25" y="165"/>
                  </a:lnTo>
                  <a:lnTo>
                    <a:pt x="17" y="132"/>
                  </a:lnTo>
                  <a:lnTo>
                    <a:pt x="33" y="107"/>
                  </a:lnTo>
                  <a:lnTo>
                    <a:pt x="25" y="82"/>
                  </a:lnTo>
                  <a:lnTo>
                    <a:pt x="42" y="74"/>
                  </a:lnTo>
                  <a:lnTo>
                    <a:pt x="25" y="33"/>
                  </a:lnTo>
                  <a:lnTo>
                    <a:pt x="50" y="25"/>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031" name="Freeform 329"/>
            <p:cNvSpPr>
              <a:spLocks/>
            </p:cNvSpPr>
            <p:nvPr/>
          </p:nvSpPr>
          <p:spPr bwMode="auto">
            <a:xfrm>
              <a:off x="1712" y="2965"/>
              <a:ext cx="107" cy="99"/>
            </a:xfrm>
            <a:custGeom>
              <a:avLst/>
              <a:gdLst>
                <a:gd name="T0" fmla="*/ 107 w 107"/>
                <a:gd name="T1" fmla="*/ 42 h 99"/>
                <a:gd name="T2" fmla="*/ 107 w 107"/>
                <a:gd name="T3" fmla="*/ 0 h 99"/>
                <a:gd name="T4" fmla="*/ 74 w 107"/>
                <a:gd name="T5" fmla="*/ 0 h 99"/>
                <a:gd name="T6" fmla="*/ 83 w 107"/>
                <a:gd name="T7" fmla="*/ 17 h 99"/>
                <a:gd name="T8" fmla="*/ 74 w 107"/>
                <a:gd name="T9" fmla="*/ 42 h 99"/>
                <a:gd name="T10" fmla="*/ 50 w 107"/>
                <a:gd name="T11" fmla="*/ 33 h 99"/>
                <a:gd name="T12" fmla="*/ 41 w 107"/>
                <a:gd name="T13" fmla="*/ 66 h 99"/>
                <a:gd name="T14" fmla="*/ 17 w 107"/>
                <a:gd name="T15" fmla="*/ 58 h 99"/>
                <a:gd name="T16" fmla="*/ 0 w 107"/>
                <a:gd name="T17" fmla="*/ 99 h 99"/>
                <a:gd name="T18" fmla="*/ 17 w 107"/>
                <a:gd name="T19" fmla="*/ 66 h 99"/>
                <a:gd name="T20" fmla="*/ 50 w 107"/>
                <a:gd name="T21" fmla="*/ 75 h 99"/>
                <a:gd name="T22" fmla="*/ 50 w 107"/>
                <a:gd name="T23" fmla="*/ 50 h 99"/>
                <a:gd name="T24" fmla="*/ 74 w 107"/>
                <a:gd name="T25" fmla="*/ 58 h 99"/>
                <a:gd name="T26" fmla="*/ 83 w 107"/>
                <a:gd name="T27" fmla="*/ 25 h 99"/>
                <a:gd name="T28" fmla="*/ 107 w 107"/>
                <a:gd name="T29" fmla="*/ 42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99"/>
                <a:gd name="T47" fmla="*/ 107 w 107"/>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99">
                  <a:moveTo>
                    <a:pt x="107" y="42"/>
                  </a:moveTo>
                  <a:lnTo>
                    <a:pt x="107" y="0"/>
                  </a:lnTo>
                  <a:lnTo>
                    <a:pt x="74" y="0"/>
                  </a:lnTo>
                  <a:lnTo>
                    <a:pt x="83" y="17"/>
                  </a:lnTo>
                  <a:lnTo>
                    <a:pt x="74" y="42"/>
                  </a:lnTo>
                  <a:lnTo>
                    <a:pt x="50" y="33"/>
                  </a:lnTo>
                  <a:lnTo>
                    <a:pt x="41" y="66"/>
                  </a:lnTo>
                  <a:lnTo>
                    <a:pt x="17" y="58"/>
                  </a:lnTo>
                  <a:lnTo>
                    <a:pt x="0" y="99"/>
                  </a:lnTo>
                  <a:lnTo>
                    <a:pt x="17" y="66"/>
                  </a:lnTo>
                  <a:lnTo>
                    <a:pt x="50" y="75"/>
                  </a:lnTo>
                  <a:lnTo>
                    <a:pt x="50" y="50"/>
                  </a:lnTo>
                  <a:lnTo>
                    <a:pt x="74" y="58"/>
                  </a:lnTo>
                  <a:lnTo>
                    <a:pt x="83" y="25"/>
                  </a:lnTo>
                  <a:lnTo>
                    <a:pt x="107" y="4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32" name="Freeform 330"/>
            <p:cNvSpPr>
              <a:spLocks/>
            </p:cNvSpPr>
            <p:nvPr/>
          </p:nvSpPr>
          <p:spPr bwMode="auto">
            <a:xfrm>
              <a:off x="1712" y="2965"/>
              <a:ext cx="107" cy="99"/>
            </a:xfrm>
            <a:custGeom>
              <a:avLst/>
              <a:gdLst>
                <a:gd name="T0" fmla="*/ 107 w 107"/>
                <a:gd name="T1" fmla="*/ 42 h 99"/>
                <a:gd name="T2" fmla="*/ 107 w 107"/>
                <a:gd name="T3" fmla="*/ 0 h 99"/>
                <a:gd name="T4" fmla="*/ 74 w 107"/>
                <a:gd name="T5" fmla="*/ 0 h 99"/>
                <a:gd name="T6" fmla="*/ 83 w 107"/>
                <a:gd name="T7" fmla="*/ 17 h 99"/>
                <a:gd name="T8" fmla="*/ 74 w 107"/>
                <a:gd name="T9" fmla="*/ 42 h 99"/>
                <a:gd name="T10" fmla="*/ 50 w 107"/>
                <a:gd name="T11" fmla="*/ 33 h 99"/>
                <a:gd name="T12" fmla="*/ 41 w 107"/>
                <a:gd name="T13" fmla="*/ 66 h 99"/>
                <a:gd name="T14" fmla="*/ 17 w 107"/>
                <a:gd name="T15" fmla="*/ 58 h 99"/>
                <a:gd name="T16" fmla="*/ 0 w 107"/>
                <a:gd name="T17" fmla="*/ 99 h 99"/>
                <a:gd name="T18" fmla="*/ 17 w 107"/>
                <a:gd name="T19" fmla="*/ 66 h 99"/>
                <a:gd name="T20" fmla="*/ 50 w 107"/>
                <a:gd name="T21" fmla="*/ 75 h 99"/>
                <a:gd name="T22" fmla="*/ 50 w 107"/>
                <a:gd name="T23" fmla="*/ 50 h 99"/>
                <a:gd name="T24" fmla="*/ 74 w 107"/>
                <a:gd name="T25" fmla="*/ 58 h 99"/>
                <a:gd name="T26" fmla="*/ 83 w 107"/>
                <a:gd name="T27" fmla="*/ 25 h 99"/>
                <a:gd name="T28" fmla="*/ 107 w 107"/>
                <a:gd name="T29" fmla="*/ 42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99"/>
                <a:gd name="T47" fmla="*/ 107 w 107"/>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99">
                  <a:moveTo>
                    <a:pt x="107" y="42"/>
                  </a:moveTo>
                  <a:lnTo>
                    <a:pt x="107" y="0"/>
                  </a:lnTo>
                  <a:lnTo>
                    <a:pt x="74" y="0"/>
                  </a:lnTo>
                  <a:lnTo>
                    <a:pt x="83" y="17"/>
                  </a:lnTo>
                  <a:lnTo>
                    <a:pt x="74" y="42"/>
                  </a:lnTo>
                  <a:lnTo>
                    <a:pt x="50" y="33"/>
                  </a:lnTo>
                  <a:lnTo>
                    <a:pt x="41" y="66"/>
                  </a:lnTo>
                  <a:lnTo>
                    <a:pt x="17" y="58"/>
                  </a:lnTo>
                  <a:lnTo>
                    <a:pt x="0" y="99"/>
                  </a:lnTo>
                  <a:lnTo>
                    <a:pt x="17" y="66"/>
                  </a:lnTo>
                  <a:lnTo>
                    <a:pt x="50" y="75"/>
                  </a:lnTo>
                  <a:lnTo>
                    <a:pt x="50" y="50"/>
                  </a:lnTo>
                  <a:lnTo>
                    <a:pt x="74" y="58"/>
                  </a:lnTo>
                  <a:lnTo>
                    <a:pt x="83" y="25"/>
                  </a:lnTo>
                  <a:lnTo>
                    <a:pt x="107" y="42"/>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033" name="Freeform 331"/>
            <p:cNvSpPr>
              <a:spLocks/>
            </p:cNvSpPr>
            <p:nvPr/>
          </p:nvSpPr>
          <p:spPr bwMode="auto">
            <a:xfrm>
              <a:off x="1679" y="2924"/>
              <a:ext cx="99" cy="91"/>
            </a:xfrm>
            <a:custGeom>
              <a:avLst/>
              <a:gdLst>
                <a:gd name="T0" fmla="*/ 99 w 99"/>
                <a:gd name="T1" fmla="*/ 33 h 91"/>
                <a:gd name="T2" fmla="*/ 99 w 99"/>
                <a:gd name="T3" fmla="*/ 0 h 91"/>
                <a:gd name="T4" fmla="*/ 66 w 99"/>
                <a:gd name="T5" fmla="*/ 0 h 91"/>
                <a:gd name="T6" fmla="*/ 83 w 99"/>
                <a:gd name="T7" fmla="*/ 8 h 91"/>
                <a:gd name="T8" fmla="*/ 74 w 99"/>
                <a:gd name="T9" fmla="*/ 33 h 91"/>
                <a:gd name="T10" fmla="*/ 50 w 99"/>
                <a:gd name="T11" fmla="*/ 25 h 91"/>
                <a:gd name="T12" fmla="*/ 41 w 99"/>
                <a:gd name="T13" fmla="*/ 58 h 91"/>
                <a:gd name="T14" fmla="*/ 8 w 99"/>
                <a:gd name="T15" fmla="*/ 50 h 91"/>
                <a:gd name="T16" fmla="*/ 0 w 99"/>
                <a:gd name="T17" fmla="*/ 91 h 91"/>
                <a:gd name="T18" fmla="*/ 17 w 99"/>
                <a:gd name="T19" fmla="*/ 66 h 91"/>
                <a:gd name="T20" fmla="*/ 50 w 99"/>
                <a:gd name="T21" fmla="*/ 66 h 91"/>
                <a:gd name="T22" fmla="*/ 50 w 99"/>
                <a:gd name="T23" fmla="*/ 41 h 91"/>
                <a:gd name="T24" fmla="*/ 74 w 99"/>
                <a:gd name="T25" fmla="*/ 58 h 91"/>
                <a:gd name="T26" fmla="*/ 83 w 99"/>
                <a:gd name="T27" fmla="*/ 25 h 91"/>
                <a:gd name="T28" fmla="*/ 99 w 99"/>
                <a:gd name="T29" fmla="*/ 33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91"/>
                <a:gd name="T47" fmla="*/ 99 w 99"/>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91">
                  <a:moveTo>
                    <a:pt x="99" y="33"/>
                  </a:moveTo>
                  <a:lnTo>
                    <a:pt x="99" y="0"/>
                  </a:lnTo>
                  <a:lnTo>
                    <a:pt x="66" y="0"/>
                  </a:lnTo>
                  <a:lnTo>
                    <a:pt x="83" y="8"/>
                  </a:lnTo>
                  <a:lnTo>
                    <a:pt x="74" y="33"/>
                  </a:lnTo>
                  <a:lnTo>
                    <a:pt x="50" y="25"/>
                  </a:lnTo>
                  <a:lnTo>
                    <a:pt x="41" y="58"/>
                  </a:lnTo>
                  <a:lnTo>
                    <a:pt x="8" y="50"/>
                  </a:lnTo>
                  <a:lnTo>
                    <a:pt x="0" y="91"/>
                  </a:lnTo>
                  <a:lnTo>
                    <a:pt x="17" y="66"/>
                  </a:lnTo>
                  <a:lnTo>
                    <a:pt x="50" y="66"/>
                  </a:lnTo>
                  <a:lnTo>
                    <a:pt x="50" y="41"/>
                  </a:lnTo>
                  <a:lnTo>
                    <a:pt x="74" y="58"/>
                  </a:lnTo>
                  <a:lnTo>
                    <a:pt x="83" y="25"/>
                  </a:lnTo>
                  <a:lnTo>
                    <a:pt x="99" y="33"/>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34" name="Freeform 332"/>
            <p:cNvSpPr>
              <a:spLocks/>
            </p:cNvSpPr>
            <p:nvPr/>
          </p:nvSpPr>
          <p:spPr bwMode="auto">
            <a:xfrm>
              <a:off x="1679" y="2924"/>
              <a:ext cx="99" cy="91"/>
            </a:xfrm>
            <a:custGeom>
              <a:avLst/>
              <a:gdLst>
                <a:gd name="T0" fmla="*/ 99 w 99"/>
                <a:gd name="T1" fmla="*/ 33 h 91"/>
                <a:gd name="T2" fmla="*/ 99 w 99"/>
                <a:gd name="T3" fmla="*/ 0 h 91"/>
                <a:gd name="T4" fmla="*/ 66 w 99"/>
                <a:gd name="T5" fmla="*/ 0 h 91"/>
                <a:gd name="T6" fmla="*/ 83 w 99"/>
                <a:gd name="T7" fmla="*/ 8 h 91"/>
                <a:gd name="T8" fmla="*/ 74 w 99"/>
                <a:gd name="T9" fmla="*/ 33 h 91"/>
                <a:gd name="T10" fmla="*/ 50 w 99"/>
                <a:gd name="T11" fmla="*/ 25 h 91"/>
                <a:gd name="T12" fmla="*/ 41 w 99"/>
                <a:gd name="T13" fmla="*/ 58 h 91"/>
                <a:gd name="T14" fmla="*/ 8 w 99"/>
                <a:gd name="T15" fmla="*/ 50 h 91"/>
                <a:gd name="T16" fmla="*/ 0 w 99"/>
                <a:gd name="T17" fmla="*/ 91 h 91"/>
                <a:gd name="T18" fmla="*/ 17 w 99"/>
                <a:gd name="T19" fmla="*/ 66 h 91"/>
                <a:gd name="T20" fmla="*/ 50 w 99"/>
                <a:gd name="T21" fmla="*/ 66 h 91"/>
                <a:gd name="T22" fmla="*/ 50 w 99"/>
                <a:gd name="T23" fmla="*/ 41 h 91"/>
                <a:gd name="T24" fmla="*/ 74 w 99"/>
                <a:gd name="T25" fmla="*/ 58 h 91"/>
                <a:gd name="T26" fmla="*/ 83 w 99"/>
                <a:gd name="T27" fmla="*/ 25 h 91"/>
                <a:gd name="T28" fmla="*/ 99 w 99"/>
                <a:gd name="T29" fmla="*/ 33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91"/>
                <a:gd name="T47" fmla="*/ 99 w 99"/>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91">
                  <a:moveTo>
                    <a:pt x="99" y="33"/>
                  </a:moveTo>
                  <a:lnTo>
                    <a:pt x="99" y="0"/>
                  </a:lnTo>
                  <a:lnTo>
                    <a:pt x="66" y="0"/>
                  </a:lnTo>
                  <a:lnTo>
                    <a:pt x="83" y="8"/>
                  </a:lnTo>
                  <a:lnTo>
                    <a:pt x="74" y="33"/>
                  </a:lnTo>
                  <a:lnTo>
                    <a:pt x="50" y="25"/>
                  </a:lnTo>
                  <a:lnTo>
                    <a:pt x="41" y="58"/>
                  </a:lnTo>
                  <a:lnTo>
                    <a:pt x="8" y="50"/>
                  </a:lnTo>
                  <a:lnTo>
                    <a:pt x="0" y="91"/>
                  </a:lnTo>
                  <a:lnTo>
                    <a:pt x="17" y="66"/>
                  </a:lnTo>
                  <a:lnTo>
                    <a:pt x="50" y="66"/>
                  </a:lnTo>
                  <a:lnTo>
                    <a:pt x="50" y="41"/>
                  </a:lnTo>
                  <a:lnTo>
                    <a:pt x="74" y="58"/>
                  </a:lnTo>
                  <a:lnTo>
                    <a:pt x="83" y="25"/>
                  </a:lnTo>
                  <a:lnTo>
                    <a:pt x="99" y="33"/>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035" name="Freeform 333"/>
            <p:cNvSpPr>
              <a:spLocks/>
            </p:cNvSpPr>
            <p:nvPr/>
          </p:nvSpPr>
          <p:spPr bwMode="auto">
            <a:xfrm>
              <a:off x="1646" y="2866"/>
              <a:ext cx="99" cy="99"/>
            </a:xfrm>
            <a:custGeom>
              <a:avLst/>
              <a:gdLst>
                <a:gd name="T0" fmla="*/ 99 w 99"/>
                <a:gd name="T1" fmla="*/ 42 h 99"/>
                <a:gd name="T2" fmla="*/ 99 w 99"/>
                <a:gd name="T3" fmla="*/ 0 h 99"/>
                <a:gd name="T4" fmla="*/ 74 w 99"/>
                <a:gd name="T5" fmla="*/ 0 h 99"/>
                <a:gd name="T6" fmla="*/ 83 w 99"/>
                <a:gd name="T7" fmla="*/ 17 h 99"/>
                <a:gd name="T8" fmla="*/ 74 w 99"/>
                <a:gd name="T9" fmla="*/ 42 h 99"/>
                <a:gd name="T10" fmla="*/ 50 w 99"/>
                <a:gd name="T11" fmla="*/ 33 h 99"/>
                <a:gd name="T12" fmla="*/ 41 w 99"/>
                <a:gd name="T13" fmla="*/ 66 h 99"/>
                <a:gd name="T14" fmla="*/ 8 w 99"/>
                <a:gd name="T15" fmla="*/ 58 h 99"/>
                <a:gd name="T16" fmla="*/ 0 w 99"/>
                <a:gd name="T17" fmla="*/ 99 h 99"/>
                <a:gd name="T18" fmla="*/ 17 w 99"/>
                <a:gd name="T19" fmla="*/ 75 h 99"/>
                <a:gd name="T20" fmla="*/ 50 w 99"/>
                <a:gd name="T21" fmla="*/ 75 h 99"/>
                <a:gd name="T22" fmla="*/ 50 w 99"/>
                <a:gd name="T23" fmla="*/ 50 h 99"/>
                <a:gd name="T24" fmla="*/ 74 w 99"/>
                <a:gd name="T25" fmla="*/ 66 h 99"/>
                <a:gd name="T26" fmla="*/ 83 w 99"/>
                <a:gd name="T27" fmla="*/ 25 h 99"/>
                <a:gd name="T28" fmla="*/ 99 w 99"/>
                <a:gd name="T29" fmla="*/ 42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99"/>
                <a:gd name="T47" fmla="*/ 99 w 99"/>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99">
                  <a:moveTo>
                    <a:pt x="99" y="42"/>
                  </a:moveTo>
                  <a:lnTo>
                    <a:pt x="99" y="0"/>
                  </a:lnTo>
                  <a:lnTo>
                    <a:pt x="74" y="0"/>
                  </a:lnTo>
                  <a:lnTo>
                    <a:pt x="83" y="17"/>
                  </a:lnTo>
                  <a:lnTo>
                    <a:pt x="74" y="42"/>
                  </a:lnTo>
                  <a:lnTo>
                    <a:pt x="50" y="33"/>
                  </a:lnTo>
                  <a:lnTo>
                    <a:pt x="41" y="66"/>
                  </a:lnTo>
                  <a:lnTo>
                    <a:pt x="8" y="58"/>
                  </a:lnTo>
                  <a:lnTo>
                    <a:pt x="0" y="99"/>
                  </a:lnTo>
                  <a:lnTo>
                    <a:pt x="17" y="75"/>
                  </a:lnTo>
                  <a:lnTo>
                    <a:pt x="50" y="75"/>
                  </a:lnTo>
                  <a:lnTo>
                    <a:pt x="50" y="50"/>
                  </a:lnTo>
                  <a:lnTo>
                    <a:pt x="74" y="66"/>
                  </a:lnTo>
                  <a:lnTo>
                    <a:pt x="83" y="25"/>
                  </a:lnTo>
                  <a:lnTo>
                    <a:pt x="99" y="4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36" name="Freeform 334"/>
            <p:cNvSpPr>
              <a:spLocks/>
            </p:cNvSpPr>
            <p:nvPr/>
          </p:nvSpPr>
          <p:spPr bwMode="auto">
            <a:xfrm>
              <a:off x="1646" y="2866"/>
              <a:ext cx="99" cy="99"/>
            </a:xfrm>
            <a:custGeom>
              <a:avLst/>
              <a:gdLst>
                <a:gd name="T0" fmla="*/ 99 w 99"/>
                <a:gd name="T1" fmla="*/ 42 h 99"/>
                <a:gd name="T2" fmla="*/ 99 w 99"/>
                <a:gd name="T3" fmla="*/ 0 h 99"/>
                <a:gd name="T4" fmla="*/ 74 w 99"/>
                <a:gd name="T5" fmla="*/ 0 h 99"/>
                <a:gd name="T6" fmla="*/ 83 w 99"/>
                <a:gd name="T7" fmla="*/ 17 h 99"/>
                <a:gd name="T8" fmla="*/ 74 w 99"/>
                <a:gd name="T9" fmla="*/ 42 h 99"/>
                <a:gd name="T10" fmla="*/ 50 w 99"/>
                <a:gd name="T11" fmla="*/ 33 h 99"/>
                <a:gd name="T12" fmla="*/ 41 w 99"/>
                <a:gd name="T13" fmla="*/ 66 h 99"/>
                <a:gd name="T14" fmla="*/ 8 w 99"/>
                <a:gd name="T15" fmla="*/ 58 h 99"/>
                <a:gd name="T16" fmla="*/ 0 w 99"/>
                <a:gd name="T17" fmla="*/ 99 h 99"/>
                <a:gd name="T18" fmla="*/ 17 w 99"/>
                <a:gd name="T19" fmla="*/ 75 h 99"/>
                <a:gd name="T20" fmla="*/ 50 w 99"/>
                <a:gd name="T21" fmla="*/ 75 h 99"/>
                <a:gd name="T22" fmla="*/ 50 w 99"/>
                <a:gd name="T23" fmla="*/ 50 h 99"/>
                <a:gd name="T24" fmla="*/ 74 w 99"/>
                <a:gd name="T25" fmla="*/ 66 h 99"/>
                <a:gd name="T26" fmla="*/ 83 w 99"/>
                <a:gd name="T27" fmla="*/ 25 h 99"/>
                <a:gd name="T28" fmla="*/ 99 w 99"/>
                <a:gd name="T29" fmla="*/ 42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99"/>
                <a:gd name="T47" fmla="*/ 99 w 99"/>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99">
                  <a:moveTo>
                    <a:pt x="99" y="42"/>
                  </a:moveTo>
                  <a:lnTo>
                    <a:pt x="99" y="0"/>
                  </a:lnTo>
                  <a:lnTo>
                    <a:pt x="74" y="0"/>
                  </a:lnTo>
                  <a:lnTo>
                    <a:pt x="83" y="17"/>
                  </a:lnTo>
                  <a:lnTo>
                    <a:pt x="74" y="42"/>
                  </a:lnTo>
                  <a:lnTo>
                    <a:pt x="50" y="33"/>
                  </a:lnTo>
                  <a:lnTo>
                    <a:pt x="41" y="66"/>
                  </a:lnTo>
                  <a:lnTo>
                    <a:pt x="8" y="58"/>
                  </a:lnTo>
                  <a:lnTo>
                    <a:pt x="0" y="99"/>
                  </a:lnTo>
                  <a:lnTo>
                    <a:pt x="17" y="75"/>
                  </a:lnTo>
                  <a:lnTo>
                    <a:pt x="50" y="75"/>
                  </a:lnTo>
                  <a:lnTo>
                    <a:pt x="50" y="50"/>
                  </a:lnTo>
                  <a:lnTo>
                    <a:pt x="74" y="66"/>
                  </a:lnTo>
                  <a:lnTo>
                    <a:pt x="83" y="25"/>
                  </a:lnTo>
                  <a:lnTo>
                    <a:pt x="99" y="42"/>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grpSp>
          <p:nvGrpSpPr>
            <p:cNvPr id="31037" name="Group 1131"/>
            <p:cNvGrpSpPr>
              <a:grpSpLocks/>
            </p:cNvGrpSpPr>
            <p:nvPr/>
          </p:nvGrpSpPr>
          <p:grpSpPr bwMode="auto">
            <a:xfrm>
              <a:off x="1622" y="2565"/>
              <a:ext cx="182" cy="173"/>
              <a:chOff x="1861" y="2298"/>
              <a:chExt cx="182" cy="173"/>
            </a:xfrm>
          </p:grpSpPr>
          <p:sp>
            <p:nvSpPr>
              <p:cNvPr id="31229" name="Freeform 335"/>
              <p:cNvSpPr>
                <a:spLocks/>
              </p:cNvSpPr>
              <p:nvPr/>
            </p:nvSpPr>
            <p:spPr bwMode="auto">
              <a:xfrm>
                <a:off x="1861" y="2405"/>
                <a:ext cx="132" cy="66"/>
              </a:xfrm>
              <a:custGeom>
                <a:avLst/>
                <a:gdLst>
                  <a:gd name="T0" fmla="*/ 99 w 132"/>
                  <a:gd name="T1" fmla="*/ 66 h 66"/>
                  <a:gd name="T2" fmla="*/ 132 w 132"/>
                  <a:gd name="T3" fmla="*/ 49 h 66"/>
                  <a:gd name="T4" fmla="*/ 116 w 132"/>
                  <a:gd name="T5" fmla="*/ 16 h 66"/>
                  <a:gd name="T6" fmla="*/ 107 w 132"/>
                  <a:gd name="T7" fmla="*/ 33 h 66"/>
                  <a:gd name="T8" fmla="*/ 83 w 132"/>
                  <a:gd name="T9" fmla="*/ 41 h 66"/>
                  <a:gd name="T10" fmla="*/ 74 w 132"/>
                  <a:gd name="T11" fmla="*/ 16 h 66"/>
                  <a:gd name="T12" fmla="*/ 50 w 132"/>
                  <a:gd name="T13" fmla="*/ 25 h 66"/>
                  <a:gd name="T14" fmla="*/ 41 w 132"/>
                  <a:gd name="T15" fmla="*/ 0 h 66"/>
                  <a:gd name="T16" fmla="*/ 0 w 132"/>
                  <a:gd name="T17" fmla="*/ 8 h 66"/>
                  <a:gd name="T18" fmla="*/ 25 w 132"/>
                  <a:gd name="T19" fmla="*/ 8 h 66"/>
                  <a:gd name="T20" fmla="*/ 41 w 132"/>
                  <a:gd name="T21" fmla="*/ 33 h 66"/>
                  <a:gd name="T22" fmla="*/ 66 w 132"/>
                  <a:gd name="T23" fmla="*/ 25 h 66"/>
                  <a:gd name="T24" fmla="*/ 66 w 132"/>
                  <a:gd name="T25" fmla="*/ 49 h 66"/>
                  <a:gd name="T26" fmla="*/ 99 w 132"/>
                  <a:gd name="T27" fmla="*/ 41 h 66"/>
                  <a:gd name="T28" fmla="*/ 99 w 132"/>
                  <a:gd name="T29" fmla="*/ 66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99" y="66"/>
                    </a:moveTo>
                    <a:lnTo>
                      <a:pt x="132" y="49"/>
                    </a:lnTo>
                    <a:lnTo>
                      <a:pt x="116" y="16"/>
                    </a:lnTo>
                    <a:lnTo>
                      <a:pt x="107" y="33"/>
                    </a:lnTo>
                    <a:lnTo>
                      <a:pt x="83" y="41"/>
                    </a:lnTo>
                    <a:lnTo>
                      <a:pt x="74" y="16"/>
                    </a:lnTo>
                    <a:lnTo>
                      <a:pt x="50" y="25"/>
                    </a:lnTo>
                    <a:lnTo>
                      <a:pt x="41" y="0"/>
                    </a:lnTo>
                    <a:lnTo>
                      <a:pt x="0" y="8"/>
                    </a:lnTo>
                    <a:lnTo>
                      <a:pt x="25" y="8"/>
                    </a:lnTo>
                    <a:lnTo>
                      <a:pt x="41" y="33"/>
                    </a:lnTo>
                    <a:lnTo>
                      <a:pt x="66" y="25"/>
                    </a:lnTo>
                    <a:lnTo>
                      <a:pt x="66" y="49"/>
                    </a:lnTo>
                    <a:lnTo>
                      <a:pt x="99" y="41"/>
                    </a:lnTo>
                    <a:lnTo>
                      <a:pt x="99" y="66"/>
                    </a:lnTo>
                    <a:close/>
                  </a:path>
                </a:pathLst>
              </a:custGeom>
              <a:solidFill>
                <a:srgbClr val="33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30" name="Freeform 337"/>
              <p:cNvSpPr>
                <a:spLocks/>
              </p:cNvSpPr>
              <p:nvPr/>
            </p:nvSpPr>
            <p:spPr bwMode="auto">
              <a:xfrm>
                <a:off x="1878" y="2347"/>
                <a:ext cx="132" cy="74"/>
              </a:xfrm>
              <a:custGeom>
                <a:avLst/>
                <a:gdLst>
                  <a:gd name="T0" fmla="*/ 99 w 132"/>
                  <a:gd name="T1" fmla="*/ 74 h 74"/>
                  <a:gd name="T2" fmla="*/ 132 w 132"/>
                  <a:gd name="T3" fmla="*/ 50 h 74"/>
                  <a:gd name="T4" fmla="*/ 115 w 132"/>
                  <a:gd name="T5" fmla="*/ 25 h 74"/>
                  <a:gd name="T6" fmla="*/ 115 w 132"/>
                  <a:gd name="T7" fmla="*/ 41 h 74"/>
                  <a:gd name="T8" fmla="*/ 82 w 132"/>
                  <a:gd name="T9" fmla="*/ 50 h 74"/>
                  <a:gd name="T10" fmla="*/ 82 w 132"/>
                  <a:gd name="T11" fmla="*/ 17 h 74"/>
                  <a:gd name="T12" fmla="*/ 49 w 132"/>
                  <a:gd name="T13" fmla="*/ 33 h 74"/>
                  <a:gd name="T14" fmla="*/ 41 w 132"/>
                  <a:gd name="T15" fmla="*/ 0 h 74"/>
                  <a:gd name="T16" fmla="*/ 0 w 132"/>
                  <a:gd name="T17" fmla="*/ 17 h 74"/>
                  <a:gd name="T18" fmla="*/ 33 w 132"/>
                  <a:gd name="T19" fmla="*/ 17 h 74"/>
                  <a:gd name="T20" fmla="*/ 41 w 132"/>
                  <a:gd name="T21" fmla="*/ 41 h 74"/>
                  <a:gd name="T22" fmla="*/ 66 w 132"/>
                  <a:gd name="T23" fmla="*/ 33 h 74"/>
                  <a:gd name="T24" fmla="*/ 66 w 132"/>
                  <a:gd name="T25" fmla="*/ 58 h 74"/>
                  <a:gd name="T26" fmla="*/ 107 w 132"/>
                  <a:gd name="T27" fmla="*/ 50 h 74"/>
                  <a:gd name="T28" fmla="*/ 99 w 132"/>
                  <a:gd name="T29" fmla="*/ 74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74"/>
                  <a:gd name="T47" fmla="*/ 132 w 132"/>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74">
                    <a:moveTo>
                      <a:pt x="99" y="74"/>
                    </a:moveTo>
                    <a:lnTo>
                      <a:pt x="132" y="50"/>
                    </a:lnTo>
                    <a:lnTo>
                      <a:pt x="115" y="25"/>
                    </a:lnTo>
                    <a:lnTo>
                      <a:pt x="115" y="41"/>
                    </a:lnTo>
                    <a:lnTo>
                      <a:pt x="82" y="50"/>
                    </a:lnTo>
                    <a:lnTo>
                      <a:pt x="82" y="17"/>
                    </a:lnTo>
                    <a:lnTo>
                      <a:pt x="49" y="33"/>
                    </a:lnTo>
                    <a:lnTo>
                      <a:pt x="41" y="0"/>
                    </a:lnTo>
                    <a:lnTo>
                      <a:pt x="0" y="17"/>
                    </a:lnTo>
                    <a:lnTo>
                      <a:pt x="33" y="17"/>
                    </a:lnTo>
                    <a:lnTo>
                      <a:pt x="41" y="41"/>
                    </a:lnTo>
                    <a:lnTo>
                      <a:pt x="66" y="33"/>
                    </a:lnTo>
                    <a:lnTo>
                      <a:pt x="66" y="58"/>
                    </a:lnTo>
                    <a:lnTo>
                      <a:pt x="107" y="50"/>
                    </a:lnTo>
                    <a:lnTo>
                      <a:pt x="99" y="74"/>
                    </a:lnTo>
                    <a:close/>
                  </a:path>
                </a:pathLst>
              </a:custGeom>
              <a:solidFill>
                <a:srgbClr val="33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31" name="Freeform 339"/>
              <p:cNvSpPr>
                <a:spLocks/>
              </p:cNvSpPr>
              <p:nvPr/>
            </p:nvSpPr>
            <p:spPr bwMode="auto">
              <a:xfrm>
                <a:off x="1902" y="2298"/>
                <a:ext cx="141" cy="66"/>
              </a:xfrm>
              <a:custGeom>
                <a:avLst/>
                <a:gdLst>
                  <a:gd name="T0" fmla="*/ 108 w 141"/>
                  <a:gd name="T1" fmla="*/ 66 h 66"/>
                  <a:gd name="T2" fmla="*/ 141 w 141"/>
                  <a:gd name="T3" fmla="*/ 49 h 66"/>
                  <a:gd name="T4" fmla="*/ 124 w 141"/>
                  <a:gd name="T5" fmla="*/ 16 h 66"/>
                  <a:gd name="T6" fmla="*/ 116 w 141"/>
                  <a:gd name="T7" fmla="*/ 33 h 66"/>
                  <a:gd name="T8" fmla="*/ 91 w 141"/>
                  <a:gd name="T9" fmla="*/ 41 h 66"/>
                  <a:gd name="T10" fmla="*/ 83 w 141"/>
                  <a:gd name="T11" fmla="*/ 16 h 66"/>
                  <a:gd name="T12" fmla="*/ 58 w 141"/>
                  <a:gd name="T13" fmla="*/ 24 h 66"/>
                  <a:gd name="T14" fmla="*/ 42 w 141"/>
                  <a:gd name="T15" fmla="*/ 0 h 66"/>
                  <a:gd name="T16" fmla="*/ 0 w 141"/>
                  <a:gd name="T17" fmla="*/ 8 h 66"/>
                  <a:gd name="T18" fmla="*/ 33 w 141"/>
                  <a:gd name="T19" fmla="*/ 8 h 66"/>
                  <a:gd name="T20" fmla="*/ 50 w 141"/>
                  <a:gd name="T21" fmla="*/ 33 h 66"/>
                  <a:gd name="T22" fmla="*/ 75 w 141"/>
                  <a:gd name="T23" fmla="*/ 24 h 66"/>
                  <a:gd name="T24" fmla="*/ 66 w 141"/>
                  <a:gd name="T25" fmla="*/ 49 h 66"/>
                  <a:gd name="T26" fmla="*/ 108 w 141"/>
                  <a:gd name="T27" fmla="*/ 41 h 66"/>
                  <a:gd name="T28" fmla="*/ 108 w 141"/>
                  <a:gd name="T29" fmla="*/ 66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
                  <a:gd name="T46" fmla="*/ 0 h 66"/>
                  <a:gd name="T47" fmla="*/ 141 w 141"/>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 h="66">
                    <a:moveTo>
                      <a:pt x="108" y="66"/>
                    </a:moveTo>
                    <a:lnTo>
                      <a:pt x="141" y="49"/>
                    </a:lnTo>
                    <a:lnTo>
                      <a:pt x="124" y="16"/>
                    </a:lnTo>
                    <a:lnTo>
                      <a:pt x="116" y="33"/>
                    </a:lnTo>
                    <a:lnTo>
                      <a:pt x="91" y="41"/>
                    </a:lnTo>
                    <a:lnTo>
                      <a:pt x="83" y="16"/>
                    </a:lnTo>
                    <a:lnTo>
                      <a:pt x="58" y="24"/>
                    </a:lnTo>
                    <a:lnTo>
                      <a:pt x="42" y="0"/>
                    </a:lnTo>
                    <a:lnTo>
                      <a:pt x="0" y="8"/>
                    </a:lnTo>
                    <a:lnTo>
                      <a:pt x="33" y="8"/>
                    </a:lnTo>
                    <a:lnTo>
                      <a:pt x="50" y="33"/>
                    </a:lnTo>
                    <a:lnTo>
                      <a:pt x="75" y="24"/>
                    </a:lnTo>
                    <a:lnTo>
                      <a:pt x="66" y="49"/>
                    </a:lnTo>
                    <a:lnTo>
                      <a:pt x="108" y="41"/>
                    </a:lnTo>
                    <a:lnTo>
                      <a:pt x="108" y="66"/>
                    </a:lnTo>
                    <a:close/>
                  </a:path>
                </a:pathLst>
              </a:custGeom>
              <a:solidFill>
                <a:srgbClr val="33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grpSp>
        <p:sp>
          <p:nvSpPr>
            <p:cNvPr id="31038" name="Freeform 341"/>
            <p:cNvSpPr>
              <a:spLocks/>
            </p:cNvSpPr>
            <p:nvPr/>
          </p:nvSpPr>
          <p:spPr bwMode="auto">
            <a:xfrm>
              <a:off x="1935" y="2751"/>
              <a:ext cx="190" cy="165"/>
            </a:xfrm>
            <a:custGeom>
              <a:avLst/>
              <a:gdLst>
                <a:gd name="T0" fmla="*/ 83 w 190"/>
                <a:gd name="T1" fmla="*/ 148 h 165"/>
                <a:gd name="T2" fmla="*/ 74 w 190"/>
                <a:gd name="T3" fmla="*/ 157 h 165"/>
                <a:gd name="T4" fmla="*/ 66 w 190"/>
                <a:gd name="T5" fmla="*/ 165 h 165"/>
                <a:gd name="T6" fmla="*/ 50 w 190"/>
                <a:gd name="T7" fmla="*/ 165 h 165"/>
                <a:gd name="T8" fmla="*/ 41 w 190"/>
                <a:gd name="T9" fmla="*/ 157 h 165"/>
                <a:gd name="T10" fmla="*/ 33 w 190"/>
                <a:gd name="T11" fmla="*/ 148 h 165"/>
                <a:gd name="T12" fmla="*/ 33 w 190"/>
                <a:gd name="T13" fmla="*/ 132 h 165"/>
                <a:gd name="T14" fmla="*/ 25 w 190"/>
                <a:gd name="T15" fmla="*/ 123 h 165"/>
                <a:gd name="T16" fmla="*/ 8 w 190"/>
                <a:gd name="T17" fmla="*/ 115 h 165"/>
                <a:gd name="T18" fmla="*/ 0 w 190"/>
                <a:gd name="T19" fmla="*/ 107 h 165"/>
                <a:gd name="T20" fmla="*/ 8 w 190"/>
                <a:gd name="T21" fmla="*/ 99 h 165"/>
                <a:gd name="T22" fmla="*/ 8 w 190"/>
                <a:gd name="T23" fmla="*/ 90 h 165"/>
                <a:gd name="T24" fmla="*/ 17 w 190"/>
                <a:gd name="T25" fmla="*/ 90 h 165"/>
                <a:gd name="T26" fmla="*/ 17 w 190"/>
                <a:gd name="T27" fmla="*/ 82 h 165"/>
                <a:gd name="T28" fmla="*/ 17 w 190"/>
                <a:gd name="T29" fmla="*/ 66 h 165"/>
                <a:gd name="T30" fmla="*/ 17 w 190"/>
                <a:gd name="T31" fmla="*/ 57 h 165"/>
                <a:gd name="T32" fmla="*/ 25 w 190"/>
                <a:gd name="T33" fmla="*/ 41 h 165"/>
                <a:gd name="T34" fmla="*/ 33 w 190"/>
                <a:gd name="T35" fmla="*/ 33 h 165"/>
                <a:gd name="T36" fmla="*/ 50 w 190"/>
                <a:gd name="T37" fmla="*/ 41 h 165"/>
                <a:gd name="T38" fmla="*/ 58 w 190"/>
                <a:gd name="T39" fmla="*/ 41 h 165"/>
                <a:gd name="T40" fmla="*/ 66 w 190"/>
                <a:gd name="T41" fmla="*/ 41 h 165"/>
                <a:gd name="T42" fmla="*/ 66 w 190"/>
                <a:gd name="T43" fmla="*/ 24 h 165"/>
                <a:gd name="T44" fmla="*/ 74 w 190"/>
                <a:gd name="T45" fmla="*/ 8 h 165"/>
                <a:gd name="T46" fmla="*/ 83 w 190"/>
                <a:gd name="T47" fmla="*/ 0 h 165"/>
                <a:gd name="T48" fmla="*/ 99 w 190"/>
                <a:gd name="T49" fmla="*/ 0 h 165"/>
                <a:gd name="T50" fmla="*/ 99 w 190"/>
                <a:gd name="T51" fmla="*/ 8 h 165"/>
                <a:gd name="T52" fmla="*/ 107 w 190"/>
                <a:gd name="T53" fmla="*/ 16 h 165"/>
                <a:gd name="T54" fmla="*/ 116 w 190"/>
                <a:gd name="T55" fmla="*/ 24 h 165"/>
                <a:gd name="T56" fmla="*/ 124 w 190"/>
                <a:gd name="T57" fmla="*/ 16 h 165"/>
                <a:gd name="T58" fmla="*/ 140 w 190"/>
                <a:gd name="T59" fmla="*/ 8 h 165"/>
                <a:gd name="T60" fmla="*/ 149 w 190"/>
                <a:gd name="T61" fmla="*/ 8 h 165"/>
                <a:gd name="T62" fmla="*/ 165 w 190"/>
                <a:gd name="T63" fmla="*/ 16 h 165"/>
                <a:gd name="T64" fmla="*/ 165 w 190"/>
                <a:gd name="T65" fmla="*/ 24 h 165"/>
                <a:gd name="T66" fmla="*/ 165 w 190"/>
                <a:gd name="T67" fmla="*/ 41 h 165"/>
                <a:gd name="T68" fmla="*/ 173 w 190"/>
                <a:gd name="T69" fmla="*/ 57 h 165"/>
                <a:gd name="T70" fmla="*/ 190 w 190"/>
                <a:gd name="T71" fmla="*/ 74 h 165"/>
                <a:gd name="T72" fmla="*/ 190 w 190"/>
                <a:gd name="T73" fmla="*/ 90 h 165"/>
                <a:gd name="T74" fmla="*/ 190 w 190"/>
                <a:gd name="T75" fmla="*/ 99 h 165"/>
                <a:gd name="T76" fmla="*/ 173 w 190"/>
                <a:gd name="T77" fmla="*/ 123 h 165"/>
                <a:gd name="T78" fmla="*/ 173 w 190"/>
                <a:gd name="T79" fmla="*/ 132 h 165"/>
                <a:gd name="T80" fmla="*/ 165 w 190"/>
                <a:gd name="T81" fmla="*/ 140 h 165"/>
                <a:gd name="T82" fmla="*/ 165 w 190"/>
                <a:gd name="T83" fmla="*/ 148 h 165"/>
                <a:gd name="T84" fmla="*/ 149 w 190"/>
                <a:gd name="T85" fmla="*/ 157 h 165"/>
                <a:gd name="T86" fmla="*/ 149 w 190"/>
                <a:gd name="T87" fmla="*/ 165 h 165"/>
                <a:gd name="T88" fmla="*/ 132 w 190"/>
                <a:gd name="T89" fmla="*/ 157 h 165"/>
                <a:gd name="T90" fmla="*/ 124 w 190"/>
                <a:gd name="T91" fmla="*/ 148 h 165"/>
                <a:gd name="T92" fmla="*/ 83 w 190"/>
                <a:gd name="T93" fmla="*/ 148 h 1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0"/>
                <a:gd name="T142" fmla="*/ 0 h 165"/>
                <a:gd name="T143" fmla="*/ 190 w 190"/>
                <a:gd name="T144" fmla="*/ 165 h 16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0" h="165">
                  <a:moveTo>
                    <a:pt x="83" y="148"/>
                  </a:moveTo>
                  <a:lnTo>
                    <a:pt x="83" y="148"/>
                  </a:lnTo>
                  <a:lnTo>
                    <a:pt x="83" y="157"/>
                  </a:lnTo>
                  <a:lnTo>
                    <a:pt x="74" y="157"/>
                  </a:lnTo>
                  <a:lnTo>
                    <a:pt x="66" y="165"/>
                  </a:lnTo>
                  <a:lnTo>
                    <a:pt x="58" y="165"/>
                  </a:lnTo>
                  <a:lnTo>
                    <a:pt x="50" y="165"/>
                  </a:lnTo>
                  <a:lnTo>
                    <a:pt x="41" y="157"/>
                  </a:lnTo>
                  <a:lnTo>
                    <a:pt x="33" y="148"/>
                  </a:lnTo>
                  <a:lnTo>
                    <a:pt x="33" y="140"/>
                  </a:lnTo>
                  <a:lnTo>
                    <a:pt x="33" y="132"/>
                  </a:lnTo>
                  <a:lnTo>
                    <a:pt x="25" y="132"/>
                  </a:lnTo>
                  <a:lnTo>
                    <a:pt x="25" y="123"/>
                  </a:lnTo>
                  <a:lnTo>
                    <a:pt x="17" y="123"/>
                  </a:lnTo>
                  <a:lnTo>
                    <a:pt x="8" y="115"/>
                  </a:lnTo>
                  <a:lnTo>
                    <a:pt x="0" y="107"/>
                  </a:lnTo>
                  <a:lnTo>
                    <a:pt x="8" y="99"/>
                  </a:lnTo>
                  <a:lnTo>
                    <a:pt x="8" y="90"/>
                  </a:lnTo>
                  <a:lnTo>
                    <a:pt x="17" y="90"/>
                  </a:lnTo>
                  <a:lnTo>
                    <a:pt x="17" y="82"/>
                  </a:lnTo>
                  <a:lnTo>
                    <a:pt x="17" y="66"/>
                  </a:lnTo>
                  <a:lnTo>
                    <a:pt x="17" y="57"/>
                  </a:lnTo>
                  <a:lnTo>
                    <a:pt x="17" y="49"/>
                  </a:lnTo>
                  <a:lnTo>
                    <a:pt x="25" y="41"/>
                  </a:lnTo>
                  <a:lnTo>
                    <a:pt x="33" y="41"/>
                  </a:lnTo>
                  <a:lnTo>
                    <a:pt x="33" y="33"/>
                  </a:lnTo>
                  <a:lnTo>
                    <a:pt x="41" y="33"/>
                  </a:lnTo>
                  <a:lnTo>
                    <a:pt x="50" y="41"/>
                  </a:lnTo>
                  <a:lnTo>
                    <a:pt x="58" y="41"/>
                  </a:lnTo>
                  <a:lnTo>
                    <a:pt x="66" y="41"/>
                  </a:lnTo>
                  <a:lnTo>
                    <a:pt x="66" y="33"/>
                  </a:lnTo>
                  <a:lnTo>
                    <a:pt x="66" y="24"/>
                  </a:lnTo>
                  <a:lnTo>
                    <a:pt x="66" y="16"/>
                  </a:lnTo>
                  <a:lnTo>
                    <a:pt x="74" y="8"/>
                  </a:lnTo>
                  <a:lnTo>
                    <a:pt x="83" y="0"/>
                  </a:lnTo>
                  <a:lnTo>
                    <a:pt x="91" y="0"/>
                  </a:lnTo>
                  <a:lnTo>
                    <a:pt x="99" y="0"/>
                  </a:lnTo>
                  <a:lnTo>
                    <a:pt x="99" y="8"/>
                  </a:lnTo>
                  <a:lnTo>
                    <a:pt x="107" y="16"/>
                  </a:lnTo>
                  <a:lnTo>
                    <a:pt x="116" y="24"/>
                  </a:lnTo>
                  <a:lnTo>
                    <a:pt x="124" y="16"/>
                  </a:lnTo>
                  <a:lnTo>
                    <a:pt x="132" y="8"/>
                  </a:lnTo>
                  <a:lnTo>
                    <a:pt x="140" y="8"/>
                  </a:lnTo>
                  <a:lnTo>
                    <a:pt x="149" y="8"/>
                  </a:lnTo>
                  <a:lnTo>
                    <a:pt x="157" y="16"/>
                  </a:lnTo>
                  <a:lnTo>
                    <a:pt x="165" y="16"/>
                  </a:lnTo>
                  <a:lnTo>
                    <a:pt x="165" y="24"/>
                  </a:lnTo>
                  <a:lnTo>
                    <a:pt x="165" y="41"/>
                  </a:lnTo>
                  <a:lnTo>
                    <a:pt x="173" y="49"/>
                  </a:lnTo>
                  <a:lnTo>
                    <a:pt x="173" y="57"/>
                  </a:lnTo>
                  <a:lnTo>
                    <a:pt x="182" y="66"/>
                  </a:lnTo>
                  <a:lnTo>
                    <a:pt x="190" y="74"/>
                  </a:lnTo>
                  <a:lnTo>
                    <a:pt x="190" y="82"/>
                  </a:lnTo>
                  <a:lnTo>
                    <a:pt x="190" y="90"/>
                  </a:lnTo>
                  <a:lnTo>
                    <a:pt x="190" y="99"/>
                  </a:lnTo>
                  <a:lnTo>
                    <a:pt x="182" y="115"/>
                  </a:lnTo>
                  <a:lnTo>
                    <a:pt x="173" y="123"/>
                  </a:lnTo>
                  <a:lnTo>
                    <a:pt x="173" y="132"/>
                  </a:lnTo>
                  <a:lnTo>
                    <a:pt x="173" y="140"/>
                  </a:lnTo>
                  <a:lnTo>
                    <a:pt x="165" y="140"/>
                  </a:lnTo>
                  <a:lnTo>
                    <a:pt x="165" y="148"/>
                  </a:lnTo>
                  <a:lnTo>
                    <a:pt x="157" y="157"/>
                  </a:lnTo>
                  <a:lnTo>
                    <a:pt x="149" y="157"/>
                  </a:lnTo>
                  <a:lnTo>
                    <a:pt x="149" y="165"/>
                  </a:lnTo>
                  <a:lnTo>
                    <a:pt x="140" y="165"/>
                  </a:lnTo>
                  <a:lnTo>
                    <a:pt x="132" y="157"/>
                  </a:lnTo>
                  <a:lnTo>
                    <a:pt x="124" y="148"/>
                  </a:lnTo>
                  <a:lnTo>
                    <a:pt x="83" y="14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39" name="Freeform 342"/>
            <p:cNvSpPr>
              <a:spLocks/>
            </p:cNvSpPr>
            <p:nvPr/>
          </p:nvSpPr>
          <p:spPr bwMode="auto">
            <a:xfrm>
              <a:off x="1935" y="2751"/>
              <a:ext cx="190" cy="165"/>
            </a:xfrm>
            <a:custGeom>
              <a:avLst/>
              <a:gdLst>
                <a:gd name="T0" fmla="*/ 83 w 190"/>
                <a:gd name="T1" fmla="*/ 148 h 165"/>
                <a:gd name="T2" fmla="*/ 74 w 190"/>
                <a:gd name="T3" fmla="*/ 157 h 165"/>
                <a:gd name="T4" fmla="*/ 66 w 190"/>
                <a:gd name="T5" fmla="*/ 165 h 165"/>
                <a:gd name="T6" fmla="*/ 50 w 190"/>
                <a:gd name="T7" fmla="*/ 165 h 165"/>
                <a:gd name="T8" fmla="*/ 41 w 190"/>
                <a:gd name="T9" fmla="*/ 157 h 165"/>
                <a:gd name="T10" fmla="*/ 33 w 190"/>
                <a:gd name="T11" fmla="*/ 148 h 165"/>
                <a:gd name="T12" fmla="*/ 33 w 190"/>
                <a:gd name="T13" fmla="*/ 132 h 165"/>
                <a:gd name="T14" fmla="*/ 25 w 190"/>
                <a:gd name="T15" fmla="*/ 123 h 165"/>
                <a:gd name="T16" fmla="*/ 8 w 190"/>
                <a:gd name="T17" fmla="*/ 115 h 165"/>
                <a:gd name="T18" fmla="*/ 0 w 190"/>
                <a:gd name="T19" fmla="*/ 107 h 165"/>
                <a:gd name="T20" fmla="*/ 8 w 190"/>
                <a:gd name="T21" fmla="*/ 99 h 165"/>
                <a:gd name="T22" fmla="*/ 8 w 190"/>
                <a:gd name="T23" fmla="*/ 90 h 165"/>
                <a:gd name="T24" fmla="*/ 17 w 190"/>
                <a:gd name="T25" fmla="*/ 90 h 165"/>
                <a:gd name="T26" fmla="*/ 17 w 190"/>
                <a:gd name="T27" fmla="*/ 82 h 165"/>
                <a:gd name="T28" fmla="*/ 17 w 190"/>
                <a:gd name="T29" fmla="*/ 66 h 165"/>
                <a:gd name="T30" fmla="*/ 17 w 190"/>
                <a:gd name="T31" fmla="*/ 57 h 165"/>
                <a:gd name="T32" fmla="*/ 25 w 190"/>
                <a:gd name="T33" fmla="*/ 41 h 165"/>
                <a:gd name="T34" fmla="*/ 33 w 190"/>
                <a:gd name="T35" fmla="*/ 33 h 165"/>
                <a:gd name="T36" fmla="*/ 50 w 190"/>
                <a:gd name="T37" fmla="*/ 41 h 165"/>
                <a:gd name="T38" fmla="*/ 58 w 190"/>
                <a:gd name="T39" fmla="*/ 41 h 165"/>
                <a:gd name="T40" fmla="*/ 66 w 190"/>
                <a:gd name="T41" fmla="*/ 41 h 165"/>
                <a:gd name="T42" fmla="*/ 66 w 190"/>
                <a:gd name="T43" fmla="*/ 24 h 165"/>
                <a:gd name="T44" fmla="*/ 74 w 190"/>
                <a:gd name="T45" fmla="*/ 8 h 165"/>
                <a:gd name="T46" fmla="*/ 83 w 190"/>
                <a:gd name="T47" fmla="*/ 0 h 165"/>
                <a:gd name="T48" fmla="*/ 99 w 190"/>
                <a:gd name="T49" fmla="*/ 0 h 165"/>
                <a:gd name="T50" fmla="*/ 99 w 190"/>
                <a:gd name="T51" fmla="*/ 8 h 165"/>
                <a:gd name="T52" fmla="*/ 107 w 190"/>
                <a:gd name="T53" fmla="*/ 16 h 165"/>
                <a:gd name="T54" fmla="*/ 116 w 190"/>
                <a:gd name="T55" fmla="*/ 24 h 165"/>
                <a:gd name="T56" fmla="*/ 124 w 190"/>
                <a:gd name="T57" fmla="*/ 16 h 165"/>
                <a:gd name="T58" fmla="*/ 140 w 190"/>
                <a:gd name="T59" fmla="*/ 8 h 165"/>
                <a:gd name="T60" fmla="*/ 149 w 190"/>
                <a:gd name="T61" fmla="*/ 8 h 165"/>
                <a:gd name="T62" fmla="*/ 165 w 190"/>
                <a:gd name="T63" fmla="*/ 16 h 165"/>
                <a:gd name="T64" fmla="*/ 165 w 190"/>
                <a:gd name="T65" fmla="*/ 24 h 165"/>
                <a:gd name="T66" fmla="*/ 165 w 190"/>
                <a:gd name="T67" fmla="*/ 41 h 165"/>
                <a:gd name="T68" fmla="*/ 173 w 190"/>
                <a:gd name="T69" fmla="*/ 57 h 165"/>
                <a:gd name="T70" fmla="*/ 190 w 190"/>
                <a:gd name="T71" fmla="*/ 74 h 165"/>
                <a:gd name="T72" fmla="*/ 190 w 190"/>
                <a:gd name="T73" fmla="*/ 90 h 165"/>
                <a:gd name="T74" fmla="*/ 190 w 190"/>
                <a:gd name="T75" fmla="*/ 99 h 165"/>
                <a:gd name="T76" fmla="*/ 173 w 190"/>
                <a:gd name="T77" fmla="*/ 123 h 165"/>
                <a:gd name="T78" fmla="*/ 173 w 190"/>
                <a:gd name="T79" fmla="*/ 132 h 165"/>
                <a:gd name="T80" fmla="*/ 165 w 190"/>
                <a:gd name="T81" fmla="*/ 140 h 165"/>
                <a:gd name="T82" fmla="*/ 165 w 190"/>
                <a:gd name="T83" fmla="*/ 148 h 165"/>
                <a:gd name="T84" fmla="*/ 149 w 190"/>
                <a:gd name="T85" fmla="*/ 157 h 165"/>
                <a:gd name="T86" fmla="*/ 149 w 190"/>
                <a:gd name="T87" fmla="*/ 165 h 165"/>
                <a:gd name="T88" fmla="*/ 132 w 190"/>
                <a:gd name="T89" fmla="*/ 157 h 165"/>
                <a:gd name="T90" fmla="*/ 124 w 190"/>
                <a:gd name="T91" fmla="*/ 148 h 165"/>
                <a:gd name="T92" fmla="*/ 83 w 190"/>
                <a:gd name="T93" fmla="*/ 148 h 1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0"/>
                <a:gd name="T142" fmla="*/ 0 h 165"/>
                <a:gd name="T143" fmla="*/ 190 w 190"/>
                <a:gd name="T144" fmla="*/ 165 h 16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0" h="165">
                  <a:moveTo>
                    <a:pt x="83" y="148"/>
                  </a:moveTo>
                  <a:lnTo>
                    <a:pt x="83" y="148"/>
                  </a:lnTo>
                  <a:lnTo>
                    <a:pt x="83" y="157"/>
                  </a:lnTo>
                  <a:lnTo>
                    <a:pt x="74" y="157"/>
                  </a:lnTo>
                  <a:lnTo>
                    <a:pt x="66" y="165"/>
                  </a:lnTo>
                  <a:lnTo>
                    <a:pt x="58" y="165"/>
                  </a:lnTo>
                  <a:lnTo>
                    <a:pt x="50" y="165"/>
                  </a:lnTo>
                  <a:lnTo>
                    <a:pt x="41" y="157"/>
                  </a:lnTo>
                  <a:lnTo>
                    <a:pt x="33" y="148"/>
                  </a:lnTo>
                  <a:lnTo>
                    <a:pt x="33" y="140"/>
                  </a:lnTo>
                  <a:lnTo>
                    <a:pt x="33" y="132"/>
                  </a:lnTo>
                  <a:lnTo>
                    <a:pt x="25" y="132"/>
                  </a:lnTo>
                  <a:lnTo>
                    <a:pt x="25" y="123"/>
                  </a:lnTo>
                  <a:lnTo>
                    <a:pt x="17" y="123"/>
                  </a:lnTo>
                  <a:lnTo>
                    <a:pt x="8" y="115"/>
                  </a:lnTo>
                  <a:lnTo>
                    <a:pt x="0" y="107"/>
                  </a:lnTo>
                  <a:lnTo>
                    <a:pt x="8" y="99"/>
                  </a:lnTo>
                  <a:lnTo>
                    <a:pt x="8" y="90"/>
                  </a:lnTo>
                  <a:lnTo>
                    <a:pt x="17" y="90"/>
                  </a:lnTo>
                  <a:lnTo>
                    <a:pt x="17" y="82"/>
                  </a:lnTo>
                  <a:lnTo>
                    <a:pt x="17" y="66"/>
                  </a:lnTo>
                  <a:lnTo>
                    <a:pt x="17" y="57"/>
                  </a:lnTo>
                  <a:lnTo>
                    <a:pt x="17" y="49"/>
                  </a:lnTo>
                  <a:lnTo>
                    <a:pt x="25" y="41"/>
                  </a:lnTo>
                  <a:lnTo>
                    <a:pt x="33" y="41"/>
                  </a:lnTo>
                  <a:lnTo>
                    <a:pt x="33" y="33"/>
                  </a:lnTo>
                  <a:lnTo>
                    <a:pt x="41" y="33"/>
                  </a:lnTo>
                  <a:lnTo>
                    <a:pt x="50" y="41"/>
                  </a:lnTo>
                  <a:lnTo>
                    <a:pt x="58" y="41"/>
                  </a:lnTo>
                  <a:lnTo>
                    <a:pt x="66" y="41"/>
                  </a:lnTo>
                  <a:lnTo>
                    <a:pt x="66" y="33"/>
                  </a:lnTo>
                  <a:lnTo>
                    <a:pt x="66" y="24"/>
                  </a:lnTo>
                  <a:lnTo>
                    <a:pt x="66" y="16"/>
                  </a:lnTo>
                  <a:lnTo>
                    <a:pt x="74" y="8"/>
                  </a:lnTo>
                  <a:lnTo>
                    <a:pt x="83" y="0"/>
                  </a:lnTo>
                  <a:lnTo>
                    <a:pt x="91" y="0"/>
                  </a:lnTo>
                  <a:lnTo>
                    <a:pt x="99" y="0"/>
                  </a:lnTo>
                  <a:lnTo>
                    <a:pt x="99" y="8"/>
                  </a:lnTo>
                  <a:lnTo>
                    <a:pt x="107" y="16"/>
                  </a:lnTo>
                  <a:lnTo>
                    <a:pt x="116" y="24"/>
                  </a:lnTo>
                  <a:lnTo>
                    <a:pt x="124" y="16"/>
                  </a:lnTo>
                  <a:lnTo>
                    <a:pt x="132" y="8"/>
                  </a:lnTo>
                  <a:lnTo>
                    <a:pt x="140" y="8"/>
                  </a:lnTo>
                  <a:lnTo>
                    <a:pt x="149" y="8"/>
                  </a:lnTo>
                  <a:lnTo>
                    <a:pt x="157" y="16"/>
                  </a:lnTo>
                  <a:lnTo>
                    <a:pt x="165" y="16"/>
                  </a:lnTo>
                  <a:lnTo>
                    <a:pt x="165" y="24"/>
                  </a:lnTo>
                  <a:lnTo>
                    <a:pt x="165" y="41"/>
                  </a:lnTo>
                  <a:lnTo>
                    <a:pt x="173" y="49"/>
                  </a:lnTo>
                  <a:lnTo>
                    <a:pt x="173" y="57"/>
                  </a:lnTo>
                  <a:lnTo>
                    <a:pt x="182" y="66"/>
                  </a:lnTo>
                  <a:lnTo>
                    <a:pt x="190" y="74"/>
                  </a:lnTo>
                  <a:lnTo>
                    <a:pt x="190" y="82"/>
                  </a:lnTo>
                  <a:lnTo>
                    <a:pt x="190" y="90"/>
                  </a:lnTo>
                  <a:lnTo>
                    <a:pt x="190" y="99"/>
                  </a:lnTo>
                  <a:lnTo>
                    <a:pt x="182" y="115"/>
                  </a:lnTo>
                  <a:lnTo>
                    <a:pt x="173" y="123"/>
                  </a:lnTo>
                  <a:lnTo>
                    <a:pt x="173" y="132"/>
                  </a:lnTo>
                  <a:lnTo>
                    <a:pt x="173" y="140"/>
                  </a:lnTo>
                  <a:lnTo>
                    <a:pt x="165" y="140"/>
                  </a:lnTo>
                  <a:lnTo>
                    <a:pt x="165" y="148"/>
                  </a:lnTo>
                  <a:lnTo>
                    <a:pt x="157" y="157"/>
                  </a:lnTo>
                  <a:lnTo>
                    <a:pt x="149" y="157"/>
                  </a:lnTo>
                  <a:lnTo>
                    <a:pt x="149" y="165"/>
                  </a:lnTo>
                  <a:lnTo>
                    <a:pt x="140" y="165"/>
                  </a:lnTo>
                  <a:lnTo>
                    <a:pt x="132" y="157"/>
                  </a:lnTo>
                  <a:lnTo>
                    <a:pt x="124" y="148"/>
                  </a:lnTo>
                  <a:lnTo>
                    <a:pt x="83" y="148"/>
                  </a:lnTo>
                </a:path>
              </a:pathLst>
            </a:custGeom>
            <a:solidFill>
              <a:srgbClr val="008000"/>
            </a:solidFill>
            <a:ln w="12700">
              <a:solidFill>
                <a:srgbClr val="FFFFFF"/>
              </a:solidFill>
              <a:prstDash val="solid"/>
              <a:round/>
              <a:headEnd/>
              <a:tailEnd/>
            </a:ln>
          </p:spPr>
          <p:txBody>
            <a:bodyPr/>
            <a:lstStyle/>
            <a:p>
              <a:endParaRPr lang="en-GB" sz="1800">
                <a:solidFill>
                  <a:srgbClr val="000000"/>
                </a:solidFill>
              </a:endParaRPr>
            </a:p>
          </p:txBody>
        </p:sp>
        <p:sp>
          <p:nvSpPr>
            <p:cNvPr id="31040" name="Freeform 343"/>
            <p:cNvSpPr>
              <a:spLocks/>
            </p:cNvSpPr>
            <p:nvPr/>
          </p:nvSpPr>
          <p:spPr bwMode="auto">
            <a:xfrm>
              <a:off x="2001" y="2850"/>
              <a:ext cx="66" cy="132"/>
            </a:xfrm>
            <a:custGeom>
              <a:avLst/>
              <a:gdLst>
                <a:gd name="T0" fmla="*/ 0 w 66"/>
                <a:gd name="T1" fmla="*/ 124 h 132"/>
                <a:gd name="T2" fmla="*/ 0 w 66"/>
                <a:gd name="T3" fmla="*/ 124 h 132"/>
                <a:gd name="T4" fmla="*/ 0 w 66"/>
                <a:gd name="T5" fmla="*/ 115 h 132"/>
                <a:gd name="T6" fmla="*/ 8 w 66"/>
                <a:gd name="T7" fmla="*/ 115 h 132"/>
                <a:gd name="T8" fmla="*/ 17 w 66"/>
                <a:gd name="T9" fmla="*/ 107 h 132"/>
                <a:gd name="T10" fmla="*/ 17 w 66"/>
                <a:gd name="T11" fmla="*/ 91 h 132"/>
                <a:gd name="T12" fmla="*/ 17 w 66"/>
                <a:gd name="T13" fmla="*/ 82 h 132"/>
                <a:gd name="T14" fmla="*/ 25 w 66"/>
                <a:gd name="T15" fmla="*/ 74 h 132"/>
                <a:gd name="T16" fmla="*/ 25 w 66"/>
                <a:gd name="T17" fmla="*/ 58 h 132"/>
                <a:gd name="T18" fmla="*/ 17 w 66"/>
                <a:gd name="T19" fmla="*/ 49 h 132"/>
                <a:gd name="T20" fmla="*/ 17 w 66"/>
                <a:gd name="T21" fmla="*/ 41 h 132"/>
                <a:gd name="T22" fmla="*/ 8 w 66"/>
                <a:gd name="T23" fmla="*/ 33 h 132"/>
                <a:gd name="T24" fmla="*/ 0 w 66"/>
                <a:gd name="T25" fmla="*/ 24 h 132"/>
                <a:gd name="T26" fmla="*/ 0 w 66"/>
                <a:gd name="T27" fmla="*/ 24 h 132"/>
                <a:gd name="T28" fmla="*/ 0 w 66"/>
                <a:gd name="T29" fmla="*/ 24 h 132"/>
                <a:gd name="T30" fmla="*/ 25 w 66"/>
                <a:gd name="T31" fmla="*/ 33 h 132"/>
                <a:gd name="T32" fmla="*/ 25 w 66"/>
                <a:gd name="T33" fmla="*/ 0 h 132"/>
                <a:gd name="T34" fmla="*/ 41 w 66"/>
                <a:gd name="T35" fmla="*/ 33 h 132"/>
                <a:gd name="T36" fmla="*/ 66 w 66"/>
                <a:gd name="T37" fmla="*/ 24 h 132"/>
                <a:gd name="T38" fmla="*/ 66 w 66"/>
                <a:gd name="T39" fmla="*/ 24 h 132"/>
                <a:gd name="T40" fmla="*/ 58 w 66"/>
                <a:gd name="T41" fmla="*/ 24 h 132"/>
                <a:gd name="T42" fmla="*/ 58 w 66"/>
                <a:gd name="T43" fmla="*/ 33 h 132"/>
                <a:gd name="T44" fmla="*/ 58 w 66"/>
                <a:gd name="T45" fmla="*/ 41 h 132"/>
                <a:gd name="T46" fmla="*/ 50 w 66"/>
                <a:gd name="T47" fmla="*/ 49 h 132"/>
                <a:gd name="T48" fmla="*/ 50 w 66"/>
                <a:gd name="T49" fmla="*/ 58 h 132"/>
                <a:gd name="T50" fmla="*/ 41 w 66"/>
                <a:gd name="T51" fmla="*/ 66 h 132"/>
                <a:gd name="T52" fmla="*/ 41 w 66"/>
                <a:gd name="T53" fmla="*/ 74 h 132"/>
                <a:gd name="T54" fmla="*/ 41 w 66"/>
                <a:gd name="T55" fmla="*/ 82 h 132"/>
                <a:gd name="T56" fmla="*/ 41 w 66"/>
                <a:gd name="T57" fmla="*/ 99 h 132"/>
                <a:gd name="T58" fmla="*/ 41 w 66"/>
                <a:gd name="T59" fmla="*/ 107 h 132"/>
                <a:gd name="T60" fmla="*/ 50 w 66"/>
                <a:gd name="T61" fmla="*/ 115 h 132"/>
                <a:gd name="T62" fmla="*/ 50 w 66"/>
                <a:gd name="T63" fmla="*/ 124 h 132"/>
                <a:gd name="T64" fmla="*/ 50 w 66"/>
                <a:gd name="T65" fmla="*/ 132 h 132"/>
                <a:gd name="T66" fmla="*/ 41 w 66"/>
                <a:gd name="T67" fmla="*/ 132 h 132"/>
                <a:gd name="T68" fmla="*/ 41 w 66"/>
                <a:gd name="T69" fmla="*/ 124 h 132"/>
                <a:gd name="T70" fmla="*/ 33 w 66"/>
                <a:gd name="T71" fmla="*/ 124 h 132"/>
                <a:gd name="T72" fmla="*/ 25 w 66"/>
                <a:gd name="T73" fmla="*/ 124 h 132"/>
                <a:gd name="T74" fmla="*/ 17 w 66"/>
                <a:gd name="T75" fmla="*/ 124 h 132"/>
                <a:gd name="T76" fmla="*/ 8 w 66"/>
                <a:gd name="T77" fmla="*/ 124 h 132"/>
                <a:gd name="T78" fmla="*/ 8 w 66"/>
                <a:gd name="T79" fmla="*/ 124 h 132"/>
                <a:gd name="T80" fmla="*/ 0 w 66"/>
                <a:gd name="T81" fmla="*/ 124 h 132"/>
                <a:gd name="T82" fmla="*/ 0 w 66"/>
                <a:gd name="T83" fmla="*/ 124 h 1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132"/>
                <a:gd name="T128" fmla="*/ 66 w 66"/>
                <a:gd name="T129" fmla="*/ 132 h 1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132">
                  <a:moveTo>
                    <a:pt x="0" y="124"/>
                  </a:moveTo>
                  <a:lnTo>
                    <a:pt x="0" y="124"/>
                  </a:lnTo>
                  <a:lnTo>
                    <a:pt x="0" y="115"/>
                  </a:lnTo>
                  <a:lnTo>
                    <a:pt x="8" y="115"/>
                  </a:lnTo>
                  <a:lnTo>
                    <a:pt x="17" y="107"/>
                  </a:lnTo>
                  <a:lnTo>
                    <a:pt x="17" y="91"/>
                  </a:lnTo>
                  <a:lnTo>
                    <a:pt x="17" y="82"/>
                  </a:lnTo>
                  <a:lnTo>
                    <a:pt x="25" y="74"/>
                  </a:lnTo>
                  <a:lnTo>
                    <a:pt x="25" y="58"/>
                  </a:lnTo>
                  <a:lnTo>
                    <a:pt x="17" y="49"/>
                  </a:lnTo>
                  <a:lnTo>
                    <a:pt x="17" y="41"/>
                  </a:lnTo>
                  <a:lnTo>
                    <a:pt x="8" y="33"/>
                  </a:lnTo>
                  <a:lnTo>
                    <a:pt x="0" y="24"/>
                  </a:lnTo>
                  <a:lnTo>
                    <a:pt x="25" y="33"/>
                  </a:lnTo>
                  <a:lnTo>
                    <a:pt x="25" y="0"/>
                  </a:lnTo>
                  <a:lnTo>
                    <a:pt x="41" y="33"/>
                  </a:lnTo>
                  <a:lnTo>
                    <a:pt x="66" y="24"/>
                  </a:lnTo>
                  <a:lnTo>
                    <a:pt x="58" y="24"/>
                  </a:lnTo>
                  <a:lnTo>
                    <a:pt x="58" y="33"/>
                  </a:lnTo>
                  <a:lnTo>
                    <a:pt x="58" y="41"/>
                  </a:lnTo>
                  <a:lnTo>
                    <a:pt x="50" y="49"/>
                  </a:lnTo>
                  <a:lnTo>
                    <a:pt x="50" y="58"/>
                  </a:lnTo>
                  <a:lnTo>
                    <a:pt x="41" y="66"/>
                  </a:lnTo>
                  <a:lnTo>
                    <a:pt x="41" y="74"/>
                  </a:lnTo>
                  <a:lnTo>
                    <a:pt x="41" y="82"/>
                  </a:lnTo>
                  <a:lnTo>
                    <a:pt x="41" y="99"/>
                  </a:lnTo>
                  <a:lnTo>
                    <a:pt x="41" y="107"/>
                  </a:lnTo>
                  <a:lnTo>
                    <a:pt x="50" y="115"/>
                  </a:lnTo>
                  <a:lnTo>
                    <a:pt x="50" y="124"/>
                  </a:lnTo>
                  <a:lnTo>
                    <a:pt x="50" y="132"/>
                  </a:lnTo>
                  <a:lnTo>
                    <a:pt x="41" y="132"/>
                  </a:lnTo>
                  <a:lnTo>
                    <a:pt x="41" y="124"/>
                  </a:lnTo>
                  <a:lnTo>
                    <a:pt x="33" y="124"/>
                  </a:lnTo>
                  <a:lnTo>
                    <a:pt x="25" y="124"/>
                  </a:lnTo>
                  <a:lnTo>
                    <a:pt x="17" y="124"/>
                  </a:lnTo>
                  <a:lnTo>
                    <a:pt x="8" y="124"/>
                  </a:lnTo>
                  <a:lnTo>
                    <a:pt x="0" y="1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41" name="Freeform 344"/>
            <p:cNvSpPr>
              <a:spLocks/>
            </p:cNvSpPr>
            <p:nvPr/>
          </p:nvSpPr>
          <p:spPr bwMode="auto">
            <a:xfrm>
              <a:off x="2001" y="2850"/>
              <a:ext cx="66" cy="132"/>
            </a:xfrm>
            <a:custGeom>
              <a:avLst/>
              <a:gdLst>
                <a:gd name="T0" fmla="*/ 0 w 66"/>
                <a:gd name="T1" fmla="*/ 124 h 132"/>
                <a:gd name="T2" fmla="*/ 0 w 66"/>
                <a:gd name="T3" fmla="*/ 124 h 132"/>
                <a:gd name="T4" fmla="*/ 0 w 66"/>
                <a:gd name="T5" fmla="*/ 115 h 132"/>
                <a:gd name="T6" fmla="*/ 8 w 66"/>
                <a:gd name="T7" fmla="*/ 115 h 132"/>
                <a:gd name="T8" fmla="*/ 17 w 66"/>
                <a:gd name="T9" fmla="*/ 107 h 132"/>
                <a:gd name="T10" fmla="*/ 17 w 66"/>
                <a:gd name="T11" fmla="*/ 91 h 132"/>
                <a:gd name="T12" fmla="*/ 17 w 66"/>
                <a:gd name="T13" fmla="*/ 82 h 132"/>
                <a:gd name="T14" fmla="*/ 25 w 66"/>
                <a:gd name="T15" fmla="*/ 74 h 132"/>
                <a:gd name="T16" fmla="*/ 25 w 66"/>
                <a:gd name="T17" fmla="*/ 58 h 132"/>
                <a:gd name="T18" fmla="*/ 17 w 66"/>
                <a:gd name="T19" fmla="*/ 49 h 132"/>
                <a:gd name="T20" fmla="*/ 17 w 66"/>
                <a:gd name="T21" fmla="*/ 41 h 132"/>
                <a:gd name="T22" fmla="*/ 8 w 66"/>
                <a:gd name="T23" fmla="*/ 33 h 132"/>
                <a:gd name="T24" fmla="*/ 0 w 66"/>
                <a:gd name="T25" fmla="*/ 24 h 132"/>
                <a:gd name="T26" fmla="*/ 0 w 66"/>
                <a:gd name="T27" fmla="*/ 24 h 132"/>
                <a:gd name="T28" fmla="*/ 0 w 66"/>
                <a:gd name="T29" fmla="*/ 24 h 132"/>
                <a:gd name="T30" fmla="*/ 25 w 66"/>
                <a:gd name="T31" fmla="*/ 33 h 132"/>
                <a:gd name="T32" fmla="*/ 25 w 66"/>
                <a:gd name="T33" fmla="*/ 0 h 132"/>
                <a:gd name="T34" fmla="*/ 41 w 66"/>
                <a:gd name="T35" fmla="*/ 33 h 132"/>
                <a:gd name="T36" fmla="*/ 66 w 66"/>
                <a:gd name="T37" fmla="*/ 24 h 132"/>
                <a:gd name="T38" fmla="*/ 66 w 66"/>
                <a:gd name="T39" fmla="*/ 24 h 132"/>
                <a:gd name="T40" fmla="*/ 58 w 66"/>
                <a:gd name="T41" fmla="*/ 24 h 132"/>
                <a:gd name="T42" fmla="*/ 58 w 66"/>
                <a:gd name="T43" fmla="*/ 33 h 132"/>
                <a:gd name="T44" fmla="*/ 58 w 66"/>
                <a:gd name="T45" fmla="*/ 41 h 132"/>
                <a:gd name="T46" fmla="*/ 50 w 66"/>
                <a:gd name="T47" fmla="*/ 49 h 132"/>
                <a:gd name="T48" fmla="*/ 50 w 66"/>
                <a:gd name="T49" fmla="*/ 58 h 132"/>
                <a:gd name="T50" fmla="*/ 41 w 66"/>
                <a:gd name="T51" fmla="*/ 66 h 132"/>
                <a:gd name="T52" fmla="*/ 41 w 66"/>
                <a:gd name="T53" fmla="*/ 74 h 132"/>
                <a:gd name="T54" fmla="*/ 41 w 66"/>
                <a:gd name="T55" fmla="*/ 82 h 132"/>
                <a:gd name="T56" fmla="*/ 41 w 66"/>
                <a:gd name="T57" fmla="*/ 99 h 132"/>
                <a:gd name="T58" fmla="*/ 41 w 66"/>
                <a:gd name="T59" fmla="*/ 107 h 132"/>
                <a:gd name="T60" fmla="*/ 50 w 66"/>
                <a:gd name="T61" fmla="*/ 115 h 132"/>
                <a:gd name="T62" fmla="*/ 50 w 66"/>
                <a:gd name="T63" fmla="*/ 124 h 132"/>
                <a:gd name="T64" fmla="*/ 50 w 66"/>
                <a:gd name="T65" fmla="*/ 132 h 132"/>
                <a:gd name="T66" fmla="*/ 41 w 66"/>
                <a:gd name="T67" fmla="*/ 132 h 132"/>
                <a:gd name="T68" fmla="*/ 41 w 66"/>
                <a:gd name="T69" fmla="*/ 124 h 132"/>
                <a:gd name="T70" fmla="*/ 33 w 66"/>
                <a:gd name="T71" fmla="*/ 124 h 132"/>
                <a:gd name="T72" fmla="*/ 25 w 66"/>
                <a:gd name="T73" fmla="*/ 124 h 132"/>
                <a:gd name="T74" fmla="*/ 17 w 66"/>
                <a:gd name="T75" fmla="*/ 124 h 132"/>
                <a:gd name="T76" fmla="*/ 8 w 66"/>
                <a:gd name="T77" fmla="*/ 124 h 132"/>
                <a:gd name="T78" fmla="*/ 8 w 66"/>
                <a:gd name="T79" fmla="*/ 124 h 132"/>
                <a:gd name="T80" fmla="*/ 0 w 66"/>
                <a:gd name="T81" fmla="*/ 124 h 132"/>
                <a:gd name="T82" fmla="*/ 0 w 66"/>
                <a:gd name="T83" fmla="*/ 124 h 1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132"/>
                <a:gd name="T128" fmla="*/ 66 w 66"/>
                <a:gd name="T129" fmla="*/ 132 h 1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132">
                  <a:moveTo>
                    <a:pt x="0" y="124"/>
                  </a:moveTo>
                  <a:lnTo>
                    <a:pt x="0" y="124"/>
                  </a:lnTo>
                  <a:lnTo>
                    <a:pt x="0" y="115"/>
                  </a:lnTo>
                  <a:lnTo>
                    <a:pt x="8" y="115"/>
                  </a:lnTo>
                  <a:lnTo>
                    <a:pt x="17" y="107"/>
                  </a:lnTo>
                  <a:lnTo>
                    <a:pt x="17" y="91"/>
                  </a:lnTo>
                  <a:lnTo>
                    <a:pt x="17" y="82"/>
                  </a:lnTo>
                  <a:lnTo>
                    <a:pt x="25" y="74"/>
                  </a:lnTo>
                  <a:lnTo>
                    <a:pt x="25" y="58"/>
                  </a:lnTo>
                  <a:lnTo>
                    <a:pt x="17" y="49"/>
                  </a:lnTo>
                  <a:lnTo>
                    <a:pt x="17" y="41"/>
                  </a:lnTo>
                  <a:lnTo>
                    <a:pt x="8" y="33"/>
                  </a:lnTo>
                  <a:lnTo>
                    <a:pt x="0" y="24"/>
                  </a:lnTo>
                  <a:lnTo>
                    <a:pt x="25" y="33"/>
                  </a:lnTo>
                  <a:lnTo>
                    <a:pt x="25" y="0"/>
                  </a:lnTo>
                  <a:lnTo>
                    <a:pt x="41" y="33"/>
                  </a:lnTo>
                  <a:lnTo>
                    <a:pt x="66" y="24"/>
                  </a:lnTo>
                  <a:lnTo>
                    <a:pt x="58" y="24"/>
                  </a:lnTo>
                  <a:lnTo>
                    <a:pt x="58" y="33"/>
                  </a:lnTo>
                  <a:lnTo>
                    <a:pt x="58" y="41"/>
                  </a:lnTo>
                  <a:lnTo>
                    <a:pt x="50" y="49"/>
                  </a:lnTo>
                  <a:lnTo>
                    <a:pt x="50" y="58"/>
                  </a:lnTo>
                  <a:lnTo>
                    <a:pt x="41" y="66"/>
                  </a:lnTo>
                  <a:lnTo>
                    <a:pt x="41" y="74"/>
                  </a:lnTo>
                  <a:lnTo>
                    <a:pt x="41" y="82"/>
                  </a:lnTo>
                  <a:lnTo>
                    <a:pt x="41" y="99"/>
                  </a:lnTo>
                  <a:lnTo>
                    <a:pt x="41" y="107"/>
                  </a:lnTo>
                  <a:lnTo>
                    <a:pt x="50" y="115"/>
                  </a:lnTo>
                  <a:lnTo>
                    <a:pt x="50" y="124"/>
                  </a:lnTo>
                  <a:lnTo>
                    <a:pt x="50" y="132"/>
                  </a:lnTo>
                  <a:lnTo>
                    <a:pt x="41" y="132"/>
                  </a:lnTo>
                  <a:lnTo>
                    <a:pt x="41" y="124"/>
                  </a:lnTo>
                  <a:lnTo>
                    <a:pt x="33" y="124"/>
                  </a:lnTo>
                  <a:lnTo>
                    <a:pt x="25" y="124"/>
                  </a:lnTo>
                  <a:lnTo>
                    <a:pt x="17" y="124"/>
                  </a:lnTo>
                  <a:lnTo>
                    <a:pt x="8" y="124"/>
                  </a:lnTo>
                  <a:lnTo>
                    <a:pt x="0" y="124"/>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042" name="Text Box 345"/>
            <p:cNvSpPr txBox="1">
              <a:spLocks noChangeArrowheads="1"/>
            </p:cNvSpPr>
            <p:nvPr/>
          </p:nvSpPr>
          <p:spPr bwMode="auto">
            <a:xfrm>
              <a:off x="2420" y="2469"/>
              <a:ext cx="1113"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a:solidFill>
                    <a:srgbClr val="000000"/>
                  </a:solidFill>
                </a:rPr>
                <a:t>3 Dose library</a:t>
              </a:r>
            </a:p>
          </p:txBody>
        </p:sp>
        <p:sp>
          <p:nvSpPr>
            <p:cNvPr id="31043" name="Rectangle 347"/>
            <p:cNvSpPr>
              <a:spLocks noChangeArrowheads="1"/>
            </p:cNvSpPr>
            <p:nvPr/>
          </p:nvSpPr>
          <p:spPr bwMode="auto">
            <a:xfrm>
              <a:off x="3147" y="3568"/>
              <a:ext cx="438" cy="4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44" name="Rectangle 348"/>
            <p:cNvSpPr>
              <a:spLocks noChangeArrowheads="1"/>
            </p:cNvSpPr>
            <p:nvPr/>
          </p:nvSpPr>
          <p:spPr bwMode="auto">
            <a:xfrm>
              <a:off x="3147" y="3568"/>
              <a:ext cx="438" cy="412"/>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45" name="Freeform 349"/>
            <p:cNvSpPr>
              <a:spLocks/>
            </p:cNvSpPr>
            <p:nvPr/>
          </p:nvSpPr>
          <p:spPr bwMode="auto">
            <a:xfrm>
              <a:off x="3131" y="3535"/>
              <a:ext cx="462" cy="49"/>
            </a:xfrm>
            <a:custGeom>
              <a:avLst/>
              <a:gdLst>
                <a:gd name="T0" fmla="*/ 0 w 462"/>
                <a:gd name="T1" fmla="*/ 33 h 49"/>
                <a:gd name="T2" fmla="*/ 33 w 462"/>
                <a:gd name="T3" fmla="*/ 0 h 49"/>
                <a:gd name="T4" fmla="*/ 50 w 462"/>
                <a:gd name="T5" fmla="*/ 33 h 49"/>
                <a:gd name="T6" fmla="*/ 58 w 462"/>
                <a:gd name="T7" fmla="*/ 0 h 49"/>
                <a:gd name="T8" fmla="*/ 66 w 462"/>
                <a:gd name="T9" fmla="*/ 33 h 49"/>
                <a:gd name="T10" fmla="*/ 74 w 462"/>
                <a:gd name="T11" fmla="*/ 8 h 49"/>
                <a:gd name="T12" fmla="*/ 116 w 462"/>
                <a:gd name="T13" fmla="*/ 41 h 49"/>
                <a:gd name="T14" fmla="*/ 116 w 462"/>
                <a:gd name="T15" fmla="*/ 8 h 49"/>
                <a:gd name="T16" fmla="*/ 140 w 462"/>
                <a:gd name="T17" fmla="*/ 33 h 49"/>
                <a:gd name="T18" fmla="*/ 149 w 462"/>
                <a:gd name="T19" fmla="*/ 8 h 49"/>
                <a:gd name="T20" fmla="*/ 165 w 462"/>
                <a:gd name="T21" fmla="*/ 41 h 49"/>
                <a:gd name="T22" fmla="*/ 165 w 462"/>
                <a:gd name="T23" fmla="*/ 16 h 49"/>
                <a:gd name="T24" fmla="*/ 206 w 462"/>
                <a:gd name="T25" fmla="*/ 41 h 49"/>
                <a:gd name="T26" fmla="*/ 223 w 462"/>
                <a:gd name="T27" fmla="*/ 0 h 49"/>
                <a:gd name="T28" fmla="*/ 248 w 462"/>
                <a:gd name="T29" fmla="*/ 33 h 49"/>
                <a:gd name="T30" fmla="*/ 272 w 462"/>
                <a:gd name="T31" fmla="*/ 16 h 49"/>
                <a:gd name="T32" fmla="*/ 264 w 462"/>
                <a:gd name="T33" fmla="*/ 49 h 49"/>
                <a:gd name="T34" fmla="*/ 314 w 462"/>
                <a:gd name="T35" fmla="*/ 0 h 49"/>
                <a:gd name="T36" fmla="*/ 305 w 462"/>
                <a:gd name="T37" fmla="*/ 41 h 49"/>
                <a:gd name="T38" fmla="*/ 322 w 462"/>
                <a:gd name="T39" fmla="*/ 0 h 49"/>
                <a:gd name="T40" fmla="*/ 355 w 462"/>
                <a:gd name="T41" fmla="*/ 41 h 49"/>
                <a:gd name="T42" fmla="*/ 355 w 462"/>
                <a:gd name="T43" fmla="*/ 16 h 49"/>
                <a:gd name="T44" fmla="*/ 371 w 462"/>
                <a:gd name="T45" fmla="*/ 41 h 49"/>
                <a:gd name="T46" fmla="*/ 388 w 462"/>
                <a:gd name="T47" fmla="*/ 8 h 49"/>
                <a:gd name="T48" fmla="*/ 404 w 462"/>
                <a:gd name="T49" fmla="*/ 41 h 49"/>
                <a:gd name="T50" fmla="*/ 413 w 462"/>
                <a:gd name="T51" fmla="*/ 8 h 49"/>
                <a:gd name="T52" fmla="*/ 437 w 462"/>
                <a:gd name="T53" fmla="*/ 41 h 49"/>
                <a:gd name="T54" fmla="*/ 437 w 462"/>
                <a:gd name="T55" fmla="*/ 8 h 49"/>
                <a:gd name="T56" fmla="*/ 462 w 462"/>
                <a:gd name="T57" fmla="*/ 41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62"/>
                <a:gd name="T88" fmla="*/ 0 h 49"/>
                <a:gd name="T89" fmla="*/ 462 w 462"/>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62" h="49">
                  <a:moveTo>
                    <a:pt x="0" y="33"/>
                  </a:moveTo>
                  <a:lnTo>
                    <a:pt x="33" y="0"/>
                  </a:lnTo>
                  <a:lnTo>
                    <a:pt x="50" y="33"/>
                  </a:lnTo>
                  <a:lnTo>
                    <a:pt x="58" y="0"/>
                  </a:lnTo>
                  <a:lnTo>
                    <a:pt x="66" y="33"/>
                  </a:lnTo>
                  <a:lnTo>
                    <a:pt x="74" y="8"/>
                  </a:lnTo>
                  <a:lnTo>
                    <a:pt x="116" y="41"/>
                  </a:lnTo>
                  <a:lnTo>
                    <a:pt x="116" y="8"/>
                  </a:lnTo>
                  <a:lnTo>
                    <a:pt x="140" y="33"/>
                  </a:lnTo>
                  <a:lnTo>
                    <a:pt x="149" y="8"/>
                  </a:lnTo>
                  <a:lnTo>
                    <a:pt x="165" y="41"/>
                  </a:lnTo>
                  <a:lnTo>
                    <a:pt x="165" y="16"/>
                  </a:lnTo>
                  <a:lnTo>
                    <a:pt x="206" y="41"/>
                  </a:lnTo>
                  <a:lnTo>
                    <a:pt x="223" y="0"/>
                  </a:lnTo>
                  <a:lnTo>
                    <a:pt x="248" y="33"/>
                  </a:lnTo>
                  <a:lnTo>
                    <a:pt x="272" y="16"/>
                  </a:lnTo>
                  <a:lnTo>
                    <a:pt x="264" y="49"/>
                  </a:lnTo>
                  <a:lnTo>
                    <a:pt x="314" y="0"/>
                  </a:lnTo>
                  <a:lnTo>
                    <a:pt x="305" y="41"/>
                  </a:lnTo>
                  <a:lnTo>
                    <a:pt x="322" y="0"/>
                  </a:lnTo>
                  <a:lnTo>
                    <a:pt x="355" y="41"/>
                  </a:lnTo>
                  <a:lnTo>
                    <a:pt x="355" y="16"/>
                  </a:lnTo>
                  <a:lnTo>
                    <a:pt x="371" y="41"/>
                  </a:lnTo>
                  <a:lnTo>
                    <a:pt x="388" y="8"/>
                  </a:lnTo>
                  <a:lnTo>
                    <a:pt x="404" y="41"/>
                  </a:lnTo>
                  <a:lnTo>
                    <a:pt x="413" y="8"/>
                  </a:lnTo>
                  <a:lnTo>
                    <a:pt x="437" y="41"/>
                  </a:lnTo>
                  <a:lnTo>
                    <a:pt x="437" y="8"/>
                  </a:lnTo>
                  <a:lnTo>
                    <a:pt x="462" y="41"/>
                  </a:lnTo>
                </a:path>
              </a:pathLst>
            </a:custGeom>
            <a:solidFill>
              <a:srgbClr val="008000"/>
            </a:solidFill>
            <a:ln w="39751">
              <a:solidFill>
                <a:srgbClr val="008000"/>
              </a:solidFill>
              <a:prstDash val="solid"/>
              <a:round/>
              <a:headEnd/>
              <a:tailEnd/>
            </a:ln>
          </p:spPr>
          <p:txBody>
            <a:bodyPr/>
            <a:lstStyle/>
            <a:p>
              <a:endParaRPr lang="en-GB" sz="1800">
                <a:solidFill>
                  <a:srgbClr val="000000"/>
                </a:solidFill>
              </a:endParaRPr>
            </a:p>
          </p:txBody>
        </p:sp>
        <p:sp>
          <p:nvSpPr>
            <p:cNvPr id="31046" name="Freeform 350"/>
            <p:cNvSpPr>
              <a:spLocks/>
            </p:cNvSpPr>
            <p:nvPr/>
          </p:nvSpPr>
          <p:spPr bwMode="auto">
            <a:xfrm flipH="1">
              <a:off x="3316" y="3744"/>
              <a:ext cx="52" cy="71"/>
            </a:xfrm>
            <a:custGeom>
              <a:avLst/>
              <a:gdLst>
                <a:gd name="T0" fmla="*/ 35 w 75"/>
                <a:gd name="T1" fmla="*/ 0 h 57"/>
                <a:gd name="T2" fmla="*/ 29 w 75"/>
                <a:gd name="T3" fmla="*/ 10 h 57"/>
                <a:gd name="T4" fmla="*/ 23 w 75"/>
                <a:gd name="T5" fmla="*/ 10 h 57"/>
                <a:gd name="T6" fmla="*/ 12 w 75"/>
                <a:gd name="T7" fmla="*/ 30 h 57"/>
                <a:gd name="T8" fmla="*/ 6 w 75"/>
                <a:gd name="T9" fmla="*/ 41 h 57"/>
                <a:gd name="T10" fmla="*/ 0 w 75"/>
                <a:gd name="T11" fmla="*/ 41 h 57"/>
                <a:gd name="T12" fmla="*/ 0 w 75"/>
                <a:gd name="T13" fmla="*/ 51 h 57"/>
                <a:gd name="T14" fmla="*/ 0 w 75"/>
                <a:gd name="T15" fmla="*/ 61 h 57"/>
                <a:gd name="T16" fmla="*/ 0 w 75"/>
                <a:gd name="T17" fmla="*/ 61 h 57"/>
                <a:gd name="T18" fmla="*/ 6 w 75"/>
                <a:gd name="T19" fmla="*/ 61 h 57"/>
                <a:gd name="T20" fmla="*/ 12 w 75"/>
                <a:gd name="T21" fmla="*/ 61 h 57"/>
                <a:gd name="T22" fmla="*/ 17 w 75"/>
                <a:gd name="T23" fmla="*/ 71 h 57"/>
                <a:gd name="T24" fmla="*/ 29 w 75"/>
                <a:gd name="T25" fmla="*/ 71 h 57"/>
                <a:gd name="T26" fmla="*/ 35 w 75"/>
                <a:gd name="T27" fmla="*/ 71 h 57"/>
                <a:gd name="T28" fmla="*/ 40 w 75"/>
                <a:gd name="T29" fmla="*/ 61 h 57"/>
                <a:gd name="T30" fmla="*/ 46 w 75"/>
                <a:gd name="T31" fmla="*/ 61 h 57"/>
                <a:gd name="T32" fmla="*/ 46 w 75"/>
                <a:gd name="T33" fmla="*/ 61 h 57"/>
                <a:gd name="T34" fmla="*/ 52 w 75"/>
                <a:gd name="T35" fmla="*/ 61 h 57"/>
                <a:gd name="T36" fmla="*/ 52 w 75"/>
                <a:gd name="T37" fmla="*/ 41 h 57"/>
                <a:gd name="T38" fmla="*/ 52 w 75"/>
                <a:gd name="T39" fmla="*/ 30 h 57"/>
                <a:gd name="T40" fmla="*/ 46 w 75"/>
                <a:gd name="T41" fmla="*/ 20 h 57"/>
                <a:gd name="T42" fmla="*/ 46 w 75"/>
                <a:gd name="T43" fmla="*/ 20 h 57"/>
                <a:gd name="T44" fmla="*/ 46 w 75"/>
                <a:gd name="T45" fmla="*/ 10 h 57"/>
                <a:gd name="T46" fmla="*/ 40 w 75"/>
                <a:gd name="T47" fmla="*/ 0 h 57"/>
                <a:gd name="T48" fmla="*/ 35 w 75"/>
                <a:gd name="T49" fmla="*/ 0 h 57"/>
                <a:gd name="T50" fmla="*/ 35 w 75"/>
                <a:gd name="T51" fmla="*/ 0 h 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5"/>
                <a:gd name="T79" fmla="*/ 0 h 57"/>
                <a:gd name="T80" fmla="*/ 75 w 75"/>
                <a:gd name="T81" fmla="*/ 57 h 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5" h="57">
                  <a:moveTo>
                    <a:pt x="50" y="0"/>
                  </a:moveTo>
                  <a:lnTo>
                    <a:pt x="42" y="8"/>
                  </a:lnTo>
                  <a:lnTo>
                    <a:pt x="33" y="8"/>
                  </a:lnTo>
                  <a:lnTo>
                    <a:pt x="17" y="24"/>
                  </a:lnTo>
                  <a:lnTo>
                    <a:pt x="9" y="33"/>
                  </a:lnTo>
                  <a:lnTo>
                    <a:pt x="0" y="33"/>
                  </a:lnTo>
                  <a:lnTo>
                    <a:pt x="0" y="41"/>
                  </a:lnTo>
                  <a:lnTo>
                    <a:pt x="0" y="49"/>
                  </a:lnTo>
                  <a:lnTo>
                    <a:pt x="9" y="49"/>
                  </a:lnTo>
                  <a:lnTo>
                    <a:pt x="17" y="49"/>
                  </a:lnTo>
                  <a:lnTo>
                    <a:pt x="25" y="57"/>
                  </a:lnTo>
                  <a:lnTo>
                    <a:pt x="42" y="57"/>
                  </a:lnTo>
                  <a:lnTo>
                    <a:pt x="50" y="57"/>
                  </a:lnTo>
                  <a:lnTo>
                    <a:pt x="58" y="49"/>
                  </a:lnTo>
                  <a:lnTo>
                    <a:pt x="66" y="49"/>
                  </a:lnTo>
                  <a:lnTo>
                    <a:pt x="75" y="49"/>
                  </a:lnTo>
                  <a:lnTo>
                    <a:pt x="75" y="33"/>
                  </a:lnTo>
                  <a:lnTo>
                    <a:pt x="75" y="24"/>
                  </a:lnTo>
                  <a:lnTo>
                    <a:pt x="66" y="16"/>
                  </a:lnTo>
                  <a:lnTo>
                    <a:pt x="66" y="8"/>
                  </a:lnTo>
                  <a:lnTo>
                    <a:pt x="58" y="0"/>
                  </a:lnTo>
                  <a:lnTo>
                    <a:pt x="50" y="0"/>
                  </a:lnTo>
                  <a:close/>
                </a:path>
              </a:pathLst>
            </a:custGeom>
            <a:solidFill>
              <a:srgbClr val="FF0000"/>
            </a:solidFill>
            <a:ln w="9525">
              <a:solidFill>
                <a:srgbClr val="993300"/>
              </a:solidFill>
              <a:round/>
              <a:headEnd/>
              <a:tailEnd/>
            </a:ln>
          </p:spPr>
          <p:txBody>
            <a:bodyPr/>
            <a:lstStyle/>
            <a:p>
              <a:endParaRPr lang="en-GB" sz="1800">
                <a:solidFill>
                  <a:srgbClr val="000000"/>
                </a:solidFill>
              </a:endParaRPr>
            </a:p>
          </p:txBody>
        </p:sp>
        <p:sp>
          <p:nvSpPr>
            <p:cNvPr id="31047" name="Freeform 352"/>
            <p:cNvSpPr>
              <a:spLocks/>
            </p:cNvSpPr>
            <p:nvPr/>
          </p:nvSpPr>
          <p:spPr bwMode="auto">
            <a:xfrm>
              <a:off x="3436" y="3873"/>
              <a:ext cx="66" cy="58"/>
            </a:xfrm>
            <a:custGeom>
              <a:avLst/>
              <a:gdLst>
                <a:gd name="T0" fmla="*/ 50 w 66"/>
                <a:gd name="T1" fmla="*/ 0 h 58"/>
                <a:gd name="T2" fmla="*/ 42 w 66"/>
                <a:gd name="T3" fmla="*/ 0 h 58"/>
                <a:gd name="T4" fmla="*/ 33 w 66"/>
                <a:gd name="T5" fmla="*/ 0 h 58"/>
                <a:gd name="T6" fmla="*/ 33 w 66"/>
                <a:gd name="T7" fmla="*/ 0 h 58"/>
                <a:gd name="T8" fmla="*/ 25 w 66"/>
                <a:gd name="T9" fmla="*/ 8 h 58"/>
                <a:gd name="T10" fmla="*/ 17 w 66"/>
                <a:gd name="T11" fmla="*/ 8 h 58"/>
                <a:gd name="T12" fmla="*/ 9 w 66"/>
                <a:gd name="T13" fmla="*/ 17 h 58"/>
                <a:gd name="T14" fmla="*/ 0 w 66"/>
                <a:gd name="T15" fmla="*/ 25 h 58"/>
                <a:gd name="T16" fmla="*/ 0 w 66"/>
                <a:gd name="T17" fmla="*/ 25 h 58"/>
                <a:gd name="T18" fmla="*/ 0 w 66"/>
                <a:gd name="T19" fmla="*/ 33 h 58"/>
                <a:gd name="T20" fmla="*/ 0 w 66"/>
                <a:gd name="T21" fmla="*/ 33 h 58"/>
                <a:gd name="T22" fmla="*/ 9 w 66"/>
                <a:gd name="T23" fmla="*/ 41 h 58"/>
                <a:gd name="T24" fmla="*/ 17 w 66"/>
                <a:gd name="T25" fmla="*/ 50 h 58"/>
                <a:gd name="T26" fmla="*/ 25 w 66"/>
                <a:gd name="T27" fmla="*/ 58 h 58"/>
                <a:gd name="T28" fmla="*/ 25 w 66"/>
                <a:gd name="T29" fmla="*/ 58 h 58"/>
                <a:gd name="T30" fmla="*/ 33 w 66"/>
                <a:gd name="T31" fmla="*/ 58 h 58"/>
                <a:gd name="T32" fmla="*/ 42 w 66"/>
                <a:gd name="T33" fmla="*/ 58 h 58"/>
                <a:gd name="T34" fmla="*/ 58 w 66"/>
                <a:gd name="T35" fmla="*/ 58 h 58"/>
                <a:gd name="T36" fmla="*/ 58 w 66"/>
                <a:gd name="T37" fmla="*/ 58 h 58"/>
                <a:gd name="T38" fmla="*/ 66 w 66"/>
                <a:gd name="T39" fmla="*/ 50 h 58"/>
                <a:gd name="T40" fmla="*/ 66 w 66"/>
                <a:gd name="T41" fmla="*/ 50 h 58"/>
                <a:gd name="T42" fmla="*/ 66 w 66"/>
                <a:gd name="T43" fmla="*/ 41 h 58"/>
                <a:gd name="T44" fmla="*/ 66 w 66"/>
                <a:gd name="T45" fmla="*/ 33 h 58"/>
                <a:gd name="T46" fmla="*/ 58 w 66"/>
                <a:gd name="T47" fmla="*/ 25 h 58"/>
                <a:gd name="T48" fmla="*/ 58 w 66"/>
                <a:gd name="T49" fmla="*/ 17 h 58"/>
                <a:gd name="T50" fmla="*/ 58 w 66"/>
                <a:gd name="T51" fmla="*/ 8 h 58"/>
                <a:gd name="T52" fmla="*/ 50 w 66"/>
                <a:gd name="T53" fmla="*/ 0 h 58"/>
                <a:gd name="T54" fmla="*/ 50 w 66"/>
                <a:gd name="T55" fmla="*/ 0 h 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58"/>
                <a:gd name="T86" fmla="*/ 66 w 66"/>
                <a:gd name="T87" fmla="*/ 58 h 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58">
                  <a:moveTo>
                    <a:pt x="50" y="0"/>
                  </a:moveTo>
                  <a:lnTo>
                    <a:pt x="42" y="0"/>
                  </a:lnTo>
                  <a:lnTo>
                    <a:pt x="33" y="0"/>
                  </a:lnTo>
                  <a:lnTo>
                    <a:pt x="25" y="8"/>
                  </a:lnTo>
                  <a:lnTo>
                    <a:pt x="17" y="8"/>
                  </a:lnTo>
                  <a:lnTo>
                    <a:pt x="9" y="17"/>
                  </a:lnTo>
                  <a:lnTo>
                    <a:pt x="0" y="25"/>
                  </a:lnTo>
                  <a:lnTo>
                    <a:pt x="0" y="33"/>
                  </a:lnTo>
                  <a:lnTo>
                    <a:pt x="9" y="41"/>
                  </a:lnTo>
                  <a:lnTo>
                    <a:pt x="17" y="50"/>
                  </a:lnTo>
                  <a:lnTo>
                    <a:pt x="25" y="58"/>
                  </a:lnTo>
                  <a:lnTo>
                    <a:pt x="33" y="58"/>
                  </a:lnTo>
                  <a:lnTo>
                    <a:pt x="42" y="58"/>
                  </a:lnTo>
                  <a:lnTo>
                    <a:pt x="58" y="58"/>
                  </a:lnTo>
                  <a:lnTo>
                    <a:pt x="66" y="50"/>
                  </a:lnTo>
                  <a:lnTo>
                    <a:pt x="66" y="41"/>
                  </a:lnTo>
                  <a:lnTo>
                    <a:pt x="66" y="33"/>
                  </a:lnTo>
                  <a:lnTo>
                    <a:pt x="58" y="25"/>
                  </a:lnTo>
                  <a:lnTo>
                    <a:pt x="58" y="17"/>
                  </a:lnTo>
                  <a:lnTo>
                    <a:pt x="58" y="8"/>
                  </a:lnTo>
                  <a:lnTo>
                    <a:pt x="50" y="0"/>
                  </a:lnTo>
                  <a:close/>
                </a:path>
              </a:pathLst>
            </a:custGeom>
            <a:solidFill>
              <a:schemeClr val="hlink"/>
            </a:solidFill>
            <a:ln w="9525">
              <a:solidFill>
                <a:srgbClr val="993300"/>
              </a:solidFill>
              <a:round/>
              <a:headEnd/>
              <a:tailEnd/>
            </a:ln>
          </p:spPr>
          <p:txBody>
            <a:bodyPr/>
            <a:lstStyle/>
            <a:p>
              <a:endParaRPr lang="en-GB" sz="1800">
                <a:solidFill>
                  <a:srgbClr val="000000"/>
                </a:solidFill>
              </a:endParaRPr>
            </a:p>
          </p:txBody>
        </p:sp>
        <p:sp>
          <p:nvSpPr>
            <p:cNvPr id="31048" name="Freeform 353"/>
            <p:cNvSpPr>
              <a:spLocks/>
            </p:cNvSpPr>
            <p:nvPr/>
          </p:nvSpPr>
          <p:spPr bwMode="auto">
            <a:xfrm>
              <a:off x="3436" y="3873"/>
              <a:ext cx="66" cy="58"/>
            </a:xfrm>
            <a:custGeom>
              <a:avLst/>
              <a:gdLst>
                <a:gd name="T0" fmla="*/ 50 w 66"/>
                <a:gd name="T1" fmla="*/ 0 h 58"/>
                <a:gd name="T2" fmla="*/ 42 w 66"/>
                <a:gd name="T3" fmla="*/ 0 h 58"/>
                <a:gd name="T4" fmla="*/ 33 w 66"/>
                <a:gd name="T5" fmla="*/ 0 h 58"/>
                <a:gd name="T6" fmla="*/ 33 w 66"/>
                <a:gd name="T7" fmla="*/ 0 h 58"/>
                <a:gd name="T8" fmla="*/ 25 w 66"/>
                <a:gd name="T9" fmla="*/ 8 h 58"/>
                <a:gd name="T10" fmla="*/ 17 w 66"/>
                <a:gd name="T11" fmla="*/ 8 h 58"/>
                <a:gd name="T12" fmla="*/ 9 w 66"/>
                <a:gd name="T13" fmla="*/ 17 h 58"/>
                <a:gd name="T14" fmla="*/ 0 w 66"/>
                <a:gd name="T15" fmla="*/ 25 h 58"/>
                <a:gd name="T16" fmla="*/ 0 w 66"/>
                <a:gd name="T17" fmla="*/ 25 h 58"/>
                <a:gd name="T18" fmla="*/ 0 w 66"/>
                <a:gd name="T19" fmla="*/ 33 h 58"/>
                <a:gd name="T20" fmla="*/ 0 w 66"/>
                <a:gd name="T21" fmla="*/ 33 h 58"/>
                <a:gd name="T22" fmla="*/ 9 w 66"/>
                <a:gd name="T23" fmla="*/ 41 h 58"/>
                <a:gd name="T24" fmla="*/ 17 w 66"/>
                <a:gd name="T25" fmla="*/ 50 h 58"/>
                <a:gd name="T26" fmla="*/ 25 w 66"/>
                <a:gd name="T27" fmla="*/ 58 h 58"/>
                <a:gd name="T28" fmla="*/ 25 w 66"/>
                <a:gd name="T29" fmla="*/ 58 h 58"/>
                <a:gd name="T30" fmla="*/ 33 w 66"/>
                <a:gd name="T31" fmla="*/ 58 h 58"/>
                <a:gd name="T32" fmla="*/ 42 w 66"/>
                <a:gd name="T33" fmla="*/ 58 h 58"/>
                <a:gd name="T34" fmla="*/ 58 w 66"/>
                <a:gd name="T35" fmla="*/ 58 h 58"/>
                <a:gd name="T36" fmla="*/ 58 w 66"/>
                <a:gd name="T37" fmla="*/ 58 h 58"/>
                <a:gd name="T38" fmla="*/ 66 w 66"/>
                <a:gd name="T39" fmla="*/ 50 h 58"/>
                <a:gd name="T40" fmla="*/ 66 w 66"/>
                <a:gd name="T41" fmla="*/ 50 h 58"/>
                <a:gd name="T42" fmla="*/ 66 w 66"/>
                <a:gd name="T43" fmla="*/ 41 h 58"/>
                <a:gd name="T44" fmla="*/ 66 w 66"/>
                <a:gd name="T45" fmla="*/ 33 h 58"/>
                <a:gd name="T46" fmla="*/ 58 w 66"/>
                <a:gd name="T47" fmla="*/ 25 h 58"/>
                <a:gd name="T48" fmla="*/ 58 w 66"/>
                <a:gd name="T49" fmla="*/ 17 h 58"/>
                <a:gd name="T50" fmla="*/ 58 w 66"/>
                <a:gd name="T51" fmla="*/ 8 h 58"/>
                <a:gd name="T52" fmla="*/ 50 w 66"/>
                <a:gd name="T53" fmla="*/ 0 h 58"/>
                <a:gd name="T54" fmla="*/ 50 w 66"/>
                <a:gd name="T55" fmla="*/ 0 h 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58"/>
                <a:gd name="T86" fmla="*/ 66 w 66"/>
                <a:gd name="T87" fmla="*/ 58 h 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58">
                  <a:moveTo>
                    <a:pt x="50" y="0"/>
                  </a:moveTo>
                  <a:lnTo>
                    <a:pt x="42" y="0"/>
                  </a:lnTo>
                  <a:lnTo>
                    <a:pt x="33" y="0"/>
                  </a:lnTo>
                  <a:lnTo>
                    <a:pt x="25" y="8"/>
                  </a:lnTo>
                  <a:lnTo>
                    <a:pt x="17" y="8"/>
                  </a:lnTo>
                  <a:lnTo>
                    <a:pt x="9" y="17"/>
                  </a:lnTo>
                  <a:lnTo>
                    <a:pt x="0" y="25"/>
                  </a:lnTo>
                  <a:lnTo>
                    <a:pt x="0" y="33"/>
                  </a:lnTo>
                  <a:lnTo>
                    <a:pt x="9" y="41"/>
                  </a:lnTo>
                  <a:lnTo>
                    <a:pt x="17" y="50"/>
                  </a:lnTo>
                  <a:lnTo>
                    <a:pt x="25" y="58"/>
                  </a:lnTo>
                  <a:lnTo>
                    <a:pt x="33" y="58"/>
                  </a:lnTo>
                  <a:lnTo>
                    <a:pt x="42" y="58"/>
                  </a:lnTo>
                  <a:lnTo>
                    <a:pt x="58" y="58"/>
                  </a:lnTo>
                  <a:lnTo>
                    <a:pt x="66" y="50"/>
                  </a:lnTo>
                  <a:lnTo>
                    <a:pt x="66" y="41"/>
                  </a:lnTo>
                  <a:lnTo>
                    <a:pt x="66" y="33"/>
                  </a:lnTo>
                  <a:lnTo>
                    <a:pt x="58" y="25"/>
                  </a:lnTo>
                  <a:lnTo>
                    <a:pt x="58" y="17"/>
                  </a:lnTo>
                  <a:lnTo>
                    <a:pt x="58" y="8"/>
                  </a:lnTo>
                  <a:lnTo>
                    <a:pt x="50" y="0"/>
                  </a:lnTo>
                </a:path>
              </a:pathLst>
            </a:custGeom>
            <a:solidFill>
              <a:srgbClr val="FF0000"/>
            </a:solidFill>
            <a:ln w="12700">
              <a:solidFill>
                <a:srgbClr val="000000"/>
              </a:solidFill>
              <a:prstDash val="solid"/>
              <a:round/>
              <a:headEnd/>
              <a:tailEnd/>
            </a:ln>
          </p:spPr>
          <p:txBody>
            <a:bodyPr/>
            <a:lstStyle/>
            <a:p>
              <a:endParaRPr lang="en-GB" sz="1800">
                <a:solidFill>
                  <a:srgbClr val="000000"/>
                </a:solidFill>
              </a:endParaRPr>
            </a:p>
          </p:txBody>
        </p:sp>
        <p:sp>
          <p:nvSpPr>
            <p:cNvPr id="31049" name="Freeform 354"/>
            <p:cNvSpPr>
              <a:spLocks/>
            </p:cNvSpPr>
            <p:nvPr/>
          </p:nvSpPr>
          <p:spPr bwMode="auto">
            <a:xfrm>
              <a:off x="3461" y="3659"/>
              <a:ext cx="41" cy="33"/>
            </a:xfrm>
            <a:custGeom>
              <a:avLst/>
              <a:gdLst>
                <a:gd name="T0" fmla="*/ 41 w 41"/>
                <a:gd name="T1" fmla="*/ 0 h 33"/>
                <a:gd name="T2" fmla="*/ 33 w 41"/>
                <a:gd name="T3" fmla="*/ 0 h 33"/>
                <a:gd name="T4" fmla="*/ 33 w 41"/>
                <a:gd name="T5" fmla="*/ 0 h 33"/>
                <a:gd name="T6" fmla="*/ 17 w 41"/>
                <a:gd name="T7" fmla="*/ 0 h 33"/>
                <a:gd name="T8" fmla="*/ 8 w 41"/>
                <a:gd name="T9" fmla="*/ 8 h 33"/>
                <a:gd name="T10" fmla="*/ 0 w 41"/>
                <a:gd name="T11" fmla="*/ 8 h 33"/>
                <a:gd name="T12" fmla="*/ 0 w 41"/>
                <a:gd name="T13" fmla="*/ 8 h 33"/>
                <a:gd name="T14" fmla="*/ 0 w 41"/>
                <a:gd name="T15" fmla="*/ 8 h 33"/>
                <a:gd name="T16" fmla="*/ 0 w 41"/>
                <a:gd name="T17" fmla="*/ 16 h 33"/>
                <a:gd name="T18" fmla="*/ 0 w 41"/>
                <a:gd name="T19" fmla="*/ 16 h 33"/>
                <a:gd name="T20" fmla="*/ 8 w 41"/>
                <a:gd name="T21" fmla="*/ 24 h 33"/>
                <a:gd name="T22" fmla="*/ 8 w 41"/>
                <a:gd name="T23" fmla="*/ 33 h 33"/>
                <a:gd name="T24" fmla="*/ 17 w 41"/>
                <a:gd name="T25" fmla="*/ 33 h 33"/>
                <a:gd name="T26" fmla="*/ 25 w 41"/>
                <a:gd name="T27" fmla="*/ 33 h 33"/>
                <a:gd name="T28" fmla="*/ 33 w 41"/>
                <a:gd name="T29" fmla="*/ 33 h 33"/>
                <a:gd name="T30" fmla="*/ 41 w 41"/>
                <a:gd name="T31" fmla="*/ 33 h 33"/>
                <a:gd name="T32" fmla="*/ 41 w 41"/>
                <a:gd name="T33" fmla="*/ 33 h 33"/>
                <a:gd name="T34" fmla="*/ 41 w 41"/>
                <a:gd name="T35" fmla="*/ 24 h 33"/>
                <a:gd name="T36" fmla="*/ 41 w 41"/>
                <a:gd name="T37" fmla="*/ 16 h 33"/>
                <a:gd name="T38" fmla="*/ 41 w 41"/>
                <a:gd name="T39" fmla="*/ 8 h 33"/>
                <a:gd name="T40" fmla="*/ 41 w 41"/>
                <a:gd name="T41" fmla="*/ 8 h 33"/>
                <a:gd name="T42" fmla="*/ 41 w 41"/>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
                <a:gd name="T67" fmla="*/ 0 h 33"/>
                <a:gd name="T68" fmla="*/ 41 w 41"/>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 h="33">
                  <a:moveTo>
                    <a:pt x="41" y="0"/>
                  </a:moveTo>
                  <a:lnTo>
                    <a:pt x="33" y="0"/>
                  </a:lnTo>
                  <a:lnTo>
                    <a:pt x="17" y="0"/>
                  </a:lnTo>
                  <a:lnTo>
                    <a:pt x="8" y="8"/>
                  </a:lnTo>
                  <a:lnTo>
                    <a:pt x="0" y="8"/>
                  </a:lnTo>
                  <a:lnTo>
                    <a:pt x="0" y="16"/>
                  </a:lnTo>
                  <a:lnTo>
                    <a:pt x="8" y="24"/>
                  </a:lnTo>
                  <a:lnTo>
                    <a:pt x="8" y="33"/>
                  </a:lnTo>
                  <a:lnTo>
                    <a:pt x="17" y="33"/>
                  </a:lnTo>
                  <a:lnTo>
                    <a:pt x="25" y="33"/>
                  </a:lnTo>
                  <a:lnTo>
                    <a:pt x="33" y="33"/>
                  </a:lnTo>
                  <a:lnTo>
                    <a:pt x="41" y="33"/>
                  </a:lnTo>
                  <a:lnTo>
                    <a:pt x="41" y="24"/>
                  </a:lnTo>
                  <a:lnTo>
                    <a:pt x="41" y="16"/>
                  </a:lnTo>
                  <a:lnTo>
                    <a:pt x="41" y="8"/>
                  </a:lnTo>
                  <a:lnTo>
                    <a:pt x="41"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50" name="Freeform 355"/>
            <p:cNvSpPr>
              <a:spLocks/>
            </p:cNvSpPr>
            <p:nvPr/>
          </p:nvSpPr>
          <p:spPr bwMode="auto">
            <a:xfrm>
              <a:off x="3461" y="3659"/>
              <a:ext cx="41" cy="33"/>
            </a:xfrm>
            <a:custGeom>
              <a:avLst/>
              <a:gdLst>
                <a:gd name="T0" fmla="*/ 41 w 41"/>
                <a:gd name="T1" fmla="*/ 0 h 33"/>
                <a:gd name="T2" fmla="*/ 33 w 41"/>
                <a:gd name="T3" fmla="*/ 0 h 33"/>
                <a:gd name="T4" fmla="*/ 33 w 41"/>
                <a:gd name="T5" fmla="*/ 0 h 33"/>
                <a:gd name="T6" fmla="*/ 17 w 41"/>
                <a:gd name="T7" fmla="*/ 0 h 33"/>
                <a:gd name="T8" fmla="*/ 8 w 41"/>
                <a:gd name="T9" fmla="*/ 8 h 33"/>
                <a:gd name="T10" fmla="*/ 0 w 41"/>
                <a:gd name="T11" fmla="*/ 8 h 33"/>
                <a:gd name="T12" fmla="*/ 0 w 41"/>
                <a:gd name="T13" fmla="*/ 8 h 33"/>
                <a:gd name="T14" fmla="*/ 0 w 41"/>
                <a:gd name="T15" fmla="*/ 8 h 33"/>
                <a:gd name="T16" fmla="*/ 0 w 41"/>
                <a:gd name="T17" fmla="*/ 16 h 33"/>
                <a:gd name="T18" fmla="*/ 0 w 41"/>
                <a:gd name="T19" fmla="*/ 16 h 33"/>
                <a:gd name="T20" fmla="*/ 8 w 41"/>
                <a:gd name="T21" fmla="*/ 24 h 33"/>
                <a:gd name="T22" fmla="*/ 8 w 41"/>
                <a:gd name="T23" fmla="*/ 33 h 33"/>
                <a:gd name="T24" fmla="*/ 17 w 41"/>
                <a:gd name="T25" fmla="*/ 33 h 33"/>
                <a:gd name="T26" fmla="*/ 25 w 41"/>
                <a:gd name="T27" fmla="*/ 33 h 33"/>
                <a:gd name="T28" fmla="*/ 33 w 41"/>
                <a:gd name="T29" fmla="*/ 33 h 33"/>
                <a:gd name="T30" fmla="*/ 41 w 41"/>
                <a:gd name="T31" fmla="*/ 33 h 33"/>
                <a:gd name="T32" fmla="*/ 41 w 41"/>
                <a:gd name="T33" fmla="*/ 33 h 33"/>
                <a:gd name="T34" fmla="*/ 41 w 41"/>
                <a:gd name="T35" fmla="*/ 24 h 33"/>
                <a:gd name="T36" fmla="*/ 41 w 41"/>
                <a:gd name="T37" fmla="*/ 16 h 33"/>
                <a:gd name="T38" fmla="*/ 41 w 41"/>
                <a:gd name="T39" fmla="*/ 8 h 33"/>
                <a:gd name="T40" fmla="*/ 41 w 41"/>
                <a:gd name="T41" fmla="*/ 8 h 33"/>
                <a:gd name="T42" fmla="*/ 41 w 41"/>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
                <a:gd name="T67" fmla="*/ 0 h 33"/>
                <a:gd name="T68" fmla="*/ 41 w 41"/>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 h="33">
                  <a:moveTo>
                    <a:pt x="41" y="0"/>
                  </a:moveTo>
                  <a:lnTo>
                    <a:pt x="33" y="0"/>
                  </a:lnTo>
                  <a:lnTo>
                    <a:pt x="17" y="0"/>
                  </a:lnTo>
                  <a:lnTo>
                    <a:pt x="8" y="8"/>
                  </a:lnTo>
                  <a:lnTo>
                    <a:pt x="0" y="8"/>
                  </a:lnTo>
                  <a:lnTo>
                    <a:pt x="0" y="16"/>
                  </a:lnTo>
                  <a:lnTo>
                    <a:pt x="8" y="24"/>
                  </a:lnTo>
                  <a:lnTo>
                    <a:pt x="8" y="33"/>
                  </a:lnTo>
                  <a:lnTo>
                    <a:pt x="17" y="33"/>
                  </a:lnTo>
                  <a:lnTo>
                    <a:pt x="25" y="33"/>
                  </a:lnTo>
                  <a:lnTo>
                    <a:pt x="33" y="33"/>
                  </a:lnTo>
                  <a:lnTo>
                    <a:pt x="41" y="33"/>
                  </a:lnTo>
                  <a:lnTo>
                    <a:pt x="41" y="24"/>
                  </a:lnTo>
                  <a:lnTo>
                    <a:pt x="41" y="16"/>
                  </a:lnTo>
                  <a:lnTo>
                    <a:pt x="41" y="8"/>
                  </a:lnTo>
                  <a:lnTo>
                    <a:pt x="41" y="0"/>
                  </a:lnTo>
                </a:path>
              </a:pathLst>
            </a:custGeom>
            <a:solidFill>
              <a:srgbClr val="FF0000"/>
            </a:solidFill>
            <a:ln w="12700">
              <a:solidFill>
                <a:srgbClr val="993300"/>
              </a:solidFill>
              <a:prstDash val="solid"/>
              <a:round/>
              <a:headEnd/>
              <a:tailEnd/>
            </a:ln>
          </p:spPr>
          <p:txBody>
            <a:bodyPr/>
            <a:lstStyle/>
            <a:p>
              <a:endParaRPr lang="en-GB" sz="1800">
                <a:solidFill>
                  <a:srgbClr val="000000"/>
                </a:solidFill>
              </a:endParaRPr>
            </a:p>
          </p:txBody>
        </p:sp>
        <p:sp>
          <p:nvSpPr>
            <p:cNvPr id="31051" name="Freeform 356"/>
            <p:cNvSpPr>
              <a:spLocks/>
            </p:cNvSpPr>
            <p:nvPr/>
          </p:nvSpPr>
          <p:spPr bwMode="auto">
            <a:xfrm>
              <a:off x="3189" y="3857"/>
              <a:ext cx="33" cy="41"/>
            </a:xfrm>
            <a:custGeom>
              <a:avLst/>
              <a:gdLst>
                <a:gd name="T0" fmla="*/ 33 w 33"/>
                <a:gd name="T1" fmla="*/ 8 h 41"/>
                <a:gd name="T2" fmla="*/ 33 w 33"/>
                <a:gd name="T3" fmla="*/ 8 h 41"/>
                <a:gd name="T4" fmla="*/ 33 w 33"/>
                <a:gd name="T5" fmla="*/ 0 h 41"/>
                <a:gd name="T6" fmla="*/ 25 w 33"/>
                <a:gd name="T7" fmla="*/ 0 h 41"/>
                <a:gd name="T8" fmla="*/ 8 w 33"/>
                <a:gd name="T9" fmla="*/ 0 h 41"/>
                <a:gd name="T10" fmla="*/ 8 w 33"/>
                <a:gd name="T11" fmla="*/ 0 h 41"/>
                <a:gd name="T12" fmla="*/ 0 w 33"/>
                <a:gd name="T13" fmla="*/ 0 h 41"/>
                <a:gd name="T14" fmla="*/ 0 w 33"/>
                <a:gd name="T15" fmla="*/ 0 h 41"/>
                <a:gd name="T16" fmla="*/ 0 w 33"/>
                <a:gd name="T17" fmla="*/ 8 h 41"/>
                <a:gd name="T18" fmla="*/ 0 w 33"/>
                <a:gd name="T19" fmla="*/ 16 h 41"/>
                <a:gd name="T20" fmla="*/ 0 w 33"/>
                <a:gd name="T21" fmla="*/ 24 h 41"/>
                <a:gd name="T22" fmla="*/ 0 w 33"/>
                <a:gd name="T23" fmla="*/ 24 h 41"/>
                <a:gd name="T24" fmla="*/ 8 w 33"/>
                <a:gd name="T25" fmla="*/ 33 h 41"/>
                <a:gd name="T26" fmla="*/ 16 w 33"/>
                <a:gd name="T27" fmla="*/ 41 h 41"/>
                <a:gd name="T28" fmla="*/ 16 w 33"/>
                <a:gd name="T29" fmla="*/ 41 h 41"/>
                <a:gd name="T30" fmla="*/ 25 w 33"/>
                <a:gd name="T31" fmla="*/ 41 h 41"/>
                <a:gd name="T32" fmla="*/ 25 w 33"/>
                <a:gd name="T33" fmla="*/ 33 h 41"/>
                <a:gd name="T34" fmla="*/ 33 w 33"/>
                <a:gd name="T35" fmla="*/ 24 h 41"/>
                <a:gd name="T36" fmla="*/ 33 w 33"/>
                <a:gd name="T37" fmla="*/ 16 h 41"/>
                <a:gd name="T38" fmla="*/ 33 w 33"/>
                <a:gd name="T39" fmla="*/ 8 h 41"/>
                <a:gd name="T40" fmla="*/ 33 w 33"/>
                <a:gd name="T41" fmla="*/ 8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41"/>
                <a:gd name="T65" fmla="*/ 33 w 33"/>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41">
                  <a:moveTo>
                    <a:pt x="33" y="8"/>
                  </a:moveTo>
                  <a:lnTo>
                    <a:pt x="33" y="8"/>
                  </a:lnTo>
                  <a:lnTo>
                    <a:pt x="33" y="0"/>
                  </a:lnTo>
                  <a:lnTo>
                    <a:pt x="25" y="0"/>
                  </a:lnTo>
                  <a:lnTo>
                    <a:pt x="8" y="0"/>
                  </a:lnTo>
                  <a:lnTo>
                    <a:pt x="0" y="0"/>
                  </a:lnTo>
                  <a:lnTo>
                    <a:pt x="0" y="8"/>
                  </a:lnTo>
                  <a:lnTo>
                    <a:pt x="0" y="16"/>
                  </a:lnTo>
                  <a:lnTo>
                    <a:pt x="0" y="24"/>
                  </a:lnTo>
                  <a:lnTo>
                    <a:pt x="8" y="33"/>
                  </a:lnTo>
                  <a:lnTo>
                    <a:pt x="16" y="41"/>
                  </a:lnTo>
                  <a:lnTo>
                    <a:pt x="25" y="41"/>
                  </a:lnTo>
                  <a:lnTo>
                    <a:pt x="25" y="33"/>
                  </a:lnTo>
                  <a:lnTo>
                    <a:pt x="33" y="24"/>
                  </a:lnTo>
                  <a:lnTo>
                    <a:pt x="33" y="16"/>
                  </a:lnTo>
                  <a:lnTo>
                    <a:pt x="33" y="8"/>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52" name="Freeform 357"/>
            <p:cNvSpPr>
              <a:spLocks/>
            </p:cNvSpPr>
            <p:nvPr/>
          </p:nvSpPr>
          <p:spPr bwMode="auto">
            <a:xfrm>
              <a:off x="3189" y="3857"/>
              <a:ext cx="33" cy="41"/>
            </a:xfrm>
            <a:custGeom>
              <a:avLst/>
              <a:gdLst>
                <a:gd name="T0" fmla="*/ 33 w 33"/>
                <a:gd name="T1" fmla="*/ 8 h 41"/>
                <a:gd name="T2" fmla="*/ 33 w 33"/>
                <a:gd name="T3" fmla="*/ 8 h 41"/>
                <a:gd name="T4" fmla="*/ 33 w 33"/>
                <a:gd name="T5" fmla="*/ 0 h 41"/>
                <a:gd name="T6" fmla="*/ 25 w 33"/>
                <a:gd name="T7" fmla="*/ 0 h 41"/>
                <a:gd name="T8" fmla="*/ 8 w 33"/>
                <a:gd name="T9" fmla="*/ 0 h 41"/>
                <a:gd name="T10" fmla="*/ 8 w 33"/>
                <a:gd name="T11" fmla="*/ 0 h 41"/>
                <a:gd name="T12" fmla="*/ 0 w 33"/>
                <a:gd name="T13" fmla="*/ 0 h 41"/>
                <a:gd name="T14" fmla="*/ 0 w 33"/>
                <a:gd name="T15" fmla="*/ 0 h 41"/>
                <a:gd name="T16" fmla="*/ 0 w 33"/>
                <a:gd name="T17" fmla="*/ 8 h 41"/>
                <a:gd name="T18" fmla="*/ 0 w 33"/>
                <a:gd name="T19" fmla="*/ 16 h 41"/>
                <a:gd name="T20" fmla="*/ 0 w 33"/>
                <a:gd name="T21" fmla="*/ 24 h 41"/>
                <a:gd name="T22" fmla="*/ 0 w 33"/>
                <a:gd name="T23" fmla="*/ 24 h 41"/>
                <a:gd name="T24" fmla="*/ 8 w 33"/>
                <a:gd name="T25" fmla="*/ 33 h 41"/>
                <a:gd name="T26" fmla="*/ 16 w 33"/>
                <a:gd name="T27" fmla="*/ 41 h 41"/>
                <a:gd name="T28" fmla="*/ 16 w 33"/>
                <a:gd name="T29" fmla="*/ 41 h 41"/>
                <a:gd name="T30" fmla="*/ 25 w 33"/>
                <a:gd name="T31" fmla="*/ 41 h 41"/>
                <a:gd name="T32" fmla="*/ 25 w 33"/>
                <a:gd name="T33" fmla="*/ 33 h 41"/>
                <a:gd name="T34" fmla="*/ 33 w 33"/>
                <a:gd name="T35" fmla="*/ 24 h 41"/>
                <a:gd name="T36" fmla="*/ 33 w 33"/>
                <a:gd name="T37" fmla="*/ 16 h 41"/>
                <a:gd name="T38" fmla="*/ 33 w 33"/>
                <a:gd name="T39" fmla="*/ 8 h 41"/>
                <a:gd name="T40" fmla="*/ 33 w 33"/>
                <a:gd name="T41" fmla="*/ 8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41"/>
                <a:gd name="T65" fmla="*/ 33 w 33"/>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41">
                  <a:moveTo>
                    <a:pt x="33" y="8"/>
                  </a:moveTo>
                  <a:lnTo>
                    <a:pt x="33" y="8"/>
                  </a:lnTo>
                  <a:lnTo>
                    <a:pt x="33" y="0"/>
                  </a:lnTo>
                  <a:lnTo>
                    <a:pt x="25" y="0"/>
                  </a:lnTo>
                  <a:lnTo>
                    <a:pt x="8" y="0"/>
                  </a:lnTo>
                  <a:lnTo>
                    <a:pt x="0" y="0"/>
                  </a:lnTo>
                  <a:lnTo>
                    <a:pt x="0" y="8"/>
                  </a:lnTo>
                  <a:lnTo>
                    <a:pt x="0" y="16"/>
                  </a:lnTo>
                  <a:lnTo>
                    <a:pt x="0" y="24"/>
                  </a:lnTo>
                  <a:lnTo>
                    <a:pt x="8" y="33"/>
                  </a:lnTo>
                  <a:lnTo>
                    <a:pt x="16" y="41"/>
                  </a:lnTo>
                  <a:lnTo>
                    <a:pt x="25" y="41"/>
                  </a:lnTo>
                  <a:lnTo>
                    <a:pt x="25" y="33"/>
                  </a:lnTo>
                  <a:lnTo>
                    <a:pt x="33" y="24"/>
                  </a:lnTo>
                  <a:lnTo>
                    <a:pt x="33" y="16"/>
                  </a:lnTo>
                  <a:lnTo>
                    <a:pt x="33" y="8"/>
                  </a:lnTo>
                </a:path>
              </a:pathLst>
            </a:custGeom>
            <a:solidFill>
              <a:srgbClr val="FF0000"/>
            </a:solidFill>
            <a:ln w="12700">
              <a:solidFill>
                <a:srgbClr val="993300"/>
              </a:solidFill>
              <a:prstDash val="solid"/>
              <a:round/>
              <a:headEnd/>
              <a:tailEnd/>
            </a:ln>
          </p:spPr>
          <p:txBody>
            <a:bodyPr/>
            <a:lstStyle/>
            <a:p>
              <a:endParaRPr lang="en-GB" sz="1800">
                <a:solidFill>
                  <a:srgbClr val="000000"/>
                </a:solidFill>
              </a:endParaRPr>
            </a:p>
          </p:txBody>
        </p:sp>
        <p:sp>
          <p:nvSpPr>
            <p:cNvPr id="31053" name="Freeform 358"/>
            <p:cNvSpPr>
              <a:spLocks/>
            </p:cNvSpPr>
            <p:nvPr/>
          </p:nvSpPr>
          <p:spPr bwMode="auto">
            <a:xfrm>
              <a:off x="3238" y="3642"/>
              <a:ext cx="66" cy="25"/>
            </a:xfrm>
            <a:custGeom>
              <a:avLst/>
              <a:gdLst>
                <a:gd name="T0" fmla="*/ 58 w 66"/>
                <a:gd name="T1" fmla="*/ 25 h 25"/>
                <a:gd name="T2" fmla="*/ 50 w 66"/>
                <a:gd name="T3" fmla="*/ 25 h 25"/>
                <a:gd name="T4" fmla="*/ 50 w 66"/>
                <a:gd name="T5" fmla="*/ 25 h 25"/>
                <a:gd name="T6" fmla="*/ 33 w 66"/>
                <a:gd name="T7" fmla="*/ 25 h 25"/>
                <a:gd name="T8" fmla="*/ 25 w 66"/>
                <a:gd name="T9" fmla="*/ 25 h 25"/>
                <a:gd name="T10" fmla="*/ 17 w 66"/>
                <a:gd name="T11" fmla="*/ 17 h 25"/>
                <a:gd name="T12" fmla="*/ 9 w 66"/>
                <a:gd name="T13" fmla="*/ 17 h 25"/>
                <a:gd name="T14" fmla="*/ 0 w 66"/>
                <a:gd name="T15" fmla="*/ 17 h 25"/>
                <a:gd name="T16" fmla="*/ 0 w 66"/>
                <a:gd name="T17" fmla="*/ 17 h 25"/>
                <a:gd name="T18" fmla="*/ 0 w 66"/>
                <a:gd name="T19" fmla="*/ 17 h 25"/>
                <a:gd name="T20" fmla="*/ 0 w 66"/>
                <a:gd name="T21" fmla="*/ 17 h 25"/>
                <a:gd name="T22" fmla="*/ 0 w 66"/>
                <a:gd name="T23" fmla="*/ 8 h 25"/>
                <a:gd name="T24" fmla="*/ 0 w 66"/>
                <a:gd name="T25" fmla="*/ 8 h 25"/>
                <a:gd name="T26" fmla="*/ 9 w 66"/>
                <a:gd name="T27" fmla="*/ 8 h 25"/>
                <a:gd name="T28" fmla="*/ 17 w 66"/>
                <a:gd name="T29" fmla="*/ 0 h 25"/>
                <a:gd name="T30" fmla="*/ 25 w 66"/>
                <a:gd name="T31" fmla="*/ 0 h 25"/>
                <a:gd name="T32" fmla="*/ 42 w 66"/>
                <a:gd name="T33" fmla="*/ 0 h 25"/>
                <a:gd name="T34" fmla="*/ 50 w 66"/>
                <a:gd name="T35" fmla="*/ 0 h 25"/>
                <a:gd name="T36" fmla="*/ 58 w 66"/>
                <a:gd name="T37" fmla="*/ 0 h 25"/>
                <a:gd name="T38" fmla="*/ 58 w 66"/>
                <a:gd name="T39" fmla="*/ 0 h 25"/>
                <a:gd name="T40" fmla="*/ 66 w 66"/>
                <a:gd name="T41" fmla="*/ 8 h 25"/>
                <a:gd name="T42" fmla="*/ 66 w 66"/>
                <a:gd name="T43" fmla="*/ 8 h 25"/>
                <a:gd name="T44" fmla="*/ 66 w 66"/>
                <a:gd name="T45" fmla="*/ 17 h 25"/>
                <a:gd name="T46" fmla="*/ 58 w 66"/>
                <a:gd name="T47" fmla="*/ 25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25"/>
                <a:gd name="T74" fmla="*/ 66 w 66"/>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25">
                  <a:moveTo>
                    <a:pt x="58" y="25"/>
                  </a:moveTo>
                  <a:lnTo>
                    <a:pt x="50" y="25"/>
                  </a:lnTo>
                  <a:lnTo>
                    <a:pt x="33" y="25"/>
                  </a:lnTo>
                  <a:lnTo>
                    <a:pt x="25" y="25"/>
                  </a:lnTo>
                  <a:lnTo>
                    <a:pt x="17" y="17"/>
                  </a:lnTo>
                  <a:lnTo>
                    <a:pt x="9" y="17"/>
                  </a:lnTo>
                  <a:lnTo>
                    <a:pt x="0" y="17"/>
                  </a:lnTo>
                  <a:lnTo>
                    <a:pt x="0" y="8"/>
                  </a:lnTo>
                  <a:lnTo>
                    <a:pt x="9" y="8"/>
                  </a:lnTo>
                  <a:lnTo>
                    <a:pt x="17" y="0"/>
                  </a:lnTo>
                  <a:lnTo>
                    <a:pt x="25" y="0"/>
                  </a:lnTo>
                  <a:lnTo>
                    <a:pt x="42" y="0"/>
                  </a:lnTo>
                  <a:lnTo>
                    <a:pt x="50" y="0"/>
                  </a:lnTo>
                  <a:lnTo>
                    <a:pt x="58" y="0"/>
                  </a:lnTo>
                  <a:lnTo>
                    <a:pt x="66" y="8"/>
                  </a:lnTo>
                  <a:lnTo>
                    <a:pt x="66" y="17"/>
                  </a:lnTo>
                  <a:lnTo>
                    <a:pt x="58" y="2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54" name="Freeform 359"/>
            <p:cNvSpPr>
              <a:spLocks/>
            </p:cNvSpPr>
            <p:nvPr/>
          </p:nvSpPr>
          <p:spPr bwMode="auto">
            <a:xfrm>
              <a:off x="3238" y="3642"/>
              <a:ext cx="66" cy="25"/>
            </a:xfrm>
            <a:custGeom>
              <a:avLst/>
              <a:gdLst>
                <a:gd name="T0" fmla="*/ 58 w 66"/>
                <a:gd name="T1" fmla="*/ 25 h 25"/>
                <a:gd name="T2" fmla="*/ 50 w 66"/>
                <a:gd name="T3" fmla="*/ 25 h 25"/>
                <a:gd name="T4" fmla="*/ 50 w 66"/>
                <a:gd name="T5" fmla="*/ 25 h 25"/>
                <a:gd name="T6" fmla="*/ 33 w 66"/>
                <a:gd name="T7" fmla="*/ 25 h 25"/>
                <a:gd name="T8" fmla="*/ 25 w 66"/>
                <a:gd name="T9" fmla="*/ 25 h 25"/>
                <a:gd name="T10" fmla="*/ 17 w 66"/>
                <a:gd name="T11" fmla="*/ 17 h 25"/>
                <a:gd name="T12" fmla="*/ 9 w 66"/>
                <a:gd name="T13" fmla="*/ 17 h 25"/>
                <a:gd name="T14" fmla="*/ 0 w 66"/>
                <a:gd name="T15" fmla="*/ 17 h 25"/>
                <a:gd name="T16" fmla="*/ 0 w 66"/>
                <a:gd name="T17" fmla="*/ 17 h 25"/>
                <a:gd name="T18" fmla="*/ 0 w 66"/>
                <a:gd name="T19" fmla="*/ 17 h 25"/>
                <a:gd name="T20" fmla="*/ 0 w 66"/>
                <a:gd name="T21" fmla="*/ 17 h 25"/>
                <a:gd name="T22" fmla="*/ 0 w 66"/>
                <a:gd name="T23" fmla="*/ 8 h 25"/>
                <a:gd name="T24" fmla="*/ 0 w 66"/>
                <a:gd name="T25" fmla="*/ 8 h 25"/>
                <a:gd name="T26" fmla="*/ 9 w 66"/>
                <a:gd name="T27" fmla="*/ 8 h 25"/>
                <a:gd name="T28" fmla="*/ 17 w 66"/>
                <a:gd name="T29" fmla="*/ 0 h 25"/>
                <a:gd name="T30" fmla="*/ 25 w 66"/>
                <a:gd name="T31" fmla="*/ 0 h 25"/>
                <a:gd name="T32" fmla="*/ 42 w 66"/>
                <a:gd name="T33" fmla="*/ 0 h 25"/>
                <a:gd name="T34" fmla="*/ 50 w 66"/>
                <a:gd name="T35" fmla="*/ 0 h 25"/>
                <a:gd name="T36" fmla="*/ 58 w 66"/>
                <a:gd name="T37" fmla="*/ 0 h 25"/>
                <a:gd name="T38" fmla="*/ 58 w 66"/>
                <a:gd name="T39" fmla="*/ 0 h 25"/>
                <a:gd name="T40" fmla="*/ 66 w 66"/>
                <a:gd name="T41" fmla="*/ 8 h 25"/>
                <a:gd name="T42" fmla="*/ 66 w 66"/>
                <a:gd name="T43" fmla="*/ 8 h 25"/>
                <a:gd name="T44" fmla="*/ 66 w 66"/>
                <a:gd name="T45" fmla="*/ 17 h 25"/>
                <a:gd name="T46" fmla="*/ 58 w 66"/>
                <a:gd name="T47" fmla="*/ 25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25"/>
                <a:gd name="T74" fmla="*/ 66 w 66"/>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25">
                  <a:moveTo>
                    <a:pt x="58" y="25"/>
                  </a:moveTo>
                  <a:lnTo>
                    <a:pt x="50" y="25"/>
                  </a:lnTo>
                  <a:lnTo>
                    <a:pt x="33" y="25"/>
                  </a:lnTo>
                  <a:lnTo>
                    <a:pt x="25" y="25"/>
                  </a:lnTo>
                  <a:lnTo>
                    <a:pt x="17" y="17"/>
                  </a:lnTo>
                  <a:lnTo>
                    <a:pt x="9" y="17"/>
                  </a:lnTo>
                  <a:lnTo>
                    <a:pt x="0" y="17"/>
                  </a:lnTo>
                  <a:lnTo>
                    <a:pt x="0" y="8"/>
                  </a:lnTo>
                  <a:lnTo>
                    <a:pt x="9" y="8"/>
                  </a:lnTo>
                  <a:lnTo>
                    <a:pt x="17" y="0"/>
                  </a:lnTo>
                  <a:lnTo>
                    <a:pt x="25" y="0"/>
                  </a:lnTo>
                  <a:lnTo>
                    <a:pt x="42" y="0"/>
                  </a:lnTo>
                  <a:lnTo>
                    <a:pt x="50" y="0"/>
                  </a:lnTo>
                  <a:lnTo>
                    <a:pt x="58" y="0"/>
                  </a:lnTo>
                  <a:lnTo>
                    <a:pt x="66" y="8"/>
                  </a:lnTo>
                  <a:lnTo>
                    <a:pt x="66" y="17"/>
                  </a:lnTo>
                  <a:lnTo>
                    <a:pt x="58" y="25"/>
                  </a:lnTo>
                </a:path>
              </a:pathLst>
            </a:custGeom>
            <a:solidFill>
              <a:srgbClr val="FF0000"/>
            </a:solidFill>
            <a:ln w="12700">
              <a:solidFill>
                <a:srgbClr val="993300"/>
              </a:solidFill>
              <a:prstDash val="solid"/>
              <a:round/>
              <a:headEnd/>
              <a:tailEnd/>
            </a:ln>
          </p:spPr>
          <p:txBody>
            <a:bodyPr/>
            <a:lstStyle/>
            <a:p>
              <a:endParaRPr lang="en-GB" sz="1800">
                <a:solidFill>
                  <a:srgbClr val="000000"/>
                </a:solidFill>
              </a:endParaRPr>
            </a:p>
          </p:txBody>
        </p:sp>
        <p:sp>
          <p:nvSpPr>
            <p:cNvPr id="31055" name="Line 360"/>
            <p:cNvSpPr>
              <a:spLocks noChangeShapeType="1"/>
            </p:cNvSpPr>
            <p:nvPr/>
          </p:nvSpPr>
          <p:spPr bwMode="auto">
            <a:xfrm>
              <a:off x="3147" y="3617"/>
              <a:ext cx="455"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56" name="Line 361"/>
            <p:cNvSpPr>
              <a:spLocks noChangeShapeType="1"/>
            </p:cNvSpPr>
            <p:nvPr/>
          </p:nvSpPr>
          <p:spPr bwMode="auto">
            <a:xfrm>
              <a:off x="3139" y="3716"/>
              <a:ext cx="463"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57" name="Line 362"/>
            <p:cNvSpPr>
              <a:spLocks noChangeShapeType="1"/>
            </p:cNvSpPr>
            <p:nvPr/>
          </p:nvSpPr>
          <p:spPr bwMode="auto">
            <a:xfrm>
              <a:off x="3139" y="3840"/>
              <a:ext cx="454"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58" name="Freeform 363"/>
            <p:cNvSpPr>
              <a:spLocks/>
            </p:cNvSpPr>
            <p:nvPr/>
          </p:nvSpPr>
          <p:spPr bwMode="auto">
            <a:xfrm>
              <a:off x="2916" y="3584"/>
              <a:ext cx="116" cy="405"/>
            </a:xfrm>
            <a:custGeom>
              <a:avLst/>
              <a:gdLst>
                <a:gd name="T0" fmla="*/ 116 w 116"/>
                <a:gd name="T1" fmla="*/ 0 h 405"/>
                <a:gd name="T2" fmla="*/ 99 w 116"/>
                <a:gd name="T3" fmla="*/ 0 h 405"/>
                <a:gd name="T4" fmla="*/ 91 w 116"/>
                <a:gd name="T5" fmla="*/ 0 h 405"/>
                <a:gd name="T6" fmla="*/ 66 w 116"/>
                <a:gd name="T7" fmla="*/ 9 h 405"/>
                <a:gd name="T8" fmla="*/ 50 w 116"/>
                <a:gd name="T9" fmla="*/ 25 h 405"/>
                <a:gd name="T10" fmla="*/ 33 w 116"/>
                <a:gd name="T11" fmla="*/ 42 h 405"/>
                <a:gd name="T12" fmla="*/ 17 w 116"/>
                <a:gd name="T13" fmla="*/ 66 h 405"/>
                <a:gd name="T14" fmla="*/ 9 w 116"/>
                <a:gd name="T15" fmla="*/ 91 h 405"/>
                <a:gd name="T16" fmla="*/ 0 w 116"/>
                <a:gd name="T17" fmla="*/ 116 h 405"/>
                <a:gd name="T18" fmla="*/ 0 w 116"/>
                <a:gd name="T19" fmla="*/ 141 h 405"/>
                <a:gd name="T20" fmla="*/ 0 w 116"/>
                <a:gd name="T21" fmla="*/ 223 h 405"/>
                <a:gd name="T22" fmla="*/ 0 w 116"/>
                <a:gd name="T23" fmla="*/ 248 h 405"/>
                <a:gd name="T24" fmla="*/ 0 w 116"/>
                <a:gd name="T25" fmla="*/ 273 h 405"/>
                <a:gd name="T26" fmla="*/ 9 w 116"/>
                <a:gd name="T27" fmla="*/ 289 h 405"/>
                <a:gd name="T28" fmla="*/ 17 w 116"/>
                <a:gd name="T29" fmla="*/ 306 h 405"/>
                <a:gd name="T30" fmla="*/ 33 w 116"/>
                <a:gd name="T31" fmla="*/ 330 h 405"/>
                <a:gd name="T32" fmla="*/ 42 w 116"/>
                <a:gd name="T33" fmla="*/ 339 h 405"/>
                <a:gd name="T34" fmla="*/ 58 w 116"/>
                <a:gd name="T35" fmla="*/ 355 h 405"/>
                <a:gd name="T36" fmla="*/ 75 w 116"/>
                <a:gd name="T37" fmla="*/ 363 h 405"/>
                <a:gd name="T38" fmla="*/ 75 w 116"/>
                <a:gd name="T39" fmla="*/ 405 h 405"/>
                <a:gd name="T40" fmla="*/ 116 w 116"/>
                <a:gd name="T41" fmla="*/ 330 h 405"/>
                <a:gd name="T42" fmla="*/ 75 w 116"/>
                <a:gd name="T43" fmla="*/ 240 h 405"/>
                <a:gd name="T44" fmla="*/ 75 w 116"/>
                <a:gd name="T45" fmla="*/ 281 h 405"/>
                <a:gd name="T46" fmla="*/ 58 w 116"/>
                <a:gd name="T47" fmla="*/ 273 h 405"/>
                <a:gd name="T48" fmla="*/ 50 w 116"/>
                <a:gd name="T49" fmla="*/ 264 h 405"/>
                <a:gd name="T50" fmla="*/ 42 w 116"/>
                <a:gd name="T51" fmla="*/ 256 h 405"/>
                <a:gd name="T52" fmla="*/ 33 w 116"/>
                <a:gd name="T53" fmla="*/ 240 h 405"/>
                <a:gd name="T54" fmla="*/ 17 w 116"/>
                <a:gd name="T55" fmla="*/ 215 h 405"/>
                <a:gd name="T56" fmla="*/ 9 w 116"/>
                <a:gd name="T57" fmla="*/ 198 h 405"/>
                <a:gd name="T58" fmla="*/ 0 w 116"/>
                <a:gd name="T59" fmla="*/ 182 h 405"/>
                <a:gd name="T60" fmla="*/ 0 w 116"/>
                <a:gd name="T61" fmla="*/ 182 h 405"/>
                <a:gd name="T62" fmla="*/ 9 w 116"/>
                <a:gd name="T63" fmla="*/ 165 h 405"/>
                <a:gd name="T64" fmla="*/ 17 w 116"/>
                <a:gd name="T65" fmla="*/ 141 h 405"/>
                <a:gd name="T66" fmla="*/ 33 w 116"/>
                <a:gd name="T67" fmla="*/ 124 h 405"/>
                <a:gd name="T68" fmla="*/ 42 w 116"/>
                <a:gd name="T69" fmla="*/ 108 h 405"/>
                <a:gd name="T70" fmla="*/ 58 w 116"/>
                <a:gd name="T71" fmla="*/ 99 h 405"/>
                <a:gd name="T72" fmla="*/ 75 w 116"/>
                <a:gd name="T73" fmla="*/ 91 h 405"/>
                <a:gd name="T74" fmla="*/ 91 w 116"/>
                <a:gd name="T75" fmla="*/ 83 h 405"/>
                <a:gd name="T76" fmla="*/ 116 w 116"/>
                <a:gd name="T77" fmla="*/ 83 h 405"/>
                <a:gd name="T78" fmla="*/ 116 w 116"/>
                <a:gd name="T79" fmla="*/ 0 h 4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6"/>
                <a:gd name="T121" fmla="*/ 0 h 405"/>
                <a:gd name="T122" fmla="*/ 116 w 116"/>
                <a:gd name="T123" fmla="*/ 405 h 4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6" h="405">
                  <a:moveTo>
                    <a:pt x="116" y="0"/>
                  </a:moveTo>
                  <a:lnTo>
                    <a:pt x="99" y="0"/>
                  </a:lnTo>
                  <a:lnTo>
                    <a:pt x="91" y="0"/>
                  </a:lnTo>
                  <a:lnTo>
                    <a:pt x="66" y="9"/>
                  </a:lnTo>
                  <a:lnTo>
                    <a:pt x="50" y="25"/>
                  </a:lnTo>
                  <a:lnTo>
                    <a:pt x="33" y="42"/>
                  </a:lnTo>
                  <a:lnTo>
                    <a:pt x="17" y="66"/>
                  </a:lnTo>
                  <a:lnTo>
                    <a:pt x="9" y="91"/>
                  </a:lnTo>
                  <a:lnTo>
                    <a:pt x="0" y="116"/>
                  </a:lnTo>
                  <a:lnTo>
                    <a:pt x="0" y="141"/>
                  </a:lnTo>
                  <a:lnTo>
                    <a:pt x="0" y="223"/>
                  </a:lnTo>
                  <a:lnTo>
                    <a:pt x="0" y="248"/>
                  </a:lnTo>
                  <a:lnTo>
                    <a:pt x="0" y="273"/>
                  </a:lnTo>
                  <a:lnTo>
                    <a:pt x="9" y="289"/>
                  </a:lnTo>
                  <a:lnTo>
                    <a:pt x="17" y="306"/>
                  </a:lnTo>
                  <a:lnTo>
                    <a:pt x="33" y="330"/>
                  </a:lnTo>
                  <a:lnTo>
                    <a:pt x="42" y="339"/>
                  </a:lnTo>
                  <a:lnTo>
                    <a:pt x="58" y="355"/>
                  </a:lnTo>
                  <a:lnTo>
                    <a:pt x="75" y="363"/>
                  </a:lnTo>
                  <a:lnTo>
                    <a:pt x="75" y="405"/>
                  </a:lnTo>
                  <a:lnTo>
                    <a:pt x="116" y="330"/>
                  </a:lnTo>
                  <a:lnTo>
                    <a:pt x="75" y="240"/>
                  </a:lnTo>
                  <a:lnTo>
                    <a:pt x="75" y="281"/>
                  </a:lnTo>
                  <a:lnTo>
                    <a:pt x="58" y="273"/>
                  </a:lnTo>
                  <a:lnTo>
                    <a:pt x="50" y="264"/>
                  </a:lnTo>
                  <a:lnTo>
                    <a:pt x="42" y="256"/>
                  </a:lnTo>
                  <a:lnTo>
                    <a:pt x="33" y="240"/>
                  </a:lnTo>
                  <a:lnTo>
                    <a:pt x="17" y="215"/>
                  </a:lnTo>
                  <a:lnTo>
                    <a:pt x="9" y="198"/>
                  </a:lnTo>
                  <a:lnTo>
                    <a:pt x="0" y="182"/>
                  </a:lnTo>
                  <a:lnTo>
                    <a:pt x="9" y="165"/>
                  </a:lnTo>
                  <a:lnTo>
                    <a:pt x="17" y="141"/>
                  </a:lnTo>
                  <a:lnTo>
                    <a:pt x="33" y="124"/>
                  </a:lnTo>
                  <a:lnTo>
                    <a:pt x="42" y="108"/>
                  </a:lnTo>
                  <a:lnTo>
                    <a:pt x="58" y="99"/>
                  </a:lnTo>
                  <a:lnTo>
                    <a:pt x="75" y="91"/>
                  </a:lnTo>
                  <a:lnTo>
                    <a:pt x="91" y="83"/>
                  </a:lnTo>
                  <a:lnTo>
                    <a:pt x="116" y="83"/>
                  </a:lnTo>
                  <a:lnTo>
                    <a:pt x="116"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59" name="Freeform 364"/>
            <p:cNvSpPr>
              <a:spLocks/>
            </p:cNvSpPr>
            <p:nvPr/>
          </p:nvSpPr>
          <p:spPr bwMode="auto">
            <a:xfrm>
              <a:off x="2916" y="3584"/>
              <a:ext cx="116" cy="182"/>
            </a:xfrm>
            <a:custGeom>
              <a:avLst/>
              <a:gdLst>
                <a:gd name="T0" fmla="*/ 116 w 116"/>
                <a:gd name="T1" fmla="*/ 0 h 182"/>
                <a:gd name="T2" fmla="*/ 99 w 116"/>
                <a:gd name="T3" fmla="*/ 0 h 182"/>
                <a:gd name="T4" fmla="*/ 91 w 116"/>
                <a:gd name="T5" fmla="*/ 0 h 182"/>
                <a:gd name="T6" fmla="*/ 66 w 116"/>
                <a:gd name="T7" fmla="*/ 9 h 182"/>
                <a:gd name="T8" fmla="*/ 50 w 116"/>
                <a:gd name="T9" fmla="*/ 25 h 182"/>
                <a:gd name="T10" fmla="*/ 33 w 116"/>
                <a:gd name="T11" fmla="*/ 42 h 182"/>
                <a:gd name="T12" fmla="*/ 17 w 116"/>
                <a:gd name="T13" fmla="*/ 66 h 182"/>
                <a:gd name="T14" fmla="*/ 9 w 116"/>
                <a:gd name="T15" fmla="*/ 91 h 182"/>
                <a:gd name="T16" fmla="*/ 0 w 116"/>
                <a:gd name="T17" fmla="*/ 116 h 182"/>
                <a:gd name="T18" fmla="*/ 0 w 116"/>
                <a:gd name="T19" fmla="*/ 141 h 182"/>
                <a:gd name="T20" fmla="*/ 0 w 116"/>
                <a:gd name="T21" fmla="*/ 165 h 182"/>
                <a:gd name="T22" fmla="*/ 0 w 116"/>
                <a:gd name="T23" fmla="*/ 182 h 182"/>
                <a:gd name="T24" fmla="*/ 0 w 116"/>
                <a:gd name="T25" fmla="*/ 182 h 182"/>
                <a:gd name="T26" fmla="*/ 9 w 116"/>
                <a:gd name="T27" fmla="*/ 165 h 182"/>
                <a:gd name="T28" fmla="*/ 17 w 116"/>
                <a:gd name="T29" fmla="*/ 141 h 182"/>
                <a:gd name="T30" fmla="*/ 33 w 116"/>
                <a:gd name="T31" fmla="*/ 124 h 182"/>
                <a:gd name="T32" fmla="*/ 42 w 116"/>
                <a:gd name="T33" fmla="*/ 108 h 182"/>
                <a:gd name="T34" fmla="*/ 58 w 116"/>
                <a:gd name="T35" fmla="*/ 99 h 182"/>
                <a:gd name="T36" fmla="*/ 75 w 116"/>
                <a:gd name="T37" fmla="*/ 91 h 182"/>
                <a:gd name="T38" fmla="*/ 91 w 116"/>
                <a:gd name="T39" fmla="*/ 83 h 182"/>
                <a:gd name="T40" fmla="*/ 116 w 116"/>
                <a:gd name="T41" fmla="*/ 83 h 182"/>
                <a:gd name="T42" fmla="*/ 116 w 116"/>
                <a:gd name="T43" fmla="*/ 0 h 1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82"/>
                <a:gd name="T68" fmla="*/ 116 w 116"/>
                <a:gd name="T69" fmla="*/ 182 h 1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82">
                  <a:moveTo>
                    <a:pt x="116" y="0"/>
                  </a:moveTo>
                  <a:lnTo>
                    <a:pt x="99" y="0"/>
                  </a:lnTo>
                  <a:lnTo>
                    <a:pt x="91" y="0"/>
                  </a:lnTo>
                  <a:lnTo>
                    <a:pt x="66" y="9"/>
                  </a:lnTo>
                  <a:lnTo>
                    <a:pt x="50" y="25"/>
                  </a:lnTo>
                  <a:lnTo>
                    <a:pt x="33" y="42"/>
                  </a:lnTo>
                  <a:lnTo>
                    <a:pt x="17" y="66"/>
                  </a:lnTo>
                  <a:lnTo>
                    <a:pt x="9" y="91"/>
                  </a:lnTo>
                  <a:lnTo>
                    <a:pt x="0" y="116"/>
                  </a:lnTo>
                  <a:lnTo>
                    <a:pt x="0" y="141"/>
                  </a:lnTo>
                  <a:lnTo>
                    <a:pt x="0" y="165"/>
                  </a:lnTo>
                  <a:lnTo>
                    <a:pt x="0" y="182"/>
                  </a:lnTo>
                  <a:lnTo>
                    <a:pt x="9" y="165"/>
                  </a:lnTo>
                  <a:lnTo>
                    <a:pt x="17" y="141"/>
                  </a:lnTo>
                  <a:lnTo>
                    <a:pt x="33" y="124"/>
                  </a:lnTo>
                  <a:lnTo>
                    <a:pt x="42" y="108"/>
                  </a:lnTo>
                  <a:lnTo>
                    <a:pt x="58" y="99"/>
                  </a:lnTo>
                  <a:lnTo>
                    <a:pt x="75" y="91"/>
                  </a:lnTo>
                  <a:lnTo>
                    <a:pt x="91" y="83"/>
                  </a:lnTo>
                  <a:lnTo>
                    <a:pt x="116" y="83"/>
                  </a:lnTo>
                  <a:lnTo>
                    <a:pt x="116" y="0"/>
                  </a:lnTo>
                  <a:close/>
                </a:path>
              </a:pathLst>
            </a:custGeom>
            <a:solidFill>
              <a:srgbClr val="7979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60" name="Freeform 365"/>
            <p:cNvSpPr>
              <a:spLocks/>
            </p:cNvSpPr>
            <p:nvPr/>
          </p:nvSpPr>
          <p:spPr bwMode="auto">
            <a:xfrm>
              <a:off x="2916" y="3584"/>
              <a:ext cx="116" cy="405"/>
            </a:xfrm>
            <a:custGeom>
              <a:avLst/>
              <a:gdLst>
                <a:gd name="T0" fmla="*/ 116 w 116"/>
                <a:gd name="T1" fmla="*/ 0 h 405"/>
                <a:gd name="T2" fmla="*/ 99 w 116"/>
                <a:gd name="T3" fmla="*/ 0 h 405"/>
                <a:gd name="T4" fmla="*/ 91 w 116"/>
                <a:gd name="T5" fmla="*/ 0 h 405"/>
                <a:gd name="T6" fmla="*/ 66 w 116"/>
                <a:gd name="T7" fmla="*/ 9 h 405"/>
                <a:gd name="T8" fmla="*/ 50 w 116"/>
                <a:gd name="T9" fmla="*/ 25 h 405"/>
                <a:gd name="T10" fmla="*/ 33 w 116"/>
                <a:gd name="T11" fmla="*/ 42 h 405"/>
                <a:gd name="T12" fmla="*/ 17 w 116"/>
                <a:gd name="T13" fmla="*/ 66 h 405"/>
                <a:gd name="T14" fmla="*/ 9 w 116"/>
                <a:gd name="T15" fmla="*/ 91 h 405"/>
                <a:gd name="T16" fmla="*/ 0 w 116"/>
                <a:gd name="T17" fmla="*/ 116 h 405"/>
                <a:gd name="T18" fmla="*/ 0 w 116"/>
                <a:gd name="T19" fmla="*/ 141 h 405"/>
                <a:gd name="T20" fmla="*/ 0 w 116"/>
                <a:gd name="T21" fmla="*/ 223 h 405"/>
                <a:gd name="T22" fmla="*/ 0 w 116"/>
                <a:gd name="T23" fmla="*/ 248 h 405"/>
                <a:gd name="T24" fmla="*/ 0 w 116"/>
                <a:gd name="T25" fmla="*/ 273 h 405"/>
                <a:gd name="T26" fmla="*/ 9 w 116"/>
                <a:gd name="T27" fmla="*/ 289 h 405"/>
                <a:gd name="T28" fmla="*/ 17 w 116"/>
                <a:gd name="T29" fmla="*/ 306 h 405"/>
                <a:gd name="T30" fmla="*/ 33 w 116"/>
                <a:gd name="T31" fmla="*/ 330 h 405"/>
                <a:gd name="T32" fmla="*/ 42 w 116"/>
                <a:gd name="T33" fmla="*/ 339 h 405"/>
                <a:gd name="T34" fmla="*/ 58 w 116"/>
                <a:gd name="T35" fmla="*/ 355 h 405"/>
                <a:gd name="T36" fmla="*/ 75 w 116"/>
                <a:gd name="T37" fmla="*/ 363 h 405"/>
                <a:gd name="T38" fmla="*/ 75 w 116"/>
                <a:gd name="T39" fmla="*/ 405 h 405"/>
                <a:gd name="T40" fmla="*/ 116 w 116"/>
                <a:gd name="T41" fmla="*/ 330 h 405"/>
                <a:gd name="T42" fmla="*/ 75 w 116"/>
                <a:gd name="T43" fmla="*/ 240 h 405"/>
                <a:gd name="T44" fmla="*/ 75 w 116"/>
                <a:gd name="T45" fmla="*/ 281 h 405"/>
                <a:gd name="T46" fmla="*/ 58 w 116"/>
                <a:gd name="T47" fmla="*/ 273 h 405"/>
                <a:gd name="T48" fmla="*/ 50 w 116"/>
                <a:gd name="T49" fmla="*/ 264 h 405"/>
                <a:gd name="T50" fmla="*/ 42 w 116"/>
                <a:gd name="T51" fmla="*/ 256 h 405"/>
                <a:gd name="T52" fmla="*/ 33 w 116"/>
                <a:gd name="T53" fmla="*/ 240 h 405"/>
                <a:gd name="T54" fmla="*/ 17 w 116"/>
                <a:gd name="T55" fmla="*/ 215 h 405"/>
                <a:gd name="T56" fmla="*/ 9 w 116"/>
                <a:gd name="T57" fmla="*/ 198 h 405"/>
                <a:gd name="T58" fmla="*/ 0 w 116"/>
                <a:gd name="T59" fmla="*/ 182 h 405"/>
                <a:gd name="T60" fmla="*/ 0 w 116"/>
                <a:gd name="T61" fmla="*/ 182 h 405"/>
                <a:gd name="T62" fmla="*/ 9 w 116"/>
                <a:gd name="T63" fmla="*/ 165 h 405"/>
                <a:gd name="T64" fmla="*/ 17 w 116"/>
                <a:gd name="T65" fmla="*/ 141 h 405"/>
                <a:gd name="T66" fmla="*/ 33 w 116"/>
                <a:gd name="T67" fmla="*/ 124 h 405"/>
                <a:gd name="T68" fmla="*/ 42 w 116"/>
                <a:gd name="T69" fmla="*/ 108 h 405"/>
                <a:gd name="T70" fmla="*/ 58 w 116"/>
                <a:gd name="T71" fmla="*/ 99 h 405"/>
                <a:gd name="T72" fmla="*/ 75 w 116"/>
                <a:gd name="T73" fmla="*/ 91 h 405"/>
                <a:gd name="T74" fmla="*/ 91 w 116"/>
                <a:gd name="T75" fmla="*/ 83 h 405"/>
                <a:gd name="T76" fmla="*/ 116 w 116"/>
                <a:gd name="T77" fmla="*/ 83 h 405"/>
                <a:gd name="T78" fmla="*/ 116 w 116"/>
                <a:gd name="T79" fmla="*/ 0 h 4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6"/>
                <a:gd name="T121" fmla="*/ 0 h 405"/>
                <a:gd name="T122" fmla="*/ 116 w 116"/>
                <a:gd name="T123" fmla="*/ 405 h 4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6" h="405">
                  <a:moveTo>
                    <a:pt x="116" y="0"/>
                  </a:moveTo>
                  <a:lnTo>
                    <a:pt x="99" y="0"/>
                  </a:lnTo>
                  <a:lnTo>
                    <a:pt x="91" y="0"/>
                  </a:lnTo>
                  <a:lnTo>
                    <a:pt x="66" y="9"/>
                  </a:lnTo>
                  <a:lnTo>
                    <a:pt x="50" y="25"/>
                  </a:lnTo>
                  <a:lnTo>
                    <a:pt x="33" y="42"/>
                  </a:lnTo>
                  <a:lnTo>
                    <a:pt x="17" y="66"/>
                  </a:lnTo>
                  <a:lnTo>
                    <a:pt x="9" y="91"/>
                  </a:lnTo>
                  <a:lnTo>
                    <a:pt x="0" y="116"/>
                  </a:lnTo>
                  <a:lnTo>
                    <a:pt x="0" y="141"/>
                  </a:lnTo>
                  <a:lnTo>
                    <a:pt x="0" y="223"/>
                  </a:lnTo>
                  <a:lnTo>
                    <a:pt x="0" y="248"/>
                  </a:lnTo>
                  <a:lnTo>
                    <a:pt x="0" y="273"/>
                  </a:lnTo>
                  <a:lnTo>
                    <a:pt x="9" y="289"/>
                  </a:lnTo>
                  <a:lnTo>
                    <a:pt x="17" y="306"/>
                  </a:lnTo>
                  <a:lnTo>
                    <a:pt x="33" y="330"/>
                  </a:lnTo>
                  <a:lnTo>
                    <a:pt x="42" y="339"/>
                  </a:lnTo>
                  <a:lnTo>
                    <a:pt x="58" y="355"/>
                  </a:lnTo>
                  <a:lnTo>
                    <a:pt x="75" y="363"/>
                  </a:lnTo>
                  <a:lnTo>
                    <a:pt x="75" y="405"/>
                  </a:lnTo>
                  <a:lnTo>
                    <a:pt x="116" y="330"/>
                  </a:lnTo>
                  <a:lnTo>
                    <a:pt x="75" y="240"/>
                  </a:lnTo>
                  <a:lnTo>
                    <a:pt x="75" y="281"/>
                  </a:lnTo>
                  <a:lnTo>
                    <a:pt x="58" y="273"/>
                  </a:lnTo>
                  <a:lnTo>
                    <a:pt x="50" y="264"/>
                  </a:lnTo>
                  <a:lnTo>
                    <a:pt x="42" y="256"/>
                  </a:lnTo>
                  <a:lnTo>
                    <a:pt x="33" y="240"/>
                  </a:lnTo>
                  <a:lnTo>
                    <a:pt x="17" y="215"/>
                  </a:lnTo>
                  <a:lnTo>
                    <a:pt x="9" y="198"/>
                  </a:lnTo>
                  <a:lnTo>
                    <a:pt x="0" y="182"/>
                  </a:lnTo>
                  <a:lnTo>
                    <a:pt x="9" y="165"/>
                  </a:lnTo>
                  <a:lnTo>
                    <a:pt x="17" y="141"/>
                  </a:lnTo>
                  <a:lnTo>
                    <a:pt x="33" y="124"/>
                  </a:lnTo>
                  <a:lnTo>
                    <a:pt x="42" y="108"/>
                  </a:lnTo>
                  <a:lnTo>
                    <a:pt x="58" y="99"/>
                  </a:lnTo>
                  <a:lnTo>
                    <a:pt x="75" y="91"/>
                  </a:lnTo>
                  <a:lnTo>
                    <a:pt x="91" y="83"/>
                  </a:lnTo>
                  <a:lnTo>
                    <a:pt x="116" y="83"/>
                  </a:lnTo>
                  <a:lnTo>
                    <a:pt x="116" y="0"/>
                  </a:lnTo>
                </a:path>
              </a:pathLst>
            </a:custGeom>
            <a:solidFill>
              <a:srgbClr val="FF0000"/>
            </a:solidFill>
            <a:ln w="12700">
              <a:solidFill>
                <a:srgbClr val="969696"/>
              </a:solidFill>
              <a:prstDash val="solid"/>
              <a:round/>
              <a:headEnd/>
              <a:tailEnd/>
            </a:ln>
          </p:spPr>
          <p:txBody>
            <a:bodyPr/>
            <a:lstStyle/>
            <a:p>
              <a:endParaRPr lang="en-GB" sz="1800">
                <a:solidFill>
                  <a:srgbClr val="000000"/>
                </a:solidFill>
              </a:endParaRPr>
            </a:p>
          </p:txBody>
        </p:sp>
        <p:sp>
          <p:nvSpPr>
            <p:cNvPr id="31061" name="Freeform 366"/>
            <p:cNvSpPr>
              <a:spLocks/>
            </p:cNvSpPr>
            <p:nvPr/>
          </p:nvSpPr>
          <p:spPr bwMode="auto">
            <a:xfrm>
              <a:off x="2916" y="3725"/>
              <a:ext cx="0" cy="41"/>
            </a:xfrm>
            <a:custGeom>
              <a:avLst/>
              <a:gdLst>
                <a:gd name="T0" fmla="*/ 0 h 41"/>
                <a:gd name="T1" fmla="*/ 24 h 41"/>
                <a:gd name="T2" fmla="*/ 41 h 41"/>
                <a:gd name="T3" fmla="*/ 0 60000 65536"/>
                <a:gd name="T4" fmla="*/ 0 60000 65536"/>
                <a:gd name="T5" fmla="*/ 0 60000 65536"/>
                <a:gd name="T6" fmla="*/ 0 h 41"/>
                <a:gd name="T7" fmla="*/ 41 h 41"/>
              </a:gdLst>
              <a:ahLst/>
              <a:cxnLst>
                <a:cxn ang="T3">
                  <a:pos x="0" y="T0"/>
                </a:cxn>
                <a:cxn ang="T4">
                  <a:pos x="0" y="T1"/>
                </a:cxn>
                <a:cxn ang="T5">
                  <a:pos x="0" y="T2"/>
                </a:cxn>
              </a:cxnLst>
              <a:rect l="0" t="T6" r="0" b="T7"/>
              <a:pathLst>
                <a:path h="41">
                  <a:moveTo>
                    <a:pt x="0" y="0"/>
                  </a:moveTo>
                  <a:lnTo>
                    <a:pt x="0" y="24"/>
                  </a:lnTo>
                  <a:lnTo>
                    <a:pt x="0" y="41"/>
                  </a:lnTo>
                </a:path>
              </a:pathLst>
            </a:custGeom>
            <a:noFill/>
            <a:ln w="12700">
              <a:solidFill>
                <a:srgbClr val="96969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062" name="Freeform 367"/>
            <p:cNvSpPr>
              <a:spLocks/>
            </p:cNvSpPr>
            <p:nvPr/>
          </p:nvSpPr>
          <p:spPr bwMode="auto">
            <a:xfrm>
              <a:off x="3048" y="3758"/>
              <a:ext cx="58" cy="123"/>
            </a:xfrm>
            <a:custGeom>
              <a:avLst/>
              <a:gdLst>
                <a:gd name="T0" fmla="*/ 58 w 58"/>
                <a:gd name="T1" fmla="*/ 123 h 123"/>
                <a:gd name="T2" fmla="*/ 50 w 58"/>
                <a:gd name="T3" fmla="*/ 123 h 123"/>
                <a:gd name="T4" fmla="*/ 42 w 58"/>
                <a:gd name="T5" fmla="*/ 123 h 123"/>
                <a:gd name="T6" fmla="*/ 25 w 58"/>
                <a:gd name="T7" fmla="*/ 123 h 123"/>
                <a:gd name="T8" fmla="*/ 17 w 58"/>
                <a:gd name="T9" fmla="*/ 115 h 123"/>
                <a:gd name="T10" fmla="*/ 9 w 58"/>
                <a:gd name="T11" fmla="*/ 107 h 123"/>
                <a:gd name="T12" fmla="*/ 9 w 58"/>
                <a:gd name="T13" fmla="*/ 99 h 123"/>
                <a:gd name="T14" fmla="*/ 0 w 58"/>
                <a:gd name="T15" fmla="*/ 90 h 123"/>
                <a:gd name="T16" fmla="*/ 0 w 58"/>
                <a:gd name="T17" fmla="*/ 82 h 123"/>
                <a:gd name="T18" fmla="*/ 0 w 58"/>
                <a:gd name="T19" fmla="*/ 57 h 123"/>
                <a:gd name="T20" fmla="*/ 0 w 58"/>
                <a:gd name="T21" fmla="*/ 49 h 123"/>
                <a:gd name="T22" fmla="*/ 9 w 58"/>
                <a:gd name="T23" fmla="*/ 41 h 123"/>
                <a:gd name="T24" fmla="*/ 9 w 58"/>
                <a:gd name="T25" fmla="*/ 33 h 123"/>
                <a:gd name="T26" fmla="*/ 25 w 58"/>
                <a:gd name="T27" fmla="*/ 16 h 123"/>
                <a:gd name="T28" fmla="*/ 42 w 58"/>
                <a:gd name="T29" fmla="*/ 16 h 123"/>
                <a:gd name="T30" fmla="*/ 42 w 58"/>
                <a:gd name="T31" fmla="*/ 0 h 123"/>
                <a:gd name="T32" fmla="*/ 58 w 58"/>
                <a:gd name="T33" fmla="*/ 24 h 123"/>
                <a:gd name="T34" fmla="*/ 42 w 58"/>
                <a:gd name="T35" fmla="*/ 49 h 123"/>
                <a:gd name="T36" fmla="*/ 42 w 58"/>
                <a:gd name="T37" fmla="*/ 41 h 123"/>
                <a:gd name="T38" fmla="*/ 25 w 58"/>
                <a:gd name="T39" fmla="*/ 41 h 123"/>
                <a:gd name="T40" fmla="*/ 17 w 58"/>
                <a:gd name="T41" fmla="*/ 49 h 123"/>
                <a:gd name="T42" fmla="*/ 9 w 58"/>
                <a:gd name="T43" fmla="*/ 57 h 123"/>
                <a:gd name="T44" fmla="*/ 0 w 58"/>
                <a:gd name="T45" fmla="*/ 66 h 123"/>
                <a:gd name="T46" fmla="*/ 0 w 58"/>
                <a:gd name="T47" fmla="*/ 66 h 123"/>
                <a:gd name="T48" fmla="*/ 9 w 58"/>
                <a:gd name="T49" fmla="*/ 74 h 123"/>
                <a:gd name="T50" fmla="*/ 9 w 58"/>
                <a:gd name="T51" fmla="*/ 82 h 123"/>
                <a:gd name="T52" fmla="*/ 25 w 58"/>
                <a:gd name="T53" fmla="*/ 90 h 123"/>
                <a:gd name="T54" fmla="*/ 42 w 58"/>
                <a:gd name="T55" fmla="*/ 99 h 123"/>
                <a:gd name="T56" fmla="*/ 58 w 58"/>
                <a:gd name="T57" fmla="*/ 99 h 123"/>
                <a:gd name="T58" fmla="*/ 58 w 58"/>
                <a:gd name="T59" fmla="*/ 123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123"/>
                <a:gd name="T92" fmla="*/ 58 w 58"/>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123">
                  <a:moveTo>
                    <a:pt x="58" y="123"/>
                  </a:moveTo>
                  <a:lnTo>
                    <a:pt x="50" y="123"/>
                  </a:lnTo>
                  <a:lnTo>
                    <a:pt x="42" y="123"/>
                  </a:lnTo>
                  <a:lnTo>
                    <a:pt x="25" y="123"/>
                  </a:lnTo>
                  <a:lnTo>
                    <a:pt x="17" y="115"/>
                  </a:lnTo>
                  <a:lnTo>
                    <a:pt x="9" y="107"/>
                  </a:lnTo>
                  <a:lnTo>
                    <a:pt x="9" y="99"/>
                  </a:lnTo>
                  <a:lnTo>
                    <a:pt x="0" y="90"/>
                  </a:lnTo>
                  <a:lnTo>
                    <a:pt x="0" y="82"/>
                  </a:lnTo>
                  <a:lnTo>
                    <a:pt x="0" y="57"/>
                  </a:lnTo>
                  <a:lnTo>
                    <a:pt x="0" y="49"/>
                  </a:lnTo>
                  <a:lnTo>
                    <a:pt x="9" y="41"/>
                  </a:lnTo>
                  <a:lnTo>
                    <a:pt x="9" y="33"/>
                  </a:lnTo>
                  <a:lnTo>
                    <a:pt x="25" y="16"/>
                  </a:lnTo>
                  <a:lnTo>
                    <a:pt x="42" y="16"/>
                  </a:lnTo>
                  <a:lnTo>
                    <a:pt x="42" y="0"/>
                  </a:lnTo>
                  <a:lnTo>
                    <a:pt x="58" y="24"/>
                  </a:lnTo>
                  <a:lnTo>
                    <a:pt x="42" y="49"/>
                  </a:lnTo>
                  <a:lnTo>
                    <a:pt x="42" y="41"/>
                  </a:lnTo>
                  <a:lnTo>
                    <a:pt x="25" y="41"/>
                  </a:lnTo>
                  <a:lnTo>
                    <a:pt x="17" y="49"/>
                  </a:lnTo>
                  <a:lnTo>
                    <a:pt x="9" y="57"/>
                  </a:lnTo>
                  <a:lnTo>
                    <a:pt x="0" y="66"/>
                  </a:lnTo>
                  <a:lnTo>
                    <a:pt x="9" y="74"/>
                  </a:lnTo>
                  <a:lnTo>
                    <a:pt x="9" y="82"/>
                  </a:lnTo>
                  <a:lnTo>
                    <a:pt x="25" y="90"/>
                  </a:lnTo>
                  <a:lnTo>
                    <a:pt x="42" y="99"/>
                  </a:lnTo>
                  <a:lnTo>
                    <a:pt x="58" y="99"/>
                  </a:lnTo>
                  <a:lnTo>
                    <a:pt x="58" y="12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63" name="Freeform 368"/>
            <p:cNvSpPr>
              <a:spLocks/>
            </p:cNvSpPr>
            <p:nvPr/>
          </p:nvSpPr>
          <p:spPr bwMode="auto">
            <a:xfrm>
              <a:off x="3048" y="3824"/>
              <a:ext cx="58" cy="57"/>
            </a:xfrm>
            <a:custGeom>
              <a:avLst/>
              <a:gdLst>
                <a:gd name="T0" fmla="*/ 58 w 58"/>
                <a:gd name="T1" fmla="*/ 57 h 57"/>
                <a:gd name="T2" fmla="*/ 50 w 58"/>
                <a:gd name="T3" fmla="*/ 57 h 57"/>
                <a:gd name="T4" fmla="*/ 42 w 58"/>
                <a:gd name="T5" fmla="*/ 57 h 57"/>
                <a:gd name="T6" fmla="*/ 25 w 58"/>
                <a:gd name="T7" fmla="*/ 57 h 57"/>
                <a:gd name="T8" fmla="*/ 17 w 58"/>
                <a:gd name="T9" fmla="*/ 49 h 57"/>
                <a:gd name="T10" fmla="*/ 9 w 58"/>
                <a:gd name="T11" fmla="*/ 41 h 57"/>
                <a:gd name="T12" fmla="*/ 9 w 58"/>
                <a:gd name="T13" fmla="*/ 33 h 57"/>
                <a:gd name="T14" fmla="*/ 0 w 58"/>
                <a:gd name="T15" fmla="*/ 24 h 57"/>
                <a:gd name="T16" fmla="*/ 0 w 58"/>
                <a:gd name="T17" fmla="*/ 16 h 57"/>
                <a:gd name="T18" fmla="*/ 0 w 58"/>
                <a:gd name="T19" fmla="*/ 0 h 57"/>
                <a:gd name="T20" fmla="*/ 0 w 58"/>
                <a:gd name="T21" fmla="*/ 0 h 57"/>
                <a:gd name="T22" fmla="*/ 9 w 58"/>
                <a:gd name="T23" fmla="*/ 8 h 57"/>
                <a:gd name="T24" fmla="*/ 9 w 58"/>
                <a:gd name="T25" fmla="*/ 16 h 57"/>
                <a:gd name="T26" fmla="*/ 25 w 58"/>
                <a:gd name="T27" fmla="*/ 24 h 57"/>
                <a:gd name="T28" fmla="*/ 42 w 58"/>
                <a:gd name="T29" fmla="*/ 33 h 57"/>
                <a:gd name="T30" fmla="*/ 58 w 58"/>
                <a:gd name="T31" fmla="*/ 33 h 57"/>
                <a:gd name="T32" fmla="*/ 58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58" y="57"/>
                  </a:moveTo>
                  <a:lnTo>
                    <a:pt x="50" y="57"/>
                  </a:lnTo>
                  <a:lnTo>
                    <a:pt x="42" y="57"/>
                  </a:lnTo>
                  <a:lnTo>
                    <a:pt x="25" y="57"/>
                  </a:lnTo>
                  <a:lnTo>
                    <a:pt x="17" y="49"/>
                  </a:lnTo>
                  <a:lnTo>
                    <a:pt x="9" y="41"/>
                  </a:lnTo>
                  <a:lnTo>
                    <a:pt x="9" y="33"/>
                  </a:lnTo>
                  <a:lnTo>
                    <a:pt x="0" y="24"/>
                  </a:lnTo>
                  <a:lnTo>
                    <a:pt x="0" y="16"/>
                  </a:lnTo>
                  <a:lnTo>
                    <a:pt x="0" y="0"/>
                  </a:lnTo>
                  <a:lnTo>
                    <a:pt x="9" y="8"/>
                  </a:lnTo>
                  <a:lnTo>
                    <a:pt x="9" y="16"/>
                  </a:lnTo>
                  <a:lnTo>
                    <a:pt x="25" y="24"/>
                  </a:lnTo>
                  <a:lnTo>
                    <a:pt x="42" y="33"/>
                  </a:lnTo>
                  <a:lnTo>
                    <a:pt x="58" y="33"/>
                  </a:lnTo>
                  <a:lnTo>
                    <a:pt x="58" y="57"/>
                  </a:lnTo>
                  <a:close/>
                </a:path>
              </a:pathLst>
            </a:custGeom>
            <a:solidFill>
              <a:srgbClr val="7979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64" name="Freeform 369"/>
            <p:cNvSpPr>
              <a:spLocks/>
            </p:cNvSpPr>
            <p:nvPr/>
          </p:nvSpPr>
          <p:spPr bwMode="auto">
            <a:xfrm>
              <a:off x="3048" y="3758"/>
              <a:ext cx="58" cy="123"/>
            </a:xfrm>
            <a:custGeom>
              <a:avLst/>
              <a:gdLst>
                <a:gd name="T0" fmla="*/ 58 w 58"/>
                <a:gd name="T1" fmla="*/ 123 h 123"/>
                <a:gd name="T2" fmla="*/ 50 w 58"/>
                <a:gd name="T3" fmla="*/ 123 h 123"/>
                <a:gd name="T4" fmla="*/ 42 w 58"/>
                <a:gd name="T5" fmla="*/ 123 h 123"/>
                <a:gd name="T6" fmla="*/ 25 w 58"/>
                <a:gd name="T7" fmla="*/ 123 h 123"/>
                <a:gd name="T8" fmla="*/ 17 w 58"/>
                <a:gd name="T9" fmla="*/ 115 h 123"/>
                <a:gd name="T10" fmla="*/ 9 w 58"/>
                <a:gd name="T11" fmla="*/ 107 h 123"/>
                <a:gd name="T12" fmla="*/ 9 w 58"/>
                <a:gd name="T13" fmla="*/ 99 h 123"/>
                <a:gd name="T14" fmla="*/ 0 w 58"/>
                <a:gd name="T15" fmla="*/ 90 h 123"/>
                <a:gd name="T16" fmla="*/ 0 w 58"/>
                <a:gd name="T17" fmla="*/ 82 h 123"/>
                <a:gd name="T18" fmla="*/ 0 w 58"/>
                <a:gd name="T19" fmla="*/ 57 h 123"/>
                <a:gd name="T20" fmla="*/ 0 w 58"/>
                <a:gd name="T21" fmla="*/ 49 h 123"/>
                <a:gd name="T22" fmla="*/ 9 w 58"/>
                <a:gd name="T23" fmla="*/ 41 h 123"/>
                <a:gd name="T24" fmla="*/ 9 w 58"/>
                <a:gd name="T25" fmla="*/ 33 h 123"/>
                <a:gd name="T26" fmla="*/ 25 w 58"/>
                <a:gd name="T27" fmla="*/ 16 h 123"/>
                <a:gd name="T28" fmla="*/ 42 w 58"/>
                <a:gd name="T29" fmla="*/ 16 h 123"/>
                <a:gd name="T30" fmla="*/ 42 w 58"/>
                <a:gd name="T31" fmla="*/ 0 h 123"/>
                <a:gd name="T32" fmla="*/ 58 w 58"/>
                <a:gd name="T33" fmla="*/ 24 h 123"/>
                <a:gd name="T34" fmla="*/ 42 w 58"/>
                <a:gd name="T35" fmla="*/ 49 h 123"/>
                <a:gd name="T36" fmla="*/ 42 w 58"/>
                <a:gd name="T37" fmla="*/ 41 h 123"/>
                <a:gd name="T38" fmla="*/ 25 w 58"/>
                <a:gd name="T39" fmla="*/ 41 h 123"/>
                <a:gd name="T40" fmla="*/ 17 w 58"/>
                <a:gd name="T41" fmla="*/ 49 h 123"/>
                <a:gd name="T42" fmla="*/ 9 w 58"/>
                <a:gd name="T43" fmla="*/ 57 h 123"/>
                <a:gd name="T44" fmla="*/ 0 w 58"/>
                <a:gd name="T45" fmla="*/ 66 h 123"/>
                <a:gd name="T46" fmla="*/ 0 w 58"/>
                <a:gd name="T47" fmla="*/ 66 h 123"/>
                <a:gd name="T48" fmla="*/ 9 w 58"/>
                <a:gd name="T49" fmla="*/ 74 h 123"/>
                <a:gd name="T50" fmla="*/ 9 w 58"/>
                <a:gd name="T51" fmla="*/ 82 h 123"/>
                <a:gd name="T52" fmla="*/ 25 w 58"/>
                <a:gd name="T53" fmla="*/ 90 h 123"/>
                <a:gd name="T54" fmla="*/ 42 w 58"/>
                <a:gd name="T55" fmla="*/ 99 h 123"/>
                <a:gd name="T56" fmla="*/ 58 w 58"/>
                <a:gd name="T57" fmla="*/ 99 h 123"/>
                <a:gd name="T58" fmla="*/ 58 w 58"/>
                <a:gd name="T59" fmla="*/ 123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123"/>
                <a:gd name="T92" fmla="*/ 58 w 58"/>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123">
                  <a:moveTo>
                    <a:pt x="58" y="123"/>
                  </a:moveTo>
                  <a:lnTo>
                    <a:pt x="50" y="123"/>
                  </a:lnTo>
                  <a:lnTo>
                    <a:pt x="42" y="123"/>
                  </a:lnTo>
                  <a:lnTo>
                    <a:pt x="25" y="123"/>
                  </a:lnTo>
                  <a:lnTo>
                    <a:pt x="17" y="115"/>
                  </a:lnTo>
                  <a:lnTo>
                    <a:pt x="9" y="107"/>
                  </a:lnTo>
                  <a:lnTo>
                    <a:pt x="9" y="99"/>
                  </a:lnTo>
                  <a:lnTo>
                    <a:pt x="0" y="90"/>
                  </a:lnTo>
                  <a:lnTo>
                    <a:pt x="0" y="82"/>
                  </a:lnTo>
                  <a:lnTo>
                    <a:pt x="0" y="57"/>
                  </a:lnTo>
                  <a:lnTo>
                    <a:pt x="0" y="49"/>
                  </a:lnTo>
                  <a:lnTo>
                    <a:pt x="9" y="41"/>
                  </a:lnTo>
                  <a:lnTo>
                    <a:pt x="9" y="33"/>
                  </a:lnTo>
                  <a:lnTo>
                    <a:pt x="25" y="16"/>
                  </a:lnTo>
                  <a:lnTo>
                    <a:pt x="42" y="16"/>
                  </a:lnTo>
                  <a:lnTo>
                    <a:pt x="42" y="0"/>
                  </a:lnTo>
                  <a:lnTo>
                    <a:pt x="58" y="24"/>
                  </a:lnTo>
                  <a:lnTo>
                    <a:pt x="42" y="49"/>
                  </a:lnTo>
                  <a:lnTo>
                    <a:pt x="42" y="41"/>
                  </a:lnTo>
                  <a:lnTo>
                    <a:pt x="25" y="41"/>
                  </a:lnTo>
                  <a:lnTo>
                    <a:pt x="17" y="49"/>
                  </a:lnTo>
                  <a:lnTo>
                    <a:pt x="9" y="57"/>
                  </a:lnTo>
                  <a:lnTo>
                    <a:pt x="0" y="66"/>
                  </a:lnTo>
                  <a:lnTo>
                    <a:pt x="9" y="74"/>
                  </a:lnTo>
                  <a:lnTo>
                    <a:pt x="9" y="82"/>
                  </a:lnTo>
                  <a:lnTo>
                    <a:pt x="25" y="90"/>
                  </a:lnTo>
                  <a:lnTo>
                    <a:pt x="42" y="99"/>
                  </a:lnTo>
                  <a:lnTo>
                    <a:pt x="58" y="99"/>
                  </a:lnTo>
                  <a:lnTo>
                    <a:pt x="58" y="123"/>
                  </a:lnTo>
                </a:path>
              </a:pathLst>
            </a:custGeom>
            <a:solidFill>
              <a:srgbClr val="FF0000"/>
            </a:solidFill>
            <a:ln w="12700">
              <a:solidFill>
                <a:srgbClr val="969696"/>
              </a:solidFill>
              <a:prstDash val="solid"/>
              <a:round/>
              <a:headEnd/>
              <a:tailEnd/>
            </a:ln>
          </p:spPr>
          <p:txBody>
            <a:bodyPr/>
            <a:lstStyle/>
            <a:p>
              <a:endParaRPr lang="en-GB" sz="1800">
                <a:solidFill>
                  <a:srgbClr val="000000"/>
                </a:solidFill>
              </a:endParaRPr>
            </a:p>
          </p:txBody>
        </p:sp>
        <p:sp>
          <p:nvSpPr>
            <p:cNvPr id="31065" name="Line 370"/>
            <p:cNvSpPr>
              <a:spLocks noChangeShapeType="1"/>
            </p:cNvSpPr>
            <p:nvPr/>
          </p:nvSpPr>
          <p:spPr bwMode="auto">
            <a:xfrm flipV="1">
              <a:off x="3048" y="3824"/>
              <a:ext cx="0" cy="16"/>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66" name="Freeform 371"/>
            <p:cNvSpPr>
              <a:spLocks/>
            </p:cNvSpPr>
            <p:nvPr/>
          </p:nvSpPr>
          <p:spPr bwMode="auto">
            <a:xfrm>
              <a:off x="3090" y="3328"/>
              <a:ext cx="157" cy="182"/>
            </a:xfrm>
            <a:custGeom>
              <a:avLst/>
              <a:gdLst>
                <a:gd name="T0" fmla="*/ 0 w 157"/>
                <a:gd name="T1" fmla="*/ 17 h 182"/>
                <a:gd name="T2" fmla="*/ 16 w 157"/>
                <a:gd name="T3" fmla="*/ 0 h 182"/>
                <a:gd name="T4" fmla="*/ 24 w 157"/>
                <a:gd name="T5" fmla="*/ 0 h 182"/>
                <a:gd name="T6" fmla="*/ 41 w 157"/>
                <a:gd name="T7" fmla="*/ 0 h 182"/>
                <a:gd name="T8" fmla="*/ 57 w 157"/>
                <a:gd name="T9" fmla="*/ 0 h 182"/>
                <a:gd name="T10" fmla="*/ 74 w 157"/>
                <a:gd name="T11" fmla="*/ 0 h 182"/>
                <a:gd name="T12" fmla="*/ 91 w 157"/>
                <a:gd name="T13" fmla="*/ 9 h 182"/>
                <a:gd name="T14" fmla="*/ 99 w 157"/>
                <a:gd name="T15" fmla="*/ 17 h 182"/>
                <a:gd name="T16" fmla="*/ 115 w 157"/>
                <a:gd name="T17" fmla="*/ 33 h 182"/>
                <a:gd name="T18" fmla="*/ 140 w 157"/>
                <a:gd name="T19" fmla="*/ 66 h 182"/>
                <a:gd name="T20" fmla="*/ 148 w 157"/>
                <a:gd name="T21" fmla="*/ 83 h 182"/>
                <a:gd name="T22" fmla="*/ 157 w 157"/>
                <a:gd name="T23" fmla="*/ 91 h 182"/>
                <a:gd name="T24" fmla="*/ 157 w 157"/>
                <a:gd name="T25" fmla="*/ 108 h 182"/>
                <a:gd name="T26" fmla="*/ 157 w 157"/>
                <a:gd name="T27" fmla="*/ 116 h 182"/>
                <a:gd name="T28" fmla="*/ 157 w 157"/>
                <a:gd name="T29" fmla="*/ 133 h 182"/>
                <a:gd name="T30" fmla="*/ 157 w 157"/>
                <a:gd name="T31" fmla="*/ 141 h 182"/>
                <a:gd name="T32" fmla="*/ 148 w 157"/>
                <a:gd name="T33" fmla="*/ 157 h 182"/>
                <a:gd name="T34" fmla="*/ 148 w 157"/>
                <a:gd name="T35" fmla="*/ 166 h 182"/>
                <a:gd name="T36" fmla="*/ 157 w 157"/>
                <a:gd name="T37" fmla="*/ 182 h 182"/>
                <a:gd name="T38" fmla="*/ 115 w 157"/>
                <a:gd name="T39" fmla="*/ 166 h 182"/>
                <a:gd name="T40" fmla="*/ 107 w 157"/>
                <a:gd name="T41" fmla="*/ 108 h 182"/>
                <a:gd name="T42" fmla="*/ 115 w 157"/>
                <a:gd name="T43" fmla="*/ 124 h 182"/>
                <a:gd name="T44" fmla="*/ 124 w 157"/>
                <a:gd name="T45" fmla="*/ 108 h 182"/>
                <a:gd name="T46" fmla="*/ 132 w 157"/>
                <a:gd name="T47" fmla="*/ 91 h 182"/>
                <a:gd name="T48" fmla="*/ 132 w 157"/>
                <a:gd name="T49" fmla="*/ 75 h 182"/>
                <a:gd name="T50" fmla="*/ 124 w 157"/>
                <a:gd name="T51" fmla="*/ 50 h 182"/>
                <a:gd name="T52" fmla="*/ 124 w 157"/>
                <a:gd name="T53" fmla="*/ 50 h 182"/>
                <a:gd name="T54" fmla="*/ 115 w 157"/>
                <a:gd name="T55" fmla="*/ 42 h 182"/>
                <a:gd name="T56" fmla="*/ 99 w 157"/>
                <a:gd name="T57" fmla="*/ 42 h 182"/>
                <a:gd name="T58" fmla="*/ 91 w 157"/>
                <a:gd name="T59" fmla="*/ 33 h 182"/>
                <a:gd name="T60" fmla="*/ 74 w 157"/>
                <a:gd name="T61" fmla="*/ 33 h 182"/>
                <a:gd name="T62" fmla="*/ 66 w 157"/>
                <a:gd name="T63" fmla="*/ 33 h 182"/>
                <a:gd name="T64" fmla="*/ 49 w 157"/>
                <a:gd name="T65" fmla="*/ 42 h 182"/>
                <a:gd name="T66" fmla="*/ 41 w 157"/>
                <a:gd name="T67" fmla="*/ 42 h 182"/>
                <a:gd name="T68" fmla="*/ 24 w 157"/>
                <a:gd name="T69" fmla="*/ 50 h 182"/>
                <a:gd name="T70" fmla="*/ 0 w 157"/>
                <a:gd name="T71" fmla="*/ 17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7"/>
                <a:gd name="T109" fmla="*/ 0 h 182"/>
                <a:gd name="T110" fmla="*/ 157 w 157"/>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7" h="182">
                  <a:moveTo>
                    <a:pt x="0" y="17"/>
                  </a:moveTo>
                  <a:lnTo>
                    <a:pt x="16" y="0"/>
                  </a:lnTo>
                  <a:lnTo>
                    <a:pt x="24" y="0"/>
                  </a:lnTo>
                  <a:lnTo>
                    <a:pt x="41" y="0"/>
                  </a:lnTo>
                  <a:lnTo>
                    <a:pt x="57" y="0"/>
                  </a:lnTo>
                  <a:lnTo>
                    <a:pt x="74" y="0"/>
                  </a:lnTo>
                  <a:lnTo>
                    <a:pt x="91" y="9"/>
                  </a:lnTo>
                  <a:lnTo>
                    <a:pt x="99" y="17"/>
                  </a:lnTo>
                  <a:lnTo>
                    <a:pt x="115" y="33"/>
                  </a:lnTo>
                  <a:lnTo>
                    <a:pt x="140" y="66"/>
                  </a:lnTo>
                  <a:lnTo>
                    <a:pt x="148" y="83"/>
                  </a:lnTo>
                  <a:lnTo>
                    <a:pt x="157" y="91"/>
                  </a:lnTo>
                  <a:lnTo>
                    <a:pt x="157" y="108"/>
                  </a:lnTo>
                  <a:lnTo>
                    <a:pt x="157" y="116"/>
                  </a:lnTo>
                  <a:lnTo>
                    <a:pt x="157" y="133"/>
                  </a:lnTo>
                  <a:lnTo>
                    <a:pt x="157" y="141"/>
                  </a:lnTo>
                  <a:lnTo>
                    <a:pt x="148" y="157"/>
                  </a:lnTo>
                  <a:lnTo>
                    <a:pt x="148" y="166"/>
                  </a:lnTo>
                  <a:lnTo>
                    <a:pt x="157" y="182"/>
                  </a:lnTo>
                  <a:lnTo>
                    <a:pt x="115" y="166"/>
                  </a:lnTo>
                  <a:lnTo>
                    <a:pt x="107" y="108"/>
                  </a:lnTo>
                  <a:lnTo>
                    <a:pt x="115" y="124"/>
                  </a:lnTo>
                  <a:lnTo>
                    <a:pt x="124" y="108"/>
                  </a:lnTo>
                  <a:lnTo>
                    <a:pt x="132" y="91"/>
                  </a:lnTo>
                  <a:lnTo>
                    <a:pt x="132" y="75"/>
                  </a:lnTo>
                  <a:lnTo>
                    <a:pt x="124" y="50"/>
                  </a:lnTo>
                  <a:lnTo>
                    <a:pt x="115" y="42"/>
                  </a:lnTo>
                  <a:lnTo>
                    <a:pt x="99" y="42"/>
                  </a:lnTo>
                  <a:lnTo>
                    <a:pt x="91" y="33"/>
                  </a:lnTo>
                  <a:lnTo>
                    <a:pt x="74" y="33"/>
                  </a:lnTo>
                  <a:lnTo>
                    <a:pt x="66" y="33"/>
                  </a:lnTo>
                  <a:lnTo>
                    <a:pt x="49" y="42"/>
                  </a:lnTo>
                  <a:lnTo>
                    <a:pt x="41" y="42"/>
                  </a:lnTo>
                  <a:lnTo>
                    <a:pt x="24" y="50"/>
                  </a:lnTo>
                  <a:lnTo>
                    <a:pt x="0" y="1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67" name="Freeform 372"/>
            <p:cNvSpPr>
              <a:spLocks/>
            </p:cNvSpPr>
            <p:nvPr/>
          </p:nvSpPr>
          <p:spPr bwMode="auto">
            <a:xfrm>
              <a:off x="3090" y="3328"/>
              <a:ext cx="124" cy="50"/>
            </a:xfrm>
            <a:custGeom>
              <a:avLst/>
              <a:gdLst>
                <a:gd name="T0" fmla="*/ 0 w 124"/>
                <a:gd name="T1" fmla="*/ 17 h 50"/>
                <a:gd name="T2" fmla="*/ 16 w 124"/>
                <a:gd name="T3" fmla="*/ 0 h 50"/>
                <a:gd name="T4" fmla="*/ 24 w 124"/>
                <a:gd name="T5" fmla="*/ 0 h 50"/>
                <a:gd name="T6" fmla="*/ 41 w 124"/>
                <a:gd name="T7" fmla="*/ 0 h 50"/>
                <a:gd name="T8" fmla="*/ 57 w 124"/>
                <a:gd name="T9" fmla="*/ 0 h 50"/>
                <a:gd name="T10" fmla="*/ 74 w 124"/>
                <a:gd name="T11" fmla="*/ 0 h 50"/>
                <a:gd name="T12" fmla="*/ 91 w 124"/>
                <a:gd name="T13" fmla="*/ 9 h 50"/>
                <a:gd name="T14" fmla="*/ 99 w 124"/>
                <a:gd name="T15" fmla="*/ 17 h 50"/>
                <a:gd name="T16" fmla="*/ 115 w 124"/>
                <a:gd name="T17" fmla="*/ 33 h 50"/>
                <a:gd name="T18" fmla="*/ 124 w 124"/>
                <a:gd name="T19" fmla="*/ 42 h 50"/>
                <a:gd name="T20" fmla="*/ 124 w 124"/>
                <a:gd name="T21" fmla="*/ 50 h 50"/>
                <a:gd name="T22" fmla="*/ 124 w 124"/>
                <a:gd name="T23" fmla="*/ 50 h 50"/>
                <a:gd name="T24" fmla="*/ 115 w 124"/>
                <a:gd name="T25" fmla="*/ 42 h 50"/>
                <a:gd name="T26" fmla="*/ 99 w 124"/>
                <a:gd name="T27" fmla="*/ 42 h 50"/>
                <a:gd name="T28" fmla="*/ 91 w 124"/>
                <a:gd name="T29" fmla="*/ 33 h 50"/>
                <a:gd name="T30" fmla="*/ 74 w 124"/>
                <a:gd name="T31" fmla="*/ 33 h 50"/>
                <a:gd name="T32" fmla="*/ 66 w 124"/>
                <a:gd name="T33" fmla="*/ 33 h 50"/>
                <a:gd name="T34" fmla="*/ 49 w 124"/>
                <a:gd name="T35" fmla="*/ 42 h 50"/>
                <a:gd name="T36" fmla="*/ 41 w 124"/>
                <a:gd name="T37" fmla="*/ 42 h 50"/>
                <a:gd name="T38" fmla="*/ 24 w 124"/>
                <a:gd name="T39" fmla="*/ 50 h 50"/>
                <a:gd name="T40" fmla="*/ 0 w 124"/>
                <a:gd name="T41" fmla="*/ 17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50"/>
                <a:gd name="T65" fmla="*/ 124 w 124"/>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50">
                  <a:moveTo>
                    <a:pt x="0" y="17"/>
                  </a:moveTo>
                  <a:lnTo>
                    <a:pt x="16" y="0"/>
                  </a:lnTo>
                  <a:lnTo>
                    <a:pt x="24" y="0"/>
                  </a:lnTo>
                  <a:lnTo>
                    <a:pt x="41" y="0"/>
                  </a:lnTo>
                  <a:lnTo>
                    <a:pt x="57" y="0"/>
                  </a:lnTo>
                  <a:lnTo>
                    <a:pt x="74" y="0"/>
                  </a:lnTo>
                  <a:lnTo>
                    <a:pt x="91" y="9"/>
                  </a:lnTo>
                  <a:lnTo>
                    <a:pt x="99" y="17"/>
                  </a:lnTo>
                  <a:lnTo>
                    <a:pt x="115" y="33"/>
                  </a:lnTo>
                  <a:lnTo>
                    <a:pt x="124" y="42"/>
                  </a:lnTo>
                  <a:lnTo>
                    <a:pt x="124" y="50"/>
                  </a:lnTo>
                  <a:lnTo>
                    <a:pt x="115" y="42"/>
                  </a:lnTo>
                  <a:lnTo>
                    <a:pt x="99" y="42"/>
                  </a:lnTo>
                  <a:lnTo>
                    <a:pt x="91" y="33"/>
                  </a:lnTo>
                  <a:lnTo>
                    <a:pt x="74" y="33"/>
                  </a:lnTo>
                  <a:lnTo>
                    <a:pt x="66" y="33"/>
                  </a:lnTo>
                  <a:lnTo>
                    <a:pt x="49" y="42"/>
                  </a:lnTo>
                  <a:lnTo>
                    <a:pt x="41" y="42"/>
                  </a:lnTo>
                  <a:lnTo>
                    <a:pt x="24" y="50"/>
                  </a:lnTo>
                  <a:lnTo>
                    <a:pt x="0" y="17"/>
                  </a:lnTo>
                  <a:close/>
                </a:path>
              </a:pathLst>
            </a:custGeom>
            <a:solidFill>
              <a:srgbClr val="7979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68" name="Freeform 373"/>
            <p:cNvSpPr>
              <a:spLocks/>
            </p:cNvSpPr>
            <p:nvPr/>
          </p:nvSpPr>
          <p:spPr bwMode="auto">
            <a:xfrm>
              <a:off x="3090" y="3328"/>
              <a:ext cx="157" cy="182"/>
            </a:xfrm>
            <a:custGeom>
              <a:avLst/>
              <a:gdLst>
                <a:gd name="T0" fmla="*/ 0 w 157"/>
                <a:gd name="T1" fmla="*/ 17 h 182"/>
                <a:gd name="T2" fmla="*/ 16 w 157"/>
                <a:gd name="T3" fmla="*/ 0 h 182"/>
                <a:gd name="T4" fmla="*/ 24 w 157"/>
                <a:gd name="T5" fmla="*/ 0 h 182"/>
                <a:gd name="T6" fmla="*/ 41 w 157"/>
                <a:gd name="T7" fmla="*/ 0 h 182"/>
                <a:gd name="T8" fmla="*/ 57 w 157"/>
                <a:gd name="T9" fmla="*/ 0 h 182"/>
                <a:gd name="T10" fmla="*/ 74 w 157"/>
                <a:gd name="T11" fmla="*/ 0 h 182"/>
                <a:gd name="T12" fmla="*/ 91 w 157"/>
                <a:gd name="T13" fmla="*/ 9 h 182"/>
                <a:gd name="T14" fmla="*/ 99 w 157"/>
                <a:gd name="T15" fmla="*/ 17 h 182"/>
                <a:gd name="T16" fmla="*/ 115 w 157"/>
                <a:gd name="T17" fmla="*/ 33 h 182"/>
                <a:gd name="T18" fmla="*/ 140 w 157"/>
                <a:gd name="T19" fmla="*/ 66 h 182"/>
                <a:gd name="T20" fmla="*/ 148 w 157"/>
                <a:gd name="T21" fmla="*/ 83 h 182"/>
                <a:gd name="T22" fmla="*/ 157 w 157"/>
                <a:gd name="T23" fmla="*/ 91 h 182"/>
                <a:gd name="T24" fmla="*/ 157 w 157"/>
                <a:gd name="T25" fmla="*/ 108 h 182"/>
                <a:gd name="T26" fmla="*/ 157 w 157"/>
                <a:gd name="T27" fmla="*/ 116 h 182"/>
                <a:gd name="T28" fmla="*/ 157 w 157"/>
                <a:gd name="T29" fmla="*/ 133 h 182"/>
                <a:gd name="T30" fmla="*/ 157 w 157"/>
                <a:gd name="T31" fmla="*/ 141 h 182"/>
                <a:gd name="T32" fmla="*/ 148 w 157"/>
                <a:gd name="T33" fmla="*/ 157 h 182"/>
                <a:gd name="T34" fmla="*/ 148 w 157"/>
                <a:gd name="T35" fmla="*/ 166 h 182"/>
                <a:gd name="T36" fmla="*/ 157 w 157"/>
                <a:gd name="T37" fmla="*/ 182 h 182"/>
                <a:gd name="T38" fmla="*/ 115 w 157"/>
                <a:gd name="T39" fmla="*/ 166 h 182"/>
                <a:gd name="T40" fmla="*/ 107 w 157"/>
                <a:gd name="T41" fmla="*/ 108 h 182"/>
                <a:gd name="T42" fmla="*/ 115 w 157"/>
                <a:gd name="T43" fmla="*/ 124 h 182"/>
                <a:gd name="T44" fmla="*/ 124 w 157"/>
                <a:gd name="T45" fmla="*/ 108 h 182"/>
                <a:gd name="T46" fmla="*/ 132 w 157"/>
                <a:gd name="T47" fmla="*/ 91 h 182"/>
                <a:gd name="T48" fmla="*/ 132 w 157"/>
                <a:gd name="T49" fmla="*/ 75 h 182"/>
                <a:gd name="T50" fmla="*/ 124 w 157"/>
                <a:gd name="T51" fmla="*/ 50 h 182"/>
                <a:gd name="T52" fmla="*/ 124 w 157"/>
                <a:gd name="T53" fmla="*/ 50 h 182"/>
                <a:gd name="T54" fmla="*/ 115 w 157"/>
                <a:gd name="T55" fmla="*/ 42 h 182"/>
                <a:gd name="T56" fmla="*/ 99 w 157"/>
                <a:gd name="T57" fmla="*/ 42 h 182"/>
                <a:gd name="T58" fmla="*/ 91 w 157"/>
                <a:gd name="T59" fmla="*/ 33 h 182"/>
                <a:gd name="T60" fmla="*/ 74 w 157"/>
                <a:gd name="T61" fmla="*/ 33 h 182"/>
                <a:gd name="T62" fmla="*/ 66 w 157"/>
                <a:gd name="T63" fmla="*/ 33 h 182"/>
                <a:gd name="T64" fmla="*/ 49 w 157"/>
                <a:gd name="T65" fmla="*/ 42 h 182"/>
                <a:gd name="T66" fmla="*/ 41 w 157"/>
                <a:gd name="T67" fmla="*/ 42 h 182"/>
                <a:gd name="T68" fmla="*/ 24 w 157"/>
                <a:gd name="T69" fmla="*/ 50 h 182"/>
                <a:gd name="T70" fmla="*/ 0 w 157"/>
                <a:gd name="T71" fmla="*/ 17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7"/>
                <a:gd name="T109" fmla="*/ 0 h 182"/>
                <a:gd name="T110" fmla="*/ 157 w 157"/>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7" h="182">
                  <a:moveTo>
                    <a:pt x="0" y="17"/>
                  </a:moveTo>
                  <a:lnTo>
                    <a:pt x="16" y="0"/>
                  </a:lnTo>
                  <a:lnTo>
                    <a:pt x="24" y="0"/>
                  </a:lnTo>
                  <a:lnTo>
                    <a:pt x="41" y="0"/>
                  </a:lnTo>
                  <a:lnTo>
                    <a:pt x="57" y="0"/>
                  </a:lnTo>
                  <a:lnTo>
                    <a:pt x="74" y="0"/>
                  </a:lnTo>
                  <a:lnTo>
                    <a:pt x="91" y="9"/>
                  </a:lnTo>
                  <a:lnTo>
                    <a:pt x="99" y="17"/>
                  </a:lnTo>
                  <a:lnTo>
                    <a:pt x="115" y="33"/>
                  </a:lnTo>
                  <a:lnTo>
                    <a:pt x="140" y="66"/>
                  </a:lnTo>
                  <a:lnTo>
                    <a:pt x="148" y="83"/>
                  </a:lnTo>
                  <a:lnTo>
                    <a:pt x="157" y="91"/>
                  </a:lnTo>
                  <a:lnTo>
                    <a:pt x="157" y="108"/>
                  </a:lnTo>
                  <a:lnTo>
                    <a:pt x="157" y="116"/>
                  </a:lnTo>
                  <a:lnTo>
                    <a:pt x="157" y="133"/>
                  </a:lnTo>
                  <a:lnTo>
                    <a:pt x="157" y="141"/>
                  </a:lnTo>
                  <a:lnTo>
                    <a:pt x="148" y="157"/>
                  </a:lnTo>
                  <a:lnTo>
                    <a:pt x="148" y="166"/>
                  </a:lnTo>
                  <a:lnTo>
                    <a:pt x="157" y="182"/>
                  </a:lnTo>
                  <a:lnTo>
                    <a:pt x="115" y="166"/>
                  </a:lnTo>
                  <a:lnTo>
                    <a:pt x="107" y="108"/>
                  </a:lnTo>
                  <a:lnTo>
                    <a:pt x="115" y="124"/>
                  </a:lnTo>
                  <a:lnTo>
                    <a:pt x="124" y="108"/>
                  </a:lnTo>
                  <a:lnTo>
                    <a:pt x="132" y="91"/>
                  </a:lnTo>
                  <a:lnTo>
                    <a:pt x="132" y="75"/>
                  </a:lnTo>
                  <a:lnTo>
                    <a:pt x="124" y="50"/>
                  </a:lnTo>
                  <a:lnTo>
                    <a:pt x="115" y="42"/>
                  </a:lnTo>
                  <a:lnTo>
                    <a:pt x="99" y="42"/>
                  </a:lnTo>
                  <a:lnTo>
                    <a:pt x="91" y="33"/>
                  </a:lnTo>
                  <a:lnTo>
                    <a:pt x="74" y="33"/>
                  </a:lnTo>
                  <a:lnTo>
                    <a:pt x="66" y="33"/>
                  </a:lnTo>
                  <a:lnTo>
                    <a:pt x="49" y="42"/>
                  </a:lnTo>
                  <a:lnTo>
                    <a:pt x="41" y="42"/>
                  </a:lnTo>
                  <a:lnTo>
                    <a:pt x="24" y="50"/>
                  </a:lnTo>
                  <a:lnTo>
                    <a:pt x="0" y="17"/>
                  </a:lnTo>
                </a:path>
              </a:pathLst>
            </a:custGeom>
            <a:solidFill>
              <a:srgbClr val="FF0000"/>
            </a:solidFill>
            <a:ln w="12700">
              <a:solidFill>
                <a:srgbClr val="969696"/>
              </a:solidFill>
              <a:prstDash val="solid"/>
              <a:round/>
              <a:headEnd/>
              <a:tailEnd/>
            </a:ln>
          </p:spPr>
          <p:txBody>
            <a:bodyPr/>
            <a:lstStyle/>
            <a:p>
              <a:endParaRPr lang="en-GB" sz="1800">
                <a:solidFill>
                  <a:srgbClr val="000000"/>
                </a:solidFill>
              </a:endParaRPr>
            </a:p>
          </p:txBody>
        </p:sp>
        <p:sp>
          <p:nvSpPr>
            <p:cNvPr id="31069" name="Freeform 374"/>
            <p:cNvSpPr>
              <a:spLocks/>
            </p:cNvSpPr>
            <p:nvPr/>
          </p:nvSpPr>
          <p:spPr bwMode="auto">
            <a:xfrm>
              <a:off x="3205" y="3361"/>
              <a:ext cx="9" cy="17"/>
            </a:xfrm>
            <a:custGeom>
              <a:avLst/>
              <a:gdLst>
                <a:gd name="T0" fmla="*/ 0 w 9"/>
                <a:gd name="T1" fmla="*/ 0 h 17"/>
                <a:gd name="T2" fmla="*/ 9 w 9"/>
                <a:gd name="T3" fmla="*/ 9 h 17"/>
                <a:gd name="T4" fmla="*/ 9 w 9"/>
                <a:gd name="T5" fmla="*/ 17 h 17"/>
                <a:gd name="T6" fmla="*/ 0 60000 65536"/>
                <a:gd name="T7" fmla="*/ 0 60000 65536"/>
                <a:gd name="T8" fmla="*/ 0 60000 65536"/>
                <a:gd name="T9" fmla="*/ 0 w 9"/>
                <a:gd name="T10" fmla="*/ 0 h 17"/>
                <a:gd name="T11" fmla="*/ 9 w 9"/>
                <a:gd name="T12" fmla="*/ 17 h 17"/>
              </a:gdLst>
              <a:ahLst/>
              <a:cxnLst>
                <a:cxn ang="T6">
                  <a:pos x="T0" y="T1"/>
                </a:cxn>
                <a:cxn ang="T7">
                  <a:pos x="T2" y="T3"/>
                </a:cxn>
                <a:cxn ang="T8">
                  <a:pos x="T4" y="T5"/>
                </a:cxn>
              </a:cxnLst>
              <a:rect l="T9" t="T10" r="T11" b="T12"/>
              <a:pathLst>
                <a:path w="9" h="17">
                  <a:moveTo>
                    <a:pt x="0" y="0"/>
                  </a:moveTo>
                  <a:lnTo>
                    <a:pt x="9" y="9"/>
                  </a:lnTo>
                  <a:lnTo>
                    <a:pt x="9" y="17"/>
                  </a:lnTo>
                </a:path>
              </a:pathLst>
            </a:custGeom>
            <a:noFill/>
            <a:ln w="12700">
              <a:solidFill>
                <a:srgbClr val="96969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070" name="Rectangle 375"/>
            <p:cNvSpPr>
              <a:spLocks noChangeArrowheads="1"/>
            </p:cNvSpPr>
            <p:nvPr/>
          </p:nvSpPr>
          <p:spPr bwMode="auto">
            <a:xfrm>
              <a:off x="2685" y="3337"/>
              <a:ext cx="124" cy="18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71" name="Rectangle 376"/>
            <p:cNvSpPr>
              <a:spLocks noChangeArrowheads="1"/>
            </p:cNvSpPr>
            <p:nvPr/>
          </p:nvSpPr>
          <p:spPr bwMode="auto">
            <a:xfrm>
              <a:off x="2685" y="3337"/>
              <a:ext cx="124" cy="18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72" name="Rectangle 377"/>
            <p:cNvSpPr>
              <a:spLocks noChangeArrowheads="1"/>
            </p:cNvSpPr>
            <p:nvPr/>
          </p:nvSpPr>
          <p:spPr bwMode="auto">
            <a:xfrm>
              <a:off x="2669" y="3172"/>
              <a:ext cx="272" cy="165"/>
            </a:xfrm>
            <a:prstGeom prst="rect">
              <a:avLst/>
            </a:prstGeom>
            <a:solidFill>
              <a:srgbClr val="FF0000"/>
            </a:solidFill>
            <a:ln w="9525">
              <a:solidFill>
                <a:schemeClr val="tx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73" name="Freeform 379"/>
            <p:cNvSpPr>
              <a:spLocks/>
            </p:cNvSpPr>
            <p:nvPr/>
          </p:nvSpPr>
          <p:spPr bwMode="auto">
            <a:xfrm>
              <a:off x="2751" y="3163"/>
              <a:ext cx="380" cy="355"/>
            </a:xfrm>
            <a:custGeom>
              <a:avLst/>
              <a:gdLst>
                <a:gd name="T0" fmla="*/ 58 w 380"/>
                <a:gd name="T1" fmla="*/ 355 h 355"/>
                <a:gd name="T2" fmla="*/ 322 w 380"/>
                <a:gd name="T3" fmla="*/ 355 h 355"/>
                <a:gd name="T4" fmla="*/ 322 w 380"/>
                <a:gd name="T5" fmla="*/ 174 h 355"/>
                <a:gd name="T6" fmla="*/ 380 w 380"/>
                <a:gd name="T7" fmla="*/ 174 h 355"/>
                <a:gd name="T8" fmla="*/ 190 w 380"/>
                <a:gd name="T9" fmla="*/ 0 h 355"/>
                <a:gd name="T10" fmla="*/ 0 w 380"/>
                <a:gd name="T11" fmla="*/ 174 h 355"/>
                <a:gd name="T12" fmla="*/ 58 w 380"/>
                <a:gd name="T13" fmla="*/ 174 h 355"/>
                <a:gd name="T14" fmla="*/ 58 w 380"/>
                <a:gd name="T15" fmla="*/ 355 h 355"/>
                <a:gd name="T16" fmla="*/ 0 60000 65536"/>
                <a:gd name="T17" fmla="*/ 0 60000 65536"/>
                <a:gd name="T18" fmla="*/ 0 60000 65536"/>
                <a:gd name="T19" fmla="*/ 0 60000 65536"/>
                <a:gd name="T20" fmla="*/ 0 60000 65536"/>
                <a:gd name="T21" fmla="*/ 0 60000 65536"/>
                <a:gd name="T22" fmla="*/ 0 60000 65536"/>
                <a:gd name="T23" fmla="*/ 0 60000 65536"/>
                <a:gd name="T24" fmla="*/ 0 w 380"/>
                <a:gd name="T25" fmla="*/ 0 h 355"/>
                <a:gd name="T26" fmla="*/ 380 w 380"/>
                <a:gd name="T27" fmla="*/ 355 h 3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0" h="355">
                  <a:moveTo>
                    <a:pt x="58" y="355"/>
                  </a:moveTo>
                  <a:lnTo>
                    <a:pt x="322" y="355"/>
                  </a:lnTo>
                  <a:lnTo>
                    <a:pt x="322" y="174"/>
                  </a:lnTo>
                  <a:lnTo>
                    <a:pt x="380" y="174"/>
                  </a:lnTo>
                  <a:lnTo>
                    <a:pt x="190" y="0"/>
                  </a:lnTo>
                  <a:lnTo>
                    <a:pt x="0" y="174"/>
                  </a:lnTo>
                  <a:lnTo>
                    <a:pt x="58" y="174"/>
                  </a:lnTo>
                  <a:lnTo>
                    <a:pt x="58" y="35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74" name="Freeform 380"/>
            <p:cNvSpPr>
              <a:spLocks/>
            </p:cNvSpPr>
            <p:nvPr/>
          </p:nvSpPr>
          <p:spPr bwMode="auto">
            <a:xfrm>
              <a:off x="2751" y="3163"/>
              <a:ext cx="380" cy="355"/>
            </a:xfrm>
            <a:custGeom>
              <a:avLst/>
              <a:gdLst>
                <a:gd name="T0" fmla="*/ 58 w 380"/>
                <a:gd name="T1" fmla="*/ 355 h 355"/>
                <a:gd name="T2" fmla="*/ 322 w 380"/>
                <a:gd name="T3" fmla="*/ 355 h 355"/>
                <a:gd name="T4" fmla="*/ 322 w 380"/>
                <a:gd name="T5" fmla="*/ 174 h 355"/>
                <a:gd name="T6" fmla="*/ 380 w 380"/>
                <a:gd name="T7" fmla="*/ 174 h 355"/>
                <a:gd name="T8" fmla="*/ 190 w 380"/>
                <a:gd name="T9" fmla="*/ 0 h 355"/>
                <a:gd name="T10" fmla="*/ 0 w 380"/>
                <a:gd name="T11" fmla="*/ 174 h 355"/>
                <a:gd name="T12" fmla="*/ 58 w 380"/>
                <a:gd name="T13" fmla="*/ 174 h 355"/>
                <a:gd name="T14" fmla="*/ 58 w 380"/>
                <a:gd name="T15" fmla="*/ 355 h 355"/>
                <a:gd name="T16" fmla="*/ 0 60000 65536"/>
                <a:gd name="T17" fmla="*/ 0 60000 65536"/>
                <a:gd name="T18" fmla="*/ 0 60000 65536"/>
                <a:gd name="T19" fmla="*/ 0 60000 65536"/>
                <a:gd name="T20" fmla="*/ 0 60000 65536"/>
                <a:gd name="T21" fmla="*/ 0 60000 65536"/>
                <a:gd name="T22" fmla="*/ 0 60000 65536"/>
                <a:gd name="T23" fmla="*/ 0 60000 65536"/>
                <a:gd name="T24" fmla="*/ 0 w 380"/>
                <a:gd name="T25" fmla="*/ 0 h 355"/>
                <a:gd name="T26" fmla="*/ 380 w 380"/>
                <a:gd name="T27" fmla="*/ 355 h 3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0" h="355">
                  <a:moveTo>
                    <a:pt x="58" y="355"/>
                  </a:moveTo>
                  <a:lnTo>
                    <a:pt x="322" y="355"/>
                  </a:lnTo>
                  <a:lnTo>
                    <a:pt x="322" y="174"/>
                  </a:lnTo>
                  <a:lnTo>
                    <a:pt x="380" y="174"/>
                  </a:lnTo>
                  <a:lnTo>
                    <a:pt x="190" y="0"/>
                  </a:lnTo>
                  <a:lnTo>
                    <a:pt x="0" y="174"/>
                  </a:lnTo>
                  <a:lnTo>
                    <a:pt x="58" y="174"/>
                  </a:lnTo>
                  <a:lnTo>
                    <a:pt x="58" y="355"/>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075" name="Rectangle 381"/>
            <p:cNvSpPr>
              <a:spLocks noChangeArrowheads="1"/>
            </p:cNvSpPr>
            <p:nvPr/>
          </p:nvSpPr>
          <p:spPr bwMode="auto">
            <a:xfrm>
              <a:off x="2941" y="3328"/>
              <a:ext cx="107" cy="116"/>
            </a:xfrm>
            <a:prstGeom prst="rect">
              <a:avLst/>
            </a:prstGeom>
            <a:solidFill>
              <a:srgbClr val="000000"/>
            </a:solidFill>
            <a:ln w="952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76" name="Rectangle 382"/>
            <p:cNvSpPr>
              <a:spLocks noChangeArrowheads="1"/>
            </p:cNvSpPr>
            <p:nvPr/>
          </p:nvSpPr>
          <p:spPr bwMode="auto">
            <a:xfrm>
              <a:off x="2941" y="3328"/>
              <a:ext cx="107" cy="116"/>
            </a:xfrm>
            <a:prstGeom prst="rect">
              <a:avLst/>
            </a:prstGeom>
            <a:solidFill>
              <a:srgbClr val="000000"/>
            </a:solidFill>
            <a:ln w="1270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77" name="Line 383"/>
            <p:cNvSpPr>
              <a:spLocks noChangeShapeType="1"/>
            </p:cNvSpPr>
            <p:nvPr/>
          </p:nvSpPr>
          <p:spPr bwMode="auto">
            <a:xfrm>
              <a:off x="2991" y="3328"/>
              <a:ext cx="8" cy="116"/>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78" name="Line 384"/>
            <p:cNvSpPr>
              <a:spLocks noChangeShapeType="1"/>
            </p:cNvSpPr>
            <p:nvPr/>
          </p:nvSpPr>
          <p:spPr bwMode="auto">
            <a:xfrm>
              <a:off x="2949" y="3386"/>
              <a:ext cx="99" cy="0"/>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79" name="Rectangle 385"/>
            <p:cNvSpPr>
              <a:spLocks noChangeArrowheads="1"/>
            </p:cNvSpPr>
            <p:nvPr/>
          </p:nvSpPr>
          <p:spPr bwMode="auto">
            <a:xfrm>
              <a:off x="2842" y="3345"/>
              <a:ext cx="83" cy="1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80" name="Rectangle 386"/>
            <p:cNvSpPr>
              <a:spLocks noChangeArrowheads="1"/>
            </p:cNvSpPr>
            <p:nvPr/>
          </p:nvSpPr>
          <p:spPr bwMode="auto">
            <a:xfrm>
              <a:off x="2842" y="3345"/>
              <a:ext cx="83" cy="16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81" name="Freeform 387"/>
            <p:cNvSpPr>
              <a:spLocks/>
            </p:cNvSpPr>
            <p:nvPr/>
          </p:nvSpPr>
          <p:spPr bwMode="auto">
            <a:xfrm>
              <a:off x="2892" y="3427"/>
              <a:ext cx="24" cy="25"/>
            </a:xfrm>
            <a:custGeom>
              <a:avLst/>
              <a:gdLst>
                <a:gd name="T0" fmla="*/ 8 w 24"/>
                <a:gd name="T1" fmla="*/ 0 h 25"/>
                <a:gd name="T2" fmla="*/ 8 w 24"/>
                <a:gd name="T3" fmla="*/ 0 h 25"/>
                <a:gd name="T4" fmla="*/ 0 w 24"/>
                <a:gd name="T5" fmla="*/ 0 h 25"/>
                <a:gd name="T6" fmla="*/ 0 w 24"/>
                <a:gd name="T7" fmla="*/ 9 h 25"/>
                <a:gd name="T8" fmla="*/ 0 w 24"/>
                <a:gd name="T9" fmla="*/ 9 h 25"/>
                <a:gd name="T10" fmla="*/ 0 w 24"/>
                <a:gd name="T11" fmla="*/ 17 h 25"/>
                <a:gd name="T12" fmla="*/ 0 w 24"/>
                <a:gd name="T13" fmla="*/ 17 h 25"/>
                <a:gd name="T14" fmla="*/ 8 w 24"/>
                <a:gd name="T15" fmla="*/ 25 h 25"/>
                <a:gd name="T16" fmla="*/ 8 w 24"/>
                <a:gd name="T17" fmla="*/ 25 h 25"/>
                <a:gd name="T18" fmla="*/ 16 w 24"/>
                <a:gd name="T19" fmla="*/ 25 h 25"/>
                <a:gd name="T20" fmla="*/ 16 w 24"/>
                <a:gd name="T21" fmla="*/ 17 h 25"/>
                <a:gd name="T22" fmla="*/ 24 w 24"/>
                <a:gd name="T23" fmla="*/ 17 h 25"/>
                <a:gd name="T24" fmla="*/ 24 w 24"/>
                <a:gd name="T25" fmla="*/ 9 h 25"/>
                <a:gd name="T26" fmla="*/ 24 w 24"/>
                <a:gd name="T27" fmla="*/ 9 h 25"/>
                <a:gd name="T28" fmla="*/ 16 w 24"/>
                <a:gd name="T29" fmla="*/ 0 h 25"/>
                <a:gd name="T30" fmla="*/ 16 w 24"/>
                <a:gd name="T31" fmla="*/ 0 h 25"/>
                <a:gd name="T32" fmla="*/ 8 w 24"/>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5"/>
                <a:gd name="T53" fmla="*/ 24 w 24"/>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5">
                  <a:moveTo>
                    <a:pt x="8" y="0"/>
                  </a:moveTo>
                  <a:lnTo>
                    <a:pt x="8" y="0"/>
                  </a:lnTo>
                  <a:lnTo>
                    <a:pt x="0" y="0"/>
                  </a:lnTo>
                  <a:lnTo>
                    <a:pt x="0" y="9"/>
                  </a:lnTo>
                  <a:lnTo>
                    <a:pt x="0" y="17"/>
                  </a:lnTo>
                  <a:lnTo>
                    <a:pt x="8" y="25"/>
                  </a:lnTo>
                  <a:lnTo>
                    <a:pt x="16" y="25"/>
                  </a:lnTo>
                  <a:lnTo>
                    <a:pt x="16" y="17"/>
                  </a:lnTo>
                  <a:lnTo>
                    <a:pt x="24" y="17"/>
                  </a:lnTo>
                  <a:lnTo>
                    <a:pt x="24" y="9"/>
                  </a:lnTo>
                  <a:lnTo>
                    <a:pt x="16" y="0"/>
                  </a:lnTo>
                  <a:lnTo>
                    <a:pt x="8"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82" name="Freeform 388"/>
            <p:cNvSpPr>
              <a:spLocks/>
            </p:cNvSpPr>
            <p:nvPr/>
          </p:nvSpPr>
          <p:spPr bwMode="auto">
            <a:xfrm>
              <a:off x="2892" y="3427"/>
              <a:ext cx="24" cy="25"/>
            </a:xfrm>
            <a:custGeom>
              <a:avLst/>
              <a:gdLst>
                <a:gd name="T0" fmla="*/ 8 w 24"/>
                <a:gd name="T1" fmla="*/ 0 h 25"/>
                <a:gd name="T2" fmla="*/ 8 w 24"/>
                <a:gd name="T3" fmla="*/ 0 h 25"/>
                <a:gd name="T4" fmla="*/ 0 w 24"/>
                <a:gd name="T5" fmla="*/ 0 h 25"/>
                <a:gd name="T6" fmla="*/ 0 w 24"/>
                <a:gd name="T7" fmla="*/ 9 h 25"/>
                <a:gd name="T8" fmla="*/ 0 w 24"/>
                <a:gd name="T9" fmla="*/ 9 h 25"/>
                <a:gd name="T10" fmla="*/ 0 w 24"/>
                <a:gd name="T11" fmla="*/ 17 h 25"/>
                <a:gd name="T12" fmla="*/ 0 w 24"/>
                <a:gd name="T13" fmla="*/ 17 h 25"/>
                <a:gd name="T14" fmla="*/ 8 w 24"/>
                <a:gd name="T15" fmla="*/ 25 h 25"/>
                <a:gd name="T16" fmla="*/ 8 w 24"/>
                <a:gd name="T17" fmla="*/ 25 h 25"/>
                <a:gd name="T18" fmla="*/ 16 w 24"/>
                <a:gd name="T19" fmla="*/ 25 h 25"/>
                <a:gd name="T20" fmla="*/ 16 w 24"/>
                <a:gd name="T21" fmla="*/ 17 h 25"/>
                <a:gd name="T22" fmla="*/ 24 w 24"/>
                <a:gd name="T23" fmla="*/ 17 h 25"/>
                <a:gd name="T24" fmla="*/ 24 w 24"/>
                <a:gd name="T25" fmla="*/ 9 h 25"/>
                <a:gd name="T26" fmla="*/ 24 w 24"/>
                <a:gd name="T27" fmla="*/ 9 h 25"/>
                <a:gd name="T28" fmla="*/ 16 w 24"/>
                <a:gd name="T29" fmla="*/ 0 h 25"/>
                <a:gd name="T30" fmla="*/ 16 w 24"/>
                <a:gd name="T31" fmla="*/ 0 h 25"/>
                <a:gd name="T32" fmla="*/ 8 w 24"/>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5"/>
                <a:gd name="T53" fmla="*/ 24 w 24"/>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5">
                  <a:moveTo>
                    <a:pt x="8" y="0"/>
                  </a:moveTo>
                  <a:lnTo>
                    <a:pt x="8" y="0"/>
                  </a:lnTo>
                  <a:lnTo>
                    <a:pt x="0" y="0"/>
                  </a:lnTo>
                  <a:lnTo>
                    <a:pt x="0" y="9"/>
                  </a:lnTo>
                  <a:lnTo>
                    <a:pt x="0" y="17"/>
                  </a:lnTo>
                  <a:lnTo>
                    <a:pt x="8" y="25"/>
                  </a:lnTo>
                  <a:lnTo>
                    <a:pt x="16" y="25"/>
                  </a:lnTo>
                  <a:lnTo>
                    <a:pt x="16" y="17"/>
                  </a:lnTo>
                  <a:lnTo>
                    <a:pt x="24" y="17"/>
                  </a:lnTo>
                  <a:lnTo>
                    <a:pt x="24" y="9"/>
                  </a:lnTo>
                  <a:lnTo>
                    <a:pt x="16" y="0"/>
                  </a:lnTo>
                  <a:lnTo>
                    <a:pt x="8" y="0"/>
                  </a:lnTo>
                </a:path>
              </a:pathLst>
            </a:custGeom>
            <a:solidFill>
              <a:schemeClr val="accent2"/>
            </a:solidFill>
            <a:ln w="12700">
              <a:solidFill>
                <a:srgbClr val="000000"/>
              </a:solidFill>
              <a:prstDash val="solid"/>
              <a:round/>
              <a:headEnd/>
              <a:tailEnd/>
            </a:ln>
          </p:spPr>
          <p:txBody>
            <a:bodyPr/>
            <a:lstStyle/>
            <a:p>
              <a:endParaRPr lang="en-GB" sz="1800">
                <a:solidFill>
                  <a:srgbClr val="000000"/>
                </a:solidFill>
              </a:endParaRPr>
            </a:p>
          </p:txBody>
        </p:sp>
        <p:sp>
          <p:nvSpPr>
            <p:cNvPr id="31083" name="Rectangle 389"/>
            <p:cNvSpPr>
              <a:spLocks noChangeArrowheads="1"/>
            </p:cNvSpPr>
            <p:nvPr/>
          </p:nvSpPr>
          <p:spPr bwMode="auto">
            <a:xfrm>
              <a:off x="2710" y="3361"/>
              <a:ext cx="58" cy="75"/>
            </a:xfrm>
            <a:prstGeom prst="rect">
              <a:avLst/>
            </a:prstGeom>
            <a:solidFill>
              <a:srgbClr val="000000"/>
            </a:solidFill>
            <a:ln w="952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84" name="Rectangle 390"/>
            <p:cNvSpPr>
              <a:spLocks noChangeArrowheads="1"/>
            </p:cNvSpPr>
            <p:nvPr/>
          </p:nvSpPr>
          <p:spPr bwMode="auto">
            <a:xfrm>
              <a:off x="2710" y="3361"/>
              <a:ext cx="58" cy="75"/>
            </a:xfrm>
            <a:prstGeom prst="rect">
              <a:avLst/>
            </a:prstGeom>
            <a:solidFill>
              <a:srgbClr val="000000"/>
            </a:solidFill>
            <a:ln w="12700">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85" name="Line 391"/>
            <p:cNvSpPr>
              <a:spLocks noChangeShapeType="1"/>
            </p:cNvSpPr>
            <p:nvPr/>
          </p:nvSpPr>
          <p:spPr bwMode="auto">
            <a:xfrm>
              <a:off x="2735" y="3361"/>
              <a:ext cx="0" cy="75"/>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86" name="Line 392"/>
            <p:cNvSpPr>
              <a:spLocks noChangeShapeType="1"/>
            </p:cNvSpPr>
            <p:nvPr/>
          </p:nvSpPr>
          <p:spPr bwMode="auto">
            <a:xfrm>
              <a:off x="2710" y="3394"/>
              <a:ext cx="58" cy="0"/>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87" name="Freeform 393"/>
            <p:cNvSpPr>
              <a:spLocks/>
            </p:cNvSpPr>
            <p:nvPr/>
          </p:nvSpPr>
          <p:spPr bwMode="auto">
            <a:xfrm>
              <a:off x="3048" y="3626"/>
              <a:ext cx="58" cy="123"/>
            </a:xfrm>
            <a:custGeom>
              <a:avLst/>
              <a:gdLst>
                <a:gd name="T0" fmla="*/ 58 w 58"/>
                <a:gd name="T1" fmla="*/ 123 h 123"/>
                <a:gd name="T2" fmla="*/ 42 w 58"/>
                <a:gd name="T3" fmla="*/ 123 h 123"/>
                <a:gd name="T4" fmla="*/ 33 w 58"/>
                <a:gd name="T5" fmla="*/ 123 h 123"/>
                <a:gd name="T6" fmla="*/ 25 w 58"/>
                <a:gd name="T7" fmla="*/ 115 h 123"/>
                <a:gd name="T8" fmla="*/ 17 w 58"/>
                <a:gd name="T9" fmla="*/ 107 h 123"/>
                <a:gd name="T10" fmla="*/ 9 w 58"/>
                <a:gd name="T11" fmla="*/ 107 h 123"/>
                <a:gd name="T12" fmla="*/ 0 w 58"/>
                <a:gd name="T13" fmla="*/ 99 h 123"/>
                <a:gd name="T14" fmla="*/ 0 w 58"/>
                <a:gd name="T15" fmla="*/ 90 h 123"/>
                <a:gd name="T16" fmla="*/ 0 w 58"/>
                <a:gd name="T17" fmla="*/ 82 h 123"/>
                <a:gd name="T18" fmla="*/ 0 w 58"/>
                <a:gd name="T19" fmla="*/ 49 h 123"/>
                <a:gd name="T20" fmla="*/ 0 w 58"/>
                <a:gd name="T21" fmla="*/ 49 h 123"/>
                <a:gd name="T22" fmla="*/ 0 w 58"/>
                <a:gd name="T23" fmla="*/ 41 h 123"/>
                <a:gd name="T24" fmla="*/ 9 w 58"/>
                <a:gd name="T25" fmla="*/ 24 h 123"/>
                <a:gd name="T26" fmla="*/ 17 w 58"/>
                <a:gd name="T27" fmla="*/ 16 h 123"/>
                <a:gd name="T28" fmla="*/ 33 w 58"/>
                <a:gd name="T29" fmla="*/ 8 h 123"/>
                <a:gd name="T30" fmla="*/ 33 w 58"/>
                <a:gd name="T31" fmla="*/ 0 h 123"/>
                <a:gd name="T32" fmla="*/ 58 w 58"/>
                <a:gd name="T33" fmla="*/ 16 h 123"/>
                <a:gd name="T34" fmla="*/ 33 w 58"/>
                <a:gd name="T35" fmla="*/ 49 h 123"/>
                <a:gd name="T36" fmla="*/ 33 w 58"/>
                <a:gd name="T37" fmla="*/ 33 h 123"/>
                <a:gd name="T38" fmla="*/ 25 w 58"/>
                <a:gd name="T39" fmla="*/ 41 h 123"/>
                <a:gd name="T40" fmla="*/ 17 w 58"/>
                <a:gd name="T41" fmla="*/ 49 h 123"/>
                <a:gd name="T42" fmla="*/ 0 w 58"/>
                <a:gd name="T43" fmla="*/ 57 h 123"/>
                <a:gd name="T44" fmla="*/ 0 w 58"/>
                <a:gd name="T45" fmla="*/ 66 h 123"/>
                <a:gd name="T46" fmla="*/ 0 w 58"/>
                <a:gd name="T47" fmla="*/ 66 h 123"/>
                <a:gd name="T48" fmla="*/ 0 w 58"/>
                <a:gd name="T49" fmla="*/ 74 h 123"/>
                <a:gd name="T50" fmla="*/ 9 w 58"/>
                <a:gd name="T51" fmla="*/ 82 h 123"/>
                <a:gd name="T52" fmla="*/ 17 w 58"/>
                <a:gd name="T53" fmla="*/ 90 h 123"/>
                <a:gd name="T54" fmla="*/ 33 w 58"/>
                <a:gd name="T55" fmla="*/ 99 h 123"/>
                <a:gd name="T56" fmla="*/ 58 w 58"/>
                <a:gd name="T57" fmla="*/ 99 h 123"/>
                <a:gd name="T58" fmla="*/ 58 w 58"/>
                <a:gd name="T59" fmla="*/ 123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123"/>
                <a:gd name="T92" fmla="*/ 58 w 58"/>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123">
                  <a:moveTo>
                    <a:pt x="58" y="123"/>
                  </a:moveTo>
                  <a:lnTo>
                    <a:pt x="42" y="123"/>
                  </a:lnTo>
                  <a:lnTo>
                    <a:pt x="33" y="123"/>
                  </a:lnTo>
                  <a:lnTo>
                    <a:pt x="25" y="115"/>
                  </a:lnTo>
                  <a:lnTo>
                    <a:pt x="17" y="107"/>
                  </a:lnTo>
                  <a:lnTo>
                    <a:pt x="9" y="107"/>
                  </a:lnTo>
                  <a:lnTo>
                    <a:pt x="0" y="99"/>
                  </a:lnTo>
                  <a:lnTo>
                    <a:pt x="0" y="90"/>
                  </a:lnTo>
                  <a:lnTo>
                    <a:pt x="0" y="82"/>
                  </a:lnTo>
                  <a:lnTo>
                    <a:pt x="0" y="49"/>
                  </a:lnTo>
                  <a:lnTo>
                    <a:pt x="0" y="41"/>
                  </a:lnTo>
                  <a:lnTo>
                    <a:pt x="9" y="24"/>
                  </a:lnTo>
                  <a:lnTo>
                    <a:pt x="17" y="16"/>
                  </a:lnTo>
                  <a:lnTo>
                    <a:pt x="33" y="8"/>
                  </a:lnTo>
                  <a:lnTo>
                    <a:pt x="33" y="0"/>
                  </a:lnTo>
                  <a:lnTo>
                    <a:pt x="58" y="16"/>
                  </a:lnTo>
                  <a:lnTo>
                    <a:pt x="33" y="49"/>
                  </a:lnTo>
                  <a:lnTo>
                    <a:pt x="33" y="33"/>
                  </a:lnTo>
                  <a:lnTo>
                    <a:pt x="25" y="41"/>
                  </a:lnTo>
                  <a:lnTo>
                    <a:pt x="17" y="49"/>
                  </a:lnTo>
                  <a:lnTo>
                    <a:pt x="0" y="57"/>
                  </a:lnTo>
                  <a:lnTo>
                    <a:pt x="0" y="66"/>
                  </a:lnTo>
                  <a:lnTo>
                    <a:pt x="0" y="74"/>
                  </a:lnTo>
                  <a:lnTo>
                    <a:pt x="9" y="82"/>
                  </a:lnTo>
                  <a:lnTo>
                    <a:pt x="17" y="90"/>
                  </a:lnTo>
                  <a:lnTo>
                    <a:pt x="33" y="99"/>
                  </a:lnTo>
                  <a:lnTo>
                    <a:pt x="58" y="99"/>
                  </a:lnTo>
                  <a:lnTo>
                    <a:pt x="58" y="12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88" name="Freeform 394"/>
            <p:cNvSpPr>
              <a:spLocks/>
            </p:cNvSpPr>
            <p:nvPr/>
          </p:nvSpPr>
          <p:spPr bwMode="auto">
            <a:xfrm>
              <a:off x="3048" y="3692"/>
              <a:ext cx="58" cy="57"/>
            </a:xfrm>
            <a:custGeom>
              <a:avLst/>
              <a:gdLst>
                <a:gd name="T0" fmla="*/ 58 w 58"/>
                <a:gd name="T1" fmla="*/ 57 h 57"/>
                <a:gd name="T2" fmla="*/ 42 w 58"/>
                <a:gd name="T3" fmla="*/ 57 h 57"/>
                <a:gd name="T4" fmla="*/ 33 w 58"/>
                <a:gd name="T5" fmla="*/ 57 h 57"/>
                <a:gd name="T6" fmla="*/ 25 w 58"/>
                <a:gd name="T7" fmla="*/ 49 h 57"/>
                <a:gd name="T8" fmla="*/ 17 w 58"/>
                <a:gd name="T9" fmla="*/ 41 h 57"/>
                <a:gd name="T10" fmla="*/ 9 w 58"/>
                <a:gd name="T11" fmla="*/ 41 h 57"/>
                <a:gd name="T12" fmla="*/ 0 w 58"/>
                <a:gd name="T13" fmla="*/ 33 h 57"/>
                <a:gd name="T14" fmla="*/ 0 w 58"/>
                <a:gd name="T15" fmla="*/ 24 h 57"/>
                <a:gd name="T16" fmla="*/ 0 w 58"/>
                <a:gd name="T17" fmla="*/ 16 h 57"/>
                <a:gd name="T18" fmla="*/ 0 w 58"/>
                <a:gd name="T19" fmla="*/ 0 h 57"/>
                <a:gd name="T20" fmla="*/ 0 w 58"/>
                <a:gd name="T21" fmla="*/ 0 h 57"/>
                <a:gd name="T22" fmla="*/ 0 w 58"/>
                <a:gd name="T23" fmla="*/ 8 h 57"/>
                <a:gd name="T24" fmla="*/ 9 w 58"/>
                <a:gd name="T25" fmla="*/ 16 h 57"/>
                <a:gd name="T26" fmla="*/ 17 w 58"/>
                <a:gd name="T27" fmla="*/ 24 h 57"/>
                <a:gd name="T28" fmla="*/ 33 w 58"/>
                <a:gd name="T29" fmla="*/ 33 h 57"/>
                <a:gd name="T30" fmla="*/ 58 w 58"/>
                <a:gd name="T31" fmla="*/ 33 h 57"/>
                <a:gd name="T32" fmla="*/ 58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58" y="57"/>
                  </a:moveTo>
                  <a:lnTo>
                    <a:pt x="42" y="57"/>
                  </a:lnTo>
                  <a:lnTo>
                    <a:pt x="33" y="57"/>
                  </a:lnTo>
                  <a:lnTo>
                    <a:pt x="25" y="49"/>
                  </a:lnTo>
                  <a:lnTo>
                    <a:pt x="17" y="41"/>
                  </a:lnTo>
                  <a:lnTo>
                    <a:pt x="9" y="41"/>
                  </a:lnTo>
                  <a:lnTo>
                    <a:pt x="0" y="33"/>
                  </a:lnTo>
                  <a:lnTo>
                    <a:pt x="0" y="24"/>
                  </a:lnTo>
                  <a:lnTo>
                    <a:pt x="0" y="16"/>
                  </a:lnTo>
                  <a:lnTo>
                    <a:pt x="0" y="0"/>
                  </a:lnTo>
                  <a:lnTo>
                    <a:pt x="0" y="8"/>
                  </a:lnTo>
                  <a:lnTo>
                    <a:pt x="9" y="16"/>
                  </a:lnTo>
                  <a:lnTo>
                    <a:pt x="17" y="24"/>
                  </a:lnTo>
                  <a:lnTo>
                    <a:pt x="33" y="33"/>
                  </a:lnTo>
                  <a:lnTo>
                    <a:pt x="58" y="33"/>
                  </a:lnTo>
                  <a:lnTo>
                    <a:pt x="58" y="57"/>
                  </a:lnTo>
                  <a:close/>
                </a:path>
              </a:pathLst>
            </a:custGeom>
            <a:solidFill>
              <a:srgbClr val="7979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089" name="Freeform 395"/>
            <p:cNvSpPr>
              <a:spLocks/>
            </p:cNvSpPr>
            <p:nvPr/>
          </p:nvSpPr>
          <p:spPr bwMode="auto">
            <a:xfrm>
              <a:off x="3048" y="3626"/>
              <a:ext cx="58" cy="123"/>
            </a:xfrm>
            <a:custGeom>
              <a:avLst/>
              <a:gdLst>
                <a:gd name="T0" fmla="*/ 58 w 58"/>
                <a:gd name="T1" fmla="*/ 123 h 123"/>
                <a:gd name="T2" fmla="*/ 42 w 58"/>
                <a:gd name="T3" fmla="*/ 123 h 123"/>
                <a:gd name="T4" fmla="*/ 33 w 58"/>
                <a:gd name="T5" fmla="*/ 123 h 123"/>
                <a:gd name="T6" fmla="*/ 25 w 58"/>
                <a:gd name="T7" fmla="*/ 115 h 123"/>
                <a:gd name="T8" fmla="*/ 17 w 58"/>
                <a:gd name="T9" fmla="*/ 107 h 123"/>
                <a:gd name="T10" fmla="*/ 9 w 58"/>
                <a:gd name="T11" fmla="*/ 107 h 123"/>
                <a:gd name="T12" fmla="*/ 0 w 58"/>
                <a:gd name="T13" fmla="*/ 99 h 123"/>
                <a:gd name="T14" fmla="*/ 0 w 58"/>
                <a:gd name="T15" fmla="*/ 90 h 123"/>
                <a:gd name="T16" fmla="*/ 0 w 58"/>
                <a:gd name="T17" fmla="*/ 82 h 123"/>
                <a:gd name="T18" fmla="*/ 0 w 58"/>
                <a:gd name="T19" fmla="*/ 49 h 123"/>
                <a:gd name="T20" fmla="*/ 0 w 58"/>
                <a:gd name="T21" fmla="*/ 49 h 123"/>
                <a:gd name="T22" fmla="*/ 0 w 58"/>
                <a:gd name="T23" fmla="*/ 41 h 123"/>
                <a:gd name="T24" fmla="*/ 9 w 58"/>
                <a:gd name="T25" fmla="*/ 24 h 123"/>
                <a:gd name="T26" fmla="*/ 17 w 58"/>
                <a:gd name="T27" fmla="*/ 16 h 123"/>
                <a:gd name="T28" fmla="*/ 33 w 58"/>
                <a:gd name="T29" fmla="*/ 8 h 123"/>
                <a:gd name="T30" fmla="*/ 33 w 58"/>
                <a:gd name="T31" fmla="*/ 0 h 123"/>
                <a:gd name="T32" fmla="*/ 58 w 58"/>
                <a:gd name="T33" fmla="*/ 16 h 123"/>
                <a:gd name="T34" fmla="*/ 33 w 58"/>
                <a:gd name="T35" fmla="*/ 49 h 123"/>
                <a:gd name="T36" fmla="*/ 33 w 58"/>
                <a:gd name="T37" fmla="*/ 33 h 123"/>
                <a:gd name="T38" fmla="*/ 25 w 58"/>
                <a:gd name="T39" fmla="*/ 41 h 123"/>
                <a:gd name="T40" fmla="*/ 17 w 58"/>
                <a:gd name="T41" fmla="*/ 49 h 123"/>
                <a:gd name="T42" fmla="*/ 0 w 58"/>
                <a:gd name="T43" fmla="*/ 57 h 123"/>
                <a:gd name="T44" fmla="*/ 0 w 58"/>
                <a:gd name="T45" fmla="*/ 66 h 123"/>
                <a:gd name="T46" fmla="*/ 0 w 58"/>
                <a:gd name="T47" fmla="*/ 66 h 123"/>
                <a:gd name="T48" fmla="*/ 0 w 58"/>
                <a:gd name="T49" fmla="*/ 74 h 123"/>
                <a:gd name="T50" fmla="*/ 9 w 58"/>
                <a:gd name="T51" fmla="*/ 82 h 123"/>
                <a:gd name="T52" fmla="*/ 17 w 58"/>
                <a:gd name="T53" fmla="*/ 90 h 123"/>
                <a:gd name="T54" fmla="*/ 33 w 58"/>
                <a:gd name="T55" fmla="*/ 99 h 123"/>
                <a:gd name="T56" fmla="*/ 58 w 58"/>
                <a:gd name="T57" fmla="*/ 99 h 123"/>
                <a:gd name="T58" fmla="*/ 58 w 58"/>
                <a:gd name="T59" fmla="*/ 123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123"/>
                <a:gd name="T92" fmla="*/ 58 w 58"/>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123">
                  <a:moveTo>
                    <a:pt x="58" y="123"/>
                  </a:moveTo>
                  <a:lnTo>
                    <a:pt x="42" y="123"/>
                  </a:lnTo>
                  <a:lnTo>
                    <a:pt x="33" y="123"/>
                  </a:lnTo>
                  <a:lnTo>
                    <a:pt x="25" y="115"/>
                  </a:lnTo>
                  <a:lnTo>
                    <a:pt x="17" y="107"/>
                  </a:lnTo>
                  <a:lnTo>
                    <a:pt x="9" y="107"/>
                  </a:lnTo>
                  <a:lnTo>
                    <a:pt x="0" y="99"/>
                  </a:lnTo>
                  <a:lnTo>
                    <a:pt x="0" y="90"/>
                  </a:lnTo>
                  <a:lnTo>
                    <a:pt x="0" y="82"/>
                  </a:lnTo>
                  <a:lnTo>
                    <a:pt x="0" y="49"/>
                  </a:lnTo>
                  <a:lnTo>
                    <a:pt x="0" y="41"/>
                  </a:lnTo>
                  <a:lnTo>
                    <a:pt x="9" y="24"/>
                  </a:lnTo>
                  <a:lnTo>
                    <a:pt x="17" y="16"/>
                  </a:lnTo>
                  <a:lnTo>
                    <a:pt x="33" y="8"/>
                  </a:lnTo>
                  <a:lnTo>
                    <a:pt x="33" y="0"/>
                  </a:lnTo>
                  <a:lnTo>
                    <a:pt x="58" y="16"/>
                  </a:lnTo>
                  <a:lnTo>
                    <a:pt x="33" y="49"/>
                  </a:lnTo>
                  <a:lnTo>
                    <a:pt x="33" y="33"/>
                  </a:lnTo>
                  <a:lnTo>
                    <a:pt x="25" y="41"/>
                  </a:lnTo>
                  <a:lnTo>
                    <a:pt x="17" y="49"/>
                  </a:lnTo>
                  <a:lnTo>
                    <a:pt x="0" y="57"/>
                  </a:lnTo>
                  <a:lnTo>
                    <a:pt x="0" y="66"/>
                  </a:lnTo>
                  <a:lnTo>
                    <a:pt x="0" y="74"/>
                  </a:lnTo>
                  <a:lnTo>
                    <a:pt x="9" y="82"/>
                  </a:lnTo>
                  <a:lnTo>
                    <a:pt x="17" y="90"/>
                  </a:lnTo>
                  <a:lnTo>
                    <a:pt x="33" y="99"/>
                  </a:lnTo>
                  <a:lnTo>
                    <a:pt x="58" y="99"/>
                  </a:lnTo>
                  <a:lnTo>
                    <a:pt x="58" y="123"/>
                  </a:lnTo>
                </a:path>
              </a:pathLst>
            </a:custGeom>
            <a:solidFill>
              <a:srgbClr val="FF0000"/>
            </a:solidFill>
            <a:ln w="12700">
              <a:solidFill>
                <a:srgbClr val="969696"/>
              </a:solidFill>
              <a:prstDash val="solid"/>
              <a:round/>
              <a:headEnd/>
              <a:tailEnd/>
            </a:ln>
          </p:spPr>
          <p:txBody>
            <a:bodyPr/>
            <a:lstStyle/>
            <a:p>
              <a:endParaRPr lang="en-GB" sz="1800">
                <a:solidFill>
                  <a:srgbClr val="000000"/>
                </a:solidFill>
              </a:endParaRPr>
            </a:p>
          </p:txBody>
        </p:sp>
        <p:sp>
          <p:nvSpPr>
            <p:cNvPr id="31090" name="Line 396"/>
            <p:cNvSpPr>
              <a:spLocks noChangeShapeType="1"/>
            </p:cNvSpPr>
            <p:nvPr/>
          </p:nvSpPr>
          <p:spPr bwMode="auto">
            <a:xfrm flipV="1">
              <a:off x="3048" y="3692"/>
              <a:ext cx="0" cy="16"/>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091" name="Text Box 397"/>
            <p:cNvSpPr txBox="1">
              <a:spLocks noChangeArrowheads="1"/>
            </p:cNvSpPr>
            <p:nvPr/>
          </p:nvSpPr>
          <p:spPr bwMode="auto">
            <a:xfrm>
              <a:off x="1525" y="3561"/>
              <a:ext cx="129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a:solidFill>
                    <a:srgbClr val="000000"/>
                  </a:solidFill>
                </a:rPr>
                <a:t>4. Modify for CM</a:t>
              </a:r>
            </a:p>
          </p:txBody>
        </p:sp>
        <p:sp>
          <p:nvSpPr>
            <p:cNvPr id="31092" name="Rectangle 479"/>
            <p:cNvSpPr>
              <a:spLocks noChangeArrowheads="1"/>
            </p:cNvSpPr>
            <p:nvPr/>
          </p:nvSpPr>
          <p:spPr bwMode="auto">
            <a:xfrm>
              <a:off x="3839" y="2337"/>
              <a:ext cx="949" cy="16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93" name="Rectangle 480"/>
            <p:cNvSpPr>
              <a:spLocks noChangeArrowheads="1"/>
            </p:cNvSpPr>
            <p:nvPr/>
          </p:nvSpPr>
          <p:spPr bwMode="auto">
            <a:xfrm>
              <a:off x="3839" y="2337"/>
              <a:ext cx="949" cy="165"/>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94" name="Rectangle 481"/>
            <p:cNvSpPr>
              <a:spLocks noChangeArrowheads="1"/>
            </p:cNvSpPr>
            <p:nvPr/>
          </p:nvSpPr>
          <p:spPr bwMode="auto">
            <a:xfrm>
              <a:off x="3831" y="2510"/>
              <a:ext cx="974" cy="9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95" name="Rectangle 482"/>
            <p:cNvSpPr>
              <a:spLocks noChangeArrowheads="1"/>
            </p:cNvSpPr>
            <p:nvPr/>
          </p:nvSpPr>
          <p:spPr bwMode="auto">
            <a:xfrm>
              <a:off x="3831" y="2510"/>
              <a:ext cx="974" cy="9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96" name="Freeform 483"/>
            <p:cNvSpPr>
              <a:spLocks noEditPoints="1"/>
            </p:cNvSpPr>
            <p:nvPr/>
          </p:nvSpPr>
          <p:spPr bwMode="auto">
            <a:xfrm>
              <a:off x="3831" y="2543"/>
              <a:ext cx="966" cy="17"/>
            </a:xfrm>
            <a:custGeom>
              <a:avLst/>
              <a:gdLst>
                <a:gd name="T0" fmla="*/ 0 w 966"/>
                <a:gd name="T1" fmla="*/ 0 h 17"/>
                <a:gd name="T2" fmla="*/ 58 w 966"/>
                <a:gd name="T3" fmla="*/ 0 h 17"/>
                <a:gd name="T4" fmla="*/ 58 w 966"/>
                <a:gd name="T5" fmla="*/ 17 h 17"/>
                <a:gd name="T6" fmla="*/ 0 w 966"/>
                <a:gd name="T7" fmla="*/ 17 h 17"/>
                <a:gd name="T8" fmla="*/ 0 w 966"/>
                <a:gd name="T9" fmla="*/ 0 h 17"/>
                <a:gd name="T10" fmla="*/ 99 w 966"/>
                <a:gd name="T11" fmla="*/ 0 h 17"/>
                <a:gd name="T12" fmla="*/ 157 w 966"/>
                <a:gd name="T13" fmla="*/ 0 h 17"/>
                <a:gd name="T14" fmla="*/ 157 w 966"/>
                <a:gd name="T15" fmla="*/ 17 h 17"/>
                <a:gd name="T16" fmla="*/ 99 w 966"/>
                <a:gd name="T17" fmla="*/ 17 h 17"/>
                <a:gd name="T18" fmla="*/ 99 w 966"/>
                <a:gd name="T19" fmla="*/ 0 h 17"/>
                <a:gd name="T20" fmla="*/ 206 w 966"/>
                <a:gd name="T21" fmla="*/ 0 h 17"/>
                <a:gd name="T22" fmla="*/ 264 w 966"/>
                <a:gd name="T23" fmla="*/ 0 h 17"/>
                <a:gd name="T24" fmla="*/ 264 w 966"/>
                <a:gd name="T25" fmla="*/ 17 h 17"/>
                <a:gd name="T26" fmla="*/ 206 w 966"/>
                <a:gd name="T27" fmla="*/ 17 h 17"/>
                <a:gd name="T28" fmla="*/ 206 w 966"/>
                <a:gd name="T29" fmla="*/ 0 h 17"/>
                <a:gd name="T30" fmla="*/ 305 w 966"/>
                <a:gd name="T31" fmla="*/ 0 h 17"/>
                <a:gd name="T32" fmla="*/ 363 w 966"/>
                <a:gd name="T33" fmla="*/ 0 h 17"/>
                <a:gd name="T34" fmla="*/ 363 w 966"/>
                <a:gd name="T35" fmla="*/ 17 h 17"/>
                <a:gd name="T36" fmla="*/ 305 w 966"/>
                <a:gd name="T37" fmla="*/ 17 h 17"/>
                <a:gd name="T38" fmla="*/ 305 w 966"/>
                <a:gd name="T39" fmla="*/ 0 h 17"/>
                <a:gd name="T40" fmla="*/ 404 w 966"/>
                <a:gd name="T41" fmla="*/ 0 h 17"/>
                <a:gd name="T42" fmla="*/ 462 w 966"/>
                <a:gd name="T43" fmla="*/ 0 h 17"/>
                <a:gd name="T44" fmla="*/ 462 w 966"/>
                <a:gd name="T45" fmla="*/ 17 h 17"/>
                <a:gd name="T46" fmla="*/ 404 w 966"/>
                <a:gd name="T47" fmla="*/ 17 h 17"/>
                <a:gd name="T48" fmla="*/ 404 w 966"/>
                <a:gd name="T49" fmla="*/ 0 h 17"/>
                <a:gd name="T50" fmla="*/ 503 w 966"/>
                <a:gd name="T51" fmla="*/ 0 h 17"/>
                <a:gd name="T52" fmla="*/ 561 w 966"/>
                <a:gd name="T53" fmla="*/ 0 h 17"/>
                <a:gd name="T54" fmla="*/ 561 w 966"/>
                <a:gd name="T55" fmla="*/ 17 h 17"/>
                <a:gd name="T56" fmla="*/ 503 w 966"/>
                <a:gd name="T57" fmla="*/ 17 h 17"/>
                <a:gd name="T58" fmla="*/ 503 w 966"/>
                <a:gd name="T59" fmla="*/ 0 h 17"/>
                <a:gd name="T60" fmla="*/ 611 w 966"/>
                <a:gd name="T61" fmla="*/ 0 h 17"/>
                <a:gd name="T62" fmla="*/ 669 w 966"/>
                <a:gd name="T63" fmla="*/ 0 h 17"/>
                <a:gd name="T64" fmla="*/ 669 w 966"/>
                <a:gd name="T65" fmla="*/ 17 h 17"/>
                <a:gd name="T66" fmla="*/ 611 w 966"/>
                <a:gd name="T67" fmla="*/ 17 h 17"/>
                <a:gd name="T68" fmla="*/ 611 w 966"/>
                <a:gd name="T69" fmla="*/ 0 h 17"/>
                <a:gd name="T70" fmla="*/ 710 w 966"/>
                <a:gd name="T71" fmla="*/ 0 h 17"/>
                <a:gd name="T72" fmla="*/ 768 w 966"/>
                <a:gd name="T73" fmla="*/ 0 h 17"/>
                <a:gd name="T74" fmla="*/ 768 w 966"/>
                <a:gd name="T75" fmla="*/ 17 h 17"/>
                <a:gd name="T76" fmla="*/ 710 w 966"/>
                <a:gd name="T77" fmla="*/ 17 h 17"/>
                <a:gd name="T78" fmla="*/ 710 w 966"/>
                <a:gd name="T79" fmla="*/ 0 h 17"/>
                <a:gd name="T80" fmla="*/ 809 w 966"/>
                <a:gd name="T81" fmla="*/ 0 h 17"/>
                <a:gd name="T82" fmla="*/ 867 w 966"/>
                <a:gd name="T83" fmla="*/ 0 h 17"/>
                <a:gd name="T84" fmla="*/ 867 w 966"/>
                <a:gd name="T85" fmla="*/ 17 h 17"/>
                <a:gd name="T86" fmla="*/ 809 w 966"/>
                <a:gd name="T87" fmla="*/ 17 h 17"/>
                <a:gd name="T88" fmla="*/ 809 w 966"/>
                <a:gd name="T89" fmla="*/ 0 h 17"/>
                <a:gd name="T90" fmla="*/ 908 w 966"/>
                <a:gd name="T91" fmla="*/ 0 h 17"/>
                <a:gd name="T92" fmla="*/ 966 w 966"/>
                <a:gd name="T93" fmla="*/ 0 h 17"/>
                <a:gd name="T94" fmla="*/ 966 w 966"/>
                <a:gd name="T95" fmla="*/ 17 h 17"/>
                <a:gd name="T96" fmla="*/ 908 w 966"/>
                <a:gd name="T97" fmla="*/ 17 h 17"/>
                <a:gd name="T98" fmla="*/ 908 w 966"/>
                <a:gd name="T99" fmla="*/ 0 h 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6"/>
                <a:gd name="T151" fmla="*/ 0 h 17"/>
                <a:gd name="T152" fmla="*/ 966 w 966"/>
                <a:gd name="T153" fmla="*/ 17 h 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6" h="17">
                  <a:moveTo>
                    <a:pt x="0" y="0"/>
                  </a:moveTo>
                  <a:lnTo>
                    <a:pt x="58" y="0"/>
                  </a:lnTo>
                  <a:lnTo>
                    <a:pt x="58" y="17"/>
                  </a:lnTo>
                  <a:lnTo>
                    <a:pt x="0" y="17"/>
                  </a:lnTo>
                  <a:lnTo>
                    <a:pt x="0" y="0"/>
                  </a:lnTo>
                  <a:close/>
                  <a:moveTo>
                    <a:pt x="99" y="0"/>
                  </a:moveTo>
                  <a:lnTo>
                    <a:pt x="157" y="0"/>
                  </a:lnTo>
                  <a:lnTo>
                    <a:pt x="157" y="17"/>
                  </a:lnTo>
                  <a:lnTo>
                    <a:pt x="99" y="17"/>
                  </a:lnTo>
                  <a:lnTo>
                    <a:pt x="99" y="0"/>
                  </a:lnTo>
                  <a:close/>
                  <a:moveTo>
                    <a:pt x="206" y="0"/>
                  </a:moveTo>
                  <a:lnTo>
                    <a:pt x="264" y="0"/>
                  </a:lnTo>
                  <a:lnTo>
                    <a:pt x="264" y="17"/>
                  </a:lnTo>
                  <a:lnTo>
                    <a:pt x="206" y="17"/>
                  </a:lnTo>
                  <a:lnTo>
                    <a:pt x="206" y="0"/>
                  </a:lnTo>
                  <a:close/>
                  <a:moveTo>
                    <a:pt x="305" y="0"/>
                  </a:moveTo>
                  <a:lnTo>
                    <a:pt x="363" y="0"/>
                  </a:lnTo>
                  <a:lnTo>
                    <a:pt x="363" y="17"/>
                  </a:lnTo>
                  <a:lnTo>
                    <a:pt x="305" y="17"/>
                  </a:lnTo>
                  <a:lnTo>
                    <a:pt x="305" y="0"/>
                  </a:lnTo>
                  <a:close/>
                  <a:moveTo>
                    <a:pt x="404" y="0"/>
                  </a:moveTo>
                  <a:lnTo>
                    <a:pt x="462" y="0"/>
                  </a:lnTo>
                  <a:lnTo>
                    <a:pt x="462" y="17"/>
                  </a:lnTo>
                  <a:lnTo>
                    <a:pt x="404" y="17"/>
                  </a:lnTo>
                  <a:lnTo>
                    <a:pt x="404" y="0"/>
                  </a:lnTo>
                  <a:close/>
                  <a:moveTo>
                    <a:pt x="503" y="0"/>
                  </a:moveTo>
                  <a:lnTo>
                    <a:pt x="561" y="0"/>
                  </a:lnTo>
                  <a:lnTo>
                    <a:pt x="561" y="17"/>
                  </a:lnTo>
                  <a:lnTo>
                    <a:pt x="503" y="17"/>
                  </a:lnTo>
                  <a:lnTo>
                    <a:pt x="503" y="0"/>
                  </a:lnTo>
                  <a:close/>
                  <a:moveTo>
                    <a:pt x="611" y="0"/>
                  </a:moveTo>
                  <a:lnTo>
                    <a:pt x="669" y="0"/>
                  </a:lnTo>
                  <a:lnTo>
                    <a:pt x="669" y="17"/>
                  </a:lnTo>
                  <a:lnTo>
                    <a:pt x="611" y="17"/>
                  </a:lnTo>
                  <a:lnTo>
                    <a:pt x="611" y="0"/>
                  </a:lnTo>
                  <a:close/>
                  <a:moveTo>
                    <a:pt x="710" y="0"/>
                  </a:moveTo>
                  <a:lnTo>
                    <a:pt x="768" y="0"/>
                  </a:lnTo>
                  <a:lnTo>
                    <a:pt x="768" y="17"/>
                  </a:lnTo>
                  <a:lnTo>
                    <a:pt x="710" y="17"/>
                  </a:lnTo>
                  <a:lnTo>
                    <a:pt x="710" y="0"/>
                  </a:lnTo>
                  <a:close/>
                  <a:moveTo>
                    <a:pt x="809" y="0"/>
                  </a:moveTo>
                  <a:lnTo>
                    <a:pt x="867" y="0"/>
                  </a:lnTo>
                  <a:lnTo>
                    <a:pt x="867" y="17"/>
                  </a:lnTo>
                  <a:lnTo>
                    <a:pt x="809" y="17"/>
                  </a:lnTo>
                  <a:lnTo>
                    <a:pt x="809" y="0"/>
                  </a:lnTo>
                  <a:close/>
                  <a:moveTo>
                    <a:pt x="908" y="0"/>
                  </a:moveTo>
                  <a:lnTo>
                    <a:pt x="966" y="0"/>
                  </a:lnTo>
                  <a:lnTo>
                    <a:pt x="966" y="17"/>
                  </a:lnTo>
                  <a:lnTo>
                    <a:pt x="908" y="17"/>
                  </a:lnTo>
                  <a:lnTo>
                    <a:pt x="908" y="0"/>
                  </a:lnTo>
                  <a:close/>
                </a:path>
              </a:pathLst>
            </a:custGeom>
            <a:solidFill>
              <a:srgbClr val="FFFFFF"/>
            </a:solidFill>
            <a:ln w="0">
              <a:solidFill>
                <a:srgbClr val="FFFFFF"/>
              </a:solidFill>
              <a:prstDash val="solid"/>
              <a:round/>
              <a:headEnd/>
              <a:tailEnd/>
            </a:ln>
          </p:spPr>
          <p:txBody>
            <a:bodyPr/>
            <a:lstStyle/>
            <a:p>
              <a:endParaRPr lang="en-GB" sz="1800">
                <a:solidFill>
                  <a:srgbClr val="000000"/>
                </a:solidFill>
              </a:endParaRPr>
            </a:p>
          </p:txBody>
        </p:sp>
        <p:grpSp>
          <p:nvGrpSpPr>
            <p:cNvPr id="31097" name="Group 484"/>
            <p:cNvGrpSpPr>
              <a:grpSpLocks/>
            </p:cNvGrpSpPr>
            <p:nvPr/>
          </p:nvGrpSpPr>
          <p:grpSpPr bwMode="auto">
            <a:xfrm>
              <a:off x="3905" y="2156"/>
              <a:ext cx="271" cy="288"/>
              <a:chOff x="3910" y="2665"/>
              <a:chExt cx="271" cy="288"/>
            </a:xfrm>
          </p:grpSpPr>
          <p:sp>
            <p:nvSpPr>
              <p:cNvPr id="31216" name="Freeform 485"/>
              <p:cNvSpPr>
                <a:spLocks/>
              </p:cNvSpPr>
              <p:nvPr/>
            </p:nvSpPr>
            <p:spPr bwMode="auto">
              <a:xfrm>
                <a:off x="4001" y="2665"/>
                <a:ext cx="83" cy="33"/>
              </a:xfrm>
              <a:custGeom>
                <a:avLst/>
                <a:gdLst>
                  <a:gd name="T0" fmla="*/ 0 w 83"/>
                  <a:gd name="T1" fmla="*/ 33 h 33"/>
                  <a:gd name="T2" fmla="*/ 83 w 83"/>
                  <a:gd name="T3" fmla="*/ 24 h 33"/>
                  <a:gd name="T4" fmla="*/ 66 w 83"/>
                  <a:gd name="T5" fmla="*/ 16 h 33"/>
                  <a:gd name="T6" fmla="*/ 58 w 83"/>
                  <a:gd name="T7" fmla="*/ 16 h 33"/>
                  <a:gd name="T8" fmla="*/ 58 w 83"/>
                  <a:gd name="T9" fmla="*/ 16 h 33"/>
                  <a:gd name="T10" fmla="*/ 50 w 83"/>
                  <a:gd name="T11" fmla="*/ 8 h 33"/>
                  <a:gd name="T12" fmla="*/ 41 w 83"/>
                  <a:gd name="T13" fmla="*/ 0 h 33"/>
                  <a:gd name="T14" fmla="*/ 41 w 83"/>
                  <a:gd name="T15" fmla="*/ 0 h 33"/>
                  <a:gd name="T16" fmla="*/ 33 w 83"/>
                  <a:gd name="T17" fmla="*/ 0 h 33"/>
                  <a:gd name="T18" fmla="*/ 25 w 83"/>
                  <a:gd name="T19" fmla="*/ 0 h 33"/>
                  <a:gd name="T20" fmla="*/ 17 w 83"/>
                  <a:gd name="T21" fmla="*/ 0 h 33"/>
                  <a:gd name="T22" fmla="*/ 17 w 83"/>
                  <a:gd name="T23" fmla="*/ 0 h 33"/>
                  <a:gd name="T24" fmla="*/ 8 w 83"/>
                  <a:gd name="T25" fmla="*/ 16 h 33"/>
                  <a:gd name="T26" fmla="*/ 0 w 83"/>
                  <a:gd name="T27" fmla="*/ 24 h 33"/>
                  <a:gd name="T28" fmla="*/ 0 w 83"/>
                  <a:gd name="T29" fmla="*/ 33 h 33"/>
                  <a:gd name="T30" fmla="*/ 0 w 83"/>
                  <a:gd name="T31" fmla="*/ 33 h 33"/>
                  <a:gd name="T32" fmla="*/ 0 w 83"/>
                  <a:gd name="T33" fmla="*/ 33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33"/>
                  <a:gd name="T53" fmla="*/ 83 w 8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33">
                    <a:moveTo>
                      <a:pt x="0" y="33"/>
                    </a:moveTo>
                    <a:lnTo>
                      <a:pt x="83" y="24"/>
                    </a:lnTo>
                    <a:lnTo>
                      <a:pt x="66" y="16"/>
                    </a:lnTo>
                    <a:lnTo>
                      <a:pt x="58" y="16"/>
                    </a:lnTo>
                    <a:lnTo>
                      <a:pt x="50" y="8"/>
                    </a:lnTo>
                    <a:lnTo>
                      <a:pt x="41" y="0"/>
                    </a:lnTo>
                    <a:lnTo>
                      <a:pt x="33" y="0"/>
                    </a:lnTo>
                    <a:lnTo>
                      <a:pt x="25" y="0"/>
                    </a:lnTo>
                    <a:lnTo>
                      <a:pt x="17" y="0"/>
                    </a:lnTo>
                    <a:lnTo>
                      <a:pt x="8" y="16"/>
                    </a:lnTo>
                    <a:lnTo>
                      <a:pt x="0" y="24"/>
                    </a:lnTo>
                    <a:lnTo>
                      <a:pt x="0" y="3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17" name="Freeform 486"/>
              <p:cNvSpPr>
                <a:spLocks/>
              </p:cNvSpPr>
              <p:nvPr/>
            </p:nvSpPr>
            <p:spPr bwMode="auto">
              <a:xfrm>
                <a:off x="4009" y="2698"/>
                <a:ext cx="58" cy="41"/>
              </a:xfrm>
              <a:custGeom>
                <a:avLst/>
                <a:gdLst>
                  <a:gd name="T0" fmla="*/ 0 w 58"/>
                  <a:gd name="T1" fmla="*/ 8 h 41"/>
                  <a:gd name="T2" fmla="*/ 0 w 58"/>
                  <a:gd name="T3" fmla="*/ 8 h 41"/>
                  <a:gd name="T4" fmla="*/ 0 w 58"/>
                  <a:gd name="T5" fmla="*/ 16 h 41"/>
                  <a:gd name="T6" fmla="*/ 0 w 58"/>
                  <a:gd name="T7" fmla="*/ 24 h 41"/>
                  <a:gd name="T8" fmla="*/ 9 w 58"/>
                  <a:gd name="T9" fmla="*/ 24 h 41"/>
                  <a:gd name="T10" fmla="*/ 17 w 58"/>
                  <a:gd name="T11" fmla="*/ 33 h 41"/>
                  <a:gd name="T12" fmla="*/ 17 w 58"/>
                  <a:gd name="T13" fmla="*/ 33 h 41"/>
                  <a:gd name="T14" fmla="*/ 25 w 58"/>
                  <a:gd name="T15" fmla="*/ 41 h 41"/>
                  <a:gd name="T16" fmla="*/ 33 w 58"/>
                  <a:gd name="T17" fmla="*/ 33 h 41"/>
                  <a:gd name="T18" fmla="*/ 42 w 58"/>
                  <a:gd name="T19" fmla="*/ 33 h 41"/>
                  <a:gd name="T20" fmla="*/ 42 w 58"/>
                  <a:gd name="T21" fmla="*/ 33 h 41"/>
                  <a:gd name="T22" fmla="*/ 50 w 58"/>
                  <a:gd name="T23" fmla="*/ 33 h 41"/>
                  <a:gd name="T24" fmla="*/ 50 w 58"/>
                  <a:gd name="T25" fmla="*/ 24 h 41"/>
                  <a:gd name="T26" fmla="*/ 50 w 58"/>
                  <a:gd name="T27" fmla="*/ 24 h 41"/>
                  <a:gd name="T28" fmla="*/ 50 w 58"/>
                  <a:gd name="T29" fmla="*/ 16 h 41"/>
                  <a:gd name="T30" fmla="*/ 58 w 58"/>
                  <a:gd name="T31" fmla="*/ 16 h 41"/>
                  <a:gd name="T32" fmla="*/ 58 w 58"/>
                  <a:gd name="T33" fmla="*/ 8 h 41"/>
                  <a:gd name="T34" fmla="*/ 58 w 58"/>
                  <a:gd name="T35" fmla="*/ 0 h 41"/>
                  <a:gd name="T36" fmla="*/ 0 w 58"/>
                  <a:gd name="T37" fmla="*/ 8 h 41"/>
                  <a:gd name="T38" fmla="*/ 0 w 58"/>
                  <a:gd name="T39" fmla="*/ 8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0" y="8"/>
                    </a:moveTo>
                    <a:lnTo>
                      <a:pt x="0" y="8"/>
                    </a:lnTo>
                    <a:lnTo>
                      <a:pt x="0" y="16"/>
                    </a:lnTo>
                    <a:lnTo>
                      <a:pt x="0" y="24"/>
                    </a:lnTo>
                    <a:lnTo>
                      <a:pt x="9" y="24"/>
                    </a:lnTo>
                    <a:lnTo>
                      <a:pt x="17" y="33"/>
                    </a:lnTo>
                    <a:lnTo>
                      <a:pt x="25" y="41"/>
                    </a:lnTo>
                    <a:lnTo>
                      <a:pt x="33" y="33"/>
                    </a:lnTo>
                    <a:lnTo>
                      <a:pt x="42" y="33"/>
                    </a:lnTo>
                    <a:lnTo>
                      <a:pt x="50" y="33"/>
                    </a:lnTo>
                    <a:lnTo>
                      <a:pt x="50" y="24"/>
                    </a:lnTo>
                    <a:lnTo>
                      <a:pt x="50" y="16"/>
                    </a:lnTo>
                    <a:lnTo>
                      <a:pt x="58" y="16"/>
                    </a:lnTo>
                    <a:lnTo>
                      <a:pt x="58" y="8"/>
                    </a:lnTo>
                    <a:lnTo>
                      <a:pt x="58" y="0"/>
                    </a:lnTo>
                    <a:lnTo>
                      <a:pt x="0" y="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18" name="Freeform 487"/>
              <p:cNvSpPr>
                <a:spLocks/>
              </p:cNvSpPr>
              <p:nvPr/>
            </p:nvSpPr>
            <p:spPr bwMode="auto">
              <a:xfrm>
                <a:off x="4009" y="2698"/>
                <a:ext cx="58" cy="41"/>
              </a:xfrm>
              <a:custGeom>
                <a:avLst/>
                <a:gdLst>
                  <a:gd name="T0" fmla="*/ 0 w 58"/>
                  <a:gd name="T1" fmla="*/ 8 h 41"/>
                  <a:gd name="T2" fmla="*/ 0 w 58"/>
                  <a:gd name="T3" fmla="*/ 8 h 41"/>
                  <a:gd name="T4" fmla="*/ 0 w 58"/>
                  <a:gd name="T5" fmla="*/ 16 h 41"/>
                  <a:gd name="T6" fmla="*/ 0 w 58"/>
                  <a:gd name="T7" fmla="*/ 24 h 41"/>
                  <a:gd name="T8" fmla="*/ 9 w 58"/>
                  <a:gd name="T9" fmla="*/ 24 h 41"/>
                  <a:gd name="T10" fmla="*/ 17 w 58"/>
                  <a:gd name="T11" fmla="*/ 33 h 41"/>
                  <a:gd name="T12" fmla="*/ 17 w 58"/>
                  <a:gd name="T13" fmla="*/ 33 h 41"/>
                  <a:gd name="T14" fmla="*/ 25 w 58"/>
                  <a:gd name="T15" fmla="*/ 41 h 41"/>
                  <a:gd name="T16" fmla="*/ 33 w 58"/>
                  <a:gd name="T17" fmla="*/ 33 h 41"/>
                  <a:gd name="T18" fmla="*/ 42 w 58"/>
                  <a:gd name="T19" fmla="*/ 33 h 41"/>
                  <a:gd name="T20" fmla="*/ 42 w 58"/>
                  <a:gd name="T21" fmla="*/ 33 h 41"/>
                  <a:gd name="T22" fmla="*/ 50 w 58"/>
                  <a:gd name="T23" fmla="*/ 33 h 41"/>
                  <a:gd name="T24" fmla="*/ 50 w 58"/>
                  <a:gd name="T25" fmla="*/ 24 h 41"/>
                  <a:gd name="T26" fmla="*/ 50 w 58"/>
                  <a:gd name="T27" fmla="*/ 24 h 41"/>
                  <a:gd name="T28" fmla="*/ 50 w 58"/>
                  <a:gd name="T29" fmla="*/ 16 h 41"/>
                  <a:gd name="T30" fmla="*/ 58 w 58"/>
                  <a:gd name="T31" fmla="*/ 16 h 41"/>
                  <a:gd name="T32" fmla="*/ 58 w 58"/>
                  <a:gd name="T33" fmla="*/ 8 h 41"/>
                  <a:gd name="T34" fmla="*/ 58 w 58"/>
                  <a:gd name="T35" fmla="*/ 0 h 41"/>
                  <a:gd name="T36" fmla="*/ 0 w 58"/>
                  <a:gd name="T37" fmla="*/ 8 h 41"/>
                  <a:gd name="T38" fmla="*/ 0 w 58"/>
                  <a:gd name="T39" fmla="*/ 8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0" y="8"/>
                    </a:moveTo>
                    <a:lnTo>
                      <a:pt x="0" y="8"/>
                    </a:lnTo>
                    <a:lnTo>
                      <a:pt x="0" y="16"/>
                    </a:lnTo>
                    <a:lnTo>
                      <a:pt x="0" y="24"/>
                    </a:lnTo>
                    <a:lnTo>
                      <a:pt x="9" y="24"/>
                    </a:lnTo>
                    <a:lnTo>
                      <a:pt x="17" y="33"/>
                    </a:lnTo>
                    <a:lnTo>
                      <a:pt x="25" y="41"/>
                    </a:lnTo>
                    <a:lnTo>
                      <a:pt x="33" y="33"/>
                    </a:lnTo>
                    <a:lnTo>
                      <a:pt x="42" y="33"/>
                    </a:lnTo>
                    <a:lnTo>
                      <a:pt x="50" y="33"/>
                    </a:lnTo>
                    <a:lnTo>
                      <a:pt x="50" y="24"/>
                    </a:lnTo>
                    <a:lnTo>
                      <a:pt x="50" y="16"/>
                    </a:lnTo>
                    <a:lnTo>
                      <a:pt x="58" y="16"/>
                    </a:lnTo>
                    <a:lnTo>
                      <a:pt x="58" y="8"/>
                    </a:lnTo>
                    <a:lnTo>
                      <a:pt x="58" y="0"/>
                    </a:lnTo>
                    <a:lnTo>
                      <a:pt x="0" y="8"/>
                    </a:lnTo>
                  </a:path>
                </a:pathLst>
              </a:custGeom>
              <a:solidFill>
                <a:schemeClr val="accent1"/>
              </a:solidFill>
              <a:ln w="12700">
                <a:solidFill>
                  <a:schemeClr val="accent1"/>
                </a:solidFill>
                <a:prstDash val="solid"/>
                <a:round/>
                <a:headEnd/>
                <a:tailEnd/>
              </a:ln>
            </p:spPr>
            <p:txBody>
              <a:bodyPr/>
              <a:lstStyle/>
              <a:p>
                <a:endParaRPr lang="en-GB" sz="1800">
                  <a:solidFill>
                    <a:srgbClr val="000000"/>
                  </a:solidFill>
                </a:endParaRPr>
              </a:p>
            </p:txBody>
          </p:sp>
          <p:sp>
            <p:nvSpPr>
              <p:cNvPr id="31219" name="Freeform 488"/>
              <p:cNvSpPr>
                <a:spLocks/>
              </p:cNvSpPr>
              <p:nvPr/>
            </p:nvSpPr>
            <p:spPr bwMode="auto">
              <a:xfrm>
                <a:off x="3910" y="2722"/>
                <a:ext cx="215" cy="231"/>
              </a:xfrm>
              <a:custGeom>
                <a:avLst/>
                <a:gdLst>
                  <a:gd name="T0" fmla="*/ 74 w 215"/>
                  <a:gd name="T1" fmla="*/ 0 h 231"/>
                  <a:gd name="T2" fmla="*/ 50 w 215"/>
                  <a:gd name="T3" fmla="*/ 0 h 231"/>
                  <a:gd name="T4" fmla="*/ 33 w 215"/>
                  <a:gd name="T5" fmla="*/ 0 h 231"/>
                  <a:gd name="T6" fmla="*/ 17 w 215"/>
                  <a:gd name="T7" fmla="*/ 9 h 231"/>
                  <a:gd name="T8" fmla="*/ 0 w 215"/>
                  <a:gd name="T9" fmla="*/ 25 h 231"/>
                  <a:gd name="T10" fmla="*/ 17 w 215"/>
                  <a:gd name="T11" fmla="*/ 42 h 231"/>
                  <a:gd name="T12" fmla="*/ 33 w 215"/>
                  <a:gd name="T13" fmla="*/ 33 h 231"/>
                  <a:gd name="T14" fmla="*/ 41 w 215"/>
                  <a:gd name="T15" fmla="*/ 25 h 231"/>
                  <a:gd name="T16" fmla="*/ 58 w 215"/>
                  <a:gd name="T17" fmla="*/ 25 h 231"/>
                  <a:gd name="T18" fmla="*/ 66 w 215"/>
                  <a:gd name="T19" fmla="*/ 33 h 231"/>
                  <a:gd name="T20" fmla="*/ 66 w 215"/>
                  <a:gd name="T21" fmla="*/ 50 h 231"/>
                  <a:gd name="T22" fmla="*/ 41 w 215"/>
                  <a:gd name="T23" fmla="*/ 83 h 231"/>
                  <a:gd name="T24" fmla="*/ 33 w 215"/>
                  <a:gd name="T25" fmla="*/ 99 h 231"/>
                  <a:gd name="T26" fmla="*/ 33 w 215"/>
                  <a:gd name="T27" fmla="*/ 116 h 231"/>
                  <a:gd name="T28" fmla="*/ 41 w 215"/>
                  <a:gd name="T29" fmla="*/ 132 h 231"/>
                  <a:gd name="T30" fmla="*/ 41 w 215"/>
                  <a:gd name="T31" fmla="*/ 149 h 231"/>
                  <a:gd name="T32" fmla="*/ 41 w 215"/>
                  <a:gd name="T33" fmla="*/ 165 h 231"/>
                  <a:gd name="T34" fmla="*/ 33 w 215"/>
                  <a:gd name="T35" fmla="*/ 207 h 231"/>
                  <a:gd name="T36" fmla="*/ 33 w 215"/>
                  <a:gd name="T37" fmla="*/ 223 h 231"/>
                  <a:gd name="T38" fmla="*/ 83 w 215"/>
                  <a:gd name="T39" fmla="*/ 231 h 231"/>
                  <a:gd name="T40" fmla="*/ 83 w 215"/>
                  <a:gd name="T41" fmla="*/ 132 h 231"/>
                  <a:gd name="T42" fmla="*/ 182 w 215"/>
                  <a:gd name="T43" fmla="*/ 215 h 231"/>
                  <a:gd name="T44" fmla="*/ 198 w 215"/>
                  <a:gd name="T45" fmla="*/ 190 h 231"/>
                  <a:gd name="T46" fmla="*/ 190 w 215"/>
                  <a:gd name="T47" fmla="*/ 174 h 231"/>
                  <a:gd name="T48" fmla="*/ 174 w 215"/>
                  <a:gd name="T49" fmla="*/ 141 h 231"/>
                  <a:gd name="T50" fmla="*/ 165 w 215"/>
                  <a:gd name="T51" fmla="*/ 124 h 231"/>
                  <a:gd name="T52" fmla="*/ 157 w 215"/>
                  <a:gd name="T53" fmla="*/ 116 h 231"/>
                  <a:gd name="T54" fmla="*/ 149 w 215"/>
                  <a:gd name="T55" fmla="*/ 116 h 231"/>
                  <a:gd name="T56" fmla="*/ 132 w 215"/>
                  <a:gd name="T57" fmla="*/ 99 h 231"/>
                  <a:gd name="T58" fmla="*/ 132 w 215"/>
                  <a:gd name="T59" fmla="*/ 83 h 231"/>
                  <a:gd name="T60" fmla="*/ 141 w 215"/>
                  <a:gd name="T61" fmla="*/ 58 h 231"/>
                  <a:gd name="T62" fmla="*/ 149 w 215"/>
                  <a:gd name="T63" fmla="*/ 42 h 231"/>
                  <a:gd name="T64" fmla="*/ 141 w 215"/>
                  <a:gd name="T65" fmla="*/ 33 h 231"/>
                  <a:gd name="T66" fmla="*/ 132 w 215"/>
                  <a:gd name="T67" fmla="*/ 25 h 231"/>
                  <a:gd name="T68" fmla="*/ 124 w 215"/>
                  <a:gd name="T69" fmla="*/ 33 h 231"/>
                  <a:gd name="T70" fmla="*/ 116 w 215"/>
                  <a:gd name="T71" fmla="*/ 42 h 231"/>
                  <a:gd name="T72" fmla="*/ 108 w 215"/>
                  <a:gd name="T73" fmla="*/ 50 h 231"/>
                  <a:gd name="T74" fmla="*/ 99 w 215"/>
                  <a:gd name="T75" fmla="*/ 58 h 231"/>
                  <a:gd name="T76" fmla="*/ 99 w 215"/>
                  <a:gd name="T77" fmla="*/ 50 h 231"/>
                  <a:gd name="T78" fmla="*/ 99 w 215"/>
                  <a:gd name="T79" fmla="*/ 33 h 231"/>
                  <a:gd name="T80" fmla="*/ 99 w 215"/>
                  <a:gd name="T81" fmla="*/ 17 h 231"/>
                  <a:gd name="T82" fmla="*/ 99 w 215"/>
                  <a:gd name="T83" fmla="*/ 9 h 231"/>
                  <a:gd name="T84" fmla="*/ 91 w 215"/>
                  <a:gd name="T85" fmla="*/ 0 h 231"/>
                  <a:gd name="T86" fmla="*/ 91 w 215"/>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231"/>
                  <a:gd name="T134" fmla="*/ 215 w 215"/>
                  <a:gd name="T135" fmla="*/ 231 h 2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231">
                    <a:moveTo>
                      <a:pt x="91" y="0"/>
                    </a:moveTo>
                    <a:lnTo>
                      <a:pt x="74" y="0"/>
                    </a:lnTo>
                    <a:lnTo>
                      <a:pt x="66" y="0"/>
                    </a:lnTo>
                    <a:lnTo>
                      <a:pt x="50" y="0"/>
                    </a:lnTo>
                    <a:lnTo>
                      <a:pt x="41" y="0"/>
                    </a:lnTo>
                    <a:lnTo>
                      <a:pt x="33" y="0"/>
                    </a:lnTo>
                    <a:lnTo>
                      <a:pt x="25" y="0"/>
                    </a:lnTo>
                    <a:lnTo>
                      <a:pt x="17" y="9"/>
                    </a:lnTo>
                    <a:lnTo>
                      <a:pt x="0" y="25"/>
                    </a:lnTo>
                    <a:lnTo>
                      <a:pt x="0" y="33"/>
                    </a:lnTo>
                    <a:lnTo>
                      <a:pt x="17" y="42"/>
                    </a:lnTo>
                    <a:lnTo>
                      <a:pt x="25" y="42"/>
                    </a:lnTo>
                    <a:lnTo>
                      <a:pt x="33" y="33"/>
                    </a:lnTo>
                    <a:lnTo>
                      <a:pt x="41" y="33"/>
                    </a:lnTo>
                    <a:lnTo>
                      <a:pt x="41" y="25"/>
                    </a:lnTo>
                    <a:lnTo>
                      <a:pt x="50" y="25"/>
                    </a:lnTo>
                    <a:lnTo>
                      <a:pt x="58" y="25"/>
                    </a:lnTo>
                    <a:lnTo>
                      <a:pt x="58" y="33"/>
                    </a:lnTo>
                    <a:lnTo>
                      <a:pt x="66" y="33"/>
                    </a:lnTo>
                    <a:lnTo>
                      <a:pt x="66" y="42"/>
                    </a:lnTo>
                    <a:lnTo>
                      <a:pt x="66" y="50"/>
                    </a:lnTo>
                    <a:lnTo>
                      <a:pt x="58" y="66"/>
                    </a:lnTo>
                    <a:lnTo>
                      <a:pt x="41" y="83"/>
                    </a:lnTo>
                    <a:lnTo>
                      <a:pt x="41" y="91"/>
                    </a:lnTo>
                    <a:lnTo>
                      <a:pt x="33" y="99"/>
                    </a:lnTo>
                    <a:lnTo>
                      <a:pt x="33" y="108"/>
                    </a:lnTo>
                    <a:lnTo>
                      <a:pt x="33" y="116"/>
                    </a:lnTo>
                    <a:lnTo>
                      <a:pt x="33" y="124"/>
                    </a:lnTo>
                    <a:lnTo>
                      <a:pt x="41" y="132"/>
                    </a:lnTo>
                    <a:lnTo>
                      <a:pt x="41" y="141"/>
                    </a:lnTo>
                    <a:lnTo>
                      <a:pt x="41" y="149"/>
                    </a:lnTo>
                    <a:lnTo>
                      <a:pt x="41" y="157"/>
                    </a:lnTo>
                    <a:lnTo>
                      <a:pt x="41" y="165"/>
                    </a:lnTo>
                    <a:lnTo>
                      <a:pt x="33" y="190"/>
                    </a:lnTo>
                    <a:lnTo>
                      <a:pt x="33" y="207"/>
                    </a:lnTo>
                    <a:lnTo>
                      <a:pt x="33" y="215"/>
                    </a:lnTo>
                    <a:lnTo>
                      <a:pt x="33" y="223"/>
                    </a:lnTo>
                    <a:lnTo>
                      <a:pt x="41" y="231"/>
                    </a:lnTo>
                    <a:lnTo>
                      <a:pt x="83" y="231"/>
                    </a:lnTo>
                    <a:lnTo>
                      <a:pt x="74" y="223"/>
                    </a:lnTo>
                    <a:lnTo>
                      <a:pt x="83" y="132"/>
                    </a:lnTo>
                    <a:lnTo>
                      <a:pt x="149" y="157"/>
                    </a:lnTo>
                    <a:lnTo>
                      <a:pt x="182" y="215"/>
                    </a:lnTo>
                    <a:lnTo>
                      <a:pt x="215" y="190"/>
                    </a:lnTo>
                    <a:lnTo>
                      <a:pt x="198" y="190"/>
                    </a:lnTo>
                    <a:lnTo>
                      <a:pt x="198" y="182"/>
                    </a:lnTo>
                    <a:lnTo>
                      <a:pt x="190" y="174"/>
                    </a:lnTo>
                    <a:lnTo>
                      <a:pt x="182" y="157"/>
                    </a:lnTo>
                    <a:lnTo>
                      <a:pt x="174" y="141"/>
                    </a:lnTo>
                    <a:lnTo>
                      <a:pt x="174" y="132"/>
                    </a:lnTo>
                    <a:lnTo>
                      <a:pt x="165" y="124"/>
                    </a:lnTo>
                    <a:lnTo>
                      <a:pt x="157" y="116"/>
                    </a:lnTo>
                    <a:lnTo>
                      <a:pt x="149" y="116"/>
                    </a:lnTo>
                    <a:lnTo>
                      <a:pt x="141" y="116"/>
                    </a:lnTo>
                    <a:lnTo>
                      <a:pt x="132" y="99"/>
                    </a:lnTo>
                    <a:lnTo>
                      <a:pt x="132" y="91"/>
                    </a:lnTo>
                    <a:lnTo>
                      <a:pt x="132" y="83"/>
                    </a:lnTo>
                    <a:lnTo>
                      <a:pt x="132" y="75"/>
                    </a:lnTo>
                    <a:lnTo>
                      <a:pt x="141" y="58"/>
                    </a:lnTo>
                    <a:lnTo>
                      <a:pt x="141" y="42"/>
                    </a:lnTo>
                    <a:lnTo>
                      <a:pt x="149" y="42"/>
                    </a:lnTo>
                    <a:lnTo>
                      <a:pt x="149" y="33"/>
                    </a:lnTo>
                    <a:lnTo>
                      <a:pt x="141" y="33"/>
                    </a:lnTo>
                    <a:lnTo>
                      <a:pt x="132" y="33"/>
                    </a:lnTo>
                    <a:lnTo>
                      <a:pt x="132" y="25"/>
                    </a:lnTo>
                    <a:lnTo>
                      <a:pt x="124" y="33"/>
                    </a:lnTo>
                    <a:lnTo>
                      <a:pt x="116" y="42"/>
                    </a:lnTo>
                    <a:lnTo>
                      <a:pt x="108" y="50"/>
                    </a:lnTo>
                    <a:lnTo>
                      <a:pt x="99" y="58"/>
                    </a:lnTo>
                    <a:lnTo>
                      <a:pt x="99" y="50"/>
                    </a:lnTo>
                    <a:lnTo>
                      <a:pt x="99" y="42"/>
                    </a:lnTo>
                    <a:lnTo>
                      <a:pt x="99" y="33"/>
                    </a:lnTo>
                    <a:lnTo>
                      <a:pt x="99" y="25"/>
                    </a:lnTo>
                    <a:lnTo>
                      <a:pt x="99" y="17"/>
                    </a:lnTo>
                    <a:lnTo>
                      <a:pt x="99" y="9"/>
                    </a:lnTo>
                    <a:lnTo>
                      <a:pt x="9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20" name="Freeform 489"/>
              <p:cNvSpPr>
                <a:spLocks/>
              </p:cNvSpPr>
              <p:nvPr/>
            </p:nvSpPr>
            <p:spPr bwMode="auto">
              <a:xfrm>
                <a:off x="3910" y="2722"/>
                <a:ext cx="215" cy="231"/>
              </a:xfrm>
              <a:custGeom>
                <a:avLst/>
                <a:gdLst>
                  <a:gd name="T0" fmla="*/ 74 w 215"/>
                  <a:gd name="T1" fmla="*/ 0 h 231"/>
                  <a:gd name="T2" fmla="*/ 50 w 215"/>
                  <a:gd name="T3" fmla="*/ 0 h 231"/>
                  <a:gd name="T4" fmla="*/ 33 w 215"/>
                  <a:gd name="T5" fmla="*/ 0 h 231"/>
                  <a:gd name="T6" fmla="*/ 17 w 215"/>
                  <a:gd name="T7" fmla="*/ 9 h 231"/>
                  <a:gd name="T8" fmla="*/ 0 w 215"/>
                  <a:gd name="T9" fmla="*/ 25 h 231"/>
                  <a:gd name="T10" fmla="*/ 17 w 215"/>
                  <a:gd name="T11" fmla="*/ 42 h 231"/>
                  <a:gd name="T12" fmla="*/ 33 w 215"/>
                  <a:gd name="T13" fmla="*/ 33 h 231"/>
                  <a:gd name="T14" fmla="*/ 41 w 215"/>
                  <a:gd name="T15" fmla="*/ 25 h 231"/>
                  <a:gd name="T16" fmla="*/ 58 w 215"/>
                  <a:gd name="T17" fmla="*/ 25 h 231"/>
                  <a:gd name="T18" fmla="*/ 66 w 215"/>
                  <a:gd name="T19" fmla="*/ 33 h 231"/>
                  <a:gd name="T20" fmla="*/ 66 w 215"/>
                  <a:gd name="T21" fmla="*/ 50 h 231"/>
                  <a:gd name="T22" fmla="*/ 41 w 215"/>
                  <a:gd name="T23" fmla="*/ 83 h 231"/>
                  <a:gd name="T24" fmla="*/ 33 w 215"/>
                  <a:gd name="T25" fmla="*/ 99 h 231"/>
                  <a:gd name="T26" fmla="*/ 33 w 215"/>
                  <a:gd name="T27" fmla="*/ 116 h 231"/>
                  <a:gd name="T28" fmla="*/ 41 w 215"/>
                  <a:gd name="T29" fmla="*/ 132 h 231"/>
                  <a:gd name="T30" fmla="*/ 41 w 215"/>
                  <a:gd name="T31" fmla="*/ 149 h 231"/>
                  <a:gd name="T32" fmla="*/ 41 w 215"/>
                  <a:gd name="T33" fmla="*/ 165 h 231"/>
                  <a:gd name="T34" fmla="*/ 33 w 215"/>
                  <a:gd name="T35" fmla="*/ 207 h 231"/>
                  <a:gd name="T36" fmla="*/ 33 w 215"/>
                  <a:gd name="T37" fmla="*/ 223 h 231"/>
                  <a:gd name="T38" fmla="*/ 83 w 215"/>
                  <a:gd name="T39" fmla="*/ 231 h 231"/>
                  <a:gd name="T40" fmla="*/ 83 w 215"/>
                  <a:gd name="T41" fmla="*/ 132 h 231"/>
                  <a:gd name="T42" fmla="*/ 182 w 215"/>
                  <a:gd name="T43" fmla="*/ 215 h 231"/>
                  <a:gd name="T44" fmla="*/ 198 w 215"/>
                  <a:gd name="T45" fmla="*/ 190 h 231"/>
                  <a:gd name="T46" fmla="*/ 190 w 215"/>
                  <a:gd name="T47" fmla="*/ 174 h 231"/>
                  <a:gd name="T48" fmla="*/ 174 w 215"/>
                  <a:gd name="T49" fmla="*/ 141 h 231"/>
                  <a:gd name="T50" fmla="*/ 165 w 215"/>
                  <a:gd name="T51" fmla="*/ 124 h 231"/>
                  <a:gd name="T52" fmla="*/ 157 w 215"/>
                  <a:gd name="T53" fmla="*/ 116 h 231"/>
                  <a:gd name="T54" fmla="*/ 149 w 215"/>
                  <a:gd name="T55" fmla="*/ 116 h 231"/>
                  <a:gd name="T56" fmla="*/ 132 w 215"/>
                  <a:gd name="T57" fmla="*/ 99 h 231"/>
                  <a:gd name="T58" fmla="*/ 132 w 215"/>
                  <a:gd name="T59" fmla="*/ 83 h 231"/>
                  <a:gd name="T60" fmla="*/ 141 w 215"/>
                  <a:gd name="T61" fmla="*/ 58 h 231"/>
                  <a:gd name="T62" fmla="*/ 149 w 215"/>
                  <a:gd name="T63" fmla="*/ 42 h 231"/>
                  <a:gd name="T64" fmla="*/ 141 w 215"/>
                  <a:gd name="T65" fmla="*/ 33 h 231"/>
                  <a:gd name="T66" fmla="*/ 132 w 215"/>
                  <a:gd name="T67" fmla="*/ 25 h 231"/>
                  <a:gd name="T68" fmla="*/ 124 w 215"/>
                  <a:gd name="T69" fmla="*/ 33 h 231"/>
                  <a:gd name="T70" fmla="*/ 116 w 215"/>
                  <a:gd name="T71" fmla="*/ 42 h 231"/>
                  <a:gd name="T72" fmla="*/ 108 w 215"/>
                  <a:gd name="T73" fmla="*/ 50 h 231"/>
                  <a:gd name="T74" fmla="*/ 99 w 215"/>
                  <a:gd name="T75" fmla="*/ 58 h 231"/>
                  <a:gd name="T76" fmla="*/ 99 w 215"/>
                  <a:gd name="T77" fmla="*/ 50 h 231"/>
                  <a:gd name="T78" fmla="*/ 99 w 215"/>
                  <a:gd name="T79" fmla="*/ 33 h 231"/>
                  <a:gd name="T80" fmla="*/ 99 w 215"/>
                  <a:gd name="T81" fmla="*/ 17 h 231"/>
                  <a:gd name="T82" fmla="*/ 99 w 215"/>
                  <a:gd name="T83" fmla="*/ 9 h 231"/>
                  <a:gd name="T84" fmla="*/ 91 w 215"/>
                  <a:gd name="T85" fmla="*/ 0 h 231"/>
                  <a:gd name="T86" fmla="*/ 91 w 215"/>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231"/>
                  <a:gd name="T134" fmla="*/ 215 w 215"/>
                  <a:gd name="T135" fmla="*/ 231 h 2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231">
                    <a:moveTo>
                      <a:pt x="91" y="0"/>
                    </a:moveTo>
                    <a:lnTo>
                      <a:pt x="74" y="0"/>
                    </a:lnTo>
                    <a:lnTo>
                      <a:pt x="66" y="0"/>
                    </a:lnTo>
                    <a:lnTo>
                      <a:pt x="50" y="0"/>
                    </a:lnTo>
                    <a:lnTo>
                      <a:pt x="41" y="0"/>
                    </a:lnTo>
                    <a:lnTo>
                      <a:pt x="33" y="0"/>
                    </a:lnTo>
                    <a:lnTo>
                      <a:pt x="25" y="0"/>
                    </a:lnTo>
                    <a:lnTo>
                      <a:pt x="17" y="9"/>
                    </a:lnTo>
                    <a:lnTo>
                      <a:pt x="0" y="25"/>
                    </a:lnTo>
                    <a:lnTo>
                      <a:pt x="0" y="33"/>
                    </a:lnTo>
                    <a:lnTo>
                      <a:pt x="17" y="42"/>
                    </a:lnTo>
                    <a:lnTo>
                      <a:pt x="25" y="42"/>
                    </a:lnTo>
                    <a:lnTo>
                      <a:pt x="33" y="33"/>
                    </a:lnTo>
                    <a:lnTo>
                      <a:pt x="41" y="33"/>
                    </a:lnTo>
                    <a:lnTo>
                      <a:pt x="41" y="25"/>
                    </a:lnTo>
                    <a:lnTo>
                      <a:pt x="50" y="25"/>
                    </a:lnTo>
                    <a:lnTo>
                      <a:pt x="58" y="25"/>
                    </a:lnTo>
                    <a:lnTo>
                      <a:pt x="58" y="33"/>
                    </a:lnTo>
                    <a:lnTo>
                      <a:pt x="66" y="33"/>
                    </a:lnTo>
                    <a:lnTo>
                      <a:pt x="66" y="42"/>
                    </a:lnTo>
                    <a:lnTo>
                      <a:pt x="66" y="50"/>
                    </a:lnTo>
                    <a:lnTo>
                      <a:pt x="58" y="66"/>
                    </a:lnTo>
                    <a:lnTo>
                      <a:pt x="41" y="83"/>
                    </a:lnTo>
                    <a:lnTo>
                      <a:pt x="41" y="91"/>
                    </a:lnTo>
                    <a:lnTo>
                      <a:pt x="33" y="99"/>
                    </a:lnTo>
                    <a:lnTo>
                      <a:pt x="33" y="108"/>
                    </a:lnTo>
                    <a:lnTo>
                      <a:pt x="33" y="116"/>
                    </a:lnTo>
                    <a:lnTo>
                      <a:pt x="33" y="124"/>
                    </a:lnTo>
                    <a:lnTo>
                      <a:pt x="41" y="132"/>
                    </a:lnTo>
                    <a:lnTo>
                      <a:pt x="41" y="141"/>
                    </a:lnTo>
                    <a:lnTo>
                      <a:pt x="41" y="149"/>
                    </a:lnTo>
                    <a:lnTo>
                      <a:pt x="41" y="157"/>
                    </a:lnTo>
                    <a:lnTo>
                      <a:pt x="41" y="165"/>
                    </a:lnTo>
                    <a:lnTo>
                      <a:pt x="33" y="190"/>
                    </a:lnTo>
                    <a:lnTo>
                      <a:pt x="33" y="207"/>
                    </a:lnTo>
                    <a:lnTo>
                      <a:pt x="33" y="215"/>
                    </a:lnTo>
                    <a:lnTo>
                      <a:pt x="33" y="223"/>
                    </a:lnTo>
                    <a:lnTo>
                      <a:pt x="41" y="231"/>
                    </a:lnTo>
                    <a:lnTo>
                      <a:pt x="83" y="231"/>
                    </a:lnTo>
                    <a:lnTo>
                      <a:pt x="74" y="223"/>
                    </a:lnTo>
                    <a:lnTo>
                      <a:pt x="83" y="132"/>
                    </a:lnTo>
                    <a:lnTo>
                      <a:pt x="149" y="157"/>
                    </a:lnTo>
                    <a:lnTo>
                      <a:pt x="182" y="215"/>
                    </a:lnTo>
                    <a:lnTo>
                      <a:pt x="215" y="190"/>
                    </a:lnTo>
                    <a:lnTo>
                      <a:pt x="198" y="190"/>
                    </a:lnTo>
                    <a:lnTo>
                      <a:pt x="198" y="182"/>
                    </a:lnTo>
                    <a:lnTo>
                      <a:pt x="190" y="174"/>
                    </a:lnTo>
                    <a:lnTo>
                      <a:pt x="182" y="157"/>
                    </a:lnTo>
                    <a:lnTo>
                      <a:pt x="174" y="141"/>
                    </a:lnTo>
                    <a:lnTo>
                      <a:pt x="174" y="132"/>
                    </a:lnTo>
                    <a:lnTo>
                      <a:pt x="165" y="124"/>
                    </a:lnTo>
                    <a:lnTo>
                      <a:pt x="157" y="116"/>
                    </a:lnTo>
                    <a:lnTo>
                      <a:pt x="149" y="116"/>
                    </a:lnTo>
                    <a:lnTo>
                      <a:pt x="141" y="116"/>
                    </a:lnTo>
                    <a:lnTo>
                      <a:pt x="132" y="99"/>
                    </a:lnTo>
                    <a:lnTo>
                      <a:pt x="132" y="91"/>
                    </a:lnTo>
                    <a:lnTo>
                      <a:pt x="132" y="83"/>
                    </a:lnTo>
                    <a:lnTo>
                      <a:pt x="132" y="75"/>
                    </a:lnTo>
                    <a:lnTo>
                      <a:pt x="141" y="58"/>
                    </a:lnTo>
                    <a:lnTo>
                      <a:pt x="141" y="42"/>
                    </a:lnTo>
                    <a:lnTo>
                      <a:pt x="149" y="42"/>
                    </a:lnTo>
                    <a:lnTo>
                      <a:pt x="149" y="33"/>
                    </a:lnTo>
                    <a:lnTo>
                      <a:pt x="141" y="33"/>
                    </a:lnTo>
                    <a:lnTo>
                      <a:pt x="132" y="33"/>
                    </a:lnTo>
                    <a:lnTo>
                      <a:pt x="132" y="25"/>
                    </a:lnTo>
                    <a:lnTo>
                      <a:pt x="124" y="33"/>
                    </a:lnTo>
                    <a:lnTo>
                      <a:pt x="116" y="42"/>
                    </a:lnTo>
                    <a:lnTo>
                      <a:pt x="108" y="50"/>
                    </a:lnTo>
                    <a:lnTo>
                      <a:pt x="99" y="58"/>
                    </a:lnTo>
                    <a:lnTo>
                      <a:pt x="99" y="50"/>
                    </a:lnTo>
                    <a:lnTo>
                      <a:pt x="99" y="42"/>
                    </a:lnTo>
                    <a:lnTo>
                      <a:pt x="99" y="33"/>
                    </a:lnTo>
                    <a:lnTo>
                      <a:pt x="99" y="25"/>
                    </a:lnTo>
                    <a:lnTo>
                      <a:pt x="99" y="17"/>
                    </a:lnTo>
                    <a:lnTo>
                      <a:pt x="99" y="9"/>
                    </a:lnTo>
                    <a:lnTo>
                      <a:pt x="91" y="0"/>
                    </a:lnTo>
                  </a:path>
                </a:pathLst>
              </a:custGeom>
              <a:solidFill>
                <a:srgbClr val="FF0000"/>
              </a:solidFill>
              <a:ln w="27051">
                <a:solidFill>
                  <a:schemeClr val="hlink"/>
                </a:solidFill>
                <a:prstDash val="solid"/>
                <a:round/>
                <a:headEnd/>
                <a:tailEnd/>
              </a:ln>
            </p:spPr>
            <p:txBody>
              <a:bodyPr/>
              <a:lstStyle/>
              <a:p>
                <a:endParaRPr lang="en-GB" sz="1800">
                  <a:solidFill>
                    <a:srgbClr val="000000"/>
                  </a:solidFill>
                </a:endParaRPr>
              </a:p>
            </p:txBody>
          </p:sp>
          <p:sp>
            <p:nvSpPr>
              <p:cNvPr id="31221" name="Freeform 490"/>
              <p:cNvSpPr>
                <a:spLocks/>
              </p:cNvSpPr>
              <p:nvPr/>
            </p:nvSpPr>
            <p:spPr bwMode="auto">
              <a:xfrm>
                <a:off x="4042" y="2854"/>
                <a:ext cx="17" cy="17"/>
              </a:xfrm>
              <a:custGeom>
                <a:avLst/>
                <a:gdLst>
                  <a:gd name="T0" fmla="*/ 9 w 17"/>
                  <a:gd name="T1" fmla="*/ 0 h 17"/>
                  <a:gd name="T2" fmla="*/ 0 w 17"/>
                  <a:gd name="T3" fmla="*/ 9 h 17"/>
                  <a:gd name="T4" fmla="*/ 17 w 17"/>
                  <a:gd name="T5" fmla="*/ 17 h 17"/>
                  <a:gd name="T6" fmla="*/ 17 w 17"/>
                  <a:gd name="T7" fmla="*/ 9 h 17"/>
                  <a:gd name="T8" fmla="*/ 9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9" y="0"/>
                    </a:moveTo>
                    <a:lnTo>
                      <a:pt x="0" y="9"/>
                    </a:lnTo>
                    <a:lnTo>
                      <a:pt x="17" y="17"/>
                    </a:lnTo>
                    <a:lnTo>
                      <a:pt x="17" y="9"/>
                    </a:lnTo>
                    <a:lnTo>
                      <a:pt x="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22" name="Freeform 491"/>
              <p:cNvSpPr>
                <a:spLocks/>
              </p:cNvSpPr>
              <p:nvPr/>
            </p:nvSpPr>
            <p:spPr bwMode="auto">
              <a:xfrm>
                <a:off x="4042" y="2854"/>
                <a:ext cx="17" cy="17"/>
              </a:xfrm>
              <a:custGeom>
                <a:avLst/>
                <a:gdLst>
                  <a:gd name="T0" fmla="*/ 9 w 17"/>
                  <a:gd name="T1" fmla="*/ 0 h 17"/>
                  <a:gd name="T2" fmla="*/ 0 w 17"/>
                  <a:gd name="T3" fmla="*/ 9 h 17"/>
                  <a:gd name="T4" fmla="*/ 17 w 17"/>
                  <a:gd name="T5" fmla="*/ 17 h 17"/>
                  <a:gd name="T6" fmla="*/ 17 w 17"/>
                  <a:gd name="T7" fmla="*/ 9 h 17"/>
                  <a:gd name="T8" fmla="*/ 9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9" y="0"/>
                    </a:moveTo>
                    <a:lnTo>
                      <a:pt x="0" y="9"/>
                    </a:lnTo>
                    <a:lnTo>
                      <a:pt x="17" y="17"/>
                    </a:lnTo>
                    <a:lnTo>
                      <a:pt x="17" y="9"/>
                    </a:lnTo>
                    <a:lnTo>
                      <a:pt x="9" y="0"/>
                    </a:lnTo>
                    <a:close/>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223" name="Freeform 492"/>
              <p:cNvSpPr>
                <a:spLocks/>
              </p:cNvSpPr>
              <p:nvPr/>
            </p:nvSpPr>
            <p:spPr bwMode="auto">
              <a:xfrm>
                <a:off x="4018" y="2813"/>
                <a:ext cx="41" cy="41"/>
              </a:xfrm>
              <a:custGeom>
                <a:avLst/>
                <a:gdLst>
                  <a:gd name="T0" fmla="*/ 41 w 41"/>
                  <a:gd name="T1" fmla="*/ 25 h 41"/>
                  <a:gd name="T2" fmla="*/ 16 w 41"/>
                  <a:gd name="T3" fmla="*/ 41 h 41"/>
                  <a:gd name="T4" fmla="*/ 0 w 41"/>
                  <a:gd name="T5" fmla="*/ 0 h 41"/>
                  <a:gd name="T6" fmla="*/ 41 w 41"/>
                  <a:gd name="T7" fmla="*/ 25 h 41"/>
                  <a:gd name="T8" fmla="*/ 0 60000 65536"/>
                  <a:gd name="T9" fmla="*/ 0 60000 65536"/>
                  <a:gd name="T10" fmla="*/ 0 60000 65536"/>
                  <a:gd name="T11" fmla="*/ 0 60000 65536"/>
                  <a:gd name="T12" fmla="*/ 0 w 41"/>
                  <a:gd name="T13" fmla="*/ 0 h 41"/>
                  <a:gd name="T14" fmla="*/ 41 w 41"/>
                  <a:gd name="T15" fmla="*/ 41 h 41"/>
                </a:gdLst>
                <a:ahLst/>
                <a:cxnLst>
                  <a:cxn ang="T8">
                    <a:pos x="T0" y="T1"/>
                  </a:cxn>
                  <a:cxn ang="T9">
                    <a:pos x="T2" y="T3"/>
                  </a:cxn>
                  <a:cxn ang="T10">
                    <a:pos x="T4" y="T5"/>
                  </a:cxn>
                  <a:cxn ang="T11">
                    <a:pos x="T6" y="T7"/>
                  </a:cxn>
                </a:cxnLst>
                <a:rect l="T12" t="T13" r="T14" b="T15"/>
                <a:pathLst>
                  <a:path w="41" h="41">
                    <a:moveTo>
                      <a:pt x="41" y="25"/>
                    </a:moveTo>
                    <a:lnTo>
                      <a:pt x="16" y="41"/>
                    </a:lnTo>
                    <a:lnTo>
                      <a:pt x="0" y="0"/>
                    </a:lnTo>
                    <a:lnTo>
                      <a:pt x="41" y="2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24" name="Freeform 493"/>
              <p:cNvSpPr>
                <a:spLocks/>
              </p:cNvSpPr>
              <p:nvPr/>
            </p:nvSpPr>
            <p:spPr bwMode="auto">
              <a:xfrm>
                <a:off x="4018" y="2813"/>
                <a:ext cx="41" cy="41"/>
              </a:xfrm>
              <a:custGeom>
                <a:avLst/>
                <a:gdLst>
                  <a:gd name="T0" fmla="*/ 41 w 41"/>
                  <a:gd name="T1" fmla="*/ 25 h 41"/>
                  <a:gd name="T2" fmla="*/ 16 w 41"/>
                  <a:gd name="T3" fmla="*/ 41 h 41"/>
                  <a:gd name="T4" fmla="*/ 0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41" y="25"/>
                    </a:moveTo>
                    <a:lnTo>
                      <a:pt x="16" y="41"/>
                    </a:lnTo>
                    <a:lnTo>
                      <a:pt x="0" y="0"/>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225" name="Freeform 494"/>
              <p:cNvSpPr>
                <a:spLocks/>
              </p:cNvSpPr>
              <p:nvPr/>
            </p:nvSpPr>
            <p:spPr bwMode="auto">
              <a:xfrm>
                <a:off x="3935" y="2755"/>
                <a:ext cx="215" cy="165"/>
              </a:xfrm>
              <a:custGeom>
                <a:avLst/>
                <a:gdLst>
                  <a:gd name="T0" fmla="*/ 0 w 215"/>
                  <a:gd name="T1" fmla="*/ 0 h 165"/>
                  <a:gd name="T2" fmla="*/ 0 w 215"/>
                  <a:gd name="T3" fmla="*/ 9 h 165"/>
                  <a:gd name="T4" fmla="*/ 206 w 215"/>
                  <a:gd name="T5" fmla="*/ 165 h 165"/>
                  <a:gd name="T6" fmla="*/ 215 w 215"/>
                  <a:gd name="T7" fmla="*/ 157 h 165"/>
                  <a:gd name="T8" fmla="*/ 0 w 215"/>
                  <a:gd name="T9" fmla="*/ 0 h 165"/>
                  <a:gd name="T10" fmla="*/ 0 60000 65536"/>
                  <a:gd name="T11" fmla="*/ 0 60000 65536"/>
                  <a:gd name="T12" fmla="*/ 0 60000 65536"/>
                  <a:gd name="T13" fmla="*/ 0 60000 65536"/>
                  <a:gd name="T14" fmla="*/ 0 60000 65536"/>
                  <a:gd name="T15" fmla="*/ 0 w 215"/>
                  <a:gd name="T16" fmla="*/ 0 h 165"/>
                  <a:gd name="T17" fmla="*/ 215 w 215"/>
                  <a:gd name="T18" fmla="*/ 165 h 165"/>
                </a:gdLst>
                <a:ahLst/>
                <a:cxnLst>
                  <a:cxn ang="T10">
                    <a:pos x="T0" y="T1"/>
                  </a:cxn>
                  <a:cxn ang="T11">
                    <a:pos x="T2" y="T3"/>
                  </a:cxn>
                  <a:cxn ang="T12">
                    <a:pos x="T4" y="T5"/>
                  </a:cxn>
                  <a:cxn ang="T13">
                    <a:pos x="T6" y="T7"/>
                  </a:cxn>
                  <a:cxn ang="T14">
                    <a:pos x="T8" y="T9"/>
                  </a:cxn>
                </a:cxnLst>
                <a:rect l="T15" t="T16" r="T17" b="T18"/>
                <a:pathLst>
                  <a:path w="215" h="165">
                    <a:moveTo>
                      <a:pt x="0" y="0"/>
                    </a:moveTo>
                    <a:lnTo>
                      <a:pt x="0" y="9"/>
                    </a:lnTo>
                    <a:lnTo>
                      <a:pt x="206" y="165"/>
                    </a:lnTo>
                    <a:lnTo>
                      <a:pt x="215" y="157"/>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26" name="Freeform 495"/>
              <p:cNvSpPr>
                <a:spLocks/>
              </p:cNvSpPr>
              <p:nvPr/>
            </p:nvSpPr>
            <p:spPr bwMode="auto">
              <a:xfrm>
                <a:off x="3935" y="2755"/>
                <a:ext cx="215" cy="165"/>
              </a:xfrm>
              <a:custGeom>
                <a:avLst/>
                <a:gdLst>
                  <a:gd name="T0" fmla="*/ 0 w 215"/>
                  <a:gd name="T1" fmla="*/ 0 h 165"/>
                  <a:gd name="T2" fmla="*/ 0 w 215"/>
                  <a:gd name="T3" fmla="*/ 9 h 165"/>
                  <a:gd name="T4" fmla="*/ 206 w 215"/>
                  <a:gd name="T5" fmla="*/ 165 h 165"/>
                  <a:gd name="T6" fmla="*/ 215 w 215"/>
                  <a:gd name="T7" fmla="*/ 157 h 165"/>
                  <a:gd name="T8" fmla="*/ 0 w 215"/>
                  <a:gd name="T9" fmla="*/ 0 h 165"/>
                  <a:gd name="T10" fmla="*/ 0 60000 65536"/>
                  <a:gd name="T11" fmla="*/ 0 60000 65536"/>
                  <a:gd name="T12" fmla="*/ 0 60000 65536"/>
                  <a:gd name="T13" fmla="*/ 0 60000 65536"/>
                  <a:gd name="T14" fmla="*/ 0 60000 65536"/>
                  <a:gd name="T15" fmla="*/ 0 w 215"/>
                  <a:gd name="T16" fmla="*/ 0 h 165"/>
                  <a:gd name="T17" fmla="*/ 215 w 215"/>
                  <a:gd name="T18" fmla="*/ 165 h 165"/>
                </a:gdLst>
                <a:ahLst/>
                <a:cxnLst>
                  <a:cxn ang="T10">
                    <a:pos x="T0" y="T1"/>
                  </a:cxn>
                  <a:cxn ang="T11">
                    <a:pos x="T2" y="T3"/>
                  </a:cxn>
                  <a:cxn ang="T12">
                    <a:pos x="T4" y="T5"/>
                  </a:cxn>
                  <a:cxn ang="T13">
                    <a:pos x="T6" y="T7"/>
                  </a:cxn>
                  <a:cxn ang="T14">
                    <a:pos x="T8" y="T9"/>
                  </a:cxn>
                </a:cxnLst>
                <a:rect l="T15" t="T16" r="T17" b="T18"/>
                <a:pathLst>
                  <a:path w="215" h="165">
                    <a:moveTo>
                      <a:pt x="0" y="0"/>
                    </a:moveTo>
                    <a:lnTo>
                      <a:pt x="0" y="9"/>
                    </a:lnTo>
                    <a:lnTo>
                      <a:pt x="206" y="165"/>
                    </a:lnTo>
                    <a:lnTo>
                      <a:pt x="215" y="157"/>
                    </a:lnTo>
                    <a:lnTo>
                      <a:pt x="0" y="0"/>
                    </a:lnTo>
                    <a:close/>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227" name="Freeform 496"/>
              <p:cNvSpPr>
                <a:spLocks/>
              </p:cNvSpPr>
              <p:nvPr/>
            </p:nvSpPr>
            <p:spPr bwMode="auto">
              <a:xfrm>
                <a:off x="4123" y="2883"/>
                <a:ext cx="58" cy="57"/>
              </a:xfrm>
              <a:custGeom>
                <a:avLst/>
                <a:gdLst>
                  <a:gd name="T0" fmla="*/ 0 w 58"/>
                  <a:gd name="T1" fmla="*/ 57 h 57"/>
                  <a:gd name="T2" fmla="*/ 0 w 58"/>
                  <a:gd name="T3" fmla="*/ 57 h 57"/>
                  <a:gd name="T4" fmla="*/ 9 w 58"/>
                  <a:gd name="T5" fmla="*/ 57 h 57"/>
                  <a:gd name="T6" fmla="*/ 17 w 58"/>
                  <a:gd name="T7" fmla="*/ 57 h 57"/>
                  <a:gd name="T8" fmla="*/ 25 w 58"/>
                  <a:gd name="T9" fmla="*/ 57 h 57"/>
                  <a:gd name="T10" fmla="*/ 42 w 58"/>
                  <a:gd name="T11" fmla="*/ 57 h 57"/>
                  <a:gd name="T12" fmla="*/ 58 w 58"/>
                  <a:gd name="T13" fmla="*/ 49 h 57"/>
                  <a:gd name="T14" fmla="*/ 50 w 58"/>
                  <a:gd name="T15" fmla="*/ 33 h 57"/>
                  <a:gd name="T16" fmla="*/ 50 w 58"/>
                  <a:gd name="T17" fmla="*/ 24 h 57"/>
                  <a:gd name="T18" fmla="*/ 42 w 58"/>
                  <a:gd name="T19" fmla="*/ 16 h 57"/>
                  <a:gd name="T20" fmla="*/ 42 w 58"/>
                  <a:gd name="T21" fmla="*/ 8 h 57"/>
                  <a:gd name="T22" fmla="*/ 33 w 58"/>
                  <a:gd name="T23" fmla="*/ 8 h 57"/>
                  <a:gd name="T24" fmla="*/ 25 w 58"/>
                  <a:gd name="T25" fmla="*/ 0 h 57"/>
                  <a:gd name="T26" fmla="*/ 25 w 58"/>
                  <a:gd name="T27" fmla="*/ 0 h 57"/>
                  <a:gd name="T28" fmla="*/ 25 w 58"/>
                  <a:gd name="T29" fmla="*/ 0 h 57"/>
                  <a:gd name="T30" fmla="*/ 0 w 58"/>
                  <a:gd name="T31" fmla="*/ 57 h 57"/>
                  <a:gd name="T32" fmla="*/ 0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0" y="57"/>
                    </a:moveTo>
                    <a:lnTo>
                      <a:pt x="0" y="57"/>
                    </a:lnTo>
                    <a:lnTo>
                      <a:pt x="9" y="57"/>
                    </a:lnTo>
                    <a:lnTo>
                      <a:pt x="17" y="57"/>
                    </a:lnTo>
                    <a:lnTo>
                      <a:pt x="25" y="57"/>
                    </a:lnTo>
                    <a:lnTo>
                      <a:pt x="42" y="57"/>
                    </a:lnTo>
                    <a:lnTo>
                      <a:pt x="58" y="49"/>
                    </a:lnTo>
                    <a:lnTo>
                      <a:pt x="50" y="33"/>
                    </a:lnTo>
                    <a:lnTo>
                      <a:pt x="50" y="24"/>
                    </a:lnTo>
                    <a:lnTo>
                      <a:pt x="42" y="16"/>
                    </a:lnTo>
                    <a:lnTo>
                      <a:pt x="42" y="8"/>
                    </a:lnTo>
                    <a:lnTo>
                      <a:pt x="33" y="8"/>
                    </a:lnTo>
                    <a:lnTo>
                      <a:pt x="25" y="0"/>
                    </a:lnTo>
                    <a:lnTo>
                      <a:pt x="0" y="5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28" name="Freeform 497"/>
              <p:cNvSpPr>
                <a:spLocks/>
              </p:cNvSpPr>
              <p:nvPr/>
            </p:nvSpPr>
            <p:spPr bwMode="auto">
              <a:xfrm>
                <a:off x="4123" y="2883"/>
                <a:ext cx="58" cy="57"/>
              </a:xfrm>
              <a:custGeom>
                <a:avLst/>
                <a:gdLst>
                  <a:gd name="T0" fmla="*/ 0 w 58"/>
                  <a:gd name="T1" fmla="*/ 57 h 57"/>
                  <a:gd name="T2" fmla="*/ 0 w 58"/>
                  <a:gd name="T3" fmla="*/ 57 h 57"/>
                  <a:gd name="T4" fmla="*/ 9 w 58"/>
                  <a:gd name="T5" fmla="*/ 57 h 57"/>
                  <a:gd name="T6" fmla="*/ 17 w 58"/>
                  <a:gd name="T7" fmla="*/ 57 h 57"/>
                  <a:gd name="T8" fmla="*/ 25 w 58"/>
                  <a:gd name="T9" fmla="*/ 57 h 57"/>
                  <a:gd name="T10" fmla="*/ 42 w 58"/>
                  <a:gd name="T11" fmla="*/ 57 h 57"/>
                  <a:gd name="T12" fmla="*/ 58 w 58"/>
                  <a:gd name="T13" fmla="*/ 49 h 57"/>
                  <a:gd name="T14" fmla="*/ 50 w 58"/>
                  <a:gd name="T15" fmla="*/ 33 h 57"/>
                  <a:gd name="T16" fmla="*/ 50 w 58"/>
                  <a:gd name="T17" fmla="*/ 24 h 57"/>
                  <a:gd name="T18" fmla="*/ 42 w 58"/>
                  <a:gd name="T19" fmla="*/ 16 h 57"/>
                  <a:gd name="T20" fmla="*/ 42 w 58"/>
                  <a:gd name="T21" fmla="*/ 8 h 57"/>
                  <a:gd name="T22" fmla="*/ 33 w 58"/>
                  <a:gd name="T23" fmla="*/ 8 h 57"/>
                  <a:gd name="T24" fmla="*/ 25 w 58"/>
                  <a:gd name="T25" fmla="*/ 0 h 57"/>
                  <a:gd name="T26" fmla="*/ 25 w 58"/>
                  <a:gd name="T27" fmla="*/ 0 h 57"/>
                  <a:gd name="T28" fmla="*/ 25 w 58"/>
                  <a:gd name="T29" fmla="*/ 0 h 57"/>
                  <a:gd name="T30" fmla="*/ 0 w 58"/>
                  <a:gd name="T31" fmla="*/ 57 h 57"/>
                  <a:gd name="T32" fmla="*/ 0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0" y="57"/>
                    </a:moveTo>
                    <a:lnTo>
                      <a:pt x="0" y="57"/>
                    </a:lnTo>
                    <a:lnTo>
                      <a:pt x="9" y="57"/>
                    </a:lnTo>
                    <a:lnTo>
                      <a:pt x="17" y="57"/>
                    </a:lnTo>
                    <a:lnTo>
                      <a:pt x="25" y="57"/>
                    </a:lnTo>
                    <a:lnTo>
                      <a:pt x="42" y="57"/>
                    </a:lnTo>
                    <a:lnTo>
                      <a:pt x="58" y="49"/>
                    </a:lnTo>
                    <a:lnTo>
                      <a:pt x="50" y="33"/>
                    </a:lnTo>
                    <a:lnTo>
                      <a:pt x="50" y="24"/>
                    </a:lnTo>
                    <a:lnTo>
                      <a:pt x="42" y="16"/>
                    </a:lnTo>
                    <a:lnTo>
                      <a:pt x="42" y="8"/>
                    </a:lnTo>
                    <a:lnTo>
                      <a:pt x="33" y="8"/>
                    </a:lnTo>
                    <a:lnTo>
                      <a:pt x="25" y="0"/>
                    </a:lnTo>
                    <a:lnTo>
                      <a:pt x="0" y="5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grpSp>
        <p:sp>
          <p:nvSpPr>
            <p:cNvPr id="31098" name="Rectangle 498"/>
            <p:cNvSpPr>
              <a:spLocks noChangeArrowheads="1"/>
            </p:cNvSpPr>
            <p:nvPr/>
          </p:nvSpPr>
          <p:spPr bwMode="auto">
            <a:xfrm>
              <a:off x="4359" y="2213"/>
              <a:ext cx="74" cy="10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099" name="Rectangle 499"/>
            <p:cNvSpPr>
              <a:spLocks noChangeArrowheads="1"/>
            </p:cNvSpPr>
            <p:nvPr/>
          </p:nvSpPr>
          <p:spPr bwMode="auto">
            <a:xfrm>
              <a:off x="4359" y="2213"/>
              <a:ext cx="74" cy="108"/>
            </a:xfrm>
            <a:prstGeom prst="rect">
              <a:avLst/>
            </a:prstGeom>
            <a:solidFill>
              <a:schemeClr val="accent1"/>
            </a:solidFill>
            <a:ln w="12700">
              <a:solidFill>
                <a:srgbClr val="000000"/>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100" name="Rectangle 500"/>
            <p:cNvSpPr>
              <a:spLocks noChangeArrowheads="1"/>
            </p:cNvSpPr>
            <p:nvPr/>
          </p:nvSpPr>
          <p:spPr bwMode="auto">
            <a:xfrm>
              <a:off x="4351" y="2114"/>
              <a:ext cx="157" cy="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101" name="Rectangle 501"/>
            <p:cNvSpPr>
              <a:spLocks noChangeArrowheads="1"/>
            </p:cNvSpPr>
            <p:nvPr/>
          </p:nvSpPr>
          <p:spPr bwMode="auto">
            <a:xfrm>
              <a:off x="4351" y="2114"/>
              <a:ext cx="157" cy="9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102" name="Freeform 502"/>
            <p:cNvSpPr>
              <a:spLocks/>
            </p:cNvSpPr>
            <p:nvPr/>
          </p:nvSpPr>
          <p:spPr bwMode="auto">
            <a:xfrm>
              <a:off x="4392" y="2106"/>
              <a:ext cx="231" cy="215"/>
            </a:xfrm>
            <a:custGeom>
              <a:avLst/>
              <a:gdLst>
                <a:gd name="T0" fmla="*/ 41 w 231"/>
                <a:gd name="T1" fmla="*/ 215 h 215"/>
                <a:gd name="T2" fmla="*/ 198 w 231"/>
                <a:gd name="T3" fmla="*/ 215 h 215"/>
                <a:gd name="T4" fmla="*/ 198 w 231"/>
                <a:gd name="T5" fmla="*/ 107 h 215"/>
                <a:gd name="T6" fmla="*/ 231 w 231"/>
                <a:gd name="T7" fmla="*/ 107 h 215"/>
                <a:gd name="T8" fmla="*/ 116 w 231"/>
                <a:gd name="T9" fmla="*/ 0 h 215"/>
                <a:gd name="T10" fmla="*/ 0 w 231"/>
                <a:gd name="T11" fmla="*/ 107 h 215"/>
                <a:gd name="T12" fmla="*/ 41 w 231"/>
                <a:gd name="T13" fmla="*/ 107 h 215"/>
                <a:gd name="T14" fmla="*/ 41 w 231"/>
                <a:gd name="T15" fmla="*/ 215 h 215"/>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215"/>
                <a:gd name="T26" fmla="*/ 231 w 231"/>
                <a:gd name="T27" fmla="*/ 215 h 2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215">
                  <a:moveTo>
                    <a:pt x="41" y="215"/>
                  </a:moveTo>
                  <a:lnTo>
                    <a:pt x="198" y="215"/>
                  </a:lnTo>
                  <a:lnTo>
                    <a:pt x="198" y="107"/>
                  </a:lnTo>
                  <a:lnTo>
                    <a:pt x="231" y="107"/>
                  </a:lnTo>
                  <a:lnTo>
                    <a:pt x="116" y="0"/>
                  </a:lnTo>
                  <a:lnTo>
                    <a:pt x="0" y="107"/>
                  </a:lnTo>
                  <a:lnTo>
                    <a:pt x="41" y="107"/>
                  </a:lnTo>
                  <a:lnTo>
                    <a:pt x="41" y="21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03" name="Freeform 503"/>
            <p:cNvSpPr>
              <a:spLocks/>
            </p:cNvSpPr>
            <p:nvPr/>
          </p:nvSpPr>
          <p:spPr bwMode="auto">
            <a:xfrm>
              <a:off x="4392" y="2106"/>
              <a:ext cx="231" cy="215"/>
            </a:xfrm>
            <a:custGeom>
              <a:avLst/>
              <a:gdLst>
                <a:gd name="T0" fmla="*/ 41 w 231"/>
                <a:gd name="T1" fmla="*/ 215 h 215"/>
                <a:gd name="T2" fmla="*/ 198 w 231"/>
                <a:gd name="T3" fmla="*/ 215 h 215"/>
                <a:gd name="T4" fmla="*/ 198 w 231"/>
                <a:gd name="T5" fmla="*/ 107 h 215"/>
                <a:gd name="T6" fmla="*/ 231 w 231"/>
                <a:gd name="T7" fmla="*/ 107 h 215"/>
                <a:gd name="T8" fmla="*/ 116 w 231"/>
                <a:gd name="T9" fmla="*/ 0 h 215"/>
                <a:gd name="T10" fmla="*/ 0 w 231"/>
                <a:gd name="T11" fmla="*/ 107 h 215"/>
                <a:gd name="T12" fmla="*/ 41 w 231"/>
                <a:gd name="T13" fmla="*/ 107 h 215"/>
                <a:gd name="T14" fmla="*/ 41 w 231"/>
                <a:gd name="T15" fmla="*/ 215 h 215"/>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215"/>
                <a:gd name="T26" fmla="*/ 231 w 231"/>
                <a:gd name="T27" fmla="*/ 215 h 2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215">
                  <a:moveTo>
                    <a:pt x="41" y="215"/>
                  </a:moveTo>
                  <a:lnTo>
                    <a:pt x="198" y="215"/>
                  </a:lnTo>
                  <a:lnTo>
                    <a:pt x="198" y="107"/>
                  </a:lnTo>
                  <a:lnTo>
                    <a:pt x="231" y="107"/>
                  </a:lnTo>
                  <a:lnTo>
                    <a:pt x="116" y="0"/>
                  </a:lnTo>
                  <a:lnTo>
                    <a:pt x="0" y="107"/>
                  </a:lnTo>
                  <a:lnTo>
                    <a:pt x="41" y="107"/>
                  </a:lnTo>
                  <a:lnTo>
                    <a:pt x="41" y="215"/>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04" name="Rectangle 504"/>
            <p:cNvSpPr>
              <a:spLocks noChangeArrowheads="1"/>
            </p:cNvSpPr>
            <p:nvPr/>
          </p:nvSpPr>
          <p:spPr bwMode="auto">
            <a:xfrm>
              <a:off x="4516" y="2205"/>
              <a:ext cx="58" cy="74"/>
            </a:xfrm>
            <a:prstGeom prst="rect">
              <a:avLst/>
            </a:prstGeom>
            <a:solidFill>
              <a:srgbClr val="000000"/>
            </a:solidFill>
            <a:ln w="952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105" name="Rectangle 505"/>
            <p:cNvSpPr>
              <a:spLocks noChangeArrowheads="1"/>
            </p:cNvSpPr>
            <p:nvPr/>
          </p:nvSpPr>
          <p:spPr bwMode="auto">
            <a:xfrm>
              <a:off x="4516" y="2205"/>
              <a:ext cx="58" cy="7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106" name="Line 506"/>
            <p:cNvSpPr>
              <a:spLocks noChangeShapeType="1"/>
            </p:cNvSpPr>
            <p:nvPr/>
          </p:nvSpPr>
          <p:spPr bwMode="auto">
            <a:xfrm>
              <a:off x="4541" y="2205"/>
              <a:ext cx="8" cy="74"/>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107" name="Line 507"/>
            <p:cNvSpPr>
              <a:spLocks noChangeShapeType="1"/>
            </p:cNvSpPr>
            <p:nvPr/>
          </p:nvSpPr>
          <p:spPr bwMode="auto">
            <a:xfrm>
              <a:off x="4516" y="2238"/>
              <a:ext cx="58" cy="0"/>
            </a:xfrm>
            <a:prstGeom prst="line">
              <a:avLst/>
            </a:prstGeom>
            <a:noFill/>
            <a:ln w="26988">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108" name="Rectangle 508"/>
            <p:cNvSpPr>
              <a:spLocks noChangeArrowheads="1"/>
            </p:cNvSpPr>
            <p:nvPr/>
          </p:nvSpPr>
          <p:spPr bwMode="auto">
            <a:xfrm>
              <a:off x="4458" y="2222"/>
              <a:ext cx="42" cy="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109" name="Rectangle 509"/>
            <p:cNvSpPr>
              <a:spLocks noChangeArrowheads="1"/>
            </p:cNvSpPr>
            <p:nvPr/>
          </p:nvSpPr>
          <p:spPr bwMode="auto">
            <a:xfrm>
              <a:off x="4458" y="2222"/>
              <a:ext cx="42" cy="9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110" name="Freeform 510"/>
            <p:cNvSpPr>
              <a:spLocks/>
            </p:cNvSpPr>
            <p:nvPr/>
          </p:nvSpPr>
          <p:spPr bwMode="auto">
            <a:xfrm>
              <a:off x="4483" y="2263"/>
              <a:ext cx="17" cy="16"/>
            </a:xfrm>
            <a:custGeom>
              <a:avLst/>
              <a:gdLst>
                <a:gd name="T0" fmla="*/ 8 w 17"/>
                <a:gd name="T1" fmla="*/ 0 h 16"/>
                <a:gd name="T2" fmla="*/ 0 w 17"/>
                <a:gd name="T3" fmla="*/ 0 h 16"/>
                <a:gd name="T4" fmla="*/ 0 w 17"/>
                <a:gd name="T5" fmla="*/ 8 h 16"/>
                <a:gd name="T6" fmla="*/ 0 w 17"/>
                <a:gd name="T7" fmla="*/ 8 h 16"/>
                <a:gd name="T8" fmla="*/ 0 w 17"/>
                <a:gd name="T9" fmla="*/ 16 h 16"/>
                <a:gd name="T10" fmla="*/ 8 w 17"/>
                <a:gd name="T11" fmla="*/ 16 h 16"/>
                <a:gd name="T12" fmla="*/ 8 w 17"/>
                <a:gd name="T13" fmla="*/ 16 h 16"/>
                <a:gd name="T14" fmla="*/ 17 w 17"/>
                <a:gd name="T15" fmla="*/ 8 h 16"/>
                <a:gd name="T16" fmla="*/ 8 w 17"/>
                <a:gd name="T17" fmla="*/ 8 h 16"/>
                <a:gd name="T18" fmla="*/ 8 w 17"/>
                <a:gd name="T19" fmla="*/ 0 h 16"/>
                <a:gd name="T20" fmla="*/ 8 w 17"/>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
                <a:gd name="T35" fmla="*/ 17 w 1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
                  <a:moveTo>
                    <a:pt x="8" y="0"/>
                  </a:moveTo>
                  <a:lnTo>
                    <a:pt x="0" y="0"/>
                  </a:lnTo>
                  <a:lnTo>
                    <a:pt x="0" y="8"/>
                  </a:lnTo>
                  <a:lnTo>
                    <a:pt x="0" y="16"/>
                  </a:lnTo>
                  <a:lnTo>
                    <a:pt x="8" y="16"/>
                  </a:lnTo>
                  <a:lnTo>
                    <a:pt x="17" y="8"/>
                  </a:lnTo>
                  <a:lnTo>
                    <a:pt x="8" y="8"/>
                  </a:lnTo>
                  <a:lnTo>
                    <a:pt x="8" y="0"/>
                  </a:lnTo>
                  <a:close/>
                </a:path>
              </a:pathLst>
            </a:custGeom>
            <a:solidFill>
              <a:srgbClr val="C0C0C0"/>
            </a:solidFill>
            <a:ln w="9525">
              <a:solidFill>
                <a:schemeClr val="accent1"/>
              </a:solidFill>
              <a:round/>
              <a:headEnd/>
              <a:tailEnd/>
            </a:ln>
          </p:spPr>
          <p:txBody>
            <a:bodyPr/>
            <a:lstStyle/>
            <a:p>
              <a:endParaRPr lang="en-GB" sz="1800">
                <a:solidFill>
                  <a:srgbClr val="000000"/>
                </a:solidFill>
              </a:endParaRPr>
            </a:p>
          </p:txBody>
        </p:sp>
        <p:sp>
          <p:nvSpPr>
            <p:cNvPr id="31111" name="Freeform 511"/>
            <p:cNvSpPr>
              <a:spLocks/>
            </p:cNvSpPr>
            <p:nvPr/>
          </p:nvSpPr>
          <p:spPr bwMode="auto">
            <a:xfrm>
              <a:off x="4483" y="2263"/>
              <a:ext cx="17" cy="16"/>
            </a:xfrm>
            <a:custGeom>
              <a:avLst/>
              <a:gdLst>
                <a:gd name="T0" fmla="*/ 8 w 17"/>
                <a:gd name="T1" fmla="*/ 0 h 16"/>
                <a:gd name="T2" fmla="*/ 0 w 17"/>
                <a:gd name="T3" fmla="*/ 0 h 16"/>
                <a:gd name="T4" fmla="*/ 0 w 17"/>
                <a:gd name="T5" fmla="*/ 8 h 16"/>
                <a:gd name="T6" fmla="*/ 0 w 17"/>
                <a:gd name="T7" fmla="*/ 8 h 16"/>
                <a:gd name="T8" fmla="*/ 0 w 17"/>
                <a:gd name="T9" fmla="*/ 16 h 16"/>
                <a:gd name="T10" fmla="*/ 8 w 17"/>
                <a:gd name="T11" fmla="*/ 16 h 16"/>
                <a:gd name="T12" fmla="*/ 8 w 17"/>
                <a:gd name="T13" fmla="*/ 16 h 16"/>
                <a:gd name="T14" fmla="*/ 17 w 17"/>
                <a:gd name="T15" fmla="*/ 8 h 16"/>
                <a:gd name="T16" fmla="*/ 8 w 17"/>
                <a:gd name="T17" fmla="*/ 8 h 16"/>
                <a:gd name="T18" fmla="*/ 8 w 17"/>
                <a:gd name="T19" fmla="*/ 0 h 16"/>
                <a:gd name="T20" fmla="*/ 8 w 17"/>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
                <a:gd name="T35" fmla="*/ 17 w 1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
                  <a:moveTo>
                    <a:pt x="8" y="0"/>
                  </a:moveTo>
                  <a:lnTo>
                    <a:pt x="0" y="0"/>
                  </a:lnTo>
                  <a:lnTo>
                    <a:pt x="0" y="8"/>
                  </a:lnTo>
                  <a:lnTo>
                    <a:pt x="0" y="16"/>
                  </a:lnTo>
                  <a:lnTo>
                    <a:pt x="8" y="16"/>
                  </a:lnTo>
                  <a:lnTo>
                    <a:pt x="17" y="8"/>
                  </a:lnTo>
                  <a:lnTo>
                    <a:pt x="8" y="8"/>
                  </a:lnTo>
                  <a:lnTo>
                    <a:pt x="8" y="0"/>
                  </a:lnTo>
                </a:path>
              </a:pathLst>
            </a:custGeom>
            <a:solidFill>
              <a:schemeClr val="accent1"/>
            </a:solidFill>
            <a:ln w="12700">
              <a:solidFill>
                <a:schemeClr val="accent1"/>
              </a:solidFill>
              <a:prstDash val="solid"/>
              <a:round/>
              <a:headEnd/>
              <a:tailEnd/>
            </a:ln>
          </p:spPr>
          <p:txBody>
            <a:bodyPr/>
            <a:lstStyle/>
            <a:p>
              <a:endParaRPr lang="en-GB" sz="1800">
                <a:solidFill>
                  <a:srgbClr val="000000"/>
                </a:solidFill>
              </a:endParaRPr>
            </a:p>
          </p:txBody>
        </p:sp>
        <p:sp>
          <p:nvSpPr>
            <p:cNvPr id="31112" name="Rectangle 512"/>
            <p:cNvSpPr>
              <a:spLocks noChangeArrowheads="1"/>
            </p:cNvSpPr>
            <p:nvPr/>
          </p:nvSpPr>
          <p:spPr bwMode="auto">
            <a:xfrm>
              <a:off x="4376" y="2230"/>
              <a:ext cx="33" cy="41"/>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113" name="Rectangle 513"/>
            <p:cNvSpPr>
              <a:spLocks noChangeArrowheads="1"/>
            </p:cNvSpPr>
            <p:nvPr/>
          </p:nvSpPr>
          <p:spPr bwMode="auto">
            <a:xfrm>
              <a:off x="4376" y="2230"/>
              <a:ext cx="33" cy="41"/>
            </a:xfrm>
            <a:prstGeom prst="rect">
              <a:avLst/>
            </a:prstGeom>
            <a:solidFill>
              <a:srgbClr val="000000"/>
            </a:solidFill>
            <a:ln w="3175">
              <a:solidFill>
                <a:schemeClr val="accent1"/>
              </a:solidFill>
              <a:miter lim="800000"/>
              <a:headEnd/>
              <a:tailEnd/>
            </a:ln>
          </p:spPr>
          <p:txBody>
            <a:bodyPr lIns="100794" tIns="50397" rIns="100794" bIns="50397"/>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endParaRPr lang="de-DE" altLang="de-DE">
                <a:solidFill>
                  <a:srgbClr val="000000"/>
                </a:solidFill>
                <a:latin typeface="Times New Roman" pitchFamily="18" charset="0"/>
              </a:endParaRPr>
            </a:p>
          </p:txBody>
        </p:sp>
        <p:sp>
          <p:nvSpPr>
            <p:cNvPr id="31114" name="Line 514"/>
            <p:cNvSpPr>
              <a:spLocks noChangeShapeType="1"/>
            </p:cNvSpPr>
            <p:nvPr/>
          </p:nvSpPr>
          <p:spPr bwMode="auto">
            <a:xfrm>
              <a:off x="4392" y="2230"/>
              <a:ext cx="0" cy="41"/>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115" name="Line 515"/>
            <p:cNvSpPr>
              <a:spLocks noChangeShapeType="1"/>
            </p:cNvSpPr>
            <p:nvPr/>
          </p:nvSpPr>
          <p:spPr bwMode="auto">
            <a:xfrm>
              <a:off x="4376" y="2246"/>
              <a:ext cx="33"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31116" name="Freeform 516"/>
            <p:cNvSpPr>
              <a:spLocks/>
            </p:cNvSpPr>
            <p:nvPr/>
          </p:nvSpPr>
          <p:spPr bwMode="auto">
            <a:xfrm>
              <a:off x="4145" y="2172"/>
              <a:ext cx="132" cy="66"/>
            </a:xfrm>
            <a:custGeom>
              <a:avLst/>
              <a:gdLst>
                <a:gd name="T0" fmla="*/ 16 w 132"/>
                <a:gd name="T1" fmla="*/ 17 h 66"/>
                <a:gd name="T2" fmla="*/ 0 w 132"/>
                <a:gd name="T3" fmla="*/ 58 h 66"/>
                <a:gd name="T4" fmla="*/ 33 w 132"/>
                <a:gd name="T5" fmla="*/ 66 h 66"/>
                <a:gd name="T6" fmla="*/ 24 w 132"/>
                <a:gd name="T7" fmla="*/ 50 h 66"/>
                <a:gd name="T8" fmla="*/ 41 w 132"/>
                <a:gd name="T9" fmla="*/ 25 h 66"/>
                <a:gd name="T10" fmla="*/ 66 w 132"/>
                <a:gd name="T11" fmla="*/ 41 h 66"/>
                <a:gd name="T12" fmla="*/ 74 w 132"/>
                <a:gd name="T13" fmla="*/ 17 h 66"/>
                <a:gd name="T14" fmla="*/ 107 w 132"/>
                <a:gd name="T15" fmla="*/ 33 h 66"/>
                <a:gd name="T16" fmla="*/ 132 w 132"/>
                <a:gd name="T17" fmla="*/ 0 h 66"/>
                <a:gd name="T18" fmla="*/ 99 w 132"/>
                <a:gd name="T19" fmla="*/ 17 h 66"/>
                <a:gd name="T20" fmla="*/ 74 w 132"/>
                <a:gd name="T21" fmla="*/ 8 h 66"/>
                <a:gd name="T22" fmla="*/ 66 w 132"/>
                <a:gd name="T23" fmla="*/ 25 h 66"/>
                <a:gd name="T24" fmla="*/ 49 w 132"/>
                <a:gd name="T25" fmla="*/ 8 h 66"/>
                <a:gd name="T26" fmla="*/ 24 w 132"/>
                <a:gd name="T27" fmla="*/ 41 h 66"/>
                <a:gd name="T28" fmla="*/ 16 w 132"/>
                <a:gd name="T29" fmla="*/ 17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6" y="17"/>
                  </a:moveTo>
                  <a:lnTo>
                    <a:pt x="0" y="58"/>
                  </a:lnTo>
                  <a:lnTo>
                    <a:pt x="33" y="66"/>
                  </a:lnTo>
                  <a:lnTo>
                    <a:pt x="24" y="50"/>
                  </a:lnTo>
                  <a:lnTo>
                    <a:pt x="41" y="25"/>
                  </a:lnTo>
                  <a:lnTo>
                    <a:pt x="66" y="41"/>
                  </a:lnTo>
                  <a:lnTo>
                    <a:pt x="74" y="17"/>
                  </a:lnTo>
                  <a:lnTo>
                    <a:pt x="107" y="33"/>
                  </a:lnTo>
                  <a:lnTo>
                    <a:pt x="132" y="0"/>
                  </a:lnTo>
                  <a:lnTo>
                    <a:pt x="99" y="17"/>
                  </a:lnTo>
                  <a:lnTo>
                    <a:pt x="74" y="8"/>
                  </a:lnTo>
                  <a:lnTo>
                    <a:pt x="66" y="25"/>
                  </a:lnTo>
                  <a:lnTo>
                    <a:pt x="49" y="8"/>
                  </a:lnTo>
                  <a:lnTo>
                    <a:pt x="24" y="41"/>
                  </a:lnTo>
                  <a:lnTo>
                    <a:pt x="1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17" name="Freeform 517"/>
            <p:cNvSpPr>
              <a:spLocks/>
            </p:cNvSpPr>
            <p:nvPr/>
          </p:nvSpPr>
          <p:spPr bwMode="auto">
            <a:xfrm>
              <a:off x="4145" y="2172"/>
              <a:ext cx="132" cy="66"/>
            </a:xfrm>
            <a:custGeom>
              <a:avLst/>
              <a:gdLst>
                <a:gd name="T0" fmla="*/ 16 w 132"/>
                <a:gd name="T1" fmla="*/ 17 h 66"/>
                <a:gd name="T2" fmla="*/ 0 w 132"/>
                <a:gd name="T3" fmla="*/ 58 h 66"/>
                <a:gd name="T4" fmla="*/ 33 w 132"/>
                <a:gd name="T5" fmla="*/ 66 h 66"/>
                <a:gd name="T6" fmla="*/ 24 w 132"/>
                <a:gd name="T7" fmla="*/ 50 h 66"/>
                <a:gd name="T8" fmla="*/ 41 w 132"/>
                <a:gd name="T9" fmla="*/ 25 h 66"/>
                <a:gd name="T10" fmla="*/ 66 w 132"/>
                <a:gd name="T11" fmla="*/ 41 h 66"/>
                <a:gd name="T12" fmla="*/ 74 w 132"/>
                <a:gd name="T13" fmla="*/ 17 h 66"/>
                <a:gd name="T14" fmla="*/ 107 w 132"/>
                <a:gd name="T15" fmla="*/ 33 h 66"/>
                <a:gd name="T16" fmla="*/ 132 w 132"/>
                <a:gd name="T17" fmla="*/ 0 h 66"/>
                <a:gd name="T18" fmla="*/ 99 w 132"/>
                <a:gd name="T19" fmla="*/ 17 h 66"/>
                <a:gd name="T20" fmla="*/ 74 w 132"/>
                <a:gd name="T21" fmla="*/ 8 h 66"/>
                <a:gd name="T22" fmla="*/ 66 w 132"/>
                <a:gd name="T23" fmla="*/ 25 h 66"/>
                <a:gd name="T24" fmla="*/ 49 w 132"/>
                <a:gd name="T25" fmla="*/ 8 h 66"/>
                <a:gd name="T26" fmla="*/ 24 w 132"/>
                <a:gd name="T27" fmla="*/ 41 h 66"/>
                <a:gd name="T28" fmla="*/ 16 w 132"/>
                <a:gd name="T29" fmla="*/ 17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6" y="17"/>
                  </a:moveTo>
                  <a:lnTo>
                    <a:pt x="0" y="58"/>
                  </a:lnTo>
                  <a:lnTo>
                    <a:pt x="33" y="66"/>
                  </a:lnTo>
                  <a:lnTo>
                    <a:pt x="24" y="50"/>
                  </a:lnTo>
                  <a:lnTo>
                    <a:pt x="41" y="25"/>
                  </a:lnTo>
                  <a:lnTo>
                    <a:pt x="66" y="41"/>
                  </a:lnTo>
                  <a:lnTo>
                    <a:pt x="74" y="17"/>
                  </a:lnTo>
                  <a:lnTo>
                    <a:pt x="107" y="33"/>
                  </a:lnTo>
                  <a:lnTo>
                    <a:pt x="132" y="0"/>
                  </a:lnTo>
                  <a:lnTo>
                    <a:pt x="99" y="17"/>
                  </a:lnTo>
                  <a:lnTo>
                    <a:pt x="74" y="8"/>
                  </a:lnTo>
                  <a:lnTo>
                    <a:pt x="66" y="25"/>
                  </a:lnTo>
                  <a:lnTo>
                    <a:pt x="49" y="8"/>
                  </a:lnTo>
                  <a:lnTo>
                    <a:pt x="24" y="41"/>
                  </a:lnTo>
                  <a:lnTo>
                    <a:pt x="16" y="17"/>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118" name="Freeform 518"/>
            <p:cNvSpPr>
              <a:spLocks/>
            </p:cNvSpPr>
            <p:nvPr/>
          </p:nvSpPr>
          <p:spPr bwMode="auto">
            <a:xfrm>
              <a:off x="4161" y="2222"/>
              <a:ext cx="132" cy="66"/>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19" name="Freeform 519"/>
            <p:cNvSpPr>
              <a:spLocks/>
            </p:cNvSpPr>
            <p:nvPr/>
          </p:nvSpPr>
          <p:spPr bwMode="auto">
            <a:xfrm>
              <a:off x="4161" y="2222"/>
              <a:ext cx="132" cy="66"/>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120" name="Freeform 520"/>
            <p:cNvSpPr>
              <a:spLocks/>
            </p:cNvSpPr>
            <p:nvPr/>
          </p:nvSpPr>
          <p:spPr bwMode="auto">
            <a:xfrm>
              <a:off x="4178" y="2279"/>
              <a:ext cx="123" cy="75"/>
            </a:xfrm>
            <a:custGeom>
              <a:avLst/>
              <a:gdLst>
                <a:gd name="T0" fmla="*/ 8 w 123"/>
                <a:gd name="T1" fmla="*/ 25 h 75"/>
                <a:gd name="T2" fmla="*/ 0 w 123"/>
                <a:gd name="T3" fmla="*/ 58 h 75"/>
                <a:gd name="T4" fmla="*/ 24 w 123"/>
                <a:gd name="T5" fmla="*/ 75 h 75"/>
                <a:gd name="T6" fmla="*/ 24 w 123"/>
                <a:gd name="T7" fmla="*/ 58 h 75"/>
                <a:gd name="T8" fmla="*/ 41 w 123"/>
                <a:gd name="T9" fmla="*/ 33 h 75"/>
                <a:gd name="T10" fmla="*/ 57 w 123"/>
                <a:gd name="T11" fmla="*/ 50 h 75"/>
                <a:gd name="T12" fmla="*/ 74 w 123"/>
                <a:gd name="T13" fmla="*/ 25 h 75"/>
                <a:gd name="T14" fmla="*/ 99 w 123"/>
                <a:gd name="T15" fmla="*/ 42 h 75"/>
                <a:gd name="T16" fmla="*/ 123 w 123"/>
                <a:gd name="T17" fmla="*/ 0 h 75"/>
                <a:gd name="T18" fmla="*/ 99 w 123"/>
                <a:gd name="T19" fmla="*/ 25 h 75"/>
                <a:gd name="T20" fmla="*/ 74 w 123"/>
                <a:gd name="T21" fmla="*/ 9 h 75"/>
                <a:gd name="T22" fmla="*/ 66 w 123"/>
                <a:gd name="T23" fmla="*/ 33 h 75"/>
                <a:gd name="T24" fmla="*/ 49 w 123"/>
                <a:gd name="T25" fmla="*/ 17 h 75"/>
                <a:gd name="T26" fmla="*/ 24 w 123"/>
                <a:gd name="T27" fmla="*/ 42 h 75"/>
                <a:gd name="T28" fmla="*/ 8 w 123"/>
                <a:gd name="T29" fmla="*/ 2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3"/>
                <a:gd name="T46" fmla="*/ 0 h 75"/>
                <a:gd name="T47" fmla="*/ 123 w 123"/>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3" h="75">
                  <a:moveTo>
                    <a:pt x="8" y="25"/>
                  </a:moveTo>
                  <a:lnTo>
                    <a:pt x="0" y="58"/>
                  </a:lnTo>
                  <a:lnTo>
                    <a:pt x="24" y="75"/>
                  </a:lnTo>
                  <a:lnTo>
                    <a:pt x="24" y="58"/>
                  </a:lnTo>
                  <a:lnTo>
                    <a:pt x="41" y="33"/>
                  </a:lnTo>
                  <a:lnTo>
                    <a:pt x="57" y="50"/>
                  </a:lnTo>
                  <a:lnTo>
                    <a:pt x="74" y="25"/>
                  </a:lnTo>
                  <a:lnTo>
                    <a:pt x="99" y="42"/>
                  </a:lnTo>
                  <a:lnTo>
                    <a:pt x="123" y="0"/>
                  </a:lnTo>
                  <a:lnTo>
                    <a:pt x="99" y="25"/>
                  </a:lnTo>
                  <a:lnTo>
                    <a:pt x="74" y="9"/>
                  </a:lnTo>
                  <a:lnTo>
                    <a:pt x="66" y="33"/>
                  </a:lnTo>
                  <a:lnTo>
                    <a:pt x="49" y="17"/>
                  </a:lnTo>
                  <a:lnTo>
                    <a:pt x="24" y="42"/>
                  </a:lnTo>
                  <a:lnTo>
                    <a:pt x="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21" name="Freeform 521"/>
            <p:cNvSpPr>
              <a:spLocks/>
            </p:cNvSpPr>
            <p:nvPr/>
          </p:nvSpPr>
          <p:spPr bwMode="auto">
            <a:xfrm>
              <a:off x="4178" y="2279"/>
              <a:ext cx="123" cy="75"/>
            </a:xfrm>
            <a:custGeom>
              <a:avLst/>
              <a:gdLst>
                <a:gd name="T0" fmla="*/ 8 w 123"/>
                <a:gd name="T1" fmla="*/ 25 h 75"/>
                <a:gd name="T2" fmla="*/ 0 w 123"/>
                <a:gd name="T3" fmla="*/ 58 h 75"/>
                <a:gd name="T4" fmla="*/ 24 w 123"/>
                <a:gd name="T5" fmla="*/ 75 h 75"/>
                <a:gd name="T6" fmla="*/ 24 w 123"/>
                <a:gd name="T7" fmla="*/ 58 h 75"/>
                <a:gd name="T8" fmla="*/ 41 w 123"/>
                <a:gd name="T9" fmla="*/ 33 h 75"/>
                <a:gd name="T10" fmla="*/ 57 w 123"/>
                <a:gd name="T11" fmla="*/ 50 h 75"/>
                <a:gd name="T12" fmla="*/ 74 w 123"/>
                <a:gd name="T13" fmla="*/ 25 h 75"/>
                <a:gd name="T14" fmla="*/ 99 w 123"/>
                <a:gd name="T15" fmla="*/ 42 h 75"/>
                <a:gd name="T16" fmla="*/ 123 w 123"/>
                <a:gd name="T17" fmla="*/ 0 h 75"/>
                <a:gd name="T18" fmla="*/ 99 w 123"/>
                <a:gd name="T19" fmla="*/ 25 h 75"/>
                <a:gd name="T20" fmla="*/ 74 w 123"/>
                <a:gd name="T21" fmla="*/ 9 h 75"/>
                <a:gd name="T22" fmla="*/ 66 w 123"/>
                <a:gd name="T23" fmla="*/ 33 h 75"/>
                <a:gd name="T24" fmla="*/ 49 w 123"/>
                <a:gd name="T25" fmla="*/ 17 h 75"/>
                <a:gd name="T26" fmla="*/ 24 w 123"/>
                <a:gd name="T27" fmla="*/ 42 h 75"/>
                <a:gd name="T28" fmla="*/ 8 w 123"/>
                <a:gd name="T29" fmla="*/ 2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3"/>
                <a:gd name="T46" fmla="*/ 0 h 75"/>
                <a:gd name="T47" fmla="*/ 123 w 123"/>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3" h="75">
                  <a:moveTo>
                    <a:pt x="8" y="25"/>
                  </a:moveTo>
                  <a:lnTo>
                    <a:pt x="0" y="58"/>
                  </a:lnTo>
                  <a:lnTo>
                    <a:pt x="24" y="75"/>
                  </a:lnTo>
                  <a:lnTo>
                    <a:pt x="24" y="58"/>
                  </a:lnTo>
                  <a:lnTo>
                    <a:pt x="41" y="33"/>
                  </a:lnTo>
                  <a:lnTo>
                    <a:pt x="57" y="50"/>
                  </a:lnTo>
                  <a:lnTo>
                    <a:pt x="74" y="25"/>
                  </a:lnTo>
                  <a:lnTo>
                    <a:pt x="99" y="42"/>
                  </a:lnTo>
                  <a:lnTo>
                    <a:pt x="123" y="0"/>
                  </a:lnTo>
                  <a:lnTo>
                    <a:pt x="99" y="25"/>
                  </a:lnTo>
                  <a:lnTo>
                    <a:pt x="74" y="9"/>
                  </a:lnTo>
                  <a:lnTo>
                    <a:pt x="66" y="33"/>
                  </a:lnTo>
                  <a:lnTo>
                    <a:pt x="49" y="17"/>
                  </a:lnTo>
                  <a:lnTo>
                    <a:pt x="24" y="42"/>
                  </a:lnTo>
                  <a:lnTo>
                    <a:pt x="8" y="25"/>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122" name="Text Box 522"/>
            <p:cNvSpPr txBox="1">
              <a:spLocks noChangeArrowheads="1"/>
            </p:cNvSpPr>
            <p:nvPr/>
          </p:nvSpPr>
          <p:spPr bwMode="auto">
            <a:xfrm>
              <a:off x="3839" y="1883"/>
              <a:ext cx="171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a:solidFill>
                    <a:srgbClr val="000000"/>
                  </a:solidFill>
                </a:rPr>
                <a:t>Recovery worker dose</a:t>
              </a:r>
            </a:p>
          </p:txBody>
        </p:sp>
        <p:sp>
          <p:nvSpPr>
            <p:cNvPr id="31123" name="Freeform 524"/>
            <p:cNvSpPr>
              <a:spLocks/>
            </p:cNvSpPr>
            <p:nvPr/>
          </p:nvSpPr>
          <p:spPr bwMode="auto">
            <a:xfrm>
              <a:off x="5154" y="2836"/>
              <a:ext cx="454" cy="347"/>
            </a:xfrm>
            <a:custGeom>
              <a:avLst/>
              <a:gdLst>
                <a:gd name="T0" fmla="*/ 0 w 454"/>
                <a:gd name="T1" fmla="*/ 273 h 347"/>
                <a:gd name="T2" fmla="*/ 91 w 454"/>
                <a:gd name="T3" fmla="*/ 124 h 347"/>
                <a:gd name="T4" fmla="*/ 140 w 454"/>
                <a:gd name="T5" fmla="*/ 75 h 347"/>
                <a:gd name="T6" fmla="*/ 239 w 454"/>
                <a:gd name="T7" fmla="*/ 0 h 347"/>
                <a:gd name="T8" fmla="*/ 314 w 454"/>
                <a:gd name="T9" fmla="*/ 75 h 347"/>
                <a:gd name="T10" fmla="*/ 355 w 454"/>
                <a:gd name="T11" fmla="*/ 182 h 347"/>
                <a:gd name="T12" fmla="*/ 413 w 454"/>
                <a:gd name="T13" fmla="*/ 215 h 347"/>
                <a:gd name="T14" fmla="*/ 454 w 454"/>
                <a:gd name="T15" fmla="*/ 306 h 347"/>
                <a:gd name="T16" fmla="*/ 305 w 454"/>
                <a:gd name="T17" fmla="*/ 314 h 347"/>
                <a:gd name="T18" fmla="*/ 165 w 454"/>
                <a:gd name="T19" fmla="*/ 347 h 347"/>
                <a:gd name="T20" fmla="*/ 0 w 454"/>
                <a:gd name="T21" fmla="*/ 273 h 3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4"/>
                <a:gd name="T34" fmla="*/ 0 h 347"/>
                <a:gd name="T35" fmla="*/ 454 w 454"/>
                <a:gd name="T36" fmla="*/ 347 h 3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4" h="347">
                  <a:moveTo>
                    <a:pt x="0" y="273"/>
                  </a:moveTo>
                  <a:lnTo>
                    <a:pt x="91" y="124"/>
                  </a:lnTo>
                  <a:lnTo>
                    <a:pt x="140" y="75"/>
                  </a:lnTo>
                  <a:lnTo>
                    <a:pt x="239" y="0"/>
                  </a:lnTo>
                  <a:lnTo>
                    <a:pt x="314" y="75"/>
                  </a:lnTo>
                  <a:lnTo>
                    <a:pt x="355" y="182"/>
                  </a:lnTo>
                  <a:lnTo>
                    <a:pt x="413" y="215"/>
                  </a:lnTo>
                  <a:lnTo>
                    <a:pt x="454" y="306"/>
                  </a:lnTo>
                  <a:lnTo>
                    <a:pt x="305" y="314"/>
                  </a:lnTo>
                  <a:lnTo>
                    <a:pt x="165" y="347"/>
                  </a:lnTo>
                  <a:lnTo>
                    <a:pt x="0" y="27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24" name="Freeform 525"/>
            <p:cNvSpPr>
              <a:spLocks/>
            </p:cNvSpPr>
            <p:nvPr/>
          </p:nvSpPr>
          <p:spPr bwMode="auto">
            <a:xfrm>
              <a:off x="5154" y="2836"/>
              <a:ext cx="454" cy="347"/>
            </a:xfrm>
            <a:custGeom>
              <a:avLst/>
              <a:gdLst>
                <a:gd name="T0" fmla="*/ 0 w 454"/>
                <a:gd name="T1" fmla="*/ 273 h 347"/>
                <a:gd name="T2" fmla="*/ 91 w 454"/>
                <a:gd name="T3" fmla="*/ 124 h 347"/>
                <a:gd name="T4" fmla="*/ 140 w 454"/>
                <a:gd name="T5" fmla="*/ 75 h 347"/>
                <a:gd name="T6" fmla="*/ 239 w 454"/>
                <a:gd name="T7" fmla="*/ 0 h 347"/>
                <a:gd name="T8" fmla="*/ 314 w 454"/>
                <a:gd name="T9" fmla="*/ 75 h 347"/>
                <a:gd name="T10" fmla="*/ 355 w 454"/>
                <a:gd name="T11" fmla="*/ 182 h 347"/>
                <a:gd name="T12" fmla="*/ 413 w 454"/>
                <a:gd name="T13" fmla="*/ 215 h 347"/>
                <a:gd name="T14" fmla="*/ 454 w 454"/>
                <a:gd name="T15" fmla="*/ 306 h 347"/>
                <a:gd name="T16" fmla="*/ 305 w 454"/>
                <a:gd name="T17" fmla="*/ 314 h 347"/>
                <a:gd name="T18" fmla="*/ 165 w 454"/>
                <a:gd name="T19" fmla="*/ 347 h 347"/>
                <a:gd name="T20" fmla="*/ 0 w 454"/>
                <a:gd name="T21" fmla="*/ 273 h 3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4"/>
                <a:gd name="T34" fmla="*/ 0 h 347"/>
                <a:gd name="T35" fmla="*/ 454 w 454"/>
                <a:gd name="T36" fmla="*/ 347 h 3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4" h="347">
                  <a:moveTo>
                    <a:pt x="0" y="273"/>
                  </a:moveTo>
                  <a:lnTo>
                    <a:pt x="91" y="124"/>
                  </a:lnTo>
                  <a:lnTo>
                    <a:pt x="140" y="75"/>
                  </a:lnTo>
                  <a:lnTo>
                    <a:pt x="239" y="0"/>
                  </a:lnTo>
                  <a:lnTo>
                    <a:pt x="314" y="75"/>
                  </a:lnTo>
                  <a:lnTo>
                    <a:pt x="355" y="182"/>
                  </a:lnTo>
                  <a:lnTo>
                    <a:pt x="413" y="215"/>
                  </a:lnTo>
                  <a:lnTo>
                    <a:pt x="454" y="306"/>
                  </a:lnTo>
                  <a:lnTo>
                    <a:pt x="305" y="314"/>
                  </a:lnTo>
                  <a:lnTo>
                    <a:pt x="165" y="347"/>
                  </a:lnTo>
                  <a:lnTo>
                    <a:pt x="0" y="273"/>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25" name="Freeform 526"/>
            <p:cNvSpPr>
              <a:spLocks/>
            </p:cNvSpPr>
            <p:nvPr/>
          </p:nvSpPr>
          <p:spPr bwMode="auto">
            <a:xfrm>
              <a:off x="5212" y="3034"/>
              <a:ext cx="157" cy="83"/>
            </a:xfrm>
            <a:custGeom>
              <a:avLst/>
              <a:gdLst>
                <a:gd name="T0" fmla="*/ 66 w 157"/>
                <a:gd name="T1" fmla="*/ 0 h 83"/>
                <a:gd name="T2" fmla="*/ 58 w 157"/>
                <a:gd name="T3" fmla="*/ 0 h 83"/>
                <a:gd name="T4" fmla="*/ 49 w 157"/>
                <a:gd name="T5" fmla="*/ 9 h 83"/>
                <a:gd name="T6" fmla="*/ 49 w 157"/>
                <a:gd name="T7" fmla="*/ 9 h 83"/>
                <a:gd name="T8" fmla="*/ 49 w 157"/>
                <a:gd name="T9" fmla="*/ 9 h 83"/>
                <a:gd name="T10" fmla="*/ 0 w 157"/>
                <a:gd name="T11" fmla="*/ 42 h 83"/>
                <a:gd name="T12" fmla="*/ 58 w 157"/>
                <a:gd name="T13" fmla="*/ 75 h 83"/>
                <a:gd name="T14" fmla="*/ 115 w 157"/>
                <a:gd name="T15" fmla="*/ 83 h 83"/>
                <a:gd name="T16" fmla="*/ 157 w 157"/>
                <a:gd name="T17" fmla="*/ 42 h 83"/>
                <a:gd name="T18" fmla="*/ 66 w 157"/>
                <a:gd name="T19" fmla="*/ 0 h 83"/>
                <a:gd name="T20" fmla="*/ 66 w 157"/>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83"/>
                <a:gd name="T35" fmla="*/ 157 w 157"/>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83">
                  <a:moveTo>
                    <a:pt x="66" y="0"/>
                  </a:moveTo>
                  <a:lnTo>
                    <a:pt x="58" y="0"/>
                  </a:lnTo>
                  <a:lnTo>
                    <a:pt x="49" y="9"/>
                  </a:lnTo>
                  <a:lnTo>
                    <a:pt x="0" y="42"/>
                  </a:lnTo>
                  <a:lnTo>
                    <a:pt x="58" y="75"/>
                  </a:lnTo>
                  <a:lnTo>
                    <a:pt x="115" y="83"/>
                  </a:lnTo>
                  <a:lnTo>
                    <a:pt x="157" y="42"/>
                  </a:lnTo>
                  <a:lnTo>
                    <a:pt x="66" y="0"/>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26" name="Freeform 527"/>
            <p:cNvSpPr>
              <a:spLocks/>
            </p:cNvSpPr>
            <p:nvPr/>
          </p:nvSpPr>
          <p:spPr bwMode="auto">
            <a:xfrm>
              <a:off x="5212" y="3034"/>
              <a:ext cx="157" cy="83"/>
            </a:xfrm>
            <a:custGeom>
              <a:avLst/>
              <a:gdLst>
                <a:gd name="T0" fmla="*/ 66 w 157"/>
                <a:gd name="T1" fmla="*/ 0 h 83"/>
                <a:gd name="T2" fmla="*/ 58 w 157"/>
                <a:gd name="T3" fmla="*/ 0 h 83"/>
                <a:gd name="T4" fmla="*/ 49 w 157"/>
                <a:gd name="T5" fmla="*/ 9 h 83"/>
                <a:gd name="T6" fmla="*/ 49 w 157"/>
                <a:gd name="T7" fmla="*/ 9 h 83"/>
                <a:gd name="T8" fmla="*/ 49 w 157"/>
                <a:gd name="T9" fmla="*/ 9 h 83"/>
                <a:gd name="T10" fmla="*/ 0 w 157"/>
                <a:gd name="T11" fmla="*/ 42 h 83"/>
                <a:gd name="T12" fmla="*/ 58 w 157"/>
                <a:gd name="T13" fmla="*/ 75 h 83"/>
                <a:gd name="T14" fmla="*/ 115 w 157"/>
                <a:gd name="T15" fmla="*/ 83 h 83"/>
                <a:gd name="T16" fmla="*/ 157 w 157"/>
                <a:gd name="T17" fmla="*/ 42 h 83"/>
                <a:gd name="T18" fmla="*/ 66 w 157"/>
                <a:gd name="T19" fmla="*/ 0 h 83"/>
                <a:gd name="T20" fmla="*/ 66 w 157"/>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83"/>
                <a:gd name="T35" fmla="*/ 157 w 157"/>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83">
                  <a:moveTo>
                    <a:pt x="66" y="0"/>
                  </a:moveTo>
                  <a:lnTo>
                    <a:pt x="58" y="0"/>
                  </a:lnTo>
                  <a:lnTo>
                    <a:pt x="49" y="9"/>
                  </a:lnTo>
                  <a:lnTo>
                    <a:pt x="0" y="42"/>
                  </a:lnTo>
                  <a:lnTo>
                    <a:pt x="58" y="75"/>
                  </a:lnTo>
                  <a:lnTo>
                    <a:pt x="115" y="83"/>
                  </a:lnTo>
                  <a:lnTo>
                    <a:pt x="157" y="42"/>
                  </a:lnTo>
                  <a:lnTo>
                    <a:pt x="66" y="0"/>
                  </a:lnTo>
                </a:path>
              </a:pathLst>
            </a:custGeom>
            <a:noFill/>
            <a:ln w="1270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27" name="Freeform 528"/>
            <p:cNvSpPr>
              <a:spLocks/>
            </p:cNvSpPr>
            <p:nvPr/>
          </p:nvSpPr>
          <p:spPr bwMode="auto">
            <a:xfrm>
              <a:off x="5187" y="2754"/>
              <a:ext cx="132" cy="82"/>
            </a:xfrm>
            <a:custGeom>
              <a:avLst/>
              <a:gdLst>
                <a:gd name="T0" fmla="*/ 33 w 132"/>
                <a:gd name="T1" fmla="*/ 0 h 82"/>
                <a:gd name="T2" fmla="*/ 0 w 132"/>
                <a:gd name="T3" fmla="*/ 25 h 82"/>
                <a:gd name="T4" fmla="*/ 8 w 132"/>
                <a:gd name="T5" fmla="*/ 49 h 82"/>
                <a:gd name="T6" fmla="*/ 16 w 132"/>
                <a:gd name="T7" fmla="*/ 41 h 82"/>
                <a:gd name="T8" fmla="*/ 49 w 132"/>
                <a:gd name="T9" fmla="*/ 33 h 82"/>
                <a:gd name="T10" fmla="*/ 49 w 132"/>
                <a:gd name="T11" fmla="*/ 58 h 82"/>
                <a:gd name="T12" fmla="*/ 83 w 132"/>
                <a:gd name="T13" fmla="*/ 49 h 82"/>
                <a:gd name="T14" fmla="*/ 91 w 132"/>
                <a:gd name="T15" fmla="*/ 82 h 82"/>
                <a:gd name="T16" fmla="*/ 132 w 132"/>
                <a:gd name="T17" fmla="*/ 74 h 82"/>
                <a:gd name="T18" fmla="*/ 99 w 132"/>
                <a:gd name="T19" fmla="*/ 66 h 82"/>
                <a:gd name="T20" fmla="*/ 91 w 132"/>
                <a:gd name="T21" fmla="*/ 41 h 82"/>
                <a:gd name="T22" fmla="*/ 66 w 132"/>
                <a:gd name="T23" fmla="*/ 49 h 82"/>
                <a:gd name="T24" fmla="*/ 66 w 132"/>
                <a:gd name="T25" fmla="*/ 25 h 82"/>
                <a:gd name="T26" fmla="*/ 25 w 132"/>
                <a:gd name="T27" fmla="*/ 25 h 82"/>
                <a:gd name="T28" fmla="*/ 33 w 132"/>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82"/>
                <a:gd name="T47" fmla="*/ 132 w 132"/>
                <a:gd name="T48" fmla="*/ 82 h 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82">
                  <a:moveTo>
                    <a:pt x="33" y="0"/>
                  </a:moveTo>
                  <a:lnTo>
                    <a:pt x="0" y="25"/>
                  </a:lnTo>
                  <a:lnTo>
                    <a:pt x="8" y="49"/>
                  </a:lnTo>
                  <a:lnTo>
                    <a:pt x="16" y="41"/>
                  </a:lnTo>
                  <a:lnTo>
                    <a:pt x="49" y="33"/>
                  </a:lnTo>
                  <a:lnTo>
                    <a:pt x="49" y="58"/>
                  </a:lnTo>
                  <a:lnTo>
                    <a:pt x="83" y="49"/>
                  </a:lnTo>
                  <a:lnTo>
                    <a:pt x="91" y="82"/>
                  </a:lnTo>
                  <a:lnTo>
                    <a:pt x="132" y="74"/>
                  </a:lnTo>
                  <a:lnTo>
                    <a:pt x="99" y="66"/>
                  </a:lnTo>
                  <a:lnTo>
                    <a:pt x="91" y="41"/>
                  </a:lnTo>
                  <a:lnTo>
                    <a:pt x="66" y="49"/>
                  </a:lnTo>
                  <a:lnTo>
                    <a:pt x="66" y="25"/>
                  </a:lnTo>
                  <a:lnTo>
                    <a:pt x="25" y="25"/>
                  </a:lnTo>
                  <a:lnTo>
                    <a:pt x="33" y="0"/>
                  </a:lnTo>
                  <a:close/>
                </a:path>
              </a:pathLst>
            </a:custGeom>
            <a:solidFill>
              <a:srgbClr val="33CCCC"/>
            </a:solidFill>
            <a:ln w="6350">
              <a:solidFill>
                <a:schemeClr val="folHlink"/>
              </a:solidFill>
              <a:round/>
              <a:headEnd/>
              <a:tailEnd/>
            </a:ln>
          </p:spPr>
          <p:txBody>
            <a:bodyPr/>
            <a:lstStyle/>
            <a:p>
              <a:endParaRPr lang="en-GB" sz="1800">
                <a:solidFill>
                  <a:srgbClr val="000000"/>
                </a:solidFill>
              </a:endParaRPr>
            </a:p>
          </p:txBody>
        </p:sp>
        <p:sp>
          <p:nvSpPr>
            <p:cNvPr id="31128" name="Freeform 529"/>
            <p:cNvSpPr>
              <a:spLocks/>
            </p:cNvSpPr>
            <p:nvPr/>
          </p:nvSpPr>
          <p:spPr bwMode="auto">
            <a:xfrm>
              <a:off x="5187" y="2754"/>
              <a:ext cx="132" cy="82"/>
            </a:xfrm>
            <a:custGeom>
              <a:avLst/>
              <a:gdLst>
                <a:gd name="T0" fmla="*/ 33 w 132"/>
                <a:gd name="T1" fmla="*/ 0 h 82"/>
                <a:gd name="T2" fmla="*/ 0 w 132"/>
                <a:gd name="T3" fmla="*/ 25 h 82"/>
                <a:gd name="T4" fmla="*/ 8 w 132"/>
                <a:gd name="T5" fmla="*/ 49 h 82"/>
                <a:gd name="T6" fmla="*/ 16 w 132"/>
                <a:gd name="T7" fmla="*/ 41 h 82"/>
                <a:gd name="T8" fmla="*/ 49 w 132"/>
                <a:gd name="T9" fmla="*/ 33 h 82"/>
                <a:gd name="T10" fmla="*/ 49 w 132"/>
                <a:gd name="T11" fmla="*/ 58 h 82"/>
                <a:gd name="T12" fmla="*/ 83 w 132"/>
                <a:gd name="T13" fmla="*/ 49 h 82"/>
                <a:gd name="T14" fmla="*/ 91 w 132"/>
                <a:gd name="T15" fmla="*/ 82 h 82"/>
                <a:gd name="T16" fmla="*/ 132 w 132"/>
                <a:gd name="T17" fmla="*/ 74 h 82"/>
                <a:gd name="T18" fmla="*/ 99 w 132"/>
                <a:gd name="T19" fmla="*/ 66 h 82"/>
                <a:gd name="T20" fmla="*/ 91 w 132"/>
                <a:gd name="T21" fmla="*/ 41 h 82"/>
                <a:gd name="T22" fmla="*/ 66 w 132"/>
                <a:gd name="T23" fmla="*/ 49 h 82"/>
                <a:gd name="T24" fmla="*/ 66 w 132"/>
                <a:gd name="T25" fmla="*/ 25 h 82"/>
                <a:gd name="T26" fmla="*/ 25 w 132"/>
                <a:gd name="T27" fmla="*/ 25 h 82"/>
                <a:gd name="T28" fmla="*/ 33 w 132"/>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82"/>
                <a:gd name="T47" fmla="*/ 132 w 132"/>
                <a:gd name="T48" fmla="*/ 82 h 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82">
                  <a:moveTo>
                    <a:pt x="33" y="0"/>
                  </a:moveTo>
                  <a:lnTo>
                    <a:pt x="0" y="25"/>
                  </a:lnTo>
                  <a:lnTo>
                    <a:pt x="8" y="49"/>
                  </a:lnTo>
                  <a:lnTo>
                    <a:pt x="16" y="41"/>
                  </a:lnTo>
                  <a:lnTo>
                    <a:pt x="49" y="33"/>
                  </a:lnTo>
                  <a:lnTo>
                    <a:pt x="49" y="58"/>
                  </a:lnTo>
                  <a:lnTo>
                    <a:pt x="83" y="49"/>
                  </a:lnTo>
                  <a:lnTo>
                    <a:pt x="91" y="82"/>
                  </a:lnTo>
                  <a:lnTo>
                    <a:pt x="132" y="74"/>
                  </a:lnTo>
                  <a:lnTo>
                    <a:pt x="99" y="66"/>
                  </a:lnTo>
                  <a:lnTo>
                    <a:pt x="91" y="41"/>
                  </a:lnTo>
                  <a:lnTo>
                    <a:pt x="66" y="49"/>
                  </a:lnTo>
                  <a:lnTo>
                    <a:pt x="66" y="25"/>
                  </a:lnTo>
                  <a:lnTo>
                    <a:pt x="25" y="25"/>
                  </a:lnTo>
                  <a:lnTo>
                    <a:pt x="33" y="0"/>
                  </a:lnTo>
                  <a:close/>
                </a:path>
              </a:pathLst>
            </a:custGeom>
            <a:solidFill>
              <a:srgbClr val="33CCCC"/>
            </a:solidFill>
            <a:ln w="6350">
              <a:solidFill>
                <a:schemeClr val="folHlink"/>
              </a:solidFill>
              <a:prstDash val="solid"/>
              <a:round/>
              <a:headEnd/>
              <a:tailEnd/>
            </a:ln>
          </p:spPr>
          <p:txBody>
            <a:bodyPr/>
            <a:lstStyle/>
            <a:p>
              <a:endParaRPr lang="en-GB" sz="1800">
                <a:solidFill>
                  <a:srgbClr val="000000"/>
                </a:solidFill>
              </a:endParaRPr>
            </a:p>
          </p:txBody>
        </p:sp>
        <p:sp>
          <p:nvSpPr>
            <p:cNvPr id="31129" name="Freeform 530"/>
            <p:cNvSpPr>
              <a:spLocks/>
            </p:cNvSpPr>
            <p:nvPr/>
          </p:nvSpPr>
          <p:spPr bwMode="auto">
            <a:xfrm>
              <a:off x="5162" y="2812"/>
              <a:ext cx="132" cy="74"/>
            </a:xfrm>
            <a:custGeom>
              <a:avLst/>
              <a:gdLst>
                <a:gd name="T0" fmla="*/ 33 w 132"/>
                <a:gd name="T1" fmla="*/ 0 h 74"/>
                <a:gd name="T2" fmla="*/ 0 w 132"/>
                <a:gd name="T3" fmla="*/ 16 h 74"/>
                <a:gd name="T4" fmla="*/ 8 w 132"/>
                <a:gd name="T5" fmla="*/ 41 h 74"/>
                <a:gd name="T6" fmla="*/ 17 w 132"/>
                <a:gd name="T7" fmla="*/ 33 h 74"/>
                <a:gd name="T8" fmla="*/ 50 w 132"/>
                <a:gd name="T9" fmla="*/ 24 h 74"/>
                <a:gd name="T10" fmla="*/ 50 w 132"/>
                <a:gd name="T11" fmla="*/ 49 h 74"/>
                <a:gd name="T12" fmla="*/ 83 w 132"/>
                <a:gd name="T13" fmla="*/ 41 h 74"/>
                <a:gd name="T14" fmla="*/ 91 w 132"/>
                <a:gd name="T15" fmla="*/ 74 h 74"/>
                <a:gd name="T16" fmla="*/ 132 w 132"/>
                <a:gd name="T17" fmla="*/ 66 h 74"/>
                <a:gd name="T18" fmla="*/ 99 w 132"/>
                <a:gd name="T19" fmla="*/ 57 h 74"/>
                <a:gd name="T20" fmla="*/ 91 w 132"/>
                <a:gd name="T21" fmla="*/ 33 h 74"/>
                <a:gd name="T22" fmla="*/ 66 w 132"/>
                <a:gd name="T23" fmla="*/ 41 h 74"/>
                <a:gd name="T24" fmla="*/ 66 w 132"/>
                <a:gd name="T25" fmla="*/ 16 h 74"/>
                <a:gd name="T26" fmla="*/ 25 w 132"/>
                <a:gd name="T27" fmla="*/ 24 h 74"/>
                <a:gd name="T28" fmla="*/ 33 w 132"/>
                <a:gd name="T29" fmla="*/ 0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74"/>
                <a:gd name="T47" fmla="*/ 132 w 132"/>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74">
                  <a:moveTo>
                    <a:pt x="33" y="0"/>
                  </a:moveTo>
                  <a:lnTo>
                    <a:pt x="0" y="16"/>
                  </a:lnTo>
                  <a:lnTo>
                    <a:pt x="8" y="41"/>
                  </a:lnTo>
                  <a:lnTo>
                    <a:pt x="17" y="33"/>
                  </a:lnTo>
                  <a:lnTo>
                    <a:pt x="50" y="24"/>
                  </a:lnTo>
                  <a:lnTo>
                    <a:pt x="50" y="49"/>
                  </a:lnTo>
                  <a:lnTo>
                    <a:pt x="83" y="41"/>
                  </a:lnTo>
                  <a:lnTo>
                    <a:pt x="91" y="74"/>
                  </a:lnTo>
                  <a:lnTo>
                    <a:pt x="132" y="66"/>
                  </a:lnTo>
                  <a:lnTo>
                    <a:pt x="99" y="57"/>
                  </a:lnTo>
                  <a:lnTo>
                    <a:pt x="91" y="33"/>
                  </a:lnTo>
                  <a:lnTo>
                    <a:pt x="66" y="41"/>
                  </a:lnTo>
                  <a:lnTo>
                    <a:pt x="66" y="16"/>
                  </a:lnTo>
                  <a:lnTo>
                    <a:pt x="25" y="24"/>
                  </a:lnTo>
                  <a:lnTo>
                    <a:pt x="33" y="0"/>
                  </a:lnTo>
                  <a:close/>
                </a:path>
              </a:pathLst>
            </a:custGeom>
            <a:solidFill>
              <a:srgbClr val="33CCCC"/>
            </a:solidFill>
            <a:ln w="6350">
              <a:solidFill>
                <a:schemeClr val="folHlink"/>
              </a:solidFill>
              <a:round/>
              <a:headEnd/>
              <a:tailEnd/>
            </a:ln>
          </p:spPr>
          <p:txBody>
            <a:bodyPr/>
            <a:lstStyle/>
            <a:p>
              <a:endParaRPr lang="en-GB" sz="1800">
                <a:solidFill>
                  <a:srgbClr val="000000"/>
                </a:solidFill>
              </a:endParaRPr>
            </a:p>
          </p:txBody>
        </p:sp>
        <p:sp>
          <p:nvSpPr>
            <p:cNvPr id="31130" name="Freeform 531"/>
            <p:cNvSpPr>
              <a:spLocks/>
            </p:cNvSpPr>
            <p:nvPr/>
          </p:nvSpPr>
          <p:spPr bwMode="auto">
            <a:xfrm>
              <a:off x="5162" y="2812"/>
              <a:ext cx="132" cy="74"/>
            </a:xfrm>
            <a:custGeom>
              <a:avLst/>
              <a:gdLst>
                <a:gd name="T0" fmla="*/ 33 w 132"/>
                <a:gd name="T1" fmla="*/ 0 h 74"/>
                <a:gd name="T2" fmla="*/ 0 w 132"/>
                <a:gd name="T3" fmla="*/ 16 h 74"/>
                <a:gd name="T4" fmla="*/ 8 w 132"/>
                <a:gd name="T5" fmla="*/ 41 h 74"/>
                <a:gd name="T6" fmla="*/ 17 w 132"/>
                <a:gd name="T7" fmla="*/ 33 h 74"/>
                <a:gd name="T8" fmla="*/ 50 w 132"/>
                <a:gd name="T9" fmla="*/ 24 h 74"/>
                <a:gd name="T10" fmla="*/ 50 w 132"/>
                <a:gd name="T11" fmla="*/ 49 h 74"/>
                <a:gd name="T12" fmla="*/ 83 w 132"/>
                <a:gd name="T13" fmla="*/ 41 h 74"/>
                <a:gd name="T14" fmla="*/ 91 w 132"/>
                <a:gd name="T15" fmla="*/ 74 h 74"/>
                <a:gd name="T16" fmla="*/ 132 w 132"/>
                <a:gd name="T17" fmla="*/ 66 h 74"/>
                <a:gd name="T18" fmla="*/ 99 w 132"/>
                <a:gd name="T19" fmla="*/ 57 h 74"/>
                <a:gd name="T20" fmla="*/ 91 w 132"/>
                <a:gd name="T21" fmla="*/ 33 h 74"/>
                <a:gd name="T22" fmla="*/ 66 w 132"/>
                <a:gd name="T23" fmla="*/ 41 h 74"/>
                <a:gd name="T24" fmla="*/ 66 w 132"/>
                <a:gd name="T25" fmla="*/ 16 h 74"/>
                <a:gd name="T26" fmla="*/ 25 w 132"/>
                <a:gd name="T27" fmla="*/ 24 h 74"/>
                <a:gd name="T28" fmla="*/ 33 w 132"/>
                <a:gd name="T29" fmla="*/ 0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74"/>
                <a:gd name="T47" fmla="*/ 132 w 132"/>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74">
                  <a:moveTo>
                    <a:pt x="33" y="0"/>
                  </a:moveTo>
                  <a:lnTo>
                    <a:pt x="0" y="16"/>
                  </a:lnTo>
                  <a:lnTo>
                    <a:pt x="8" y="41"/>
                  </a:lnTo>
                  <a:lnTo>
                    <a:pt x="17" y="33"/>
                  </a:lnTo>
                  <a:lnTo>
                    <a:pt x="50" y="24"/>
                  </a:lnTo>
                  <a:lnTo>
                    <a:pt x="50" y="49"/>
                  </a:lnTo>
                  <a:lnTo>
                    <a:pt x="83" y="41"/>
                  </a:lnTo>
                  <a:lnTo>
                    <a:pt x="91" y="74"/>
                  </a:lnTo>
                  <a:lnTo>
                    <a:pt x="132" y="66"/>
                  </a:lnTo>
                  <a:lnTo>
                    <a:pt x="99" y="57"/>
                  </a:lnTo>
                  <a:lnTo>
                    <a:pt x="91" y="33"/>
                  </a:lnTo>
                  <a:lnTo>
                    <a:pt x="66" y="41"/>
                  </a:lnTo>
                  <a:lnTo>
                    <a:pt x="66" y="16"/>
                  </a:lnTo>
                  <a:lnTo>
                    <a:pt x="25" y="24"/>
                  </a:lnTo>
                  <a:lnTo>
                    <a:pt x="33" y="0"/>
                  </a:lnTo>
                  <a:close/>
                </a:path>
              </a:pathLst>
            </a:custGeom>
            <a:solidFill>
              <a:srgbClr val="33CCCC"/>
            </a:solidFill>
            <a:ln w="6350">
              <a:solidFill>
                <a:schemeClr val="folHlink"/>
              </a:solidFill>
              <a:prstDash val="solid"/>
              <a:round/>
              <a:headEnd/>
              <a:tailEnd/>
            </a:ln>
          </p:spPr>
          <p:txBody>
            <a:bodyPr/>
            <a:lstStyle/>
            <a:p>
              <a:endParaRPr lang="en-GB" sz="1800">
                <a:solidFill>
                  <a:srgbClr val="000000"/>
                </a:solidFill>
              </a:endParaRPr>
            </a:p>
          </p:txBody>
        </p:sp>
        <p:sp>
          <p:nvSpPr>
            <p:cNvPr id="31131" name="Freeform 532"/>
            <p:cNvSpPr>
              <a:spLocks/>
            </p:cNvSpPr>
            <p:nvPr/>
          </p:nvSpPr>
          <p:spPr bwMode="auto">
            <a:xfrm>
              <a:off x="5129" y="2861"/>
              <a:ext cx="132" cy="74"/>
            </a:xfrm>
            <a:custGeom>
              <a:avLst/>
              <a:gdLst>
                <a:gd name="T0" fmla="*/ 33 w 132"/>
                <a:gd name="T1" fmla="*/ 0 h 74"/>
                <a:gd name="T2" fmla="*/ 0 w 132"/>
                <a:gd name="T3" fmla="*/ 17 h 74"/>
                <a:gd name="T4" fmla="*/ 17 w 132"/>
                <a:gd name="T5" fmla="*/ 50 h 74"/>
                <a:gd name="T6" fmla="*/ 25 w 132"/>
                <a:gd name="T7" fmla="*/ 33 h 74"/>
                <a:gd name="T8" fmla="*/ 50 w 132"/>
                <a:gd name="T9" fmla="*/ 25 h 74"/>
                <a:gd name="T10" fmla="*/ 50 w 132"/>
                <a:gd name="T11" fmla="*/ 58 h 74"/>
                <a:gd name="T12" fmla="*/ 83 w 132"/>
                <a:gd name="T13" fmla="*/ 41 h 74"/>
                <a:gd name="T14" fmla="*/ 91 w 132"/>
                <a:gd name="T15" fmla="*/ 74 h 74"/>
                <a:gd name="T16" fmla="*/ 132 w 132"/>
                <a:gd name="T17" fmla="*/ 66 h 74"/>
                <a:gd name="T18" fmla="*/ 99 w 132"/>
                <a:gd name="T19" fmla="*/ 66 h 74"/>
                <a:gd name="T20" fmla="*/ 91 w 132"/>
                <a:gd name="T21" fmla="*/ 33 h 74"/>
                <a:gd name="T22" fmla="*/ 66 w 132"/>
                <a:gd name="T23" fmla="*/ 41 h 74"/>
                <a:gd name="T24" fmla="*/ 66 w 132"/>
                <a:gd name="T25" fmla="*/ 17 h 74"/>
                <a:gd name="T26" fmla="*/ 33 w 132"/>
                <a:gd name="T27" fmla="*/ 25 h 74"/>
                <a:gd name="T28" fmla="*/ 33 w 132"/>
                <a:gd name="T29" fmla="*/ 0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74"/>
                <a:gd name="T47" fmla="*/ 132 w 132"/>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74">
                  <a:moveTo>
                    <a:pt x="33" y="0"/>
                  </a:moveTo>
                  <a:lnTo>
                    <a:pt x="0" y="17"/>
                  </a:lnTo>
                  <a:lnTo>
                    <a:pt x="17" y="50"/>
                  </a:lnTo>
                  <a:lnTo>
                    <a:pt x="25" y="33"/>
                  </a:lnTo>
                  <a:lnTo>
                    <a:pt x="50" y="25"/>
                  </a:lnTo>
                  <a:lnTo>
                    <a:pt x="50" y="58"/>
                  </a:lnTo>
                  <a:lnTo>
                    <a:pt x="83" y="41"/>
                  </a:lnTo>
                  <a:lnTo>
                    <a:pt x="91" y="74"/>
                  </a:lnTo>
                  <a:lnTo>
                    <a:pt x="132" y="66"/>
                  </a:lnTo>
                  <a:lnTo>
                    <a:pt x="99" y="66"/>
                  </a:lnTo>
                  <a:lnTo>
                    <a:pt x="91" y="33"/>
                  </a:lnTo>
                  <a:lnTo>
                    <a:pt x="66" y="41"/>
                  </a:lnTo>
                  <a:lnTo>
                    <a:pt x="66" y="17"/>
                  </a:lnTo>
                  <a:lnTo>
                    <a:pt x="33" y="25"/>
                  </a:lnTo>
                  <a:lnTo>
                    <a:pt x="33" y="0"/>
                  </a:lnTo>
                  <a:close/>
                </a:path>
              </a:pathLst>
            </a:custGeom>
            <a:solidFill>
              <a:srgbClr val="33CCCC"/>
            </a:solidFill>
            <a:ln w="6350">
              <a:solidFill>
                <a:schemeClr val="folHlink"/>
              </a:solidFill>
              <a:round/>
              <a:headEnd/>
              <a:tailEnd/>
            </a:ln>
          </p:spPr>
          <p:txBody>
            <a:bodyPr/>
            <a:lstStyle/>
            <a:p>
              <a:endParaRPr lang="en-GB" sz="1800">
                <a:solidFill>
                  <a:srgbClr val="000000"/>
                </a:solidFill>
              </a:endParaRPr>
            </a:p>
          </p:txBody>
        </p:sp>
        <p:sp>
          <p:nvSpPr>
            <p:cNvPr id="31132" name="Freeform 533"/>
            <p:cNvSpPr>
              <a:spLocks/>
            </p:cNvSpPr>
            <p:nvPr/>
          </p:nvSpPr>
          <p:spPr bwMode="auto">
            <a:xfrm>
              <a:off x="5129" y="2861"/>
              <a:ext cx="132" cy="74"/>
            </a:xfrm>
            <a:custGeom>
              <a:avLst/>
              <a:gdLst>
                <a:gd name="T0" fmla="*/ 33 w 132"/>
                <a:gd name="T1" fmla="*/ 0 h 74"/>
                <a:gd name="T2" fmla="*/ 0 w 132"/>
                <a:gd name="T3" fmla="*/ 17 h 74"/>
                <a:gd name="T4" fmla="*/ 17 w 132"/>
                <a:gd name="T5" fmla="*/ 50 h 74"/>
                <a:gd name="T6" fmla="*/ 25 w 132"/>
                <a:gd name="T7" fmla="*/ 33 h 74"/>
                <a:gd name="T8" fmla="*/ 50 w 132"/>
                <a:gd name="T9" fmla="*/ 25 h 74"/>
                <a:gd name="T10" fmla="*/ 50 w 132"/>
                <a:gd name="T11" fmla="*/ 58 h 74"/>
                <a:gd name="T12" fmla="*/ 83 w 132"/>
                <a:gd name="T13" fmla="*/ 41 h 74"/>
                <a:gd name="T14" fmla="*/ 91 w 132"/>
                <a:gd name="T15" fmla="*/ 74 h 74"/>
                <a:gd name="T16" fmla="*/ 132 w 132"/>
                <a:gd name="T17" fmla="*/ 66 h 74"/>
                <a:gd name="T18" fmla="*/ 99 w 132"/>
                <a:gd name="T19" fmla="*/ 66 h 74"/>
                <a:gd name="T20" fmla="*/ 91 w 132"/>
                <a:gd name="T21" fmla="*/ 33 h 74"/>
                <a:gd name="T22" fmla="*/ 66 w 132"/>
                <a:gd name="T23" fmla="*/ 41 h 74"/>
                <a:gd name="T24" fmla="*/ 66 w 132"/>
                <a:gd name="T25" fmla="*/ 17 h 74"/>
                <a:gd name="T26" fmla="*/ 33 w 132"/>
                <a:gd name="T27" fmla="*/ 25 h 74"/>
                <a:gd name="T28" fmla="*/ 33 w 132"/>
                <a:gd name="T29" fmla="*/ 0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74"/>
                <a:gd name="T47" fmla="*/ 132 w 132"/>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74">
                  <a:moveTo>
                    <a:pt x="33" y="0"/>
                  </a:moveTo>
                  <a:lnTo>
                    <a:pt x="0" y="17"/>
                  </a:lnTo>
                  <a:lnTo>
                    <a:pt x="17" y="50"/>
                  </a:lnTo>
                  <a:lnTo>
                    <a:pt x="25" y="33"/>
                  </a:lnTo>
                  <a:lnTo>
                    <a:pt x="50" y="25"/>
                  </a:lnTo>
                  <a:lnTo>
                    <a:pt x="50" y="58"/>
                  </a:lnTo>
                  <a:lnTo>
                    <a:pt x="83" y="41"/>
                  </a:lnTo>
                  <a:lnTo>
                    <a:pt x="91" y="74"/>
                  </a:lnTo>
                  <a:lnTo>
                    <a:pt x="132" y="66"/>
                  </a:lnTo>
                  <a:lnTo>
                    <a:pt x="99" y="66"/>
                  </a:lnTo>
                  <a:lnTo>
                    <a:pt x="91" y="33"/>
                  </a:lnTo>
                  <a:lnTo>
                    <a:pt x="66" y="41"/>
                  </a:lnTo>
                  <a:lnTo>
                    <a:pt x="66" y="17"/>
                  </a:lnTo>
                  <a:lnTo>
                    <a:pt x="33" y="25"/>
                  </a:lnTo>
                  <a:lnTo>
                    <a:pt x="33" y="0"/>
                  </a:lnTo>
                  <a:close/>
                </a:path>
              </a:pathLst>
            </a:custGeom>
            <a:solidFill>
              <a:srgbClr val="33CCCC"/>
            </a:solidFill>
            <a:ln w="6350">
              <a:solidFill>
                <a:schemeClr val="folHlink"/>
              </a:solidFill>
              <a:prstDash val="solid"/>
              <a:round/>
              <a:headEnd/>
              <a:tailEnd/>
            </a:ln>
          </p:spPr>
          <p:txBody>
            <a:bodyPr/>
            <a:lstStyle/>
            <a:p>
              <a:endParaRPr lang="en-GB" sz="1800">
                <a:solidFill>
                  <a:srgbClr val="000000"/>
                </a:solidFill>
              </a:endParaRPr>
            </a:p>
          </p:txBody>
        </p:sp>
        <p:sp>
          <p:nvSpPr>
            <p:cNvPr id="31133" name="Text Box 534"/>
            <p:cNvSpPr txBox="1">
              <a:spLocks noChangeArrowheads="1"/>
            </p:cNvSpPr>
            <p:nvPr/>
          </p:nvSpPr>
          <p:spPr bwMode="auto">
            <a:xfrm>
              <a:off x="3839" y="2790"/>
              <a:ext cx="1200"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a:solidFill>
                    <a:srgbClr val="000000"/>
                  </a:solidFill>
                </a:rPr>
                <a:t>Waste amount </a:t>
              </a:r>
            </a:p>
            <a:p>
              <a:pPr hangingPunct="1">
                <a:spcBef>
                  <a:spcPct val="0"/>
                </a:spcBef>
                <a:buSzTx/>
                <a:buFontTx/>
                <a:buNone/>
              </a:pPr>
              <a:r>
                <a:rPr lang="en-GB" altLang="de-DE" sz="2000">
                  <a:solidFill>
                    <a:srgbClr val="000000"/>
                  </a:solidFill>
                </a:rPr>
                <a:t>And activity</a:t>
              </a:r>
            </a:p>
          </p:txBody>
        </p:sp>
        <p:sp>
          <p:nvSpPr>
            <p:cNvPr id="31134" name="Rectangle 536"/>
            <p:cNvSpPr>
              <a:spLocks noChangeArrowheads="1"/>
            </p:cNvSpPr>
            <p:nvPr/>
          </p:nvSpPr>
          <p:spPr bwMode="auto">
            <a:xfrm>
              <a:off x="3974" y="3749"/>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i="1">
                  <a:solidFill>
                    <a:srgbClr val="009682"/>
                  </a:solidFill>
                </a:rPr>
                <a:t>€</a:t>
              </a:r>
              <a:endParaRPr lang="en-GB" altLang="de-DE">
                <a:solidFill>
                  <a:srgbClr val="009682"/>
                </a:solidFill>
              </a:endParaRPr>
            </a:p>
          </p:txBody>
        </p:sp>
        <p:sp>
          <p:nvSpPr>
            <p:cNvPr id="31135" name="Rectangle 537"/>
            <p:cNvSpPr>
              <a:spLocks noChangeArrowheads="1"/>
            </p:cNvSpPr>
            <p:nvPr/>
          </p:nvSpPr>
          <p:spPr bwMode="auto">
            <a:xfrm>
              <a:off x="4081" y="3766"/>
              <a:ext cx="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i="1">
                  <a:solidFill>
                    <a:srgbClr val="000000"/>
                  </a:solidFill>
                  <a:latin typeface="Times New Roman" pitchFamily="18" charset="0"/>
                </a:rPr>
                <a:t> </a:t>
              </a:r>
              <a:endParaRPr lang="en-GB" altLang="de-DE">
                <a:solidFill>
                  <a:srgbClr val="000000"/>
                </a:solidFill>
              </a:endParaRPr>
            </a:p>
          </p:txBody>
        </p:sp>
        <p:grpSp>
          <p:nvGrpSpPr>
            <p:cNvPr id="31136" name="Group 538"/>
            <p:cNvGrpSpPr>
              <a:grpSpLocks/>
            </p:cNvGrpSpPr>
            <p:nvPr/>
          </p:nvGrpSpPr>
          <p:grpSpPr bwMode="auto">
            <a:xfrm>
              <a:off x="4192" y="3680"/>
              <a:ext cx="271" cy="288"/>
              <a:chOff x="3910" y="2665"/>
              <a:chExt cx="271" cy="288"/>
            </a:xfrm>
          </p:grpSpPr>
          <p:sp>
            <p:nvSpPr>
              <p:cNvPr id="31203" name="Freeform 539"/>
              <p:cNvSpPr>
                <a:spLocks/>
              </p:cNvSpPr>
              <p:nvPr/>
            </p:nvSpPr>
            <p:spPr bwMode="auto">
              <a:xfrm>
                <a:off x="4001" y="2665"/>
                <a:ext cx="83" cy="33"/>
              </a:xfrm>
              <a:custGeom>
                <a:avLst/>
                <a:gdLst>
                  <a:gd name="T0" fmla="*/ 0 w 83"/>
                  <a:gd name="T1" fmla="*/ 33 h 33"/>
                  <a:gd name="T2" fmla="*/ 83 w 83"/>
                  <a:gd name="T3" fmla="*/ 24 h 33"/>
                  <a:gd name="T4" fmla="*/ 66 w 83"/>
                  <a:gd name="T5" fmla="*/ 16 h 33"/>
                  <a:gd name="T6" fmla="*/ 58 w 83"/>
                  <a:gd name="T7" fmla="*/ 16 h 33"/>
                  <a:gd name="T8" fmla="*/ 58 w 83"/>
                  <a:gd name="T9" fmla="*/ 16 h 33"/>
                  <a:gd name="T10" fmla="*/ 50 w 83"/>
                  <a:gd name="T11" fmla="*/ 8 h 33"/>
                  <a:gd name="T12" fmla="*/ 41 w 83"/>
                  <a:gd name="T13" fmla="*/ 0 h 33"/>
                  <a:gd name="T14" fmla="*/ 41 w 83"/>
                  <a:gd name="T15" fmla="*/ 0 h 33"/>
                  <a:gd name="T16" fmla="*/ 33 w 83"/>
                  <a:gd name="T17" fmla="*/ 0 h 33"/>
                  <a:gd name="T18" fmla="*/ 25 w 83"/>
                  <a:gd name="T19" fmla="*/ 0 h 33"/>
                  <a:gd name="T20" fmla="*/ 17 w 83"/>
                  <a:gd name="T21" fmla="*/ 0 h 33"/>
                  <a:gd name="T22" fmla="*/ 17 w 83"/>
                  <a:gd name="T23" fmla="*/ 0 h 33"/>
                  <a:gd name="T24" fmla="*/ 8 w 83"/>
                  <a:gd name="T25" fmla="*/ 16 h 33"/>
                  <a:gd name="T26" fmla="*/ 0 w 83"/>
                  <a:gd name="T27" fmla="*/ 24 h 33"/>
                  <a:gd name="T28" fmla="*/ 0 w 83"/>
                  <a:gd name="T29" fmla="*/ 33 h 33"/>
                  <a:gd name="T30" fmla="*/ 0 w 83"/>
                  <a:gd name="T31" fmla="*/ 33 h 33"/>
                  <a:gd name="T32" fmla="*/ 0 w 83"/>
                  <a:gd name="T33" fmla="*/ 33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33"/>
                  <a:gd name="T53" fmla="*/ 83 w 8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33">
                    <a:moveTo>
                      <a:pt x="0" y="33"/>
                    </a:moveTo>
                    <a:lnTo>
                      <a:pt x="83" y="24"/>
                    </a:lnTo>
                    <a:lnTo>
                      <a:pt x="66" y="16"/>
                    </a:lnTo>
                    <a:lnTo>
                      <a:pt x="58" y="16"/>
                    </a:lnTo>
                    <a:lnTo>
                      <a:pt x="50" y="8"/>
                    </a:lnTo>
                    <a:lnTo>
                      <a:pt x="41" y="0"/>
                    </a:lnTo>
                    <a:lnTo>
                      <a:pt x="33" y="0"/>
                    </a:lnTo>
                    <a:lnTo>
                      <a:pt x="25" y="0"/>
                    </a:lnTo>
                    <a:lnTo>
                      <a:pt x="17" y="0"/>
                    </a:lnTo>
                    <a:lnTo>
                      <a:pt x="8" y="16"/>
                    </a:lnTo>
                    <a:lnTo>
                      <a:pt x="0" y="24"/>
                    </a:lnTo>
                    <a:lnTo>
                      <a:pt x="0" y="3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04" name="Freeform 540"/>
              <p:cNvSpPr>
                <a:spLocks/>
              </p:cNvSpPr>
              <p:nvPr/>
            </p:nvSpPr>
            <p:spPr bwMode="auto">
              <a:xfrm>
                <a:off x="4009" y="2698"/>
                <a:ext cx="58" cy="41"/>
              </a:xfrm>
              <a:custGeom>
                <a:avLst/>
                <a:gdLst>
                  <a:gd name="T0" fmla="*/ 0 w 58"/>
                  <a:gd name="T1" fmla="*/ 8 h 41"/>
                  <a:gd name="T2" fmla="*/ 0 w 58"/>
                  <a:gd name="T3" fmla="*/ 8 h 41"/>
                  <a:gd name="T4" fmla="*/ 0 w 58"/>
                  <a:gd name="T5" fmla="*/ 16 h 41"/>
                  <a:gd name="T6" fmla="*/ 0 w 58"/>
                  <a:gd name="T7" fmla="*/ 24 h 41"/>
                  <a:gd name="T8" fmla="*/ 9 w 58"/>
                  <a:gd name="T9" fmla="*/ 24 h 41"/>
                  <a:gd name="T10" fmla="*/ 17 w 58"/>
                  <a:gd name="T11" fmla="*/ 33 h 41"/>
                  <a:gd name="T12" fmla="*/ 17 w 58"/>
                  <a:gd name="T13" fmla="*/ 33 h 41"/>
                  <a:gd name="T14" fmla="*/ 25 w 58"/>
                  <a:gd name="T15" fmla="*/ 41 h 41"/>
                  <a:gd name="T16" fmla="*/ 33 w 58"/>
                  <a:gd name="T17" fmla="*/ 33 h 41"/>
                  <a:gd name="T18" fmla="*/ 42 w 58"/>
                  <a:gd name="T19" fmla="*/ 33 h 41"/>
                  <a:gd name="T20" fmla="*/ 42 w 58"/>
                  <a:gd name="T21" fmla="*/ 33 h 41"/>
                  <a:gd name="T22" fmla="*/ 50 w 58"/>
                  <a:gd name="T23" fmla="*/ 33 h 41"/>
                  <a:gd name="T24" fmla="*/ 50 w 58"/>
                  <a:gd name="T25" fmla="*/ 24 h 41"/>
                  <a:gd name="T26" fmla="*/ 50 w 58"/>
                  <a:gd name="T27" fmla="*/ 24 h 41"/>
                  <a:gd name="T28" fmla="*/ 50 w 58"/>
                  <a:gd name="T29" fmla="*/ 16 h 41"/>
                  <a:gd name="T30" fmla="*/ 58 w 58"/>
                  <a:gd name="T31" fmla="*/ 16 h 41"/>
                  <a:gd name="T32" fmla="*/ 58 w 58"/>
                  <a:gd name="T33" fmla="*/ 8 h 41"/>
                  <a:gd name="T34" fmla="*/ 58 w 58"/>
                  <a:gd name="T35" fmla="*/ 0 h 41"/>
                  <a:gd name="T36" fmla="*/ 0 w 58"/>
                  <a:gd name="T37" fmla="*/ 8 h 41"/>
                  <a:gd name="T38" fmla="*/ 0 w 58"/>
                  <a:gd name="T39" fmla="*/ 8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0" y="8"/>
                    </a:moveTo>
                    <a:lnTo>
                      <a:pt x="0" y="8"/>
                    </a:lnTo>
                    <a:lnTo>
                      <a:pt x="0" y="16"/>
                    </a:lnTo>
                    <a:lnTo>
                      <a:pt x="0" y="24"/>
                    </a:lnTo>
                    <a:lnTo>
                      <a:pt x="9" y="24"/>
                    </a:lnTo>
                    <a:lnTo>
                      <a:pt x="17" y="33"/>
                    </a:lnTo>
                    <a:lnTo>
                      <a:pt x="25" y="41"/>
                    </a:lnTo>
                    <a:lnTo>
                      <a:pt x="33" y="33"/>
                    </a:lnTo>
                    <a:lnTo>
                      <a:pt x="42" y="33"/>
                    </a:lnTo>
                    <a:lnTo>
                      <a:pt x="50" y="33"/>
                    </a:lnTo>
                    <a:lnTo>
                      <a:pt x="50" y="24"/>
                    </a:lnTo>
                    <a:lnTo>
                      <a:pt x="50" y="16"/>
                    </a:lnTo>
                    <a:lnTo>
                      <a:pt x="58" y="16"/>
                    </a:lnTo>
                    <a:lnTo>
                      <a:pt x="58" y="8"/>
                    </a:lnTo>
                    <a:lnTo>
                      <a:pt x="58" y="0"/>
                    </a:lnTo>
                    <a:lnTo>
                      <a:pt x="0" y="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05" name="Freeform 541"/>
              <p:cNvSpPr>
                <a:spLocks/>
              </p:cNvSpPr>
              <p:nvPr/>
            </p:nvSpPr>
            <p:spPr bwMode="auto">
              <a:xfrm>
                <a:off x="4009" y="2698"/>
                <a:ext cx="58" cy="41"/>
              </a:xfrm>
              <a:custGeom>
                <a:avLst/>
                <a:gdLst>
                  <a:gd name="T0" fmla="*/ 0 w 58"/>
                  <a:gd name="T1" fmla="*/ 8 h 41"/>
                  <a:gd name="T2" fmla="*/ 0 w 58"/>
                  <a:gd name="T3" fmla="*/ 8 h 41"/>
                  <a:gd name="T4" fmla="*/ 0 w 58"/>
                  <a:gd name="T5" fmla="*/ 16 h 41"/>
                  <a:gd name="T6" fmla="*/ 0 w 58"/>
                  <a:gd name="T7" fmla="*/ 24 h 41"/>
                  <a:gd name="T8" fmla="*/ 9 w 58"/>
                  <a:gd name="T9" fmla="*/ 24 h 41"/>
                  <a:gd name="T10" fmla="*/ 17 w 58"/>
                  <a:gd name="T11" fmla="*/ 33 h 41"/>
                  <a:gd name="T12" fmla="*/ 17 w 58"/>
                  <a:gd name="T13" fmla="*/ 33 h 41"/>
                  <a:gd name="T14" fmla="*/ 25 w 58"/>
                  <a:gd name="T15" fmla="*/ 41 h 41"/>
                  <a:gd name="T16" fmla="*/ 33 w 58"/>
                  <a:gd name="T17" fmla="*/ 33 h 41"/>
                  <a:gd name="T18" fmla="*/ 42 w 58"/>
                  <a:gd name="T19" fmla="*/ 33 h 41"/>
                  <a:gd name="T20" fmla="*/ 42 w 58"/>
                  <a:gd name="T21" fmla="*/ 33 h 41"/>
                  <a:gd name="T22" fmla="*/ 50 w 58"/>
                  <a:gd name="T23" fmla="*/ 33 h 41"/>
                  <a:gd name="T24" fmla="*/ 50 w 58"/>
                  <a:gd name="T25" fmla="*/ 24 h 41"/>
                  <a:gd name="T26" fmla="*/ 50 w 58"/>
                  <a:gd name="T27" fmla="*/ 24 h 41"/>
                  <a:gd name="T28" fmla="*/ 50 w 58"/>
                  <a:gd name="T29" fmla="*/ 16 h 41"/>
                  <a:gd name="T30" fmla="*/ 58 w 58"/>
                  <a:gd name="T31" fmla="*/ 16 h 41"/>
                  <a:gd name="T32" fmla="*/ 58 w 58"/>
                  <a:gd name="T33" fmla="*/ 8 h 41"/>
                  <a:gd name="T34" fmla="*/ 58 w 58"/>
                  <a:gd name="T35" fmla="*/ 0 h 41"/>
                  <a:gd name="T36" fmla="*/ 0 w 58"/>
                  <a:gd name="T37" fmla="*/ 8 h 41"/>
                  <a:gd name="T38" fmla="*/ 0 w 58"/>
                  <a:gd name="T39" fmla="*/ 8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0" y="8"/>
                    </a:moveTo>
                    <a:lnTo>
                      <a:pt x="0" y="8"/>
                    </a:lnTo>
                    <a:lnTo>
                      <a:pt x="0" y="16"/>
                    </a:lnTo>
                    <a:lnTo>
                      <a:pt x="0" y="24"/>
                    </a:lnTo>
                    <a:lnTo>
                      <a:pt x="9" y="24"/>
                    </a:lnTo>
                    <a:lnTo>
                      <a:pt x="17" y="33"/>
                    </a:lnTo>
                    <a:lnTo>
                      <a:pt x="25" y="41"/>
                    </a:lnTo>
                    <a:lnTo>
                      <a:pt x="33" y="33"/>
                    </a:lnTo>
                    <a:lnTo>
                      <a:pt x="42" y="33"/>
                    </a:lnTo>
                    <a:lnTo>
                      <a:pt x="50" y="33"/>
                    </a:lnTo>
                    <a:lnTo>
                      <a:pt x="50" y="24"/>
                    </a:lnTo>
                    <a:lnTo>
                      <a:pt x="50" y="16"/>
                    </a:lnTo>
                    <a:lnTo>
                      <a:pt x="58" y="16"/>
                    </a:lnTo>
                    <a:lnTo>
                      <a:pt x="58" y="8"/>
                    </a:lnTo>
                    <a:lnTo>
                      <a:pt x="58" y="0"/>
                    </a:lnTo>
                    <a:lnTo>
                      <a:pt x="0" y="8"/>
                    </a:lnTo>
                  </a:path>
                </a:pathLst>
              </a:custGeom>
              <a:solidFill>
                <a:schemeClr val="accent1"/>
              </a:solidFill>
              <a:ln w="12700">
                <a:solidFill>
                  <a:schemeClr val="accent1"/>
                </a:solidFill>
                <a:prstDash val="solid"/>
                <a:round/>
                <a:headEnd/>
                <a:tailEnd/>
              </a:ln>
            </p:spPr>
            <p:txBody>
              <a:bodyPr/>
              <a:lstStyle/>
              <a:p>
                <a:endParaRPr lang="en-GB" sz="1800">
                  <a:solidFill>
                    <a:srgbClr val="000000"/>
                  </a:solidFill>
                </a:endParaRPr>
              </a:p>
            </p:txBody>
          </p:sp>
          <p:sp>
            <p:nvSpPr>
              <p:cNvPr id="31206" name="Freeform 542"/>
              <p:cNvSpPr>
                <a:spLocks/>
              </p:cNvSpPr>
              <p:nvPr/>
            </p:nvSpPr>
            <p:spPr bwMode="auto">
              <a:xfrm>
                <a:off x="3910" y="2722"/>
                <a:ext cx="215" cy="231"/>
              </a:xfrm>
              <a:custGeom>
                <a:avLst/>
                <a:gdLst>
                  <a:gd name="T0" fmla="*/ 74 w 215"/>
                  <a:gd name="T1" fmla="*/ 0 h 231"/>
                  <a:gd name="T2" fmla="*/ 50 w 215"/>
                  <a:gd name="T3" fmla="*/ 0 h 231"/>
                  <a:gd name="T4" fmla="*/ 33 w 215"/>
                  <a:gd name="T5" fmla="*/ 0 h 231"/>
                  <a:gd name="T6" fmla="*/ 17 w 215"/>
                  <a:gd name="T7" fmla="*/ 9 h 231"/>
                  <a:gd name="T8" fmla="*/ 0 w 215"/>
                  <a:gd name="T9" fmla="*/ 25 h 231"/>
                  <a:gd name="T10" fmla="*/ 17 w 215"/>
                  <a:gd name="T11" fmla="*/ 42 h 231"/>
                  <a:gd name="T12" fmla="*/ 33 w 215"/>
                  <a:gd name="T13" fmla="*/ 33 h 231"/>
                  <a:gd name="T14" fmla="*/ 41 w 215"/>
                  <a:gd name="T15" fmla="*/ 25 h 231"/>
                  <a:gd name="T16" fmla="*/ 58 w 215"/>
                  <a:gd name="T17" fmla="*/ 25 h 231"/>
                  <a:gd name="T18" fmla="*/ 66 w 215"/>
                  <a:gd name="T19" fmla="*/ 33 h 231"/>
                  <a:gd name="T20" fmla="*/ 66 w 215"/>
                  <a:gd name="T21" fmla="*/ 50 h 231"/>
                  <a:gd name="T22" fmla="*/ 41 w 215"/>
                  <a:gd name="T23" fmla="*/ 83 h 231"/>
                  <a:gd name="T24" fmla="*/ 33 w 215"/>
                  <a:gd name="T25" fmla="*/ 99 h 231"/>
                  <a:gd name="T26" fmla="*/ 33 w 215"/>
                  <a:gd name="T27" fmla="*/ 116 h 231"/>
                  <a:gd name="T28" fmla="*/ 41 w 215"/>
                  <a:gd name="T29" fmla="*/ 132 h 231"/>
                  <a:gd name="T30" fmla="*/ 41 w 215"/>
                  <a:gd name="T31" fmla="*/ 149 h 231"/>
                  <a:gd name="T32" fmla="*/ 41 w 215"/>
                  <a:gd name="T33" fmla="*/ 165 h 231"/>
                  <a:gd name="T34" fmla="*/ 33 w 215"/>
                  <a:gd name="T35" fmla="*/ 207 h 231"/>
                  <a:gd name="T36" fmla="*/ 33 w 215"/>
                  <a:gd name="T37" fmla="*/ 223 h 231"/>
                  <a:gd name="T38" fmla="*/ 83 w 215"/>
                  <a:gd name="T39" fmla="*/ 231 h 231"/>
                  <a:gd name="T40" fmla="*/ 83 w 215"/>
                  <a:gd name="T41" fmla="*/ 132 h 231"/>
                  <a:gd name="T42" fmla="*/ 182 w 215"/>
                  <a:gd name="T43" fmla="*/ 215 h 231"/>
                  <a:gd name="T44" fmla="*/ 198 w 215"/>
                  <a:gd name="T45" fmla="*/ 190 h 231"/>
                  <a:gd name="T46" fmla="*/ 190 w 215"/>
                  <a:gd name="T47" fmla="*/ 174 h 231"/>
                  <a:gd name="T48" fmla="*/ 174 w 215"/>
                  <a:gd name="T49" fmla="*/ 141 h 231"/>
                  <a:gd name="T50" fmla="*/ 165 w 215"/>
                  <a:gd name="T51" fmla="*/ 124 h 231"/>
                  <a:gd name="T52" fmla="*/ 157 w 215"/>
                  <a:gd name="T53" fmla="*/ 116 h 231"/>
                  <a:gd name="T54" fmla="*/ 149 w 215"/>
                  <a:gd name="T55" fmla="*/ 116 h 231"/>
                  <a:gd name="T56" fmla="*/ 132 w 215"/>
                  <a:gd name="T57" fmla="*/ 99 h 231"/>
                  <a:gd name="T58" fmla="*/ 132 w 215"/>
                  <a:gd name="T59" fmla="*/ 83 h 231"/>
                  <a:gd name="T60" fmla="*/ 141 w 215"/>
                  <a:gd name="T61" fmla="*/ 58 h 231"/>
                  <a:gd name="T62" fmla="*/ 149 w 215"/>
                  <a:gd name="T63" fmla="*/ 42 h 231"/>
                  <a:gd name="T64" fmla="*/ 141 w 215"/>
                  <a:gd name="T65" fmla="*/ 33 h 231"/>
                  <a:gd name="T66" fmla="*/ 132 w 215"/>
                  <a:gd name="T67" fmla="*/ 25 h 231"/>
                  <a:gd name="T68" fmla="*/ 124 w 215"/>
                  <a:gd name="T69" fmla="*/ 33 h 231"/>
                  <a:gd name="T70" fmla="*/ 116 w 215"/>
                  <a:gd name="T71" fmla="*/ 42 h 231"/>
                  <a:gd name="T72" fmla="*/ 108 w 215"/>
                  <a:gd name="T73" fmla="*/ 50 h 231"/>
                  <a:gd name="T74" fmla="*/ 99 w 215"/>
                  <a:gd name="T75" fmla="*/ 58 h 231"/>
                  <a:gd name="T76" fmla="*/ 99 w 215"/>
                  <a:gd name="T77" fmla="*/ 50 h 231"/>
                  <a:gd name="T78" fmla="*/ 99 w 215"/>
                  <a:gd name="T79" fmla="*/ 33 h 231"/>
                  <a:gd name="T80" fmla="*/ 99 w 215"/>
                  <a:gd name="T81" fmla="*/ 17 h 231"/>
                  <a:gd name="T82" fmla="*/ 99 w 215"/>
                  <a:gd name="T83" fmla="*/ 9 h 231"/>
                  <a:gd name="T84" fmla="*/ 91 w 215"/>
                  <a:gd name="T85" fmla="*/ 0 h 231"/>
                  <a:gd name="T86" fmla="*/ 91 w 215"/>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231"/>
                  <a:gd name="T134" fmla="*/ 215 w 215"/>
                  <a:gd name="T135" fmla="*/ 231 h 2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231">
                    <a:moveTo>
                      <a:pt x="91" y="0"/>
                    </a:moveTo>
                    <a:lnTo>
                      <a:pt x="74" y="0"/>
                    </a:lnTo>
                    <a:lnTo>
                      <a:pt x="66" y="0"/>
                    </a:lnTo>
                    <a:lnTo>
                      <a:pt x="50" y="0"/>
                    </a:lnTo>
                    <a:lnTo>
                      <a:pt x="41" y="0"/>
                    </a:lnTo>
                    <a:lnTo>
                      <a:pt x="33" y="0"/>
                    </a:lnTo>
                    <a:lnTo>
                      <a:pt x="25" y="0"/>
                    </a:lnTo>
                    <a:lnTo>
                      <a:pt x="17" y="9"/>
                    </a:lnTo>
                    <a:lnTo>
                      <a:pt x="0" y="25"/>
                    </a:lnTo>
                    <a:lnTo>
                      <a:pt x="0" y="33"/>
                    </a:lnTo>
                    <a:lnTo>
                      <a:pt x="17" y="42"/>
                    </a:lnTo>
                    <a:lnTo>
                      <a:pt x="25" y="42"/>
                    </a:lnTo>
                    <a:lnTo>
                      <a:pt x="33" y="33"/>
                    </a:lnTo>
                    <a:lnTo>
                      <a:pt x="41" y="33"/>
                    </a:lnTo>
                    <a:lnTo>
                      <a:pt x="41" y="25"/>
                    </a:lnTo>
                    <a:lnTo>
                      <a:pt x="50" y="25"/>
                    </a:lnTo>
                    <a:lnTo>
                      <a:pt x="58" y="25"/>
                    </a:lnTo>
                    <a:lnTo>
                      <a:pt x="58" y="33"/>
                    </a:lnTo>
                    <a:lnTo>
                      <a:pt x="66" y="33"/>
                    </a:lnTo>
                    <a:lnTo>
                      <a:pt x="66" y="42"/>
                    </a:lnTo>
                    <a:lnTo>
                      <a:pt x="66" y="50"/>
                    </a:lnTo>
                    <a:lnTo>
                      <a:pt x="58" y="66"/>
                    </a:lnTo>
                    <a:lnTo>
                      <a:pt x="41" y="83"/>
                    </a:lnTo>
                    <a:lnTo>
                      <a:pt x="41" y="91"/>
                    </a:lnTo>
                    <a:lnTo>
                      <a:pt x="33" y="99"/>
                    </a:lnTo>
                    <a:lnTo>
                      <a:pt x="33" y="108"/>
                    </a:lnTo>
                    <a:lnTo>
                      <a:pt x="33" y="116"/>
                    </a:lnTo>
                    <a:lnTo>
                      <a:pt x="33" y="124"/>
                    </a:lnTo>
                    <a:lnTo>
                      <a:pt x="41" y="132"/>
                    </a:lnTo>
                    <a:lnTo>
                      <a:pt x="41" y="141"/>
                    </a:lnTo>
                    <a:lnTo>
                      <a:pt x="41" y="149"/>
                    </a:lnTo>
                    <a:lnTo>
                      <a:pt x="41" y="157"/>
                    </a:lnTo>
                    <a:lnTo>
                      <a:pt x="41" y="165"/>
                    </a:lnTo>
                    <a:lnTo>
                      <a:pt x="33" y="190"/>
                    </a:lnTo>
                    <a:lnTo>
                      <a:pt x="33" y="207"/>
                    </a:lnTo>
                    <a:lnTo>
                      <a:pt x="33" y="215"/>
                    </a:lnTo>
                    <a:lnTo>
                      <a:pt x="33" y="223"/>
                    </a:lnTo>
                    <a:lnTo>
                      <a:pt x="41" y="231"/>
                    </a:lnTo>
                    <a:lnTo>
                      <a:pt x="83" y="231"/>
                    </a:lnTo>
                    <a:lnTo>
                      <a:pt x="74" y="223"/>
                    </a:lnTo>
                    <a:lnTo>
                      <a:pt x="83" y="132"/>
                    </a:lnTo>
                    <a:lnTo>
                      <a:pt x="149" y="157"/>
                    </a:lnTo>
                    <a:lnTo>
                      <a:pt x="182" y="215"/>
                    </a:lnTo>
                    <a:lnTo>
                      <a:pt x="215" y="190"/>
                    </a:lnTo>
                    <a:lnTo>
                      <a:pt x="198" y="190"/>
                    </a:lnTo>
                    <a:lnTo>
                      <a:pt x="198" y="182"/>
                    </a:lnTo>
                    <a:lnTo>
                      <a:pt x="190" y="174"/>
                    </a:lnTo>
                    <a:lnTo>
                      <a:pt x="182" y="157"/>
                    </a:lnTo>
                    <a:lnTo>
                      <a:pt x="174" y="141"/>
                    </a:lnTo>
                    <a:lnTo>
                      <a:pt x="174" y="132"/>
                    </a:lnTo>
                    <a:lnTo>
                      <a:pt x="165" y="124"/>
                    </a:lnTo>
                    <a:lnTo>
                      <a:pt x="157" y="116"/>
                    </a:lnTo>
                    <a:lnTo>
                      <a:pt x="149" y="116"/>
                    </a:lnTo>
                    <a:lnTo>
                      <a:pt x="141" y="116"/>
                    </a:lnTo>
                    <a:lnTo>
                      <a:pt x="132" y="99"/>
                    </a:lnTo>
                    <a:lnTo>
                      <a:pt x="132" y="91"/>
                    </a:lnTo>
                    <a:lnTo>
                      <a:pt x="132" y="83"/>
                    </a:lnTo>
                    <a:lnTo>
                      <a:pt x="132" y="75"/>
                    </a:lnTo>
                    <a:lnTo>
                      <a:pt x="141" y="58"/>
                    </a:lnTo>
                    <a:lnTo>
                      <a:pt x="141" y="42"/>
                    </a:lnTo>
                    <a:lnTo>
                      <a:pt x="149" y="42"/>
                    </a:lnTo>
                    <a:lnTo>
                      <a:pt x="149" y="33"/>
                    </a:lnTo>
                    <a:lnTo>
                      <a:pt x="141" y="33"/>
                    </a:lnTo>
                    <a:lnTo>
                      <a:pt x="132" y="33"/>
                    </a:lnTo>
                    <a:lnTo>
                      <a:pt x="132" y="25"/>
                    </a:lnTo>
                    <a:lnTo>
                      <a:pt x="124" y="33"/>
                    </a:lnTo>
                    <a:lnTo>
                      <a:pt x="116" y="42"/>
                    </a:lnTo>
                    <a:lnTo>
                      <a:pt x="108" y="50"/>
                    </a:lnTo>
                    <a:lnTo>
                      <a:pt x="99" y="58"/>
                    </a:lnTo>
                    <a:lnTo>
                      <a:pt x="99" y="50"/>
                    </a:lnTo>
                    <a:lnTo>
                      <a:pt x="99" y="42"/>
                    </a:lnTo>
                    <a:lnTo>
                      <a:pt x="99" y="33"/>
                    </a:lnTo>
                    <a:lnTo>
                      <a:pt x="99" y="25"/>
                    </a:lnTo>
                    <a:lnTo>
                      <a:pt x="99" y="17"/>
                    </a:lnTo>
                    <a:lnTo>
                      <a:pt x="99" y="9"/>
                    </a:lnTo>
                    <a:lnTo>
                      <a:pt x="9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07" name="Freeform 543"/>
              <p:cNvSpPr>
                <a:spLocks/>
              </p:cNvSpPr>
              <p:nvPr/>
            </p:nvSpPr>
            <p:spPr bwMode="auto">
              <a:xfrm>
                <a:off x="3910" y="2722"/>
                <a:ext cx="215" cy="231"/>
              </a:xfrm>
              <a:custGeom>
                <a:avLst/>
                <a:gdLst>
                  <a:gd name="T0" fmla="*/ 74 w 215"/>
                  <a:gd name="T1" fmla="*/ 0 h 231"/>
                  <a:gd name="T2" fmla="*/ 50 w 215"/>
                  <a:gd name="T3" fmla="*/ 0 h 231"/>
                  <a:gd name="T4" fmla="*/ 33 w 215"/>
                  <a:gd name="T5" fmla="*/ 0 h 231"/>
                  <a:gd name="T6" fmla="*/ 17 w 215"/>
                  <a:gd name="T7" fmla="*/ 9 h 231"/>
                  <a:gd name="T8" fmla="*/ 0 w 215"/>
                  <a:gd name="T9" fmla="*/ 25 h 231"/>
                  <a:gd name="T10" fmla="*/ 17 w 215"/>
                  <a:gd name="T11" fmla="*/ 42 h 231"/>
                  <a:gd name="T12" fmla="*/ 33 w 215"/>
                  <a:gd name="T13" fmla="*/ 33 h 231"/>
                  <a:gd name="T14" fmla="*/ 41 w 215"/>
                  <a:gd name="T15" fmla="*/ 25 h 231"/>
                  <a:gd name="T16" fmla="*/ 58 w 215"/>
                  <a:gd name="T17" fmla="*/ 25 h 231"/>
                  <a:gd name="T18" fmla="*/ 66 w 215"/>
                  <a:gd name="T19" fmla="*/ 33 h 231"/>
                  <a:gd name="T20" fmla="*/ 66 w 215"/>
                  <a:gd name="T21" fmla="*/ 50 h 231"/>
                  <a:gd name="T22" fmla="*/ 41 w 215"/>
                  <a:gd name="T23" fmla="*/ 83 h 231"/>
                  <a:gd name="T24" fmla="*/ 33 w 215"/>
                  <a:gd name="T25" fmla="*/ 99 h 231"/>
                  <a:gd name="T26" fmla="*/ 33 w 215"/>
                  <a:gd name="T27" fmla="*/ 116 h 231"/>
                  <a:gd name="T28" fmla="*/ 41 w 215"/>
                  <a:gd name="T29" fmla="*/ 132 h 231"/>
                  <a:gd name="T30" fmla="*/ 41 w 215"/>
                  <a:gd name="T31" fmla="*/ 149 h 231"/>
                  <a:gd name="T32" fmla="*/ 41 w 215"/>
                  <a:gd name="T33" fmla="*/ 165 h 231"/>
                  <a:gd name="T34" fmla="*/ 33 w 215"/>
                  <a:gd name="T35" fmla="*/ 207 h 231"/>
                  <a:gd name="T36" fmla="*/ 33 w 215"/>
                  <a:gd name="T37" fmla="*/ 223 h 231"/>
                  <a:gd name="T38" fmla="*/ 83 w 215"/>
                  <a:gd name="T39" fmla="*/ 231 h 231"/>
                  <a:gd name="T40" fmla="*/ 83 w 215"/>
                  <a:gd name="T41" fmla="*/ 132 h 231"/>
                  <a:gd name="T42" fmla="*/ 182 w 215"/>
                  <a:gd name="T43" fmla="*/ 215 h 231"/>
                  <a:gd name="T44" fmla="*/ 198 w 215"/>
                  <a:gd name="T45" fmla="*/ 190 h 231"/>
                  <a:gd name="T46" fmla="*/ 190 w 215"/>
                  <a:gd name="T47" fmla="*/ 174 h 231"/>
                  <a:gd name="T48" fmla="*/ 174 w 215"/>
                  <a:gd name="T49" fmla="*/ 141 h 231"/>
                  <a:gd name="T50" fmla="*/ 165 w 215"/>
                  <a:gd name="T51" fmla="*/ 124 h 231"/>
                  <a:gd name="T52" fmla="*/ 157 w 215"/>
                  <a:gd name="T53" fmla="*/ 116 h 231"/>
                  <a:gd name="T54" fmla="*/ 149 w 215"/>
                  <a:gd name="T55" fmla="*/ 116 h 231"/>
                  <a:gd name="T56" fmla="*/ 132 w 215"/>
                  <a:gd name="T57" fmla="*/ 99 h 231"/>
                  <a:gd name="T58" fmla="*/ 132 w 215"/>
                  <a:gd name="T59" fmla="*/ 83 h 231"/>
                  <a:gd name="T60" fmla="*/ 141 w 215"/>
                  <a:gd name="T61" fmla="*/ 58 h 231"/>
                  <a:gd name="T62" fmla="*/ 149 w 215"/>
                  <a:gd name="T63" fmla="*/ 42 h 231"/>
                  <a:gd name="T64" fmla="*/ 141 w 215"/>
                  <a:gd name="T65" fmla="*/ 33 h 231"/>
                  <a:gd name="T66" fmla="*/ 132 w 215"/>
                  <a:gd name="T67" fmla="*/ 25 h 231"/>
                  <a:gd name="T68" fmla="*/ 124 w 215"/>
                  <a:gd name="T69" fmla="*/ 33 h 231"/>
                  <a:gd name="T70" fmla="*/ 116 w 215"/>
                  <a:gd name="T71" fmla="*/ 42 h 231"/>
                  <a:gd name="T72" fmla="*/ 108 w 215"/>
                  <a:gd name="T73" fmla="*/ 50 h 231"/>
                  <a:gd name="T74" fmla="*/ 99 w 215"/>
                  <a:gd name="T75" fmla="*/ 58 h 231"/>
                  <a:gd name="T76" fmla="*/ 99 w 215"/>
                  <a:gd name="T77" fmla="*/ 50 h 231"/>
                  <a:gd name="T78" fmla="*/ 99 w 215"/>
                  <a:gd name="T79" fmla="*/ 33 h 231"/>
                  <a:gd name="T80" fmla="*/ 99 w 215"/>
                  <a:gd name="T81" fmla="*/ 17 h 231"/>
                  <a:gd name="T82" fmla="*/ 99 w 215"/>
                  <a:gd name="T83" fmla="*/ 9 h 231"/>
                  <a:gd name="T84" fmla="*/ 91 w 215"/>
                  <a:gd name="T85" fmla="*/ 0 h 231"/>
                  <a:gd name="T86" fmla="*/ 91 w 215"/>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231"/>
                  <a:gd name="T134" fmla="*/ 215 w 215"/>
                  <a:gd name="T135" fmla="*/ 231 h 2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231">
                    <a:moveTo>
                      <a:pt x="91" y="0"/>
                    </a:moveTo>
                    <a:lnTo>
                      <a:pt x="74" y="0"/>
                    </a:lnTo>
                    <a:lnTo>
                      <a:pt x="66" y="0"/>
                    </a:lnTo>
                    <a:lnTo>
                      <a:pt x="50" y="0"/>
                    </a:lnTo>
                    <a:lnTo>
                      <a:pt x="41" y="0"/>
                    </a:lnTo>
                    <a:lnTo>
                      <a:pt x="33" y="0"/>
                    </a:lnTo>
                    <a:lnTo>
                      <a:pt x="25" y="0"/>
                    </a:lnTo>
                    <a:lnTo>
                      <a:pt x="17" y="9"/>
                    </a:lnTo>
                    <a:lnTo>
                      <a:pt x="0" y="25"/>
                    </a:lnTo>
                    <a:lnTo>
                      <a:pt x="0" y="33"/>
                    </a:lnTo>
                    <a:lnTo>
                      <a:pt x="17" y="42"/>
                    </a:lnTo>
                    <a:lnTo>
                      <a:pt x="25" y="42"/>
                    </a:lnTo>
                    <a:lnTo>
                      <a:pt x="33" y="33"/>
                    </a:lnTo>
                    <a:lnTo>
                      <a:pt x="41" y="33"/>
                    </a:lnTo>
                    <a:lnTo>
                      <a:pt x="41" y="25"/>
                    </a:lnTo>
                    <a:lnTo>
                      <a:pt x="50" y="25"/>
                    </a:lnTo>
                    <a:lnTo>
                      <a:pt x="58" y="25"/>
                    </a:lnTo>
                    <a:lnTo>
                      <a:pt x="58" y="33"/>
                    </a:lnTo>
                    <a:lnTo>
                      <a:pt x="66" y="33"/>
                    </a:lnTo>
                    <a:lnTo>
                      <a:pt x="66" y="42"/>
                    </a:lnTo>
                    <a:lnTo>
                      <a:pt x="66" y="50"/>
                    </a:lnTo>
                    <a:lnTo>
                      <a:pt x="58" y="66"/>
                    </a:lnTo>
                    <a:lnTo>
                      <a:pt x="41" y="83"/>
                    </a:lnTo>
                    <a:lnTo>
                      <a:pt x="41" y="91"/>
                    </a:lnTo>
                    <a:lnTo>
                      <a:pt x="33" y="99"/>
                    </a:lnTo>
                    <a:lnTo>
                      <a:pt x="33" y="108"/>
                    </a:lnTo>
                    <a:lnTo>
                      <a:pt x="33" y="116"/>
                    </a:lnTo>
                    <a:lnTo>
                      <a:pt x="33" y="124"/>
                    </a:lnTo>
                    <a:lnTo>
                      <a:pt x="41" y="132"/>
                    </a:lnTo>
                    <a:lnTo>
                      <a:pt x="41" y="141"/>
                    </a:lnTo>
                    <a:lnTo>
                      <a:pt x="41" y="149"/>
                    </a:lnTo>
                    <a:lnTo>
                      <a:pt x="41" y="157"/>
                    </a:lnTo>
                    <a:lnTo>
                      <a:pt x="41" y="165"/>
                    </a:lnTo>
                    <a:lnTo>
                      <a:pt x="33" y="190"/>
                    </a:lnTo>
                    <a:lnTo>
                      <a:pt x="33" y="207"/>
                    </a:lnTo>
                    <a:lnTo>
                      <a:pt x="33" y="215"/>
                    </a:lnTo>
                    <a:lnTo>
                      <a:pt x="33" y="223"/>
                    </a:lnTo>
                    <a:lnTo>
                      <a:pt x="41" y="231"/>
                    </a:lnTo>
                    <a:lnTo>
                      <a:pt x="83" y="231"/>
                    </a:lnTo>
                    <a:lnTo>
                      <a:pt x="74" y="223"/>
                    </a:lnTo>
                    <a:lnTo>
                      <a:pt x="83" y="132"/>
                    </a:lnTo>
                    <a:lnTo>
                      <a:pt x="149" y="157"/>
                    </a:lnTo>
                    <a:lnTo>
                      <a:pt x="182" y="215"/>
                    </a:lnTo>
                    <a:lnTo>
                      <a:pt x="215" y="190"/>
                    </a:lnTo>
                    <a:lnTo>
                      <a:pt x="198" y="190"/>
                    </a:lnTo>
                    <a:lnTo>
                      <a:pt x="198" y="182"/>
                    </a:lnTo>
                    <a:lnTo>
                      <a:pt x="190" y="174"/>
                    </a:lnTo>
                    <a:lnTo>
                      <a:pt x="182" y="157"/>
                    </a:lnTo>
                    <a:lnTo>
                      <a:pt x="174" y="141"/>
                    </a:lnTo>
                    <a:lnTo>
                      <a:pt x="174" y="132"/>
                    </a:lnTo>
                    <a:lnTo>
                      <a:pt x="165" y="124"/>
                    </a:lnTo>
                    <a:lnTo>
                      <a:pt x="157" y="116"/>
                    </a:lnTo>
                    <a:lnTo>
                      <a:pt x="149" y="116"/>
                    </a:lnTo>
                    <a:lnTo>
                      <a:pt x="141" y="116"/>
                    </a:lnTo>
                    <a:lnTo>
                      <a:pt x="132" y="99"/>
                    </a:lnTo>
                    <a:lnTo>
                      <a:pt x="132" y="91"/>
                    </a:lnTo>
                    <a:lnTo>
                      <a:pt x="132" y="83"/>
                    </a:lnTo>
                    <a:lnTo>
                      <a:pt x="132" y="75"/>
                    </a:lnTo>
                    <a:lnTo>
                      <a:pt x="141" y="58"/>
                    </a:lnTo>
                    <a:lnTo>
                      <a:pt x="141" y="42"/>
                    </a:lnTo>
                    <a:lnTo>
                      <a:pt x="149" y="42"/>
                    </a:lnTo>
                    <a:lnTo>
                      <a:pt x="149" y="33"/>
                    </a:lnTo>
                    <a:lnTo>
                      <a:pt x="141" y="33"/>
                    </a:lnTo>
                    <a:lnTo>
                      <a:pt x="132" y="33"/>
                    </a:lnTo>
                    <a:lnTo>
                      <a:pt x="132" y="25"/>
                    </a:lnTo>
                    <a:lnTo>
                      <a:pt x="124" y="33"/>
                    </a:lnTo>
                    <a:lnTo>
                      <a:pt x="116" y="42"/>
                    </a:lnTo>
                    <a:lnTo>
                      <a:pt x="108" y="50"/>
                    </a:lnTo>
                    <a:lnTo>
                      <a:pt x="99" y="58"/>
                    </a:lnTo>
                    <a:lnTo>
                      <a:pt x="99" y="50"/>
                    </a:lnTo>
                    <a:lnTo>
                      <a:pt x="99" y="42"/>
                    </a:lnTo>
                    <a:lnTo>
                      <a:pt x="99" y="33"/>
                    </a:lnTo>
                    <a:lnTo>
                      <a:pt x="99" y="25"/>
                    </a:lnTo>
                    <a:lnTo>
                      <a:pt x="99" y="17"/>
                    </a:lnTo>
                    <a:lnTo>
                      <a:pt x="99" y="9"/>
                    </a:lnTo>
                    <a:lnTo>
                      <a:pt x="91" y="0"/>
                    </a:lnTo>
                  </a:path>
                </a:pathLst>
              </a:custGeom>
              <a:solidFill>
                <a:srgbClr val="FF0000"/>
              </a:solidFill>
              <a:ln w="27051">
                <a:solidFill>
                  <a:schemeClr val="hlink"/>
                </a:solidFill>
                <a:prstDash val="solid"/>
                <a:round/>
                <a:headEnd/>
                <a:tailEnd/>
              </a:ln>
            </p:spPr>
            <p:txBody>
              <a:bodyPr/>
              <a:lstStyle/>
              <a:p>
                <a:endParaRPr lang="en-GB" sz="1800">
                  <a:solidFill>
                    <a:srgbClr val="000000"/>
                  </a:solidFill>
                </a:endParaRPr>
              </a:p>
            </p:txBody>
          </p:sp>
          <p:sp>
            <p:nvSpPr>
              <p:cNvPr id="31208" name="Freeform 544"/>
              <p:cNvSpPr>
                <a:spLocks/>
              </p:cNvSpPr>
              <p:nvPr/>
            </p:nvSpPr>
            <p:spPr bwMode="auto">
              <a:xfrm>
                <a:off x="4042" y="2854"/>
                <a:ext cx="17" cy="17"/>
              </a:xfrm>
              <a:custGeom>
                <a:avLst/>
                <a:gdLst>
                  <a:gd name="T0" fmla="*/ 9 w 17"/>
                  <a:gd name="T1" fmla="*/ 0 h 17"/>
                  <a:gd name="T2" fmla="*/ 0 w 17"/>
                  <a:gd name="T3" fmla="*/ 9 h 17"/>
                  <a:gd name="T4" fmla="*/ 17 w 17"/>
                  <a:gd name="T5" fmla="*/ 17 h 17"/>
                  <a:gd name="T6" fmla="*/ 17 w 17"/>
                  <a:gd name="T7" fmla="*/ 9 h 17"/>
                  <a:gd name="T8" fmla="*/ 9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9" y="0"/>
                    </a:moveTo>
                    <a:lnTo>
                      <a:pt x="0" y="9"/>
                    </a:lnTo>
                    <a:lnTo>
                      <a:pt x="17" y="17"/>
                    </a:lnTo>
                    <a:lnTo>
                      <a:pt x="17" y="9"/>
                    </a:lnTo>
                    <a:lnTo>
                      <a:pt x="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09" name="Freeform 545"/>
              <p:cNvSpPr>
                <a:spLocks/>
              </p:cNvSpPr>
              <p:nvPr/>
            </p:nvSpPr>
            <p:spPr bwMode="auto">
              <a:xfrm>
                <a:off x="4042" y="2854"/>
                <a:ext cx="17" cy="17"/>
              </a:xfrm>
              <a:custGeom>
                <a:avLst/>
                <a:gdLst>
                  <a:gd name="T0" fmla="*/ 9 w 17"/>
                  <a:gd name="T1" fmla="*/ 0 h 17"/>
                  <a:gd name="T2" fmla="*/ 0 w 17"/>
                  <a:gd name="T3" fmla="*/ 9 h 17"/>
                  <a:gd name="T4" fmla="*/ 17 w 17"/>
                  <a:gd name="T5" fmla="*/ 17 h 17"/>
                  <a:gd name="T6" fmla="*/ 17 w 17"/>
                  <a:gd name="T7" fmla="*/ 9 h 17"/>
                  <a:gd name="T8" fmla="*/ 9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9" y="0"/>
                    </a:moveTo>
                    <a:lnTo>
                      <a:pt x="0" y="9"/>
                    </a:lnTo>
                    <a:lnTo>
                      <a:pt x="17" y="17"/>
                    </a:lnTo>
                    <a:lnTo>
                      <a:pt x="17" y="9"/>
                    </a:lnTo>
                    <a:lnTo>
                      <a:pt x="9" y="0"/>
                    </a:lnTo>
                    <a:close/>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210" name="Freeform 546"/>
              <p:cNvSpPr>
                <a:spLocks/>
              </p:cNvSpPr>
              <p:nvPr/>
            </p:nvSpPr>
            <p:spPr bwMode="auto">
              <a:xfrm>
                <a:off x="4018" y="2813"/>
                <a:ext cx="41" cy="41"/>
              </a:xfrm>
              <a:custGeom>
                <a:avLst/>
                <a:gdLst>
                  <a:gd name="T0" fmla="*/ 41 w 41"/>
                  <a:gd name="T1" fmla="*/ 25 h 41"/>
                  <a:gd name="T2" fmla="*/ 16 w 41"/>
                  <a:gd name="T3" fmla="*/ 41 h 41"/>
                  <a:gd name="T4" fmla="*/ 0 w 41"/>
                  <a:gd name="T5" fmla="*/ 0 h 41"/>
                  <a:gd name="T6" fmla="*/ 41 w 41"/>
                  <a:gd name="T7" fmla="*/ 25 h 41"/>
                  <a:gd name="T8" fmla="*/ 0 60000 65536"/>
                  <a:gd name="T9" fmla="*/ 0 60000 65536"/>
                  <a:gd name="T10" fmla="*/ 0 60000 65536"/>
                  <a:gd name="T11" fmla="*/ 0 60000 65536"/>
                  <a:gd name="T12" fmla="*/ 0 w 41"/>
                  <a:gd name="T13" fmla="*/ 0 h 41"/>
                  <a:gd name="T14" fmla="*/ 41 w 41"/>
                  <a:gd name="T15" fmla="*/ 41 h 41"/>
                </a:gdLst>
                <a:ahLst/>
                <a:cxnLst>
                  <a:cxn ang="T8">
                    <a:pos x="T0" y="T1"/>
                  </a:cxn>
                  <a:cxn ang="T9">
                    <a:pos x="T2" y="T3"/>
                  </a:cxn>
                  <a:cxn ang="T10">
                    <a:pos x="T4" y="T5"/>
                  </a:cxn>
                  <a:cxn ang="T11">
                    <a:pos x="T6" y="T7"/>
                  </a:cxn>
                </a:cxnLst>
                <a:rect l="T12" t="T13" r="T14" b="T15"/>
                <a:pathLst>
                  <a:path w="41" h="41">
                    <a:moveTo>
                      <a:pt x="41" y="25"/>
                    </a:moveTo>
                    <a:lnTo>
                      <a:pt x="16" y="41"/>
                    </a:lnTo>
                    <a:lnTo>
                      <a:pt x="0" y="0"/>
                    </a:lnTo>
                    <a:lnTo>
                      <a:pt x="41" y="2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11" name="Freeform 547"/>
              <p:cNvSpPr>
                <a:spLocks/>
              </p:cNvSpPr>
              <p:nvPr/>
            </p:nvSpPr>
            <p:spPr bwMode="auto">
              <a:xfrm>
                <a:off x="4018" y="2813"/>
                <a:ext cx="41" cy="41"/>
              </a:xfrm>
              <a:custGeom>
                <a:avLst/>
                <a:gdLst>
                  <a:gd name="T0" fmla="*/ 41 w 41"/>
                  <a:gd name="T1" fmla="*/ 25 h 41"/>
                  <a:gd name="T2" fmla="*/ 16 w 41"/>
                  <a:gd name="T3" fmla="*/ 41 h 41"/>
                  <a:gd name="T4" fmla="*/ 0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41" y="25"/>
                    </a:moveTo>
                    <a:lnTo>
                      <a:pt x="16" y="41"/>
                    </a:lnTo>
                    <a:lnTo>
                      <a:pt x="0" y="0"/>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212" name="Freeform 548"/>
              <p:cNvSpPr>
                <a:spLocks/>
              </p:cNvSpPr>
              <p:nvPr/>
            </p:nvSpPr>
            <p:spPr bwMode="auto">
              <a:xfrm>
                <a:off x="3935" y="2755"/>
                <a:ext cx="215" cy="165"/>
              </a:xfrm>
              <a:custGeom>
                <a:avLst/>
                <a:gdLst>
                  <a:gd name="T0" fmla="*/ 0 w 215"/>
                  <a:gd name="T1" fmla="*/ 0 h 165"/>
                  <a:gd name="T2" fmla="*/ 0 w 215"/>
                  <a:gd name="T3" fmla="*/ 9 h 165"/>
                  <a:gd name="T4" fmla="*/ 206 w 215"/>
                  <a:gd name="T5" fmla="*/ 165 h 165"/>
                  <a:gd name="T6" fmla="*/ 215 w 215"/>
                  <a:gd name="T7" fmla="*/ 157 h 165"/>
                  <a:gd name="T8" fmla="*/ 0 w 215"/>
                  <a:gd name="T9" fmla="*/ 0 h 165"/>
                  <a:gd name="T10" fmla="*/ 0 60000 65536"/>
                  <a:gd name="T11" fmla="*/ 0 60000 65536"/>
                  <a:gd name="T12" fmla="*/ 0 60000 65536"/>
                  <a:gd name="T13" fmla="*/ 0 60000 65536"/>
                  <a:gd name="T14" fmla="*/ 0 60000 65536"/>
                  <a:gd name="T15" fmla="*/ 0 w 215"/>
                  <a:gd name="T16" fmla="*/ 0 h 165"/>
                  <a:gd name="T17" fmla="*/ 215 w 215"/>
                  <a:gd name="T18" fmla="*/ 165 h 165"/>
                </a:gdLst>
                <a:ahLst/>
                <a:cxnLst>
                  <a:cxn ang="T10">
                    <a:pos x="T0" y="T1"/>
                  </a:cxn>
                  <a:cxn ang="T11">
                    <a:pos x="T2" y="T3"/>
                  </a:cxn>
                  <a:cxn ang="T12">
                    <a:pos x="T4" y="T5"/>
                  </a:cxn>
                  <a:cxn ang="T13">
                    <a:pos x="T6" y="T7"/>
                  </a:cxn>
                  <a:cxn ang="T14">
                    <a:pos x="T8" y="T9"/>
                  </a:cxn>
                </a:cxnLst>
                <a:rect l="T15" t="T16" r="T17" b="T18"/>
                <a:pathLst>
                  <a:path w="215" h="165">
                    <a:moveTo>
                      <a:pt x="0" y="0"/>
                    </a:moveTo>
                    <a:lnTo>
                      <a:pt x="0" y="9"/>
                    </a:lnTo>
                    <a:lnTo>
                      <a:pt x="206" y="165"/>
                    </a:lnTo>
                    <a:lnTo>
                      <a:pt x="215" y="157"/>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13" name="Freeform 549"/>
              <p:cNvSpPr>
                <a:spLocks/>
              </p:cNvSpPr>
              <p:nvPr/>
            </p:nvSpPr>
            <p:spPr bwMode="auto">
              <a:xfrm>
                <a:off x="3935" y="2755"/>
                <a:ext cx="215" cy="165"/>
              </a:xfrm>
              <a:custGeom>
                <a:avLst/>
                <a:gdLst>
                  <a:gd name="T0" fmla="*/ 0 w 215"/>
                  <a:gd name="T1" fmla="*/ 0 h 165"/>
                  <a:gd name="T2" fmla="*/ 0 w 215"/>
                  <a:gd name="T3" fmla="*/ 9 h 165"/>
                  <a:gd name="T4" fmla="*/ 206 w 215"/>
                  <a:gd name="T5" fmla="*/ 165 h 165"/>
                  <a:gd name="T6" fmla="*/ 215 w 215"/>
                  <a:gd name="T7" fmla="*/ 157 h 165"/>
                  <a:gd name="T8" fmla="*/ 0 w 215"/>
                  <a:gd name="T9" fmla="*/ 0 h 165"/>
                  <a:gd name="T10" fmla="*/ 0 60000 65536"/>
                  <a:gd name="T11" fmla="*/ 0 60000 65536"/>
                  <a:gd name="T12" fmla="*/ 0 60000 65536"/>
                  <a:gd name="T13" fmla="*/ 0 60000 65536"/>
                  <a:gd name="T14" fmla="*/ 0 60000 65536"/>
                  <a:gd name="T15" fmla="*/ 0 w 215"/>
                  <a:gd name="T16" fmla="*/ 0 h 165"/>
                  <a:gd name="T17" fmla="*/ 215 w 215"/>
                  <a:gd name="T18" fmla="*/ 165 h 165"/>
                </a:gdLst>
                <a:ahLst/>
                <a:cxnLst>
                  <a:cxn ang="T10">
                    <a:pos x="T0" y="T1"/>
                  </a:cxn>
                  <a:cxn ang="T11">
                    <a:pos x="T2" y="T3"/>
                  </a:cxn>
                  <a:cxn ang="T12">
                    <a:pos x="T4" y="T5"/>
                  </a:cxn>
                  <a:cxn ang="T13">
                    <a:pos x="T6" y="T7"/>
                  </a:cxn>
                  <a:cxn ang="T14">
                    <a:pos x="T8" y="T9"/>
                  </a:cxn>
                </a:cxnLst>
                <a:rect l="T15" t="T16" r="T17" b="T18"/>
                <a:pathLst>
                  <a:path w="215" h="165">
                    <a:moveTo>
                      <a:pt x="0" y="0"/>
                    </a:moveTo>
                    <a:lnTo>
                      <a:pt x="0" y="9"/>
                    </a:lnTo>
                    <a:lnTo>
                      <a:pt x="206" y="165"/>
                    </a:lnTo>
                    <a:lnTo>
                      <a:pt x="215" y="157"/>
                    </a:lnTo>
                    <a:lnTo>
                      <a:pt x="0" y="0"/>
                    </a:lnTo>
                    <a:close/>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214" name="Freeform 550"/>
              <p:cNvSpPr>
                <a:spLocks/>
              </p:cNvSpPr>
              <p:nvPr/>
            </p:nvSpPr>
            <p:spPr bwMode="auto">
              <a:xfrm>
                <a:off x="4123" y="2883"/>
                <a:ext cx="58" cy="57"/>
              </a:xfrm>
              <a:custGeom>
                <a:avLst/>
                <a:gdLst>
                  <a:gd name="T0" fmla="*/ 0 w 58"/>
                  <a:gd name="T1" fmla="*/ 57 h 57"/>
                  <a:gd name="T2" fmla="*/ 0 w 58"/>
                  <a:gd name="T3" fmla="*/ 57 h 57"/>
                  <a:gd name="T4" fmla="*/ 9 w 58"/>
                  <a:gd name="T5" fmla="*/ 57 h 57"/>
                  <a:gd name="T6" fmla="*/ 17 w 58"/>
                  <a:gd name="T7" fmla="*/ 57 h 57"/>
                  <a:gd name="T8" fmla="*/ 25 w 58"/>
                  <a:gd name="T9" fmla="*/ 57 h 57"/>
                  <a:gd name="T10" fmla="*/ 42 w 58"/>
                  <a:gd name="T11" fmla="*/ 57 h 57"/>
                  <a:gd name="T12" fmla="*/ 58 w 58"/>
                  <a:gd name="T13" fmla="*/ 49 h 57"/>
                  <a:gd name="T14" fmla="*/ 50 w 58"/>
                  <a:gd name="T15" fmla="*/ 33 h 57"/>
                  <a:gd name="T16" fmla="*/ 50 w 58"/>
                  <a:gd name="T17" fmla="*/ 24 h 57"/>
                  <a:gd name="T18" fmla="*/ 42 w 58"/>
                  <a:gd name="T19" fmla="*/ 16 h 57"/>
                  <a:gd name="T20" fmla="*/ 42 w 58"/>
                  <a:gd name="T21" fmla="*/ 8 h 57"/>
                  <a:gd name="T22" fmla="*/ 33 w 58"/>
                  <a:gd name="T23" fmla="*/ 8 h 57"/>
                  <a:gd name="T24" fmla="*/ 25 w 58"/>
                  <a:gd name="T25" fmla="*/ 0 h 57"/>
                  <a:gd name="T26" fmla="*/ 25 w 58"/>
                  <a:gd name="T27" fmla="*/ 0 h 57"/>
                  <a:gd name="T28" fmla="*/ 25 w 58"/>
                  <a:gd name="T29" fmla="*/ 0 h 57"/>
                  <a:gd name="T30" fmla="*/ 0 w 58"/>
                  <a:gd name="T31" fmla="*/ 57 h 57"/>
                  <a:gd name="T32" fmla="*/ 0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0" y="57"/>
                    </a:moveTo>
                    <a:lnTo>
                      <a:pt x="0" y="57"/>
                    </a:lnTo>
                    <a:lnTo>
                      <a:pt x="9" y="57"/>
                    </a:lnTo>
                    <a:lnTo>
                      <a:pt x="17" y="57"/>
                    </a:lnTo>
                    <a:lnTo>
                      <a:pt x="25" y="57"/>
                    </a:lnTo>
                    <a:lnTo>
                      <a:pt x="42" y="57"/>
                    </a:lnTo>
                    <a:lnTo>
                      <a:pt x="58" y="49"/>
                    </a:lnTo>
                    <a:lnTo>
                      <a:pt x="50" y="33"/>
                    </a:lnTo>
                    <a:lnTo>
                      <a:pt x="50" y="24"/>
                    </a:lnTo>
                    <a:lnTo>
                      <a:pt x="42" y="16"/>
                    </a:lnTo>
                    <a:lnTo>
                      <a:pt x="42" y="8"/>
                    </a:lnTo>
                    <a:lnTo>
                      <a:pt x="33" y="8"/>
                    </a:lnTo>
                    <a:lnTo>
                      <a:pt x="25" y="0"/>
                    </a:lnTo>
                    <a:lnTo>
                      <a:pt x="0" y="5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15" name="Freeform 551"/>
              <p:cNvSpPr>
                <a:spLocks/>
              </p:cNvSpPr>
              <p:nvPr/>
            </p:nvSpPr>
            <p:spPr bwMode="auto">
              <a:xfrm>
                <a:off x="4123" y="2883"/>
                <a:ext cx="58" cy="57"/>
              </a:xfrm>
              <a:custGeom>
                <a:avLst/>
                <a:gdLst>
                  <a:gd name="T0" fmla="*/ 0 w 58"/>
                  <a:gd name="T1" fmla="*/ 57 h 57"/>
                  <a:gd name="T2" fmla="*/ 0 w 58"/>
                  <a:gd name="T3" fmla="*/ 57 h 57"/>
                  <a:gd name="T4" fmla="*/ 9 w 58"/>
                  <a:gd name="T5" fmla="*/ 57 h 57"/>
                  <a:gd name="T6" fmla="*/ 17 w 58"/>
                  <a:gd name="T7" fmla="*/ 57 h 57"/>
                  <a:gd name="T8" fmla="*/ 25 w 58"/>
                  <a:gd name="T9" fmla="*/ 57 h 57"/>
                  <a:gd name="T10" fmla="*/ 42 w 58"/>
                  <a:gd name="T11" fmla="*/ 57 h 57"/>
                  <a:gd name="T12" fmla="*/ 58 w 58"/>
                  <a:gd name="T13" fmla="*/ 49 h 57"/>
                  <a:gd name="T14" fmla="*/ 50 w 58"/>
                  <a:gd name="T15" fmla="*/ 33 h 57"/>
                  <a:gd name="T16" fmla="*/ 50 w 58"/>
                  <a:gd name="T17" fmla="*/ 24 h 57"/>
                  <a:gd name="T18" fmla="*/ 42 w 58"/>
                  <a:gd name="T19" fmla="*/ 16 h 57"/>
                  <a:gd name="T20" fmla="*/ 42 w 58"/>
                  <a:gd name="T21" fmla="*/ 8 h 57"/>
                  <a:gd name="T22" fmla="*/ 33 w 58"/>
                  <a:gd name="T23" fmla="*/ 8 h 57"/>
                  <a:gd name="T24" fmla="*/ 25 w 58"/>
                  <a:gd name="T25" fmla="*/ 0 h 57"/>
                  <a:gd name="T26" fmla="*/ 25 w 58"/>
                  <a:gd name="T27" fmla="*/ 0 h 57"/>
                  <a:gd name="T28" fmla="*/ 25 w 58"/>
                  <a:gd name="T29" fmla="*/ 0 h 57"/>
                  <a:gd name="T30" fmla="*/ 0 w 58"/>
                  <a:gd name="T31" fmla="*/ 57 h 57"/>
                  <a:gd name="T32" fmla="*/ 0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0" y="57"/>
                    </a:moveTo>
                    <a:lnTo>
                      <a:pt x="0" y="57"/>
                    </a:lnTo>
                    <a:lnTo>
                      <a:pt x="9" y="57"/>
                    </a:lnTo>
                    <a:lnTo>
                      <a:pt x="17" y="57"/>
                    </a:lnTo>
                    <a:lnTo>
                      <a:pt x="25" y="57"/>
                    </a:lnTo>
                    <a:lnTo>
                      <a:pt x="42" y="57"/>
                    </a:lnTo>
                    <a:lnTo>
                      <a:pt x="58" y="49"/>
                    </a:lnTo>
                    <a:lnTo>
                      <a:pt x="50" y="33"/>
                    </a:lnTo>
                    <a:lnTo>
                      <a:pt x="50" y="24"/>
                    </a:lnTo>
                    <a:lnTo>
                      <a:pt x="42" y="16"/>
                    </a:lnTo>
                    <a:lnTo>
                      <a:pt x="42" y="8"/>
                    </a:lnTo>
                    <a:lnTo>
                      <a:pt x="33" y="8"/>
                    </a:lnTo>
                    <a:lnTo>
                      <a:pt x="25" y="0"/>
                    </a:lnTo>
                    <a:lnTo>
                      <a:pt x="0" y="5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grpSp>
        <p:grpSp>
          <p:nvGrpSpPr>
            <p:cNvPr id="31137" name="Group 552"/>
            <p:cNvGrpSpPr>
              <a:grpSpLocks/>
            </p:cNvGrpSpPr>
            <p:nvPr/>
          </p:nvGrpSpPr>
          <p:grpSpPr bwMode="auto">
            <a:xfrm>
              <a:off x="4440" y="3616"/>
              <a:ext cx="271" cy="288"/>
              <a:chOff x="3910" y="2665"/>
              <a:chExt cx="271" cy="288"/>
            </a:xfrm>
          </p:grpSpPr>
          <p:sp>
            <p:nvSpPr>
              <p:cNvPr id="31190" name="Freeform 553"/>
              <p:cNvSpPr>
                <a:spLocks/>
              </p:cNvSpPr>
              <p:nvPr/>
            </p:nvSpPr>
            <p:spPr bwMode="auto">
              <a:xfrm>
                <a:off x="4001" y="2665"/>
                <a:ext cx="83" cy="33"/>
              </a:xfrm>
              <a:custGeom>
                <a:avLst/>
                <a:gdLst>
                  <a:gd name="T0" fmla="*/ 0 w 83"/>
                  <a:gd name="T1" fmla="*/ 33 h 33"/>
                  <a:gd name="T2" fmla="*/ 83 w 83"/>
                  <a:gd name="T3" fmla="*/ 24 h 33"/>
                  <a:gd name="T4" fmla="*/ 66 w 83"/>
                  <a:gd name="T5" fmla="*/ 16 h 33"/>
                  <a:gd name="T6" fmla="*/ 58 w 83"/>
                  <a:gd name="T7" fmla="*/ 16 h 33"/>
                  <a:gd name="T8" fmla="*/ 58 w 83"/>
                  <a:gd name="T9" fmla="*/ 16 h 33"/>
                  <a:gd name="T10" fmla="*/ 50 w 83"/>
                  <a:gd name="T11" fmla="*/ 8 h 33"/>
                  <a:gd name="T12" fmla="*/ 41 w 83"/>
                  <a:gd name="T13" fmla="*/ 0 h 33"/>
                  <a:gd name="T14" fmla="*/ 41 w 83"/>
                  <a:gd name="T15" fmla="*/ 0 h 33"/>
                  <a:gd name="T16" fmla="*/ 33 w 83"/>
                  <a:gd name="T17" fmla="*/ 0 h 33"/>
                  <a:gd name="T18" fmla="*/ 25 w 83"/>
                  <a:gd name="T19" fmla="*/ 0 h 33"/>
                  <a:gd name="T20" fmla="*/ 17 w 83"/>
                  <a:gd name="T21" fmla="*/ 0 h 33"/>
                  <a:gd name="T22" fmla="*/ 17 w 83"/>
                  <a:gd name="T23" fmla="*/ 0 h 33"/>
                  <a:gd name="T24" fmla="*/ 8 w 83"/>
                  <a:gd name="T25" fmla="*/ 16 h 33"/>
                  <a:gd name="T26" fmla="*/ 0 w 83"/>
                  <a:gd name="T27" fmla="*/ 24 h 33"/>
                  <a:gd name="T28" fmla="*/ 0 w 83"/>
                  <a:gd name="T29" fmla="*/ 33 h 33"/>
                  <a:gd name="T30" fmla="*/ 0 w 83"/>
                  <a:gd name="T31" fmla="*/ 33 h 33"/>
                  <a:gd name="T32" fmla="*/ 0 w 83"/>
                  <a:gd name="T33" fmla="*/ 33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33"/>
                  <a:gd name="T53" fmla="*/ 83 w 8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33">
                    <a:moveTo>
                      <a:pt x="0" y="33"/>
                    </a:moveTo>
                    <a:lnTo>
                      <a:pt x="83" y="24"/>
                    </a:lnTo>
                    <a:lnTo>
                      <a:pt x="66" y="16"/>
                    </a:lnTo>
                    <a:lnTo>
                      <a:pt x="58" y="16"/>
                    </a:lnTo>
                    <a:lnTo>
                      <a:pt x="50" y="8"/>
                    </a:lnTo>
                    <a:lnTo>
                      <a:pt x="41" y="0"/>
                    </a:lnTo>
                    <a:lnTo>
                      <a:pt x="33" y="0"/>
                    </a:lnTo>
                    <a:lnTo>
                      <a:pt x="25" y="0"/>
                    </a:lnTo>
                    <a:lnTo>
                      <a:pt x="17" y="0"/>
                    </a:lnTo>
                    <a:lnTo>
                      <a:pt x="8" y="16"/>
                    </a:lnTo>
                    <a:lnTo>
                      <a:pt x="0" y="24"/>
                    </a:lnTo>
                    <a:lnTo>
                      <a:pt x="0" y="3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91" name="Freeform 554"/>
              <p:cNvSpPr>
                <a:spLocks/>
              </p:cNvSpPr>
              <p:nvPr/>
            </p:nvSpPr>
            <p:spPr bwMode="auto">
              <a:xfrm>
                <a:off x="4009" y="2698"/>
                <a:ext cx="58" cy="41"/>
              </a:xfrm>
              <a:custGeom>
                <a:avLst/>
                <a:gdLst>
                  <a:gd name="T0" fmla="*/ 0 w 58"/>
                  <a:gd name="T1" fmla="*/ 8 h 41"/>
                  <a:gd name="T2" fmla="*/ 0 w 58"/>
                  <a:gd name="T3" fmla="*/ 8 h 41"/>
                  <a:gd name="T4" fmla="*/ 0 w 58"/>
                  <a:gd name="T5" fmla="*/ 16 h 41"/>
                  <a:gd name="T6" fmla="*/ 0 w 58"/>
                  <a:gd name="T7" fmla="*/ 24 h 41"/>
                  <a:gd name="T8" fmla="*/ 9 w 58"/>
                  <a:gd name="T9" fmla="*/ 24 h 41"/>
                  <a:gd name="T10" fmla="*/ 17 w 58"/>
                  <a:gd name="T11" fmla="*/ 33 h 41"/>
                  <a:gd name="T12" fmla="*/ 17 w 58"/>
                  <a:gd name="T13" fmla="*/ 33 h 41"/>
                  <a:gd name="T14" fmla="*/ 25 w 58"/>
                  <a:gd name="T15" fmla="*/ 41 h 41"/>
                  <a:gd name="T16" fmla="*/ 33 w 58"/>
                  <a:gd name="T17" fmla="*/ 33 h 41"/>
                  <a:gd name="T18" fmla="*/ 42 w 58"/>
                  <a:gd name="T19" fmla="*/ 33 h 41"/>
                  <a:gd name="T20" fmla="*/ 42 w 58"/>
                  <a:gd name="T21" fmla="*/ 33 h 41"/>
                  <a:gd name="T22" fmla="*/ 50 w 58"/>
                  <a:gd name="T23" fmla="*/ 33 h 41"/>
                  <a:gd name="T24" fmla="*/ 50 w 58"/>
                  <a:gd name="T25" fmla="*/ 24 h 41"/>
                  <a:gd name="T26" fmla="*/ 50 w 58"/>
                  <a:gd name="T27" fmla="*/ 24 h 41"/>
                  <a:gd name="T28" fmla="*/ 50 w 58"/>
                  <a:gd name="T29" fmla="*/ 16 h 41"/>
                  <a:gd name="T30" fmla="*/ 58 w 58"/>
                  <a:gd name="T31" fmla="*/ 16 h 41"/>
                  <a:gd name="T32" fmla="*/ 58 w 58"/>
                  <a:gd name="T33" fmla="*/ 8 h 41"/>
                  <a:gd name="T34" fmla="*/ 58 w 58"/>
                  <a:gd name="T35" fmla="*/ 0 h 41"/>
                  <a:gd name="T36" fmla="*/ 0 w 58"/>
                  <a:gd name="T37" fmla="*/ 8 h 41"/>
                  <a:gd name="T38" fmla="*/ 0 w 58"/>
                  <a:gd name="T39" fmla="*/ 8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0" y="8"/>
                    </a:moveTo>
                    <a:lnTo>
                      <a:pt x="0" y="8"/>
                    </a:lnTo>
                    <a:lnTo>
                      <a:pt x="0" y="16"/>
                    </a:lnTo>
                    <a:lnTo>
                      <a:pt x="0" y="24"/>
                    </a:lnTo>
                    <a:lnTo>
                      <a:pt x="9" y="24"/>
                    </a:lnTo>
                    <a:lnTo>
                      <a:pt x="17" y="33"/>
                    </a:lnTo>
                    <a:lnTo>
                      <a:pt x="25" y="41"/>
                    </a:lnTo>
                    <a:lnTo>
                      <a:pt x="33" y="33"/>
                    </a:lnTo>
                    <a:lnTo>
                      <a:pt x="42" y="33"/>
                    </a:lnTo>
                    <a:lnTo>
                      <a:pt x="50" y="33"/>
                    </a:lnTo>
                    <a:lnTo>
                      <a:pt x="50" y="24"/>
                    </a:lnTo>
                    <a:lnTo>
                      <a:pt x="50" y="16"/>
                    </a:lnTo>
                    <a:lnTo>
                      <a:pt x="58" y="16"/>
                    </a:lnTo>
                    <a:lnTo>
                      <a:pt x="58" y="8"/>
                    </a:lnTo>
                    <a:lnTo>
                      <a:pt x="58" y="0"/>
                    </a:lnTo>
                    <a:lnTo>
                      <a:pt x="0" y="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92" name="Freeform 555"/>
              <p:cNvSpPr>
                <a:spLocks/>
              </p:cNvSpPr>
              <p:nvPr/>
            </p:nvSpPr>
            <p:spPr bwMode="auto">
              <a:xfrm>
                <a:off x="4009" y="2698"/>
                <a:ext cx="58" cy="41"/>
              </a:xfrm>
              <a:custGeom>
                <a:avLst/>
                <a:gdLst>
                  <a:gd name="T0" fmla="*/ 0 w 58"/>
                  <a:gd name="T1" fmla="*/ 8 h 41"/>
                  <a:gd name="T2" fmla="*/ 0 w 58"/>
                  <a:gd name="T3" fmla="*/ 8 h 41"/>
                  <a:gd name="T4" fmla="*/ 0 w 58"/>
                  <a:gd name="T5" fmla="*/ 16 h 41"/>
                  <a:gd name="T6" fmla="*/ 0 w 58"/>
                  <a:gd name="T7" fmla="*/ 24 h 41"/>
                  <a:gd name="T8" fmla="*/ 9 w 58"/>
                  <a:gd name="T9" fmla="*/ 24 h 41"/>
                  <a:gd name="T10" fmla="*/ 17 w 58"/>
                  <a:gd name="T11" fmla="*/ 33 h 41"/>
                  <a:gd name="T12" fmla="*/ 17 w 58"/>
                  <a:gd name="T13" fmla="*/ 33 h 41"/>
                  <a:gd name="T14" fmla="*/ 25 w 58"/>
                  <a:gd name="T15" fmla="*/ 41 h 41"/>
                  <a:gd name="T16" fmla="*/ 33 w 58"/>
                  <a:gd name="T17" fmla="*/ 33 h 41"/>
                  <a:gd name="T18" fmla="*/ 42 w 58"/>
                  <a:gd name="T19" fmla="*/ 33 h 41"/>
                  <a:gd name="T20" fmla="*/ 42 w 58"/>
                  <a:gd name="T21" fmla="*/ 33 h 41"/>
                  <a:gd name="T22" fmla="*/ 50 w 58"/>
                  <a:gd name="T23" fmla="*/ 33 h 41"/>
                  <a:gd name="T24" fmla="*/ 50 w 58"/>
                  <a:gd name="T25" fmla="*/ 24 h 41"/>
                  <a:gd name="T26" fmla="*/ 50 w 58"/>
                  <a:gd name="T27" fmla="*/ 24 h 41"/>
                  <a:gd name="T28" fmla="*/ 50 w 58"/>
                  <a:gd name="T29" fmla="*/ 16 h 41"/>
                  <a:gd name="T30" fmla="*/ 58 w 58"/>
                  <a:gd name="T31" fmla="*/ 16 h 41"/>
                  <a:gd name="T32" fmla="*/ 58 w 58"/>
                  <a:gd name="T33" fmla="*/ 8 h 41"/>
                  <a:gd name="T34" fmla="*/ 58 w 58"/>
                  <a:gd name="T35" fmla="*/ 0 h 41"/>
                  <a:gd name="T36" fmla="*/ 0 w 58"/>
                  <a:gd name="T37" fmla="*/ 8 h 41"/>
                  <a:gd name="T38" fmla="*/ 0 w 58"/>
                  <a:gd name="T39" fmla="*/ 8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0" y="8"/>
                    </a:moveTo>
                    <a:lnTo>
                      <a:pt x="0" y="8"/>
                    </a:lnTo>
                    <a:lnTo>
                      <a:pt x="0" y="16"/>
                    </a:lnTo>
                    <a:lnTo>
                      <a:pt x="0" y="24"/>
                    </a:lnTo>
                    <a:lnTo>
                      <a:pt x="9" y="24"/>
                    </a:lnTo>
                    <a:lnTo>
                      <a:pt x="17" y="33"/>
                    </a:lnTo>
                    <a:lnTo>
                      <a:pt x="25" y="41"/>
                    </a:lnTo>
                    <a:lnTo>
                      <a:pt x="33" y="33"/>
                    </a:lnTo>
                    <a:lnTo>
                      <a:pt x="42" y="33"/>
                    </a:lnTo>
                    <a:lnTo>
                      <a:pt x="50" y="33"/>
                    </a:lnTo>
                    <a:lnTo>
                      <a:pt x="50" y="24"/>
                    </a:lnTo>
                    <a:lnTo>
                      <a:pt x="50" y="16"/>
                    </a:lnTo>
                    <a:lnTo>
                      <a:pt x="58" y="16"/>
                    </a:lnTo>
                    <a:lnTo>
                      <a:pt x="58" y="8"/>
                    </a:lnTo>
                    <a:lnTo>
                      <a:pt x="58" y="0"/>
                    </a:lnTo>
                    <a:lnTo>
                      <a:pt x="0" y="8"/>
                    </a:lnTo>
                  </a:path>
                </a:pathLst>
              </a:custGeom>
              <a:solidFill>
                <a:schemeClr val="accent1"/>
              </a:solidFill>
              <a:ln w="12700">
                <a:solidFill>
                  <a:schemeClr val="accent1"/>
                </a:solidFill>
                <a:prstDash val="solid"/>
                <a:round/>
                <a:headEnd/>
                <a:tailEnd/>
              </a:ln>
            </p:spPr>
            <p:txBody>
              <a:bodyPr/>
              <a:lstStyle/>
              <a:p>
                <a:endParaRPr lang="en-GB" sz="1800">
                  <a:solidFill>
                    <a:srgbClr val="000000"/>
                  </a:solidFill>
                </a:endParaRPr>
              </a:p>
            </p:txBody>
          </p:sp>
          <p:sp>
            <p:nvSpPr>
              <p:cNvPr id="31193" name="Freeform 556"/>
              <p:cNvSpPr>
                <a:spLocks/>
              </p:cNvSpPr>
              <p:nvPr/>
            </p:nvSpPr>
            <p:spPr bwMode="auto">
              <a:xfrm>
                <a:off x="3910" y="2722"/>
                <a:ext cx="215" cy="231"/>
              </a:xfrm>
              <a:custGeom>
                <a:avLst/>
                <a:gdLst>
                  <a:gd name="T0" fmla="*/ 74 w 215"/>
                  <a:gd name="T1" fmla="*/ 0 h 231"/>
                  <a:gd name="T2" fmla="*/ 50 w 215"/>
                  <a:gd name="T3" fmla="*/ 0 h 231"/>
                  <a:gd name="T4" fmla="*/ 33 w 215"/>
                  <a:gd name="T5" fmla="*/ 0 h 231"/>
                  <a:gd name="T6" fmla="*/ 17 w 215"/>
                  <a:gd name="T7" fmla="*/ 9 h 231"/>
                  <a:gd name="T8" fmla="*/ 0 w 215"/>
                  <a:gd name="T9" fmla="*/ 25 h 231"/>
                  <a:gd name="T10" fmla="*/ 17 w 215"/>
                  <a:gd name="T11" fmla="*/ 42 h 231"/>
                  <a:gd name="T12" fmla="*/ 33 w 215"/>
                  <a:gd name="T13" fmla="*/ 33 h 231"/>
                  <a:gd name="T14" fmla="*/ 41 w 215"/>
                  <a:gd name="T15" fmla="*/ 25 h 231"/>
                  <a:gd name="T16" fmla="*/ 58 w 215"/>
                  <a:gd name="T17" fmla="*/ 25 h 231"/>
                  <a:gd name="T18" fmla="*/ 66 w 215"/>
                  <a:gd name="T19" fmla="*/ 33 h 231"/>
                  <a:gd name="T20" fmla="*/ 66 w 215"/>
                  <a:gd name="T21" fmla="*/ 50 h 231"/>
                  <a:gd name="T22" fmla="*/ 41 w 215"/>
                  <a:gd name="T23" fmla="*/ 83 h 231"/>
                  <a:gd name="T24" fmla="*/ 33 w 215"/>
                  <a:gd name="T25" fmla="*/ 99 h 231"/>
                  <a:gd name="T26" fmla="*/ 33 w 215"/>
                  <a:gd name="T27" fmla="*/ 116 h 231"/>
                  <a:gd name="T28" fmla="*/ 41 w 215"/>
                  <a:gd name="T29" fmla="*/ 132 h 231"/>
                  <a:gd name="T30" fmla="*/ 41 w 215"/>
                  <a:gd name="T31" fmla="*/ 149 h 231"/>
                  <a:gd name="T32" fmla="*/ 41 w 215"/>
                  <a:gd name="T33" fmla="*/ 165 h 231"/>
                  <a:gd name="T34" fmla="*/ 33 w 215"/>
                  <a:gd name="T35" fmla="*/ 207 h 231"/>
                  <a:gd name="T36" fmla="*/ 33 w 215"/>
                  <a:gd name="T37" fmla="*/ 223 h 231"/>
                  <a:gd name="T38" fmla="*/ 83 w 215"/>
                  <a:gd name="T39" fmla="*/ 231 h 231"/>
                  <a:gd name="T40" fmla="*/ 83 w 215"/>
                  <a:gd name="T41" fmla="*/ 132 h 231"/>
                  <a:gd name="T42" fmla="*/ 182 w 215"/>
                  <a:gd name="T43" fmla="*/ 215 h 231"/>
                  <a:gd name="T44" fmla="*/ 198 w 215"/>
                  <a:gd name="T45" fmla="*/ 190 h 231"/>
                  <a:gd name="T46" fmla="*/ 190 w 215"/>
                  <a:gd name="T47" fmla="*/ 174 h 231"/>
                  <a:gd name="T48" fmla="*/ 174 w 215"/>
                  <a:gd name="T49" fmla="*/ 141 h 231"/>
                  <a:gd name="T50" fmla="*/ 165 w 215"/>
                  <a:gd name="T51" fmla="*/ 124 h 231"/>
                  <a:gd name="T52" fmla="*/ 157 w 215"/>
                  <a:gd name="T53" fmla="*/ 116 h 231"/>
                  <a:gd name="T54" fmla="*/ 149 w 215"/>
                  <a:gd name="T55" fmla="*/ 116 h 231"/>
                  <a:gd name="T56" fmla="*/ 132 w 215"/>
                  <a:gd name="T57" fmla="*/ 99 h 231"/>
                  <a:gd name="T58" fmla="*/ 132 w 215"/>
                  <a:gd name="T59" fmla="*/ 83 h 231"/>
                  <a:gd name="T60" fmla="*/ 141 w 215"/>
                  <a:gd name="T61" fmla="*/ 58 h 231"/>
                  <a:gd name="T62" fmla="*/ 149 w 215"/>
                  <a:gd name="T63" fmla="*/ 42 h 231"/>
                  <a:gd name="T64" fmla="*/ 141 w 215"/>
                  <a:gd name="T65" fmla="*/ 33 h 231"/>
                  <a:gd name="T66" fmla="*/ 132 w 215"/>
                  <a:gd name="T67" fmla="*/ 25 h 231"/>
                  <a:gd name="T68" fmla="*/ 124 w 215"/>
                  <a:gd name="T69" fmla="*/ 33 h 231"/>
                  <a:gd name="T70" fmla="*/ 116 w 215"/>
                  <a:gd name="T71" fmla="*/ 42 h 231"/>
                  <a:gd name="T72" fmla="*/ 108 w 215"/>
                  <a:gd name="T73" fmla="*/ 50 h 231"/>
                  <a:gd name="T74" fmla="*/ 99 w 215"/>
                  <a:gd name="T75" fmla="*/ 58 h 231"/>
                  <a:gd name="T76" fmla="*/ 99 w 215"/>
                  <a:gd name="T77" fmla="*/ 50 h 231"/>
                  <a:gd name="T78" fmla="*/ 99 w 215"/>
                  <a:gd name="T79" fmla="*/ 33 h 231"/>
                  <a:gd name="T80" fmla="*/ 99 w 215"/>
                  <a:gd name="T81" fmla="*/ 17 h 231"/>
                  <a:gd name="T82" fmla="*/ 99 w 215"/>
                  <a:gd name="T83" fmla="*/ 9 h 231"/>
                  <a:gd name="T84" fmla="*/ 91 w 215"/>
                  <a:gd name="T85" fmla="*/ 0 h 231"/>
                  <a:gd name="T86" fmla="*/ 91 w 215"/>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231"/>
                  <a:gd name="T134" fmla="*/ 215 w 215"/>
                  <a:gd name="T135" fmla="*/ 231 h 2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231">
                    <a:moveTo>
                      <a:pt x="91" y="0"/>
                    </a:moveTo>
                    <a:lnTo>
                      <a:pt x="74" y="0"/>
                    </a:lnTo>
                    <a:lnTo>
                      <a:pt x="66" y="0"/>
                    </a:lnTo>
                    <a:lnTo>
                      <a:pt x="50" y="0"/>
                    </a:lnTo>
                    <a:lnTo>
                      <a:pt x="41" y="0"/>
                    </a:lnTo>
                    <a:lnTo>
                      <a:pt x="33" y="0"/>
                    </a:lnTo>
                    <a:lnTo>
                      <a:pt x="25" y="0"/>
                    </a:lnTo>
                    <a:lnTo>
                      <a:pt x="17" y="9"/>
                    </a:lnTo>
                    <a:lnTo>
                      <a:pt x="0" y="25"/>
                    </a:lnTo>
                    <a:lnTo>
                      <a:pt x="0" y="33"/>
                    </a:lnTo>
                    <a:lnTo>
                      <a:pt x="17" y="42"/>
                    </a:lnTo>
                    <a:lnTo>
                      <a:pt x="25" y="42"/>
                    </a:lnTo>
                    <a:lnTo>
                      <a:pt x="33" y="33"/>
                    </a:lnTo>
                    <a:lnTo>
                      <a:pt x="41" y="33"/>
                    </a:lnTo>
                    <a:lnTo>
                      <a:pt x="41" y="25"/>
                    </a:lnTo>
                    <a:lnTo>
                      <a:pt x="50" y="25"/>
                    </a:lnTo>
                    <a:lnTo>
                      <a:pt x="58" y="25"/>
                    </a:lnTo>
                    <a:lnTo>
                      <a:pt x="58" y="33"/>
                    </a:lnTo>
                    <a:lnTo>
                      <a:pt x="66" y="33"/>
                    </a:lnTo>
                    <a:lnTo>
                      <a:pt x="66" y="42"/>
                    </a:lnTo>
                    <a:lnTo>
                      <a:pt x="66" y="50"/>
                    </a:lnTo>
                    <a:lnTo>
                      <a:pt x="58" y="66"/>
                    </a:lnTo>
                    <a:lnTo>
                      <a:pt x="41" y="83"/>
                    </a:lnTo>
                    <a:lnTo>
                      <a:pt x="41" y="91"/>
                    </a:lnTo>
                    <a:lnTo>
                      <a:pt x="33" y="99"/>
                    </a:lnTo>
                    <a:lnTo>
                      <a:pt x="33" y="108"/>
                    </a:lnTo>
                    <a:lnTo>
                      <a:pt x="33" y="116"/>
                    </a:lnTo>
                    <a:lnTo>
                      <a:pt x="33" y="124"/>
                    </a:lnTo>
                    <a:lnTo>
                      <a:pt x="41" y="132"/>
                    </a:lnTo>
                    <a:lnTo>
                      <a:pt x="41" y="141"/>
                    </a:lnTo>
                    <a:lnTo>
                      <a:pt x="41" y="149"/>
                    </a:lnTo>
                    <a:lnTo>
                      <a:pt x="41" y="157"/>
                    </a:lnTo>
                    <a:lnTo>
                      <a:pt x="41" y="165"/>
                    </a:lnTo>
                    <a:lnTo>
                      <a:pt x="33" y="190"/>
                    </a:lnTo>
                    <a:lnTo>
                      <a:pt x="33" y="207"/>
                    </a:lnTo>
                    <a:lnTo>
                      <a:pt x="33" y="215"/>
                    </a:lnTo>
                    <a:lnTo>
                      <a:pt x="33" y="223"/>
                    </a:lnTo>
                    <a:lnTo>
                      <a:pt x="41" y="231"/>
                    </a:lnTo>
                    <a:lnTo>
                      <a:pt x="83" y="231"/>
                    </a:lnTo>
                    <a:lnTo>
                      <a:pt x="74" y="223"/>
                    </a:lnTo>
                    <a:lnTo>
                      <a:pt x="83" y="132"/>
                    </a:lnTo>
                    <a:lnTo>
                      <a:pt x="149" y="157"/>
                    </a:lnTo>
                    <a:lnTo>
                      <a:pt x="182" y="215"/>
                    </a:lnTo>
                    <a:lnTo>
                      <a:pt x="215" y="190"/>
                    </a:lnTo>
                    <a:lnTo>
                      <a:pt x="198" y="190"/>
                    </a:lnTo>
                    <a:lnTo>
                      <a:pt x="198" y="182"/>
                    </a:lnTo>
                    <a:lnTo>
                      <a:pt x="190" y="174"/>
                    </a:lnTo>
                    <a:lnTo>
                      <a:pt x="182" y="157"/>
                    </a:lnTo>
                    <a:lnTo>
                      <a:pt x="174" y="141"/>
                    </a:lnTo>
                    <a:lnTo>
                      <a:pt x="174" y="132"/>
                    </a:lnTo>
                    <a:lnTo>
                      <a:pt x="165" y="124"/>
                    </a:lnTo>
                    <a:lnTo>
                      <a:pt x="157" y="116"/>
                    </a:lnTo>
                    <a:lnTo>
                      <a:pt x="149" y="116"/>
                    </a:lnTo>
                    <a:lnTo>
                      <a:pt x="141" y="116"/>
                    </a:lnTo>
                    <a:lnTo>
                      <a:pt x="132" y="99"/>
                    </a:lnTo>
                    <a:lnTo>
                      <a:pt x="132" y="91"/>
                    </a:lnTo>
                    <a:lnTo>
                      <a:pt x="132" y="83"/>
                    </a:lnTo>
                    <a:lnTo>
                      <a:pt x="132" y="75"/>
                    </a:lnTo>
                    <a:lnTo>
                      <a:pt x="141" y="58"/>
                    </a:lnTo>
                    <a:lnTo>
                      <a:pt x="141" y="42"/>
                    </a:lnTo>
                    <a:lnTo>
                      <a:pt x="149" y="42"/>
                    </a:lnTo>
                    <a:lnTo>
                      <a:pt x="149" y="33"/>
                    </a:lnTo>
                    <a:lnTo>
                      <a:pt x="141" y="33"/>
                    </a:lnTo>
                    <a:lnTo>
                      <a:pt x="132" y="33"/>
                    </a:lnTo>
                    <a:lnTo>
                      <a:pt x="132" y="25"/>
                    </a:lnTo>
                    <a:lnTo>
                      <a:pt x="124" y="33"/>
                    </a:lnTo>
                    <a:lnTo>
                      <a:pt x="116" y="42"/>
                    </a:lnTo>
                    <a:lnTo>
                      <a:pt x="108" y="50"/>
                    </a:lnTo>
                    <a:lnTo>
                      <a:pt x="99" y="58"/>
                    </a:lnTo>
                    <a:lnTo>
                      <a:pt x="99" y="50"/>
                    </a:lnTo>
                    <a:lnTo>
                      <a:pt x="99" y="42"/>
                    </a:lnTo>
                    <a:lnTo>
                      <a:pt x="99" y="33"/>
                    </a:lnTo>
                    <a:lnTo>
                      <a:pt x="99" y="25"/>
                    </a:lnTo>
                    <a:lnTo>
                      <a:pt x="99" y="17"/>
                    </a:lnTo>
                    <a:lnTo>
                      <a:pt x="99" y="9"/>
                    </a:lnTo>
                    <a:lnTo>
                      <a:pt x="9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94" name="Freeform 557"/>
              <p:cNvSpPr>
                <a:spLocks/>
              </p:cNvSpPr>
              <p:nvPr/>
            </p:nvSpPr>
            <p:spPr bwMode="auto">
              <a:xfrm>
                <a:off x="3910" y="2722"/>
                <a:ext cx="215" cy="231"/>
              </a:xfrm>
              <a:custGeom>
                <a:avLst/>
                <a:gdLst>
                  <a:gd name="T0" fmla="*/ 74 w 215"/>
                  <a:gd name="T1" fmla="*/ 0 h 231"/>
                  <a:gd name="T2" fmla="*/ 50 w 215"/>
                  <a:gd name="T3" fmla="*/ 0 h 231"/>
                  <a:gd name="T4" fmla="*/ 33 w 215"/>
                  <a:gd name="T5" fmla="*/ 0 h 231"/>
                  <a:gd name="T6" fmla="*/ 17 w 215"/>
                  <a:gd name="T7" fmla="*/ 9 h 231"/>
                  <a:gd name="T8" fmla="*/ 0 w 215"/>
                  <a:gd name="T9" fmla="*/ 25 h 231"/>
                  <a:gd name="T10" fmla="*/ 17 w 215"/>
                  <a:gd name="T11" fmla="*/ 42 h 231"/>
                  <a:gd name="T12" fmla="*/ 33 w 215"/>
                  <a:gd name="T13" fmla="*/ 33 h 231"/>
                  <a:gd name="T14" fmla="*/ 41 w 215"/>
                  <a:gd name="T15" fmla="*/ 25 h 231"/>
                  <a:gd name="T16" fmla="*/ 58 w 215"/>
                  <a:gd name="T17" fmla="*/ 25 h 231"/>
                  <a:gd name="T18" fmla="*/ 66 w 215"/>
                  <a:gd name="T19" fmla="*/ 33 h 231"/>
                  <a:gd name="T20" fmla="*/ 66 w 215"/>
                  <a:gd name="T21" fmla="*/ 50 h 231"/>
                  <a:gd name="T22" fmla="*/ 41 w 215"/>
                  <a:gd name="T23" fmla="*/ 83 h 231"/>
                  <a:gd name="T24" fmla="*/ 33 w 215"/>
                  <a:gd name="T25" fmla="*/ 99 h 231"/>
                  <a:gd name="T26" fmla="*/ 33 w 215"/>
                  <a:gd name="T27" fmla="*/ 116 h 231"/>
                  <a:gd name="T28" fmla="*/ 41 w 215"/>
                  <a:gd name="T29" fmla="*/ 132 h 231"/>
                  <a:gd name="T30" fmla="*/ 41 w 215"/>
                  <a:gd name="T31" fmla="*/ 149 h 231"/>
                  <a:gd name="T32" fmla="*/ 41 w 215"/>
                  <a:gd name="T33" fmla="*/ 165 h 231"/>
                  <a:gd name="T34" fmla="*/ 33 w 215"/>
                  <a:gd name="T35" fmla="*/ 207 h 231"/>
                  <a:gd name="T36" fmla="*/ 33 w 215"/>
                  <a:gd name="T37" fmla="*/ 223 h 231"/>
                  <a:gd name="T38" fmla="*/ 83 w 215"/>
                  <a:gd name="T39" fmla="*/ 231 h 231"/>
                  <a:gd name="T40" fmla="*/ 83 w 215"/>
                  <a:gd name="T41" fmla="*/ 132 h 231"/>
                  <a:gd name="T42" fmla="*/ 182 w 215"/>
                  <a:gd name="T43" fmla="*/ 215 h 231"/>
                  <a:gd name="T44" fmla="*/ 198 w 215"/>
                  <a:gd name="T45" fmla="*/ 190 h 231"/>
                  <a:gd name="T46" fmla="*/ 190 w 215"/>
                  <a:gd name="T47" fmla="*/ 174 h 231"/>
                  <a:gd name="T48" fmla="*/ 174 w 215"/>
                  <a:gd name="T49" fmla="*/ 141 h 231"/>
                  <a:gd name="T50" fmla="*/ 165 w 215"/>
                  <a:gd name="T51" fmla="*/ 124 h 231"/>
                  <a:gd name="T52" fmla="*/ 157 w 215"/>
                  <a:gd name="T53" fmla="*/ 116 h 231"/>
                  <a:gd name="T54" fmla="*/ 149 w 215"/>
                  <a:gd name="T55" fmla="*/ 116 h 231"/>
                  <a:gd name="T56" fmla="*/ 132 w 215"/>
                  <a:gd name="T57" fmla="*/ 99 h 231"/>
                  <a:gd name="T58" fmla="*/ 132 w 215"/>
                  <a:gd name="T59" fmla="*/ 83 h 231"/>
                  <a:gd name="T60" fmla="*/ 141 w 215"/>
                  <a:gd name="T61" fmla="*/ 58 h 231"/>
                  <a:gd name="T62" fmla="*/ 149 w 215"/>
                  <a:gd name="T63" fmla="*/ 42 h 231"/>
                  <a:gd name="T64" fmla="*/ 141 w 215"/>
                  <a:gd name="T65" fmla="*/ 33 h 231"/>
                  <a:gd name="T66" fmla="*/ 132 w 215"/>
                  <a:gd name="T67" fmla="*/ 25 h 231"/>
                  <a:gd name="T68" fmla="*/ 124 w 215"/>
                  <a:gd name="T69" fmla="*/ 33 h 231"/>
                  <a:gd name="T70" fmla="*/ 116 w 215"/>
                  <a:gd name="T71" fmla="*/ 42 h 231"/>
                  <a:gd name="T72" fmla="*/ 108 w 215"/>
                  <a:gd name="T73" fmla="*/ 50 h 231"/>
                  <a:gd name="T74" fmla="*/ 99 w 215"/>
                  <a:gd name="T75" fmla="*/ 58 h 231"/>
                  <a:gd name="T76" fmla="*/ 99 w 215"/>
                  <a:gd name="T77" fmla="*/ 50 h 231"/>
                  <a:gd name="T78" fmla="*/ 99 w 215"/>
                  <a:gd name="T79" fmla="*/ 33 h 231"/>
                  <a:gd name="T80" fmla="*/ 99 w 215"/>
                  <a:gd name="T81" fmla="*/ 17 h 231"/>
                  <a:gd name="T82" fmla="*/ 99 w 215"/>
                  <a:gd name="T83" fmla="*/ 9 h 231"/>
                  <a:gd name="T84" fmla="*/ 91 w 215"/>
                  <a:gd name="T85" fmla="*/ 0 h 231"/>
                  <a:gd name="T86" fmla="*/ 91 w 215"/>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231"/>
                  <a:gd name="T134" fmla="*/ 215 w 215"/>
                  <a:gd name="T135" fmla="*/ 231 h 2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231">
                    <a:moveTo>
                      <a:pt x="91" y="0"/>
                    </a:moveTo>
                    <a:lnTo>
                      <a:pt x="74" y="0"/>
                    </a:lnTo>
                    <a:lnTo>
                      <a:pt x="66" y="0"/>
                    </a:lnTo>
                    <a:lnTo>
                      <a:pt x="50" y="0"/>
                    </a:lnTo>
                    <a:lnTo>
                      <a:pt x="41" y="0"/>
                    </a:lnTo>
                    <a:lnTo>
                      <a:pt x="33" y="0"/>
                    </a:lnTo>
                    <a:lnTo>
                      <a:pt x="25" y="0"/>
                    </a:lnTo>
                    <a:lnTo>
                      <a:pt x="17" y="9"/>
                    </a:lnTo>
                    <a:lnTo>
                      <a:pt x="0" y="25"/>
                    </a:lnTo>
                    <a:lnTo>
                      <a:pt x="0" y="33"/>
                    </a:lnTo>
                    <a:lnTo>
                      <a:pt x="17" y="42"/>
                    </a:lnTo>
                    <a:lnTo>
                      <a:pt x="25" y="42"/>
                    </a:lnTo>
                    <a:lnTo>
                      <a:pt x="33" y="33"/>
                    </a:lnTo>
                    <a:lnTo>
                      <a:pt x="41" y="33"/>
                    </a:lnTo>
                    <a:lnTo>
                      <a:pt x="41" y="25"/>
                    </a:lnTo>
                    <a:lnTo>
                      <a:pt x="50" y="25"/>
                    </a:lnTo>
                    <a:lnTo>
                      <a:pt x="58" y="25"/>
                    </a:lnTo>
                    <a:lnTo>
                      <a:pt x="58" y="33"/>
                    </a:lnTo>
                    <a:lnTo>
                      <a:pt x="66" y="33"/>
                    </a:lnTo>
                    <a:lnTo>
                      <a:pt x="66" y="42"/>
                    </a:lnTo>
                    <a:lnTo>
                      <a:pt x="66" y="50"/>
                    </a:lnTo>
                    <a:lnTo>
                      <a:pt x="58" y="66"/>
                    </a:lnTo>
                    <a:lnTo>
                      <a:pt x="41" y="83"/>
                    </a:lnTo>
                    <a:lnTo>
                      <a:pt x="41" y="91"/>
                    </a:lnTo>
                    <a:lnTo>
                      <a:pt x="33" y="99"/>
                    </a:lnTo>
                    <a:lnTo>
                      <a:pt x="33" y="108"/>
                    </a:lnTo>
                    <a:lnTo>
                      <a:pt x="33" y="116"/>
                    </a:lnTo>
                    <a:lnTo>
                      <a:pt x="33" y="124"/>
                    </a:lnTo>
                    <a:lnTo>
                      <a:pt x="41" y="132"/>
                    </a:lnTo>
                    <a:lnTo>
                      <a:pt x="41" y="141"/>
                    </a:lnTo>
                    <a:lnTo>
                      <a:pt x="41" y="149"/>
                    </a:lnTo>
                    <a:lnTo>
                      <a:pt x="41" y="157"/>
                    </a:lnTo>
                    <a:lnTo>
                      <a:pt x="41" y="165"/>
                    </a:lnTo>
                    <a:lnTo>
                      <a:pt x="33" y="190"/>
                    </a:lnTo>
                    <a:lnTo>
                      <a:pt x="33" y="207"/>
                    </a:lnTo>
                    <a:lnTo>
                      <a:pt x="33" y="215"/>
                    </a:lnTo>
                    <a:lnTo>
                      <a:pt x="33" y="223"/>
                    </a:lnTo>
                    <a:lnTo>
                      <a:pt x="41" y="231"/>
                    </a:lnTo>
                    <a:lnTo>
                      <a:pt x="83" y="231"/>
                    </a:lnTo>
                    <a:lnTo>
                      <a:pt x="74" y="223"/>
                    </a:lnTo>
                    <a:lnTo>
                      <a:pt x="83" y="132"/>
                    </a:lnTo>
                    <a:lnTo>
                      <a:pt x="149" y="157"/>
                    </a:lnTo>
                    <a:lnTo>
                      <a:pt x="182" y="215"/>
                    </a:lnTo>
                    <a:lnTo>
                      <a:pt x="215" y="190"/>
                    </a:lnTo>
                    <a:lnTo>
                      <a:pt x="198" y="190"/>
                    </a:lnTo>
                    <a:lnTo>
                      <a:pt x="198" y="182"/>
                    </a:lnTo>
                    <a:lnTo>
                      <a:pt x="190" y="174"/>
                    </a:lnTo>
                    <a:lnTo>
                      <a:pt x="182" y="157"/>
                    </a:lnTo>
                    <a:lnTo>
                      <a:pt x="174" y="141"/>
                    </a:lnTo>
                    <a:lnTo>
                      <a:pt x="174" y="132"/>
                    </a:lnTo>
                    <a:lnTo>
                      <a:pt x="165" y="124"/>
                    </a:lnTo>
                    <a:lnTo>
                      <a:pt x="157" y="116"/>
                    </a:lnTo>
                    <a:lnTo>
                      <a:pt x="149" y="116"/>
                    </a:lnTo>
                    <a:lnTo>
                      <a:pt x="141" y="116"/>
                    </a:lnTo>
                    <a:lnTo>
                      <a:pt x="132" y="99"/>
                    </a:lnTo>
                    <a:lnTo>
                      <a:pt x="132" y="91"/>
                    </a:lnTo>
                    <a:lnTo>
                      <a:pt x="132" y="83"/>
                    </a:lnTo>
                    <a:lnTo>
                      <a:pt x="132" y="75"/>
                    </a:lnTo>
                    <a:lnTo>
                      <a:pt x="141" y="58"/>
                    </a:lnTo>
                    <a:lnTo>
                      <a:pt x="141" y="42"/>
                    </a:lnTo>
                    <a:lnTo>
                      <a:pt x="149" y="42"/>
                    </a:lnTo>
                    <a:lnTo>
                      <a:pt x="149" y="33"/>
                    </a:lnTo>
                    <a:lnTo>
                      <a:pt x="141" y="33"/>
                    </a:lnTo>
                    <a:lnTo>
                      <a:pt x="132" y="33"/>
                    </a:lnTo>
                    <a:lnTo>
                      <a:pt x="132" y="25"/>
                    </a:lnTo>
                    <a:lnTo>
                      <a:pt x="124" y="33"/>
                    </a:lnTo>
                    <a:lnTo>
                      <a:pt x="116" y="42"/>
                    </a:lnTo>
                    <a:lnTo>
                      <a:pt x="108" y="50"/>
                    </a:lnTo>
                    <a:lnTo>
                      <a:pt x="99" y="58"/>
                    </a:lnTo>
                    <a:lnTo>
                      <a:pt x="99" y="50"/>
                    </a:lnTo>
                    <a:lnTo>
                      <a:pt x="99" y="42"/>
                    </a:lnTo>
                    <a:lnTo>
                      <a:pt x="99" y="33"/>
                    </a:lnTo>
                    <a:lnTo>
                      <a:pt x="99" y="25"/>
                    </a:lnTo>
                    <a:lnTo>
                      <a:pt x="99" y="17"/>
                    </a:lnTo>
                    <a:lnTo>
                      <a:pt x="99" y="9"/>
                    </a:lnTo>
                    <a:lnTo>
                      <a:pt x="91" y="0"/>
                    </a:lnTo>
                  </a:path>
                </a:pathLst>
              </a:custGeom>
              <a:solidFill>
                <a:srgbClr val="FF0000"/>
              </a:solidFill>
              <a:ln w="27051">
                <a:solidFill>
                  <a:schemeClr val="hlink"/>
                </a:solidFill>
                <a:prstDash val="solid"/>
                <a:round/>
                <a:headEnd/>
                <a:tailEnd/>
              </a:ln>
            </p:spPr>
            <p:txBody>
              <a:bodyPr/>
              <a:lstStyle/>
              <a:p>
                <a:endParaRPr lang="en-GB" sz="1800">
                  <a:solidFill>
                    <a:srgbClr val="000000"/>
                  </a:solidFill>
                </a:endParaRPr>
              </a:p>
            </p:txBody>
          </p:sp>
          <p:sp>
            <p:nvSpPr>
              <p:cNvPr id="31195" name="Freeform 558"/>
              <p:cNvSpPr>
                <a:spLocks/>
              </p:cNvSpPr>
              <p:nvPr/>
            </p:nvSpPr>
            <p:spPr bwMode="auto">
              <a:xfrm>
                <a:off x="4042" y="2854"/>
                <a:ext cx="17" cy="17"/>
              </a:xfrm>
              <a:custGeom>
                <a:avLst/>
                <a:gdLst>
                  <a:gd name="T0" fmla="*/ 9 w 17"/>
                  <a:gd name="T1" fmla="*/ 0 h 17"/>
                  <a:gd name="T2" fmla="*/ 0 w 17"/>
                  <a:gd name="T3" fmla="*/ 9 h 17"/>
                  <a:gd name="T4" fmla="*/ 17 w 17"/>
                  <a:gd name="T5" fmla="*/ 17 h 17"/>
                  <a:gd name="T6" fmla="*/ 17 w 17"/>
                  <a:gd name="T7" fmla="*/ 9 h 17"/>
                  <a:gd name="T8" fmla="*/ 9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9" y="0"/>
                    </a:moveTo>
                    <a:lnTo>
                      <a:pt x="0" y="9"/>
                    </a:lnTo>
                    <a:lnTo>
                      <a:pt x="17" y="17"/>
                    </a:lnTo>
                    <a:lnTo>
                      <a:pt x="17" y="9"/>
                    </a:lnTo>
                    <a:lnTo>
                      <a:pt x="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96" name="Freeform 559"/>
              <p:cNvSpPr>
                <a:spLocks/>
              </p:cNvSpPr>
              <p:nvPr/>
            </p:nvSpPr>
            <p:spPr bwMode="auto">
              <a:xfrm>
                <a:off x="4042" y="2854"/>
                <a:ext cx="17" cy="17"/>
              </a:xfrm>
              <a:custGeom>
                <a:avLst/>
                <a:gdLst>
                  <a:gd name="T0" fmla="*/ 9 w 17"/>
                  <a:gd name="T1" fmla="*/ 0 h 17"/>
                  <a:gd name="T2" fmla="*/ 0 w 17"/>
                  <a:gd name="T3" fmla="*/ 9 h 17"/>
                  <a:gd name="T4" fmla="*/ 17 w 17"/>
                  <a:gd name="T5" fmla="*/ 17 h 17"/>
                  <a:gd name="T6" fmla="*/ 17 w 17"/>
                  <a:gd name="T7" fmla="*/ 9 h 17"/>
                  <a:gd name="T8" fmla="*/ 9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9" y="0"/>
                    </a:moveTo>
                    <a:lnTo>
                      <a:pt x="0" y="9"/>
                    </a:lnTo>
                    <a:lnTo>
                      <a:pt x="17" y="17"/>
                    </a:lnTo>
                    <a:lnTo>
                      <a:pt x="17" y="9"/>
                    </a:lnTo>
                    <a:lnTo>
                      <a:pt x="9" y="0"/>
                    </a:lnTo>
                    <a:close/>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97" name="Freeform 560"/>
              <p:cNvSpPr>
                <a:spLocks/>
              </p:cNvSpPr>
              <p:nvPr/>
            </p:nvSpPr>
            <p:spPr bwMode="auto">
              <a:xfrm>
                <a:off x="4018" y="2813"/>
                <a:ext cx="41" cy="41"/>
              </a:xfrm>
              <a:custGeom>
                <a:avLst/>
                <a:gdLst>
                  <a:gd name="T0" fmla="*/ 41 w 41"/>
                  <a:gd name="T1" fmla="*/ 25 h 41"/>
                  <a:gd name="T2" fmla="*/ 16 w 41"/>
                  <a:gd name="T3" fmla="*/ 41 h 41"/>
                  <a:gd name="T4" fmla="*/ 0 w 41"/>
                  <a:gd name="T5" fmla="*/ 0 h 41"/>
                  <a:gd name="T6" fmla="*/ 41 w 41"/>
                  <a:gd name="T7" fmla="*/ 25 h 41"/>
                  <a:gd name="T8" fmla="*/ 0 60000 65536"/>
                  <a:gd name="T9" fmla="*/ 0 60000 65536"/>
                  <a:gd name="T10" fmla="*/ 0 60000 65536"/>
                  <a:gd name="T11" fmla="*/ 0 60000 65536"/>
                  <a:gd name="T12" fmla="*/ 0 w 41"/>
                  <a:gd name="T13" fmla="*/ 0 h 41"/>
                  <a:gd name="T14" fmla="*/ 41 w 41"/>
                  <a:gd name="T15" fmla="*/ 41 h 41"/>
                </a:gdLst>
                <a:ahLst/>
                <a:cxnLst>
                  <a:cxn ang="T8">
                    <a:pos x="T0" y="T1"/>
                  </a:cxn>
                  <a:cxn ang="T9">
                    <a:pos x="T2" y="T3"/>
                  </a:cxn>
                  <a:cxn ang="T10">
                    <a:pos x="T4" y="T5"/>
                  </a:cxn>
                  <a:cxn ang="T11">
                    <a:pos x="T6" y="T7"/>
                  </a:cxn>
                </a:cxnLst>
                <a:rect l="T12" t="T13" r="T14" b="T15"/>
                <a:pathLst>
                  <a:path w="41" h="41">
                    <a:moveTo>
                      <a:pt x="41" y="25"/>
                    </a:moveTo>
                    <a:lnTo>
                      <a:pt x="16" y="41"/>
                    </a:lnTo>
                    <a:lnTo>
                      <a:pt x="0" y="0"/>
                    </a:lnTo>
                    <a:lnTo>
                      <a:pt x="41" y="2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98" name="Freeform 561"/>
              <p:cNvSpPr>
                <a:spLocks/>
              </p:cNvSpPr>
              <p:nvPr/>
            </p:nvSpPr>
            <p:spPr bwMode="auto">
              <a:xfrm>
                <a:off x="4018" y="2813"/>
                <a:ext cx="41" cy="41"/>
              </a:xfrm>
              <a:custGeom>
                <a:avLst/>
                <a:gdLst>
                  <a:gd name="T0" fmla="*/ 41 w 41"/>
                  <a:gd name="T1" fmla="*/ 25 h 41"/>
                  <a:gd name="T2" fmla="*/ 16 w 41"/>
                  <a:gd name="T3" fmla="*/ 41 h 41"/>
                  <a:gd name="T4" fmla="*/ 0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41" y="25"/>
                    </a:moveTo>
                    <a:lnTo>
                      <a:pt x="16" y="41"/>
                    </a:lnTo>
                    <a:lnTo>
                      <a:pt x="0" y="0"/>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99" name="Freeform 562"/>
              <p:cNvSpPr>
                <a:spLocks/>
              </p:cNvSpPr>
              <p:nvPr/>
            </p:nvSpPr>
            <p:spPr bwMode="auto">
              <a:xfrm>
                <a:off x="3935" y="2755"/>
                <a:ext cx="215" cy="165"/>
              </a:xfrm>
              <a:custGeom>
                <a:avLst/>
                <a:gdLst>
                  <a:gd name="T0" fmla="*/ 0 w 215"/>
                  <a:gd name="T1" fmla="*/ 0 h 165"/>
                  <a:gd name="T2" fmla="*/ 0 w 215"/>
                  <a:gd name="T3" fmla="*/ 9 h 165"/>
                  <a:gd name="T4" fmla="*/ 206 w 215"/>
                  <a:gd name="T5" fmla="*/ 165 h 165"/>
                  <a:gd name="T6" fmla="*/ 215 w 215"/>
                  <a:gd name="T7" fmla="*/ 157 h 165"/>
                  <a:gd name="T8" fmla="*/ 0 w 215"/>
                  <a:gd name="T9" fmla="*/ 0 h 165"/>
                  <a:gd name="T10" fmla="*/ 0 60000 65536"/>
                  <a:gd name="T11" fmla="*/ 0 60000 65536"/>
                  <a:gd name="T12" fmla="*/ 0 60000 65536"/>
                  <a:gd name="T13" fmla="*/ 0 60000 65536"/>
                  <a:gd name="T14" fmla="*/ 0 60000 65536"/>
                  <a:gd name="T15" fmla="*/ 0 w 215"/>
                  <a:gd name="T16" fmla="*/ 0 h 165"/>
                  <a:gd name="T17" fmla="*/ 215 w 215"/>
                  <a:gd name="T18" fmla="*/ 165 h 165"/>
                </a:gdLst>
                <a:ahLst/>
                <a:cxnLst>
                  <a:cxn ang="T10">
                    <a:pos x="T0" y="T1"/>
                  </a:cxn>
                  <a:cxn ang="T11">
                    <a:pos x="T2" y="T3"/>
                  </a:cxn>
                  <a:cxn ang="T12">
                    <a:pos x="T4" y="T5"/>
                  </a:cxn>
                  <a:cxn ang="T13">
                    <a:pos x="T6" y="T7"/>
                  </a:cxn>
                  <a:cxn ang="T14">
                    <a:pos x="T8" y="T9"/>
                  </a:cxn>
                </a:cxnLst>
                <a:rect l="T15" t="T16" r="T17" b="T18"/>
                <a:pathLst>
                  <a:path w="215" h="165">
                    <a:moveTo>
                      <a:pt x="0" y="0"/>
                    </a:moveTo>
                    <a:lnTo>
                      <a:pt x="0" y="9"/>
                    </a:lnTo>
                    <a:lnTo>
                      <a:pt x="206" y="165"/>
                    </a:lnTo>
                    <a:lnTo>
                      <a:pt x="215" y="157"/>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00" name="Freeform 563"/>
              <p:cNvSpPr>
                <a:spLocks/>
              </p:cNvSpPr>
              <p:nvPr/>
            </p:nvSpPr>
            <p:spPr bwMode="auto">
              <a:xfrm>
                <a:off x="3935" y="2755"/>
                <a:ext cx="215" cy="165"/>
              </a:xfrm>
              <a:custGeom>
                <a:avLst/>
                <a:gdLst>
                  <a:gd name="T0" fmla="*/ 0 w 215"/>
                  <a:gd name="T1" fmla="*/ 0 h 165"/>
                  <a:gd name="T2" fmla="*/ 0 w 215"/>
                  <a:gd name="T3" fmla="*/ 9 h 165"/>
                  <a:gd name="T4" fmla="*/ 206 w 215"/>
                  <a:gd name="T5" fmla="*/ 165 h 165"/>
                  <a:gd name="T6" fmla="*/ 215 w 215"/>
                  <a:gd name="T7" fmla="*/ 157 h 165"/>
                  <a:gd name="T8" fmla="*/ 0 w 215"/>
                  <a:gd name="T9" fmla="*/ 0 h 165"/>
                  <a:gd name="T10" fmla="*/ 0 60000 65536"/>
                  <a:gd name="T11" fmla="*/ 0 60000 65536"/>
                  <a:gd name="T12" fmla="*/ 0 60000 65536"/>
                  <a:gd name="T13" fmla="*/ 0 60000 65536"/>
                  <a:gd name="T14" fmla="*/ 0 60000 65536"/>
                  <a:gd name="T15" fmla="*/ 0 w 215"/>
                  <a:gd name="T16" fmla="*/ 0 h 165"/>
                  <a:gd name="T17" fmla="*/ 215 w 215"/>
                  <a:gd name="T18" fmla="*/ 165 h 165"/>
                </a:gdLst>
                <a:ahLst/>
                <a:cxnLst>
                  <a:cxn ang="T10">
                    <a:pos x="T0" y="T1"/>
                  </a:cxn>
                  <a:cxn ang="T11">
                    <a:pos x="T2" y="T3"/>
                  </a:cxn>
                  <a:cxn ang="T12">
                    <a:pos x="T4" y="T5"/>
                  </a:cxn>
                  <a:cxn ang="T13">
                    <a:pos x="T6" y="T7"/>
                  </a:cxn>
                  <a:cxn ang="T14">
                    <a:pos x="T8" y="T9"/>
                  </a:cxn>
                </a:cxnLst>
                <a:rect l="T15" t="T16" r="T17" b="T18"/>
                <a:pathLst>
                  <a:path w="215" h="165">
                    <a:moveTo>
                      <a:pt x="0" y="0"/>
                    </a:moveTo>
                    <a:lnTo>
                      <a:pt x="0" y="9"/>
                    </a:lnTo>
                    <a:lnTo>
                      <a:pt x="206" y="165"/>
                    </a:lnTo>
                    <a:lnTo>
                      <a:pt x="215" y="157"/>
                    </a:lnTo>
                    <a:lnTo>
                      <a:pt x="0" y="0"/>
                    </a:lnTo>
                    <a:close/>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201" name="Freeform 564"/>
              <p:cNvSpPr>
                <a:spLocks/>
              </p:cNvSpPr>
              <p:nvPr/>
            </p:nvSpPr>
            <p:spPr bwMode="auto">
              <a:xfrm>
                <a:off x="4123" y="2883"/>
                <a:ext cx="58" cy="57"/>
              </a:xfrm>
              <a:custGeom>
                <a:avLst/>
                <a:gdLst>
                  <a:gd name="T0" fmla="*/ 0 w 58"/>
                  <a:gd name="T1" fmla="*/ 57 h 57"/>
                  <a:gd name="T2" fmla="*/ 0 w 58"/>
                  <a:gd name="T3" fmla="*/ 57 h 57"/>
                  <a:gd name="T4" fmla="*/ 9 w 58"/>
                  <a:gd name="T5" fmla="*/ 57 h 57"/>
                  <a:gd name="T6" fmla="*/ 17 w 58"/>
                  <a:gd name="T7" fmla="*/ 57 h 57"/>
                  <a:gd name="T8" fmla="*/ 25 w 58"/>
                  <a:gd name="T9" fmla="*/ 57 h 57"/>
                  <a:gd name="T10" fmla="*/ 42 w 58"/>
                  <a:gd name="T11" fmla="*/ 57 h 57"/>
                  <a:gd name="T12" fmla="*/ 58 w 58"/>
                  <a:gd name="T13" fmla="*/ 49 h 57"/>
                  <a:gd name="T14" fmla="*/ 50 w 58"/>
                  <a:gd name="T15" fmla="*/ 33 h 57"/>
                  <a:gd name="T16" fmla="*/ 50 w 58"/>
                  <a:gd name="T17" fmla="*/ 24 h 57"/>
                  <a:gd name="T18" fmla="*/ 42 w 58"/>
                  <a:gd name="T19" fmla="*/ 16 h 57"/>
                  <a:gd name="T20" fmla="*/ 42 w 58"/>
                  <a:gd name="T21" fmla="*/ 8 h 57"/>
                  <a:gd name="T22" fmla="*/ 33 w 58"/>
                  <a:gd name="T23" fmla="*/ 8 h 57"/>
                  <a:gd name="T24" fmla="*/ 25 w 58"/>
                  <a:gd name="T25" fmla="*/ 0 h 57"/>
                  <a:gd name="T26" fmla="*/ 25 w 58"/>
                  <a:gd name="T27" fmla="*/ 0 h 57"/>
                  <a:gd name="T28" fmla="*/ 25 w 58"/>
                  <a:gd name="T29" fmla="*/ 0 h 57"/>
                  <a:gd name="T30" fmla="*/ 0 w 58"/>
                  <a:gd name="T31" fmla="*/ 57 h 57"/>
                  <a:gd name="T32" fmla="*/ 0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0" y="57"/>
                    </a:moveTo>
                    <a:lnTo>
                      <a:pt x="0" y="57"/>
                    </a:lnTo>
                    <a:lnTo>
                      <a:pt x="9" y="57"/>
                    </a:lnTo>
                    <a:lnTo>
                      <a:pt x="17" y="57"/>
                    </a:lnTo>
                    <a:lnTo>
                      <a:pt x="25" y="57"/>
                    </a:lnTo>
                    <a:lnTo>
                      <a:pt x="42" y="57"/>
                    </a:lnTo>
                    <a:lnTo>
                      <a:pt x="58" y="49"/>
                    </a:lnTo>
                    <a:lnTo>
                      <a:pt x="50" y="33"/>
                    </a:lnTo>
                    <a:lnTo>
                      <a:pt x="50" y="24"/>
                    </a:lnTo>
                    <a:lnTo>
                      <a:pt x="42" y="16"/>
                    </a:lnTo>
                    <a:lnTo>
                      <a:pt x="42" y="8"/>
                    </a:lnTo>
                    <a:lnTo>
                      <a:pt x="33" y="8"/>
                    </a:lnTo>
                    <a:lnTo>
                      <a:pt x="25" y="0"/>
                    </a:lnTo>
                    <a:lnTo>
                      <a:pt x="0" y="5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202" name="Freeform 565"/>
              <p:cNvSpPr>
                <a:spLocks/>
              </p:cNvSpPr>
              <p:nvPr/>
            </p:nvSpPr>
            <p:spPr bwMode="auto">
              <a:xfrm>
                <a:off x="4123" y="2883"/>
                <a:ext cx="58" cy="57"/>
              </a:xfrm>
              <a:custGeom>
                <a:avLst/>
                <a:gdLst>
                  <a:gd name="T0" fmla="*/ 0 w 58"/>
                  <a:gd name="T1" fmla="*/ 57 h 57"/>
                  <a:gd name="T2" fmla="*/ 0 w 58"/>
                  <a:gd name="T3" fmla="*/ 57 h 57"/>
                  <a:gd name="T4" fmla="*/ 9 w 58"/>
                  <a:gd name="T5" fmla="*/ 57 h 57"/>
                  <a:gd name="T6" fmla="*/ 17 w 58"/>
                  <a:gd name="T7" fmla="*/ 57 h 57"/>
                  <a:gd name="T8" fmla="*/ 25 w 58"/>
                  <a:gd name="T9" fmla="*/ 57 h 57"/>
                  <a:gd name="T10" fmla="*/ 42 w 58"/>
                  <a:gd name="T11" fmla="*/ 57 h 57"/>
                  <a:gd name="T12" fmla="*/ 58 w 58"/>
                  <a:gd name="T13" fmla="*/ 49 h 57"/>
                  <a:gd name="T14" fmla="*/ 50 w 58"/>
                  <a:gd name="T15" fmla="*/ 33 h 57"/>
                  <a:gd name="T16" fmla="*/ 50 w 58"/>
                  <a:gd name="T17" fmla="*/ 24 h 57"/>
                  <a:gd name="T18" fmla="*/ 42 w 58"/>
                  <a:gd name="T19" fmla="*/ 16 h 57"/>
                  <a:gd name="T20" fmla="*/ 42 w 58"/>
                  <a:gd name="T21" fmla="*/ 8 h 57"/>
                  <a:gd name="T22" fmla="*/ 33 w 58"/>
                  <a:gd name="T23" fmla="*/ 8 h 57"/>
                  <a:gd name="T24" fmla="*/ 25 w 58"/>
                  <a:gd name="T25" fmla="*/ 0 h 57"/>
                  <a:gd name="T26" fmla="*/ 25 w 58"/>
                  <a:gd name="T27" fmla="*/ 0 h 57"/>
                  <a:gd name="T28" fmla="*/ 25 w 58"/>
                  <a:gd name="T29" fmla="*/ 0 h 57"/>
                  <a:gd name="T30" fmla="*/ 0 w 58"/>
                  <a:gd name="T31" fmla="*/ 57 h 57"/>
                  <a:gd name="T32" fmla="*/ 0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0" y="57"/>
                    </a:moveTo>
                    <a:lnTo>
                      <a:pt x="0" y="57"/>
                    </a:lnTo>
                    <a:lnTo>
                      <a:pt x="9" y="57"/>
                    </a:lnTo>
                    <a:lnTo>
                      <a:pt x="17" y="57"/>
                    </a:lnTo>
                    <a:lnTo>
                      <a:pt x="25" y="57"/>
                    </a:lnTo>
                    <a:lnTo>
                      <a:pt x="42" y="57"/>
                    </a:lnTo>
                    <a:lnTo>
                      <a:pt x="58" y="49"/>
                    </a:lnTo>
                    <a:lnTo>
                      <a:pt x="50" y="33"/>
                    </a:lnTo>
                    <a:lnTo>
                      <a:pt x="50" y="24"/>
                    </a:lnTo>
                    <a:lnTo>
                      <a:pt x="42" y="16"/>
                    </a:lnTo>
                    <a:lnTo>
                      <a:pt x="42" y="8"/>
                    </a:lnTo>
                    <a:lnTo>
                      <a:pt x="33" y="8"/>
                    </a:lnTo>
                    <a:lnTo>
                      <a:pt x="25" y="0"/>
                    </a:lnTo>
                    <a:lnTo>
                      <a:pt x="0" y="5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grpSp>
        <p:grpSp>
          <p:nvGrpSpPr>
            <p:cNvPr id="31138" name="Group 566"/>
            <p:cNvGrpSpPr>
              <a:grpSpLocks/>
            </p:cNvGrpSpPr>
            <p:nvPr/>
          </p:nvGrpSpPr>
          <p:grpSpPr bwMode="auto">
            <a:xfrm>
              <a:off x="4708" y="3564"/>
              <a:ext cx="271" cy="288"/>
              <a:chOff x="3910" y="2665"/>
              <a:chExt cx="271" cy="288"/>
            </a:xfrm>
          </p:grpSpPr>
          <p:sp>
            <p:nvSpPr>
              <p:cNvPr id="31177" name="Freeform 567"/>
              <p:cNvSpPr>
                <a:spLocks/>
              </p:cNvSpPr>
              <p:nvPr/>
            </p:nvSpPr>
            <p:spPr bwMode="auto">
              <a:xfrm>
                <a:off x="4001" y="2665"/>
                <a:ext cx="83" cy="33"/>
              </a:xfrm>
              <a:custGeom>
                <a:avLst/>
                <a:gdLst>
                  <a:gd name="T0" fmla="*/ 0 w 83"/>
                  <a:gd name="T1" fmla="*/ 33 h 33"/>
                  <a:gd name="T2" fmla="*/ 83 w 83"/>
                  <a:gd name="T3" fmla="*/ 24 h 33"/>
                  <a:gd name="T4" fmla="*/ 66 w 83"/>
                  <a:gd name="T5" fmla="*/ 16 h 33"/>
                  <a:gd name="T6" fmla="*/ 58 w 83"/>
                  <a:gd name="T7" fmla="*/ 16 h 33"/>
                  <a:gd name="T8" fmla="*/ 58 w 83"/>
                  <a:gd name="T9" fmla="*/ 16 h 33"/>
                  <a:gd name="T10" fmla="*/ 50 w 83"/>
                  <a:gd name="T11" fmla="*/ 8 h 33"/>
                  <a:gd name="T12" fmla="*/ 41 w 83"/>
                  <a:gd name="T13" fmla="*/ 0 h 33"/>
                  <a:gd name="T14" fmla="*/ 41 w 83"/>
                  <a:gd name="T15" fmla="*/ 0 h 33"/>
                  <a:gd name="T16" fmla="*/ 33 w 83"/>
                  <a:gd name="T17" fmla="*/ 0 h 33"/>
                  <a:gd name="T18" fmla="*/ 25 w 83"/>
                  <a:gd name="T19" fmla="*/ 0 h 33"/>
                  <a:gd name="T20" fmla="*/ 17 w 83"/>
                  <a:gd name="T21" fmla="*/ 0 h 33"/>
                  <a:gd name="T22" fmla="*/ 17 w 83"/>
                  <a:gd name="T23" fmla="*/ 0 h 33"/>
                  <a:gd name="T24" fmla="*/ 8 w 83"/>
                  <a:gd name="T25" fmla="*/ 16 h 33"/>
                  <a:gd name="T26" fmla="*/ 0 w 83"/>
                  <a:gd name="T27" fmla="*/ 24 h 33"/>
                  <a:gd name="T28" fmla="*/ 0 w 83"/>
                  <a:gd name="T29" fmla="*/ 33 h 33"/>
                  <a:gd name="T30" fmla="*/ 0 w 83"/>
                  <a:gd name="T31" fmla="*/ 33 h 33"/>
                  <a:gd name="T32" fmla="*/ 0 w 83"/>
                  <a:gd name="T33" fmla="*/ 33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33"/>
                  <a:gd name="T53" fmla="*/ 83 w 8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33">
                    <a:moveTo>
                      <a:pt x="0" y="33"/>
                    </a:moveTo>
                    <a:lnTo>
                      <a:pt x="83" y="24"/>
                    </a:lnTo>
                    <a:lnTo>
                      <a:pt x="66" y="16"/>
                    </a:lnTo>
                    <a:lnTo>
                      <a:pt x="58" y="16"/>
                    </a:lnTo>
                    <a:lnTo>
                      <a:pt x="50" y="8"/>
                    </a:lnTo>
                    <a:lnTo>
                      <a:pt x="41" y="0"/>
                    </a:lnTo>
                    <a:lnTo>
                      <a:pt x="33" y="0"/>
                    </a:lnTo>
                    <a:lnTo>
                      <a:pt x="25" y="0"/>
                    </a:lnTo>
                    <a:lnTo>
                      <a:pt x="17" y="0"/>
                    </a:lnTo>
                    <a:lnTo>
                      <a:pt x="8" y="16"/>
                    </a:lnTo>
                    <a:lnTo>
                      <a:pt x="0" y="24"/>
                    </a:lnTo>
                    <a:lnTo>
                      <a:pt x="0" y="3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78" name="Freeform 568"/>
              <p:cNvSpPr>
                <a:spLocks/>
              </p:cNvSpPr>
              <p:nvPr/>
            </p:nvSpPr>
            <p:spPr bwMode="auto">
              <a:xfrm>
                <a:off x="4009" y="2698"/>
                <a:ext cx="58" cy="41"/>
              </a:xfrm>
              <a:custGeom>
                <a:avLst/>
                <a:gdLst>
                  <a:gd name="T0" fmla="*/ 0 w 58"/>
                  <a:gd name="T1" fmla="*/ 8 h 41"/>
                  <a:gd name="T2" fmla="*/ 0 w 58"/>
                  <a:gd name="T3" fmla="*/ 8 h 41"/>
                  <a:gd name="T4" fmla="*/ 0 w 58"/>
                  <a:gd name="T5" fmla="*/ 16 h 41"/>
                  <a:gd name="T6" fmla="*/ 0 w 58"/>
                  <a:gd name="T7" fmla="*/ 24 h 41"/>
                  <a:gd name="T8" fmla="*/ 9 w 58"/>
                  <a:gd name="T9" fmla="*/ 24 h 41"/>
                  <a:gd name="T10" fmla="*/ 17 w 58"/>
                  <a:gd name="T11" fmla="*/ 33 h 41"/>
                  <a:gd name="T12" fmla="*/ 17 w 58"/>
                  <a:gd name="T13" fmla="*/ 33 h 41"/>
                  <a:gd name="T14" fmla="*/ 25 w 58"/>
                  <a:gd name="T15" fmla="*/ 41 h 41"/>
                  <a:gd name="T16" fmla="*/ 33 w 58"/>
                  <a:gd name="T17" fmla="*/ 33 h 41"/>
                  <a:gd name="T18" fmla="*/ 42 w 58"/>
                  <a:gd name="T19" fmla="*/ 33 h 41"/>
                  <a:gd name="T20" fmla="*/ 42 w 58"/>
                  <a:gd name="T21" fmla="*/ 33 h 41"/>
                  <a:gd name="T22" fmla="*/ 50 w 58"/>
                  <a:gd name="T23" fmla="*/ 33 h 41"/>
                  <a:gd name="T24" fmla="*/ 50 w 58"/>
                  <a:gd name="T25" fmla="*/ 24 h 41"/>
                  <a:gd name="T26" fmla="*/ 50 w 58"/>
                  <a:gd name="T27" fmla="*/ 24 h 41"/>
                  <a:gd name="T28" fmla="*/ 50 w 58"/>
                  <a:gd name="T29" fmla="*/ 16 h 41"/>
                  <a:gd name="T30" fmla="*/ 58 w 58"/>
                  <a:gd name="T31" fmla="*/ 16 h 41"/>
                  <a:gd name="T32" fmla="*/ 58 w 58"/>
                  <a:gd name="T33" fmla="*/ 8 h 41"/>
                  <a:gd name="T34" fmla="*/ 58 w 58"/>
                  <a:gd name="T35" fmla="*/ 0 h 41"/>
                  <a:gd name="T36" fmla="*/ 0 w 58"/>
                  <a:gd name="T37" fmla="*/ 8 h 41"/>
                  <a:gd name="T38" fmla="*/ 0 w 58"/>
                  <a:gd name="T39" fmla="*/ 8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0" y="8"/>
                    </a:moveTo>
                    <a:lnTo>
                      <a:pt x="0" y="8"/>
                    </a:lnTo>
                    <a:lnTo>
                      <a:pt x="0" y="16"/>
                    </a:lnTo>
                    <a:lnTo>
                      <a:pt x="0" y="24"/>
                    </a:lnTo>
                    <a:lnTo>
                      <a:pt x="9" y="24"/>
                    </a:lnTo>
                    <a:lnTo>
                      <a:pt x="17" y="33"/>
                    </a:lnTo>
                    <a:lnTo>
                      <a:pt x="25" y="41"/>
                    </a:lnTo>
                    <a:lnTo>
                      <a:pt x="33" y="33"/>
                    </a:lnTo>
                    <a:lnTo>
                      <a:pt x="42" y="33"/>
                    </a:lnTo>
                    <a:lnTo>
                      <a:pt x="50" y="33"/>
                    </a:lnTo>
                    <a:lnTo>
                      <a:pt x="50" y="24"/>
                    </a:lnTo>
                    <a:lnTo>
                      <a:pt x="50" y="16"/>
                    </a:lnTo>
                    <a:lnTo>
                      <a:pt x="58" y="16"/>
                    </a:lnTo>
                    <a:lnTo>
                      <a:pt x="58" y="8"/>
                    </a:lnTo>
                    <a:lnTo>
                      <a:pt x="58" y="0"/>
                    </a:lnTo>
                    <a:lnTo>
                      <a:pt x="0" y="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79" name="Freeform 569"/>
              <p:cNvSpPr>
                <a:spLocks/>
              </p:cNvSpPr>
              <p:nvPr/>
            </p:nvSpPr>
            <p:spPr bwMode="auto">
              <a:xfrm>
                <a:off x="4009" y="2698"/>
                <a:ext cx="58" cy="41"/>
              </a:xfrm>
              <a:custGeom>
                <a:avLst/>
                <a:gdLst>
                  <a:gd name="T0" fmla="*/ 0 w 58"/>
                  <a:gd name="T1" fmla="*/ 8 h 41"/>
                  <a:gd name="T2" fmla="*/ 0 w 58"/>
                  <a:gd name="T3" fmla="*/ 8 h 41"/>
                  <a:gd name="T4" fmla="*/ 0 w 58"/>
                  <a:gd name="T5" fmla="*/ 16 h 41"/>
                  <a:gd name="T6" fmla="*/ 0 w 58"/>
                  <a:gd name="T7" fmla="*/ 24 h 41"/>
                  <a:gd name="T8" fmla="*/ 9 w 58"/>
                  <a:gd name="T9" fmla="*/ 24 h 41"/>
                  <a:gd name="T10" fmla="*/ 17 w 58"/>
                  <a:gd name="T11" fmla="*/ 33 h 41"/>
                  <a:gd name="T12" fmla="*/ 17 w 58"/>
                  <a:gd name="T13" fmla="*/ 33 h 41"/>
                  <a:gd name="T14" fmla="*/ 25 w 58"/>
                  <a:gd name="T15" fmla="*/ 41 h 41"/>
                  <a:gd name="T16" fmla="*/ 33 w 58"/>
                  <a:gd name="T17" fmla="*/ 33 h 41"/>
                  <a:gd name="T18" fmla="*/ 42 w 58"/>
                  <a:gd name="T19" fmla="*/ 33 h 41"/>
                  <a:gd name="T20" fmla="*/ 42 w 58"/>
                  <a:gd name="T21" fmla="*/ 33 h 41"/>
                  <a:gd name="T22" fmla="*/ 50 w 58"/>
                  <a:gd name="T23" fmla="*/ 33 h 41"/>
                  <a:gd name="T24" fmla="*/ 50 w 58"/>
                  <a:gd name="T25" fmla="*/ 24 h 41"/>
                  <a:gd name="T26" fmla="*/ 50 w 58"/>
                  <a:gd name="T27" fmla="*/ 24 h 41"/>
                  <a:gd name="T28" fmla="*/ 50 w 58"/>
                  <a:gd name="T29" fmla="*/ 16 h 41"/>
                  <a:gd name="T30" fmla="*/ 58 w 58"/>
                  <a:gd name="T31" fmla="*/ 16 h 41"/>
                  <a:gd name="T32" fmla="*/ 58 w 58"/>
                  <a:gd name="T33" fmla="*/ 8 h 41"/>
                  <a:gd name="T34" fmla="*/ 58 w 58"/>
                  <a:gd name="T35" fmla="*/ 0 h 41"/>
                  <a:gd name="T36" fmla="*/ 0 w 58"/>
                  <a:gd name="T37" fmla="*/ 8 h 41"/>
                  <a:gd name="T38" fmla="*/ 0 w 58"/>
                  <a:gd name="T39" fmla="*/ 8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0" y="8"/>
                    </a:moveTo>
                    <a:lnTo>
                      <a:pt x="0" y="8"/>
                    </a:lnTo>
                    <a:lnTo>
                      <a:pt x="0" y="16"/>
                    </a:lnTo>
                    <a:lnTo>
                      <a:pt x="0" y="24"/>
                    </a:lnTo>
                    <a:lnTo>
                      <a:pt x="9" y="24"/>
                    </a:lnTo>
                    <a:lnTo>
                      <a:pt x="17" y="33"/>
                    </a:lnTo>
                    <a:lnTo>
                      <a:pt x="25" y="41"/>
                    </a:lnTo>
                    <a:lnTo>
                      <a:pt x="33" y="33"/>
                    </a:lnTo>
                    <a:lnTo>
                      <a:pt x="42" y="33"/>
                    </a:lnTo>
                    <a:lnTo>
                      <a:pt x="50" y="33"/>
                    </a:lnTo>
                    <a:lnTo>
                      <a:pt x="50" y="24"/>
                    </a:lnTo>
                    <a:lnTo>
                      <a:pt x="50" y="16"/>
                    </a:lnTo>
                    <a:lnTo>
                      <a:pt x="58" y="16"/>
                    </a:lnTo>
                    <a:lnTo>
                      <a:pt x="58" y="8"/>
                    </a:lnTo>
                    <a:lnTo>
                      <a:pt x="58" y="0"/>
                    </a:lnTo>
                    <a:lnTo>
                      <a:pt x="0" y="8"/>
                    </a:lnTo>
                  </a:path>
                </a:pathLst>
              </a:custGeom>
              <a:solidFill>
                <a:schemeClr val="accent1"/>
              </a:solidFill>
              <a:ln w="12700">
                <a:solidFill>
                  <a:schemeClr val="accent1"/>
                </a:solidFill>
                <a:prstDash val="solid"/>
                <a:round/>
                <a:headEnd/>
                <a:tailEnd/>
              </a:ln>
            </p:spPr>
            <p:txBody>
              <a:bodyPr/>
              <a:lstStyle/>
              <a:p>
                <a:endParaRPr lang="en-GB" sz="1800">
                  <a:solidFill>
                    <a:srgbClr val="000000"/>
                  </a:solidFill>
                </a:endParaRPr>
              </a:p>
            </p:txBody>
          </p:sp>
          <p:sp>
            <p:nvSpPr>
              <p:cNvPr id="31180" name="Freeform 570"/>
              <p:cNvSpPr>
                <a:spLocks/>
              </p:cNvSpPr>
              <p:nvPr/>
            </p:nvSpPr>
            <p:spPr bwMode="auto">
              <a:xfrm>
                <a:off x="3910" y="2722"/>
                <a:ext cx="215" cy="231"/>
              </a:xfrm>
              <a:custGeom>
                <a:avLst/>
                <a:gdLst>
                  <a:gd name="T0" fmla="*/ 74 w 215"/>
                  <a:gd name="T1" fmla="*/ 0 h 231"/>
                  <a:gd name="T2" fmla="*/ 50 w 215"/>
                  <a:gd name="T3" fmla="*/ 0 h 231"/>
                  <a:gd name="T4" fmla="*/ 33 w 215"/>
                  <a:gd name="T5" fmla="*/ 0 h 231"/>
                  <a:gd name="T6" fmla="*/ 17 w 215"/>
                  <a:gd name="T7" fmla="*/ 9 h 231"/>
                  <a:gd name="T8" fmla="*/ 0 w 215"/>
                  <a:gd name="T9" fmla="*/ 25 h 231"/>
                  <a:gd name="T10" fmla="*/ 17 w 215"/>
                  <a:gd name="T11" fmla="*/ 42 h 231"/>
                  <a:gd name="T12" fmla="*/ 33 w 215"/>
                  <a:gd name="T13" fmla="*/ 33 h 231"/>
                  <a:gd name="T14" fmla="*/ 41 w 215"/>
                  <a:gd name="T15" fmla="*/ 25 h 231"/>
                  <a:gd name="T16" fmla="*/ 58 w 215"/>
                  <a:gd name="T17" fmla="*/ 25 h 231"/>
                  <a:gd name="T18" fmla="*/ 66 w 215"/>
                  <a:gd name="T19" fmla="*/ 33 h 231"/>
                  <a:gd name="T20" fmla="*/ 66 w 215"/>
                  <a:gd name="T21" fmla="*/ 50 h 231"/>
                  <a:gd name="T22" fmla="*/ 41 w 215"/>
                  <a:gd name="T23" fmla="*/ 83 h 231"/>
                  <a:gd name="T24" fmla="*/ 33 w 215"/>
                  <a:gd name="T25" fmla="*/ 99 h 231"/>
                  <a:gd name="T26" fmla="*/ 33 w 215"/>
                  <a:gd name="T27" fmla="*/ 116 h 231"/>
                  <a:gd name="T28" fmla="*/ 41 w 215"/>
                  <a:gd name="T29" fmla="*/ 132 h 231"/>
                  <a:gd name="T30" fmla="*/ 41 w 215"/>
                  <a:gd name="T31" fmla="*/ 149 h 231"/>
                  <a:gd name="T32" fmla="*/ 41 w 215"/>
                  <a:gd name="T33" fmla="*/ 165 h 231"/>
                  <a:gd name="T34" fmla="*/ 33 w 215"/>
                  <a:gd name="T35" fmla="*/ 207 h 231"/>
                  <a:gd name="T36" fmla="*/ 33 w 215"/>
                  <a:gd name="T37" fmla="*/ 223 h 231"/>
                  <a:gd name="T38" fmla="*/ 83 w 215"/>
                  <a:gd name="T39" fmla="*/ 231 h 231"/>
                  <a:gd name="T40" fmla="*/ 83 w 215"/>
                  <a:gd name="T41" fmla="*/ 132 h 231"/>
                  <a:gd name="T42" fmla="*/ 182 w 215"/>
                  <a:gd name="T43" fmla="*/ 215 h 231"/>
                  <a:gd name="T44" fmla="*/ 198 w 215"/>
                  <a:gd name="T45" fmla="*/ 190 h 231"/>
                  <a:gd name="T46" fmla="*/ 190 w 215"/>
                  <a:gd name="T47" fmla="*/ 174 h 231"/>
                  <a:gd name="T48" fmla="*/ 174 w 215"/>
                  <a:gd name="T49" fmla="*/ 141 h 231"/>
                  <a:gd name="T50" fmla="*/ 165 w 215"/>
                  <a:gd name="T51" fmla="*/ 124 h 231"/>
                  <a:gd name="T52" fmla="*/ 157 w 215"/>
                  <a:gd name="T53" fmla="*/ 116 h 231"/>
                  <a:gd name="T54" fmla="*/ 149 w 215"/>
                  <a:gd name="T55" fmla="*/ 116 h 231"/>
                  <a:gd name="T56" fmla="*/ 132 w 215"/>
                  <a:gd name="T57" fmla="*/ 99 h 231"/>
                  <a:gd name="T58" fmla="*/ 132 w 215"/>
                  <a:gd name="T59" fmla="*/ 83 h 231"/>
                  <a:gd name="T60" fmla="*/ 141 w 215"/>
                  <a:gd name="T61" fmla="*/ 58 h 231"/>
                  <a:gd name="T62" fmla="*/ 149 w 215"/>
                  <a:gd name="T63" fmla="*/ 42 h 231"/>
                  <a:gd name="T64" fmla="*/ 141 w 215"/>
                  <a:gd name="T65" fmla="*/ 33 h 231"/>
                  <a:gd name="T66" fmla="*/ 132 w 215"/>
                  <a:gd name="T67" fmla="*/ 25 h 231"/>
                  <a:gd name="T68" fmla="*/ 124 w 215"/>
                  <a:gd name="T69" fmla="*/ 33 h 231"/>
                  <a:gd name="T70" fmla="*/ 116 w 215"/>
                  <a:gd name="T71" fmla="*/ 42 h 231"/>
                  <a:gd name="T72" fmla="*/ 108 w 215"/>
                  <a:gd name="T73" fmla="*/ 50 h 231"/>
                  <a:gd name="T74" fmla="*/ 99 w 215"/>
                  <a:gd name="T75" fmla="*/ 58 h 231"/>
                  <a:gd name="T76" fmla="*/ 99 w 215"/>
                  <a:gd name="T77" fmla="*/ 50 h 231"/>
                  <a:gd name="T78" fmla="*/ 99 w 215"/>
                  <a:gd name="T79" fmla="*/ 33 h 231"/>
                  <a:gd name="T80" fmla="*/ 99 w 215"/>
                  <a:gd name="T81" fmla="*/ 17 h 231"/>
                  <a:gd name="T82" fmla="*/ 99 w 215"/>
                  <a:gd name="T83" fmla="*/ 9 h 231"/>
                  <a:gd name="T84" fmla="*/ 91 w 215"/>
                  <a:gd name="T85" fmla="*/ 0 h 231"/>
                  <a:gd name="T86" fmla="*/ 91 w 215"/>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231"/>
                  <a:gd name="T134" fmla="*/ 215 w 215"/>
                  <a:gd name="T135" fmla="*/ 231 h 2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231">
                    <a:moveTo>
                      <a:pt x="91" y="0"/>
                    </a:moveTo>
                    <a:lnTo>
                      <a:pt x="74" y="0"/>
                    </a:lnTo>
                    <a:lnTo>
                      <a:pt x="66" y="0"/>
                    </a:lnTo>
                    <a:lnTo>
                      <a:pt x="50" y="0"/>
                    </a:lnTo>
                    <a:lnTo>
                      <a:pt x="41" y="0"/>
                    </a:lnTo>
                    <a:lnTo>
                      <a:pt x="33" y="0"/>
                    </a:lnTo>
                    <a:lnTo>
                      <a:pt x="25" y="0"/>
                    </a:lnTo>
                    <a:lnTo>
                      <a:pt x="17" y="9"/>
                    </a:lnTo>
                    <a:lnTo>
                      <a:pt x="0" y="25"/>
                    </a:lnTo>
                    <a:lnTo>
                      <a:pt x="0" y="33"/>
                    </a:lnTo>
                    <a:lnTo>
                      <a:pt x="17" y="42"/>
                    </a:lnTo>
                    <a:lnTo>
                      <a:pt x="25" y="42"/>
                    </a:lnTo>
                    <a:lnTo>
                      <a:pt x="33" y="33"/>
                    </a:lnTo>
                    <a:lnTo>
                      <a:pt x="41" y="33"/>
                    </a:lnTo>
                    <a:lnTo>
                      <a:pt x="41" y="25"/>
                    </a:lnTo>
                    <a:lnTo>
                      <a:pt x="50" y="25"/>
                    </a:lnTo>
                    <a:lnTo>
                      <a:pt x="58" y="25"/>
                    </a:lnTo>
                    <a:lnTo>
                      <a:pt x="58" y="33"/>
                    </a:lnTo>
                    <a:lnTo>
                      <a:pt x="66" y="33"/>
                    </a:lnTo>
                    <a:lnTo>
                      <a:pt x="66" y="42"/>
                    </a:lnTo>
                    <a:lnTo>
                      <a:pt x="66" y="50"/>
                    </a:lnTo>
                    <a:lnTo>
                      <a:pt x="58" y="66"/>
                    </a:lnTo>
                    <a:lnTo>
                      <a:pt x="41" y="83"/>
                    </a:lnTo>
                    <a:lnTo>
                      <a:pt x="41" y="91"/>
                    </a:lnTo>
                    <a:lnTo>
                      <a:pt x="33" y="99"/>
                    </a:lnTo>
                    <a:lnTo>
                      <a:pt x="33" y="108"/>
                    </a:lnTo>
                    <a:lnTo>
                      <a:pt x="33" y="116"/>
                    </a:lnTo>
                    <a:lnTo>
                      <a:pt x="33" y="124"/>
                    </a:lnTo>
                    <a:lnTo>
                      <a:pt x="41" y="132"/>
                    </a:lnTo>
                    <a:lnTo>
                      <a:pt x="41" y="141"/>
                    </a:lnTo>
                    <a:lnTo>
                      <a:pt x="41" y="149"/>
                    </a:lnTo>
                    <a:lnTo>
                      <a:pt x="41" y="157"/>
                    </a:lnTo>
                    <a:lnTo>
                      <a:pt x="41" y="165"/>
                    </a:lnTo>
                    <a:lnTo>
                      <a:pt x="33" y="190"/>
                    </a:lnTo>
                    <a:lnTo>
                      <a:pt x="33" y="207"/>
                    </a:lnTo>
                    <a:lnTo>
                      <a:pt x="33" y="215"/>
                    </a:lnTo>
                    <a:lnTo>
                      <a:pt x="33" y="223"/>
                    </a:lnTo>
                    <a:lnTo>
                      <a:pt x="41" y="231"/>
                    </a:lnTo>
                    <a:lnTo>
                      <a:pt x="83" y="231"/>
                    </a:lnTo>
                    <a:lnTo>
                      <a:pt x="74" y="223"/>
                    </a:lnTo>
                    <a:lnTo>
                      <a:pt x="83" y="132"/>
                    </a:lnTo>
                    <a:lnTo>
                      <a:pt x="149" y="157"/>
                    </a:lnTo>
                    <a:lnTo>
                      <a:pt x="182" y="215"/>
                    </a:lnTo>
                    <a:lnTo>
                      <a:pt x="215" y="190"/>
                    </a:lnTo>
                    <a:lnTo>
                      <a:pt x="198" y="190"/>
                    </a:lnTo>
                    <a:lnTo>
                      <a:pt x="198" y="182"/>
                    </a:lnTo>
                    <a:lnTo>
                      <a:pt x="190" y="174"/>
                    </a:lnTo>
                    <a:lnTo>
                      <a:pt x="182" y="157"/>
                    </a:lnTo>
                    <a:lnTo>
                      <a:pt x="174" y="141"/>
                    </a:lnTo>
                    <a:lnTo>
                      <a:pt x="174" y="132"/>
                    </a:lnTo>
                    <a:lnTo>
                      <a:pt x="165" y="124"/>
                    </a:lnTo>
                    <a:lnTo>
                      <a:pt x="157" y="116"/>
                    </a:lnTo>
                    <a:lnTo>
                      <a:pt x="149" y="116"/>
                    </a:lnTo>
                    <a:lnTo>
                      <a:pt x="141" y="116"/>
                    </a:lnTo>
                    <a:lnTo>
                      <a:pt x="132" y="99"/>
                    </a:lnTo>
                    <a:lnTo>
                      <a:pt x="132" y="91"/>
                    </a:lnTo>
                    <a:lnTo>
                      <a:pt x="132" y="83"/>
                    </a:lnTo>
                    <a:lnTo>
                      <a:pt x="132" y="75"/>
                    </a:lnTo>
                    <a:lnTo>
                      <a:pt x="141" y="58"/>
                    </a:lnTo>
                    <a:lnTo>
                      <a:pt x="141" y="42"/>
                    </a:lnTo>
                    <a:lnTo>
                      <a:pt x="149" y="42"/>
                    </a:lnTo>
                    <a:lnTo>
                      <a:pt x="149" y="33"/>
                    </a:lnTo>
                    <a:lnTo>
                      <a:pt x="141" y="33"/>
                    </a:lnTo>
                    <a:lnTo>
                      <a:pt x="132" y="33"/>
                    </a:lnTo>
                    <a:lnTo>
                      <a:pt x="132" y="25"/>
                    </a:lnTo>
                    <a:lnTo>
                      <a:pt x="124" y="33"/>
                    </a:lnTo>
                    <a:lnTo>
                      <a:pt x="116" y="42"/>
                    </a:lnTo>
                    <a:lnTo>
                      <a:pt x="108" y="50"/>
                    </a:lnTo>
                    <a:lnTo>
                      <a:pt x="99" y="58"/>
                    </a:lnTo>
                    <a:lnTo>
                      <a:pt x="99" y="50"/>
                    </a:lnTo>
                    <a:lnTo>
                      <a:pt x="99" y="42"/>
                    </a:lnTo>
                    <a:lnTo>
                      <a:pt x="99" y="33"/>
                    </a:lnTo>
                    <a:lnTo>
                      <a:pt x="99" y="25"/>
                    </a:lnTo>
                    <a:lnTo>
                      <a:pt x="99" y="17"/>
                    </a:lnTo>
                    <a:lnTo>
                      <a:pt x="99" y="9"/>
                    </a:lnTo>
                    <a:lnTo>
                      <a:pt x="9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81" name="Freeform 571"/>
              <p:cNvSpPr>
                <a:spLocks/>
              </p:cNvSpPr>
              <p:nvPr/>
            </p:nvSpPr>
            <p:spPr bwMode="auto">
              <a:xfrm>
                <a:off x="3910" y="2722"/>
                <a:ext cx="215" cy="231"/>
              </a:xfrm>
              <a:custGeom>
                <a:avLst/>
                <a:gdLst>
                  <a:gd name="T0" fmla="*/ 74 w 215"/>
                  <a:gd name="T1" fmla="*/ 0 h 231"/>
                  <a:gd name="T2" fmla="*/ 50 w 215"/>
                  <a:gd name="T3" fmla="*/ 0 h 231"/>
                  <a:gd name="T4" fmla="*/ 33 w 215"/>
                  <a:gd name="T5" fmla="*/ 0 h 231"/>
                  <a:gd name="T6" fmla="*/ 17 w 215"/>
                  <a:gd name="T7" fmla="*/ 9 h 231"/>
                  <a:gd name="T8" fmla="*/ 0 w 215"/>
                  <a:gd name="T9" fmla="*/ 25 h 231"/>
                  <a:gd name="T10" fmla="*/ 17 w 215"/>
                  <a:gd name="T11" fmla="*/ 42 h 231"/>
                  <a:gd name="T12" fmla="*/ 33 w 215"/>
                  <a:gd name="T13" fmla="*/ 33 h 231"/>
                  <a:gd name="T14" fmla="*/ 41 w 215"/>
                  <a:gd name="T15" fmla="*/ 25 h 231"/>
                  <a:gd name="T16" fmla="*/ 58 w 215"/>
                  <a:gd name="T17" fmla="*/ 25 h 231"/>
                  <a:gd name="T18" fmla="*/ 66 w 215"/>
                  <a:gd name="T19" fmla="*/ 33 h 231"/>
                  <a:gd name="T20" fmla="*/ 66 w 215"/>
                  <a:gd name="T21" fmla="*/ 50 h 231"/>
                  <a:gd name="T22" fmla="*/ 41 w 215"/>
                  <a:gd name="T23" fmla="*/ 83 h 231"/>
                  <a:gd name="T24" fmla="*/ 33 w 215"/>
                  <a:gd name="T25" fmla="*/ 99 h 231"/>
                  <a:gd name="T26" fmla="*/ 33 w 215"/>
                  <a:gd name="T27" fmla="*/ 116 h 231"/>
                  <a:gd name="T28" fmla="*/ 41 w 215"/>
                  <a:gd name="T29" fmla="*/ 132 h 231"/>
                  <a:gd name="T30" fmla="*/ 41 w 215"/>
                  <a:gd name="T31" fmla="*/ 149 h 231"/>
                  <a:gd name="T32" fmla="*/ 41 w 215"/>
                  <a:gd name="T33" fmla="*/ 165 h 231"/>
                  <a:gd name="T34" fmla="*/ 33 w 215"/>
                  <a:gd name="T35" fmla="*/ 207 h 231"/>
                  <a:gd name="T36" fmla="*/ 33 w 215"/>
                  <a:gd name="T37" fmla="*/ 223 h 231"/>
                  <a:gd name="T38" fmla="*/ 83 w 215"/>
                  <a:gd name="T39" fmla="*/ 231 h 231"/>
                  <a:gd name="T40" fmla="*/ 83 w 215"/>
                  <a:gd name="T41" fmla="*/ 132 h 231"/>
                  <a:gd name="T42" fmla="*/ 182 w 215"/>
                  <a:gd name="T43" fmla="*/ 215 h 231"/>
                  <a:gd name="T44" fmla="*/ 198 w 215"/>
                  <a:gd name="T45" fmla="*/ 190 h 231"/>
                  <a:gd name="T46" fmla="*/ 190 w 215"/>
                  <a:gd name="T47" fmla="*/ 174 h 231"/>
                  <a:gd name="T48" fmla="*/ 174 w 215"/>
                  <a:gd name="T49" fmla="*/ 141 h 231"/>
                  <a:gd name="T50" fmla="*/ 165 w 215"/>
                  <a:gd name="T51" fmla="*/ 124 h 231"/>
                  <a:gd name="T52" fmla="*/ 157 w 215"/>
                  <a:gd name="T53" fmla="*/ 116 h 231"/>
                  <a:gd name="T54" fmla="*/ 149 w 215"/>
                  <a:gd name="T55" fmla="*/ 116 h 231"/>
                  <a:gd name="T56" fmla="*/ 132 w 215"/>
                  <a:gd name="T57" fmla="*/ 99 h 231"/>
                  <a:gd name="T58" fmla="*/ 132 w 215"/>
                  <a:gd name="T59" fmla="*/ 83 h 231"/>
                  <a:gd name="T60" fmla="*/ 141 w 215"/>
                  <a:gd name="T61" fmla="*/ 58 h 231"/>
                  <a:gd name="T62" fmla="*/ 149 w 215"/>
                  <a:gd name="T63" fmla="*/ 42 h 231"/>
                  <a:gd name="T64" fmla="*/ 141 w 215"/>
                  <a:gd name="T65" fmla="*/ 33 h 231"/>
                  <a:gd name="T66" fmla="*/ 132 w 215"/>
                  <a:gd name="T67" fmla="*/ 25 h 231"/>
                  <a:gd name="T68" fmla="*/ 124 w 215"/>
                  <a:gd name="T69" fmla="*/ 33 h 231"/>
                  <a:gd name="T70" fmla="*/ 116 w 215"/>
                  <a:gd name="T71" fmla="*/ 42 h 231"/>
                  <a:gd name="T72" fmla="*/ 108 w 215"/>
                  <a:gd name="T73" fmla="*/ 50 h 231"/>
                  <a:gd name="T74" fmla="*/ 99 w 215"/>
                  <a:gd name="T75" fmla="*/ 58 h 231"/>
                  <a:gd name="T76" fmla="*/ 99 w 215"/>
                  <a:gd name="T77" fmla="*/ 50 h 231"/>
                  <a:gd name="T78" fmla="*/ 99 w 215"/>
                  <a:gd name="T79" fmla="*/ 33 h 231"/>
                  <a:gd name="T80" fmla="*/ 99 w 215"/>
                  <a:gd name="T81" fmla="*/ 17 h 231"/>
                  <a:gd name="T82" fmla="*/ 99 w 215"/>
                  <a:gd name="T83" fmla="*/ 9 h 231"/>
                  <a:gd name="T84" fmla="*/ 91 w 215"/>
                  <a:gd name="T85" fmla="*/ 0 h 231"/>
                  <a:gd name="T86" fmla="*/ 91 w 215"/>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231"/>
                  <a:gd name="T134" fmla="*/ 215 w 215"/>
                  <a:gd name="T135" fmla="*/ 231 h 2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231">
                    <a:moveTo>
                      <a:pt x="91" y="0"/>
                    </a:moveTo>
                    <a:lnTo>
                      <a:pt x="74" y="0"/>
                    </a:lnTo>
                    <a:lnTo>
                      <a:pt x="66" y="0"/>
                    </a:lnTo>
                    <a:lnTo>
                      <a:pt x="50" y="0"/>
                    </a:lnTo>
                    <a:lnTo>
                      <a:pt x="41" y="0"/>
                    </a:lnTo>
                    <a:lnTo>
                      <a:pt x="33" y="0"/>
                    </a:lnTo>
                    <a:lnTo>
                      <a:pt x="25" y="0"/>
                    </a:lnTo>
                    <a:lnTo>
                      <a:pt x="17" y="9"/>
                    </a:lnTo>
                    <a:lnTo>
                      <a:pt x="0" y="25"/>
                    </a:lnTo>
                    <a:lnTo>
                      <a:pt x="0" y="33"/>
                    </a:lnTo>
                    <a:lnTo>
                      <a:pt x="17" y="42"/>
                    </a:lnTo>
                    <a:lnTo>
                      <a:pt x="25" y="42"/>
                    </a:lnTo>
                    <a:lnTo>
                      <a:pt x="33" y="33"/>
                    </a:lnTo>
                    <a:lnTo>
                      <a:pt x="41" y="33"/>
                    </a:lnTo>
                    <a:lnTo>
                      <a:pt x="41" y="25"/>
                    </a:lnTo>
                    <a:lnTo>
                      <a:pt x="50" y="25"/>
                    </a:lnTo>
                    <a:lnTo>
                      <a:pt x="58" y="25"/>
                    </a:lnTo>
                    <a:lnTo>
                      <a:pt x="58" y="33"/>
                    </a:lnTo>
                    <a:lnTo>
                      <a:pt x="66" y="33"/>
                    </a:lnTo>
                    <a:lnTo>
                      <a:pt x="66" y="42"/>
                    </a:lnTo>
                    <a:lnTo>
                      <a:pt x="66" y="50"/>
                    </a:lnTo>
                    <a:lnTo>
                      <a:pt x="58" y="66"/>
                    </a:lnTo>
                    <a:lnTo>
                      <a:pt x="41" y="83"/>
                    </a:lnTo>
                    <a:lnTo>
                      <a:pt x="41" y="91"/>
                    </a:lnTo>
                    <a:lnTo>
                      <a:pt x="33" y="99"/>
                    </a:lnTo>
                    <a:lnTo>
                      <a:pt x="33" y="108"/>
                    </a:lnTo>
                    <a:lnTo>
                      <a:pt x="33" y="116"/>
                    </a:lnTo>
                    <a:lnTo>
                      <a:pt x="33" y="124"/>
                    </a:lnTo>
                    <a:lnTo>
                      <a:pt x="41" y="132"/>
                    </a:lnTo>
                    <a:lnTo>
                      <a:pt x="41" y="141"/>
                    </a:lnTo>
                    <a:lnTo>
                      <a:pt x="41" y="149"/>
                    </a:lnTo>
                    <a:lnTo>
                      <a:pt x="41" y="157"/>
                    </a:lnTo>
                    <a:lnTo>
                      <a:pt x="41" y="165"/>
                    </a:lnTo>
                    <a:lnTo>
                      <a:pt x="33" y="190"/>
                    </a:lnTo>
                    <a:lnTo>
                      <a:pt x="33" y="207"/>
                    </a:lnTo>
                    <a:lnTo>
                      <a:pt x="33" y="215"/>
                    </a:lnTo>
                    <a:lnTo>
                      <a:pt x="33" y="223"/>
                    </a:lnTo>
                    <a:lnTo>
                      <a:pt x="41" y="231"/>
                    </a:lnTo>
                    <a:lnTo>
                      <a:pt x="83" y="231"/>
                    </a:lnTo>
                    <a:lnTo>
                      <a:pt x="74" y="223"/>
                    </a:lnTo>
                    <a:lnTo>
                      <a:pt x="83" y="132"/>
                    </a:lnTo>
                    <a:lnTo>
                      <a:pt x="149" y="157"/>
                    </a:lnTo>
                    <a:lnTo>
                      <a:pt x="182" y="215"/>
                    </a:lnTo>
                    <a:lnTo>
                      <a:pt x="215" y="190"/>
                    </a:lnTo>
                    <a:lnTo>
                      <a:pt x="198" y="190"/>
                    </a:lnTo>
                    <a:lnTo>
                      <a:pt x="198" y="182"/>
                    </a:lnTo>
                    <a:lnTo>
                      <a:pt x="190" y="174"/>
                    </a:lnTo>
                    <a:lnTo>
                      <a:pt x="182" y="157"/>
                    </a:lnTo>
                    <a:lnTo>
                      <a:pt x="174" y="141"/>
                    </a:lnTo>
                    <a:lnTo>
                      <a:pt x="174" y="132"/>
                    </a:lnTo>
                    <a:lnTo>
                      <a:pt x="165" y="124"/>
                    </a:lnTo>
                    <a:lnTo>
                      <a:pt x="157" y="116"/>
                    </a:lnTo>
                    <a:lnTo>
                      <a:pt x="149" y="116"/>
                    </a:lnTo>
                    <a:lnTo>
                      <a:pt x="141" y="116"/>
                    </a:lnTo>
                    <a:lnTo>
                      <a:pt x="132" y="99"/>
                    </a:lnTo>
                    <a:lnTo>
                      <a:pt x="132" y="91"/>
                    </a:lnTo>
                    <a:lnTo>
                      <a:pt x="132" y="83"/>
                    </a:lnTo>
                    <a:lnTo>
                      <a:pt x="132" y="75"/>
                    </a:lnTo>
                    <a:lnTo>
                      <a:pt x="141" y="58"/>
                    </a:lnTo>
                    <a:lnTo>
                      <a:pt x="141" y="42"/>
                    </a:lnTo>
                    <a:lnTo>
                      <a:pt x="149" y="42"/>
                    </a:lnTo>
                    <a:lnTo>
                      <a:pt x="149" y="33"/>
                    </a:lnTo>
                    <a:lnTo>
                      <a:pt x="141" y="33"/>
                    </a:lnTo>
                    <a:lnTo>
                      <a:pt x="132" y="33"/>
                    </a:lnTo>
                    <a:lnTo>
                      <a:pt x="132" y="25"/>
                    </a:lnTo>
                    <a:lnTo>
                      <a:pt x="124" y="33"/>
                    </a:lnTo>
                    <a:lnTo>
                      <a:pt x="116" y="42"/>
                    </a:lnTo>
                    <a:lnTo>
                      <a:pt x="108" y="50"/>
                    </a:lnTo>
                    <a:lnTo>
                      <a:pt x="99" y="58"/>
                    </a:lnTo>
                    <a:lnTo>
                      <a:pt x="99" y="50"/>
                    </a:lnTo>
                    <a:lnTo>
                      <a:pt x="99" y="42"/>
                    </a:lnTo>
                    <a:lnTo>
                      <a:pt x="99" y="33"/>
                    </a:lnTo>
                    <a:lnTo>
                      <a:pt x="99" y="25"/>
                    </a:lnTo>
                    <a:lnTo>
                      <a:pt x="99" y="17"/>
                    </a:lnTo>
                    <a:lnTo>
                      <a:pt x="99" y="9"/>
                    </a:lnTo>
                    <a:lnTo>
                      <a:pt x="91" y="0"/>
                    </a:lnTo>
                  </a:path>
                </a:pathLst>
              </a:custGeom>
              <a:solidFill>
                <a:srgbClr val="FF0000"/>
              </a:solidFill>
              <a:ln w="27051">
                <a:solidFill>
                  <a:schemeClr val="hlink"/>
                </a:solidFill>
                <a:prstDash val="solid"/>
                <a:round/>
                <a:headEnd/>
                <a:tailEnd/>
              </a:ln>
            </p:spPr>
            <p:txBody>
              <a:bodyPr/>
              <a:lstStyle/>
              <a:p>
                <a:endParaRPr lang="en-GB" sz="1800">
                  <a:solidFill>
                    <a:srgbClr val="000000"/>
                  </a:solidFill>
                </a:endParaRPr>
              </a:p>
            </p:txBody>
          </p:sp>
          <p:sp>
            <p:nvSpPr>
              <p:cNvPr id="31182" name="Freeform 572"/>
              <p:cNvSpPr>
                <a:spLocks/>
              </p:cNvSpPr>
              <p:nvPr/>
            </p:nvSpPr>
            <p:spPr bwMode="auto">
              <a:xfrm>
                <a:off x="4042" y="2854"/>
                <a:ext cx="17" cy="17"/>
              </a:xfrm>
              <a:custGeom>
                <a:avLst/>
                <a:gdLst>
                  <a:gd name="T0" fmla="*/ 9 w 17"/>
                  <a:gd name="T1" fmla="*/ 0 h 17"/>
                  <a:gd name="T2" fmla="*/ 0 w 17"/>
                  <a:gd name="T3" fmla="*/ 9 h 17"/>
                  <a:gd name="T4" fmla="*/ 17 w 17"/>
                  <a:gd name="T5" fmla="*/ 17 h 17"/>
                  <a:gd name="T6" fmla="*/ 17 w 17"/>
                  <a:gd name="T7" fmla="*/ 9 h 17"/>
                  <a:gd name="T8" fmla="*/ 9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9" y="0"/>
                    </a:moveTo>
                    <a:lnTo>
                      <a:pt x="0" y="9"/>
                    </a:lnTo>
                    <a:lnTo>
                      <a:pt x="17" y="17"/>
                    </a:lnTo>
                    <a:lnTo>
                      <a:pt x="17" y="9"/>
                    </a:lnTo>
                    <a:lnTo>
                      <a:pt x="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83" name="Freeform 573"/>
              <p:cNvSpPr>
                <a:spLocks/>
              </p:cNvSpPr>
              <p:nvPr/>
            </p:nvSpPr>
            <p:spPr bwMode="auto">
              <a:xfrm>
                <a:off x="4042" y="2854"/>
                <a:ext cx="17" cy="17"/>
              </a:xfrm>
              <a:custGeom>
                <a:avLst/>
                <a:gdLst>
                  <a:gd name="T0" fmla="*/ 9 w 17"/>
                  <a:gd name="T1" fmla="*/ 0 h 17"/>
                  <a:gd name="T2" fmla="*/ 0 w 17"/>
                  <a:gd name="T3" fmla="*/ 9 h 17"/>
                  <a:gd name="T4" fmla="*/ 17 w 17"/>
                  <a:gd name="T5" fmla="*/ 17 h 17"/>
                  <a:gd name="T6" fmla="*/ 17 w 17"/>
                  <a:gd name="T7" fmla="*/ 9 h 17"/>
                  <a:gd name="T8" fmla="*/ 9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9" y="0"/>
                    </a:moveTo>
                    <a:lnTo>
                      <a:pt x="0" y="9"/>
                    </a:lnTo>
                    <a:lnTo>
                      <a:pt x="17" y="17"/>
                    </a:lnTo>
                    <a:lnTo>
                      <a:pt x="17" y="9"/>
                    </a:lnTo>
                    <a:lnTo>
                      <a:pt x="9" y="0"/>
                    </a:lnTo>
                    <a:close/>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84" name="Freeform 574"/>
              <p:cNvSpPr>
                <a:spLocks/>
              </p:cNvSpPr>
              <p:nvPr/>
            </p:nvSpPr>
            <p:spPr bwMode="auto">
              <a:xfrm>
                <a:off x="4018" y="2813"/>
                <a:ext cx="41" cy="41"/>
              </a:xfrm>
              <a:custGeom>
                <a:avLst/>
                <a:gdLst>
                  <a:gd name="T0" fmla="*/ 41 w 41"/>
                  <a:gd name="T1" fmla="*/ 25 h 41"/>
                  <a:gd name="T2" fmla="*/ 16 w 41"/>
                  <a:gd name="T3" fmla="*/ 41 h 41"/>
                  <a:gd name="T4" fmla="*/ 0 w 41"/>
                  <a:gd name="T5" fmla="*/ 0 h 41"/>
                  <a:gd name="T6" fmla="*/ 41 w 41"/>
                  <a:gd name="T7" fmla="*/ 25 h 41"/>
                  <a:gd name="T8" fmla="*/ 0 60000 65536"/>
                  <a:gd name="T9" fmla="*/ 0 60000 65536"/>
                  <a:gd name="T10" fmla="*/ 0 60000 65536"/>
                  <a:gd name="T11" fmla="*/ 0 60000 65536"/>
                  <a:gd name="T12" fmla="*/ 0 w 41"/>
                  <a:gd name="T13" fmla="*/ 0 h 41"/>
                  <a:gd name="T14" fmla="*/ 41 w 41"/>
                  <a:gd name="T15" fmla="*/ 41 h 41"/>
                </a:gdLst>
                <a:ahLst/>
                <a:cxnLst>
                  <a:cxn ang="T8">
                    <a:pos x="T0" y="T1"/>
                  </a:cxn>
                  <a:cxn ang="T9">
                    <a:pos x="T2" y="T3"/>
                  </a:cxn>
                  <a:cxn ang="T10">
                    <a:pos x="T4" y="T5"/>
                  </a:cxn>
                  <a:cxn ang="T11">
                    <a:pos x="T6" y="T7"/>
                  </a:cxn>
                </a:cxnLst>
                <a:rect l="T12" t="T13" r="T14" b="T15"/>
                <a:pathLst>
                  <a:path w="41" h="41">
                    <a:moveTo>
                      <a:pt x="41" y="25"/>
                    </a:moveTo>
                    <a:lnTo>
                      <a:pt x="16" y="41"/>
                    </a:lnTo>
                    <a:lnTo>
                      <a:pt x="0" y="0"/>
                    </a:lnTo>
                    <a:lnTo>
                      <a:pt x="41" y="2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85" name="Freeform 575"/>
              <p:cNvSpPr>
                <a:spLocks/>
              </p:cNvSpPr>
              <p:nvPr/>
            </p:nvSpPr>
            <p:spPr bwMode="auto">
              <a:xfrm>
                <a:off x="4018" y="2813"/>
                <a:ext cx="41" cy="41"/>
              </a:xfrm>
              <a:custGeom>
                <a:avLst/>
                <a:gdLst>
                  <a:gd name="T0" fmla="*/ 41 w 41"/>
                  <a:gd name="T1" fmla="*/ 25 h 41"/>
                  <a:gd name="T2" fmla="*/ 16 w 41"/>
                  <a:gd name="T3" fmla="*/ 41 h 41"/>
                  <a:gd name="T4" fmla="*/ 0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41" y="25"/>
                    </a:moveTo>
                    <a:lnTo>
                      <a:pt x="16" y="41"/>
                    </a:lnTo>
                    <a:lnTo>
                      <a:pt x="0" y="0"/>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86" name="Freeform 576"/>
              <p:cNvSpPr>
                <a:spLocks/>
              </p:cNvSpPr>
              <p:nvPr/>
            </p:nvSpPr>
            <p:spPr bwMode="auto">
              <a:xfrm>
                <a:off x="3935" y="2755"/>
                <a:ext cx="215" cy="165"/>
              </a:xfrm>
              <a:custGeom>
                <a:avLst/>
                <a:gdLst>
                  <a:gd name="T0" fmla="*/ 0 w 215"/>
                  <a:gd name="T1" fmla="*/ 0 h 165"/>
                  <a:gd name="T2" fmla="*/ 0 w 215"/>
                  <a:gd name="T3" fmla="*/ 9 h 165"/>
                  <a:gd name="T4" fmla="*/ 206 w 215"/>
                  <a:gd name="T5" fmla="*/ 165 h 165"/>
                  <a:gd name="T6" fmla="*/ 215 w 215"/>
                  <a:gd name="T7" fmla="*/ 157 h 165"/>
                  <a:gd name="T8" fmla="*/ 0 w 215"/>
                  <a:gd name="T9" fmla="*/ 0 h 165"/>
                  <a:gd name="T10" fmla="*/ 0 60000 65536"/>
                  <a:gd name="T11" fmla="*/ 0 60000 65536"/>
                  <a:gd name="T12" fmla="*/ 0 60000 65536"/>
                  <a:gd name="T13" fmla="*/ 0 60000 65536"/>
                  <a:gd name="T14" fmla="*/ 0 60000 65536"/>
                  <a:gd name="T15" fmla="*/ 0 w 215"/>
                  <a:gd name="T16" fmla="*/ 0 h 165"/>
                  <a:gd name="T17" fmla="*/ 215 w 215"/>
                  <a:gd name="T18" fmla="*/ 165 h 165"/>
                </a:gdLst>
                <a:ahLst/>
                <a:cxnLst>
                  <a:cxn ang="T10">
                    <a:pos x="T0" y="T1"/>
                  </a:cxn>
                  <a:cxn ang="T11">
                    <a:pos x="T2" y="T3"/>
                  </a:cxn>
                  <a:cxn ang="T12">
                    <a:pos x="T4" y="T5"/>
                  </a:cxn>
                  <a:cxn ang="T13">
                    <a:pos x="T6" y="T7"/>
                  </a:cxn>
                  <a:cxn ang="T14">
                    <a:pos x="T8" y="T9"/>
                  </a:cxn>
                </a:cxnLst>
                <a:rect l="T15" t="T16" r="T17" b="T18"/>
                <a:pathLst>
                  <a:path w="215" h="165">
                    <a:moveTo>
                      <a:pt x="0" y="0"/>
                    </a:moveTo>
                    <a:lnTo>
                      <a:pt x="0" y="9"/>
                    </a:lnTo>
                    <a:lnTo>
                      <a:pt x="206" y="165"/>
                    </a:lnTo>
                    <a:lnTo>
                      <a:pt x="215" y="157"/>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87" name="Freeform 577"/>
              <p:cNvSpPr>
                <a:spLocks/>
              </p:cNvSpPr>
              <p:nvPr/>
            </p:nvSpPr>
            <p:spPr bwMode="auto">
              <a:xfrm>
                <a:off x="3935" y="2755"/>
                <a:ext cx="215" cy="165"/>
              </a:xfrm>
              <a:custGeom>
                <a:avLst/>
                <a:gdLst>
                  <a:gd name="T0" fmla="*/ 0 w 215"/>
                  <a:gd name="T1" fmla="*/ 0 h 165"/>
                  <a:gd name="T2" fmla="*/ 0 w 215"/>
                  <a:gd name="T3" fmla="*/ 9 h 165"/>
                  <a:gd name="T4" fmla="*/ 206 w 215"/>
                  <a:gd name="T5" fmla="*/ 165 h 165"/>
                  <a:gd name="T6" fmla="*/ 215 w 215"/>
                  <a:gd name="T7" fmla="*/ 157 h 165"/>
                  <a:gd name="T8" fmla="*/ 0 w 215"/>
                  <a:gd name="T9" fmla="*/ 0 h 165"/>
                  <a:gd name="T10" fmla="*/ 0 60000 65536"/>
                  <a:gd name="T11" fmla="*/ 0 60000 65536"/>
                  <a:gd name="T12" fmla="*/ 0 60000 65536"/>
                  <a:gd name="T13" fmla="*/ 0 60000 65536"/>
                  <a:gd name="T14" fmla="*/ 0 60000 65536"/>
                  <a:gd name="T15" fmla="*/ 0 w 215"/>
                  <a:gd name="T16" fmla="*/ 0 h 165"/>
                  <a:gd name="T17" fmla="*/ 215 w 215"/>
                  <a:gd name="T18" fmla="*/ 165 h 165"/>
                </a:gdLst>
                <a:ahLst/>
                <a:cxnLst>
                  <a:cxn ang="T10">
                    <a:pos x="T0" y="T1"/>
                  </a:cxn>
                  <a:cxn ang="T11">
                    <a:pos x="T2" y="T3"/>
                  </a:cxn>
                  <a:cxn ang="T12">
                    <a:pos x="T4" y="T5"/>
                  </a:cxn>
                  <a:cxn ang="T13">
                    <a:pos x="T6" y="T7"/>
                  </a:cxn>
                  <a:cxn ang="T14">
                    <a:pos x="T8" y="T9"/>
                  </a:cxn>
                </a:cxnLst>
                <a:rect l="T15" t="T16" r="T17" b="T18"/>
                <a:pathLst>
                  <a:path w="215" h="165">
                    <a:moveTo>
                      <a:pt x="0" y="0"/>
                    </a:moveTo>
                    <a:lnTo>
                      <a:pt x="0" y="9"/>
                    </a:lnTo>
                    <a:lnTo>
                      <a:pt x="206" y="165"/>
                    </a:lnTo>
                    <a:lnTo>
                      <a:pt x="215" y="157"/>
                    </a:lnTo>
                    <a:lnTo>
                      <a:pt x="0" y="0"/>
                    </a:lnTo>
                    <a:close/>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88" name="Freeform 578"/>
              <p:cNvSpPr>
                <a:spLocks/>
              </p:cNvSpPr>
              <p:nvPr/>
            </p:nvSpPr>
            <p:spPr bwMode="auto">
              <a:xfrm>
                <a:off x="4123" y="2883"/>
                <a:ext cx="58" cy="57"/>
              </a:xfrm>
              <a:custGeom>
                <a:avLst/>
                <a:gdLst>
                  <a:gd name="T0" fmla="*/ 0 w 58"/>
                  <a:gd name="T1" fmla="*/ 57 h 57"/>
                  <a:gd name="T2" fmla="*/ 0 w 58"/>
                  <a:gd name="T3" fmla="*/ 57 h 57"/>
                  <a:gd name="T4" fmla="*/ 9 w 58"/>
                  <a:gd name="T5" fmla="*/ 57 h 57"/>
                  <a:gd name="T6" fmla="*/ 17 w 58"/>
                  <a:gd name="T7" fmla="*/ 57 h 57"/>
                  <a:gd name="T8" fmla="*/ 25 w 58"/>
                  <a:gd name="T9" fmla="*/ 57 h 57"/>
                  <a:gd name="T10" fmla="*/ 42 w 58"/>
                  <a:gd name="T11" fmla="*/ 57 h 57"/>
                  <a:gd name="T12" fmla="*/ 58 w 58"/>
                  <a:gd name="T13" fmla="*/ 49 h 57"/>
                  <a:gd name="T14" fmla="*/ 50 w 58"/>
                  <a:gd name="T15" fmla="*/ 33 h 57"/>
                  <a:gd name="T16" fmla="*/ 50 w 58"/>
                  <a:gd name="T17" fmla="*/ 24 h 57"/>
                  <a:gd name="T18" fmla="*/ 42 w 58"/>
                  <a:gd name="T19" fmla="*/ 16 h 57"/>
                  <a:gd name="T20" fmla="*/ 42 w 58"/>
                  <a:gd name="T21" fmla="*/ 8 h 57"/>
                  <a:gd name="T22" fmla="*/ 33 w 58"/>
                  <a:gd name="T23" fmla="*/ 8 h 57"/>
                  <a:gd name="T24" fmla="*/ 25 w 58"/>
                  <a:gd name="T25" fmla="*/ 0 h 57"/>
                  <a:gd name="T26" fmla="*/ 25 w 58"/>
                  <a:gd name="T27" fmla="*/ 0 h 57"/>
                  <a:gd name="T28" fmla="*/ 25 w 58"/>
                  <a:gd name="T29" fmla="*/ 0 h 57"/>
                  <a:gd name="T30" fmla="*/ 0 w 58"/>
                  <a:gd name="T31" fmla="*/ 57 h 57"/>
                  <a:gd name="T32" fmla="*/ 0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0" y="57"/>
                    </a:moveTo>
                    <a:lnTo>
                      <a:pt x="0" y="57"/>
                    </a:lnTo>
                    <a:lnTo>
                      <a:pt x="9" y="57"/>
                    </a:lnTo>
                    <a:lnTo>
                      <a:pt x="17" y="57"/>
                    </a:lnTo>
                    <a:lnTo>
                      <a:pt x="25" y="57"/>
                    </a:lnTo>
                    <a:lnTo>
                      <a:pt x="42" y="57"/>
                    </a:lnTo>
                    <a:lnTo>
                      <a:pt x="58" y="49"/>
                    </a:lnTo>
                    <a:lnTo>
                      <a:pt x="50" y="33"/>
                    </a:lnTo>
                    <a:lnTo>
                      <a:pt x="50" y="24"/>
                    </a:lnTo>
                    <a:lnTo>
                      <a:pt x="42" y="16"/>
                    </a:lnTo>
                    <a:lnTo>
                      <a:pt x="42" y="8"/>
                    </a:lnTo>
                    <a:lnTo>
                      <a:pt x="33" y="8"/>
                    </a:lnTo>
                    <a:lnTo>
                      <a:pt x="25" y="0"/>
                    </a:lnTo>
                    <a:lnTo>
                      <a:pt x="0" y="5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89" name="Freeform 579"/>
              <p:cNvSpPr>
                <a:spLocks/>
              </p:cNvSpPr>
              <p:nvPr/>
            </p:nvSpPr>
            <p:spPr bwMode="auto">
              <a:xfrm>
                <a:off x="4123" y="2883"/>
                <a:ext cx="58" cy="57"/>
              </a:xfrm>
              <a:custGeom>
                <a:avLst/>
                <a:gdLst>
                  <a:gd name="T0" fmla="*/ 0 w 58"/>
                  <a:gd name="T1" fmla="*/ 57 h 57"/>
                  <a:gd name="T2" fmla="*/ 0 w 58"/>
                  <a:gd name="T3" fmla="*/ 57 h 57"/>
                  <a:gd name="T4" fmla="*/ 9 w 58"/>
                  <a:gd name="T5" fmla="*/ 57 h 57"/>
                  <a:gd name="T6" fmla="*/ 17 w 58"/>
                  <a:gd name="T7" fmla="*/ 57 h 57"/>
                  <a:gd name="T8" fmla="*/ 25 w 58"/>
                  <a:gd name="T9" fmla="*/ 57 h 57"/>
                  <a:gd name="T10" fmla="*/ 42 w 58"/>
                  <a:gd name="T11" fmla="*/ 57 h 57"/>
                  <a:gd name="T12" fmla="*/ 58 w 58"/>
                  <a:gd name="T13" fmla="*/ 49 h 57"/>
                  <a:gd name="T14" fmla="*/ 50 w 58"/>
                  <a:gd name="T15" fmla="*/ 33 h 57"/>
                  <a:gd name="T16" fmla="*/ 50 w 58"/>
                  <a:gd name="T17" fmla="*/ 24 h 57"/>
                  <a:gd name="T18" fmla="*/ 42 w 58"/>
                  <a:gd name="T19" fmla="*/ 16 h 57"/>
                  <a:gd name="T20" fmla="*/ 42 w 58"/>
                  <a:gd name="T21" fmla="*/ 8 h 57"/>
                  <a:gd name="T22" fmla="*/ 33 w 58"/>
                  <a:gd name="T23" fmla="*/ 8 h 57"/>
                  <a:gd name="T24" fmla="*/ 25 w 58"/>
                  <a:gd name="T25" fmla="*/ 0 h 57"/>
                  <a:gd name="T26" fmla="*/ 25 w 58"/>
                  <a:gd name="T27" fmla="*/ 0 h 57"/>
                  <a:gd name="T28" fmla="*/ 25 w 58"/>
                  <a:gd name="T29" fmla="*/ 0 h 57"/>
                  <a:gd name="T30" fmla="*/ 0 w 58"/>
                  <a:gd name="T31" fmla="*/ 57 h 57"/>
                  <a:gd name="T32" fmla="*/ 0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0" y="57"/>
                    </a:moveTo>
                    <a:lnTo>
                      <a:pt x="0" y="57"/>
                    </a:lnTo>
                    <a:lnTo>
                      <a:pt x="9" y="57"/>
                    </a:lnTo>
                    <a:lnTo>
                      <a:pt x="17" y="57"/>
                    </a:lnTo>
                    <a:lnTo>
                      <a:pt x="25" y="57"/>
                    </a:lnTo>
                    <a:lnTo>
                      <a:pt x="42" y="57"/>
                    </a:lnTo>
                    <a:lnTo>
                      <a:pt x="58" y="49"/>
                    </a:lnTo>
                    <a:lnTo>
                      <a:pt x="50" y="33"/>
                    </a:lnTo>
                    <a:lnTo>
                      <a:pt x="50" y="24"/>
                    </a:lnTo>
                    <a:lnTo>
                      <a:pt x="42" y="16"/>
                    </a:lnTo>
                    <a:lnTo>
                      <a:pt x="42" y="8"/>
                    </a:lnTo>
                    <a:lnTo>
                      <a:pt x="33" y="8"/>
                    </a:lnTo>
                    <a:lnTo>
                      <a:pt x="25" y="0"/>
                    </a:lnTo>
                    <a:lnTo>
                      <a:pt x="0" y="5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grpSp>
        <p:grpSp>
          <p:nvGrpSpPr>
            <p:cNvPr id="31139" name="Group 580"/>
            <p:cNvGrpSpPr>
              <a:grpSpLocks/>
            </p:cNvGrpSpPr>
            <p:nvPr/>
          </p:nvGrpSpPr>
          <p:grpSpPr bwMode="auto">
            <a:xfrm>
              <a:off x="4964" y="3500"/>
              <a:ext cx="271" cy="288"/>
              <a:chOff x="3910" y="2665"/>
              <a:chExt cx="271" cy="288"/>
            </a:xfrm>
          </p:grpSpPr>
          <p:sp>
            <p:nvSpPr>
              <p:cNvPr id="31164" name="Freeform 581"/>
              <p:cNvSpPr>
                <a:spLocks/>
              </p:cNvSpPr>
              <p:nvPr/>
            </p:nvSpPr>
            <p:spPr bwMode="auto">
              <a:xfrm>
                <a:off x="4001" y="2665"/>
                <a:ext cx="83" cy="33"/>
              </a:xfrm>
              <a:custGeom>
                <a:avLst/>
                <a:gdLst>
                  <a:gd name="T0" fmla="*/ 0 w 83"/>
                  <a:gd name="T1" fmla="*/ 33 h 33"/>
                  <a:gd name="T2" fmla="*/ 83 w 83"/>
                  <a:gd name="T3" fmla="*/ 24 h 33"/>
                  <a:gd name="T4" fmla="*/ 66 w 83"/>
                  <a:gd name="T5" fmla="*/ 16 h 33"/>
                  <a:gd name="T6" fmla="*/ 58 w 83"/>
                  <a:gd name="T7" fmla="*/ 16 h 33"/>
                  <a:gd name="T8" fmla="*/ 58 w 83"/>
                  <a:gd name="T9" fmla="*/ 16 h 33"/>
                  <a:gd name="T10" fmla="*/ 50 w 83"/>
                  <a:gd name="T11" fmla="*/ 8 h 33"/>
                  <a:gd name="T12" fmla="*/ 41 w 83"/>
                  <a:gd name="T13" fmla="*/ 0 h 33"/>
                  <a:gd name="T14" fmla="*/ 41 w 83"/>
                  <a:gd name="T15" fmla="*/ 0 h 33"/>
                  <a:gd name="T16" fmla="*/ 33 w 83"/>
                  <a:gd name="T17" fmla="*/ 0 h 33"/>
                  <a:gd name="T18" fmla="*/ 25 w 83"/>
                  <a:gd name="T19" fmla="*/ 0 h 33"/>
                  <a:gd name="T20" fmla="*/ 17 w 83"/>
                  <a:gd name="T21" fmla="*/ 0 h 33"/>
                  <a:gd name="T22" fmla="*/ 17 w 83"/>
                  <a:gd name="T23" fmla="*/ 0 h 33"/>
                  <a:gd name="T24" fmla="*/ 8 w 83"/>
                  <a:gd name="T25" fmla="*/ 16 h 33"/>
                  <a:gd name="T26" fmla="*/ 0 w 83"/>
                  <a:gd name="T27" fmla="*/ 24 h 33"/>
                  <a:gd name="T28" fmla="*/ 0 w 83"/>
                  <a:gd name="T29" fmla="*/ 33 h 33"/>
                  <a:gd name="T30" fmla="*/ 0 w 83"/>
                  <a:gd name="T31" fmla="*/ 33 h 33"/>
                  <a:gd name="T32" fmla="*/ 0 w 83"/>
                  <a:gd name="T33" fmla="*/ 33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33"/>
                  <a:gd name="T53" fmla="*/ 83 w 8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33">
                    <a:moveTo>
                      <a:pt x="0" y="33"/>
                    </a:moveTo>
                    <a:lnTo>
                      <a:pt x="83" y="24"/>
                    </a:lnTo>
                    <a:lnTo>
                      <a:pt x="66" y="16"/>
                    </a:lnTo>
                    <a:lnTo>
                      <a:pt x="58" y="16"/>
                    </a:lnTo>
                    <a:lnTo>
                      <a:pt x="50" y="8"/>
                    </a:lnTo>
                    <a:lnTo>
                      <a:pt x="41" y="0"/>
                    </a:lnTo>
                    <a:lnTo>
                      <a:pt x="33" y="0"/>
                    </a:lnTo>
                    <a:lnTo>
                      <a:pt x="25" y="0"/>
                    </a:lnTo>
                    <a:lnTo>
                      <a:pt x="17" y="0"/>
                    </a:lnTo>
                    <a:lnTo>
                      <a:pt x="8" y="16"/>
                    </a:lnTo>
                    <a:lnTo>
                      <a:pt x="0" y="24"/>
                    </a:lnTo>
                    <a:lnTo>
                      <a:pt x="0" y="3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65" name="Freeform 582"/>
              <p:cNvSpPr>
                <a:spLocks/>
              </p:cNvSpPr>
              <p:nvPr/>
            </p:nvSpPr>
            <p:spPr bwMode="auto">
              <a:xfrm>
                <a:off x="4009" y="2698"/>
                <a:ext cx="58" cy="41"/>
              </a:xfrm>
              <a:custGeom>
                <a:avLst/>
                <a:gdLst>
                  <a:gd name="T0" fmla="*/ 0 w 58"/>
                  <a:gd name="T1" fmla="*/ 8 h 41"/>
                  <a:gd name="T2" fmla="*/ 0 w 58"/>
                  <a:gd name="T3" fmla="*/ 8 h 41"/>
                  <a:gd name="T4" fmla="*/ 0 w 58"/>
                  <a:gd name="T5" fmla="*/ 16 h 41"/>
                  <a:gd name="T6" fmla="*/ 0 w 58"/>
                  <a:gd name="T7" fmla="*/ 24 h 41"/>
                  <a:gd name="T8" fmla="*/ 9 w 58"/>
                  <a:gd name="T9" fmla="*/ 24 h 41"/>
                  <a:gd name="T10" fmla="*/ 17 w 58"/>
                  <a:gd name="T11" fmla="*/ 33 h 41"/>
                  <a:gd name="T12" fmla="*/ 17 w 58"/>
                  <a:gd name="T13" fmla="*/ 33 h 41"/>
                  <a:gd name="T14" fmla="*/ 25 w 58"/>
                  <a:gd name="T15" fmla="*/ 41 h 41"/>
                  <a:gd name="T16" fmla="*/ 33 w 58"/>
                  <a:gd name="T17" fmla="*/ 33 h 41"/>
                  <a:gd name="T18" fmla="*/ 42 w 58"/>
                  <a:gd name="T19" fmla="*/ 33 h 41"/>
                  <a:gd name="T20" fmla="*/ 42 w 58"/>
                  <a:gd name="T21" fmla="*/ 33 h 41"/>
                  <a:gd name="T22" fmla="*/ 50 w 58"/>
                  <a:gd name="T23" fmla="*/ 33 h 41"/>
                  <a:gd name="T24" fmla="*/ 50 w 58"/>
                  <a:gd name="T25" fmla="*/ 24 h 41"/>
                  <a:gd name="T26" fmla="*/ 50 w 58"/>
                  <a:gd name="T27" fmla="*/ 24 h 41"/>
                  <a:gd name="T28" fmla="*/ 50 w 58"/>
                  <a:gd name="T29" fmla="*/ 16 h 41"/>
                  <a:gd name="T30" fmla="*/ 58 w 58"/>
                  <a:gd name="T31" fmla="*/ 16 h 41"/>
                  <a:gd name="T32" fmla="*/ 58 w 58"/>
                  <a:gd name="T33" fmla="*/ 8 h 41"/>
                  <a:gd name="T34" fmla="*/ 58 w 58"/>
                  <a:gd name="T35" fmla="*/ 0 h 41"/>
                  <a:gd name="T36" fmla="*/ 0 w 58"/>
                  <a:gd name="T37" fmla="*/ 8 h 41"/>
                  <a:gd name="T38" fmla="*/ 0 w 58"/>
                  <a:gd name="T39" fmla="*/ 8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0" y="8"/>
                    </a:moveTo>
                    <a:lnTo>
                      <a:pt x="0" y="8"/>
                    </a:lnTo>
                    <a:lnTo>
                      <a:pt x="0" y="16"/>
                    </a:lnTo>
                    <a:lnTo>
                      <a:pt x="0" y="24"/>
                    </a:lnTo>
                    <a:lnTo>
                      <a:pt x="9" y="24"/>
                    </a:lnTo>
                    <a:lnTo>
                      <a:pt x="17" y="33"/>
                    </a:lnTo>
                    <a:lnTo>
                      <a:pt x="25" y="41"/>
                    </a:lnTo>
                    <a:lnTo>
                      <a:pt x="33" y="33"/>
                    </a:lnTo>
                    <a:lnTo>
                      <a:pt x="42" y="33"/>
                    </a:lnTo>
                    <a:lnTo>
                      <a:pt x="50" y="33"/>
                    </a:lnTo>
                    <a:lnTo>
                      <a:pt x="50" y="24"/>
                    </a:lnTo>
                    <a:lnTo>
                      <a:pt x="50" y="16"/>
                    </a:lnTo>
                    <a:lnTo>
                      <a:pt x="58" y="16"/>
                    </a:lnTo>
                    <a:lnTo>
                      <a:pt x="58" y="8"/>
                    </a:lnTo>
                    <a:lnTo>
                      <a:pt x="58" y="0"/>
                    </a:lnTo>
                    <a:lnTo>
                      <a:pt x="0" y="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66" name="Freeform 583"/>
              <p:cNvSpPr>
                <a:spLocks/>
              </p:cNvSpPr>
              <p:nvPr/>
            </p:nvSpPr>
            <p:spPr bwMode="auto">
              <a:xfrm>
                <a:off x="4009" y="2698"/>
                <a:ext cx="58" cy="41"/>
              </a:xfrm>
              <a:custGeom>
                <a:avLst/>
                <a:gdLst>
                  <a:gd name="T0" fmla="*/ 0 w 58"/>
                  <a:gd name="T1" fmla="*/ 8 h 41"/>
                  <a:gd name="T2" fmla="*/ 0 w 58"/>
                  <a:gd name="T3" fmla="*/ 8 h 41"/>
                  <a:gd name="T4" fmla="*/ 0 w 58"/>
                  <a:gd name="T5" fmla="*/ 16 h 41"/>
                  <a:gd name="T6" fmla="*/ 0 w 58"/>
                  <a:gd name="T7" fmla="*/ 24 h 41"/>
                  <a:gd name="T8" fmla="*/ 9 w 58"/>
                  <a:gd name="T9" fmla="*/ 24 h 41"/>
                  <a:gd name="T10" fmla="*/ 17 w 58"/>
                  <a:gd name="T11" fmla="*/ 33 h 41"/>
                  <a:gd name="T12" fmla="*/ 17 w 58"/>
                  <a:gd name="T13" fmla="*/ 33 h 41"/>
                  <a:gd name="T14" fmla="*/ 25 w 58"/>
                  <a:gd name="T15" fmla="*/ 41 h 41"/>
                  <a:gd name="T16" fmla="*/ 33 w 58"/>
                  <a:gd name="T17" fmla="*/ 33 h 41"/>
                  <a:gd name="T18" fmla="*/ 42 w 58"/>
                  <a:gd name="T19" fmla="*/ 33 h 41"/>
                  <a:gd name="T20" fmla="*/ 42 w 58"/>
                  <a:gd name="T21" fmla="*/ 33 h 41"/>
                  <a:gd name="T22" fmla="*/ 50 w 58"/>
                  <a:gd name="T23" fmla="*/ 33 h 41"/>
                  <a:gd name="T24" fmla="*/ 50 w 58"/>
                  <a:gd name="T25" fmla="*/ 24 h 41"/>
                  <a:gd name="T26" fmla="*/ 50 w 58"/>
                  <a:gd name="T27" fmla="*/ 24 h 41"/>
                  <a:gd name="T28" fmla="*/ 50 w 58"/>
                  <a:gd name="T29" fmla="*/ 16 h 41"/>
                  <a:gd name="T30" fmla="*/ 58 w 58"/>
                  <a:gd name="T31" fmla="*/ 16 h 41"/>
                  <a:gd name="T32" fmla="*/ 58 w 58"/>
                  <a:gd name="T33" fmla="*/ 8 h 41"/>
                  <a:gd name="T34" fmla="*/ 58 w 58"/>
                  <a:gd name="T35" fmla="*/ 0 h 41"/>
                  <a:gd name="T36" fmla="*/ 0 w 58"/>
                  <a:gd name="T37" fmla="*/ 8 h 41"/>
                  <a:gd name="T38" fmla="*/ 0 w 58"/>
                  <a:gd name="T39" fmla="*/ 8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1"/>
                  <a:gd name="T62" fmla="*/ 58 w 5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1">
                    <a:moveTo>
                      <a:pt x="0" y="8"/>
                    </a:moveTo>
                    <a:lnTo>
                      <a:pt x="0" y="8"/>
                    </a:lnTo>
                    <a:lnTo>
                      <a:pt x="0" y="16"/>
                    </a:lnTo>
                    <a:lnTo>
                      <a:pt x="0" y="24"/>
                    </a:lnTo>
                    <a:lnTo>
                      <a:pt x="9" y="24"/>
                    </a:lnTo>
                    <a:lnTo>
                      <a:pt x="17" y="33"/>
                    </a:lnTo>
                    <a:lnTo>
                      <a:pt x="25" y="41"/>
                    </a:lnTo>
                    <a:lnTo>
                      <a:pt x="33" y="33"/>
                    </a:lnTo>
                    <a:lnTo>
                      <a:pt x="42" y="33"/>
                    </a:lnTo>
                    <a:lnTo>
                      <a:pt x="50" y="33"/>
                    </a:lnTo>
                    <a:lnTo>
                      <a:pt x="50" y="24"/>
                    </a:lnTo>
                    <a:lnTo>
                      <a:pt x="50" y="16"/>
                    </a:lnTo>
                    <a:lnTo>
                      <a:pt x="58" y="16"/>
                    </a:lnTo>
                    <a:lnTo>
                      <a:pt x="58" y="8"/>
                    </a:lnTo>
                    <a:lnTo>
                      <a:pt x="58" y="0"/>
                    </a:lnTo>
                    <a:lnTo>
                      <a:pt x="0" y="8"/>
                    </a:lnTo>
                  </a:path>
                </a:pathLst>
              </a:custGeom>
              <a:solidFill>
                <a:schemeClr val="accent1"/>
              </a:solidFill>
              <a:ln w="12700">
                <a:solidFill>
                  <a:schemeClr val="accent1"/>
                </a:solidFill>
                <a:prstDash val="solid"/>
                <a:round/>
                <a:headEnd/>
                <a:tailEnd/>
              </a:ln>
            </p:spPr>
            <p:txBody>
              <a:bodyPr/>
              <a:lstStyle/>
              <a:p>
                <a:endParaRPr lang="en-GB" sz="1800">
                  <a:solidFill>
                    <a:srgbClr val="000000"/>
                  </a:solidFill>
                </a:endParaRPr>
              </a:p>
            </p:txBody>
          </p:sp>
          <p:sp>
            <p:nvSpPr>
              <p:cNvPr id="31167" name="Freeform 584"/>
              <p:cNvSpPr>
                <a:spLocks/>
              </p:cNvSpPr>
              <p:nvPr/>
            </p:nvSpPr>
            <p:spPr bwMode="auto">
              <a:xfrm>
                <a:off x="3910" y="2722"/>
                <a:ext cx="215" cy="231"/>
              </a:xfrm>
              <a:custGeom>
                <a:avLst/>
                <a:gdLst>
                  <a:gd name="T0" fmla="*/ 74 w 215"/>
                  <a:gd name="T1" fmla="*/ 0 h 231"/>
                  <a:gd name="T2" fmla="*/ 50 w 215"/>
                  <a:gd name="T3" fmla="*/ 0 h 231"/>
                  <a:gd name="T4" fmla="*/ 33 w 215"/>
                  <a:gd name="T5" fmla="*/ 0 h 231"/>
                  <a:gd name="T6" fmla="*/ 17 w 215"/>
                  <a:gd name="T7" fmla="*/ 9 h 231"/>
                  <a:gd name="T8" fmla="*/ 0 w 215"/>
                  <a:gd name="T9" fmla="*/ 25 h 231"/>
                  <a:gd name="T10" fmla="*/ 17 w 215"/>
                  <a:gd name="T11" fmla="*/ 42 h 231"/>
                  <a:gd name="T12" fmla="*/ 33 w 215"/>
                  <a:gd name="T13" fmla="*/ 33 h 231"/>
                  <a:gd name="T14" fmla="*/ 41 w 215"/>
                  <a:gd name="T15" fmla="*/ 25 h 231"/>
                  <a:gd name="T16" fmla="*/ 58 w 215"/>
                  <a:gd name="T17" fmla="*/ 25 h 231"/>
                  <a:gd name="T18" fmla="*/ 66 w 215"/>
                  <a:gd name="T19" fmla="*/ 33 h 231"/>
                  <a:gd name="T20" fmla="*/ 66 w 215"/>
                  <a:gd name="T21" fmla="*/ 50 h 231"/>
                  <a:gd name="T22" fmla="*/ 41 w 215"/>
                  <a:gd name="T23" fmla="*/ 83 h 231"/>
                  <a:gd name="T24" fmla="*/ 33 w 215"/>
                  <a:gd name="T25" fmla="*/ 99 h 231"/>
                  <a:gd name="T26" fmla="*/ 33 w 215"/>
                  <a:gd name="T27" fmla="*/ 116 h 231"/>
                  <a:gd name="T28" fmla="*/ 41 w 215"/>
                  <a:gd name="T29" fmla="*/ 132 h 231"/>
                  <a:gd name="T30" fmla="*/ 41 w 215"/>
                  <a:gd name="T31" fmla="*/ 149 h 231"/>
                  <a:gd name="T32" fmla="*/ 41 w 215"/>
                  <a:gd name="T33" fmla="*/ 165 h 231"/>
                  <a:gd name="T34" fmla="*/ 33 w 215"/>
                  <a:gd name="T35" fmla="*/ 207 h 231"/>
                  <a:gd name="T36" fmla="*/ 33 w 215"/>
                  <a:gd name="T37" fmla="*/ 223 h 231"/>
                  <a:gd name="T38" fmla="*/ 83 w 215"/>
                  <a:gd name="T39" fmla="*/ 231 h 231"/>
                  <a:gd name="T40" fmla="*/ 83 w 215"/>
                  <a:gd name="T41" fmla="*/ 132 h 231"/>
                  <a:gd name="T42" fmla="*/ 182 w 215"/>
                  <a:gd name="T43" fmla="*/ 215 h 231"/>
                  <a:gd name="T44" fmla="*/ 198 w 215"/>
                  <a:gd name="T45" fmla="*/ 190 h 231"/>
                  <a:gd name="T46" fmla="*/ 190 w 215"/>
                  <a:gd name="T47" fmla="*/ 174 h 231"/>
                  <a:gd name="T48" fmla="*/ 174 w 215"/>
                  <a:gd name="T49" fmla="*/ 141 h 231"/>
                  <a:gd name="T50" fmla="*/ 165 w 215"/>
                  <a:gd name="T51" fmla="*/ 124 h 231"/>
                  <a:gd name="T52" fmla="*/ 157 w 215"/>
                  <a:gd name="T53" fmla="*/ 116 h 231"/>
                  <a:gd name="T54" fmla="*/ 149 w 215"/>
                  <a:gd name="T55" fmla="*/ 116 h 231"/>
                  <a:gd name="T56" fmla="*/ 132 w 215"/>
                  <a:gd name="T57" fmla="*/ 99 h 231"/>
                  <a:gd name="T58" fmla="*/ 132 w 215"/>
                  <a:gd name="T59" fmla="*/ 83 h 231"/>
                  <a:gd name="T60" fmla="*/ 141 w 215"/>
                  <a:gd name="T61" fmla="*/ 58 h 231"/>
                  <a:gd name="T62" fmla="*/ 149 w 215"/>
                  <a:gd name="T63" fmla="*/ 42 h 231"/>
                  <a:gd name="T64" fmla="*/ 141 w 215"/>
                  <a:gd name="T65" fmla="*/ 33 h 231"/>
                  <a:gd name="T66" fmla="*/ 132 w 215"/>
                  <a:gd name="T67" fmla="*/ 25 h 231"/>
                  <a:gd name="T68" fmla="*/ 124 w 215"/>
                  <a:gd name="T69" fmla="*/ 33 h 231"/>
                  <a:gd name="T70" fmla="*/ 116 w 215"/>
                  <a:gd name="T71" fmla="*/ 42 h 231"/>
                  <a:gd name="T72" fmla="*/ 108 w 215"/>
                  <a:gd name="T73" fmla="*/ 50 h 231"/>
                  <a:gd name="T74" fmla="*/ 99 w 215"/>
                  <a:gd name="T75" fmla="*/ 58 h 231"/>
                  <a:gd name="T76" fmla="*/ 99 w 215"/>
                  <a:gd name="T77" fmla="*/ 50 h 231"/>
                  <a:gd name="T78" fmla="*/ 99 w 215"/>
                  <a:gd name="T79" fmla="*/ 33 h 231"/>
                  <a:gd name="T80" fmla="*/ 99 w 215"/>
                  <a:gd name="T81" fmla="*/ 17 h 231"/>
                  <a:gd name="T82" fmla="*/ 99 w 215"/>
                  <a:gd name="T83" fmla="*/ 9 h 231"/>
                  <a:gd name="T84" fmla="*/ 91 w 215"/>
                  <a:gd name="T85" fmla="*/ 0 h 231"/>
                  <a:gd name="T86" fmla="*/ 91 w 215"/>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231"/>
                  <a:gd name="T134" fmla="*/ 215 w 215"/>
                  <a:gd name="T135" fmla="*/ 231 h 2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231">
                    <a:moveTo>
                      <a:pt x="91" y="0"/>
                    </a:moveTo>
                    <a:lnTo>
                      <a:pt x="74" y="0"/>
                    </a:lnTo>
                    <a:lnTo>
                      <a:pt x="66" y="0"/>
                    </a:lnTo>
                    <a:lnTo>
                      <a:pt x="50" y="0"/>
                    </a:lnTo>
                    <a:lnTo>
                      <a:pt x="41" y="0"/>
                    </a:lnTo>
                    <a:lnTo>
                      <a:pt x="33" y="0"/>
                    </a:lnTo>
                    <a:lnTo>
                      <a:pt x="25" y="0"/>
                    </a:lnTo>
                    <a:lnTo>
                      <a:pt x="17" y="9"/>
                    </a:lnTo>
                    <a:lnTo>
                      <a:pt x="0" y="25"/>
                    </a:lnTo>
                    <a:lnTo>
                      <a:pt x="0" y="33"/>
                    </a:lnTo>
                    <a:lnTo>
                      <a:pt x="17" y="42"/>
                    </a:lnTo>
                    <a:lnTo>
                      <a:pt x="25" y="42"/>
                    </a:lnTo>
                    <a:lnTo>
                      <a:pt x="33" y="33"/>
                    </a:lnTo>
                    <a:lnTo>
                      <a:pt x="41" y="33"/>
                    </a:lnTo>
                    <a:lnTo>
                      <a:pt x="41" y="25"/>
                    </a:lnTo>
                    <a:lnTo>
                      <a:pt x="50" y="25"/>
                    </a:lnTo>
                    <a:lnTo>
                      <a:pt x="58" y="25"/>
                    </a:lnTo>
                    <a:lnTo>
                      <a:pt x="58" y="33"/>
                    </a:lnTo>
                    <a:lnTo>
                      <a:pt x="66" y="33"/>
                    </a:lnTo>
                    <a:lnTo>
                      <a:pt x="66" y="42"/>
                    </a:lnTo>
                    <a:lnTo>
                      <a:pt x="66" y="50"/>
                    </a:lnTo>
                    <a:lnTo>
                      <a:pt x="58" y="66"/>
                    </a:lnTo>
                    <a:lnTo>
                      <a:pt x="41" y="83"/>
                    </a:lnTo>
                    <a:lnTo>
                      <a:pt x="41" y="91"/>
                    </a:lnTo>
                    <a:lnTo>
                      <a:pt x="33" y="99"/>
                    </a:lnTo>
                    <a:lnTo>
                      <a:pt x="33" y="108"/>
                    </a:lnTo>
                    <a:lnTo>
                      <a:pt x="33" y="116"/>
                    </a:lnTo>
                    <a:lnTo>
                      <a:pt x="33" y="124"/>
                    </a:lnTo>
                    <a:lnTo>
                      <a:pt x="41" y="132"/>
                    </a:lnTo>
                    <a:lnTo>
                      <a:pt x="41" y="141"/>
                    </a:lnTo>
                    <a:lnTo>
                      <a:pt x="41" y="149"/>
                    </a:lnTo>
                    <a:lnTo>
                      <a:pt x="41" y="157"/>
                    </a:lnTo>
                    <a:lnTo>
                      <a:pt x="41" y="165"/>
                    </a:lnTo>
                    <a:lnTo>
                      <a:pt x="33" y="190"/>
                    </a:lnTo>
                    <a:lnTo>
                      <a:pt x="33" y="207"/>
                    </a:lnTo>
                    <a:lnTo>
                      <a:pt x="33" y="215"/>
                    </a:lnTo>
                    <a:lnTo>
                      <a:pt x="33" y="223"/>
                    </a:lnTo>
                    <a:lnTo>
                      <a:pt x="41" y="231"/>
                    </a:lnTo>
                    <a:lnTo>
                      <a:pt x="83" y="231"/>
                    </a:lnTo>
                    <a:lnTo>
                      <a:pt x="74" y="223"/>
                    </a:lnTo>
                    <a:lnTo>
                      <a:pt x="83" y="132"/>
                    </a:lnTo>
                    <a:lnTo>
                      <a:pt x="149" y="157"/>
                    </a:lnTo>
                    <a:lnTo>
                      <a:pt x="182" y="215"/>
                    </a:lnTo>
                    <a:lnTo>
                      <a:pt x="215" y="190"/>
                    </a:lnTo>
                    <a:lnTo>
                      <a:pt x="198" y="190"/>
                    </a:lnTo>
                    <a:lnTo>
                      <a:pt x="198" y="182"/>
                    </a:lnTo>
                    <a:lnTo>
                      <a:pt x="190" y="174"/>
                    </a:lnTo>
                    <a:lnTo>
                      <a:pt x="182" y="157"/>
                    </a:lnTo>
                    <a:lnTo>
                      <a:pt x="174" y="141"/>
                    </a:lnTo>
                    <a:lnTo>
                      <a:pt x="174" y="132"/>
                    </a:lnTo>
                    <a:lnTo>
                      <a:pt x="165" y="124"/>
                    </a:lnTo>
                    <a:lnTo>
                      <a:pt x="157" y="116"/>
                    </a:lnTo>
                    <a:lnTo>
                      <a:pt x="149" y="116"/>
                    </a:lnTo>
                    <a:lnTo>
                      <a:pt x="141" y="116"/>
                    </a:lnTo>
                    <a:lnTo>
                      <a:pt x="132" y="99"/>
                    </a:lnTo>
                    <a:lnTo>
                      <a:pt x="132" y="91"/>
                    </a:lnTo>
                    <a:lnTo>
                      <a:pt x="132" y="83"/>
                    </a:lnTo>
                    <a:lnTo>
                      <a:pt x="132" y="75"/>
                    </a:lnTo>
                    <a:lnTo>
                      <a:pt x="141" y="58"/>
                    </a:lnTo>
                    <a:lnTo>
                      <a:pt x="141" y="42"/>
                    </a:lnTo>
                    <a:lnTo>
                      <a:pt x="149" y="42"/>
                    </a:lnTo>
                    <a:lnTo>
                      <a:pt x="149" y="33"/>
                    </a:lnTo>
                    <a:lnTo>
                      <a:pt x="141" y="33"/>
                    </a:lnTo>
                    <a:lnTo>
                      <a:pt x="132" y="33"/>
                    </a:lnTo>
                    <a:lnTo>
                      <a:pt x="132" y="25"/>
                    </a:lnTo>
                    <a:lnTo>
                      <a:pt x="124" y="33"/>
                    </a:lnTo>
                    <a:lnTo>
                      <a:pt x="116" y="42"/>
                    </a:lnTo>
                    <a:lnTo>
                      <a:pt x="108" y="50"/>
                    </a:lnTo>
                    <a:lnTo>
                      <a:pt x="99" y="58"/>
                    </a:lnTo>
                    <a:lnTo>
                      <a:pt x="99" y="50"/>
                    </a:lnTo>
                    <a:lnTo>
                      <a:pt x="99" y="42"/>
                    </a:lnTo>
                    <a:lnTo>
                      <a:pt x="99" y="33"/>
                    </a:lnTo>
                    <a:lnTo>
                      <a:pt x="99" y="25"/>
                    </a:lnTo>
                    <a:lnTo>
                      <a:pt x="99" y="17"/>
                    </a:lnTo>
                    <a:lnTo>
                      <a:pt x="99" y="9"/>
                    </a:lnTo>
                    <a:lnTo>
                      <a:pt x="9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68" name="Freeform 585"/>
              <p:cNvSpPr>
                <a:spLocks/>
              </p:cNvSpPr>
              <p:nvPr/>
            </p:nvSpPr>
            <p:spPr bwMode="auto">
              <a:xfrm>
                <a:off x="3910" y="2722"/>
                <a:ext cx="215" cy="231"/>
              </a:xfrm>
              <a:custGeom>
                <a:avLst/>
                <a:gdLst>
                  <a:gd name="T0" fmla="*/ 74 w 215"/>
                  <a:gd name="T1" fmla="*/ 0 h 231"/>
                  <a:gd name="T2" fmla="*/ 50 w 215"/>
                  <a:gd name="T3" fmla="*/ 0 h 231"/>
                  <a:gd name="T4" fmla="*/ 33 w 215"/>
                  <a:gd name="T5" fmla="*/ 0 h 231"/>
                  <a:gd name="T6" fmla="*/ 17 w 215"/>
                  <a:gd name="T7" fmla="*/ 9 h 231"/>
                  <a:gd name="T8" fmla="*/ 0 w 215"/>
                  <a:gd name="T9" fmla="*/ 25 h 231"/>
                  <a:gd name="T10" fmla="*/ 17 w 215"/>
                  <a:gd name="T11" fmla="*/ 42 h 231"/>
                  <a:gd name="T12" fmla="*/ 33 w 215"/>
                  <a:gd name="T13" fmla="*/ 33 h 231"/>
                  <a:gd name="T14" fmla="*/ 41 w 215"/>
                  <a:gd name="T15" fmla="*/ 25 h 231"/>
                  <a:gd name="T16" fmla="*/ 58 w 215"/>
                  <a:gd name="T17" fmla="*/ 25 h 231"/>
                  <a:gd name="T18" fmla="*/ 66 w 215"/>
                  <a:gd name="T19" fmla="*/ 33 h 231"/>
                  <a:gd name="T20" fmla="*/ 66 w 215"/>
                  <a:gd name="T21" fmla="*/ 50 h 231"/>
                  <a:gd name="T22" fmla="*/ 41 w 215"/>
                  <a:gd name="T23" fmla="*/ 83 h 231"/>
                  <a:gd name="T24" fmla="*/ 33 w 215"/>
                  <a:gd name="T25" fmla="*/ 99 h 231"/>
                  <a:gd name="T26" fmla="*/ 33 w 215"/>
                  <a:gd name="T27" fmla="*/ 116 h 231"/>
                  <a:gd name="T28" fmla="*/ 41 w 215"/>
                  <a:gd name="T29" fmla="*/ 132 h 231"/>
                  <a:gd name="T30" fmla="*/ 41 w 215"/>
                  <a:gd name="T31" fmla="*/ 149 h 231"/>
                  <a:gd name="T32" fmla="*/ 41 w 215"/>
                  <a:gd name="T33" fmla="*/ 165 h 231"/>
                  <a:gd name="T34" fmla="*/ 33 w 215"/>
                  <a:gd name="T35" fmla="*/ 207 h 231"/>
                  <a:gd name="T36" fmla="*/ 33 w 215"/>
                  <a:gd name="T37" fmla="*/ 223 h 231"/>
                  <a:gd name="T38" fmla="*/ 83 w 215"/>
                  <a:gd name="T39" fmla="*/ 231 h 231"/>
                  <a:gd name="T40" fmla="*/ 83 w 215"/>
                  <a:gd name="T41" fmla="*/ 132 h 231"/>
                  <a:gd name="T42" fmla="*/ 182 w 215"/>
                  <a:gd name="T43" fmla="*/ 215 h 231"/>
                  <a:gd name="T44" fmla="*/ 198 w 215"/>
                  <a:gd name="T45" fmla="*/ 190 h 231"/>
                  <a:gd name="T46" fmla="*/ 190 w 215"/>
                  <a:gd name="T47" fmla="*/ 174 h 231"/>
                  <a:gd name="T48" fmla="*/ 174 w 215"/>
                  <a:gd name="T49" fmla="*/ 141 h 231"/>
                  <a:gd name="T50" fmla="*/ 165 w 215"/>
                  <a:gd name="T51" fmla="*/ 124 h 231"/>
                  <a:gd name="T52" fmla="*/ 157 w 215"/>
                  <a:gd name="T53" fmla="*/ 116 h 231"/>
                  <a:gd name="T54" fmla="*/ 149 w 215"/>
                  <a:gd name="T55" fmla="*/ 116 h 231"/>
                  <a:gd name="T56" fmla="*/ 132 w 215"/>
                  <a:gd name="T57" fmla="*/ 99 h 231"/>
                  <a:gd name="T58" fmla="*/ 132 w 215"/>
                  <a:gd name="T59" fmla="*/ 83 h 231"/>
                  <a:gd name="T60" fmla="*/ 141 w 215"/>
                  <a:gd name="T61" fmla="*/ 58 h 231"/>
                  <a:gd name="T62" fmla="*/ 149 w 215"/>
                  <a:gd name="T63" fmla="*/ 42 h 231"/>
                  <a:gd name="T64" fmla="*/ 141 w 215"/>
                  <a:gd name="T65" fmla="*/ 33 h 231"/>
                  <a:gd name="T66" fmla="*/ 132 w 215"/>
                  <a:gd name="T67" fmla="*/ 25 h 231"/>
                  <a:gd name="T68" fmla="*/ 124 w 215"/>
                  <a:gd name="T69" fmla="*/ 33 h 231"/>
                  <a:gd name="T70" fmla="*/ 116 w 215"/>
                  <a:gd name="T71" fmla="*/ 42 h 231"/>
                  <a:gd name="T72" fmla="*/ 108 w 215"/>
                  <a:gd name="T73" fmla="*/ 50 h 231"/>
                  <a:gd name="T74" fmla="*/ 99 w 215"/>
                  <a:gd name="T75" fmla="*/ 58 h 231"/>
                  <a:gd name="T76" fmla="*/ 99 w 215"/>
                  <a:gd name="T77" fmla="*/ 50 h 231"/>
                  <a:gd name="T78" fmla="*/ 99 w 215"/>
                  <a:gd name="T79" fmla="*/ 33 h 231"/>
                  <a:gd name="T80" fmla="*/ 99 w 215"/>
                  <a:gd name="T81" fmla="*/ 17 h 231"/>
                  <a:gd name="T82" fmla="*/ 99 w 215"/>
                  <a:gd name="T83" fmla="*/ 9 h 231"/>
                  <a:gd name="T84" fmla="*/ 91 w 215"/>
                  <a:gd name="T85" fmla="*/ 0 h 231"/>
                  <a:gd name="T86" fmla="*/ 91 w 215"/>
                  <a:gd name="T87" fmla="*/ 0 h 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231"/>
                  <a:gd name="T134" fmla="*/ 215 w 215"/>
                  <a:gd name="T135" fmla="*/ 231 h 2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231">
                    <a:moveTo>
                      <a:pt x="91" y="0"/>
                    </a:moveTo>
                    <a:lnTo>
                      <a:pt x="74" y="0"/>
                    </a:lnTo>
                    <a:lnTo>
                      <a:pt x="66" y="0"/>
                    </a:lnTo>
                    <a:lnTo>
                      <a:pt x="50" y="0"/>
                    </a:lnTo>
                    <a:lnTo>
                      <a:pt x="41" y="0"/>
                    </a:lnTo>
                    <a:lnTo>
                      <a:pt x="33" y="0"/>
                    </a:lnTo>
                    <a:lnTo>
                      <a:pt x="25" y="0"/>
                    </a:lnTo>
                    <a:lnTo>
                      <a:pt x="17" y="9"/>
                    </a:lnTo>
                    <a:lnTo>
                      <a:pt x="0" y="25"/>
                    </a:lnTo>
                    <a:lnTo>
                      <a:pt x="0" y="33"/>
                    </a:lnTo>
                    <a:lnTo>
                      <a:pt x="17" y="42"/>
                    </a:lnTo>
                    <a:lnTo>
                      <a:pt x="25" y="42"/>
                    </a:lnTo>
                    <a:lnTo>
                      <a:pt x="33" y="33"/>
                    </a:lnTo>
                    <a:lnTo>
                      <a:pt x="41" y="33"/>
                    </a:lnTo>
                    <a:lnTo>
                      <a:pt x="41" y="25"/>
                    </a:lnTo>
                    <a:lnTo>
                      <a:pt x="50" y="25"/>
                    </a:lnTo>
                    <a:lnTo>
                      <a:pt x="58" y="25"/>
                    </a:lnTo>
                    <a:lnTo>
                      <a:pt x="58" y="33"/>
                    </a:lnTo>
                    <a:lnTo>
                      <a:pt x="66" y="33"/>
                    </a:lnTo>
                    <a:lnTo>
                      <a:pt x="66" y="42"/>
                    </a:lnTo>
                    <a:lnTo>
                      <a:pt x="66" y="50"/>
                    </a:lnTo>
                    <a:lnTo>
                      <a:pt x="58" y="66"/>
                    </a:lnTo>
                    <a:lnTo>
                      <a:pt x="41" y="83"/>
                    </a:lnTo>
                    <a:lnTo>
                      <a:pt x="41" y="91"/>
                    </a:lnTo>
                    <a:lnTo>
                      <a:pt x="33" y="99"/>
                    </a:lnTo>
                    <a:lnTo>
                      <a:pt x="33" y="108"/>
                    </a:lnTo>
                    <a:lnTo>
                      <a:pt x="33" y="116"/>
                    </a:lnTo>
                    <a:lnTo>
                      <a:pt x="33" y="124"/>
                    </a:lnTo>
                    <a:lnTo>
                      <a:pt x="41" y="132"/>
                    </a:lnTo>
                    <a:lnTo>
                      <a:pt x="41" y="141"/>
                    </a:lnTo>
                    <a:lnTo>
                      <a:pt x="41" y="149"/>
                    </a:lnTo>
                    <a:lnTo>
                      <a:pt x="41" y="157"/>
                    </a:lnTo>
                    <a:lnTo>
                      <a:pt x="41" y="165"/>
                    </a:lnTo>
                    <a:lnTo>
                      <a:pt x="33" y="190"/>
                    </a:lnTo>
                    <a:lnTo>
                      <a:pt x="33" y="207"/>
                    </a:lnTo>
                    <a:lnTo>
                      <a:pt x="33" y="215"/>
                    </a:lnTo>
                    <a:lnTo>
                      <a:pt x="33" y="223"/>
                    </a:lnTo>
                    <a:lnTo>
                      <a:pt x="41" y="231"/>
                    </a:lnTo>
                    <a:lnTo>
                      <a:pt x="83" y="231"/>
                    </a:lnTo>
                    <a:lnTo>
                      <a:pt x="74" y="223"/>
                    </a:lnTo>
                    <a:lnTo>
                      <a:pt x="83" y="132"/>
                    </a:lnTo>
                    <a:lnTo>
                      <a:pt x="149" y="157"/>
                    </a:lnTo>
                    <a:lnTo>
                      <a:pt x="182" y="215"/>
                    </a:lnTo>
                    <a:lnTo>
                      <a:pt x="215" y="190"/>
                    </a:lnTo>
                    <a:lnTo>
                      <a:pt x="198" y="190"/>
                    </a:lnTo>
                    <a:lnTo>
                      <a:pt x="198" y="182"/>
                    </a:lnTo>
                    <a:lnTo>
                      <a:pt x="190" y="174"/>
                    </a:lnTo>
                    <a:lnTo>
                      <a:pt x="182" y="157"/>
                    </a:lnTo>
                    <a:lnTo>
                      <a:pt x="174" y="141"/>
                    </a:lnTo>
                    <a:lnTo>
                      <a:pt x="174" y="132"/>
                    </a:lnTo>
                    <a:lnTo>
                      <a:pt x="165" y="124"/>
                    </a:lnTo>
                    <a:lnTo>
                      <a:pt x="157" y="116"/>
                    </a:lnTo>
                    <a:lnTo>
                      <a:pt x="149" y="116"/>
                    </a:lnTo>
                    <a:lnTo>
                      <a:pt x="141" y="116"/>
                    </a:lnTo>
                    <a:lnTo>
                      <a:pt x="132" y="99"/>
                    </a:lnTo>
                    <a:lnTo>
                      <a:pt x="132" y="91"/>
                    </a:lnTo>
                    <a:lnTo>
                      <a:pt x="132" y="83"/>
                    </a:lnTo>
                    <a:lnTo>
                      <a:pt x="132" y="75"/>
                    </a:lnTo>
                    <a:lnTo>
                      <a:pt x="141" y="58"/>
                    </a:lnTo>
                    <a:lnTo>
                      <a:pt x="141" y="42"/>
                    </a:lnTo>
                    <a:lnTo>
                      <a:pt x="149" y="42"/>
                    </a:lnTo>
                    <a:lnTo>
                      <a:pt x="149" y="33"/>
                    </a:lnTo>
                    <a:lnTo>
                      <a:pt x="141" y="33"/>
                    </a:lnTo>
                    <a:lnTo>
                      <a:pt x="132" y="33"/>
                    </a:lnTo>
                    <a:lnTo>
                      <a:pt x="132" y="25"/>
                    </a:lnTo>
                    <a:lnTo>
                      <a:pt x="124" y="33"/>
                    </a:lnTo>
                    <a:lnTo>
                      <a:pt x="116" y="42"/>
                    </a:lnTo>
                    <a:lnTo>
                      <a:pt x="108" y="50"/>
                    </a:lnTo>
                    <a:lnTo>
                      <a:pt x="99" y="58"/>
                    </a:lnTo>
                    <a:lnTo>
                      <a:pt x="99" y="50"/>
                    </a:lnTo>
                    <a:lnTo>
                      <a:pt x="99" y="42"/>
                    </a:lnTo>
                    <a:lnTo>
                      <a:pt x="99" y="33"/>
                    </a:lnTo>
                    <a:lnTo>
                      <a:pt x="99" y="25"/>
                    </a:lnTo>
                    <a:lnTo>
                      <a:pt x="99" y="17"/>
                    </a:lnTo>
                    <a:lnTo>
                      <a:pt x="99" y="9"/>
                    </a:lnTo>
                    <a:lnTo>
                      <a:pt x="91" y="0"/>
                    </a:lnTo>
                  </a:path>
                </a:pathLst>
              </a:custGeom>
              <a:solidFill>
                <a:srgbClr val="FF0000"/>
              </a:solidFill>
              <a:ln w="27051">
                <a:solidFill>
                  <a:schemeClr val="hlink"/>
                </a:solidFill>
                <a:prstDash val="solid"/>
                <a:round/>
                <a:headEnd/>
                <a:tailEnd/>
              </a:ln>
            </p:spPr>
            <p:txBody>
              <a:bodyPr/>
              <a:lstStyle/>
              <a:p>
                <a:endParaRPr lang="en-GB" sz="1800">
                  <a:solidFill>
                    <a:srgbClr val="000000"/>
                  </a:solidFill>
                </a:endParaRPr>
              </a:p>
            </p:txBody>
          </p:sp>
          <p:sp>
            <p:nvSpPr>
              <p:cNvPr id="31169" name="Freeform 586"/>
              <p:cNvSpPr>
                <a:spLocks/>
              </p:cNvSpPr>
              <p:nvPr/>
            </p:nvSpPr>
            <p:spPr bwMode="auto">
              <a:xfrm>
                <a:off x="4042" y="2854"/>
                <a:ext cx="17" cy="17"/>
              </a:xfrm>
              <a:custGeom>
                <a:avLst/>
                <a:gdLst>
                  <a:gd name="T0" fmla="*/ 9 w 17"/>
                  <a:gd name="T1" fmla="*/ 0 h 17"/>
                  <a:gd name="T2" fmla="*/ 0 w 17"/>
                  <a:gd name="T3" fmla="*/ 9 h 17"/>
                  <a:gd name="T4" fmla="*/ 17 w 17"/>
                  <a:gd name="T5" fmla="*/ 17 h 17"/>
                  <a:gd name="T6" fmla="*/ 17 w 17"/>
                  <a:gd name="T7" fmla="*/ 9 h 17"/>
                  <a:gd name="T8" fmla="*/ 9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9" y="0"/>
                    </a:moveTo>
                    <a:lnTo>
                      <a:pt x="0" y="9"/>
                    </a:lnTo>
                    <a:lnTo>
                      <a:pt x="17" y="17"/>
                    </a:lnTo>
                    <a:lnTo>
                      <a:pt x="17" y="9"/>
                    </a:lnTo>
                    <a:lnTo>
                      <a:pt x="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70" name="Freeform 587"/>
              <p:cNvSpPr>
                <a:spLocks/>
              </p:cNvSpPr>
              <p:nvPr/>
            </p:nvSpPr>
            <p:spPr bwMode="auto">
              <a:xfrm>
                <a:off x="4042" y="2854"/>
                <a:ext cx="17" cy="17"/>
              </a:xfrm>
              <a:custGeom>
                <a:avLst/>
                <a:gdLst>
                  <a:gd name="T0" fmla="*/ 9 w 17"/>
                  <a:gd name="T1" fmla="*/ 0 h 17"/>
                  <a:gd name="T2" fmla="*/ 0 w 17"/>
                  <a:gd name="T3" fmla="*/ 9 h 17"/>
                  <a:gd name="T4" fmla="*/ 17 w 17"/>
                  <a:gd name="T5" fmla="*/ 17 h 17"/>
                  <a:gd name="T6" fmla="*/ 17 w 17"/>
                  <a:gd name="T7" fmla="*/ 9 h 17"/>
                  <a:gd name="T8" fmla="*/ 9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9" y="0"/>
                    </a:moveTo>
                    <a:lnTo>
                      <a:pt x="0" y="9"/>
                    </a:lnTo>
                    <a:lnTo>
                      <a:pt x="17" y="17"/>
                    </a:lnTo>
                    <a:lnTo>
                      <a:pt x="17" y="9"/>
                    </a:lnTo>
                    <a:lnTo>
                      <a:pt x="9" y="0"/>
                    </a:lnTo>
                    <a:close/>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71" name="Freeform 588"/>
              <p:cNvSpPr>
                <a:spLocks/>
              </p:cNvSpPr>
              <p:nvPr/>
            </p:nvSpPr>
            <p:spPr bwMode="auto">
              <a:xfrm>
                <a:off x="4018" y="2813"/>
                <a:ext cx="41" cy="41"/>
              </a:xfrm>
              <a:custGeom>
                <a:avLst/>
                <a:gdLst>
                  <a:gd name="T0" fmla="*/ 41 w 41"/>
                  <a:gd name="T1" fmla="*/ 25 h 41"/>
                  <a:gd name="T2" fmla="*/ 16 w 41"/>
                  <a:gd name="T3" fmla="*/ 41 h 41"/>
                  <a:gd name="T4" fmla="*/ 0 w 41"/>
                  <a:gd name="T5" fmla="*/ 0 h 41"/>
                  <a:gd name="T6" fmla="*/ 41 w 41"/>
                  <a:gd name="T7" fmla="*/ 25 h 41"/>
                  <a:gd name="T8" fmla="*/ 0 60000 65536"/>
                  <a:gd name="T9" fmla="*/ 0 60000 65536"/>
                  <a:gd name="T10" fmla="*/ 0 60000 65536"/>
                  <a:gd name="T11" fmla="*/ 0 60000 65536"/>
                  <a:gd name="T12" fmla="*/ 0 w 41"/>
                  <a:gd name="T13" fmla="*/ 0 h 41"/>
                  <a:gd name="T14" fmla="*/ 41 w 41"/>
                  <a:gd name="T15" fmla="*/ 41 h 41"/>
                </a:gdLst>
                <a:ahLst/>
                <a:cxnLst>
                  <a:cxn ang="T8">
                    <a:pos x="T0" y="T1"/>
                  </a:cxn>
                  <a:cxn ang="T9">
                    <a:pos x="T2" y="T3"/>
                  </a:cxn>
                  <a:cxn ang="T10">
                    <a:pos x="T4" y="T5"/>
                  </a:cxn>
                  <a:cxn ang="T11">
                    <a:pos x="T6" y="T7"/>
                  </a:cxn>
                </a:cxnLst>
                <a:rect l="T12" t="T13" r="T14" b="T15"/>
                <a:pathLst>
                  <a:path w="41" h="41">
                    <a:moveTo>
                      <a:pt x="41" y="25"/>
                    </a:moveTo>
                    <a:lnTo>
                      <a:pt x="16" y="41"/>
                    </a:lnTo>
                    <a:lnTo>
                      <a:pt x="0" y="0"/>
                    </a:lnTo>
                    <a:lnTo>
                      <a:pt x="41" y="2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72" name="Freeform 589"/>
              <p:cNvSpPr>
                <a:spLocks/>
              </p:cNvSpPr>
              <p:nvPr/>
            </p:nvSpPr>
            <p:spPr bwMode="auto">
              <a:xfrm>
                <a:off x="4018" y="2813"/>
                <a:ext cx="41" cy="41"/>
              </a:xfrm>
              <a:custGeom>
                <a:avLst/>
                <a:gdLst>
                  <a:gd name="T0" fmla="*/ 41 w 41"/>
                  <a:gd name="T1" fmla="*/ 25 h 41"/>
                  <a:gd name="T2" fmla="*/ 16 w 41"/>
                  <a:gd name="T3" fmla="*/ 41 h 41"/>
                  <a:gd name="T4" fmla="*/ 0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41" y="25"/>
                    </a:moveTo>
                    <a:lnTo>
                      <a:pt x="16" y="41"/>
                    </a:lnTo>
                    <a:lnTo>
                      <a:pt x="0" y="0"/>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73" name="Freeform 590"/>
              <p:cNvSpPr>
                <a:spLocks/>
              </p:cNvSpPr>
              <p:nvPr/>
            </p:nvSpPr>
            <p:spPr bwMode="auto">
              <a:xfrm>
                <a:off x="3935" y="2755"/>
                <a:ext cx="215" cy="165"/>
              </a:xfrm>
              <a:custGeom>
                <a:avLst/>
                <a:gdLst>
                  <a:gd name="T0" fmla="*/ 0 w 215"/>
                  <a:gd name="T1" fmla="*/ 0 h 165"/>
                  <a:gd name="T2" fmla="*/ 0 w 215"/>
                  <a:gd name="T3" fmla="*/ 9 h 165"/>
                  <a:gd name="T4" fmla="*/ 206 w 215"/>
                  <a:gd name="T5" fmla="*/ 165 h 165"/>
                  <a:gd name="T6" fmla="*/ 215 w 215"/>
                  <a:gd name="T7" fmla="*/ 157 h 165"/>
                  <a:gd name="T8" fmla="*/ 0 w 215"/>
                  <a:gd name="T9" fmla="*/ 0 h 165"/>
                  <a:gd name="T10" fmla="*/ 0 60000 65536"/>
                  <a:gd name="T11" fmla="*/ 0 60000 65536"/>
                  <a:gd name="T12" fmla="*/ 0 60000 65536"/>
                  <a:gd name="T13" fmla="*/ 0 60000 65536"/>
                  <a:gd name="T14" fmla="*/ 0 60000 65536"/>
                  <a:gd name="T15" fmla="*/ 0 w 215"/>
                  <a:gd name="T16" fmla="*/ 0 h 165"/>
                  <a:gd name="T17" fmla="*/ 215 w 215"/>
                  <a:gd name="T18" fmla="*/ 165 h 165"/>
                </a:gdLst>
                <a:ahLst/>
                <a:cxnLst>
                  <a:cxn ang="T10">
                    <a:pos x="T0" y="T1"/>
                  </a:cxn>
                  <a:cxn ang="T11">
                    <a:pos x="T2" y="T3"/>
                  </a:cxn>
                  <a:cxn ang="T12">
                    <a:pos x="T4" y="T5"/>
                  </a:cxn>
                  <a:cxn ang="T13">
                    <a:pos x="T6" y="T7"/>
                  </a:cxn>
                  <a:cxn ang="T14">
                    <a:pos x="T8" y="T9"/>
                  </a:cxn>
                </a:cxnLst>
                <a:rect l="T15" t="T16" r="T17" b="T18"/>
                <a:pathLst>
                  <a:path w="215" h="165">
                    <a:moveTo>
                      <a:pt x="0" y="0"/>
                    </a:moveTo>
                    <a:lnTo>
                      <a:pt x="0" y="9"/>
                    </a:lnTo>
                    <a:lnTo>
                      <a:pt x="206" y="165"/>
                    </a:lnTo>
                    <a:lnTo>
                      <a:pt x="215" y="157"/>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74" name="Freeform 591"/>
              <p:cNvSpPr>
                <a:spLocks/>
              </p:cNvSpPr>
              <p:nvPr/>
            </p:nvSpPr>
            <p:spPr bwMode="auto">
              <a:xfrm>
                <a:off x="3935" y="2755"/>
                <a:ext cx="215" cy="165"/>
              </a:xfrm>
              <a:custGeom>
                <a:avLst/>
                <a:gdLst>
                  <a:gd name="T0" fmla="*/ 0 w 215"/>
                  <a:gd name="T1" fmla="*/ 0 h 165"/>
                  <a:gd name="T2" fmla="*/ 0 w 215"/>
                  <a:gd name="T3" fmla="*/ 9 h 165"/>
                  <a:gd name="T4" fmla="*/ 206 w 215"/>
                  <a:gd name="T5" fmla="*/ 165 h 165"/>
                  <a:gd name="T6" fmla="*/ 215 w 215"/>
                  <a:gd name="T7" fmla="*/ 157 h 165"/>
                  <a:gd name="T8" fmla="*/ 0 w 215"/>
                  <a:gd name="T9" fmla="*/ 0 h 165"/>
                  <a:gd name="T10" fmla="*/ 0 60000 65536"/>
                  <a:gd name="T11" fmla="*/ 0 60000 65536"/>
                  <a:gd name="T12" fmla="*/ 0 60000 65536"/>
                  <a:gd name="T13" fmla="*/ 0 60000 65536"/>
                  <a:gd name="T14" fmla="*/ 0 60000 65536"/>
                  <a:gd name="T15" fmla="*/ 0 w 215"/>
                  <a:gd name="T16" fmla="*/ 0 h 165"/>
                  <a:gd name="T17" fmla="*/ 215 w 215"/>
                  <a:gd name="T18" fmla="*/ 165 h 165"/>
                </a:gdLst>
                <a:ahLst/>
                <a:cxnLst>
                  <a:cxn ang="T10">
                    <a:pos x="T0" y="T1"/>
                  </a:cxn>
                  <a:cxn ang="T11">
                    <a:pos x="T2" y="T3"/>
                  </a:cxn>
                  <a:cxn ang="T12">
                    <a:pos x="T4" y="T5"/>
                  </a:cxn>
                  <a:cxn ang="T13">
                    <a:pos x="T6" y="T7"/>
                  </a:cxn>
                  <a:cxn ang="T14">
                    <a:pos x="T8" y="T9"/>
                  </a:cxn>
                </a:cxnLst>
                <a:rect l="T15" t="T16" r="T17" b="T18"/>
                <a:pathLst>
                  <a:path w="215" h="165">
                    <a:moveTo>
                      <a:pt x="0" y="0"/>
                    </a:moveTo>
                    <a:lnTo>
                      <a:pt x="0" y="9"/>
                    </a:lnTo>
                    <a:lnTo>
                      <a:pt x="206" y="165"/>
                    </a:lnTo>
                    <a:lnTo>
                      <a:pt x="215" y="157"/>
                    </a:lnTo>
                    <a:lnTo>
                      <a:pt x="0" y="0"/>
                    </a:lnTo>
                    <a:close/>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75" name="Freeform 592"/>
              <p:cNvSpPr>
                <a:spLocks/>
              </p:cNvSpPr>
              <p:nvPr/>
            </p:nvSpPr>
            <p:spPr bwMode="auto">
              <a:xfrm>
                <a:off x="4123" y="2883"/>
                <a:ext cx="58" cy="57"/>
              </a:xfrm>
              <a:custGeom>
                <a:avLst/>
                <a:gdLst>
                  <a:gd name="T0" fmla="*/ 0 w 58"/>
                  <a:gd name="T1" fmla="*/ 57 h 57"/>
                  <a:gd name="T2" fmla="*/ 0 w 58"/>
                  <a:gd name="T3" fmla="*/ 57 h 57"/>
                  <a:gd name="T4" fmla="*/ 9 w 58"/>
                  <a:gd name="T5" fmla="*/ 57 h 57"/>
                  <a:gd name="T6" fmla="*/ 17 w 58"/>
                  <a:gd name="T7" fmla="*/ 57 h 57"/>
                  <a:gd name="T8" fmla="*/ 25 w 58"/>
                  <a:gd name="T9" fmla="*/ 57 h 57"/>
                  <a:gd name="T10" fmla="*/ 42 w 58"/>
                  <a:gd name="T11" fmla="*/ 57 h 57"/>
                  <a:gd name="T12" fmla="*/ 58 w 58"/>
                  <a:gd name="T13" fmla="*/ 49 h 57"/>
                  <a:gd name="T14" fmla="*/ 50 w 58"/>
                  <a:gd name="T15" fmla="*/ 33 h 57"/>
                  <a:gd name="T16" fmla="*/ 50 w 58"/>
                  <a:gd name="T17" fmla="*/ 24 h 57"/>
                  <a:gd name="T18" fmla="*/ 42 w 58"/>
                  <a:gd name="T19" fmla="*/ 16 h 57"/>
                  <a:gd name="T20" fmla="*/ 42 w 58"/>
                  <a:gd name="T21" fmla="*/ 8 h 57"/>
                  <a:gd name="T22" fmla="*/ 33 w 58"/>
                  <a:gd name="T23" fmla="*/ 8 h 57"/>
                  <a:gd name="T24" fmla="*/ 25 w 58"/>
                  <a:gd name="T25" fmla="*/ 0 h 57"/>
                  <a:gd name="T26" fmla="*/ 25 w 58"/>
                  <a:gd name="T27" fmla="*/ 0 h 57"/>
                  <a:gd name="T28" fmla="*/ 25 w 58"/>
                  <a:gd name="T29" fmla="*/ 0 h 57"/>
                  <a:gd name="T30" fmla="*/ 0 w 58"/>
                  <a:gd name="T31" fmla="*/ 57 h 57"/>
                  <a:gd name="T32" fmla="*/ 0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0" y="57"/>
                    </a:moveTo>
                    <a:lnTo>
                      <a:pt x="0" y="57"/>
                    </a:lnTo>
                    <a:lnTo>
                      <a:pt x="9" y="57"/>
                    </a:lnTo>
                    <a:lnTo>
                      <a:pt x="17" y="57"/>
                    </a:lnTo>
                    <a:lnTo>
                      <a:pt x="25" y="57"/>
                    </a:lnTo>
                    <a:lnTo>
                      <a:pt x="42" y="57"/>
                    </a:lnTo>
                    <a:lnTo>
                      <a:pt x="58" y="49"/>
                    </a:lnTo>
                    <a:lnTo>
                      <a:pt x="50" y="33"/>
                    </a:lnTo>
                    <a:lnTo>
                      <a:pt x="50" y="24"/>
                    </a:lnTo>
                    <a:lnTo>
                      <a:pt x="42" y="16"/>
                    </a:lnTo>
                    <a:lnTo>
                      <a:pt x="42" y="8"/>
                    </a:lnTo>
                    <a:lnTo>
                      <a:pt x="33" y="8"/>
                    </a:lnTo>
                    <a:lnTo>
                      <a:pt x="25" y="0"/>
                    </a:lnTo>
                    <a:lnTo>
                      <a:pt x="0" y="5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76" name="Freeform 593"/>
              <p:cNvSpPr>
                <a:spLocks/>
              </p:cNvSpPr>
              <p:nvPr/>
            </p:nvSpPr>
            <p:spPr bwMode="auto">
              <a:xfrm>
                <a:off x="4123" y="2883"/>
                <a:ext cx="58" cy="57"/>
              </a:xfrm>
              <a:custGeom>
                <a:avLst/>
                <a:gdLst>
                  <a:gd name="T0" fmla="*/ 0 w 58"/>
                  <a:gd name="T1" fmla="*/ 57 h 57"/>
                  <a:gd name="T2" fmla="*/ 0 w 58"/>
                  <a:gd name="T3" fmla="*/ 57 h 57"/>
                  <a:gd name="T4" fmla="*/ 9 w 58"/>
                  <a:gd name="T5" fmla="*/ 57 h 57"/>
                  <a:gd name="T6" fmla="*/ 17 w 58"/>
                  <a:gd name="T7" fmla="*/ 57 h 57"/>
                  <a:gd name="T8" fmla="*/ 25 w 58"/>
                  <a:gd name="T9" fmla="*/ 57 h 57"/>
                  <a:gd name="T10" fmla="*/ 42 w 58"/>
                  <a:gd name="T11" fmla="*/ 57 h 57"/>
                  <a:gd name="T12" fmla="*/ 58 w 58"/>
                  <a:gd name="T13" fmla="*/ 49 h 57"/>
                  <a:gd name="T14" fmla="*/ 50 w 58"/>
                  <a:gd name="T15" fmla="*/ 33 h 57"/>
                  <a:gd name="T16" fmla="*/ 50 w 58"/>
                  <a:gd name="T17" fmla="*/ 24 h 57"/>
                  <a:gd name="T18" fmla="*/ 42 w 58"/>
                  <a:gd name="T19" fmla="*/ 16 h 57"/>
                  <a:gd name="T20" fmla="*/ 42 w 58"/>
                  <a:gd name="T21" fmla="*/ 8 h 57"/>
                  <a:gd name="T22" fmla="*/ 33 w 58"/>
                  <a:gd name="T23" fmla="*/ 8 h 57"/>
                  <a:gd name="T24" fmla="*/ 25 w 58"/>
                  <a:gd name="T25" fmla="*/ 0 h 57"/>
                  <a:gd name="T26" fmla="*/ 25 w 58"/>
                  <a:gd name="T27" fmla="*/ 0 h 57"/>
                  <a:gd name="T28" fmla="*/ 25 w 58"/>
                  <a:gd name="T29" fmla="*/ 0 h 57"/>
                  <a:gd name="T30" fmla="*/ 0 w 58"/>
                  <a:gd name="T31" fmla="*/ 57 h 57"/>
                  <a:gd name="T32" fmla="*/ 0 w 58"/>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7"/>
                  <a:gd name="T53" fmla="*/ 58 w 5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7">
                    <a:moveTo>
                      <a:pt x="0" y="57"/>
                    </a:moveTo>
                    <a:lnTo>
                      <a:pt x="0" y="57"/>
                    </a:lnTo>
                    <a:lnTo>
                      <a:pt x="9" y="57"/>
                    </a:lnTo>
                    <a:lnTo>
                      <a:pt x="17" y="57"/>
                    </a:lnTo>
                    <a:lnTo>
                      <a:pt x="25" y="57"/>
                    </a:lnTo>
                    <a:lnTo>
                      <a:pt x="42" y="57"/>
                    </a:lnTo>
                    <a:lnTo>
                      <a:pt x="58" y="49"/>
                    </a:lnTo>
                    <a:lnTo>
                      <a:pt x="50" y="33"/>
                    </a:lnTo>
                    <a:lnTo>
                      <a:pt x="50" y="24"/>
                    </a:lnTo>
                    <a:lnTo>
                      <a:pt x="42" y="16"/>
                    </a:lnTo>
                    <a:lnTo>
                      <a:pt x="42" y="8"/>
                    </a:lnTo>
                    <a:lnTo>
                      <a:pt x="33" y="8"/>
                    </a:lnTo>
                    <a:lnTo>
                      <a:pt x="25" y="0"/>
                    </a:lnTo>
                    <a:lnTo>
                      <a:pt x="0" y="5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grpSp>
        <p:sp>
          <p:nvSpPr>
            <p:cNvPr id="31140" name="Text Box 594"/>
            <p:cNvSpPr txBox="1">
              <a:spLocks noChangeArrowheads="1"/>
            </p:cNvSpPr>
            <p:nvPr/>
          </p:nvSpPr>
          <p:spPr bwMode="auto">
            <a:xfrm>
              <a:off x="3748" y="3335"/>
              <a:ext cx="1155"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a:solidFill>
                    <a:srgbClr val="000000"/>
                  </a:solidFill>
                </a:rPr>
                <a:t>Effort and cost</a:t>
              </a:r>
            </a:p>
          </p:txBody>
        </p:sp>
        <p:sp>
          <p:nvSpPr>
            <p:cNvPr id="31141" name="Text Box 596"/>
            <p:cNvSpPr txBox="1">
              <a:spLocks noChangeArrowheads="1"/>
            </p:cNvSpPr>
            <p:nvPr/>
          </p:nvSpPr>
          <p:spPr bwMode="auto">
            <a:xfrm>
              <a:off x="4629" y="1379"/>
              <a:ext cx="1131"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spcBef>
                  <a:spcPct val="20000"/>
                </a:spcBef>
                <a:buSzPct val="70000"/>
                <a:buBlip>
                  <a:blip r:embed="rId3"/>
                </a:buBlip>
                <a:defRPr sz="2400">
                  <a:solidFill>
                    <a:schemeClr val="tx1"/>
                  </a:solidFill>
                  <a:latin typeface="Arial" pitchFamily="34" charset="0"/>
                </a:defRPr>
              </a:lvl1pPr>
              <a:lvl2pPr marL="742950" indent="-285750" eaLnBrk="0" hangingPunct="0">
                <a:spcBef>
                  <a:spcPct val="20000"/>
                </a:spcBef>
                <a:buSzPct val="60000"/>
                <a:buBlip>
                  <a:blip r:embed="rId3"/>
                </a:buBlip>
                <a:defRPr sz="2000">
                  <a:solidFill>
                    <a:schemeClr val="tx1"/>
                  </a:solidFill>
                  <a:latin typeface="Arial" pitchFamily="34" charset="0"/>
                </a:defRPr>
              </a:lvl2pPr>
              <a:lvl3pPr marL="1143000" indent="-228600" eaLnBrk="0" hangingPunct="0">
                <a:spcBef>
                  <a:spcPct val="20000"/>
                </a:spcBef>
                <a:buSzPct val="60000"/>
                <a:buBlip>
                  <a:blip r:embed="rId3"/>
                </a:buBlip>
                <a:defRPr sz="2400">
                  <a:solidFill>
                    <a:schemeClr val="tx1"/>
                  </a:solidFill>
                  <a:latin typeface="Arial" pitchFamily="34" charset="0"/>
                </a:defRPr>
              </a:lvl3pPr>
              <a:lvl4pPr marL="1600200" indent="-228600" eaLnBrk="0" hangingPunct="0">
                <a:spcBef>
                  <a:spcPct val="20000"/>
                </a:spcBef>
                <a:buSzPct val="60000"/>
                <a:buBlip>
                  <a:blip r:embed="rId3"/>
                </a:buBlip>
                <a:defRPr sz="1600">
                  <a:solidFill>
                    <a:schemeClr val="tx1"/>
                  </a:solidFill>
                  <a:latin typeface="Arial" pitchFamily="34" charset="0"/>
                </a:defRPr>
              </a:lvl4pPr>
              <a:lvl5pPr marL="2057400" indent="-228600" eaLnBrk="0" hangingPunct="0">
                <a:spcBef>
                  <a:spcPct val="20000"/>
                </a:spcBef>
                <a:buSzPct val="60000"/>
                <a:buBlip>
                  <a:blip r:embed="rId3"/>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3"/>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3"/>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3"/>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3"/>
                </a:buBlip>
                <a:defRPr sz="1400">
                  <a:solidFill>
                    <a:schemeClr val="tx1"/>
                  </a:solidFill>
                  <a:latin typeface="Arial" pitchFamily="34" charset="0"/>
                </a:defRPr>
              </a:lvl9pPr>
            </a:lstStyle>
            <a:p>
              <a:pPr hangingPunct="1">
                <a:spcBef>
                  <a:spcPct val="0"/>
                </a:spcBef>
                <a:buSzTx/>
                <a:buFontTx/>
                <a:buNone/>
              </a:pPr>
              <a:r>
                <a:rPr lang="en-GB" altLang="de-DE" sz="2000">
                  <a:solidFill>
                    <a:srgbClr val="000000"/>
                  </a:solidFill>
                </a:rPr>
                <a:t>Public dose</a:t>
              </a:r>
            </a:p>
          </p:txBody>
        </p:sp>
        <p:sp>
          <p:nvSpPr>
            <p:cNvPr id="31142" name="Freeform 598"/>
            <p:cNvSpPr>
              <a:spLocks/>
            </p:cNvSpPr>
            <p:nvPr/>
          </p:nvSpPr>
          <p:spPr bwMode="auto">
            <a:xfrm>
              <a:off x="4092" y="1466"/>
              <a:ext cx="25" cy="16"/>
            </a:xfrm>
            <a:custGeom>
              <a:avLst/>
              <a:gdLst>
                <a:gd name="T0" fmla="*/ 25 w 25"/>
                <a:gd name="T1" fmla="*/ 0 h 16"/>
                <a:gd name="T2" fmla="*/ 25 w 25"/>
                <a:gd name="T3" fmla="*/ 16 h 16"/>
                <a:gd name="T4" fmla="*/ 0 w 25"/>
                <a:gd name="T5" fmla="*/ 8 h 16"/>
                <a:gd name="T6" fmla="*/ 9 w 25"/>
                <a:gd name="T7" fmla="*/ 0 h 16"/>
                <a:gd name="T8" fmla="*/ 25 w 25"/>
                <a:gd name="T9" fmla="*/ 0 h 16"/>
                <a:gd name="T10" fmla="*/ 0 60000 65536"/>
                <a:gd name="T11" fmla="*/ 0 60000 65536"/>
                <a:gd name="T12" fmla="*/ 0 60000 65536"/>
                <a:gd name="T13" fmla="*/ 0 60000 65536"/>
                <a:gd name="T14" fmla="*/ 0 60000 65536"/>
                <a:gd name="T15" fmla="*/ 0 w 25"/>
                <a:gd name="T16" fmla="*/ 0 h 16"/>
                <a:gd name="T17" fmla="*/ 25 w 25"/>
                <a:gd name="T18" fmla="*/ 16 h 16"/>
              </a:gdLst>
              <a:ahLst/>
              <a:cxnLst>
                <a:cxn ang="T10">
                  <a:pos x="T0" y="T1"/>
                </a:cxn>
                <a:cxn ang="T11">
                  <a:pos x="T2" y="T3"/>
                </a:cxn>
                <a:cxn ang="T12">
                  <a:pos x="T4" y="T5"/>
                </a:cxn>
                <a:cxn ang="T13">
                  <a:pos x="T6" y="T7"/>
                </a:cxn>
                <a:cxn ang="T14">
                  <a:pos x="T8" y="T9"/>
                </a:cxn>
              </a:cxnLst>
              <a:rect l="T15" t="T16" r="T17" b="T18"/>
              <a:pathLst>
                <a:path w="25" h="16">
                  <a:moveTo>
                    <a:pt x="25" y="0"/>
                  </a:moveTo>
                  <a:lnTo>
                    <a:pt x="25" y="16"/>
                  </a:lnTo>
                  <a:lnTo>
                    <a:pt x="0" y="8"/>
                  </a:lnTo>
                  <a:lnTo>
                    <a:pt x="9" y="0"/>
                  </a:lnTo>
                  <a:lnTo>
                    <a:pt x="2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43" name="Freeform 599"/>
            <p:cNvSpPr>
              <a:spLocks/>
            </p:cNvSpPr>
            <p:nvPr/>
          </p:nvSpPr>
          <p:spPr bwMode="auto">
            <a:xfrm>
              <a:off x="4092" y="1466"/>
              <a:ext cx="25" cy="16"/>
            </a:xfrm>
            <a:custGeom>
              <a:avLst/>
              <a:gdLst>
                <a:gd name="T0" fmla="*/ 25 w 25"/>
                <a:gd name="T1" fmla="*/ 0 h 16"/>
                <a:gd name="T2" fmla="*/ 25 w 25"/>
                <a:gd name="T3" fmla="*/ 16 h 16"/>
                <a:gd name="T4" fmla="*/ 0 w 25"/>
                <a:gd name="T5" fmla="*/ 8 h 16"/>
                <a:gd name="T6" fmla="*/ 9 w 25"/>
                <a:gd name="T7" fmla="*/ 0 h 16"/>
                <a:gd name="T8" fmla="*/ 25 w 25"/>
                <a:gd name="T9" fmla="*/ 0 h 16"/>
                <a:gd name="T10" fmla="*/ 0 60000 65536"/>
                <a:gd name="T11" fmla="*/ 0 60000 65536"/>
                <a:gd name="T12" fmla="*/ 0 60000 65536"/>
                <a:gd name="T13" fmla="*/ 0 60000 65536"/>
                <a:gd name="T14" fmla="*/ 0 60000 65536"/>
                <a:gd name="T15" fmla="*/ 0 w 25"/>
                <a:gd name="T16" fmla="*/ 0 h 16"/>
                <a:gd name="T17" fmla="*/ 25 w 25"/>
                <a:gd name="T18" fmla="*/ 16 h 16"/>
              </a:gdLst>
              <a:ahLst/>
              <a:cxnLst>
                <a:cxn ang="T10">
                  <a:pos x="T0" y="T1"/>
                </a:cxn>
                <a:cxn ang="T11">
                  <a:pos x="T2" y="T3"/>
                </a:cxn>
                <a:cxn ang="T12">
                  <a:pos x="T4" y="T5"/>
                </a:cxn>
                <a:cxn ang="T13">
                  <a:pos x="T6" y="T7"/>
                </a:cxn>
                <a:cxn ang="T14">
                  <a:pos x="T8" y="T9"/>
                </a:cxn>
              </a:cxnLst>
              <a:rect l="T15" t="T16" r="T17" b="T18"/>
              <a:pathLst>
                <a:path w="25" h="16">
                  <a:moveTo>
                    <a:pt x="25" y="0"/>
                  </a:moveTo>
                  <a:lnTo>
                    <a:pt x="25" y="16"/>
                  </a:lnTo>
                  <a:lnTo>
                    <a:pt x="0" y="8"/>
                  </a:lnTo>
                  <a:lnTo>
                    <a:pt x="9" y="0"/>
                  </a:lnTo>
                  <a:lnTo>
                    <a:pt x="25" y="0"/>
                  </a:lnTo>
                  <a:close/>
                </a:path>
              </a:pathLst>
            </a:custGeom>
            <a:solidFill>
              <a:schemeClr val="accent1"/>
            </a:solidFill>
            <a:ln w="26988">
              <a:solidFill>
                <a:schemeClr val="accent1"/>
              </a:solidFill>
              <a:prstDash val="solid"/>
              <a:round/>
              <a:headEnd/>
              <a:tailEnd/>
            </a:ln>
          </p:spPr>
          <p:txBody>
            <a:bodyPr/>
            <a:lstStyle/>
            <a:p>
              <a:endParaRPr lang="en-GB" sz="1800">
                <a:solidFill>
                  <a:srgbClr val="000000"/>
                </a:solidFill>
              </a:endParaRPr>
            </a:p>
          </p:txBody>
        </p:sp>
        <p:sp>
          <p:nvSpPr>
            <p:cNvPr id="31144" name="Freeform 600"/>
            <p:cNvSpPr>
              <a:spLocks/>
            </p:cNvSpPr>
            <p:nvPr/>
          </p:nvSpPr>
          <p:spPr bwMode="auto">
            <a:xfrm>
              <a:off x="4142" y="1334"/>
              <a:ext cx="49" cy="49"/>
            </a:xfrm>
            <a:custGeom>
              <a:avLst/>
              <a:gdLst>
                <a:gd name="T0" fmla="*/ 49 w 49"/>
                <a:gd name="T1" fmla="*/ 33 h 49"/>
                <a:gd name="T2" fmla="*/ 49 w 49"/>
                <a:gd name="T3" fmla="*/ 33 h 49"/>
                <a:gd name="T4" fmla="*/ 41 w 49"/>
                <a:gd name="T5" fmla="*/ 41 h 49"/>
                <a:gd name="T6" fmla="*/ 33 w 49"/>
                <a:gd name="T7" fmla="*/ 41 h 49"/>
                <a:gd name="T8" fmla="*/ 33 w 49"/>
                <a:gd name="T9" fmla="*/ 49 h 49"/>
                <a:gd name="T10" fmla="*/ 16 w 49"/>
                <a:gd name="T11" fmla="*/ 49 h 49"/>
                <a:gd name="T12" fmla="*/ 16 w 49"/>
                <a:gd name="T13" fmla="*/ 49 h 49"/>
                <a:gd name="T14" fmla="*/ 8 w 49"/>
                <a:gd name="T15" fmla="*/ 49 h 49"/>
                <a:gd name="T16" fmla="*/ 8 w 49"/>
                <a:gd name="T17" fmla="*/ 49 h 49"/>
                <a:gd name="T18" fmla="*/ 0 w 49"/>
                <a:gd name="T19" fmla="*/ 49 h 49"/>
                <a:gd name="T20" fmla="*/ 0 w 49"/>
                <a:gd name="T21" fmla="*/ 33 h 49"/>
                <a:gd name="T22" fmla="*/ 0 w 49"/>
                <a:gd name="T23" fmla="*/ 24 h 49"/>
                <a:gd name="T24" fmla="*/ 0 w 49"/>
                <a:gd name="T25" fmla="*/ 16 h 49"/>
                <a:gd name="T26" fmla="*/ 0 w 49"/>
                <a:gd name="T27" fmla="*/ 16 h 49"/>
                <a:gd name="T28" fmla="*/ 0 w 49"/>
                <a:gd name="T29" fmla="*/ 8 h 49"/>
                <a:gd name="T30" fmla="*/ 8 w 49"/>
                <a:gd name="T31" fmla="*/ 8 h 49"/>
                <a:gd name="T32" fmla="*/ 16 w 49"/>
                <a:gd name="T33" fmla="*/ 0 h 49"/>
                <a:gd name="T34" fmla="*/ 25 w 49"/>
                <a:gd name="T35" fmla="*/ 0 h 49"/>
                <a:gd name="T36" fmla="*/ 33 w 49"/>
                <a:gd name="T37" fmla="*/ 0 h 49"/>
                <a:gd name="T38" fmla="*/ 33 w 49"/>
                <a:gd name="T39" fmla="*/ 8 h 49"/>
                <a:gd name="T40" fmla="*/ 33 w 49"/>
                <a:gd name="T41" fmla="*/ 8 h 49"/>
                <a:gd name="T42" fmla="*/ 41 w 49"/>
                <a:gd name="T43" fmla="*/ 16 h 49"/>
                <a:gd name="T44" fmla="*/ 41 w 49"/>
                <a:gd name="T45" fmla="*/ 24 h 49"/>
                <a:gd name="T46" fmla="*/ 49 w 49"/>
                <a:gd name="T47" fmla="*/ 33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
                <a:gd name="T73" fmla="*/ 0 h 49"/>
                <a:gd name="T74" fmla="*/ 49 w 49"/>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 h="49">
                  <a:moveTo>
                    <a:pt x="49" y="33"/>
                  </a:moveTo>
                  <a:lnTo>
                    <a:pt x="49" y="33"/>
                  </a:lnTo>
                  <a:lnTo>
                    <a:pt x="41" y="41"/>
                  </a:lnTo>
                  <a:lnTo>
                    <a:pt x="33" y="41"/>
                  </a:lnTo>
                  <a:lnTo>
                    <a:pt x="33" y="49"/>
                  </a:lnTo>
                  <a:lnTo>
                    <a:pt x="16" y="49"/>
                  </a:lnTo>
                  <a:lnTo>
                    <a:pt x="8" y="49"/>
                  </a:lnTo>
                  <a:lnTo>
                    <a:pt x="0" y="49"/>
                  </a:lnTo>
                  <a:lnTo>
                    <a:pt x="0" y="33"/>
                  </a:lnTo>
                  <a:lnTo>
                    <a:pt x="0" y="24"/>
                  </a:lnTo>
                  <a:lnTo>
                    <a:pt x="0" y="16"/>
                  </a:lnTo>
                  <a:lnTo>
                    <a:pt x="0" y="8"/>
                  </a:lnTo>
                  <a:lnTo>
                    <a:pt x="8" y="8"/>
                  </a:lnTo>
                  <a:lnTo>
                    <a:pt x="16" y="0"/>
                  </a:lnTo>
                  <a:lnTo>
                    <a:pt x="25" y="0"/>
                  </a:lnTo>
                  <a:lnTo>
                    <a:pt x="33" y="0"/>
                  </a:lnTo>
                  <a:lnTo>
                    <a:pt x="33" y="8"/>
                  </a:lnTo>
                  <a:lnTo>
                    <a:pt x="41" y="16"/>
                  </a:lnTo>
                  <a:lnTo>
                    <a:pt x="41" y="24"/>
                  </a:lnTo>
                  <a:lnTo>
                    <a:pt x="49" y="3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45" name="Freeform 601"/>
            <p:cNvSpPr>
              <a:spLocks/>
            </p:cNvSpPr>
            <p:nvPr/>
          </p:nvSpPr>
          <p:spPr bwMode="auto">
            <a:xfrm>
              <a:off x="4142" y="1334"/>
              <a:ext cx="49" cy="49"/>
            </a:xfrm>
            <a:custGeom>
              <a:avLst/>
              <a:gdLst>
                <a:gd name="T0" fmla="*/ 49 w 49"/>
                <a:gd name="T1" fmla="*/ 33 h 49"/>
                <a:gd name="T2" fmla="*/ 49 w 49"/>
                <a:gd name="T3" fmla="*/ 33 h 49"/>
                <a:gd name="T4" fmla="*/ 41 w 49"/>
                <a:gd name="T5" fmla="*/ 41 h 49"/>
                <a:gd name="T6" fmla="*/ 33 w 49"/>
                <a:gd name="T7" fmla="*/ 41 h 49"/>
                <a:gd name="T8" fmla="*/ 33 w 49"/>
                <a:gd name="T9" fmla="*/ 49 h 49"/>
                <a:gd name="T10" fmla="*/ 16 w 49"/>
                <a:gd name="T11" fmla="*/ 49 h 49"/>
                <a:gd name="T12" fmla="*/ 16 w 49"/>
                <a:gd name="T13" fmla="*/ 49 h 49"/>
                <a:gd name="T14" fmla="*/ 8 w 49"/>
                <a:gd name="T15" fmla="*/ 49 h 49"/>
                <a:gd name="T16" fmla="*/ 8 w 49"/>
                <a:gd name="T17" fmla="*/ 49 h 49"/>
                <a:gd name="T18" fmla="*/ 0 w 49"/>
                <a:gd name="T19" fmla="*/ 49 h 49"/>
                <a:gd name="T20" fmla="*/ 0 w 49"/>
                <a:gd name="T21" fmla="*/ 33 h 49"/>
                <a:gd name="T22" fmla="*/ 0 w 49"/>
                <a:gd name="T23" fmla="*/ 24 h 49"/>
                <a:gd name="T24" fmla="*/ 0 w 49"/>
                <a:gd name="T25" fmla="*/ 16 h 49"/>
                <a:gd name="T26" fmla="*/ 0 w 49"/>
                <a:gd name="T27" fmla="*/ 16 h 49"/>
                <a:gd name="T28" fmla="*/ 0 w 49"/>
                <a:gd name="T29" fmla="*/ 8 h 49"/>
                <a:gd name="T30" fmla="*/ 8 w 49"/>
                <a:gd name="T31" fmla="*/ 8 h 49"/>
                <a:gd name="T32" fmla="*/ 16 w 49"/>
                <a:gd name="T33" fmla="*/ 0 h 49"/>
                <a:gd name="T34" fmla="*/ 25 w 49"/>
                <a:gd name="T35" fmla="*/ 0 h 49"/>
                <a:gd name="T36" fmla="*/ 33 w 49"/>
                <a:gd name="T37" fmla="*/ 0 h 49"/>
                <a:gd name="T38" fmla="*/ 33 w 49"/>
                <a:gd name="T39" fmla="*/ 8 h 49"/>
                <a:gd name="T40" fmla="*/ 33 w 49"/>
                <a:gd name="T41" fmla="*/ 8 h 49"/>
                <a:gd name="T42" fmla="*/ 41 w 49"/>
                <a:gd name="T43" fmla="*/ 16 h 49"/>
                <a:gd name="T44" fmla="*/ 41 w 49"/>
                <a:gd name="T45" fmla="*/ 24 h 49"/>
                <a:gd name="T46" fmla="*/ 49 w 49"/>
                <a:gd name="T47" fmla="*/ 33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
                <a:gd name="T73" fmla="*/ 0 h 49"/>
                <a:gd name="T74" fmla="*/ 49 w 49"/>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 h="49">
                  <a:moveTo>
                    <a:pt x="49" y="33"/>
                  </a:moveTo>
                  <a:lnTo>
                    <a:pt x="49" y="33"/>
                  </a:lnTo>
                  <a:lnTo>
                    <a:pt x="41" y="41"/>
                  </a:lnTo>
                  <a:lnTo>
                    <a:pt x="33" y="41"/>
                  </a:lnTo>
                  <a:lnTo>
                    <a:pt x="33" y="49"/>
                  </a:lnTo>
                  <a:lnTo>
                    <a:pt x="16" y="49"/>
                  </a:lnTo>
                  <a:lnTo>
                    <a:pt x="8" y="49"/>
                  </a:lnTo>
                  <a:lnTo>
                    <a:pt x="0" y="49"/>
                  </a:lnTo>
                  <a:lnTo>
                    <a:pt x="0" y="33"/>
                  </a:lnTo>
                  <a:lnTo>
                    <a:pt x="0" y="24"/>
                  </a:lnTo>
                  <a:lnTo>
                    <a:pt x="0" y="16"/>
                  </a:lnTo>
                  <a:lnTo>
                    <a:pt x="0" y="8"/>
                  </a:lnTo>
                  <a:lnTo>
                    <a:pt x="8" y="8"/>
                  </a:lnTo>
                  <a:lnTo>
                    <a:pt x="16" y="0"/>
                  </a:lnTo>
                  <a:lnTo>
                    <a:pt x="25" y="0"/>
                  </a:lnTo>
                  <a:lnTo>
                    <a:pt x="33" y="0"/>
                  </a:lnTo>
                  <a:lnTo>
                    <a:pt x="33" y="8"/>
                  </a:lnTo>
                  <a:lnTo>
                    <a:pt x="41" y="16"/>
                  </a:lnTo>
                  <a:lnTo>
                    <a:pt x="41" y="24"/>
                  </a:lnTo>
                  <a:lnTo>
                    <a:pt x="49" y="33"/>
                  </a:lnTo>
                </a:path>
              </a:pathLst>
            </a:custGeom>
            <a:solidFill>
              <a:schemeClr val="accent1"/>
            </a:solidFill>
            <a:ln w="12700">
              <a:solidFill>
                <a:schemeClr val="accent1"/>
              </a:solidFill>
              <a:prstDash val="solid"/>
              <a:round/>
              <a:headEnd/>
              <a:tailEnd/>
            </a:ln>
          </p:spPr>
          <p:txBody>
            <a:bodyPr/>
            <a:lstStyle/>
            <a:p>
              <a:endParaRPr lang="en-GB" sz="1800">
                <a:solidFill>
                  <a:srgbClr val="000000"/>
                </a:solidFill>
              </a:endParaRPr>
            </a:p>
          </p:txBody>
        </p:sp>
        <p:sp>
          <p:nvSpPr>
            <p:cNvPr id="31146" name="Freeform 602"/>
            <p:cNvSpPr>
              <a:spLocks/>
            </p:cNvSpPr>
            <p:nvPr/>
          </p:nvSpPr>
          <p:spPr bwMode="auto">
            <a:xfrm>
              <a:off x="4101" y="1391"/>
              <a:ext cx="156" cy="215"/>
            </a:xfrm>
            <a:custGeom>
              <a:avLst/>
              <a:gdLst>
                <a:gd name="T0" fmla="*/ 90 w 156"/>
                <a:gd name="T1" fmla="*/ 0 h 215"/>
                <a:gd name="T2" fmla="*/ 115 w 156"/>
                <a:gd name="T3" fmla="*/ 9 h 215"/>
                <a:gd name="T4" fmla="*/ 123 w 156"/>
                <a:gd name="T5" fmla="*/ 17 h 215"/>
                <a:gd name="T6" fmla="*/ 140 w 156"/>
                <a:gd name="T7" fmla="*/ 42 h 215"/>
                <a:gd name="T8" fmla="*/ 156 w 156"/>
                <a:gd name="T9" fmla="*/ 58 h 215"/>
                <a:gd name="T10" fmla="*/ 140 w 156"/>
                <a:gd name="T11" fmla="*/ 58 h 215"/>
                <a:gd name="T12" fmla="*/ 132 w 156"/>
                <a:gd name="T13" fmla="*/ 66 h 215"/>
                <a:gd name="T14" fmla="*/ 132 w 156"/>
                <a:gd name="T15" fmla="*/ 66 h 215"/>
                <a:gd name="T16" fmla="*/ 123 w 156"/>
                <a:gd name="T17" fmla="*/ 58 h 215"/>
                <a:gd name="T18" fmla="*/ 123 w 156"/>
                <a:gd name="T19" fmla="*/ 42 h 215"/>
                <a:gd name="T20" fmla="*/ 115 w 156"/>
                <a:gd name="T21" fmla="*/ 33 h 215"/>
                <a:gd name="T22" fmla="*/ 99 w 156"/>
                <a:gd name="T23" fmla="*/ 33 h 215"/>
                <a:gd name="T24" fmla="*/ 99 w 156"/>
                <a:gd name="T25" fmla="*/ 58 h 215"/>
                <a:gd name="T26" fmla="*/ 107 w 156"/>
                <a:gd name="T27" fmla="*/ 83 h 215"/>
                <a:gd name="T28" fmla="*/ 107 w 156"/>
                <a:gd name="T29" fmla="*/ 108 h 215"/>
                <a:gd name="T30" fmla="*/ 115 w 156"/>
                <a:gd name="T31" fmla="*/ 132 h 215"/>
                <a:gd name="T32" fmla="*/ 123 w 156"/>
                <a:gd name="T33" fmla="*/ 149 h 215"/>
                <a:gd name="T34" fmla="*/ 123 w 156"/>
                <a:gd name="T35" fmla="*/ 190 h 215"/>
                <a:gd name="T36" fmla="*/ 123 w 156"/>
                <a:gd name="T37" fmla="*/ 207 h 215"/>
                <a:gd name="T38" fmla="*/ 90 w 156"/>
                <a:gd name="T39" fmla="*/ 215 h 215"/>
                <a:gd name="T40" fmla="*/ 57 w 156"/>
                <a:gd name="T41" fmla="*/ 149 h 215"/>
                <a:gd name="T42" fmla="*/ 16 w 156"/>
                <a:gd name="T43" fmla="*/ 215 h 215"/>
                <a:gd name="T44" fmla="*/ 16 w 156"/>
                <a:gd name="T45" fmla="*/ 207 h 215"/>
                <a:gd name="T46" fmla="*/ 16 w 156"/>
                <a:gd name="T47" fmla="*/ 182 h 215"/>
                <a:gd name="T48" fmla="*/ 16 w 156"/>
                <a:gd name="T49" fmla="*/ 157 h 215"/>
                <a:gd name="T50" fmla="*/ 16 w 156"/>
                <a:gd name="T51" fmla="*/ 141 h 215"/>
                <a:gd name="T52" fmla="*/ 24 w 156"/>
                <a:gd name="T53" fmla="*/ 124 h 215"/>
                <a:gd name="T54" fmla="*/ 33 w 156"/>
                <a:gd name="T55" fmla="*/ 91 h 215"/>
                <a:gd name="T56" fmla="*/ 41 w 156"/>
                <a:gd name="T57" fmla="*/ 83 h 215"/>
                <a:gd name="T58" fmla="*/ 41 w 156"/>
                <a:gd name="T59" fmla="*/ 66 h 215"/>
                <a:gd name="T60" fmla="*/ 41 w 156"/>
                <a:gd name="T61" fmla="*/ 58 h 215"/>
                <a:gd name="T62" fmla="*/ 33 w 156"/>
                <a:gd name="T63" fmla="*/ 33 h 215"/>
                <a:gd name="T64" fmla="*/ 33 w 156"/>
                <a:gd name="T65" fmla="*/ 25 h 215"/>
                <a:gd name="T66" fmla="*/ 33 w 156"/>
                <a:gd name="T67" fmla="*/ 25 h 215"/>
                <a:gd name="T68" fmla="*/ 24 w 156"/>
                <a:gd name="T69" fmla="*/ 33 h 215"/>
                <a:gd name="T70" fmla="*/ 24 w 156"/>
                <a:gd name="T71" fmla="*/ 58 h 215"/>
                <a:gd name="T72" fmla="*/ 16 w 156"/>
                <a:gd name="T73" fmla="*/ 66 h 215"/>
                <a:gd name="T74" fmla="*/ 8 w 156"/>
                <a:gd name="T75" fmla="*/ 66 h 215"/>
                <a:gd name="T76" fmla="*/ 0 w 156"/>
                <a:gd name="T77" fmla="*/ 66 h 215"/>
                <a:gd name="T78" fmla="*/ 0 w 156"/>
                <a:gd name="T79" fmla="*/ 50 h 215"/>
                <a:gd name="T80" fmla="*/ 0 w 156"/>
                <a:gd name="T81" fmla="*/ 33 h 215"/>
                <a:gd name="T82" fmla="*/ 8 w 156"/>
                <a:gd name="T83" fmla="*/ 17 h 215"/>
                <a:gd name="T84" fmla="*/ 24 w 156"/>
                <a:gd name="T85" fmla="*/ 0 h 215"/>
                <a:gd name="T86" fmla="*/ 33 w 156"/>
                <a:gd name="T87" fmla="*/ 0 h 215"/>
                <a:gd name="T88" fmla="*/ 41 w 156"/>
                <a:gd name="T89" fmla="*/ 0 h 215"/>
                <a:gd name="T90" fmla="*/ 49 w 156"/>
                <a:gd name="T91" fmla="*/ 9 h 215"/>
                <a:gd name="T92" fmla="*/ 66 w 156"/>
                <a:gd name="T93" fmla="*/ 33 h 215"/>
                <a:gd name="T94" fmla="*/ 66 w 156"/>
                <a:gd name="T95" fmla="*/ 42 h 215"/>
                <a:gd name="T96" fmla="*/ 74 w 156"/>
                <a:gd name="T97" fmla="*/ 42 h 215"/>
                <a:gd name="T98" fmla="*/ 74 w 156"/>
                <a:gd name="T99" fmla="*/ 25 h 215"/>
                <a:gd name="T100" fmla="*/ 82 w 156"/>
                <a:gd name="T101" fmla="*/ 17 h 215"/>
                <a:gd name="T102" fmla="*/ 82 w 156"/>
                <a:gd name="T103" fmla="*/ 0 h 215"/>
                <a:gd name="T104" fmla="*/ 90 w 156"/>
                <a:gd name="T105" fmla="*/ 0 h 2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6"/>
                <a:gd name="T160" fmla="*/ 0 h 215"/>
                <a:gd name="T161" fmla="*/ 156 w 156"/>
                <a:gd name="T162" fmla="*/ 215 h 2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6" h="215">
                  <a:moveTo>
                    <a:pt x="90" y="0"/>
                  </a:moveTo>
                  <a:lnTo>
                    <a:pt x="90" y="0"/>
                  </a:lnTo>
                  <a:lnTo>
                    <a:pt x="107" y="0"/>
                  </a:lnTo>
                  <a:lnTo>
                    <a:pt x="115" y="9"/>
                  </a:lnTo>
                  <a:lnTo>
                    <a:pt x="123" y="17"/>
                  </a:lnTo>
                  <a:lnTo>
                    <a:pt x="132" y="25"/>
                  </a:lnTo>
                  <a:lnTo>
                    <a:pt x="140" y="42"/>
                  </a:lnTo>
                  <a:lnTo>
                    <a:pt x="148" y="50"/>
                  </a:lnTo>
                  <a:lnTo>
                    <a:pt x="156" y="58"/>
                  </a:lnTo>
                  <a:lnTo>
                    <a:pt x="156" y="66"/>
                  </a:lnTo>
                  <a:lnTo>
                    <a:pt x="140" y="58"/>
                  </a:lnTo>
                  <a:lnTo>
                    <a:pt x="140" y="66"/>
                  </a:lnTo>
                  <a:lnTo>
                    <a:pt x="132" y="66"/>
                  </a:lnTo>
                  <a:lnTo>
                    <a:pt x="123" y="66"/>
                  </a:lnTo>
                  <a:lnTo>
                    <a:pt x="123" y="58"/>
                  </a:lnTo>
                  <a:lnTo>
                    <a:pt x="123" y="50"/>
                  </a:lnTo>
                  <a:lnTo>
                    <a:pt x="123" y="42"/>
                  </a:lnTo>
                  <a:lnTo>
                    <a:pt x="115" y="42"/>
                  </a:lnTo>
                  <a:lnTo>
                    <a:pt x="115" y="33"/>
                  </a:lnTo>
                  <a:lnTo>
                    <a:pt x="107" y="33"/>
                  </a:lnTo>
                  <a:lnTo>
                    <a:pt x="99" y="33"/>
                  </a:lnTo>
                  <a:lnTo>
                    <a:pt x="99" y="42"/>
                  </a:lnTo>
                  <a:lnTo>
                    <a:pt x="99" y="58"/>
                  </a:lnTo>
                  <a:lnTo>
                    <a:pt x="99" y="75"/>
                  </a:lnTo>
                  <a:lnTo>
                    <a:pt x="107" y="83"/>
                  </a:lnTo>
                  <a:lnTo>
                    <a:pt x="107" y="99"/>
                  </a:lnTo>
                  <a:lnTo>
                    <a:pt x="107" y="108"/>
                  </a:lnTo>
                  <a:lnTo>
                    <a:pt x="115" y="116"/>
                  </a:lnTo>
                  <a:lnTo>
                    <a:pt x="115" y="132"/>
                  </a:lnTo>
                  <a:lnTo>
                    <a:pt x="115" y="141"/>
                  </a:lnTo>
                  <a:lnTo>
                    <a:pt x="123" y="149"/>
                  </a:lnTo>
                  <a:lnTo>
                    <a:pt x="123" y="174"/>
                  </a:lnTo>
                  <a:lnTo>
                    <a:pt x="123" y="190"/>
                  </a:lnTo>
                  <a:lnTo>
                    <a:pt x="123" y="198"/>
                  </a:lnTo>
                  <a:lnTo>
                    <a:pt x="123" y="207"/>
                  </a:lnTo>
                  <a:lnTo>
                    <a:pt x="123" y="215"/>
                  </a:lnTo>
                  <a:lnTo>
                    <a:pt x="90" y="215"/>
                  </a:lnTo>
                  <a:lnTo>
                    <a:pt x="74" y="108"/>
                  </a:lnTo>
                  <a:lnTo>
                    <a:pt x="57" y="149"/>
                  </a:lnTo>
                  <a:lnTo>
                    <a:pt x="49" y="215"/>
                  </a:lnTo>
                  <a:lnTo>
                    <a:pt x="16" y="215"/>
                  </a:lnTo>
                  <a:lnTo>
                    <a:pt x="16" y="207"/>
                  </a:lnTo>
                  <a:lnTo>
                    <a:pt x="16" y="198"/>
                  </a:lnTo>
                  <a:lnTo>
                    <a:pt x="16" y="182"/>
                  </a:lnTo>
                  <a:lnTo>
                    <a:pt x="16" y="165"/>
                  </a:lnTo>
                  <a:lnTo>
                    <a:pt x="16" y="157"/>
                  </a:lnTo>
                  <a:lnTo>
                    <a:pt x="16" y="149"/>
                  </a:lnTo>
                  <a:lnTo>
                    <a:pt x="16" y="141"/>
                  </a:lnTo>
                  <a:lnTo>
                    <a:pt x="24" y="132"/>
                  </a:lnTo>
                  <a:lnTo>
                    <a:pt x="24" y="124"/>
                  </a:lnTo>
                  <a:lnTo>
                    <a:pt x="33" y="108"/>
                  </a:lnTo>
                  <a:lnTo>
                    <a:pt x="33" y="91"/>
                  </a:lnTo>
                  <a:lnTo>
                    <a:pt x="33" y="83"/>
                  </a:lnTo>
                  <a:lnTo>
                    <a:pt x="41" y="83"/>
                  </a:lnTo>
                  <a:lnTo>
                    <a:pt x="41" y="75"/>
                  </a:lnTo>
                  <a:lnTo>
                    <a:pt x="41" y="66"/>
                  </a:lnTo>
                  <a:lnTo>
                    <a:pt x="41" y="58"/>
                  </a:lnTo>
                  <a:lnTo>
                    <a:pt x="41" y="42"/>
                  </a:lnTo>
                  <a:lnTo>
                    <a:pt x="33" y="33"/>
                  </a:lnTo>
                  <a:lnTo>
                    <a:pt x="33" y="25"/>
                  </a:lnTo>
                  <a:lnTo>
                    <a:pt x="33" y="33"/>
                  </a:lnTo>
                  <a:lnTo>
                    <a:pt x="24" y="33"/>
                  </a:lnTo>
                  <a:lnTo>
                    <a:pt x="24" y="42"/>
                  </a:lnTo>
                  <a:lnTo>
                    <a:pt x="24" y="58"/>
                  </a:lnTo>
                  <a:lnTo>
                    <a:pt x="16" y="66"/>
                  </a:lnTo>
                  <a:lnTo>
                    <a:pt x="8" y="66"/>
                  </a:lnTo>
                  <a:lnTo>
                    <a:pt x="0" y="66"/>
                  </a:lnTo>
                  <a:lnTo>
                    <a:pt x="0" y="58"/>
                  </a:lnTo>
                  <a:lnTo>
                    <a:pt x="0" y="50"/>
                  </a:lnTo>
                  <a:lnTo>
                    <a:pt x="0" y="42"/>
                  </a:lnTo>
                  <a:lnTo>
                    <a:pt x="0" y="33"/>
                  </a:lnTo>
                  <a:lnTo>
                    <a:pt x="8" y="17"/>
                  </a:lnTo>
                  <a:lnTo>
                    <a:pt x="16" y="9"/>
                  </a:lnTo>
                  <a:lnTo>
                    <a:pt x="24" y="0"/>
                  </a:lnTo>
                  <a:lnTo>
                    <a:pt x="33" y="0"/>
                  </a:lnTo>
                  <a:lnTo>
                    <a:pt x="41" y="0"/>
                  </a:lnTo>
                  <a:lnTo>
                    <a:pt x="49" y="0"/>
                  </a:lnTo>
                  <a:lnTo>
                    <a:pt x="49" y="9"/>
                  </a:lnTo>
                  <a:lnTo>
                    <a:pt x="57" y="25"/>
                  </a:lnTo>
                  <a:lnTo>
                    <a:pt x="66" y="33"/>
                  </a:lnTo>
                  <a:lnTo>
                    <a:pt x="66" y="42"/>
                  </a:lnTo>
                  <a:lnTo>
                    <a:pt x="74" y="42"/>
                  </a:lnTo>
                  <a:lnTo>
                    <a:pt x="74" y="33"/>
                  </a:lnTo>
                  <a:lnTo>
                    <a:pt x="74" y="25"/>
                  </a:lnTo>
                  <a:lnTo>
                    <a:pt x="82" y="17"/>
                  </a:lnTo>
                  <a:lnTo>
                    <a:pt x="82" y="9"/>
                  </a:lnTo>
                  <a:lnTo>
                    <a:pt x="82" y="0"/>
                  </a:lnTo>
                  <a:lnTo>
                    <a:pt x="9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47" name="Freeform 603"/>
            <p:cNvSpPr>
              <a:spLocks/>
            </p:cNvSpPr>
            <p:nvPr/>
          </p:nvSpPr>
          <p:spPr bwMode="auto">
            <a:xfrm>
              <a:off x="4101" y="1391"/>
              <a:ext cx="156" cy="215"/>
            </a:xfrm>
            <a:custGeom>
              <a:avLst/>
              <a:gdLst>
                <a:gd name="T0" fmla="*/ 90 w 156"/>
                <a:gd name="T1" fmla="*/ 0 h 215"/>
                <a:gd name="T2" fmla="*/ 115 w 156"/>
                <a:gd name="T3" fmla="*/ 9 h 215"/>
                <a:gd name="T4" fmla="*/ 123 w 156"/>
                <a:gd name="T5" fmla="*/ 17 h 215"/>
                <a:gd name="T6" fmla="*/ 140 w 156"/>
                <a:gd name="T7" fmla="*/ 42 h 215"/>
                <a:gd name="T8" fmla="*/ 156 w 156"/>
                <a:gd name="T9" fmla="*/ 58 h 215"/>
                <a:gd name="T10" fmla="*/ 140 w 156"/>
                <a:gd name="T11" fmla="*/ 58 h 215"/>
                <a:gd name="T12" fmla="*/ 132 w 156"/>
                <a:gd name="T13" fmla="*/ 66 h 215"/>
                <a:gd name="T14" fmla="*/ 132 w 156"/>
                <a:gd name="T15" fmla="*/ 66 h 215"/>
                <a:gd name="T16" fmla="*/ 123 w 156"/>
                <a:gd name="T17" fmla="*/ 58 h 215"/>
                <a:gd name="T18" fmla="*/ 123 w 156"/>
                <a:gd name="T19" fmla="*/ 42 h 215"/>
                <a:gd name="T20" fmla="*/ 115 w 156"/>
                <a:gd name="T21" fmla="*/ 33 h 215"/>
                <a:gd name="T22" fmla="*/ 99 w 156"/>
                <a:gd name="T23" fmla="*/ 33 h 215"/>
                <a:gd name="T24" fmla="*/ 99 w 156"/>
                <a:gd name="T25" fmla="*/ 58 h 215"/>
                <a:gd name="T26" fmla="*/ 107 w 156"/>
                <a:gd name="T27" fmla="*/ 83 h 215"/>
                <a:gd name="T28" fmla="*/ 107 w 156"/>
                <a:gd name="T29" fmla="*/ 108 h 215"/>
                <a:gd name="T30" fmla="*/ 115 w 156"/>
                <a:gd name="T31" fmla="*/ 132 h 215"/>
                <a:gd name="T32" fmla="*/ 123 w 156"/>
                <a:gd name="T33" fmla="*/ 149 h 215"/>
                <a:gd name="T34" fmla="*/ 123 w 156"/>
                <a:gd name="T35" fmla="*/ 190 h 215"/>
                <a:gd name="T36" fmla="*/ 123 w 156"/>
                <a:gd name="T37" fmla="*/ 207 h 215"/>
                <a:gd name="T38" fmla="*/ 90 w 156"/>
                <a:gd name="T39" fmla="*/ 215 h 215"/>
                <a:gd name="T40" fmla="*/ 57 w 156"/>
                <a:gd name="T41" fmla="*/ 149 h 215"/>
                <a:gd name="T42" fmla="*/ 16 w 156"/>
                <a:gd name="T43" fmla="*/ 215 h 215"/>
                <a:gd name="T44" fmla="*/ 16 w 156"/>
                <a:gd name="T45" fmla="*/ 207 h 215"/>
                <a:gd name="T46" fmla="*/ 16 w 156"/>
                <a:gd name="T47" fmla="*/ 182 h 215"/>
                <a:gd name="T48" fmla="*/ 16 w 156"/>
                <a:gd name="T49" fmla="*/ 157 h 215"/>
                <a:gd name="T50" fmla="*/ 16 w 156"/>
                <a:gd name="T51" fmla="*/ 141 h 215"/>
                <a:gd name="T52" fmla="*/ 24 w 156"/>
                <a:gd name="T53" fmla="*/ 124 h 215"/>
                <a:gd name="T54" fmla="*/ 33 w 156"/>
                <a:gd name="T55" fmla="*/ 91 h 215"/>
                <a:gd name="T56" fmla="*/ 41 w 156"/>
                <a:gd name="T57" fmla="*/ 83 h 215"/>
                <a:gd name="T58" fmla="*/ 41 w 156"/>
                <a:gd name="T59" fmla="*/ 66 h 215"/>
                <a:gd name="T60" fmla="*/ 41 w 156"/>
                <a:gd name="T61" fmla="*/ 58 h 215"/>
                <a:gd name="T62" fmla="*/ 33 w 156"/>
                <a:gd name="T63" fmla="*/ 33 h 215"/>
                <a:gd name="T64" fmla="*/ 33 w 156"/>
                <a:gd name="T65" fmla="*/ 25 h 215"/>
                <a:gd name="T66" fmla="*/ 33 w 156"/>
                <a:gd name="T67" fmla="*/ 25 h 215"/>
                <a:gd name="T68" fmla="*/ 24 w 156"/>
                <a:gd name="T69" fmla="*/ 33 h 215"/>
                <a:gd name="T70" fmla="*/ 24 w 156"/>
                <a:gd name="T71" fmla="*/ 58 h 215"/>
                <a:gd name="T72" fmla="*/ 16 w 156"/>
                <a:gd name="T73" fmla="*/ 66 h 215"/>
                <a:gd name="T74" fmla="*/ 8 w 156"/>
                <a:gd name="T75" fmla="*/ 66 h 215"/>
                <a:gd name="T76" fmla="*/ 0 w 156"/>
                <a:gd name="T77" fmla="*/ 66 h 215"/>
                <a:gd name="T78" fmla="*/ 0 w 156"/>
                <a:gd name="T79" fmla="*/ 50 h 215"/>
                <a:gd name="T80" fmla="*/ 0 w 156"/>
                <a:gd name="T81" fmla="*/ 33 h 215"/>
                <a:gd name="T82" fmla="*/ 8 w 156"/>
                <a:gd name="T83" fmla="*/ 17 h 215"/>
                <a:gd name="T84" fmla="*/ 24 w 156"/>
                <a:gd name="T85" fmla="*/ 0 h 215"/>
                <a:gd name="T86" fmla="*/ 33 w 156"/>
                <a:gd name="T87" fmla="*/ 0 h 215"/>
                <a:gd name="T88" fmla="*/ 41 w 156"/>
                <a:gd name="T89" fmla="*/ 0 h 215"/>
                <a:gd name="T90" fmla="*/ 49 w 156"/>
                <a:gd name="T91" fmla="*/ 9 h 215"/>
                <a:gd name="T92" fmla="*/ 66 w 156"/>
                <a:gd name="T93" fmla="*/ 33 h 215"/>
                <a:gd name="T94" fmla="*/ 66 w 156"/>
                <a:gd name="T95" fmla="*/ 42 h 215"/>
                <a:gd name="T96" fmla="*/ 74 w 156"/>
                <a:gd name="T97" fmla="*/ 42 h 215"/>
                <a:gd name="T98" fmla="*/ 74 w 156"/>
                <a:gd name="T99" fmla="*/ 25 h 215"/>
                <a:gd name="T100" fmla="*/ 82 w 156"/>
                <a:gd name="T101" fmla="*/ 17 h 215"/>
                <a:gd name="T102" fmla="*/ 82 w 156"/>
                <a:gd name="T103" fmla="*/ 0 h 215"/>
                <a:gd name="T104" fmla="*/ 90 w 156"/>
                <a:gd name="T105" fmla="*/ 0 h 2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6"/>
                <a:gd name="T160" fmla="*/ 0 h 215"/>
                <a:gd name="T161" fmla="*/ 156 w 156"/>
                <a:gd name="T162" fmla="*/ 215 h 2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6" h="215">
                  <a:moveTo>
                    <a:pt x="90" y="0"/>
                  </a:moveTo>
                  <a:lnTo>
                    <a:pt x="90" y="0"/>
                  </a:lnTo>
                  <a:lnTo>
                    <a:pt x="107" y="0"/>
                  </a:lnTo>
                  <a:lnTo>
                    <a:pt x="115" y="9"/>
                  </a:lnTo>
                  <a:lnTo>
                    <a:pt x="123" y="17"/>
                  </a:lnTo>
                  <a:lnTo>
                    <a:pt x="132" y="25"/>
                  </a:lnTo>
                  <a:lnTo>
                    <a:pt x="140" y="42"/>
                  </a:lnTo>
                  <a:lnTo>
                    <a:pt x="148" y="50"/>
                  </a:lnTo>
                  <a:lnTo>
                    <a:pt x="156" y="58"/>
                  </a:lnTo>
                  <a:lnTo>
                    <a:pt x="156" y="66"/>
                  </a:lnTo>
                  <a:lnTo>
                    <a:pt x="140" y="58"/>
                  </a:lnTo>
                  <a:lnTo>
                    <a:pt x="140" y="66"/>
                  </a:lnTo>
                  <a:lnTo>
                    <a:pt x="132" y="66"/>
                  </a:lnTo>
                  <a:lnTo>
                    <a:pt x="123" y="66"/>
                  </a:lnTo>
                  <a:lnTo>
                    <a:pt x="123" y="58"/>
                  </a:lnTo>
                  <a:lnTo>
                    <a:pt x="123" y="50"/>
                  </a:lnTo>
                  <a:lnTo>
                    <a:pt x="123" y="42"/>
                  </a:lnTo>
                  <a:lnTo>
                    <a:pt x="115" y="42"/>
                  </a:lnTo>
                  <a:lnTo>
                    <a:pt x="115" y="33"/>
                  </a:lnTo>
                  <a:lnTo>
                    <a:pt x="107" y="33"/>
                  </a:lnTo>
                  <a:lnTo>
                    <a:pt x="99" y="33"/>
                  </a:lnTo>
                  <a:lnTo>
                    <a:pt x="99" y="42"/>
                  </a:lnTo>
                  <a:lnTo>
                    <a:pt x="99" y="58"/>
                  </a:lnTo>
                  <a:lnTo>
                    <a:pt x="99" y="75"/>
                  </a:lnTo>
                  <a:lnTo>
                    <a:pt x="107" y="83"/>
                  </a:lnTo>
                  <a:lnTo>
                    <a:pt x="107" y="99"/>
                  </a:lnTo>
                  <a:lnTo>
                    <a:pt x="107" y="108"/>
                  </a:lnTo>
                  <a:lnTo>
                    <a:pt x="115" y="116"/>
                  </a:lnTo>
                  <a:lnTo>
                    <a:pt x="115" y="132"/>
                  </a:lnTo>
                  <a:lnTo>
                    <a:pt x="115" y="141"/>
                  </a:lnTo>
                  <a:lnTo>
                    <a:pt x="123" y="149"/>
                  </a:lnTo>
                  <a:lnTo>
                    <a:pt x="123" y="174"/>
                  </a:lnTo>
                  <a:lnTo>
                    <a:pt x="123" y="190"/>
                  </a:lnTo>
                  <a:lnTo>
                    <a:pt x="123" y="198"/>
                  </a:lnTo>
                  <a:lnTo>
                    <a:pt x="123" y="207"/>
                  </a:lnTo>
                  <a:lnTo>
                    <a:pt x="123" y="215"/>
                  </a:lnTo>
                  <a:lnTo>
                    <a:pt x="90" y="215"/>
                  </a:lnTo>
                  <a:lnTo>
                    <a:pt x="74" y="108"/>
                  </a:lnTo>
                  <a:lnTo>
                    <a:pt x="57" y="149"/>
                  </a:lnTo>
                  <a:lnTo>
                    <a:pt x="49" y="215"/>
                  </a:lnTo>
                  <a:lnTo>
                    <a:pt x="16" y="215"/>
                  </a:lnTo>
                  <a:lnTo>
                    <a:pt x="16" y="207"/>
                  </a:lnTo>
                  <a:lnTo>
                    <a:pt x="16" y="198"/>
                  </a:lnTo>
                  <a:lnTo>
                    <a:pt x="16" y="182"/>
                  </a:lnTo>
                  <a:lnTo>
                    <a:pt x="16" y="165"/>
                  </a:lnTo>
                  <a:lnTo>
                    <a:pt x="16" y="157"/>
                  </a:lnTo>
                  <a:lnTo>
                    <a:pt x="16" y="149"/>
                  </a:lnTo>
                  <a:lnTo>
                    <a:pt x="16" y="141"/>
                  </a:lnTo>
                  <a:lnTo>
                    <a:pt x="24" y="132"/>
                  </a:lnTo>
                  <a:lnTo>
                    <a:pt x="24" y="124"/>
                  </a:lnTo>
                  <a:lnTo>
                    <a:pt x="33" y="108"/>
                  </a:lnTo>
                  <a:lnTo>
                    <a:pt x="33" y="91"/>
                  </a:lnTo>
                  <a:lnTo>
                    <a:pt x="33" y="83"/>
                  </a:lnTo>
                  <a:lnTo>
                    <a:pt x="41" y="83"/>
                  </a:lnTo>
                  <a:lnTo>
                    <a:pt x="41" y="75"/>
                  </a:lnTo>
                  <a:lnTo>
                    <a:pt x="41" y="66"/>
                  </a:lnTo>
                  <a:lnTo>
                    <a:pt x="41" y="58"/>
                  </a:lnTo>
                  <a:lnTo>
                    <a:pt x="41" y="42"/>
                  </a:lnTo>
                  <a:lnTo>
                    <a:pt x="33" y="33"/>
                  </a:lnTo>
                  <a:lnTo>
                    <a:pt x="33" y="25"/>
                  </a:lnTo>
                  <a:lnTo>
                    <a:pt x="33" y="33"/>
                  </a:lnTo>
                  <a:lnTo>
                    <a:pt x="24" y="33"/>
                  </a:lnTo>
                  <a:lnTo>
                    <a:pt x="24" y="42"/>
                  </a:lnTo>
                  <a:lnTo>
                    <a:pt x="24" y="58"/>
                  </a:lnTo>
                  <a:lnTo>
                    <a:pt x="16" y="66"/>
                  </a:lnTo>
                  <a:lnTo>
                    <a:pt x="8" y="66"/>
                  </a:lnTo>
                  <a:lnTo>
                    <a:pt x="0" y="66"/>
                  </a:lnTo>
                  <a:lnTo>
                    <a:pt x="0" y="58"/>
                  </a:lnTo>
                  <a:lnTo>
                    <a:pt x="0" y="50"/>
                  </a:lnTo>
                  <a:lnTo>
                    <a:pt x="0" y="42"/>
                  </a:lnTo>
                  <a:lnTo>
                    <a:pt x="0" y="33"/>
                  </a:lnTo>
                  <a:lnTo>
                    <a:pt x="8" y="17"/>
                  </a:lnTo>
                  <a:lnTo>
                    <a:pt x="16" y="9"/>
                  </a:lnTo>
                  <a:lnTo>
                    <a:pt x="24" y="0"/>
                  </a:lnTo>
                  <a:lnTo>
                    <a:pt x="33" y="0"/>
                  </a:lnTo>
                  <a:lnTo>
                    <a:pt x="41" y="0"/>
                  </a:lnTo>
                  <a:lnTo>
                    <a:pt x="49" y="0"/>
                  </a:lnTo>
                  <a:lnTo>
                    <a:pt x="49" y="9"/>
                  </a:lnTo>
                  <a:lnTo>
                    <a:pt x="57" y="25"/>
                  </a:lnTo>
                  <a:lnTo>
                    <a:pt x="66" y="33"/>
                  </a:lnTo>
                  <a:lnTo>
                    <a:pt x="66" y="42"/>
                  </a:lnTo>
                  <a:lnTo>
                    <a:pt x="74" y="42"/>
                  </a:lnTo>
                  <a:lnTo>
                    <a:pt x="74" y="33"/>
                  </a:lnTo>
                  <a:lnTo>
                    <a:pt x="74" y="25"/>
                  </a:lnTo>
                  <a:lnTo>
                    <a:pt x="82" y="17"/>
                  </a:lnTo>
                  <a:lnTo>
                    <a:pt x="82" y="9"/>
                  </a:lnTo>
                  <a:lnTo>
                    <a:pt x="82" y="0"/>
                  </a:lnTo>
                  <a:lnTo>
                    <a:pt x="90" y="0"/>
                  </a:lnTo>
                </a:path>
              </a:pathLst>
            </a:custGeom>
            <a:solidFill>
              <a:srgbClr val="FF0000"/>
            </a:solidFill>
            <a:ln w="12700">
              <a:solidFill>
                <a:schemeClr val="hlink"/>
              </a:solidFill>
              <a:prstDash val="solid"/>
              <a:round/>
              <a:headEnd/>
              <a:tailEnd/>
            </a:ln>
          </p:spPr>
          <p:txBody>
            <a:bodyPr/>
            <a:lstStyle/>
            <a:p>
              <a:endParaRPr lang="en-GB" sz="1800">
                <a:solidFill>
                  <a:srgbClr val="000000"/>
                </a:solidFill>
              </a:endParaRPr>
            </a:p>
          </p:txBody>
        </p:sp>
        <p:sp>
          <p:nvSpPr>
            <p:cNvPr id="31148" name="Freeform 604"/>
            <p:cNvSpPr>
              <a:spLocks/>
            </p:cNvSpPr>
            <p:nvPr/>
          </p:nvSpPr>
          <p:spPr bwMode="auto">
            <a:xfrm>
              <a:off x="4233" y="1466"/>
              <a:ext cx="24" cy="24"/>
            </a:xfrm>
            <a:custGeom>
              <a:avLst/>
              <a:gdLst>
                <a:gd name="T0" fmla="*/ 24 w 24"/>
                <a:gd name="T1" fmla="*/ 8 h 24"/>
                <a:gd name="T2" fmla="*/ 24 w 24"/>
                <a:gd name="T3" fmla="*/ 24 h 24"/>
                <a:gd name="T4" fmla="*/ 0 w 24"/>
                <a:gd name="T5" fmla="*/ 16 h 24"/>
                <a:gd name="T6" fmla="*/ 8 w 24"/>
                <a:gd name="T7" fmla="*/ 0 h 24"/>
                <a:gd name="T8" fmla="*/ 24 w 24"/>
                <a:gd name="T9" fmla="*/ 8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24" y="8"/>
                  </a:moveTo>
                  <a:lnTo>
                    <a:pt x="24" y="24"/>
                  </a:lnTo>
                  <a:lnTo>
                    <a:pt x="0" y="16"/>
                  </a:lnTo>
                  <a:lnTo>
                    <a:pt x="8" y="0"/>
                  </a:lnTo>
                  <a:lnTo>
                    <a:pt x="24"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49" name="Freeform 605"/>
            <p:cNvSpPr>
              <a:spLocks/>
            </p:cNvSpPr>
            <p:nvPr/>
          </p:nvSpPr>
          <p:spPr bwMode="auto">
            <a:xfrm>
              <a:off x="4233" y="1466"/>
              <a:ext cx="24" cy="24"/>
            </a:xfrm>
            <a:custGeom>
              <a:avLst/>
              <a:gdLst>
                <a:gd name="T0" fmla="*/ 24 w 24"/>
                <a:gd name="T1" fmla="*/ 8 h 24"/>
                <a:gd name="T2" fmla="*/ 24 w 24"/>
                <a:gd name="T3" fmla="*/ 24 h 24"/>
                <a:gd name="T4" fmla="*/ 0 w 24"/>
                <a:gd name="T5" fmla="*/ 16 h 24"/>
                <a:gd name="T6" fmla="*/ 8 w 24"/>
                <a:gd name="T7" fmla="*/ 0 h 24"/>
                <a:gd name="T8" fmla="*/ 24 w 24"/>
                <a:gd name="T9" fmla="*/ 8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24" y="8"/>
                  </a:moveTo>
                  <a:lnTo>
                    <a:pt x="24" y="24"/>
                  </a:lnTo>
                  <a:lnTo>
                    <a:pt x="0" y="16"/>
                  </a:lnTo>
                  <a:lnTo>
                    <a:pt x="8" y="0"/>
                  </a:lnTo>
                  <a:lnTo>
                    <a:pt x="24" y="8"/>
                  </a:lnTo>
                  <a:close/>
                </a:path>
              </a:pathLst>
            </a:custGeom>
            <a:solidFill>
              <a:schemeClr val="accent1"/>
            </a:solidFill>
            <a:ln w="26988">
              <a:solidFill>
                <a:schemeClr val="accent1"/>
              </a:solidFill>
              <a:prstDash val="solid"/>
              <a:round/>
              <a:headEnd/>
              <a:tailEnd/>
            </a:ln>
          </p:spPr>
          <p:txBody>
            <a:bodyPr/>
            <a:lstStyle/>
            <a:p>
              <a:endParaRPr lang="en-GB" sz="1800">
                <a:solidFill>
                  <a:srgbClr val="000000"/>
                </a:solidFill>
              </a:endParaRPr>
            </a:p>
          </p:txBody>
        </p:sp>
        <p:sp>
          <p:nvSpPr>
            <p:cNvPr id="31150" name="Freeform 606"/>
            <p:cNvSpPr>
              <a:spLocks/>
            </p:cNvSpPr>
            <p:nvPr/>
          </p:nvSpPr>
          <p:spPr bwMode="auto">
            <a:xfrm>
              <a:off x="4299" y="1433"/>
              <a:ext cx="41" cy="41"/>
            </a:xfrm>
            <a:custGeom>
              <a:avLst/>
              <a:gdLst>
                <a:gd name="T0" fmla="*/ 41 w 41"/>
                <a:gd name="T1" fmla="*/ 24 h 41"/>
                <a:gd name="T2" fmla="*/ 41 w 41"/>
                <a:gd name="T3" fmla="*/ 24 h 41"/>
                <a:gd name="T4" fmla="*/ 33 w 41"/>
                <a:gd name="T5" fmla="*/ 24 h 41"/>
                <a:gd name="T6" fmla="*/ 25 w 41"/>
                <a:gd name="T7" fmla="*/ 33 h 41"/>
                <a:gd name="T8" fmla="*/ 16 w 41"/>
                <a:gd name="T9" fmla="*/ 33 h 41"/>
                <a:gd name="T10" fmla="*/ 16 w 41"/>
                <a:gd name="T11" fmla="*/ 41 h 41"/>
                <a:gd name="T12" fmla="*/ 8 w 41"/>
                <a:gd name="T13" fmla="*/ 33 h 41"/>
                <a:gd name="T14" fmla="*/ 8 w 41"/>
                <a:gd name="T15" fmla="*/ 33 h 41"/>
                <a:gd name="T16" fmla="*/ 8 w 41"/>
                <a:gd name="T17" fmla="*/ 33 h 41"/>
                <a:gd name="T18" fmla="*/ 0 w 41"/>
                <a:gd name="T19" fmla="*/ 24 h 41"/>
                <a:gd name="T20" fmla="*/ 0 w 41"/>
                <a:gd name="T21" fmla="*/ 16 h 41"/>
                <a:gd name="T22" fmla="*/ 0 w 41"/>
                <a:gd name="T23" fmla="*/ 8 h 41"/>
                <a:gd name="T24" fmla="*/ 8 w 41"/>
                <a:gd name="T25" fmla="*/ 0 h 41"/>
                <a:gd name="T26" fmla="*/ 16 w 41"/>
                <a:gd name="T27" fmla="*/ 0 h 41"/>
                <a:gd name="T28" fmla="*/ 25 w 41"/>
                <a:gd name="T29" fmla="*/ 0 h 41"/>
                <a:gd name="T30" fmla="*/ 25 w 41"/>
                <a:gd name="T31" fmla="*/ 0 h 41"/>
                <a:gd name="T32" fmla="*/ 33 w 41"/>
                <a:gd name="T33" fmla="*/ 0 h 41"/>
                <a:gd name="T34" fmla="*/ 33 w 41"/>
                <a:gd name="T35" fmla="*/ 8 h 41"/>
                <a:gd name="T36" fmla="*/ 41 w 41"/>
                <a:gd name="T37" fmla="*/ 16 h 41"/>
                <a:gd name="T38" fmla="*/ 41 w 41"/>
                <a:gd name="T39" fmla="*/ 24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41"/>
                <a:gd name="T62" fmla="*/ 41 w 41"/>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41">
                  <a:moveTo>
                    <a:pt x="41" y="24"/>
                  </a:moveTo>
                  <a:lnTo>
                    <a:pt x="41" y="24"/>
                  </a:lnTo>
                  <a:lnTo>
                    <a:pt x="33" y="24"/>
                  </a:lnTo>
                  <a:lnTo>
                    <a:pt x="25" y="33"/>
                  </a:lnTo>
                  <a:lnTo>
                    <a:pt x="16" y="33"/>
                  </a:lnTo>
                  <a:lnTo>
                    <a:pt x="16" y="41"/>
                  </a:lnTo>
                  <a:lnTo>
                    <a:pt x="8" y="33"/>
                  </a:lnTo>
                  <a:lnTo>
                    <a:pt x="0" y="24"/>
                  </a:lnTo>
                  <a:lnTo>
                    <a:pt x="0" y="16"/>
                  </a:lnTo>
                  <a:lnTo>
                    <a:pt x="0" y="8"/>
                  </a:lnTo>
                  <a:lnTo>
                    <a:pt x="8" y="0"/>
                  </a:lnTo>
                  <a:lnTo>
                    <a:pt x="16" y="0"/>
                  </a:lnTo>
                  <a:lnTo>
                    <a:pt x="25" y="0"/>
                  </a:lnTo>
                  <a:lnTo>
                    <a:pt x="33" y="0"/>
                  </a:lnTo>
                  <a:lnTo>
                    <a:pt x="33" y="8"/>
                  </a:lnTo>
                  <a:lnTo>
                    <a:pt x="41" y="16"/>
                  </a:lnTo>
                  <a:lnTo>
                    <a:pt x="41" y="2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51" name="Freeform 607"/>
            <p:cNvSpPr>
              <a:spLocks/>
            </p:cNvSpPr>
            <p:nvPr/>
          </p:nvSpPr>
          <p:spPr bwMode="auto">
            <a:xfrm>
              <a:off x="4299" y="1433"/>
              <a:ext cx="41" cy="41"/>
            </a:xfrm>
            <a:custGeom>
              <a:avLst/>
              <a:gdLst>
                <a:gd name="T0" fmla="*/ 41 w 41"/>
                <a:gd name="T1" fmla="*/ 24 h 41"/>
                <a:gd name="T2" fmla="*/ 41 w 41"/>
                <a:gd name="T3" fmla="*/ 24 h 41"/>
                <a:gd name="T4" fmla="*/ 33 w 41"/>
                <a:gd name="T5" fmla="*/ 24 h 41"/>
                <a:gd name="T6" fmla="*/ 25 w 41"/>
                <a:gd name="T7" fmla="*/ 33 h 41"/>
                <a:gd name="T8" fmla="*/ 16 w 41"/>
                <a:gd name="T9" fmla="*/ 33 h 41"/>
                <a:gd name="T10" fmla="*/ 16 w 41"/>
                <a:gd name="T11" fmla="*/ 41 h 41"/>
                <a:gd name="T12" fmla="*/ 8 w 41"/>
                <a:gd name="T13" fmla="*/ 33 h 41"/>
                <a:gd name="T14" fmla="*/ 8 w 41"/>
                <a:gd name="T15" fmla="*/ 33 h 41"/>
                <a:gd name="T16" fmla="*/ 8 w 41"/>
                <a:gd name="T17" fmla="*/ 33 h 41"/>
                <a:gd name="T18" fmla="*/ 0 w 41"/>
                <a:gd name="T19" fmla="*/ 24 h 41"/>
                <a:gd name="T20" fmla="*/ 0 w 41"/>
                <a:gd name="T21" fmla="*/ 16 h 41"/>
                <a:gd name="T22" fmla="*/ 0 w 41"/>
                <a:gd name="T23" fmla="*/ 8 h 41"/>
                <a:gd name="T24" fmla="*/ 8 w 41"/>
                <a:gd name="T25" fmla="*/ 0 h 41"/>
                <a:gd name="T26" fmla="*/ 16 w 41"/>
                <a:gd name="T27" fmla="*/ 0 h 41"/>
                <a:gd name="T28" fmla="*/ 25 w 41"/>
                <a:gd name="T29" fmla="*/ 0 h 41"/>
                <a:gd name="T30" fmla="*/ 25 w 41"/>
                <a:gd name="T31" fmla="*/ 0 h 41"/>
                <a:gd name="T32" fmla="*/ 33 w 41"/>
                <a:gd name="T33" fmla="*/ 0 h 41"/>
                <a:gd name="T34" fmla="*/ 33 w 41"/>
                <a:gd name="T35" fmla="*/ 8 h 41"/>
                <a:gd name="T36" fmla="*/ 41 w 41"/>
                <a:gd name="T37" fmla="*/ 16 h 41"/>
                <a:gd name="T38" fmla="*/ 41 w 41"/>
                <a:gd name="T39" fmla="*/ 24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41"/>
                <a:gd name="T62" fmla="*/ 41 w 41"/>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41">
                  <a:moveTo>
                    <a:pt x="41" y="24"/>
                  </a:moveTo>
                  <a:lnTo>
                    <a:pt x="41" y="24"/>
                  </a:lnTo>
                  <a:lnTo>
                    <a:pt x="33" y="24"/>
                  </a:lnTo>
                  <a:lnTo>
                    <a:pt x="25" y="33"/>
                  </a:lnTo>
                  <a:lnTo>
                    <a:pt x="16" y="33"/>
                  </a:lnTo>
                  <a:lnTo>
                    <a:pt x="16" y="41"/>
                  </a:lnTo>
                  <a:lnTo>
                    <a:pt x="8" y="33"/>
                  </a:lnTo>
                  <a:lnTo>
                    <a:pt x="0" y="24"/>
                  </a:lnTo>
                  <a:lnTo>
                    <a:pt x="0" y="16"/>
                  </a:lnTo>
                  <a:lnTo>
                    <a:pt x="0" y="8"/>
                  </a:lnTo>
                  <a:lnTo>
                    <a:pt x="8" y="0"/>
                  </a:lnTo>
                  <a:lnTo>
                    <a:pt x="16" y="0"/>
                  </a:lnTo>
                  <a:lnTo>
                    <a:pt x="25" y="0"/>
                  </a:lnTo>
                  <a:lnTo>
                    <a:pt x="33" y="0"/>
                  </a:lnTo>
                  <a:lnTo>
                    <a:pt x="33" y="8"/>
                  </a:lnTo>
                  <a:lnTo>
                    <a:pt x="41" y="16"/>
                  </a:lnTo>
                  <a:lnTo>
                    <a:pt x="41" y="24"/>
                  </a:lnTo>
                </a:path>
              </a:pathLst>
            </a:custGeom>
            <a:solidFill>
              <a:schemeClr val="accent1"/>
            </a:solidFill>
            <a:ln w="0">
              <a:solidFill>
                <a:schemeClr val="accent1"/>
              </a:solidFill>
              <a:prstDash val="solid"/>
              <a:round/>
              <a:headEnd/>
              <a:tailEnd/>
            </a:ln>
          </p:spPr>
          <p:txBody>
            <a:bodyPr/>
            <a:lstStyle/>
            <a:p>
              <a:endParaRPr lang="en-GB" sz="1800">
                <a:solidFill>
                  <a:srgbClr val="000000"/>
                </a:solidFill>
              </a:endParaRPr>
            </a:p>
          </p:txBody>
        </p:sp>
        <p:sp>
          <p:nvSpPr>
            <p:cNvPr id="31152" name="Freeform 608"/>
            <p:cNvSpPr>
              <a:spLocks/>
            </p:cNvSpPr>
            <p:nvPr/>
          </p:nvSpPr>
          <p:spPr bwMode="auto">
            <a:xfrm>
              <a:off x="4274" y="1466"/>
              <a:ext cx="91" cy="132"/>
            </a:xfrm>
            <a:custGeom>
              <a:avLst/>
              <a:gdLst>
                <a:gd name="T0" fmla="*/ 58 w 91"/>
                <a:gd name="T1" fmla="*/ 0 h 132"/>
                <a:gd name="T2" fmla="*/ 66 w 91"/>
                <a:gd name="T3" fmla="*/ 8 h 132"/>
                <a:gd name="T4" fmla="*/ 74 w 91"/>
                <a:gd name="T5" fmla="*/ 16 h 132"/>
                <a:gd name="T6" fmla="*/ 91 w 91"/>
                <a:gd name="T7" fmla="*/ 33 h 132"/>
                <a:gd name="T8" fmla="*/ 83 w 91"/>
                <a:gd name="T9" fmla="*/ 41 h 132"/>
                <a:gd name="T10" fmla="*/ 83 w 91"/>
                <a:gd name="T11" fmla="*/ 41 h 132"/>
                <a:gd name="T12" fmla="*/ 74 w 91"/>
                <a:gd name="T13" fmla="*/ 41 h 132"/>
                <a:gd name="T14" fmla="*/ 74 w 91"/>
                <a:gd name="T15" fmla="*/ 41 h 132"/>
                <a:gd name="T16" fmla="*/ 74 w 91"/>
                <a:gd name="T17" fmla="*/ 33 h 132"/>
                <a:gd name="T18" fmla="*/ 66 w 91"/>
                <a:gd name="T19" fmla="*/ 24 h 132"/>
                <a:gd name="T20" fmla="*/ 58 w 91"/>
                <a:gd name="T21" fmla="*/ 24 h 132"/>
                <a:gd name="T22" fmla="*/ 58 w 91"/>
                <a:gd name="T23" fmla="*/ 41 h 132"/>
                <a:gd name="T24" fmla="*/ 58 w 91"/>
                <a:gd name="T25" fmla="*/ 57 h 132"/>
                <a:gd name="T26" fmla="*/ 66 w 91"/>
                <a:gd name="T27" fmla="*/ 66 h 132"/>
                <a:gd name="T28" fmla="*/ 66 w 91"/>
                <a:gd name="T29" fmla="*/ 82 h 132"/>
                <a:gd name="T30" fmla="*/ 74 w 91"/>
                <a:gd name="T31" fmla="*/ 90 h 132"/>
                <a:gd name="T32" fmla="*/ 74 w 91"/>
                <a:gd name="T33" fmla="*/ 123 h 132"/>
                <a:gd name="T34" fmla="*/ 74 w 91"/>
                <a:gd name="T35" fmla="*/ 132 h 132"/>
                <a:gd name="T36" fmla="*/ 41 w 91"/>
                <a:gd name="T37" fmla="*/ 66 h 132"/>
                <a:gd name="T38" fmla="*/ 25 w 91"/>
                <a:gd name="T39" fmla="*/ 132 h 132"/>
                <a:gd name="T40" fmla="*/ 8 w 91"/>
                <a:gd name="T41" fmla="*/ 132 h 132"/>
                <a:gd name="T42" fmla="*/ 8 w 91"/>
                <a:gd name="T43" fmla="*/ 115 h 132"/>
                <a:gd name="T44" fmla="*/ 8 w 91"/>
                <a:gd name="T45" fmla="*/ 90 h 132"/>
                <a:gd name="T46" fmla="*/ 17 w 91"/>
                <a:gd name="T47" fmla="*/ 74 h 132"/>
                <a:gd name="T48" fmla="*/ 17 w 91"/>
                <a:gd name="T49" fmla="*/ 57 h 132"/>
                <a:gd name="T50" fmla="*/ 25 w 91"/>
                <a:gd name="T51" fmla="*/ 49 h 132"/>
                <a:gd name="T52" fmla="*/ 25 w 91"/>
                <a:gd name="T53" fmla="*/ 41 h 132"/>
                <a:gd name="T54" fmla="*/ 25 w 91"/>
                <a:gd name="T55" fmla="*/ 33 h 132"/>
                <a:gd name="T56" fmla="*/ 17 w 91"/>
                <a:gd name="T57" fmla="*/ 24 h 132"/>
                <a:gd name="T58" fmla="*/ 17 w 91"/>
                <a:gd name="T59" fmla="*/ 24 h 132"/>
                <a:gd name="T60" fmla="*/ 17 w 91"/>
                <a:gd name="T61" fmla="*/ 33 h 132"/>
                <a:gd name="T62" fmla="*/ 8 w 91"/>
                <a:gd name="T63" fmla="*/ 41 h 132"/>
                <a:gd name="T64" fmla="*/ 8 w 91"/>
                <a:gd name="T65" fmla="*/ 41 h 132"/>
                <a:gd name="T66" fmla="*/ 0 w 91"/>
                <a:gd name="T67" fmla="*/ 41 h 132"/>
                <a:gd name="T68" fmla="*/ 0 w 91"/>
                <a:gd name="T69" fmla="*/ 41 h 132"/>
                <a:gd name="T70" fmla="*/ 0 w 91"/>
                <a:gd name="T71" fmla="*/ 24 h 132"/>
                <a:gd name="T72" fmla="*/ 8 w 91"/>
                <a:gd name="T73" fmla="*/ 8 h 132"/>
                <a:gd name="T74" fmla="*/ 17 w 91"/>
                <a:gd name="T75" fmla="*/ 0 h 132"/>
                <a:gd name="T76" fmla="*/ 25 w 91"/>
                <a:gd name="T77" fmla="*/ 8 h 132"/>
                <a:gd name="T78" fmla="*/ 33 w 91"/>
                <a:gd name="T79" fmla="*/ 16 h 132"/>
                <a:gd name="T80" fmla="*/ 41 w 91"/>
                <a:gd name="T81" fmla="*/ 24 h 132"/>
                <a:gd name="T82" fmla="*/ 41 w 91"/>
                <a:gd name="T83" fmla="*/ 24 h 132"/>
                <a:gd name="T84" fmla="*/ 41 w 91"/>
                <a:gd name="T85" fmla="*/ 16 h 132"/>
                <a:gd name="T86" fmla="*/ 50 w 91"/>
                <a:gd name="T87" fmla="*/ 8 h 132"/>
                <a:gd name="T88" fmla="*/ 50 w 91"/>
                <a:gd name="T89" fmla="*/ 0 h 1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1"/>
                <a:gd name="T136" fmla="*/ 0 h 132"/>
                <a:gd name="T137" fmla="*/ 91 w 91"/>
                <a:gd name="T138" fmla="*/ 132 h 1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1" h="132">
                  <a:moveTo>
                    <a:pt x="50" y="0"/>
                  </a:moveTo>
                  <a:lnTo>
                    <a:pt x="58" y="0"/>
                  </a:lnTo>
                  <a:lnTo>
                    <a:pt x="58" y="8"/>
                  </a:lnTo>
                  <a:lnTo>
                    <a:pt x="66" y="8"/>
                  </a:lnTo>
                  <a:lnTo>
                    <a:pt x="74" y="16"/>
                  </a:lnTo>
                  <a:lnTo>
                    <a:pt x="83" y="24"/>
                  </a:lnTo>
                  <a:lnTo>
                    <a:pt x="91" y="33"/>
                  </a:lnTo>
                  <a:lnTo>
                    <a:pt x="91" y="41"/>
                  </a:lnTo>
                  <a:lnTo>
                    <a:pt x="83" y="41"/>
                  </a:lnTo>
                  <a:lnTo>
                    <a:pt x="74" y="41"/>
                  </a:lnTo>
                  <a:lnTo>
                    <a:pt x="74" y="33"/>
                  </a:lnTo>
                  <a:lnTo>
                    <a:pt x="66" y="24"/>
                  </a:lnTo>
                  <a:lnTo>
                    <a:pt x="58" y="24"/>
                  </a:lnTo>
                  <a:lnTo>
                    <a:pt x="58" y="33"/>
                  </a:lnTo>
                  <a:lnTo>
                    <a:pt x="58" y="41"/>
                  </a:lnTo>
                  <a:lnTo>
                    <a:pt x="58" y="49"/>
                  </a:lnTo>
                  <a:lnTo>
                    <a:pt x="58" y="57"/>
                  </a:lnTo>
                  <a:lnTo>
                    <a:pt x="66" y="66"/>
                  </a:lnTo>
                  <a:lnTo>
                    <a:pt x="66" y="74"/>
                  </a:lnTo>
                  <a:lnTo>
                    <a:pt x="66" y="82"/>
                  </a:lnTo>
                  <a:lnTo>
                    <a:pt x="66" y="90"/>
                  </a:lnTo>
                  <a:lnTo>
                    <a:pt x="74" y="90"/>
                  </a:lnTo>
                  <a:lnTo>
                    <a:pt x="74" y="107"/>
                  </a:lnTo>
                  <a:lnTo>
                    <a:pt x="74" y="123"/>
                  </a:lnTo>
                  <a:lnTo>
                    <a:pt x="74" y="132"/>
                  </a:lnTo>
                  <a:lnTo>
                    <a:pt x="50" y="132"/>
                  </a:lnTo>
                  <a:lnTo>
                    <a:pt x="41" y="66"/>
                  </a:lnTo>
                  <a:lnTo>
                    <a:pt x="33" y="90"/>
                  </a:lnTo>
                  <a:lnTo>
                    <a:pt x="25" y="132"/>
                  </a:lnTo>
                  <a:lnTo>
                    <a:pt x="8" y="132"/>
                  </a:lnTo>
                  <a:lnTo>
                    <a:pt x="8" y="123"/>
                  </a:lnTo>
                  <a:lnTo>
                    <a:pt x="8" y="115"/>
                  </a:lnTo>
                  <a:lnTo>
                    <a:pt x="8" y="99"/>
                  </a:lnTo>
                  <a:lnTo>
                    <a:pt x="8" y="90"/>
                  </a:lnTo>
                  <a:lnTo>
                    <a:pt x="17" y="82"/>
                  </a:lnTo>
                  <a:lnTo>
                    <a:pt x="17" y="74"/>
                  </a:lnTo>
                  <a:lnTo>
                    <a:pt x="17" y="66"/>
                  </a:lnTo>
                  <a:lnTo>
                    <a:pt x="17" y="57"/>
                  </a:lnTo>
                  <a:lnTo>
                    <a:pt x="25" y="49"/>
                  </a:lnTo>
                  <a:lnTo>
                    <a:pt x="25" y="41"/>
                  </a:lnTo>
                  <a:lnTo>
                    <a:pt x="25" y="33"/>
                  </a:lnTo>
                  <a:lnTo>
                    <a:pt x="17" y="24"/>
                  </a:lnTo>
                  <a:lnTo>
                    <a:pt x="17" y="16"/>
                  </a:lnTo>
                  <a:lnTo>
                    <a:pt x="17" y="24"/>
                  </a:lnTo>
                  <a:lnTo>
                    <a:pt x="17" y="33"/>
                  </a:lnTo>
                  <a:lnTo>
                    <a:pt x="8" y="41"/>
                  </a:lnTo>
                  <a:lnTo>
                    <a:pt x="0" y="41"/>
                  </a:lnTo>
                  <a:lnTo>
                    <a:pt x="0" y="33"/>
                  </a:lnTo>
                  <a:lnTo>
                    <a:pt x="0" y="24"/>
                  </a:lnTo>
                  <a:lnTo>
                    <a:pt x="0" y="16"/>
                  </a:lnTo>
                  <a:lnTo>
                    <a:pt x="8" y="8"/>
                  </a:lnTo>
                  <a:lnTo>
                    <a:pt x="17" y="8"/>
                  </a:lnTo>
                  <a:lnTo>
                    <a:pt x="17" y="0"/>
                  </a:lnTo>
                  <a:lnTo>
                    <a:pt x="25" y="8"/>
                  </a:lnTo>
                  <a:lnTo>
                    <a:pt x="33" y="8"/>
                  </a:lnTo>
                  <a:lnTo>
                    <a:pt x="33" y="16"/>
                  </a:lnTo>
                  <a:lnTo>
                    <a:pt x="41" y="24"/>
                  </a:lnTo>
                  <a:lnTo>
                    <a:pt x="41" y="33"/>
                  </a:lnTo>
                  <a:lnTo>
                    <a:pt x="41" y="24"/>
                  </a:lnTo>
                  <a:lnTo>
                    <a:pt x="41" y="16"/>
                  </a:lnTo>
                  <a:lnTo>
                    <a:pt x="50" y="8"/>
                  </a:lnTo>
                  <a:lnTo>
                    <a:pt x="5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53" name="Freeform 609"/>
            <p:cNvSpPr>
              <a:spLocks/>
            </p:cNvSpPr>
            <p:nvPr/>
          </p:nvSpPr>
          <p:spPr bwMode="auto">
            <a:xfrm>
              <a:off x="4274" y="1466"/>
              <a:ext cx="91" cy="132"/>
            </a:xfrm>
            <a:custGeom>
              <a:avLst/>
              <a:gdLst>
                <a:gd name="T0" fmla="*/ 58 w 91"/>
                <a:gd name="T1" fmla="*/ 0 h 132"/>
                <a:gd name="T2" fmla="*/ 66 w 91"/>
                <a:gd name="T3" fmla="*/ 8 h 132"/>
                <a:gd name="T4" fmla="*/ 74 w 91"/>
                <a:gd name="T5" fmla="*/ 16 h 132"/>
                <a:gd name="T6" fmla="*/ 91 w 91"/>
                <a:gd name="T7" fmla="*/ 33 h 132"/>
                <a:gd name="T8" fmla="*/ 83 w 91"/>
                <a:gd name="T9" fmla="*/ 41 h 132"/>
                <a:gd name="T10" fmla="*/ 83 w 91"/>
                <a:gd name="T11" fmla="*/ 41 h 132"/>
                <a:gd name="T12" fmla="*/ 74 w 91"/>
                <a:gd name="T13" fmla="*/ 41 h 132"/>
                <a:gd name="T14" fmla="*/ 74 w 91"/>
                <a:gd name="T15" fmla="*/ 41 h 132"/>
                <a:gd name="T16" fmla="*/ 74 w 91"/>
                <a:gd name="T17" fmla="*/ 33 h 132"/>
                <a:gd name="T18" fmla="*/ 66 w 91"/>
                <a:gd name="T19" fmla="*/ 24 h 132"/>
                <a:gd name="T20" fmla="*/ 58 w 91"/>
                <a:gd name="T21" fmla="*/ 24 h 132"/>
                <a:gd name="T22" fmla="*/ 58 w 91"/>
                <a:gd name="T23" fmla="*/ 41 h 132"/>
                <a:gd name="T24" fmla="*/ 58 w 91"/>
                <a:gd name="T25" fmla="*/ 57 h 132"/>
                <a:gd name="T26" fmla="*/ 66 w 91"/>
                <a:gd name="T27" fmla="*/ 66 h 132"/>
                <a:gd name="T28" fmla="*/ 66 w 91"/>
                <a:gd name="T29" fmla="*/ 82 h 132"/>
                <a:gd name="T30" fmla="*/ 74 w 91"/>
                <a:gd name="T31" fmla="*/ 90 h 132"/>
                <a:gd name="T32" fmla="*/ 74 w 91"/>
                <a:gd name="T33" fmla="*/ 123 h 132"/>
                <a:gd name="T34" fmla="*/ 74 w 91"/>
                <a:gd name="T35" fmla="*/ 132 h 132"/>
                <a:gd name="T36" fmla="*/ 41 w 91"/>
                <a:gd name="T37" fmla="*/ 66 h 132"/>
                <a:gd name="T38" fmla="*/ 25 w 91"/>
                <a:gd name="T39" fmla="*/ 132 h 132"/>
                <a:gd name="T40" fmla="*/ 8 w 91"/>
                <a:gd name="T41" fmla="*/ 132 h 132"/>
                <a:gd name="T42" fmla="*/ 8 w 91"/>
                <a:gd name="T43" fmla="*/ 115 h 132"/>
                <a:gd name="T44" fmla="*/ 8 w 91"/>
                <a:gd name="T45" fmla="*/ 90 h 132"/>
                <a:gd name="T46" fmla="*/ 17 w 91"/>
                <a:gd name="T47" fmla="*/ 74 h 132"/>
                <a:gd name="T48" fmla="*/ 17 w 91"/>
                <a:gd name="T49" fmla="*/ 57 h 132"/>
                <a:gd name="T50" fmla="*/ 25 w 91"/>
                <a:gd name="T51" fmla="*/ 49 h 132"/>
                <a:gd name="T52" fmla="*/ 25 w 91"/>
                <a:gd name="T53" fmla="*/ 41 h 132"/>
                <a:gd name="T54" fmla="*/ 25 w 91"/>
                <a:gd name="T55" fmla="*/ 33 h 132"/>
                <a:gd name="T56" fmla="*/ 17 w 91"/>
                <a:gd name="T57" fmla="*/ 24 h 132"/>
                <a:gd name="T58" fmla="*/ 17 w 91"/>
                <a:gd name="T59" fmla="*/ 24 h 132"/>
                <a:gd name="T60" fmla="*/ 17 w 91"/>
                <a:gd name="T61" fmla="*/ 33 h 132"/>
                <a:gd name="T62" fmla="*/ 8 w 91"/>
                <a:gd name="T63" fmla="*/ 41 h 132"/>
                <a:gd name="T64" fmla="*/ 8 w 91"/>
                <a:gd name="T65" fmla="*/ 41 h 132"/>
                <a:gd name="T66" fmla="*/ 0 w 91"/>
                <a:gd name="T67" fmla="*/ 41 h 132"/>
                <a:gd name="T68" fmla="*/ 0 w 91"/>
                <a:gd name="T69" fmla="*/ 41 h 132"/>
                <a:gd name="T70" fmla="*/ 0 w 91"/>
                <a:gd name="T71" fmla="*/ 24 h 132"/>
                <a:gd name="T72" fmla="*/ 8 w 91"/>
                <a:gd name="T73" fmla="*/ 8 h 132"/>
                <a:gd name="T74" fmla="*/ 17 w 91"/>
                <a:gd name="T75" fmla="*/ 0 h 132"/>
                <a:gd name="T76" fmla="*/ 25 w 91"/>
                <a:gd name="T77" fmla="*/ 8 h 132"/>
                <a:gd name="T78" fmla="*/ 33 w 91"/>
                <a:gd name="T79" fmla="*/ 16 h 132"/>
                <a:gd name="T80" fmla="*/ 41 w 91"/>
                <a:gd name="T81" fmla="*/ 24 h 132"/>
                <a:gd name="T82" fmla="*/ 41 w 91"/>
                <a:gd name="T83" fmla="*/ 24 h 132"/>
                <a:gd name="T84" fmla="*/ 41 w 91"/>
                <a:gd name="T85" fmla="*/ 16 h 132"/>
                <a:gd name="T86" fmla="*/ 50 w 91"/>
                <a:gd name="T87" fmla="*/ 8 h 132"/>
                <a:gd name="T88" fmla="*/ 50 w 91"/>
                <a:gd name="T89" fmla="*/ 0 h 1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1"/>
                <a:gd name="T136" fmla="*/ 0 h 132"/>
                <a:gd name="T137" fmla="*/ 91 w 91"/>
                <a:gd name="T138" fmla="*/ 132 h 1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1" h="132">
                  <a:moveTo>
                    <a:pt x="50" y="0"/>
                  </a:moveTo>
                  <a:lnTo>
                    <a:pt x="58" y="0"/>
                  </a:lnTo>
                  <a:lnTo>
                    <a:pt x="58" y="8"/>
                  </a:lnTo>
                  <a:lnTo>
                    <a:pt x="66" y="8"/>
                  </a:lnTo>
                  <a:lnTo>
                    <a:pt x="74" y="16"/>
                  </a:lnTo>
                  <a:lnTo>
                    <a:pt x="83" y="24"/>
                  </a:lnTo>
                  <a:lnTo>
                    <a:pt x="91" y="33"/>
                  </a:lnTo>
                  <a:lnTo>
                    <a:pt x="91" y="41"/>
                  </a:lnTo>
                  <a:lnTo>
                    <a:pt x="83" y="41"/>
                  </a:lnTo>
                  <a:lnTo>
                    <a:pt x="74" y="41"/>
                  </a:lnTo>
                  <a:lnTo>
                    <a:pt x="74" y="33"/>
                  </a:lnTo>
                  <a:lnTo>
                    <a:pt x="66" y="24"/>
                  </a:lnTo>
                  <a:lnTo>
                    <a:pt x="58" y="24"/>
                  </a:lnTo>
                  <a:lnTo>
                    <a:pt x="58" y="33"/>
                  </a:lnTo>
                  <a:lnTo>
                    <a:pt x="58" y="41"/>
                  </a:lnTo>
                  <a:lnTo>
                    <a:pt x="58" y="49"/>
                  </a:lnTo>
                  <a:lnTo>
                    <a:pt x="58" y="57"/>
                  </a:lnTo>
                  <a:lnTo>
                    <a:pt x="66" y="66"/>
                  </a:lnTo>
                  <a:lnTo>
                    <a:pt x="66" y="74"/>
                  </a:lnTo>
                  <a:lnTo>
                    <a:pt x="66" y="82"/>
                  </a:lnTo>
                  <a:lnTo>
                    <a:pt x="66" y="90"/>
                  </a:lnTo>
                  <a:lnTo>
                    <a:pt x="74" y="90"/>
                  </a:lnTo>
                  <a:lnTo>
                    <a:pt x="74" y="107"/>
                  </a:lnTo>
                  <a:lnTo>
                    <a:pt x="74" y="123"/>
                  </a:lnTo>
                  <a:lnTo>
                    <a:pt x="74" y="132"/>
                  </a:lnTo>
                  <a:lnTo>
                    <a:pt x="50" y="132"/>
                  </a:lnTo>
                  <a:lnTo>
                    <a:pt x="41" y="66"/>
                  </a:lnTo>
                  <a:lnTo>
                    <a:pt x="33" y="90"/>
                  </a:lnTo>
                  <a:lnTo>
                    <a:pt x="25" y="132"/>
                  </a:lnTo>
                  <a:lnTo>
                    <a:pt x="8" y="132"/>
                  </a:lnTo>
                  <a:lnTo>
                    <a:pt x="8" y="123"/>
                  </a:lnTo>
                  <a:lnTo>
                    <a:pt x="8" y="115"/>
                  </a:lnTo>
                  <a:lnTo>
                    <a:pt x="8" y="99"/>
                  </a:lnTo>
                  <a:lnTo>
                    <a:pt x="8" y="90"/>
                  </a:lnTo>
                  <a:lnTo>
                    <a:pt x="17" y="82"/>
                  </a:lnTo>
                  <a:lnTo>
                    <a:pt x="17" y="74"/>
                  </a:lnTo>
                  <a:lnTo>
                    <a:pt x="17" y="66"/>
                  </a:lnTo>
                  <a:lnTo>
                    <a:pt x="17" y="57"/>
                  </a:lnTo>
                  <a:lnTo>
                    <a:pt x="25" y="49"/>
                  </a:lnTo>
                  <a:lnTo>
                    <a:pt x="25" y="41"/>
                  </a:lnTo>
                  <a:lnTo>
                    <a:pt x="25" y="33"/>
                  </a:lnTo>
                  <a:lnTo>
                    <a:pt x="17" y="24"/>
                  </a:lnTo>
                  <a:lnTo>
                    <a:pt x="17" y="16"/>
                  </a:lnTo>
                  <a:lnTo>
                    <a:pt x="17" y="24"/>
                  </a:lnTo>
                  <a:lnTo>
                    <a:pt x="17" y="33"/>
                  </a:lnTo>
                  <a:lnTo>
                    <a:pt x="8" y="41"/>
                  </a:lnTo>
                  <a:lnTo>
                    <a:pt x="0" y="41"/>
                  </a:lnTo>
                  <a:lnTo>
                    <a:pt x="0" y="33"/>
                  </a:lnTo>
                  <a:lnTo>
                    <a:pt x="0" y="24"/>
                  </a:lnTo>
                  <a:lnTo>
                    <a:pt x="0" y="16"/>
                  </a:lnTo>
                  <a:lnTo>
                    <a:pt x="8" y="8"/>
                  </a:lnTo>
                  <a:lnTo>
                    <a:pt x="17" y="8"/>
                  </a:lnTo>
                  <a:lnTo>
                    <a:pt x="17" y="0"/>
                  </a:lnTo>
                  <a:lnTo>
                    <a:pt x="25" y="8"/>
                  </a:lnTo>
                  <a:lnTo>
                    <a:pt x="33" y="8"/>
                  </a:lnTo>
                  <a:lnTo>
                    <a:pt x="33" y="16"/>
                  </a:lnTo>
                  <a:lnTo>
                    <a:pt x="41" y="24"/>
                  </a:lnTo>
                  <a:lnTo>
                    <a:pt x="41" y="33"/>
                  </a:lnTo>
                  <a:lnTo>
                    <a:pt x="41" y="24"/>
                  </a:lnTo>
                  <a:lnTo>
                    <a:pt x="41" y="16"/>
                  </a:lnTo>
                  <a:lnTo>
                    <a:pt x="50" y="8"/>
                  </a:lnTo>
                  <a:lnTo>
                    <a:pt x="50" y="0"/>
                  </a:lnTo>
                </a:path>
              </a:pathLst>
            </a:custGeom>
            <a:solidFill>
              <a:srgbClr val="FF0000"/>
            </a:solidFill>
            <a:ln w="0">
              <a:solidFill>
                <a:schemeClr val="hlink"/>
              </a:solidFill>
              <a:prstDash val="solid"/>
              <a:round/>
              <a:headEnd/>
              <a:tailEnd/>
            </a:ln>
          </p:spPr>
          <p:txBody>
            <a:bodyPr/>
            <a:lstStyle/>
            <a:p>
              <a:endParaRPr lang="en-GB" sz="1800">
                <a:solidFill>
                  <a:srgbClr val="000000"/>
                </a:solidFill>
              </a:endParaRPr>
            </a:p>
          </p:txBody>
        </p:sp>
        <p:sp>
          <p:nvSpPr>
            <p:cNvPr id="31154" name="Freeform 610"/>
            <p:cNvSpPr>
              <a:spLocks/>
            </p:cNvSpPr>
            <p:nvPr/>
          </p:nvSpPr>
          <p:spPr bwMode="auto">
            <a:xfrm>
              <a:off x="4357" y="1515"/>
              <a:ext cx="8" cy="17"/>
            </a:xfrm>
            <a:custGeom>
              <a:avLst/>
              <a:gdLst>
                <a:gd name="T0" fmla="*/ 8 w 8"/>
                <a:gd name="T1" fmla="*/ 0 h 17"/>
                <a:gd name="T2" fmla="*/ 8 w 8"/>
                <a:gd name="T3" fmla="*/ 17 h 17"/>
                <a:gd name="T4" fmla="*/ 0 w 8"/>
                <a:gd name="T5" fmla="*/ 8 h 17"/>
                <a:gd name="T6" fmla="*/ 0 w 8"/>
                <a:gd name="T7" fmla="*/ 0 h 17"/>
                <a:gd name="T8" fmla="*/ 8 w 8"/>
                <a:gd name="T9" fmla="*/ 0 h 17"/>
                <a:gd name="T10" fmla="*/ 0 60000 65536"/>
                <a:gd name="T11" fmla="*/ 0 60000 65536"/>
                <a:gd name="T12" fmla="*/ 0 60000 65536"/>
                <a:gd name="T13" fmla="*/ 0 60000 65536"/>
                <a:gd name="T14" fmla="*/ 0 60000 65536"/>
                <a:gd name="T15" fmla="*/ 0 w 8"/>
                <a:gd name="T16" fmla="*/ 0 h 17"/>
                <a:gd name="T17" fmla="*/ 8 w 8"/>
                <a:gd name="T18" fmla="*/ 17 h 17"/>
              </a:gdLst>
              <a:ahLst/>
              <a:cxnLst>
                <a:cxn ang="T10">
                  <a:pos x="T0" y="T1"/>
                </a:cxn>
                <a:cxn ang="T11">
                  <a:pos x="T2" y="T3"/>
                </a:cxn>
                <a:cxn ang="T12">
                  <a:pos x="T4" y="T5"/>
                </a:cxn>
                <a:cxn ang="T13">
                  <a:pos x="T6" y="T7"/>
                </a:cxn>
                <a:cxn ang="T14">
                  <a:pos x="T8" y="T9"/>
                </a:cxn>
              </a:cxnLst>
              <a:rect l="T15" t="T16" r="T17" b="T18"/>
              <a:pathLst>
                <a:path w="8" h="17">
                  <a:moveTo>
                    <a:pt x="8" y="0"/>
                  </a:moveTo>
                  <a:lnTo>
                    <a:pt x="8" y="17"/>
                  </a:lnTo>
                  <a:lnTo>
                    <a:pt x="0" y="8"/>
                  </a:lnTo>
                  <a:lnTo>
                    <a:pt x="0" y="0"/>
                  </a:lnTo>
                  <a:lnTo>
                    <a:pt x="8" y="0"/>
                  </a:lnTo>
                  <a:close/>
                </a:path>
              </a:pathLst>
            </a:custGeom>
            <a:solidFill>
              <a:schemeClr val="accent1"/>
            </a:solidFill>
            <a:ln w="9525">
              <a:solidFill>
                <a:schemeClr val="accent1"/>
              </a:solidFill>
              <a:round/>
              <a:headEnd/>
              <a:tailEnd/>
            </a:ln>
          </p:spPr>
          <p:txBody>
            <a:bodyPr/>
            <a:lstStyle/>
            <a:p>
              <a:endParaRPr lang="en-GB" sz="1800">
                <a:solidFill>
                  <a:srgbClr val="000000"/>
                </a:solidFill>
              </a:endParaRPr>
            </a:p>
          </p:txBody>
        </p:sp>
        <p:sp>
          <p:nvSpPr>
            <p:cNvPr id="31155" name="Freeform 611"/>
            <p:cNvSpPr>
              <a:spLocks/>
            </p:cNvSpPr>
            <p:nvPr/>
          </p:nvSpPr>
          <p:spPr bwMode="auto">
            <a:xfrm>
              <a:off x="4357" y="1515"/>
              <a:ext cx="8" cy="17"/>
            </a:xfrm>
            <a:custGeom>
              <a:avLst/>
              <a:gdLst>
                <a:gd name="T0" fmla="*/ 8 w 8"/>
                <a:gd name="T1" fmla="*/ 0 h 17"/>
                <a:gd name="T2" fmla="*/ 8 w 8"/>
                <a:gd name="T3" fmla="*/ 17 h 17"/>
                <a:gd name="T4" fmla="*/ 0 w 8"/>
                <a:gd name="T5" fmla="*/ 8 h 17"/>
                <a:gd name="T6" fmla="*/ 0 w 8"/>
                <a:gd name="T7" fmla="*/ 0 h 17"/>
                <a:gd name="T8" fmla="*/ 8 w 8"/>
                <a:gd name="T9" fmla="*/ 0 h 17"/>
                <a:gd name="T10" fmla="*/ 0 60000 65536"/>
                <a:gd name="T11" fmla="*/ 0 60000 65536"/>
                <a:gd name="T12" fmla="*/ 0 60000 65536"/>
                <a:gd name="T13" fmla="*/ 0 60000 65536"/>
                <a:gd name="T14" fmla="*/ 0 60000 65536"/>
                <a:gd name="T15" fmla="*/ 0 w 8"/>
                <a:gd name="T16" fmla="*/ 0 h 17"/>
                <a:gd name="T17" fmla="*/ 8 w 8"/>
                <a:gd name="T18" fmla="*/ 17 h 17"/>
              </a:gdLst>
              <a:ahLst/>
              <a:cxnLst>
                <a:cxn ang="T10">
                  <a:pos x="T0" y="T1"/>
                </a:cxn>
                <a:cxn ang="T11">
                  <a:pos x="T2" y="T3"/>
                </a:cxn>
                <a:cxn ang="T12">
                  <a:pos x="T4" y="T5"/>
                </a:cxn>
                <a:cxn ang="T13">
                  <a:pos x="T6" y="T7"/>
                </a:cxn>
                <a:cxn ang="T14">
                  <a:pos x="T8" y="T9"/>
                </a:cxn>
              </a:cxnLst>
              <a:rect l="T15" t="T16" r="T17" b="T18"/>
              <a:pathLst>
                <a:path w="8" h="17">
                  <a:moveTo>
                    <a:pt x="8" y="0"/>
                  </a:moveTo>
                  <a:lnTo>
                    <a:pt x="8" y="17"/>
                  </a:lnTo>
                  <a:lnTo>
                    <a:pt x="0" y="8"/>
                  </a:lnTo>
                  <a:lnTo>
                    <a:pt x="0" y="0"/>
                  </a:lnTo>
                  <a:lnTo>
                    <a:pt x="8" y="0"/>
                  </a:lnTo>
                  <a:close/>
                </a:path>
              </a:pathLst>
            </a:custGeom>
            <a:noFill/>
            <a:ln w="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a:solidFill>
                  <a:srgbClr val="000000"/>
                </a:solidFill>
              </a:endParaRPr>
            </a:p>
          </p:txBody>
        </p:sp>
        <p:sp>
          <p:nvSpPr>
            <p:cNvPr id="31156" name="Freeform 612"/>
            <p:cNvSpPr>
              <a:spLocks/>
            </p:cNvSpPr>
            <p:nvPr/>
          </p:nvSpPr>
          <p:spPr bwMode="auto">
            <a:xfrm>
              <a:off x="4266" y="1515"/>
              <a:ext cx="16" cy="17"/>
            </a:xfrm>
            <a:custGeom>
              <a:avLst/>
              <a:gdLst>
                <a:gd name="T0" fmla="*/ 16 w 16"/>
                <a:gd name="T1" fmla="*/ 8 h 17"/>
                <a:gd name="T2" fmla="*/ 16 w 16"/>
                <a:gd name="T3" fmla="*/ 17 h 17"/>
                <a:gd name="T4" fmla="*/ 0 w 16"/>
                <a:gd name="T5" fmla="*/ 8 h 17"/>
                <a:gd name="T6" fmla="*/ 8 w 16"/>
                <a:gd name="T7" fmla="*/ 0 h 17"/>
                <a:gd name="T8" fmla="*/ 16 w 16"/>
                <a:gd name="T9" fmla="*/ 8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16" y="8"/>
                  </a:moveTo>
                  <a:lnTo>
                    <a:pt x="16" y="17"/>
                  </a:lnTo>
                  <a:lnTo>
                    <a:pt x="0" y="8"/>
                  </a:lnTo>
                  <a:lnTo>
                    <a:pt x="8" y="0"/>
                  </a:lnTo>
                  <a:lnTo>
                    <a:pt x="16"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57" name="Freeform 613"/>
            <p:cNvSpPr>
              <a:spLocks/>
            </p:cNvSpPr>
            <p:nvPr/>
          </p:nvSpPr>
          <p:spPr bwMode="auto">
            <a:xfrm>
              <a:off x="4266" y="1515"/>
              <a:ext cx="16" cy="17"/>
            </a:xfrm>
            <a:custGeom>
              <a:avLst/>
              <a:gdLst>
                <a:gd name="T0" fmla="*/ 16 w 16"/>
                <a:gd name="T1" fmla="*/ 8 h 17"/>
                <a:gd name="T2" fmla="*/ 16 w 16"/>
                <a:gd name="T3" fmla="*/ 17 h 17"/>
                <a:gd name="T4" fmla="*/ 0 w 16"/>
                <a:gd name="T5" fmla="*/ 8 h 17"/>
                <a:gd name="T6" fmla="*/ 8 w 16"/>
                <a:gd name="T7" fmla="*/ 0 h 17"/>
                <a:gd name="T8" fmla="*/ 16 w 16"/>
                <a:gd name="T9" fmla="*/ 8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16" y="8"/>
                  </a:moveTo>
                  <a:lnTo>
                    <a:pt x="16" y="17"/>
                  </a:lnTo>
                  <a:lnTo>
                    <a:pt x="0" y="8"/>
                  </a:lnTo>
                  <a:lnTo>
                    <a:pt x="8" y="0"/>
                  </a:lnTo>
                  <a:lnTo>
                    <a:pt x="16" y="8"/>
                  </a:lnTo>
                  <a:close/>
                </a:path>
              </a:pathLst>
            </a:custGeom>
            <a:solidFill>
              <a:schemeClr val="accent1"/>
            </a:solidFill>
            <a:ln w="0">
              <a:solidFill>
                <a:schemeClr val="accent1"/>
              </a:solidFill>
              <a:prstDash val="solid"/>
              <a:round/>
              <a:headEnd/>
              <a:tailEnd/>
            </a:ln>
          </p:spPr>
          <p:txBody>
            <a:bodyPr/>
            <a:lstStyle/>
            <a:p>
              <a:endParaRPr lang="en-GB" sz="1800">
                <a:solidFill>
                  <a:srgbClr val="000000"/>
                </a:solidFill>
              </a:endParaRPr>
            </a:p>
          </p:txBody>
        </p:sp>
        <p:sp>
          <p:nvSpPr>
            <p:cNvPr id="31158" name="Freeform 614"/>
            <p:cNvSpPr>
              <a:spLocks/>
            </p:cNvSpPr>
            <p:nvPr/>
          </p:nvSpPr>
          <p:spPr bwMode="auto">
            <a:xfrm>
              <a:off x="3878" y="1441"/>
              <a:ext cx="140" cy="74"/>
            </a:xfrm>
            <a:custGeom>
              <a:avLst/>
              <a:gdLst>
                <a:gd name="T0" fmla="*/ 107 w 140"/>
                <a:gd name="T1" fmla="*/ 74 h 74"/>
                <a:gd name="T2" fmla="*/ 140 w 140"/>
                <a:gd name="T3" fmla="*/ 49 h 74"/>
                <a:gd name="T4" fmla="*/ 124 w 140"/>
                <a:gd name="T5" fmla="*/ 25 h 74"/>
                <a:gd name="T6" fmla="*/ 115 w 140"/>
                <a:gd name="T7" fmla="*/ 41 h 74"/>
                <a:gd name="T8" fmla="*/ 91 w 140"/>
                <a:gd name="T9" fmla="*/ 49 h 74"/>
                <a:gd name="T10" fmla="*/ 82 w 140"/>
                <a:gd name="T11" fmla="*/ 16 h 74"/>
                <a:gd name="T12" fmla="*/ 58 w 140"/>
                <a:gd name="T13" fmla="*/ 33 h 74"/>
                <a:gd name="T14" fmla="*/ 49 w 140"/>
                <a:gd name="T15" fmla="*/ 0 h 74"/>
                <a:gd name="T16" fmla="*/ 0 w 140"/>
                <a:gd name="T17" fmla="*/ 16 h 74"/>
                <a:gd name="T18" fmla="*/ 33 w 140"/>
                <a:gd name="T19" fmla="*/ 16 h 74"/>
                <a:gd name="T20" fmla="*/ 49 w 140"/>
                <a:gd name="T21" fmla="*/ 41 h 74"/>
                <a:gd name="T22" fmla="*/ 74 w 140"/>
                <a:gd name="T23" fmla="*/ 33 h 74"/>
                <a:gd name="T24" fmla="*/ 74 w 140"/>
                <a:gd name="T25" fmla="*/ 58 h 74"/>
                <a:gd name="T26" fmla="*/ 107 w 140"/>
                <a:gd name="T27" fmla="*/ 49 h 74"/>
                <a:gd name="T28" fmla="*/ 107 w 140"/>
                <a:gd name="T29" fmla="*/ 74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
                <a:gd name="T46" fmla="*/ 0 h 74"/>
                <a:gd name="T47" fmla="*/ 140 w 140"/>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 h="74">
                  <a:moveTo>
                    <a:pt x="107" y="74"/>
                  </a:moveTo>
                  <a:lnTo>
                    <a:pt x="140" y="49"/>
                  </a:lnTo>
                  <a:lnTo>
                    <a:pt x="124" y="25"/>
                  </a:lnTo>
                  <a:lnTo>
                    <a:pt x="115" y="41"/>
                  </a:lnTo>
                  <a:lnTo>
                    <a:pt x="91" y="49"/>
                  </a:lnTo>
                  <a:lnTo>
                    <a:pt x="82" y="16"/>
                  </a:lnTo>
                  <a:lnTo>
                    <a:pt x="58" y="33"/>
                  </a:lnTo>
                  <a:lnTo>
                    <a:pt x="49" y="0"/>
                  </a:lnTo>
                  <a:lnTo>
                    <a:pt x="0" y="16"/>
                  </a:lnTo>
                  <a:lnTo>
                    <a:pt x="33" y="16"/>
                  </a:lnTo>
                  <a:lnTo>
                    <a:pt x="49" y="41"/>
                  </a:lnTo>
                  <a:lnTo>
                    <a:pt x="74" y="33"/>
                  </a:lnTo>
                  <a:lnTo>
                    <a:pt x="74" y="58"/>
                  </a:lnTo>
                  <a:lnTo>
                    <a:pt x="107" y="49"/>
                  </a:lnTo>
                  <a:lnTo>
                    <a:pt x="107" y="7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59" name="Freeform 615"/>
            <p:cNvSpPr>
              <a:spLocks/>
            </p:cNvSpPr>
            <p:nvPr/>
          </p:nvSpPr>
          <p:spPr bwMode="auto">
            <a:xfrm>
              <a:off x="3878" y="1441"/>
              <a:ext cx="140" cy="74"/>
            </a:xfrm>
            <a:custGeom>
              <a:avLst/>
              <a:gdLst>
                <a:gd name="T0" fmla="*/ 107 w 140"/>
                <a:gd name="T1" fmla="*/ 74 h 74"/>
                <a:gd name="T2" fmla="*/ 140 w 140"/>
                <a:gd name="T3" fmla="*/ 49 h 74"/>
                <a:gd name="T4" fmla="*/ 124 w 140"/>
                <a:gd name="T5" fmla="*/ 25 h 74"/>
                <a:gd name="T6" fmla="*/ 115 w 140"/>
                <a:gd name="T7" fmla="*/ 41 h 74"/>
                <a:gd name="T8" fmla="*/ 91 w 140"/>
                <a:gd name="T9" fmla="*/ 49 h 74"/>
                <a:gd name="T10" fmla="*/ 82 w 140"/>
                <a:gd name="T11" fmla="*/ 16 h 74"/>
                <a:gd name="T12" fmla="*/ 58 w 140"/>
                <a:gd name="T13" fmla="*/ 33 h 74"/>
                <a:gd name="T14" fmla="*/ 49 w 140"/>
                <a:gd name="T15" fmla="*/ 0 h 74"/>
                <a:gd name="T16" fmla="*/ 0 w 140"/>
                <a:gd name="T17" fmla="*/ 16 h 74"/>
                <a:gd name="T18" fmla="*/ 33 w 140"/>
                <a:gd name="T19" fmla="*/ 16 h 74"/>
                <a:gd name="T20" fmla="*/ 49 w 140"/>
                <a:gd name="T21" fmla="*/ 41 h 74"/>
                <a:gd name="T22" fmla="*/ 74 w 140"/>
                <a:gd name="T23" fmla="*/ 33 h 74"/>
                <a:gd name="T24" fmla="*/ 74 w 140"/>
                <a:gd name="T25" fmla="*/ 58 h 74"/>
                <a:gd name="T26" fmla="*/ 107 w 140"/>
                <a:gd name="T27" fmla="*/ 49 h 74"/>
                <a:gd name="T28" fmla="*/ 107 w 140"/>
                <a:gd name="T29" fmla="*/ 74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
                <a:gd name="T46" fmla="*/ 0 h 74"/>
                <a:gd name="T47" fmla="*/ 140 w 140"/>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 h="74">
                  <a:moveTo>
                    <a:pt x="107" y="74"/>
                  </a:moveTo>
                  <a:lnTo>
                    <a:pt x="140" y="49"/>
                  </a:lnTo>
                  <a:lnTo>
                    <a:pt x="124" y="25"/>
                  </a:lnTo>
                  <a:lnTo>
                    <a:pt x="115" y="41"/>
                  </a:lnTo>
                  <a:lnTo>
                    <a:pt x="91" y="49"/>
                  </a:lnTo>
                  <a:lnTo>
                    <a:pt x="82" y="16"/>
                  </a:lnTo>
                  <a:lnTo>
                    <a:pt x="58" y="33"/>
                  </a:lnTo>
                  <a:lnTo>
                    <a:pt x="49" y="0"/>
                  </a:lnTo>
                  <a:lnTo>
                    <a:pt x="0" y="16"/>
                  </a:lnTo>
                  <a:lnTo>
                    <a:pt x="33" y="16"/>
                  </a:lnTo>
                  <a:lnTo>
                    <a:pt x="49" y="41"/>
                  </a:lnTo>
                  <a:lnTo>
                    <a:pt x="74" y="33"/>
                  </a:lnTo>
                  <a:lnTo>
                    <a:pt x="74" y="58"/>
                  </a:lnTo>
                  <a:lnTo>
                    <a:pt x="107" y="49"/>
                  </a:lnTo>
                  <a:lnTo>
                    <a:pt x="107" y="74"/>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160" name="Freeform 616"/>
            <p:cNvSpPr>
              <a:spLocks/>
            </p:cNvSpPr>
            <p:nvPr/>
          </p:nvSpPr>
          <p:spPr bwMode="auto">
            <a:xfrm>
              <a:off x="3903" y="1391"/>
              <a:ext cx="132" cy="66"/>
            </a:xfrm>
            <a:custGeom>
              <a:avLst/>
              <a:gdLst>
                <a:gd name="T0" fmla="*/ 99 w 132"/>
                <a:gd name="T1" fmla="*/ 66 h 66"/>
                <a:gd name="T2" fmla="*/ 132 w 132"/>
                <a:gd name="T3" fmla="*/ 50 h 66"/>
                <a:gd name="T4" fmla="*/ 115 w 132"/>
                <a:gd name="T5" fmla="*/ 25 h 66"/>
                <a:gd name="T6" fmla="*/ 115 w 132"/>
                <a:gd name="T7" fmla="*/ 33 h 66"/>
                <a:gd name="T8" fmla="*/ 82 w 132"/>
                <a:gd name="T9" fmla="*/ 42 h 66"/>
                <a:gd name="T10" fmla="*/ 82 w 132"/>
                <a:gd name="T11" fmla="*/ 17 h 66"/>
                <a:gd name="T12" fmla="*/ 49 w 132"/>
                <a:gd name="T13" fmla="*/ 25 h 66"/>
                <a:gd name="T14" fmla="*/ 41 w 132"/>
                <a:gd name="T15" fmla="*/ 0 h 66"/>
                <a:gd name="T16" fmla="*/ 0 w 132"/>
                <a:gd name="T17" fmla="*/ 9 h 66"/>
                <a:gd name="T18" fmla="*/ 33 w 132"/>
                <a:gd name="T19" fmla="*/ 9 h 66"/>
                <a:gd name="T20" fmla="*/ 41 w 132"/>
                <a:gd name="T21" fmla="*/ 42 h 66"/>
                <a:gd name="T22" fmla="*/ 66 w 132"/>
                <a:gd name="T23" fmla="*/ 33 h 66"/>
                <a:gd name="T24" fmla="*/ 66 w 132"/>
                <a:gd name="T25" fmla="*/ 50 h 66"/>
                <a:gd name="T26" fmla="*/ 107 w 132"/>
                <a:gd name="T27" fmla="*/ 42 h 66"/>
                <a:gd name="T28" fmla="*/ 99 w 132"/>
                <a:gd name="T29" fmla="*/ 66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99" y="66"/>
                  </a:moveTo>
                  <a:lnTo>
                    <a:pt x="132" y="50"/>
                  </a:lnTo>
                  <a:lnTo>
                    <a:pt x="115" y="25"/>
                  </a:lnTo>
                  <a:lnTo>
                    <a:pt x="115" y="33"/>
                  </a:lnTo>
                  <a:lnTo>
                    <a:pt x="82" y="42"/>
                  </a:lnTo>
                  <a:lnTo>
                    <a:pt x="82" y="17"/>
                  </a:lnTo>
                  <a:lnTo>
                    <a:pt x="49" y="25"/>
                  </a:lnTo>
                  <a:lnTo>
                    <a:pt x="41" y="0"/>
                  </a:lnTo>
                  <a:lnTo>
                    <a:pt x="0" y="9"/>
                  </a:lnTo>
                  <a:lnTo>
                    <a:pt x="33" y="9"/>
                  </a:lnTo>
                  <a:lnTo>
                    <a:pt x="41" y="42"/>
                  </a:lnTo>
                  <a:lnTo>
                    <a:pt x="66" y="33"/>
                  </a:lnTo>
                  <a:lnTo>
                    <a:pt x="66" y="50"/>
                  </a:lnTo>
                  <a:lnTo>
                    <a:pt x="107" y="42"/>
                  </a:lnTo>
                  <a:lnTo>
                    <a:pt x="99" y="6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61" name="Freeform 617"/>
            <p:cNvSpPr>
              <a:spLocks/>
            </p:cNvSpPr>
            <p:nvPr/>
          </p:nvSpPr>
          <p:spPr bwMode="auto">
            <a:xfrm>
              <a:off x="3903" y="1391"/>
              <a:ext cx="132" cy="66"/>
            </a:xfrm>
            <a:custGeom>
              <a:avLst/>
              <a:gdLst>
                <a:gd name="T0" fmla="*/ 99 w 132"/>
                <a:gd name="T1" fmla="*/ 66 h 66"/>
                <a:gd name="T2" fmla="*/ 132 w 132"/>
                <a:gd name="T3" fmla="*/ 50 h 66"/>
                <a:gd name="T4" fmla="*/ 115 w 132"/>
                <a:gd name="T5" fmla="*/ 25 h 66"/>
                <a:gd name="T6" fmla="*/ 115 w 132"/>
                <a:gd name="T7" fmla="*/ 33 h 66"/>
                <a:gd name="T8" fmla="*/ 82 w 132"/>
                <a:gd name="T9" fmla="*/ 42 h 66"/>
                <a:gd name="T10" fmla="*/ 82 w 132"/>
                <a:gd name="T11" fmla="*/ 17 h 66"/>
                <a:gd name="T12" fmla="*/ 49 w 132"/>
                <a:gd name="T13" fmla="*/ 25 h 66"/>
                <a:gd name="T14" fmla="*/ 41 w 132"/>
                <a:gd name="T15" fmla="*/ 0 h 66"/>
                <a:gd name="T16" fmla="*/ 0 w 132"/>
                <a:gd name="T17" fmla="*/ 9 h 66"/>
                <a:gd name="T18" fmla="*/ 33 w 132"/>
                <a:gd name="T19" fmla="*/ 9 h 66"/>
                <a:gd name="T20" fmla="*/ 41 w 132"/>
                <a:gd name="T21" fmla="*/ 42 h 66"/>
                <a:gd name="T22" fmla="*/ 66 w 132"/>
                <a:gd name="T23" fmla="*/ 33 h 66"/>
                <a:gd name="T24" fmla="*/ 66 w 132"/>
                <a:gd name="T25" fmla="*/ 50 h 66"/>
                <a:gd name="T26" fmla="*/ 107 w 132"/>
                <a:gd name="T27" fmla="*/ 42 h 66"/>
                <a:gd name="T28" fmla="*/ 99 w 132"/>
                <a:gd name="T29" fmla="*/ 66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99" y="66"/>
                  </a:moveTo>
                  <a:lnTo>
                    <a:pt x="132" y="50"/>
                  </a:lnTo>
                  <a:lnTo>
                    <a:pt x="115" y="25"/>
                  </a:lnTo>
                  <a:lnTo>
                    <a:pt x="115" y="33"/>
                  </a:lnTo>
                  <a:lnTo>
                    <a:pt x="82" y="42"/>
                  </a:lnTo>
                  <a:lnTo>
                    <a:pt x="82" y="17"/>
                  </a:lnTo>
                  <a:lnTo>
                    <a:pt x="49" y="25"/>
                  </a:lnTo>
                  <a:lnTo>
                    <a:pt x="41" y="0"/>
                  </a:lnTo>
                  <a:lnTo>
                    <a:pt x="0" y="9"/>
                  </a:lnTo>
                  <a:lnTo>
                    <a:pt x="33" y="9"/>
                  </a:lnTo>
                  <a:lnTo>
                    <a:pt x="41" y="42"/>
                  </a:lnTo>
                  <a:lnTo>
                    <a:pt x="66" y="33"/>
                  </a:lnTo>
                  <a:lnTo>
                    <a:pt x="66" y="50"/>
                  </a:lnTo>
                  <a:lnTo>
                    <a:pt x="107" y="42"/>
                  </a:lnTo>
                  <a:lnTo>
                    <a:pt x="99" y="66"/>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sp>
          <p:nvSpPr>
            <p:cNvPr id="31162" name="Freeform 618"/>
            <p:cNvSpPr>
              <a:spLocks/>
            </p:cNvSpPr>
            <p:nvPr/>
          </p:nvSpPr>
          <p:spPr bwMode="auto">
            <a:xfrm>
              <a:off x="3927" y="1334"/>
              <a:ext cx="132" cy="74"/>
            </a:xfrm>
            <a:custGeom>
              <a:avLst/>
              <a:gdLst>
                <a:gd name="T0" fmla="*/ 99 w 132"/>
                <a:gd name="T1" fmla="*/ 74 h 74"/>
                <a:gd name="T2" fmla="*/ 132 w 132"/>
                <a:gd name="T3" fmla="*/ 49 h 74"/>
                <a:gd name="T4" fmla="*/ 124 w 132"/>
                <a:gd name="T5" fmla="*/ 24 h 74"/>
                <a:gd name="T6" fmla="*/ 116 w 132"/>
                <a:gd name="T7" fmla="*/ 41 h 74"/>
                <a:gd name="T8" fmla="*/ 91 w 132"/>
                <a:gd name="T9" fmla="*/ 49 h 74"/>
                <a:gd name="T10" fmla="*/ 83 w 132"/>
                <a:gd name="T11" fmla="*/ 16 h 74"/>
                <a:gd name="T12" fmla="*/ 58 w 132"/>
                <a:gd name="T13" fmla="*/ 33 h 74"/>
                <a:gd name="T14" fmla="*/ 42 w 132"/>
                <a:gd name="T15" fmla="*/ 0 h 74"/>
                <a:gd name="T16" fmla="*/ 0 w 132"/>
                <a:gd name="T17" fmla="*/ 16 h 74"/>
                <a:gd name="T18" fmla="*/ 33 w 132"/>
                <a:gd name="T19" fmla="*/ 16 h 74"/>
                <a:gd name="T20" fmla="*/ 50 w 132"/>
                <a:gd name="T21" fmla="*/ 41 h 74"/>
                <a:gd name="T22" fmla="*/ 75 w 132"/>
                <a:gd name="T23" fmla="*/ 33 h 74"/>
                <a:gd name="T24" fmla="*/ 66 w 132"/>
                <a:gd name="T25" fmla="*/ 57 h 74"/>
                <a:gd name="T26" fmla="*/ 108 w 132"/>
                <a:gd name="T27" fmla="*/ 49 h 74"/>
                <a:gd name="T28" fmla="*/ 99 w 132"/>
                <a:gd name="T29" fmla="*/ 74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74"/>
                <a:gd name="T47" fmla="*/ 132 w 132"/>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74">
                  <a:moveTo>
                    <a:pt x="99" y="74"/>
                  </a:moveTo>
                  <a:lnTo>
                    <a:pt x="132" y="49"/>
                  </a:lnTo>
                  <a:lnTo>
                    <a:pt x="124" y="24"/>
                  </a:lnTo>
                  <a:lnTo>
                    <a:pt x="116" y="41"/>
                  </a:lnTo>
                  <a:lnTo>
                    <a:pt x="91" y="49"/>
                  </a:lnTo>
                  <a:lnTo>
                    <a:pt x="83" y="16"/>
                  </a:lnTo>
                  <a:lnTo>
                    <a:pt x="58" y="33"/>
                  </a:lnTo>
                  <a:lnTo>
                    <a:pt x="42" y="0"/>
                  </a:lnTo>
                  <a:lnTo>
                    <a:pt x="0" y="16"/>
                  </a:lnTo>
                  <a:lnTo>
                    <a:pt x="33" y="16"/>
                  </a:lnTo>
                  <a:lnTo>
                    <a:pt x="50" y="41"/>
                  </a:lnTo>
                  <a:lnTo>
                    <a:pt x="75" y="33"/>
                  </a:lnTo>
                  <a:lnTo>
                    <a:pt x="66" y="57"/>
                  </a:lnTo>
                  <a:lnTo>
                    <a:pt x="108" y="49"/>
                  </a:lnTo>
                  <a:lnTo>
                    <a:pt x="99" y="7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000000"/>
                </a:solidFill>
              </a:endParaRPr>
            </a:p>
          </p:txBody>
        </p:sp>
        <p:sp>
          <p:nvSpPr>
            <p:cNvPr id="31163" name="Freeform 619"/>
            <p:cNvSpPr>
              <a:spLocks/>
            </p:cNvSpPr>
            <p:nvPr/>
          </p:nvSpPr>
          <p:spPr bwMode="auto">
            <a:xfrm>
              <a:off x="3927" y="1334"/>
              <a:ext cx="132" cy="74"/>
            </a:xfrm>
            <a:custGeom>
              <a:avLst/>
              <a:gdLst>
                <a:gd name="T0" fmla="*/ 99 w 132"/>
                <a:gd name="T1" fmla="*/ 74 h 74"/>
                <a:gd name="T2" fmla="*/ 132 w 132"/>
                <a:gd name="T3" fmla="*/ 49 h 74"/>
                <a:gd name="T4" fmla="*/ 124 w 132"/>
                <a:gd name="T5" fmla="*/ 24 h 74"/>
                <a:gd name="T6" fmla="*/ 116 w 132"/>
                <a:gd name="T7" fmla="*/ 41 h 74"/>
                <a:gd name="T8" fmla="*/ 91 w 132"/>
                <a:gd name="T9" fmla="*/ 49 h 74"/>
                <a:gd name="T10" fmla="*/ 83 w 132"/>
                <a:gd name="T11" fmla="*/ 16 h 74"/>
                <a:gd name="T12" fmla="*/ 58 w 132"/>
                <a:gd name="T13" fmla="*/ 33 h 74"/>
                <a:gd name="T14" fmla="*/ 42 w 132"/>
                <a:gd name="T15" fmla="*/ 0 h 74"/>
                <a:gd name="T16" fmla="*/ 0 w 132"/>
                <a:gd name="T17" fmla="*/ 16 h 74"/>
                <a:gd name="T18" fmla="*/ 33 w 132"/>
                <a:gd name="T19" fmla="*/ 16 h 74"/>
                <a:gd name="T20" fmla="*/ 50 w 132"/>
                <a:gd name="T21" fmla="*/ 41 h 74"/>
                <a:gd name="T22" fmla="*/ 75 w 132"/>
                <a:gd name="T23" fmla="*/ 33 h 74"/>
                <a:gd name="T24" fmla="*/ 66 w 132"/>
                <a:gd name="T25" fmla="*/ 57 h 74"/>
                <a:gd name="T26" fmla="*/ 108 w 132"/>
                <a:gd name="T27" fmla="*/ 49 h 74"/>
                <a:gd name="T28" fmla="*/ 99 w 132"/>
                <a:gd name="T29" fmla="*/ 74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74"/>
                <a:gd name="T47" fmla="*/ 132 w 132"/>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74">
                  <a:moveTo>
                    <a:pt x="99" y="74"/>
                  </a:moveTo>
                  <a:lnTo>
                    <a:pt x="132" y="49"/>
                  </a:lnTo>
                  <a:lnTo>
                    <a:pt x="124" y="24"/>
                  </a:lnTo>
                  <a:lnTo>
                    <a:pt x="116" y="41"/>
                  </a:lnTo>
                  <a:lnTo>
                    <a:pt x="91" y="49"/>
                  </a:lnTo>
                  <a:lnTo>
                    <a:pt x="83" y="16"/>
                  </a:lnTo>
                  <a:lnTo>
                    <a:pt x="58" y="33"/>
                  </a:lnTo>
                  <a:lnTo>
                    <a:pt x="42" y="0"/>
                  </a:lnTo>
                  <a:lnTo>
                    <a:pt x="0" y="16"/>
                  </a:lnTo>
                  <a:lnTo>
                    <a:pt x="33" y="16"/>
                  </a:lnTo>
                  <a:lnTo>
                    <a:pt x="50" y="41"/>
                  </a:lnTo>
                  <a:lnTo>
                    <a:pt x="75" y="33"/>
                  </a:lnTo>
                  <a:lnTo>
                    <a:pt x="66" y="57"/>
                  </a:lnTo>
                  <a:lnTo>
                    <a:pt x="108" y="49"/>
                  </a:lnTo>
                  <a:lnTo>
                    <a:pt x="99" y="74"/>
                  </a:lnTo>
                  <a:close/>
                </a:path>
              </a:pathLst>
            </a:custGeom>
            <a:solidFill>
              <a:srgbClr val="33CCCC"/>
            </a:solidFill>
            <a:ln w="6350">
              <a:solidFill>
                <a:schemeClr val="bg2"/>
              </a:solidFill>
              <a:prstDash val="solid"/>
              <a:round/>
              <a:headEnd/>
              <a:tailEnd/>
            </a:ln>
          </p:spPr>
          <p:txBody>
            <a:bodyPr/>
            <a:lstStyle/>
            <a:p>
              <a:endParaRPr lang="en-GB" sz="1800">
                <a:solidFill>
                  <a:srgbClr val="000000"/>
                </a:solidFill>
              </a:endParaRPr>
            </a:p>
          </p:txBody>
        </p:sp>
      </p:grpSp>
    </p:spTree>
    <p:extLst>
      <p:ext uri="{BB962C8B-B14F-4D97-AF65-F5344CB8AC3E}">
        <p14:creationId xmlns:p14="http://schemas.microsoft.com/office/powerpoint/2010/main" val="18189782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981075"/>
            <a:ext cx="48387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7651" name="Rectangle 5"/>
          <p:cNvSpPr>
            <a:spLocks noChangeArrowheads="1"/>
          </p:cNvSpPr>
          <p:nvPr/>
        </p:nvSpPr>
        <p:spPr bwMode="auto">
          <a:xfrm>
            <a:off x="176213" y="155575"/>
            <a:ext cx="8604250" cy="609600"/>
          </a:xfrm>
          <a:prstGeom prst="rect">
            <a:avLst/>
          </a:prstGeom>
          <a:noFill/>
          <a:ln w="9525">
            <a:noFill/>
            <a:miter lim="800000"/>
            <a:headEnd/>
            <a:tailEnd/>
          </a:ln>
        </p:spPr>
        <p:txBody>
          <a:bodyPr anchor="ctr"/>
          <a:lstStyle/>
          <a:p>
            <a:pPr>
              <a:defRPr/>
            </a:pPr>
            <a:r>
              <a:rPr lang="en-US" altLang="ja-JP" sz="2800" dirty="0">
                <a:solidFill>
                  <a:srgbClr val="000000"/>
                </a:solidFill>
                <a:latin typeface="Arial"/>
                <a:ea typeface="HGS創英角ﾎﾟｯﾌﾟ体" pitchFamily="50" charset="-128"/>
                <a:cs typeface="Arial" charset="0"/>
              </a:rPr>
              <a:t>Integrated Additional Exposure</a:t>
            </a:r>
            <a:r>
              <a:rPr lang="ja-JP" altLang="en-US" sz="2800" dirty="0">
                <a:solidFill>
                  <a:srgbClr val="000000"/>
                </a:solidFill>
                <a:latin typeface="HGS創英角ﾎﾟｯﾌﾟ体" pitchFamily="50" charset="-128"/>
                <a:ea typeface="HGS創英角ﾎﾟｯﾌﾟ体" pitchFamily="50" charset="-128"/>
                <a:cs typeface="Arial" charset="0"/>
              </a:rPr>
              <a:t>　</a:t>
            </a:r>
          </a:p>
        </p:txBody>
      </p:sp>
      <p:sp>
        <p:nvSpPr>
          <p:cNvPr id="37892" name="テキスト ボックス 15"/>
          <p:cNvSpPr txBox="1">
            <a:spLocks noChangeArrowheads="1"/>
          </p:cNvSpPr>
          <p:nvPr/>
        </p:nvSpPr>
        <p:spPr bwMode="auto">
          <a:xfrm>
            <a:off x="466725" y="765175"/>
            <a:ext cx="2376488" cy="4000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2000">
                <a:solidFill>
                  <a:srgbClr val="000000"/>
                </a:solidFill>
                <a:latin typeface="HGS創英角ﾎﾟｯﾌﾟ体"/>
                <a:ea typeface="HGS創英角ﾎﾟｯﾌﾟ体"/>
                <a:cs typeface="Arial Unicode MS" pitchFamily="34" charset="-128"/>
              </a:rPr>
              <a:t>Precondition</a:t>
            </a:r>
            <a:endParaRPr lang="ja-JP" altLang="en-US" sz="2000">
              <a:solidFill>
                <a:srgbClr val="000000"/>
              </a:solidFill>
              <a:latin typeface="HGS創英角ﾎﾟｯﾌﾟ体"/>
              <a:ea typeface="HGS創英角ﾎﾟｯﾌﾟ体"/>
              <a:cs typeface="Arial Unicode MS" pitchFamily="34" charset="-128"/>
            </a:endParaRPr>
          </a:p>
        </p:txBody>
      </p:sp>
      <p:sp>
        <p:nvSpPr>
          <p:cNvPr id="37893" name="テキスト ボックス 11"/>
          <p:cNvSpPr txBox="1">
            <a:spLocks noChangeArrowheads="1"/>
          </p:cNvSpPr>
          <p:nvPr/>
        </p:nvSpPr>
        <p:spPr bwMode="auto">
          <a:xfrm>
            <a:off x="4364038" y="4870450"/>
            <a:ext cx="4686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1800">
                <a:solidFill>
                  <a:srgbClr val="000000"/>
                </a:solidFill>
                <a:latin typeface="MS PGothic" pitchFamily="34" charset="-128"/>
                <a:ea typeface="Arial Unicode MS" pitchFamily="34" charset="-128"/>
                <a:cs typeface="Arial Unicode MS" pitchFamily="34" charset="-128"/>
              </a:rPr>
              <a:t>Reduction effect of integrated additional exposure  by decontamination</a:t>
            </a:r>
            <a:endParaRPr lang="ja-JP" altLang="en-US" sz="1800">
              <a:solidFill>
                <a:srgbClr val="000000"/>
              </a:solidFill>
              <a:latin typeface="MS PGothic" pitchFamily="34" charset="-128"/>
              <a:ea typeface="Arial Unicode MS" pitchFamily="34" charset="-128"/>
              <a:cs typeface="Arial Unicode MS" pitchFamily="34" charset="-128"/>
            </a:endParaRPr>
          </a:p>
        </p:txBody>
      </p:sp>
      <p:sp>
        <p:nvSpPr>
          <p:cNvPr id="37894" name="テキスト ボックス 15"/>
          <p:cNvSpPr txBox="1">
            <a:spLocks noChangeArrowheads="1"/>
          </p:cNvSpPr>
          <p:nvPr/>
        </p:nvSpPr>
        <p:spPr bwMode="auto">
          <a:xfrm>
            <a:off x="5508625" y="765175"/>
            <a:ext cx="2376488" cy="4000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2000">
                <a:solidFill>
                  <a:srgbClr val="000000"/>
                </a:solidFill>
                <a:latin typeface="HGS創英角ﾎﾟｯﾌﾟ体"/>
                <a:ea typeface="HGS創英角ﾎﾟｯﾌﾟ体"/>
                <a:cs typeface="Arial Unicode MS" pitchFamily="34" charset="-128"/>
              </a:rPr>
              <a:t>Calculation Result</a:t>
            </a:r>
            <a:endParaRPr lang="ja-JP" altLang="en-US" sz="2000">
              <a:solidFill>
                <a:srgbClr val="000000"/>
              </a:solidFill>
              <a:latin typeface="HGS創英角ﾎﾟｯﾌﾟ体"/>
              <a:ea typeface="HGS創英角ﾎﾟｯﾌﾟ体"/>
              <a:cs typeface="Arial Unicode MS" pitchFamily="34" charset="-128"/>
            </a:endParaRPr>
          </a:p>
        </p:txBody>
      </p:sp>
      <p:grpSp>
        <p:nvGrpSpPr>
          <p:cNvPr id="37895" name="グループ化 113"/>
          <p:cNvGrpSpPr>
            <a:grpSpLocks/>
          </p:cNvGrpSpPr>
          <p:nvPr/>
        </p:nvGrpSpPr>
        <p:grpSpPr bwMode="auto">
          <a:xfrm>
            <a:off x="34925" y="3316288"/>
            <a:ext cx="3816350" cy="2849562"/>
            <a:chOff x="35496" y="3604755"/>
            <a:chExt cx="3816424" cy="2848581"/>
          </a:xfrm>
        </p:grpSpPr>
        <p:grpSp>
          <p:nvGrpSpPr>
            <p:cNvPr id="37906" name="グループ化 76"/>
            <p:cNvGrpSpPr>
              <a:grpSpLocks/>
            </p:cNvGrpSpPr>
            <p:nvPr/>
          </p:nvGrpSpPr>
          <p:grpSpPr bwMode="auto">
            <a:xfrm>
              <a:off x="124250" y="3604755"/>
              <a:ext cx="3727670" cy="2848581"/>
              <a:chOff x="4644008" y="4437112"/>
              <a:chExt cx="3024337" cy="2344525"/>
            </a:xfrm>
          </p:grpSpPr>
          <p:sp>
            <p:nvSpPr>
              <p:cNvPr id="37909" name="正方形/長方形 77"/>
              <p:cNvSpPr>
                <a:spLocks noChangeArrowheads="1"/>
              </p:cNvSpPr>
              <p:nvPr/>
            </p:nvSpPr>
            <p:spPr bwMode="auto">
              <a:xfrm>
                <a:off x="5097503" y="4890343"/>
                <a:ext cx="914478" cy="914300"/>
              </a:xfrm>
              <a:prstGeom prst="rect">
                <a:avLst/>
              </a:prstGeom>
              <a:solidFill>
                <a:srgbClr val="FFFFFF"/>
              </a:solidFill>
              <a:ln w="25400" algn="ctr">
                <a:solidFill>
                  <a:srgbClr val="C0504D"/>
                </a:solidFill>
                <a:miter lim="800000"/>
                <a:headEnd/>
                <a:tailEnd/>
              </a:ln>
            </p:spPr>
            <p:txBody>
              <a:bodyPr anchor="ct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endParaRPr lang="ja-JP" altLang="en-US" sz="1800">
                  <a:solidFill>
                    <a:srgbClr val="000000"/>
                  </a:solidFill>
                  <a:latin typeface="MS PGothic" pitchFamily="34" charset="-128"/>
                  <a:ea typeface="MS PGothic" pitchFamily="34" charset="-128"/>
                </a:endParaRPr>
              </a:p>
            </p:txBody>
          </p:sp>
          <p:sp>
            <p:nvSpPr>
              <p:cNvPr id="37910" name="二等辺三角形 78"/>
              <p:cNvSpPr>
                <a:spLocks noChangeArrowheads="1"/>
              </p:cNvSpPr>
              <p:nvPr/>
            </p:nvSpPr>
            <p:spPr bwMode="auto">
              <a:xfrm>
                <a:off x="4644128" y="4437112"/>
                <a:ext cx="1800620" cy="504171"/>
              </a:xfrm>
              <a:prstGeom prst="triangle">
                <a:avLst>
                  <a:gd name="adj" fmla="val 51037"/>
                </a:avLst>
              </a:prstGeom>
              <a:solidFill>
                <a:srgbClr val="632523"/>
              </a:solidFill>
              <a:ln w="25400" algn="ctr">
                <a:solidFill>
                  <a:srgbClr val="000000"/>
                </a:solidFill>
                <a:miter lim="800000"/>
                <a:headEnd/>
                <a:tailEnd/>
              </a:ln>
            </p:spPr>
            <p:txBody>
              <a:bodyPr anchor="ct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endParaRPr lang="ja-JP" altLang="en-US" sz="1800">
                  <a:solidFill>
                    <a:srgbClr val="000000"/>
                  </a:solidFill>
                  <a:latin typeface="MS PGothic" pitchFamily="34" charset="-128"/>
                  <a:ea typeface="MS PGothic" pitchFamily="34" charset="-128"/>
                </a:endParaRPr>
              </a:p>
            </p:txBody>
          </p:sp>
          <p:grpSp>
            <p:nvGrpSpPr>
              <p:cNvPr id="37911" name="Group 176"/>
              <p:cNvGrpSpPr>
                <a:grpSpLocks/>
              </p:cNvGrpSpPr>
              <p:nvPr/>
            </p:nvGrpSpPr>
            <p:grpSpPr bwMode="auto">
              <a:xfrm>
                <a:off x="5055562" y="5727830"/>
                <a:ext cx="2612783" cy="797514"/>
                <a:chOff x="1582" y="1476"/>
                <a:chExt cx="1068" cy="330"/>
              </a:xfrm>
            </p:grpSpPr>
            <p:sp>
              <p:nvSpPr>
                <p:cNvPr id="106" name="Freeform 177"/>
                <p:cNvSpPr>
                  <a:spLocks/>
                </p:cNvSpPr>
                <p:nvPr/>
              </p:nvSpPr>
              <p:spPr bwMode="auto">
                <a:xfrm>
                  <a:off x="1582" y="1476"/>
                  <a:ext cx="867" cy="300"/>
                </a:xfrm>
                <a:custGeom>
                  <a:avLst/>
                  <a:gdLst>
                    <a:gd name="T0" fmla="*/ 578 w 867"/>
                    <a:gd name="T1" fmla="*/ 41 h 330"/>
                    <a:gd name="T2" fmla="*/ 570 w 867"/>
                    <a:gd name="T3" fmla="*/ 0 h 330"/>
                    <a:gd name="T4" fmla="*/ 611 w 867"/>
                    <a:gd name="T5" fmla="*/ 33 h 330"/>
                    <a:gd name="T6" fmla="*/ 603 w 867"/>
                    <a:gd name="T7" fmla="*/ 8 h 330"/>
                    <a:gd name="T8" fmla="*/ 628 w 867"/>
                    <a:gd name="T9" fmla="*/ 41 h 330"/>
                    <a:gd name="T10" fmla="*/ 628 w 867"/>
                    <a:gd name="T11" fmla="*/ 0 h 330"/>
                    <a:gd name="T12" fmla="*/ 661 w 867"/>
                    <a:gd name="T13" fmla="*/ 41 h 330"/>
                    <a:gd name="T14" fmla="*/ 661 w 867"/>
                    <a:gd name="T15" fmla="*/ 8 h 330"/>
                    <a:gd name="T16" fmla="*/ 677 w 867"/>
                    <a:gd name="T17" fmla="*/ 50 h 330"/>
                    <a:gd name="T18" fmla="*/ 685 w 867"/>
                    <a:gd name="T19" fmla="*/ 8 h 330"/>
                    <a:gd name="T20" fmla="*/ 702 w 867"/>
                    <a:gd name="T21" fmla="*/ 50 h 330"/>
                    <a:gd name="T22" fmla="*/ 702 w 867"/>
                    <a:gd name="T23" fmla="*/ 17 h 330"/>
                    <a:gd name="T24" fmla="*/ 727 w 867"/>
                    <a:gd name="T25" fmla="*/ 41 h 330"/>
                    <a:gd name="T26" fmla="*/ 743 w 867"/>
                    <a:gd name="T27" fmla="*/ 8 h 330"/>
                    <a:gd name="T28" fmla="*/ 760 w 867"/>
                    <a:gd name="T29" fmla="*/ 33 h 330"/>
                    <a:gd name="T30" fmla="*/ 785 w 867"/>
                    <a:gd name="T31" fmla="*/ 17 h 330"/>
                    <a:gd name="T32" fmla="*/ 776 w 867"/>
                    <a:gd name="T33" fmla="*/ 58 h 330"/>
                    <a:gd name="T34" fmla="*/ 809 w 867"/>
                    <a:gd name="T35" fmla="*/ 0 h 330"/>
                    <a:gd name="T36" fmla="*/ 801 w 867"/>
                    <a:gd name="T37" fmla="*/ 50 h 330"/>
                    <a:gd name="T38" fmla="*/ 818 w 867"/>
                    <a:gd name="T39" fmla="*/ 8 h 330"/>
                    <a:gd name="T40" fmla="*/ 842 w 867"/>
                    <a:gd name="T41" fmla="*/ 50 h 330"/>
                    <a:gd name="T42" fmla="*/ 842 w 867"/>
                    <a:gd name="T43" fmla="*/ 17 h 330"/>
                    <a:gd name="T44" fmla="*/ 867 w 867"/>
                    <a:gd name="T45" fmla="*/ 0 h 330"/>
                    <a:gd name="T46" fmla="*/ 496 w 867"/>
                    <a:gd name="T47" fmla="*/ 330 h 330"/>
                    <a:gd name="T48" fmla="*/ 0 w 867"/>
                    <a:gd name="T49" fmla="*/ 314 h 330"/>
                    <a:gd name="T50" fmla="*/ 9 w 867"/>
                    <a:gd name="T51" fmla="*/ 41 h 330"/>
                    <a:gd name="T52" fmla="*/ 570 w 867"/>
                    <a:gd name="T53" fmla="*/ 33 h 330"/>
                    <a:gd name="T54" fmla="*/ 578 w 867"/>
                    <a:gd name="T55" fmla="*/ 41 h 3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67"/>
                    <a:gd name="T85" fmla="*/ 0 h 330"/>
                    <a:gd name="T86" fmla="*/ 867 w 867"/>
                    <a:gd name="T87" fmla="*/ 330 h 3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67" h="330">
                      <a:moveTo>
                        <a:pt x="578" y="41"/>
                      </a:moveTo>
                      <a:lnTo>
                        <a:pt x="570" y="0"/>
                      </a:lnTo>
                      <a:lnTo>
                        <a:pt x="611" y="33"/>
                      </a:lnTo>
                      <a:lnTo>
                        <a:pt x="603" y="8"/>
                      </a:lnTo>
                      <a:lnTo>
                        <a:pt x="628" y="41"/>
                      </a:lnTo>
                      <a:lnTo>
                        <a:pt x="628" y="0"/>
                      </a:lnTo>
                      <a:lnTo>
                        <a:pt x="661" y="41"/>
                      </a:lnTo>
                      <a:lnTo>
                        <a:pt x="661" y="8"/>
                      </a:lnTo>
                      <a:lnTo>
                        <a:pt x="677" y="50"/>
                      </a:lnTo>
                      <a:lnTo>
                        <a:pt x="685" y="8"/>
                      </a:lnTo>
                      <a:lnTo>
                        <a:pt x="702" y="50"/>
                      </a:lnTo>
                      <a:lnTo>
                        <a:pt x="702" y="17"/>
                      </a:lnTo>
                      <a:lnTo>
                        <a:pt x="727" y="41"/>
                      </a:lnTo>
                      <a:lnTo>
                        <a:pt x="743" y="8"/>
                      </a:lnTo>
                      <a:lnTo>
                        <a:pt x="760" y="33"/>
                      </a:lnTo>
                      <a:lnTo>
                        <a:pt x="785" y="17"/>
                      </a:lnTo>
                      <a:lnTo>
                        <a:pt x="776" y="58"/>
                      </a:lnTo>
                      <a:lnTo>
                        <a:pt x="809" y="0"/>
                      </a:lnTo>
                      <a:lnTo>
                        <a:pt x="801" y="50"/>
                      </a:lnTo>
                      <a:lnTo>
                        <a:pt x="818" y="8"/>
                      </a:lnTo>
                      <a:lnTo>
                        <a:pt x="842" y="50"/>
                      </a:lnTo>
                      <a:lnTo>
                        <a:pt x="842" y="17"/>
                      </a:lnTo>
                      <a:lnTo>
                        <a:pt x="867" y="0"/>
                      </a:lnTo>
                      <a:lnTo>
                        <a:pt x="496" y="330"/>
                      </a:lnTo>
                      <a:lnTo>
                        <a:pt x="0" y="314"/>
                      </a:lnTo>
                      <a:lnTo>
                        <a:pt x="9" y="41"/>
                      </a:lnTo>
                      <a:lnTo>
                        <a:pt x="570" y="33"/>
                      </a:lnTo>
                      <a:lnTo>
                        <a:pt x="578" y="41"/>
                      </a:lnTo>
                      <a:close/>
                    </a:path>
                  </a:pathLst>
                </a:custGeom>
                <a:solidFill>
                  <a:srgbClr val="F79646"/>
                </a:solidFill>
                <a:ln w="25400" cap="flat" cmpd="sng" algn="ctr">
                  <a:solidFill>
                    <a:srgbClr val="F79646">
                      <a:shade val="50000"/>
                    </a:srgbClr>
                  </a:solidFill>
                  <a:prstDash val="solid"/>
                  <a:headEnd/>
                  <a:tailEnd/>
                </a:ln>
                <a:effectLst/>
              </p:spPr>
              <p:txBody>
                <a:bodyPr/>
                <a:lstStyle/>
                <a:p>
                  <a:pPr fontAlgn="auto">
                    <a:spcBef>
                      <a:spcPts val="0"/>
                    </a:spcBef>
                    <a:spcAft>
                      <a:spcPts val="0"/>
                    </a:spcAft>
                    <a:defRPr/>
                  </a:pPr>
                  <a:endParaRPr lang="ja-JP" altLang="en-US" sz="1800" kern="0">
                    <a:solidFill>
                      <a:sysClr val="window" lastClr="FFFFFF"/>
                    </a:solidFill>
                    <a:cs typeface="Arial" charset="0"/>
                  </a:endParaRPr>
                </a:p>
              </p:txBody>
            </p:sp>
            <p:sp>
              <p:nvSpPr>
                <p:cNvPr id="107" name="Freeform 197"/>
                <p:cNvSpPr>
                  <a:spLocks/>
                </p:cNvSpPr>
                <p:nvPr/>
              </p:nvSpPr>
              <p:spPr bwMode="auto">
                <a:xfrm>
                  <a:off x="2064" y="1480"/>
                  <a:ext cx="586" cy="326"/>
                </a:xfrm>
                <a:custGeom>
                  <a:avLst/>
                  <a:gdLst>
                    <a:gd name="T0" fmla="*/ 0 w 586"/>
                    <a:gd name="T1" fmla="*/ 386 h 322"/>
                    <a:gd name="T2" fmla="*/ 487 w 586"/>
                    <a:gd name="T3" fmla="*/ 386 h 322"/>
                    <a:gd name="T4" fmla="*/ 586 w 586"/>
                    <a:gd name="T5" fmla="*/ 0 h 322"/>
                    <a:gd name="T6" fmla="*/ 388 w 586"/>
                    <a:gd name="T7" fmla="*/ 0 h 322"/>
                    <a:gd name="T8" fmla="*/ 0 w 586"/>
                    <a:gd name="T9" fmla="*/ 386 h 322"/>
                    <a:gd name="T10" fmla="*/ 0 60000 65536"/>
                    <a:gd name="T11" fmla="*/ 0 60000 65536"/>
                    <a:gd name="T12" fmla="*/ 0 60000 65536"/>
                    <a:gd name="T13" fmla="*/ 0 60000 65536"/>
                    <a:gd name="T14" fmla="*/ 0 60000 65536"/>
                    <a:gd name="T15" fmla="*/ 0 w 586"/>
                    <a:gd name="T16" fmla="*/ 0 h 322"/>
                    <a:gd name="T17" fmla="*/ 586 w 586"/>
                    <a:gd name="T18" fmla="*/ 322 h 322"/>
                  </a:gdLst>
                  <a:ahLst/>
                  <a:cxnLst>
                    <a:cxn ang="T10">
                      <a:pos x="T0" y="T1"/>
                    </a:cxn>
                    <a:cxn ang="T11">
                      <a:pos x="T2" y="T3"/>
                    </a:cxn>
                    <a:cxn ang="T12">
                      <a:pos x="T4" y="T5"/>
                    </a:cxn>
                    <a:cxn ang="T13">
                      <a:pos x="T6" y="T7"/>
                    </a:cxn>
                    <a:cxn ang="T14">
                      <a:pos x="T8" y="T9"/>
                    </a:cxn>
                  </a:cxnLst>
                  <a:rect l="T15" t="T16" r="T17" b="T18"/>
                  <a:pathLst>
                    <a:path w="586" h="322">
                      <a:moveTo>
                        <a:pt x="0" y="322"/>
                      </a:moveTo>
                      <a:lnTo>
                        <a:pt x="487" y="322"/>
                      </a:lnTo>
                      <a:lnTo>
                        <a:pt x="586" y="0"/>
                      </a:lnTo>
                      <a:lnTo>
                        <a:pt x="388" y="0"/>
                      </a:lnTo>
                      <a:lnTo>
                        <a:pt x="0" y="322"/>
                      </a:lnTo>
                      <a:close/>
                    </a:path>
                  </a:pathLst>
                </a:custGeom>
                <a:noFill/>
                <a:ln w="12700">
                  <a:solidFill>
                    <a:srgbClr val="FFFFFF"/>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grpSp>
          <p:grpSp>
            <p:nvGrpSpPr>
              <p:cNvPr id="37912" name="グループ化 68"/>
              <p:cNvGrpSpPr>
                <a:grpSpLocks/>
              </p:cNvGrpSpPr>
              <p:nvPr/>
            </p:nvGrpSpPr>
            <p:grpSpPr bwMode="auto">
              <a:xfrm>
                <a:off x="5436096" y="5295677"/>
                <a:ext cx="227012" cy="509587"/>
                <a:chOff x="1547664" y="764704"/>
                <a:chExt cx="432048" cy="1008112"/>
              </a:xfrm>
            </p:grpSpPr>
            <p:sp>
              <p:nvSpPr>
                <p:cNvPr id="37928" name="スマイル 53"/>
                <p:cNvSpPr>
                  <a:spLocks noChangeArrowheads="1"/>
                </p:cNvSpPr>
                <p:nvPr/>
              </p:nvSpPr>
              <p:spPr bwMode="auto">
                <a:xfrm>
                  <a:off x="1619038" y="763853"/>
                  <a:ext cx="289254" cy="286817"/>
                </a:xfrm>
                <a:prstGeom prst="smileyFace">
                  <a:avLst>
                    <a:gd name="adj" fmla="val -1023"/>
                  </a:avLst>
                </a:prstGeom>
                <a:solidFill>
                  <a:srgbClr val="FFFFFF"/>
                </a:solidFill>
                <a:ln w="15875">
                  <a:solidFill>
                    <a:srgbClr val="000000"/>
                  </a:solidFill>
                  <a:miter lim="800000"/>
                  <a:headEnd/>
                  <a:tailEnd/>
                </a:ln>
              </p:spPr>
              <p:txBody>
                <a:bodyPr anchor="ct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a:spcBef>
                      <a:spcPct val="0"/>
                    </a:spcBef>
                    <a:buSzTx/>
                    <a:buFontTx/>
                    <a:buNone/>
                  </a:pPr>
                  <a:endParaRPr lang="ja-JP" altLang="en-US" sz="1800">
                    <a:solidFill>
                      <a:srgbClr val="000000"/>
                    </a:solidFill>
                    <a:latin typeface="MS PGothic" pitchFamily="34" charset="-128"/>
                    <a:ea typeface="MS PGothic" pitchFamily="34" charset="-128"/>
                    <a:cs typeface="Times New Roman" pitchFamily="18" charset="0"/>
                  </a:endParaRPr>
                </a:p>
              </p:txBody>
            </p:sp>
            <p:cxnSp>
              <p:nvCxnSpPr>
                <p:cNvPr id="37929" name="直線コネクタ 55"/>
                <p:cNvCxnSpPr>
                  <a:cxnSpLocks noChangeShapeType="1"/>
                  <a:stCxn id="37928" idx="4"/>
                </p:cNvCxnSpPr>
                <p:nvPr/>
              </p:nvCxnSpPr>
              <p:spPr bwMode="auto">
                <a:xfrm>
                  <a:off x="1763688" y="1052735"/>
                  <a:ext cx="0" cy="360039"/>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30" name="直線コネクタ 59"/>
                <p:cNvCxnSpPr>
                  <a:cxnSpLocks noChangeShapeType="1"/>
                </p:cNvCxnSpPr>
                <p:nvPr/>
              </p:nvCxnSpPr>
              <p:spPr bwMode="auto">
                <a:xfrm flipH="1">
                  <a:off x="1547664" y="1124744"/>
                  <a:ext cx="216024" cy="288032"/>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31" name="直線コネクタ 60"/>
                <p:cNvCxnSpPr>
                  <a:cxnSpLocks noChangeShapeType="1"/>
                </p:cNvCxnSpPr>
                <p:nvPr/>
              </p:nvCxnSpPr>
              <p:spPr bwMode="auto">
                <a:xfrm>
                  <a:off x="1763688" y="1124744"/>
                  <a:ext cx="216024" cy="288032"/>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32" name="直線コネクタ 61"/>
                <p:cNvCxnSpPr>
                  <a:cxnSpLocks noChangeShapeType="1"/>
                </p:cNvCxnSpPr>
                <p:nvPr/>
              </p:nvCxnSpPr>
              <p:spPr bwMode="auto">
                <a:xfrm>
                  <a:off x="1763688" y="1412776"/>
                  <a:ext cx="216024" cy="36004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33" name="直線コネクタ 62"/>
                <p:cNvCxnSpPr>
                  <a:cxnSpLocks noChangeShapeType="1"/>
                </p:cNvCxnSpPr>
                <p:nvPr/>
              </p:nvCxnSpPr>
              <p:spPr bwMode="auto">
                <a:xfrm flipH="1">
                  <a:off x="1547664" y="1412776"/>
                  <a:ext cx="216024" cy="36004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grpSp>
          <p:sp>
            <p:nvSpPr>
              <p:cNvPr id="82" name="Freeform 320"/>
              <p:cNvSpPr>
                <a:spLocks/>
              </p:cNvSpPr>
              <p:nvPr/>
            </p:nvSpPr>
            <p:spPr bwMode="auto">
              <a:xfrm rot="-2280000">
                <a:off x="5407911" y="4998753"/>
                <a:ext cx="719990" cy="107104"/>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3" name="Freeform 320"/>
              <p:cNvSpPr>
                <a:spLocks/>
              </p:cNvSpPr>
              <p:nvPr/>
            </p:nvSpPr>
            <p:spPr bwMode="auto">
              <a:xfrm rot="4800000">
                <a:off x="5345450" y="5920599"/>
                <a:ext cx="647847" cy="144256"/>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4" name="Freeform 320"/>
              <p:cNvSpPr>
                <a:spLocks/>
              </p:cNvSpPr>
              <p:nvPr/>
            </p:nvSpPr>
            <p:spPr bwMode="auto">
              <a:xfrm rot="-6540000">
                <a:off x="5836957" y="5028504"/>
                <a:ext cx="720991" cy="144256"/>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5" name="Freeform 320"/>
              <p:cNvSpPr>
                <a:spLocks/>
              </p:cNvSpPr>
              <p:nvPr/>
            </p:nvSpPr>
            <p:spPr bwMode="auto">
              <a:xfrm rot="8520000">
                <a:off x="5623006" y="5786357"/>
                <a:ext cx="864246" cy="287351"/>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6" name="Freeform 196"/>
              <p:cNvSpPr>
                <a:spLocks/>
              </p:cNvSpPr>
              <p:nvPr/>
            </p:nvSpPr>
            <p:spPr bwMode="auto">
              <a:xfrm>
                <a:off x="6011981" y="5589130"/>
                <a:ext cx="1647349" cy="864666"/>
              </a:xfrm>
              <a:custGeom>
                <a:avLst/>
                <a:gdLst>
                  <a:gd name="T0" fmla="*/ 0 w 586"/>
                  <a:gd name="T1" fmla="*/ 322 h 322"/>
                  <a:gd name="T2" fmla="*/ 487 w 586"/>
                  <a:gd name="T3" fmla="*/ 322 h 322"/>
                  <a:gd name="T4" fmla="*/ 586 w 586"/>
                  <a:gd name="T5" fmla="*/ 0 h 322"/>
                  <a:gd name="T6" fmla="*/ 388 w 586"/>
                  <a:gd name="T7" fmla="*/ 0 h 322"/>
                  <a:gd name="T8" fmla="*/ 0 w 586"/>
                  <a:gd name="T9" fmla="*/ 322 h 322"/>
                  <a:gd name="T10" fmla="*/ 0 60000 65536"/>
                  <a:gd name="T11" fmla="*/ 0 60000 65536"/>
                  <a:gd name="T12" fmla="*/ 0 60000 65536"/>
                  <a:gd name="T13" fmla="*/ 0 60000 65536"/>
                  <a:gd name="T14" fmla="*/ 0 60000 65536"/>
                  <a:gd name="T15" fmla="*/ 0 w 586"/>
                  <a:gd name="T16" fmla="*/ 0 h 322"/>
                  <a:gd name="T17" fmla="*/ 586 w 586"/>
                  <a:gd name="T18" fmla="*/ 322 h 322"/>
                </a:gdLst>
                <a:ahLst/>
                <a:cxnLst>
                  <a:cxn ang="T10">
                    <a:pos x="T0" y="T1"/>
                  </a:cxn>
                  <a:cxn ang="T11">
                    <a:pos x="T2" y="T3"/>
                  </a:cxn>
                  <a:cxn ang="T12">
                    <a:pos x="T4" y="T5"/>
                  </a:cxn>
                  <a:cxn ang="T13">
                    <a:pos x="T6" y="T7"/>
                  </a:cxn>
                  <a:cxn ang="T14">
                    <a:pos x="T8" y="T9"/>
                  </a:cxn>
                </a:cxnLst>
                <a:rect l="T15" t="T16" r="T17" b="T18"/>
                <a:pathLst>
                  <a:path w="586" h="322">
                    <a:moveTo>
                      <a:pt x="0" y="322"/>
                    </a:moveTo>
                    <a:lnTo>
                      <a:pt x="487" y="322"/>
                    </a:lnTo>
                    <a:lnTo>
                      <a:pt x="586" y="0"/>
                    </a:lnTo>
                    <a:lnTo>
                      <a:pt x="388" y="0"/>
                    </a:lnTo>
                    <a:lnTo>
                      <a:pt x="0" y="322"/>
                    </a:lnTo>
                    <a:close/>
                  </a:path>
                </a:pathLst>
              </a:custGeom>
              <a:solidFill>
                <a:srgbClr val="808080"/>
              </a:solidFill>
              <a:ln w="9525">
                <a:noFill/>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7" name="Freeform 320"/>
              <p:cNvSpPr>
                <a:spLocks/>
              </p:cNvSpPr>
              <p:nvPr/>
            </p:nvSpPr>
            <p:spPr bwMode="auto">
              <a:xfrm rot="1740000">
                <a:off x="5604974" y="5828153"/>
                <a:ext cx="1439981" cy="107104"/>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8" name="Freeform 316"/>
              <p:cNvSpPr>
                <a:spLocks noEditPoints="1"/>
              </p:cNvSpPr>
              <p:nvPr/>
            </p:nvSpPr>
            <p:spPr bwMode="auto">
              <a:xfrm rot="-3420000">
                <a:off x="6366559" y="6100665"/>
                <a:ext cx="1336183" cy="25760"/>
              </a:xfrm>
              <a:custGeom>
                <a:avLst/>
                <a:gdLst>
                  <a:gd name="T0" fmla="*/ 0 w 842"/>
                  <a:gd name="T1" fmla="*/ 0 h 16"/>
                  <a:gd name="T2" fmla="*/ 57 w 842"/>
                  <a:gd name="T3" fmla="*/ 0 h 16"/>
                  <a:gd name="T4" fmla="*/ 57 w 842"/>
                  <a:gd name="T5" fmla="*/ 16 h 16"/>
                  <a:gd name="T6" fmla="*/ 0 w 842"/>
                  <a:gd name="T7" fmla="*/ 16 h 16"/>
                  <a:gd name="T8" fmla="*/ 0 w 842"/>
                  <a:gd name="T9" fmla="*/ 0 h 16"/>
                  <a:gd name="T10" fmla="*/ 99 w 842"/>
                  <a:gd name="T11" fmla="*/ 0 h 16"/>
                  <a:gd name="T12" fmla="*/ 156 w 842"/>
                  <a:gd name="T13" fmla="*/ 0 h 16"/>
                  <a:gd name="T14" fmla="*/ 156 w 842"/>
                  <a:gd name="T15" fmla="*/ 16 h 16"/>
                  <a:gd name="T16" fmla="*/ 99 w 842"/>
                  <a:gd name="T17" fmla="*/ 16 h 16"/>
                  <a:gd name="T18" fmla="*/ 99 w 842"/>
                  <a:gd name="T19" fmla="*/ 0 h 16"/>
                  <a:gd name="T20" fmla="*/ 198 w 842"/>
                  <a:gd name="T21" fmla="*/ 0 h 16"/>
                  <a:gd name="T22" fmla="*/ 255 w 842"/>
                  <a:gd name="T23" fmla="*/ 0 h 16"/>
                  <a:gd name="T24" fmla="*/ 255 w 842"/>
                  <a:gd name="T25" fmla="*/ 16 h 16"/>
                  <a:gd name="T26" fmla="*/ 198 w 842"/>
                  <a:gd name="T27" fmla="*/ 16 h 16"/>
                  <a:gd name="T28" fmla="*/ 198 w 842"/>
                  <a:gd name="T29" fmla="*/ 0 h 16"/>
                  <a:gd name="T30" fmla="*/ 297 w 842"/>
                  <a:gd name="T31" fmla="*/ 0 h 16"/>
                  <a:gd name="T32" fmla="*/ 355 w 842"/>
                  <a:gd name="T33" fmla="*/ 0 h 16"/>
                  <a:gd name="T34" fmla="*/ 355 w 842"/>
                  <a:gd name="T35" fmla="*/ 16 h 16"/>
                  <a:gd name="T36" fmla="*/ 297 w 842"/>
                  <a:gd name="T37" fmla="*/ 16 h 16"/>
                  <a:gd name="T38" fmla="*/ 297 w 842"/>
                  <a:gd name="T39" fmla="*/ 0 h 16"/>
                  <a:gd name="T40" fmla="*/ 404 w 842"/>
                  <a:gd name="T41" fmla="*/ 0 h 16"/>
                  <a:gd name="T42" fmla="*/ 462 w 842"/>
                  <a:gd name="T43" fmla="*/ 0 h 16"/>
                  <a:gd name="T44" fmla="*/ 462 w 842"/>
                  <a:gd name="T45" fmla="*/ 16 h 16"/>
                  <a:gd name="T46" fmla="*/ 404 w 842"/>
                  <a:gd name="T47" fmla="*/ 16 h 16"/>
                  <a:gd name="T48" fmla="*/ 404 w 842"/>
                  <a:gd name="T49" fmla="*/ 0 h 16"/>
                  <a:gd name="T50" fmla="*/ 503 w 842"/>
                  <a:gd name="T51" fmla="*/ 0 h 16"/>
                  <a:gd name="T52" fmla="*/ 561 w 842"/>
                  <a:gd name="T53" fmla="*/ 0 h 16"/>
                  <a:gd name="T54" fmla="*/ 561 w 842"/>
                  <a:gd name="T55" fmla="*/ 16 h 16"/>
                  <a:gd name="T56" fmla="*/ 503 w 842"/>
                  <a:gd name="T57" fmla="*/ 16 h 16"/>
                  <a:gd name="T58" fmla="*/ 503 w 842"/>
                  <a:gd name="T59" fmla="*/ 0 h 16"/>
                  <a:gd name="T60" fmla="*/ 602 w 842"/>
                  <a:gd name="T61" fmla="*/ 0 h 16"/>
                  <a:gd name="T62" fmla="*/ 660 w 842"/>
                  <a:gd name="T63" fmla="*/ 0 h 16"/>
                  <a:gd name="T64" fmla="*/ 660 w 842"/>
                  <a:gd name="T65" fmla="*/ 16 h 16"/>
                  <a:gd name="T66" fmla="*/ 602 w 842"/>
                  <a:gd name="T67" fmla="*/ 16 h 16"/>
                  <a:gd name="T68" fmla="*/ 602 w 842"/>
                  <a:gd name="T69" fmla="*/ 0 h 16"/>
                  <a:gd name="T70" fmla="*/ 701 w 842"/>
                  <a:gd name="T71" fmla="*/ 0 h 16"/>
                  <a:gd name="T72" fmla="*/ 759 w 842"/>
                  <a:gd name="T73" fmla="*/ 0 h 16"/>
                  <a:gd name="T74" fmla="*/ 759 w 842"/>
                  <a:gd name="T75" fmla="*/ 16 h 16"/>
                  <a:gd name="T76" fmla="*/ 701 w 842"/>
                  <a:gd name="T77" fmla="*/ 16 h 16"/>
                  <a:gd name="T78" fmla="*/ 701 w 842"/>
                  <a:gd name="T79" fmla="*/ 0 h 16"/>
                  <a:gd name="T80" fmla="*/ 809 w 842"/>
                  <a:gd name="T81" fmla="*/ 0 h 16"/>
                  <a:gd name="T82" fmla="*/ 842 w 842"/>
                  <a:gd name="T83" fmla="*/ 0 h 16"/>
                  <a:gd name="T84" fmla="*/ 842 w 842"/>
                  <a:gd name="T85" fmla="*/ 16 h 16"/>
                  <a:gd name="T86" fmla="*/ 809 w 842"/>
                  <a:gd name="T87" fmla="*/ 16 h 16"/>
                  <a:gd name="T88" fmla="*/ 809 w 842"/>
                  <a:gd name="T89" fmla="*/ 0 h 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2"/>
                  <a:gd name="T136" fmla="*/ 0 h 16"/>
                  <a:gd name="T137" fmla="*/ 842 w 842"/>
                  <a:gd name="T138" fmla="*/ 16 h 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2" h="16">
                    <a:moveTo>
                      <a:pt x="0" y="0"/>
                    </a:moveTo>
                    <a:lnTo>
                      <a:pt x="57" y="0"/>
                    </a:lnTo>
                    <a:lnTo>
                      <a:pt x="57" y="16"/>
                    </a:lnTo>
                    <a:lnTo>
                      <a:pt x="0" y="16"/>
                    </a:lnTo>
                    <a:lnTo>
                      <a:pt x="0" y="0"/>
                    </a:lnTo>
                    <a:close/>
                    <a:moveTo>
                      <a:pt x="99" y="0"/>
                    </a:moveTo>
                    <a:lnTo>
                      <a:pt x="156" y="0"/>
                    </a:lnTo>
                    <a:lnTo>
                      <a:pt x="156" y="16"/>
                    </a:lnTo>
                    <a:lnTo>
                      <a:pt x="99" y="16"/>
                    </a:lnTo>
                    <a:lnTo>
                      <a:pt x="99" y="0"/>
                    </a:lnTo>
                    <a:close/>
                    <a:moveTo>
                      <a:pt x="198" y="0"/>
                    </a:moveTo>
                    <a:lnTo>
                      <a:pt x="255" y="0"/>
                    </a:lnTo>
                    <a:lnTo>
                      <a:pt x="255" y="16"/>
                    </a:lnTo>
                    <a:lnTo>
                      <a:pt x="198" y="16"/>
                    </a:lnTo>
                    <a:lnTo>
                      <a:pt x="198" y="0"/>
                    </a:lnTo>
                    <a:close/>
                    <a:moveTo>
                      <a:pt x="297" y="0"/>
                    </a:moveTo>
                    <a:lnTo>
                      <a:pt x="355" y="0"/>
                    </a:lnTo>
                    <a:lnTo>
                      <a:pt x="355" y="16"/>
                    </a:lnTo>
                    <a:lnTo>
                      <a:pt x="297" y="16"/>
                    </a:lnTo>
                    <a:lnTo>
                      <a:pt x="297" y="0"/>
                    </a:lnTo>
                    <a:close/>
                    <a:moveTo>
                      <a:pt x="404" y="0"/>
                    </a:moveTo>
                    <a:lnTo>
                      <a:pt x="462" y="0"/>
                    </a:lnTo>
                    <a:lnTo>
                      <a:pt x="462" y="16"/>
                    </a:lnTo>
                    <a:lnTo>
                      <a:pt x="404" y="16"/>
                    </a:lnTo>
                    <a:lnTo>
                      <a:pt x="404" y="0"/>
                    </a:lnTo>
                    <a:close/>
                    <a:moveTo>
                      <a:pt x="503" y="0"/>
                    </a:moveTo>
                    <a:lnTo>
                      <a:pt x="561" y="0"/>
                    </a:lnTo>
                    <a:lnTo>
                      <a:pt x="561" y="16"/>
                    </a:lnTo>
                    <a:lnTo>
                      <a:pt x="503" y="16"/>
                    </a:lnTo>
                    <a:lnTo>
                      <a:pt x="503" y="0"/>
                    </a:lnTo>
                    <a:close/>
                    <a:moveTo>
                      <a:pt x="602" y="0"/>
                    </a:moveTo>
                    <a:lnTo>
                      <a:pt x="660" y="0"/>
                    </a:lnTo>
                    <a:lnTo>
                      <a:pt x="660" y="16"/>
                    </a:lnTo>
                    <a:lnTo>
                      <a:pt x="602" y="16"/>
                    </a:lnTo>
                    <a:lnTo>
                      <a:pt x="602" y="0"/>
                    </a:lnTo>
                    <a:close/>
                    <a:moveTo>
                      <a:pt x="701" y="0"/>
                    </a:moveTo>
                    <a:lnTo>
                      <a:pt x="759" y="0"/>
                    </a:lnTo>
                    <a:lnTo>
                      <a:pt x="759" y="16"/>
                    </a:lnTo>
                    <a:lnTo>
                      <a:pt x="701" y="16"/>
                    </a:lnTo>
                    <a:lnTo>
                      <a:pt x="701" y="0"/>
                    </a:lnTo>
                    <a:close/>
                    <a:moveTo>
                      <a:pt x="809" y="0"/>
                    </a:moveTo>
                    <a:lnTo>
                      <a:pt x="842" y="0"/>
                    </a:lnTo>
                    <a:lnTo>
                      <a:pt x="842" y="16"/>
                    </a:lnTo>
                    <a:lnTo>
                      <a:pt x="809" y="16"/>
                    </a:lnTo>
                    <a:lnTo>
                      <a:pt x="809" y="0"/>
                    </a:lnTo>
                    <a:close/>
                  </a:path>
                </a:pathLst>
              </a:custGeom>
              <a:solidFill>
                <a:srgbClr val="FFFFFF"/>
              </a:solidFill>
              <a:ln w="0">
                <a:solidFill>
                  <a:srgbClr val="FFFFFF"/>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9" name="Freeform 320"/>
              <p:cNvSpPr>
                <a:spLocks/>
              </p:cNvSpPr>
              <p:nvPr/>
            </p:nvSpPr>
            <p:spPr bwMode="auto">
              <a:xfrm rot="3120000">
                <a:off x="6402397" y="5916926"/>
                <a:ext cx="719684" cy="179031"/>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grpSp>
            <p:nvGrpSpPr>
              <p:cNvPr id="37921" name="グループ化 68"/>
              <p:cNvGrpSpPr>
                <a:grpSpLocks/>
              </p:cNvGrpSpPr>
              <p:nvPr/>
            </p:nvGrpSpPr>
            <p:grpSpPr bwMode="auto">
              <a:xfrm>
                <a:off x="6300192" y="5367685"/>
                <a:ext cx="227012" cy="509587"/>
                <a:chOff x="1547664" y="764704"/>
                <a:chExt cx="432048" cy="1008112"/>
              </a:xfrm>
            </p:grpSpPr>
            <p:sp>
              <p:nvSpPr>
                <p:cNvPr id="37922" name="スマイル 53"/>
                <p:cNvSpPr>
                  <a:spLocks noChangeArrowheads="1"/>
                </p:cNvSpPr>
                <p:nvPr/>
              </p:nvSpPr>
              <p:spPr bwMode="auto">
                <a:xfrm>
                  <a:off x="1619324" y="763517"/>
                  <a:ext cx="289254" cy="289400"/>
                </a:xfrm>
                <a:prstGeom prst="smileyFace">
                  <a:avLst>
                    <a:gd name="adj" fmla="val -1023"/>
                  </a:avLst>
                </a:prstGeom>
                <a:solidFill>
                  <a:srgbClr val="FFFFFF"/>
                </a:solidFill>
                <a:ln w="15875">
                  <a:solidFill>
                    <a:srgbClr val="000000"/>
                  </a:solidFill>
                  <a:miter lim="800000"/>
                  <a:headEnd/>
                  <a:tailEnd/>
                </a:ln>
              </p:spPr>
              <p:txBody>
                <a:bodyPr anchor="ct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a:spcBef>
                      <a:spcPct val="0"/>
                    </a:spcBef>
                    <a:buSzTx/>
                    <a:buFontTx/>
                    <a:buNone/>
                  </a:pPr>
                  <a:endParaRPr lang="ja-JP" altLang="en-US" sz="1800">
                    <a:solidFill>
                      <a:srgbClr val="000000"/>
                    </a:solidFill>
                    <a:latin typeface="MS PGothic" pitchFamily="34" charset="-128"/>
                    <a:ea typeface="MS PGothic" pitchFamily="34" charset="-128"/>
                    <a:cs typeface="Times New Roman" pitchFamily="18" charset="0"/>
                  </a:endParaRPr>
                </a:p>
              </p:txBody>
            </p:sp>
            <p:cxnSp>
              <p:nvCxnSpPr>
                <p:cNvPr id="37923" name="直線コネクタ 55"/>
                <p:cNvCxnSpPr>
                  <a:cxnSpLocks noChangeShapeType="1"/>
                  <a:stCxn id="37922" idx="4"/>
                </p:cNvCxnSpPr>
                <p:nvPr/>
              </p:nvCxnSpPr>
              <p:spPr bwMode="auto">
                <a:xfrm>
                  <a:off x="1763688" y="1052735"/>
                  <a:ext cx="0" cy="360039"/>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24" name="直線コネクタ 59"/>
                <p:cNvCxnSpPr>
                  <a:cxnSpLocks noChangeShapeType="1"/>
                </p:cNvCxnSpPr>
                <p:nvPr/>
              </p:nvCxnSpPr>
              <p:spPr bwMode="auto">
                <a:xfrm flipH="1">
                  <a:off x="1547664" y="1124744"/>
                  <a:ext cx="216024" cy="288032"/>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25" name="直線コネクタ 60"/>
                <p:cNvCxnSpPr>
                  <a:cxnSpLocks noChangeShapeType="1"/>
                </p:cNvCxnSpPr>
                <p:nvPr/>
              </p:nvCxnSpPr>
              <p:spPr bwMode="auto">
                <a:xfrm>
                  <a:off x="1763688" y="1124744"/>
                  <a:ext cx="216024" cy="288032"/>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26" name="直線コネクタ 61"/>
                <p:cNvCxnSpPr>
                  <a:cxnSpLocks noChangeShapeType="1"/>
                </p:cNvCxnSpPr>
                <p:nvPr/>
              </p:nvCxnSpPr>
              <p:spPr bwMode="auto">
                <a:xfrm>
                  <a:off x="1763688" y="1412776"/>
                  <a:ext cx="216024" cy="36004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27" name="直線コネクタ 62"/>
                <p:cNvCxnSpPr>
                  <a:cxnSpLocks noChangeShapeType="1"/>
                </p:cNvCxnSpPr>
                <p:nvPr/>
              </p:nvCxnSpPr>
              <p:spPr bwMode="auto">
                <a:xfrm flipH="1">
                  <a:off x="1547664" y="1412776"/>
                  <a:ext cx="216024" cy="36004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grpSp>
        </p:grpSp>
        <p:sp>
          <p:nvSpPr>
            <p:cNvPr id="108" name="正方形/長方形 107"/>
            <p:cNvSpPr/>
            <p:nvPr/>
          </p:nvSpPr>
          <p:spPr>
            <a:xfrm>
              <a:off x="2051660" y="4293493"/>
              <a:ext cx="1368452" cy="28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ja-JP" sz="1800" smtClean="0">
                  <a:solidFill>
                    <a:srgbClr val="000000"/>
                  </a:solidFill>
                  <a:latin typeface="MS PGothic" pitchFamily="34" charset="-128"/>
                  <a:ea typeface="MS PGothic" pitchFamily="34" charset="-128"/>
                </a:rPr>
                <a:t>outdoor:8 h</a:t>
              </a:r>
              <a:endParaRPr lang="ja-JP" altLang="en-US" sz="1800" smtClean="0">
                <a:solidFill>
                  <a:srgbClr val="000000"/>
                </a:solidFill>
                <a:latin typeface="MS PGothic" pitchFamily="34" charset="-128"/>
                <a:ea typeface="MS PGothic" pitchFamily="34" charset="-128"/>
              </a:endParaRPr>
            </a:p>
          </p:txBody>
        </p:sp>
        <p:sp>
          <p:nvSpPr>
            <p:cNvPr id="109" name="正方形/長方形 108"/>
            <p:cNvSpPr/>
            <p:nvPr/>
          </p:nvSpPr>
          <p:spPr>
            <a:xfrm>
              <a:off x="35496" y="4293493"/>
              <a:ext cx="1287488" cy="21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ja-JP" sz="1800" smtClean="0">
                  <a:solidFill>
                    <a:srgbClr val="000000"/>
                  </a:solidFill>
                  <a:latin typeface="MS PGothic" pitchFamily="34" charset="-128"/>
                  <a:ea typeface="MS PGothic" pitchFamily="34" charset="-128"/>
                </a:rPr>
                <a:t>indoor:16 h</a:t>
              </a:r>
              <a:endParaRPr lang="ja-JP" altLang="en-US" sz="1800" smtClean="0">
                <a:solidFill>
                  <a:srgbClr val="000000"/>
                </a:solidFill>
                <a:latin typeface="MS PGothic" pitchFamily="34" charset="-128"/>
                <a:ea typeface="MS PGothic" pitchFamily="34" charset="-128"/>
              </a:endParaRPr>
            </a:p>
          </p:txBody>
        </p:sp>
      </p:grpSp>
      <p:cxnSp>
        <p:nvCxnSpPr>
          <p:cNvPr id="37896" name="直線矢印コネクタ 110"/>
          <p:cNvCxnSpPr>
            <a:cxnSpLocks noChangeShapeType="1"/>
          </p:cNvCxnSpPr>
          <p:nvPr/>
        </p:nvCxnSpPr>
        <p:spPr bwMode="auto">
          <a:xfrm flipH="1">
            <a:off x="8223250" y="1484313"/>
            <a:ext cx="20638" cy="842962"/>
          </a:xfrm>
          <a:prstGeom prst="straightConnector1">
            <a:avLst/>
          </a:prstGeom>
          <a:noFill/>
          <a:ln w="3175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7897" name="テキスト ボックス 112"/>
          <p:cNvSpPr txBox="1">
            <a:spLocks noChangeArrowheads="1"/>
          </p:cNvSpPr>
          <p:nvPr/>
        </p:nvSpPr>
        <p:spPr bwMode="auto">
          <a:xfrm>
            <a:off x="8172450" y="1700213"/>
            <a:ext cx="906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1800">
                <a:solidFill>
                  <a:srgbClr val="000000"/>
                </a:solidFill>
                <a:latin typeface="MS PGothic" pitchFamily="34" charset="-128"/>
                <a:ea typeface="MS PGothic" pitchFamily="34" charset="-128"/>
              </a:rPr>
              <a:t>10 mSv</a:t>
            </a:r>
            <a:endParaRPr lang="ja-JP" altLang="en-US" sz="1800">
              <a:solidFill>
                <a:srgbClr val="000000"/>
              </a:solidFill>
              <a:latin typeface="MS PGothic" pitchFamily="34" charset="-128"/>
              <a:ea typeface="MS PGothic" pitchFamily="34" charset="-128"/>
            </a:endParaRPr>
          </a:p>
        </p:txBody>
      </p:sp>
      <p:sp>
        <p:nvSpPr>
          <p:cNvPr id="37898" name="テキスト ボックス 41"/>
          <p:cNvSpPr txBox="1">
            <a:spLocks noChangeArrowheads="1"/>
          </p:cNvSpPr>
          <p:nvPr/>
        </p:nvSpPr>
        <p:spPr bwMode="auto">
          <a:xfrm>
            <a:off x="5435600" y="2060575"/>
            <a:ext cx="1795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1800">
                <a:solidFill>
                  <a:srgbClr val="000000"/>
                </a:solidFill>
                <a:latin typeface="MS PGothic" pitchFamily="34" charset="-128"/>
                <a:ea typeface="MS PGothic" pitchFamily="34" charset="-128"/>
              </a:rPr>
              <a:t>Decontamination</a:t>
            </a:r>
            <a:endParaRPr lang="ja-JP" altLang="en-US" sz="1800">
              <a:solidFill>
                <a:srgbClr val="000000"/>
              </a:solidFill>
              <a:latin typeface="MS PGothic" pitchFamily="34" charset="-128"/>
              <a:ea typeface="MS PGothic" pitchFamily="34" charset="-128"/>
            </a:endParaRPr>
          </a:p>
        </p:txBody>
      </p:sp>
      <p:cxnSp>
        <p:nvCxnSpPr>
          <p:cNvPr id="37899" name="直線矢印コネクタ 43"/>
          <p:cNvCxnSpPr>
            <a:cxnSpLocks noChangeShapeType="1"/>
          </p:cNvCxnSpPr>
          <p:nvPr/>
        </p:nvCxnSpPr>
        <p:spPr bwMode="auto">
          <a:xfrm>
            <a:off x="6300788" y="2492375"/>
            <a:ext cx="0" cy="4318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7901" name="テキスト ボックス 45"/>
          <p:cNvSpPr txBox="1">
            <a:spLocks noChangeArrowheads="1"/>
          </p:cNvSpPr>
          <p:nvPr/>
        </p:nvSpPr>
        <p:spPr bwMode="auto">
          <a:xfrm>
            <a:off x="151236" y="1196975"/>
            <a:ext cx="4027488" cy="1938337"/>
          </a:xfrm>
          <a:prstGeom prst="rect">
            <a:avLst/>
          </a:prstGeom>
          <a:noFill/>
          <a:ln>
            <a:noFill/>
          </a:ln>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buFontTx/>
              <a:buBlip>
                <a:blip r:embed="rId6"/>
              </a:buBlip>
              <a:defRPr/>
            </a:pPr>
            <a:r>
              <a:rPr lang="ja-JP" altLang="de-DE" dirty="0" smtClean="0">
                <a:solidFill>
                  <a:srgbClr val="000000"/>
                </a:solidFill>
                <a:latin typeface="Arial"/>
                <a:ea typeface="HGS創英角ﾎﾟｯﾌﾟ体" panose="040B0A00000000000000" pitchFamily="50" charset="-128"/>
                <a:cs typeface="Arial" charset="0"/>
              </a:rPr>
              <a:t> </a:t>
            </a:r>
            <a:r>
              <a:rPr lang="en-US" altLang="ja-JP" dirty="0" smtClean="0">
                <a:solidFill>
                  <a:srgbClr val="000000"/>
                </a:solidFill>
                <a:latin typeface="Arial"/>
                <a:ea typeface="HGS創英角ﾎﾟｯﾌﾟ体" panose="040B0A00000000000000" pitchFamily="50" charset="-128"/>
                <a:cs typeface="Arial" charset="0"/>
              </a:rPr>
              <a:t>normal living (indoor:16 h)</a:t>
            </a:r>
          </a:p>
          <a:p>
            <a:pPr marL="266700" indent="-266700" eaLnBrk="1" hangingPunct="1">
              <a:buFontTx/>
              <a:buBlip>
                <a:blip r:embed="rId6"/>
              </a:buBlip>
              <a:defRPr/>
            </a:pPr>
            <a:r>
              <a:rPr lang="en-US" altLang="ja-JP" dirty="0" smtClean="0">
                <a:solidFill>
                  <a:srgbClr val="000000"/>
                </a:solidFill>
                <a:latin typeface="Arial"/>
                <a:ea typeface="HGS創英角ﾎﾟｯﾌﾟ体" panose="040B0A00000000000000" pitchFamily="50" charset="-128"/>
                <a:cs typeface="Arial" charset="0"/>
              </a:rPr>
              <a:t>dose reduction factor is different for buildings</a:t>
            </a:r>
          </a:p>
          <a:p>
            <a:pPr marL="266700" indent="-266700" eaLnBrk="1" hangingPunct="1">
              <a:buFontTx/>
              <a:buBlip>
                <a:blip r:embed="rId6"/>
              </a:buBlip>
              <a:defRPr/>
            </a:pPr>
            <a:r>
              <a:rPr lang="en-US" altLang="ja-JP" dirty="0" smtClean="0">
                <a:solidFill>
                  <a:srgbClr val="000000"/>
                </a:solidFill>
                <a:latin typeface="Arial"/>
                <a:ea typeface="HGS創英角ﾎﾟｯﾌﾟ体" panose="040B0A00000000000000" pitchFamily="50" charset="-128"/>
                <a:cs typeface="Arial" charset="0"/>
              </a:rPr>
              <a:t>current time is proportional to environment description</a:t>
            </a:r>
          </a:p>
          <a:p>
            <a:pPr marL="266700" indent="-266700" eaLnBrk="1" hangingPunct="1">
              <a:buFontTx/>
              <a:buBlip>
                <a:blip r:embed="rId6"/>
              </a:buBlip>
              <a:defRPr/>
            </a:pPr>
            <a:r>
              <a:rPr lang="en-US" altLang="ja-JP" dirty="0" smtClean="0">
                <a:solidFill>
                  <a:srgbClr val="000000"/>
                </a:solidFill>
                <a:latin typeface="Arial"/>
                <a:ea typeface="HGS創英角ﾎﾟｯﾌﾟ体" panose="040B0A00000000000000" pitchFamily="50" charset="-128"/>
                <a:cs typeface="Arial" charset="0"/>
              </a:rPr>
              <a:t>working range is only one grid</a:t>
            </a:r>
          </a:p>
        </p:txBody>
      </p:sp>
      <p:sp>
        <p:nvSpPr>
          <p:cNvPr id="48" name="テキスト ボックス 47"/>
          <p:cNvSpPr txBox="1"/>
          <p:nvPr/>
        </p:nvSpPr>
        <p:spPr>
          <a:xfrm>
            <a:off x="7761288" y="3717925"/>
            <a:ext cx="914400" cy="461963"/>
          </a:xfrm>
          <a:prstGeom prst="rect">
            <a:avLst/>
          </a:prstGeom>
          <a:solidFill>
            <a:schemeClr val="accent3"/>
          </a:solidFill>
        </p:spPr>
        <p:txBody>
          <a:bodyPr>
            <a:spAutoFit/>
          </a:bodyPr>
          <a:lstStyle/>
          <a:p>
            <a:pPr>
              <a:defRPr/>
            </a:pPr>
            <a:r>
              <a:rPr lang="en-US" altLang="ja-JP" sz="1200">
                <a:solidFill>
                  <a:srgbClr val="000000"/>
                </a:solidFill>
                <a:cs typeface="Arial" charset="0"/>
              </a:rPr>
              <a:t>Without CM</a:t>
            </a:r>
            <a:endParaRPr lang="ja-JP" altLang="en-US" sz="1200">
              <a:solidFill>
                <a:srgbClr val="000000"/>
              </a:solidFill>
              <a:cs typeface="Arial" charset="0"/>
            </a:endParaRPr>
          </a:p>
        </p:txBody>
      </p:sp>
      <p:sp>
        <p:nvSpPr>
          <p:cNvPr id="49" name="テキスト ボックス 48"/>
          <p:cNvSpPr txBox="1"/>
          <p:nvPr/>
        </p:nvSpPr>
        <p:spPr>
          <a:xfrm>
            <a:off x="7775575" y="4160838"/>
            <a:ext cx="774700" cy="276225"/>
          </a:xfrm>
          <a:prstGeom prst="rect">
            <a:avLst/>
          </a:prstGeom>
          <a:solidFill>
            <a:schemeClr val="accent3"/>
          </a:solidFill>
        </p:spPr>
        <p:txBody>
          <a:bodyPr wrap="none">
            <a:spAutoFit/>
          </a:bodyPr>
          <a:lstStyle/>
          <a:p>
            <a:pPr>
              <a:defRPr/>
            </a:pPr>
            <a:r>
              <a:rPr lang="en-US" altLang="ja-JP" sz="1200">
                <a:solidFill>
                  <a:srgbClr val="000000"/>
                </a:solidFill>
                <a:cs typeface="Arial" charset="0"/>
              </a:rPr>
              <a:t>With CM</a:t>
            </a:r>
            <a:endParaRPr lang="ja-JP" altLang="en-US" sz="1200">
              <a:solidFill>
                <a:srgbClr val="000000"/>
              </a:solidFill>
              <a:cs typeface="Arial" charset="0"/>
            </a:endParaRPr>
          </a:p>
        </p:txBody>
      </p:sp>
      <p:sp>
        <p:nvSpPr>
          <p:cNvPr id="50" name="テキスト ボックス 49"/>
          <p:cNvSpPr txBox="1"/>
          <p:nvPr/>
        </p:nvSpPr>
        <p:spPr>
          <a:xfrm rot="16200000">
            <a:off x="2574925" y="2749550"/>
            <a:ext cx="3468688" cy="338138"/>
          </a:xfrm>
          <a:prstGeom prst="rect">
            <a:avLst/>
          </a:prstGeom>
          <a:solidFill>
            <a:schemeClr val="accent3"/>
          </a:solidFill>
        </p:spPr>
        <p:txBody>
          <a:bodyPr wrap="none">
            <a:spAutoFit/>
          </a:bodyPr>
          <a:lstStyle/>
          <a:p>
            <a:pPr>
              <a:defRPr/>
            </a:pPr>
            <a:r>
              <a:rPr lang="en-US" altLang="ja-JP" sz="1600">
                <a:solidFill>
                  <a:srgbClr val="000000"/>
                </a:solidFill>
                <a:cs typeface="Arial" charset="0"/>
              </a:rPr>
              <a:t>Integrated additional exposure[mSv]</a:t>
            </a:r>
            <a:endParaRPr lang="ja-JP" altLang="en-US" sz="1600">
              <a:solidFill>
                <a:srgbClr val="000000"/>
              </a:solidFill>
              <a:cs typeface="Arial" charset="0"/>
            </a:endParaRPr>
          </a:p>
        </p:txBody>
      </p:sp>
      <p:cxnSp>
        <p:nvCxnSpPr>
          <p:cNvPr id="37904" name="直線矢印コネクタ 110"/>
          <p:cNvCxnSpPr>
            <a:cxnSpLocks noChangeShapeType="1"/>
          </p:cNvCxnSpPr>
          <p:nvPr/>
        </p:nvCxnSpPr>
        <p:spPr bwMode="auto">
          <a:xfrm flipV="1">
            <a:off x="6270625" y="3027363"/>
            <a:ext cx="1947863" cy="22225"/>
          </a:xfrm>
          <a:prstGeom prst="straightConnector1">
            <a:avLst/>
          </a:prstGeom>
          <a:noFill/>
          <a:ln w="3175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7905" name="テキスト ボックス 112"/>
          <p:cNvSpPr txBox="1">
            <a:spLocks noChangeArrowheads="1"/>
          </p:cNvSpPr>
          <p:nvPr/>
        </p:nvSpPr>
        <p:spPr bwMode="auto">
          <a:xfrm>
            <a:off x="7075488" y="2657475"/>
            <a:ext cx="715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1800">
                <a:solidFill>
                  <a:srgbClr val="000000"/>
                </a:solidFill>
                <a:latin typeface="MS PGothic" pitchFamily="34" charset="-128"/>
                <a:ea typeface="MS PGothic" pitchFamily="34" charset="-128"/>
              </a:rPr>
              <a:t>1year</a:t>
            </a:r>
            <a:endParaRPr lang="ja-JP" altLang="en-US" sz="1800">
              <a:solidFill>
                <a:srgbClr val="000000"/>
              </a:solidFill>
              <a:latin typeface="MS PGothic" pitchFamily="34" charset="-128"/>
              <a:ea typeface="MS PGothic" pitchFamily="34" charset="-128"/>
            </a:endParaRPr>
          </a:p>
        </p:txBody>
      </p:sp>
      <p:sp>
        <p:nvSpPr>
          <p:cNvPr id="51" name="Titel 1"/>
          <p:cNvSpPr txBox="1">
            <a:spLocks/>
          </p:cNvSpPr>
          <p:nvPr/>
        </p:nvSpPr>
        <p:spPr>
          <a:xfrm>
            <a:off x="630931" y="5854348"/>
            <a:ext cx="8419407" cy="400110"/>
          </a:xfrm>
          <a:prstGeom prst="rect">
            <a:avLst/>
          </a:prstGeom>
        </p:spPr>
        <p:txBody>
          <a:bodyPr/>
          <a:lstStyle>
            <a:lvl1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5pPr>
            <a:lvl6pPr marL="457196"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6pPr>
            <a:lvl7pPr marL="914392"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7pPr>
            <a:lvl8pPr marL="1371588"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8pPr>
            <a:lvl9pPr marL="1828784"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9pPr>
          </a:lstStyle>
          <a:p>
            <a:r>
              <a:rPr lang="en-GB" kern="0" dirty="0" smtClean="0"/>
              <a:t>Activities/Interaction University of Fukushima and KIT</a:t>
            </a:r>
            <a:endParaRPr lang="en-GB" kern="0" dirty="0"/>
          </a:p>
        </p:txBody>
      </p:sp>
    </p:spTree>
    <p:custDataLst>
      <p:tags r:id="rId1"/>
    </p:custDataLst>
    <p:extLst>
      <p:ext uri="{BB962C8B-B14F-4D97-AF65-F5344CB8AC3E}">
        <p14:creationId xmlns:p14="http://schemas.microsoft.com/office/powerpoint/2010/main" val="2391456437"/>
      </p:ext>
    </p:extLst>
  </p:cSld>
  <p:clrMapOvr>
    <a:masterClrMapping/>
  </p:clrMapOvr>
  <p:transition advTm="691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err="1"/>
              <a:t>Dekontaminationsmaßnahmen</a:t>
            </a:r>
            <a:endParaRPr lang="en-US" dirty="0"/>
          </a:p>
        </p:txBody>
      </p:sp>
      <p:pic>
        <p:nvPicPr>
          <p:cNvPr id="5" name="Inhaltsplatzhalter 4"/>
          <p:cNvPicPr>
            <a:picLocks noGrp="1" noChangeAspect="1"/>
          </p:cNvPicPr>
          <p:nvPr>
            <p:ph idx="1"/>
          </p:nvPr>
        </p:nvPicPr>
        <p:blipFill>
          <a:blip r:embed="rId2"/>
          <a:stretch>
            <a:fillRect/>
          </a:stretch>
        </p:blipFill>
        <p:spPr>
          <a:xfrm>
            <a:off x="539552" y="988173"/>
            <a:ext cx="7776864" cy="5265437"/>
          </a:xfrm>
          <a:prstGeom prst="rect">
            <a:avLst/>
          </a:prstGeom>
        </p:spPr>
      </p:pic>
      <p:sp>
        <p:nvSpPr>
          <p:cNvPr id="7" name="Textfeld 6"/>
          <p:cNvSpPr txBox="1"/>
          <p:nvPr/>
        </p:nvSpPr>
        <p:spPr bwMode="auto">
          <a:xfrm>
            <a:off x="6482557" y="6105824"/>
            <a:ext cx="2459006"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a:t>
            </a:r>
            <a:r>
              <a:rPr lang="en-US" sz="1000" dirty="0" smtClean="0">
                <a:solidFill>
                  <a:srgbClr val="000000"/>
                </a:solidFill>
              </a:rPr>
              <a:t>IAEA, Director General report, 2014</a:t>
            </a:r>
            <a:endParaRPr lang="de-DE" sz="1000" dirty="0" smtClean="0">
              <a:solidFill>
                <a:srgbClr val="000000"/>
              </a:solidFill>
            </a:endParaRPr>
          </a:p>
        </p:txBody>
      </p:sp>
    </p:spTree>
    <p:extLst>
      <p:ext uri="{BB962C8B-B14F-4D97-AF65-F5344CB8AC3E}">
        <p14:creationId xmlns:p14="http://schemas.microsoft.com/office/powerpoint/2010/main" val="27388216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err="1"/>
              <a:t>Dekontaminationsmaßnahmen</a:t>
            </a:r>
            <a:endParaRPr lang="en-US" dirty="0"/>
          </a:p>
        </p:txBody>
      </p:sp>
      <p:pic>
        <p:nvPicPr>
          <p:cNvPr id="5" name="Grafik 4"/>
          <p:cNvPicPr>
            <a:picLocks noChangeAspect="1"/>
          </p:cNvPicPr>
          <p:nvPr/>
        </p:nvPicPr>
        <p:blipFill>
          <a:blip r:embed="rId2"/>
          <a:stretch>
            <a:fillRect/>
          </a:stretch>
        </p:blipFill>
        <p:spPr>
          <a:xfrm>
            <a:off x="4572000" y="3663025"/>
            <a:ext cx="4320480" cy="2430271"/>
          </a:xfrm>
          <a:prstGeom prst="rect">
            <a:avLst/>
          </a:prstGeom>
        </p:spPr>
      </p:pic>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b="17106"/>
          <a:stretch/>
        </p:blipFill>
        <p:spPr>
          <a:xfrm>
            <a:off x="4572000" y="924497"/>
            <a:ext cx="4320480" cy="2686076"/>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r="35131"/>
          <a:stretch/>
        </p:blipFill>
        <p:spPr>
          <a:xfrm>
            <a:off x="269988" y="1196752"/>
            <a:ext cx="3872978" cy="4477866"/>
          </a:xfrm>
          <a:prstGeom prst="rect">
            <a:avLst/>
          </a:prstGeom>
        </p:spPr>
      </p:pic>
      <p:sp>
        <p:nvSpPr>
          <p:cNvPr id="9" name="Textfeld 8"/>
          <p:cNvSpPr txBox="1"/>
          <p:nvPr/>
        </p:nvSpPr>
        <p:spPr bwMode="auto">
          <a:xfrm>
            <a:off x="6274239" y="6120520"/>
            <a:ext cx="2664192"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http</a:t>
            </a:r>
            <a:r>
              <a:rPr lang="de-DE" sz="1000" dirty="0">
                <a:solidFill>
                  <a:srgbClr val="000000"/>
                </a:solidFill>
              </a:rPr>
              <a:t>://</a:t>
            </a:r>
            <a:r>
              <a:rPr lang="de-DE" sz="1000" dirty="0" smtClean="0">
                <a:solidFill>
                  <a:srgbClr val="000000"/>
                </a:solidFill>
              </a:rPr>
              <a:t>www.tepco.co.jp, Dezember 2014</a:t>
            </a:r>
            <a:endParaRPr lang="en-US" sz="1000" dirty="0" smtClean="0">
              <a:solidFill>
                <a:srgbClr val="000000"/>
              </a:solidFill>
            </a:endParaRPr>
          </a:p>
        </p:txBody>
      </p:sp>
    </p:spTree>
    <p:extLst>
      <p:ext uri="{BB962C8B-B14F-4D97-AF65-F5344CB8AC3E}">
        <p14:creationId xmlns:p14="http://schemas.microsoft.com/office/powerpoint/2010/main" val="12641390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err="1" smtClean="0"/>
              <a:t>Dekontaminationsmaßnahmen</a:t>
            </a:r>
            <a:endParaRPr lang="en-US" dirty="0"/>
          </a:p>
        </p:txBody>
      </p:sp>
      <p:pic>
        <p:nvPicPr>
          <p:cNvPr id="5" name="Grafik 4"/>
          <p:cNvPicPr>
            <a:picLocks noChangeAspect="1"/>
          </p:cNvPicPr>
          <p:nvPr/>
        </p:nvPicPr>
        <p:blipFill rotWithShape="1">
          <a:blip r:embed="rId2"/>
          <a:srcRect b="50000"/>
          <a:stretch/>
        </p:blipFill>
        <p:spPr>
          <a:xfrm>
            <a:off x="1115616" y="1033404"/>
            <a:ext cx="7013626" cy="2531575"/>
          </a:xfrm>
          <a:prstGeom prst="rect">
            <a:avLst/>
          </a:prstGeom>
        </p:spPr>
      </p:pic>
      <p:pic>
        <p:nvPicPr>
          <p:cNvPr id="7" name="Grafik 6"/>
          <p:cNvPicPr>
            <a:picLocks noChangeAspect="1"/>
          </p:cNvPicPr>
          <p:nvPr/>
        </p:nvPicPr>
        <p:blipFill rotWithShape="1">
          <a:blip r:embed="rId3"/>
          <a:srcRect b="50000"/>
          <a:stretch/>
        </p:blipFill>
        <p:spPr>
          <a:xfrm>
            <a:off x="1100256" y="3600657"/>
            <a:ext cx="7056784" cy="2552024"/>
          </a:xfrm>
          <a:prstGeom prst="rect">
            <a:avLst/>
          </a:prstGeom>
        </p:spPr>
      </p:pic>
      <p:sp>
        <p:nvSpPr>
          <p:cNvPr id="8" name="Textfeld 7"/>
          <p:cNvSpPr txBox="1"/>
          <p:nvPr/>
        </p:nvSpPr>
        <p:spPr bwMode="auto">
          <a:xfrm>
            <a:off x="6482557" y="6105824"/>
            <a:ext cx="2459006"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a:t>
            </a:r>
            <a:r>
              <a:rPr lang="en-US" sz="1000" dirty="0" smtClean="0">
                <a:solidFill>
                  <a:srgbClr val="000000"/>
                </a:solidFill>
              </a:rPr>
              <a:t>IAEA, Director General report, 2014</a:t>
            </a:r>
            <a:endParaRPr lang="de-DE" sz="1000" dirty="0" smtClean="0">
              <a:solidFill>
                <a:srgbClr val="000000"/>
              </a:solidFill>
            </a:endParaRPr>
          </a:p>
        </p:txBody>
      </p:sp>
    </p:spTree>
    <p:extLst>
      <p:ext uri="{BB962C8B-B14F-4D97-AF65-F5344CB8AC3E}">
        <p14:creationId xmlns:p14="http://schemas.microsoft.com/office/powerpoint/2010/main" val="3128819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0525" y="333375"/>
            <a:ext cx="7061795" cy="561975"/>
          </a:xfrm>
        </p:spPr>
        <p:txBody>
          <a:bodyPr/>
          <a:lstStyle/>
          <a:p>
            <a:r>
              <a:rPr lang="de-DE" dirty="0" smtClean="0"/>
              <a:t>Schrittweise Aufhebung der Evakuierungszonen</a:t>
            </a:r>
            <a:endParaRPr lang="en-US" dirty="0"/>
          </a:p>
        </p:txBody>
      </p:sp>
      <p:sp>
        <p:nvSpPr>
          <p:cNvPr id="2" name="Inhaltsplatzhalter 1"/>
          <p:cNvSpPr>
            <a:spLocks noGrp="1"/>
          </p:cNvSpPr>
          <p:nvPr>
            <p:ph idx="1"/>
          </p:nvPr>
        </p:nvSpPr>
        <p:spPr>
          <a:xfrm>
            <a:off x="6354500" y="1198563"/>
            <a:ext cx="2583829" cy="4894262"/>
          </a:xfrm>
        </p:spPr>
        <p:txBody>
          <a:bodyPr/>
          <a:lstStyle/>
          <a:p>
            <a:r>
              <a:rPr lang="de-DE" sz="1800" dirty="0" smtClean="0"/>
              <a:t>Erste komplette </a:t>
            </a:r>
            <a:r>
              <a:rPr lang="de-DE" sz="1800" dirty="0" err="1" smtClean="0"/>
              <a:t>Evakuationzone</a:t>
            </a:r>
            <a:r>
              <a:rPr lang="de-DE" sz="1800" dirty="0" smtClean="0"/>
              <a:t> von </a:t>
            </a:r>
            <a:r>
              <a:rPr lang="de-DE" sz="1800" dirty="0" err="1" smtClean="0"/>
              <a:t>Naraha</a:t>
            </a:r>
            <a:r>
              <a:rPr lang="de-DE" sz="1800" dirty="0" smtClean="0"/>
              <a:t> am 05.09.2015 aufgehoben</a:t>
            </a:r>
          </a:p>
          <a:p>
            <a:r>
              <a:rPr lang="de-DE" sz="1800" dirty="0" smtClean="0"/>
              <a:t>Als erstes Testobjekt</a:t>
            </a:r>
          </a:p>
          <a:p>
            <a:r>
              <a:rPr lang="de-DE" sz="1800" dirty="0" smtClean="0"/>
              <a:t>Jeder Einwohner bekommt ein Dosimeter</a:t>
            </a:r>
          </a:p>
        </p:txBody>
      </p:sp>
      <p:pic>
        <p:nvPicPr>
          <p:cNvPr id="5" name="Grafik 4"/>
          <p:cNvPicPr>
            <a:picLocks noChangeAspect="1"/>
          </p:cNvPicPr>
          <p:nvPr/>
        </p:nvPicPr>
        <p:blipFill>
          <a:blip r:embed="rId2"/>
          <a:stretch>
            <a:fillRect/>
          </a:stretch>
        </p:blipFill>
        <p:spPr>
          <a:xfrm>
            <a:off x="179512" y="1246525"/>
            <a:ext cx="6071768" cy="4798338"/>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457" y="4518326"/>
            <a:ext cx="2629873" cy="1487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bwMode="auto">
          <a:xfrm>
            <a:off x="6482492" y="6105824"/>
            <a:ext cx="2459071" cy="307777"/>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a:t>
            </a:r>
            <a:r>
              <a:rPr lang="en-US" sz="1000" dirty="0" smtClean="0">
                <a:solidFill>
                  <a:srgbClr val="000000"/>
                </a:solidFill>
              </a:rPr>
              <a:t>IAEA, Director General report, 2014</a:t>
            </a:r>
            <a:r>
              <a:rPr lang="en-US" sz="1000" dirty="0" smtClean="0">
                <a:solidFill>
                  <a:srgbClr val="FFFF00"/>
                </a:solidFill>
              </a:rPr>
              <a:t/>
            </a:r>
            <a:br>
              <a:rPr lang="en-US" sz="1000" dirty="0" smtClean="0">
                <a:solidFill>
                  <a:srgbClr val="FFFF00"/>
                </a:solidFill>
              </a:rPr>
            </a:br>
            <a:r>
              <a:rPr lang="en-US" sz="1000" dirty="0" err="1" smtClean="0">
                <a:solidFill>
                  <a:srgbClr val="FFFF00"/>
                </a:solidFill>
              </a:rPr>
              <a:t>Bild</a:t>
            </a:r>
            <a:endParaRPr lang="de-DE" sz="1000" dirty="0" smtClean="0">
              <a:solidFill>
                <a:srgbClr val="FFFF00"/>
              </a:solidFill>
            </a:endParaRPr>
          </a:p>
        </p:txBody>
      </p:sp>
    </p:spTree>
    <p:extLst>
      <p:ext uri="{BB962C8B-B14F-4D97-AF65-F5344CB8AC3E}">
        <p14:creationId xmlns:p14="http://schemas.microsoft.com/office/powerpoint/2010/main" val="3599805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63773" y="1143013"/>
            <a:ext cx="8753049" cy="4978079"/>
          </a:xfrm>
          <a:prstGeom prst="rect">
            <a:avLst/>
          </a:prstGeom>
        </p:spPr>
      </p:pic>
      <p:pic>
        <p:nvPicPr>
          <p:cNvPr id="5" name="Grafik 4"/>
          <p:cNvPicPr>
            <a:picLocks noChangeAspect="1"/>
          </p:cNvPicPr>
          <p:nvPr/>
        </p:nvPicPr>
        <p:blipFill>
          <a:blip r:embed="rId3"/>
          <a:stretch>
            <a:fillRect/>
          </a:stretch>
        </p:blipFill>
        <p:spPr>
          <a:xfrm>
            <a:off x="303662" y="244238"/>
            <a:ext cx="5943600" cy="419100"/>
          </a:xfrm>
          <a:prstGeom prst="rect">
            <a:avLst/>
          </a:prstGeom>
        </p:spPr>
      </p:pic>
      <p:pic>
        <p:nvPicPr>
          <p:cNvPr id="6" name="Grafik 5"/>
          <p:cNvPicPr>
            <a:picLocks noChangeAspect="1"/>
          </p:cNvPicPr>
          <p:nvPr/>
        </p:nvPicPr>
        <p:blipFill>
          <a:blip r:embed="rId4"/>
          <a:stretch>
            <a:fillRect/>
          </a:stretch>
        </p:blipFill>
        <p:spPr>
          <a:xfrm>
            <a:off x="6514816" y="197892"/>
            <a:ext cx="2402006" cy="1011956"/>
          </a:xfrm>
          <a:prstGeom prst="rect">
            <a:avLst/>
          </a:prstGeom>
        </p:spPr>
      </p:pic>
    </p:spTree>
    <p:extLst>
      <p:ext uri="{BB962C8B-B14F-4D97-AF65-F5344CB8AC3E}">
        <p14:creationId xmlns:p14="http://schemas.microsoft.com/office/powerpoint/2010/main" val="38515086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464023" y="1013211"/>
            <a:ext cx="7725983" cy="5199150"/>
          </a:xfrm>
          <a:prstGeom prst="rect">
            <a:avLst/>
          </a:prstGeom>
        </p:spPr>
      </p:pic>
      <p:pic>
        <p:nvPicPr>
          <p:cNvPr id="5" name="Grafik 4"/>
          <p:cNvPicPr>
            <a:picLocks noChangeAspect="1"/>
          </p:cNvPicPr>
          <p:nvPr/>
        </p:nvPicPr>
        <p:blipFill>
          <a:blip r:embed="rId3"/>
          <a:stretch>
            <a:fillRect/>
          </a:stretch>
        </p:blipFill>
        <p:spPr>
          <a:xfrm>
            <a:off x="464023" y="257886"/>
            <a:ext cx="5943600" cy="419100"/>
          </a:xfrm>
          <a:prstGeom prst="rect">
            <a:avLst/>
          </a:prstGeom>
        </p:spPr>
      </p:pic>
      <p:pic>
        <p:nvPicPr>
          <p:cNvPr id="6" name="Grafik 5"/>
          <p:cNvPicPr>
            <a:picLocks noChangeAspect="1"/>
          </p:cNvPicPr>
          <p:nvPr/>
        </p:nvPicPr>
        <p:blipFill>
          <a:blip r:embed="rId4"/>
          <a:stretch>
            <a:fillRect/>
          </a:stretch>
        </p:blipFill>
        <p:spPr>
          <a:xfrm>
            <a:off x="6660107" y="146436"/>
            <a:ext cx="2180230" cy="918523"/>
          </a:xfrm>
          <a:prstGeom prst="rect">
            <a:avLst/>
          </a:prstGeom>
        </p:spPr>
      </p:pic>
    </p:spTree>
    <p:extLst>
      <p:ext uri="{BB962C8B-B14F-4D97-AF65-F5344CB8AC3E}">
        <p14:creationId xmlns:p14="http://schemas.microsoft.com/office/powerpoint/2010/main" val="21827357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248788" y="1990099"/>
            <a:ext cx="8676849" cy="4127651"/>
          </a:xfrm>
          <a:prstGeom prst="rect">
            <a:avLst/>
          </a:prstGeom>
        </p:spPr>
      </p:pic>
      <p:pic>
        <p:nvPicPr>
          <p:cNvPr id="4" name="Grafik 3"/>
          <p:cNvPicPr>
            <a:picLocks noChangeAspect="1"/>
          </p:cNvPicPr>
          <p:nvPr/>
        </p:nvPicPr>
        <p:blipFill>
          <a:blip r:embed="rId3"/>
          <a:stretch>
            <a:fillRect/>
          </a:stretch>
        </p:blipFill>
        <p:spPr>
          <a:xfrm>
            <a:off x="544631" y="612728"/>
            <a:ext cx="3714750" cy="419100"/>
          </a:xfrm>
          <a:prstGeom prst="rect">
            <a:avLst/>
          </a:prstGeom>
        </p:spPr>
      </p:pic>
      <p:pic>
        <p:nvPicPr>
          <p:cNvPr id="5" name="Grafik 4"/>
          <p:cNvPicPr>
            <a:picLocks noChangeAspect="1"/>
          </p:cNvPicPr>
          <p:nvPr/>
        </p:nvPicPr>
        <p:blipFill>
          <a:blip r:embed="rId4"/>
          <a:stretch>
            <a:fillRect/>
          </a:stretch>
        </p:blipFill>
        <p:spPr>
          <a:xfrm>
            <a:off x="6155141" y="178701"/>
            <a:ext cx="2878398" cy="1212658"/>
          </a:xfrm>
          <a:prstGeom prst="rect">
            <a:avLst/>
          </a:prstGeom>
        </p:spPr>
      </p:pic>
    </p:spTree>
    <p:extLst>
      <p:ext uri="{BB962C8B-B14F-4D97-AF65-F5344CB8AC3E}">
        <p14:creationId xmlns:p14="http://schemas.microsoft.com/office/powerpoint/2010/main" val="31268083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3851" y="2704614"/>
            <a:ext cx="3653562" cy="307777"/>
          </a:xfrm>
        </p:spPr>
        <p:txBody>
          <a:bodyPr/>
          <a:lstStyle/>
          <a:p>
            <a:r>
              <a:rPr lang="en-US" sz="1400" dirty="0" err="1" smtClean="0"/>
              <a:t>Beispiel</a:t>
            </a:r>
            <a:r>
              <a:rPr lang="en-US" sz="1400" dirty="0" smtClean="0"/>
              <a:t> von </a:t>
            </a:r>
            <a:r>
              <a:rPr lang="en-US" sz="1400" dirty="0" err="1" smtClean="0"/>
              <a:t>Nachrüstungen</a:t>
            </a:r>
            <a:r>
              <a:rPr lang="en-US" sz="1400" dirty="0" smtClean="0"/>
              <a:t> in </a:t>
            </a:r>
            <a:r>
              <a:rPr lang="en-US" sz="1400" dirty="0" err="1" smtClean="0"/>
              <a:t>Hamaoka</a:t>
            </a:r>
            <a:endParaRPr lang="en-US" sz="1400" dirty="0"/>
          </a:p>
        </p:txBody>
      </p:sp>
      <p:pic>
        <p:nvPicPr>
          <p:cNvPr id="4" name="Grafik 3"/>
          <p:cNvPicPr>
            <a:picLocks noChangeAspect="1"/>
          </p:cNvPicPr>
          <p:nvPr/>
        </p:nvPicPr>
        <p:blipFill>
          <a:blip r:embed="rId2"/>
          <a:stretch>
            <a:fillRect/>
          </a:stretch>
        </p:blipFill>
        <p:spPr>
          <a:xfrm>
            <a:off x="4965655" y="3089336"/>
            <a:ext cx="3972776" cy="2954239"/>
          </a:xfrm>
          <a:prstGeom prst="rect">
            <a:avLst/>
          </a:prstGeom>
        </p:spPr>
      </p:pic>
      <p:sp>
        <p:nvSpPr>
          <p:cNvPr id="6" name="Textfeld 5"/>
          <p:cNvSpPr txBox="1"/>
          <p:nvPr/>
        </p:nvSpPr>
        <p:spPr bwMode="auto">
          <a:xfrm>
            <a:off x="6910632" y="6120520"/>
            <a:ext cx="2027799" cy="153888"/>
          </a:xfrm>
          <a:prstGeom prst="rect">
            <a:avLst/>
          </a:prstGeom>
          <a:noFill/>
          <a:ln w="9525">
            <a:noFill/>
            <a:miter lim="800000"/>
            <a:headEnd/>
            <a:tailEnd/>
          </a:ln>
          <a:effectLst/>
        </p:spPr>
        <p:txBody>
          <a:bodyPr wrap="none" lIns="0" tIns="0" rIns="0" bIns="0" rtlCol="0">
            <a:spAutoFit/>
          </a:bodyPr>
          <a:lstStyle/>
          <a:p>
            <a:pPr algn="r"/>
            <a:r>
              <a:rPr lang="de-DE" sz="1000" dirty="0" smtClean="0">
                <a:solidFill>
                  <a:srgbClr val="000000"/>
                </a:solidFill>
              </a:rPr>
              <a:t>Quelle</a:t>
            </a:r>
            <a:r>
              <a:rPr lang="de-DE" sz="1000" dirty="0">
                <a:solidFill>
                  <a:srgbClr val="000000"/>
                </a:solidFill>
              </a:rPr>
              <a:t>: http://www.japantimes.co.jp/</a:t>
            </a:r>
            <a:endParaRPr lang="en-US" sz="1000" dirty="0" smtClean="0">
              <a:solidFill>
                <a:srgbClr val="000000"/>
              </a:solidFill>
            </a:endParaRPr>
          </a:p>
        </p:txBody>
      </p:sp>
      <p:sp>
        <p:nvSpPr>
          <p:cNvPr id="2" name="Rechteck 1"/>
          <p:cNvSpPr/>
          <p:nvPr/>
        </p:nvSpPr>
        <p:spPr>
          <a:xfrm>
            <a:off x="189125" y="934972"/>
            <a:ext cx="4776530" cy="5355312"/>
          </a:xfrm>
          <a:prstGeom prst="rect">
            <a:avLst/>
          </a:prstGeom>
        </p:spPr>
        <p:txBody>
          <a:bodyPr wrap="square">
            <a:spAutoFit/>
          </a:bodyPr>
          <a:lstStyle/>
          <a:p>
            <a:r>
              <a:rPr lang="en-US" sz="1800" dirty="0"/>
              <a:t>Unit 1 of Kyushu Electric Power Company's Sendai plant in Kagoshima prefecture was the first of Japan's operable reactors to resume operation since September 2013 when it restarted last August. The restart of unit 2 followed in </a:t>
            </a:r>
            <a:r>
              <a:rPr lang="en-US" sz="1800" dirty="0" smtClean="0"/>
              <a:t>October.</a:t>
            </a:r>
          </a:p>
          <a:p>
            <a:endParaRPr lang="en-US" sz="1800" dirty="0"/>
          </a:p>
          <a:p>
            <a:r>
              <a:rPr lang="en-US" sz="1800" dirty="0" smtClean="0"/>
              <a:t>These </a:t>
            </a:r>
            <a:r>
              <a:rPr lang="en-US" sz="1800" dirty="0"/>
              <a:t>were followed by unit 3 of Kansai Electric Power Company's </a:t>
            </a:r>
            <a:r>
              <a:rPr lang="en-US" sz="1800" dirty="0" err="1"/>
              <a:t>Takahama</a:t>
            </a:r>
            <a:r>
              <a:rPr lang="en-US" sz="1800" dirty="0"/>
              <a:t> nuclear power plant in Fukui prefecture on 29 January, while unit 4 of that plant is in the process of restarting</a:t>
            </a:r>
            <a:r>
              <a:rPr lang="en-US" sz="1800" dirty="0" smtClean="0"/>
              <a:t>.</a:t>
            </a:r>
          </a:p>
          <a:p>
            <a:r>
              <a:rPr lang="en-US" sz="1800" dirty="0" smtClean="0"/>
              <a:t>Both are offline again since 9</a:t>
            </a:r>
            <a:r>
              <a:rPr lang="en-US" sz="1800" baseline="30000" dirty="0" smtClean="0"/>
              <a:t>th</a:t>
            </a:r>
            <a:r>
              <a:rPr lang="en-US" sz="1800" dirty="0" smtClean="0"/>
              <a:t> March 2016.</a:t>
            </a:r>
            <a:endParaRPr lang="en-US" sz="1800" dirty="0"/>
          </a:p>
          <a:p>
            <a:endParaRPr lang="en-US" sz="1800" dirty="0" smtClean="0"/>
          </a:p>
          <a:p>
            <a:r>
              <a:rPr lang="en-US" sz="1800" dirty="0" smtClean="0"/>
              <a:t>Another </a:t>
            </a:r>
            <a:r>
              <a:rPr lang="en-US" sz="1800" dirty="0"/>
              <a:t>20 reactors are moving through the restart process, which has been </a:t>
            </a:r>
            <a:r>
              <a:rPr lang="en-US" sz="1800" dirty="0" err="1"/>
              <a:t>prioritised</a:t>
            </a:r>
            <a:r>
              <a:rPr lang="en-US" sz="1800" dirty="0"/>
              <a:t> to bring on the most-needed reactors first, in the localities and prefectures more supportive of restart.</a:t>
            </a:r>
          </a:p>
        </p:txBody>
      </p:sp>
      <p:sp>
        <p:nvSpPr>
          <p:cNvPr id="5" name="Rechteck 4"/>
          <p:cNvSpPr/>
          <p:nvPr/>
        </p:nvSpPr>
        <p:spPr>
          <a:xfrm>
            <a:off x="402609" y="251708"/>
            <a:ext cx="6939720" cy="461665"/>
          </a:xfrm>
          <a:prstGeom prst="rect">
            <a:avLst/>
          </a:prstGeom>
        </p:spPr>
        <p:txBody>
          <a:bodyPr wrap="none">
            <a:spAutoFit/>
          </a:bodyPr>
          <a:lstStyle/>
          <a:p>
            <a:r>
              <a:rPr lang="en-US" sz="2400" b="1" dirty="0" smtClean="0"/>
              <a:t>Japan: operable </a:t>
            </a:r>
            <a:r>
              <a:rPr lang="en-US" sz="2400" b="1" dirty="0"/>
              <a:t>reactors to resume operation </a:t>
            </a:r>
            <a:endParaRPr lang="de-DE" sz="2400" b="1" dirty="0"/>
          </a:p>
        </p:txBody>
      </p:sp>
    </p:spTree>
    <p:extLst>
      <p:ext uri="{BB962C8B-B14F-4D97-AF65-F5344CB8AC3E}">
        <p14:creationId xmlns:p14="http://schemas.microsoft.com/office/powerpoint/2010/main" val="3184399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Box 2"/>
          <p:cNvSpPr txBox="1">
            <a:spLocks noChangeAspect="1" noChangeArrowheads="1"/>
          </p:cNvSpPr>
          <p:nvPr/>
        </p:nvSpPr>
        <p:spPr bwMode="auto">
          <a:xfrm>
            <a:off x="4600919" y="1430095"/>
            <a:ext cx="4987834" cy="4760179"/>
          </a:xfrm>
          <a:prstGeom prst="rect">
            <a:avLst/>
          </a:prstGeom>
          <a:noFill/>
          <a:ln w="12700">
            <a:noFill/>
            <a:miter lim="800000"/>
            <a:headEnd type="none" w="sm" len="sm"/>
            <a:tailEnd type="none" w="sm" len="sm"/>
          </a:ln>
          <a:effectLst/>
        </p:spPr>
        <p:txBody>
          <a:bodyPr wrap="none" lIns="87278" tIns="43639" rIns="87278" bIns="43639">
            <a:spAutoFit/>
          </a:bodyPr>
          <a:lstStyle/>
          <a:p>
            <a:pPr defTabSz="595313" eaLnBrk="0" hangingPunct="0">
              <a:lnSpc>
                <a:spcPct val="110000"/>
              </a:lnSpc>
            </a:pPr>
            <a:r>
              <a:rPr lang="de-DE" sz="1200" b="1" dirty="0">
                <a:solidFill>
                  <a:srgbClr val="009682"/>
                </a:solidFill>
                <a:latin typeface="Calibri"/>
              </a:rPr>
              <a:t>KIT	</a:t>
            </a:r>
            <a:r>
              <a:rPr lang="de-DE" sz="1200" b="1" dirty="0" smtClean="0">
                <a:solidFill>
                  <a:srgbClr val="009682"/>
                </a:solidFill>
                <a:latin typeface="Calibri"/>
              </a:rPr>
              <a:t>  Karlsruhe </a:t>
            </a:r>
            <a:r>
              <a:rPr lang="de-DE" sz="1200" b="1" dirty="0">
                <a:solidFill>
                  <a:srgbClr val="009682"/>
                </a:solidFill>
                <a:latin typeface="Calibri"/>
              </a:rPr>
              <a:t>Institute </a:t>
            </a:r>
            <a:r>
              <a:rPr lang="de-DE" sz="1200" b="1" dirty="0" err="1">
                <a:solidFill>
                  <a:srgbClr val="009682"/>
                </a:solidFill>
                <a:latin typeface="Calibri"/>
              </a:rPr>
              <a:t>of</a:t>
            </a:r>
            <a:r>
              <a:rPr lang="de-DE" sz="1200" b="1" dirty="0">
                <a:solidFill>
                  <a:srgbClr val="009682"/>
                </a:solidFill>
                <a:latin typeface="Calibri"/>
              </a:rPr>
              <a:t> Technology		</a:t>
            </a:r>
          </a:p>
          <a:p>
            <a:pPr defTabSz="595313" eaLnBrk="0" hangingPunct="0">
              <a:lnSpc>
                <a:spcPct val="110000"/>
              </a:lnSpc>
            </a:pPr>
            <a:r>
              <a:rPr lang="de-DE" sz="1200" dirty="0">
                <a:solidFill>
                  <a:srgbClr val="0000FF"/>
                </a:solidFill>
                <a:latin typeface="Calibri"/>
              </a:rPr>
              <a:t>DLR</a:t>
            </a:r>
            <a:r>
              <a:rPr lang="de-DE" sz="1200" dirty="0">
                <a:solidFill>
                  <a:srgbClr val="000000"/>
                </a:solidFill>
                <a:latin typeface="Calibri"/>
              </a:rPr>
              <a:t>	</a:t>
            </a:r>
            <a:r>
              <a:rPr lang="de-DE" sz="1200" dirty="0" smtClean="0">
                <a:solidFill>
                  <a:srgbClr val="000000"/>
                </a:solidFill>
                <a:latin typeface="Calibri"/>
              </a:rPr>
              <a:t>  </a:t>
            </a:r>
            <a:r>
              <a:rPr lang="de-DE" sz="1200" dirty="0" smtClean="0">
                <a:solidFill>
                  <a:prstClr val="black"/>
                </a:solidFill>
                <a:latin typeface="Calibri"/>
              </a:rPr>
              <a:t>German </a:t>
            </a:r>
            <a:r>
              <a:rPr lang="de-DE" sz="1200" dirty="0">
                <a:solidFill>
                  <a:prstClr val="black"/>
                </a:solidFill>
                <a:latin typeface="Calibri"/>
              </a:rPr>
              <a:t>Aerospace Center		</a:t>
            </a:r>
            <a:r>
              <a:rPr lang="de-DE" sz="1200" dirty="0">
                <a:solidFill>
                  <a:srgbClr val="000000"/>
                </a:solidFill>
                <a:latin typeface="Calibri"/>
              </a:rPr>
              <a:t>	</a:t>
            </a:r>
            <a:endParaRPr lang="de-DE" sz="1200" dirty="0" smtClean="0">
              <a:solidFill>
                <a:srgbClr val="000000"/>
              </a:solidFill>
              <a:latin typeface="Calibri"/>
            </a:endParaRPr>
          </a:p>
          <a:p>
            <a:pPr defTabSz="595313" eaLnBrk="0" hangingPunct="0">
              <a:lnSpc>
                <a:spcPct val="110000"/>
              </a:lnSpc>
            </a:pPr>
            <a:r>
              <a:rPr lang="de-DE" sz="1200" dirty="0" smtClean="0">
                <a:solidFill>
                  <a:srgbClr val="0000FF"/>
                </a:solidFill>
                <a:latin typeface="Calibri"/>
              </a:rPr>
              <a:t>FZJ</a:t>
            </a:r>
            <a:r>
              <a:rPr lang="de-DE" sz="1200" dirty="0" smtClean="0">
                <a:solidFill>
                  <a:srgbClr val="000000"/>
                </a:solidFill>
                <a:latin typeface="Calibri"/>
              </a:rPr>
              <a:t>	  Forschungszentrum Jülich			</a:t>
            </a:r>
          </a:p>
          <a:p>
            <a:pPr defTabSz="595313" eaLnBrk="0" hangingPunct="0">
              <a:lnSpc>
                <a:spcPct val="110000"/>
              </a:lnSpc>
            </a:pPr>
            <a:r>
              <a:rPr lang="de-DE" sz="1200" dirty="0" smtClean="0">
                <a:solidFill>
                  <a:srgbClr val="0000FF"/>
                </a:solidFill>
                <a:latin typeface="Calibri"/>
              </a:rPr>
              <a:t>DESY</a:t>
            </a:r>
            <a:r>
              <a:rPr lang="de-DE" sz="1200" dirty="0">
                <a:solidFill>
                  <a:srgbClr val="000000"/>
                </a:solidFill>
                <a:latin typeface="Calibri"/>
              </a:rPr>
              <a:t>	</a:t>
            </a:r>
            <a:r>
              <a:rPr lang="de-DE" sz="1200" dirty="0" smtClean="0">
                <a:solidFill>
                  <a:srgbClr val="000000"/>
                </a:solidFill>
                <a:latin typeface="Calibri"/>
              </a:rPr>
              <a:t>  Deutsches </a:t>
            </a:r>
            <a:r>
              <a:rPr lang="de-DE" sz="1200" dirty="0">
                <a:solidFill>
                  <a:srgbClr val="000000"/>
                </a:solidFill>
                <a:latin typeface="Calibri"/>
              </a:rPr>
              <a:t>Elektronen-Synchrotron		</a:t>
            </a:r>
          </a:p>
          <a:p>
            <a:pPr defTabSz="595313" eaLnBrk="0" hangingPunct="0">
              <a:lnSpc>
                <a:spcPct val="110000"/>
              </a:lnSpc>
            </a:pPr>
            <a:r>
              <a:rPr lang="de-DE" sz="1200" dirty="0">
                <a:solidFill>
                  <a:srgbClr val="0000FF"/>
                </a:solidFill>
                <a:latin typeface="Calibri"/>
              </a:rPr>
              <a:t>DKFZ</a:t>
            </a:r>
            <a:r>
              <a:rPr lang="de-DE" sz="1200" dirty="0">
                <a:solidFill>
                  <a:srgbClr val="000000"/>
                </a:solidFill>
                <a:latin typeface="Calibri"/>
              </a:rPr>
              <a:t>	</a:t>
            </a:r>
            <a:r>
              <a:rPr lang="de-DE" sz="1200" dirty="0" smtClean="0">
                <a:solidFill>
                  <a:srgbClr val="000000"/>
                </a:solidFill>
                <a:latin typeface="Calibri"/>
              </a:rPr>
              <a:t>  </a:t>
            </a:r>
            <a:r>
              <a:rPr lang="de-DE" sz="1200" dirty="0" smtClean="0">
                <a:solidFill>
                  <a:prstClr val="black"/>
                </a:solidFill>
                <a:latin typeface="Calibri"/>
              </a:rPr>
              <a:t>German </a:t>
            </a:r>
            <a:r>
              <a:rPr lang="de-DE" sz="1200" dirty="0" err="1">
                <a:solidFill>
                  <a:prstClr val="black"/>
                </a:solidFill>
                <a:latin typeface="Calibri"/>
              </a:rPr>
              <a:t>Cancer</a:t>
            </a:r>
            <a:r>
              <a:rPr lang="de-DE" sz="1200" dirty="0">
                <a:solidFill>
                  <a:prstClr val="black"/>
                </a:solidFill>
                <a:latin typeface="Calibri"/>
              </a:rPr>
              <a:t> Research Center</a:t>
            </a:r>
            <a:r>
              <a:rPr lang="de-DE" sz="1200" dirty="0">
                <a:solidFill>
                  <a:srgbClr val="000000"/>
                </a:solidFill>
                <a:latin typeface="Calibri"/>
              </a:rPr>
              <a:t>		</a:t>
            </a:r>
          </a:p>
          <a:p>
            <a:pPr defTabSz="595313" eaLnBrk="0" hangingPunct="0">
              <a:lnSpc>
                <a:spcPct val="110000"/>
              </a:lnSpc>
            </a:pPr>
            <a:r>
              <a:rPr lang="de-DE" sz="1200" dirty="0">
                <a:solidFill>
                  <a:srgbClr val="0000FF"/>
                </a:solidFill>
                <a:latin typeface="Calibri"/>
              </a:rPr>
              <a:t>IPP</a:t>
            </a:r>
            <a:r>
              <a:rPr lang="de-DE" sz="1200" dirty="0">
                <a:solidFill>
                  <a:srgbClr val="000000"/>
                </a:solidFill>
                <a:latin typeface="Calibri"/>
              </a:rPr>
              <a:t>	</a:t>
            </a:r>
            <a:r>
              <a:rPr lang="de-DE" sz="1200" dirty="0" smtClean="0">
                <a:solidFill>
                  <a:srgbClr val="000000"/>
                </a:solidFill>
                <a:latin typeface="Calibri"/>
              </a:rPr>
              <a:t>  </a:t>
            </a:r>
            <a:r>
              <a:rPr lang="de-DE" sz="1200" dirty="0" smtClean="0">
                <a:solidFill>
                  <a:prstClr val="black"/>
                </a:solidFill>
                <a:latin typeface="Calibri"/>
              </a:rPr>
              <a:t>Max-Planck-Institute </a:t>
            </a:r>
            <a:r>
              <a:rPr lang="de-DE" sz="1200" dirty="0" err="1">
                <a:solidFill>
                  <a:prstClr val="black"/>
                </a:solidFill>
                <a:latin typeface="Calibri"/>
              </a:rPr>
              <a:t>for</a:t>
            </a:r>
            <a:r>
              <a:rPr lang="de-DE" sz="1200" dirty="0">
                <a:solidFill>
                  <a:prstClr val="black"/>
                </a:solidFill>
                <a:latin typeface="Calibri"/>
              </a:rPr>
              <a:t> Plasma </a:t>
            </a:r>
            <a:r>
              <a:rPr lang="de-DE" sz="1200" dirty="0" err="1">
                <a:solidFill>
                  <a:prstClr val="black"/>
                </a:solidFill>
                <a:latin typeface="Calibri"/>
              </a:rPr>
              <a:t>Physics</a:t>
            </a:r>
            <a:r>
              <a:rPr lang="de-DE" sz="1200" dirty="0">
                <a:solidFill>
                  <a:srgbClr val="000000"/>
                </a:solidFill>
                <a:latin typeface="Calibri"/>
              </a:rPr>
              <a:t>	</a:t>
            </a:r>
          </a:p>
          <a:p>
            <a:pPr defTabSz="595313" eaLnBrk="0" hangingPunct="0">
              <a:lnSpc>
                <a:spcPct val="110000"/>
              </a:lnSpc>
            </a:pPr>
            <a:r>
              <a:rPr lang="de-DE" sz="1200" dirty="0">
                <a:solidFill>
                  <a:srgbClr val="0000FF"/>
                </a:solidFill>
                <a:latin typeface="Calibri"/>
              </a:rPr>
              <a:t>HMGU</a:t>
            </a:r>
            <a:r>
              <a:rPr lang="de-DE" sz="1200" dirty="0">
                <a:solidFill>
                  <a:srgbClr val="000000"/>
                </a:solidFill>
                <a:latin typeface="Calibri"/>
              </a:rPr>
              <a:t>	</a:t>
            </a:r>
            <a:r>
              <a:rPr lang="de-DE" sz="1200" dirty="0" smtClean="0">
                <a:solidFill>
                  <a:srgbClr val="000000"/>
                </a:solidFill>
                <a:latin typeface="Calibri"/>
              </a:rPr>
              <a:t>  Helmholtz-Zentrum </a:t>
            </a:r>
            <a:r>
              <a:rPr lang="de-DE" sz="1200" dirty="0">
                <a:solidFill>
                  <a:srgbClr val="000000"/>
                </a:solidFill>
                <a:latin typeface="Calibri"/>
              </a:rPr>
              <a:t>München 		</a:t>
            </a:r>
            <a:endParaRPr lang="de-DE" sz="1200" dirty="0" smtClean="0">
              <a:solidFill>
                <a:srgbClr val="000000"/>
              </a:solidFill>
              <a:latin typeface="Calibri"/>
            </a:endParaRPr>
          </a:p>
          <a:p>
            <a:pPr defTabSz="595313" eaLnBrk="0" hangingPunct="0">
              <a:lnSpc>
                <a:spcPct val="110000"/>
              </a:lnSpc>
            </a:pPr>
            <a:r>
              <a:rPr lang="de-DE" sz="1200" dirty="0" smtClean="0">
                <a:solidFill>
                  <a:srgbClr val="0000FF"/>
                </a:solidFill>
                <a:latin typeface="Calibri"/>
              </a:rPr>
              <a:t>GSI</a:t>
            </a:r>
            <a:r>
              <a:rPr lang="de-DE" sz="1200" dirty="0">
                <a:solidFill>
                  <a:srgbClr val="000000"/>
                </a:solidFill>
                <a:latin typeface="Calibri"/>
              </a:rPr>
              <a:t>	</a:t>
            </a:r>
            <a:r>
              <a:rPr lang="de-DE" sz="1200" dirty="0" smtClean="0">
                <a:solidFill>
                  <a:srgbClr val="000000"/>
                </a:solidFill>
                <a:latin typeface="Calibri"/>
              </a:rPr>
              <a:t>  </a:t>
            </a:r>
            <a:r>
              <a:rPr lang="de-DE" sz="1200" dirty="0" smtClean="0">
                <a:solidFill>
                  <a:prstClr val="black"/>
                </a:solidFill>
                <a:latin typeface="Calibri"/>
              </a:rPr>
              <a:t>Helmholtz </a:t>
            </a:r>
            <a:r>
              <a:rPr lang="de-DE" sz="1200" dirty="0">
                <a:solidFill>
                  <a:prstClr val="black"/>
                </a:solidFill>
                <a:latin typeface="Calibri"/>
              </a:rPr>
              <a:t>Center </a:t>
            </a:r>
            <a:r>
              <a:rPr lang="de-DE" sz="1200" dirty="0" err="1">
                <a:solidFill>
                  <a:prstClr val="black"/>
                </a:solidFill>
                <a:latin typeface="Calibri"/>
              </a:rPr>
              <a:t>for</a:t>
            </a:r>
            <a:r>
              <a:rPr lang="de-DE" sz="1200" dirty="0">
                <a:solidFill>
                  <a:prstClr val="black"/>
                </a:solidFill>
                <a:latin typeface="Calibri"/>
              </a:rPr>
              <a:t> Heavy Ion Research</a:t>
            </a:r>
            <a:r>
              <a:rPr lang="de-DE" sz="1200" dirty="0">
                <a:solidFill>
                  <a:srgbClr val="000099"/>
                </a:solidFill>
                <a:latin typeface="Calibri"/>
              </a:rPr>
              <a:t> </a:t>
            </a:r>
            <a:r>
              <a:rPr lang="de-DE" sz="1200" dirty="0">
                <a:solidFill>
                  <a:srgbClr val="000000"/>
                </a:solidFill>
                <a:latin typeface="Calibri"/>
              </a:rPr>
              <a:t>	</a:t>
            </a:r>
          </a:p>
          <a:p>
            <a:pPr defTabSz="595313" eaLnBrk="0" hangingPunct="0">
              <a:lnSpc>
                <a:spcPct val="110000"/>
              </a:lnSpc>
            </a:pPr>
            <a:r>
              <a:rPr lang="de-DE" sz="1200" dirty="0">
                <a:solidFill>
                  <a:srgbClr val="0000FF"/>
                </a:solidFill>
                <a:latin typeface="Calibri"/>
              </a:rPr>
              <a:t>HZB</a:t>
            </a:r>
            <a:r>
              <a:rPr lang="de-DE" sz="1200" dirty="0">
                <a:solidFill>
                  <a:srgbClr val="000000"/>
                </a:solidFill>
                <a:latin typeface="Calibri"/>
              </a:rPr>
              <a:t>	</a:t>
            </a:r>
            <a:r>
              <a:rPr lang="de-DE" sz="1200" dirty="0" smtClean="0">
                <a:solidFill>
                  <a:srgbClr val="000000"/>
                </a:solidFill>
                <a:latin typeface="Calibri"/>
              </a:rPr>
              <a:t>  Helmholtz-Zentrum </a:t>
            </a:r>
            <a:r>
              <a:rPr lang="de-DE" sz="1200" dirty="0">
                <a:solidFill>
                  <a:srgbClr val="000000"/>
                </a:solidFill>
                <a:latin typeface="Calibri"/>
              </a:rPr>
              <a:t>Berlin für Materialien	</a:t>
            </a:r>
            <a:endParaRPr lang="de-DE" sz="1200" dirty="0" smtClean="0">
              <a:solidFill>
                <a:srgbClr val="000000"/>
              </a:solidFill>
              <a:latin typeface="Calibri"/>
            </a:endParaRPr>
          </a:p>
          <a:p>
            <a:pPr defTabSz="595313" eaLnBrk="0" hangingPunct="0">
              <a:lnSpc>
                <a:spcPct val="110000"/>
              </a:lnSpc>
            </a:pPr>
            <a:r>
              <a:rPr lang="de-DE" sz="1200" dirty="0">
                <a:solidFill>
                  <a:srgbClr val="000000"/>
                </a:solidFill>
                <a:latin typeface="Calibri"/>
              </a:rPr>
              <a:t>	</a:t>
            </a:r>
            <a:r>
              <a:rPr lang="de-DE" sz="1200" dirty="0" smtClean="0">
                <a:solidFill>
                  <a:srgbClr val="000000"/>
                </a:solidFill>
                <a:latin typeface="Calibri"/>
              </a:rPr>
              <a:t>  und </a:t>
            </a:r>
            <a:r>
              <a:rPr lang="de-DE" sz="1200" dirty="0">
                <a:solidFill>
                  <a:srgbClr val="000000"/>
                </a:solidFill>
                <a:latin typeface="Calibri"/>
              </a:rPr>
              <a:t>Energie</a:t>
            </a:r>
          </a:p>
          <a:p>
            <a:pPr defTabSz="595313" eaLnBrk="0" hangingPunct="0">
              <a:lnSpc>
                <a:spcPct val="110000"/>
              </a:lnSpc>
            </a:pPr>
            <a:r>
              <a:rPr lang="de-DE" sz="1200" dirty="0">
                <a:solidFill>
                  <a:srgbClr val="0000FF"/>
                </a:solidFill>
                <a:latin typeface="Calibri"/>
              </a:rPr>
              <a:t>AWI</a:t>
            </a:r>
            <a:r>
              <a:rPr lang="de-DE" sz="1200" dirty="0">
                <a:solidFill>
                  <a:srgbClr val="000000"/>
                </a:solidFill>
                <a:latin typeface="Calibri"/>
              </a:rPr>
              <a:t>	</a:t>
            </a:r>
            <a:r>
              <a:rPr lang="de-DE" sz="1200" dirty="0" smtClean="0">
                <a:solidFill>
                  <a:srgbClr val="000000"/>
                </a:solidFill>
                <a:latin typeface="Calibri"/>
              </a:rPr>
              <a:t>  </a:t>
            </a:r>
            <a:r>
              <a:rPr lang="de-DE" sz="1200" dirty="0" smtClean="0">
                <a:solidFill>
                  <a:prstClr val="black"/>
                </a:solidFill>
                <a:latin typeface="Calibri"/>
              </a:rPr>
              <a:t>Alfred-Wegener-Institute </a:t>
            </a:r>
            <a:r>
              <a:rPr lang="de-DE" sz="1200" dirty="0" err="1">
                <a:solidFill>
                  <a:prstClr val="black"/>
                </a:solidFill>
                <a:latin typeface="Calibri"/>
              </a:rPr>
              <a:t>for</a:t>
            </a:r>
            <a:r>
              <a:rPr lang="de-DE" sz="1200" dirty="0">
                <a:solidFill>
                  <a:prstClr val="black"/>
                </a:solidFill>
                <a:latin typeface="Calibri"/>
              </a:rPr>
              <a:t> Polar </a:t>
            </a:r>
            <a:r>
              <a:rPr lang="de-DE" sz="1200" dirty="0" err="1">
                <a:solidFill>
                  <a:prstClr val="black"/>
                </a:solidFill>
                <a:latin typeface="Calibri"/>
              </a:rPr>
              <a:t>and</a:t>
            </a:r>
            <a:r>
              <a:rPr lang="de-DE" sz="1200" dirty="0">
                <a:solidFill>
                  <a:prstClr val="black"/>
                </a:solidFill>
                <a:latin typeface="Calibri"/>
              </a:rPr>
              <a:t> Marine 	</a:t>
            </a:r>
            <a:endParaRPr lang="de-DE" sz="1200" dirty="0" smtClean="0">
              <a:solidFill>
                <a:prstClr val="black"/>
              </a:solidFill>
              <a:latin typeface="Calibri"/>
            </a:endParaRPr>
          </a:p>
          <a:p>
            <a:pPr defTabSz="595313" eaLnBrk="0" hangingPunct="0">
              <a:lnSpc>
                <a:spcPct val="110000"/>
              </a:lnSpc>
            </a:pPr>
            <a:r>
              <a:rPr lang="de-DE" sz="1200" dirty="0">
                <a:solidFill>
                  <a:prstClr val="black"/>
                </a:solidFill>
                <a:latin typeface="Calibri"/>
              </a:rPr>
              <a:t>	</a:t>
            </a:r>
            <a:r>
              <a:rPr lang="de-DE" sz="1200" dirty="0" smtClean="0">
                <a:solidFill>
                  <a:prstClr val="black"/>
                </a:solidFill>
                <a:latin typeface="Calibri"/>
              </a:rPr>
              <a:t>  Research</a:t>
            </a:r>
            <a:r>
              <a:rPr lang="de-DE" sz="1200" dirty="0">
                <a:solidFill>
                  <a:prstClr val="black"/>
                </a:solidFill>
                <a:latin typeface="Calibri"/>
              </a:rPr>
              <a:t>					</a:t>
            </a:r>
            <a:endParaRPr lang="de-DE" sz="1200" dirty="0">
              <a:solidFill>
                <a:srgbClr val="000000"/>
              </a:solidFill>
              <a:latin typeface="Calibri"/>
            </a:endParaRPr>
          </a:p>
          <a:p>
            <a:pPr defTabSz="595313" eaLnBrk="0" hangingPunct="0">
              <a:lnSpc>
                <a:spcPct val="110000"/>
              </a:lnSpc>
            </a:pPr>
            <a:r>
              <a:rPr lang="de-DE" sz="1200" dirty="0">
                <a:solidFill>
                  <a:srgbClr val="0000FF"/>
                </a:solidFill>
                <a:latin typeface="Calibri"/>
              </a:rPr>
              <a:t>HZDR</a:t>
            </a:r>
            <a:r>
              <a:rPr lang="de-DE" sz="1200" dirty="0">
                <a:solidFill>
                  <a:srgbClr val="000000"/>
                </a:solidFill>
                <a:latin typeface="Calibri"/>
              </a:rPr>
              <a:t>	</a:t>
            </a:r>
            <a:r>
              <a:rPr lang="de-DE" sz="1200" dirty="0" smtClean="0">
                <a:solidFill>
                  <a:srgbClr val="000000"/>
                </a:solidFill>
                <a:latin typeface="Calibri"/>
              </a:rPr>
              <a:t>  Helmholtz </a:t>
            </a:r>
            <a:r>
              <a:rPr lang="de-DE" sz="1200" dirty="0">
                <a:solidFill>
                  <a:srgbClr val="000000"/>
                </a:solidFill>
                <a:latin typeface="Calibri"/>
              </a:rPr>
              <a:t>Center Dresden </a:t>
            </a:r>
            <a:r>
              <a:rPr lang="de-DE" sz="1200" dirty="0" err="1">
                <a:solidFill>
                  <a:srgbClr val="000000"/>
                </a:solidFill>
                <a:latin typeface="Calibri"/>
              </a:rPr>
              <a:t>Rossendorf</a:t>
            </a:r>
            <a:r>
              <a:rPr lang="de-DE" sz="1200" dirty="0">
                <a:solidFill>
                  <a:srgbClr val="000000"/>
                </a:solidFill>
                <a:latin typeface="Calibri"/>
              </a:rPr>
              <a:t> 	 </a:t>
            </a:r>
            <a:endParaRPr lang="de-DE" sz="1200" dirty="0" smtClean="0">
              <a:solidFill>
                <a:srgbClr val="000000"/>
              </a:solidFill>
              <a:latin typeface="Calibri"/>
            </a:endParaRPr>
          </a:p>
          <a:p>
            <a:pPr defTabSz="595313" eaLnBrk="0" hangingPunct="0">
              <a:lnSpc>
                <a:spcPct val="110000"/>
              </a:lnSpc>
            </a:pPr>
            <a:r>
              <a:rPr lang="de-DE" sz="1200" dirty="0" smtClean="0">
                <a:solidFill>
                  <a:srgbClr val="0000FF"/>
                </a:solidFill>
                <a:latin typeface="Calibri"/>
              </a:rPr>
              <a:t>UFZ</a:t>
            </a:r>
            <a:r>
              <a:rPr lang="de-DE" sz="1200" dirty="0">
                <a:solidFill>
                  <a:srgbClr val="000000"/>
                </a:solidFill>
                <a:latin typeface="Calibri"/>
              </a:rPr>
              <a:t>	</a:t>
            </a:r>
            <a:r>
              <a:rPr lang="de-DE" sz="1200" dirty="0" smtClean="0">
                <a:solidFill>
                  <a:srgbClr val="000000"/>
                </a:solidFill>
                <a:latin typeface="Calibri"/>
              </a:rPr>
              <a:t>  Helmholtz </a:t>
            </a:r>
            <a:r>
              <a:rPr lang="de-DE" sz="1200" dirty="0">
                <a:solidFill>
                  <a:prstClr val="black"/>
                </a:solidFill>
                <a:latin typeface="Calibri"/>
              </a:rPr>
              <a:t>Center </a:t>
            </a:r>
            <a:r>
              <a:rPr lang="de-DE" sz="1200" dirty="0" err="1">
                <a:solidFill>
                  <a:prstClr val="black"/>
                </a:solidFill>
                <a:latin typeface="Calibri"/>
              </a:rPr>
              <a:t>for</a:t>
            </a:r>
            <a:r>
              <a:rPr lang="de-DE" sz="1200" dirty="0">
                <a:solidFill>
                  <a:prstClr val="black"/>
                </a:solidFill>
                <a:latin typeface="Calibri"/>
              </a:rPr>
              <a:t> Environmental Research</a:t>
            </a:r>
            <a:r>
              <a:rPr lang="de-DE" sz="1200" dirty="0">
                <a:solidFill>
                  <a:srgbClr val="000000"/>
                </a:solidFill>
                <a:latin typeface="Calibri"/>
              </a:rPr>
              <a:t>	</a:t>
            </a:r>
          </a:p>
          <a:p>
            <a:pPr defTabSz="595313" eaLnBrk="0" hangingPunct="0">
              <a:lnSpc>
                <a:spcPct val="110000"/>
              </a:lnSpc>
            </a:pPr>
            <a:r>
              <a:rPr lang="de-DE" sz="1200" dirty="0">
                <a:solidFill>
                  <a:srgbClr val="0000FF"/>
                </a:solidFill>
                <a:latin typeface="Calibri"/>
              </a:rPr>
              <a:t>GKSS</a:t>
            </a:r>
            <a:r>
              <a:rPr lang="de-DE" sz="1200" dirty="0">
                <a:solidFill>
                  <a:srgbClr val="000000"/>
                </a:solidFill>
                <a:latin typeface="Calibri"/>
              </a:rPr>
              <a:t>	</a:t>
            </a:r>
            <a:r>
              <a:rPr lang="de-DE" sz="1200" dirty="0" smtClean="0">
                <a:solidFill>
                  <a:srgbClr val="000000"/>
                </a:solidFill>
                <a:latin typeface="Calibri"/>
              </a:rPr>
              <a:t>  </a:t>
            </a:r>
            <a:r>
              <a:rPr lang="de-DE" sz="1200" dirty="0" smtClean="0">
                <a:solidFill>
                  <a:prstClr val="black"/>
                </a:solidFill>
                <a:latin typeface="Calibri"/>
              </a:rPr>
              <a:t>Helmholtz-Zentrum </a:t>
            </a:r>
            <a:r>
              <a:rPr lang="de-DE" sz="1200" dirty="0">
                <a:solidFill>
                  <a:prstClr val="black"/>
                </a:solidFill>
                <a:latin typeface="Calibri"/>
              </a:rPr>
              <a:t>Geesthacht – Center </a:t>
            </a:r>
            <a:r>
              <a:rPr lang="de-DE" sz="1200" dirty="0" err="1">
                <a:solidFill>
                  <a:prstClr val="black"/>
                </a:solidFill>
                <a:latin typeface="Calibri"/>
              </a:rPr>
              <a:t>for</a:t>
            </a:r>
            <a:r>
              <a:rPr lang="de-DE" sz="1200" dirty="0">
                <a:solidFill>
                  <a:prstClr val="black"/>
                </a:solidFill>
                <a:latin typeface="Calibri"/>
              </a:rPr>
              <a:t> </a:t>
            </a:r>
            <a:r>
              <a:rPr lang="de-DE" sz="1200" dirty="0">
                <a:solidFill>
                  <a:srgbClr val="000000"/>
                </a:solidFill>
                <a:latin typeface="Calibri"/>
              </a:rPr>
              <a:t>	</a:t>
            </a:r>
          </a:p>
          <a:p>
            <a:pPr defTabSz="595313" eaLnBrk="0" hangingPunct="0">
              <a:lnSpc>
                <a:spcPct val="110000"/>
              </a:lnSpc>
            </a:pPr>
            <a:r>
              <a:rPr lang="de-DE" sz="1200" dirty="0">
                <a:solidFill>
                  <a:srgbClr val="000000"/>
                </a:solidFill>
                <a:latin typeface="Calibri"/>
              </a:rPr>
              <a:t>	</a:t>
            </a:r>
            <a:r>
              <a:rPr lang="de-DE" sz="1200" dirty="0" smtClean="0">
                <a:solidFill>
                  <a:srgbClr val="000000"/>
                </a:solidFill>
                <a:latin typeface="Calibri"/>
              </a:rPr>
              <a:t>  </a:t>
            </a:r>
            <a:r>
              <a:rPr lang="de-DE" sz="1200" dirty="0" smtClean="0">
                <a:solidFill>
                  <a:prstClr val="black"/>
                </a:solidFill>
                <a:latin typeface="Calibri"/>
              </a:rPr>
              <a:t>Materials </a:t>
            </a:r>
            <a:r>
              <a:rPr lang="de-DE" sz="1200" dirty="0" err="1">
                <a:solidFill>
                  <a:prstClr val="black"/>
                </a:solidFill>
                <a:latin typeface="Calibri"/>
              </a:rPr>
              <a:t>and</a:t>
            </a:r>
            <a:r>
              <a:rPr lang="de-DE" sz="1200" dirty="0">
                <a:solidFill>
                  <a:prstClr val="black"/>
                </a:solidFill>
                <a:latin typeface="Calibri"/>
              </a:rPr>
              <a:t> </a:t>
            </a:r>
            <a:r>
              <a:rPr lang="de-DE" sz="1200" dirty="0" err="1">
                <a:solidFill>
                  <a:prstClr val="black"/>
                </a:solidFill>
                <a:latin typeface="Calibri"/>
              </a:rPr>
              <a:t>Coastal</a:t>
            </a:r>
            <a:r>
              <a:rPr lang="de-DE" sz="1200" dirty="0">
                <a:solidFill>
                  <a:prstClr val="black"/>
                </a:solidFill>
                <a:latin typeface="Calibri"/>
              </a:rPr>
              <a:t> Research</a:t>
            </a:r>
            <a:endParaRPr lang="de-DE" sz="1200" dirty="0">
              <a:solidFill>
                <a:srgbClr val="000000"/>
              </a:solidFill>
              <a:latin typeface="Calibri"/>
            </a:endParaRPr>
          </a:p>
          <a:p>
            <a:pPr defTabSz="595313" eaLnBrk="0" hangingPunct="0">
              <a:lnSpc>
                <a:spcPct val="110000"/>
              </a:lnSpc>
            </a:pPr>
            <a:r>
              <a:rPr lang="de-DE" sz="1200" dirty="0">
                <a:solidFill>
                  <a:srgbClr val="0000FF"/>
                </a:solidFill>
                <a:latin typeface="Calibri"/>
              </a:rPr>
              <a:t>GFZ</a:t>
            </a:r>
            <a:r>
              <a:rPr lang="de-DE" sz="1200" dirty="0">
                <a:solidFill>
                  <a:srgbClr val="000000"/>
                </a:solidFill>
                <a:latin typeface="Calibri"/>
              </a:rPr>
              <a:t>	</a:t>
            </a:r>
            <a:r>
              <a:rPr lang="de-DE" sz="1200" dirty="0" smtClean="0">
                <a:solidFill>
                  <a:srgbClr val="000000"/>
                </a:solidFill>
                <a:latin typeface="Calibri"/>
              </a:rPr>
              <a:t>  </a:t>
            </a:r>
            <a:r>
              <a:rPr lang="de-DE" sz="1200" dirty="0" smtClean="0">
                <a:solidFill>
                  <a:prstClr val="black"/>
                </a:solidFill>
                <a:latin typeface="Calibri"/>
              </a:rPr>
              <a:t>Helmholtz-Zentrum </a:t>
            </a:r>
            <a:r>
              <a:rPr lang="de-DE" sz="1200" dirty="0">
                <a:solidFill>
                  <a:prstClr val="black"/>
                </a:solidFill>
                <a:latin typeface="Calibri"/>
              </a:rPr>
              <a:t>Potsdam – German	</a:t>
            </a:r>
            <a:endParaRPr lang="de-DE" sz="1200" dirty="0">
              <a:solidFill>
                <a:srgbClr val="000000"/>
              </a:solidFill>
              <a:latin typeface="Calibri"/>
            </a:endParaRPr>
          </a:p>
          <a:p>
            <a:pPr defTabSz="595313" eaLnBrk="0" hangingPunct="0">
              <a:lnSpc>
                <a:spcPct val="110000"/>
              </a:lnSpc>
            </a:pPr>
            <a:r>
              <a:rPr lang="de-DE" sz="1200" dirty="0">
                <a:solidFill>
                  <a:srgbClr val="000000"/>
                </a:solidFill>
                <a:latin typeface="Calibri"/>
              </a:rPr>
              <a:t>	</a:t>
            </a:r>
            <a:r>
              <a:rPr lang="de-DE" sz="1200" dirty="0" smtClean="0">
                <a:solidFill>
                  <a:srgbClr val="000000"/>
                </a:solidFill>
                <a:latin typeface="Calibri"/>
              </a:rPr>
              <a:t>  Research</a:t>
            </a:r>
            <a:r>
              <a:rPr lang="de-DE" sz="1200" dirty="0" smtClean="0">
                <a:solidFill>
                  <a:prstClr val="black"/>
                </a:solidFill>
                <a:latin typeface="Calibri"/>
              </a:rPr>
              <a:t> </a:t>
            </a:r>
            <a:r>
              <a:rPr lang="de-DE" sz="1200" dirty="0">
                <a:solidFill>
                  <a:prstClr val="black"/>
                </a:solidFill>
                <a:latin typeface="Calibri"/>
              </a:rPr>
              <a:t>Center </a:t>
            </a:r>
            <a:r>
              <a:rPr lang="de-DE" sz="1200" dirty="0" err="1">
                <a:solidFill>
                  <a:prstClr val="black"/>
                </a:solidFill>
                <a:latin typeface="Calibri"/>
              </a:rPr>
              <a:t>for</a:t>
            </a:r>
            <a:r>
              <a:rPr lang="de-DE" sz="1200" dirty="0">
                <a:solidFill>
                  <a:prstClr val="black"/>
                </a:solidFill>
                <a:latin typeface="Calibri"/>
              </a:rPr>
              <a:t> </a:t>
            </a:r>
            <a:r>
              <a:rPr lang="de-DE" sz="1200" dirty="0" err="1">
                <a:solidFill>
                  <a:prstClr val="black"/>
                </a:solidFill>
                <a:latin typeface="Calibri"/>
              </a:rPr>
              <a:t>Geosciences</a:t>
            </a:r>
            <a:r>
              <a:rPr lang="de-DE" sz="1200" dirty="0">
                <a:solidFill>
                  <a:srgbClr val="000000"/>
                </a:solidFill>
                <a:latin typeface="Calibri"/>
              </a:rPr>
              <a:t> </a:t>
            </a:r>
          </a:p>
          <a:p>
            <a:pPr defTabSz="595313" eaLnBrk="0" hangingPunct="0">
              <a:lnSpc>
                <a:spcPct val="110000"/>
              </a:lnSpc>
            </a:pPr>
            <a:r>
              <a:rPr lang="de-DE" sz="1200" dirty="0">
                <a:solidFill>
                  <a:srgbClr val="0000FF"/>
                </a:solidFill>
                <a:latin typeface="Calibri"/>
              </a:rPr>
              <a:t>MDC</a:t>
            </a:r>
            <a:r>
              <a:rPr lang="de-DE" sz="1200" dirty="0">
                <a:solidFill>
                  <a:srgbClr val="000000"/>
                </a:solidFill>
                <a:latin typeface="Calibri"/>
              </a:rPr>
              <a:t>	</a:t>
            </a:r>
            <a:r>
              <a:rPr lang="de-DE" sz="1200" dirty="0" smtClean="0">
                <a:solidFill>
                  <a:srgbClr val="000000"/>
                </a:solidFill>
                <a:latin typeface="Calibri"/>
              </a:rPr>
              <a:t>  </a:t>
            </a:r>
            <a:r>
              <a:rPr lang="de-DE" sz="1200" dirty="0" smtClean="0">
                <a:solidFill>
                  <a:prstClr val="black"/>
                </a:solidFill>
                <a:latin typeface="Calibri"/>
              </a:rPr>
              <a:t>Max-Delbrück-Center </a:t>
            </a:r>
            <a:r>
              <a:rPr lang="de-DE" sz="1200" dirty="0" err="1">
                <a:solidFill>
                  <a:prstClr val="black"/>
                </a:solidFill>
                <a:latin typeface="Calibri"/>
              </a:rPr>
              <a:t>for</a:t>
            </a:r>
            <a:r>
              <a:rPr lang="de-DE" sz="1200" dirty="0">
                <a:solidFill>
                  <a:prstClr val="black"/>
                </a:solidFill>
                <a:latin typeface="Calibri"/>
              </a:rPr>
              <a:t> </a:t>
            </a:r>
            <a:r>
              <a:rPr lang="de-DE" sz="1200" dirty="0" err="1">
                <a:solidFill>
                  <a:prstClr val="black"/>
                </a:solidFill>
                <a:latin typeface="Calibri"/>
              </a:rPr>
              <a:t>Molecular</a:t>
            </a:r>
            <a:r>
              <a:rPr lang="de-DE" sz="1200" dirty="0">
                <a:solidFill>
                  <a:prstClr val="black"/>
                </a:solidFill>
                <a:latin typeface="Calibri"/>
              </a:rPr>
              <a:t> </a:t>
            </a:r>
            <a:r>
              <a:rPr lang="de-DE" sz="1200" dirty="0" err="1">
                <a:solidFill>
                  <a:prstClr val="black"/>
                </a:solidFill>
                <a:latin typeface="Calibri"/>
              </a:rPr>
              <a:t>Medicine</a:t>
            </a:r>
            <a:r>
              <a:rPr lang="de-DE" sz="1200" dirty="0">
                <a:solidFill>
                  <a:srgbClr val="000000"/>
                </a:solidFill>
                <a:latin typeface="Calibri"/>
              </a:rPr>
              <a:t>	</a:t>
            </a:r>
          </a:p>
          <a:p>
            <a:pPr defTabSz="595313" eaLnBrk="0" hangingPunct="0">
              <a:lnSpc>
                <a:spcPct val="110000"/>
              </a:lnSpc>
            </a:pPr>
            <a:r>
              <a:rPr lang="de-DE" sz="1200" dirty="0">
                <a:solidFill>
                  <a:srgbClr val="0000FF"/>
                </a:solidFill>
                <a:latin typeface="Calibri"/>
              </a:rPr>
              <a:t>GEOMAR</a:t>
            </a:r>
            <a:r>
              <a:rPr lang="de-DE" sz="1200" dirty="0">
                <a:solidFill>
                  <a:srgbClr val="000000"/>
                </a:solidFill>
                <a:latin typeface="Calibri"/>
              </a:rPr>
              <a:t>	</a:t>
            </a:r>
            <a:r>
              <a:rPr lang="de-DE" sz="1200" dirty="0" smtClean="0">
                <a:solidFill>
                  <a:srgbClr val="000000"/>
                </a:solidFill>
                <a:latin typeface="Calibri"/>
              </a:rPr>
              <a:t>  Helmholtz </a:t>
            </a:r>
            <a:r>
              <a:rPr lang="de-DE" sz="1200" dirty="0" err="1">
                <a:solidFill>
                  <a:srgbClr val="000000"/>
                </a:solidFill>
                <a:latin typeface="Calibri"/>
              </a:rPr>
              <a:t>Centre</a:t>
            </a:r>
            <a:r>
              <a:rPr lang="de-DE" sz="1200" dirty="0">
                <a:solidFill>
                  <a:srgbClr val="000000"/>
                </a:solidFill>
                <a:latin typeface="Calibri"/>
              </a:rPr>
              <a:t> </a:t>
            </a:r>
            <a:r>
              <a:rPr lang="de-DE" sz="1200" dirty="0" err="1">
                <a:solidFill>
                  <a:srgbClr val="000000"/>
                </a:solidFill>
                <a:latin typeface="Calibri"/>
              </a:rPr>
              <a:t>for</a:t>
            </a:r>
            <a:r>
              <a:rPr lang="de-DE" sz="1200" dirty="0">
                <a:solidFill>
                  <a:srgbClr val="000000"/>
                </a:solidFill>
                <a:latin typeface="Calibri"/>
              </a:rPr>
              <a:t> </a:t>
            </a:r>
            <a:r>
              <a:rPr lang="de-DE" sz="1200" dirty="0" err="1">
                <a:solidFill>
                  <a:srgbClr val="000000"/>
                </a:solidFill>
                <a:latin typeface="Calibri"/>
              </a:rPr>
              <a:t>Ocean</a:t>
            </a:r>
            <a:r>
              <a:rPr lang="de-DE" sz="1200" dirty="0">
                <a:solidFill>
                  <a:srgbClr val="000000"/>
                </a:solidFill>
                <a:latin typeface="Calibri"/>
              </a:rPr>
              <a:t> Research Kiel	  </a:t>
            </a:r>
            <a:endParaRPr lang="de-DE" sz="1200" dirty="0" smtClean="0">
              <a:solidFill>
                <a:srgbClr val="000000"/>
              </a:solidFill>
              <a:latin typeface="Calibri"/>
            </a:endParaRPr>
          </a:p>
          <a:p>
            <a:pPr defTabSz="595313" eaLnBrk="0" hangingPunct="0">
              <a:lnSpc>
                <a:spcPct val="110000"/>
              </a:lnSpc>
            </a:pPr>
            <a:r>
              <a:rPr lang="de-DE" sz="1200" dirty="0" smtClean="0">
                <a:solidFill>
                  <a:srgbClr val="0000FF"/>
                </a:solidFill>
                <a:latin typeface="Calibri"/>
              </a:rPr>
              <a:t>HZI</a:t>
            </a:r>
            <a:r>
              <a:rPr lang="de-DE" sz="1200" dirty="0">
                <a:solidFill>
                  <a:srgbClr val="000000"/>
                </a:solidFill>
                <a:latin typeface="Calibri"/>
              </a:rPr>
              <a:t>	</a:t>
            </a:r>
            <a:r>
              <a:rPr lang="de-DE" sz="1200" dirty="0" smtClean="0">
                <a:solidFill>
                  <a:srgbClr val="000000"/>
                </a:solidFill>
                <a:latin typeface="Calibri"/>
              </a:rPr>
              <a:t>  </a:t>
            </a:r>
            <a:r>
              <a:rPr lang="de-DE" sz="1200" dirty="0" smtClean="0">
                <a:solidFill>
                  <a:prstClr val="black"/>
                </a:solidFill>
                <a:latin typeface="Calibri"/>
              </a:rPr>
              <a:t>Helmholtz </a:t>
            </a:r>
            <a:r>
              <a:rPr lang="de-DE" sz="1200" dirty="0">
                <a:solidFill>
                  <a:prstClr val="black"/>
                </a:solidFill>
                <a:latin typeface="Calibri"/>
              </a:rPr>
              <a:t>Center </a:t>
            </a:r>
            <a:r>
              <a:rPr lang="de-DE" sz="1200" dirty="0" err="1">
                <a:solidFill>
                  <a:prstClr val="black"/>
                </a:solidFill>
                <a:latin typeface="Calibri"/>
              </a:rPr>
              <a:t>for</a:t>
            </a:r>
            <a:r>
              <a:rPr lang="de-DE" sz="1200" dirty="0">
                <a:solidFill>
                  <a:prstClr val="black"/>
                </a:solidFill>
                <a:latin typeface="Calibri"/>
              </a:rPr>
              <a:t> </a:t>
            </a:r>
            <a:r>
              <a:rPr lang="de-DE" sz="1200" dirty="0" err="1">
                <a:solidFill>
                  <a:prstClr val="black"/>
                </a:solidFill>
                <a:latin typeface="Calibri"/>
              </a:rPr>
              <a:t>Infection</a:t>
            </a:r>
            <a:r>
              <a:rPr lang="de-DE" sz="1200" dirty="0">
                <a:solidFill>
                  <a:prstClr val="black"/>
                </a:solidFill>
                <a:latin typeface="Calibri"/>
              </a:rPr>
              <a:t> Research</a:t>
            </a:r>
            <a:r>
              <a:rPr lang="de-DE" sz="1200" dirty="0">
                <a:solidFill>
                  <a:srgbClr val="000000"/>
                </a:solidFill>
                <a:latin typeface="Calibri"/>
              </a:rPr>
              <a:t>	</a:t>
            </a:r>
          </a:p>
          <a:p>
            <a:pPr defTabSz="595313" eaLnBrk="0" hangingPunct="0">
              <a:lnSpc>
                <a:spcPct val="110000"/>
              </a:lnSpc>
            </a:pPr>
            <a:r>
              <a:rPr lang="de-DE" sz="1200" dirty="0">
                <a:solidFill>
                  <a:srgbClr val="0000FF"/>
                </a:solidFill>
                <a:latin typeface="Calibri"/>
              </a:rPr>
              <a:t>DZNE</a:t>
            </a:r>
            <a:r>
              <a:rPr lang="de-DE" sz="1200" dirty="0">
                <a:solidFill>
                  <a:srgbClr val="000000"/>
                </a:solidFill>
                <a:latin typeface="Calibri"/>
              </a:rPr>
              <a:t>	</a:t>
            </a:r>
            <a:r>
              <a:rPr lang="de-DE" sz="1200" dirty="0" smtClean="0">
                <a:solidFill>
                  <a:srgbClr val="000000"/>
                </a:solidFill>
                <a:latin typeface="Calibri"/>
              </a:rPr>
              <a:t>  </a:t>
            </a:r>
            <a:r>
              <a:rPr lang="de-DE" sz="1200" dirty="0" smtClean="0">
                <a:solidFill>
                  <a:prstClr val="black"/>
                </a:solidFill>
                <a:latin typeface="Calibri"/>
              </a:rPr>
              <a:t>German </a:t>
            </a:r>
            <a:r>
              <a:rPr lang="de-DE" sz="1200" dirty="0">
                <a:solidFill>
                  <a:prstClr val="black"/>
                </a:solidFill>
                <a:latin typeface="Calibri"/>
              </a:rPr>
              <a:t>Center </a:t>
            </a:r>
            <a:r>
              <a:rPr lang="de-DE" sz="1200" dirty="0" err="1">
                <a:solidFill>
                  <a:prstClr val="black"/>
                </a:solidFill>
                <a:latin typeface="Calibri"/>
              </a:rPr>
              <a:t>for</a:t>
            </a:r>
            <a:r>
              <a:rPr lang="de-DE" sz="1200" dirty="0">
                <a:solidFill>
                  <a:prstClr val="black"/>
                </a:solidFill>
                <a:latin typeface="Calibri"/>
              </a:rPr>
              <a:t> Neurodegenerative </a:t>
            </a:r>
            <a:r>
              <a:rPr lang="de-DE" sz="1200" dirty="0" err="1">
                <a:solidFill>
                  <a:prstClr val="black"/>
                </a:solidFill>
                <a:latin typeface="Calibri"/>
              </a:rPr>
              <a:t>Diseases</a:t>
            </a:r>
            <a:r>
              <a:rPr lang="de-DE" sz="1200" dirty="0">
                <a:solidFill>
                  <a:srgbClr val="000000"/>
                </a:solidFill>
                <a:latin typeface="Calibri"/>
              </a:rPr>
              <a:t>	  	</a:t>
            </a:r>
          </a:p>
          <a:p>
            <a:pPr defTabSz="595313" eaLnBrk="0" hangingPunct="0">
              <a:lnSpc>
                <a:spcPct val="110000"/>
              </a:lnSpc>
            </a:pPr>
            <a:endParaRPr lang="de-DE" sz="1200" dirty="0">
              <a:solidFill>
                <a:prstClr val="black"/>
              </a:solidFill>
              <a:latin typeface="Calibri"/>
            </a:endParaRPr>
          </a:p>
        </p:txBody>
      </p:sp>
      <p:sp>
        <p:nvSpPr>
          <p:cNvPr id="64" name="Text Box 13"/>
          <p:cNvSpPr txBox="1">
            <a:spLocks noChangeArrowheads="1"/>
          </p:cNvSpPr>
          <p:nvPr/>
        </p:nvSpPr>
        <p:spPr bwMode="auto">
          <a:xfrm>
            <a:off x="5191687" y="951942"/>
            <a:ext cx="2498504" cy="338554"/>
          </a:xfrm>
          <a:prstGeom prst="rect">
            <a:avLst/>
          </a:prstGeom>
          <a:noFill/>
          <a:ln w="9525">
            <a:noFill/>
            <a:miter lim="800000"/>
            <a:headEnd/>
            <a:tailEnd/>
          </a:ln>
          <a:effectLst/>
        </p:spPr>
        <p:txBody>
          <a:bodyPr wrap="none">
            <a:spAutoFit/>
          </a:bodyPr>
          <a:lstStyle/>
          <a:p>
            <a:r>
              <a:rPr lang="de-DE" sz="1600" b="1" dirty="0">
                <a:solidFill>
                  <a:prstClr val="black"/>
                </a:solidFill>
                <a:latin typeface="Calibri"/>
              </a:rPr>
              <a:t>Helmholtz </a:t>
            </a:r>
            <a:r>
              <a:rPr lang="de-DE" sz="1600" b="1" dirty="0" err="1">
                <a:solidFill>
                  <a:prstClr val="black"/>
                </a:solidFill>
                <a:latin typeface="Calibri"/>
              </a:rPr>
              <a:t>research</a:t>
            </a:r>
            <a:r>
              <a:rPr lang="de-DE" sz="1600" b="1" dirty="0">
                <a:solidFill>
                  <a:prstClr val="black"/>
                </a:solidFill>
                <a:latin typeface="Calibri"/>
              </a:rPr>
              <a:t> </a:t>
            </a:r>
            <a:r>
              <a:rPr lang="de-DE" sz="1600" b="1" dirty="0" err="1">
                <a:solidFill>
                  <a:prstClr val="black"/>
                </a:solidFill>
                <a:latin typeface="Calibri"/>
              </a:rPr>
              <a:t>centers</a:t>
            </a:r>
            <a:endParaRPr lang="de-DE" sz="1600" b="1" dirty="0">
              <a:solidFill>
                <a:prstClr val="black"/>
              </a:solidFill>
              <a:latin typeface="Calibri"/>
            </a:endParaRPr>
          </a:p>
        </p:txBody>
      </p:sp>
      <p:sp>
        <p:nvSpPr>
          <p:cNvPr id="3" name="Titel 2"/>
          <p:cNvSpPr>
            <a:spLocks noGrp="1"/>
          </p:cNvSpPr>
          <p:nvPr>
            <p:ph type="title"/>
          </p:nvPr>
        </p:nvSpPr>
        <p:spPr>
          <a:xfrm>
            <a:off x="341645" y="205271"/>
            <a:ext cx="7151341" cy="461665"/>
          </a:xfrm>
        </p:spPr>
        <p:txBody>
          <a:bodyPr/>
          <a:lstStyle/>
          <a:p>
            <a:r>
              <a:rPr lang="de-DE" sz="2400" dirty="0">
                <a:solidFill>
                  <a:srgbClr val="000000"/>
                </a:solidFill>
                <a:effectLst/>
                <a:cs typeface="Arial" pitchFamily="34" charset="0"/>
              </a:rPr>
              <a:t>KIT – Part </a:t>
            </a:r>
            <a:r>
              <a:rPr lang="de-DE" sz="2400" dirty="0" err="1">
                <a:solidFill>
                  <a:srgbClr val="000000"/>
                </a:solidFill>
                <a:effectLst/>
                <a:cs typeface="Arial" pitchFamily="34" charset="0"/>
              </a:rPr>
              <a:t>of</a:t>
            </a:r>
            <a:r>
              <a:rPr lang="de-DE" sz="2400" dirty="0">
                <a:solidFill>
                  <a:srgbClr val="000000"/>
                </a:solidFill>
                <a:effectLst/>
                <a:cs typeface="Arial" pitchFamily="34" charset="0"/>
              </a:rPr>
              <a:t> </a:t>
            </a:r>
            <a:r>
              <a:rPr lang="de-DE" sz="2400" dirty="0" err="1">
                <a:solidFill>
                  <a:srgbClr val="000000"/>
                </a:solidFill>
                <a:effectLst/>
                <a:cs typeface="Arial" pitchFamily="34" charset="0"/>
              </a:rPr>
              <a:t>the</a:t>
            </a:r>
            <a:r>
              <a:rPr lang="de-DE" sz="2400" dirty="0">
                <a:solidFill>
                  <a:srgbClr val="000000"/>
                </a:solidFill>
                <a:effectLst/>
                <a:cs typeface="Arial" pitchFamily="34" charset="0"/>
              </a:rPr>
              <a:t> Helmholtz </a:t>
            </a:r>
            <a:r>
              <a:rPr lang="de-DE" sz="2400" dirty="0" err="1">
                <a:solidFill>
                  <a:srgbClr val="000000"/>
                </a:solidFill>
                <a:effectLst/>
                <a:cs typeface="Arial" pitchFamily="34" charset="0"/>
              </a:rPr>
              <a:t>Association</a:t>
            </a:r>
            <a:r>
              <a:rPr lang="de-DE" sz="2400" dirty="0">
                <a:solidFill>
                  <a:srgbClr val="000000"/>
                </a:solidFill>
                <a:effectLst/>
                <a:cs typeface="Arial" pitchFamily="34" charset="0"/>
              </a:rPr>
              <a:t/>
            </a:r>
            <a:br>
              <a:rPr lang="de-DE" sz="2400" dirty="0">
                <a:solidFill>
                  <a:srgbClr val="000000"/>
                </a:solidFill>
                <a:effectLst/>
                <a:cs typeface="Arial" pitchFamily="34" charset="0"/>
              </a:rPr>
            </a:br>
            <a:endParaRPr lang="de-DE" sz="2400" dirty="0">
              <a:effectLst/>
            </a:endParaRPr>
          </a:p>
        </p:txBody>
      </p:sp>
      <p:grpSp>
        <p:nvGrpSpPr>
          <p:cNvPr id="10" name="Gruppieren 53"/>
          <p:cNvGrpSpPr/>
          <p:nvPr/>
        </p:nvGrpSpPr>
        <p:grpSpPr>
          <a:xfrm>
            <a:off x="304901" y="812736"/>
            <a:ext cx="3764777" cy="5030259"/>
            <a:chOff x="387773" y="1184727"/>
            <a:chExt cx="3764777" cy="5030259"/>
          </a:xfrm>
        </p:grpSpPr>
        <p:pic>
          <p:nvPicPr>
            <p:cNvPr id="11" name="Picture 2"/>
            <p:cNvPicPr>
              <a:picLocks noChangeAspect="1" noChangeArrowheads="1"/>
            </p:cNvPicPr>
            <p:nvPr/>
          </p:nvPicPr>
          <p:blipFill>
            <a:blip r:embed="rId3" cstate="print"/>
            <a:srcRect/>
            <a:stretch>
              <a:fillRect/>
            </a:stretch>
          </p:blipFill>
          <p:spPr bwMode="auto">
            <a:xfrm>
              <a:off x="430371" y="1184727"/>
              <a:ext cx="3722179" cy="5030259"/>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1507851" y="1664725"/>
              <a:ext cx="427839" cy="427839"/>
            </a:xfrm>
            <a:prstGeom prst="rect">
              <a:avLst/>
            </a:prstGeom>
            <a:noFill/>
            <a:ln w="9525">
              <a:noFill/>
              <a:miter lim="800000"/>
              <a:headEnd/>
              <a:tailEnd/>
            </a:ln>
          </p:spPr>
        </p:pic>
        <p:sp>
          <p:nvSpPr>
            <p:cNvPr id="13" name="Ellipse 12"/>
            <p:cNvSpPr/>
            <p:nvPr/>
          </p:nvSpPr>
          <p:spPr>
            <a:xfrm>
              <a:off x="1904301" y="1971413"/>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Picture 4"/>
            <p:cNvPicPr>
              <a:picLocks noChangeAspect="1" noChangeArrowheads="1"/>
            </p:cNvPicPr>
            <p:nvPr/>
          </p:nvPicPr>
          <p:blipFill>
            <a:blip r:embed="rId5" cstate="print"/>
            <a:srcRect/>
            <a:stretch>
              <a:fillRect/>
            </a:stretch>
          </p:blipFill>
          <p:spPr bwMode="auto">
            <a:xfrm>
              <a:off x="2118217" y="1837189"/>
              <a:ext cx="936773" cy="250921"/>
            </a:xfrm>
            <a:prstGeom prst="rect">
              <a:avLst/>
            </a:prstGeom>
            <a:noFill/>
            <a:ln w="9525">
              <a:noFill/>
              <a:miter lim="800000"/>
              <a:headEnd/>
              <a:tailEnd/>
            </a:ln>
          </p:spPr>
        </p:pic>
        <p:sp>
          <p:nvSpPr>
            <p:cNvPr id="15" name="Ellipse 14"/>
            <p:cNvSpPr/>
            <p:nvPr/>
          </p:nvSpPr>
          <p:spPr>
            <a:xfrm>
              <a:off x="2140591" y="2107035"/>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Picture 5"/>
            <p:cNvPicPr>
              <a:picLocks noChangeAspect="1" noChangeArrowheads="1"/>
            </p:cNvPicPr>
            <p:nvPr/>
          </p:nvPicPr>
          <p:blipFill>
            <a:blip r:embed="rId6" cstate="print"/>
            <a:srcRect/>
            <a:stretch>
              <a:fillRect/>
            </a:stretch>
          </p:blipFill>
          <p:spPr bwMode="auto">
            <a:xfrm>
              <a:off x="780176" y="2141772"/>
              <a:ext cx="704675" cy="267923"/>
            </a:xfrm>
            <a:prstGeom prst="rect">
              <a:avLst/>
            </a:prstGeom>
            <a:noFill/>
            <a:ln w="9525">
              <a:noFill/>
              <a:miter lim="800000"/>
              <a:headEnd/>
              <a:tailEnd/>
            </a:ln>
          </p:spPr>
        </p:pic>
        <p:sp>
          <p:nvSpPr>
            <p:cNvPr id="19" name="Ellipse 18"/>
            <p:cNvSpPr/>
            <p:nvPr/>
          </p:nvSpPr>
          <p:spPr>
            <a:xfrm>
              <a:off x="1511416" y="2182535"/>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2165758" y="2903989"/>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3274503" y="2771163"/>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3452070" y="2663504"/>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p:cNvSpPr/>
            <p:nvPr/>
          </p:nvSpPr>
          <p:spPr>
            <a:xfrm>
              <a:off x="3250734" y="2965508"/>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p:nvSpPr>
          <p:spPr>
            <a:xfrm>
              <a:off x="3024232" y="3485625"/>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p:nvSpPr>
          <p:spPr>
            <a:xfrm>
              <a:off x="3796019" y="3577904"/>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p:cNvSpPr/>
            <p:nvPr/>
          </p:nvSpPr>
          <p:spPr>
            <a:xfrm>
              <a:off x="2906786" y="5347981"/>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p:nvSpPr>
          <p:spPr>
            <a:xfrm>
              <a:off x="2681681" y="5458436"/>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p:nvSpPr>
          <p:spPr>
            <a:xfrm>
              <a:off x="1482055" y="4787317"/>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p:cNvSpPr/>
            <p:nvPr/>
          </p:nvSpPr>
          <p:spPr>
            <a:xfrm>
              <a:off x="1424730" y="5031995"/>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p:nvSpPr>
          <p:spPr>
            <a:xfrm>
              <a:off x="1449897" y="4419600"/>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p:cNvSpPr/>
            <p:nvPr/>
          </p:nvSpPr>
          <p:spPr>
            <a:xfrm>
              <a:off x="922789" y="3758268"/>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p:cNvSpPr/>
            <p:nvPr/>
          </p:nvSpPr>
          <p:spPr>
            <a:xfrm>
              <a:off x="588627" y="3726110"/>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p:nvSpPr>
          <p:spPr>
            <a:xfrm>
              <a:off x="848686" y="3893890"/>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Picture 6"/>
            <p:cNvPicPr>
              <a:picLocks noChangeAspect="1" noChangeArrowheads="1"/>
            </p:cNvPicPr>
            <p:nvPr/>
          </p:nvPicPr>
          <p:blipFill>
            <a:blip r:embed="rId7" cstate="print"/>
            <a:srcRect/>
            <a:stretch>
              <a:fillRect/>
            </a:stretch>
          </p:blipFill>
          <p:spPr bwMode="auto">
            <a:xfrm>
              <a:off x="567655" y="4077530"/>
              <a:ext cx="648749" cy="306635"/>
            </a:xfrm>
            <a:prstGeom prst="rect">
              <a:avLst/>
            </a:prstGeom>
            <a:noFill/>
            <a:ln w="9525">
              <a:noFill/>
              <a:miter lim="800000"/>
              <a:headEnd/>
              <a:tailEnd/>
            </a:ln>
          </p:spPr>
        </p:pic>
        <p:pic>
          <p:nvPicPr>
            <p:cNvPr id="36" name="Picture 7"/>
            <p:cNvPicPr>
              <a:picLocks noChangeAspect="1" noChangeArrowheads="1"/>
            </p:cNvPicPr>
            <p:nvPr/>
          </p:nvPicPr>
          <p:blipFill>
            <a:blip r:embed="rId8" cstate="print"/>
            <a:srcRect/>
            <a:stretch>
              <a:fillRect/>
            </a:stretch>
          </p:blipFill>
          <p:spPr bwMode="auto">
            <a:xfrm>
              <a:off x="1101625" y="3472738"/>
              <a:ext cx="427946" cy="377810"/>
            </a:xfrm>
            <a:prstGeom prst="rect">
              <a:avLst/>
            </a:prstGeom>
            <a:noFill/>
            <a:ln w="9525">
              <a:noFill/>
              <a:miter lim="800000"/>
              <a:headEnd/>
              <a:tailEnd/>
            </a:ln>
          </p:spPr>
        </p:pic>
        <p:pic>
          <p:nvPicPr>
            <p:cNvPr id="37" name="Picture 8"/>
            <p:cNvPicPr>
              <a:picLocks noChangeAspect="1" noChangeArrowheads="1"/>
            </p:cNvPicPr>
            <p:nvPr/>
          </p:nvPicPr>
          <p:blipFill>
            <a:blip r:embed="rId9" cstate="print"/>
            <a:srcRect/>
            <a:stretch>
              <a:fillRect/>
            </a:stretch>
          </p:blipFill>
          <p:spPr bwMode="auto">
            <a:xfrm>
              <a:off x="387773" y="3492354"/>
              <a:ext cx="669871" cy="223969"/>
            </a:xfrm>
            <a:prstGeom prst="rect">
              <a:avLst/>
            </a:prstGeom>
            <a:noFill/>
            <a:ln w="9525">
              <a:noFill/>
              <a:miter lim="800000"/>
              <a:headEnd/>
              <a:tailEnd/>
            </a:ln>
          </p:spPr>
        </p:pic>
        <p:pic>
          <p:nvPicPr>
            <p:cNvPr id="38" name="Picture 9"/>
            <p:cNvPicPr>
              <a:picLocks noChangeAspect="1" noChangeArrowheads="1"/>
            </p:cNvPicPr>
            <p:nvPr/>
          </p:nvPicPr>
          <p:blipFill>
            <a:blip r:embed="rId10" cstate="print"/>
            <a:srcRect/>
            <a:stretch>
              <a:fillRect/>
            </a:stretch>
          </p:blipFill>
          <p:spPr bwMode="auto">
            <a:xfrm>
              <a:off x="1694576" y="2625723"/>
              <a:ext cx="805344" cy="266383"/>
            </a:xfrm>
            <a:prstGeom prst="rect">
              <a:avLst/>
            </a:prstGeom>
            <a:noFill/>
            <a:ln w="9525">
              <a:noFill/>
              <a:miter lim="800000"/>
              <a:headEnd/>
              <a:tailEnd/>
            </a:ln>
          </p:spPr>
        </p:pic>
        <p:pic>
          <p:nvPicPr>
            <p:cNvPr id="39" name="Picture 10"/>
            <p:cNvPicPr>
              <a:picLocks noChangeAspect="1" noChangeArrowheads="1"/>
            </p:cNvPicPr>
            <p:nvPr/>
          </p:nvPicPr>
          <p:blipFill>
            <a:blip r:embed="rId11" cstate="print"/>
            <a:srcRect/>
            <a:stretch>
              <a:fillRect/>
            </a:stretch>
          </p:blipFill>
          <p:spPr bwMode="auto">
            <a:xfrm>
              <a:off x="3322739" y="2351714"/>
              <a:ext cx="662031" cy="300923"/>
            </a:xfrm>
            <a:prstGeom prst="rect">
              <a:avLst/>
            </a:prstGeom>
            <a:noFill/>
            <a:ln w="9525">
              <a:noFill/>
              <a:miter lim="800000"/>
              <a:headEnd/>
              <a:tailEnd/>
            </a:ln>
          </p:spPr>
        </p:pic>
        <p:pic>
          <p:nvPicPr>
            <p:cNvPr id="40" name="Picture 11"/>
            <p:cNvPicPr>
              <a:picLocks noChangeAspect="1" noChangeArrowheads="1"/>
            </p:cNvPicPr>
            <p:nvPr/>
          </p:nvPicPr>
          <p:blipFill>
            <a:blip r:embed="rId12" cstate="print"/>
            <a:srcRect/>
            <a:stretch>
              <a:fillRect/>
            </a:stretch>
          </p:blipFill>
          <p:spPr bwMode="auto">
            <a:xfrm>
              <a:off x="2617365" y="2464058"/>
              <a:ext cx="669041" cy="337866"/>
            </a:xfrm>
            <a:prstGeom prst="rect">
              <a:avLst/>
            </a:prstGeom>
            <a:noFill/>
            <a:ln w="9525">
              <a:noFill/>
              <a:miter lim="800000"/>
              <a:headEnd/>
              <a:tailEnd/>
            </a:ln>
          </p:spPr>
        </p:pic>
        <p:pic>
          <p:nvPicPr>
            <p:cNvPr id="41" name="Picture 12"/>
            <p:cNvPicPr>
              <a:picLocks noChangeAspect="1" noChangeArrowheads="1"/>
            </p:cNvPicPr>
            <p:nvPr/>
          </p:nvPicPr>
          <p:blipFill>
            <a:blip r:embed="rId13" cstate="print"/>
            <a:srcRect/>
            <a:stretch>
              <a:fillRect/>
            </a:stretch>
          </p:blipFill>
          <p:spPr bwMode="auto">
            <a:xfrm>
              <a:off x="2733151" y="2855141"/>
              <a:ext cx="502098" cy="391399"/>
            </a:xfrm>
            <a:prstGeom prst="rect">
              <a:avLst/>
            </a:prstGeom>
            <a:noFill/>
            <a:ln w="9525">
              <a:noFill/>
              <a:miter lim="800000"/>
              <a:headEnd/>
              <a:tailEnd/>
            </a:ln>
          </p:spPr>
        </p:pic>
        <p:pic>
          <p:nvPicPr>
            <p:cNvPr id="42" name="Picture 14"/>
            <p:cNvPicPr>
              <a:picLocks noChangeAspect="1" noChangeArrowheads="1"/>
            </p:cNvPicPr>
            <p:nvPr/>
          </p:nvPicPr>
          <p:blipFill>
            <a:blip r:embed="rId14" cstate="print"/>
            <a:srcRect/>
            <a:stretch>
              <a:fillRect/>
            </a:stretch>
          </p:blipFill>
          <p:spPr bwMode="auto">
            <a:xfrm>
              <a:off x="1297410" y="5225424"/>
              <a:ext cx="715948" cy="331939"/>
            </a:xfrm>
            <a:prstGeom prst="rect">
              <a:avLst/>
            </a:prstGeom>
            <a:noFill/>
            <a:ln w="9525">
              <a:noFill/>
              <a:miter lim="800000"/>
              <a:headEnd/>
              <a:tailEnd/>
            </a:ln>
          </p:spPr>
        </p:pic>
        <p:pic>
          <p:nvPicPr>
            <p:cNvPr id="43" name="Picture 15"/>
            <p:cNvPicPr>
              <a:picLocks noChangeAspect="1" noChangeArrowheads="1"/>
            </p:cNvPicPr>
            <p:nvPr/>
          </p:nvPicPr>
          <p:blipFill>
            <a:blip r:embed="rId15" cstate="print"/>
            <a:srcRect/>
            <a:stretch>
              <a:fillRect/>
            </a:stretch>
          </p:blipFill>
          <p:spPr bwMode="auto">
            <a:xfrm>
              <a:off x="1671507" y="4726718"/>
              <a:ext cx="656023" cy="323456"/>
            </a:xfrm>
            <a:prstGeom prst="rect">
              <a:avLst/>
            </a:prstGeom>
            <a:noFill/>
            <a:ln w="9525">
              <a:noFill/>
              <a:miter lim="800000"/>
              <a:headEnd/>
              <a:tailEnd/>
            </a:ln>
          </p:spPr>
        </p:pic>
        <p:pic>
          <p:nvPicPr>
            <p:cNvPr id="44" name="Picture 16"/>
            <p:cNvPicPr>
              <a:picLocks noChangeAspect="1" noChangeArrowheads="1"/>
            </p:cNvPicPr>
            <p:nvPr/>
          </p:nvPicPr>
          <p:blipFill>
            <a:blip r:embed="rId16" cstate="print"/>
            <a:srcRect/>
            <a:stretch>
              <a:fillRect/>
            </a:stretch>
          </p:blipFill>
          <p:spPr bwMode="auto">
            <a:xfrm>
              <a:off x="3069584" y="5036191"/>
              <a:ext cx="364921" cy="324374"/>
            </a:xfrm>
            <a:prstGeom prst="rect">
              <a:avLst/>
            </a:prstGeom>
            <a:noFill/>
            <a:ln w="9525">
              <a:noFill/>
              <a:miter lim="800000"/>
              <a:headEnd/>
              <a:tailEnd/>
            </a:ln>
          </p:spPr>
        </p:pic>
        <p:pic>
          <p:nvPicPr>
            <p:cNvPr id="45" name="Picture 18"/>
            <p:cNvPicPr>
              <a:picLocks noChangeAspect="1" noChangeArrowheads="1"/>
            </p:cNvPicPr>
            <p:nvPr/>
          </p:nvPicPr>
          <p:blipFill>
            <a:blip r:embed="rId17" cstate="print"/>
            <a:srcRect/>
            <a:stretch>
              <a:fillRect/>
            </a:stretch>
          </p:blipFill>
          <p:spPr bwMode="auto">
            <a:xfrm>
              <a:off x="2252969" y="5637972"/>
              <a:ext cx="1329131" cy="273988"/>
            </a:xfrm>
            <a:prstGeom prst="rect">
              <a:avLst/>
            </a:prstGeom>
            <a:noFill/>
            <a:ln w="9525">
              <a:noFill/>
              <a:miter lim="800000"/>
              <a:headEnd/>
              <a:tailEnd/>
            </a:ln>
          </p:spPr>
        </p:pic>
        <p:pic>
          <p:nvPicPr>
            <p:cNvPr id="46" name="Picture 19"/>
            <p:cNvPicPr>
              <a:picLocks noChangeAspect="1" noChangeArrowheads="1"/>
            </p:cNvPicPr>
            <p:nvPr/>
          </p:nvPicPr>
          <p:blipFill>
            <a:blip r:embed="rId18" cstate="print"/>
            <a:srcRect/>
            <a:stretch>
              <a:fillRect/>
            </a:stretch>
          </p:blipFill>
          <p:spPr bwMode="auto">
            <a:xfrm>
              <a:off x="2290938" y="3409775"/>
              <a:ext cx="704085" cy="323326"/>
            </a:xfrm>
            <a:prstGeom prst="rect">
              <a:avLst/>
            </a:prstGeom>
            <a:noFill/>
            <a:ln w="9525">
              <a:noFill/>
              <a:miter lim="800000"/>
              <a:headEnd/>
              <a:tailEnd/>
            </a:ln>
          </p:spPr>
        </p:pic>
        <p:pic>
          <p:nvPicPr>
            <p:cNvPr id="47" name="Picture 20"/>
            <p:cNvPicPr>
              <a:picLocks noChangeAspect="1" noChangeArrowheads="1"/>
            </p:cNvPicPr>
            <p:nvPr/>
          </p:nvPicPr>
          <p:blipFill>
            <a:blip r:embed="rId19" cstate="print"/>
            <a:srcRect/>
            <a:stretch>
              <a:fillRect/>
            </a:stretch>
          </p:blipFill>
          <p:spPr bwMode="auto">
            <a:xfrm>
              <a:off x="3214381" y="3467187"/>
              <a:ext cx="569815" cy="391748"/>
            </a:xfrm>
            <a:prstGeom prst="rect">
              <a:avLst/>
            </a:prstGeom>
            <a:noFill/>
            <a:ln w="9525">
              <a:noFill/>
              <a:miter lim="800000"/>
              <a:headEnd/>
              <a:tailEnd/>
            </a:ln>
          </p:spPr>
        </p:pic>
        <p:pic>
          <p:nvPicPr>
            <p:cNvPr id="48" name="Picture 21"/>
            <p:cNvPicPr>
              <a:picLocks noChangeAspect="1" noChangeArrowheads="1"/>
            </p:cNvPicPr>
            <p:nvPr/>
          </p:nvPicPr>
          <p:blipFill>
            <a:blip r:embed="rId20" cstate="print"/>
            <a:srcRect/>
            <a:stretch>
              <a:fillRect/>
            </a:stretch>
          </p:blipFill>
          <p:spPr bwMode="auto">
            <a:xfrm>
              <a:off x="1279845" y="4176669"/>
              <a:ext cx="691567" cy="218390"/>
            </a:xfrm>
            <a:prstGeom prst="rect">
              <a:avLst/>
            </a:prstGeom>
            <a:noFill/>
            <a:ln w="9525">
              <a:noFill/>
              <a:miter lim="800000"/>
              <a:headEnd/>
              <a:tailEnd/>
            </a:ln>
          </p:spPr>
        </p:pic>
      </p:grpSp>
      <p:sp>
        <p:nvSpPr>
          <p:cNvPr id="51" name="Abgerundetes Rechteck 50"/>
          <p:cNvSpPr/>
          <p:nvPr/>
        </p:nvSpPr>
        <p:spPr bwMode="auto">
          <a:xfrm>
            <a:off x="1193653" y="4672735"/>
            <a:ext cx="770389" cy="587798"/>
          </a:xfrm>
          <a:prstGeom prst="roundRect">
            <a:avLst/>
          </a:prstGeom>
          <a:solidFill>
            <a:srgbClr val="FFFFC1">
              <a:alpha val="36000"/>
            </a:srgb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9375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pic>
        <p:nvPicPr>
          <p:cNvPr id="53" name="Picture 3"/>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1966" y="831362"/>
            <a:ext cx="891214" cy="30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Ellipse 53"/>
          <p:cNvSpPr/>
          <p:nvPr/>
        </p:nvSpPr>
        <p:spPr>
          <a:xfrm>
            <a:off x="1646571" y="1136355"/>
            <a:ext cx="159390" cy="1677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544166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plus(out)">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Japan </a:t>
            </a:r>
            <a:r>
              <a:rPr lang="en-US" dirty="0" err="1" smtClean="0"/>
              <a:t>Überblick</a:t>
            </a:r>
            <a:endParaRPr lang="en-US" dirty="0"/>
          </a:p>
        </p:txBody>
      </p:sp>
      <p:sp>
        <p:nvSpPr>
          <p:cNvPr id="7" name="Inhaltsplatzhalter 6"/>
          <p:cNvSpPr>
            <a:spLocks noGrp="1"/>
          </p:cNvSpPr>
          <p:nvPr>
            <p:ph idx="1"/>
          </p:nvPr>
        </p:nvSpPr>
        <p:spPr>
          <a:xfrm>
            <a:off x="109182" y="1020880"/>
            <a:ext cx="2411760" cy="2841436"/>
          </a:xfrm>
        </p:spPr>
        <p:txBody>
          <a:bodyPr/>
          <a:lstStyle/>
          <a:p>
            <a:r>
              <a:rPr lang="de-DE" sz="1800" b="1" dirty="0" smtClean="0"/>
              <a:t>2011:</a:t>
            </a:r>
          </a:p>
          <a:p>
            <a:r>
              <a:rPr lang="de-DE" sz="1800" b="1" dirty="0" smtClean="0"/>
              <a:t> </a:t>
            </a:r>
            <a:r>
              <a:rPr lang="de-DE" sz="1800" dirty="0" smtClean="0"/>
              <a:t>52 KKWs </a:t>
            </a:r>
            <a:br>
              <a:rPr lang="de-DE" sz="1800" dirty="0" smtClean="0"/>
            </a:br>
            <a:r>
              <a:rPr lang="de-DE" sz="1800" dirty="0" smtClean="0"/>
              <a:t>in Betrieb</a:t>
            </a:r>
          </a:p>
          <a:p>
            <a:endParaRPr lang="de-DE" sz="1800" dirty="0" smtClean="0"/>
          </a:p>
          <a:p>
            <a:endParaRPr lang="de-DE" sz="1800" dirty="0" smtClean="0"/>
          </a:p>
          <a:p>
            <a:r>
              <a:rPr lang="de-DE" sz="1800" b="1" dirty="0" smtClean="0"/>
              <a:t>2016:</a:t>
            </a:r>
          </a:p>
          <a:p>
            <a:r>
              <a:rPr lang="de-DE" sz="1800" b="1" dirty="0" smtClean="0"/>
              <a:t> </a:t>
            </a:r>
            <a:r>
              <a:rPr lang="de-DE" sz="1800" dirty="0" smtClean="0"/>
              <a:t>4 KKWs </a:t>
            </a:r>
            <a:br>
              <a:rPr lang="de-DE" sz="1800" dirty="0" smtClean="0"/>
            </a:br>
            <a:r>
              <a:rPr lang="de-DE" sz="1800" dirty="0" smtClean="0"/>
              <a:t>in Betrieb</a:t>
            </a:r>
          </a:p>
          <a:p>
            <a:r>
              <a:rPr lang="de-DE" sz="1800" dirty="0" smtClean="0"/>
              <a:t> von 43</a:t>
            </a:r>
            <a:br>
              <a:rPr lang="de-DE" sz="1800" dirty="0" smtClean="0"/>
            </a:br>
            <a:r>
              <a:rPr lang="de-DE" sz="1800" dirty="0" smtClean="0"/>
              <a:t>betriebsfähigen</a:t>
            </a:r>
            <a:endParaRPr lang="de-DE" sz="1800" b="1" dirty="0" smtClean="0"/>
          </a:p>
          <a:p>
            <a:endParaRPr lang="de-DE" sz="1800" dirty="0" smtClean="0"/>
          </a:p>
          <a:p>
            <a:endParaRPr lang="de-DE" sz="1800" dirty="0"/>
          </a:p>
        </p:txBody>
      </p:sp>
      <p:pic>
        <p:nvPicPr>
          <p:cNvPr id="6" name="Picture 2" descr="http://www.nucleartourist.com/world/japan.jpg"/>
          <p:cNvPicPr>
            <a:picLocks noChangeAspect="1" noChangeArrowheads="1"/>
          </p:cNvPicPr>
          <p:nvPr/>
        </p:nvPicPr>
        <p:blipFill rotWithShape="1">
          <a:blip r:embed="rId2">
            <a:extLst>
              <a:ext uri="{28A0092B-C50C-407E-A947-70E740481C1C}">
                <a14:useLocalDpi xmlns:a14="http://schemas.microsoft.com/office/drawing/2010/main" val="0"/>
              </a:ext>
            </a:extLst>
          </a:blip>
          <a:srcRect r="1604"/>
          <a:stretch/>
        </p:blipFill>
        <p:spPr bwMode="auto">
          <a:xfrm>
            <a:off x="2411760" y="895350"/>
            <a:ext cx="6594788" cy="527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530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729250" y="2289412"/>
            <a:ext cx="5250976" cy="3938232"/>
          </a:xfrm>
          <a:prstGeom prst="rect">
            <a:avLst/>
          </a:prstGeom>
        </p:spPr>
      </p:pic>
      <p:sp>
        <p:nvSpPr>
          <p:cNvPr id="3" name="Rechteck 2"/>
          <p:cNvSpPr/>
          <p:nvPr/>
        </p:nvSpPr>
        <p:spPr>
          <a:xfrm>
            <a:off x="211539" y="1317051"/>
            <a:ext cx="3664425" cy="3170099"/>
          </a:xfrm>
          <a:prstGeom prst="rect">
            <a:avLst/>
          </a:prstGeom>
        </p:spPr>
        <p:txBody>
          <a:bodyPr wrap="square">
            <a:spAutoFit/>
          </a:bodyPr>
          <a:lstStyle/>
          <a:p>
            <a:r>
              <a:rPr lang="en-US" b="1" dirty="0" smtClean="0"/>
              <a:t>Shikoku </a:t>
            </a:r>
            <a:r>
              <a:rPr lang="en-US" b="1" dirty="0"/>
              <a:t>Electric Power Company has submitted an amended 'construction plan' to the Japanese regulator for strengthening unit 3 of its </a:t>
            </a:r>
            <a:r>
              <a:rPr lang="en-US" b="1" dirty="0" err="1"/>
              <a:t>Ikata</a:t>
            </a:r>
            <a:r>
              <a:rPr lang="en-US" b="1" dirty="0"/>
              <a:t> nuclear power plant in Ehime prefecture. The plan is the second of three applications required during the restart process.</a:t>
            </a:r>
            <a:endParaRPr lang="en-US" dirty="0"/>
          </a:p>
        </p:txBody>
      </p:sp>
      <p:sp>
        <p:nvSpPr>
          <p:cNvPr id="4" name="Rechteck 3"/>
          <p:cNvSpPr/>
          <p:nvPr/>
        </p:nvSpPr>
        <p:spPr>
          <a:xfrm>
            <a:off x="6832063" y="1889302"/>
            <a:ext cx="1893467" cy="400110"/>
          </a:xfrm>
          <a:prstGeom prst="rect">
            <a:avLst/>
          </a:prstGeom>
        </p:spPr>
        <p:txBody>
          <a:bodyPr wrap="none">
            <a:spAutoFit/>
          </a:bodyPr>
          <a:lstStyle/>
          <a:p>
            <a:r>
              <a:rPr lang="en-US" dirty="0"/>
              <a:t>04 March 2016</a:t>
            </a:r>
          </a:p>
        </p:txBody>
      </p:sp>
      <p:sp>
        <p:nvSpPr>
          <p:cNvPr id="5" name="Textfeld 4"/>
          <p:cNvSpPr txBox="1"/>
          <p:nvPr/>
        </p:nvSpPr>
        <p:spPr>
          <a:xfrm>
            <a:off x="211539" y="259307"/>
            <a:ext cx="7035422" cy="461665"/>
          </a:xfrm>
          <a:prstGeom prst="rect">
            <a:avLst/>
          </a:prstGeom>
          <a:noFill/>
        </p:spPr>
        <p:txBody>
          <a:bodyPr wrap="square" rtlCol="0">
            <a:spAutoFit/>
          </a:bodyPr>
          <a:lstStyle/>
          <a:p>
            <a:r>
              <a:rPr lang="en-US" sz="2400" b="1" dirty="0" err="1"/>
              <a:t>Ikata</a:t>
            </a:r>
            <a:r>
              <a:rPr lang="en-US" sz="2400" b="1" dirty="0"/>
              <a:t> nuclear power plant in Ehime prefecture</a:t>
            </a:r>
            <a:endParaRPr lang="de-DE" sz="2400" dirty="0"/>
          </a:p>
        </p:txBody>
      </p:sp>
    </p:spTree>
    <p:extLst>
      <p:ext uri="{BB962C8B-B14F-4D97-AF65-F5344CB8AC3E}">
        <p14:creationId xmlns:p14="http://schemas.microsoft.com/office/powerpoint/2010/main" val="40689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Japan KKW </a:t>
            </a:r>
            <a:r>
              <a:rPr lang="en-US" dirty="0" err="1" smtClean="0"/>
              <a:t>Altersstruktur</a:t>
            </a:r>
            <a:endParaRPr lang="en-US" dirty="0"/>
          </a:p>
        </p:txBody>
      </p:sp>
      <p:sp>
        <p:nvSpPr>
          <p:cNvPr id="5" name="テキスト ボックス 46"/>
          <p:cNvSpPr txBox="1">
            <a:spLocks noChangeArrowheads="1"/>
          </p:cNvSpPr>
          <p:nvPr/>
        </p:nvSpPr>
        <p:spPr bwMode="auto">
          <a:xfrm>
            <a:off x="1748865" y="5456257"/>
            <a:ext cx="6135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dirty="0">
                <a:solidFill>
                  <a:prstClr val="black"/>
                </a:solidFill>
                <a:latin typeface="Tahoma" pitchFamily="34" charset="0"/>
                <a:cs typeface="Tahoma" pitchFamily="34" charset="0"/>
              </a:rPr>
              <a:t>0-4     </a:t>
            </a:r>
            <a:r>
              <a:rPr lang="en-US" altLang="ja-JP" sz="1200" dirty="0" smtClean="0">
                <a:solidFill>
                  <a:prstClr val="black"/>
                </a:solidFill>
                <a:latin typeface="Tahoma" pitchFamily="34" charset="0"/>
                <a:cs typeface="Tahoma" pitchFamily="34" charset="0"/>
              </a:rPr>
              <a:t>    </a:t>
            </a:r>
            <a:r>
              <a:rPr lang="ja-JP" altLang="en-US" sz="1200" dirty="0" smtClean="0">
                <a:solidFill>
                  <a:prstClr val="black"/>
                </a:solidFill>
                <a:latin typeface="Tahoma" pitchFamily="34" charset="0"/>
                <a:cs typeface="Tahoma" pitchFamily="34" charset="0"/>
              </a:rPr>
              <a:t>　</a:t>
            </a:r>
            <a:r>
              <a:rPr lang="en-US" altLang="ja-JP" sz="1200" dirty="0" smtClean="0">
                <a:solidFill>
                  <a:prstClr val="black"/>
                </a:solidFill>
                <a:latin typeface="Tahoma" pitchFamily="34" charset="0"/>
                <a:cs typeface="Tahoma" pitchFamily="34" charset="0"/>
              </a:rPr>
              <a:t>5-9           </a:t>
            </a:r>
            <a:r>
              <a:rPr lang="en-US" altLang="ja-JP" sz="1200" dirty="0">
                <a:solidFill>
                  <a:prstClr val="black"/>
                </a:solidFill>
                <a:latin typeface="Tahoma" pitchFamily="34" charset="0"/>
                <a:cs typeface="Tahoma" pitchFamily="34" charset="0"/>
              </a:rPr>
              <a:t>10-14  </a:t>
            </a:r>
            <a:r>
              <a:rPr lang="en-US" altLang="ja-JP" sz="1200" dirty="0" smtClean="0">
                <a:solidFill>
                  <a:prstClr val="black"/>
                </a:solidFill>
                <a:latin typeface="Tahoma" pitchFamily="34" charset="0"/>
                <a:cs typeface="Tahoma" pitchFamily="34" charset="0"/>
              </a:rPr>
              <a:t>      </a:t>
            </a:r>
            <a:r>
              <a:rPr lang="en-US" altLang="ja-JP" sz="1200" dirty="0">
                <a:solidFill>
                  <a:prstClr val="black"/>
                </a:solidFill>
                <a:latin typeface="Tahoma" pitchFamily="34" charset="0"/>
                <a:cs typeface="Tahoma" pitchFamily="34" charset="0"/>
              </a:rPr>
              <a:t>15-19   </a:t>
            </a:r>
            <a:r>
              <a:rPr lang="en-US" altLang="ja-JP" sz="1200" dirty="0" smtClean="0">
                <a:solidFill>
                  <a:prstClr val="black"/>
                </a:solidFill>
                <a:latin typeface="Tahoma" pitchFamily="34" charset="0"/>
                <a:cs typeface="Tahoma" pitchFamily="34" charset="0"/>
              </a:rPr>
              <a:t>   </a:t>
            </a:r>
            <a:r>
              <a:rPr lang="ja-JP" altLang="en-US" sz="1200" dirty="0" smtClean="0">
                <a:solidFill>
                  <a:prstClr val="black"/>
                </a:solidFill>
                <a:latin typeface="Tahoma" pitchFamily="34" charset="0"/>
                <a:cs typeface="Tahoma" pitchFamily="34" charset="0"/>
              </a:rPr>
              <a:t>　</a:t>
            </a:r>
            <a:r>
              <a:rPr lang="en-US" altLang="ja-JP" sz="1200" dirty="0" smtClean="0">
                <a:solidFill>
                  <a:prstClr val="black"/>
                </a:solidFill>
                <a:latin typeface="Tahoma" pitchFamily="34" charset="0"/>
                <a:cs typeface="Tahoma" pitchFamily="34" charset="0"/>
              </a:rPr>
              <a:t>20-24        </a:t>
            </a:r>
            <a:r>
              <a:rPr lang="en-US" altLang="ja-JP" sz="1200" dirty="0">
                <a:solidFill>
                  <a:prstClr val="black"/>
                </a:solidFill>
                <a:latin typeface="Tahoma" pitchFamily="34" charset="0"/>
                <a:cs typeface="Tahoma" pitchFamily="34" charset="0"/>
              </a:rPr>
              <a:t>25-29 </a:t>
            </a:r>
            <a:r>
              <a:rPr lang="en-US" altLang="ja-JP" sz="1200" dirty="0" smtClean="0">
                <a:solidFill>
                  <a:prstClr val="black"/>
                </a:solidFill>
                <a:latin typeface="Tahoma" pitchFamily="34" charset="0"/>
                <a:cs typeface="Tahoma" pitchFamily="34" charset="0"/>
              </a:rPr>
              <a:t>       </a:t>
            </a:r>
            <a:r>
              <a:rPr lang="en-US" altLang="ja-JP" sz="1200" dirty="0">
                <a:solidFill>
                  <a:prstClr val="black"/>
                </a:solidFill>
                <a:latin typeface="Tahoma" pitchFamily="34" charset="0"/>
                <a:cs typeface="Tahoma" pitchFamily="34" charset="0"/>
              </a:rPr>
              <a:t>30-34 </a:t>
            </a:r>
            <a:r>
              <a:rPr lang="en-US" altLang="ja-JP" sz="1200" dirty="0" smtClean="0">
                <a:solidFill>
                  <a:prstClr val="black"/>
                </a:solidFill>
                <a:latin typeface="Tahoma" pitchFamily="34" charset="0"/>
                <a:cs typeface="Tahoma" pitchFamily="34" charset="0"/>
              </a:rPr>
              <a:t>       35-39</a:t>
            </a:r>
            <a:endParaRPr lang="ja-JP" altLang="en-US" sz="1200" dirty="0">
              <a:solidFill>
                <a:prstClr val="black"/>
              </a:solidFill>
              <a:latin typeface="Tahoma" pitchFamily="34" charset="0"/>
              <a:cs typeface="Tahoma" pitchFamily="34" charset="0"/>
            </a:endParaRPr>
          </a:p>
        </p:txBody>
      </p:sp>
      <p:sp>
        <p:nvSpPr>
          <p:cNvPr id="6" name="テキスト ボックス 47"/>
          <p:cNvSpPr txBox="1">
            <a:spLocks noChangeArrowheads="1"/>
          </p:cNvSpPr>
          <p:nvPr/>
        </p:nvSpPr>
        <p:spPr bwMode="auto">
          <a:xfrm>
            <a:off x="3927350" y="5733256"/>
            <a:ext cx="23728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b="1" dirty="0">
                <a:solidFill>
                  <a:prstClr val="black"/>
                </a:solidFill>
                <a:latin typeface="Tahoma" pitchFamily="34" charset="0"/>
                <a:cs typeface="Tahoma" pitchFamily="34" charset="0"/>
              </a:rPr>
              <a:t>Operation years</a:t>
            </a:r>
            <a:endParaRPr lang="ja-JP" altLang="en-US" b="1" dirty="0">
              <a:solidFill>
                <a:prstClr val="black"/>
              </a:solidFill>
              <a:latin typeface="Tahoma" pitchFamily="34" charset="0"/>
              <a:cs typeface="Tahoma" pitchFamily="34" charset="0"/>
            </a:endParaRPr>
          </a:p>
        </p:txBody>
      </p:sp>
      <p:sp>
        <p:nvSpPr>
          <p:cNvPr id="7" name="テキスト ボックス 48"/>
          <p:cNvSpPr txBox="1">
            <a:spLocks noChangeArrowheads="1"/>
          </p:cNvSpPr>
          <p:nvPr/>
        </p:nvSpPr>
        <p:spPr bwMode="auto">
          <a:xfrm rot="-5400000">
            <a:off x="-403251" y="3134269"/>
            <a:ext cx="28124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b="1" dirty="0">
                <a:solidFill>
                  <a:prstClr val="black"/>
                </a:solidFill>
                <a:latin typeface="Tahoma" pitchFamily="34" charset="0"/>
                <a:cs typeface="Tahoma" pitchFamily="34" charset="0"/>
              </a:rPr>
              <a:t>Plant numbers</a:t>
            </a:r>
            <a:endParaRPr lang="ja-JP" altLang="en-US" b="1" dirty="0">
              <a:solidFill>
                <a:prstClr val="black"/>
              </a:solidFill>
              <a:latin typeface="Tahoma" pitchFamily="34" charset="0"/>
              <a:cs typeface="Tahoma" pitchFamily="34" charset="0"/>
            </a:endParaRPr>
          </a:p>
        </p:txBody>
      </p:sp>
      <p:graphicFrame>
        <p:nvGraphicFramePr>
          <p:cNvPr id="8" name="グラフ 9"/>
          <p:cNvGraphicFramePr>
            <a:graphicFrameLocks/>
          </p:cNvGraphicFramePr>
          <p:nvPr>
            <p:extLst/>
          </p:nvPr>
        </p:nvGraphicFramePr>
        <p:xfrm>
          <a:off x="1259632" y="1905051"/>
          <a:ext cx="6639791" cy="3529247"/>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1"/>
          <p:cNvSpPr txBox="1"/>
          <p:nvPr/>
        </p:nvSpPr>
        <p:spPr>
          <a:xfrm>
            <a:off x="6034314" y="1484784"/>
            <a:ext cx="1994069"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b="1" dirty="0" smtClean="0">
                <a:solidFill>
                  <a:srgbClr val="000000"/>
                </a:solidFill>
                <a:latin typeface="Arial Black" panose="020B0A04020102020204" pitchFamily="34" charset="0"/>
                <a:ea typeface="Arial Unicode MS" panose="020B0604020202020204" pitchFamily="50" charset="-128"/>
                <a:cs typeface="Arial Unicode MS" panose="020B0604020202020204" pitchFamily="50" charset="-128"/>
              </a:rPr>
              <a:t>As of March, 2015</a:t>
            </a:r>
            <a:endParaRPr lang="ja-JP" altLang="en-US" sz="1200" b="1" dirty="0">
              <a:solidFill>
                <a:srgbClr val="000000"/>
              </a:solidFill>
              <a:latin typeface="Arial Black" panose="020B0A04020102020204" pitchFamily="34" charset="0"/>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5405356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2114" y="208374"/>
            <a:ext cx="4030268" cy="461665"/>
          </a:xfrm>
        </p:spPr>
        <p:txBody>
          <a:bodyPr/>
          <a:lstStyle/>
          <a:p>
            <a:r>
              <a:rPr lang="en-US" sz="2400" dirty="0" smtClean="0"/>
              <a:t>Japans </a:t>
            </a:r>
            <a:r>
              <a:rPr lang="en-US" sz="2400" dirty="0" err="1" smtClean="0"/>
              <a:t>Rückbau</a:t>
            </a:r>
            <a:r>
              <a:rPr lang="en-US" sz="2400" dirty="0" smtClean="0"/>
              <a:t> Situation</a:t>
            </a:r>
            <a:endParaRPr lang="en-US" sz="2400" dirty="0"/>
          </a:p>
        </p:txBody>
      </p:sp>
      <p:sp>
        <p:nvSpPr>
          <p:cNvPr id="3" name="Inhaltsplatzhalter 2"/>
          <p:cNvSpPr>
            <a:spLocks noGrp="1"/>
          </p:cNvSpPr>
          <p:nvPr>
            <p:ph idx="1"/>
          </p:nvPr>
        </p:nvSpPr>
        <p:spPr>
          <a:xfrm>
            <a:off x="140523" y="758195"/>
            <a:ext cx="8356600" cy="366549"/>
          </a:xfrm>
        </p:spPr>
        <p:txBody>
          <a:bodyPr/>
          <a:lstStyle/>
          <a:p>
            <a:r>
              <a:rPr lang="en-US" sz="1800" dirty="0" err="1" smtClean="0"/>
              <a:t>Geringe</a:t>
            </a:r>
            <a:r>
              <a:rPr lang="en-US" sz="1800" dirty="0" smtClean="0"/>
              <a:t> </a:t>
            </a:r>
            <a:r>
              <a:rPr lang="en-US" sz="1800" dirty="0" err="1" smtClean="0"/>
              <a:t>Rückbau-Erfahrung</a:t>
            </a:r>
            <a:r>
              <a:rPr lang="en-US" sz="1800" dirty="0" smtClean="0"/>
              <a:t>: </a:t>
            </a:r>
            <a:r>
              <a:rPr lang="en-US" sz="1800" dirty="0" err="1" smtClean="0">
                <a:solidFill>
                  <a:srgbClr val="000000"/>
                </a:solidFill>
              </a:rPr>
              <a:t>Momentan</a:t>
            </a:r>
            <a:r>
              <a:rPr lang="en-US" sz="1800" dirty="0" smtClean="0">
                <a:solidFill>
                  <a:srgbClr val="000000"/>
                </a:solidFill>
              </a:rPr>
              <a:t> </a:t>
            </a:r>
            <a:r>
              <a:rPr lang="en-US" sz="1800" dirty="0" err="1">
                <a:solidFill>
                  <a:srgbClr val="000000"/>
                </a:solidFill>
              </a:rPr>
              <a:t>sehr</a:t>
            </a:r>
            <a:r>
              <a:rPr lang="en-US" sz="1800" dirty="0">
                <a:solidFill>
                  <a:srgbClr val="000000"/>
                </a:solidFill>
              </a:rPr>
              <a:t> Fukushima </a:t>
            </a:r>
            <a:r>
              <a:rPr lang="en-US" sz="1800" dirty="0" err="1" smtClean="0">
                <a:solidFill>
                  <a:srgbClr val="000000"/>
                </a:solidFill>
              </a:rPr>
              <a:t>orientiert</a:t>
            </a:r>
            <a:endParaRPr lang="en-US" sz="1800" dirty="0"/>
          </a:p>
        </p:txBody>
      </p:sp>
      <p:pic>
        <p:nvPicPr>
          <p:cNvPr id="5" name="Picture 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702" y="1124744"/>
            <a:ext cx="7853421" cy="46149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nhaltsplatzhalter 2"/>
          <p:cNvSpPr txBox="1">
            <a:spLocks/>
          </p:cNvSpPr>
          <p:nvPr/>
        </p:nvSpPr>
        <p:spPr bwMode="auto">
          <a:xfrm>
            <a:off x="4490338" y="5949504"/>
            <a:ext cx="8356600" cy="5758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14325" indent="-314325" algn="l" rtl="0" eaLnBrk="1" fontAlgn="base" hangingPunct="1">
              <a:spcBef>
                <a:spcPct val="20000"/>
              </a:spcBef>
              <a:spcAft>
                <a:spcPct val="0"/>
              </a:spcAft>
              <a:buBlip>
                <a:blip r:embed="rId3"/>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4"/>
              </a:buBlip>
              <a:defRPr>
                <a:solidFill>
                  <a:schemeClr val="tx1"/>
                </a:solidFill>
                <a:latin typeface="+mn-lt"/>
              </a:defRPr>
            </a:lvl2pPr>
            <a:lvl3pPr marL="1209675" indent="-276225" algn="l" rtl="0" eaLnBrk="1" fontAlgn="base" hangingPunct="1">
              <a:spcBef>
                <a:spcPct val="20000"/>
              </a:spcBef>
              <a:spcAft>
                <a:spcPct val="0"/>
              </a:spcAft>
              <a:buBlip>
                <a:blip r:embed="rId5"/>
              </a:buBlip>
              <a:defRPr sz="1600">
                <a:solidFill>
                  <a:schemeClr val="tx1"/>
                </a:solidFill>
                <a:latin typeface="+mn-lt"/>
              </a:defRPr>
            </a:lvl3pPr>
            <a:lvl4pPr marL="1657350" indent="-276225" algn="l" rtl="0" eaLnBrk="1" fontAlgn="base" hangingPunct="1">
              <a:spcBef>
                <a:spcPct val="20000"/>
              </a:spcBef>
              <a:spcAft>
                <a:spcPct val="0"/>
              </a:spcAft>
              <a:buBlip>
                <a:blip r:embed="rId5"/>
              </a:buBlip>
              <a:defRPr sz="1600">
                <a:solidFill>
                  <a:schemeClr val="tx1"/>
                </a:solidFill>
                <a:latin typeface="+mn-lt"/>
              </a:defRPr>
            </a:lvl4pPr>
            <a:lvl5pPr marL="2095500" indent="-276225" algn="l" rtl="0" eaLnBrk="1" fontAlgn="base" hangingPunct="1">
              <a:spcBef>
                <a:spcPct val="20000"/>
              </a:spcBef>
              <a:spcAft>
                <a:spcPct val="0"/>
              </a:spcAft>
              <a:buBlip>
                <a:blip r:embed="rId5"/>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endParaRPr lang="en-US" kern="0" dirty="0">
              <a:solidFill>
                <a:srgbClr val="000000"/>
              </a:solidFill>
            </a:endParaRPr>
          </a:p>
        </p:txBody>
      </p:sp>
      <p:sp>
        <p:nvSpPr>
          <p:cNvPr id="6" name="Titel 1"/>
          <p:cNvSpPr txBox="1">
            <a:spLocks/>
          </p:cNvSpPr>
          <p:nvPr/>
        </p:nvSpPr>
        <p:spPr bwMode="auto">
          <a:xfrm>
            <a:off x="414850" y="5756367"/>
            <a:ext cx="6380271" cy="400110"/>
          </a:xfrm>
          <a:prstGeom prst="rect">
            <a:avLst/>
          </a:prstGeom>
          <a:noFill/>
          <a:ln w="9525">
            <a:noFill/>
            <a:miter lim="800000"/>
            <a:headEnd/>
            <a:tailEnd/>
          </a:ln>
          <a:effectLst/>
        </p:spPr>
        <p:txBody>
          <a:bodyPr vert="horz" wrap="none" lIns="91439" tIns="45720" rIns="91439" bIns="45720" numCol="1" anchor="t" anchorCtr="0" compatLnSpc="1">
            <a:prstTxWarp prst="textNoShape">
              <a:avLst/>
            </a:prstTxWarp>
            <a:spAutoFit/>
          </a:bodyPr>
          <a:lstStyle>
            <a:lvl1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5pPr>
            <a:lvl6pPr marL="457196"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6pPr>
            <a:lvl7pPr marL="914392"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7pPr>
            <a:lvl8pPr marL="1371588"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8pPr>
            <a:lvl9pPr marL="1828784"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9pPr>
          </a:lstStyle>
          <a:p>
            <a:r>
              <a:rPr lang="de-DE" kern="0" dirty="0" smtClean="0"/>
              <a:t>Kooperation zwischen Fukui- Universität und KIT</a:t>
            </a:r>
            <a:endParaRPr lang="de-DE" kern="0" dirty="0"/>
          </a:p>
        </p:txBody>
      </p:sp>
    </p:spTree>
    <p:extLst>
      <p:ext uri="{BB962C8B-B14F-4D97-AF65-F5344CB8AC3E}">
        <p14:creationId xmlns:p14="http://schemas.microsoft.com/office/powerpoint/2010/main" val="28858224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93" y="986723"/>
            <a:ext cx="8510587" cy="466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Line 46"/>
          <p:cNvSpPr>
            <a:spLocks noChangeShapeType="1"/>
          </p:cNvSpPr>
          <p:nvPr/>
        </p:nvSpPr>
        <p:spPr bwMode="auto">
          <a:xfrm>
            <a:off x="337469" y="5459504"/>
            <a:ext cx="1233488" cy="0"/>
          </a:xfrm>
          <a:prstGeom prst="line">
            <a:avLst/>
          </a:prstGeom>
          <a:noFill/>
          <a:ln w="9525">
            <a:solidFill>
              <a:schemeClr val="bg1"/>
            </a:solidFill>
            <a:round/>
            <a:headEnd/>
            <a:tailEnd/>
          </a:ln>
        </p:spPr>
        <p:txBody>
          <a:bodyPr wrap="none" anchor="ctr"/>
          <a:lstStyle/>
          <a:p>
            <a:endParaRPr lang="de-DE" sz="1800">
              <a:solidFill>
                <a:srgbClr val="000000"/>
              </a:solidFill>
            </a:endParaRPr>
          </a:p>
        </p:txBody>
      </p:sp>
      <p:sp>
        <p:nvSpPr>
          <p:cNvPr id="44" name="AutoShape 47"/>
          <p:cNvSpPr>
            <a:spLocks noChangeArrowheads="1"/>
          </p:cNvSpPr>
          <p:nvPr/>
        </p:nvSpPr>
        <p:spPr bwMode="auto">
          <a:xfrm>
            <a:off x="3086835" y="4694329"/>
            <a:ext cx="166688"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a:solidFill>
                  <a:srgbClr val="FFFFFF"/>
                </a:solidFill>
              </a:rPr>
              <a:t>1</a:t>
            </a:r>
          </a:p>
        </p:txBody>
      </p:sp>
      <p:sp>
        <p:nvSpPr>
          <p:cNvPr id="45" name="AutoShape 48"/>
          <p:cNvSpPr>
            <a:spLocks noChangeArrowheads="1"/>
          </p:cNvSpPr>
          <p:nvPr/>
        </p:nvSpPr>
        <p:spPr bwMode="auto">
          <a:xfrm>
            <a:off x="6565385" y="1763815"/>
            <a:ext cx="166688"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smtClean="0">
                <a:solidFill>
                  <a:srgbClr val="FFFFFF"/>
                </a:solidFill>
              </a:rPr>
              <a:t>10</a:t>
            </a:r>
            <a:endParaRPr lang="en-GB" sz="1000" b="1" dirty="0">
              <a:solidFill>
                <a:srgbClr val="FFFFFF"/>
              </a:solidFill>
            </a:endParaRPr>
          </a:p>
        </p:txBody>
      </p:sp>
      <p:sp>
        <p:nvSpPr>
          <p:cNvPr id="46" name="AutoShape 49"/>
          <p:cNvSpPr>
            <a:spLocks noChangeArrowheads="1"/>
          </p:cNvSpPr>
          <p:nvPr/>
        </p:nvSpPr>
        <p:spPr bwMode="auto">
          <a:xfrm>
            <a:off x="4342935" y="2243073"/>
            <a:ext cx="168275"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a:solidFill>
                  <a:srgbClr val="FFFFFF"/>
                </a:solidFill>
              </a:rPr>
              <a:t>1</a:t>
            </a:r>
          </a:p>
        </p:txBody>
      </p:sp>
      <p:sp>
        <p:nvSpPr>
          <p:cNvPr id="47" name="AutoShape 50"/>
          <p:cNvSpPr>
            <a:spLocks noChangeArrowheads="1"/>
          </p:cNvSpPr>
          <p:nvPr/>
        </p:nvSpPr>
        <p:spPr bwMode="auto">
          <a:xfrm>
            <a:off x="6192180" y="3099755"/>
            <a:ext cx="166688" cy="149225"/>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a:solidFill>
                  <a:srgbClr val="FFFFFF"/>
                </a:solidFill>
              </a:rPr>
              <a:t>6</a:t>
            </a:r>
          </a:p>
        </p:txBody>
      </p:sp>
      <p:sp>
        <p:nvSpPr>
          <p:cNvPr id="48" name="AutoShape 51"/>
          <p:cNvSpPr>
            <a:spLocks noChangeArrowheads="1"/>
          </p:cNvSpPr>
          <p:nvPr/>
        </p:nvSpPr>
        <p:spPr bwMode="auto">
          <a:xfrm>
            <a:off x="6867255" y="2663915"/>
            <a:ext cx="168275" cy="149225"/>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smtClean="0">
                <a:solidFill>
                  <a:srgbClr val="FFFFFF"/>
                </a:solidFill>
              </a:rPr>
              <a:t>29</a:t>
            </a:r>
            <a:endParaRPr lang="en-GB" sz="1000" b="1" dirty="0">
              <a:solidFill>
                <a:srgbClr val="FFFFFF"/>
              </a:solidFill>
            </a:endParaRPr>
          </a:p>
        </p:txBody>
      </p:sp>
      <p:sp>
        <p:nvSpPr>
          <p:cNvPr id="49" name="AutoShape 52"/>
          <p:cNvSpPr>
            <a:spLocks noChangeArrowheads="1"/>
          </p:cNvSpPr>
          <p:nvPr/>
        </p:nvSpPr>
        <p:spPr bwMode="auto">
          <a:xfrm>
            <a:off x="7662748" y="2329973"/>
            <a:ext cx="166688" cy="149225"/>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5</a:t>
            </a:r>
            <a:endParaRPr lang="en-GB" sz="1000" b="1" dirty="0">
              <a:solidFill>
                <a:srgbClr val="FFFFFF"/>
              </a:solidFill>
            </a:endParaRPr>
          </a:p>
        </p:txBody>
      </p:sp>
      <p:sp>
        <p:nvSpPr>
          <p:cNvPr id="50" name="AutoShape 53"/>
          <p:cNvSpPr>
            <a:spLocks noChangeArrowheads="1"/>
          </p:cNvSpPr>
          <p:nvPr/>
        </p:nvSpPr>
        <p:spPr bwMode="auto">
          <a:xfrm>
            <a:off x="8037385" y="2528900"/>
            <a:ext cx="168275"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2</a:t>
            </a:r>
            <a:endParaRPr lang="en-GB" sz="1000" b="1" dirty="0">
              <a:solidFill>
                <a:srgbClr val="FFFFFF"/>
              </a:solidFill>
            </a:endParaRPr>
          </a:p>
        </p:txBody>
      </p:sp>
      <p:sp>
        <p:nvSpPr>
          <p:cNvPr id="52" name="AutoShape 55"/>
          <p:cNvSpPr>
            <a:spLocks noChangeArrowheads="1"/>
          </p:cNvSpPr>
          <p:nvPr/>
        </p:nvSpPr>
        <p:spPr bwMode="auto">
          <a:xfrm>
            <a:off x="5967155" y="2691535"/>
            <a:ext cx="166688" cy="152400"/>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2</a:t>
            </a:r>
            <a:endParaRPr lang="en-GB" sz="1000" b="1" dirty="0">
              <a:solidFill>
                <a:srgbClr val="FFFFFF"/>
              </a:solidFill>
            </a:endParaRPr>
          </a:p>
        </p:txBody>
      </p:sp>
      <p:sp>
        <p:nvSpPr>
          <p:cNvPr id="53" name="AutoShape 56"/>
          <p:cNvSpPr>
            <a:spLocks noChangeArrowheads="1"/>
          </p:cNvSpPr>
          <p:nvPr/>
        </p:nvSpPr>
        <p:spPr bwMode="auto">
          <a:xfrm>
            <a:off x="5251748" y="2168860"/>
            <a:ext cx="166688" cy="149225"/>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2</a:t>
            </a:r>
            <a:endParaRPr lang="en-GB" sz="1000" b="1" dirty="0">
              <a:solidFill>
                <a:srgbClr val="FFFFFF"/>
              </a:solidFill>
            </a:endParaRPr>
          </a:p>
        </p:txBody>
      </p:sp>
      <p:sp>
        <p:nvSpPr>
          <p:cNvPr id="54" name="AutoShape 57"/>
          <p:cNvSpPr>
            <a:spLocks noChangeArrowheads="1"/>
          </p:cNvSpPr>
          <p:nvPr/>
        </p:nvSpPr>
        <p:spPr bwMode="auto">
          <a:xfrm>
            <a:off x="5231109" y="1538790"/>
            <a:ext cx="169863"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a:solidFill>
                  <a:srgbClr val="FFFFFF"/>
                </a:solidFill>
              </a:rPr>
              <a:t>1</a:t>
            </a:r>
            <a:endParaRPr lang="en-GB" sz="1000" b="1">
              <a:solidFill>
                <a:srgbClr val="FFFFFF"/>
              </a:solidFill>
            </a:endParaRPr>
          </a:p>
        </p:txBody>
      </p:sp>
      <p:sp>
        <p:nvSpPr>
          <p:cNvPr id="56" name="AutoShape 59"/>
          <p:cNvSpPr>
            <a:spLocks noChangeArrowheads="1"/>
          </p:cNvSpPr>
          <p:nvPr/>
        </p:nvSpPr>
        <p:spPr bwMode="auto">
          <a:xfrm>
            <a:off x="3761910" y="2244660"/>
            <a:ext cx="479425" cy="144462"/>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Frankreich</a:t>
            </a:r>
            <a:endParaRPr lang="en-GB" sz="1000" b="1" dirty="0">
              <a:solidFill>
                <a:srgbClr val="000000"/>
              </a:solidFill>
            </a:endParaRPr>
          </a:p>
        </p:txBody>
      </p:sp>
      <p:sp>
        <p:nvSpPr>
          <p:cNvPr id="57" name="AutoShape 60"/>
          <p:cNvSpPr>
            <a:spLocks noChangeArrowheads="1"/>
          </p:cNvSpPr>
          <p:nvPr/>
        </p:nvSpPr>
        <p:spPr bwMode="auto">
          <a:xfrm>
            <a:off x="5361285" y="2173623"/>
            <a:ext cx="650875"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a:solidFill>
                  <a:srgbClr val="000000"/>
                </a:solidFill>
              </a:rPr>
              <a:t>Slowakei</a:t>
            </a:r>
            <a:endParaRPr lang="en-GB" sz="1000" b="1">
              <a:solidFill>
                <a:srgbClr val="000000"/>
              </a:solidFill>
            </a:endParaRPr>
          </a:p>
        </p:txBody>
      </p:sp>
      <p:sp>
        <p:nvSpPr>
          <p:cNvPr id="58" name="AutoShape 61"/>
          <p:cNvSpPr>
            <a:spLocks noChangeArrowheads="1"/>
          </p:cNvSpPr>
          <p:nvPr/>
        </p:nvSpPr>
        <p:spPr bwMode="auto">
          <a:xfrm>
            <a:off x="6711435" y="1768578"/>
            <a:ext cx="650875"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Russland</a:t>
            </a:r>
            <a:endParaRPr lang="en-GB" sz="1000" b="1" dirty="0">
              <a:solidFill>
                <a:srgbClr val="000000"/>
              </a:solidFill>
            </a:endParaRPr>
          </a:p>
        </p:txBody>
      </p:sp>
      <p:sp>
        <p:nvSpPr>
          <p:cNvPr id="59" name="AutoShape 62"/>
          <p:cNvSpPr>
            <a:spLocks noChangeArrowheads="1"/>
          </p:cNvSpPr>
          <p:nvPr/>
        </p:nvSpPr>
        <p:spPr bwMode="auto">
          <a:xfrm>
            <a:off x="5362872" y="1548315"/>
            <a:ext cx="649288"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Finnland</a:t>
            </a:r>
            <a:endParaRPr lang="en-GB" sz="1000" b="1" dirty="0">
              <a:solidFill>
                <a:srgbClr val="000000"/>
              </a:solidFill>
            </a:endParaRPr>
          </a:p>
        </p:txBody>
      </p:sp>
      <p:sp>
        <p:nvSpPr>
          <p:cNvPr id="60" name="AutoShape 63"/>
          <p:cNvSpPr>
            <a:spLocks noChangeArrowheads="1"/>
          </p:cNvSpPr>
          <p:nvPr/>
        </p:nvSpPr>
        <p:spPr bwMode="auto">
          <a:xfrm>
            <a:off x="6086762" y="2690437"/>
            <a:ext cx="650875"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a:solidFill>
                  <a:srgbClr val="000000"/>
                </a:solidFill>
              </a:rPr>
              <a:t>Pakistan</a:t>
            </a:r>
            <a:endParaRPr lang="en-GB" sz="1000" b="1" dirty="0">
              <a:solidFill>
                <a:srgbClr val="000000"/>
              </a:solidFill>
            </a:endParaRPr>
          </a:p>
        </p:txBody>
      </p:sp>
      <p:sp>
        <p:nvSpPr>
          <p:cNvPr id="61" name="AutoShape 64"/>
          <p:cNvSpPr>
            <a:spLocks noChangeArrowheads="1"/>
          </p:cNvSpPr>
          <p:nvPr/>
        </p:nvSpPr>
        <p:spPr bwMode="auto">
          <a:xfrm>
            <a:off x="6298994" y="3084060"/>
            <a:ext cx="650875" cy="144462"/>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Indiien</a:t>
            </a:r>
            <a:endParaRPr lang="en-GB" sz="1000" b="1" dirty="0">
              <a:solidFill>
                <a:srgbClr val="000000"/>
              </a:solidFill>
            </a:endParaRPr>
          </a:p>
        </p:txBody>
      </p:sp>
      <p:sp>
        <p:nvSpPr>
          <p:cNvPr id="62" name="AutoShape 65"/>
          <p:cNvSpPr>
            <a:spLocks noChangeArrowheads="1"/>
          </p:cNvSpPr>
          <p:nvPr/>
        </p:nvSpPr>
        <p:spPr bwMode="auto">
          <a:xfrm>
            <a:off x="7026005" y="2670265"/>
            <a:ext cx="525463"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a:solidFill>
                  <a:srgbClr val="000000"/>
                </a:solidFill>
              </a:rPr>
              <a:t>China</a:t>
            </a:r>
            <a:endParaRPr lang="en-GB" sz="1000" b="1" dirty="0">
              <a:solidFill>
                <a:srgbClr val="000000"/>
              </a:solidFill>
            </a:endParaRPr>
          </a:p>
        </p:txBody>
      </p:sp>
      <p:sp>
        <p:nvSpPr>
          <p:cNvPr id="63" name="AutoShape 66"/>
          <p:cNvSpPr>
            <a:spLocks noChangeArrowheads="1"/>
          </p:cNvSpPr>
          <p:nvPr/>
        </p:nvSpPr>
        <p:spPr bwMode="auto">
          <a:xfrm>
            <a:off x="7002270" y="2303875"/>
            <a:ext cx="649288" cy="146050"/>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Südkorea</a:t>
            </a:r>
            <a:endParaRPr lang="en-GB" sz="1000" b="1" dirty="0">
              <a:solidFill>
                <a:srgbClr val="000000"/>
              </a:solidFill>
            </a:endParaRPr>
          </a:p>
        </p:txBody>
      </p:sp>
      <p:sp>
        <p:nvSpPr>
          <p:cNvPr id="64" name="AutoShape 67"/>
          <p:cNvSpPr>
            <a:spLocks noChangeArrowheads="1"/>
          </p:cNvSpPr>
          <p:nvPr/>
        </p:nvSpPr>
        <p:spPr bwMode="auto">
          <a:xfrm>
            <a:off x="8135860" y="2541757"/>
            <a:ext cx="649288"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a:solidFill>
                  <a:srgbClr val="000000"/>
                </a:solidFill>
              </a:rPr>
              <a:t>Japan</a:t>
            </a:r>
            <a:endParaRPr lang="en-GB" sz="1000" b="1" dirty="0">
              <a:solidFill>
                <a:srgbClr val="000000"/>
              </a:solidFill>
            </a:endParaRPr>
          </a:p>
        </p:txBody>
      </p:sp>
      <p:sp>
        <p:nvSpPr>
          <p:cNvPr id="65" name="AutoShape 68"/>
          <p:cNvSpPr>
            <a:spLocks noChangeArrowheads="1"/>
          </p:cNvSpPr>
          <p:nvPr/>
        </p:nvSpPr>
        <p:spPr bwMode="auto">
          <a:xfrm>
            <a:off x="3286985" y="4695917"/>
            <a:ext cx="652463"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Argentinien</a:t>
            </a:r>
            <a:endParaRPr lang="en-GB" sz="1000" b="1" dirty="0">
              <a:solidFill>
                <a:srgbClr val="000000"/>
              </a:solidFill>
            </a:endParaRPr>
          </a:p>
        </p:txBody>
      </p:sp>
      <p:sp>
        <p:nvSpPr>
          <p:cNvPr id="69" name="AutoShape 72"/>
          <p:cNvSpPr>
            <a:spLocks noChangeArrowheads="1"/>
          </p:cNvSpPr>
          <p:nvPr/>
        </p:nvSpPr>
        <p:spPr bwMode="auto">
          <a:xfrm>
            <a:off x="1876295" y="2483895"/>
            <a:ext cx="166688"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smtClean="0">
                <a:solidFill>
                  <a:srgbClr val="FFFFFF"/>
                </a:solidFill>
              </a:rPr>
              <a:t>5</a:t>
            </a:r>
            <a:endParaRPr lang="en-GB" sz="1000" b="1" dirty="0">
              <a:solidFill>
                <a:srgbClr val="FFFFFF"/>
              </a:solidFill>
            </a:endParaRPr>
          </a:p>
        </p:txBody>
      </p:sp>
      <p:sp>
        <p:nvSpPr>
          <p:cNvPr id="70" name="AutoShape 73"/>
          <p:cNvSpPr>
            <a:spLocks noChangeArrowheads="1"/>
          </p:cNvSpPr>
          <p:nvPr/>
        </p:nvSpPr>
        <p:spPr bwMode="auto">
          <a:xfrm>
            <a:off x="1955670" y="2496595"/>
            <a:ext cx="546100" cy="141287"/>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de-DE" sz="1000" b="1">
                <a:solidFill>
                  <a:srgbClr val="000000"/>
                </a:solidFill>
              </a:rPr>
              <a:t>USA</a:t>
            </a:r>
            <a:endParaRPr lang="en-GB" sz="1000" b="1">
              <a:solidFill>
                <a:srgbClr val="000000"/>
              </a:solidFill>
            </a:endParaRPr>
          </a:p>
        </p:txBody>
      </p:sp>
      <p:sp>
        <p:nvSpPr>
          <p:cNvPr id="71" name="AutoShape 74"/>
          <p:cNvSpPr>
            <a:spLocks noChangeArrowheads="1"/>
          </p:cNvSpPr>
          <p:nvPr/>
        </p:nvSpPr>
        <p:spPr bwMode="auto">
          <a:xfrm>
            <a:off x="3044157" y="3880030"/>
            <a:ext cx="166688" cy="152400"/>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a:solidFill>
                  <a:srgbClr val="FFFFFF"/>
                </a:solidFill>
              </a:rPr>
              <a:t>1</a:t>
            </a:r>
            <a:endParaRPr lang="en-GB" sz="1000" b="1">
              <a:solidFill>
                <a:srgbClr val="FFFFFF"/>
              </a:solidFill>
            </a:endParaRPr>
          </a:p>
        </p:txBody>
      </p:sp>
      <p:sp>
        <p:nvSpPr>
          <p:cNvPr id="72" name="AutoShape 75"/>
          <p:cNvSpPr>
            <a:spLocks noChangeArrowheads="1"/>
          </p:cNvSpPr>
          <p:nvPr/>
        </p:nvSpPr>
        <p:spPr bwMode="auto">
          <a:xfrm>
            <a:off x="3169878" y="3879050"/>
            <a:ext cx="652463"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de-DE" sz="1000" b="1" dirty="0">
                <a:solidFill>
                  <a:srgbClr val="000000"/>
                </a:solidFill>
              </a:rPr>
              <a:t>Brasilien</a:t>
            </a:r>
            <a:endParaRPr lang="en-GB" sz="1000" b="1" dirty="0">
              <a:solidFill>
                <a:srgbClr val="000000"/>
              </a:solidFill>
            </a:endParaRPr>
          </a:p>
        </p:txBody>
      </p:sp>
      <p:sp>
        <p:nvSpPr>
          <p:cNvPr id="10242" name="Rectangle 7"/>
          <p:cNvSpPr>
            <a:spLocks noChangeArrowheads="1"/>
          </p:cNvSpPr>
          <p:nvPr/>
        </p:nvSpPr>
        <p:spPr bwMode="auto">
          <a:xfrm>
            <a:off x="279423" y="207324"/>
            <a:ext cx="7737475" cy="47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2200" b="1" dirty="0" smtClean="0">
                <a:solidFill>
                  <a:srgbClr val="000000"/>
                </a:solidFill>
              </a:rPr>
              <a:t>Kernenergie Weltweit</a:t>
            </a:r>
            <a:endParaRPr lang="de-DE" sz="1800" b="1" dirty="0">
              <a:solidFill>
                <a:srgbClr val="000000"/>
              </a:solidFill>
            </a:endParaRPr>
          </a:p>
        </p:txBody>
      </p:sp>
      <p:pic>
        <p:nvPicPr>
          <p:cNvPr id="20482" name="Picture 2" descr="areva-taishan_werk5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096" y="4435505"/>
            <a:ext cx="3541526" cy="1738800"/>
          </a:xfrm>
          <a:prstGeom prst="roundRect">
            <a:avLst>
              <a:gd name="adj" fmla="val 8594"/>
            </a:avLst>
          </a:prstGeom>
          <a:solidFill>
            <a:srgbClr val="FFFFFF">
              <a:shade val="85000"/>
            </a:srgbClr>
          </a:solidFill>
          <a:ln>
            <a:noFill/>
          </a:ln>
          <a:effectLst/>
          <a:extLst/>
        </p:spPr>
      </p:pic>
      <p:sp>
        <p:nvSpPr>
          <p:cNvPr id="74" name="AutoShape 53"/>
          <p:cNvSpPr>
            <a:spLocks noChangeArrowheads="1"/>
          </p:cNvSpPr>
          <p:nvPr/>
        </p:nvSpPr>
        <p:spPr bwMode="auto">
          <a:xfrm>
            <a:off x="7587335" y="2978950"/>
            <a:ext cx="168275"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2</a:t>
            </a:r>
            <a:endParaRPr lang="en-GB" sz="1000" b="1" dirty="0">
              <a:solidFill>
                <a:srgbClr val="FFFFFF"/>
              </a:solidFill>
            </a:endParaRPr>
          </a:p>
        </p:txBody>
      </p:sp>
      <p:sp>
        <p:nvSpPr>
          <p:cNvPr id="75" name="AutoShape 67"/>
          <p:cNvSpPr>
            <a:spLocks noChangeArrowheads="1"/>
          </p:cNvSpPr>
          <p:nvPr/>
        </p:nvSpPr>
        <p:spPr bwMode="auto">
          <a:xfrm>
            <a:off x="7686870" y="2986887"/>
            <a:ext cx="649288"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smtClean="0">
                <a:solidFill>
                  <a:srgbClr val="000000"/>
                </a:solidFill>
              </a:rPr>
              <a:t>Taiwan</a:t>
            </a:r>
            <a:endParaRPr lang="en-GB" sz="1000" b="1" dirty="0">
              <a:solidFill>
                <a:srgbClr val="000000"/>
              </a:solidFill>
            </a:endParaRPr>
          </a:p>
        </p:txBody>
      </p:sp>
      <p:sp>
        <p:nvSpPr>
          <p:cNvPr id="78" name="Rectangle 3"/>
          <p:cNvSpPr>
            <a:spLocks noChangeArrowheads="1"/>
          </p:cNvSpPr>
          <p:nvPr/>
        </p:nvSpPr>
        <p:spPr bwMode="auto">
          <a:xfrm>
            <a:off x="282037" y="4945522"/>
            <a:ext cx="4875028" cy="1205903"/>
          </a:xfrm>
          <a:prstGeom prst="rect">
            <a:avLst/>
          </a:prstGeom>
          <a:solidFill>
            <a:schemeClr val="bg1"/>
          </a:solidFill>
          <a:ln>
            <a:noFill/>
          </a:ln>
          <a:extLst/>
        </p:spPr>
        <p:txBody>
          <a:bodyPr/>
          <a:lstStyle/>
          <a:p>
            <a:pPr marL="314325" indent="-314325" defTabSz="431800">
              <a:spcBef>
                <a:spcPct val="20000"/>
              </a:spcBef>
              <a:buClr>
                <a:srgbClr val="0066FF"/>
              </a:buClr>
              <a:buFontTx/>
              <a:buBlip>
                <a:blip r:embed="rId5"/>
              </a:buBlip>
            </a:pPr>
            <a:r>
              <a:rPr lang="de-DE" sz="1800" b="1" dirty="0" smtClean="0">
                <a:solidFill>
                  <a:srgbClr val="000000"/>
                </a:solidFill>
                <a:latin typeface="Arial"/>
              </a:rPr>
              <a:t>Weltweit betreiben 31 Länder </a:t>
            </a:r>
            <a:r>
              <a:rPr lang="de-DE" sz="1800" b="1" dirty="0">
                <a:solidFill>
                  <a:srgbClr val="000000"/>
                </a:solidFill>
                <a:latin typeface="Arial"/>
              </a:rPr>
              <a:t>KKW</a:t>
            </a:r>
            <a:endParaRPr lang="de-DE" sz="1800" b="1" dirty="0" smtClean="0">
              <a:solidFill>
                <a:srgbClr val="000000"/>
              </a:solidFill>
              <a:latin typeface="Arial"/>
            </a:endParaRPr>
          </a:p>
          <a:p>
            <a:pPr marL="314325" indent="-314325" defTabSz="431800">
              <a:spcBef>
                <a:spcPct val="20000"/>
              </a:spcBef>
              <a:buClr>
                <a:srgbClr val="0066FF"/>
              </a:buClr>
              <a:buFontTx/>
              <a:buBlip>
                <a:blip r:embed="rId5"/>
              </a:buBlip>
            </a:pPr>
            <a:r>
              <a:rPr lang="de-DE" sz="1800" b="1" dirty="0" smtClean="0">
                <a:solidFill>
                  <a:srgbClr val="000000"/>
                </a:solidFill>
                <a:latin typeface="Arial"/>
              </a:rPr>
              <a:t>Weltweit sind 442 </a:t>
            </a:r>
            <a:r>
              <a:rPr lang="de-DE" sz="1800" b="1" dirty="0">
                <a:solidFill>
                  <a:srgbClr val="000000"/>
                </a:solidFill>
                <a:latin typeface="Arial"/>
              </a:rPr>
              <a:t>KKW </a:t>
            </a:r>
            <a:r>
              <a:rPr lang="de-DE" sz="1800" b="1" dirty="0" smtClean="0">
                <a:solidFill>
                  <a:srgbClr val="000000"/>
                </a:solidFill>
                <a:latin typeface="Arial"/>
              </a:rPr>
              <a:t>betriebsbereit </a:t>
            </a:r>
            <a:endParaRPr lang="de-DE" sz="1800" b="1" dirty="0">
              <a:solidFill>
                <a:srgbClr val="000000"/>
              </a:solidFill>
              <a:latin typeface="Arial"/>
            </a:endParaRPr>
          </a:p>
          <a:p>
            <a:pPr marL="314325" indent="-314325" defTabSz="431800">
              <a:spcBef>
                <a:spcPct val="20000"/>
              </a:spcBef>
              <a:buClr>
                <a:srgbClr val="0066FF"/>
              </a:buClr>
              <a:buFontTx/>
              <a:buBlip>
                <a:blip r:embed="rId5"/>
              </a:buBlip>
            </a:pPr>
            <a:r>
              <a:rPr lang="de-DE" sz="1800" b="1" dirty="0" smtClean="0">
                <a:solidFill>
                  <a:srgbClr val="000000"/>
                </a:solidFill>
                <a:latin typeface="Arial"/>
              </a:rPr>
              <a:t>18 europäische Länder haben KKW  </a:t>
            </a:r>
          </a:p>
          <a:p>
            <a:pPr marL="314325" indent="-314325" defTabSz="431800">
              <a:spcBef>
                <a:spcPct val="20000"/>
              </a:spcBef>
              <a:buClr>
                <a:srgbClr val="0066FF"/>
              </a:buClr>
              <a:buFontTx/>
              <a:buBlip>
                <a:blip r:embed="rId5"/>
              </a:buBlip>
            </a:pPr>
            <a:r>
              <a:rPr lang="de-DE" sz="1800" b="1" dirty="0" smtClean="0">
                <a:solidFill>
                  <a:srgbClr val="000000"/>
                </a:solidFill>
                <a:latin typeface="Arial"/>
              </a:rPr>
              <a:t>Weltweit sind 66 KKW im Bau </a:t>
            </a:r>
            <a:endParaRPr lang="en-GB" sz="1800" b="1" dirty="0">
              <a:solidFill>
                <a:srgbClr val="000000"/>
              </a:solidFill>
              <a:latin typeface="Arial"/>
            </a:endParaRPr>
          </a:p>
        </p:txBody>
      </p:sp>
      <p:sp>
        <p:nvSpPr>
          <p:cNvPr id="39" name="Rectangle 9"/>
          <p:cNvSpPr>
            <a:spLocks noChangeArrowheads="1"/>
          </p:cNvSpPr>
          <p:nvPr/>
        </p:nvSpPr>
        <p:spPr bwMode="auto">
          <a:xfrm>
            <a:off x="6739168" y="4435505"/>
            <a:ext cx="2105833" cy="33855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p>
            <a:pPr algn="r"/>
            <a:r>
              <a:rPr lang="de-DE" sz="1600" b="1" dirty="0" smtClean="0">
                <a:solidFill>
                  <a:srgbClr val="000000"/>
                </a:solidFill>
              </a:rPr>
              <a:t>EPR </a:t>
            </a:r>
            <a:r>
              <a:rPr lang="de-DE" sz="1600" b="1" dirty="0" err="1" smtClean="0">
                <a:solidFill>
                  <a:srgbClr val="000000"/>
                </a:solidFill>
              </a:rPr>
              <a:t>Taishan</a:t>
            </a:r>
            <a:r>
              <a:rPr lang="de-DE" sz="1600" b="1" dirty="0" smtClean="0">
                <a:solidFill>
                  <a:srgbClr val="000000"/>
                </a:solidFill>
              </a:rPr>
              <a:t>, China</a:t>
            </a:r>
          </a:p>
        </p:txBody>
      </p:sp>
      <p:sp>
        <p:nvSpPr>
          <p:cNvPr id="79" name="AutoShape 53"/>
          <p:cNvSpPr>
            <a:spLocks noChangeArrowheads="1"/>
          </p:cNvSpPr>
          <p:nvPr/>
        </p:nvSpPr>
        <p:spPr bwMode="auto">
          <a:xfrm>
            <a:off x="5157065" y="1973043"/>
            <a:ext cx="168275"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smtClean="0">
                <a:solidFill>
                  <a:srgbClr val="FFFFFF"/>
                </a:solidFill>
              </a:rPr>
              <a:t>1</a:t>
            </a:r>
            <a:endParaRPr lang="en-GB" sz="1000" b="1" dirty="0">
              <a:solidFill>
                <a:srgbClr val="FFFFFF"/>
              </a:solidFill>
            </a:endParaRPr>
          </a:p>
        </p:txBody>
      </p:sp>
      <p:sp>
        <p:nvSpPr>
          <p:cNvPr id="80" name="AutoShape 67"/>
          <p:cNvSpPr>
            <a:spLocks noChangeArrowheads="1"/>
          </p:cNvSpPr>
          <p:nvPr/>
        </p:nvSpPr>
        <p:spPr bwMode="auto">
          <a:xfrm>
            <a:off x="5474791" y="1972490"/>
            <a:ext cx="649288"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smtClean="0">
                <a:solidFill>
                  <a:srgbClr val="000000"/>
                </a:solidFill>
              </a:rPr>
              <a:t>Weissrussland</a:t>
            </a:r>
            <a:endParaRPr lang="en-GB" sz="1000" b="1" dirty="0">
              <a:solidFill>
                <a:srgbClr val="000000"/>
              </a:solidFill>
            </a:endParaRPr>
          </a:p>
        </p:txBody>
      </p:sp>
      <p:sp>
        <p:nvSpPr>
          <p:cNvPr id="83" name="AutoShape 53"/>
          <p:cNvSpPr>
            <a:spLocks noChangeArrowheads="1"/>
          </p:cNvSpPr>
          <p:nvPr/>
        </p:nvSpPr>
        <p:spPr bwMode="auto">
          <a:xfrm>
            <a:off x="5337085" y="2843935"/>
            <a:ext cx="168275"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2</a:t>
            </a:r>
            <a:endParaRPr lang="en-GB" sz="1000" b="1" dirty="0">
              <a:solidFill>
                <a:srgbClr val="FFFFFF"/>
              </a:solidFill>
            </a:endParaRPr>
          </a:p>
        </p:txBody>
      </p:sp>
      <p:sp>
        <p:nvSpPr>
          <p:cNvPr id="84" name="AutoShape 67"/>
          <p:cNvSpPr>
            <a:spLocks noChangeArrowheads="1"/>
          </p:cNvSpPr>
          <p:nvPr/>
        </p:nvSpPr>
        <p:spPr bwMode="auto">
          <a:xfrm>
            <a:off x="5345346" y="2866233"/>
            <a:ext cx="649288"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smtClean="0">
                <a:solidFill>
                  <a:srgbClr val="000000"/>
                </a:solidFill>
              </a:rPr>
              <a:t>VAE</a:t>
            </a:r>
            <a:endParaRPr lang="en-GB" sz="1000" b="1" dirty="0">
              <a:solidFill>
                <a:srgbClr val="000000"/>
              </a:solidFill>
            </a:endParaRPr>
          </a:p>
        </p:txBody>
      </p:sp>
    </p:spTree>
    <p:extLst>
      <p:ext uri="{BB962C8B-B14F-4D97-AF65-F5344CB8AC3E}">
        <p14:creationId xmlns:p14="http://schemas.microsoft.com/office/powerpoint/2010/main" val="61426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554156" y="1068955"/>
            <a:ext cx="6542680" cy="5212426"/>
          </a:xfrm>
          <a:prstGeom prst="rect">
            <a:avLst/>
          </a:prstGeom>
        </p:spPr>
      </p:pic>
      <p:pic>
        <p:nvPicPr>
          <p:cNvPr id="3" name="Grafik 2"/>
          <p:cNvPicPr>
            <a:picLocks noChangeAspect="1"/>
          </p:cNvPicPr>
          <p:nvPr/>
        </p:nvPicPr>
        <p:blipFill>
          <a:blip r:embed="rId3"/>
          <a:stretch>
            <a:fillRect/>
          </a:stretch>
        </p:blipFill>
        <p:spPr>
          <a:xfrm>
            <a:off x="5139448" y="5567006"/>
            <a:ext cx="3914775" cy="714375"/>
          </a:xfrm>
          <a:prstGeom prst="rect">
            <a:avLst/>
          </a:prstGeom>
        </p:spPr>
      </p:pic>
      <p:sp>
        <p:nvSpPr>
          <p:cNvPr id="4" name="Textfeld 3"/>
          <p:cNvSpPr txBox="1"/>
          <p:nvPr/>
        </p:nvSpPr>
        <p:spPr>
          <a:xfrm>
            <a:off x="450376" y="341194"/>
            <a:ext cx="6769290" cy="400110"/>
          </a:xfrm>
          <a:prstGeom prst="rect">
            <a:avLst/>
          </a:prstGeom>
          <a:noFill/>
        </p:spPr>
        <p:txBody>
          <a:bodyPr wrap="square" rtlCol="0">
            <a:spAutoFit/>
          </a:bodyPr>
          <a:lstStyle/>
          <a:p>
            <a:r>
              <a:rPr lang="de-DE" dirty="0" smtClean="0"/>
              <a:t>Operational </a:t>
            </a:r>
            <a:r>
              <a:rPr lang="de-DE" dirty="0" err="1" smtClean="0"/>
              <a:t>Reactors</a:t>
            </a:r>
            <a:r>
              <a:rPr lang="de-DE" dirty="0" smtClean="0"/>
              <a:t>, </a:t>
            </a:r>
            <a:r>
              <a:rPr lang="de-DE" dirty="0" err="1" smtClean="0"/>
              <a:t>statistics</a:t>
            </a:r>
            <a:r>
              <a:rPr lang="de-DE" dirty="0" smtClean="0"/>
              <a:t> </a:t>
            </a:r>
            <a:r>
              <a:rPr lang="de-DE" dirty="0" err="1" smtClean="0"/>
              <a:t>of</a:t>
            </a:r>
            <a:r>
              <a:rPr lang="de-DE" dirty="0" smtClean="0"/>
              <a:t> IAEA, March 2016</a:t>
            </a:r>
            <a:endParaRPr lang="de-DE" dirty="0"/>
          </a:p>
        </p:txBody>
      </p:sp>
    </p:spTree>
    <p:extLst>
      <p:ext uri="{BB962C8B-B14F-4D97-AF65-F5344CB8AC3E}">
        <p14:creationId xmlns:p14="http://schemas.microsoft.com/office/powerpoint/2010/main" val="893089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52245" y="1018342"/>
            <a:ext cx="7818298" cy="5095855"/>
          </a:xfrm>
          <a:prstGeom prst="rect">
            <a:avLst/>
          </a:prstGeom>
        </p:spPr>
      </p:pic>
      <p:sp>
        <p:nvSpPr>
          <p:cNvPr id="3" name="Textfeld 2"/>
          <p:cNvSpPr txBox="1"/>
          <p:nvPr/>
        </p:nvSpPr>
        <p:spPr>
          <a:xfrm>
            <a:off x="573206" y="368490"/>
            <a:ext cx="6209731" cy="400110"/>
          </a:xfrm>
          <a:prstGeom prst="rect">
            <a:avLst/>
          </a:prstGeom>
          <a:noFill/>
        </p:spPr>
        <p:txBody>
          <a:bodyPr wrap="square" rtlCol="0">
            <a:spAutoFit/>
          </a:bodyPr>
          <a:lstStyle/>
          <a:p>
            <a:r>
              <a:rPr lang="de-DE" b="1" dirty="0" smtClean="0"/>
              <a:t>China: </a:t>
            </a:r>
            <a:r>
              <a:rPr lang="de-DE" b="1" dirty="0" err="1" smtClean="0"/>
              <a:t>Energy</a:t>
            </a:r>
            <a:r>
              <a:rPr lang="de-DE" b="1" dirty="0" smtClean="0"/>
              <a:t> </a:t>
            </a:r>
            <a:r>
              <a:rPr lang="de-DE" b="1" dirty="0" err="1" smtClean="0"/>
              <a:t>statistics</a:t>
            </a:r>
            <a:endParaRPr lang="de-DE" b="1" dirty="0"/>
          </a:p>
        </p:txBody>
      </p:sp>
      <p:pic>
        <p:nvPicPr>
          <p:cNvPr id="4" name="Grafik 3"/>
          <p:cNvPicPr>
            <a:picLocks noChangeAspect="1"/>
          </p:cNvPicPr>
          <p:nvPr/>
        </p:nvPicPr>
        <p:blipFill>
          <a:blip r:embed="rId3"/>
          <a:stretch>
            <a:fillRect/>
          </a:stretch>
        </p:blipFill>
        <p:spPr>
          <a:xfrm>
            <a:off x="4804028" y="91452"/>
            <a:ext cx="4285381" cy="782004"/>
          </a:xfrm>
          <a:prstGeom prst="rect">
            <a:avLst/>
          </a:prstGeom>
        </p:spPr>
      </p:pic>
    </p:spTree>
    <p:extLst>
      <p:ext uri="{BB962C8B-B14F-4D97-AF65-F5344CB8AC3E}">
        <p14:creationId xmlns:p14="http://schemas.microsoft.com/office/powerpoint/2010/main" val="3222802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47804" y="682032"/>
            <a:ext cx="6080292" cy="3584277"/>
          </a:xfrm>
          <a:prstGeom prst="rect">
            <a:avLst/>
          </a:prstGeom>
        </p:spPr>
      </p:pic>
      <p:sp>
        <p:nvSpPr>
          <p:cNvPr id="3" name="Rechteck 2"/>
          <p:cNvSpPr/>
          <p:nvPr/>
        </p:nvSpPr>
        <p:spPr>
          <a:xfrm>
            <a:off x="347803" y="113493"/>
            <a:ext cx="7035635" cy="707886"/>
          </a:xfrm>
          <a:prstGeom prst="rect">
            <a:avLst/>
          </a:prstGeom>
        </p:spPr>
        <p:txBody>
          <a:bodyPr wrap="square">
            <a:spAutoFit/>
          </a:bodyPr>
          <a:lstStyle/>
          <a:p>
            <a:r>
              <a:rPr lang="en-US" b="1" dirty="0"/>
              <a:t>ELECTRICITY PRODUCTION </a:t>
            </a:r>
            <a:r>
              <a:rPr lang="en-US" b="1" dirty="0" smtClean="0"/>
              <a:t>AND</a:t>
            </a:r>
            <a:br>
              <a:rPr lang="en-US" b="1" dirty="0" smtClean="0"/>
            </a:br>
            <a:r>
              <a:rPr lang="en-US" b="1" dirty="0" smtClean="0"/>
              <a:t>INSTALLED </a:t>
            </a:r>
            <a:r>
              <a:rPr lang="en-US" b="1" dirty="0"/>
              <a:t>CAPACITY</a:t>
            </a:r>
            <a:endParaRPr lang="de-DE" b="1" dirty="0"/>
          </a:p>
        </p:txBody>
      </p:sp>
      <p:pic>
        <p:nvPicPr>
          <p:cNvPr id="4" name="Grafik 3"/>
          <p:cNvPicPr>
            <a:picLocks noChangeAspect="1"/>
          </p:cNvPicPr>
          <p:nvPr/>
        </p:nvPicPr>
        <p:blipFill>
          <a:blip r:embed="rId3"/>
          <a:stretch>
            <a:fillRect/>
          </a:stretch>
        </p:blipFill>
        <p:spPr>
          <a:xfrm>
            <a:off x="347803" y="4670046"/>
            <a:ext cx="7200469" cy="1549637"/>
          </a:xfrm>
          <a:prstGeom prst="rect">
            <a:avLst/>
          </a:prstGeom>
        </p:spPr>
      </p:pic>
      <p:sp>
        <p:nvSpPr>
          <p:cNvPr id="5" name="Rechteck 4"/>
          <p:cNvSpPr/>
          <p:nvPr/>
        </p:nvSpPr>
        <p:spPr>
          <a:xfrm>
            <a:off x="312468" y="4269936"/>
            <a:ext cx="3553152" cy="400110"/>
          </a:xfrm>
          <a:prstGeom prst="rect">
            <a:avLst/>
          </a:prstGeom>
        </p:spPr>
        <p:txBody>
          <a:bodyPr wrap="none">
            <a:spAutoFit/>
          </a:bodyPr>
          <a:lstStyle/>
          <a:p>
            <a:r>
              <a:rPr lang="de-DE" b="1" dirty="0"/>
              <a:t>ENERGY RELATED RATIOS</a:t>
            </a:r>
          </a:p>
        </p:txBody>
      </p:sp>
      <p:pic>
        <p:nvPicPr>
          <p:cNvPr id="6" name="Grafik 5"/>
          <p:cNvPicPr>
            <a:picLocks noChangeAspect="1"/>
          </p:cNvPicPr>
          <p:nvPr/>
        </p:nvPicPr>
        <p:blipFill>
          <a:blip r:embed="rId4"/>
          <a:stretch>
            <a:fillRect/>
          </a:stretch>
        </p:blipFill>
        <p:spPr>
          <a:xfrm>
            <a:off x="6203119" y="113493"/>
            <a:ext cx="2940881" cy="729927"/>
          </a:xfrm>
          <a:prstGeom prst="rect">
            <a:avLst/>
          </a:prstGeom>
        </p:spPr>
      </p:pic>
    </p:spTree>
    <p:extLst>
      <p:ext uri="{BB962C8B-B14F-4D97-AF65-F5344CB8AC3E}">
        <p14:creationId xmlns:p14="http://schemas.microsoft.com/office/powerpoint/2010/main" val="17445320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4900246" y="3828937"/>
            <a:ext cx="4189163" cy="2543938"/>
          </a:xfrm>
          <a:prstGeom prst="rect">
            <a:avLst/>
          </a:prstGeom>
        </p:spPr>
      </p:pic>
      <p:sp>
        <p:nvSpPr>
          <p:cNvPr id="3" name="Rechteck 2"/>
          <p:cNvSpPr/>
          <p:nvPr/>
        </p:nvSpPr>
        <p:spPr>
          <a:xfrm>
            <a:off x="105142" y="158282"/>
            <a:ext cx="6841576" cy="400110"/>
          </a:xfrm>
          <a:prstGeom prst="rect">
            <a:avLst/>
          </a:prstGeom>
        </p:spPr>
        <p:txBody>
          <a:bodyPr wrap="square">
            <a:spAutoFit/>
          </a:bodyPr>
          <a:lstStyle/>
          <a:p>
            <a:r>
              <a:rPr lang="en-US" b="1" dirty="0"/>
              <a:t>Nuclear Power in </a:t>
            </a:r>
            <a:r>
              <a:rPr lang="en-US" b="1" dirty="0" smtClean="0"/>
              <a:t>China</a:t>
            </a:r>
            <a:endParaRPr lang="en-US" b="1" dirty="0"/>
          </a:p>
        </p:txBody>
      </p:sp>
      <p:pic>
        <p:nvPicPr>
          <p:cNvPr id="4" name="Grafik 3"/>
          <p:cNvPicPr>
            <a:picLocks noChangeAspect="1"/>
          </p:cNvPicPr>
          <p:nvPr/>
        </p:nvPicPr>
        <p:blipFill>
          <a:blip r:embed="rId4"/>
          <a:stretch>
            <a:fillRect/>
          </a:stretch>
        </p:blipFill>
        <p:spPr>
          <a:xfrm>
            <a:off x="4804028" y="91452"/>
            <a:ext cx="4285381" cy="782004"/>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42" y="4417809"/>
            <a:ext cx="2950495" cy="195613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105142" y="4122482"/>
            <a:ext cx="2530949" cy="307776"/>
          </a:xfrm>
          <a:prstGeom prst="rect">
            <a:avLst/>
          </a:prstGeom>
        </p:spPr>
        <p:txBody>
          <a:bodyPr wrap="none">
            <a:spAutoFit/>
          </a:bodyPr>
          <a:lstStyle/>
          <a:p>
            <a:r>
              <a:rPr lang="de-DE" sz="1600" b="1" dirty="0" smtClean="0">
                <a:solidFill>
                  <a:srgbClr val="000000"/>
                </a:solidFill>
              </a:rPr>
              <a:t>NPP </a:t>
            </a:r>
            <a:r>
              <a:rPr lang="de-DE" sz="1600" b="1" dirty="0" err="1" smtClean="0">
                <a:solidFill>
                  <a:srgbClr val="000000"/>
                </a:solidFill>
              </a:rPr>
              <a:t>Qinshan</a:t>
            </a:r>
            <a:r>
              <a:rPr lang="de-DE" sz="1600" b="1" dirty="0" smtClean="0">
                <a:solidFill>
                  <a:srgbClr val="000000"/>
                </a:solidFill>
              </a:rPr>
              <a:t> (3-1 &amp; 3-2)</a:t>
            </a:r>
            <a:endParaRPr lang="de-DE" sz="1600" b="1" dirty="0">
              <a:solidFill>
                <a:srgbClr val="000000"/>
              </a:solidFill>
            </a:endParaRPr>
          </a:p>
        </p:txBody>
      </p:sp>
      <p:sp>
        <p:nvSpPr>
          <p:cNvPr id="7" name="Textfeld 6"/>
          <p:cNvSpPr txBox="1"/>
          <p:nvPr/>
        </p:nvSpPr>
        <p:spPr>
          <a:xfrm>
            <a:off x="105142" y="991031"/>
            <a:ext cx="8933350" cy="2862322"/>
          </a:xfrm>
          <a:prstGeom prst="rect">
            <a:avLst/>
          </a:prstGeom>
          <a:noFill/>
        </p:spPr>
        <p:txBody>
          <a:bodyPr wrap="square" rtlCol="0">
            <a:spAutoFit/>
          </a:bodyPr>
          <a:lstStyle/>
          <a:p>
            <a:r>
              <a:rPr lang="en-US" b="1" dirty="0" smtClean="0"/>
              <a:t>32 </a:t>
            </a:r>
            <a:r>
              <a:rPr lang="en-US" b="1" dirty="0"/>
              <a:t>nuclear power reactors in </a:t>
            </a:r>
            <a:r>
              <a:rPr lang="en-US" b="1" dirty="0" smtClean="0"/>
              <a:t>operation</a:t>
            </a:r>
          </a:p>
          <a:p>
            <a:r>
              <a:rPr lang="en-US" b="1" dirty="0" smtClean="0"/>
              <a:t>22 </a:t>
            </a:r>
            <a:r>
              <a:rPr lang="en-US" b="1" dirty="0"/>
              <a:t>under construction, and more about to start construction.</a:t>
            </a:r>
            <a:endParaRPr lang="en-US" dirty="0"/>
          </a:p>
          <a:p>
            <a:r>
              <a:rPr lang="en-US" b="1" dirty="0"/>
              <a:t>Additional reactors are </a:t>
            </a:r>
            <a:r>
              <a:rPr lang="en-US" b="1" dirty="0" smtClean="0"/>
              <a:t>planned</a:t>
            </a:r>
          </a:p>
          <a:p>
            <a:r>
              <a:rPr lang="en-US" b="1" dirty="0" smtClean="0"/>
              <a:t>More than three-fold </a:t>
            </a:r>
            <a:r>
              <a:rPr lang="en-US" b="1" dirty="0"/>
              <a:t>increase in nuclear capacity to at least 58 </a:t>
            </a:r>
            <a:r>
              <a:rPr lang="en-US" b="1" dirty="0" err="1"/>
              <a:t>GWe</a:t>
            </a:r>
            <a:r>
              <a:rPr lang="en-US" b="1" dirty="0"/>
              <a:t> by </a:t>
            </a:r>
            <a:r>
              <a:rPr lang="en-US" b="1" dirty="0" smtClean="0"/>
              <a:t>2020-21</a:t>
            </a:r>
          </a:p>
          <a:p>
            <a:r>
              <a:rPr lang="en-US" b="1" dirty="0" smtClean="0"/>
              <a:t>Then </a:t>
            </a:r>
            <a:r>
              <a:rPr lang="en-US" b="1" dirty="0"/>
              <a:t>up to 150 </a:t>
            </a:r>
            <a:r>
              <a:rPr lang="en-US" b="1" dirty="0" err="1"/>
              <a:t>GWe</a:t>
            </a:r>
            <a:r>
              <a:rPr lang="en-US" b="1" dirty="0"/>
              <a:t> by 2030, and much more by 2050.</a:t>
            </a:r>
            <a:endParaRPr lang="en-US" dirty="0"/>
          </a:p>
          <a:p>
            <a:endParaRPr lang="en-US" b="1" dirty="0" smtClean="0"/>
          </a:p>
          <a:p>
            <a:r>
              <a:rPr lang="en-US" b="1" dirty="0" smtClean="0"/>
              <a:t>China’s </a:t>
            </a:r>
            <a:r>
              <a:rPr lang="en-US" b="1" dirty="0"/>
              <a:t>policy is to have a closed nuclear fuel cycle.</a:t>
            </a:r>
            <a:endParaRPr lang="en-US" dirty="0"/>
          </a:p>
          <a:p>
            <a:r>
              <a:rPr lang="en-US" b="1" dirty="0" smtClean="0"/>
              <a:t>China’s </a:t>
            </a:r>
            <a:r>
              <a:rPr lang="en-US" b="1" dirty="0"/>
              <a:t>policy is to ‘go global’ with exporting nuclear </a:t>
            </a:r>
            <a:r>
              <a:rPr lang="en-US" b="1" dirty="0" smtClean="0"/>
              <a:t>technology</a:t>
            </a:r>
            <a:endParaRPr lang="de-DE" dirty="0"/>
          </a:p>
        </p:txBody>
      </p:sp>
      <p:pic>
        <p:nvPicPr>
          <p:cNvPr id="8" name="Grafik 7"/>
          <p:cNvPicPr>
            <a:picLocks noChangeAspect="1"/>
          </p:cNvPicPr>
          <p:nvPr/>
        </p:nvPicPr>
        <p:blipFill>
          <a:blip r:embed="rId6"/>
          <a:stretch>
            <a:fillRect/>
          </a:stretch>
        </p:blipFill>
        <p:spPr>
          <a:xfrm>
            <a:off x="6600092" y="886786"/>
            <a:ext cx="2438400" cy="514350"/>
          </a:xfrm>
          <a:prstGeom prst="rect">
            <a:avLst/>
          </a:prstGeom>
        </p:spPr>
      </p:pic>
      <p:sp>
        <p:nvSpPr>
          <p:cNvPr id="9" name="Rechteck 8"/>
          <p:cNvSpPr/>
          <p:nvPr/>
        </p:nvSpPr>
        <p:spPr>
          <a:xfrm>
            <a:off x="3087534" y="6122000"/>
            <a:ext cx="1361270" cy="246221"/>
          </a:xfrm>
          <a:prstGeom prst="rect">
            <a:avLst/>
          </a:prstGeom>
        </p:spPr>
        <p:txBody>
          <a:bodyPr wrap="none">
            <a:spAutoFit/>
          </a:bodyPr>
          <a:lstStyle/>
          <a:p>
            <a:r>
              <a:rPr lang="en-US" sz="1000" i="1" dirty="0"/>
              <a:t>(Updated April 2016)</a:t>
            </a:r>
            <a:endParaRPr lang="en-US" sz="1000" dirty="0"/>
          </a:p>
        </p:txBody>
      </p:sp>
    </p:spTree>
    <p:extLst>
      <p:ext uri="{BB962C8B-B14F-4D97-AF65-F5344CB8AC3E}">
        <p14:creationId xmlns:p14="http://schemas.microsoft.com/office/powerpoint/2010/main" val="3834259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42633" y="1236081"/>
            <a:ext cx="7736841" cy="4837173"/>
          </a:xfrm>
          <a:prstGeom prst="rect">
            <a:avLst/>
          </a:prstGeom>
        </p:spPr>
      </p:pic>
      <p:sp>
        <p:nvSpPr>
          <p:cNvPr id="3" name="Rechteck 2"/>
          <p:cNvSpPr/>
          <p:nvPr/>
        </p:nvSpPr>
        <p:spPr>
          <a:xfrm>
            <a:off x="342633" y="195380"/>
            <a:ext cx="6978625" cy="707886"/>
          </a:xfrm>
          <a:prstGeom prst="rect">
            <a:avLst/>
          </a:prstGeom>
        </p:spPr>
        <p:txBody>
          <a:bodyPr wrap="square">
            <a:spAutoFit/>
          </a:bodyPr>
          <a:lstStyle/>
          <a:p>
            <a:r>
              <a:rPr lang="en-US" b="1" dirty="0"/>
              <a:t>APPROVED PREPARATORY </a:t>
            </a:r>
            <a:r>
              <a:rPr lang="en-US" b="1" dirty="0" smtClean="0"/>
              <a:t>WORK</a:t>
            </a:r>
            <a:br>
              <a:rPr lang="en-US" b="1" dirty="0" smtClean="0"/>
            </a:br>
            <a:r>
              <a:rPr lang="en-US" b="1" dirty="0" smtClean="0"/>
              <a:t>FOR </a:t>
            </a:r>
            <a:r>
              <a:rPr lang="en-US" b="1" dirty="0"/>
              <a:t>NNP CONSTRUCTION</a:t>
            </a:r>
            <a:endParaRPr lang="de-DE" b="1" dirty="0"/>
          </a:p>
        </p:txBody>
      </p:sp>
      <p:pic>
        <p:nvPicPr>
          <p:cNvPr id="4" name="Grafik 3"/>
          <p:cNvPicPr>
            <a:picLocks noChangeAspect="1"/>
          </p:cNvPicPr>
          <p:nvPr/>
        </p:nvPicPr>
        <p:blipFill>
          <a:blip r:embed="rId3"/>
          <a:stretch>
            <a:fillRect/>
          </a:stretch>
        </p:blipFill>
        <p:spPr>
          <a:xfrm>
            <a:off x="5459104" y="91452"/>
            <a:ext cx="3630305" cy="782004"/>
          </a:xfrm>
          <a:prstGeom prst="rect">
            <a:avLst/>
          </a:prstGeom>
        </p:spPr>
      </p:pic>
    </p:spTree>
    <p:extLst>
      <p:ext uri="{BB962C8B-B14F-4D97-AF65-F5344CB8AC3E}">
        <p14:creationId xmlns:p14="http://schemas.microsoft.com/office/powerpoint/2010/main" val="3481926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a:xfrm>
            <a:off x="153498" y="4381112"/>
            <a:ext cx="8316601" cy="1728192"/>
          </a:xfrm>
          <a:prstGeom prst="rect">
            <a:avLst/>
          </a:prstGeom>
        </p:spPr>
        <p:txBody>
          <a:bodyPr vert="horz" lIns="0" tIns="0" rIns="0" bIns="0" rtlCol="0">
            <a:noAutofit/>
          </a:bodyPr>
          <a:lstStyle>
            <a:lvl1pPr marL="4763" indent="0" algn="l" defTabSz="914400" rtl="0" eaLnBrk="1" latinLnBrk="0" hangingPunct="1">
              <a:lnSpc>
                <a:spcPct val="100000"/>
              </a:lnSpc>
              <a:spcBef>
                <a:spcPts val="600"/>
              </a:spcBef>
              <a:buClr>
                <a:srgbClr val="33B2B2"/>
              </a:buClr>
              <a:buSzPct val="100000"/>
              <a:buFontTx/>
              <a:buNone/>
              <a:defRPr lang="de-DE" sz="1800" kern="1200" dirty="0" smtClean="0">
                <a:solidFill>
                  <a:schemeClr val="tx1"/>
                </a:solidFill>
                <a:latin typeface="Arial" pitchFamily="34" charset="0"/>
                <a:ea typeface="+mn-ea"/>
                <a:cs typeface="Arial" pitchFamily="34" charset="0"/>
              </a:defRPr>
            </a:lvl1pPr>
            <a:lvl2pPr marL="180000" marR="0" indent="-180000" algn="l" defTabSz="914400" rtl="0" eaLnBrk="1" fontAlgn="auto" latinLnBrk="0" hangingPunct="1">
              <a:lnSpc>
                <a:spcPct val="100000"/>
              </a:lnSpc>
              <a:spcBef>
                <a:spcPts val="600"/>
              </a:spcBef>
              <a:spcAft>
                <a:spcPts val="0"/>
              </a:spcAft>
              <a:buClr>
                <a:schemeClr val="accent1">
                  <a:lumMod val="60000"/>
                  <a:lumOff val="40000"/>
                </a:schemeClr>
              </a:buClr>
              <a:buSzTx/>
              <a:buFont typeface="Wingdings" pitchFamily="2" charset="2"/>
              <a:buChar char="§"/>
              <a:tabLst/>
              <a:defRPr lang="de-DE" sz="1800" kern="1200" dirty="0" smtClean="0">
                <a:solidFill>
                  <a:schemeClr val="tx1"/>
                </a:solidFill>
                <a:latin typeface="Arial" pitchFamily="34" charset="0"/>
                <a:ea typeface="+mn-ea"/>
                <a:cs typeface="Arial" pitchFamily="34" charset="0"/>
              </a:defRPr>
            </a:lvl2pPr>
            <a:lvl3pPr marL="432000" indent="-180000" algn="l" defTabSz="914400" rtl="0" eaLnBrk="1" latinLnBrk="0" hangingPunct="1">
              <a:lnSpc>
                <a:spcPct val="100000"/>
              </a:lnSpc>
              <a:spcBef>
                <a:spcPts val="600"/>
              </a:spcBef>
              <a:buClr>
                <a:schemeClr val="accent1">
                  <a:lumMod val="60000"/>
                  <a:lumOff val="40000"/>
                </a:schemeClr>
              </a:buClr>
              <a:buFont typeface="Arial" pitchFamily="34" charset="0"/>
              <a:buChar char="•"/>
              <a:defRPr lang="de-DE" sz="1800" kern="1200" smtClean="0">
                <a:solidFill>
                  <a:schemeClr val="tx1"/>
                </a:solidFill>
                <a:latin typeface="Arial" pitchFamily="34" charset="0"/>
                <a:ea typeface="+mn-ea"/>
                <a:cs typeface="Arial" pitchFamily="34" charset="0"/>
              </a:defRPr>
            </a:lvl3pPr>
            <a:lvl4pPr marL="684000" indent="-180000" algn="l" defTabSz="914400" rtl="0" eaLnBrk="1" latinLnBrk="0" hangingPunct="1">
              <a:spcBef>
                <a:spcPts val="600"/>
              </a:spcBef>
              <a:buFont typeface="Symbol" pitchFamily="18" charset="2"/>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None/>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3050" lvl="1" indent="-273050">
              <a:spcBef>
                <a:spcPts val="0"/>
              </a:spcBef>
              <a:buClr>
                <a:srgbClr val="009682">
                  <a:lumMod val="60000"/>
                  <a:lumOff val="40000"/>
                </a:srgbClr>
              </a:buClr>
              <a:buFont typeface="Wingdings" pitchFamily="2" charset="2"/>
              <a:buBlip>
                <a:blip r:embed="rId3"/>
              </a:buBlip>
            </a:pPr>
            <a:r>
              <a:rPr b="1" dirty="0">
                <a:solidFill>
                  <a:srgbClr val="000000"/>
                </a:solidFill>
              </a:rPr>
              <a:t>Vor 11/03:</a:t>
            </a:r>
            <a:r>
              <a:rPr dirty="0">
                <a:solidFill>
                  <a:srgbClr val="000000"/>
                </a:solidFill>
              </a:rPr>
              <a:t> 55 KKW in Betrieb (47GW) Leistung. 2 KKW in Bau, 12 in Planung. </a:t>
            </a:r>
          </a:p>
          <a:p>
            <a:pPr marL="273050" lvl="1" indent="-273050">
              <a:spcBef>
                <a:spcPts val="0"/>
              </a:spcBef>
              <a:buClr>
                <a:srgbClr val="009682">
                  <a:lumMod val="60000"/>
                  <a:lumOff val="40000"/>
                </a:srgbClr>
              </a:buClr>
              <a:buFont typeface="Wingdings" pitchFamily="2" charset="2"/>
              <a:buNone/>
            </a:pPr>
            <a:r>
              <a:rPr dirty="0">
                <a:solidFill>
                  <a:srgbClr val="000000"/>
                </a:solidFill>
              </a:rPr>
              <a:t>	Langzeitprogramm der Regierung: Ausbau der Kapazität auf  70 </a:t>
            </a:r>
            <a:r>
              <a:rPr dirty="0" err="1">
                <a:solidFill>
                  <a:srgbClr val="000000"/>
                </a:solidFill>
              </a:rPr>
              <a:t>GWel</a:t>
            </a:r>
            <a:r>
              <a:rPr dirty="0">
                <a:solidFill>
                  <a:srgbClr val="000000"/>
                </a:solidFill>
              </a:rPr>
              <a:t>. </a:t>
            </a:r>
          </a:p>
          <a:p>
            <a:pPr marL="273050" lvl="1" indent="-273050">
              <a:spcBef>
                <a:spcPts val="0"/>
              </a:spcBef>
              <a:buClr>
                <a:srgbClr val="009682">
                  <a:lumMod val="60000"/>
                  <a:lumOff val="40000"/>
                </a:srgbClr>
              </a:buClr>
              <a:buFont typeface="Wingdings" pitchFamily="2" charset="2"/>
              <a:buBlip>
                <a:blip r:embed="rId3"/>
              </a:buBlip>
            </a:pPr>
            <a:r>
              <a:rPr b="1" dirty="0">
                <a:solidFill>
                  <a:srgbClr val="000000"/>
                </a:solidFill>
              </a:rPr>
              <a:t>11/03:</a:t>
            </a:r>
            <a:r>
              <a:rPr dirty="0">
                <a:solidFill>
                  <a:srgbClr val="000000"/>
                </a:solidFill>
              </a:rPr>
              <a:t> Von Erdbeben und Tsunami betroffene KKW-Standorte:</a:t>
            </a:r>
          </a:p>
          <a:p>
            <a:pPr marL="566325" lvl="2" indent="-314325">
              <a:spcBef>
                <a:spcPts val="0"/>
              </a:spcBef>
              <a:spcAft>
                <a:spcPts val="0"/>
              </a:spcAft>
              <a:buClr>
                <a:srgbClr val="009682">
                  <a:lumMod val="60000"/>
                  <a:lumOff val="40000"/>
                </a:srgbClr>
              </a:buClr>
              <a:buFont typeface="Arial" pitchFamily="34" charset="0"/>
              <a:buBlip>
                <a:blip r:embed="rId3"/>
              </a:buBlip>
            </a:pPr>
            <a:r>
              <a:rPr b="1" dirty="0">
                <a:solidFill>
                  <a:srgbClr val="000000"/>
                </a:solidFill>
              </a:rPr>
              <a:t>Fukushima I (</a:t>
            </a:r>
            <a:r>
              <a:rPr b="1" dirty="0" err="1">
                <a:solidFill>
                  <a:srgbClr val="000000"/>
                </a:solidFill>
              </a:rPr>
              <a:t>Daiichi</a:t>
            </a:r>
            <a:r>
              <a:rPr b="1" dirty="0">
                <a:solidFill>
                  <a:srgbClr val="000000"/>
                </a:solidFill>
              </a:rPr>
              <a:t>), </a:t>
            </a:r>
          </a:p>
          <a:p>
            <a:pPr marL="566325" lvl="2" indent="-314325">
              <a:spcBef>
                <a:spcPts val="0"/>
              </a:spcBef>
              <a:spcAft>
                <a:spcPts val="0"/>
              </a:spcAft>
              <a:buClr>
                <a:srgbClr val="009682">
                  <a:lumMod val="60000"/>
                  <a:lumOff val="40000"/>
                </a:srgbClr>
              </a:buClr>
              <a:buFont typeface="Arial" pitchFamily="34" charset="0"/>
              <a:buBlip>
                <a:blip r:embed="rId3"/>
              </a:buBlip>
            </a:pPr>
            <a:r>
              <a:rPr dirty="0">
                <a:solidFill>
                  <a:srgbClr val="000000"/>
                </a:solidFill>
              </a:rPr>
              <a:t>Fukushima II (</a:t>
            </a:r>
            <a:r>
              <a:rPr dirty="0" err="1">
                <a:solidFill>
                  <a:srgbClr val="000000"/>
                </a:solidFill>
              </a:rPr>
              <a:t>Daini</a:t>
            </a:r>
            <a:r>
              <a:rPr dirty="0">
                <a:solidFill>
                  <a:srgbClr val="000000"/>
                </a:solidFill>
              </a:rPr>
              <a:t>), </a:t>
            </a:r>
            <a:r>
              <a:rPr dirty="0" err="1">
                <a:solidFill>
                  <a:srgbClr val="000000"/>
                </a:solidFill>
              </a:rPr>
              <a:t>Onagawa</a:t>
            </a:r>
            <a:r>
              <a:rPr dirty="0">
                <a:solidFill>
                  <a:srgbClr val="000000"/>
                </a:solidFill>
              </a:rPr>
              <a:t>, </a:t>
            </a:r>
            <a:r>
              <a:rPr dirty="0" err="1">
                <a:solidFill>
                  <a:srgbClr val="000000"/>
                </a:solidFill>
              </a:rPr>
              <a:t>Tokai</a:t>
            </a:r>
            <a:r>
              <a:rPr dirty="0">
                <a:solidFill>
                  <a:srgbClr val="000000"/>
                </a:solidFill>
              </a:rPr>
              <a:t>. </a:t>
            </a:r>
          </a:p>
          <a:p>
            <a:pPr marL="273050" lvl="1" indent="-273050">
              <a:spcBef>
                <a:spcPts val="0"/>
              </a:spcBef>
              <a:buClr>
                <a:srgbClr val="009682">
                  <a:lumMod val="60000"/>
                  <a:lumOff val="40000"/>
                </a:srgbClr>
              </a:buClr>
              <a:buFont typeface="Wingdings" pitchFamily="2" charset="2"/>
              <a:buBlip>
                <a:blip r:embed="rId3"/>
              </a:buBlip>
            </a:pPr>
            <a:r>
              <a:rPr b="1" dirty="0" smtClean="0">
                <a:solidFill>
                  <a:srgbClr val="000000"/>
                </a:solidFill>
              </a:rPr>
              <a:t>Nach </a:t>
            </a:r>
            <a:r>
              <a:rPr b="1" dirty="0">
                <a:solidFill>
                  <a:srgbClr val="000000"/>
                </a:solidFill>
              </a:rPr>
              <a:t>11/03: </a:t>
            </a:r>
            <a:r>
              <a:rPr dirty="0">
                <a:solidFill>
                  <a:srgbClr val="000000"/>
                </a:solidFill>
              </a:rPr>
              <a:t>Noch 18 KKW in Betrieb, </a:t>
            </a:r>
            <a:r>
              <a:rPr b="1" dirty="0" smtClean="0">
                <a:solidFill>
                  <a:srgbClr val="000000"/>
                </a:solidFill>
              </a:rPr>
              <a:t>Nach</a:t>
            </a:r>
            <a:r>
              <a:rPr b="1" dirty="0" smtClean="0">
                <a:solidFill>
                  <a:srgbClr val="000000"/>
                </a:solidFill>
              </a:rPr>
              <a:t> Mai </a:t>
            </a:r>
            <a:r>
              <a:rPr b="1" dirty="0">
                <a:solidFill>
                  <a:srgbClr val="000000"/>
                </a:solidFill>
              </a:rPr>
              <a:t>2011:</a:t>
            </a:r>
            <a:r>
              <a:rPr dirty="0">
                <a:solidFill>
                  <a:srgbClr val="000000"/>
                </a:solidFill>
              </a:rPr>
              <a:t> </a:t>
            </a:r>
            <a:r>
              <a:rPr dirty="0" smtClean="0">
                <a:solidFill>
                  <a:srgbClr val="000000"/>
                </a:solidFill>
              </a:rPr>
              <a:t>Noch 9 KKW am Netz.</a:t>
            </a:r>
          </a:p>
          <a:p>
            <a:pPr marL="273050" lvl="1" indent="-273050">
              <a:spcBef>
                <a:spcPts val="0"/>
              </a:spcBef>
              <a:buClr>
                <a:srgbClr val="009682">
                  <a:lumMod val="60000"/>
                  <a:lumOff val="40000"/>
                </a:srgbClr>
              </a:buClr>
              <a:buFont typeface="Wingdings" pitchFamily="2" charset="2"/>
              <a:buBlip>
                <a:blip r:embed="rId3"/>
              </a:buBlip>
            </a:pPr>
            <a:r>
              <a:rPr lang="de-DE" b="1" dirty="0" smtClean="0">
                <a:solidFill>
                  <a:srgbClr val="000000"/>
                </a:solidFill>
              </a:rPr>
              <a:t>September 2013: Abschaltung aller Anlagen</a:t>
            </a:r>
            <a:r>
              <a:rPr b="1" dirty="0" smtClean="0">
                <a:solidFill>
                  <a:srgbClr val="000000"/>
                </a:solidFill>
              </a:rPr>
              <a:t> </a:t>
            </a:r>
            <a:endParaRPr b="1" dirty="0">
              <a:solidFill>
                <a:srgbClr val="000000"/>
              </a:solidFill>
            </a:endParaRPr>
          </a:p>
        </p:txBody>
      </p:sp>
      <p:sp>
        <p:nvSpPr>
          <p:cNvPr id="2" name="Titel 1"/>
          <p:cNvSpPr>
            <a:spLocks noGrp="1"/>
          </p:cNvSpPr>
          <p:nvPr>
            <p:ph type="title"/>
          </p:nvPr>
        </p:nvSpPr>
        <p:spPr>
          <a:xfrm>
            <a:off x="153498" y="52387"/>
            <a:ext cx="6911975" cy="561975"/>
          </a:xfrm>
        </p:spPr>
        <p:txBody>
          <a:bodyPr/>
          <a:lstStyle/>
          <a:p>
            <a:r>
              <a:rPr lang="de-DE" sz="2200" dirty="0" smtClean="0"/>
              <a:t>Kernkraftwerke in Japan </a:t>
            </a:r>
            <a:endParaRPr lang="de-DE" sz="2200"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35" y="504091"/>
            <a:ext cx="5994721" cy="387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p:cNvSpPr txBox="1">
            <a:spLocks noChangeArrowheads="1"/>
          </p:cNvSpPr>
          <p:nvPr/>
        </p:nvSpPr>
        <p:spPr bwMode="auto">
          <a:xfrm>
            <a:off x="3195835" y="3739762"/>
            <a:ext cx="2231926" cy="27699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de-DE" sz="1200" dirty="0" smtClean="0">
                <a:solidFill>
                  <a:srgbClr val="000000"/>
                </a:solidFill>
              </a:rPr>
              <a:t>Quelle: Wikipedia</a:t>
            </a:r>
            <a:endParaRPr lang="de-DE" sz="1200" dirty="0">
              <a:solidFill>
                <a:srgbClr val="000000"/>
              </a:solidFill>
            </a:endParaRPr>
          </a:p>
        </p:txBody>
      </p:sp>
    </p:spTree>
    <p:extLst>
      <p:ext uri="{BB962C8B-B14F-4D97-AF65-F5344CB8AC3E}">
        <p14:creationId xmlns:p14="http://schemas.microsoft.com/office/powerpoint/2010/main" val="317780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4963" name="Rectangle 3"/>
          <p:cNvSpPr>
            <a:spLocks noChangeArrowheads="1"/>
          </p:cNvSpPr>
          <p:nvPr/>
        </p:nvSpPr>
        <p:spPr bwMode="auto">
          <a:xfrm>
            <a:off x="347663" y="109540"/>
            <a:ext cx="8026400" cy="3159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de-DE" sz="1800">
              <a:solidFill>
                <a:srgbClr val="000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285" y="2033845"/>
            <a:ext cx="6488220" cy="427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ChangeArrowheads="1"/>
          </p:cNvSpPr>
          <p:nvPr/>
        </p:nvSpPr>
        <p:spPr bwMode="auto">
          <a:xfrm>
            <a:off x="296525" y="205624"/>
            <a:ext cx="775811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defTabSz="1214438"/>
            <a:r>
              <a:rPr lang="de-DE" sz="2400" b="1" dirty="0" smtClean="0">
                <a:solidFill>
                  <a:srgbClr val="000000"/>
                </a:solidFill>
              </a:rPr>
              <a:t>Stromproduktion in VR China </a:t>
            </a:r>
            <a:endParaRPr lang="de-DE" sz="2400" b="1" dirty="0">
              <a:solidFill>
                <a:srgbClr val="000000"/>
              </a:solidFill>
            </a:endParaRPr>
          </a:p>
        </p:txBody>
      </p:sp>
      <p:sp>
        <p:nvSpPr>
          <p:cNvPr id="10" name="Inhaltsplatzhalter 2"/>
          <p:cNvSpPr txBox="1">
            <a:spLocks/>
          </p:cNvSpPr>
          <p:nvPr/>
        </p:nvSpPr>
        <p:spPr>
          <a:xfrm>
            <a:off x="251520" y="4284095"/>
            <a:ext cx="4050035" cy="1182068"/>
          </a:xfrm>
          <a:prstGeom prst="rect">
            <a:avLst/>
          </a:prstGeom>
        </p:spPr>
        <p:txBody>
          <a:bodyPr/>
          <a:lstStyle>
            <a:lvl1pPr marL="314325" indent="-314325" algn="l" rtl="0" eaLnBrk="1" fontAlgn="base" hangingPunct="1">
              <a:spcBef>
                <a:spcPct val="20000"/>
              </a:spcBef>
              <a:spcAft>
                <a:spcPct val="0"/>
              </a:spcAft>
              <a:buBlip>
                <a:blip r:embed="rId4"/>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5"/>
              </a:buBlip>
              <a:defRPr>
                <a:solidFill>
                  <a:schemeClr val="tx1"/>
                </a:solidFill>
                <a:latin typeface="+mn-lt"/>
              </a:defRPr>
            </a:lvl2pPr>
            <a:lvl3pPr marL="1209675" indent="-276225" algn="l" rtl="0" eaLnBrk="1" fontAlgn="base" hangingPunct="1">
              <a:spcBef>
                <a:spcPct val="20000"/>
              </a:spcBef>
              <a:spcAft>
                <a:spcPct val="0"/>
              </a:spcAft>
              <a:buBlip>
                <a:blip r:embed="rId6"/>
              </a:buBlip>
              <a:defRPr sz="1600">
                <a:solidFill>
                  <a:schemeClr val="tx1"/>
                </a:solidFill>
                <a:latin typeface="+mn-lt"/>
              </a:defRPr>
            </a:lvl3pPr>
            <a:lvl4pPr marL="1657350" indent="-276225" algn="l" rtl="0" eaLnBrk="1" fontAlgn="base" hangingPunct="1">
              <a:spcBef>
                <a:spcPct val="20000"/>
              </a:spcBef>
              <a:spcAft>
                <a:spcPct val="0"/>
              </a:spcAft>
              <a:buBlip>
                <a:blip r:embed="rId6"/>
              </a:buBlip>
              <a:defRPr sz="1600">
                <a:solidFill>
                  <a:schemeClr val="tx1"/>
                </a:solidFill>
                <a:latin typeface="+mn-lt"/>
              </a:defRPr>
            </a:lvl4pPr>
            <a:lvl5pPr marL="2095500" indent="-276225" algn="l" rtl="0" eaLnBrk="1" fontAlgn="base" hangingPunct="1">
              <a:spcBef>
                <a:spcPct val="20000"/>
              </a:spcBef>
              <a:spcAft>
                <a:spcPct val="0"/>
              </a:spcAft>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marL="0" indent="0">
              <a:buFontTx/>
              <a:buNone/>
            </a:pPr>
            <a:r>
              <a:rPr lang="de-DE" b="1" u="sng" kern="0" dirty="0" smtClean="0">
                <a:solidFill>
                  <a:srgbClr val="000000"/>
                </a:solidFill>
              </a:rPr>
              <a:t>VR China:</a:t>
            </a:r>
            <a:r>
              <a:rPr lang="de-DE" b="1" kern="0" dirty="0" smtClean="0">
                <a:solidFill>
                  <a:srgbClr val="000000"/>
                </a:solidFill>
              </a:rPr>
              <a:t> </a:t>
            </a:r>
          </a:p>
          <a:p>
            <a:r>
              <a:rPr lang="de-DE" b="1" kern="0" dirty="0" smtClean="0">
                <a:solidFill>
                  <a:srgbClr val="000000"/>
                </a:solidFill>
              </a:rPr>
              <a:t>2% Kernenergiestrom  </a:t>
            </a:r>
          </a:p>
          <a:p>
            <a:r>
              <a:rPr lang="de-DE" b="1" kern="0" dirty="0">
                <a:solidFill>
                  <a:srgbClr val="000000"/>
                </a:solidFill>
              </a:rPr>
              <a:t>3</a:t>
            </a:r>
            <a:r>
              <a:rPr lang="de-DE" b="1" kern="0" dirty="0" smtClean="0">
                <a:solidFill>
                  <a:srgbClr val="000000"/>
                </a:solidFill>
              </a:rPr>
              <a:t>2 </a:t>
            </a:r>
            <a:r>
              <a:rPr lang="de-DE" b="1" kern="0" dirty="0" smtClean="0">
                <a:solidFill>
                  <a:srgbClr val="000000"/>
                </a:solidFill>
              </a:rPr>
              <a:t>KKW in Betrieb </a:t>
            </a:r>
          </a:p>
          <a:p>
            <a:pPr eaLnBrk="0" hangingPunct="0">
              <a:lnSpc>
                <a:spcPct val="110000"/>
              </a:lnSpc>
              <a:spcBef>
                <a:spcPct val="15000"/>
              </a:spcBef>
            </a:pPr>
            <a:r>
              <a:rPr lang="de-DE" b="1" kern="0" dirty="0" smtClean="0">
                <a:solidFill>
                  <a:srgbClr val="000000"/>
                </a:solidFill>
              </a:rPr>
              <a:t>22 </a:t>
            </a:r>
            <a:r>
              <a:rPr lang="de-DE" b="1" kern="0" dirty="0" smtClean="0">
                <a:solidFill>
                  <a:srgbClr val="000000"/>
                </a:solidFill>
              </a:rPr>
              <a:t>KKW im Bau </a:t>
            </a:r>
          </a:p>
        </p:txBody>
      </p:sp>
      <p:pic>
        <p:nvPicPr>
          <p:cNvPr id="36866" name="Picture 2" descr="http://upload.wikimedia.org/wikipedia/commons/thumb/6/61/Electricity_Production_in_China.svg/461px-Electricity_Production_in_China.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763" y="728699"/>
            <a:ext cx="4906317" cy="3395045"/>
          </a:xfrm>
          <a:prstGeom prst="rect">
            <a:avLst/>
          </a:prstGeom>
          <a:noFill/>
          <a:ln w="25400">
            <a:solidFill>
              <a:schemeClr val="accent1">
                <a:shade val="95000"/>
                <a:satMod val="105000"/>
              </a:schemeClr>
            </a:solidFill>
          </a:ln>
          <a:extLst>
            <a:ext uri="{909E8E84-426E-40DD-AFC4-6F175D3DCCD1}">
              <a14:hiddenFill xmlns:a14="http://schemas.microsoft.com/office/drawing/2010/main">
                <a:solidFill>
                  <a:srgbClr val="FFFFFF"/>
                </a:solidFill>
              </a14:hiddenFill>
            </a:ext>
          </a:extLst>
        </p:spPr>
      </p:pic>
      <p:pic>
        <p:nvPicPr>
          <p:cNvPr id="9" name="Picture 4" descr="Flagge Deutschland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69025" y="3247195"/>
            <a:ext cx="228000" cy="1368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280759" y="6046548"/>
            <a:ext cx="4572000" cy="307777"/>
          </a:xfrm>
          <a:prstGeom prst="rect">
            <a:avLst/>
          </a:prstGeom>
        </p:spPr>
        <p:txBody>
          <a:bodyPr>
            <a:spAutoFit/>
          </a:bodyPr>
          <a:lstStyle/>
          <a:p>
            <a:r>
              <a:rPr lang="de-DE" sz="1400" dirty="0" smtClean="0">
                <a:solidFill>
                  <a:srgbClr val="000000"/>
                </a:solidFill>
              </a:rPr>
              <a:t>Grafik: http</a:t>
            </a:r>
            <a:r>
              <a:rPr lang="de-DE" sz="1400" dirty="0">
                <a:solidFill>
                  <a:srgbClr val="000000"/>
                </a:solidFill>
              </a:rPr>
              <a:t>://</a:t>
            </a:r>
            <a:r>
              <a:rPr lang="de-DE" sz="1400" dirty="0" smtClean="0">
                <a:solidFill>
                  <a:srgbClr val="000000"/>
                </a:solidFill>
              </a:rPr>
              <a:t>de.wikipedia.org/wiki/Liste*China</a:t>
            </a:r>
            <a:endParaRPr lang="de-DE" sz="1400" dirty="0">
              <a:solidFill>
                <a:srgbClr val="000000"/>
              </a:solidFill>
            </a:endParaRPr>
          </a:p>
        </p:txBody>
      </p:sp>
      <p:sp>
        <p:nvSpPr>
          <p:cNvPr id="15" name="Inhaltsplatzhalter 2"/>
          <p:cNvSpPr txBox="1">
            <a:spLocks/>
          </p:cNvSpPr>
          <p:nvPr/>
        </p:nvSpPr>
        <p:spPr>
          <a:xfrm>
            <a:off x="5337085" y="1076802"/>
            <a:ext cx="4050035" cy="1182068"/>
          </a:xfrm>
          <a:prstGeom prst="rect">
            <a:avLst/>
          </a:prstGeom>
        </p:spPr>
        <p:txBody>
          <a:bodyPr/>
          <a:lstStyle>
            <a:lvl1pPr marL="314325" indent="-314325" algn="l" rtl="0" eaLnBrk="1" fontAlgn="base" hangingPunct="1">
              <a:spcBef>
                <a:spcPct val="20000"/>
              </a:spcBef>
              <a:spcAft>
                <a:spcPct val="0"/>
              </a:spcAft>
              <a:buBlip>
                <a:blip r:embed="rId4"/>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5"/>
              </a:buBlip>
              <a:defRPr>
                <a:solidFill>
                  <a:schemeClr val="tx1"/>
                </a:solidFill>
                <a:latin typeface="+mn-lt"/>
              </a:defRPr>
            </a:lvl2pPr>
            <a:lvl3pPr marL="1209675" indent="-276225" algn="l" rtl="0" eaLnBrk="1" fontAlgn="base" hangingPunct="1">
              <a:spcBef>
                <a:spcPct val="20000"/>
              </a:spcBef>
              <a:spcAft>
                <a:spcPct val="0"/>
              </a:spcAft>
              <a:buBlip>
                <a:blip r:embed="rId6"/>
              </a:buBlip>
              <a:defRPr sz="1600">
                <a:solidFill>
                  <a:schemeClr val="tx1"/>
                </a:solidFill>
                <a:latin typeface="+mn-lt"/>
              </a:defRPr>
            </a:lvl3pPr>
            <a:lvl4pPr marL="1657350" indent="-276225" algn="l" rtl="0" eaLnBrk="1" fontAlgn="base" hangingPunct="1">
              <a:spcBef>
                <a:spcPct val="20000"/>
              </a:spcBef>
              <a:spcAft>
                <a:spcPct val="0"/>
              </a:spcAft>
              <a:buBlip>
                <a:blip r:embed="rId6"/>
              </a:buBlip>
              <a:defRPr sz="1600">
                <a:solidFill>
                  <a:schemeClr val="tx1"/>
                </a:solidFill>
                <a:latin typeface="+mn-lt"/>
              </a:defRPr>
            </a:lvl4pPr>
            <a:lvl5pPr marL="2095500" indent="-276225" algn="l" rtl="0" eaLnBrk="1" fontAlgn="base" hangingPunct="1">
              <a:spcBef>
                <a:spcPct val="20000"/>
              </a:spcBef>
              <a:spcAft>
                <a:spcPct val="0"/>
              </a:spcAft>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eaLnBrk="0" hangingPunct="0">
              <a:lnSpc>
                <a:spcPct val="110000"/>
              </a:lnSpc>
              <a:spcBef>
                <a:spcPct val="15000"/>
              </a:spcBef>
            </a:pPr>
            <a:r>
              <a:rPr lang="en-GB" b="1" dirty="0" err="1" smtClean="0">
                <a:solidFill>
                  <a:srgbClr val="000000"/>
                </a:solidFill>
              </a:rPr>
              <a:t>Einwohner</a:t>
            </a:r>
            <a:r>
              <a:rPr lang="en-GB" b="1" dirty="0">
                <a:solidFill>
                  <a:srgbClr val="000000"/>
                </a:solidFill>
              </a:rPr>
              <a:t>: 1.4 </a:t>
            </a:r>
            <a:r>
              <a:rPr lang="en-GB" b="1" dirty="0" err="1">
                <a:solidFill>
                  <a:srgbClr val="000000"/>
                </a:solidFill>
              </a:rPr>
              <a:t>Milliarden</a:t>
            </a:r>
            <a:r>
              <a:rPr lang="en-GB" b="1" dirty="0">
                <a:solidFill>
                  <a:srgbClr val="000000"/>
                </a:solidFill>
              </a:rPr>
              <a:t>  </a:t>
            </a:r>
          </a:p>
          <a:p>
            <a:pPr eaLnBrk="0" hangingPunct="0">
              <a:lnSpc>
                <a:spcPct val="110000"/>
              </a:lnSpc>
              <a:spcBef>
                <a:spcPct val="15000"/>
              </a:spcBef>
            </a:pPr>
            <a:r>
              <a:rPr lang="en-GB" b="1" dirty="0" err="1">
                <a:solidFill>
                  <a:srgbClr val="000000"/>
                </a:solidFill>
              </a:rPr>
              <a:t>Fläche</a:t>
            </a:r>
            <a:r>
              <a:rPr lang="en-GB" b="1" dirty="0">
                <a:solidFill>
                  <a:srgbClr val="000000"/>
                </a:solidFill>
              </a:rPr>
              <a:t>: 9.60 </a:t>
            </a:r>
            <a:r>
              <a:rPr lang="en-GB" b="1" dirty="0" err="1">
                <a:solidFill>
                  <a:srgbClr val="000000"/>
                </a:solidFill>
              </a:rPr>
              <a:t>Millionen</a:t>
            </a:r>
            <a:r>
              <a:rPr lang="en-GB" b="1" dirty="0">
                <a:solidFill>
                  <a:srgbClr val="000000"/>
                </a:solidFill>
              </a:rPr>
              <a:t> </a:t>
            </a:r>
            <a:r>
              <a:rPr lang="en-GB" b="1" dirty="0" smtClean="0">
                <a:solidFill>
                  <a:srgbClr val="000000"/>
                </a:solidFill>
              </a:rPr>
              <a:t>km²</a:t>
            </a:r>
            <a:r>
              <a:rPr lang="de-DE" b="1" kern="0" dirty="0" smtClean="0">
                <a:solidFill>
                  <a:srgbClr val="000000"/>
                </a:solidFill>
              </a:rPr>
              <a:t> </a:t>
            </a:r>
          </a:p>
        </p:txBody>
      </p:sp>
    </p:spTree>
    <p:extLst>
      <p:ext uri="{BB962C8B-B14F-4D97-AF65-F5344CB8AC3E}">
        <p14:creationId xmlns:p14="http://schemas.microsoft.com/office/powerpoint/2010/main" val="2321810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35245" y="264594"/>
            <a:ext cx="7676895" cy="369332"/>
          </a:xfrm>
        </p:spPr>
        <p:txBody>
          <a:bodyPr lIns="123443" tIns="0" rIns="148132" bIns="0"/>
          <a:lstStyle/>
          <a:p>
            <a:r>
              <a:rPr lang="en-US" altLang="de-DE" sz="2400" dirty="0" err="1" smtClean="0">
                <a:ea typeface="ＭＳ Ｐゴシック" panose="020B0600070205080204" pitchFamily="34" charset="-128"/>
                <a:sym typeface="Arial" panose="020B0604020202020204" pitchFamily="34" charset="0"/>
              </a:rPr>
              <a:t>Schlussbemerkung</a:t>
            </a:r>
            <a:r>
              <a:rPr lang="en-US" altLang="de-DE" sz="2400" dirty="0" smtClean="0">
                <a:ea typeface="ＭＳ Ｐゴシック" panose="020B0600070205080204" pitchFamily="34" charset="-128"/>
                <a:sym typeface="Arial" panose="020B0604020202020204" pitchFamily="34" charset="0"/>
              </a:rPr>
              <a:t>: Was </a:t>
            </a:r>
            <a:r>
              <a:rPr lang="en-US" altLang="de-DE" sz="2400" dirty="0" err="1" smtClean="0">
                <a:ea typeface="ＭＳ Ｐゴシック" panose="020B0600070205080204" pitchFamily="34" charset="-128"/>
                <a:sym typeface="Arial" panose="020B0604020202020204" pitchFamily="34" charset="0"/>
              </a:rPr>
              <a:t>ist</a:t>
            </a:r>
            <a:r>
              <a:rPr lang="en-US" altLang="de-DE" sz="2400" dirty="0" smtClean="0">
                <a:ea typeface="ＭＳ Ｐゴシック" panose="020B0600070205080204" pitchFamily="34" charset="-128"/>
                <a:sym typeface="Arial" panose="020B0604020202020204" pitchFamily="34" charset="0"/>
              </a:rPr>
              <a:t> der “Human Factor”?</a:t>
            </a:r>
          </a:p>
        </p:txBody>
      </p:sp>
      <p:sp>
        <p:nvSpPr>
          <p:cNvPr id="78851" name="Rectangle 3"/>
          <p:cNvSpPr>
            <a:spLocks noGrp="1" noChangeArrowheads="1"/>
          </p:cNvSpPr>
          <p:nvPr>
            <p:ph type="body" sz="half" idx="1"/>
          </p:nvPr>
        </p:nvSpPr>
        <p:spPr bwMode="auto">
          <a:xfrm>
            <a:off x="135245" y="788192"/>
            <a:ext cx="5036830" cy="39668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148" tIns="0" rIns="41148" bIns="0" numCol="1" anchor="t" anchorCtr="0" compatLnSpc="1">
            <a:prstTxWarp prst="textNoShape">
              <a:avLst/>
            </a:prstTxWarp>
          </a:bodyPr>
          <a:lstStyle/>
          <a:p>
            <a:pPr marL="276225" indent="-276225">
              <a:buClr>
                <a:srgbClr val="FF7F00"/>
              </a:buClr>
              <a:buSzPct val="171000"/>
              <a:buFont typeface="Lucida Grande" charset="0"/>
              <a:buChar char="‣"/>
            </a:pPr>
            <a:r>
              <a:rPr lang="de-DE" altLang="de-DE" sz="1900" dirty="0" smtClean="0">
                <a:ea typeface="ＭＳ Ｐゴシック" panose="020B0600070205080204" pitchFamily="34" charset="-128"/>
              </a:rPr>
              <a:t>Im allgemeinen Sprachgebrauch versteht man unter dem </a:t>
            </a:r>
            <a:r>
              <a:rPr lang="ja-JP" altLang="de-DE" sz="1900" dirty="0" smtClean="0">
                <a:ea typeface="ＭＳ Ｐゴシック" panose="020B0600070205080204" pitchFamily="34" charset="-128"/>
              </a:rPr>
              <a:t>“</a:t>
            </a:r>
            <a:r>
              <a:rPr lang="de-DE" altLang="ja-JP" sz="1900" dirty="0" smtClean="0">
                <a:ea typeface="ＭＳ Ｐゴシック" panose="020B0600070205080204" pitchFamily="34" charset="-128"/>
              </a:rPr>
              <a:t>menschlichen Faktor</a:t>
            </a:r>
            <a:r>
              <a:rPr lang="ja-JP" altLang="de-DE" sz="1900" dirty="0" smtClean="0">
                <a:ea typeface="ＭＳ Ｐゴシック" panose="020B0600070205080204" pitchFamily="34" charset="-128"/>
              </a:rPr>
              <a:t>”</a:t>
            </a:r>
            <a:r>
              <a:rPr lang="de-DE" altLang="ja-JP" sz="1900" dirty="0" smtClean="0">
                <a:ea typeface="ＭＳ Ｐゴシック" panose="020B0600070205080204" pitchFamily="34" charset="-128"/>
              </a:rPr>
              <a:t> den ungünstigen Einfluss von Menschen auf Arbeitsabläufe.</a:t>
            </a:r>
          </a:p>
          <a:p>
            <a:pPr marL="276225" indent="-276225">
              <a:buClr>
                <a:srgbClr val="FF7F00"/>
              </a:buClr>
              <a:buSzPct val="171000"/>
              <a:buFont typeface="Lucida Grande" charset="0"/>
              <a:buChar char="‣"/>
            </a:pPr>
            <a:r>
              <a:rPr lang="de-DE" altLang="de-DE" sz="1900" dirty="0" smtClean="0">
                <a:ea typeface="ＭＳ Ｐゴシック" panose="020B0600070205080204" pitchFamily="34" charset="-128"/>
              </a:rPr>
              <a:t>Im fachlichen Sinn ist der </a:t>
            </a:r>
            <a:r>
              <a:rPr lang="ja-JP" altLang="de-DE" sz="1900" dirty="0" smtClean="0">
                <a:ea typeface="ＭＳ Ｐゴシック" panose="020B0600070205080204" pitchFamily="34" charset="-128"/>
              </a:rPr>
              <a:t>“</a:t>
            </a:r>
            <a:r>
              <a:rPr lang="de-DE" altLang="ja-JP" sz="1900" dirty="0" smtClean="0">
                <a:ea typeface="ＭＳ Ｐゴシック" panose="020B0600070205080204" pitchFamily="34" charset="-128"/>
              </a:rPr>
              <a:t>Human </a:t>
            </a:r>
            <a:r>
              <a:rPr lang="de-DE" altLang="ja-JP" sz="1900" dirty="0" err="1" smtClean="0">
                <a:ea typeface="ＭＳ Ｐゴシック" panose="020B0600070205080204" pitchFamily="34" charset="-128"/>
              </a:rPr>
              <a:t>Factor</a:t>
            </a:r>
            <a:r>
              <a:rPr lang="ja-JP" altLang="de-DE" sz="1900" dirty="0" smtClean="0">
                <a:ea typeface="ＭＳ Ｐゴシック" panose="020B0600070205080204" pitchFamily="34" charset="-128"/>
              </a:rPr>
              <a:t>”</a:t>
            </a:r>
            <a:r>
              <a:rPr lang="de-DE" altLang="ja-JP" sz="1900" dirty="0" smtClean="0">
                <a:ea typeface="ＭＳ Ｐゴシック" panose="020B0600070205080204" pitchFamily="34" charset="-128"/>
              </a:rPr>
              <a:t> ein Maß für die menschliche Fehlerwahrscheinlichkeit bzw. Zuverlässigkeit und kann zahlenmäßig berechnet werden.</a:t>
            </a:r>
            <a:endParaRPr lang="de-DE" altLang="de-DE" sz="1900" dirty="0" smtClean="0">
              <a:ea typeface="ＭＳ Ｐゴシック" panose="020B0600070205080204" pitchFamily="34" charset="-128"/>
            </a:endParaRPr>
          </a:p>
        </p:txBody>
      </p:sp>
      <p:sp>
        <p:nvSpPr>
          <p:cNvPr id="78852" name="Text Box 4"/>
          <p:cNvSpPr txBox="1">
            <a:spLocks noChangeArrowheads="1"/>
          </p:cNvSpPr>
          <p:nvPr/>
        </p:nvSpPr>
        <p:spPr bwMode="auto">
          <a:xfrm>
            <a:off x="8786813" y="7189788"/>
            <a:ext cx="3571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82295" tIns="41148" rIns="82295" bIns="41148" anchor="b"/>
          <a:lstStyle>
            <a:lvl1pPr defTabSz="822325"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fld id="{CC542AF0-B56C-4B6E-A42E-E60A736D1EEB}" type="slidenum">
              <a:rPr lang="en-US" altLang="de-DE">
                <a:sym typeface="Arial" panose="020B0604020202020204" pitchFamily="34" charset="0"/>
              </a:rPr>
              <a:pPr algn="ctr" eaLnBrk="1" hangingPunct="1"/>
              <a:t>61</a:t>
            </a:fld>
            <a:endParaRPr lang="en-US" altLang="de-DE">
              <a:sym typeface="Arial" panose="020B0604020202020204" pitchFamily="34" charset="0"/>
            </a:endParaRPr>
          </a:p>
        </p:txBody>
      </p:sp>
      <p:pic>
        <p:nvPicPr>
          <p:cNvPr id="9" name="Picture 5" descr="Tsunamiwarnstein-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056" y="1086515"/>
            <a:ext cx="3689350" cy="5232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0" name="Titel 2"/>
          <p:cNvSpPr txBox="1">
            <a:spLocks/>
          </p:cNvSpPr>
          <p:nvPr/>
        </p:nvSpPr>
        <p:spPr bwMode="auto">
          <a:xfrm>
            <a:off x="135245" y="4759487"/>
            <a:ext cx="4692650" cy="430887"/>
          </a:xfrm>
          <a:prstGeom prst="rect">
            <a:avLst/>
          </a:prstGeom>
          <a:noFill/>
          <a:ln w="9525">
            <a:noFill/>
            <a:miter lim="800000"/>
            <a:headEnd/>
            <a:tailEnd/>
          </a:ln>
          <a:effectLst/>
        </p:spPr>
        <p:txBody>
          <a:bodyPr vert="horz" wrap="square" lIns="91439" tIns="45720" rIns="91439" bIns="45720" numCol="1" anchor="t" anchorCtr="0" compatLnSpc="1">
            <a:prstTxWarp prst="textNoShape">
              <a:avLst/>
            </a:prstTxWarp>
            <a:spAutoFit/>
          </a:bodyPr>
          <a:lstStyle>
            <a:lvl1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5pPr>
            <a:lvl6pPr marL="457196"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6pPr>
            <a:lvl7pPr marL="914392"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7pPr>
            <a:lvl8pPr marL="1371588"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8pPr>
            <a:lvl9pPr marL="1828784"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9pPr>
          </a:lstStyle>
          <a:p>
            <a:pPr eaLnBrk="1" hangingPunct="1"/>
            <a:r>
              <a:rPr lang="de-DE" altLang="de-DE" sz="2200" kern="0" dirty="0" smtClean="0">
                <a:latin typeface="Arial" charset="0"/>
                <a:cs typeface="Arial" charset="0"/>
              </a:rPr>
              <a:t>Vergessene Tsunami-Warnsteine   </a:t>
            </a:r>
          </a:p>
        </p:txBody>
      </p:sp>
      <p:sp>
        <p:nvSpPr>
          <p:cNvPr id="11" name="Rechteck 10"/>
          <p:cNvSpPr/>
          <p:nvPr/>
        </p:nvSpPr>
        <p:spPr>
          <a:xfrm>
            <a:off x="245268" y="5190374"/>
            <a:ext cx="4692650" cy="1095685"/>
          </a:xfrm>
          <a:prstGeom prst="rect">
            <a:avLst/>
          </a:prstGeom>
        </p:spPr>
        <p:txBody>
          <a:bodyPr>
            <a:spAutoFit/>
          </a:bodyPr>
          <a:lstStyle/>
          <a:p>
            <a:pPr>
              <a:spcBef>
                <a:spcPct val="20000"/>
              </a:spcBef>
              <a:defRPr/>
            </a:pPr>
            <a:r>
              <a:rPr lang="de-DE" sz="2200" b="1" kern="0" dirty="0">
                <a:solidFill>
                  <a:srgbClr val="000000"/>
                </a:solidFill>
                <a:latin typeface="Arial"/>
              </a:rPr>
              <a:t>Inschrift:</a:t>
            </a:r>
            <a:r>
              <a:rPr lang="de-DE" sz="1800" b="1" kern="0" dirty="0">
                <a:solidFill>
                  <a:srgbClr val="000000"/>
                </a:solidFill>
                <a:latin typeface="Arial"/>
              </a:rPr>
              <a:t> </a:t>
            </a:r>
            <a:endParaRPr lang="de-DE" sz="1000" b="1" kern="0" dirty="0">
              <a:solidFill>
                <a:srgbClr val="000000"/>
              </a:solidFill>
              <a:latin typeface="Arial"/>
            </a:endParaRPr>
          </a:p>
          <a:p>
            <a:pPr marL="314325" indent="-314325">
              <a:spcBef>
                <a:spcPct val="20000"/>
              </a:spcBef>
              <a:buFontTx/>
              <a:buBlip>
                <a:blip r:embed="rId3"/>
              </a:buBlip>
              <a:defRPr/>
            </a:pPr>
            <a:r>
              <a:rPr lang="de-DE" sz="1800" b="1" kern="0" dirty="0">
                <a:solidFill>
                  <a:srgbClr val="000000"/>
                </a:solidFill>
                <a:latin typeface="Arial"/>
              </a:rPr>
              <a:t>„Baue nicht unterhalb dieses Steins!“ </a:t>
            </a:r>
          </a:p>
          <a:p>
            <a:pPr marL="314325" indent="-314325">
              <a:spcBef>
                <a:spcPct val="20000"/>
              </a:spcBef>
              <a:buFontTx/>
              <a:buBlip>
                <a:blip r:embed="rId3"/>
              </a:buBlip>
              <a:defRPr/>
            </a:pPr>
            <a:r>
              <a:rPr lang="de-DE" sz="1800" b="1" kern="0" dirty="0">
                <a:solidFill>
                  <a:srgbClr val="000000"/>
                </a:solidFill>
                <a:latin typeface="Arial"/>
              </a:rPr>
              <a:t>„Bei Erdbeben, achte auf Tsunamis!“ </a:t>
            </a:r>
          </a:p>
        </p:txBody>
      </p:sp>
      <p:sp>
        <p:nvSpPr>
          <p:cNvPr id="12" name="Rechteck 4"/>
          <p:cNvSpPr>
            <a:spLocks noChangeArrowheads="1"/>
          </p:cNvSpPr>
          <p:nvPr/>
        </p:nvSpPr>
        <p:spPr bwMode="auto">
          <a:xfrm>
            <a:off x="5617546" y="795613"/>
            <a:ext cx="15031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0"/>
              </a:spcBef>
              <a:buFontTx/>
              <a:buNone/>
            </a:pPr>
            <a:r>
              <a:rPr lang="de-DE" altLang="de-DE" sz="1400" dirty="0">
                <a:solidFill>
                  <a:srgbClr val="000000"/>
                </a:solidFill>
              </a:rPr>
              <a:t>Foto: </a:t>
            </a:r>
            <a:r>
              <a:rPr lang="de-DE" altLang="de-DE" sz="1400" dirty="0" smtClean="0">
                <a:solidFill>
                  <a:srgbClr val="000000"/>
                </a:solidFill>
              </a:rPr>
              <a:t>spiegel.de</a:t>
            </a:r>
            <a:endParaRPr lang="de-DE" altLang="de-DE" sz="1400" dirty="0">
              <a:solidFill>
                <a:srgbClr val="000000"/>
              </a:solidFill>
            </a:endParaRPr>
          </a:p>
        </p:txBody>
      </p:sp>
    </p:spTree>
    <p:extLst>
      <p:ext uri="{BB962C8B-B14F-4D97-AF65-F5344CB8AC3E}">
        <p14:creationId xmlns:p14="http://schemas.microsoft.com/office/powerpoint/2010/main" val="318069016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r="40" b="160"/>
          <a:stretch>
            <a:fillRect/>
          </a:stretch>
        </p:blipFill>
        <p:spPr bwMode="auto">
          <a:xfrm>
            <a:off x="323850" y="863600"/>
            <a:ext cx="7050088"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8" name="Group 70"/>
          <p:cNvGraphicFramePr>
            <a:graphicFrameLocks noGrp="1"/>
          </p:cNvGraphicFramePr>
          <p:nvPr/>
        </p:nvGraphicFramePr>
        <p:xfrm>
          <a:off x="2039938" y="4149725"/>
          <a:ext cx="6913562" cy="2133600"/>
        </p:xfrm>
        <a:graphic>
          <a:graphicData uri="http://schemas.openxmlformats.org/drawingml/2006/table">
            <a:tbl>
              <a:tblPr/>
              <a:tblGrid>
                <a:gridCol w="1185183"/>
                <a:gridCol w="2074068"/>
                <a:gridCol w="1873865"/>
                <a:gridCol w="1780446"/>
              </a:tblGrid>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1" i="0" u="none" strike="noStrike" cap="none" normalizeH="0" baseline="0" dirty="0" smtClean="0">
                          <a:ln>
                            <a:noFill/>
                          </a:ln>
                          <a:solidFill>
                            <a:schemeClr val="bg1"/>
                          </a:solidFill>
                          <a:effectLst/>
                          <a:latin typeface="Arial" charset="0"/>
                          <a:cs typeface="Arial" charset="0"/>
                        </a:rPr>
                        <a:t>Block</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1" i="0" u="none" strike="noStrike" cap="none" normalizeH="0" baseline="0" dirty="0" smtClean="0">
                          <a:ln>
                            <a:noFill/>
                          </a:ln>
                          <a:solidFill>
                            <a:schemeClr val="bg1"/>
                          </a:solidFill>
                          <a:effectLst/>
                          <a:latin typeface="Arial" charset="0"/>
                          <a:cs typeface="Arial" charset="0"/>
                        </a:rPr>
                        <a:t>Inbetriebnahme</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1" i="0" u="none" strike="noStrike" cap="none" normalizeH="0" baseline="0" dirty="0" smtClean="0">
                          <a:ln>
                            <a:noFill/>
                          </a:ln>
                          <a:solidFill>
                            <a:schemeClr val="bg1"/>
                          </a:solidFill>
                          <a:effectLst/>
                          <a:latin typeface="Arial" charset="0"/>
                          <a:cs typeface="Arial" charset="0"/>
                        </a:rPr>
                        <a:t>Leistung </a:t>
                      </a:r>
                      <a:r>
                        <a:rPr kumimoji="0" lang="de-DE" sz="1400" b="1" i="0" u="none" strike="noStrike" cap="none" normalizeH="0" baseline="0" dirty="0" err="1" smtClean="0">
                          <a:ln>
                            <a:noFill/>
                          </a:ln>
                          <a:solidFill>
                            <a:schemeClr val="bg1"/>
                          </a:solidFill>
                          <a:effectLst/>
                          <a:latin typeface="Arial" charset="0"/>
                          <a:cs typeface="Arial" charset="0"/>
                        </a:rPr>
                        <a:t>MWe</a:t>
                      </a:r>
                      <a:endParaRPr kumimoji="0" lang="de-DE" sz="1400" b="1" i="0" u="none" strike="noStrike" cap="none" normalizeH="0" baseline="0" dirty="0" smtClean="0">
                        <a:ln>
                          <a:noFill/>
                        </a:ln>
                        <a:solidFill>
                          <a:schemeClr val="bg1"/>
                        </a:solidFill>
                        <a:effectLst/>
                        <a:latin typeface="Arial" charset="0"/>
                        <a:cs typeface="Arial" charset="0"/>
                      </a:endParaRP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1" i="0" u="none" strike="noStrike" cap="none" normalizeH="0" baseline="0" dirty="0" smtClean="0">
                          <a:ln>
                            <a:noFill/>
                          </a:ln>
                          <a:solidFill>
                            <a:schemeClr val="bg1"/>
                          </a:solidFill>
                          <a:effectLst/>
                          <a:latin typeface="Arial" charset="0"/>
                          <a:cs typeface="Arial" charset="0"/>
                        </a:rPr>
                        <a:t>Hersteller</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1</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1971</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460</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GE</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2</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1974</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784</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Toshiba/GE</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3</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1976</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784</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Toshiba</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4</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1978</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784</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Hitachi</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smtClean="0">
                          <a:ln>
                            <a:noFill/>
                          </a:ln>
                          <a:solidFill>
                            <a:schemeClr val="tx1"/>
                          </a:solidFill>
                          <a:effectLst/>
                          <a:latin typeface="Arial" charset="0"/>
                          <a:cs typeface="Arial" charset="0"/>
                        </a:rPr>
                        <a:t>5</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smtClean="0">
                          <a:ln>
                            <a:noFill/>
                          </a:ln>
                          <a:solidFill>
                            <a:schemeClr val="tx1"/>
                          </a:solidFill>
                          <a:effectLst/>
                          <a:latin typeface="Arial" charset="0"/>
                          <a:cs typeface="Arial" charset="0"/>
                        </a:rPr>
                        <a:t>1978</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784</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Toshiba</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6</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smtClean="0">
                          <a:ln>
                            <a:noFill/>
                          </a:ln>
                          <a:solidFill>
                            <a:schemeClr val="tx1"/>
                          </a:solidFill>
                          <a:effectLst/>
                          <a:latin typeface="Arial" charset="0"/>
                          <a:cs typeface="Arial" charset="0"/>
                        </a:rPr>
                        <a:t>1979</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smtClean="0">
                          <a:ln>
                            <a:noFill/>
                          </a:ln>
                          <a:solidFill>
                            <a:schemeClr val="tx1"/>
                          </a:solidFill>
                          <a:effectLst/>
                          <a:latin typeface="Arial" charset="0"/>
                          <a:cs typeface="Arial" charset="0"/>
                        </a:rPr>
                        <a:t>1100</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Toshiba/GE</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bl>
          </a:graphicData>
        </a:graphic>
      </p:graphicFrame>
      <p:sp>
        <p:nvSpPr>
          <p:cNvPr id="27693" name="Textfeld 9"/>
          <p:cNvSpPr txBox="1">
            <a:spLocks noChangeArrowheads="1"/>
          </p:cNvSpPr>
          <p:nvPr/>
        </p:nvSpPr>
        <p:spPr bwMode="auto">
          <a:xfrm>
            <a:off x="7451725" y="2309813"/>
            <a:ext cx="1336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1600"/>
              <a:t>Betreiber</a:t>
            </a:r>
            <a:br>
              <a:rPr lang="de-DE" altLang="de-DE" sz="1600"/>
            </a:br>
            <a:r>
              <a:rPr lang="de-DE" altLang="de-DE" sz="1600"/>
              <a:t>der Anlagen:</a:t>
            </a:r>
            <a:br>
              <a:rPr lang="de-DE" altLang="de-DE" sz="1600"/>
            </a:br>
            <a:r>
              <a:rPr lang="de-DE" altLang="de-DE" sz="1600" b="1"/>
              <a:t>TEPCO</a:t>
            </a:r>
          </a:p>
        </p:txBody>
      </p:sp>
      <p:sp>
        <p:nvSpPr>
          <p:cNvPr id="11" name="Textfeld 10"/>
          <p:cNvSpPr txBox="1"/>
          <p:nvPr/>
        </p:nvSpPr>
        <p:spPr>
          <a:xfrm>
            <a:off x="455613" y="5454650"/>
            <a:ext cx="1389062" cy="738188"/>
          </a:xfrm>
          <a:prstGeom prst="rect">
            <a:avLst/>
          </a:prstGeom>
          <a:solidFill>
            <a:schemeClr val="accent6">
              <a:lumMod val="20000"/>
              <a:lumOff val="80000"/>
            </a:schemeClr>
          </a:solidFill>
        </p:spPr>
        <p:txBody>
          <a:bodyPr wrap="none">
            <a:spAutoFit/>
          </a:bodyPr>
          <a:lstStyle/>
          <a:p>
            <a:pPr algn="ctr">
              <a:defRPr/>
            </a:pPr>
            <a:r>
              <a:rPr lang="de-DE" sz="1400" dirty="0">
                <a:ea typeface="+mn-ea"/>
              </a:rPr>
              <a:t>zum Zeitpunkt</a:t>
            </a:r>
            <a:br>
              <a:rPr lang="de-DE" sz="1400" dirty="0">
                <a:ea typeface="+mn-ea"/>
              </a:rPr>
            </a:br>
            <a:r>
              <a:rPr lang="de-DE" sz="1400" dirty="0">
                <a:ea typeface="+mn-ea"/>
              </a:rPr>
              <a:t>des Erdbebens</a:t>
            </a:r>
            <a:br>
              <a:rPr lang="de-DE" sz="1400" dirty="0">
                <a:ea typeface="+mn-ea"/>
              </a:rPr>
            </a:br>
            <a:r>
              <a:rPr lang="de-DE" sz="1400" dirty="0">
                <a:ea typeface="+mn-ea"/>
              </a:rPr>
              <a:t>in Revision</a:t>
            </a:r>
          </a:p>
        </p:txBody>
      </p:sp>
      <p:sp>
        <p:nvSpPr>
          <p:cNvPr id="27695" name="Titel 1"/>
          <p:cNvSpPr>
            <a:spLocks noGrp="1"/>
          </p:cNvSpPr>
          <p:nvPr>
            <p:ph type="title"/>
          </p:nvPr>
        </p:nvSpPr>
        <p:spPr/>
        <p:txBody>
          <a:bodyPr/>
          <a:lstStyle/>
          <a:p>
            <a:r>
              <a:rPr lang="de-DE" altLang="de-DE" smtClean="0">
                <a:ea typeface="ＭＳ Ｐゴシック" panose="020B0600070205080204" pitchFamily="34" charset="-128"/>
              </a:rPr>
              <a:t>Die Siedewasserreaktoren „Fukushima I</a:t>
            </a:r>
            <a:r>
              <a:rPr lang="ja-JP" altLang="de-DE" smtClean="0">
                <a:ea typeface="ＭＳ Ｐゴシック" panose="020B0600070205080204" pitchFamily="34" charset="-128"/>
              </a:rPr>
              <a:t>“</a:t>
            </a:r>
            <a:endParaRPr lang="de-DE" altLang="de-DE" smtClean="0">
              <a:ea typeface="ＭＳ Ｐゴシック" panose="020B0600070205080204" pitchFamily="34" charset="-128"/>
            </a:endParaRPr>
          </a:p>
        </p:txBody>
      </p:sp>
    </p:spTree>
    <p:extLst>
      <p:ext uri="{BB962C8B-B14F-4D97-AF65-F5344CB8AC3E}">
        <p14:creationId xmlns:p14="http://schemas.microsoft.com/office/powerpoint/2010/main" val="1343222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850900"/>
          </a:xfrm>
        </p:spPr>
        <p:txBody>
          <a:bodyPr/>
          <a:lstStyle/>
          <a:p>
            <a:r>
              <a:rPr lang="de-DE" altLang="de-DE" smtClean="0">
                <a:ea typeface="ＭＳ Ｐゴシック" panose="020B0600070205080204" pitchFamily="34" charset="-128"/>
              </a:rPr>
              <a:t>Fukushima 1 - 4</a:t>
            </a: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54113"/>
            <a:ext cx="7129463"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673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r="-43" b="-24"/>
          <a:stretch>
            <a:fillRect/>
          </a:stretch>
        </p:blipFill>
        <p:spPr bwMode="auto">
          <a:xfrm>
            <a:off x="139700" y="684213"/>
            <a:ext cx="60071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8915" name="Picture 2"/>
          <p:cNvPicPr>
            <a:picLocks noChangeAspect="1" noChangeArrowheads="1"/>
          </p:cNvPicPr>
          <p:nvPr/>
        </p:nvPicPr>
        <p:blipFill>
          <a:blip r:embed="rId4"/>
          <a:srcRect/>
          <a:stretch>
            <a:fillRect/>
          </a:stretch>
        </p:blipFill>
        <p:spPr bwMode="auto">
          <a:xfrm>
            <a:off x="5795963" y="1771650"/>
            <a:ext cx="31242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00" name="Titel 1"/>
          <p:cNvSpPr>
            <a:spLocks noGrp="1"/>
          </p:cNvSpPr>
          <p:nvPr>
            <p:ph type="title"/>
          </p:nvPr>
        </p:nvSpPr>
        <p:spPr/>
        <p:txBody>
          <a:bodyPr/>
          <a:lstStyle/>
          <a:p>
            <a:r>
              <a:rPr lang="de-DE" altLang="de-DE" smtClean="0">
                <a:ea typeface="ＭＳ Ｐゴシック" panose="020B0600070205080204" pitchFamily="34" charset="-128"/>
              </a:rPr>
              <a:t>Siedewasserreaktor „Mark I</a:t>
            </a:r>
            <a:r>
              <a:rPr lang="ja-JP" altLang="de-DE" smtClean="0">
                <a:ea typeface="ＭＳ Ｐゴシック" panose="020B0600070205080204" pitchFamily="34" charset="-128"/>
              </a:rPr>
              <a:t>“</a:t>
            </a:r>
            <a:r>
              <a:rPr lang="de-DE" altLang="ja-JP" smtClean="0">
                <a:ea typeface="ＭＳ Ｐゴシック" panose="020B0600070205080204" pitchFamily="34" charset="-128"/>
              </a:rPr>
              <a:t> – Fukushima I (Block 1)</a:t>
            </a:r>
            <a:endParaRPr lang="de-DE" altLang="de-DE" smtClean="0">
              <a:ea typeface="ＭＳ Ｐゴシック" panose="020B0600070205080204" pitchFamily="34" charset="-128"/>
            </a:endParaRPr>
          </a:p>
        </p:txBody>
      </p:sp>
    </p:spTree>
    <p:extLst>
      <p:ext uri="{BB962C8B-B14F-4D97-AF65-F5344CB8AC3E}">
        <p14:creationId xmlns:p14="http://schemas.microsoft.com/office/powerpoint/2010/main" val="20913930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Eg0VGcfpEG1pgNmBKGf5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o42ggX9dqkKdJemkP9Zzw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X6Ze9RX6dkiqlTAYsFW4x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OZh9x25ri0qwpHPPMPXK.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JDJLCWqAikySeApRjdYCA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qrhDMcL.NUe0kpqrrbQ.6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vp.hTF1YDk2SseJptvCfV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_qVrqFG7wkuVZ_jTAtTg8w"/>
</p:tagLst>
</file>

<file path=ppt/tags/tag17.xml><?xml version="1.0" encoding="utf-8"?>
<p:tagLst xmlns:a="http://schemas.openxmlformats.org/drawingml/2006/main" xmlns:r="http://schemas.openxmlformats.org/officeDocument/2006/relationships" xmlns:p="http://schemas.openxmlformats.org/presentationml/2006/main">
  <p:tag name="TIMING" val="|49.8"/>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Eg0VGcfpEG1pgNmBKGf5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_qVrqFG7wkuVZ_jTAtTg8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ZPJSetXS9EGd4gg2BlGuy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M6CGfFyFf0mAqagSSp_HY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8R6FjFn2k.oq2QGfotrI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NvRPHvIpckSSzgk1Qmxumw"/>
</p:tagLst>
</file>

<file path=ppt/theme/theme1.xml><?xml version="1.0" encoding="utf-8"?>
<a:theme xmlns:a="http://schemas.openxmlformats.org/drawingml/2006/main" name="1_Standarddesign">
  <a:themeElements>
    <a:clrScheme name="1_Standarddesign 10">
      <a:dk1>
        <a:srgbClr val="000000"/>
      </a:dk1>
      <a:lt1>
        <a:srgbClr val="FFFFFF"/>
      </a:lt1>
      <a:dk2>
        <a:srgbClr val="000000"/>
      </a:dk2>
      <a:lt2>
        <a:srgbClr val="009682"/>
      </a:lt2>
      <a:accent1>
        <a:srgbClr val="E3E3E3"/>
      </a:accent1>
      <a:accent2>
        <a:srgbClr val="007DBE"/>
      </a:accent2>
      <a:accent3>
        <a:srgbClr val="FFFFFF"/>
      </a:accent3>
      <a:accent4>
        <a:srgbClr val="000000"/>
      </a:accent4>
      <a:accent5>
        <a:srgbClr val="EFEFEF"/>
      </a:accent5>
      <a:accent6>
        <a:srgbClr val="0071AC"/>
      </a:accent6>
      <a:hlink>
        <a:srgbClr val="3A5B91"/>
      </a:hlink>
      <a:folHlink>
        <a:srgbClr val="B2B2B2"/>
      </a:folHlink>
    </a:clrScheme>
    <a:fontScheme name="1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79375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79375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tandarddesign 8">
        <a:dk1>
          <a:srgbClr val="000000"/>
        </a:dk1>
        <a:lt1>
          <a:srgbClr val="FFFFFF"/>
        </a:lt1>
        <a:dk2>
          <a:srgbClr val="000000"/>
        </a:dk2>
        <a:lt2>
          <a:srgbClr val="808080"/>
        </a:lt2>
        <a:accent1>
          <a:srgbClr val="E3E3E3"/>
        </a:accent1>
        <a:accent2>
          <a:srgbClr val="3333CC"/>
        </a:accent2>
        <a:accent3>
          <a:srgbClr val="FFFFFF"/>
        </a:accent3>
        <a:accent4>
          <a:srgbClr val="000000"/>
        </a:accent4>
        <a:accent5>
          <a:srgbClr val="EFEFEF"/>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andarddesign 9">
        <a:dk1>
          <a:srgbClr val="000000"/>
        </a:dk1>
        <a:lt1>
          <a:srgbClr val="FFFFFF"/>
        </a:lt1>
        <a:dk2>
          <a:srgbClr val="000000"/>
        </a:dk2>
        <a:lt2>
          <a:srgbClr val="808080"/>
        </a:lt2>
        <a:accent1>
          <a:srgbClr val="E3E3E3"/>
        </a:accent1>
        <a:accent2>
          <a:srgbClr val="007DBE"/>
        </a:accent2>
        <a:accent3>
          <a:srgbClr val="FFFFFF"/>
        </a:accent3>
        <a:accent4>
          <a:srgbClr val="000000"/>
        </a:accent4>
        <a:accent5>
          <a:srgbClr val="EFEFEF"/>
        </a:accent5>
        <a:accent6>
          <a:srgbClr val="0071AC"/>
        </a:accent6>
        <a:hlink>
          <a:srgbClr val="3A5B91"/>
        </a:hlink>
        <a:folHlink>
          <a:srgbClr val="B2B2B2"/>
        </a:folHlink>
      </a:clrScheme>
      <a:clrMap bg1="lt1" tx1="dk1" bg2="lt2" tx2="dk2" accent1="accent1" accent2="accent2" accent3="accent3" accent4="accent4" accent5="accent5" accent6="accent6" hlink="hlink" folHlink="folHlink"/>
    </a:extraClrScheme>
    <a:extraClrScheme>
      <a:clrScheme name="1_Standarddesign 10">
        <a:dk1>
          <a:srgbClr val="000000"/>
        </a:dk1>
        <a:lt1>
          <a:srgbClr val="FFFFFF"/>
        </a:lt1>
        <a:dk2>
          <a:srgbClr val="000000"/>
        </a:dk2>
        <a:lt2>
          <a:srgbClr val="009682"/>
        </a:lt2>
        <a:accent1>
          <a:srgbClr val="E3E3E3"/>
        </a:accent1>
        <a:accent2>
          <a:srgbClr val="007DBE"/>
        </a:accent2>
        <a:accent3>
          <a:srgbClr val="FFFFFF"/>
        </a:accent3>
        <a:accent4>
          <a:srgbClr val="000000"/>
        </a:accent4>
        <a:accent5>
          <a:srgbClr val="EFEFEF"/>
        </a:accent5>
        <a:accent6>
          <a:srgbClr val="0071AC"/>
        </a:accent6>
        <a:hlink>
          <a:srgbClr val="3A5B91"/>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2310</Words>
  <Application>Microsoft Office PowerPoint</Application>
  <PresentationFormat>Bildschirmpräsentation (4:3)</PresentationFormat>
  <Paragraphs>487</Paragraphs>
  <Slides>61</Slides>
  <Notes>27</Notes>
  <HiddenSlides>0</HiddenSlides>
  <MMClips>0</MMClips>
  <ScaleCrop>false</ScaleCrop>
  <HeadingPairs>
    <vt:vector size="8" baseType="variant">
      <vt:variant>
        <vt:lpstr>Verwendete Schriftarten</vt:lpstr>
      </vt:variant>
      <vt:variant>
        <vt:i4>15</vt:i4>
      </vt:variant>
      <vt:variant>
        <vt:lpstr>Design</vt:lpstr>
      </vt:variant>
      <vt:variant>
        <vt:i4>1</vt:i4>
      </vt:variant>
      <vt:variant>
        <vt:lpstr>Eingebettete OLE-Server</vt:lpstr>
      </vt:variant>
      <vt:variant>
        <vt:i4>0</vt:i4>
      </vt:variant>
      <vt:variant>
        <vt:lpstr>Folientitel</vt:lpstr>
      </vt:variant>
      <vt:variant>
        <vt:i4>61</vt:i4>
      </vt:variant>
    </vt:vector>
  </HeadingPairs>
  <TitlesOfParts>
    <vt:vector size="77" baseType="lpstr">
      <vt:lpstr>Arial Unicode MS</vt:lpstr>
      <vt:lpstr>Microsoft YaHei</vt:lpstr>
      <vt:lpstr>ＭＳ Ｐゴシック</vt:lpstr>
      <vt:lpstr>ＭＳ Ｐゴシック</vt:lpstr>
      <vt:lpstr>Arial</vt:lpstr>
      <vt:lpstr>Arial Black</vt:lpstr>
      <vt:lpstr>Calibri</vt:lpstr>
      <vt:lpstr>HGS創英角ﾎﾟｯﾌﾟ体</vt:lpstr>
      <vt:lpstr>Lucida Grande</vt:lpstr>
      <vt:lpstr>MS Hei</vt:lpstr>
      <vt:lpstr>Symbol</vt:lpstr>
      <vt:lpstr>Tahoma</vt:lpstr>
      <vt:lpstr>Times New Roman</vt:lpstr>
      <vt:lpstr>Verdana</vt:lpstr>
      <vt:lpstr>Wingdings</vt:lpstr>
      <vt:lpstr>1_Standarddesign</vt:lpstr>
      <vt:lpstr>Der Reaktorunfall von Fukushima -Ursachen, Ablauf und Folgen des Unfalls sowie Maßnahmen zur Bewältigung der Unfallfolgen-  Walter Tromm, Martin Brandauer, Robert Stieglitz, Joachim Knebel</vt:lpstr>
      <vt:lpstr>The KIT</vt:lpstr>
      <vt:lpstr>Karlsruhe Institute of Technology: Selected Figures and Facts </vt:lpstr>
      <vt:lpstr>KIT – Helmholtz Research Centre   and State University </vt:lpstr>
      <vt:lpstr>KIT – Part of the Helmholtz Association </vt:lpstr>
      <vt:lpstr>Kernkraftwerke in Japan </vt:lpstr>
      <vt:lpstr>Die Siedewasserreaktoren „Fukushima I“</vt:lpstr>
      <vt:lpstr>Fukushima 1 - 4</vt:lpstr>
      <vt:lpstr>Siedewasserreaktor „Mark I“ – Fukushima I (Block 1)</vt:lpstr>
      <vt:lpstr>Not- und Nachkühlsysteme der SWR in Fukushima</vt:lpstr>
      <vt:lpstr>Tōhoku-Erdbeben 2011</vt:lpstr>
      <vt:lpstr>Betroffene KKWs in Japan</vt:lpstr>
      <vt:lpstr>Tsunami erreicht Fukushima Daiichi</vt:lpstr>
      <vt:lpstr>Fukushima I (Block 1) – Unfallablauf (1)</vt:lpstr>
      <vt:lpstr>Fukushima Daiichi – Höhenprofil</vt:lpstr>
      <vt:lpstr>Fukushima I (Block 1) – Unfallablauf (3)</vt:lpstr>
      <vt:lpstr>Prinzipieller Ablauf</vt:lpstr>
      <vt:lpstr>Nachzerfallswärme vs Zeit </vt:lpstr>
      <vt:lpstr>Installation of Cooling Water Circuit </vt:lpstr>
      <vt:lpstr>Verschließung von Lecks mittels Flüssigglas / Beton </vt:lpstr>
      <vt:lpstr>Schutzgebäude, Hülle über den Reaktorgebäuden</vt:lpstr>
      <vt:lpstr>Fukushima: Ortstermin am 15. März 2012  Status der Sicherungs- und Aufräumarbeiten </vt:lpstr>
      <vt:lpstr>Status März 2012</vt:lpstr>
      <vt:lpstr>Fuel Removal from Unit 4 – February 10 2014 </vt:lpstr>
      <vt:lpstr>Status Quo der Anlage (Stand 27.08.2015)</vt:lpstr>
      <vt:lpstr>Status Quo der Anlage (Stand 27.08.2015)</vt:lpstr>
      <vt:lpstr>Besuch der Anlage Dezember 2014</vt:lpstr>
      <vt:lpstr>Fuel Removal from Unit 4 </vt:lpstr>
      <vt:lpstr>PowerPoint-Präsentation</vt:lpstr>
      <vt:lpstr>PowerPoint-Präsentation</vt:lpstr>
      <vt:lpstr>Water decontamination at Fukushima site</vt:lpstr>
      <vt:lpstr>Kurion expertize concerning tritiated water processing</vt:lpstr>
      <vt:lpstr>Überblick über die Anlage (Stand September 2015)</vt:lpstr>
      <vt:lpstr>PowerPoint-Präsentation</vt:lpstr>
      <vt:lpstr>PowerPoint-Präsentation</vt:lpstr>
      <vt:lpstr>Auswirkung auf die Umgebung von Fukushima: RODOS Prognosen für Freisetzungen</vt:lpstr>
      <vt:lpstr>Folgen der Kernschmelze für die Umgebung</vt:lpstr>
      <vt:lpstr>PowerPoint-Präsentation</vt:lpstr>
      <vt:lpstr>Einrichtung von Evakuierungszonen</vt:lpstr>
      <vt:lpstr>Overview of ERMIN model for inhabited areas</vt:lpstr>
      <vt:lpstr>PowerPoint-Präsentation</vt:lpstr>
      <vt:lpstr>Dekontaminationsmaßnahmen</vt:lpstr>
      <vt:lpstr>Dekontaminationsmaßnahmen</vt:lpstr>
      <vt:lpstr>Dekontaminationsmaßnahmen</vt:lpstr>
      <vt:lpstr>Schrittweise Aufhebung der Evakuierungszonen</vt:lpstr>
      <vt:lpstr>PowerPoint-Präsentation</vt:lpstr>
      <vt:lpstr>PowerPoint-Präsentation</vt:lpstr>
      <vt:lpstr>PowerPoint-Präsentation</vt:lpstr>
      <vt:lpstr>Beispiel von Nachrüstungen in Hamaoka</vt:lpstr>
      <vt:lpstr>Japan Überblick</vt:lpstr>
      <vt:lpstr>PowerPoint-Präsentation</vt:lpstr>
      <vt:lpstr>Japan KKW Altersstruktur</vt:lpstr>
      <vt:lpstr>Japans Rückbau Situation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Schlussbemerkung: Was ist der “Human Factor”?</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Dr. Stephan Pitter</dc:creator>
  <cp:lastModifiedBy>Tromm, Walter (NUSAFE)</cp:lastModifiedBy>
  <cp:revision>711</cp:revision>
  <cp:lastPrinted>2016-03-06T19:54:29Z</cp:lastPrinted>
  <dcterms:created xsi:type="dcterms:W3CDTF">2008-11-17T08:49:39Z</dcterms:created>
  <dcterms:modified xsi:type="dcterms:W3CDTF">2016-04-21T16:18:00Z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8518171</vt:lpwstr>
  </property>
  <property fmtid="{D5CDD505-2E9C-101B-9397-08002B2CF9AE}" pid="3" name="NXPowerLiteSettings">
    <vt:lpwstr>F7000400038000</vt:lpwstr>
  </property>
  <property fmtid="{D5CDD505-2E9C-101B-9397-08002B2CF9AE}" pid="4" name="NXPowerLiteVersion">
    <vt:lpwstr>D5.0.5</vt:lpwstr>
  </property>
</Properties>
</file>